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5.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6.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7.xml" ContentType="application/vnd.openxmlformats-officedocument.theme+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8.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9.xml" ContentType="application/vnd.openxmlformats-officedocument.theme+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ppt/notesSlides/notesSlide14.xml" ContentType="application/vnd.openxmlformats-officedocument.presentationml.notesSlide+xml"/>
  <Override PartName="/ppt/charts/chart4.xml" ContentType="application/vnd.openxmlformats-officedocument.drawingml.chart+xml"/>
  <Override PartName="/ppt/notesSlides/notesSlide15.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16.xml" ContentType="application/vnd.openxmlformats-officedocument.presentationml.notesSlide+xml"/>
  <Override PartName="/ppt/charts/chart7.xml" ContentType="application/vnd.openxmlformats-officedocument.drawingml.chart+xml"/>
  <Override PartName="/ppt/notesSlides/notesSlide17.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18.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notesSlides/notesSlide19.xml" ContentType="application/vnd.openxmlformats-officedocument.presentationml.notesSlide+xml"/>
  <Override PartName="/ppt/charts/chart12.xml" ContentType="application/vnd.openxmlformats-officedocument.drawingml.chart+xml"/>
  <Override PartName="/ppt/notesSlides/notesSlide20.xml" ContentType="application/vnd.openxmlformats-officedocument.presentationml.notesSlide+xml"/>
  <Override PartName="/ppt/charts/chart13.xml" ContentType="application/vnd.openxmlformats-officedocument.drawingml.chart+xml"/>
  <Override PartName="/ppt/notesSlides/notesSlide21.xml" ContentType="application/vnd.openxmlformats-officedocument.presentationml.notesSlide+xml"/>
  <Override PartName="/ppt/charts/chart14.xml" ContentType="application/vnd.openxmlformats-officedocument.drawingml.chart+xml"/>
  <Override PartName="/ppt/charts/chart15.xml" ContentType="application/vnd.openxmlformats-officedocument.drawingml.chart+xml"/>
  <Override PartName="/ppt/notesSlides/notesSlide22.xml" ContentType="application/vnd.openxmlformats-officedocument.presentationml.notesSlide+xml"/>
  <Override PartName="/ppt/charts/chart16.xml" ContentType="application/vnd.openxmlformats-officedocument.drawingml.chart+xml"/>
  <Override PartName="/ppt/charts/chart17.xml" ContentType="application/vnd.openxmlformats-officedocument.drawingml.chart+xml"/>
  <Override PartName="/ppt/notesSlides/notesSlide23.xml" ContentType="application/vnd.openxmlformats-officedocument.presentationml.notesSlide+xml"/>
  <Override PartName="/ppt/charts/chart18.xml" ContentType="application/vnd.openxmlformats-officedocument.drawingml.chart+xml"/>
  <Override PartName="/ppt/notesSlides/notesSlide24.xml" ContentType="application/vnd.openxmlformats-officedocument.presentationml.notesSlide+xml"/>
  <Override PartName="/ppt/charts/chart19.xml" ContentType="application/vnd.openxmlformats-officedocument.drawingml.chart+xml"/>
  <Override PartName="/ppt/notesSlides/notesSlide25.xml" ContentType="application/vnd.openxmlformats-officedocument.presentationml.notesSlide+xml"/>
  <Override PartName="/ppt/charts/chart20.xml" ContentType="application/vnd.openxmlformats-officedocument.drawingml.chart+xml"/>
  <Override PartName="/ppt/notesSlides/notesSlide26.xml" ContentType="application/vnd.openxmlformats-officedocument.presentationml.notesSlide+xml"/>
  <Override PartName="/ppt/charts/chart21.xml" ContentType="application/vnd.openxmlformats-officedocument.drawingml.chart+xml"/>
  <Override PartName="/ppt/notesSlides/notesSlide27.xml" ContentType="application/vnd.openxmlformats-officedocument.presentationml.notesSlide+xml"/>
  <Override PartName="/ppt/charts/chart22.xml" ContentType="application/vnd.openxmlformats-officedocument.drawingml.chart+xml"/>
  <Override PartName="/ppt/notesSlides/notesSlide28.xml" ContentType="application/vnd.openxmlformats-officedocument.presentationml.notesSlide+xml"/>
  <Override PartName="/ppt/charts/chart23.xml" ContentType="application/vnd.openxmlformats-officedocument.drawingml.chart+xml"/>
  <Override PartName="/ppt/notesSlides/notesSlide29.xml" ContentType="application/vnd.openxmlformats-officedocument.presentationml.notesSlide+xml"/>
  <Override PartName="/ppt/charts/chart24.xml" ContentType="application/vnd.openxmlformats-officedocument.drawingml.chart+xml"/>
  <Override PartName="/ppt/notesSlides/notesSlide30.xml" ContentType="application/vnd.openxmlformats-officedocument.presentationml.notesSlide+xml"/>
  <Override PartName="/ppt/charts/chart25.xml" ContentType="application/vnd.openxmlformats-officedocument.drawingml.chart+xml"/>
  <Override PartName="/ppt/charts/chart26.xml" ContentType="application/vnd.openxmlformats-officedocument.drawingml.chart+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27.xml" ContentType="application/vnd.openxmlformats-officedocument.drawingml.chart+xml"/>
  <Override PartName="/ppt/notesSlides/notesSlide33.xml" ContentType="application/vnd.openxmlformats-officedocument.presentationml.notesSlide+xml"/>
  <Override PartName="/ppt/charts/chart28.xml" ContentType="application/vnd.openxmlformats-officedocument.drawingml.chart+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48" r:id="rId2"/>
    <p:sldMasterId id="2147483768" r:id="rId3"/>
    <p:sldMasterId id="2147483741" r:id="rId4"/>
    <p:sldMasterId id="2147483753" r:id="rId5"/>
    <p:sldMasterId id="2147483780" r:id="rId6"/>
    <p:sldMasterId id="2147483792" r:id="rId7"/>
    <p:sldMasterId id="2147483804" r:id="rId8"/>
    <p:sldMasterId id="2147483816" r:id="rId9"/>
    <p:sldMasterId id="2147483828" r:id="rId10"/>
  </p:sldMasterIdLst>
  <p:notesMasterIdLst>
    <p:notesMasterId r:id="rId48"/>
  </p:notesMasterIdLst>
  <p:handoutMasterIdLst>
    <p:handoutMasterId r:id="rId49"/>
  </p:handoutMasterIdLst>
  <p:sldIdLst>
    <p:sldId id="397" r:id="rId11"/>
    <p:sldId id="405" r:id="rId12"/>
    <p:sldId id="472" r:id="rId13"/>
    <p:sldId id="458" r:id="rId14"/>
    <p:sldId id="469" r:id="rId15"/>
    <p:sldId id="459" r:id="rId16"/>
    <p:sldId id="471" r:id="rId17"/>
    <p:sldId id="477" r:id="rId18"/>
    <p:sldId id="478" r:id="rId19"/>
    <p:sldId id="418" r:id="rId20"/>
    <p:sldId id="415" r:id="rId21"/>
    <p:sldId id="479" r:id="rId22"/>
    <p:sldId id="417" r:id="rId23"/>
    <p:sldId id="421" r:id="rId24"/>
    <p:sldId id="476" r:id="rId25"/>
    <p:sldId id="424" r:id="rId26"/>
    <p:sldId id="464" r:id="rId27"/>
    <p:sldId id="425" r:id="rId28"/>
    <p:sldId id="426" r:id="rId29"/>
    <p:sldId id="466" r:id="rId30"/>
    <p:sldId id="427" r:id="rId31"/>
    <p:sldId id="428" r:id="rId32"/>
    <p:sldId id="430" r:id="rId33"/>
    <p:sldId id="433" r:id="rId34"/>
    <p:sldId id="431" r:id="rId35"/>
    <p:sldId id="443" r:id="rId36"/>
    <p:sldId id="473" r:id="rId37"/>
    <p:sldId id="446" r:id="rId38"/>
    <p:sldId id="474" r:id="rId39"/>
    <p:sldId id="434" r:id="rId40"/>
    <p:sldId id="480" r:id="rId41"/>
    <p:sldId id="475" r:id="rId42"/>
    <p:sldId id="372" r:id="rId43"/>
    <p:sldId id="481" r:id="rId44"/>
    <p:sldId id="452" r:id="rId45"/>
    <p:sldId id="453" r:id="rId46"/>
    <p:sldId id="451" r:id="rId47"/>
  </p:sldIdLst>
  <p:sldSz cx="10058400" cy="7616825"/>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501650" indent="-44450" algn="l" rtl="0" fontAlgn="base">
      <a:spcBef>
        <a:spcPct val="0"/>
      </a:spcBef>
      <a:spcAft>
        <a:spcPct val="0"/>
      </a:spcAft>
      <a:defRPr kern="1200">
        <a:solidFill>
          <a:schemeClr val="tx1"/>
        </a:solidFill>
        <a:latin typeface="Arial" charset="0"/>
        <a:ea typeface="+mn-ea"/>
        <a:cs typeface="Arial" charset="0"/>
      </a:defRPr>
    </a:lvl2pPr>
    <a:lvl3pPr marL="1004888" indent="-90488" algn="l" rtl="0" fontAlgn="base">
      <a:spcBef>
        <a:spcPct val="0"/>
      </a:spcBef>
      <a:spcAft>
        <a:spcPct val="0"/>
      </a:spcAft>
      <a:defRPr kern="1200">
        <a:solidFill>
          <a:schemeClr val="tx1"/>
        </a:solidFill>
        <a:latin typeface="Arial" charset="0"/>
        <a:ea typeface="+mn-ea"/>
        <a:cs typeface="Arial" charset="0"/>
      </a:defRPr>
    </a:lvl3pPr>
    <a:lvl4pPr marL="1508125" indent="-136525" algn="l" rtl="0" fontAlgn="base">
      <a:spcBef>
        <a:spcPct val="0"/>
      </a:spcBef>
      <a:spcAft>
        <a:spcPct val="0"/>
      </a:spcAft>
      <a:defRPr kern="1200">
        <a:solidFill>
          <a:schemeClr val="tx1"/>
        </a:solidFill>
        <a:latin typeface="Arial" charset="0"/>
        <a:ea typeface="+mn-ea"/>
        <a:cs typeface="Arial" charset="0"/>
      </a:defRPr>
    </a:lvl4pPr>
    <a:lvl5pPr marL="2011363" indent="-182563"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1835">
          <p15:clr>
            <a:srgbClr val="A4A3A4"/>
          </p15:clr>
        </p15:guide>
        <p15:guide id="2" orient="horz" pos="813">
          <p15:clr>
            <a:srgbClr val="A4A3A4"/>
          </p15:clr>
        </p15:guide>
        <p15:guide id="3" orient="horz" pos="230">
          <p15:clr>
            <a:srgbClr val="A4A3A4"/>
          </p15:clr>
        </p15:guide>
        <p15:guide id="4" orient="horz" pos="4275">
          <p15:clr>
            <a:srgbClr val="A4A3A4"/>
          </p15:clr>
        </p15:guide>
        <p15:guide id="5" orient="horz" pos="1019">
          <p15:clr>
            <a:srgbClr val="A4A3A4"/>
          </p15:clr>
        </p15:guide>
        <p15:guide id="6" orient="horz" pos="3817">
          <p15:clr>
            <a:srgbClr val="A4A3A4"/>
          </p15:clr>
        </p15:guide>
        <p15:guide id="7" pos="878">
          <p15:clr>
            <a:srgbClr val="A4A3A4"/>
          </p15:clr>
        </p15:guide>
        <p15:guide id="8" pos="342">
          <p15:clr>
            <a:srgbClr val="A4A3A4"/>
          </p15:clr>
        </p15:guide>
        <p15:guide id="9" pos="1650">
          <p15:clr>
            <a:srgbClr val="A4A3A4"/>
          </p15:clr>
        </p15:guide>
        <p15:guide id="10" pos="2239">
          <p15:clr>
            <a:srgbClr val="A4A3A4"/>
          </p15:clr>
        </p15:guide>
        <p15:guide id="11" pos="6186">
          <p15:clr>
            <a:srgbClr val="A4A3A4"/>
          </p15:clr>
        </p15:guide>
        <p15:guide id="12" pos="5961">
          <p15:clr>
            <a:srgbClr val="A4A3A4"/>
          </p15:clr>
        </p15:guide>
      </p15:sldGuideLst>
    </p:ext>
    <p:ext uri="{2D200454-40CA-4A62-9FC3-DE9A4176ACB9}">
      <p15:notesGuideLst xmlns:p15="http://schemas.microsoft.com/office/powerpoint/2012/main" xmlns="">
        <p15:guide id="1" orient="horz" pos="2928">
          <p15:clr>
            <a:srgbClr val="A4A3A4"/>
          </p15:clr>
        </p15:guide>
        <p15:guide id="2" pos="216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ox, Anita" initials="FA" lastIdx="37" clrIdx="0"/>
  <p:cmAuthor id="1" name="Kerstin Osterberg" initials="KO" lastIdx="25" clrIdx="1">
    <p:extLst/>
  </p:cmAuthor>
  <p:cmAuthor id="2" name="Doug Thoreson" initials="DT"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76058"/>
    <a:srgbClr val="425563"/>
    <a:srgbClr val="FFFFFF"/>
    <a:srgbClr val="F3F2F0"/>
    <a:srgbClr val="BBDDE6"/>
    <a:srgbClr val="59CBE8"/>
    <a:srgbClr val="F0E87B"/>
    <a:srgbClr val="005F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snapVertSplitter="1" vertBarState="minimized" horzBarState="maximized">
    <p:restoredLeft sz="11390" autoAdjust="0"/>
    <p:restoredTop sz="98424" autoAdjust="0"/>
  </p:normalViewPr>
  <p:slideViewPr>
    <p:cSldViewPr snapToGrid="0">
      <p:cViewPr varScale="1">
        <p:scale>
          <a:sx n="95" d="100"/>
          <a:sy n="95" d="100"/>
        </p:scale>
        <p:origin x="-498" y="-96"/>
      </p:cViewPr>
      <p:guideLst>
        <p:guide orient="horz" pos="1835"/>
        <p:guide orient="horz" pos="813"/>
        <p:guide orient="horz" pos="230"/>
        <p:guide orient="horz" pos="4275"/>
        <p:guide orient="horz" pos="1019"/>
        <p:guide orient="horz" pos="3817"/>
        <p:guide pos="878"/>
        <p:guide pos="342"/>
        <p:guide pos="1650"/>
        <p:guide pos="2239"/>
        <p:guide pos="6186"/>
        <p:guide pos="5961"/>
      </p:guideLst>
    </p:cSldViewPr>
  </p:slideViewPr>
  <p:outlineViewPr>
    <p:cViewPr>
      <p:scale>
        <a:sx n="33" d="100"/>
        <a:sy n="33" d="100"/>
      </p:scale>
      <p:origin x="0" y="37829"/>
    </p:cViewPr>
  </p:outlineViewPr>
  <p:notesTextViewPr>
    <p:cViewPr>
      <p:scale>
        <a:sx n="100" d="100"/>
        <a:sy n="100" d="100"/>
      </p:scale>
      <p:origin x="0" y="0"/>
    </p:cViewPr>
  </p:notesTextViewPr>
  <p:sorterViewPr>
    <p:cViewPr>
      <p:scale>
        <a:sx n="57" d="100"/>
        <a:sy n="57" d="100"/>
      </p:scale>
      <p:origin x="0" y="0"/>
    </p:cViewPr>
  </p:sorterViewPr>
  <p:notesViewPr>
    <p:cSldViewPr snapToGrid="0">
      <p:cViewPr varScale="1">
        <p:scale>
          <a:sx n="78" d="100"/>
          <a:sy n="78" d="100"/>
        </p:scale>
        <p:origin x="-2016" y="-102"/>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slide" Target="slides/slide29.xml"/><Relationship Id="rId3" Type="http://schemas.openxmlformats.org/officeDocument/2006/relationships/slideMaster" Target="slideMasters/slideMaster3.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slide" Target="slides/slide32.xml"/><Relationship Id="rId47" Type="http://schemas.openxmlformats.org/officeDocument/2006/relationships/slide" Target="slides/slide37.xml"/><Relationship Id="rId50" Type="http://schemas.openxmlformats.org/officeDocument/2006/relationships/commentAuthors" Target="commentAuthor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41" Type="http://schemas.openxmlformats.org/officeDocument/2006/relationships/slide" Target="slides/slide31.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slide" Target="slides/slide30.xml"/><Relationship Id="rId45" Type="http://schemas.openxmlformats.org/officeDocument/2006/relationships/slide" Target="slides/slide35.xml"/><Relationship Id="rId53"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49"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slide" Target="slides/slide21.xml"/><Relationship Id="rId44" Type="http://schemas.openxmlformats.org/officeDocument/2006/relationships/slide" Target="slides/slide34.xml"/><Relationship Id="rId52"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slide" Target="slides/slide33.xml"/><Relationship Id="rId48" Type="http://schemas.openxmlformats.org/officeDocument/2006/relationships/notesMaster" Target="notesMasters/notesMaster1.xml"/><Relationship Id="rId8" Type="http://schemas.openxmlformats.org/officeDocument/2006/relationships/slideMaster" Target="slideMasters/slideMaster8.xml"/><Relationship Id="rId51"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07592739832603"/>
          <c:y val="3.4374926810531788E-2"/>
          <c:w val="0.41762457217277804"/>
          <c:h val="0.76670324803150125"/>
        </c:manualLayout>
      </c:layout>
      <c:barChart>
        <c:barDir val="col"/>
        <c:grouping val="percentStacked"/>
        <c:varyColors val="0"/>
        <c:ser>
          <c:idx val="0"/>
          <c:order val="0"/>
          <c:tx>
            <c:strRef>
              <c:f>Sheet1!$A$2</c:f>
              <c:strCache>
                <c:ptCount val="1"/>
                <c:pt idx="0">
                  <c:v>The RIA industry has hit its peak growth and will now stabilize and remain flat other than market-based fluctuations in assets</c:v>
                </c:pt>
              </c:strCache>
            </c:strRef>
          </c:tx>
          <c:spPr>
            <a:solidFill>
              <a:srgbClr val="C00000"/>
            </a:solidFill>
            <a:ln w="12700">
              <a:solidFill>
                <a:srgbClr val="FFFFFF"/>
              </a:solidFill>
            </a:ln>
          </c:spPr>
          <c:invertIfNegative val="0"/>
          <c:dLbls>
            <c:dLbl>
              <c:idx val="0"/>
              <c:layout>
                <c:manualLayout>
                  <c:x val="1.2834389186693683E-3"/>
                  <c:y val="-2.4278761704459757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numFmt formatCode="0%" sourceLinked="0"/>
            <c:spPr>
              <a:noFill/>
              <a:ln>
                <a:noFill/>
              </a:ln>
              <a:effectLst/>
            </c:spPr>
            <c:txPr>
              <a:bodyPr/>
              <a:lstStyle/>
              <a:p>
                <a:pPr>
                  <a:defRPr sz="12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f>
              <c:strCache>
                <c:ptCount val="1"/>
                <c:pt idx="0">
                  <c:v>Current Wave</c:v>
                </c:pt>
              </c:strCache>
            </c:strRef>
          </c:cat>
          <c:val>
            <c:numRef>
              <c:f>Sheet1!$B$2</c:f>
              <c:numCache>
                <c:formatCode>0.0%</c:formatCode>
                <c:ptCount val="1"/>
                <c:pt idx="0">
                  <c:v>7.0000000000000007E-2</c:v>
                </c:pt>
              </c:numCache>
            </c:numRef>
          </c:val>
        </c:ser>
        <c:ser>
          <c:idx val="1"/>
          <c:order val="1"/>
          <c:tx>
            <c:strRef>
              <c:f>Sheet1!$A$3</c:f>
              <c:strCache>
                <c:ptCount val="1"/>
                <c:pt idx="0">
                  <c:v>The RIA industry will grow at a slow and steady rate</c:v>
                </c:pt>
              </c:strCache>
            </c:strRef>
          </c:tx>
          <c:spPr>
            <a:solidFill>
              <a:schemeClr val="tx2"/>
            </a:solidFill>
            <a:ln w="12700">
              <a:solidFill>
                <a:srgbClr val="FFFFFF"/>
              </a:solidFill>
            </a:ln>
          </c:spPr>
          <c:invertIfNegative val="0"/>
          <c:dLbls>
            <c:numFmt formatCode="0%" sourceLinked="0"/>
            <c:spPr>
              <a:noFill/>
              <a:ln>
                <a:noFill/>
              </a:ln>
              <a:effectLst/>
            </c:spPr>
            <c:txPr>
              <a:bodyPr/>
              <a:lstStyle/>
              <a:p>
                <a:pPr>
                  <a:defRPr sz="12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f>
              <c:strCache>
                <c:ptCount val="1"/>
                <c:pt idx="0">
                  <c:v>Current Wave</c:v>
                </c:pt>
              </c:strCache>
            </c:strRef>
          </c:cat>
          <c:val>
            <c:numRef>
              <c:f>Sheet1!$B$3</c:f>
              <c:numCache>
                <c:formatCode>0.0%</c:formatCode>
                <c:ptCount val="1"/>
                <c:pt idx="0">
                  <c:v>0.4</c:v>
                </c:pt>
              </c:numCache>
            </c:numRef>
          </c:val>
        </c:ser>
        <c:ser>
          <c:idx val="2"/>
          <c:order val="2"/>
          <c:tx>
            <c:strRef>
              <c:f>Sheet1!$A$4</c:f>
              <c:strCache>
                <c:ptCount val="1"/>
                <c:pt idx="0">
                  <c:v>The RIA industry has not fully matured and will continue to grow at a higher rate than the market</c:v>
                </c:pt>
              </c:strCache>
            </c:strRef>
          </c:tx>
          <c:spPr>
            <a:solidFill>
              <a:schemeClr val="accent3"/>
            </a:solidFill>
            <a:ln w="12700">
              <a:solidFill>
                <a:srgbClr val="FFFFFF"/>
              </a:solidFill>
            </a:ln>
          </c:spPr>
          <c:invertIfNegative val="0"/>
          <c:dLbls>
            <c:numFmt formatCode="0%" sourceLinked="0"/>
            <c:spPr>
              <a:noFill/>
              <a:ln>
                <a:noFill/>
              </a:ln>
              <a:effectLst/>
            </c:spPr>
            <c:txPr>
              <a:bodyPr/>
              <a:lstStyle/>
              <a:p>
                <a:pPr>
                  <a:defRPr sz="12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f>
              <c:strCache>
                <c:ptCount val="1"/>
                <c:pt idx="0">
                  <c:v>Current Wave</c:v>
                </c:pt>
              </c:strCache>
            </c:strRef>
          </c:cat>
          <c:val>
            <c:numRef>
              <c:f>Sheet1!$B$4</c:f>
              <c:numCache>
                <c:formatCode>0.0%</c:formatCode>
                <c:ptCount val="1"/>
                <c:pt idx="0">
                  <c:v>0.53</c:v>
                </c:pt>
              </c:numCache>
            </c:numRef>
          </c:val>
        </c:ser>
        <c:dLbls>
          <c:showLegendKey val="0"/>
          <c:showVal val="0"/>
          <c:showCatName val="0"/>
          <c:showSerName val="0"/>
          <c:showPercent val="0"/>
          <c:showBubbleSize val="0"/>
        </c:dLbls>
        <c:gapWidth val="100"/>
        <c:overlap val="100"/>
        <c:axId val="51537408"/>
        <c:axId val="51538944"/>
      </c:barChart>
      <c:catAx>
        <c:axId val="51537408"/>
        <c:scaling>
          <c:orientation val="minMax"/>
        </c:scaling>
        <c:delete val="1"/>
        <c:axPos val="b"/>
        <c:numFmt formatCode="General" sourceLinked="0"/>
        <c:majorTickMark val="out"/>
        <c:minorTickMark val="none"/>
        <c:tickLblPos val="nextTo"/>
        <c:crossAx val="51538944"/>
        <c:crosses val="autoZero"/>
        <c:auto val="1"/>
        <c:lblAlgn val="ctr"/>
        <c:lblOffset val="100"/>
        <c:noMultiLvlLbl val="0"/>
      </c:catAx>
      <c:valAx>
        <c:axId val="51538944"/>
        <c:scaling>
          <c:orientation val="minMax"/>
        </c:scaling>
        <c:delete val="1"/>
        <c:axPos val="l"/>
        <c:numFmt formatCode="0%" sourceLinked="1"/>
        <c:majorTickMark val="out"/>
        <c:minorTickMark val="none"/>
        <c:tickLblPos val="nextTo"/>
        <c:crossAx val="51537408"/>
        <c:crosses val="autoZero"/>
        <c:crossBetween val="between"/>
      </c:valAx>
      <c:spPr>
        <a:noFill/>
        <a:ln w="25403">
          <a:noFill/>
        </a:ln>
      </c:spPr>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521531007717781E-2"/>
          <c:y val="1.6579414033597025E-2"/>
          <c:w val="0.93147846899228226"/>
          <c:h val="0.91466311984975757"/>
        </c:manualLayout>
      </c:layout>
      <c:barChart>
        <c:barDir val="bar"/>
        <c:grouping val="clustered"/>
        <c:varyColors val="0"/>
        <c:ser>
          <c:idx val="0"/>
          <c:order val="0"/>
          <c:tx>
            <c:strRef>
              <c:f>Sheet1!$A$2</c:f>
              <c:strCache>
                <c:ptCount val="1"/>
                <c:pt idx="0">
                  <c:v>Current wave</c:v>
                </c:pt>
              </c:strCache>
            </c:strRef>
          </c:tx>
          <c:spPr>
            <a:solidFill>
              <a:schemeClr val="accent1"/>
            </a:solidFill>
            <a:ln w="9525">
              <a:solidFill>
                <a:schemeClr val="bg1"/>
              </a:solidFill>
              <a:prstDash val="solid"/>
            </a:ln>
          </c:spPr>
          <c:invertIfNegative val="0"/>
          <c:dPt>
            <c:idx val="1"/>
            <c:invertIfNegative val="0"/>
            <c:bubble3D val="0"/>
          </c:dPt>
          <c:dPt>
            <c:idx val="5"/>
            <c:invertIfNegative val="0"/>
            <c:bubble3D val="0"/>
          </c:dPt>
          <c:dPt>
            <c:idx val="6"/>
            <c:invertIfNegative val="0"/>
            <c:bubble3D val="0"/>
            <c:spPr>
              <a:solidFill>
                <a:schemeClr val="tx2"/>
              </a:solidFill>
              <a:ln w="9525">
                <a:solidFill>
                  <a:schemeClr val="bg1"/>
                </a:solidFill>
                <a:prstDash val="solid"/>
              </a:ln>
            </c:spPr>
          </c:dPt>
          <c:dPt>
            <c:idx val="7"/>
            <c:invertIfNegative val="0"/>
            <c:bubble3D val="0"/>
          </c:dPt>
          <c:dPt>
            <c:idx val="8"/>
            <c:invertIfNegative val="0"/>
            <c:bubble3D val="0"/>
          </c:dPt>
          <c:dPt>
            <c:idx val="9"/>
            <c:invertIfNegative val="0"/>
            <c:bubble3D val="0"/>
          </c:dPt>
          <c:dPt>
            <c:idx val="10"/>
            <c:invertIfNegative val="0"/>
            <c:bubble3D val="0"/>
          </c:dPt>
          <c:dLbls>
            <c:dLbl>
              <c:idx val="4"/>
              <c:layout/>
              <c:showLegendKey val="0"/>
              <c:showVal val="1"/>
              <c:showCatName val="0"/>
              <c:showSerName val="0"/>
              <c:showPercent val="0"/>
              <c:showBubbleSize val="0"/>
              <c:extLst>
                <c:ext xmlns:c15="http://schemas.microsoft.com/office/drawing/2012/chart" uri="{CE6537A1-D6FC-4f65-9D91-7224C49458BB}">
                  <c15:layout/>
                </c:ext>
              </c:extLst>
            </c:dLbl>
            <c:dLbl>
              <c:idx val="5"/>
              <c:layout/>
              <c:showLegendKey val="0"/>
              <c:showVal val="1"/>
              <c:showCatName val="0"/>
              <c:showSerName val="0"/>
              <c:showPercent val="0"/>
              <c:showBubbleSize val="0"/>
              <c:extLst>
                <c:ext xmlns:c15="http://schemas.microsoft.com/office/drawing/2012/chart" uri="{CE6537A1-D6FC-4f65-9D91-7224C49458BB}">
                  <c15:layout/>
                </c:ext>
              </c:extLst>
            </c:dLbl>
            <c:dLbl>
              <c:idx val="6"/>
              <c:showLegendKey val="0"/>
              <c:showVal val="1"/>
              <c:showCatName val="0"/>
              <c:showSerName val="0"/>
              <c:showPercent val="0"/>
              <c:showBubbleSize val="0"/>
              <c:extLst>
                <c:ext xmlns:c15="http://schemas.microsoft.com/office/drawing/2012/chart" uri="{CE6537A1-D6FC-4f65-9D91-7224C49458BB}">
                  <c15:layout/>
                </c:ext>
              </c:extLst>
            </c:dLbl>
            <c:dLbl>
              <c:idx val="7"/>
              <c:delete val="1"/>
              <c:extLst>
                <c:ext xmlns:c15="http://schemas.microsoft.com/office/drawing/2012/chart" uri="{CE6537A1-D6FC-4f65-9D91-7224C49458BB}"/>
              </c:extLst>
            </c:dLbl>
            <c:spPr>
              <a:noFill/>
              <a:ln w="30378">
                <a:noFill/>
              </a:ln>
            </c:spPr>
            <c:txPr>
              <a:bodyPr/>
              <a:lstStyle/>
              <a:p>
                <a:pPr>
                  <a:defRPr sz="1200" b="1" i="0" u="none" strike="noStrike" baseline="0">
                    <a:solidFill>
                      <a:schemeClr val="tx1"/>
                    </a:solidFill>
                    <a:latin typeface="Arial"/>
                    <a:ea typeface="Arial"/>
                    <a:cs typeface="Aria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Sheet1!$B$1:$G$1</c:f>
              <c:strCache>
                <c:ptCount val="6"/>
                <c:pt idx="0">
                  <c:v>Expanding the network we use to search for employees</c:v>
                </c:pt>
                <c:pt idx="1">
                  <c:v>Posting on specific sites</c:v>
                </c:pt>
                <c:pt idx="2">
                  <c:v>Visiting job fairs</c:v>
                </c:pt>
                <c:pt idx="3">
                  <c:v>Special events</c:v>
                </c:pt>
                <c:pt idx="4">
                  <c:v>College lectures</c:v>
                </c:pt>
                <c:pt idx="5">
                  <c:v>Other (please specify)</c:v>
                </c:pt>
              </c:strCache>
            </c:strRef>
          </c:cat>
          <c:val>
            <c:numRef>
              <c:f>Sheet1!$B$2:$G$2</c:f>
              <c:numCache>
                <c:formatCode>0%</c:formatCode>
                <c:ptCount val="6"/>
                <c:pt idx="0">
                  <c:v>0.438</c:v>
                </c:pt>
                <c:pt idx="1">
                  <c:v>0.183</c:v>
                </c:pt>
                <c:pt idx="2">
                  <c:v>8.4000000000000005E-2</c:v>
                </c:pt>
                <c:pt idx="3">
                  <c:v>5.8999999999999997E-2</c:v>
                </c:pt>
                <c:pt idx="4">
                  <c:v>5.2999999999999999E-2</c:v>
                </c:pt>
                <c:pt idx="5">
                  <c:v>8.1000000000000003E-2</c:v>
                </c:pt>
              </c:numCache>
            </c:numRef>
          </c:val>
        </c:ser>
        <c:dLbls>
          <c:showLegendKey val="0"/>
          <c:showVal val="0"/>
          <c:showCatName val="0"/>
          <c:showSerName val="0"/>
          <c:showPercent val="0"/>
          <c:showBubbleSize val="0"/>
        </c:dLbls>
        <c:gapWidth val="80"/>
        <c:axId val="59928576"/>
        <c:axId val="59930112"/>
      </c:barChart>
      <c:catAx>
        <c:axId val="59928576"/>
        <c:scaling>
          <c:orientation val="maxMin"/>
        </c:scaling>
        <c:delete val="1"/>
        <c:axPos val="l"/>
        <c:numFmt formatCode="General" sourceLinked="0"/>
        <c:majorTickMark val="out"/>
        <c:minorTickMark val="none"/>
        <c:tickLblPos val="nextTo"/>
        <c:crossAx val="59930112"/>
        <c:crosses val="autoZero"/>
        <c:auto val="1"/>
        <c:lblAlgn val="ctr"/>
        <c:lblOffset val="100"/>
        <c:noMultiLvlLbl val="0"/>
      </c:catAx>
      <c:valAx>
        <c:axId val="59930112"/>
        <c:scaling>
          <c:orientation val="minMax"/>
          <c:max val="1"/>
        </c:scaling>
        <c:delete val="1"/>
        <c:axPos val="t"/>
        <c:numFmt formatCode="0%" sourceLinked="1"/>
        <c:majorTickMark val="out"/>
        <c:minorTickMark val="none"/>
        <c:tickLblPos val="nextTo"/>
        <c:crossAx val="59928576"/>
        <c:crosses val="autoZero"/>
        <c:crossBetween val="between"/>
      </c:valAx>
      <c:spPr>
        <a:noFill/>
        <a:ln w="25399">
          <a:noFill/>
        </a:ln>
      </c:spPr>
    </c:plotArea>
    <c:plotVisOnly val="1"/>
    <c:dispBlanksAs val="zero"/>
    <c:showDLblsOverMax val="0"/>
  </c:chart>
  <c:spPr>
    <a:noFill/>
    <a:ln>
      <a:noFill/>
    </a:ln>
  </c:spPr>
  <c:txPr>
    <a:bodyPr/>
    <a:lstStyle/>
    <a:p>
      <a:pPr>
        <a:defRPr sz="1196" b="1" i="0" u="none" strike="noStrike" baseline="0">
          <a:solidFill>
            <a:schemeClr val="tx1"/>
          </a:solidFill>
          <a:latin typeface="Arial"/>
          <a:ea typeface="Arial"/>
          <a:cs typeface="Aria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586011349578812"/>
          <c:y val="7.6612753502899519E-2"/>
          <c:w val="0.48685160367128882"/>
          <c:h val="0.68335220939848274"/>
        </c:manualLayout>
      </c:layout>
      <c:pieChart>
        <c:varyColors val="1"/>
        <c:ser>
          <c:idx val="0"/>
          <c:order val="0"/>
          <c:tx>
            <c:strRef>
              <c:f>Sheet1!$A$2</c:f>
              <c:strCache>
                <c:ptCount val="1"/>
                <c:pt idx="0">
                  <c:v>Total</c:v>
                </c:pt>
              </c:strCache>
            </c:strRef>
          </c:tx>
          <c:spPr>
            <a:solidFill>
              <a:srgbClr val="00B0F0"/>
            </a:solidFill>
            <a:ln w="9521">
              <a:solidFill>
                <a:schemeClr val="bg1"/>
              </a:solidFill>
              <a:prstDash val="solid"/>
            </a:ln>
          </c:spPr>
          <c:dPt>
            <c:idx val="0"/>
            <c:bubble3D val="0"/>
            <c:spPr>
              <a:solidFill>
                <a:schemeClr val="accent1"/>
              </a:solidFill>
              <a:ln w="3175">
                <a:solidFill>
                  <a:schemeClr val="bg1"/>
                </a:solidFill>
                <a:prstDash val="solid"/>
              </a:ln>
            </c:spPr>
          </c:dPt>
          <c:dPt>
            <c:idx val="1"/>
            <c:bubble3D val="0"/>
            <c:spPr>
              <a:solidFill>
                <a:schemeClr val="accent2"/>
              </a:solidFill>
              <a:ln w="3175">
                <a:solidFill>
                  <a:schemeClr val="bg1"/>
                </a:solidFill>
                <a:prstDash val="solid"/>
              </a:ln>
            </c:spPr>
          </c:dPt>
          <c:dPt>
            <c:idx val="2"/>
            <c:bubble3D val="0"/>
            <c:spPr>
              <a:solidFill>
                <a:schemeClr val="accent3"/>
              </a:solidFill>
              <a:ln w="3175">
                <a:solidFill>
                  <a:schemeClr val="bg1"/>
                </a:solidFill>
                <a:prstDash val="solid"/>
              </a:ln>
            </c:spPr>
          </c:dPt>
          <c:dPt>
            <c:idx val="3"/>
            <c:bubble3D val="0"/>
            <c:explosion val="9"/>
            <c:spPr>
              <a:solidFill>
                <a:srgbClr val="676058"/>
              </a:solidFill>
              <a:ln w="50800">
                <a:solidFill>
                  <a:schemeClr val="bg1"/>
                </a:solidFill>
                <a:prstDash val="solid"/>
              </a:ln>
            </c:spPr>
          </c:dPt>
          <c:dLbls>
            <c:dLbl>
              <c:idx val="0"/>
              <c:layout>
                <c:manualLayout>
                  <c:x val="7.6629371453256628E-2"/>
                  <c:y val="0"/>
                </c:manualLayout>
              </c:layout>
              <c:showLegendKey val="0"/>
              <c:showVal val="1"/>
              <c:showCatName val="1"/>
              <c:showSerName val="0"/>
              <c:showPercent val="0"/>
              <c:showBubbleSize val="0"/>
              <c:extLst>
                <c:ext xmlns:c15="http://schemas.microsoft.com/office/drawing/2012/chart" uri="{CE6537A1-D6FC-4f65-9D91-7224C49458BB}">
                  <c15:layout/>
                </c:ext>
              </c:extLst>
            </c:dLbl>
            <c:dLbl>
              <c:idx val="1"/>
              <c:layout>
                <c:manualLayout>
                  <c:x val="-0.19200785437979853"/>
                  <c:y val="0.13134513525615124"/>
                </c:manualLayout>
              </c:layout>
              <c:showLegendKey val="0"/>
              <c:showVal val="1"/>
              <c:showCatName val="1"/>
              <c:showSerName val="0"/>
              <c:showPercent val="0"/>
              <c:showBubbleSize val="0"/>
              <c:extLst>
                <c:ext xmlns:c15="http://schemas.microsoft.com/office/drawing/2012/chart" uri="{CE6537A1-D6FC-4f65-9D91-7224C49458BB}">
                  <c15:layout/>
                </c:ext>
              </c:extLst>
            </c:dLbl>
            <c:dLbl>
              <c:idx val="2"/>
              <c:spPr/>
              <c:txPr>
                <a:bodyPr/>
                <a:lstStyle/>
                <a:p>
                  <a:pPr>
                    <a:defRPr b="0">
                      <a:solidFill>
                        <a:schemeClr val="bg1"/>
                      </a:solidFill>
                    </a:defRPr>
                  </a:pPr>
                  <a:endParaRPr lang="en-US"/>
                </a:p>
              </c:txPr>
              <c:showLegendKey val="0"/>
              <c:showVal val="1"/>
              <c:showCatName val="1"/>
              <c:showSerName val="0"/>
              <c:showPercent val="0"/>
              <c:showBubbleSize val="0"/>
            </c:dLbl>
            <c:dLbl>
              <c:idx val="3"/>
              <c:layout>
                <c:manualLayout>
                  <c:x val="0.23157287882655561"/>
                  <c:y val="3.1478371028864111E-2"/>
                </c:manualLayout>
              </c:layout>
              <c:spPr/>
              <c:txPr>
                <a:bodyPr/>
                <a:lstStyle/>
                <a:p>
                  <a:pPr>
                    <a:defRPr b="0">
                      <a:solidFill>
                        <a:schemeClr val="bg1"/>
                      </a:solidFill>
                    </a:defRPr>
                  </a:pPr>
                  <a:endParaRPr lang="en-US"/>
                </a:p>
              </c:txPr>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txPr>
              <a:bodyPr/>
              <a:lstStyle/>
              <a:p>
                <a:pPr>
                  <a:defRPr b="0"/>
                </a:pPr>
                <a:endParaRPr lang="en-US"/>
              </a:p>
            </c:txPr>
            <c:showLegendKey val="0"/>
            <c:showVal val="1"/>
            <c:showCatName val="1"/>
            <c:showSerName val="0"/>
            <c:showPercent val="0"/>
            <c:showBubbleSize val="0"/>
            <c:showLeaderLines val="1"/>
            <c:extLst>
              <c:ext xmlns:c15="http://schemas.microsoft.com/office/drawing/2012/chart" uri="{CE6537A1-D6FC-4f65-9D91-7224C49458BB}"/>
            </c:extLst>
          </c:dLbls>
          <c:cat>
            <c:strRef>
              <c:f>Sheet1!$B$1:$E$1</c:f>
              <c:strCache>
                <c:ptCount val="4"/>
                <c:pt idx="0">
                  <c:v>This is a high priority for the firm</c:v>
                </c:pt>
                <c:pt idx="1">
                  <c:v>This is somewhat of a priority for the firm</c:v>
                </c:pt>
                <c:pt idx="2">
                  <c:v>Our firm has already taken action to hire diverse employees</c:v>
                </c:pt>
                <c:pt idx="3">
                  <c:v>This is not a priority for the firm</c:v>
                </c:pt>
              </c:strCache>
            </c:strRef>
          </c:cat>
          <c:val>
            <c:numRef>
              <c:f>Sheet1!$B$2:$E$2</c:f>
              <c:numCache>
                <c:formatCode>0%</c:formatCode>
                <c:ptCount val="4"/>
                <c:pt idx="0">
                  <c:v>0.06</c:v>
                </c:pt>
                <c:pt idx="1">
                  <c:v>0.23</c:v>
                </c:pt>
                <c:pt idx="2">
                  <c:v>0.28000000000000003</c:v>
                </c:pt>
                <c:pt idx="3">
                  <c:v>0.43</c:v>
                </c:pt>
              </c:numCache>
            </c:numRef>
          </c:val>
        </c:ser>
        <c:dLbls>
          <c:showLegendKey val="0"/>
          <c:showVal val="0"/>
          <c:showCatName val="0"/>
          <c:showSerName val="0"/>
          <c:showPercent val="0"/>
          <c:showBubbleSize val="0"/>
          <c:showLeaderLines val="1"/>
        </c:dLbls>
        <c:firstSliceAng val="0"/>
      </c:pieChart>
      <c:spPr>
        <a:noFill/>
        <a:ln w="25388">
          <a:noFill/>
        </a:ln>
      </c:spPr>
    </c:plotArea>
    <c:plotVisOnly val="1"/>
    <c:dispBlanksAs val="zero"/>
    <c:showDLblsOverMax val="0"/>
  </c:chart>
  <c:spPr>
    <a:noFill/>
    <a:ln>
      <a:noFill/>
    </a:ln>
  </c:spPr>
  <c:txPr>
    <a:bodyPr/>
    <a:lstStyle/>
    <a:p>
      <a:pPr>
        <a:defRPr sz="1195" b="1" i="0" u="none" strike="noStrike" baseline="0">
          <a:solidFill>
            <a:schemeClr val="tx1"/>
          </a:solidFill>
          <a:latin typeface="Arial"/>
          <a:ea typeface="Arial"/>
          <a:cs typeface="Aria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6092235865133475E-3"/>
          <c:y val="0"/>
          <c:w val="0.59341776215173336"/>
          <c:h val="1"/>
        </c:manualLayout>
      </c:layout>
      <c:barChart>
        <c:barDir val="col"/>
        <c:grouping val="percentStacked"/>
        <c:varyColors val="0"/>
        <c:ser>
          <c:idx val="0"/>
          <c:order val="0"/>
          <c:tx>
            <c:strRef>
              <c:f>Sheet1!$A$2</c:f>
              <c:strCache>
                <c:ptCount val="1"/>
                <c:pt idx="0">
                  <c:v>  No, we don't do this today and don't plan to</c:v>
                </c:pt>
              </c:strCache>
            </c:strRef>
          </c:tx>
          <c:spPr>
            <a:solidFill>
              <a:srgbClr val="C00000"/>
            </a:solidFill>
            <a:ln>
              <a:solidFill>
                <a:srgbClr val="FFFFFF"/>
              </a:solidFill>
            </a:ln>
          </c:spPr>
          <c:invertIfNegative val="0"/>
          <c:dLbls>
            <c:dLbl>
              <c:idx val="0"/>
              <c:layout>
                <c:manualLayout>
                  <c:x val="4.1788424655387129E-3"/>
                  <c:y val="-2.4276888054073549E-3"/>
                </c:manualLayout>
              </c:layout>
              <c:tx>
                <c:rich>
                  <a:bodyPr/>
                  <a:lstStyle/>
                  <a:p>
                    <a:r>
                      <a:rPr lang="en-US" dirty="0" smtClean="0"/>
                      <a:t>31%</a:t>
                    </a:r>
                    <a:endParaRPr lang="en-US" dirty="0"/>
                  </a:p>
                </c:rich>
              </c:tx>
              <c:dLblPos val="ctr"/>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dirty="0" smtClean="0"/>
                      <a:t>20%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smtClean="0"/>
                      <a:t>36</a:t>
                    </a:r>
                    <a:r>
                      <a:rPr lang="en-US"/>
                      <a:t>%</a:t>
                    </a:r>
                  </a:p>
                </c:rich>
              </c:tx>
              <c:showLegendKey val="0"/>
              <c:showVal val="1"/>
              <c:showCatName val="0"/>
              <c:showSerName val="0"/>
              <c:showPercent val="0"/>
              <c:showBubbleSize val="0"/>
            </c:dLbl>
            <c:numFmt formatCode="0%" sourceLinked="0"/>
            <c:spPr>
              <a:noFill/>
              <a:ln>
                <a:noFill/>
              </a:ln>
              <a:effectLst/>
            </c:spPr>
            <c:txPr>
              <a:bodyPr/>
              <a:lstStyle/>
              <a:p>
                <a:pPr>
                  <a:defRPr sz="12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Total</c:v>
                </c:pt>
                <c:pt idx="1">
                  <c:v>Over $500M AUM2</c:v>
                </c:pt>
                <c:pt idx="2">
                  <c:v>$500M or less AUM</c:v>
                </c:pt>
              </c:strCache>
            </c:strRef>
          </c:cat>
          <c:val>
            <c:numRef>
              <c:f>Sheet1!$B$2:$D$2</c:f>
              <c:numCache>
                <c:formatCode>0%</c:formatCode>
                <c:ptCount val="3"/>
                <c:pt idx="0">
                  <c:v>-0.31</c:v>
                </c:pt>
                <c:pt idx="1">
                  <c:v>-0.19700000000000001</c:v>
                </c:pt>
                <c:pt idx="2">
                  <c:v>-0.36</c:v>
                </c:pt>
              </c:numCache>
            </c:numRef>
          </c:val>
        </c:ser>
        <c:ser>
          <c:idx val="1"/>
          <c:order val="1"/>
          <c:tx>
            <c:strRef>
              <c:f>Sheet1!$A$3</c:f>
              <c:strCache>
                <c:ptCount val="1"/>
                <c:pt idx="0">
                  <c:v>I don't know</c:v>
                </c:pt>
              </c:strCache>
            </c:strRef>
          </c:tx>
          <c:spPr>
            <a:solidFill>
              <a:schemeClr val="accent4"/>
            </a:solidFill>
            <a:ln>
              <a:solidFill>
                <a:srgbClr val="FFFFFF"/>
              </a:solidFill>
            </a:ln>
          </c:spPr>
          <c:invertIfNegative val="0"/>
          <c:dLbls>
            <c:dLbl>
              <c:idx val="0"/>
              <c:layout/>
              <c:tx>
                <c:rich>
                  <a:bodyPr/>
                  <a:lstStyle/>
                  <a:p>
                    <a:r>
                      <a:rPr lang="en-US" dirty="0" smtClean="0"/>
                      <a:t>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dirty="0" smtClean="0"/>
                      <a:t>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smtClean="0"/>
                      <a:t>6</a:t>
                    </a:r>
                    <a:r>
                      <a:rPr lang="en-US"/>
                      <a:t>%</a:t>
                    </a:r>
                  </a:p>
                </c:rich>
              </c:tx>
              <c:showLegendKey val="0"/>
              <c:showVal val="1"/>
              <c:showCatName val="0"/>
              <c:showSerName val="0"/>
              <c:showPercent val="0"/>
              <c:showBubbleSize val="0"/>
            </c:dLbl>
            <c:spPr>
              <a:noFill/>
              <a:ln>
                <a:noFill/>
              </a:ln>
              <a:effectLst/>
            </c:spPr>
            <c:txPr>
              <a:bodyPr/>
              <a:lstStyle/>
              <a:p>
                <a:pPr>
                  <a:defRPr sz="12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Total</c:v>
                </c:pt>
                <c:pt idx="1">
                  <c:v>Over $500M AUM2</c:v>
                </c:pt>
                <c:pt idx="2">
                  <c:v>$500M or less AUM</c:v>
                </c:pt>
              </c:strCache>
            </c:strRef>
          </c:cat>
          <c:val>
            <c:numRef>
              <c:f>Sheet1!$B$3:$D$3</c:f>
              <c:numCache>
                <c:formatCode>0%</c:formatCode>
                <c:ptCount val="3"/>
                <c:pt idx="0">
                  <c:v>-0.08</c:v>
                </c:pt>
                <c:pt idx="1">
                  <c:v>-7.8E-2</c:v>
                </c:pt>
                <c:pt idx="2">
                  <c:v>-6.0999999999999999E-2</c:v>
                </c:pt>
              </c:numCache>
            </c:numRef>
          </c:val>
        </c:ser>
        <c:ser>
          <c:idx val="2"/>
          <c:order val="2"/>
          <c:tx>
            <c:strRef>
              <c:f>Sheet1!$A$4</c:f>
              <c:strCache>
                <c:ptCount val="1"/>
              </c:strCache>
            </c:strRef>
          </c:tx>
          <c:spPr>
            <a:noFill/>
            <a:ln>
              <a:solidFill>
                <a:srgbClr val="FFFFFF"/>
              </a:solidFill>
            </a:ln>
          </c:spPr>
          <c:invertIfNegative val="0"/>
          <c:cat>
            <c:strRef>
              <c:f>Sheet1!$B$1:$D$1</c:f>
              <c:strCache>
                <c:ptCount val="3"/>
                <c:pt idx="0">
                  <c:v>Total</c:v>
                </c:pt>
                <c:pt idx="1">
                  <c:v>Over $500M AUM2</c:v>
                </c:pt>
                <c:pt idx="2">
                  <c:v>$500M or less AUM</c:v>
                </c:pt>
              </c:strCache>
            </c:strRef>
          </c:cat>
          <c:val>
            <c:numRef>
              <c:f>Sheet1!$B$4:$D$4</c:f>
              <c:numCache>
                <c:formatCode>0%</c:formatCode>
                <c:ptCount val="3"/>
                <c:pt idx="0">
                  <c:v>0.02</c:v>
                </c:pt>
                <c:pt idx="1">
                  <c:v>0.02</c:v>
                </c:pt>
                <c:pt idx="2">
                  <c:v>0.02</c:v>
                </c:pt>
              </c:numCache>
            </c:numRef>
          </c:val>
        </c:ser>
        <c:ser>
          <c:idx val="3"/>
          <c:order val="3"/>
          <c:tx>
            <c:strRef>
              <c:f>Sheet1!$A$5</c:f>
              <c:strCache>
                <c:ptCount val="1"/>
                <c:pt idx="0">
                  <c:v>  No, we don't do this today and are looking into offering this in the future</c:v>
                </c:pt>
              </c:strCache>
            </c:strRef>
          </c:tx>
          <c:spPr>
            <a:solidFill>
              <a:schemeClr val="accent2"/>
            </a:solidFill>
            <a:ln>
              <a:solidFill>
                <a:schemeClr val="bg1"/>
              </a:solidFill>
            </a:ln>
          </c:spPr>
          <c:invertIfNegative val="0"/>
          <c:dLbls>
            <c:spPr>
              <a:noFill/>
              <a:ln>
                <a:noFill/>
              </a:ln>
              <a:effectLst/>
            </c:spPr>
            <c:txPr>
              <a:bodyPr/>
              <a:lstStyle/>
              <a:p>
                <a:pPr>
                  <a:defRPr sz="1200" b="1">
                    <a:solidFill>
                      <a:schemeClr val="tx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Sheet1!$B$1:$D$1</c:f>
              <c:strCache>
                <c:ptCount val="3"/>
                <c:pt idx="0">
                  <c:v>Total</c:v>
                </c:pt>
                <c:pt idx="1">
                  <c:v>Over $500M AUM2</c:v>
                </c:pt>
                <c:pt idx="2">
                  <c:v>$500M or less AUM</c:v>
                </c:pt>
              </c:strCache>
            </c:strRef>
          </c:cat>
          <c:val>
            <c:numRef>
              <c:f>Sheet1!$B$5:$D$5</c:f>
              <c:numCache>
                <c:formatCode>0%</c:formatCode>
                <c:ptCount val="3"/>
                <c:pt idx="0">
                  <c:v>0.31</c:v>
                </c:pt>
                <c:pt idx="1">
                  <c:v>0.19700000000000001</c:v>
                </c:pt>
                <c:pt idx="2">
                  <c:v>0.373</c:v>
                </c:pt>
              </c:numCache>
            </c:numRef>
          </c:val>
        </c:ser>
        <c:ser>
          <c:idx val="4"/>
          <c:order val="4"/>
          <c:tx>
            <c:strRef>
              <c:f>Sheet1!$A$6</c:f>
              <c:strCache>
                <c:ptCount val="1"/>
                <c:pt idx="0">
                  <c:v>Yes, we do this today</c:v>
                </c:pt>
              </c:strCache>
            </c:strRef>
          </c:tx>
          <c:spPr>
            <a:solidFill>
              <a:schemeClr val="accent3"/>
            </a:solidFill>
            <a:ln>
              <a:solidFill>
                <a:schemeClr val="bg1"/>
              </a:solidFill>
            </a:ln>
          </c:spPr>
          <c:invertIfNegative val="0"/>
          <c:dLbls>
            <c:spPr>
              <a:noFill/>
              <a:ln>
                <a:noFill/>
              </a:ln>
              <a:effectLst/>
            </c:spPr>
            <c:txPr>
              <a:bodyPr/>
              <a:lstStyle/>
              <a:p>
                <a:pPr>
                  <a:defRPr sz="12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Sheet1!$B$1:$D$1</c:f>
              <c:strCache>
                <c:ptCount val="3"/>
                <c:pt idx="0">
                  <c:v>Total</c:v>
                </c:pt>
                <c:pt idx="1">
                  <c:v>Over $500M AUM2</c:v>
                </c:pt>
                <c:pt idx="2">
                  <c:v>$500M or less AUM</c:v>
                </c:pt>
              </c:strCache>
            </c:strRef>
          </c:cat>
          <c:val>
            <c:numRef>
              <c:f>Sheet1!$B$6:$D$6</c:f>
              <c:numCache>
                <c:formatCode>0%</c:formatCode>
                <c:ptCount val="3"/>
                <c:pt idx="0">
                  <c:v>0.3</c:v>
                </c:pt>
                <c:pt idx="1">
                  <c:v>0.52</c:v>
                </c:pt>
                <c:pt idx="2">
                  <c:v>0.20599999999999999</c:v>
                </c:pt>
              </c:numCache>
            </c:numRef>
          </c:val>
        </c:ser>
        <c:dLbls>
          <c:showLegendKey val="0"/>
          <c:showVal val="0"/>
          <c:showCatName val="0"/>
          <c:showSerName val="0"/>
          <c:showPercent val="0"/>
          <c:showBubbleSize val="0"/>
        </c:dLbls>
        <c:gapWidth val="100"/>
        <c:overlap val="100"/>
        <c:axId val="60358656"/>
        <c:axId val="60360192"/>
      </c:barChart>
      <c:catAx>
        <c:axId val="60358656"/>
        <c:scaling>
          <c:orientation val="minMax"/>
        </c:scaling>
        <c:delete val="1"/>
        <c:axPos val="b"/>
        <c:numFmt formatCode="General" sourceLinked="0"/>
        <c:majorTickMark val="out"/>
        <c:minorTickMark val="none"/>
        <c:tickLblPos val="nextTo"/>
        <c:crossAx val="60360192"/>
        <c:crosses val="autoZero"/>
        <c:auto val="1"/>
        <c:lblAlgn val="ctr"/>
        <c:lblOffset val="100"/>
        <c:noMultiLvlLbl val="0"/>
      </c:catAx>
      <c:valAx>
        <c:axId val="60360192"/>
        <c:scaling>
          <c:orientation val="minMax"/>
        </c:scaling>
        <c:delete val="1"/>
        <c:axPos val="l"/>
        <c:numFmt formatCode="0%" sourceLinked="1"/>
        <c:majorTickMark val="out"/>
        <c:minorTickMark val="none"/>
        <c:tickLblPos val="nextTo"/>
        <c:crossAx val="60358656"/>
        <c:crosses val="autoZero"/>
        <c:crossBetween val="between"/>
      </c:valAx>
      <c:spPr>
        <a:noFill/>
        <a:ln w="25403">
          <a:noFill/>
        </a:ln>
      </c:spPr>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48678794786398E-2"/>
          <c:y val="2.659413973288214E-2"/>
          <c:w val="0.92845672192472972"/>
          <c:h val="0.83559986346945581"/>
        </c:manualLayout>
      </c:layout>
      <c:barChart>
        <c:barDir val="col"/>
        <c:grouping val="clustered"/>
        <c:varyColors val="0"/>
        <c:ser>
          <c:idx val="0"/>
          <c:order val="0"/>
          <c:tx>
            <c:strRef>
              <c:f>Sheet1!$B$1</c:f>
              <c:strCache>
                <c:ptCount val="1"/>
                <c:pt idx="0">
                  <c:v>Total</c:v>
                </c:pt>
              </c:strCache>
            </c:strRef>
          </c:tx>
          <c:spPr>
            <a:solidFill>
              <a:schemeClr val="accent1"/>
            </a:solidFill>
          </c:spPr>
          <c:invertIfNegative val="0"/>
          <c:dLbls>
            <c:numFmt formatCode="0%" sourceLinked="0"/>
            <c:spPr>
              <a:noFill/>
              <a:ln>
                <a:noFill/>
              </a:ln>
              <a:effectLst/>
            </c:spPr>
            <c:txPr>
              <a:bodyPr/>
              <a:lstStyle/>
              <a:p>
                <a:pPr>
                  <a:defRPr sz="1200">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$100M or less AUM</c:v>
                </c:pt>
                <c:pt idx="1">
                  <c:v>$101M - $250M AUM</c:v>
                </c:pt>
                <c:pt idx="2">
                  <c:v>$251M - $500M AUM</c:v>
                </c:pt>
                <c:pt idx="3">
                  <c:v>More than $500M AUM</c:v>
                </c:pt>
              </c:strCache>
            </c:strRef>
          </c:cat>
          <c:val>
            <c:numRef>
              <c:f>Sheet1!$B$2:$B$5</c:f>
              <c:numCache>
                <c:formatCode>0.0%</c:formatCode>
                <c:ptCount val="4"/>
                <c:pt idx="0">
                  <c:v>0.1</c:v>
                </c:pt>
                <c:pt idx="1">
                  <c:v>0.25</c:v>
                </c:pt>
                <c:pt idx="2">
                  <c:v>0.38</c:v>
                </c:pt>
                <c:pt idx="3">
                  <c:v>0.52</c:v>
                </c:pt>
              </c:numCache>
            </c:numRef>
          </c:val>
        </c:ser>
        <c:dLbls>
          <c:showLegendKey val="0"/>
          <c:showVal val="0"/>
          <c:showCatName val="0"/>
          <c:showSerName val="0"/>
          <c:showPercent val="0"/>
          <c:showBubbleSize val="0"/>
        </c:dLbls>
        <c:gapWidth val="150"/>
        <c:axId val="60480128"/>
        <c:axId val="60490112"/>
      </c:barChart>
      <c:catAx>
        <c:axId val="60480128"/>
        <c:scaling>
          <c:orientation val="minMax"/>
        </c:scaling>
        <c:delete val="0"/>
        <c:axPos val="b"/>
        <c:numFmt formatCode="General" sourceLinked="0"/>
        <c:majorTickMark val="out"/>
        <c:minorTickMark val="none"/>
        <c:tickLblPos val="nextTo"/>
        <c:spPr>
          <a:ln>
            <a:noFill/>
          </a:ln>
        </c:spPr>
        <c:txPr>
          <a:bodyPr/>
          <a:lstStyle/>
          <a:p>
            <a:pPr>
              <a:defRPr sz="1100"/>
            </a:pPr>
            <a:endParaRPr lang="en-US"/>
          </a:p>
        </c:txPr>
        <c:crossAx val="60490112"/>
        <c:crosses val="autoZero"/>
        <c:auto val="1"/>
        <c:lblAlgn val="ctr"/>
        <c:lblOffset val="100"/>
        <c:noMultiLvlLbl val="0"/>
      </c:catAx>
      <c:valAx>
        <c:axId val="60490112"/>
        <c:scaling>
          <c:orientation val="minMax"/>
          <c:max val="0.8"/>
          <c:min val="0"/>
        </c:scaling>
        <c:delete val="1"/>
        <c:axPos val="l"/>
        <c:numFmt formatCode="0.0%" sourceLinked="1"/>
        <c:majorTickMark val="out"/>
        <c:minorTickMark val="none"/>
        <c:tickLblPos val="nextTo"/>
        <c:crossAx val="604801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521531007717781E-2"/>
          <c:y val="1.6579414033597025E-2"/>
          <c:w val="0.93147846899228226"/>
          <c:h val="0.91466311984975757"/>
        </c:manualLayout>
      </c:layout>
      <c:barChart>
        <c:barDir val="bar"/>
        <c:grouping val="clustered"/>
        <c:varyColors val="0"/>
        <c:ser>
          <c:idx val="0"/>
          <c:order val="0"/>
          <c:tx>
            <c:strRef>
              <c:f>Sheet1!$A$2</c:f>
              <c:strCache>
                <c:ptCount val="1"/>
                <c:pt idx="0">
                  <c:v>Current wave</c:v>
                </c:pt>
              </c:strCache>
            </c:strRef>
          </c:tx>
          <c:spPr>
            <a:solidFill>
              <a:schemeClr val="accent1"/>
            </a:solidFill>
            <a:ln w="9525">
              <a:solidFill>
                <a:schemeClr val="bg1"/>
              </a:solidFill>
              <a:prstDash val="solid"/>
            </a:ln>
          </c:spPr>
          <c:invertIfNegative val="0"/>
          <c:dPt>
            <c:idx val="1"/>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Lbls>
            <c:dLbl>
              <c:idx val="4"/>
              <c:showLegendKey val="0"/>
              <c:showVal val="1"/>
              <c:showCatName val="0"/>
              <c:showSerName val="0"/>
              <c:showPercent val="0"/>
              <c:showBubbleSize val="0"/>
              <c:extLst>
                <c:ext xmlns:c15="http://schemas.microsoft.com/office/drawing/2012/chart" uri="{CE6537A1-D6FC-4f65-9D91-7224C49458BB}"/>
              </c:extLst>
            </c:dLbl>
            <c:dLbl>
              <c:idx val="5"/>
              <c:showLegendKey val="0"/>
              <c:showVal val="1"/>
              <c:showCatName val="0"/>
              <c:showSerName val="0"/>
              <c:showPercent val="0"/>
              <c:showBubbleSize val="0"/>
              <c:extLst>
                <c:ext xmlns:c15="http://schemas.microsoft.com/office/drawing/2012/chart" uri="{CE6537A1-D6FC-4f65-9D91-7224C49458BB}"/>
              </c:extLst>
            </c:dLbl>
            <c:dLbl>
              <c:idx val="6"/>
              <c:showLegendKey val="0"/>
              <c:showVal val="1"/>
              <c:showCatName val="0"/>
              <c:showSerName val="0"/>
              <c:showPercent val="0"/>
              <c:showBubbleSize val="0"/>
              <c:extLst>
                <c:ext xmlns:c15="http://schemas.microsoft.com/office/drawing/2012/chart" uri="{CE6537A1-D6FC-4f65-9D91-7224C49458BB}"/>
              </c:extLst>
            </c:dLbl>
            <c:dLbl>
              <c:idx val="7"/>
              <c:delete val="1"/>
              <c:extLst>
                <c:ext xmlns:c15="http://schemas.microsoft.com/office/drawing/2012/chart" uri="{CE6537A1-D6FC-4f65-9D91-7224C49458BB}"/>
              </c:extLst>
            </c:dLbl>
            <c:spPr>
              <a:noFill/>
              <a:ln w="30378">
                <a:noFill/>
              </a:ln>
            </c:spPr>
            <c:txPr>
              <a:bodyPr/>
              <a:lstStyle/>
              <a:p>
                <a:pPr>
                  <a:defRPr sz="1200" b="1" i="0" u="none" strike="noStrike" baseline="0">
                    <a:solidFill>
                      <a:schemeClr val="tx1"/>
                    </a:solidFill>
                    <a:latin typeface="Arial"/>
                    <a:ea typeface="Arial"/>
                    <a:cs typeface="Aria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Sheet1!$B$1:$E$1</c:f>
              <c:strCache>
                <c:ptCount val="4"/>
                <c:pt idx="0">
                  <c:v>Ensures long-term success of the firm</c:v>
                </c:pt>
                <c:pt idx="1">
                  <c:v>Helps retain our best talent</c:v>
                </c:pt>
                <c:pt idx="2">
                  <c:v>Helps attract new talent</c:v>
                </c:pt>
                <c:pt idx="3">
                  <c:v>Provides liquidity for retiring principals</c:v>
                </c:pt>
              </c:strCache>
            </c:strRef>
          </c:cat>
          <c:val>
            <c:numRef>
              <c:f>Sheet1!$B$2:$E$2</c:f>
              <c:numCache>
                <c:formatCode>0%</c:formatCode>
                <c:ptCount val="4"/>
                <c:pt idx="0">
                  <c:v>0.46300000000000002</c:v>
                </c:pt>
                <c:pt idx="1">
                  <c:v>0.42099999999999999</c:v>
                </c:pt>
                <c:pt idx="2">
                  <c:v>6.8000000000000005E-2</c:v>
                </c:pt>
                <c:pt idx="3">
                  <c:v>4.7E-2</c:v>
                </c:pt>
              </c:numCache>
            </c:numRef>
          </c:val>
        </c:ser>
        <c:dLbls>
          <c:showLegendKey val="0"/>
          <c:showVal val="0"/>
          <c:showCatName val="0"/>
          <c:showSerName val="0"/>
          <c:showPercent val="0"/>
          <c:showBubbleSize val="0"/>
        </c:dLbls>
        <c:gapWidth val="80"/>
        <c:axId val="60551552"/>
        <c:axId val="60553088"/>
      </c:barChart>
      <c:catAx>
        <c:axId val="60551552"/>
        <c:scaling>
          <c:orientation val="maxMin"/>
        </c:scaling>
        <c:delete val="1"/>
        <c:axPos val="l"/>
        <c:numFmt formatCode="General" sourceLinked="0"/>
        <c:majorTickMark val="out"/>
        <c:minorTickMark val="none"/>
        <c:tickLblPos val="nextTo"/>
        <c:crossAx val="60553088"/>
        <c:crosses val="autoZero"/>
        <c:auto val="1"/>
        <c:lblAlgn val="ctr"/>
        <c:lblOffset val="100"/>
        <c:noMultiLvlLbl val="0"/>
      </c:catAx>
      <c:valAx>
        <c:axId val="60553088"/>
        <c:scaling>
          <c:orientation val="minMax"/>
          <c:max val="1"/>
        </c:scaling>
        <c:delete val="1"/>
        <c:axPos val="t"/>
        <c:numFmt formatCode="0%" sourceLinked="1"/>
        <c:majorTickMark val="out"/>
        <c:minorTickMark val="none"/>
        <c:tickLblPos val="nextTo"/>
        <c:crossAx val="60551552"/>
        <c:crosses val="autoZero"/>
        <c:crossBetween val="between"/>
      </c:valAx>
      <c:spPr>
        <a:noFill/>
        <a:ln w="25399">
          <a:noFill/>
        </a:ln>
      </c:spPr>
    </c:plotArea>
    <c:plotVisOnly val="1"/>
    <c:dispBlanksAs val="zero"/>
    <c:showDLblsOverMax val="0"/>
  </c:chart>
  <c:spPr>
    <a:noFill/>
    <a:ln>
      <a:noFill/>
    </a:ln>
  </c:spPr>
  <c:txPr>
    <a:bodyPr/>
    <a:lstStyle/>
    <a:p>
      <a:pPr>
        <a:defRPr sz="1196" b="1" i="0" u="none" strike="noStrike" baseline="0">
          <a:solidFill>
            <a:schemeClr val="tx1"/>
          </a:solidFill>
          <a:latin typeface="Arial"/>
          <a:ea typeface="Arial"/>
          <a:cs typeface="Arial"/>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965063718656117"/>
          <c:y val="0.12376948027127674"/>
          <c:w val="0.48685160367128882"/>
          <c:h val="0.68335220939848274"/>
        </c:manualLayout>
      </c:layout>
      <c:pieChart>
        <c:varyColors val="1"/>
        <c:ser>
          <c:idx val="0"/>
          <c:order val="0"/>
          <c:tx>
            <c:strRef>
              <c:f>Sheet1!$A$2</c:f>
              <c:strCache>
                <c:ptCount val="1"/>
                <c:pt idx="0">
                  <c:v>Total</c:v>
                </c:pt>
              </c:strCache>
            </c:strRef>
          </c:tx>
          <c:spPr>
            <a:solidFill>
              <a:srgbClr val="00B0F0"/>
            </a:solidFill>
            <a:ln w="9521">
              <a:solidFill>
                <a:schemeClr val="bg1"/>
              </a:solidFill>
              <a:prstDash val="solid"/>
            </a:ln>
          </c:spPr>
          <c:dPt>
            <c:idx val="0"/>
            <c:bubble3D val="0"/>
            <c:spPr>
              <a:solidFill>
                <a:schemeClr val="accent1"/>
              </a:solidFill>
              <a:ln w="9521">
                <a:solidFill>
                  <a:schemeClr val="bg1"/>
                </a:solidFill>
                <a:prstDash val="solid"/>
              </a:ln>
            </c:spPr>
          </c:dPt>
          <c:dPt>
            <c:idx val="1"/>
            <c:bubble3D val="0"/>
            <c:spPr>
              <a:solidFill>
                <a:schemeClr val="accent2"/>
              </a:solidFill>
              <a:ln w="9521">
                <a:solidFill>
                  <a:schemeClr val="bg1"/>
                </a:solidFill>
                <a:prstDash val="solid"/>
              </a:ln>
            </c:spPr>
          </c:dPt>
          <c:dPt>
            <c:idx val="2"/>
            <c:bubble3D val="0"/>
            <c:spPr>
              <a:solidFill>
                <a:schemeClr val="accent3"/>
              </a:solidFill>
              <a:ln w="9521">
                <a:solidFill>
                  <a:schemeClr val="bg1"/>
                </a:solidFill>
                <a:prstDash val="solid"/>
              </a:ln>
            </c:spPr>
          </c:dPt>
          <c:dLbls>
            <c:dLbl>
              <c:idx val="0"/>
              <c:layout/>
              <c:dLblPos val="ctr"/>
              <c:showLegendKey val="0"/>
              <c:showVal val="1"/>
              <c:showCatName val="1"/>
              <c:showSerName val="0"/>
              <c:showPercent val="0"/>
              <c:showBubbleSize val="0"/>
              <c:extLst>
                <c:ext xmlns:c15="http://schemas.microsoft.com/office/drawing/2012/chart" uri="{CE6537A1-D6FC-4f65-9D91-7224C49458BB}"/>
              </c:extLst>
            </c:dLbl>
            <c:dLbl>
              <c:idx val="1"/>
              <c:layout>
                <c:manualLayout>
                  <c:x val="-2.7455927111355544E-2"/>
                  <c:y val="1.2978037939432321E-2"/>
                </c:manualLayout>
              </c:layout>
              <c:numFmt formatCode="0%" sourceLinked="0"/>
              <c:spPr>
                <a:noFill/>
                <a:ln w="30365">
                  <a:noFill/>
                </a:ln>
              </c:spPr>
              <c:txPr>
                <a:bodyPr/>
                <a:lstStyle/>
                <a:p>
                  <a:pPr>
                    <a:defRPr sz="1000" b="0" i="0" u="none" strike="noStrike" baseline="0">
                      <a:solidFill>
                        <a:schemeClr val="tx1"/>
                      </a:solidFill>
                      <a:latin typeface="Arial"/>
                      <a:ea typeface="Arial"/>
                      <a:cs typeface="Arial"/>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2"/>
              <c:layout>
                <c:manualLayout>
                  <c:x val="0.1119695250063816"/>
                  <c:y val="6.5982286194808098E-3"/>
                </c:manualLayout>
              </c:layout>
              <c:numFmt formatCode="0%" sourceLinked="0"/>
              <c:spPr>
                <a:noFill/>
                <a:ln w="30365">
                  <a:noFill/>
                </a:ln>
              </c:spPr>
              <c:txPr>
                <a:bodyPr/>
                <a:lstStyle/>
                <a:p>
                  <a:pPr>
                    <a:defRPr sz="1000" b="0" i="0" u="none" strike="noStrike" baseline="0">
                      <a:solidFill>
                        <a:schemeClr val="tx1"/>
                      </a:solidFill>
                      <a:latin typeface="Arial"/>
                      <a:ea typeface="Arial"/>
                      <a:cs typeface="Arial"/>
                    </a:defRPr>
                  </a:pPr>
                  <a:endParaRPr lang="en-US"/>
                </a:p>
              </c:txPr>
              <c:dLblPos val="bestFit"/>
              <c:showLegendKey val="0"/>
              <c:showVal val="1"/>
              <c:showCatName val="1"/>
              <c:showSerName val="0"/>
              <c:showPercent val="0"/>
              <c:showBubbleSize val="0"/>
              <c:extLst>
                <c:ext xmlns:c15="http://schemas.microsoft.com/office/drawing/2012/chart" uri="{CE6537A1-D6FC-4f65-9D91-7224C49458BB}"/>
              </c:extLst>
            </c:dLbl>
            <c:dLbl>
              <c:idx val="3"/>
              <c:layout>
                <c:manualLayout>
                  <c:x val="2.0883100266257944E-3"/>
                  <c:y val="1.2424046309279834E-2"/>
                </c:manualLayout>
              </c:layout>
              <c:numFmt formatCode="0%" sourceLinked="0"/>
              <c:spPr>
                <a:noFill/>
                <a:ln w="30365">
                  <a:noFill/>
                </a:ln>
              </c:spPr>
              <c:txPr>
                <a:bodyPr/>
                <a:lstStyle/>
                <a:p>
                  <a:pPr>
                    <a:defRPr sz="1000" b="0" i="0" u="none" strike="noStrike" baseline="0">
                      <a:solidFill>
                        <a:schemeClr val="tx1"/>
                      </a:solidFill>
                      <a:latin typeface="Arial"/>
                      <a:ea typeface="Arial"/>
                      <a:cs typeface="Arial"/>
                    </a:defRPr>
                  </a:pPr>
                  <a:endParaRPr lang="en-US"/>
                </a:p>
              </c:txPr>
              <c:dLblPos val="bestFit"/>
              <c:showLegendKey val="0"/>
              <c:showVal val="1"/>
              <c:showCatName val="1"/>
              <c:showSerName val="0"/>
              <c:showPercent val="0"/>
              <c:showBubbleSize val="0"/>
              <c:extLst>
                <c:ext xmlns:c15="http://schemas.microsoft.com/office/drawing/2012/chart" uri="{CE6537A1-D6FC-4f65-9D91-7224C49458BB}"/>
              </c:extLst>
            </c:dLbl>
            <c:numFmt formatCode="0%" sourceLinked="0"/>
            <c:spPr>
              <a:noFill/>
              <a:ln w="30365">
                <a:noFill/>
              </a:ln>
            </c:spPr>
            <c:txPr>
              <a:bodyPr/>
              <a:lstStyle/>
              <a:p>
                <a:pPr>
                  <a:defRPr sz="1000" b="0" i="0" u="none" strike="noStrike" baseline="0">
                    <a:solidFill>
                      <a:schemeClr val="bg1"/>
                    </a:solidFill>
                    <a:latin typeface="Arial"/>
                    <a:ea typeface="Arial"/>
                    <a:cs typeface="Arial"/>
                  </a:defRPr>
                </a:pPr>
                <a:endParaRPr lang="en-US"/>
              </a:p>
            </c:txPr>
            <c:dLblPos val="ct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Sheet1!$B$1:$D$1</c:f>
              <c:strCache>
                <c:ptCount val="3"/>
                <c:pt idx="0">
                  <c:v>Yes, employees with equity share more likely to grow with firm</c:v>
                </c:pt>
                <c:pt idx="1">
                  <c:v>No</c:v>
                </c:pt>
                <c:pt idx="2">
                  <c:v>Not sure</c:v>
                </c:pt>
              </c:strCache>
            </c:strRef>
          </c:cat>
          <c:val>
            <c:numRef>
              <c:f>Sheet1!$B$2:$D$2</c:f>
              <c:numCache>
                <c:formatCode>0%</c:formatCode>
                <c:ptCount val="3"/>
                <c:pt idx="0">
                  <c:v>0.93</c:v>
                </c:pt>
                <c:pt idx="1">
                  <c:v>0.02</c:v>
                </c:pt>
                <c:pt idx="2">
                  <c:v>0.05</c:v>
                </c:pt>
              </c:numCache>
            </c:numRef>
          </c:val>
        </c:ser>
        <c:dLbls>
          <c:showLegendKey val="0"/>
          <c:showVal val="0"/>
          <c:showCatName val="0"/>
          <c:showSerName val="0"/>
          <c:showPercent val="0"/>
          <c:showBubbleSize val="0"/>
          <c:showLeaderLines val="1"/>
        </c:dLbls>
        <c:firstSliceAng val="0"/>
      </c:pieChart>
      <c:spPr>
        <a:noFill/>
        <a:ln w="25388">
          <a:noFill/>
        </a:ln>
      </c:spPr>
    </c:plotArea>
    <c:plotVisOnly val="1"/>
    <c:dispBlanksAs val="zero"/>
    <c:showDLblsOverMax val="0"/>
  </c:chart>
  <c:spPr>
    <a:noFill/>
    <a:ln>
      <a:noFill/>
    </a:ln>
  </c:spPr>
  <c:txPr>
    <a:bodyPr/>
    <a:lstStyle/>
    <a:p>
      <a:pPr>
        <a:defRPr sz="1195" b="1" i="0" u="none" strike="noStrike" baseline="0">
          <a:solidFill>
            <a:schemeClr val="tx1"/>
          </a:solidFill>
          <a:latin typeface="Arial"/>
          <a:ea typeface="Arial"/>
          <a:cs typeface="Arial"/>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965063718656117"/>
          <c:y val="0.12376948027127674"/>
          <c:w val="0.48685160367128882"/>
          <c:h val="0.68335220939848274"/>
        </c:manualLayout>
      </c:layout>
      <c:pieChart>
        <c:varyColors val="1"/>
        <c:ser>
          <c:idx val="0"/>
          <c:order val="0"/>
          <c:tx>
            <c:strRef>
              <c:f>Sheet1!$A$2</c:f>
              <c:strCache>
                <c:ptCount val="1"/>
                <c:pt idx="0">
                  <c:v>Total</c:v>
                </c:pt>
              </c:strCache>
            </c:strRef>
          </c:tx>
          <c:spPr>
            <a:solidFill>
              <a:srgbClr val="00B0F0"/>
            </a:solidFill>
            <a:ln w="9521">
              <a:solidFill>
                <a:schemeClr val="bg1"/>
              </a:solidFill>
              <a:prstDash val="solid"/>
            </a:ln>
          </c:spPr>
          <c:dPt>
            <c:idx val="0"/>
            <c:bubble3D val="0"/>
            <c:spPr>
              <a:solidFill>
                <a:schemeClr val="accent1"/>
              </a:solidFill>
              <a:ln w="9521">
                <a:solidFill>
                  <a:schemeClr val="bg1"/>
                </a:solidFill>
                <a:prstDash val="solid"/>
              </a:ln>
            </c:spPr>
          </c:dPt>
          <c:dPt>
            <c:idx val="1"/>
            <c:bubble3D val="0"/>
            <c:spPr>
              <a:solidFill>
                <a:schemeClr val="accent2"/>
              </a:solidFill>
              <a:ln w="9521">
                <a:solidFill>
                  <a:schemeClr val="bg1"/>
                </a:solidFill>
                <a:prstDash val="solid"/>
              </a:ln>
            </c:spPr>
          </c:dPt>
          <c:dPt>
            <c:idx val="2"/>
            <c:bubble3D val="0"/>
            <c:spPr>
              <a:solidFill>
                <a:schemeClr val="accent3"/>
              </a:solidFill>
              <a:ln w="9521">
                <a:solidFill>
                  <a:schemeClr val="bg1"/>
                </a:solidFill>
                <a:prstDash val="solid"/>
              </a:ln>
            </c:spPr>
          </c:dPt>
          <c:dLbls>
            <c:dLbl>
              <c:idx val="0"/>
              <c:layout/>
              <c:dLblPos val="ctr"/>
              <c:showLegendKey val="0"/>
              <c:showVal val="1"/>
              <c:showCatName val="1"/>
              <c:showSerName val="0"/>
              <c:showPercent val="0"/>
              <c:showBubbleSize val="0"/>
              <c:extLst>
                <c:ext xmlns:c15="http://schemas.microsoft.com/office/drawing/2012/chart" uri="{CE6537A1-D6FC-4f65-9D91-7224C49458BB}"/>
              </c:extLst>
            </c:dLbl>
            <c:dLbl>
              <c:idx val="1"/>
              <c:layout>
                <c:manualLayout>
                  <c:x val="0.16805529483378168"/>
                  <c:y val="-0.10075289132547757"/>
                </c:manualLayout>
              </c:layout>
              <c:numFmt formatCode="0%" sourceLinked="0"/>
              <c:spPr>
                <a:noFill/>
                <a:ln w="30365">
                  <a:noFill/>
                </a:ln>
              </c:spPr>
              <c:txPr>
                <a:bodyPr/>
                <a:lstStyle/>
                <a:p>
                  <a:pPr>
                    <a:defRPr sz="1000" b="0" i="0" u="none" strike="noStrike" baseline="0">
                      <a:solidFill>
                        <a:schemeClr val="tx1"/>
                      </a:solidFill>
                      <a:latin typeface="Arial"/>
                      <a:ea typeface="Arial"/>
                      <a:cs typeface="Arial"/>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2"/>
              <c:layout>
                <c:manualLayout>
                  <c:x val="4.6134113535059987E-2"/>
                  <c:y val="0.10645931394498018"/>
                </c:manualLayout>
              </c:layout>
              <c:dLblPos val="bestFit"/>
              <c:showLegendKey val="0"/>
              <c:showVal val="1"/>
              <c:showCatName val="1"/>
              <c:showSerName val="0"/>
              <c:showPercent val="0"/>
              <c:showBubbleSize val="0"/>
              <c:extLst>
                <c:ext xmlns:c15="http://schemas.microsoft.com/office/drawing/2012/chart" uri="{CE6537A1-D6FC-4f65-9D91-7224C49458BB}"/>
              </c:extLst>
            </c:dLbl>
            <c:dLbl>
              <c:idx val="3"/>
              <c:layout>
                <c:manualLayout>
                  <c:x val="2.0883100266257944E-3"/>
                  <c:y val="1.2424046309279834E-2"/>
                </c:manualLayout>
              </c:layout>
              <c:numFmt formatCode="0%" sourceLinked="0"/>
              <c:spPr>
                <a:noFill/>
                <a:ln w="30365">
                  <a:noFill/>
                </a:ln>
              </c:spPr>
              <c:txPr>
                <a:bodyPr/>
                <a:lstStyle/>
                <a:p>
                  <a:pPr>
                    <a:defRPr sz="1000" b="0" i="0" u="none" strike="noStrike" baseline="0">
                      <a:solidFill>
                        <a:schemeClr val="tx1"/>
                      </a:solidFill>
                      <a:latin typeface="Arial"/>
                      <a:ea typeface="Arial"/>
                      <a:cs typeface="Arial"/>
                    </a:defRPr>
                  </a:pPr>
                  <a:endParaRPr lang="en-US"/>
                </a:p>
              </c:txPr>
              <c:dLblPos val="bestFit"/>
              <c:showLegendKey val="0"/>
              <c:showVal val="1"/>
              <c:showCatName val="1"/>
              <c:showSerName val="0"/>
              <c:showPercent val="0"/>
              <c:showBubbleSize val="0"/>
              <c:extLst>
                <c:ext xmlns:c15="http://schemas.microsoft.com/office/drawing/2012/chart" uri="{CE6537A1-D6FC-4f65-9D91-7224C49458BB}"/>
              </c:extLst>
            </c:dLbl>
            <c:numFmt formatCode="0%" sourceLinked="0"/>
            <c:spPr>
              <a:noFill/>
              <a:ln w="30365">
                <a:noFill/>
              </a:ln>
            </c:spPr>
            <c:txPr>
              <a:bodyPr/>
              <a:lstStyle/>
              <a:p>
                <a:pPr>
                  <a:defRPr sz="1000" b="0" i="0" u="none" strike="noStrike" baseline="0">
                    <a:solidFill>
                      <a:schemeClr val="bg1"/>
                    </a:solidFill>
                    <a:latin typeface="Arial"/>
                    <a:ea typeface="Arial"/>
                    <a:cs typeface="Arial"/>
                  </a:defRPr>
                </a:pPr>
                <a:endParaRPr lang="en-US"/>
              </a:p>
            </c:txPr>
            <c:dLblPos val="ct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Sheet1!$B$1:$D$1</c:f>
              <c:strCache>
                <c:ptCount val="3"/>
                <c:pt idx="0">
                  <c:v>Yes, firm has documented path to ownership</c:v>
                </c:pt>
                <c:pt idx="1">
                  <c:v>No</c:v>
                </c:pt>
                <c:pt idx="2">
                  <c:v>Not sure</c:v>
                </c:pt>
              </c:strCache>
            </c:strRef>
          </c:cat>
          <c:val>
            <c:numRef>
              <c:f>Sheet1!$B$2:$D$2</c:f>
              <c:numCache>
                <c:formatCode>0%</c:formatCode>
                <c:ptCount val="3"/>
                <c:pt idx="0">
                  <c:v>0.49</c:v>
                </c:pt>
                <c:pt idx="1">
                  <c:v>0.44</c:v>
                </c:pt>
                <c:pt idx="2">
                  <c:v>7.0000000000000007E-2</c:v>
                </c:pt>
              </c:numCache>
            </c:numRef>
          </c:val>
        </c:ser>
        <c:dLbls>
          <c:showLegendKey val="0"/>
          <c:showVal val="0"/>
          <c:showCatName val="0"/>
          <c:showSerName val="0"/>
          <c:showPercent val="0"/>
          <c:showBubbleSize val="0"/>
          <c:showLeaderLines val="1"/>
        </c:dLbls>
        <c:firstSliceAng val="0"/>
      </c:pieChart>
      <c:spPr>
        <a:noFill/>
        <a:ln w="25388">
          <a:noFill/>
        </a:ln>
      </c:spPr>
    </c:plotArea>
    <c:plotVisOnly val="1"/>
    <c:dispBlanksAs val="zero"/>
    <c:showDLblsOverMax val="0"/>
  </c:chart>
  <c:spPr>
    <a:noFill/>
    <a:ln>
      <a:noFill/>
    </a:ln>
  </c:spPr>
  <c:txPr>
    <a:bodyPr/>
    <a:lstStyle/>
    <a:p>
      <a:pPr>
        <a:defRPr sz="1195" b="1" i="0" u="none" strike="noStrike" baseline="0">
          <a:solidFill>
            <a:schemeClr val="tx1"/>
          </a:solidFill>
          <a:latin typeface="Arial"/>
          <a:ea typeface="Arial"/>
          <a:cs typeface="Arial"/>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521531007717781E-2"/>
          <c:y val="1.6579414033597025E-2"/>
          <c:w val="0.93147846899228226"/>
          <c:h val="0.91466311984975757"/>
        </c:manualLayout>
      </c:layout>
      <c:barChart>
        <c:barDir val="bar"/>
        <c:grouping val="clustered"/>
        <c:varyColors val="0"/>
        <c:ser>
          <c:idx val="0"/>
          <c:order val="0"/>
          <c:tx>
            <c:strRef>
              <c:f>Sheet1!$A$2</c:f>
              <c:strCache>
                <c:ptCount val="1"/>
                <c:pt idx="0">
                  <c:v>Current wave</c:v>
                </c:pt>
              </c:strCache>
            </c:strRef>
          </c:tx>
          <c:spPr>
            <a:solidFill>
              <a:schemeClr val="accent1"/>
            </a:solidFill>
            <a:ln w="9525">
              <a:solidFill>
                <a:schemeClr val="bg1"/>
              </a:solidFill>
              <a:prstDash val="solid"/>
            </a:ln>
          </c:spPr>
          <c:invertIfNegative val="0"/>
          <c:dPt>
            <c:idx val="1"/>
            <c:invertIfNegative val="0"/>
            <c:bubble3D val="0"/>
          </c:dPt>
          <c:dPt>
            <c:idx val="3"/>
            <c:invertIfNegative val="0"/>
            <c:bubble3D val="0"/>
            <c:spPr>
              <a:solidFill>
                <a:schemeClr val="tx2"/>
              </a:solidFill>
              <a:ln w="9525">
                <a:solidFill>
                  <a:schemeClr val="bg1"/>
                </a:solidFill>
                <a:prstDash val="solid"/>
              </a:ln>
            </c:spPr>
          </c:dPt>
          <c:dPt>
            <c:idx val="4"/>
            <c:invertIfNegative val="0"/>
            <c:bubble3D val="0"/>
            <c:spPr>
              <a:solidFill>
                <a:schemeClr val="tx2"/>
              </a:solidFill>
              <a:ln w="9525">
                <a:solidFill>
                  <a:schemeClr val="bg1"/>
                </a:solidFill>
                <a:prstDash val="solid"/>
              </a:ln>
            </c:spPr>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Lbls>
            <c:dLbl>
              <c:idx val="4"/>
              <c:layout/>
              <c:showLegendKey val="0"/>
              <c:showVal val="1"/>
              <c:showCatName val="0"/>
              <c:showSerName val="0"/>
              <c:showPercent val="0"/>
              <c:showBubbleSize val="0"/>
              <c:extLst>
                <c:ext xmlns:c15="http://schemas.microsoft.com/office/drawing/2012/chart" uri="{CE6537A1-D6FC-4f65-9D91-7224C49458BB}"/>
              </c:extLst>
            </c:dLbl>
            <c:dLbl>
              <c:idx val="5"/>
              <c:showLegendKey val="0"/>
              <c:showVal val="1"/>
              <c:showCatName val="0"/>
              <c:showSerName val="0"/>
              <c:showPercent val="0"/>
              <c:showBubbleSize val="0"/>
              <c:extLst>
                <c:ext xmlns:c15="http://schemas.microsoft.com/office/drawing/2012/chart" uri="{CE6537A1-D6FC-4f65-9D91-7224C49458BB}"/>
              </c:extLst>
            </c:dLbl>
            <c:dLbl>
              <c:idx val="6"/>
              <c:showLegendKey val="0"/>
              <c:showVal val="1"/>
              <c:showCatName val="0"/>
              <c:showSerName val="0"/>
              <c:showPercent val="0"/>
              <c:showBubbleSize val="0"/>
              <c:extLst>
                <c:ext xmlns:c15="http://schemas.microsoft.com/office/drawing/2012/chart" uri="{CE6537A1-D6FC-4f65-9D91-7224C49458BB}"/>
              </c:extLst>
            </c:dLbl>
            <c:dLbl>
              <c:idx val="7"/>
              <c:delete val="1"/>
              <c:extLst>
                <c:ext xmlns:c15="http://schemas.microsoft.com/office/drawing/2012/chart" uri="{CE6537A1-D6FC-4f65-9D91-7224C49458BB}"/>
              </c:extLst>
            </c:dLbl>
            <c:spPr>
              <a:noFill/>
              <a:ln w="30378">
                <a:noFill/>
              </a:ln>
            </c:spPr>
            <c:txPr>
              <a:bodyPr/>
              <a:lstStyle/>
              <a:p>
                <a:pPr>
                  <a:defRPr sz="1200" b="1" i="0" u="none" strike="noStrike" baseline="0">
                    <a:solidFill>
                      <a:schemeClr val="tx1"/>
                    </a:solidFill>
                    <a:latin typeface="Arial"/>
                    <a:ea typeface="Arial"/>
                    <a:cs typeface="Aria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Buy in</c:v>
                </c:pt>
                <c:pt idx="1">
                  <c:v>Receive equity grants</c:v>
                </c:pt>
                <c:pt idx="2">
                  <c:v>Earn out</c:v>
                </c:pt>
                <c:pt idx="3">
                  <c:v>Not decided yet</c:v>
                </c:pt>
                <c:pt idx="4">
                  <c:v>I don't know</c:v>
                </c:pt>
              </c:strCache>
            </c:strRef>
          </c:cat>
          <c:val>
            <c:numRef>
              <c:f>Sheet1!$B$2:$F$2</c:f>
              <c:numCache>
                <c:formatCode>0%</c:formatCode>
                <c:ptCount val="5"/>
                <c:pt idx="0">
                  <c:v>0.57399999999999995</c:v>
                </c:pt>
                <c:pt idx="1">
                  <c:v>0.153</c:v>
                </c:pt>
                <c:pt idx="2">
                  <c:v>0.11600000000000001</c:v>
                </c:pt>
                <c:pt idx="3">
                  <c:v>4.2000000000000003E-2</c:v>
                </c:pt>
                <c:pt idx="4">
                  <c:v>0.11600000000000001</c:v>
                </c:pt>
              </c:numCache>
            </c:numRef>
          </c:val>
        </c:ser>
        <c:dLbls>
          <c:showLegendKey val="0"/>
          <c:showVal val="0"/>
          <c:showCatName val="0"/>
          <c:showSerName val="0"/>
          <c:showPercent val="0"/>
          <c:showBubbleSize val="0"/>
        </c:dLbls>
        <c:gapWidth val="80"/>
        <c:axId val="80966016"/>
        <c:axId val="80967552"/>
      </c:barChart>
      <c:catAx>
        <c:axId val="80966016"/>
        <c:scaling>
          <c:orientation val="maxMin"/>
        </c:scaling>
        <c:delete val="1"/>
        <c:axPos val="l"/>
        <c:numFmt formatCode="General" sourceLinked="0"/>
        <c:majorTickMark val="out"/>
        <c:minorTickMark val="none"/>
        <c:tickLblPos val="nextTo"/>
        <c:crossAx val="80967552"/>
        <c:crosses val="autoZero"/>
        <c:auto val="1"/>
        <c:lblAlgn val="ctr"/>
        <c:lblOffset val="100"/>
        <c:noMultiLvlLbl val="0"/>
      </c:catAx>
      <c:valAx>
        <c:axId val="80967552"/>
        <c:scaling>
          <c:orientation val="minMax"/>
          <c:max val="1"/>
        </c:scaling>
        <c:delete val="1"/>
        <c:axPos val="t"/>
        <c:numFmt formatCode="0%" sourceLinked="1"/>
        <c:majorTickMark val="out"/>
        <c:minorTickMark val="none"/>
        <c:tickLblPos val="nextTo"/>
        <c:crossAx val="80966016"/>
        <c:crosses val="autoZero"/>
        <c:crossBetween val="between"/>
      </c:valAx>
      <c:spPr>
        <a:noFill/>
        <a:ln w="25399">
          <a:noFill/>
        </a:ln>
      </c:spPr>
    </c:plotArea>
    <c:plotVisOnly val="1"/>
    <c:dispBlanksAs val="zero"/>
    <c:showDLblsOverMax val="0"/>
  </c:chart>
  <c:spPr>
    <a:noFill/>
    <a:ln>
      <a:noFill/>
    </a:ln>
  </c:spPr>
  <c:txPr>
    <a:bodyPr/>
    <a:lstStyle/>
    <a:p>
      <a:pPr>
        <a:defRPr sz="1196" b="1" i="0" u="none" strike="noStrike" baseline="0">
          <a:solidFill>
            <a:schemeClr val="tx1"/>
          </a:solidFill>
          <a:latin typeface="Arial"/>
          <a:ea typeface="Arial"/>
          <a:cs typeface="Arial"/>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6424309109010802E-2"/>
          <c:y val="1.6579414033597025E-2"/>
          <c:w val="0.96357569089098916"/>
          <c:h val="0.91466311984975757"/>
        </c:manualLayout>
      </c:layout>
      <c:barChart>
        <c:barDir val="bar"/>
        <c:grouping val="clustered"/>
        <c:varyColors val="0"/>
        <c:ser>
          <c:idx val="0"/>
          <c:order val="0"/>
          <c:tx>
            <c:strRef>
              <c:f>Sheet1!$A$2</c:f>
              <c:strCache>
                <c:ptCount val="1"/>
                <c:pt idx="0">
                  <c:v>Current wave</c:v>
                </c:pt>
              </c:strCache>
            </c:strRef>
          </c:tx>
          <c:spPr>
            <a:solidFill>
              <a:schemeClr val="accent1"/>
            </a:solidFill>
            <a:ln w="9527">
              <a:solidFill>
                <a:schemeClr val="bg1"/>
              </a:solidFill>
              <a:prstDash val="solid"/>
            </a:ln>
          </c:spPr>
          <c:invertIfNegative val="0"/>
          <c:dPt>
            <c:idx val="0"/>
            <c:invertIfNegative val="0"/>
            <c:bubble3D val="0"/>
          </c:dPt>
          <c:dPt>
            <c:idx val="1"/>
            <c:invertIfNegative val="0"/>
            <c:bubble3D val="0"/>
          </c:dPt>
          <c:dPt>
            <c:idx val="5"/>
            <c:invertIfNegative val="0"/>
            <c:bubble3D val="0"/>
          </c:dPt>
          <c:dPt>
            <c:idx val="6"/>
            <c:invertIfNegative val="0"/>
            <c:bubble3D val="0"/>
            <c:spPr>
              <a:solidFill>
                <a:schemeClr val="tx2"/>
              </a:solidFill>
              <a:ln w="9527">
                <a:solidFill>
                  <a:schemeClr val="bg1"/>
                </a:solidFill>
                <a:prstDash val="solid"/>
              </a:ln>
            </c:spPr>
          </c:dPt>
          <c:dPt>
            <c:idx val="7"/>
            <c:invertIfNegative val="0"/>
            <c:bubble3D val="0"/>
            <c:spPr>
              <a:solidFill>
                <a:srgbClr val="00B0F0"/>
              </a:solidFill>
              <a:ln w="9527">
                <a:solidFill>
                  <a:schemeClr val="bg1"/>
                </a:solidFill>
                <a:prstDash val="solid"/>
              </a:ln>
            </c:spPr>
          </c:dPt>
          <c:dPt>
            <c:idx val="8"/>
            <c:invertIfNegative val="0"/>
            <c:bubble3D val="0"/>
            <c:spPr>
              <a:solidFill>
                <a:srgbClr val="00B0F0"/>
              </a:solidFill>
              <a:ln w="9527">
                <a:solidFill>
                  <a:schemeClr val="bg1"/>
                </a:solidFill>
                <a:prstDash val="solid"/>
              </a:ln>
            </c:spPr>
          </c:dPt>
          <c:dPt>
            <c:idx val="9"/>
            <c:invertIfNegative val="0"/>
            <c:bubble3D val="0"/>
            <c:spPr>
              <a:solidFill>
                <a:schemeClr val="tx2"/>
              </a:solidFill>
              <a:ln w="9527">
                <a:solidFill>
                  <a:schemeClr val="bg1"/>
                </a:solidFill>
                <a:prstDash val="solid"/>
              </a:ln>
            </c:spPr>
          </c:dPt>
          <c:dLbls>
            <c:dLbl>
              <c:idx val="4"/>
              <c:layout/>
              <c:showLegendKey val="0"/>
              <c:showVal val="1"/>
              <c:showCatName val="0"/>
              <c:showSerName val="0"/>
              <c:showPercent val="0"/>
              <c:showBubbleSize val="0"/>
              <c:extLst>
                <c:ext xmlns:c15="http://schemas.microsoft.com/office/drawing/2012/chart" uri="{CE6537A1-D6FC-4f65-9D91-7224C49458BB}"/>
              </c:extLst>
            </c:dLbl>
            <c:dLbl>
              <c:idx val="5"/>
              <c:layout/>
              <c:showLegendKey val="0"/>
              <c:showVal val="1"/>
              <c:showCatName val="0"/>
              <c:showSerName val="0"/>
              <c:showPercent val="0"/>
              <c:showBubbleSize val="0"/>
              <c:extLst>
                <c:ext xmlns:c15="http://schemas.microsoft.com/office/drawing/2012/chart" uri="{CE6537A1-D6FC-4f65-9D91-7224C49458BB}"/>
              </c:extLst>
            </c:dLbl>
            <c:dLbl>
              <c:idx val="6"/>
              <c:layout/>
              <c:showLegendKey val="0"/>
              <c:showVal val="1"/>
              <c:showCatName val="0"/>
              <c:showSerName val="0"/>
              <c:showPercent val="0"/>
              <c:showBubbleSize val="0"/>
              <c:extLst>
                <c:ext xmlns:c15="http://schemas.microsoft.com/office/drawing/2012/chart" uri="{CE6537A1-D6FC-4f65-9D91-7224C49458BB}"/>
              </c:extLst>
            </c:dLbl>
            <c:dLbl>
              <c:idx val="8"/>
              <c:delete val="1"/>
              <c:extLst>
                <c:ext xmlns:c15="http://schemas.microsoft.com/office/drawing/2012/chart" uri="{CE6537A1-D6FC-4f65-9D91-7224C49458BB}"/>
              </c:extLst>
            </c:dLbl>
            <c:numFmt formatCode="0%" sourceLinked="0"/>
            <c:spPr>
              <a:noFill/>
              <a:ln w="30385">
                <a:noFill/>
              </a:ln>
            </c:spPr>
            <c:txPr>
              <a:bodyPr/>
              <a:lstStyle/>
              <a:p>
                <a:pPr>
                  <a:defRPr sz="1200" b="1" i="0" u="none" strike="noStrike" baseline="0">
                    <a:solidFill>
                      <a:schemeClr val="tx1"/>
                    </a:solidFill>
                    <a:latin typeface="Arial"/>
                    <a:ea typeface="Arial"/>
                    <a:cs typeface="Aria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We can create a better client experience using technology (e.g. mobile access, more ways to communicate with advisors)</c:v>
                </c:pt>
                <c:pt idx="1">
                  <c:v>Allows us to be more profitable by creating more efficiencies</c:v>
                </c:pt>
                <c:pt idx="2">
                  <c:v>Frees us up to spend more time with clients</c:v>
                </c:pt>
                <c:pt idx="3">
                  <c:v>Will meet clients' expectations of technology use</c:v>
                </c:pt>
                <c:pt idx="4">
                  <c:v>Allows us to compete and differentiate our firm</c:v>
                </c:pt>
                <c:pt idx="5">
                  <c:v>Allows us to grow our revenue faster</c:v>
                </c:pt>
                <c:pt idx="6">
                  <c:v>Don't know</c:v>
                </c:pt>
              </c:strCache>
            </c:strRef>
          </c:cat>
          <c:val>
            <c:numRef>
              <c:f>Sheet1!$B$2:$H$2</c:f>
              <c:numCache>
                <c:formatCode>0%</c:formatCode>
                <c:ptCount val="7"/>
                <c:pt idx="0">
                  <c:v>0.70399999999999996</c:v>
                </c:pt>
                <c:pt idx="1">
                  <c:v>0.66600000000000004</c:v>
                </c:pt>
                <c:pt idx="2">
                  <c:v>0.63900000000000001</c:v>
                </c:pt>
                <c:pt idx="3">
                  <c:v>0.33500000000000002</c:v>
                </c:pt>
                <c:pt idx="4">
                  <c:v>0.32900000000000001</c:v>
                </c:pt>
                <c:pt idx="5">
                  <c:v>0.14099999999999999</c:v>
                </c:pt>
                <c:pt idx="6">
                  <c:v>1.4E-2</c:v>
                </c:pt>
              </c:numCache>
            </c:numRef>
          </c:val>
        </c:ser>
        <c:dLbls>
          <c:showLegendKey val="0"/>
          <c:showVal val="0"/>
          <c:showCatName val="0"/>
          <c:showSerName val="0"/>
          <c:showPercent val="0"/>
          <c:showBubbleSize val="0"/>
        </c:dLbls>
        <c:gapWidth val="57"/>
        <c:axId val="81023360"/>
        <c:axId val="81024896"/>
      </c:barChart>
      <c:catAx>
        <c:axId val="81023360"/>
        <c:scaling>
          <c:orientation val="maxMin"/>
        </c:scaling>
        <c:delete val="1"/>
        <c:axPos val="l"/>
        <c:numFmt formatCode="General" sourceLinked="0"/>
        <c:majorTickMark val="out"/>
        <c:minorTickMark val="none"/>
        <c:tickLblPos val="nextTo"/>
        <c:crossAx val="81024896"/>
        <c:crosses val="autoZero"/>
        <c:auto val="1"/>
        <c:lblAlgn val="ctr"/>
        <c:lblOffset val="100"/>
        <c:noMultiLvlLbl val="0"/>
      </c:catAx>
      <c:valAx>
        <c:axId val="81024896"/>
        <c:scaling>
          <c:orientation val="minMax"/>
          <c:max val="1"/>
        </c:scaling>
        <c:delete val="1"/>
        <c:axPos val="t"/>
        <c:numFmt formatCode="0%" sourceLinked="1"/>
        <c:majorTickMark val="out"/>
        <c:minorTickMark val="none"/>
        <c:tickLblPos val="nextTo"/>
        <c:crossAx val="81023360"/>
        <c:crosses val="autoZero"/>
        <c:crossBetween val="between"/>
      </c:valAx>
      <c:spPr>
        <a:noFill/>
        <a:ln w="25405">
          <a:noFill/>
        </a:ln>
      </c:spPr>
    </c:plotArea>
    <c:plotVisOnly val="1"/>
    <c:dispBlanksAs val="zero"/>
    <c:showDLblsOverMax val="0"/>
  </c:chart>
  <c:spPr>
    <a:noFill/>
    <a:ln>
      <a:noFill/>
    </a:ln>
  </c:spPr>
  <c:txPr>
    <a:bodyPr/>
    <a:lstStyle/>
    <a:p>
      <a:pPr>
        <a:defRPr sz="1196" b="1" i="0" u="none" strike="noStrike" baseline="0">
          <a:solidFill>
            <a:schemeClr val="tx1"/>
          </a:solidFill>
          <a:latin typeface="Arial"/>
          <a:ea typeface="Arial"/>
          <a:cs typeface="Arial"/>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6424309109010802E-2"/>
          <c:y val="1.6579414033597025E-2"/>
          <c:w val="0.96357569089098916"/>
          <c:h val="0.91466311984975757"/>
        </c:manualLayout>
      </c:layout>
      <c:barChart>
        <c:barDir val="col"/>
        <c:grouping val="percentStacked"/>
        <c:varyColors val="0"/>
        <c:ser>
          <c:idx val="0"/>
          <c:order val="0"/>
          <c:tx>
            <c:strRef>
              <c:f>Sheet1!$A$2</c:f>
              <c:strCache>
                <c:ptCount val="1"/>
                <c:pt idx="0">
                  <c:v>Don't know</c:v>
                </c:pt>
              </c:strCache>
            </c:strRef>
          </c:tx>
          <c:spPr>
            <a:solidFill>
              <a:schemeClr val="accent1"/>
            </a:solidFill>
            <a:ln w="9527">
              <a:solidFill>
                <a:schemeClr val="bg1"/>
              </a:solidFill>
              <a:prstDash val="solid"/>
            </a:ln>
          </c:spPr>
          <c:invertIfNegative val="0"/>
          <c:dPt>
            <c:idx val="0"/>
            <c:invertIfNegative val="0"/>
            <c:bubble3D val="0"/>
            <c:spPr>
              <a:solidFill>
                <a:schemeClr val="bg1">
                  <a:lumMod val="50000"/>
                </a:schemeClr>
              </a:solidFill>
              <a:ln w="9527">
                <a:solidFill>
                  <a:schemeClr val="bg1"/>
                </a:solidFill>
                <a:prstDash val="solid"/>
              </a:ln>
            </c:spPr>
          </c:dPt>
          <c:dPt>
            <c:idx val="1"/>
            <c:invertIfNegative val="0"/>
            <c:bubble3D val="0"/>
          </c:dPt>
          <c:dPt>
            <c:idx val="5"/>
            <c:invertIfNegative val="0"/>
            <c:bubble3D val="0"/>
          </c:dPt>
          <c:dPt>
            <c:idx val="6"/>
            <c:invertIfNegative val="0"/>
            <c:bubble3D val="0"/>
            <c:spPr>
              <a:solidFill>
                <a:schemeClr val="tx2"/>
              </a:solidFill>
              <a:ln w="9527">
                <a:solidFill>
                  <a:schemeClr val="bg1"/>
                </a:solidFill>
                <a:prstDash val="solid"/>
              </a:ln>
            </c:spPr>
          </c:dPt>
          <c:dPt>
            <c:idx val="7"/>
            <c:invertIfNegative val="0"/>
            <c:bubble3D val="0"/>
            <c:spPr>
              <a:solidFill>
                <a:srgbClr val="00B0F0"/>
              </a:solidFill>
              <a:ln w="9527">
                <a:solidFill>
                  <a:schemeClr val="bg1"/>
                </a:solidFill>
                <a:prstDash val="solid"/>
              </a:ln>
            </c:spPr>
          </c:dPt>
          <c:dPt>
            <c:idx val="8"/>
            <c:invertIfNegative val="0"/>
            <c:bubble3D val="0"/>
            <c:spPr>
              <a:solidFill>
                <a:srgbClr val="00B0F0"/>
              </a:solidFill>
              <a:ln w="9527">
                <a:solidFill>
                  <a:schemeClr val="bg1"/>
                </a:solidFill>
                <a:prstDash val="solid"/>
              </a:ln>
            </c:spPr>
          </c:dPt>
          <c:dPt>
            <c:idx val="9"/>
            <c:invertIfNegative val="0"/>
            <c:bubble3D val="0"/>
            <c:spPr>
              <a:solidFill>
                <a:schemeClr val="tx2"/>
              </a:solidFill>
              <a:ln w="9527">
                <a:solidFill>
                  <a:schemeClr val="bg1"/>
                </a:solidFill>
                <a:prstDash val="solid"/>
              </a:ln>
            </c:spPr>
          </c:dPt>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f>
              <c:strCache>
                <c:ptCount val="1"/>
                <c:pt idx="0">
                  <c:v>Will enable us to serve clients with lower minimums (next generation clients, children of existing clients, etc.)</c:v>
                </c:pt>
              </c:strCache>
            </c:strRef>
          </c:cat>
          <c:val>
            <c:numRef>
              <c:f>Sheet1!$B$2</c:f>
              <c:numCache>
                <c:formatCode>0%</c:formatCode>
                <c:ptCount val="1"/>
                <c:pt idx="0">
                  <c:v>0.10199999999999999</c:v>
                </c:pt>
              </c:numCache>
            </c:numRef>
          </c:val>
        </c:ser>
        <c:ser>
          <c:idx val="1"/>
          <c:order val="1"/>
          <c:tx>
            <c:strRef>
              <c:f>Sheet1!$A$3</c:f>
              <c:strCache>
                <c:ptCount val="1"/>
                <c:pt idx="0">
                  <c:v>There is no benefit</c:v>
                </c:pt>
              </c:strCache>
            </c:strRef>
          </c:tx>
          <c:spPr>
            <a:solidFill>
              <a:schemeClr val="tx2"/>
            </a:solidFill>
            <a:ln>
              <a:solidFill>
                <a:schemeClr val="bg1"/>
              </a:solidFill>
            </a:ln>
          </c:spPr>
          <c:invertIfNegative val="0"/>
          <c:dLbls>
            <c:spPr>
              <a:noFill/>
              <a:ln>
                <a:noFill/>
              </a:ln>
              <a:effectLst/>
            </c:spPr>
            <c:txPr>
              <a:bodyPr/>
              <a:lstStyle/>
              <a:p>
                <a:pPr>
                  <a:defRPr>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f>
              <c:strCache>
                <c:ptCount val="1"/>
                <c:pt idx="0">
                  <c:v>Will enable us to serve clients with lower minimums (next generation clients, children of existing clients, etc.)</c:v>
                </c:pt>
              </c:strCache>
            </c:strRef>
          </c:cat>
          <c:val>
            <c:numRef>
              <c:f>Sheet1!$B$3</c:f>
              <c:numCache>
                <c:formatCode>0%</c:formatCode>
                <c:ptCount val="1"/>
                <c:pt idx="0">
                  <c:v>0.192</c:v>
                </c:pt>
              </c:numCache>
            </c:numRef>
          </c:val>
        </c:ser>
        <c:ser>
          <c:idx val="2"/>
          <c:order val="2"/>
          <c:tx>
            <c:strRef>
              <c:f>Sheet1!$A$4</c:f>
              <c:strCache>
                <c:ptCount val="1"/>
                <c:pt idx="0">
                  <c:v>Will enable us to focus on more services beyond investment management</c:v>
                </c:pt>
              </c:strCache>
            </c:strRef>
          </c:tx>
          <c:spPr>
            <a:solidFill>
              <a:schemeClr val="accent6"/>
            </a:solidFill>
            <a:ln>
              <a:solidFill>
                <a:schemeClr val="bg1"/>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f>
              <c:strCache>
                <c:ptCount val="1"/>
                <c:pt idx="0">
                  <c:v>Will enable us to serve clients with lower minimums (next generation clients, children of existing clients, etc.)</c:v>
                </c:pt>
              </c:strCache>
            </c:strRef>
          </c:cat>
          <c:val>
            <c:numRef>
              <c:f>Sheet1!$B$4</c:f>
              <c:numCache>
                <c:formatCode>0%</c:formatCode>
                <c:ptCount val="1"/>
                <c:pt idx="0">
                  <c:v>4.1000000000000002E-2</c:v>
                </c:pt>
              </c:numCache>
            </c:numRef>
          </c:val>
        </c:ser>
        <c:ser>
          <c:idx val="3"/>
          <c:order val="3"/>
          <c:tx>
            <c:strRef>
              <c:f>Sheet1!$A$5</c:f>
              <c:strCache>
                <c:ptCount val="1"/>
                <c:pt idx="0">
                  <c:v>Will allow us to draw more assets to our firm</c:v>
                </c:pt>
              </c:strCache>
            </c:strRef>
          </c:tx>
          <c:spPr>
            <a:solidFill>
              <a:schemeClr val="accent5"/>
            </a:solidFill>
            <a:ln>
              <a:solidFill>
                <a:schemeClr val="bg1"/>
              </a:solidFill>
            </a:ln>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f>
              <c:strCache>
                <c:ptCount val="1"/>
                <c:pt idx="0">
                  <c:v>Will enable us to serve clients with lower minimums (next generation clients, children of existing clients, etc.)</c:v>
                </c:pt>
              </c:strCache>
            </c:strRef>
          </c:cat>
          <c:val>
            <c:numRef>
              <c:f>Sheet1!$B$5</c:f>
              <c:numCache>
                <c:formatCode>0%</c:formatCode>
                <c:ptCount val="1"/>
                <c:pt idx="0">
                  <c:v>5.3999999999999999E-2</c:v>
                </c:pt>
              </c:numCache>
            </c:numRef>
          </c:val>
        </c:ser>
        <c:ser>
          <c:idx val="4"/>
          <c:order val="4"/>
          <c:tx>
            <c:strRef>
              <c:f>Sheet1!$A$6</c:f>
              <c:strCache>
                <c:ptCount val="1"/>
                <c:pt idx="0">
                  <c:v>Could attract a new generation of advisors to our firm</c:v>
                </c:pt>
              </c:strCache>
            </c:strRef>
          </c:tx>
          <c:spPr>
            <a:solidFill>
              <a:srgbClr val="676058"/>
            </a:solidFill>
            <a:ln>
              <a:solidFill>
                <a:schemeClr val="bg1"/>
              </a:solidFill>
            </a:ln>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f>
              <c:strCache>
                <c:ptCount val="1"/>
                <c:pt idx="0">
                  <c:v>Will enable us to serve clients with lower minimums (next generation clients, children of existing clients, etc.)</c:v>
                </c:pt>
              </c:strCache>
            </c:strRef>
          </c:cat>
          <c:val>
            <c:numRef>
              <c:f>Sheet1!$B$6</c:f>
              <c:numCache>
                <c:formatCode>0%</c:formatCode>
                <c:ptCount val="1"/>
                <c:pt idx="0">
                  <c:v>5.3999999999999999E-2</c:v>
                </c:pt>
              </c:numCache>
            </c:numRef>
          </c:val>
        </c:ser>
        <c:ser>
          <c:idx val="5"/>
          <c:order val="5"/>
          <c:tx>
            <c:strRef>
              <c:f>Sheet1!$A$7</c:f>
              <c:strCache>
                <c:ptCount val="1"/>
                <c:pt idx="0">
                  <c:v>Will mean we don't have to refer some clients away from our firm</c:v>
                </c:pt>
              </c:strCache>
            </c:strRef>
          </c:tx>
          <c:spPr>
            <a:solidFill>
              <a:schemeClr val="accent3"/>
            </a:solidFill>
            <a:ln>
              <a:solidFill>
                <a:schemeClr val="bg1"/>
              </a:solidFill>
            </a:ln>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f>
              <c:strCache>
                <c:ptCount val="1"/>
                <c:pt idx="0">
                  <c:v>Will enable us to serve clients with lower minimums (next generation clients, children of existing clients, etc.)</c:v>
                </c:pt>
              </c:strCache>
            </c:strRef>
          </c:cat>
          <c:val>
            <c:numRef>
              <c:f>Sheet1!$B$7</c:f>
              <c:numCache>
                <c:formatCode>0%</c:formatCode>
                <c:ptCount val="1"/>
                <c:pt idx="0">
                  <c:v>0.09</c:v>
                </c:pt>
              </c:numCache>
            </c:numRef>
          </c:val>
        </c:ser>
        <c:ser>
          <c:idx val="6"/>
          <c:order val="6"/>
          <c:tx>
            <c:strRef>
              <c:f>Sheet1!$A$8</c:f>
              <c:strCache>
                <c:ptCount val="1"/>
                <c:pt idx="0">
                  <c:v>Could reduce our cost to serve certain clients</c:v>
                </c:pt>
              </c:strCache>
            </c:strRef>
          </c:tx>
          <c:spPr>
            <a:solidFill>
              <a:schemeClr val="accent2"/>
            </a:solidFill>
            <a:ln>
              <a:solidFill>
                <a:schemeClr val="bg1"/>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f>
              <c:strCache>
                <c:ptCount val="1"/>
                <c:pt idx="0">
                  <c:v>Will enable us to serve clients with lower minimums (next generation clients, children of existing clients, etc.)</c:v>
                </c:pt>
              </c:strCache>
            </c:strRef>
          </c:cat>
          <c:val>
            <c:numRef>
              <c:f>Sheet1!$B$8</c:f>
              <c:numCache>
                <c:formatCode>0%</c:formatCode>
                <c:ptCount val="1"/>
                <c:pt idx="0">
                  <c:v>0.188</c:v>
                </c:pt>
              </c:numCache>
            </c:numRef>
          </c:val>
        </c:ser>
        <c:ser>
          <c:idx val="7"/>
          <c:order val="7"/>
          <c:tx>
            <c:strRef>
              <c:f>Sheet1!$A$9</c:f>
              <c:strCache>
                <c:ptCount val="1"/>
                <c:pt idx="0">
                  <c:v>Will enable us to serve clients with lower minimums (next generation clients, children of existing clients, etc.)</c:v>
                </c:pt>
              </c:strCache>
            </c:strRef>
          </c:tx>
          <c:spPr>
            <a:solidFill>
              <a:schemeClr val="accent1"/>
            </a:solidFill>
            <a:ln>
              <a:solidFill>
                <a:schemeClr val="bg1"/>
              </a:solidFill>
            </a:ln>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f>
              <c:strCache>
                <c:ptCount val="1"/>
                <c:pt idx="0">
                  <c:v>Will enable us to serve clients with lower minimums (next generation clients, children of existing clients, etc.)</c:v>
                </c:pt>
              </c:strCache>
            </c:strRef>
          </c:cat>
          <c:val>
            <c:numRef>
              <c:f>Sheet1!$B$9</c:f>
              <c:numCache>
                <c:formatCode>0%</c:formatCode>
                <c:ptCount val="1"/>
                <c:pt idx="0">
                  <c:v>0.28499999999999998</c:v>
                </c:pt>
              </c:numCache>
            </c:numRef>
          </c:val>
        </c:ser>
        <c:dLbls>
          <c:showLegendKey val="0"/>
          <c:showVal val="0"/>
          <c:showCatName val="0"/>
          <c:showSerName val="0"/>
          <c:showPercent val="0"/>
          <c:showBubbleSize val="0"/>
        </c:dLbls>
        <c:gapWidth val="57"/>
        <c:overlap val="100"/>
        <c:axId val="81478400"/>
        <c:axId val="81479936"/>
      </c:barChart>
      <c:catAx>
        <c:axId val="81478400"/>
        <c:scaling>
          <c:orientation val="maxMin"/>
        </c:scaling>
        <c:delete val="1"/>
        <c:axPos val="b"/>
        <c:numFmt formatCode="General" sourceLinked="0"/>
        <c:majorTickMark val="out"/>
        <c:minorTickMark val="none"/>
        <c:tickLblPos val="nextTo"/>
        <c:crossAx val="81479936"/>
        <c:crosses val="autoZero"/>
        <c:auto val="1"/>
        <c:lblAlgn val="ctr"/>
        <c:lblOffset val="100"/>
        <c:noMultiLvlLbl val="0"/>
      </c:catAx>
      <c:valAx>
        <c:axId val="81479936"/>
        <c:scaling>
          <c:orientation val="minMax"/>
          <c:max val="1"/>
        </c:scaling>
        <c:delete val="1"/>
        <c:axPos val="r"/>
        <c:numFmt formatCode="0%" sourceLinked="1"/>
        <c:majorTickMark val="out"/>
        <c:minorTickMark val="none"/>
        <c:tickLblPos val="nextTo"/>
        <c:crossAx val="81478400"/>
        <c:crosses val="autoZero"/>
        <c:crossBetween val="between"/>
      </c:valAx>
      <c:spPr>
        <a:noFill/>
        <a:ln w="25405">
          <a:noFill/>
        </a:ln>
      </c:spPr>
    </c:plotArea>
    <c:plotVisOnly val="1"/>
    <c:dispBlanksAs val="zero"/>
    <c:showDLblsOverMax val="0"/>
  </c:chart>
  <c:spPr>
    <a:noFill/>
    <a:ln>
      <a:noFill/>
    </a:ln>
  </c:spPr>
  <c:txPr>
    <a:bodyPr/>
    <a:lstStyle/>
    <a:p>
      <a:pPr>
        <a:defRPr sz="1196" b="1" i="0" u="none" strike="noStrike" baseline="0">
          <a:solidFill>
            <a:schemeClr val="tx1"/>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07592739832603"/>
          <c:y val="3.4374926810531788E-2"/>
          <c:w val="0.41762457217277804"/>
          <c:h val="0.76670324803150125"/>
        </c:manualLayout>
      </c:layout>
      <c:barChart>
        <c:barDir val="col"/>
        <c:grouping val="percentStacked"/>
        <c:varyColors val="0"/>
        <c:ser>
          <c:idx val="0"/>
          <c:order val="0"/>
          <c:tx>
            <c:strRef>
              <c:f>Sheet1!$A$2</c:f>
              <c:strCache>
                <c:ptCount val="1"/>
                <c:pt idx="0">
                  <c:v>I do not think the economy is improving, but not because of job numbers</c:v>
                </c:pt>
              </c:strCache>
            </c:strRef>
          </c:tx>
          <c:spPr>
            <a:solidFill>
              <a:schemeClr val="accent4"/>
            </a:solidFill>
            <a:ln>
              <a:solidFill>
                <a:srgbClr val="FFFFFF"/>
              </a:solidFill>
            </a:ln>
          </c:spPr>
          <c:invertIfNegative val="0"/>
          <c:dLbls>
            <c:dLbl>
              <c:idx val="0"/>
              <c:layout>
                <c:manualLayout>
                  <c:x val="2.7310989753344304E-3"/>
                  <c:y val="-9.5662967768529224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numFmt formatCode="0%" sourceLinked="0"/>
            <c:spPr>
              <a:noFill/>
              <a:ln>
                <a:noFill/>
              </a:ln>
              <a:effectLst/>
            </c:spPr>
            <c:txPr>
              <a:bodyPr/>
              <a:lstStyle/>
              <a:p>
                <a:pPr>
                  <a:defRPr sz="12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f>
              <c:strCache>
                <c:ptCount val="1"/>
                <c:pt idx="0">
                  <c:v>Current Wave</c:v>
                </c:pt>
              </c:strCache>
            </c:strRef>
          </c:cat>
          <c:val>
            <c:numRef>
              <c:f>Sheet1!$B$2</c:f>
              <c:numCache>
                <c:formatCode>0%</c:formatCode>
                <c:ptCount val="1"/>
                <c:pt idx="0">
                  <c:v>0.13</c:v>
                </c:pt>
              </c:numCache>
            </c:numRef>
          </c:val>
        </c:ser>
        <c:ser>
          <c:idx val="1"/>
          <c:order val="1"/>
          <c:tx>
            <c:strRef>
              <c:f>Sheet1!$A$3</c:f>
              <c:strCache>
                <c:ptCount val="1"/>
                <c:pt idx="0">
                  <c:v>I do not think the economy is improving, due to fluctuating job numbers</c:v>
                </c:pt>
              </c:strCache>
            </c:strRef>
          </c:tx>
          <c:spPr>
            <a:solidFill>
              <a:schemeClr val="accent3"/>
            </a:solidFill>
            <a:ln>
              <a:solidFill>
                <a:srgbClr val="FFFFFF"/>
              </a:solidFill>
            </a:ln>
          </c:spPr>
          <c:invertIfNegative val="0"/>
          <c:dLbls>
            <c:spPr>
              <a:noFill/>
              <a:ln>
                <a:noFill/>
              </a:ln>
              <a:effectLst/>
            </c:spPr>
            <c:txPr>
              <a:bodyPr/>
              <a:lstStyle/>
              <a:p>
                <a:pPr>
                  <a:defRPr sz="12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f>
              <c:strCache>
                <c:ptCount val="1"/>
                <c:pt idx="0">
                  <c:v>Current Wave</c:v>
                </c:pt>
              </c:strCache>
            </c:strRef>
          </c:cat>
          <c:val>
            <c:numRef>
              <c:f>Sheet1!$B$3</c:f>
              <c:numCache>
                <c:formatCode>0%</c:formatCode>
                <c:ptCount val="1"/>
                <c:pt idx="0">
                  <c:v>0.05</c:v>
                </c:pt>
              </c:numCache>
            </c:numRef>
          </c:val>
        </c:ser>
        <c:ser>
          <c:idx val="2"/>
          <c:order val="2"/>
          <c:tx>
            <c:strRef>
              <c:f>Sheet1!$A$4</c:f>
              <c:strCache>
                <c:ptCount val="1"/>
                <c:pt idx="0">
                  <c:v>I think the economy is improving, though not as much as it would if job numbers were stronger</c:v>
                </c:pt>
              </c:strCache>
            </c:strRef>
          </c:tx>
          <c:spPr>
            <a:solidFill>
              <a:schemeClr val="accent2"/>
            </a:solidFill>
            <a:ln>
              <a:solidFill>
                <a:srgbClr val="FFFFFF"/>
              </a:solidFill>
            </a:ln>
          </c:spPr>
          <c:invertIfNegative val="0"/>
          <c:dLbls>
            <c:spPr>
              <a:noFill/>
              <a:ln>
                <a:noFill/>
              </a:ln>
              <a:effectLst/>
            </c:spPr>
            <c:txPr>
              <a:bodyPr/>
              <a:lstStyle/>
              <a:p>
                <a:pPr>
                  <a:defRPr sz="1200" b="1">
                    <a:solidFill>
                      <a:schemeClr val="tx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f>
              <c:strCache>
                <c:ptCount val="1"/>
                <c:pt idx="0">
                  <c:v>Current Wave</c:v>
                </c:pt>
              </c:strCache>
            </c:strRef>
          </c:cat>
          <c:val>
            <c:numRef>
              <c:f>Sheet1!$B$4</c:f>
              <c:numCache>
                <c:formatCode>0%</c:formatCode>
                <c:ptCount val="1"/>
                <c:pt idx="0">
                  <c:v>0.54</c:v>
                </c:pt>
              </c:numCache>
            </c:numRef>
          </c:val>
        </c:ser>
        <c:ser>
          <c:idx val="3"/>
          <c:order val="3"/>
          <c:tx>
            <c:strRef>
              <c:f>Sheet1!$A$5</c:f>
              <c:strCache>
                <c:ptCount val="1"/>
                <c:pt idx="0">
                  <c:v>I think the economy is improving, regardless of what job numbers say</c:v>
                </c:pt>
              </c:strCache>
            </c:strRef>
          </c:tx>
          <c:spPr>
            <a:solidFill>
              <a:schemeClr val="accent1"/>
            </a:solidFill>
            <a:ln>
              <a:solidFill>
                <a:schemeClr val="bg1"/>
              </a:solidFill>
            </a:ln>
          </c:spPr>
          <c:invertIfNegative val="0"/>
          <c:dLbls>
            <c:spPr>
              <a:noFill/>
              <a:ln>
                <a:noFill/>
              </a:ln>
              <a:effectLst/>
            </c:spPr>
            <c:txPr>
              <a:bodyPr/>
              <a:lstStyle/>
              <a:p>
                <a:pPr>
                  <a:defRPr sz="12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f>
              <c:strCache>
                <c:ptCount val="1"/>
                <c:pt idx="0">
                  <c:v>Current Wave</c:v>
                </c:pt>
              </c:strCache>
            </c:strRef>
          </c:cat>
          <c:val>
            <c:numRef>
              <c:f>Sheet1!$B$5</c:f>
              <c:numCache>
                <c:formatCode>0%</c:formatCode>
                <c:ptCount val="1"/>
                <c:pt idx="0">
                  <c:v>0.28000000000000003</c:v>
                </c:pt>
              </c:numCache>
            </c:numRef>
          </c:val>
        </c:ser>
        <c:dLbls>
          <c:showLegendKey val="0"/>
          <c:showVal val="0"/>
          <c:showCatName val="0"/>
          <c:showSerName val="0"/>
          <c:showPercent val="0"/>
          <c:showBubbleSize val="0"/>
        </c:dLbls>
        <c:gapWidth val="100"/>
        <c:overlap val="100"/>
        <c:axId val="58634240"/>
        <c:axId val="58635776"/>
      </c:barChart>
      <c:catAx>
        <c:axId val="58634240"/>
        <c:scaling>
          <c:orientation val="minMax"/>
        </c:scaling>
        <c:delete val="1"/>
        <c:axPos val="b"/>
        <c:numFmt formatCode="General" sourceLinked="0"/>
        <c:majorTickMark val="out"/>
        <c:minorTickMark val="none"/>
        <c:tickLblPos val="nextTo"/>
        <c:crossAx val="58635776"/>
        <c:crosses val="autoZero"/>
        <c:auto val="1"/>
        <c:lblAlgn val="ctr"/>
        <c:lblOffset val="100"/>
        <c:noMultiLvlLbl val="0"/>
      </c:catAx>
      <c:valAx>
        <c:axId val="58635776"/>
        <c:scaling>
          <c:orientation val="minMax"/>
        </c:scaling>
        <c:delete val="1"/>
        <c:axPos val="l"/>
        <c:numFmt formatCode="0%" sourceLinked="1"/>
        <c:majorTickMark val="out"/>
        <c:minorTickMark val="none"/>
        <c:tickLblPos val="nextTo"/>
        <c:crossAx val="58634240"/>
        <c:crosses val="autoZero"/>
        <c:crossBetween val="between"/>
      </c:valAx>
      <c:spPr>
        <a:noFill/>
        <a:ln w="25403">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6424309109010802E-2"/>
          <c:y val="1.6579414033597025E-2"/>
          <c:w val="0.96357569089098916"/>
          <c:h val="0.91466311984975757"/>
        </c:manualLayout>
      </c:layout>
      <c:barChart>
        <c:barDir val="bar"/>
        <c:grouping val="clustered"/>
        <c:varyColors val="0"/>
        <c:ser>
          <c:idx val="0"/>
          <c:order val="0"/>
          <c:tx>
            <c:strRef>
              <c:f>Sheet1!$A$2</c:f>
              <c:strCache>
                <c:ptCount val="1"/>
                <c:pt idx="0">
                  <c:v>Current wave</c:v>
                </c:pt>
              </c:strCache>
            </c:strRef>
          </c:tx>
          <c:spPr>
            <a:solidFill>
              <a:schemeClr val="accent1"/>
            </a:solidFill>
            <a:ln w="9527">
              <a:solidFill>
                <a:schemeClr val="bg1"/>
              </a:solidFill>
              <a:prstDash val="solid"/>
            </a:ln>
          </c:spPr>
          <c:invertIfNegative val="0"/>
          <c:dPt>
            <c:idx val="0"/>
            <c:invertIfNegative val="0"/>
            <c:bubble3D val="0"/>
          </c:dPt>
          <c:dPt>
            <c:idx val="1"/>
            <c:invertIfNegative val="0"/>
            <c:bubble3D val="0"/>
          </c:dPt>
          <c:dPt>
            <c:idx val="5"/>
            <c:invertIfNegative val="0"/>
            <c:bubble3D val="0"/>
          </c:dPt>
          <c:dPt>
            <c:idx val="6"/>
            <c:invertIfNegative val="0"/>
            <c:bubble3D val="0"/>
            <c:spPr>
              <a:solidFill>
                <a:schemeClr val="tx2"/>
              </a:solidFill>
              <a:ln w="9527">
                <a:solidFill>
                  <a:schemeClr val="bg1"/>
                </a:solidFill>
                <a:prstDash val="solid"/>
              </a:ln>
            </c:spPr>
          </c:dPt>
          <c:dPt>
            <c:idx val="7"/>
            <c:invertIfNegative val="0"/>
            <c:bubble3D val="0"/>
            <c:spPr>
              <a:solidFill>
                <a:srgbClr val="00B0F0"/>
              </a:solidFill>
              <a:ln w="9527">
                <a:solidFill>
                  <a:schemeClr val="bg1"/>
                </a:solidFill>
                <a:prstDash val="solid"/>
              </a:ln>
            </c:spPr>
          </c:dPt>
          <c:dPt>
            <c:idx val="8"/>
            <c:invertIfNegative val="0"/>
            <c:bubble3D val="0"/>
            <c:spPr>
              <a:solidFill>
                <a:srgbClr val="00B0F0"/>
              </a:solidFill>
              <a:ln w="9527">
                <a:solidFill>
                  <a:schemeClr val="bg1"/>
                </a:solidFill>
                <a:prstDash val="solid"/>
              </a:ln>
            </c:spPr>
          </c:dPt>
          <c:dPt>
            <c:idx val="9"/>
            <c:invertIfNegative val="0"/>
            <c:bubble3D val="0"/>
            <c:spPr>
              <a:solidFill>
                <a:schemeClr val="tx2"/>
              </a:solidFill>
              <a:ln w="9527">
                <a:solidFill>
                  <a:schemeClr val="bg1"/>
                </a:solidFill>
                <a:prstDash val="solid"/>
              </a:ln>
            </c:spPr>
          </c:dPt>
          <c:dLbls>
            <c:dLbl>
              <c:idx val="4"/>
              <c:layout/>
              <c:showLegendKey val="0"/>
              <c:showVal val="1"/>
              <c:showCatName val="0"/>
              <c:showSerName val="0"/>
              <c:showPercent val="0"/>
              <c:showBubbleSize val="0"/>
              <c:extLst>
                <c:ext xmlns:c15="http://schemas.microsoft.com/office/drawing/2012/chart" uri="{CE6537A1-D6FC-4f65-9D91-7224C49458BB}"/>
              </c:extLst>
            </c:dLbl>
            <c:dLbl>
              <c:idx val="5"/>
              <c:layout/>
              <c:showLegendKey val="0"/>
              <c:showVal val="1"/>
              <c:showCatName val="0"/>
              <c:showSerName val="0"/>
              <c:showPercent val="0"/>
              <c:showBubbleSize val="0"/>
              <c:extLst>
                <c:ext xmlns:c15="http://schemas.microsoft.com/office/drawing/2012/chart" uri="{CE6537A1-D6FC-4f65-9D91-7224C49458BB}"/>
              </c:extLst>
            </c:dLbl>
            <c:dLbl>
              <c:idx val="6"/>
              <c:layout/>
              <c:showLegendKey val="0"/>
              <c:showVal val="1"/>
              <c:showCatName val="0"/>
              <c:showSerName val="0"/>
              <c:showPercent val="0"/>
              <c:showBubbleSize val="0"/>
              <c:extLst>
                <c:ext xmlns:c15="http://schemas.microsoft.com/office/drawing/2012/chart" uri="{CE6537A1-D6FC-4f65-9D91-7224C49458BB}"/>
              </c:extLst>
            </c:dLbl>
            <c:dLbl>
              <c:idx val="8"/>
              <c:delete val="1"/>
              <c:extLst>
                <c:ext xmlns:c15="http://schemas.microsoft.com/office/drawing/2012/chart" uri="{CE6537A1-D6FC-4f65-9D91-7224C49458BB}"/>
              </c:extLst>
            </c:dLbl>
            <c:numFmt formatCode="0%" sourceLinked="0"/>
            <c:spPr>
              <a:noFill/>
              <a:ln w="30385">
                <a:noFill/>
              </a:ln>
            </c:spPr>
            <c:txPr>
              <a:bodyPr/>
              <a:lstStyle/>
              <a:p>
                <a:pPr>
                  <a:defRPr sz="1200" b="1" i="0" u="none" strike="noStrike" baseline="0">
                    <a:solidFill>
                      <a:schemeClr val="tx1"/>
                    </a:solidFill>
                    <a:latin typeface="Arial"/>
                    <a:ea typeface="Arial"/>
                    <a:cs typeface="Aria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Sheet1!$B$1:$I$1</c:f>
              <c:strCache>
                <c:ptCount val="8"/>
                <c:pt idx="0">
                  <c:v>Younger, next generation of investors</c:v>
                </c:pt>
                <c:pt idx="1">
                  <c:v>Under $100k in investable assets</c:v>
                </c:pt>
                <c:pt idx="2">
                  <c:v>Self-directed investors looking for limited advice</c:v>
                </c:pt>
                <c:pt idx="3">
                  <c:v>More than $100k but less than $250k in investable assets</c:v>
                </c:pt>
                <c:pt idx="4">
                  <c:v>More than $250k in investable assets</c:v>
                </c:pt>
                <c:pt idx="5">
                  <c:v>Investors in a decumulation phase / retirement</c:v>
                </c:pt>
                <c:pt idx="6">
                  <c:v>I wouldn't target clients or prospects with this solution</c:v>
                </c:pt>
                <c:pt idx="7">
                  <c:v>Don't know</c:v>
                </c:pt>
              </c:strCache>
            </c:strRef>
          </c:cat>
          <c:val>
            <c:numRef>
              <c:f>Sheet1!$B$2:$I$2</c:f>
              <c:numCache>
                <c:formatCode>0%</c:formatCode>
                <c:ptCount val="8"/>
                <c:pt idx="0">
                  <c:v>0.47499999999999998</c:v>
                </c:pt>
                <c:pt idx="1">
                  <c:v>0.42899999999999999</c:v>
                </c:pt>
                <c:pt idx="2">
                  <c:v>0.312</c:v>
                </c:pt>
                <c:pt idx="3">
                  <c:v>0.23200000000000001</c:v>
                </c:pt>
                <c:pt idx="4">
                  <c:v>9.0999999999999998E-2</c:v>
                </c:pt>
                <c:pt idx="5">
                  <c:v>4.5999999999999999E-2</c:v>
                </c:pt>
                <c:pt idx="6">
                  <c:v>0.32900000000000001</c:v>
                </c:pt>
                <c:pt idx="7">
                  <c:v>4.2999999999999997E-2</c:v>
                </c:pt>
              </c:numCache>
            </c:numRef>
          </c:val>
        </c:ser>
        <c:dLbls>
          <c:showLegendKey val="0"/>
          <c:showVal val="0"/>
          <c:showCatName val="0"/>
          <c:showSerName val="0"/>
          <c:showPercent val="0"/>
          <c:showBubbleSize val="0"/>
        </c:dLbls>
        <c:gapWidth val="57"/>
        <c:axId val="82128256"/>
        <c:axId val="82130048"/>
      </c:barChart>
      <c:catAx>
        <c:axId val="82128256"/>
        <c:scaling>
          <c:orientation val="maxMin"/>
        </c:scaling>
        <c:delete val="1"/>
        <c:axPos val="l"/>
        <c:numFmt formatCode="General" sourceLinked="0"/>
        <c:majorTickMark val="out"/>
        <c:minorTickMark val="none"/>
        <c:tickLblPos val="nextTo"/>
        <c:crossAx val="82130048"/>
        <c:crosses val="autoZero"/>
        <c:auto val="1"/>
        <c:lblAlgn val="ctr"/>
        <c:lblOffset val="100"/>
        <c:noMultiLvlLbl val="0"/>
      </c:catAx>
      <c:valAx>
        <c:axId val="82130048"/>
        <c:scaling>
          <c:orientation val="minMax"/>
          <c:max val="1"/>
        </c:scaling>
        <c:delete val="1"/>
        <c:axPos val="t"/>
        <c:numFmt formatCode="0%" sourceLinked="1"/>
        <c:majorTickMark val="out"/>
        <c:minorTickMark val="none"/>
        <c:tickLblPos val="nextTo"/>
        <c:crossAx val="82128256"/>
        <c:crosses val="autoZero"/>
        <c:crossBetween val="between"/>
      </c:valAx>
      <c:spPr>
        <a:noFill/>
        <a:ln w="25405">
          <a:noFill/>
        </a:ln>
      </c:spPr>
    </c:plotArea>
    <c:plotVisOnly val="1"/>
    <c:dispBlanksAs val="zero"/>
    <c:showDLblsOverMax val="0"/>
  </c:chart>
  <c:spPr>
    <a:noFill/>
    <a:ln>
      <a:noFill/>
    </a:ln>
  </c:spPr>
  <c:txPr>
    <a:bodyPr/>
    <a:lstStyle/>
    <a:p>
      <a:pPr>
        <a:defRPr sz="1196" b="1" i="0" u="none" strike="noStrike" baseline="0">
          <a:solidFill>
            <a:schemeClr val="tx1"/>
          </a:solidFill>
          <a:latin typeface="Arial"/>
          <a:ea typeface="Arial"/>
          <a:cs typeface="Arial"/>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7703998863949"/>
          <c:y val="7.0629067342609556E-2"/>
          <c:w val="0.48685160367128882"/>
          <c:h val="0.68335220939848274"/>
        </c:manualLayout>
      </c:layout>
      <c:pieChart>
        <c:varyColors val="1"/>
        <c:ser>
          <c:idx val="0"/>
          <c:order val="0"/>
          <c:tx>
            <c:strRef>
              <c:f>Sheet1!$A$2</c:f>
              <c:strCache>
                <c:ptCount val="1"/>
                <c:pt idx="0">
                  <c:v>Total</c:v>
                </c:pt>
              </c:strCache>
            </c:strRef>
          </c:tx>
          <c:spPr>
            <a:solidFill>
              <a:srgbClr val="00B0F0"/>
            </a:solidFill>
            <a:ln w="9526">
              <a:noFill/>
              <a:prstDash val="solid"/>
            </a:ln>
          </c:spPr>
          <c:dPt>
            <c:idx val="0"/>
            <c:bubble3D val="0"/>
            <c:spPr>
              <a:solidFill>
                <a:schemeClr val="accent1"/>
              </a:solidFill>
              <a:ln w="9526">
                <a:noFill/>
                <a:prstDash val="solid"/>
              </a:ln>
            </c:spPr>
          </c:dPt>
          <c:dPt>
            <c:idx val="1"/>
            <c:bubble3D val="0"/>
            <c:spPr>
              <a:solidFill>
                <a:srgbClr val="FFC000"/>
              </a:solidFill>
              <a:ln w="9526">
                <a:noFill/>
                <a:prstDash val="solid"/>
              </a:ln>
            </c:spPr>
          </c:dPt>
          <c:dPt>
            <c:idx val="2"/>
            <c:bubble3D val="0"/>
            <c:spPr>
              <a:solidFill>
                <a:schemeClr val="accent3"/>
              </a:solidFill>
              <a:ln w="9526">
                <a:noFill/>
                <a:prstDash val="solid"/>
              </a:ln>
            </c:spPr>
          </c:dPt>
          <c:dLbls>
            <c:dLbl>
              <c:idx val="0"/>
              <c:layout/>
              <c:numFmt formatCode="0%" sourceLinked="0"/>
              <c:spPr>
                <a:noFill/>
                <a:ln w="30383">
                  <a:noFill/>
                </a:ln>
              </c:spPr>
              <c:txPr>
                <a:bodyPr/>
                <a:lstStyle/>
                <a:p>
                  <a:pPr>
                    <a:defRPr sz="1400" b="0" i="0" u="none" strike="noStrike" baseline="0">
                      <a:solidFill>
                        <a:schemeClr val="bg1"/>
                      </a:solidFill>
                      <a:latin typeface="Arial"/>
                      <a:ea typeface="Arial"/>
                      <a:cs typeface="Arial"/>
                    </a:defRPr>
                  </a:pPr>
                  <a:endParaRPr lang="en-US"/>
                </a:p>
              </c:txPr>
              <c:dLblPos val="ctr"/>
              <c:showLegendKey val="0"/>
              <c:showVal val="1"/>
              <c:showCatName val="1"/>
              <c:showSerName val="0"/>
              <c:showPercent val="0"/>
              <c:showBubbleSize val="0"/>
              <c:extLst>
                <c:ext xmlns:c15="http://schemas.microsoft.com/office/drawing/2012/chart" uri="{CE6537A1-D6FC-4f65-9D91-7224C49458BB}"/>
              </c:extLst>
            </c:dLbl>
            <c:dLbl>
              <c:idx val="1"/>
              <c:layout>
                <c:manualLayout>
                  <c:x val="9.7890689138597858E-2"/>
                  <c:y val="0.13764523684645283"/>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2"/>
              <c:layout>
                <c:manualLayout>
                  <c:x val="6.5781745035363428E-3"/>
                  <c:y val="3.3355230220905446E-3"/>
                </c:manualLayout>
              </c:layout>
              <c:dLblPos val="bestFit"/>
              <c:showLegendKey val="0"/>
              <c:showVal val="1"/>
              <c:showCatName val="1"/>
              <c:showSerName val="0"/>
              <c:showPercent val="0"/>
              <c:showBubbleSize val="0"/>
              <c:extLst>
                <c:ext xmlns:c15="http://schemas.microsoft.com/office/drawing/2012/chart" uri="{CE6537A1-D6FC-4f65-9D91-7224C49458BB}"/>
              </c:extLst>
            </c:dLbl>
            <c:dLbl>
              <c:idx val="3"/>
              <c:dLblPos val="ctr"/>
              <c:showLegendKey val="0"/>
              <c:showVal val="1"/>
              <c:showCatName val="1"/>
              <c:showSerName val="0"/>
              <c:showPercent val="0"/>
              <c:showBubbleSize val="0"/>
              <c:extLst>
                <c:ext xmlns:c15="http://schemas.microsoft.com/office/drawing/2012/chart" uri="{CE6537A1-D6FC-4f65-9D91-7224C49458BB}"/>
              </c:extLst>
            </c:dLbl>
            <c:numFmt formatCode="0%" sourceLinked="0"/>
            <c:spPr>
              <a:noFill/>
              <a:ln w="30383">
                <a:noFill/>
              </a:ln>
            </c:spPr>
            <c:txPr>
              <a:bodyPr/>
              <a:lstStyle/>
              <a:p>
                <a:pPr>
                  <a:defRPr sz="1400" b="0" i="0" u="none" strike="noStrike" baseline="0">
                    <a:solidFill>
                      <a:schemeClr val="tx1"/>
                    </a:solidFill>
                    <a:latin typeface="Arial"/>
                    <a:ea typeface="Arial"/>
                    <a:cs typeface="Arial"/>
                  </a:defRPr>
                </a:pPr>
                <a:endParaRPr lang="en-US"/>
              </a:p>
            </c:txPr>
            <c:dLblPos val="ct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Sheet1!$B$1:$D$1</c:f>
              <c:strCache>
                <c:ptCount val="3"/>
                <c:pt idx="0">
                  <c:v>Yes</c:v>
                </c:pt>
                <c:pt idx="1">
                  <c:v>No</c:v>
                </c:pt>
                <c:pt idx="2">
                  <c:v>Don't know</c:v>
                </c:pt>
              </c:strCache>
            </c:strRef>
          </c:cat>
          <c:val>
            <c:numRef>
              <c:f>Sheet1!$B$2:$D$2</c:f>
              <c:numCache>
                <c:formatCode>0%</c:formatCode>
                <c:ptCount val="3"/>
                <c:pt idx="0">
                  <c:v>0.77</c:v>
                </c:pt>
                <c:pt idx="1">
                  <c:v>0.22</c:v>
                </c:pt>
                <c:pt idx="2">
                  <c:v>0.01</c:v>
                </c:pt>
              </c:numCache>
            </c:numRef>
          </c:val>
        </c:ser>
        <c:dLbls>
          <c:showLegendKey val="0"/>
          <c:showVal val="0"/>
          <c:showCatName val="0"/>
          <c:showSerName val="0"/>
          <c:showPercent val="0"/>
          <c:showBubbleSize val="0"/>
          <c:showLeaderLines val="1"/>
        </c:dLbls>
        <c:firstSliceAng val="0"/>
      </c:pieChart>
      <c:spPr>
        <a:noFill/>
        <a:ln w="25403">
          <a:noFill/>
        </a:ln>
      </c:spPr>
    </c:plotArea>
    <c:plotVisOnly val="1"/>
    <c:dispBlanksAs val="zero"/>
    <c:showDLblsOverMax val="0"/>
  </c:chart>
  <c:spPr>
    <a:noFill/>
    <a:ln>
      <a:noFill/>
    </a:ln>
  </c:spPr>
  <c:txPr>
    <a:bodyPr/>
    <a:lstStyle/>
    <a:p>
      <a:pPr>
        <a:defRPr sz="1196" b="1" i="0" u="none" strike="noStrike" baseline="0">
          <a:solidFill>
            <a:schemeClr val="tx1"/>
          </a:solidFill>
          <a:latin typeface="Arial"/>
          <a:ea typeface="Arial"/>
          <a:cs typeface="Arial"/>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484786276854679E-4"/>
          <c:y val="0"/>
          <c:w val="0.99341912265431953"/>
          <c:h val="0.77425094217114121"/>
        </c:manualLayout>
      </c:layout>
      <c:barChart>
        <c:barDir val="col"/>
        <c:grouping val="clustered"/>
        <c:varyColors val="0"/>
        <c:ser>
          <c:idx val="1"/>
          <c:order val="0"/>
          <c:tx>
            <c:strRef>
              <c:f>Sheet1!$A$2</c:f>
              <c:strCache>
                <c:ptCount val="1"/>
                <c:pt idx="0">
                  <c:v>Non-Holistic</c:v>
                </c:pt>
              </c:strCache>
            </c:strRef>
          </c:tx>
          <c:spPr>
            <a:ln>
              <a:noFill/>
            </a:ln>
          </c:spPr>
          <c:invertIfNegative val="0"/>
          <c:dLbls>
            <c:dLbl>
              <c:idx val="0"/>
              <c:layout>
                <c:manualLayout>
                  <c:x val="-6.3451776649746192E-3"/>
                  <c:y val="2.2573359418893357E-3"/>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5380710659898475E-3"/>
                  <c:y val="-2.2573359418894185E-3"/>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6.3450777409169035E-3"/>
                  <c:y val="2.2573359418894185E-3"/>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5.0761421319796022E-3"/>
                  <c:y val="-8.2768028392618483E-17"/>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5.0761421319796022E-3"/>
                  <c:y val="0"/>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5.076142131979695E-3"/>
                  <c:y val="2.2573359418893357E-3"/>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6.3451776649746192E-3"/>
                  <c:y val="4.5146718837787547E-3"/>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5.076142131979695E-3"/>
                  <c:y val="4.5146718837788371E-3"/>
                </c:manualLayout>
              </c:layout>
              <c:showLegendKey val="0"/>
              <c:showVal val="1"/>
              <c:showCatName val="0"/>
              <c:showSerName val="0"/>
              <c:showPercent val="0"/>
              <c:showBubbleSize val="0"/>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layout>
                <c:manualLayout>
                  <c:x val="-5.076142131979695E-3"/>
                  <c:y val="-2.2573359418894185E-3"/>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6.3451776649746192E-3"/>
                  <c:y val="0"/>
                </c:manualLayout>
              </c:layout>
              <c:showLegendKey val="0"/>
              <c:showVal val="1"/>
              <c:showCatName val="0"/>
              <c:showSerName val="0"/>
              <c:showPercent val="0"/>
              <c:showBubbleSize val="0"/>
              <c:extLst>
                <c:ext xmlns:c15="http://schemas.microsoft.com/office/drawing/2012/chart" uri="{CE6537A1-D6FC-4f65-9D91-7224C49458BB}"/>
              </c:extLst>
            </c:dLbl>
            <c:dLbl>
              <c:idx val="11"/>
              <c:layout>
                <c:manualLayout>
                  <c:x val="-6.3451776649746192E-3"/>
                  <c:y val="-4.1384014196309241E-17"/>
                </c:manualLayout>
              </c:layout>
              <c:showLegendKey val="0"/>
              <c:showVal val="1"/>
              <c:showCatName val="0"/>
              <c:showSerName val="0"/>
              <c:showPercent val="0"/>
              <c:showBubbleSize val="0"/>
              <c:extLst>
                <c:ext xmlns:c15="http://schemas.microsoft.com/office/drawing/2012/chart" uri="{CE6537A1-D6FC-4f65-9D91-7224C49458BB}"/>
              </c:extLst>
            </c:dLbl>
            <c:dLbl>
              <c:idx val="12"/>
              <c:layout>
                <c:manualLayout>
                  <c:x val="-6.3451776649746192E-3"/>
                  <c:y val="-4.1384014196309241E-17"/>
                </c:manualLayout>
              </c:layout>
              <c:showLegendKey val="0"/>
              <c:showVal val="1"/>
              <c:showCatName val="0"/>
              <c:showSerName val="0"/>
              <c:showPercent val="0"/>
              <c:showBubbleSize val="0"/>
              <c:extLst>
                <c:ext xmlns:c15="http://schemas.microsoft.com/office/drawing/2012/chart" uri="{CE6537A1-D6FC-4f65-9D91-7224C49458BB}"/>
              </c:extLst>
            </c:dLbl>
            <c:dLbl>
              <c:idx val="13"/>
              <c:layout>
                <c:manualLayout>
                  <c:x val="-5.076142131979695E-3"/>
                  <c:y val="0"/>
                </c:manualLayout>
              </c:layout>
              <c:showLegendKey val="0"/>
              <c:showVal val="1"/>
              <c:showCatName val="0"/>
              <c:showSerName val="0"/>
              <c:showPercent val="0"/>
              <c:showBubbleSize val="0"/>
              <c:extLst>
                <c:ext xmlns:c15="http://schemas.microsoft.com/office/drawing/2012/chart" uri="{CE6537A1-D6FC-4f65-9D91-7224C49458BB}"/>
              </c:extLst>
            </c:dLbl>
            <c:dLbl>
              <c:idx val="14"/>
              <c:layout>
                <c:manualLayout>
                  <c:x val="-6.3449778168592104E-3"/>
                  <c:y val="-1.7774298755034792E-7"/>
                </c:manualLayout>
              </c:layout>
              <c:showLegendKey val="0"/>
              <c:showVal val="1"/>
              <c:showCatName val="0"/>
              <c:showSerName val="0"/>
              <c:showPercent val="0"/>
              <c:showBubbleSize val="0"/>
              <c:extLst>
                <c:ext xmlns:c15="http://schemas.microsoft.com/office/drawing/2012/chart" uri="{CE6537A1-D6FC-4f65-9D91-7224C49458BB}"/>
              </c:extLst>
            </c:dLbl>
            <c:dLbl>
              <c:idx val="15"/>
              <c:layout>
                <c:manualLayout>
                  <c:x val="-3.8071065989847717E-3"/>
                  <c:y val="0"/>
                </c:manualLayout>
              </c:layou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a:lstStyle/>
              <a:p>
                <a:pPr>
                  <a:defRPr sz="11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Sheet1!$B$1:$R$1</c:f>
              <c:strCache>
                <c:ptCount val="17"/>
                <c:pt idx="0">
                  <c:v>Managing real estate</c:v>
                </c:pt>
                <c:pt idx="1">
                  <c:v>Tax preparation and filing</c:v>
                </c:pt>
                <c:pt idx="2">
                  <c:v>Advice on alternative assets </c:v>
                </c:pt>
                <c:pt idx="3">
                  <c:v>Life and/or business coaching</c:v>
                </c:pt>
                <c:pt idx="4">
                  <c:v>Insurance services</c:v>
                </c:pt>
                <c:pt idx="5">
                  <c:v>College application counseling</c:v>
                </c:pt>
                <c:pt idx="6">
                  <c:v>Health care planning </c:v>
                </c:pt>
                <c:pt idx="7">
                  <c:v>Workplace retirement plans </c:v>
                </c:pt>
                <c:pt idx="9">
                  <c:v>Spending/budgeting plans</c:v>
                </c:pt>
                <c:pt idx="10">
                  <c:v>Estate planning</c:v>
                </c:pt>
                <c:pt idx="11">
                  <c:v>Charitable planning</c:v>
                </c:pt>
                <c:pt idx="12">
                  <c:v>Educating family members</c:v>
                </c:pt>
                <c:pt idx="13">
                  <c:v>Financial planning for children</c:v>
                </c:pt>
                <c:pt idx="14">
                  <c:v>Long-term financial planning</c:v>
                </c:pt>
                <c:pt idx="15">
                  <c:v>Tax-efficient planning</c:v>
                </c:pt>
                <c:pt idx="16">
                  <c:v>Investment management</c:v>
                </c:pt>
              </c:strCache>
            </c:strRef>
          </c:cat>
          <c:val>
            <c:numRef>
              <c:f>Sheet1!$B$2:$R$2</c:f>
              <c:numCache>
                <c:formatCode>0.0%</c:formatCode>
                <c:ptCount val="17"/>
                <c:pt idx="0">
                  <c:v>0.1</c:v>
                </c:pt>
                <c:pt idx="1">
                  <c:v>7.0000000000000007E-2</c:v>
                </c:pt>
                <c:pt idx="2">
                  <c:v>0.27</c:v>
                </c:pt>
                <c:pt idx="3">
                  <c:v>0.18</c:v>
                </c:pt>
                <c:pt idx="4">
                  <c:v>0.23</c:v>
                </c:pt>
                <c:pt idx="5">
                  <c:v>0.35</c:v>
                </c:pt>
                <c:pt idx="6">
                  <c:v>0.21</c:v>
                </c:pt>
                <c:pt idx="7">
                  <c:v>0.46</c:v>
                </c:pt>
                <c:pt idx="9">
                  <c:v>0.47</c:v>
                </c:pt>
                <c:pt idx="10">
                  <c:v>0.31</c:v>
                </c:pt>
                <c:pt idx="11">
                  <c:v>0.43</c:v>
                </c:pt>
                <c:pt idx="12">
                  <c:v>0.76</c:v>
                </c:pt>
                <c:pt idx="13">
                  <c:v>0.71</c:v>
                </c:pt>
                <c:pt idx="14">
                  <c:v>0.7</c:v>
                </c:pt>
                <c:pt idx="15">
                  <c:v>0.73</c:v>
                </c:pt>
                <c:pt idx="16">
                  <c:v>0.99</c:v>
                </c:pt>
              </c:numCache>
            </c:numRef>
          </c:val>
        </c:ser>
        <c:ser>
          <c:idx val="0"/>
          <c:order val="1"/>
          <c:tx>
            <c:strRef>
              <c:f>Sheet1!$A$3</c:f>
              <c:strCache>
                <c:ptCount val="1"/>
                <c:pt idx="0">
                  <c:v>Holistic</c:v>
                </c:pt>
              </c:strCache>
            </c:strRef>
          </c:tx>
          <c:spPr>
            <a:solidFill>
              <a:schemeClr val="accent1"/>
            </a:solidFill>
            <a:ln w="9527">
              <a:noFill/>
              <a:prstDash val="solid"/>
            </a:ln>
          </c:spPr>
          <c:invertIfNegative val="0"/>
          <c:dPt>
            <c:idx val="0"/>
            <c:invertIfNegative val="0"/>
            <c:bubble3D val="0"/>
          </c:dPt>
          <c:dPt>
            <c:idx val="1"/>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dLbl>
              <c:idx val="4"/>
              <c:layout/>
              <c:showLegendKey val="0"/>
              <c:showVal val="1"/>
              <c:showCatName val="0"/>
              <c:showSerName val="0"/>
              <c:showPercent val="0"/>
              <c:showBubbleSize val="0"/>
              <c:extLst>
                <c:ext xmlns:c15="http://schemas.microsoft.com/office/drawing/2012/chart" uri="{CE6537A1-D6FC-4f65-9D91-7224C49458BB}"/>
              </c:extLst>
            </c:dLbl>
            <c:dLbl>
              <c:idx val="5"/>
              <c:layout/>
              <c:showLegendKey val="0"/>
              <c:showVal val="1"/>
              <c:showCatName val="0"/>
              <c:showSerName val="0"/>
              <c:showPercent val="0"/>
              <c:showBubbleSize val="0"/>
              <c:extLst>
                <c:ext xmlns:c15="http://schemas.microsoft.com/office/drawing/2012/chart" uri="{CE6537A1-D6FC-4f65-9D91-7224C49458BB}"/>
              </c:extLst>
            </c:dLbl>
            <c:dLbl>
              <c:idx val="6"/>
              <c:layout/>
              <c:showLegendKey val="0"/>
              <c:showVal val="1"/>
              <c:showCatName val="0"/>
              <c:showSerName val="0"/>
              <c:showPercent val="0"/>
              <c:showBubbleSize val="0"/>
              <c:extLst>
                <c:ext xmlns:c15="http://schemas.microsoft.com/office/drawing/2012/chart" uri="{CE6537A1-D6FC-4f65-9D91-7224C49458BB}"/>
              </c:extLst>
            </c:dLbl>
            <c:dLbl>
              <c:idx val="8"/>
              <c:delete val="1"/>
              <c:extLst>
                <c:ext xmlns:c15="http://schemas.microsoft.com/office/drawing/2012/chart" uri="{CE6537A1-D6FC-4f65-9D91-7224C49458BB}"/>
              </c:extLst>
            </c:dLbl>
            <c:numFmt formatCode="0%" sourceLinked="0"/>
            <c:spPr>
              <a:noFill/>
              <a:ln w="30385">
                <a:noFill/>
              </a:ln>
            </c:spPr>
            <c:txPr>
              <a:bodyPr/>
              <a:lstStyle/>
              <a:p>
                <a:pPr>
                  <a:defRPr sz="1100" b="1" i="0" u="none" strike="noStrike" baseline="0">
                    <a:solidFill>
                      <a:schemeClr val="tx1"/>
                    </a:solidFill>
                    <a:latin typeface="Arial"/>
                    <a:ea typeface="Arial"/>
                    <a:cs typeface="Aria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Sheet1!$B$1:$R$1</c:f>
              <c:strCache>
                <c:ptCount val="17"/>
                <c:pt idx="0">
                  <c:v>Managing real estate</c:v>
                </c:pt>
                <c:pt idx="1">
                  <c:v>Tax preparation and filing</c:v>
                </c:pt>
                <c:pt idx="2">
                  <c:v>Advice on alternative assets </c:v>
                </c:pt>
                <c:pt idx="3">
                  <c:v>Life and/or business coaching</c:v>
                </c:pt>
                <c:pt idx="4">
                  <c:v>Insurance services</c:v>
                </c:pt>
                <c:pt idx="5">
                  <c:v>College application counseling</c:v>
                </c:pt>
                <c:pt idx="6">
                  <c:v>Health care planning </c:v>
                </c:pt>
                <c:pt idx="7">
                  <c:v>Workplace retirement plans </c:v>
                </c:pt>
                <c:pt idx="9">
                  <c:v>Spending/budgeting plans</c:v>
                </c:pt>
                <c:pt idx="10">
                  <c:v>Estate planning</c:v>
                </c:pt>
                <c:pt idx="11">
                  <c:v>Charitable planning</c:v>
                </c:pt>
                <c:pt idx="12">
                  <c:v>Educating family members</c:v>
                </c:pt>
                <c:pt idx="13">
                  <c:v>Financial planning for children</c:v>
                </c:pt>
                <c:pt idx="14">
                  <c:v>Long-term financial planning</c:v>
                </c:pt>
                <c:pt idx="15">
                  <c:v>Tax-efficient planning</c:v>
                </c:pt>
                <c:pt idx="16">
                  <c:v>Investment management</c:v>
                </c:pt>
              </c:strCache>
            </c:strRef>
          </c:cat>
          <c:val>
            <c:numRef>
              <c:f>Sheet1!$B$3:$R$3</c:f>
              <c:numCache>
                <c:formatCode>0.0%</c:formatCode>
                <c:ptCount val="17"/>
                <c:pt idx="0">
                  <c:v>0.18</c:v>
                </c:pt>
                <c:pt idx="1">
                  <c:v>0.3</c:v>
                </c:pt>
                <c:pt idx="2">
                  <c:v>0.47</c:v>
                </c:pt>
                <c:pt idx="3">
                  <c:v>0.48</c:v>
                </c:pt>
                <c:pt idx="4">
                  <c:v>0.52</c:v>
                </c:pt>
                <c:pt idx="5">
                  <c:v>0.62</c:v>
                </c:pt>
                <c:pt idx="6">
                  <c:v>0.64</c:v>
                </c:pt>
                <c:pt idx="7">
                  <c:v>0.71</c:v>
                </c:pt>
                <c:pt idx="9">
                  <c:v>0.85</c:v>
                </c:pt>
                <c:pt idx="10">
                  <c:v>0.89</c:v>
                </c:pt>
                <c:pt idx="11">
                  <c:v>0.89</c:v>
                </c:pt>
                <c:pt idx="12">
                  <c:v>0.96</c:v>
                </c:pt>
                <c:pt idx="13">
                  <c:v>0.98</c:v>
                </c:pt>
                <c:pt idx="14">
                  <c:v>0.98</c:v>
                </c:pt>
                <c:pt idx="15">
                  <c:v>0.99</c:v>
                </c:pt>
                <c:pt idx="16">
                  <c:v>0.99</c:v>
                </c:pt>
              </c:numCache>
            </c:numRef>
          </c:val>
        </c:ser>
        <c:dLbls>
          <c:showLegendKey val="0"/>
          <c:showVal val="0"/>
          <c:showCatName val="0"/>
          <c:showSerName val="0"/>
          <c:showPercent val="0"/>
          <c:showBubbleSize val="0"/>
        </c:dLbls>
        <c:gapWidth val="57"/>
        <c:axId val="82366464"/>
        <c:axId val="82368000"/>
      </c:barChart>
      <c:catAx>
        <c:axId val="82366464"/>
        <c:scaling>
          <c:orientation val="maxMin"/>
        </c:scaling>
        <c:delete val="0"/>
        <c:axPos val="b"/>
        <c:numFmt formatCode="General" sourceLinked="0"/>
        <c:majorTickMark val="out"/>
        <c:minorTickMark val="none"/>
        <c:tickLblPos val="nextTo"/>
        <c:txPr>
          <a:bodyPr/>
          <a:lstStyle/>
          <a:p>
            <a:pPr>
              <a:defRPr sz="900" b="0"/>
            </a:pPr>
            <a:endParaRPr lang="en-US"/>
          </a:p>
        </c:txPr>
        <c:crossAx val="82368000"/>
        <c:crosses val="autoZero"/>
        <c:auto val="0"/>
        <c:lblAlgn val="ctr"/>
        <c:lblOffset val="100"/>
        <c:noMultiLvlLbl val="0"/>
      </c:catAx>
      <c:valAx>
        <c:axId val="82368000"/>
        <c:scaling>
          <c:orientation val="minMax"/>
        </c:scaling>
        <c:delete val="1"/>
        <c:axPos val="r"/>
        <c:numFmt formatCode="0.0%" sourceLinked="1"/>
        <c:majorTickMark val="out"/>
        <c:minorTickMark val="none"/>
        <c:tickLblPos val="nextTo"/>
        <c:crossAx val="82366464"/>
        <c:crosses val="autoZero"/>
        <c:crossBetween val="between"/>
      </c:valAx>
      <c:spPr>
        <a:noFill/>
        <a:ln w="25405">
          <a:noFill/>
        </a:ln>
      </c:spPr>
    </c:plotArea>
    <c:plotVisOnly val="1"/>
    <c:dispBlanksAs val="zero"/>
    <c:showDLblsOverMax val="0"/>
  </c:chart>
  <c:spPr>
    <a:noFill/>
    <a:ln>
      <a:noFill/>
    </a:ln>
  </c:spPr>
  <c:txPr>
    <a:bodyPr/>
    <a:lstStyle/>
    <a:p>
      <a:pPr>
        <a:defRPr sz="1196" b="1" i="0" u="none" strike="noStrike" baseline="0">
          <a:solidFill>
            <a:schemeClr val="tx1"/>
          </a:solidFill>
          <a:latin typeface="Arial"/>
          <a:ea typeface="Arial"/>
          <a:cs typeface="Arial"/>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484786276854679E-4"/>
          <c:y val="0"/>
          <c:w val="0.99341912265431953"/>
          <c:h val="0.77425094217114121"/>
        </c:manualLayout>
      </c:layout>
      <c:barChart>
        <c:barDir val="col"/>
        <c:grouping val="stacked"/>
        <c:varyColors val="0"/>
        <c:ser>
          <c:idx val="0"/>
          <c:order val="0"/>
          <c:tx>
            <c:strRef>
              <c:f>Sheet1!$A$2</c:f>
              <c:strCache>
                <c:ptCount val="1"/>
                <c:pt idx="0">
                  <c:v>Core Offer</c:v>
                </c:pt>
              </c:strCache>
            </c:strRef>
          </c:tx>
          <c:spPr>
            <a:solidFill>
              <a:schemeClr val="accent1"/>
            </a:solidFill>
            <a:ln w="9527">
              <a:noFill/>
              <a:prstDash val="solid"/>
            </a:ln>
          </c:spPr>
          <c:invertIfNegative val="0"/>
          <c:dPt>
            <c:idx val="0"/>
            <c:invertIfNegative val="0"/>
            <c:bubble3D val="0"/>
          </c:dPt>
          <c:dPt>
            <c:idx val="1"/>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numFmt formatCode="0%" sourceLinked="0"/>
            <c:spPr>
              <a:noFill/>
              <a:ln w="30385">
                <a:noFill/>
              </a:ln>
            </c:spPr>
            <c:txPr>
              <a:bodyPr/>
              <a:lstStyle/>
              <a:p>
                <a:pPr>
                  <a:defRPr sz="1200" b="1" i="0" u="none" strike="noStrike" baseline="0">
                    <a:solidFill>
                      <a:schemeClr val="bg1"/>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Sheet1!$B$1:$Q$1</c:f>
              <c:strCache>
                <c:ptCount val="16"/>
                <c:pt idx="0">
                  <c:v>Managing real estate</c:v>
                </c:pt>
                <c:pt idx="1">
                  <c:v>Tax preparation and filing</c:v>
                </c:pt>
                <c:pt idx="2">
                  <c:v>Advice on alternative assets</c:v>
                </c:pt>
                <c:pt idx="3">
                  <c:v>Life and/or business coaching</c:v>
                </c:pt>
                <c:pt idx="4">
                  <c:v>Insurance services</c:v>
                </c:pt>
                <c:pt idx="5">
                  <c:v>Health care planning </c:v>
                </c:pt>
                <c:pt idx="6">
                  <c:v>College application counseling</c:v>
                </c:pt>
                <c:pt idx="7">
                  <c:v>Workplace retirement plans</c:v>
                </c:pt>
                <c:pt idx="8">
                  <c:v>Charitable planning</c:v>
                </c:pt>
                <c:pt idx="9">
                  <c:v>Spending/budgeting plans</c:v>
                </c:pt>
                <c:pt idx="10">
                  <c:v>Estate planning</c:v>
                </c:pt>
                <c:pt idx="11">
                  <c:v>Financial planning for children</c:v>
                </c:pt>
                <c:pt idx="12">
                  <c:v>Educating family members</c:v>
                </c:pt>
                <c:pt idx="13">
                  <c:v>Long-term financial planning</c:v>
                </c:pt>
                <c:pt idx="14">
                  <c:v>Tax-efficient planning</c:v>
                </c:pt>
                <c:pt idx="15">
                  <c:v>Investment management</c:v>
                </c:pt>
              </c:strCache>
            </c:strRef>
          </c:cat>
          <c:val>
            <c:numRef>
              <c:f>Sheet1!$B$2:$Q$2</c:f>
              <c:numCache>
                <c:formatCode>0.0%</c:formatCode>
                <c:ptCount val="16"/>
                <c:pt idx="0">
                  <c:v>4.1000000000000002E-2</c:v>
                </c:pt>
                <c:pt idx="1">
                  <c:v>0.1</c:v>
                </c:pt>
                <c:pt idx="2">
                  <c:v>0.16400000000000001</c:v>
                </c:pt>
                <c:pt idx="3">
                  <c:v>0.17199999999999999</c:v>
                </c:pt>
                <c:pt idx="4">
                  <c:v>0.189</c:v>
                </c:pt>
                <c:pt idx="5">
                  <c:v>0.224</c:v>
                </c:pt>
                <c:pt idx="6">
                  <c:v>0.245</c:v>
                </c:pt>
                <c:pt idx="7">
                  <c:v>0.372</c:v>
                </c:pt>
                <c:pt idx="8">
                  <c:v>0.42</c:v>
                </c:pt>
                <c:pt idx="9">
                  <c:v>0.439</c:v>
                </c:pt>
                <c:pt idx="10">
                  <c:v>0.45300000000000001</c:v>
                </c:pt>
                <c:pt idx="11">
                  <c:v>0.53300000000000003</c:v>
                </c:pt>
                <c:pt idx="12">
                  <c:v>0.54800000000000004</c:v>
                </c:pt>
                <c:pt idx="13">
                  <c:v>0.76</c:v>
                </c:pt>
                <c:pt idx="14">
                  <c:v>0.76500000000000001</c:v>
                </c:pt>
                <c:pt idx="15">
                  <c:v>0.97</c:v>
                </c:pt>
              </c:numCache>
            </c:numRef>
          </c:val>
        </c:ser>
        <c:ser>
          <c:idx val="1"/>
          <c:order val="1"/>
          <c:tx>
            <c:strRef>
              <c:f>Sheet1!$A$3</c:f>
              <c:strCache>
                <c:ptCount val="1"/>
                <c:pt idx="0">
                  <c:v>Value Added</c:v>
                </c:pt>
              </c:strCache>
            </c:strRef>
          </c:tx>
          <c:invertIfNegative val="0"/>
          <c:dLbls>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Sheet1!$B$1:$Q$1</c:f>
              <c:strCache>
                <c:ptCount val="16"/>
                <c:pt idx="0">
                  <c:v>Managing real estate</c:v>
                </c:pt>
                <c:pt idx="1">
                  <c:v>Tax preparation and filing</c:v>
                </c:pt>
                <c:pt idx="2">
                  <c:v>Advice on alternative assets</c:v>
                </c:pt>
                <c:pt idx="3">
                  <c:v>Life and/or business coaching</c:v>
                </c:pt>
                <c:pt idx="4">
                  <c:v>Insurance services</c:v>
                </c:pt>
                <c:pt idx="5">
                  <c:v>Health care planning </c:v>
                </c:pt>
                <c:pt idx="6">
                  <c:v>College application counseling</c:v>
                </c:pt>
                <c:pt idx="7">
                  <c:v>Workplace retirement plans</c:v>
                </c:pt>
                <c:pt idx="8">
                  <c:v>Charitable planning</c:v>
                </c:pt>
                <c:pt idx="9">
                  <c:v>Spending/budgeting plans</c:v>
                </c:pt>
                <c:pt idx="10">
                  <c:v>Estate planning</c:v>
                </c:pt>
                <c:pt idx="11">
                  <c:v>Financial planning for children</c:v>
                </c:pt>
                <c:pt idx="12">
                  <c:v>Educating family members</c:v>
                </c:pt>
                <c:pt idx="13">
                  <c:v>Long-term financial planning</c:v>
                </c:pt>
                <c:pt idx="14">
                  <c:v>Tax-efficient planning</c:v>
                </c:pt>
                <c:pt idx="15">
                  <c:v>Investment management</c:v>
                </c:pt>
              </c:strCache>
            </c:strRef>
          </c:cat>
          <c:val>
            <c:numRef>
              <c:f>Sheet1!$B$3:$Q$3</c:f>
              <c:numCache>
                <c:formatCode>0.0%</c:formatCode>
                <c:ptCount val="16"/>
                <c:pt idx="0">
                  <c:v>0.11799999999999999</c:v>
                </c:pt>
                <c:pt idx="1">
                  <c:v>0.14599999999999999</c:v>
                </c:pt>
                <c:pt idx="2">
                  <c:v>0.26100000000000001</c:v>
                </c:pt>
                <c:pt idx="3">
                  <c:v>0.23799999999999999</c:v>
                </c:pt>
                <c:pt idx="4">
                  <c:v>0.26100000000000001</c:v>
                </c:pt>
                <c:pt idx="5">
                  <c:v>0.316</c:v>
                </c:pt>
                <c:pt idx="6">
                  <c:v>0.312</c:v>
                </c:pt>
                <c:pt idx="7">
                  <c:v>0.27800000000000002</c:v>
                </c:pt>
                <c:pt idx="8">
                  <c:v>0.36099999999999999</c:v>
                </c:pt>
                <c:pt idx="9">
                  <c:v>0.32300000000000001</c:v>
                </c:pt>
                <c:pt idx="10">
                  <c:v>0.30199999999999999</c:v>
                </c:pt>
                <c:pt idx="11">
                  <c:v>0.38300000000000001</c:v>
                </c:pt>
                <c:pt idx="12">
                  <c:v>0.36399999999999999</c:v>
                </c:pt>
                <c:pt idx="13">
                  <c:v>0.14599999999999999</c:v>
                </c:pt>
                <c:pt idx="14">
                  <c:v>0.16200000000000001</c:v>
                </c:pt>
                <c:pt idx="15">
                  <c:v>2.4E-2</c:v>
                </c:pt>
              </c:numCache>
            </c:numRef>
          </c:val>
        </c:ser>
        <c:ser>
          <c:idx val="2"/>
          <c:order val="2"/>
          <c:tx>
            <c:strRef>
              <c:f>Sheet1!$A$4</c:f>
              <c:strCache>
                <c:ptCount val="1"/>
                <c:pt idx="0">
                  <c:v>Don't Offer</c:v>
                </c:pt>
              </c:strCache>
            </c:strRef>
          </c:tx>
          <c:invertIfNegative val="0"/>
          <c:dLbls>
            <c:dLbl>
              <c:idx val="15"/>
              <c:layout>
                <c:manualLayout>
                  <c:x val="-1.2033694344163659E-3"/>
                  <c:y val="-2.2573359418894188E-2"/>
                </c:manualLayout>
              </c:layout>
              <c:numFmt formatCode="0%" sourceLinked="0"/>
              <c:spPr/>
              <c:txPr>
                <a:bodyPr/>
                <a:lstStyle/>
                <a:p>
                  <a:pPr>
                    <a:defRPr>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Sheet1!$B$1:$Q$1</c:f>
              <c:strCache>
                <c:ptCount val="16"/>
                <c:pt idx="0">
                  <c:v>Managing real estate</c:v>
                </c:pt>
                <c:pt idx="1">
                  <c:v>Tax preparation and filing</c:v>
                </c:pt>
                <c:pt idx="2">
                  <c:v>Advice on alternative assets</c:v>
                </c:pt>
                <c:pt idx="3">
                  <c:v>Life and/or business coaching</c:v>
                </c:pt>
                <c:pt idx="4">
                  <c:v>Insurance services</c:v>
                </c:pt>
                <c:pt idx="5">
                  <c:v>Health care planning </c:v>
                </c:pt>
                <c:pt idx="6">
                  <c:v>College application counseling</c:v>
                </c:pt>
                <c:pt idx="7">
                  <c:v>Workplace retirement plans</c:v>
                </c:pt>
                <c:pt idx="8">
                  <c:v>Charitable planning</c:v>
                </c:pt>
                <c:pt idx="9">
                  <c:v>Spending/budgeting plans</c:v>
                </c:pt>
                <c:pt idx="10">
                  <c:v>Estate planning</c:v>
                </c:pt>
                <c:pt idx="11">
                  <c:v>Financial planning for children</c:v>
                </c:pt>
                <c:pt idx="12">
                  <c:v>Educating family members</c:v>
                </c:pt>
                <c:pt idx="13">
                  <c:v>Long-term financial planning</c:v>
                </c:pt>
                <c:pt idx="14">
                  <c:v>Tax-efficient planning</c:v>
                </c:pt>
                <c:pt idx="15">
                  <c:v>Investment management</c:v>
                </c:pt>
              </c:strCache>
            </c:strRef>
          </c:cat>
          <c:val>
            <c:numRef>
              <c:f>Sheet1!$B$4:$Q$4</c:f>
              <c:numCache>
                <c:formatCode>0.0%</c:formatCode>
                <c:ptCount val="16"/>
                <c:pt idx="0">
                  <c:v>0.84099999999999997</c:v>
                </c:pt>
                <c:pt idx="1">
                  <c:v>0.754</c:v>
                </c:pt>
                <c:pt idx="2">
                  <c:v>0.57599999999999996</c:v>
                </c:pt>
                <c:pt idx="3">
                  <c:v>0.59</c:v>
                </c:pt>
                <c:pt idx="4">
                  <c:v>0.55000000000000004</c:v>
                </c:pt>
                <c:pt idx="5">
                  <c:v>0.45900000000000002</c:v>
                </c:pt>
                <c:pt idx="6">
                  <c:v>0.44400000000000001</c:v>
                </c:pt>
                <c:pt idx="7">
                  <c:v>0.35</c:v>
                </c:pt>
                <c:pt idx="8">
                  <c:v>0.219</c:v>
                </c:pt>
                <c:pt idx="9">
                  <c:v>0.23799999999999999</c:v>
                </c:pt>
                <c:pt idx="10">
                  <c:v>0.245</c:v>
                </c:pt>
                <c:pt idx="11">
                  <c:v>0.09</c:v>
                </c:pt>
                <c:pt idx="12">
                  <c:v>8.6999999999999994E-2</c:v>
                </c:pt>
                <c:pt idx="13">
                  <c:v>8.6999999999999994E-2</c:v>
                </c:pt>
                <c:pt idx="14">
                  <c:v>7.2999999999999995E-2</c:v>
                </c:pt>
                <c:pt idx="15">
                  <c:v>6.0000000000000001E-3</c:v>
                </c:pt>
              </c:numCache>
            </c:numRef>
          </c:val>
        </c:ser>
        <c:dLbls>
          <c:showLegendKey val="0"/>
          <c:showVal val="0"/>
          <c:showCatName val="0"/>
          <c:showSerName val="0"/>
          <c:showPercent val="0"/>
          <c:showBubbleSize val="0"/>
        </c:dLbls>
        <c:gapWidth val="57"/>
        <c:overlap val="100"/>
        <c:axId val="89773184"/>
        <c:axId val="89774720"/>
      </c:barChart>
      <c:catAx>
        <c:axId val="89773184"/>
        <c:scaling>
          <c:orientation val="maxMin"/>
        </c:scaling>
        <c:delete val="0"/>
        <c:axPos val="b"/>
        <c:numFmt formatCode="General" sourceLinked="0"/>
        <c:majorTickMark val="out"/>
        <c:minorTickMark val="none"/>
        <c:tickLblPos val="nextTo"/>
        <c:txPr>
          <a:bodyPr/>
          <a:lstStyle/>
          <a:p>
            <a:pPr>
              <a:defRPr sz="900" b="0"/>
            </a:pPr>
            <a:endParaRPr lang="en-US"/>
          </a:p>
        </c:txPr>
        <c:crossAx val="89774720"/>
        <c:crosses val="autoZero"/>
        <c:auto val="0"/>
        <c:lblAlgn val="ctr"/>
        <c:lblOffset val="100"/>
        <c:noMultiLvlLbl val="0"/>
      </c:catAx>
      <c:valAx>
        <c:axId val="89774720"/>
        <c:scaling>
          <c:orientation val="minMax"/>
        </c:scaling>
        <c:delete val="1"/>
        <c:axPos val="r"/>
        <c:numFmt formatCode="0.0%" sourceLinked="1"/>
        <c:majorTickMark val="out"/>
        <c:minorTickMark val="none"/>
        <c:tickLblPos val="nextTo"/>
        <c:crossAx val="89773184"/>
        <c:crosses val="autoZero"/>
        <c:crossBetween val="between"/>
      </c:valAx>
      <c:spPr>
        <a:noFill/>
        <a:ln w="25405">
          <a:noFill/>
        </a:ln>
      </c:spPr>
    </c:plotArea>
    <c:plotVisOnly val="1"/>
    <c:dispBlanksAs val="zero"/>
    <c:showDLblsOverMax val="0"/>
  </c:chart>
  <c:spPr>
    <a:noFill/>
    <a:ln>
      <a:noFill/>
    </a:ln>
  </c:spPr>
  <c:txPr>
    <a:bodyPr/>
    <a:lstStyle/>
    <a:p>
      <a:pPr>
        <a:defRPr sz="1196" b="1" i="0" u="none" strike="noStrike" baseline="0">
          <a:solidFill>
            <a:schemeClr val="tx1"/>
          </a:solidFill>
          <a:latin typeface="Arial"/>
          <a:ea typeface="Arial"/>
          <a:cs typeface="Arial"/>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404205263832228"/>
          <c:y val="1.6579414033597025E-2"/>
          <c:w val="0.63469522914746013"/>
          <c:h val="0.91466311984975757"/>
        </c:manualLayout>
      </c:layout>
      <c:barChart>
        <c:barDir val="col"/>
        <c:grouping val="stacked"/>
        <c:varyColors val="0"/>
        <c:ser>
          <c:idx val="0"/>
          <c:order val="0"/>
          <c:tx>
            <c:strRef>
              <c:f>Sheet1!$A$2</c:f>
              <c:strCache>
                <c:ptCount val="1"/>
                <c:pt idx="0">
                  <c:v>Other (specify)</c:v>
                </c:pt>
              </c:strCache>
            </c:strRef>
          </c:tx>
          <c:spPr>
            <a:solidFill>
              <a:schemeClr val="accent1"/>
            </a:solidFill>
            <a:ln w="9527">
              <a:noFill/>
              <a:prstDash val="solid"/>
            </a:ln>
          </c:spPr>
          <c:invertIfNegative val="0"/>
          <c:dPt>
            <c:idx val="0"/>
            <c:invertIfNegative val="0"/>
            <c:bubble3D val="0"/>
          </c:dPt>
          <c:dPt>
            <c:idx val="1"/>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cat>
            <c:strRef>
              <c:f>Sheet1!$B$1:$B$1</c:f>
              <c:strCache>
                <c:ptCount val="1"/>
                <c:pt idx="0">
                  <c:v>Total</c:v>
                </c:pt>
              </c:strCache>
            </c:strRef>
          </c:cat>
          <c:val>
            <c:numRef>
              <c:f>Sheet1!$B$2:$B$2</c:f>
              <c:numCache>
                <c:formatCode>0.0</c:formatCode>
                <c:ptCount val="1"/>
                <c:pt idx="0">
                  <c:v>1.53</c:v>
                </c:pt>
              </c:numCache>
            </c:numRef>
          </c:val>
        </c:ser>
        <c:ser>
          <c:idx val="1"/>
          <c:order val="1"/>
          <c:tx>
            <c:strRef>
              <c:f>Sheet1!$A$3</c:f>
              <c:strCache>
                <c:ptCount val="1"/>
                <c:pt idx="0">
                  <c:v>Creating a formal segmentation strategy</c:v>
                </c:pt>
              </c:strCache>
            </c:strRef>
          </c:tx>
          <c:spPr>
            <a:solidFill>
              <a:schemeClr val="accent6"/>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Total</c:v>
                </c:pt>
              </c:strCache>
            </c:strRef>
          </c:cat>
          <c:val>
            <c:numRef>
              <c:f>Sheet1!$B$3:$B$3</c:f>
              <c:numCache>
                <c:formatCode>0.0</c:formatCode>
                <c:ptCount val="1"/>
                <c:pt idx="0">
                  <c:v>2.58</c:v>
                </c:pt>
              </c:numCache>
            </c:numRef>
          </c:val>
        </c:ser>
        <c:ser>
          <c:idx val="2"/>
          <c:order val="2"/>
          <c:tx>
            <c:strRef>
              <c:f>Sheet1!$A$4</c:f>
              <c:strCache>
                <c:ptCount val="1"/>
                <c:pt idx="0">
                  <c:v>Outsourcing operations</c:v>
                </c:pt>
              </c:strCache>
            </c:strRef>
          </c:tx>
          <c:spPr>
            <a:solidFill>
              <a:schemeClr val="accent5"/>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Total</c:v>
                </c:pt>
              </c:strCache>
            </c:strRef>
          </c:cat>
          <c:val>
            <c:numRef>
              <c:f>Sheet1!$B$4:$B$4</c:f>
              <c:numCache>
                <c:formatCode>0.0</c:formatCode>
                <c:ptCount val="1"/>
                <c:pt idx="0">
                  <c:v>2.66</c:v>
                </c:pt>
              </c:numCache>
            </c:numRef>
          </c:val>
        </c:ser>
        <c:ser>
          <c:idx val="3"/>
          <c:order val="3"/>
          <c:tx>
            <c:strRef>
              <c:f>Sheet1!$A$5</c:f>
              <c:strCache>
                <c:ptCount val="1"/>
                <c:pt idx="0">
                  <c:v>Merging with another firm</c:v>
                </c:pt>
              </c:strCache>
            </c:strRef>
          </c:tx>
          <c:spPr>
            <a:solidFill>
              <a:schemeClr val="accent4"/>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Total</c:v>
                </c:pt>
              </c:strCache>
            </c:strRef>
          </c:cat>
          <c:val>
            <c:numRef>
              <c:f>Sheet1!$B$5:$B$5</c:f>
              <c:numCache>
                <c:formatCode>0.0</c:formatCode>
                <c:ptCount val="1"/>
                <c:pt idx="0">
                  <c:v>2.82</c:v>
                </c:pt>
              </c:numCache>
            </c:numRef>
          </c:val>
        </c:ser>
        <c:ser>
          <c:idx val="4"/>
          <c:order val="4"/>
          <c:tx>
            <c:strRef>
              <c:f>Sheet1!$A$6</c:f>
              <c:strCache>
                <c:ptCount val="1"/>
                <c:pt idx="0">
                  <c:v>Identifying new target markets due to changing demographics</c:v>
                </c:pt>
              </c:strCache>
            </c:strRef>
          </c:tx>
          <c:spPr>
            <a:solidFill>
              <a:schemeClr val="tx2"/>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Total</c:v>
                </c:pt>
              </c:strCache>
            </c:strRef>
          </c:cat>
          <c:val>
            <c:numRef>
              <c:f>Sheet1!$B$6:$B$6</c:f>
              <c:numCache>
                <c:formatCode>0.0</c:formatCode>
                <c:ptCount val="1"/>
                <c:pt idx="0">
                  <c:v>4.78</c:v>
                </c:pt>
              </c:numCache>
            </c:numRef>
          </c:val>
        </c:ser>
        <c:ser>
          <c:idx val="5"/>
          <c:order val="5"/>
          <c:tx>
            <c:strRef>
              <c:f>Sheet1!$A$7</c:f>
              <c:strCache>
                <c:ptCount val="1"/>
                <c:pt idx="0">
                  <c:v>Acquiring another firm</c:v>
                </c:pt>
              </c:strCache>
            </c:strRef>
          </c:tx>
          <c:spPr>
            <a:solidFill>
              <a:schemeClr val="accent3"/>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Total</c:v>
                </c:pt>
              </c:strCache>
            </c:strRef>
          </c:cat>
          <c:val>
            <c:numRef>
              <c:f>Sheet1!$B$7:$B$7</c:f>
              <c:numCache>
                <c:formatCode>0.0</c:formatCode>
                <c:ptCount val="1"/>
                <c:pt idx="0">
                  <c:v>5.53</c:v>
                </c:pt>
              </c:numCache>
            </c:numRef>
          </c:val>
        </c:ser>
        <c:ser>
          <c:idx val="6"/>
          <c:order val="6"/>
          <c:tx>
            <c:strRef>
              <c:f>Sheet1!$A$8</c:f>
              <c:strCache>
                <c:ptCount val="1"/>
                <c:pt idx="0">
                  <c:v>Changing our service model to adapt to changes in client needs</c:v>
                </c:pt>
              </c:strCache>
            </c:strRef>
          </c:tx>
          <c:spPr>
            <a:solidFill>
              <a:schemeClr val="accent2"/>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Total</c:v>
                </c:pt>
              </c:strCache>
            </c:strRef>
          </c:cat>
          <c:val>
            <c:numRef>
              <c:f>Sheet1!$B$8:$B$8</c:f>
              <c:numCache>
                <c:formatCode>0.0</c:formatCode>
                <c:ptCount val="1"/>
                <c:pt idx="0">
                  <c:v>6.53</c:v>
                </c:pt>
              </c:numCache>
            </c:numRef>
          </c:val>
        </c:ser>
        <c:ser>
          <c:idx val="7"/>
          <c:order val="7"/>
          <c:tx>
            <c:strRef>
              <c:f>Sheet1!$A$9</c:f>
              <c:strCache>
                <c:ptCount val="1"/>
                <c:pt idx="0">
                  <c:v>Investing more in current talent</c:v>
                </c:pt>
              </c:strCache>
            </c:strRef>
          </c:tx>
          <c:spPr>
            <a:solidFill>
              <a:schemeClr val="accent1"/>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Total</c:v>
                </c:pt>
              </c:strCache>
            </c:strRef>
          </c:cat>
          <c:val>
            <c:numRef>
              <c:f>Sheet1!$B$9:$B$9</c:f>
              <c:numCache>
                <c:formatCode>0.0</c:formatCode>
                <c:ptCount val="1"/>
                <c:pt idx="0">
                  <c:v>6.85</c:v>
                </c:pt>
              </c:numCache>
            </c:numRef>
          </c:val>
        </c:ser>
        <c:ser>
          <c:idx val="8"/>
          <c:order val="8"/>
          <c:tx>
            <c:strRef>
              <c:f>Sheet1!$A$10</c:f>
              <c:strCache>
                <c:ptCount val="1"/>
                <c:pt idx="0">
                  <c:v>Developing new investment products and portfolio options (or, managing investments differently)</c:v>
                </c:pt>
              </c:strCache>
            </c:strRef>
          </c:tx>
          <c:spPr>
            <a:solidFill>
              <a:schemeClr val="accent6"/>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Total</c:v>
                </c:pt>
              </c:strCache>
            </c:strRef>
          </c:cat>
          <c:val>
            <c:numRef>
              <c:f>Sheet1!$B$10:$B$10</c:f>
              <c:numCache>
                <c:formatCode>0.0</c:formatCode>
                <c:ptCount val="1"/>
                <c:pt idx="0">
                  <c:v>7.41</c:v>
                </c:pt>
              </c:numCache>
            </c:numRef>
          </c:val>
        </c:ser>
        <c:ser>
          <c:idx val="9"/>
          <c:order val="9"/>
          <c:tx>
            <c:strRef>
              <c:f>Sheet1!$A$11</c:f>
              <c:strCache>
                <c:ptCount val="1"/>
                <c:pt idx="0">
                  <c:v>Making sure our firm has a clear succession plan</c:v>
                </c:pt>
              </c:strCache>
            </c:strRef>
          </c:tx>
          <c:spPr>
            <a:solidFill>
              <a:schemeClr val="accent5"/>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Total</c:v>
                </c:pt>
              </c:strCache>
            </c:strRef>
          </c:cat>
          <c:val>
            <c:numRef>
              <c:f>Sheet1!$B$11:$B$11</c:f>
              <c:numCache>
                <c:formatCode>0.0</c:formatCode>
                <c:ptCount val="1"/>
                <c:pt idx="0">
                  <c:v>7.73</c:v>
                </c:pt>
              </c:numCache>
            </c:numRef>
          </c:val>
        </c:ser>
        <c:ser>
          <c:idx val="10"/>
          <c:order val="10"/>
          <c:tx>
            <c:strRef>
              <c:f>Sheet1!$A$12</c:f>
              <c:strCache>
                <c:ptCount val="1"/>
                <c:pt idx="0">
                  <c:v>Implementing a client referral strategy</c:v>
                </c:pt>
              </c:strCache>
            </c:strRef>
          </c:tx>
          <c:spPr>
            <a:solidFill>
              <a:schemeClr val="accent4"/>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Total</c:v>
                </c:pt>
              </c:strCache>
            </c:strRef>
          </c:cat>
          <c:val>
            <c:numRef>
              <c:f>Sheet1!$B$12:$B$12</c:f>
              <c:numCache>
                <c:formatCode>0.0</c:formatCode>
                <c:ptCount val="1"/>
                <c:pt idx="0">
                  <c:v>8.31</c:v>
                </c:pt>
              </c:numCache>
            </c:numRef>
          </c:val>
        </c:ser>
        <c:ser>
          <c:idx val="11"/>
          <c:order val="11"/>
          <c:tx>
            <c:strRef>
              <c:f>Sheet1!$A$13</c:f>
              <c:strCache>
                <c:ptCount val="1"/>
                <c:pt idx="0">
                  <c:v>Ensuring firm has a strategic plan in place</c:v>
                </c:pt>
              </c:strCache>
            </c:strRef>
          </c:tx>
          <c:spPr>
            <a:solidFill>
              <a:schemeClr val="tx2"/>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Total</c:v>
                </c:pt>
              </c:strCache>
            </c:strRef>
          </c:cat>
          <c:val>
            <c:numRef>
              <c:f>Sheet1!$B$13:$B$13</c:f>
              <c:numCache>
                <c:formatCode>0.0</c:formatCode>
                <c:ptCount val="1"/>
                <c:pt idx="0">
                  <c:v>8.73</c:v>
                </c:pt>
              </c:numCache>
            </c:numRef>
          </c:val>
        </c:ser>
        <c:ser>
          <c:idx val="12"/>
          <c:order val="12"/>
          <c:tx>
            <c:strRef>
              <c:f>Sheet1!$A$14</c:f>
              <c:strCache>
                <c:ptCount val="1"/>
                <c:pt idx="0">
                  <c:v>Adding staff</c:v>
                </c:pt>
              </c:strCache>
            </c:strRef>
          </c:tx>
          <c:spPr>
            <a:solidFill>
              <a:schemeClr val="accent3"/>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Total</c:v>
                </c:pt>
              </c:strCache>
            </c:strRef>
          </c:cat>
          <c:val>
            <c:numRef>
              <c:f>Sheet1!$B$14:$B$14</c:f>
              <c:numCache>
                <c:formatCode>0.0</c:formatCode>
                <c:ptCount val="1"/>
                <c:pt idx="0">
                  <c:v>9.49</c:v>
                </c:pt>
              </c:numCache>
            </c:numRef>
          </c:val>
        </c:ser>
        <c:ser>
          <c:idx val="13"/>
          <c:order val="13"/>
          <c:tx>
            <c:strRef>
              <c:f>Sheet1!$A$15</c:f>
              <c:strCache>
                <c:ptCount val="1"/>
                <c:pt idx="0">
                  <c:v>Differentiating our firm in the market</c:v>
                </c:pt>
              </c:strCache>
            </c:strRef>
          </c:tx>
          <c:spPr>
            <a:solidFill>
              <a:schemeClr val="accent2"/>
            </a:solidFill>
            <a:ln>
              <a:no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Total</c:v>
                </c:pt>
              </c:strCache>
            </c:strRef>
          </c:cat>
          <c:val>
            <c:numRef>
              <c:f>Sheet1!$B$15:$B$15</c:f>
              <c:numCache>
                <c:formatCode>0.0</c:formatCode>
                <c:ptCount val="1"/>
                <c:pt idx="0">
                  <c:v>11.28</c:v>
                </c:pt>
              </c:numCache>
            </c:numRef>
          </c:val>
        </c:ser>
        <c:ser>
          <c:idx val="14"/>
          <c:order val="14"/>
          <c:tx>
            <c:strRef>
              <c:f>Sheet1!$A$16</c:f>
              <c:strCache>
                <c:ptCount val="1"/>
                <c:pt idx="0">
                  <c:v>Adopting and integrating new technologies</c:v>
                </c:pt>
              </c:strCache>
            </c:strRef>
          </c:tx>
          <c:spPr>
            <a:solidFill>
              <a:schemeClr val="accent1"/>
            </a:solidFill>
          </c:spPr>
          <c:invertIfNegative val="0"/>
          <c:dLbls>
            <c:numFmt formatCode="#,##0.0" sourceLinked="0"/>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Total</c:v>
                </c:pt>
              </c:strCache>
            </c:strRef>
          </c:cat>
          <c:val>
            <c:numRef>
              <c:f>Sheet1!$B$16:$B$16</c:f>
              <c:numCache>
                <c:formatCode>0.0</c:formatCode>
                <c:ptCount val="1"/>
                <c:pt idx="0">
                  <c:v>13.77</c:v>
                </c:pt>
              </c:numCache>
            </c:numRef>
          </c:val>
        </c:ser>
        <c:dLbls>
          <c:showLegendKey val="0"/>
          <c:showVal val="0"/>
          <c:showCatName val="0"/>
          <c:showSerName val="0"/>
          <c:showPercent val="0"/>
          <c:showBubbleSize val="0"/>
        </c:dLbls>
        <c:gapWidth val="57"/>
        <c:overlap val="100"/>
        <c:axId val="90092288"/>
        <c:axId val="90093824"/>
      </c:barChart>
      <c:catAx>
        <c:axId val="90092288"/>
        <c:scaling>
          <c:orientation val="maxMin"/>
        </c:scaling>
        <c:delete val="1"/>
        <c:axPos val="b"/>
        <c:numFmt formatCode="General" sourceLinked="1"/>
        <c:majorTickMark val="out"/>
        <c:minorTickMark val="none"/>
        <c:tickLblPos val="nextTo"/>
        <c:crossAx val="90093824"/>
        <c:crosses val="autoZero"/>
        <c:auto val="1"/>
        <c:lblAlgn val="ctr"/>
        <c:lblOffset val="100"/>
        <c:noMultiLvlLbl val="0"/>
      </c:catAx>
      <c:valAx>
        <c:axId val="90093824"/>
        <c:scaling>
          <c:orientation val="minMax"/>
          <c:max val="100"/>
        </c:scaling>
        <c:delete val="1"/>
        <c:axPos val="r"/>
        <c:numFmt formatCode="0.0" sourceLinked="1"/>
        <c:majorTickMark val="out"/>
        <c:minorTickMark val="none"/>
        <c:tickLblPos val="nextTo"/>
        <c:crossAx val="90092288"/>
        <c:crosses val="autoZero"/>
        <c:crossBetween val="between"/>
      </c:valAx>
      <c:spPr>
        <a:noFill/>
        <a:ln w="25405">
          <a:noFill/>
        </a:ln>
      </c:spPr>
    </c:plotArea>
    <c:plotVisOnly val="1"/>
    <c:dispBlanksAs val="zero"/>
    <c:showDLblsOverMax val="0"/>
  </c:chart>
  <c:spPr>
    <a:noFill/>
    <a:ln>
      <a:noFill/>
    </a:ln>
  </c:spPr>
  <c:txPr>
    <a:bodyPr/>
    <a:lstStyle/>
    <a:p>
      <a:pPr>
        <a:defRPr sz="1196" b="1" i="0" u="none" strike="noStrike" baseline="0">
          <a:solidFill>
            <a:schemeClr val="tx1"/>
          </a:solidFill>
          <a:latin typeface="Arial"/>
          <a:ea typeface="Arial"/>
          <a:cs typeface="Arial"/>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7975128917719218E-2"/>
          <c:y val="3.437500000000001E-2"/>
          <c:w val="0.52527763626224955"/>
          <c:h val="0.76670324803150125"/>
        </c:manualLayout>
      </c:layout>
      <c:barChart>
        <c:barDir val="col"/>
        <c:grouping val="percentStacked"/>
        <c:varyColors val="0"/>
        <c:ser>
          <c:idx val="0"/>
          <c:order val="0"/>
          <c:tx>
            <c:strRef>
              <c:f>Sheet1!$A$2</c:f>
              <c:strCache>
                <c:ptCount val="1"/>
                <c:pt idx="0">
                  <c:v>Our firm does not have account minimums</c:v>
                </c:pt>
              </c:strCache>
            </c:strRef>
          </c:tx>
          <c:spPr>
            <a:solidFill>
              <a:schemeClr val="accent5"/>
            </a:solidFill>
            <a:ln>
              <a:solidFill>
                <a:srgbClr val="FFFFFF"/>
              </a:solidFill>
            </a:ln>
          </c:spPr>
          <c:invertIfNegative val="0"/>
          <c:dLbls>
            <c:dLbl>
              <c:idx val="0"/>
              <c:layout>
                <c:manualLayout>
                  <c:x val="-2.2346368715083797E-3"/>
                  <c:y val="-4.807224795889211E-3"/>
                </c:manualLayout>
              </c:layout>
              <c:dLblPos val="ctr"/>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a:lstStyle/>
              <a:p>
                <a:pPr>
                  <a:defRPr sz="11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f>
              <c:strCache>
                <c:ptCount val="1"/>
                <c:pt idx="0">
                  <c:v>Column6</c:v>
                </c:pt>
              </c:strCache>
            </c:strRef>
          </c:cat>
          <c:val>
            <c:numRef>
              <c:f>Sheet1!$B$2</c:f>
              <c:numCache>
                <c:formatCode>0%</c:formatCode>
                <c:ptCount val="1"/>
                <c:pt idx="0">
                  <c:v>0.21</c:v>
                </c:pt>
              </c:numCache>
            </c:numRef>
          </c:val>
        </c:ser>
        <c:ser>
          <c:idx val="1"/>
          <c:order val="1"/>
          <c:tx>
            <c:strRef>
              <c:f>Sheet1!$A$3</c:f>
              <c:strCache>
                <c:ptCount val="1"/>
                <c:pt idx="0">
                  <c:v>Our firm doesn't plan on lowering account minimums</c:v>
                </c:pt>
              </c:strCache>
            </c:strRef>
          </c:tx>
          <c:spPr>
            <a:solidFill>
              <a:srgbClr val="676058"/>
            </a:solidFill>
            <a:ln>
              <a:solidFill>
                <a:srgbClr val="FFFFFF"/>
              </a:solidFill>
            </a:ln>
          </c:spPr>
          <c:invertIfNegative val="0"/>
          <c:dLbls>
            <c:spPr>
              <a:noFill/>
              <a:ln>
                <a:noFill/>
              </a:ln>
              <a:effectLst/>
            </c:spPr>
            <c:txPr>
              <a:bodyPr/>
              <a:lstStyle/>
              <a:p>
                <a:pPr>
                  <a:defRPr sz="11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f>
              <c:strCache>
                <c:ptCount val="1"/>
                <c:pt idx="0">
                  <c:v>Column6</c:v>
                </c:pt>
              </c:strCache>
            </c:strRef>
          </c:cat>
          <c:val>
            <c:numRef>
              <c:f>Sheet1!$B$3</c:f>
              <c:numCache>
                <c:formatCode>0%</c:formatCode>
                <c:ptCount val="1"/>
                <c:pt idx="0">
                  <c:v>0.44</c:v>
                </c:pt>
              </c:numCache>
            </c:numRef>
          </c:val>
        </c:ser>
        <c:ser>
          <c:idx val="2"/>
          <c:order val="2"/>
          <c:tx>
            <c:strRef>
              <c:f>Sheet1!$A$4</c:f>
              <c:strCache>
                <c:ptCount val="1"/>
                <c:pt idx="0">
                  <c:v>Our firm is considering lowering account minimums</c:v>
                </c:pt>
              </c:strCache>
            </c:strRef>
          </c:tx>
          <c:spPr>
            <a:solidFill>
              <a:schemeClr val="accent3"/>
            </a:solidFill>
            <a:ln>
              <a:solidFill>
                <a:srgbClr val="FFFFFF"/>
              </a:solidFill>
            </a:ln>
          </c:spPr>
          <c:invertIfNegative val="0"/>
          <c:dLbls>
            <c:spPr>
              <a:noFill/>
              <a:ln>
                <a:noFill/>
              </a:ln>
              <a:effectLst/>
            </c:spPr>
            <c:txPr>
              <a:bodyPr/>
              <a:lstStyle/>
              <a:p>
                <a:pPr>
                  <a:defRPr sz="11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f>
              <c:strCache>
                <c:ptCount val="1"/>
                <c:pt idx="0">
                  <c:v>Column6</c:v>
                </c:pt>
              </c:strCache>
            </c:strRef>
          </c:cat>
          <c:val>
            <c:numRef>
              <c:f>Sheet1!$B$4</c:f>
              <c:numCache>
                <c:formatCode>0%</c:formatCode>
                <c:ptCount val="1"/>
                <c:pt idx="0">
                  <c:v>0.14299999999999999</c:v>
                </c:pt>
              </c:numCache>
            </c:numRef>
          </c:val>
        </c:ser>
        <c:ser>
          <c:idx val="3"/>
          <c:order val="3"/>
          <c:tx>
            <c:strRef>
              <c:f>Sheet1!$A$5</c:f>
              <c:strCache>
                <c:ptCount val="1"/>
                <c:pt idx="0">
                  <c:v>Our firm is in the process of lowering account minimums</c:v>
                </c:pt>
              </c:strCache>
            </c:strRef>
          </c:tx>
          <c:spPr>
            <a:solidFill>
              <a:srgbClr val="FFC000"/>
            </a:solidFill>
            <a:ln>
              <a:solidFill>
                <a:schemeClr val="bg1"/>
              </a:solidFill>
            </a:ln>
          </c:spPr>
          <c:invertIfNegative val="0"/>
          <c:dLbls>
            <c:spPr>
              <a:noFill/>
              <a:ln>
                <a:noFill/>
              </a:ln>
              <a:effectLst/>
            </c:spPr>
            <c:txPr>
              <a:bodyPr/>
              <a:lstStyle/>
              <a:p>
                <a:pPr>
                  <a:defRPr sz="11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f>
              <c:strCache>
                <c:ptCount val="1"/>
                <c:pt idx="0">
                  <c:v>Column6</c:v>
                </c:pt>
              </c:strCache>
            </c:strRef>
          </c:cat>
          <c:val>
            <c:numRef>
              <c:f>Sheet1!$B$5</c:f>
              <c:numCache>
                <c:formatCode>0%</c:formatCode>
                <c:ptCount val="1"/>
                <c:pt idx="0">
                  <c:v>2.1999999999999999E-2</c:v>
                </c:pt>
              </c:numCache>
            </c:numRef>
          </c:val>
        </c:ser>
        <c:ser>
          <c:idx val="4"/>
          <c:order val="4"/>
          <c:tx>
            <c:strRef>
              <c:f>Sheet1!$A$6</c:f>
              <c:strCache>
                <c:ptCount val="1"/>
                <c:pt idx="0">
                  <c:v>Our firm has already lowered account minimums</c:v>
                </c:pt>
              </c:strCache>
            </c:strRef>
          </c:tx>
          <c:spPr>
            <a:solidFill>
              <a:schemeClr val="accent1"/>
            </a:solidFill>
            <a:ln>
              <a:solidFill>
                <a:schemeClr val="bg1"/>
              </a:solidFill>
            </a:ln>
          </c:spPr>
          <c:invertIfNegative val="0"/>
          <c:dLbls>
            <c:spPr>
              <a:noFill/>
              <a:ln>
                <a:noFill/>
              </a:ln>
              <a:effectLst/>
            </c:spPr>
            <c:txPr>
              <a:bodyPr/>
              <a:lstStyle/>
              <a:p>
                <a:pPr>
                  <a:defRPr sz="11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f>
              <c:strCache>
                <c:ptCount val="1"/>
                <c:pt idx="0">
                  <c:v>Column6</c:v>
                </c:pt>
              </c:strCache>
            </c:strRef>
          </c:cat>
          <c:val>
            <c:numRef>
              <c:f>Sheet1!$B$6</c:f>
              <c:numCache>
                <c:formatCode>0%</c:formatCode>
                <c:ptCount val="1"/>
                <c:pt idx="0">
                  <c:v>0.191</c:v>
                </c:pt>
              </c:numCache>
            </c:numRef>
          </c:val>
        </c:ser>
        <c:dLbls>
          <c:showLegendKey val="0"/>
          <c:showVal val="0"/>
          <c:showCatName val="0"/>
          <c:showSerName val="0"/>
          <c:showPercent val="0"/>
          <c:showBubbleSize val="0"/>
        </c:dLbls>
        <c:gapWidth val="100"/>
        <c:overlap val="100"/>
        <c:axId val="90268416"/>
        <c:axId val="90269952"/>
      </c:barChart>
      <c:catAx>
        <c:axId val="90268416"/>
        <c:scaling>
          <c:orientation val="minMax"/>
        </c:scaling>
        <c:delete val="1"/>
        <c:axPos val="b"/>
        <c:numFmt formatCode="General" sourceLinked="0"/>
        <c:majorTickMark val="out"/>
        <c:minorTickMark val="none"/>
        <c:tickLblPos val="nextTo"/>
        <c:crossAx val="90269952"/>
        <c:crosses val="autoZero"/>
        <c:auto val="1"/>
        <c:lblAlgn val="ctr"/>
        <c:lblOffset val="100"/>
        <c:noMultiLvlLbl val="0"/>
      </c:catAx>
      <c:valAx>
        <c:axId val="90269952"/>
        <c:scaling>
          <c:orientation val="minMax"/>
        </c:scaling>
        <c:delete val="1"/>
        <c:axPos val="l"/>
        <c:numFmt formatCode="0%" sourceLinked="1"/>
        <c:majorTickMark val="out"/>
        <c:minorTickMark val="none"/>
        <c:tickLblPos val="nextTo"/>
        <c:crossAx val="90268416"/>
        <c:crosses val="autoZero"/>
        <c:crossBetween val="between"/>
      </c:valAx>
      <c:spPr>
        <a:noFill/>
        <a:ln w="25403">
          <a:noFill/>
        </a:ln>
      </c:spPr>
    </c:plotArea>
    <c:legend>
      <c:legendPos val="r"/>
      <c:layout>
        <c:manualLayout>
          <c:xMode val="edge"/>
          <c:yMode val="edge"/>
          <c:x val="0.50595991143565155"/>
          <c:y val="3.6521193327930968E-2"/>
          <c:w val="0.33303890086364901"/>
          <c:h val="0.74599671174357207"/>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7703998863949"/>
          <c:y val="7.0629067342609556E-2"/>
          <c:w val="0.48685160367128882"/>
          <c:h val="0.68335220939848274"/>
        </c:manualLayout>
      </c:layout>
      <c:pieChart>
        <c:varyColors val="1"/>
        <c:ser>
          <c:idx val="0"/>
          <c:order val="0"/>
          <c:tx>
            <c:strRef>
              <c:f>Sheet1!$A$2</c:f>
              <c:strCache>
                <c:ptCount val="1"/>
                <c:pt idx="0">
                  <c:v>Total</c:v>
                </c:pt>
              </c:strCache>
            </c:strRef>
          </c:tx>
          <c:spPr>
            <a:solidFill>
              <a:srgbClr val="00B0F0"/>
            </a:solidFill>
            <a:ln w="9521">
              <a:solidFill>
                <a:schemeClr val="bg1"/>
              </a:solidFill>
              <a:prstDash val="solid"/>
            </a:ln>
          </c:spPr>
          <c:dPt>
            <c:idx val="0"/>
            <c:bubble3D val="0"/>
            <c:spPr>
              <a:solidFill>
                <a:schemeClr val="accent1"/>
              </a:solidFill>
              <a:ln w="9521">
                <a:solidFill>
                  <a:schemeClr val="bg1"/>
                </a:solidFill>
                <a:prstDash val="solid"/>
              </a:ln>
            </c:spPr>
          </c:dPt>
          <c:dPt>
            <c:idx val="1"/>
            <c:bubble3D val="0"/>
            <c:spPr>
              <a:solidFill>
                <a:schemeClr val="accent2"/>
              </a:solidFill>
              <a:ln w="9521">
                <a:solidFill>
                  <a:schemeClr val="bg1"/>
                </a:solidFill>
                <a:prstDash val="solid"/>
              </a:ln>
            </c:spPr>
          </c:dPt>
          <c:dPt>
            <c:idx val="2"/>
            <c:bubble3D val="0"/>
            <c:spPr>
              <a:solidFill>
                <a:schemeClr val="accent3"/>
              </a:solidFill>
              <a:ln w="9521">
                <a:solidFill>
                  <a:schemeClr val="bg1"/>
                </a:solidFill>
                <a:prstDash val="solid"/>
              </a:ln>
            </c:spPr>
          </c:dPt>
          <c:dLbls>
            <c:dLbl>
              <c:idx val="0"/>
              <c:layout/>
              <c:dLblPos val="ctr"/>
              <c:showLegendKey val="0"/>
              <c:showVal val="1"/>
              <c:showCatName val="1"/>
              <c:showSerName val="0"/>
              <c:showPercent val="0"/>
              <c:showBubbleSize val="0"/>
              <c:extLst>
                <c:ext xmlns:c15="http://schemas.microsoft.com/office/drawing/2012/chart" uri="{CE6537A1-D6FC-4f65-9D91-7224C49458BB}"/>
              </c:extLst>
            </c:dLbl>
            <c:dLbl>
              <c:idx val="1"/>
              <c:layout>
                <c:manualLayout>
                  <c:x val="8.0274589117756784E-2"/>
                  <c:y val="-0.16177924361396573"/>
                </c:manualLayout>
              </c:layout>
              <c:numFmt formatCode="0%" sourceLinked="0"/>
              <c:spPr>
                <a:noFill/>
                <a:ln w="30365">
                  <a:noFill/>
                </a:ln>
              </c:spPr>
              <c:txPr>
                <a:bodyPr/>
                <a:lstStyle/>
                <a:p>
                  <a:pPr>
                    <a:defRPr sz="1000" b="0" i="0" u="none" strike="noStrike" baseline="0">
                      <a:solidFill>
                        <a:schemeClr val="tx1"/>
                      </a:solidFill>
                      <a:latin typeface="Arial"/>
                      <a:ea typeface="Arial"/>
                      <a:cs typeface="Arial"/>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extLst>
            </c:dLbl>
            <c:dLbl>
              <c:idx val="2"/>
              <c:layout/>
              <c:dLblPos val="ctr"/>
              <c:showLegendKey val="0"/>
              <c:showVal val="1"/>
              <c:showCatName val="1"/>
              <c:showSerName val="0"/>
              <c:showPercent val="0"/>
              <c:showBubbleSize val="0"/>
              <c:extLst>
                <c:ext xmlns:c15="http://schemas.microsoft.com/office/drawing/2012/chart" uri="{CE6537A1-D6FC-4f65-9D91-7224C49458BB}"/>
              </c:extLst>
            </c:dLbl>
            <c:dLbl>
              <c:idx val="3"/>
              <c:layout>
                <c:manualLayout>
                  <c:x val="2.0883100266257944E-3"/>
                  <c:y val="1.2424046309279834E-2"/>
                </c:manualLayout>
              </c:layout>
              <c:numFmt formatCode="0%" sourceLinked="0"/>
              <c:spPr>
                <a:noFill/>
                <a:ln w="30365">
                  <a:noFill/>
                </a:ln>
              </c:spPr>
              <c:txPr>
                <a:bodyPr/>
                <a:lstStyle/>
                <a:p>
                  <a:pPr>
                    <a:defRPr sz="1000" b="0" i="0" u="none" strike="noStrike" baseline="0">
                      <a:solidFill>
                        <a:schemeClr val="tx1"/>
                      </a:solidFill>
                      <a:latin typeface="Arial"/>
                      <a:ea typeface="Arial"/>
                      <a:cs typeface="Arial"/>
                    </a:defRPr>
                  </a:pPr>
                  <a:endParaRPr lang="en-US"/>
                </a:p>
              </c:txPr>
              <c:dLblPos val="bestFit"/>
              <c:showLegendKey val="0"/>
              <c:showVal val="1"/>
              <c:showCatName val="1"/>
              <c:showSerName val="0"/>
              <c:showPercent val="0"/>
              <c:showBubbleSize val="0"/>
              <c:extLst>
                <c:ext xmlns:c15="http://schemas.microsoft.com/office/drawing/2012/chart" uri="{CE6537A1-D6FC-4f65-9D91-7224C49458BB}"/>
              </c:extLst>
            </c:dLbl>
            <c:numFmt formatCode="0%" sourceLinked="0"/>
            <c:spPr>
              <a:noFill/>
              <a:ln w="30365">
                <a:noFill/>
              </a:ln>
            </c:spPr>
            <c:txPr>
              <a:bodyPr/>
              <a:lstStyle/>
              <a:p>
                <a:pPr>
                  <a:defRPr sz="1000" b="0" i="0" u="none" strike="noStrike" baseline="0">
                    <a:solidFill>
                      <a:schemeClr val="bg1"/>
                    </a:solidFill>
                    <a:latin typeface="Arial"/>
                    <a:ea typeface="Arial"/>
                    <a:cs typeface="Arial"/>
                  </a:defRPr>
                </a:pPr>
                <a:endParaRPr lang="en-US"/>
              </a:p>
            </c:txPr>
            <c:dLblPos val="ct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Sheet1!$B$1:$D$1</c:f>
              <c:strCache>
                <c:ptCount val="3"/>
                <c:pt idx="0">
                  <c:v>Yes, Lowering minimums is effective way to attract younger, high potential clients with smaller accounts</c:v>
                </c:pt>
                <c:pt idx="1">
                  <c:v>No</c:v>
                </c:pt>
                <c:pt idx="2">
                  <c:v>Don't know</c:v>
                </c:pt>
              </c:strCache>
            </c:strRef>
          </c:cat>
          <c:val>
            <c:numRef>
              <c:f>Sheet1!$B$2:$D$2</c:f>
              <c:numCache>
                <c:formatCode>0%</c:formatCode>
                <c:ptCount val="3"/>
                <c:pt idx="0">
                  <c:v>0.47</c:v>
                </c:pt>
                <c:pt idx="1">
                  <c:v>0.28999999999999998</c:v>
                </c:pt>
                <c:pt idx="2">
                  <c:v>0.24</c:v>
                </c:pt>
              </c:numCache>
            </c:numRef>
          </c:val>
        </c:ser>
        <c:dLbls>
          <c:showLegendKey val="0"/>
          <c:showVal val="0"/>
          <c:showCatName val="0"/>
          <c:showSerName val="0"/>
          <c:showPercent val="0"/>
          <c:showBubbleSize val="0"/>
          <c:showLeaderLines val="1"/>
        </c:dLbls>
        <c:firstSliceAng val="0"/>
      </c:pieChart>
      <c:spPr>
        <a:noFill/>
        <a:ln w="25388">
          <a:noFill/>
        </a:ln>
      </c:spPr>
    </c:plotArea>
    <c:plotVisOnly val="1"/>
    <c:dispBlanksAs val="zero"/>
    <c:showDLblsOverMax val="0"/>
  </c:chart>
  <c:spPr>
    <a:noFill/>
    <a:ln>
      <a:noFill/>
    </a:ln>
  </c:spPr>
  <c:txPr>
    <a:bodyPr/>
    <a:lstStyle/>
    <a:p>
      <a:pPr>
        <a:defRPr sz="1195" b="1" i="0" u="none" strike="noStrike" baseline="0">
          <a:solidFill>
            <a:schemeClr val="tx1"/>
          </a:solidFill>
          <a:latin typeface="Arial"/>
          <a:ea typeface="Arial"/>
          <a:cs typeface="Arial"/>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295950046235976E-2"/>
          <c:y val="1.7739581409732991E-2"/>
          <c:w val="0.91158996612473586"/>
          <c:h val="0.87568164979831398"/>
        </c:manualLayout>
      </c:layout>
      <c:barChart>
        <c:barDir val="col"/>
        <c:grouping val="clustered"/>
        <c:varyColors val="0"/>
        <c:ser>
          <c:idx val="0"/>
          <c:order val="0"/>
          <c:tx>
            <c:strRef>
              <c:f>Sheet1!$B$1</c:f>
              <c:strCache>
                <c:ptCount val="1"/>
                <c:pt idx="0">
                  <c:v>Sentiment</c:v>
                </c:pt>
              </c:strCache>
            </c:strRef>
          </c:tx>
          <c:spPr>
            <a:solidFill>
              <a:srgbClr val="005F83"/>
            </a:solidFill>
            <a:ln w="6344">
              <a:solidFill>
                <a:srgbClr val="FFFFFF"/>
              </a:solidFill>
            </a:ln>
          </c:spPr>
          <c:invertIfNegative val="0"/>
          <c:dLbls>
            <c:spPr>
              <a:noFill/>
              <a:ln>
                <a:noFill/>
              </a:ln>
            </c:spPr>
            <c:txPr>
              <a:bodyPr/>
              <a:lstStyle/>
              <a:p>
                <a:pPr>
                  <a:defRPr sz="999" b="1">
                    <a:solidFill>
                      <a:srgbClr val="FFFFFF"/>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Sheet1!$A$2:$A$17</c:f>
              <c:strCache>
                <c:ptCount val="16"/>
                <c:pt idx="0">
                  <c:v>January '07</c:v>
                </c:pt>
                <c:pt idx="1">
                  <c:v>July '07</c:v>
                </c:pt>
                <c:pt idx="2">
                  <c:v>January '08</c:v>
                </c:pt>
                <c:pt idx="3">
                  <c:v>July '08</c:v>
                </c:pt>
                <c:pt idx="4">
                  <c:v>January '09</c:v>
                </c:pt>
                <c:pt idx="5">
                  <c:v>July '09</c:v>
                </c:pt>
                <c:pt idx="6">
                  <c:v>January '10</c:v>
                </c:pt>
                <c:pt idx="7">
                  <c:v>July '10</c:v>
                </c:pt>
                <c:pt idx="8">
                  <c:v>January '11</c:v>
                </c:pt>
                <c:pt idx="9">
                  <c:v>July '11</c:v>
                </c:pt>
                <c:pt idx="10">
                  <c:v>January '12</c:v>
                </c:pt>
                <c:pt idx="11">
                  <c:v>July '12</c:v>
                </c:pt>
                <c:pt idx="12">
                  <c:v>May '13</c:v>
                </c:pt>
                <c:pt idx="13">
                  <c:v>May '14</c:v>
                </c:pt>
                <c:pt idx="14">
                  <c:v>October '14</c:v>
                </c:pt>
                <c:pt idx="15">
                  <c:v>Current wave</c:v>
                </c:pt>
              </c:strCache>
            </c:strRef>
          </c:cat>
          <c:val>
            <c:numRef>
              <c:f>Sheet1!$B$2:$B$17</c:f>
              <c:numCache>
                <c:formatCode>0%</c:formatCode>
                <c:ptCount val="16"/>
                <c:pt idx="0">
                  <c:v>0.79</c:v>
                </c:pt>
                <c:pt idx="1">
                  <c:v>0.67</c:v>
                </c:pt>
                <c:pt idx="2">
                  <c:v>0.46</c:v>
                </c:pt>
                <c:pt idx="3">
                  <c:v>0.59</c:v>
                </c:pt>
                <c:pt idx="4">
                  <c:v>0.53</c:v>
                </c:pt>
                <c:pt idx="5">
                  <c:v>0.72</c:v>
                </c:pt>
                <c:pt idx="6">
                  <c:v>0.65</c:v>
                </c:pt>
                <c:pt idx="7">
                  <c:v>0.63</c:v>
                </c:pt>
                <c:pt idx="8">
                  <c:v>0.77</c:v>
                </c:pt>
                <c:pt idx="9">
                  <c:v>0.57999999999999996</c:v>
                </c:pt>
                <c:pt idx="10">
                  <c:v>0.67</c:v>
                </c:pt>
                <c:pt idx="11">
                  <c:v>0.55000000000000004</c:v>
                </c:pt>
                <c:pt idx="12">
                  <c:v>0.59</c:v>
                </c:pt>
                <c:pt idx="13">
                  <c:v>0.61</c:v>
                </c:pt>
                <c:pt idx="14">
                  <c:v>0.65</c:v>
                </c:pt>
                <c:pt idx="15">
                  <c:v>0.62</c:v>
                </c:pt>
              </c:numCache>
            </c:numRef>
          </c:val>
        </c:ser>
        <c:dLbls>
          <c:showLegendKey val="0"/>
          <c:showVal val="0"/>
          <c:showCatName val="0"/>
          <c:showSerName val="0"/>
          <c:showPercent val="0"/>
          <c:showBubbleSize val="0"/>
        </c:dLbls>
        <c:gapWidth val="120"/>
        <c:axId val="90546560"/>
        <c:axId val="90548480"/>
      </c:barChart>
      <c:lineChart>
        <c:grouping val="standard"/>
        <c:varyColors val="0"/>
        <c:ser>
          <c:idx val="1"/>
          <c:order val="1"/>
          <c:tx>
            <c:strRef>
              <c:f>Sheet1!$C$1</c:f>
              <c:strCache>
                <c:ptCount val="1"/>
                <c:pt idx="0">
                  <c:v>S&amp;P level</c:v>
                </c:pt>
              </c:strCache>
            </c:strRef>
          </c:tx>
          <c:spPr>
            <a:ln w="19033">
              <a:solidFill>
                <a:srgbClr val="6F4C23"/>
              </a:solidFill>
            </a:ln>
          </c:spPr>
          <c:marker>
            <c:symbol val="circle"/>
            <c:size val="4"/>
            <c:spPr>
              <a:solidFill>
                <a:srgbClr val="005CB3"/>
              </a:solidFill>
            </c:spPr>
          </c:marker>
          <c:cat>
            <c:strRef>
              <c:f>Sheet1!$A$2:$A$17</c:f>
              <c:strCache>
                <c:ptCount val="16"/>
                <c:pt idx="0">
                  <c:v>January '07</c:v>
                </c:pt>
                <c:pt idx="1">
                  <c:v>July '07</c:v>
                </c:pt>
                <c:pt idx="2">
                  <c:v>January '08</c:v>
                </c:pt>
                <c:pt idx="3">
                  <c:v>July '08</c:v>
                </c:pt>
                <c:pt idx="4">
                  <c:v>January '09</c:v>
                </c:pt>
                <c:pt idx="5">
                  <c:v>July '09</c:v>
                </c:pt>
                <c:pt idx="6">
                  <c:v>January '10</c:v>
                </c:pt>
                <c:pt idx="7">
                  <c:v>July '10</c:v>
                </c:pt>
                <c:pt idx="8">
                  <c:v>January '11</c:v>
                </c:pt>
                <c:pt idx="9">
                  <c:v>July '11</c:v>
                </c:pt>
                <c:pt idx="10">
                  <c:v>January '12</c:v>
                </c:pt>
                <c:pt idx="11">
                  <c:v>July '12</c:v>
                </c:pt>
                <c:pt idx="12">
                  <c:v>May '13</c:v>
                </c:pt>
                <c:pt idx="13">
                  <c:v>May '14</c:v>
                </c:pt>
                <c:pt idx="14">
                  <c:v>October '14</c:v>
                </c:pt>
                <c:pt idx="15">
                  <c:v>Current wave</c:v>
                </c:pt>
              </c:strCache>
            </c:strRef>
          </c:cat>
          <c:val>
            <c:numRef>
              <c:f>Sheet1!$C$2:$C$17</c:f>
              <c:numCache>
                <c:formatCode>General</c:formatCode>
                <c:ptCount val="16"/>
                <c:pt idx="0">
                  <c:v>1429.28</c:v>
                </c:pt>
                <c:pt idx="1">
                  <c:v>1530.25</c:v>
                </c:pt>
                <c:pt idx="2">
                  <c:v>1337.63</c:v>
                </c:pt>
                <c:pt idx="3">
                  <c:v>1246.76</c:v>
                </c:pt>
                <c:pt idx="4">
                  <c:v>836.92</c:v>
                </c:pt>
                <c:pt idx="5">
                  <c:v>994.17</c:v>
                </c:pt>
                <c:pt idx="6">
                  <c:v>1104.5999999999999</c:v>
                </c:pt>
                <c:pt idx="7">
                  <c:v>1082.9000000000001</c:v>
                </c:pt>
                <c:pt idx="8">
                  <c:v>1290.31</c:v>
                </c:pt>
                <c:pt idx="9">
                  <c:v>1285.3499999999999</c:v>
                </c:pt>
                <c:pt idx="10">
                  <c:v>1321.71</c:v>
                </c:pt>
                <c:pt idx="11">
                  <c:v>1409.75</c:v>
                </c:pt>
                <c:pt idx="12">
                  <c:v>1584.3566666666668</c:v>
                </c:pt>
                <c:pt idx="13">
                  <c:v>1883.68</c:v>
                </c:pt>
                <c:pt idx="14">
                  <c:v>1965.8</c:v>
                </c:pt>
                <c:pt idx="15">
                  <c:v>2129.58</c:v>
                </c:pt>
              </c:numCache>
            </c:numRef>
          </c:val>
          <c:smooth val="0"/>
        </c:ser>
        <c:dLbls>
          <c:showLegendKey val="0"/>
          <c:showVal val="0"/>
          <c:showCatName val="0"/>
          <c:showSerName val="0"/>
          <c:showPercent val="0"/>
          <c:showBubbleSize val="0"/>
        </c:dLbls>
        <c:marker val="1"/>
        <c:smooth val="0"/>
        <c:axId val="90550272"/>
        <c:axId val="90551808"/>
      </c:lineChart>
      <c:catAx>
        <c:axId val="90546560"/>
        <c:scaling>
          <c:orientation val="minMax"/>
        </c:scaling>
        <c:delete val="0"/>
        <c:axPos val="b"/>
        <c:numFmt formatCode="General" sourceLinked="1"/>
        <c:majorTickMark val="out"/>
        <c:minorTickMark val="none"/>
        <c:tickLblPos val="nextTo"/>
        <c:txPr>
          <a:bodyPr/>
          <a:lstStyle/>
          <a:p>
            <a:pPr>
              <a:defRPr sz="999"/>
            </a:pPr>
            <a:endParaRPr lang="en-US"/>
          </a:p>
        </c:txPr>
        <c:crossAx val="90548480"/>
        <c:crosses val="autoZero"/>
        <c:auto val="1"/>
        <c:lblAlgn val="ctr"/>
        <c:lblOffset val="100"/>
        <c:noMultiLvlLbl val="0"/>
      </c:catAx>
      <c:valAx>
        <c:axId val="90548480"/>
        <c:scaling>
          <c:orientation val="minMax"/>
          <c:max val="1"/>
          <c:min val="0"/>
        </c:scaling>
        <c:delete val="0"/>
        <c:axPos val="l"/>
        <c:numFmt formatCode="0%" sourceLinked="1"/>
        <c:majorTickMark val="out"/>
        <c:minorTickMark val="none"/>
        <c:tickLblPos val="nextTo"/>
        <c:txPr>
          <a:bodyPr/>
          <a:lstStyle/>
          <a:p>
            <a:pPr>
              <a:defRPr sz="899"/>
            </a:pPr>
            <a:endParaRPr lang="en-US"/>
          </a:p>
        </c:txPr>
        <c:crossAx val="90546560"/>
        <c:crosses val="autoZero"/>
        <c:crossBetween val="between"/>
      </c:valAx>
      <c:catAx>
        <c:axId val="90550272"/>
        <c:scaling>
          <c:orientation val="minMax"/>
        </c:scaling>
        <c:delete val="1"/>
        <c:axPos val="b"/>
        <c:numFmt formatCode="General" sourceLinked="1"/>
        <c:majorTickMark val="out"/>
        <c:minorTickMark val="none"/>
        <c:tickLblPos val="nextTo"/>
        <c:crossAx val="90551808"/>
        <c:crosses val="autoZero"/>
        <c:auto val="1"/>
        <c:lblAlgn val="ctr"/>
        <c:lblOffset val="100"/>
        <c:noMultiLvlLbl val="0"/>
      </c:catAx>
      <c:valAx>
        <c:axId val="90551808"/>
        <c:scaling>
          <c:orientation val="minMax"/>
          <c:max val="2200"/>
          <c:min val="600"/>
        </c:scaling>
        <c:delete val="0"/>
        <c:axPos val="r"/>
        <c:numFmt formatCode="General" sourceLinked="1"/>
        <c:majorTickMark val="out"/>
        <c:minorTickMark val="none"/>
        <c:tickLblPos val="nextTo"/>
        <c:spPr>
          <a:ln>
            <a:solidFill>
              <a:srgbClr val="6F4C23"/>
            </a:solidFill>
          </a:ln>
        </c:spPr>
        <c:txPr>
          <a:bodyPr/>
          <a:lstStyle/>
          <a:p>
            <a:pPr>
              <a:defRPr sz="899">
                <a:solidFill>
                  <a:srgbClr val="6F4C23"/>
                </a:solidFill>
              </a:defRPr>
            </a:pPr>
            <a:endParaRPr lang="en-US"/>
          </a:p>
        </c:txPr>
        <c:crossAx val="90550272"/>
        <c:crosses val="max"/>
        <c:crossBetween val="between"/>
      </c:valAx>
      <c:spPr>
        <a:noFill/>
        <a:ln w="25377">
          <a:noFill/>
        </a:ln>
      </c:spPr>
    </c:plotArea>
    <c:plotVisOnly val="1"/>
    <c:dispBlanksAs val="gap"/>
    <c:showDLblsOverMax val="0"/>
  </c:chart>
  <c:txPr>
    <a:bodyPr/>
    <a:lstStyle/>
    <a:p>
      <a:pPr>
        <a:defRPr sz="1794"/>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247194892072412"/>
          <c:y val="9.7737559752094208E-2"/>
          <c:w val="0.48260026621439711"/>
          <c:h val="0.89006366896370148"/>
        </c:manualLayout>
      </c:layout>
      <c:barChart>
        <c:barDir val="bar"/>
        <c:grouping val="clustered"/>
        <c:varyColors val="0"/>
        <c:ser>
          <c:idx val="0"/>
          <c:order val="0"/>
          <c:tx>
            <c:strRef>
              <c:f>Sheet1!$A$2</c:f>
              <c:strCache>
                <c:ptCount val="1"/>
                <c:pt idx="0">
                  <c:v>Oct '14</c:v>
                </c:pt>
              </c:strCache>
            </c:strRef>
          </c:tx>
          <c:spPr>
            <a:solidFill>
              <a:schemeClr val="accent2"/>
            </a:solidFill>
            <a:ln w="18451">
              <a:solidFill>
                <a:schemeClr val="bg1"/>
              </a:solidFill>
            </a:ln>
          </c:spPr>
          <c:invertIfNegative val="0"/>
          <c:dLbls>
            <c:spPr>
              <a:noFill/>
              <a:ln w="18451">
                <a:noFill/>
              </a:ln>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There will be a market correction</c:v>
                </c:pt>
                <c:pt idx="1">
                  <c:v>Interest rates will rise in the latter half of the year</c:v>
                </c:pt>
                <c:pt idx="2">
                  <c:v>Inflation will increase</c:v>
                </c:pt>
              </c:strCache>
            </c:strRef>
          </c:cat>
          <c:val>
            <c:numRef>
              <c:f>Sheet1!$B$2:$D$2</c:f>
              <c:numCache>
                <c:formatCode>0%</c:formatCode>
                <c:ptCount val="3"/>
                <c:pt idx="0">
                  <c:v>0.73599999999999999</c:v>
                </c:pt>
                <c:pt idx="1">
                  <c:v>0.64300000000000002</c:v>
                </c:pt>
                <c:pt idx="2">
                  <c:v>0.54900000000000004</c:v>
                </c:pt>
              </c:numCache>
            </c:numRef>
          </c:val>
        </c:ser>
        <c:ser>
          <c:idx val="1"/>
          <c:order val="1"/>
          <c:tx>
            <c:strRef>
              <c:f>Sheet1!$A$3</c:f>
              <c:strCache>
                <c:ptCount val="1"/>
                <c:pt idx="0">
                  <c:v>Current wave</c:v>
                </c:pt>
              </c:strCache>
            </c:strRef>
          </c:tx>
          <c:spPr>
            <a:solidFill>
              <a:schemeClr val="accent1"/>
            </a:solidFill>
            <a:ln>
              <a:solidFill>
                <a:schemeClr val="bg1"/>
              </a:solidFill>
            </a:ln>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There will be a market correction</c:v>
                </c:pt>
                <c:pt idx="1">
                  <c:v>Interest rates will rise in the latter half of the year</c:v>
                </c:pt>
                <c:pt idx="2">
                  <c:v>Inflation will increase</c:v>
                </c:pt>
              </c:strCache>
            </c:strRef>
          </c:cat>
          <c:val>
            <c:numRef>
              <c:f>Sheet1!$B$3:$D$3</c:f>
              <c:numCache>
                <c:formatCode>0%</c:formatCode>
                <c:ptCount val="3"/>
                <c:pt idx="0">
                  <c:v>0.68</c:v>
                </c:pt>
                <c:pt idx="1">
                  <c:v>0.72</c:v>
                </c:pt>
                <c:pt idx="2">
                  <c:v>0.45</c:v>
                </c:pt>
              </c:numCache>
            </c:numRef>
          </c:val>
        </c:ser>
        <c:dLbls>
          <c:showLegendKey val="0"/>
          <c:showVal val="0"/>
          <c:showCatName val="0"/>
          <c:showSerName val="0"/>
          <c:showPercent val="0"/>
          <c:showBubbleSize val="0"/>
        </c:dLbls>
        <c:gapWidth val="50"/>
        <c:axId val="90763264"/>
        <c:axId val="90764800"/>
      </c:barChart>
      <c:catAx>
        <c:axId val="90763264"/>
        <c:scaling>
          <c:orientation val="maxMin"/>
        </c:scaling>
        <c:delete val="0"/>
        <c:axPos val="l"/>
        <c:numFmt formatCode="General" sourceLinked="1"/>
        <c:majorTickMark val="out"/>
        <c:minorTickMark val="none"/>
        <c:tickLblPos val="nextTo"/>
        <c:spPr>
          <a:ln w="2306">
            <a:noFill/>
            <a:prstDash val="solid"/>
          </a:ln>
        </c:spPr>
        <c:txPr>
          <a:bodyPr rot="0" vert="horz"/>
          <a:lstStyle/>
          <a:p>
            <a:pPr>
              <a:defRPr sz="1100">
                <a:latin typeface="+mn-lt"/>
              </a:defRPr>
            </a:pPr>
            <a:endParaRPr lang="en-US"/>
          </a:p>
        </c:txPr>
        <c:crossAx val="90764800"/>
        <c:crosses val="autoZero"/>
        <c:auto val="0"/>
        <c:lblAlgn val="ctr"/>
        <c:lblOffset val="100"/>
        <c:tickLblSkip val="1"/>
        <c:tickMarkSkip val="1"/>
        <c:noMultiLvlLbl val="0"/>
      </c:catAx>
      <c:valAx>
        <c:axId val="90764800"/>
        <c:scaling>
          <c:orientation val="minMax"/>
          <c:max val="1"/>
        </c:scaling>
        <c:delete val="1"/>
        <c:axPos val="t"/>
        <c:numFmt formatCode="0%" sourceLinked="1"/>
        <c:majorTickMark val="out"/>
        <c:minorTickMark val="none"/>
        <c:tickLblPos val="nextTo"/>
        <c:crossAx val="90763264"/>
        <c:crosses val="autoZero"/>
        <c:crossBetween val="between"/>
        <c:majorUnit val="0.1"/>
      </c:valAx>
      <c:spPr>
        <a:noFill/>
        <a:ln w="25387">
          <a:noFill/>
        </a:ln>
      </c:spPr>
    </c:plotArea>
    <c:legend>
      <c:legendPos val="t"/>
      <c:layout>
        <c:manualLayout>
          <c:xMode val="edge"/>
          <c:yMode val="edge"/>
          <c:x val="0.83751080324681637"/>
          <c:y val="0.34929197230627862"/>
          <c:w val="0.14179818016444098"/>
          <c:h val="0.22272511710684051"/>
        </c:manualLayout>
      </c:layout>
      <c:overlay val="0"/>
      <c:spPr>
        <a:noFill/>
        <a:ln w="2306">
          <a:noFill/>
          <a:prstDash val="solid"/>
        </a:ln>
      </c:spPr>
      <c:txPr>
        <a:bodyPr/>
        <a:lstStyle/>
        <a:p>
          <a:pPr>
            <a:defRPr sz="1099">
              <a:latin typeface="+mn-lt"/>
            </a:defRPr>
          </a:pPr>
          <a:endParaRPr lang="en-US"/>
        </a:p>
      </c:txPr>
    </c:legend>
    <c:plotVisOnly val="1"/>
    <c:dispBlanksAs val="gap"/>
    <c:showDLblsOverMax val="0"/>
  </c:chart>
  <c:spPr>
    <a:noFill/>
    <a:ln>
      <a:noFill/>
    </a:ln>
  </c:spPr>
  <c:txPr>
    <a:bodyPr/>
    <a:lstStyle/>
    <a:p>
      <a:pPr>
        <a:defRPr sz="1272" b="0" i="0" u="none" strike="noStrike" baseline="0">
          <a:solidFill>
            <a:schemeClr val="tx1"/>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6424309109010802E-2"/>
          <c:y val="1.6579414033597025E-2"/>
          <c:w val="0.96357569089098916"/>
          <c:h val="0.91466311984975757"/>
        </c:manualLayout>
      </c:layout>
      <c:barChart>
        <c:barDir val="bar"/>
        <c:grouping val="clustered"/>
        <c:varyColors val="0"/>
        <c:ser>
          <c:idx val="0"/>
          <c:order val="0"/>
          <c:tx>
            <c:strRef>
              <c:f>Sheet1!$A$2</c:f>
              <c:strCache>
                <c:ptCount val="1"/>
                <c:pt idx="0">
                  <c:v>Current wave</c:v>
                </c:pt>
              </c:strCache>
            </c:strRef>
          </c:tx>
          <c:spPr>
            <a:solidFill>
              <a:schemeClr val="accent1"/>
            </a:solidFill>
            <a:ln w="9527">
              <a:solidFill>
                <a:schemeClr val="bg1"/>
              </a:solidFill>
              <a:prstDash val="solid"/>
            </a:ln>
          </c:spPr>
          <c:invertIfNegative val="0"/>
          <c:dPt>
            <c:idx val="0"/>
            <c:invertIfNegative val="0"/>
            <c:bubble3D val="0"/>
          </c:dPt>
          <c:dPt>
            <c:idx val="1"/>
            <c:invertIfNegative val="0"/>
            <c:bubble3D val="0"/>
          </c:dPt>
          <c:dPt>
            <c:idx val="5"/>
            <c:invertIfNegative val="0"/>
            <c:bubble3D val="0"/>
          </c:dPt>
          <c:dPt>
            <c:idx val="6"/>
            <c:invertIfNegative val="0"/>
            <c:bubble3D val="0"/>
            <c:spPr>
              <a:solidFill>
                <a:srgbClr val="FFC000"/>
              </a:solidFill>
              <a:ln w="9527">
                <a:solidFill>
                  <a:schemeClr val="bg1"/>
                </a:solidFill>
                <a:prstDash val="solid"/>
              </a:ln>
            </c:spPr>
          </c:dPt>
          <c:dPt>
            <c:idx val="7"/>
            <c:invertIfNegative val="0"/>
            <c:bubble3D val="0"/>
            <c:spPr>
              <a:solidFill>
                <a:srgbClr val="00B0F0"/>
              </a:solidFill>
              <a:ln w="9527">
                <a:solidFill>
                  <a:schemeClr val="bg1"/>
                </a:solidFill>
                <a:prstDash val="solid"/>
              </a:ln>
            </c:spPr>
          </c:dPt>
          <c:dPt>
            <c:idx val="8"/>
            <c:invertIfNegative val="0"/>
            <c:bubble3D val="0"/>
            <c:spPr>
              <a:solidFill>
                <a:srgbClr val="00B0F0"/>
              </a:solidFill>
              <a:ln w="9527">
                <a:solidFill>
                  <a:schemeClr val="bg1"/>
                </a:solidFill>
                <a:prstDash val="solid"/>
              </a:ln>
            </c:spPr>
          </c:dPt>
          <c:dPt>
            <c:idx val="9"/>
            <c:invertIfNegative val="0"/>
            <c:bubble3D val="0"/>
            <c:spPr>
              <a:solidFill>
                <a:schemeClr val="tx2"/>
              </a:solidFill>
              <a:ln w="9527">
                <a:solidFill>
                  <a:schemeClr val="bg1"/>
                </a:solidFill>
                <a:prstDash val="solid"/>
              </a:ln>
            </c:spPr>
          </c:dPt>
          <c:dLbls>
            <c:dLbl>
              <c:idx val="4"/>
              <c:layout/>
              <c:showLegendKey val="0"/>
              <c:showVal val="1"/>
              <c:showCatName val="0"/>
              <c:showSerName val="0"/>
              <c:showPercent val="0"/>
              <c:showBubbleSize val="0"/>
              <c:extLst>
                <c:ext xmlns:c15="http://schemas.microsoft.com/office/drawing/2012/chart" uri="{CE6537A1-D6FC-4f65-9D91-7224C49458BB}">
                  <c15:layout/>
                </c:ext>
              </c:extLst>
            </c:dLbl>
            <c:dLbl>
              <c:idx val="5"/>
              <c:layout/>
              <c:showLegendKey val="0"/>
              <c:showVal val="1"/>
              <c:showCatName val="0"/>
              <c:showSerName val="0"/>
              <c:showPercent val="0"/>
              <c:showBubbleSize val="0"/>
              <c:extLst>
                <c:ext xmlns:c15="http://schemas.microsoft.com/office/drawing/2012/chart" uri="{CE6537A1-D6FC-4f65-9D91-7224C49458BB}">
                  <c15:layout/>
                </c:ext>
              </c:extLst>
            </c:dLbl>
            <c:dLbl>
              <c:idx val="6"/>
              <c:delete val="1"/>
              <c:extLst>
                <c:ext xmlns:c15="http://schemas.microsoft.com/office/drawing/2012/chart" uri="{CE6537A1-D6FC-4f65-9D91-7224C49458BB}"/>
              </c:extLst>
            </c:dLbl>
            <c:dLbl>
              <c:idx val="8"/>
              <c:layout/>
              <c:showLegendKey val="0"/>
              <c:showVal val="1"/>
              <c:showCatName val="0"/>
              <c:showSerName val="0"/>
              <c:showPercent val="0"/>
              <c:showBubbleSize val="0"/>
              <c:extLst>
                <c:ext xmlns:c15="http://schemas.microsoft.com/office/drawing/2012/chart" uri="{CE6537A1-D6FC-4f65-9D91-7224C49458BB}">
                  <c15:layout/>
                </c:ext>
              </c:extLst>
            </c:dLbl>
            <c:numFmt formatCode="0%" sourceLinked="0"/>
            <c:spPr>
              <a:noFill/>
              <a:ln w="30385">
                <a:noFill/>
              </a:ln>
            </c:spPr>
            <c:txPr>
              <a:bodyPr/>
              <a:lstStyle/>
              <a:p>
                <a:pPr>
                  <a:defRPr sz="1200" b="1" i="0" u="none" strike="noStrike" baseline="0">
                    <a:solidFill>
                      <a:schemeClr val="tx1"/>
                    </a:solidFill>
                    <a:latin typeface="Arial"/>
                    <a:ea typeface="Arial"/>
                    <a:cs typeface="Aria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Sheet1!$B$1:$J$1</c:f>
              <c:strCache>
                <c:ptCount val="9"/>
                <c:pt idx="0">
                  <c:v>We are attracting new clients</c:v>
                </c:pt>
                <c:pt idx="1">
                  <c:v>We have higher advisor compensation/distributions due to additional revenue</c:v>
                </c:pt>
                <c:pt idx="2">
                  <c:v>Clients are consolidating assets with our firm</c:v>
                </c:pt>
                <c:pt idx="3">
                  <c:v>We have more capital to invest in firm growth and operations</c:v>
                </c:pt>
                <c:pt idx="4">
                  <c:v>Clients are investing more because the markets are strong</c:v>
                </c:pt>
                <c:pt idx="5">
                  <c:v>We have been able to expand our staff</c:v>
                </c:pt>
                <c:pt idx="7">
                  <c:v>The market is not benefiting our firm</c:v>
                </c:pt>
                <c:pt idx="8">
                  <c:v>Don't know</c:v>
                </c:pt>
              </c:strCache>
            </c:strRef>
          </c:cat>
          <c:val>
            <c:numRef>
              <c:f>Sheet1!$B$2:$J$2</c:f>
              <c:numCache>
                <c:formatCode>0.0%</c:formatCode>
                <c:ptCount val="9"/>
                <c:pt idx="0">
                  <c:v>0.23</c:v>
                </c:pt>
                <c:pt idx="1">
                  <c:v>0.16</c:v>
                </c:pt>
                <c:pt idx="2">
                  <c:v>0.13</c:v>
                </c:pt>
                <c:pt idx="3">
                  <c:v>0.13</c:v>
                </c:pt>
                <c:pt idx="4">
                  <c:v>0.11</c:v>
                </c:pt>
                <c:pt idx="5">
                  <c:v>7.0000000000000007E-2</c:v>
                </c:pt>
                <c:pt idx="7">
                  <c:v>0.11</c:v>
                </c:pt>
                <c:pt idx="8">
                  <c:v>0.08</c:v>
                </c:pt>
              </c:numCache>
            </c:numRef>
          </c:val>
        </c:ser>
        <c:dLbls>
          <c:showLegendKey val="0"/>
          <c:showVal val="0"/>
          <c:showCatName val="0"/>
          <c:showSerName val="0"/>
          <c:showPercent val="0"/>
          <c:showBubbleSize val="0"/>
        </c:dLbls>
        <c:gapWidth val="57"/>
        <c:axId val="58945920"/>
        <c:axId val="58947456"/>
      </c:barChart>
      <c:catAx>
        <c:axId val="58945920"/>
        <c:scaling>
          <c:orientation val="maxMin"/>
        </c:scaling>
        <c:delete val="1"/>
        <c:axPos val="l"/>
        <c:numFmt formatCode="General" sourceLinked="0"/>
        <c:majorTickMark val="out"/>
        <c:minorTickMark val="none"/>
        <c:tickLblPos val="nextTo"/>
        <c:crossAx val="58947456"/>
        <c:crosses val="autoZero"/>
        <c:auto val="1"/>
        <c:lblAlgn val="ctr"/>
        <c:lblOffset val="100"/>
        <c:noMultiLvlLbl val="0"/>
      </c:catAx>
      <c:valAx>
        <c:axId val="58947456"/>
        <c:scaling>
          <c:orientation val="minMax"/>
          <c:max val="0.70000000000000007"/>
        </c:scaling>
        <c:delete val="1"/>
        <c:axPos val="t"/>
        <c:numFmt formatCode="0.0%" sourceLinked="1"/>
        <c:majorTickMark val="out"/>
        <c:minorTickMark val="none"/>
        <c:tickLblPos val="nextTo"/>
        <c:crossAx val="58945920"/>
        <c:crosses val="autoZero"/>
        <c:crossBetween val="between"/>
      </c:valAx>
      <c:spPr>
        <a:noFill/>
        <a:ln w="25405">
          <a:noFill/>
        </a:ln>
      </c:spPr>
    </c:plotArea>
    <c:plotVisOnly val="1"/>
    <c:dispBlanksAs val="zero"/>
    <c:showDLblsOverMax val="0"/>
  </c:chart>
  <c:spPr>
    <a:noFill/>
    <a:ln>
      <a:noFill/>
    </a:ln>
  </c:spPr>
  <c:txPr>
    <a:bodyPr/>
    <a:lstStyle/>
    <a:p>
      <a:pPr>
        <a:defRPr sz="1196" b="1" i="0" u="none" strike="noStrike" baseline="0">
          <a:solidFill>
            <a:schemeClr val="tx1"/>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06819425349609"/>
          <c:y val="2.659413973288214E-2"/>
          <c:w val="0.63982717338570139"/>
          <c:h val="0.94681172053423568"/>
        </c:manualLayout>
      </c:layout>
      <c:barChart>
        <c:barDir val="bar"/>
        <c:grouping val="clustered"/>
        <c:varyColors val="0"/>
        <c:ser>
          <c:idx val="0"/>
          <c:order val="0"/>
          <c:tx>
            <c:strRef>
              <c:f>Sheet1!$B$1</c:f>
              <c:strCache>
                <c:ptCount val="1"/>
                <c:pt idx="0">
                  <c:v>Over $500M</c:v>
                </c:pt>
              </c:strCache>
            </c:strRef>
          </c:tx>
          <c:spPr>
            <a:solidFill>
              <a:schemeClr val="accent2"/>
            </a:solidFill>
          </c:spPr>
          <c:invertIfNegative val="0"/>
          <c:dLbls>
            <c:spPr>
              <a:noFill/>
              <a:ln>
                <a:noFill/>
              </a:ln>
              <a:effectLst/>
            </c:spPr>
            <c:txPr>
              <a:bodyPr/>
              <a:lstStyle/>
              <a:p>
                <a:pPr>
                  <a:defRPr sz="1200">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We are not adding staff</c:v>
                </c:pt>
                <c:pt idx="1">
                  <c:v>Adding professional staff for non-advisory functions</c:v>
                </c:pt>
                <c:pt idx="2">
                  <c:v>Hiring individual, tenured advisors</c:v>
                </c:pt>
                <c:pt idx="3">
                  <c:v>Bringing on junior advisors</c:v>
                </c:pt>
                <c:pt idx="4">
                  <c:v>Adding staff in operational/support roles</c:v>
                </c:pt>
              </c:strCache>
            </c:strRef>
          </c:cat>
          <c:val>
            <c:numRef>
              <c:f>Sheet1!$B$2:$B$6</c:f>
              <c:numCache>
                <c:formatCode>0%</c:formatCode>
                <c:ptCount val="5"/>
                <c:pt idx="0">
                  <c:v>0.46</c:v>
                </c:pt>
                <c:pt idx="1">
                  <c:v>0.06</c:v>
                </c:pt>
                <c:pt idx="2">
                  <c:v>0.17</c:v>
                </c:pt>
                <c:pt idx="3">
                  <c:v>0.15</c:v>
                </c:pt>
                <c:pt idx="4">
                  <c:v>0.17</c:v>
                </c:pt>
              </c:numCache>
            </c:numRef>
          </c:val>
        </c:ser>
        <c:ser>
          <c:idx val="1"/>
          <c:order val="1"/>
          <c:tx>
            <c:strRef>
              <c:f>Sheet1!$C$1</c:f>
              <c:strCache>
                <c:ptCount val="1"/>
                <c:pt idx="0">
                  <c:v>$500M or less</c:v>
                </c:pt>
              </c:strCache>
            </c:strRef>
          </c:tx>
          <c:spPr>
            <a:solidFill>
              <a:schemeClr val="accent1"/>
            </a:solidFill>
          </c:spPr>
          <c:invertIfNegative val="0"/>
          <c:dLbls>
            <c:spPr>
              <a:noFill/>
              <a:ln>
                <a:noFill/>
              </a:ln>
              <a:effectLst/>
            </c:spPr>
            <c:txPr>
              <a:bodyPr/>
              <a:lstStyle/>
              <a:p>
                <a:pPr>
                  <a:defRPr sz="1200">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We are not adding staff</c:v>
                </c:pt>
                <c:pt idx="1">
                  <c:v>Adding professional staff for non-advisory functions</c:v>
                </c:pt>
                <c:pt idx="2">
                  <c:v>Hiring individual, tenured advisors</c:v>
                </c:pt>
                <c:pt idx="3">
                  <c:v>Bringing on junior advisors</c:v>
                </c:pt>
                <c:pt idx="4">
                  <c:v>Adding staff in operational/support roles</c:v>
                </c:pt>
              </c:strCache>
            </c:strRef>
          </c:cat>
          <c:val>
            <c:numRef>
              <c:f>Sheet1!$C$2:$C$6</c:f>
              <c:numCache>
                <c:formatCode>0%</c:formatCode>
                <c:ptCount val="5"/>
                <c:pt idx="0">
                  <c:v>0.21</c:v>
                </c:pt>
                <c:pt idx="1">
                  <c:v>0.11</c:v>
                </c:pt>
                <c:pt idx="2">
                  <c:v>0.2</c:v>
                </c:pt>
                <c:pt idx="3">
                  <c:v>0.23</c:v>
                </c:pt>
                <c:pt idx="4">
                  <c:v>0.26</c:v>
                </c:pt>
              </c:numCache>
            </c:numRef>
          </c:val>
        </c:ser>
        <c:dLbls>
          <c:showLegendKey val="0"/>
          <c:showVal val="0"/>
          <c:showCatName val="0"/>
          <c:showSerName val="0"/>
          <c:showPercent val="0"/>
          <c:showBubbleSize val="0"/>
        </c:dLbls>
        <c:gapWidth val="150"/>
        <c:axId val="59017856"/>
        <c:axId val="59052416"/>
      </c:barChart>
      <c:catAx>
        <c:axId val="59017856"/>
        <c:scaling>
          <c:orientation val="minMax"/>
        </c:scaling>
        <c:delete val="0"/>
        <c:axPos val="l"/>
        <c:numFmt formatCode="General" sourceLinked="0"/>
        <c:majorTickMark val="out"/>
        <c:minorTickMark val="none"/>
        <c:tickLblPos val="nextTo"/>
        <c:spPr>
          <a:ln>
            <a:noFill/>
          </a:ln>
        </c:spPr>
        <c:txPr>
          <a:bodyPr/>
          <a:lstStyle/>
          <a:p>
            <a:pPr>
              <a:defRPr sz="1100"/>
            </a:pPr>
            <a:endParaRPr lang="en-US"/>
          </a:p>
        </c:txPr>
        <c:crossAx val="59052416"/>
        <c:crosses val="autoZero"/>
        <c:auto val="1"/>
        <c:lblAlgn val="ctr"/>
        <c:lblOffset val="100"/>
        <c:noMultiLvlLbl val="0"/>
      </c:catAx>
      <c:valAx>
        <c:axId val="59052416"/>
        <c:scaling>
          <c:orientation val="minMax"/>
          <c:max val="0.70000000000000007"/>
          <c:min val="0"/>
        </c:scaling>
        <c:delete val="1"/>
        <c:axPos val="b"/>
        <c:numFmt formatCode="0%" sourceLinked="1"/>
        <c:majorTickMark val="out"/>
        <c:minorTickMark val="none"/>
        <c:tickLblPos val="nextTo"/>
        <c:crossAx val="590178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06819425349609"/>
          <c:y val="2.659413973288214E-2"/>
          <c:w val="0.67239162038145484"/>
          <c:h val="0.94681172053423568"/>
        </c:manualLayout>
      </c:layout>
      <c:barChart>
        <c:barDir val="bar"/>
        <c:grouping val="clustered"/>
        <c:varyColors val="0"/>
        <c:ser>
          <c:idx val="0"/>
          <c:order val="0"/>
          <c:tx>
            <c:strRef>
              <c:f>Sheet1!$B$1</c:f>
              <c:strCache>
                <c:ptCount val="1"/>
                <c:pt idx="0">
                  <c:v>Total</c:v>
                </c:pt>
              </c:strCache>
            </c:strRef>
          </c:tx>
          <c:spPr>
            <a:solidFill>
              <a:schemeClr val="accent1"/>
            </a:solidFill>
          </c:spPr>
          <c:invertIfNegative val="0"/>
          <c:dLbls>
            <c:spPr>
              <a:noFill/>
              <a:ln>
                <a:noFill/>
              </a:ln>
              <a:effectLst/>
            </c:spPr>
            <c:txPr>
              <a:bodyPr/>
              <a:lstStyle/>
              <a:p>
                <a:pPr>
                  <a:defRPr sz="1200">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Other Management</c:v>
                </c:pt>
                <c:pt idx="1">
                  <c:v>Principals</c:v>
                </c:pt>
                <c:pt idx="2">
                  <c:v>Relationship Managers</c:v>
                </c:pt>
                <c:pt idx="3">
                  <c:v>Back Office &amp; Administration</c:v>
                </c:pt>
                <c:pt idx="4">
                  <c:v>Investment Professionals</c:v>
                </c:pt>
                <c:pt idx="5">
                  <c:v>Business Development</c:v>
                </c:pt>
              </c:strCache>
            </c:strRef>
          </c:cat>
          <c:val>
            <c:numRef>
              <c:f>Sheet1!$B$2:$B$7</c:f>
              <c:numCache>
                <c:formatCode>0%</c:formatCode>
                <c:ptCount val="6"/>
                <c:pt idx="0">
                  <c:v>0.03</c:v>
                </c:pt>
                <c:pt idx="1">
                  <c:v>0.05</c:v>
                </c:pt>
                <c:pt idx="2">
                  <c:v>0.12</c:v>
                </c:pt>
                <c:pt idx="3">
                  <c:v>0.15</c:v>
                </c:pt>
                <c:pt idx="4">
                  <c:v>0.16</c:v>
                </c:pt>
                <c:pt idx="5">
                  <c:v>0.19</c:v>
                </c:pt>
              </c:numCache>
            </c:numRef>
          </c:val>
        </c:ser>
        <c:dLbls>
          <c:showLegendKey val="0"/>
          <c:showVal val="0"/>
          <c:showCatName val="0"/>
          <c:showSerName val="0"/>
          <c:showPercent val="0"/>
          <c:showBubbleSize val="0"/>
        </c:dLbls>
        <c:gapWidth val="100"/>
        <c:axId val="59281792"/>
        <c:axId val="59283328"/>
      </c:barChart>
      <c:catAx>
        <c:axId val="59281792"/>
        <c:scaling>
          <c:orientation val="minMax"/>
        </c:scaling>
        <c:delete val="0"/>
        <c:axPos val="l"/>
        <c:numFmt formatCode="General" sourceLinked="0"/>
        <c:majorTickMark val="out"/>
        <c:minorTickMark val="none"/>
        <c:tickLblPos val="nextTo"/>
        <c:spPr>
          <a:ln>
            <a:noFill/>
          </a:ln>
        </c:spPr>
        <c:txPr>
          <a:bodyPr/>
          <a:lstStyle/>
          <a:p>
            <a:pPr>
              <a:defRPr sz="1100"/>
            </a:pPr>
            <a:endParaRPr lang="en-US"/>
          </a:p>
        </c:txPr>
        <c:crossAx val="59283328"/>
        <c:crosses val="autoZero"/>
        <c:auto val="1"/>
        <c:lblAlgn val="ctr"/>
        <c:lblOffset val="100"/>
        <c:noMultiLvlLbl val="0"/>
      </c:catAx>
      <c:valAx>
        <c:axId val="59283328"/>
        <c:scaling>
          <c:orientation val="minMax"/>
          <c:max val="0.70000000000000007"/>
          <c:min val="0"/>
        </c:scaling>
        <c:delete val="1"/>
        <c:axPos val="b"/>
        <c:numFmt formatCode="0%" sourceLinked="1"/>
        <c:majorTickMark val="out"/>
        <c:minorTickMark val="none"/>
        <c:tickLblPos val="nextTo"/>
        <c:crossAx val="592817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06819425349609"/>
          <c:y val="2.659413973288214E-2"/>
          <c:w val="0.67239162038145484"/>
          <c:h val="0.94681172053423568"/>
        </c:manualLayout>
      </c:layout>
      <c:barChart>
        <c:barDir val="bar"/>
        <c:grouping val="clustered"/>
        <c:varyColors val="0"/>
        <c:ser>
          <c:idx val="0"/>
          <c:order val="0"/>
          <c:tx>
            <c:strRef>
              <c:f>Sheet1!$B$1</c:f>
              <c:strCache>
                <c:ptCount val="1"/>
                <c:pt idx="0">
                  <c:v>Total</c:v>
                </c:pt>
              </c:strCache>
            </c:strRef>
          </c:tx>
          <c:spPr>
            <a:solidFill>
              <a:schemeClr val="accent2"/>
            </a:solidFill>
          </c:spPr>
          <c:invertIfNegative val="0"/>
          <c:dLbls>
            <c:spPr>
              <a:noFill/>
              <a:ln>
                <a:noFill/>
              </a:ln>
              <a:effectLst/>
            </c:spPr>
            <c:txPr>
              <a:bodyPr/>
              <a:lstStyle/>
              <a:p>
                <a:pPr>
                  <a:defRPr sz="1200">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Other Management</c:v>
                </c:pt>
                <c:pt idx="1">
                  <c:v>Principals</c:v>
                </c:pt>
                <c:pt idx="2">
                  <c:v>Relationship Managers</c:v>
                </c:pt>
                <c:pt idx="3">
                  <c:v>Back Office &amp; Administration</c:v>
                </c:pt>
                <c:pt idx="4">
                  <c:v>Investment Professionals</c:v>
                </c:pt>
                <c:pt idx="5">
                  <c:v>Business Development</c:v>
                </c:pt>
              </c:strCache>
            </c:strRef>
          </c:cat>
          <c:val>
            <c:numRef>
              <c:f>Sheet1!$B$2:$B$7</c:f>
              <c:numCache>
                <c:formatCode>0%</c:formatCode>
                <c:ptCount val="6"/>
                <c:pt idx="0">
                  <c:v>0.01</c:v>
                </c:pt>
                <c:pt idx="1">
                  <c:v>0.02</c:v>
                </c:pt>
                <c:pt idx="2">
                  <c:v>0.02</c:v>
                </c:pt>
                <c:pt idx="3">
                  <c:v>0.06</c:v>
                </c:pt>
                <c:pt idx="4">
                  <c:v>0.02</c:v>
                </c:pt>
                <c:pt idx="5">
                  <c:v>0.02</c:v>
                </c:pt>
              </c:numCache>
            </c:numRef>
          </c:val>
        </c:ser>
        <c:dLbls>
          <c:showLegendKey val="0"/>
          <c:showVal val="0"/>
          <c:showCatName val="0"/>
          <c:showSerName val="0"/>
          <c:showPercent val="0"/>
          <c:showBubbleSize val="0"/>
        </c:dLbls>
        <c:gapWidth val="100"/>
        <c:axId val="59389824"/>
        <c:axId val="59391360"/>
      </c:barChart>
      <c:catAx>
        <c:axId val="59389824"/>
        <c:scaling>
          <c:orientation val="minMax"/>
        </c:scaling>
        <c:delete val="1"/>
        <c:axPos val="l"/>
        <c:numFmt formatCode="General" sourceLinked="0"/>
        <c:majorTickMark val="out"/>
        <c:minorTickMark val="none"/>
        <c:tickLblPos val="nextTo"/>
        <c:crossAx val="59391360"/>
        <c:crosses val="autoZero"/>
        <c:auto val="1"/>
        <c:lblAlgn val="ctr"/>
        <c:lblOffset val="100"/>
        <c:noMultiLvlLbl val="0"/>
      </c:catAx>
      <c:valAx>
        <c:axId val="59391360"/>
        <c:scaling>
          <c:orientation val="minMax"/>
          <c:max val="0.70000000000000007"/>
          <c:min val="0"/>
        </c:scaling>
        <c:delete val="1"/>
        <c:axPos val="b"/>
        <c:numFmt formatCode="0%" sourceLinked="1"/>
        <c:majorTickMark val="out"/>
        <c:minorTickMark val="none"/>
        <c:tickLblPos val="nextTo"/>
        <c:crossAx val="5938982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6424309109010802E-2"/>
          <c:y val="1.6579414033597025E-2"/>
          <c:w val="0.96357569089098916"/>
          <c:h val="0.91466311984975757"/>
        </c:manualLayout>
      </c:layout>
      <c:barChart>
        <c:barDir val="bar"/>
        <c:grouping val="clustered"/>
        <c:varyColors val="0"/>
        <c:ser>
          <c:idx val="0"/>
          <c:order val="0"/>
          <c:tx>
            <c:strRef>
              <c:f>Sheet1!$A$2</c:f>
              <c:strCache>
                <c:ptCount val="1"/>
                <c:pt idx="0">
                  <c:v>Current wave</c:v>
                </c:pt>
              </c:strCache>
            </c:strRef>
          </c:tx>
          <c:spPr>
            <a:solidFill>
              <a:schemeClr val="accent1"/>
            </a:solidFill>
            <a:ln w="9527">
              <a:solidFill>
                <a:schemeClr val="bg1"/>
              </a:solidFill>
              <a:prstDash val="solid"/>
            </a:ln>
          </c:spPr>
          <c:invertIfNegative val="0"/>
          <c:dPt>
            <c:idx val="0"/>
            <c:invertIfNegative val="0"/>
            <c:bubble3D val="0"/>
          </c:dPt>
          <c:dPt>
            <c:idx val="1"/>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spPr>
              <a:noFill/>
              <a:ln>
                <a:noFill/>
              </a:ln>
              <a:effectLst/>
            </c:spPr>
            <c:txPr>
              <a:bodyPr/>
              <a:lstStyle/>
              <a:p>
                <a:pPr>
                  <a:defRPr b="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Sheet1!$B$1:$I$1</c:f>
              <c:strCache>
                <c:ptCount val="8"/>
                <c:pt idx="0">
                  <c:v>Business development</c:v>
                </c:pt>
                <c:pt idx="1">
                  <c:v>Technology training to be able to fully leverage technology in workflows</c:v>
                </c:pt>
                <c:pt idx="2">
                  <c:v>Relationship management/communication skills for working with clients</c:v>
                </c:pt>
                <c:pt idx="3">
                  <c:v>Training next generation firm leadership</c:v>
                </c:pt>
                <c:pt idx="4">
                  <c:v>Marketing</c:v>
                </c:pt>
                <c:pt idx="5">
                  <c:v>Technical training such as investment or portfolio management expertise</c:v>
                </c:pt>
                <c:pt idx="6">
                  <c:v>Leadership management for current leaders</c:v>
                </c:pt>
                <c:pt idx="7">
                  <c:v>Other (Please specify)</c:v>
                </c:pt>
              </c:strCache>
            </c:strRef>
          </c:cat>
          <c:val>
            <c:numRef>
              <c:f>Sheet1!$B$2:$I$2</c:f>
              <c:numCache>
                <c:formatCode>0%</c:formatCode>
                <c:ptCount val="8"/>
                <c:pt idx="0">
                  <c:v>0.26200000000000001</c:v>
                </c:pt>
                <c:pt idx="1">
                  <c:v>0.20200000000000001</c:v>
                </c:pt>
                <c:pt idx="2">
                  <c:v>0.153</c:v>
                </c:pt>
                <c:pt idx="3">
                  <c:v>0.13200000000000001</c:v>
                </c:pt>
                <c:pt idx="4">
                  <c:v>9.5000000000000001E-2</c:v>
                </c:pt>
                <c:pt idx="5">
                  <c:v>6.7000000000000004E-2</c:v>
                </c:pt>
                <c:pt idx="6">
                  <c:v>4.8000000000000001E-2</c:v>
                </c:pt>
                <c:pt idx="7">
                  <c:v>4.1000000000000002E-2</c:v>
                </c:pt>
              </c:numCache>
            </c:numRef>
          </c:val>
        </c:ser>
        <c:dLbls>
          <c:showLegendKey val="0"/>
          <c:showVal val="0"/>
          <c:showCatName val="0"/>
          <c:showSerName val="0"/>
          <c:showPercent val="0"/>
          <c:showBubbleSize val="0"/>
        </c:dLbls>
        <c:gapWidth val="57"/>
        <c:axId val="59462784"/>
        <c:axId val="59464320"/>
      </c:barChart>
      <c:catAx>
        <c:axId val="59462784"/>
        <c:scaling>
          <c:orientation val="maxMin"/>
        </c:scaling>
        <c:delete val="1"/>
        <c:axPos val="l"/>
        <c:numFmt formatCode="General" sourceLinked="0"/>
        <c:majorTickMark val="out"/>
        <c:minorTickMark val="none"/>
        <c:tickLblPos val="nextTo"/>
        <c:crossAx val="59464320"/>
        <c:crosses val="autoZero"/>
        <c:auto val="1"/>
        <c:lblAlgn val="ctr"/>
        <c:lblOffset val="100"/>
        <c:noMultiLvlLbl val="0"/>
      </c:catAx>
      <c:valAx>
        <c:axId val="59464320"/>
        <c:scaling>
          <c:orientation val="minMax"/>
          <c:max val="0.70000000000000007"/>
        </c:scaling>
        <c:delete val="1"/>
        <c:axPos val="t"/>
        <c:numFmt formatCode="0%" sourceLinked="1"/>
        <c:majorTickMark val="out"/>
        <c:minorTickMark val="none"/>
        <c:tickLblPos val="nextTo"/>
        <c:crossAx val="59462784"/>
        <c:crosses val="autoZero"/>
        <c:crossBetween val="between"/>
      </c:valAx>
      <c:spPr>
        <a:noFill/>
        <a:ln w="25405">
          <a:noFill/>
        </a:ln>
      </c:spPr>
    </c:plotArea>
    <c:plotVisOnly val="1"/>
    <c:dispBlanksAs val="zero"/>
    <c:showDLblsOverMax val="0"/>
  </c:chart>
  <c:spPr>
    <a:noFill/>
    <a:ln>
      <a:noFill/>
    </a:ln>
  </c:spPr>
  <c:txPr>
    <a:bodyPr/>
    <a:lstStyle/>
    <a:p>
      <a:pPr>
        <a:defRPr sz="1196" b="1" i="0" u="none" strike="noStrike" baseline="0">
          <a:solidFill>
            <a:schemeClr val="tx1"/>
          </a:solidFill>
          <a:latin typeface="Arial"/>
          <a:ea typeface="Arial"/>
          <a:cs typeface="Aria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717263604330077"/>
          <c:y val="1.6579414033597025E-2"/>
          <c:w val="0.61282736395669923"/>
          <c:h val="0.91466311984975757"/>
        </c:manualLayout>
      </c:layout>
      <c:barChart>
        <c:barDir val="bar"/>
        <c:grouping val="clustered"/>
        <c:varyColors val="0"/>
        <c:ser>
          <c:idx val="0"/>
          <c:order val="0"/>
          <c:tx>
            <c:strRef>
              <c:f>Sheet1!$A$2</c:f>
              <c:strCache>
                <c:ptCount val="1"/>
                <c:pt idx="0">
                  <c:v>Current wave</c:v>
                </c:pt>
              </c:strCache>
            </c:strRef>
          </c:tx>
          <c:spPr>
            <a:solidFill>
              <a:schemeClr val="accent1"/>
            </a:solidFill>
            <a:ln w="9525">
              <a:solidFill>
                <a:schemeClr val="bg1"/>
              </a:solidFill>
              <a:prstDash val="solid"/>
            </a:ln>
          </c:spPr>
          <c:invertIfNegative val="0"/>
          <c:dPt>
            <c:idx val="1"/>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Lbls>
            <c:dLbl>
              <c:idx val="4"/>
              <c:layout/>
              <c:showLegendKey val="0"/>
              <c:showVal val="1"/>
              <c:showCatName val="0"/>
              <c:showSerName val="0"/>
              <c:showPercent val="0"/>
              <c:showBubbleSize val="0"/>
              <c:extLst>
                <c:ext xmlns:c15="http://schemas.microsoft.com/office/drawing/2012/chart" uri="{CE6537A1-D6FC-4f65-9D91-7224C49458BB}">
                  <c15:layout/>
                </c:ext>
              </c:extLst>
            </c:dLbl>
            <c:dLbl>
              <c:idx val="5"/>
              <c:showLegendKey val="0"/>
              <c:showVal val="1"/>
              <c:showCatName val="0"/>
              <c:showSerName val="0"/>
              <c:showPercent val="0"/>
              <c:showBubbleSize val="0"/>
              <c:extLst>
                <c:ext xmlns:c15="http://schemas.microsoft.com/office/drawing/2012/chart" uri="{CE6537A1-D6FC-4f65-9D91-7224C49458BB}"/>
              </c:extLst>
            </c:dLbl>
            <c:dLbl>
              <c:idx val="6"/>
              <c:showLegendKey val="0"/>
              <c:showVal val="1"/>
              <c:showCatName val="0"/>
              <c:showSerName val="0"/>
              <c:showPercent val="0"/>
              <c:showBubbleSize val="0"/>
              <c:extLst>
                <c:ext xmlns:c15="http://schemas.microsoft.com/office/drawing/2012/chart" uri="{CE6537A1-D6FC-4f65-9D91-7224C49458BB}"/>
              </c:extLst>
            </c:dLbl>
            <c:dLbl>
              <c:idx val="7"/>
              <c:delete val="1"/>
              <c:extLst>
                <c:ext xmlns:c15="http://schemas.microsoft.com/office/drawing/2012/chart" uri="{CE6537A1-D6FC-4f65-9D91-7224C49458BB}"/>
              </c:extLst>
            </c:dLbl>
            <c:numFmt formatCode="0%" sourceLinked="0"/>
            <c:spPr>
              <a:noFill/>
              <a:ln w="30378">
                <a:noFill/>
              </a:ln>
            </c:spPr>
            <c:txPr>
              <a:bodyPr/>
              <a:lstStyle/>
              <a:p>
                <a:pPr>
                  <a:defRPr sz="1200" b="1" i="0" u="none" strike="noStrike" baseline="0">
                    <a:solidFill>
                      <a:schemeClr val="tx1"/>
                    </a:solidFill>
                    <a:latin typeface="Arial"/>
                    <a:ea typeface="Arial"/>
                    <a:cs typeface="Aria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Sheet1!$B$1:$F$1</c:f>
              <c:strCache>
                <c:ptCount val="5"/>
                <c:pt idx="0">
                  <c:v>Informal, on the job training</c:v>
                </c:pt>
                <c:pt idx="1">
                  <c:v>Supporting additional education and certifications</c:v>
                </c:pt>
                <c:pt idx="2">
                  <c:v>Industry conferences and events</c:v>
                </c:pt>
                <c:pt idx="3">
                  <c:v>Assigning a mentor or coach in the firm</c:v>
                </c:pt>
                <c:pt idx="4">
                  <c:v>Formal, in-house training programs</c:v>
                </c:pt>
              </c:strCache>
            </c:strRef>
          </c:cat>
          <c:val>
            <c:numRef>
              <c:f>Sheet1!$B$2:$F$2</c:f>
              <c:numCache>
                <c:formatCode>0.0%</c:formatCode>
                <c:ptCount val="5"/>
                <c:pt idx="0">
                  <c:v>0.88400000000000001</c:v>
                </c:pt>
                <c:pt idx="1">
                  <c:v>0.66</c:v>
                </c:pt>
                <c:pt idx="2">
                  <c:v>0.60399999999999998</c:v>
                </c:pt>
                <c:pt idx="3">
                  <c:v>0.436</c:v>
                </c:pt>
                <c:pt idx="4">
                  <c:v>0.33100000000000002</c:v>
                </c:pt>
              </c:numCache>
            </c:numRef>
          </c:val>
        </c:ser>
        <c:dLbls>
          <c:showLegendKey val="0"/>
          <c:showVal val="0"/>
          <c:showCatName val="0"/>
          <c:showSerName val="0"/>
          <c:showPercent val="0"/>
          <c:showBubbleSize val="0"/>
        </c:dLbls>
        <c:gapWidth val="80"/>
        <c:axId val="59721216"/>
        <c:axId val="59722752"/>
      </c:barChart>
      <c:catAx>
        <c:axId val="59721216"/>
        <c:scaling>
          <c:orientation val="maxMin"/>
        </c:scaling>
        <c:delete val="0"/>
        <c:axPos val="l"/>
        <c:numFmt formatCode="General" sourceLinked="0"/>
        <c:majorTickMark val="out"/>
        <c:minorTickMark val="none"/>
        <c:tickLblPos val="nextTo"/>
        <c:crossAx val="59722752"/>
        <c:crosses val="autoZero"/>
        <c:auto val="1"/>
        <c:lblAlgn val="ctr"/>
        <c:lblOffset val="100"/>
        <c:noMultiLvlLbl val="0"/>
      </c:catAx>
      <c:valAx>
        <c:axId val="59722752"/>
        <c:scaling>
          <c:orientation val="minMax"/>
          <c:max val="1"/>
        </c:scaling>
        <c:delete val="1"/>
        <c:axPos val="t"/>
        <c:numFmt formatCode="0.0%" sourceLinked="1"/>
        <c:majorTickMark val="out"/>
        <c:minorTickMark val="none"/>
        <c:tickLblPos val="nextTo"/>
        <c:crossAx val="59721216"/>
        <c:crosses val="autoZero"/>
        <c:crossBetween val="between"/>
      </c:valAx>
      <c:spPr>
        <a:noFill/>
        <a:ln w="25399">
          <a:noFill/>
        </a:ln>
      </c:spPr>
    </c:plotArea>
    <c:plotVisOnly val="1"/>
    <c:dispBlanksAs val="zero"/>
    <c:showDLblsOverMax val="0"/>
  </c:chart>
  <c:spPr>
    <a:noFill/>
    <a:ln>
      <a:noFill/>
    </a:ln>
  </c:spPr>
  <c:txPr>
    <a:bodyPr/>
    <a:lstStyle/>
    <a:p>
      <a:pPr>
        <a:defRPr sz="1196" b="1" i="0" u="none" strike="noStrike" baseline="0">
          <a:solidFill>
            <a:schemeClr val="tx1"/>
          </a:solidFill>
          <a:latin typeface="Arial"/>
          <a:ea typeface="Arial"/>
          <a:cs typeface="Aria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8506677384584399E-4"/>
          <c:y val="0"/>
          <c:w val="0.999814933226154"/>
          <c:h val="1"/>
        </c:manualLayout>
      </c:layout>
      <c:barChart>
        <c:barDir val="col"/>
        <c:grouping val="percentStacked"/>
        <c:varyColors val="0"/>
        <c:ser>
          <c:idx val="0"/>
          <c:order val="0"/>
          <c:tx>
            <c:strRef>
              <c:f>Sheet1!$A$2</c:f>
              <c:strCache>
                <c:ptCount val="1"/>
                <c:pt idx="0">
                  <c:v>Industry conferences and events</c:v>
                </c:pt>
              </c:strCache>
            </c:strRef>
          </c:tx>
          <c:spPr>
            <a:solidFill>
              <a:schemeClr val="tx2"/>
            </a:solidFill>
            <a:ln>
              <a:solidFill>
                <a:srgbClr val="FFFFFF"/>
              </a:solidFill>
            </a:ln>
          </c:spPr>
          <c:invertIfNegative val="0"/>
          <c:dLbls>
            <c:dLbl>
              <c:idx val="0"/>
              <c:layout>
                <c:manualLayout>
                  <c:x val="2.7310699065842578E-3"/>
                  <c:y val="-6.2541537906988544E-4"/>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numFmt formatCode="0%" sourceLinked="0"/>
            <c:spPr>
              <a:noFill/>
              <a:ln>
                <a:noFill/>
              </a:ln>
              <a:effectLst/>
            </c:spPr>
            <c:txPr>
              <a:bodyPr/>
              <a:lstStyle/>
              <a:p>
                <a:pPr>
                  <a:defRPr sz="12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f>
              <c:strCache>
                <c:ptCount val="1"/>
                <c:pt idx="0">
                  <c:v>Current Wave</c:v>
                </c:pt>
              </c:strCache>
            </c:strRef>
          </c:cat>
          <c:val>
            <c:numRef>
              <c:f>Sheet1!$B$2</c:f>
              <c:numCache>
                <c:formatCode>0%</c:formatCode>
                <c:ptCount val="1"/>
                <c:pt idx="0">
                  <c:v>0.05</c:v>
                </c:pt>
              </c:numCache>
            </c:numRef>
          </c:val>
        </c:ser>
        <c:ser>
          <c:idx val="1"/>
          <c:order val="1"/>
          <c:tx>
            <c:strRef>
              <c:f>Sheet1!$A$3</c:f>
              <c:strCache>
                <c:ptCount val="1"/>
                <c:pt idx="0">
                  <c:v>Supporting additional education and certifications</c:v>
                </c:pt>
              </c:strCache>
            </c:strRef>
          </c:tx>
          <c:spPr>
            <a:solidFill>
              <a:schemeClr val="tx1"/>
            </a:solidFill>
            <a:ln>
              <a:solidFill>
                <a:srgbClr val="FFFFFF"/>
              </a:solidFill>
            </a:ln>
          </c:spPr>
          <c:invertIfNegative val="0"/>
          <c:dLbls>
            <c:spPr>
              <a:noFill/>
              <a:ln>
                <a:noFill/>
              </a:ln>
              <a:effectLst/>
            </c:spPr>
            <c:txPr>
              <a:bodyPr/>
              <a:lstStyle/>
              <a:p>
                <a:pPr>
                  <a:defRPr sz="12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f>
              <c:strCache>
                <c:ptCount val="1"/>
                <c:pt idx="0">
                  <c:v>Current Wave</c:v>
                </c:pt>
              </c:strCache>
            </c:strRef>
          </c:cat>
          <c:val>
            <c:numRef>
              <c:f>Sheet1!$B$3</c:f>
              <c:numCache>
                <c:formatCode>0%</c:formatCode>
                <c:ptCount val="1"/>
                <c:pt idx="0">
                  <c:v>0.1</c:v>
                </c:pt>
              </c:numCache>
            </c:numRef>
          </c:val>
        </c:ser>
        <c:ser>
          <c:idx val="2"/>
          <c:order val="2"/>
          <c:tx>
            <c:strRef>
              <c:f>Sheet1!$A$4</c:f>
              <c:strCache>
                <c:ptCount val="1"/>
                <c:pt idx="0">
                  <c:v>Formal, in-house training programs</c:v>
                </c:pt>
              </c:strCache>
            </c:strRef>
          </c:tx>
          <c:spPr>
            <a:solidFill>
              <a:schemeClr val="accent3"/>
            </a:solidFill>
            <a:ln>
              <a:solidFill>
                <a:srgbClr val="FFFFFF"/>
              </a:solidFill>
            </a:ln>
          </c:spPr>
          <c:invertIfNegative val="0"/>
          <c:dLbls>
            <c:spPr>
              <a:noFill/>
              <a:ln>
                <a:noFill/>
              </a:ln>
              <a:effectLst/>
            </c:spPr>
            <c:txPr>
              <a:bodyPr/>
              <a:lstStyle/>
              <a:p>
                <a:pPr>
                  <a:defRPr sz="12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f>
              <c:strCache>
                <c:ptCount val="1"/>
                <c:pt idx="0">
                  <c:v>Current Wave</c:v>
                </c:pt>
              </c:strCache>
            </c:strRef>
          </c:cat>
          <c:val>
            <c:numRef>
              <c:f>Sheet1!$B$4</c:f>
              <c:numCache>
                <c:formatCode>0%</c:formatCode>
                <c:ptCount val="1"/>
                <c:pt idx="0">
                  <c:v>0.11</c:v>
                </c:pt>
              </c:numCache>
            </c:numRef>
          </c:val>
        </c:ser>
        <c:ser>
          <c:idx val="3"/>
          <c:order val="3"/>
          <c:tx>
            <c:strRef>
              <c:f>Sheet1!$A$5</c:f>
              <c:strCache>
                <c:ptCount val="1"/>
                <c:pt idx="0">
                  <c:v>Assigning a mentor or coach in the firm</c:v>
                </c:pt>
              </c:strCache>
            </c:strRef>
          </c:tx>
          <c:spPr>
            <a:solidFill>
              <a:schemeClr val="accent2"/>
            </a:solidFill>
            <a:ln>
              <a:solidFill>
                <a:schemeClr val="bg1"/>
              </a:solidFill>
            </a:ln>
          </c:spPr>
          <c:invertIfNegative val="0"/>
          <c:dLbls>
            <c:spPr>
              <a:noFill/>
              <a:ln>
                <a:noFill/>
              </a:ln>
              <a:effectLst/>
            </c:spPr>
            <c:txPr>
              <a:bodyPr/>
              <a:lstStyle/>
              <a:p>
                <a:pPr>
                  <a:defRPr sz="1200" b="1">
                    <a:solidFill>
                      <a:schemeClr val="tx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f>
              <c:strCache>
                <c:ptCount val="1"/>
                <c:pt idx="0">
                  <c:v>Current Wave</c:v>
                </c:pt>
              </c:strCache>
            </c:strRef>
          </c:cat>
          <c:val>
            <c:numRef>
              <c:f>Sheet1!$B$5</c:f>
              <c:numCache>
                <c:formatCode>0%</c:formatCode>
                <c:ptCount val="1"/>
                <c:pt idx="0">
                  <c:v>0.13</c:v>
                </c:pt>
              </c:numCache>
            </c:numRef>
          </c:val>
        </c:ser>
        <c:ser>
          <c:idx val="4"/>
          <c:order val="4"/>
          <c:tx>
            <c:strRef>
              <c:f>Sheet1!$A$6</c:f>
              <c:strCache>
                <c:ptCount val="1"/>
                <c:pt idx="0">
                  <c:v>Informal, on the job training</c:v>
                </c:pt>
              </c:strCache>
            </c:strRef>
          </c:tx>
          <c:spPr>
            <a:solidFill>
              <a:schemeClr val="accent1"/>
            </a:solidFill>
            <a:ln>
              <a:solidFill>
                <a:schemeClr val="bg1"/>
              </a:solidFill>
            </a:ln>
          </c:spPr>
          <c:invertIfNegative val="0"/>
          <c:dLbls>
            <c:spPr>
              <a:noFill/>
              <a:ln>
                <a:noFill/>
              </a:ln>
              <a:effectLst/>
            </c:spPr>
            <c:txPr>
              <a:bodyPr/>
              <a:lstStyle/>
              <a:p>
                <a:pPr>
                  <a:defRPr sz="12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f>
              <c:strCache>
                <c:ptCount val="1"/>
                <c:pt idx="0">
                  <c:v>Current Wave</c:v>
                </c:pt>
              </c:strCache>
            </c:strRef>
          </c:cat>
          <c:val>
            <c:numRef>
              <c:f>Sheet1!$B$6</c:f>
              <c:numCache>
                <c:formatCode>0%</c:formatCode>
                <c:ptCount val="1"/>
                <c:pt idx="0">
                  <c:v>0.61</c:v>
                </c:pt>
              </c:numCache>
            </c:numRef>
          </c:val>
        </c:ser>
        <c:dLbls>
          <c:showLegendKey val="0"/>
          <c:showVal val="0"/>
          <c:showCatName val="0"/>
          <c:showSerName val="0"/>
          <c:showPercent val="0"/>
          <c:showBubbleSize val="0"/>
        </c:dLbls>
        <c:gapWidth val="100"/>
        <c:overlap val="100"/>
        <c:axId val="59871616"/>
        <c:axId val="59873152"/>
      </c:barChart>
      <c:catAx>
        <c:axId val="59871616"/>
        <c:scaling>
          <c:orientation val="minMax"/>
        </c:scaling>
        <c:delete val="1"/>
        <c:axPos val="b"/>
        <c:numFmt formatCode="General" sourceLinked="0"/>
        <c:majorTickMark val="out"/>
        <c:minorTickMark val="none"/>
        <c:tickLblPos val="nextTo"/>
        <c:crossAx val="59873152"/>
        <c:crosses val="autoZero"/>
        <c:auto val="1"/>
        <c:lblAlgn val="ctr"/>
        <c:lblOffset val="100"/>
        <c:noMultiLvlLbl val="0"/>
      </c:catAx>
      <c:valAx>
        <c:axId val="59873152"/>
        <c:scaling>
          <c:orientation val="minMax"/>
        </c:scaling>
        <c:delete val="1"/>
        <c:axPos val="l"/>
        <c:numFmt formatCode="0%" sourceLinked="1"/>
        <c:majorTickMark val="out"/>
        <c:minorTickMark val="none"/>
        <c:tickLblPos val="nextTo"/>
        <c:crossAx val="59871616"/>
        <c:crosses val="autoZero"/>
        <c:crossBetween val="between"/>
      </c:valAx>
      <c:spPr>
        <a:noFill/>
        <a:ln w="25403">
          <a:noFill/>
        </a:ln>
      </c:spPr>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0.55284</cdr:x>
      <cdr:y>0.08405</cdr:y>
    </cdr:from>
    <cdr:to>
      <cdr:x>0.90492</cdr:x>
      <cdr:y>0.18875</cdr:y>
    </cdr:to>
    <cdr:sp macro="" textlink="">
      <cdr:nvSpPr>
        <cdr:cNvPr id="2" name="TextBox 1"/>
        <cdr:cNvSpPr txBox="1"/>
      </cdr:nvSpPr>
      <cdr:spPr>
        <a:xfrm xmlns:a="http://schemas.openxmlformats.org/drawingml/2006/main">
          <a:off x="4849810" y="448608"/>
          <a:ext cx="3088630" cy="558802"/>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nchor="ctr">
          <a:noAutofit/>
        </a:bodyPr>
        <a:lstStyle xmlns:a="http://schemas.openxmlformats.org/drawingml/2006/main"/>
        <a:p xmlns:a="http://schemas.openxmlformats.org/drawingml/2006/main">
          <a:r>
            <a:rPr lang="en-US" sz="1200" dirty="0" smtClean="0">
              <a:solidFill>
                <a:srgbClr val="425563"/>
              </a:solidFill>
              <a:latin typeface="+mn-lt"/>
            </a:rPr>
            <a:t>I think the economy is improving, regardless of what job numbers say</a:t>
          </a:r>
        </a:p>
      </cdr:txBody>
    </cdr:sp>
  </cdr:relSizeAnchor>
  <cdr:relSizeAnchor xmlns:cdr="http://schemas.openxmlformats.org/drawingml/2006/chartDrawing">
    <cdr:from>
      <cdr:x>0.55284</cdr:x>
      <cdr:y>0.40815</cdr:y>
    </cdr:from>
    <cdr:to>
      <cdr:x>0.90492</cdr:x>
      <cdr:y>0.51285</cdr:y>
    </cdr:to>
    <cdr:sp macro="" textlink="">
      <cdr:nvSpPr>
        <cdr:cNvPr id="3" name="TextBox 1"/>
        <cdr:cNvSpPr txBox="1"/>
      </cdr:nvSpPr>
      <cdr:spPr>
        <a:xfrm xmlns:a="http://schemas.openxmlformats.org/drawingml/2006/main">
          <a:off x="4849810" y="2178352"/>
          <a:ext cx="3088630" cy="558802"/>
        </a:xfrm>
        <a:prstGeom xmlns:a="http://schemas.openxmlformats.org/drawingml/2006/main" prst="rect">
          <a:avLst/>
        </a:prstGeom>
        <a:noFill xmlns:a="http://schemas.openxmlformats.org/drawingml/2006/main"/>
      </cdr:spPr>
      <cdr:txBody>
        <a:bodyPr xmlns:a="http://schemas.openxmlformats.org/drawingml/2006/main" wrap="square" lIns="0" tIns="0" rIns="0" bIns="0" rtlCol="0" anchor="ctr">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smtClean="0">
              <a:solidFill>
                <a:srgbClr val="425563"/>
              </a:solidFill>
              <a:latin typeface="+mn-lt"/>
            </a:rPr>
            <a:t>I think the economy is improving, though not as much as it would if job numbers were stronger</a:t>
          </a:r>
        </a:p>
      </cdr:txBody>
    </cdr:sp>
  </cdr:relSizeAnchor>
  <cdr:relSizeAnchor xmlns:cdr="http://schemas.openxmlformats.org/drawingml/2006/chartDrawing">
    <cdr:from>
      <cdr:x>0.55284</cdr:x>
      <cdr:y>0.62897</cdr:y>
    </cdr:from>
    <cdr:to>
      <cdr:x>0.90492</cdr:x>
      <cdr:y>0.73367</cdr:y>
    </cdr:to>
    <cdr:sp macro="" textlink="">
      <cdr:nvSpPr>
        <cdr:cNvPr id="4" name="TextBox 1"/>
        <cdr:cNvSpPr txBox="1"/>
      </cdr:nvSpPr>
      <cdr:spPr>
        <a:xfrm xmlns:a="http://schemas.openxmlformats.org/drawingml/2006/main">
          <a:off x="4849810" y="3356924"/>
          <a:ext cx="3088630" cy="558803"/>
        </a:xfrm>
        <a:prstGeom xmlns:a="http://schemas.openxmlformats.org/drawingml/2006/main" prst="rect">
          <a:avLst/>
        </a:prstGeom>
        <a:noFill xmlns:a="http://schemas.openxmlformats.org/drawingml/2006/main"/>
      </cdr:spPr>
      <cdr:txBody>
        <a:bodyPr xmlns:a="http://schemas.openxmlformats.org/drawingml/2006/main" wrap="square" lIns="0" tIns="0" rIns="0" bIns="0" rtlCol="0" anchor="ctr">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smtClean="0">
              <a:solidFill>
                <a:srgbClr val="425563"/>
              </a:solidFill>
              <a:latin typeface="+mn-lt"/>
            </a:rPr>
            <a:t>I do not think the economy is improving due to fluctuating job numbers</a:t>
          </a:r>
        </a:p>
      </cdr:txBody>
    </cdr:sp>
  </cdr:relSizeAnchor>
  <cdr:relSizeAnchor xmlns:cdr="http://schemas.openxmlformats.org/drawingml/2006/chartDrawing">
    <cdr:from>
      <cdr:x>0.55284</cdr:x>
      <cdr:y>0.6956</cdr:y>
    </cdr:from>
    <cdr:to>
      <cdr:x>0.90492</cdr:x>
      <cdr:y>0.8003</cdr:y>
    </cdr:to>
    <cdr:sp macro="" textlink="">
      <cdr:nvSpPr>
        <cdr:cNvPr id="5" name="TextBox 1"/>
        <cdr:cNvSpPr txBox="1"/>
      </cdr:nvSpPr>
      <cdr:spPr>
        <a:xfrm xmlns:a="http://schemas.openxmlformats.org/drawingml/2006/main">
          <a:off x="4849810" y="3712525"/>
          <a:ext cx="3088630" cy="558802"/>
        </a:xfrm>
        <a:prstGeom xmlns:a="http://schemas.openxmlformats.org/drawingml/2006/main" prst="rect">
          <a:avLst/>
        </a:prstGeom>
        <a:noFill xmlns:a="http://schemas.openxmlformats.org/drawingml/2006/main"/>
      </cdr:spPr>
      <cdr:txBody>
        <a:bodyPr xmlns:a="http://schemas.openxmlformats.org/drawingml/2006/main" wrap="square" lIns="0" tIns="0" rIns="0" bIns="0" rtlCol="0" anchor="ctr">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smtClean="0">
              <a:solidFill>
                <a:srgbClr val="425563"/>
              </a:solidFill>
              <a:latin typeface="+mn-lt"/>
            </a:rPr>
            <a:t>I do not think the economy is improving, but not because of job numbers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2982742" cy="463549"/>
          </a:xfrm>
          <a:prstGeom prst="rect">
            <a:avLst/>
          </a:prstGeom>
        </p:spPr>
        <p:txBody>
          <a:bodyPr vert="horz" lIns="86837" tIns="43418" rIns="86837" bIns="43418" rtlCol="0"/>
          <a:lstStyle>
            <a:lvl1pPr algn="l">
              <a:spcBef>
                <a:spcPct val="50000"/>
              </a:spcBef>
              <a:defRPr sz="1100"/>
            </a:lvl1pPr>
          </a:lstStyle>
          <a:p>
            <a:pPr>
              <a:defRPr/>
            </a:pPr>
            <a:endParaRPr lang="en-US"/>
          </a:p>
        </p:txBody>
      </p:sp>
      <p:sp>
        <p:nvSpPr>
          <p:cNvPr id="3" name="Date Placeholder 2"/>
          <p:cNvSpPr>
            <a:spLocks noGrp="1"/>
          </p:cNvSpPr>
          <p:nvPr>
            <p:ph type="dt" sz="quarter" idx="1"/>
          </p:nvPr>
        </p:nvSpPr>
        <p:spPr>
          <a:xfrm>
            <a:off x="3897516" y="2"/>
            <a:ext cx="2982742" cy="463549"/>
          </a:xfrm>
          <a:prstGeom prst="rect">
            <a:avLst/>
          </a:prstGeom>
        </p:spPr>
        <p:txBody>
          <a:bodyPr vert="horz" lIns="86837" tIns="43418" rIns="86837" bIns="43418" rtlCol="0"/>
          <a:lstStyle>
            <a:lvl1pPr algn="r">
              <a:spcBef>
                <a:spcPct val="50000"/>
              </a:spcBef>
              <a:defRPr sz="1100"/>
            </a:lvl1pPr>
          </a:lstStyle>
          <a:p>
            <a:pPr>
              <a:defRPr/>
            </a:pPr>
            <a:fld id="{45C7AB1C-E2B0-4FC4-B9B9-4B70F5C84117}" type="datetimeFigureOut">
              <a:rPr lang="en-US"/>
              <a:pPr>
                <a:defRPr/>
              </a:pPr>
              <a:t>6/24/2015</a:t>
            </a:fld>
            <a:endParaRPr lang="en-US"/>
          </a:p>
        </p:txBody>
      </p:sp>
      <p:sp>
        <p:nvSpPr>
          <p:cNvPr id="4" name="Footer Placeholder 3"/>
          <p:cNvSpPr>
            <a:spLocks noGrp="1"/>
          </p:cNvSpPr>
          <p:nvPr>
            <p:ph type="ftr" sz="quarter" idx="2"/>
          </p:nvPr>
        </p:nvSpPr>
        <p:spPr>
          <a:xfrm>
            <a:off x="3" y="8831264"/>
            <a:ext cx="2982742" cy="463549"/>
          </a:xfrm>
          <a:prstGeom prst="rect">
            <a:avLst/>
          </a:prstGeom>
        </p:spPr>
        <p:txBody>
          <a:bodyPr vert="horz" lIns="86837" tIns="43418" rIns="86837" bIns="43418" rtlCol="0" anchor="b"/>
          <a:lstStyle>
            <a:lvl1pPr algn="l">
              <a:spcBef>
                <a:spcPct val="50000"/>
              </a:spcBef>
              <a:defRPr sz="1100"/>
            </a:lvl1pPr>
          </a:lstStyle>
          <a:p>
            <a:pPr>
              <a:defRPr/>
            </a:pPr>
            <a:endParaRPr lang="en-US"/>
          </a:p>
        </p:txBody>
      </p:sp>
      <p:sp>
        <p:nvSpPr>
          <p:cNvPr id="5" name="Slide Number Placeholder 4"/>
          <p:cNvSpPr>
            <a:spLocks noGrp="1"/>
          </p:cNvSpPr>
          <p:nvPr>
            <p:ph type="sldNum" sz="quarter" idx="3"/>
          </p:nvPr>
        </p:nvSpPr>
        <p:spPr>
          <a:xfrm>
            <a:off x="3897516" y="8831264"/>
            <a:ext cx="2982742" cy="463549"/>
          </a:xfrm>
          <a:prstGeom prst="rect">
            <a:avLst/>
          </a:prstGeom>
        </p:spPr>
        <p:txBody>
          <a:bodyPr vert="horz" lIns="86837" tIns="43418" rIns="86837" bIns="43418" rtlCol="0" anchor="b"/>
          <a:lstStyle>
            <a:lvl1pPr algn="r">
              <a:spcBef>
                <a:spcPct val="50000"/>
              </a:spcBef>
              <a:defRPr sz="1100"/>
            </a:lvl1pPr>
          </a:lstStyle>
          <a:p>
            <a:pPr>
              <a:defRPr/>
            </a:pPr>
            <a:fld id="{D9439234-3CB2-4649-A7B5-56C2C509A90D}" type="slidenum">
              <a:rPr lang="en-US"/>
              <a:pPr>
                <a:defRPr/>
              </a:pPr>
              <a:t>‹#›</a:t>
            </a:fld>
            <a:endParaRPr lang="en-US"/>
          </a:p>
        </p:txBody>
      </p:sp>
    </p:spTree>
    <p:extLst>
      <p:ext uri="{BB962C8B-B14F-4D97-AF65-F5344CB8AC3E}">
        <p14:creationId xmlns:p14="http://schemas.microsoft.com/office/powerpoint/2010/main" val="2088872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 y="2"/>
            <a:ext cx="2982742" cy="463549"/>
          </a:xfrm>
          <a:prstGeom prst="rect">
            <a:avLst/>
          </a:prstGeom>
          <a:noFill/>
          <a:ln>
            <a:noFill/>
          </a:ln>
          <a:effectLst/>
          <a:extLst/>
        </p:spPr>
        <p:txBody>
          <a:bodyPr vert="horz" wrap="square" lIns="91795" tIns="45897" rIns="91795" bIns="45897" numCol="1" anchor="t" anchorCtr="0" compatLnSpc="1">
            <a:prstTxWarp prst="textNoShape">
              <a:avLst/>
            </a:prstTxWarp>
          </a:bodyPr>
          <a:lstStyle>
            <a:lvl1pPr defTabSz="918118">
              <a:spcBef>
                <a:spcPct val="0"/>
              </a:spcBef>
              <a:defRPr sz="1200"/>
            </a:lvl1pPr>
          </a:lstStyle>
          <a:p>
            <a:pPr>
              <a:defRPr/>
            </a:pPr>
            <a:endParaRPr lang="en-US"/>
          </a:p>
        </p:txBody>
      </p:sp>
      <p:sp>
        <p:nvSpPr>
          <p:cNvPr id="3075" name="Rectangle 3"/>
          <p:cNvSpPr>
            <a:spLocks noGrp="1" noChangeArrowheads="1"/>
          </p:cNvSpPr>
          <p:nvPr>
            <p:ph type="dt" idx="1"/>
          </p:nvPr>
        </p:nvSpPr>
        <p:spPr bwMode="auto">
          <a:xfrm>
            <a:off x="3897516" y="2"/>
            <a:ext cx="2982742" cy="463549"/>
          </a:xfrm>
          <a:prstGeom prst="rect">
            <a:avLst/>
          </a:prstGeom>
          <a:noFill/>
          <a:ln>
            <a:noFill/>
          </a:ln>
          <a:effectLst/>
          <a:extLst/>
        </p:spPr>
        <p:txBody>
          <a:bodyPr vert="horz" wrap="square" lIns="91795" tIns="45897" rIns="91795" bIns="45897" numCol="1" anchor="t" anchorCtr="0" compatLnSpc="1">
            <a:prstTxWarp prst="textNoShape">
              <a:avLst/>
            </a:prstTxWarp>
          </a:bodyPr>
          <a:lstStyle>
            <a:lvl1pPr algn="r" defTabSz="918118">
              <a:spcBef>
                <a:spcPct val="0"/>
              </a:spcBef>
              <a:defRPr sz="1200"/>
            </a:lvl1pPr>
          </a:lstStyle>
          <a:p>
            <a:pPr>
              <a:defRPr/>
            </a:pPr>
            <a:endParaRPr lang="en-US"/>
          </a:p>
        </p:txBody>
      </p:sp>
      <p:sp>
        <p:nvSpPr>
          <p:cNvPr id="47108" name="Rectangle 4"/>
          <p:cNvSpPr>
            <a:spLocks noGrp="1" noRot="1" noChangeAspect="1" noChangeArrowheads="1" noTextEdit="1"/>
          </p:cNvSpPr>
          <p:nvPr>
            <p:ph type="sldImg" idx="2"/>
          </p:nvPr>
        </p:nvSpPr>
        <p:spPr bwMode="auto">
          <a:xfrm>
            <a:off x="1141413" y="700088"/>
            <a:ext cx="4600575" cy="34845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8805" y="4416427"/>
            <a:ext cx="5504203" cy="4181475"/>
          </a:xfrm>
          <a:prstGeom prst="rect">
            <a:avLst/>
          </a:prstGeom>
          <a:noFill/>
          <a:ln>
            <a:noFill/>
          </a:ln>
          <a:effectLst/>
          <a:extLst/>
        </p:spPr>
        <p:txBody>
          <a:bodyPr vert="horz" wrap="square" lIns="91795" tIns="45897" rIns="91795" bIns="4589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3" y="8831264"/>
            <a:ext cx="2982742" cy="463549"/>
          </a:xfrm>
          <a:prstGeom prst="rect">
            <a:avLst/>
          </a:prstGeom>
          <a:noFill/>
          <a:ln>
            <a:noFill/>
          </a:ln>
          <a:effectLst/>
          <a:extLst/>
        </p:spPr>
        <p:txBody>
          <a:bodyPr vert="horz" wrap="square" lIns="91795" tIns="45897" rIns="91795" bIns="45897" numCol="1" anchor="b" anchorCtr="0" compatLnSpc="1">
            <a:prstTxWarp prst="textNoShape">
              <a:avLst/>
            </a:prstTxWarp>
          </a:bodyPr>
          <a:lstStyle>
            <a:lvl1pPr defTabSz="918118">
              <a:spcBef>
                <a:spcPct val="0"/>
              </a:spcBef>
              <a:defRPr sz="1200"/>
            </a:lvl1pPr>
          </a:lstStyle>
          <a:p>
            <a:pPr>
              <a:defRPr/>
            </a:pPr>
            <a:endParaRPr lang="en-US"/>
          </a:p>
        </p:txBody>
      </p:sp>
      <p:sp>
        <p:nvSpPr>
          <p:cNvPr id="3079" name="Rectangle 7"/>
          <p:cNvSpPr>
            <a:spLocks noGrp="1" noChangeArrowheads="1"/>
          </p:cNvSpPr>
          <p:nvPr>
            <p:ph type="sldNum" sz="quarter" idx="5"/>
          </p:nvPr>
        </p:nvSpPr>
        <p:spPr bwMode="auto">
          <a:xfrm>
            <a:off x="3897516" y="8831264"/>
            <a:ext cx="2982742" cy="463549"/>
          </a:xfrm>
          <a:prstGeom prst="rect">
            <a:avLst/>
          </a:prstGeom>
          <a:noFill/>
          <a:ln>
            <a:noFill/>
          </a:ln>
          <a:effectLst/>
          <a:extLst/>
        </p:spPr>
        <p:txBody>
          <a:bodyPr vert="horz" wrap="square" lIns="91795" tIns="45897" rIns="91795" bIns="45897" numCol="1" anchor="b" anchorCtr="0" compatLnSpc="1">
            <a:prstTxWarp prst="textNoShape">
              <a:avLst/>
            </a:prstTxWarp>
          </a:bodyPr>
          <a:lstStyle>
            <a:lvl1pPr algn="r" defTabSz="918118">
              <a:spcBef>
                <a:spcPct val="0"/>
              </a:spcBef>
              <a:defRPr sz="1200"/>
            </a:lvl1pPr>
          </a:lstStyle>
          <a:p>
            <a:pPr>
              <a:defRPr/>
            </a:pPr>
            <a:fld id="{AB5A2DDD-1E94-4B6D-A21D-907F175B3C86}" type="slidenum">
              <a:rPr lang="en-US"/>
              <a:pPr>
                <a:defRPr/>
              </a:pPr>
              <a:t>‹#›</a:t>
            </a:fld>
            <a:endParaRPr lang="en-US" dirty="0"/>
          </a:p>
        </p:txBody>
      </p:sp>
    </p:spTree>
    <p:extLst>
      <p:ext uri="{BB962C8B-B14F-4D97-AF65-F5344CB8AC3E}">
        <p14:creationId xmlns:p14="http://schemas.microsoft.com/office/powerpoint/2010/main" val="37052259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Arial" charset="0"/>
        <a:ea typeface="+mn-ea"/>
        <a:cs typeface="Arial" charset="0"/>
      </a:defRPr>
    </a:lvl1pPr>
    <a:lvl2pPr marL="501650" algn="l" rtl="0" eaLnBrk="0" fontAlgn="base" hangingPunct="0">
      <a:spcBef>
        <a:spcPct val="30000"/>
      </a:spcBef>
      <a:spcAft>
        <a:spcPct val="0"/>
      </a:spcAft>
      <a:defRPr sz="1300" kern="1200">
        <a:solidFill>
          <a:schemeClr val="tx1"/>
        </a:solidFill>
        <a:latin typeface="Arial" charset="0"/>
        <a:ea typeface="+mn-ea"/>
        <a:cs typeface="Arial" charset="0"/>
      </a:defRPr>
    </a:lvl2pPr>
    <a:lvl3pPr marL="1004888" algn="l" rtl="0" eaLnBrk="0" fontAlgn="base" hangingPunct="0">
      <a:spcBef>
        <a:spcPct val="30000"/>
      </a:spcBef>
      <a:spcAft>
        <a:spcPct val="0"/>
      </a:spcAft>
      <a:defRPr sz="1300" kern="1200">
        <a:solidFill>
          <a:schemeClr val="tx1"/>
        </a:solidFill>
        <a:latin typeface="Arial" charset="0"/>
        <a:ea typeface="+mn-ea"/>
        <a:cs typeface="Arial" charset="0"/>
      </a:defRPr>
    </a:lvl3pPr>
    <a:lvl4pPr marL="1508125" algn="l" rtl="0" eaLnBrk="0" fontAlgn="base" hangingPunct="0">
      <a:spcBef>
        <a:spcPct val="30000"/>
      </a:spcBef>
      <a:spcAft>
        <a:spcPct val="0"/>
      </a:spcAft>
      <a:defRPr sz="1300" kern="1200">
        <a:solidFill>
          <a:schemeClr val="tx1"/>
        </a:solidFill>
        <a:latin typeface="Arial" charset="0"/>
        <a:ea typeface="+mn-ea"/>
        <a:cs typeface="Arial" charset="0"/>
      </a:defRPr>
    </a:lvl4pPr>
    <a:lvl5pPr marL="2011363" algn="l" rtl="0" eaLnBrk="0" fontAlgn="base" hangingPunct="0">
      <a:spcBef>
        <a:spcPct val="30000"/>
      </a:spcBef>
      <a:spcAft>
        <a:spcPct val="0"/>
      </a:spcAft>
      <a:defRPr sz="1300" kern="1200">
        <a:solidFill>
          <a:schemeClr val="tx1"/>
        </a:solidFill>
        <a:latin typeface="Arial" charset="0"/>
        <a:ea typeface="+mn-ea"/>
        <a:cs typeface="Arial" charset="0"/>
      </a:defRPr>
    </a:lvl5pPr>
    <a:lvl6pPr marL="2514600" algn="l" defTabSz="1005840" rtl="0" eaLnBrk="1" latinLnBrk="0" hangingPunct="1">
      <a:defRPr sz="1300" kern="1200">
        <a:solidFill>
          <a:schemeClr val="tx1"/>
        </a:solidFill>
        <a:latin typeface="+mn-lt"/>
        <a:ea typeface="+mn-ea"/>
        <a:cs typeface="+mn-cs"/>
      </a:defRPr>
    </a:lvl6pPr>
    <a:lvl7pPr marL="3017520" algn="l" defTabSz="1005840" rtl="0" eaLnBrk="1" latinLnBrk="0" hangingPunct="1">
      <a:defRPr sz="1300" kern="1200">
        <a:solidFill>
          <a:schemeClr val="tx1"/>
        </a:solidFill>
        <a:latin typeface="+mn-lt"/>
        <a:ea typeface="+mn-ea"/>
        <a:cs typeface="+mn-cs"/>
      </a:defRPr>
    </a:lvl7pPr>
    <a:lvl8pPr marL="3520440" algn="l" defTabSz="1005840" rtl="0" eaLnBrk="1" latinLnBrk="0" hangingPunct="1">
      <a:defRPr sz="1300" kern="1200">
        <a:solidFill>
          <a:schemeClr val="tx1"/>
        </a:solidFill>
        <a:latin typeface="+mn-lt"/>
        <a:ea typeface="+mn-ea"/>
        <a:cs typeface="+mn-cs"/>
      </a:defRPr>
    </a:lvl8pPr>
    <a:lvl9pPr marL="4023360" algn="l" defTabSz="100584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773448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41413" y="698500"/>
            <a:ext cx="4600575" cy="3486150"/>
          </a:xfrm>
          <a:ln/>
        </p:spPr>
      </p:sp>
      <p:sp>
        <p:nvSpPr>
          <p:cNvPr id="645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502978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41413" y="698500"/>
            <a:ext cx="4600575" cy="3486150"/>
          </a:xfrm>
          <a:ln/>
        </p:spPr>
      </p:sp>
      <p:sp>
        <p:nvSpPr>
          <p:cNvPr id="645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1121584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69635" name="Notes Placeholder 2"/>
          <p:cNvSpPr>
            <a:spLocks noGrp="1"/>
          </p:cNvSpPr>
          <p:nvPr>
            <p:ph type="body" idx="1"/>
          </p:nvPr>
        </p:nvSpPr>
        <p:spPr>
          <a:noFill/>
        </p:spPr>
        <p:txBody>
          <a:bodyPr/>
          <a:lstStyle/>
          <a:p>
            <a:endParaRPr lang="en-US" altLang="en-US" dirty="0" smtClean="0">
              <a:latin typeface="Arial" pitchFamily="34" charset="0"/>
              <a:cs typeface="Arial" pitchFamily="34" charset="0"/>
            </a:endParaRPr>
          </a:p>
        </p:txBody>
      </p:sp>
      <p:sp>
        <p:nvSpPr>
          <p:cNvPr id="69636" name="Slide Number Placeholder 3"/>
          <p:cNvSpPr>
            <a:spLocks noGrp="1"/>
          </p:cNvSpPr>
          <p:nvPr>
            <p:ph type="sldNum" sz="quarter" idx="5"/>
          </p:nvPr>
        </p:nvSpPr>
        <p:spPr>
          <a:noFill/>
        </p:spPr>
        <p:txBody>
          <a:bodyPr/>
          <a:lstStyle>
            <a:lvl1pPr defTabSz="922338" eaLnBrk="0" hangingPunct="0">
              <a:spcBef>
                <a:spcPct val="30000"/>
              </a:spcBef>
              <a:defRPr sz="1300">
                <a:solidFill>
                  <a:schemeClr val="tx1"/>
                </a:solidFill>
                <a:latin typeface="Arial" pitchFamily="34" charset="0"/>
                <a:ea typeface="MS PGothic" pitchFamily="34" charset="-128"/>
                <a:cs typeface="Arial" pitchFamily="34" charset="0"/>
              </a:defRPr>
            </a:lvl1pPr>
            <a:lvl2pPr marL="742950" indent="-285750" defTabSz="922338" eaLnBrk="0" hangingPunct="0">
              <a:spcBef>
                <a:spcPct val="30000"/>
              </a:spcBef>
              <a:defRPr sz="1300">
                <a:solidFill>
                  <a:schemeClr val="tx1"/>
                </a:solidFill>
                <a:latin typeface="Arial" pitchFamily="34" charset="0"/>
                <a:ea typeface="MS PGothic" pitchFamily="34" charset="-128"/>
                <a:cs typeface="Arial" pitchFamily="34" charset="0"/>
              </a:defRPr>
            </a:lvl2pPr>
            <a:lvl3pPr marL="1143000" indent="-228600" defTabSz="922338" eaLnBrk="0" hangingPunct="0">
              <a:spcBef>
                <a:spcPct val="30000"/>
              </a:spcBef>
              <a:defRPr sz="1300">
                <a:solidFill>
                  <a:schemeClr val="tx1"/>
                </a:solidFill>
                <a:latin typeface="Arial" pitchFamily="34" charset="0"/>
                <a:ea typeface="MS PGothic" pitchFamily="34" charset="-128"/>
                <a:cs typeface="Arial" pitchFamily="34" charset="0"/>
              </a:defRPr>
            </a:lvl3pPr>
            <a:lvl4pPr marL="1600200" indent="-228600" defTabSz="922338" eaLnBrk="0" hangingPunct="0">
              <a:spcBef>
                <a:spcPct val="30000"/>
              </a:spcBef>
              <a:defRPr sz="1300">
                <a:solidFill>
                  <a:schemeClr val="tx1"/>
                </a:solidFill>
                <a:latin typeface="Arial" pitchFamily="34" charset="0"/>
                <a:ea typeface="MS PGothic" pitchFamily="34" charset="-128"/>
                <a:cs typeface="Arial" pitchFamily="34" charset="0"/>
              </a:defRPr>
            </a:lvl4pPr>
            <a:lvl5pPr marL="2057400" indent="-228600" defTabSz="922338" eaLnBrk="0" hangingPunct="0">
              <a:spcBef>
                <a:spcPct val="30000"/>
              </a:spcBef>
              <a:defRPr sz="1300">
                <a:solidFill>
                  <a:schemeClr val="tx1"/>
                </a:solidFill>
                <a:latin typeface="Arial" pitchFamily="34" charset="0"/>
                <a:ea typeface="MS PGothic" pitchFamily="34" charset="-128"/>
                <a:cs typeface="Arial" pitchFamily="34" charset="0"/>
              </a:defRPr>
            </a:lvl5pPr>
            <a:lvl6pPr marL="25146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6pPr>
            <a:lvl7pPr marL="29718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7pPr>
            <a:lvl8pPr marL="34290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8pPr>
            <a:lvl9pPr marL="38862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9pPr>
          </a:lstStyle>
          <a:p>
            <a:pPr eaLnBrk="1" hangingPunct="1">
              <a:spcBef>
                <a:spcPct val="0"/>
              </a:spcBef>
            </a:pPr>
            <a:fld id="{1852222F-A3EB-4E7A-A7C0-D542E90F1E77}" type="slidenum">
              <a:rPr lang="en-US" altLang="en-US" sz="1200">
                <a:solidFill>
                  <a:prstClr val="black"/>
                </a:solidFill>
              </a:rPr>
              <a:pPr eaLnBrk="1" hangingPunct="1">
                <a:spcBef>
                  <a:spcPct val="0"/>
                </a:spcBef>
              </a:pPr>
              <a:t>12</a:t>
            </a:fld>
            <a:endParaRPr lang="en-US" altLang="en-US" sz="120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41413" y="698500"/>
            <a:ext cx="4600575" cy="3486150"/>
          </a:xfrm>
          <a:ln/>
        </p:spPr>
      </p:sp>
      <p:sp>
        <p:nvSpPr>
          <p:cNvPr id="747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511217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141413" y="698500"/>
            <a:ext cx="4600575" cy="3486150"/>
          </a:xfrm>
          <a:ln/>
        </p:spPr>
      </p:sp>
      <p:sp>
        <p:nvSpPr>
          <p:cNvPr id="665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7437590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41413" y="698500"/>
            <a:ext cx="4600575" cy="3486150"/>
          </a:xfrm>
          <a:ln/>
        </p:spPr>
      </p:sp>
      <p:sp>
        <p:nvSpPr>
          <p:cNvPr id="747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0429256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41413" y="698500"/>
            <a:ext cx="4600575" cy="3486150"/>
          </a:xfrm>
          <a:ln/>
        </p:spPr>
      </p:sp>
      <p:sp>
        <p:nvSpPr>
          <p:cNvPr id="747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3290325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41413" y="698500"/>
            <a:ext cx="4600575" cy="3486150"/>
          </a:xfrm>
          <a:ln/>
        </p:spPr>
      </p:sp>
      <p:sp>
        <p:nvSpPr>
          <p:cNvPr id="645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2063627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1141413" y="698500"/>
            <a:ext cx="4600575" cy="3486150"/>
          </a:xfrm>
          <a:ln/>
        </p:spPr>
      </p:sp>
      <p:sp>
        <p:nvSpPr>
          <p:cNvPr id="614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4220765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41413" y="698500"/>
            <a:ext cx="4600575" cy="3486150"/>
          </a:xfrm>
          <a:ln/>
        </p:spPr>
      </p:sp>
      <p:sp>
        <p:nvSpPr>
          <p:cNvPr id="645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751638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900630" y="8831264"/>
            <a:ext cx="2981184"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10" tIns="46106" rIns="92210" bIns="46106" anchor="b"/>
          <a:lstStyle>
            <a:lvl1pPr defTabSz="925513" eaLnBrk="0" hangingPunct="0">
              <a:spcBef>
                <a:spcPct val="30000"/>
              </a:spcBef>
              <a:defRPr sz="1300">
                <a:solidFill>
                  <a:schemeClr val="tx1"/>
                </a:solidFill>
                <a:latin typeface="Arial" charset="0"/>
                <a:cs typeface="Arial" charset="0"/>
              </a:defRPr>
            </a:lvl1pPr>
            <a:lvl2pPr marL="742950" indent="-285750" defTabSz="925513" eaLnBrk="0" hangingPunct="0">
              <a:spcBef>
                <a:spcPct val="30000"/>
              </a:spcBef>
              <a:defRPr sz="1300">
                <a:solidFill>
                  <a:schemeClr val="tx1"/>
                </a:solidFill>
                <a:latin typeface="Arial" charset="0"/>
                <a:cs typeface="Arial" charset="0"/>
              </a:defRPr>
            </a:lvl2pPr>
            <a:lvl3pPr marL="1143000" indent="-228600" defTabSz="925513" eaLnBrk="0" hangingPunct="0">
              <a:spcBef>
                <a:spcPct val="30000"/>
              </a:spcBef>
              <a:defRPr sz="1300">
                <a:solidFill>
                  <a:schemeClr val="tx1"/>
                </a:solidFill>
                <a:latin typeface="Arial" charset="0"/>
                <a:cs typeface="Arial" charset="0"/>
              </a:defRPr>
            </a:lvl3pPr>
            <a:lvl4pPr marL="1600200" indent="-228600" defTabSz="925513" eaLnBrk="0" hangingPunct="0">
              <a:spcBef>
                <a:spcPct val="30000"/>
              </a:spcBef>
              <a:defRPr sz="1300">
                <a:solidFill>
                  <a:schemeClr val="tx1"/>
                </a:solidFill>
                <a:latin typeface="Arial" charset="0"/>
                <a:cs typeface="Arial" charset="0"/>
              </a:defRPr>
            </a:lvl4pPr>
            <a:lvl5pPr marL="2057400" indent="-228600" defTabSz="925513" eaLnBrk="0" hangingPunct="0">
              <a:spcBef>
                <a:spcPct val="30000"/>
              </a:spcBef>
              <a:defRPr sz="1300">
                <a:solidFill>
                  <a:schemeClr val="tx1"/>
                </a:solidFill>
                <a:latin typeface="Arial" charset="0"/>
                <a:cs typeface="Arial" charset="0"/>
              </a:defRPr>
            </a:lvl5pPr>
            <a:lvl6pPr marL="2514600" indent="-228600" defTabSz="925513" eaLnBrk="0" fontAlgn="base" hangingPunct="0">
              <a:spcBef>
                <a:spcPct val="30000"/>
              </a:spcBef>
              <a:spcAft>
                <a:spcPct val="0"/>
              </a:spcAft>
              <a:defRPr sz="1300">
                <a:solidFill>
                  <a:schemeClr val="tx1"/>
                </a:solidFill>
                <a:latin typeface="Arial" charset="0"/>
                <a:cs typeface="Arial" charset="0"/>
              </a:defRPr>
            </a:lvl6pPr>
            <a:lvl7pPr marL="2971800" indent="-228600" defTabSz="925513" eaLnBrk="0" fontAlgn="base" hangingPunct="0">
              <a:spcBef>
                <a:spcPct val="30000"/>
              </a:spcBef>
              <a:spcAft>
                <a:spcPct val="0"/>
              </a:spcAft>
              <a:defRPr sz="1300">
                <a:solidFill>
                  <a:schemeClr val="tx1"/>
                </a:solidFill>
                <a:latin typeface="Arial" charset="0"/>
                <a:cs typeface="Arial" charset="0"/>
              </a:defRPr>
            </a:lvl7pPr>
            <a:lvl8pPr marL="3429000" indent="-228600" defTabSz="925513" eaLnBrk="0" fontAlgn="base" hangingPunct="0">
              <a:spcBef>
                <a:spcPct val="30000"/>
              </a:spcBef>
              <a:spcAft>
                <a:spcPct val="0"/>
              </a:spcAft>
              <a:defRPr sz="1300">
                <a:solidFill>
                  <a:schemeClr val="tx1"/>
                </a:solidFill>
                <a:latin typeface="Arial" charset="0"/>
                <a:cs typeface="Arial" charset="0"/>
              </a:defRPr>
            </a:lvl8pPr>
            <a:lvl9pPr marL="3886200" indent="-228600" defTabSz="925513" eaLnBrk="0" fontAlgn="base" hangingPunct="0">
              <a:spcBef>
                <a:spcPct val="30000"/>
              </a:spcBef>
              <a:spcAft>
                <a:spcPct val="0"/>
              </a:spcAft>
              <a:defRPr sz="1300">
                <a:solidFill>
                  <a:schemeClr val="tx1"/>
                </a:solidFill>
                <a:latin typeface="Arial" charset="0"/>
                <a:cs typeface="Arial" charset="0"/>
              </a:defRPr>
            </a:lvl9pPr>
          </a:lstStyle>
          <a:p>
            <a:pPr algn="r">
              <a:spcBef>
                <a:spcPct val="0"/>
              </a:spcBef>
            </a:pPr>
            <a:fld id="{4FD23E2D-CA27-42EC-83F4-A3735D5D8613}" type="slidenum">
              <a:rPr lang="en-US" altLang="en-US" sz="1200">
                <a:latin typeface="Arial Narrow" pitchFamily="34" charset="0"/>
                <a:ea typeface="ＭＳ Ｐゴシック" pitchFamily="34" charset="-128"/>
              </a:rPr>
              <a:pPr algn="r">
                <a:spcBef>
                  <a:spcPct val="0"/>
                </a:spcBef>
              </a:pPr>
              <a:t>2</a:t>
            </a:fld>
            <a:endParaRPr lang="en-US" altLang="en-US" sz="1200">
              <a:latin typeface="Arial Narrow" pitchFamily="34" charset="0"/>
              <a:ea typeface="ＭＳ Ｐゴシック" pitchFamily="34" charset="-128"/>
            </a:endParaRPr>
          </a:p>
        </p:txBody>
      </p:sp>
      <p:sp>
        <p:nvSpPr>
          <p:cNvPr id="49155" name="Rectangle 2"/>
          <p:cNvSpPr>
            <a:spLocks noGrp="1" noRot="1" noChangeAspect="1" noChangeArrowheads="1" noTextEdit="1"/>
          </p:cNvSpPr>
          <p:nvPr>
            <p:ph type="sldImg"/>
          </p:nvPr>
        </p:nvSpPr>
        <p:spPr>
          <a:xfrm>
            <a:off x="1143000" y="696913"/>
            <a:ext cx="4600575" cy="3486150"/>
          </a:xfrm>
          <a:ln/>
        </p:spPr>
      </p:sp>
      <p:sp>
        <p:nvSpPr>
          <p:cNvPr id="491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982" tIns="40992" rIns="81982" bIns="40992"/>
          <a:lstStyle/>
          <a:p>
            <a:endParaRPr lang="en-US" altLang="en-US" smtClean="0">
              <a:latin typeface="Arial Narrow" pitchFamily="34" charset="0"/>
            </a:endParaRPr>
          </a:p>
        </p:txBody>
      </p:sp>
    </p:spTree>
    <p:extLst>
      <p:ext uri="{BB962C8B-B14F-4D97-AF65-F5344CB8AC3E}">
        <p14:creationId xmlns:p14="http://schemas.microsoft.com/office/powerpoint/2010/main" val="31022120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41413" y="698500"/>
            <a:ext cx="4600575" cy="3486150"/>
          </a:xfrm>
          <a:ln/>
        </p:spPr>
      </p:sp>
      <p:sp>
        <p:nvSpPr>
          <p:cNvPr id="645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5239407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1141413" y="698500"/>
            <a:ext cx="4600575" cy="3486150"/>
          </a:xfrm>
          <a:ln/>
        </p:spPr>
      </p:sp>
      <p:sp>
        <p:nvSpPr>
          <p:cNvPr id="614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9857508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41413" y="698500"/>
            <a:ext cx="4600575" cy="3486150"/>
          </a:xfrm>
          <a:ln/>
        </p:spPr>
      </p:sp>
      <p:sp>
        <p:nvSpPr>
          <p:cNvPr id="645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5161592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41413" y="698500"/>
            <a:ext cx="4600575" cy="3486150"/>
          </a:xfrm>
          <a:ln/>
        </p:spPr>
      </p:sp>
      <p:sp>
        <p:nvSpPr>
          <p:cNvPr id="747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4354482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41413" y="698500"/>
            <a:ext cx="4600575" cy="3486150"/>
          </a:xfrm>
          <a:ln/>
        </p:spPr>
      </p:sp>
      <p:sp>
        <p:nvSpPr>
          <p:cNvPr id="747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4134916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41413" y="698500"/>
            <a:ext cx="4600575" cy="3486150"/>
          </a:xfrm>
          <a:ln/>
        </p:spPr>
      </p:sp>
      <p:sp>
        <p:nvSpPr>
          <p:cNvPr id="747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In Wave 16:</a:t>
            </a:r>
          </a:p>
          <a:p>
            <a:r>
              <a:rPr lang="en-US" altLang="en-US" dirty="0" smtClean="0"/>
              <a:t>54% - Younger, next generation of investors</a:t>
            </a:r>
          </a:p>
          <a:p>
            <a:r>
              <a:rPr lang="en-US" altLang="en-US" dirty="0" smtClean="0"/>
              <a:t>45% - Under $100k in investable assets</a:t>
            </a:r>
          </a:p>
          <a:p>
            <a:r>
              <a:rPr lang="en-US" altLang="en-US" dirty="0" smtClean="0"/>
              <a:t>44% - Self-directed investors</a:t>
            </a:r>
            <a:r>
              <a:rPr lang="en-US" altLang="en-US" baseline="0" dirty="0" smtClean="0"/>
              <a:t> looking for limited advice</a:t>
            </a:r>
          </a:p>
          <a:p>
            <a:r>
              <a:rPr lang="en-US" altLang="en-US" baseline="0" dirty="0" smtClean="0"/>
              <a:t>25% - More than $100k but less than $250k in investable assets</a:t>
            </a:r>
          </a:p>
          <a:p>
            <a:r>
              <a:rPr lang="en-US" altLang="en-US" baseline="0" dirty="0" smtClean="0"/>
              <a:t>20% - Current clients requiring little personal attention</a:t>
            </a:r>
          </a:p>
          <a:p>
            <a:r>
              <a:rPr lang="en-US" altLang="en-US" baseline="0" dirty="0" smtClean="0"/>
              <a:t>3% - Older, retired investors in </a:t>
            </a:r>
            <a:r>
              <a:rPr lang="en-US" altLang="en-US" baseline="0" dirty="0" err="1" smtClean="0"/>
              <a:t>decumulation</a:t>
            </a:r>
            <a:r>
              <a:rPr lang="en-US" altLang="en-US" baseline="0" dirty="0" smtClean="0"/>
              <a:t> phase</a:t>
            </a:r>
          </a:p>
          <a:p>
            <a:r>
              <a:rPr lang="en-US" altLang="en-US" baseline="0" dirty="0" smtClean="0"/>
              <a:t>22% - Don’t know</a:t>
            </a:r>
          </a:p>
          <a:p>
            <a:endParaRPr lang="en-US" altLang="en-US" baseline="0" dirty="0" smtClean="0"/>
          </a:p>
          <a:p>
            <a:r>
              <a:rPr lang="en-US" altLang="en-US" baseline="0" dirty="0" smtClean="0"/>
              <a:t>Not asked: “More than $250k in investable assets” or “I wouldn’t target clients or prospects with this solution”</a:t>
            </a:r>
            <a:endParaRPr lang="en-US" altLang="en-US" dirty="0" smtClean="0"/>
          </a:p>
        </p:txBody>
      </p:sp>
    </p:spTree>
    <p:extLst>
      <p:ext uri="{BB962C8B-B14F-4D97-AF65-F5344CB8AC3E}">
        <p14:creationId xmlns:p14="http://schemas.microsoft.com/office/powerpoint/2010/main" val="24414888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1141413" y="698500"/>
            <a:ext cx="4600575" cy="3486150"/>
          </a:xfrm>
          <a:ln/>
        </p:spPr>
      </p:sp>
      <p:sp>
        <p:nvSpPr>
          <p:cNvPr id="5734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7157046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41413" y="698500"/>
            <a:ext cx="4600575" cy="3486150"/>
          </a:xfrm>
          <a:ln/>
        </p:spPr>
      </p:sp>
      <p:sp>
        <p:nvSpPr>
          <p:cNvPr id="747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6785645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41413" y="698500"/>
            <a:ext cx="4600575" cy="3486150"/>
          </a:xfrm>
          <a:ln/>
        </p:spPr>
      </p:sp>
      <p:sp>
        <p:nvSpPr>
          <p:cNvPr id="747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8558014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41413" y="698500"/>
            <a:ext cx="4600575" cy="3486150"/>
          </a:xfrm>
          <a:ln/>
        </p:spPr>
      </p:sp>
      <p:sp>
        <p:nvSpPr>
          <p:cNvPr id="747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693007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900630" y="8831264"/>
            <a:ext cx="2981184"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10" tIns="46106" rIns="92210" bIns="46106" anchor="b"/>
          <a:lstStyle>
            <a:lvl1pPr defTabSz="925513" eaLnBrk="0" hangingPunct="0">
              <a:spcBef>
                <a:spcPct val="30000"/>
              </a:spcBef>
              <a:defRPr sz="1300">
                <a:solidFill>
                  <a:schemeClr val="tx1"/>
                </a:solidFill>
                <a:latin typeface="Arial" charset="0"/>
                <a:cs typeface="Arial" charset="0"/>
              </a:defRPr>
            </a:lvl1pPr>
            <a:lvl2pPr marL="742950" indent="-285750" defTabSz="925513" eaLnBrk="0" hangingPunct="0">
              <a:spcBef>
                <a:spcPct val="30000"/>
              </a:spcBef>
              <a:defRPr sz="1300">
                <a:solidFill>
                  <a:schemeClr val="tx1"/>
                </a:solidFill>
                <a:latin typeface="Arial" charset="0"/>
                <a:cs typeface="Arial" charset="0"/>
              </a:defRPr>
            </a:lvl2pPr>
            <a:lvl3pPr marL="1143000" indent="-228600" defTabSz="925513" eaLnBrk="0" hangingPunct="0">
              <a:spcBef>
                <a:spcPct val="30000"/>
              </a:spcBef>
              <a:defRPr sz="1300">
                <a:solidFill>
                  <a:schemeClr val="tx1"/>
                </a:solidFill>
                <a:latin typeface="Arial" charset="0"/>
                <a:cs typeface="Arial" charset="0"/>
              </a:defRPr>
            </a:lvl3pPr>
            <a:lvl4pPr marL="1600200" indent="-228600" defTabSz="925513" eaLnBrk="0" hangingPunct="0">
              <a:spcBef>
                <a:spcPct val="30000"/>
              </a:spcBef>
              <a:defRPr sz="1300">
                <a:solidFill>
                  <a:schemeClr val="tx1"/>
                </a:solidFill>
                <a:latin typeface="Arial" charset="0"/>
                <a:cs typeface="Arial" charset="0"/>
              </a:defRPr>
            </a:lvl4pPr>
            <a:lvl5pPr marL="2057400" indent="-228600" defTabSz="925513" eaLnBrk="0" hangingPunct="0">
              <a:spcBef>
                <a:spcPct val="30000"/>
              </a:spcBef>
              <a:defRPr sz="1300">
                <a:solidFill>
                  <a:schemeClr val="tx1"/>
                </a:solidFill>
                <a:latin typeface="Arial" charset="0"/>
                <a:cs typeface="Arial" charset="0"/>
              </a:defRPr>
            </a:lvl5pPr>
            <a:lvl6pPr marL="2514600" indent="-228600" defTabSz="925513" eaLnBrk="0" fontAlgn="base" hangingPunct="0">
              <a:spcBef>
                <a:spcPct val="30000"/>
              </a:spcBef>
              <a:spcAft>
                <a:spcPct val="0"/>
              </a:spcAft>
              <a:defRPr sz="1300">
                <a:solidFill>
                  <a:schemeClr val="tx1"/>
                </a:solidFill>
                <a:latin typeface="Arial" charset="0"/>
                <a:cs typeface="Arial" charset="0"/>
              </a:defRPr>
            </a:lvl6pPr>
            <a:lvl7pPr marL="2971800" indent="-228600" defTabSz="925513" eaLnBrk="0" fontAlgn="base" hangingPunct="0">
              <a:spcBef>
                <a:spcPct val="30000"/>
              </a:spcBef>
              <a:spcAft>
                <a:spcPct val="0"/>
              </a:spcAft>
              <a:defRPr sz="1300">
                <a:solidFill>
                  <a:schemeClr val="tx1"/>
                </a:solidFill>
                <a:latin typeface="Arial" charset="0"/>
                <a:cs typeface="Arial" charset="0"/>
              </a:defRPr>
            </a:lvl7pPr>
            <a:lvl8pPr marL="3429000" indent="-228600" defTabSz="925513" eaLnBrk="0" fontAlgn="base" hangingPunct="0">
              <a:spcBef>
                <a:spcPct val="30000"/>
              </a:spcBef>
              <a:spcAft>
                <a:spcPct val="0"/>
              </a:spcAft>
              <a:defRPr sz="1300">
                <a:solidFill>
                  <a:schemeClr val="tx1"/>
                </a:solidFill>
                <a:latin typeface="Arial" charset="0"/>
                <a:cs typeface="Arial" charset="0"/>
              </a:defRPr>
            </a:lvl8pPr>
            <a:lvl9pPr marL="3886200" indent="-228600" defTabSz="925513" eaLnBrk="0" fontAlgn="base" hangingPunct="0">
              <a:spcBef>
                <a:spcPct val="30000"/>
              </a:spcBef>
              <a:spcAft>
                <a:spcPct val="0"/>
              </a:spcAft>
              <a:defRPr sz="1300">
                <a:solidFill>
                  <a:schemeClr val="tx1"/>
                </a:solidFill>
                <a:latin typeface="Arial" charset="0"/>
                <a:cs typeface="Arial" charset="0"/>
              </a:defRPr>
            </a:lvl9pPr>
          </a:lstStyle>
          <a:p>
            <a:pPr algn="r">
              <a:spcBef>
                <a:spcPct val="0"/>
              </a:spcBef>
            </a:pPr>
            <a:fld id="{215046B5-21EA-45DA-8E09-9D5D7BD0A851}" type="slidenum">
              <a:rPr lang="en-US" altLang="en-US" sz="1200">
                <a:latin typeface="Arial Narrow" pitchFamily="34" charset="0"/>
                <a:ea typeface="ＭＳ Ｐゴシック" pitchFamily="34" charset="-128"/>
              </a:rPr>
              <a:pPr algn="r">
                <a:spcBef>
                  <a:spcPct val="0"/>
                </a:spcBef>
              </a:pPr>
              <a:t>3</a:t>
            </a:fld>
            <a:endParaRPr lang="en-US" altLang="en-US" sz="1200">
              <a:latin typeface="Arial Narrow" pitchFamily="34" charset="0"/>
              <a:ea typeface="ＭＳ Ｐゴシック" pitchFamily="34" charset="-128"/>
            </a:endParaRPr>
          </a:p>
        </p:txBody>
      </p:sp>
      <p:sp>
        <p:nvSpPr>
          <p:cNvPr id="51203" name="Rectangle 2"/>
          <p:cNvSpPr>
            <a:spLocks noGrp="1" noRot="1" noChangeAspect="1" noChangeArrowheads="1" noTextEdit="1"/>
          </p:cNvSpPr>
          <p:nvPr>
            <p:ph type="sldImg"/>
          </p:nvPr>
        </p:nvSpPr>
        <p:spPr>
          <a:xfrm>
            <a:off x="1143000" y="696913"/>
            <a:ext cx="4600575" cy="3486150"/>
          </a:xfrm>
          <a:ln/>
        </p:spPr>
      </p:sp>
      <p:sp>
        <p:nvSpPr>
          <p:cNvPr id="512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982" tIns="40992" rIns="81982" bIns="40992"/>
          <a:lstStyle/>
          <a:p>
            <a:endParaRPr lang="en-US" altLang="en-US" smtClean="0">
              <a:latin typeface="Arial Narrow" pitchFamily="34" charset="0"/>
            </a:endParaRPr>
          </a:p>
        </p:txBody>
      </p:sp>
    </p:spTree>
    <p:extLst>
      <p:ext uri="{BB962C8B-B14F-4D97-AF65-F5344CB8AC3E}">
        <p14:creationId xmlns:p14="http://schemas.microsoft.com/office/powerpoint/2010/main" val="19755504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1141413" y="698500"/>
            <a:ext cx="4600575" cy="3486150"/>
          </a:xfrm>
          <a:ln/>
        </p:spPr>
      </p:sp>
      <p:sp>
        <p:nvSpPr>
          <p:cNvPr id="614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4272580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69635" name="Notes Placeholder 2"/>
          <p:cNvSpPr>
            <a:spLocks noGrp="1"/>
          </p:cNvSpPr>
          <p:nvPr>
            <p:ph type="body" idx="1"/>
          </p:nvPr>
        </p:nvSpPr>
        <p:spPr>
          <a:noFill/>
        </p:spPr>
        <p:txBody>
          <a:bodyPr/>
          <a:lstStyle/>
          <a:p>
            <a:endParaRPr lang="en-US" altLang="en-US" dirty="0" smtClean="0">
              <a:latin typeface="Arial" pitchFamily="34" charset="0"/>
              <a:cs typeface="Arial" pitchFamily="34" charset="0"/>
            </a:endParaRPr>
          </a:p>
        </p:txBody>
      </p:sp>
      <p:sp>
        <p:nvSpPr>
          <p:cNvPr id="69636" name="Slide Number Placeholder 3"/>
          <p:cNvSpPr>
            <a:spLocks noGrp="1"/>
          </p:cNvSpPr>
          <p:nvPr>
            <p:ph type="sldNum" sz="quarter" idx="5"/>
          </p:nvPr>
        </p:nvSpPr>
        <p:spPr>
          <a:noFill/>
        </p:spPr>
        <p:txBody>
          <a:bodyPr/>
          <a:lstStyle>
            <a:lvl1pPr defTabSz="922338" eaLnBrk="0" hangingPunct="0">
              <a:spcBef>
                <a:spcPct val="30000"/>
              </a:spcBef>
              <a:defRPr sz="1300">
                <a:solidFill>
                  <a:schemeClr val="tx1"/>
                </a:solidFill>
                <a:latin typeface="Arial" pitchFamily="34" charset="0"/>
                <a:ea typeface="MS PGothic" pitchFamily="34" charset="-128"/>
                <a:cs typeface="Arial" pitchFamily="34" charset="0"/>
              </a:defRPr>
            </a:lvl1pPr>
            <a:lvl2pPr marL="742950" indent="-285750" defTabSz="922338" eaLnBrk="0" hangingPunct="0">
              <a:spcBef>
                <a:spcPct val="30000"/>
              </a:spcBef>
              <a:defRPr sz="1300">
                <a:solidFill>
                  <a:schemeClr val="tx1"/>
                </a:solidFill>
                <a:latin typeface="Arial" pitchFamily="34" charset="0"/>
                <a:ea typeface="MS PGothic" pitchFamily="34" charset="-128"/>
                <a:cs typeface="Arial" pitchFamily="34" charset="0"/>
              </a:defRPr>
            </a:lvl2pPr>
            <a:lvl3pPr marL="1143000" indent="-228600" defTabSz="922338" eaLnBrk="0" hangingPunct="0">
              <a:spcBef>
                <a:spcPct val="30000"/>
              </a:spcBef>
              <a:defRPr sz="1300">
                <a:solidFill>
                  <a:schemeClr val="tx1"/>
                </a:solidFill>
                <a:latin typeface="Arial" pitchFamily="34" charset="0"/>
                <a:ea typeface="MS PGothic" pitchFamily="34" charset="-128"/>
                <a:cs typeface="Arial" pitchFamily="34" charset="0"/>
              </a:defRPr>
            </a:lvl3pPr>
            <a:lvl4pPr marL="1600200" indent="-228600" defTabSz="922338" eaLnBrk="0" hangingPunct="0">
              <a:spcBef>
                <a:spcPct val="30000"/>
              </a:spcBef>
              <a:defRPr sz="1300">
                <a:solidFill>
                  <a:schemeClr val="tx1"/>
                </a:solidFill>
                <a:latin typeface="Arial" pitchFamily="34" charset="0"/>
                <a:ea typeface="MS PGothic" pitchFamily="34" charset="-128"/>
                <a:cs typeface="Arial" pitchFamily="34" charset="0"/>
              </a:defRPr>
            </a:lvl4pPr>
            <a:lvl5pPr marL="2057400" indent="-228600" defTabSz="922338" eaLnBrk="0" hangingPunct="0">
              <a:spcBef>
                <a:spcPct val="30000"/>
              </a:spcBef>
              <a:defRPr sz="1300">
                <a:solidFill>
                  <a:schemeClr val="tx1"/>
                </a:solidFill>
                <a:latin typeface="Arial" pitchFamily="34" charset="0"/>
                <a:ea typeface="MS PGothic" pitchFamily="34" charset="-128"/>
                <a:cs typeface="Arial" pitchFamily="34" charset="0"/>
              </a:defRPr>
            </a:lvl5pPr>
            <a:lvl6pPr marL="25146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6pPr>
            <a:lvl7pPr marL="29718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7pPr>
            <a:lvl8pPr marL="34290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8pPr>
            <a:lvl9pPr marL="38862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9pPr>
          </a:lstStyle>
          <a:p>
            <a:pPr eaLnBrk="1" hangingPunct="1">
              <a:spcBef>
                <a:spcPct val="0"/>
              </a:spcBef>
            </a:pPr>
            <a:fld id="{1852222F-A3EB-4E7A-A7C0-D542E90F1E77}" type="slidenum">
              <a:rPr lang="en-US" altLang="en-US" sz="1200">
                <a:solidFill>
                  <a:prstClr val="black"/>
                </a:solidFill>
              </a:rPr>
              <a:pPr eaLnBrk="1" hangingPunct="1">
                <a:spcBef>
                  <a:spcPct val="0"/>
                </a:spcBef>
              </a:pPr>
              <a:t>31</a:t>
            </a:fld>
            <a:endParaRPr lang="en-US" altLang="en-US" sz="1200">
              <a:solidFill>
                <a:prstClr val="black"/>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1141413" y="698500"/>
            <a:ext cx="4600575" cy="3486150"/>
          </a:xfrm>
          <a:ln/>
        </p:spPr>
      </p:sp>
      <p:sp>
        <p:nvSpPr>
          <p:cNvPr id="5529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7830307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1141413" y="698500"/>
            <a:ext cx="4600575" cy="3486150"/>
          </a:xfrm>
          <a:ln/>
        </p:spPr>
      </p:sp>
      <p:sp>
        <p:nvSpPr>
          <p:cNvPr id="5632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4203045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69635" name="Notes Placeholder 2"/>
          <p:cNvSpPr>
            <a:spLocks noGrp="1"/>
          </p:cNvSpPr>
          <p:nvPr>
            <p:ph type="body" idx="1"/>
          </p:nvPr>
        </p:nvSpPr>
        <p:spPr>
          <a:noFill/>
        </p:spPr>
        <p:txBody>
          <a:bodyPr/>
          <a:lstStyle/>
          <a:p>
            <a:endParaRPr lang="en-US" altLang="en-US" dirty="0" smtClean="0">
              <a:latin typeface="Arial" pitchFamily="34" charset="0"/>
              <a:cs typeface="Arial" pitchFamily="34" charset="0"/>
            </a:endParaRPr>
          </a:p>
        </p:txBody>
      </p:sp>
      <p:sp>
        <p:nvSpPr>
          <p:cNvPr id="69636" name="Slide Number Placeholder 3"/>
          <p:cNvSpPr>
            <a:spLocks noGrp="1"/>
          </p:cNvSpPr>
          <p:nvPr>
            <p:ph type="sldNum" sz="quarter" idx="5"/>
          </p:nvPr>
        </p:nvSpPr>
        <p:spPr>
          <a:noFill/>
        </p:spPr>
        <p:txBody>
          <a:bodyPr/>
          <a:lstStyle>
            <a:lvl1pPr defTabSz="922338" eaLnBrk="0" hangingPunct="0">
              <a:spcBef>
                <a:spcPct val="30000"/>
              </a:spcBef>
              <a:defRPr sz="1300">
                <a:solidFill>
                  <a:schemeClr val="tx1"/>
                </a:solidFill>
                <a:latin typeface="Arial" pitchFamily="34" charset="0"/>
                <a:ea typeface="MS PGothic" pitchFamily="34" charset="-128"/>
                <a:cs typeface="Arial" pitchFamily="34" charset="0"/>
              </a:defRPr>
            </a:lvl1pPr>
            <a:lvl2pPr marL="742950" indent="-285750" defTabSz="922338" eaLnBrk="0" hangingPunct="0">
              <a:spcBef>
                <a:spcPct val="30000"/>
              </a:spcBef>
              <a:defRPr sz="1300">
                <a:solidFill>
                  <a:schemeClr val="tx1"/>
                </a:solidFill>
                <a:latin typeface="Arial" pitchFamily="34" charset="0"/>
                <a:ea typeface="MS PGothic" pitchFamily="34" charset="-128"/>
                <a:cs typeface="Arial" pitchFamily="34" charset="0"/>
              </a:defRPr>
            </a:lvl2pPr>
            <a:lvl3pPr marL="1143000" indent="-228600" defTabSz="922338" eaLnBrk="0" hangingPunct="0">
              <a:spcBef>
                <a:spcPct val="30000"/>
              </a:spcBef>
              <a:defRPr sz="1300">
                <a:solidFill>
                  <a:schemeClr val="tx1"/>
                </a:solidFill>
                <a:latin typeface="Arial" pitchFamily="34" charset="0"/>
                <a:ea typeface="MS PGothic" pitchFamily="34" charset="-128"/>
                <a:cs typeface="Arial" pitchFamily="34" charset="0"/>
              </a:defRPr>
            </a:lvl3pPr>
            <a:lvl4pPr marL="1600200" indent="-228600" defTabSz="922338" eaLnBrk="0" hangingPunct="0">
              <a:spcBef>
                <a:spcPct val="30000"/>
              </a:spcBef>
              <a:defRPr sz="1300">
                <a:solidFill>
                  <a:schemeClr val="tx1"/>
                </a:solidFill>
                <a:latin typeface="Arial" pitchFamily="34" charset="0"/>
                <a:ea typeface="MS PGothic" pitchFamily="34" charset="-128"/>
                <a:cs typeface="Arial" pitchFamily="34" charset="0"/>
              </a:defRPr>
            </a:lvl4pPr>
            <a:lvl5pPr marL="2057400" indent="-228600" defTabSz="922338" eaLnBrk="0" hangingPunct="0">
              <a:spcBef>
                <a:spcPct val="30000"/>
              </a:spcBef>
              <a:defRPr sz="1300">
                <a:solidFill>
                  <a:schemeClr val="tx1"/>
                </a:solidFill>
                <a:latin typeface="Arial" pitchFamily="34" charset="0"/>
                <a:ea typeface="MS PGothic" pitchFamily="34" charset="-128"/>
                <a:cs typeface="Arial" pitchFamily="34" charset="0"/>
              </a:defRPr>
            </a:lvl5pPr>
            <a:lvl6pPr marL="25146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6pPr>
            <a:lvl7pPr marL="29718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7pPr>
            <a:lvl8pPr marL="34290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8pPr>
            <a:lvl9pPr marL="38862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9pPr>
          </a:lstStyle>
          <a:p>
            <a:pPr eaLnBrk="1" hangingPunct="1">
              <a:spcBef>
                <a:spcPct val="0"/>
              </a:spcBef>
            </a:pPr>
            <a:fld id="{1852222F-A3EB-4E7A-A7C0-D542E90F1E77}" type="slidenum">
              <a:rPr lang="en-US" altLang="en-US" sz="1200">
                <a:solidFill>
                  <a:prstClr val="black"/>
                </a:solidFill>
              </a:rPr>
              <a:pPr eaLnBrk="1" hangingPunct="1">
                <a:spcBef>
                  <a:spcPct val="0"/>
                </a:spcBef>
              </a:pPr>
              <a:t>34</a:t>
            </a:fld>
            <a:endParaRPr lang="en-US" altLang="en-US" sz="1200">
              <a:solidFill>
                <a:prstClr val="black"/>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txBox="1">
            <a:spLocks noGrp="1" noChangeArrowheads="1"/>
          </p:cNvSpPr>
          <p:nvPr/>
        </p:nvSpPr>
        <p:spPr bwMode="auto">
          <a:xfrm>
            <a:off x="3900630" y="8831264"/>
            <a:ext cx="2981184"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10" tIns="46106" rIns="92210" bIns="46106" anchor="b"/>
          <a:lstStyle>
            <a:lvl1pPr defTabSz="925513" eaLnBrk="0" hangingPunct="0">
              <a:spcBef>
                <a:spcPct val="30000"/>
              </a:spcBef>
              <a:defRPr sz="1300">
                <a:solidFill>
                  <a:schemeClr val="tx1"/>
                </a:solidFill>
                <a:latin typeface="Arial" charset="0"/>
                <a:cs typeface="Arial" charset="0"/>
              </a:defRPr>
            </a:lvl1pPr>
            <a:lvl2pPr marL="742950" indent="-285750" defTabSz="925513" eaLnBrk="0" hangingPunct="0">
              <a:spcBef>
                <a:spcPct val="30000"/>
              </a:spcBef>
              <a:defRPr sz="1300">
                <a:solidFill>
                  <a:schemeClr val="tx1"/>
                </a:solidFill>
                <a:latin typeface="Arial" charset="0"/>
                <a:cs typeface="Arial" charset="0"/>
              </a:defRPr>
            </a:lvl2pPr>
            <a:lvl3pPr marL="1143000" indent="-228600" defTabSz="925513" eaLnBrk="0" hangingPunct="0">
              <a:spcBef>
                <a:spcPct val="30000"/>
              </a:spcBef>
              <a:defRPr sz="1300">
                <a:solidFill>
                  <a:schemeClr val="tx1"/>
                </a:solidFill>
                <a:latin typeface="Arial" charset="0"/>
                <a:cs typeface="Arial" charset="0"/>
              </a:defRPr>
            </a:lvl3pPr>
            <a:lvl4pPr marL="1600200" indent="-228600" defTabSz="925513" eaLnBrk="0" hangingPunct="0">
              <a:spcBef>
                <a:spcPct val="30000"/>
              </a:spcBef>
              <a:defRPr sz="1300">
                <a:solidFill>
                  <a:schemeClr val="tx1"/>
                </a:solidFill>
                <a:latin typeface="Arial" charset="0"/>
                <a:cs typeface="Arial" charset="0"/>
              </a:defRPr>
            </a:lvl4pPr>
            <a:lvl5pPr marL="2057400" indent="-228600" defTabSz="925513" eaLnBrk="0" hangingPunct="0">
              <a:spcBef>
                <a:spcPct val="30000"/>
              </a:spcBef>
              <a:defRPr sz="1300">
                <a:solidFill>
                  <a:schemeClr val="tx1"/>
                </a:solidFill>
                <a:latin typeface="Arial" charset="0"/>
                <a:cs typeface="Arial" charset="0"/>
              </a:defRPr>
            </a:lvl5pPr>
            <a:lvl6pPr marL="2514600" indent="-228600" defTabSz="925513" eaLnBrk="0" fontAlgn="base" hangingPunct="0">
              <a:spcBef>
                <a:spcPct val="30000"/>
              </a:spcBef>
              <a:spcAft>
                <a:spcPct val="0"/>
              </a:spcAft>
              <a:defRPr sz="1300">
                <a:solidFill>
                  <a:schemeClr val="tx1"/>
                </a:solidFill>
                <a:latin typeface="Arial" charset="0"/>
                <a:cs typeface="Arial" charset="0"/>
              </a:defRPr>
            </a:lvl6pPr>
            <a:lvl7pPr marL="2971800" indent="-228600" defTabSz="925513" eaLnBrk="0" fontAlgn="base" hangingPunct="0">
              <a:spcBef>
                <a:spcPct val="30000"/>
              </a:spcBef>
              <a:spcAft>
                <a:spcPct val="0"/>
              </a:spcAft>
              <a:defRPr sz="1300">
                <a:solidFill>
                  <a:schemeClr val="tx1"/>
                </a:solidFill>
                <a:latin typeface="Arial" charset="0"/>
                <a:cs typeface="Arial" charset="0"/>
              </a:defRPr>
            </a:lvl7pPr>
            <a:lvl8pPr marL="3429000" indent="-228600" defTabSz="925513" eaLnBrk="0" fontAlgn="base" hangingPunct="0">
              <a:spcBef>
                <a:spcPct val="30000"/>
              </a:spcBef>
              <a:spcAft>
                <a:spcPct val="0"/>
              </a:spcAft>
              <a:defRPr sz="1300">
                <a:solidFill>
                  <a:schemeClr val="tx1"/>
                </a:solidFill>
                <a:latin typeface="Arial" charset="0"/>
                <a:cs typeface="Arial" charset="0"/>
              </a:defRPr>
            </a:lvl8pPr>
            <a:lvl9pPr marL="3886200" indent="-228600" defTabSz="925513" eaLnBrk="0" fontAlgn="base" hangingPunct="0">
              <a:spcBef>
                <a:spcPct val="30000"/>
              </a:spcBef>
              <a:spcAft>
                <a:spcPct val="0"/>
              </a:spcAft>
              <a:defRPr sz="1300">
                <a:solidFill>
                  <a:schemeClr val="tx1"/>
                </a:solidFill>
                <a:latin typeface="Arial" charset="0"/>
                <a:cs typeface="Arial" charset="0"/>
              </a:defRPr>
            </a:lvl9pPr>
          </a:lstStyle>
          <a:p>
            <a:pPr algn="r">
              <a:spcBef>
                <a:spcPct val="0"/>
              </a:spcBef>
            </a:pPr>
            <a:fld id="{DCCBB154-2744-4DE9-9C2F-0C9CC5DB5F75}" type="slidenum">
              <a:rPr lang="en-US" altLang="en-US" sz="1200">
                <a:latin typeface="Arial Narrow" pitchFamily="34" charset="0"/>
                <a:ea typeface="ＭＳ Ｐゴシック" pitchFamily="34" charset="-128"/>
              </a:rPr>
              <a:pPr algn="r">
                <a:spcBef>
                  <a:spcPct val="0"/>
                </a:spcBef>
              </a:pPr>
              <a:t>35</a:t>
            </a:fld>
            <a:endParaRPr lang="en-US" altLang="en-US" sz="1200">
              <a:latin typeface="Arial Narrow" pitchFamily="34" charset="0"/>
              <a:ea typeface="ＭＳ Ｐゴシック" pitchFamily="34" charset="-128"/>
            </a:endParaRPr>
          </a:p>
        </p:txBody>
      </p:sp>
      <p:sp>
        <p:nvSpPr>
          <p:cNvPr id="78851" name="Rectangle 2"/>
          <p:cNvSpPr>
            <a:spLocks noGrp="1" noRot="1" noChangeAspect="1" noChangeArrowheads="1" noTextEdit="1"/>
          </p:cNvSpPr>
          <p:nvPr>
            <p:ph type="sldImg"/>
          </p:nvPr>
        </p:nvSpPr>
        <p:spPr>
          <a:xfrm>
            <a:off x="1143000" y="696913"/>
            <a:ext cx="4600575" cy="3486150"/>
          </a:xfrm>
          <a:ln/>
        </p:spPr>
      </p:sp>
      <p:sp>
        <p:nvSpPr>
          <p:cNvPr id="788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982" tIns="40992" rIns="81982" bIns="40992"/>
          <a:lstStyle/>
          <a:p>
            <a:endParaRPr lang="en-US" altLang="en-US" smtClean="0">
              <a:latin typeface="Arial Narrow" pitchFamily="34" charset="0"/>
            </a:endParaRPr>
          </a:p>
        </p:txBody>
      </p:sp>
    </p:spTree>
    <p:extLst>
      <p:ext uri="{BB962C8B-B14F-4D97-AF65-F5344CB8AC3E}">
        <p14:creationId xmlns:p14="http://schemas.microsoft.com/office/powerpoint/2010/main" val="30386244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3900630" y="8831264"/>
            <a:ext cx="2981184"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10" tIns="46106" rIns="92210" bIns="46106" anchor="b"/>
          <a:lstStyle>
            <a:lvl1pPr defTabSz="925513" eaLnBrk="0" hangingPunct="0">
              <a:spcBef>
                <a:spcPct val="30000"/>
              </a:spcBef>
              <a:defRPr sz="1300">
                <a:solidFill>
                  <a:schemeClr val="tx1"/>
                </a:solidFill>
                <a:latin typeface="Arial" charset="0"/>
                <a:cs typeface="Arial" charset="0"/>
              </a:defRPr>
            </a:lvl1pPr>
            <a:lvl2pPr marL="742950" indent="-285750" defTabSz="925513" eaLnBrk="0" hangingPunct="0">
              <a:spcBef>
                <a:spcPct val="30000"/>
              </a:spcBef>
              <a:defRPr sz="1300">
                <a:solidFill>
                  <a:schemeClr val="tx1"/>
                </a:solidFill>
                <a:latin typeface="Arial" charset="0"/>
                <a:cs typeface="Arial" charset="0"/>
              </a:defRPr>
            </a:lvl2pPr>
            <a:lvl3pPr marL="1143000" indent="-228600" defTabSz="925513" eaLnBrk="0" hangingPunct="0">
              <a:spcBef>
                <a:spcPct val="30000"/>
              </a:spcBef>
              <a:defRPr sz="1300">
                <a:solidFill>
                  <a:schemeClr val="tx1"/>
                </a:solidFill>
                <a:latin typeface="Arial" charset="0"/>
                <a:cs typeface="Arial" charset="0"/>
              </a:defRPr>
            </a:lvl3pPr>
            <a:lvl4pPr marL="1600200" indent="-228600" defTabSz="925513" eaLnBrk="0" hangingPunct="0">
              <a:spcBef>
                <a:spcPct val="30000"/>
              </a:spcBef>
              <a:defRPr sz="1300">
                <a:solidFill>
                  <a:schemeClr val="tx1"/>
                </a:solidFill>
                <a:latin typeface="Arial" charset="0"/>
                <a:cs typeface="Arial" charset="0"/>
              </a:defRPr>
            </a:lvl4pPr>
            <a:lvl5pPr marL="2057400" indent="-228600" defTabSz="925513" eaLnBrk="0" hangingPunct="0">
              <a:spcBef>
                <a:spcPct val="30000"/>
              </a:spcBef>
              <a:defRPr sz="1300">
                <a:solidFill>
                  <a:schemeClr val="tx1"/>
                </a:solidFill>
                <a:latin typeface="Arial" charset="0"/>
                <a:cs typeface="Arial" charset="0"/>
              </a:defRPr>
            </a:lvl5pPr>
            <a:lvl6pPr marL="2514600" indent="-228600" defTabSz="925513" eaLnBrk="0" fontAlgn="base" hangingPunct="0">
              <a:spcBef>
                <a:spcPct val="30000"/>
              </a:spcBef>
              <a:spcAft>
                <a:spcPct val="0"/>
              </a:spcAft>
              <a:defRPr sz="1300">
                <a:solidFill>
                  <a:schemeClr val="tx1"/>
                </a:solidFill>
                <a:latin typeface="Arial" charset="0"/>
                <a:cs typeface="Arial" charset="0"/>
              </a:defRPr>
            </a:lvl6pPr>
            <a:lvl7pPr marL="2971800" indent="-228600" defTabSz="925513" eaLnBrk="0" fontAlgn="base" hangingPunct="0">
              <a:spcBef>
                <a:spcPct val="30000"/>
              </a:spcBef>
              <a:spcAft>
                <a:spcPct val="0"/>
              </a:spcAft>
              <a:defRPr sz="1300">
                <a:solidFill>
                  <a:schemeClr val="tx1"/>
                </a:solidFill>
                <a:latin typeface="Arial" charset="0"/>
                <a:cs typeface="Arial" charset="0"/>
              </a:defRPr>
            </a:lvl7pPr>
            <a:lvl8pPr marL="3429000" indent="-228600" defTabSz="925513" eaLnBrk="0" fontAlgn="base" hangingPunct="0">
              <a:spcBef>
                <a:spcPct val="30000"/>
              </a:spcBef>
              <a:spcAft>
                <a:spcPct val="0"/>
              </a:spcAft>
              <a:defRPr sz="1300">
                <a:solidFill>
                  <a:schemeClr val="tx1"/>
                </a:solidFill>
                <a:latin typeface="Arial" charset="0"/>
                <a:cs typeface="Arial" charset="0"/>
              </a:defRPr>
            </a:lvl8pPr>
            <a:lvl9pPr marL="3886200" indent="-228600" defTabSz="925513" eaLnBrk="0" fontAlgn="base" hangingPunct="0">
              <a:spcBef>
                <a:spcPct val="30000"/>
              </a:spcBef>
              <a:spcAft>
                <a:spcPct val="0"/>
              </a:spcAft>
              <a:defRPr sz="1300">
                <a:solidFill>
                  <a:schemeClr val="tx1"/>
                </a:solidFill>
                <a:latin typeface="Arial" charset="0"/>
                <a:cs typeface="Arial" charset="0"/>
              </a:defRPr>
            </a:lvl9pPr>
          </a:lstStyle>
          <a:p>
            <a:pPr algn="r">
              <a:spcBef>
                <a:spcPct val="0"/>
              </a:spcBef>
            </a:pPr>
            <a:fld id="{EEFF1E1D-A2B5-4EB5-BB7C-07AC30570E1E}" type="slidenum">
              <a:rPr lang="en-US" altLang="en-US" sz="1200">
                <a:latin typeface="Arial Narrow" pitchFamily="34" charset="0"/>
                <a:ea typeface="ＭＳ Ｐゴシック" pitchFamily="34" charset="-128"/>
              </a:rPr>
              <a:pPr algn="r">
                <a:spcBef>
                  <a:spcPct val="0"/>
                </a:spcBef>
              </a:pPr>
              <a:t>36</a:t>
            </a:fld>
            <a:endParaRPr lang="en-US" altLang="en-US" sz="1200">
              <a:latin typeface="Arial Narrow" pitchFamily="34" charset="0"/>
              <a:ea typeface="ＭＳ Ｐゴシック" pitchFamily="34" charset="-128"/>
            </a:endParaRPr>
          </a:p>
        </p:txBody>
      </p:sp>
      <p:sp>
        <p:nvSpPr>
          <p:cNvPr id="79875" name="Rectangle 2"/>
          <p:cNvSpPr>
            <a:spLocks noGrp="1" noRot="1" noChangeAspect="1" noChangeArrowheads="1" noTextEdit="1"/>
          </p:cNvSpPr>
          <p:nvPr>
            <p:ph type="sldImg"/>
          </p:nvPr>
        </p:nvSpPr>
        <p:spPr>
          <a:xfrm>
            <a:off x="1143000" y="696913"/>
            <a:ext cx="4600575" cy="3486150"/>
          </a:xfrm>
          <a:ln/>
        </p:spPr>
      </p:sp>
      <p:sp>
        <p:nvSpPr>
          <p:cNvPr id="798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982" tIns="40992" rIns="81982" bIns="40992"/>
          <a:lstStyle/>
          <a:p>
            <a:endParaRPr lang="en-US" altLang="en-US" smtClean="0">
              <a:latin typeface="Arial Narrow" pitchFamily="34" charset="0"/>
            </a:endParaRPr>
          </a:p>
        </p:txBody>
      </p:sp>
    </p:spTree>
    <p:extLst>
      <p:ext uri="{BB962C8B-B14F-4D97-AF65-F5344CB8AC3E}">
        <p14:creationId xmlns:p14="http://schemas.microsoft.com/office/powerpoint/2010/main" val="15601290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xfrm>
            <a:off x="1141413" y="698500"/>
            <a:ext cx="4600575" cy="3486150"/>
          </a:xfrm>
          <a:ln/>
        </p:spPr>
      </p:sp>
      <p:sp>
        <p:nvSpPr>
          <p:cNvPr id="778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535773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900630" y="8831264"/>
            <a:ext cx="2981184"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10" tIns="46106" rIns="92210" bIns="46106" anchor="b"/>
          <a:lstStyle>
            <a:lvl1pPr defTabSz="925513" eaLnBrk="0" hangingPunct="0">
              <a:spcBef>
                <a:spcPct val="30000"/>
              </a:spcBef>
              <a:defRPr sz="1300">
                <a:solidFill>
                  <a:schemeClr val="tx1"/>
                </a:solidFill>
                <a:latin typeface="Arial" charset="0"/>
                <a:cs typeface="Arial" charset="0"/>
              </a:defRPr>
            </a:lvl1pPr>
            <a:lvl2pPr marL="742950" indent="-285750" defTabSz="925513" eaLnBrk="0" hangingPunct="0">
              <a:spcBef>
                <a:spcPct val="30000"/>
              </a:spcBef>
              <a:defRPr sz="1300">
                <a:solidFill>
                  <a:schemeClr val="tx1"/>
                </a:solidFill>
                <a:latin typeface="Arial" charset="0"/>
                <a:cs typeface="Arial" charset="0"/>
              </a:defRPr>
            </a:lvl2pPr>
            <a:lvl3pPr marL="1143000" indent="-228600" defTabSz="925513" eaLnBrk="0" hangingPunct="0">
              <a:spcBef>
                <a:spcPct val="30000"/>
              </a:spcBef>
              <a:defRPr sz="1300">
                <a:solidFill>
                  <a:schemeClr val="tx1"/>
                </a:solidFill>
                <a:latin typeface="Arial" charset="0"/>
                <a:cs typeface="Arial" charset="0"/>
              </a:defRPr>
            </a:lvl3pPr>
            <a:lvl4pPr marL="1600200" indent="-228600" defTabSz="925513" eaLnBrk="0" hangingPunct="0">
              <a:spcBef>
                <a:spcPct val="30000"/>
              </a:spcBef>
              <a:defRPr sz="1300">
                <a:solidFill>
                  <a:schemeClr val="tx1"/>
                </a:solidFill>
                <a:latin typeface="Arial" charset="0"/>
                <a:cs typeface="Arial" charset="0"/>
              </a:defRPr>
            </a:lvl4pPr>
            <a:lvl5pPr marL="2057400" indent="-228600" defTabSz="925513" eaLnBrk="0" hangingPunct="0">
              <a:spcBef>
                <a:spcPct val="30000"/>
              </a:spcBef>
              <a:defRPr sz="1300">
                <a:solidFill>
                  <a:schemeClr val="tx1"/>
                </a:solidFill>
                <a:latin typeface="Arial" charset="0"/>
                <a:cs typeface="Arial" charset="0"/>
              </a:defRPr>
            </a:lvl5pPr>
            <a:lvl6pPr marL="2514600" indent="-228600" defTabSz="925513" eaLnBrk="0" fontAlgn="base" hangingPunct="0">
              <a:spcBef>
                <a:spcPct val="30000"/>
              </a:spcBef>
              <a:spcAft>
                <a:spcPct val="0"/>
              </a:spcAft>
              <a:defRPr sz="1300">
                <a:solidFill>
                  <a:schemeClr val="tx1"/>
                </a:solidFill>
                <a:latin typeface="Arial" charset="0"/>
                <a:cs typeface="Arial" charset="0"/>
              </a:defRPr>
            </a:lvl6pPr>
            <a:lvl7pPr marL="2971800" indent="-228600" defTabSz="925513" eaLnBrk="0" fontAlgn="base" hangingPunct="0">
              <a:spcBef>
                <a:spcPct val="30000"/>
              </a:spcBef>
              <a:spcAft>
                <a:spcPct val="0"/>
              </a:spcAft>
              <a:defRPr sz="1300">
                <a:solidFill>
                  <a:schemeClr val="tx1"/>
                </a:solidFill>
                <a:latin typeface="Arial" charset="0"/>
                <a:cs typeface="Arial" charset="0"/>
              </a:defRPr>
            </a:lvl7pPr>
            <a:lvl8pPr marL="3429000" indent="-228600" defTabSz="925513" eaLnBrk="0" fontAlgn="base" hangingPunct="0">
              <a:spcBef>
                <a:spcPct val="30000"/>
              </a:spcBef>
              <a:spcAft>
                <a:spcPct val="0"/>
              </a:spcAft>
              <a:defRPr sz="1300">
                <a:solidFill>
                  <a:schemeClr val="tx1"/>
                </a:solidFill>
                <a:latin typeface="Arial" charset="0"/>
                <a:cs typeface="Arial" charset="0"/>
              </a:defRPr>
            </a:lvl8pPr>
            <a:lvl9pPr marL="3886200" indent="-228600" defTabSz="925513" eaLnBrk="0" fontAlgn="base" hangingPunct="0">
              <a:spcBef>
                <a:spcPct val="30000"/>
              </a:spcBef>
              <a:spcAft>
                <a:spcPct val="0"/>
              </a:spcAft>
              <a:defRPr sz="1300">
                <a:solidFill>
                  <a:schemeClr val="tx1"/>
                </a:solidFill>
                <a:latin typeface="Arial" charset="0"/>
                <a:cs typeface="Arial" charset="0"/>
              </a:defRPr>
            </a:lvl9pPr>
          </a:lstStyle>
          <a:p>
            <a:pPr algn="r">
              <a:spcBef>
                <a:spcPct val="0"/>
              </a:spcBef>
            </a:pPr>
            <a:fld id="{69ABCDB9-015B-4303-B036-66364B9B5102}" type="slidenum">
              <a:rPr lang="en-US" altLang="en-US" sz="1200">
                <a:latin typeface="Arial Narrow" pitchFamily="34" charset="0"/>
                <a:ea typeface="ＭＳ Ｐゴシック" pitchFamily="34" charset="-128"/>
              </a:rPr>
              <a:pPr algn="r">
                <a:spcBef>
                  <a:spcPct val="0"/>
                </a:spcBef>
              </a:pPr>
              <a:t>4</a:t>
            </a:fld>
            <a:endParaRPr lang="en-US" altLang="en-US" sz="1200">
              <a:latin typeface="Arial Narrow" pitchFamily="34" charset="0"/>
              <a:ea typeface="ＭＳ Ｐゴシック" pitchFamily="34" charset="-128"/>
            </a:endParaRPr>
          </a:p>
        </p:txBody>
      </p:sp>
      <p:sp>
        <p:nvSpPr>
          <p:cNvPr id="52227" name="Rectangle 2"/>
          <p:cNvSpPr>
            <a:spLocks noGrp="1" noRot="1" noChangeAspect="1" noChangeArrowheads="1" noTextEdit="1"/>
          </p:cNvSpPr>
          <p:nvPr>
            <p:ph type="sldImg"/>
          </p:nvPr>
        </p:nvSpPr>
        <p:spPr>
          <a:xfrm>
            <a:off x="1143000" y="696913"/>
            <a:ext cx="4600575" cy="3486150"/>
          </a:xfrm>
          <a:ln/>
        </p:spPr>
      </p:sp>
      <p:sp>
        <p:nvSpPr>
          <p:cNvPr id="522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982" tIns="40992" rIns="81982" bIns="40992"/>
          <a:lstStyle/>
          <a:p>
            <a:endParaRPr lang="en-US" altLang="en-US" smtClean="0">
              <a:latin typeface="Arial Narrow" pitchFamily="34" charset="0"/>
            </a:endParaRPr>
          </a:p>
        </p:txBody>
      </p:sp>
    </p:spTree>
    <p:extLst>
      <p:ext uri="{BB962C8B-B14F-4D97-AF65-F5344CB8AC3E}">
        <p14:creationId xmlns:p14="http://schemas.microsoft.com/office/powerpoint/2010/main" val="3040693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900630" y="8831264"/>
            <a:ext cx="2981184"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10" tIns="46106" rIns="92210" bIns="46106" anchor="b"/>
          <a:lstStyle>
            <a:lvl1pPr defTabSz="925513" eaLnBrk="0" hangingPunct="0">
              <a:spcBef>
                <a:spcPct val="30000"/>
              </a:spcBef>
              <a:defRPr sz="1300">
                <a:solidFill>
                  <a:schemeClr val="tx1"/>
                </a:solidFill>
                <a:latin typeface="Arial" charset="0"/>
                <a:cs typeface="Arial" charset="0"/>
              </a:defRPr>
            </a:lvl1pPr>
            <a:lvl2pPr marL="742950" indent="-285750" defTabSz="925513" eaLnBrk="0" hangingPunct="0">
              <a:spcBef>
                <a:spcPct val="30000"/>
              </a:spcBef>
              <a:defRPr sz="1300">
                <a:solidFill>
                  <a:schemeClr val="tx1"/>
                </a:solidFill>
                <a:latin typeface="Arial" charset="0"/>
                <a:cs typeface="Arial" charset="0"/>
              </a:defRPr>
            </a:lvl2pPr>
            <a:lvl3pPr marL="1143000" indent="-228600" defTabSz="925513" eaLnBrk="0" hangingPunct="0">
              <a:spcBef>
                <a:spcPct val="30000"/>
              </a:spcBef>
              <a:defRPr sz="1300">
                <a:solidFill>
                  <a:schemeClr val="tx1"/>
                </a:solidFill>
                <a:latin typeface="Arial" charset="0"/>
                <a:cs typeface="Arial" charset="0"/>
              </a:defRPr>
            </a:lvl3pPr>
            <a:lvl4pPr marL="1600200" indent="-228600" defTabSz="925513" eaLnBrk="0" hangingPunct="0">
              <a:spcBef>
                <a:spcPct val="30000"/>
              </a:spcBef>
              <a:defRPr sz="1300">
                <a:solidFill>
                  <a:schemeClr val="tx1"/>
                </a:solidFill>
                <a:latin typeface="Arial" charset="0"/>
                <a:cs typeface="Arial" charset="0"/>
              </a:defRPr>
            </a:lvl4pPr>
            <a:lvl5pPr marL="2057400" indent="-228600" defTabSz="925513" eaLnBrk="0" hangingPunct="0">
              <a:spcBef>
                <a:spcPct val="30000"/>
              </a:spcBef>
              <a:defRPr sz="1300">
                <a:solidFill>
                  <a:schemeClr val="tx1"/>
                </a:solidFill>
                <a:latin typeface="Arial" charset="0"/>
                <a:cs typeface="Arial" charset="0"/>
              </a:defRPr>
            </a:lvl5pPr>
            <a:lvl6pPr marL="2514600" indent="-228600" defTabSz="925513" eaLnBrk="0" fontAlgn="base" hangingPunct="0">
              <a:spcBef>
                <a:spcPct val="30000"/>
              </a:spcBef>
              <a:spcAft>
                <a:spcPct val="0"/>
              </a:spcAft>
              <a:defRPr sz="1300">
                <a:solidFill>
                  <a:schemeClr val="tx1"/>
                </a:solidFill>
                <a:latin typeface="Arial" charset="0"/>
                <a:cs typeface="Arial" charset="0"/>
              </a:defRPr>
            </a:lvl6pPr>
            <a:lvl7pPr marL="2971800" indent="-228600" defTabSz="925513" eaLnBrk="0" fontAlgn="base" hangingPunct="0">
              <a:spcBef>
                <a:spcPct val="30000"/>
              </a:spcBef>
              <a:spcAft>
                <a:spcPct val="0"/>
              </a:spcAft>
              <a:defRPr sz="1300">
                <a:solidFill>
                  <a:schemeClr val="tx1"/>
                </a:solidFill>
                <a:latin typeface="Arial" charset="0"/>
                <a:cs typeface="Arial" charset="0"/>
              </a:defRPr>
            </a:lvl7pPr>
            <a:lvl8pPr marL="3429000" indent="-228600" defTabSz="925513" eaLnBrk="0" fontAlgn="base" hangingPunct="0">
              <a:spcBef>
                <a:spcPct val="30000"/>
              </a:spcBef>
              <a:spcAft>
                <a:spcPct val="0"/>
              </a:spcAft>
              <a:defRPr sz="1300">
                <a:solidFill>
                  <a:schemeClr val="tx1"/>
                </a:solidFill>
                <a:latin typeface="Arial" charset="0"/>
                <a:cs typeface="Arial" charset="0"/>
              </a:defRPr>
            </a:lvl8pPr>
            <a:lvl9pPr marL="3886200" indent="-228600" defTabSz="925513" eaLnBrk="0" fontAlgn="base" hangingPunct="0">
              <a:spcBef>
                <a:spcPct val="30000"/>
              </a:spcBef>
              <a:spcAft>
                <a:spcPct val="0"/>
              </a:spcAft>
              <a:defRPr sz="1300">
                <a:solidFill>
                  <a:schemeClr val="tx1"/>
                </a:solidFill>
                <a:latin typeface="Arial" charset="0"/>
                <a:cs typeface="Arial" charset="0"/>
              </a:defRPr>
            </a:lvl9pPr>
          </a:lstStyle>
          <a:p>
            <a:pPr algn="r">
              <a:spcBef>
                <a:spcPct val="0"/>
              </a:spcBef>
            </a:pPr>
            <a:fld id="{69ABCDB9-015B-4303-B036-66364B9B5102}" type="slidenum">
              <a:rPr lang="en-US" altLang="en-US" sz="1200">
                <a:latin typeface="Arial Narrow" pitchFamily="34" charset="0"/>
                <a:ea typeface="ＭＳ Ｐゴシック" pitchFamily="34" charset="-128"/>
              </a:rPr>
              <a:pPr algn="r">
                <a:spcBef>
                  <a:spcPct val="0"/>
                </a:spcBef>
              </a:pPr>
              <a:t>5</a:t>
            </a:fld>
            <a:endParaRPr lang="en-US" altLang="en-US" sz="1200">
              <a:latin typeface="Arial Narrow" pitchFamily="34" charset="0"/>
              <a:ea typeface="ＭＳ Ｐゴシック" pitchFamily="34" charset="-128"/>
            </a:endParaRPr>
          </a:p>
        </p:txBody>
      </p:sp>
      <p:sp>
        <p:nvSpPr>
          <p:cNvPr id="52227" name="Rectangle 2"/>
          <p:cNvSpPr>
            <a:spLocks noGrp="1" noRot="1" noChangeAspect="1" noChangeArrowheads="1" noTextEdit="1"/>
          </p:cNvSpPr>
          <p:nvPr>
            <p:ph type="sldImg"/>
          </p:nvPr>
        </p:nvSpPr>
        <p:spPr>
          <a:xfrm>
            <a:off x="1143000" y="696913"/>
            <a:ext cx="4600575" cy="3486150"/>
          </a:xfrm>
          <a:ln/>
        </p:spPr>
      </p:sp>
      <p:sp>
        <p:nvSpPr>
          <p:cNvPr id="522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982" tIns="40992" rIns="81982" bIns="40992"/>
          <a:lstStyle/>
          <a:p>
            <a:endParaRPr lang="en-US" altLang="en-US" smtClean="0">
              <a:latin typeface="Arial Narrow" pitchFamily="34" charset="0"/>
            </a:endParaRPr>
          </a:p>
        </p:txBody>
      </p:sp>
    </p:spTree>
    <p:extLst>
      <p:ext uri="{BB962C8B-B14F-4D97-AF65-F5344CB8AC3E}">
        <p14:creationId xmlns:p14="http://schemas.microsoft.com/office/powerpoint/2010/main" val="2430154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900630" y="8831264"/>
            <a:ext cx="2981184"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10" tIns="46106" rIns="92210" bIns="46106" anchor="b"/>
          <a:lstStyle>
            <a:lvl1pPr defTabSz="925513" eaLnBrk="0" hangingPunct="0">
              <a:spcBef>
                <a:spcPct val="30000"/>
              </a:spcBef>
              <a:defRPr sz="1300">
                <a:solidFill>
                  <a:schemeClr val="tx1"/>
                </a:solidFill>
                <a:latin typeface="Arial" charset="0"/>
                <a:cs typeface="Arial" charset="0"/>
              </a:defRPr>
            </a:lvl1pPr>
            <a:lvl2pPr marL="742950" indent="-285750" defTabSz="925513" eaLnBrk="0" hangingPunct="0">
              <a:spcBef>
                <a:spcPct val="30000"/>
              </a:spcBef>
              <a:defRPr sz="1300">
                <a:solidFill>
                  <a:schemeClr val="tx1"/>
                </a:solidFill>
                <a:latin typeface="Arial" charset="0"/>
                <a:cs typeface="Arial" charset="0"/>
              </a:defRPr>
            </a:lvl2pPr>
            <a:lvl3pPr marL="1143000" indent="-228600" defTabSz="925513" eaLnBrk="0" hangingPunct="0">
              <a:spcBef>
                <a:spcPct val="30000"/>
              </a:spcBef>
              <a:defRPr sz="1300">
                <a:solidFill>
                  <a:schemeClr val="tx1"/>
                </a:solidFill>
                <a:latin typeface="Arial" charset="0"/>
                <a:cs typeface="Arial" charset="0"/>
              </a:defRPr>
            </a:lvl3pPr>
            <a:lvl4pPr marL="1600200" indent="-228600" defTabSz="925513" eaLnBrk="0" hangingPunct="0">
              <a:spcBef>
                <a:spcPct val="30000"/>
              </a:spcBef>
              <a:defRPr sz="1300">
                <a:solidFill>
                  <a:schemeClr val="tx1"/>
                </a:solidFill>
                <a:latin typeface="Arial" charset="0"/>
                <a:cs typeface="Arial" charset="0"/>
              </a:defRPr>
            </a:lvl4pPr>
            <a:lvl5pPr marL="2057400" indent="-228600" defTabSz="925513" eaLnBrk="0" hangingPunct="0">
              <a:spcBef>
                <a:spcPct val="30000"/>
              </a:spcBef>
              <a:defRPr sz="1300">
                <a:solidFill>
                  <a:schemeClr val="tx1"/>
                </a:solidFill>
                <a:latin typeface="Arial" charset="0"/>
                <a:cs typeface="Arial" charset="0"/>
              </a:defRPr>
            </a:lvl5pPr>
            <a:lvl6pPr marL="2514600" indent="-228600" defTabSz="925513" eaLnBrk="0" fontAlgn="base" hangingPunct="0">
              <a:spcBef>
                <a:spcPct val="30000"/>
              </a:spcBef>
              <a:spcAft>
                <a:spcPct val="0"/>
              </a:spcAft>
              <a:defRPr sz="1300">
                <a:solidFill>
                  <a:schemeClr val="tx1"/>
                </a:solidFill>
                <a:latin typeface="Arial" charset="0"/>
                <a:cs typeface="Arial" charset="0"/>
              </a:defRPr>
            </a:lvl6pPr>
            <a:lvl7pPr marL="2971800" indent="-228600" defTabSz="925513" eaLnBrk="0" fontAlgn="base" hangingPunct="0">
              <a:spcBef>
                <a:spcPct val="30000"/>
              </a:spcBef>
              <a:spcAft>
                <a:spcPct val="0"/>
              </a:spcAft>
              <a:defRPr sz="1300">
                <a:solidFill>
                  <a:schemeClr val="tx1"/>
                </a:solidFill>
                <a:latin typeface="Arial" charset="0"/>
                <a:cs typeface="Arial" charset="0"/>
              </a:defRPr>
            </a:lvl7pPr>
            <a:lvl8pPr marL="3429000" indent="-228600" defTabSz="925513" eaLnBrk="0" fontAlgn="base" hangingPunct="0">
              <a:spcBef>
                <a:spcPct val="30000"/>
              </a:spcBef>
              <a:spcAft>
                <a:spcPct val="0"/>
              </a:spcAft>
              <a:defRPr sz="1300">
                <a:solidFill>
                  <a:schemeClr val="tx1"/>
                </a:solidFill>
                <a:latin typeface="Arial" charset="0"/>
                <a:cs typeface="Arial" charset="0"/>
              </a:defRPr>
            </a:lvl8pPr>
            <a:lvl9pPr marL="3886200" indent="-228600" defTabSz="925513" eaLnBrk="0" fontAlgn="base" hangingPunct="0">
              <a:spcBef>
                <a:spcPct val="30000"/>
              </a:spcBef>
              <a:spcAft>
                <a:spcPct val="0"/>
              </a:spcAft>
              <a:defRPr sz="1300">
                <a:solidFill>
                  <a:schemeClr val="tx1"/>
                </a:solidFill>
                <a:latin typeface="Arial" charset="0"/>
                <a:cs typeface="Arial" charset="0"/>
              </a:defRPr>
            </a:lvl9pPr>
          </a:lstStyle>
          <a:p>
            <a:pPr algn="r">
              <a:spcBef>
                <a:spcPct val="0"/>
              </a:spcBef>
            </a:pPr>
            <a:fld id="{75D0A6F5-C8FB-4FFD-8480-7A35C80C5AF9}" type="slidenum">
              <a:rPr lang="en-US" altLang="en-US" sz="1200">
                <a:latin typeface="Arial Narrow" pitchFamily="34" charset="0"/>
                <a:ea typeface="ＭＳ Ｐゴシック" pitchFamily="34" charset="-128"/>
              </a:rPr>
              <a:pPr algn="r">
                <a:spcBef>
                  <a:spcPct val="0"/>
                </a:spcBef>
              </a:pPr>
              <a:t>6</a:t>
            </a:fld>
            <a:endParaRPr lang="en-US" altLang="en-US" sz="1200">
              <a:latin typeface="Arial Narrow" pitchFamily="34" charset="0"/>
              <a:ea typeface="ＭＳ Ｐゴシック" pitchFamily="34" charset="-128"/>
            </a:endParaRPr>
          </a:p>
        </p:txBody>
      </p:sp>
      <p:sp>
        <p:nvSpPr>
          <p:cNvPr id="53251" name="Rectangle 2"/>
          <p:cNvSpPr>
            <a:spLocks noGrp="1" noRot="1" noChangeAspect="1" noChangeArrowheads="1" noTextEdit="1"/>
          </p:cNvSpPr>
          <p:nvPr>
            <p:ph type="sldImg"/>
          </p:nvPr>
        </p:nvSpPr>
        <p:spPr>
          <a:xfrm>
            <a:off x="1143000" y="696913"/>
            <a:ext cx="4600575" cy="3486150"/>
          </a:xfrm>
          <a:ln/>
        </p:spPr>
      </p:sp>
      <p:sp>
        <p:nvSpPr>
          <p:cNvPr id="532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982" tIns="40992" rIns="81982" bIns="40992"/>
          <a:lstStyle/>
          <a:p>
            <a:endParaRPr lang="en-US" altLang="en-US" smtClean="0">
              <a:latin typeface="Arial Narrow" pitchFamily="34" charset="0"/>
            </a:endParaRPr>
          </a:p>
        </p:txBody>
      </p:sp>
    </p:spTree>
    <p:extLst>
      <p:ext uri="{BB962C8B-B14F-4D97-AF65-F5344CB8AC3E}">
        <p14:creationId xmlns:p14="http://schemas.microsoft.com/office/powerpoint/2010/main" val="2281783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900630" y="8831264"/>
            <a:ext cx="2981184"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10" tIns="46106" rIns="92210" bIns="46106" anchor="b"/>
          <a:lstStyle>
            <a:lvl1pPr defTabSz="925513" eaLnBrk="0" hangingPunct="0">
              <a:spcBef>
                <a:spcPct val="30000"/>
              </a:spcBef>
              <a:defRPr sz="1300">
                <a:solidFill>
                  <a:schemeClr val="tx1"/>
                </a:solidFill>
                <a:latin typeface="Arial" charset="0"/>
                <a:cs typeface="Arial" charset="0"/>
              </a:defRPr>
            </a:lvl1pPr>
            <a:lvl2pPr marL="742950" indent="-285750" defTabSz="925513" eaLnBrk="0" hangingPunct="0">
              <a:spcBef>
                <a:spcPct val="30000"/>
              </a:spcBef>
              <a:defRPr sz="1300">
                <a:solidFill>
                  <a:schemeClr val="tx1"/>
                </a:solidFill>
                <a:latin typeface="Arial" charset="0"/>
                <a:cs typeface="Arial" charset="0"/>
              </a:defRPr>
            </a:lvl2pPr>
            <a:lvl3pPr marL="1143000" indent="-228600" defTabSz="925513" eaLnBrk="0" hangingPunct="0">
              <a:spcBef>
                <a:spcPct val="30000"/>
              </a:spcBef>
              <a:defRPr sz="1300">
                <a:solidFill>
                  <a:schemeClr val="tx1"/>
                </a:solidFill>
                <a:latin typeface="Arial" charset="0"/>
                <a:cs typeface="Arial" charset="0"/>
              </a:defRPr>
            </a:lvl3pPr>
            <a:lvl4pPr marL="1600200" indent="-228600" defTabSz="925513" eaLnBrk="0" hangingPunct="0">
              <a:spcBef>
                <a:spcPct val="30000"/>
              </a:spcBef>
              <a:defRPr sz="1300">
                <a:solidFill>
                  <a:schemeClr val="tx1"/>
                </a:solidFill>
                <a:latin typeface="Arial" charset="0"/>
                <a:cs typeface="Arial" charset="0"/>
              </a:defRPr>
            </a:lvl4pPr>
            <a:lvl5pPr marL="2057400" indent="-228600" defTabSz="925513" eaLnBrk="0" hangingPunct="0">
              <a:spcBef>
                <a:spcPct val="30000"/>
              </a:spcBef>
              <a:defRPr sz="1300">
                <a:solidFill>
                  <a:schemeClr val="tx1"/>
                </a:solidFill>
                <a:latin typeface="Arial" charset="0"/>
                <a:cs typeface="Arial" charset="0"/>
              </a:defRPr>
            </a:lvl5pPr>
            <a:lvl6pPr marL="2514600" indent="-228600" defTabSz="925513" eaLnBrk="0" fontAlgn="base" hangingPunct="0">
              <a:spcBef>
                <a:spcPct val="30000"/>
              </a:spcBef>
              <a:spcAft>
                <a:spcPct val="0"/>
              </a:spcAft>
              <a:defRPr sz="1300">
                <a:solidFill>
                  <a:schemeClr val="tx1"/>
                </a:solidFill>
                <a:latin typeface="Arial" charset="0"/>
                <a:cs typeface="Arial" charset="0"/>
              </a:defRPr>
            </a:lvl6pPr>
            <a:lvl7pPr marL="2971800" indent="-228600" defTabSz="925513" eaLnBrk="0" fontAlgn="base" hangingPunct="0">
              <a:spcBef>
                <a:spcPct val="30000"/>
              </a:spcBef>
              <a:spcAft>
                <a:spcPct val="0"/>
              </a:spcAft>
              <a:defRPr sz="1300">
                <a:solidFill>
                  <a:schemeClr val="tx1"/>
                </a:solidFill>
                <a:latin typeface="Arial" charset="0"/>
                <a:cs typeface="Arial" charset="0"/>
              </a:defRPr>
            </a:lvl7pPr>
            <a:lvl8pPr marL="3429000" indent="-228600" defTabSz="925513" eaLnBrk="0" fontAlgn="base" hangingPunct="0">
              <a:spcBef>
                <a:spcPct val="30000"/>
              </a:spcBef>
              <a:spcAft>
                <a:spcPct val="0"/>
              </a:spcAft>
              <a:defRPr sz="1300">
                <a:solidFill>
                  <a:schemeClr val="tx1"/>
                </a:solidFill>
                <a:latin typeface="Arial" charset="0"/>
                <a:cs typeface="Arial" charset="0"/>
              </a:defRPr>
            </a:lvl8pPr>
            <a:lvl9pPr marL="3886200" indent="-228600" defTabSz="925513" eaLnBrk="0" fontAlgn="base" hangingPunct="0">
              <a:spcBef>
                <a:spcPct val="30000"/>
              </a:spcBef>
              <a:spcAft>
                <a:spcPct val="0"/>
              </a:spcAft>
              <a:defRPr sz="1300">
                <a:solidFill>
                  <a:schemeClr val="tx1"/>
                </a:solidFill>
                <a:latin typeface="Arial" charset="0"/>
                <a:cs typeface="Arial" charset="0"/>
              </a:defRPr>
            </a:lvl9pPr>
          </a:lstStyle>
          <a:p>
            <a:pPr algn="r">
              <a:spcBef>
                <a:spcPct val="0"/>
              </a:spcBef>
            </a:pPr>
            <a:fld id="{75D0A6F5-C8FB-4FFD-8480-7A35C80C5AF9}" type="slidenum">
              <a:rPr lang="en-US" altLang="en-US" sz="1200">
                <a:latin typeface="Arial Narrow" pitchFamily="34" charset="0"/>
                <a:ea typeface="ＭＳ Ｐゴシック" pitchFamily="34" charset="-128"/>
              </a:rPr>
              <a:pPr algn="r">
                <a:spcBef>
                  <a:spcPct val="0"/>
                </a:spcBef>
              </a:pPr>
              <a:t>7</a:t>
            </a:fld>
            <a:endParaRPr lang="en-US" altLang="en-US" sz="1200">
              <a:latin typeface="Arial Narrow" pitchFamily="34" charset="0"/>
              <a:ea typeface="ＭＳ Ｐゴシック" pitchFamily="34" charset="-128"/>
            </a:endParaRPr>
          </a:p>
        </p:txBody>
      </p:sp>
      <p:sp>
        <p:nvSpPr>
          <p:cNvPr id="53251" name="Rectangle 2"/>
          <p:cNvSpPr>
            <a:spLocks noGrp="1" noRot="1" noChangeAspect="1" noChangeArrowheads="1" noTextEdit="1"/>
          </p:cNvSpPr>
          <p:nvPr>
            <p:ph type="sldImg"/>
          </p:nvPr>
        </p:nvSpPr>
        <p:spPr>
          <a:xfrm>
            <a:off x="1143000" y="696913"/>
            <a:ext cx="4600575" cy="3486150"/>
          </a:xfrm>
          <a:ln/>
        </p:spPr>
      </p:sp>
      <p:sp>
        <p:nvSpPr>
          <p:cNvPr id="532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982" tIns="40992" rIns="81982" bIns="40992"/>
          <a:lstStyle/>
          <a:p>
            <a:endParaRPr lang="en-US" altLang="en-US" smtClean="0">
              <a:latin typeface="Arial Narrow" pitchFamily="34" charset="0"/>
            </a:endParaRPr>
          </a:p>
        </p:txBody>
      </p:sp>
    </p:spTree>
    <p:extLst>
      <p:ext uri="{BB962C8B-B14F-4D97-AF65-F5344CB8AC3E}">
        <p14:creationId xmlns:p14="http://schemas.microsoft.com/office/powerpoint/2010/main" val="119316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69635" name="Notes Placeholder 2"/>
          <p:cNvSpPr>
            <a:spLocks noGrp="1"/>
          </p:cNvSpPr>
          <p:nvPr>
            <p:ph type="body" idx="1"/>
          </p:nvPr>
        </p:nvSpPr>
        <p:spPr>
          <a:noFill/>
        </p:spPr>
        <p:txBody>
          <a:bodyPr/>
          <a:lstStyle/>
          <a:p>
            <a:endParaRPr lang="en-US" altLang="en-US" dirty="0" smtClean="0">
              <a:latin typeface="Arial" pitchFamily="34" charset="0"/>
              <a:cs typeface="Arial" pitchFamily="34" charset="0"/>
            </a:endParaRPr>
          </a:p>
        </p:txBody>
      </p:sp>
      <p:sp>
        <p:nvSpPr>
          <p:cNvPr id="69636" name="Slide Number Placeholder 3"/>
          <p:cNvSpPr>
            <a:spLocks noGrp="1"/>
          </p:cNvSpPr>
          <p:nvPr>
            <p:ph type="sldNum" sz="quarter" idx="5"/>
          </p:nvPr>
        </p:nvSpPr>
        <p:spPr>
          <a:noFill/>
        </p:spPr>
        <p:txBody>
          <a:bodyPr/>
          <a:lstStyle>
            <a:lvl1pPr defTabSz="922338" eaLnBrk="0" hangingPunct="0">
              <a:spcBef>
                <a:spcPct val="30000"/>
              </a:spcBef>
              <a:defRPr sz="1300">
                <a:solidFill>
                  <a:schemeClr val="tx1"/>
                </a:solidFill>
                <a:latin typeface="Arial" pitchFamily="34" charset="0"/>
                <a:ea typeface="MS PGothic" pitchFamily="34" charset="-128"/>
                <a:cs typeface="Arial" pitchFamily="34" charset="0"/>
              </a:defRPr>
            </a:lvl1pPr>
            <a:lvl2pPr marL="742950" indent="-285750" defTabSz="922338" eaLnBrk="0" hangingPunct="0">
              <a:spcBef>
                <a:spcPct val="30000"/>
              </a:spcBef>
              <a:defRPr sz="1300">
                <a:solidFill>
                  <a:schemeClr val="tx1"/>
                </a:solidFill>
                <a:latin typeface="Arial" pitchFamily="34" charset="0"/>
                <a:ea typeface="MS PGothic" pitchFamily="34" charset="-128"/>
                <a:cs typeface="Arial" pitchFamily="34" charset="0"/>
              </a:defRPr>
            </a:lvl2pPr>
            <a:lvl3pPr marL="1143000" indent="-228600" defTabSz="922338" eaLnBrk="0" hangingPunct="0">
              <a:spcBef>
                <a:spcPct val="30000"/>
              </a:spcBef>
              <a:defRPr sz="1300">
                <a:solidFill>
                  <a:schemeClr val="tx1"/>
                </a:solidFill>
                <a:latin typeface="Arial" pitchFamily="34" charset="0"/>
                <a:ea typeface="MS PGothic" pitchFamily="34" charset="-128"/>
                <a:cs typeface="Arial" pitchFamily="34" charset="0"/>
              </a:defRPr>
            </a:lvl3pPr>
            <a:lvl4pPr marL="1600200" indent="-228600" defTabSz="922338" eaLnBrk="0" hangingPunct="0">
              <a:spcBef>
                <a:spcPct val="30000"/>
              </a:spcBef>
              <a:defRPr sz="1300">
                <a:solidFill>
                  <a:schemeClr val="tx1"/>
                </a:solidFill>
                <a:latin typeface="Arial" pitchFamily="34" charset="0"/>
                <a:ea typeface="MS PGothic" pitchFamily="34" charset="-128"/>
                <a:cs typeface="Arial" pitchFamily="34" charset="0"/>
              </a:defRPr>
            </a:lvl4pPr>
            <a:lvl5pPr marL="2057400" indent="-228600" defTabSz="922338" eaLnBrk="0" hangingPunct="0">
              <a:spcBef>
                <a:spcPct val="30000"/>
              </a:spcBef>
              <a:defRPr sz="1300">
                <a:solidFill>
                  <a:schemeClr val="tx1"/>
                </a:solidFill>
                <a:latin typeface="Arial" pitchFamily="34" charset="0"/>
                <a:ea typeface="MS PGothic" pitchFamily="34" charset="-128"/>
                <a:cs typeface="Arial" pitchFamily="34" charset="0"/>
              </a:defRPr>
            </a:lvl5pPr>
            <a:lvl6pPr marL="25146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6pPr>
            <a:lvl7pPr marL="29718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7pPr>
            <a:lvl8pPr marL="34290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8pPr>
            <a:lvl9pPr marL="38862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9pPr>
          </a:lstStyle>
          <a:p>
            <a:pPr eaLnBrk="1" hangingPunct="1">
              <a:spcBef>
                <a:spcPct val="0"/>
              </a:spcBef>
            </a:pPr>
            <a:fld id="{1852222F-A3EB-4E7A-A7C0-D542E90F1E77}" type="slidenum">
              <a:rPr lang="en-US" altLang="en-US" sz="1200">
                <a:solidFill>
                  <a:prstClr val="black"/>
                </a:solidFill>
              </a:rPr>
              <a:pPr eaLnBrk="1" hangingPunct="1">
                <a:spcBef>
                  <a:spcPct val="0"/>
                </a:spcBef>
              </a:pPr>
              <a:t>8</a:t>
            </a:fld>
            <a:endParaRPr lang="en-US" altLang="en-US" sz="120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69635" name="Notes Placeholder 2"/>
          <p:cNvSpPr>
            <a:spLocks noGrp="1"/>
          </p:cNvSpPr>
          <p:nvPr>
            <p:ph type="body" idx="1"/>
          </p:nvPr>
        </p:nvSpPr>
        <p:spPr>
          <a:noFill/>
        </p:spPr>
        <p:txBody>
          <a:bodyPr/>
          <a:lstStyle/>
          <a:p>
            <a:endParaRPr lang="en-US" altLang="en-US" dirty="0" smtClean="0">
              <a:latin typeface="Arial" pitchFamily="34" charset="0"/>
              <a:cs typeface="Arial" pitchFamily="34" charset="0"/>
            </a:endParaRPr>
          </a:p>
        </p:txBody>
      </p:sp>
      <p:sp>
        <p:nvSpPr>
          <p:cNvPr id="69636" name="Slide Number Placeholder 3"/>
          <p:cNvSpPr>
            <a:spLocks noGrp="1"/>
          </p:cNvSpPr>
          <p:nvPr>
            <p:ph type="sldNum" sz="quarter" idx="5"/>
          </p:nvPr>
        </p:nvSpPr>
        <p:spPr>
          <a:noFill/>
        </p:spPr>
        <p:txBody>
          <a:bodyPr/>
          <a:lstStyle>
            <a:lvl1pPr defTabSz="922338" eaLnBrk="0" hangingPunct="0">
              <a:spcBef>
                <a:spcPct val="30000"/>
              </a:spcBef>
              <a:defRPr sz="1300">
                <a:solidFill>
                  <a:schemeClr val="tx1"/>
                </a:solidFill>
                <a:latin typeface="Arial" pitchFamily="34" charset="0"/>
                <a:ea typeface="MS PGothic" pitchFamily="34" charset="-128"/>
                <a:cs typeface="Arial" pitchFamily="34" charset="0"/>
              </a:defRPr>
            </a:lvl1pPr>
            <a:lvl2pPr marL="742950" indent="-285750" defTabSz="922338" eaLnBrk="0" hangingPunct="0">
              <a:spcBef>
                <a:spcPct val="30000"/>
              </a:spcBef>
              <a:defRPr sz="1300">
                <a:solidFill>
                  <a:schemeClr val="tx1"/>
                </a:solidFill>
                <a:latin typeface="Arial" pitchFamily="34" charset="0"/>
                <a:ea typeface="MS PGothic" pitchFamily="34" charset="-128"/>
                <a:cs typeface="Arial" pitchFamily="34" charset="0"/>
              </a:defRPr>
            </a:lvl2pPr>
            <a:lvl3pPr marL="1143000" indent="-228600" defTabSz="922338" eaLnBrk="0" hangingPunct="0">
              <a:spcBef>
                <a:spcPct val="30000"/>
              </a:spcBef>
              <a:defRPr sz="1300">
                <a:solidFill>
                  <a:schemeClr val="tx1"/>
                </a:solidFill>
                <a:latin typeface="Arial" pitchFamily="34" charset="0"/>
                <a:ea typeface="MS PGothic" pitchFamily="34" charset="-128"/>
                <a:cs typeface="Arial" pitchFamily="34" charset="0"/>
              </a:defRPr>
            </a:lvl3pPr>
            <a:lvl4pPr marL="1600200" indent="-228600" defTabSz="922338" eaLnBrk="0" hangingPunct="0">
              <a:spcBef>
                <a:spcPct val="30000"/>
              </a:spcBef>
              <a:defRPr sz="1300">
                <a:solidFill>
                  <a:schemeClr val="tx1"/>
                </a:solidFill>
                <a:latin typeface="Arial" pitchFamily="34" charset="0"/>
                <a:ea typeface="MS PGothic" pitchFamily="34" charset="-128"/>
                <a:cs typeface="Arial" pitchFamily="34" charset="0"/>
              </a:defRPr>
            </a:lvl4pPr>
            <a:lvl5pPr marL="2057400" indent="-228600" defTabSz="922338" eaLnBrk="0" hangingPunct="0">
              <a:spcBef>
                <a:spcPct val="30000"/>
              </a:spcBef>
              <a:defRPr sz="1300">
                <a:solidFill>
                  <a:schemeClr val="tx1"/>
                </a:solidFill>
                <a:latin typeface="Arial" pitchFamily="34" charset="0"/>
                <a:ea typeface="MS PGothic" pitchFamily="34" charset="-128"/>
                <a:cs typeface="Arial" pitchFamily="34" charset="0"/>
              </a:defRPr>
            </a:lvl5pPr>
            <a:lvl6pPr marL="25146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6pPr>
            <a:lvl7pPr marL="29718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7pPr>
            <a:lvl8pPr marL="34290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8pPr>
            <a:lvl9pPr marL="3886200" indent="-228600" defTabSz="922338" eaLnBrk="0" fontAlgn="base" hangingPunct="0">
              <a:spcBef>
                <a:spcPct val="30000"/>
              </a:spcBef>
              <a:spcAft>
                <a:spcPct val="0"/>
              </a:spcAft>
              <a:defRPr sz="1300">
                <a:solidFill>
                  <a:schemeClr val="tx1"/>
                </a:solidFill>
                <a:latin typeface="Arial" pitchFamily="34" charset="0"/>
                <a:ea typeface="MS PGothic" pitchFamily="34" charset="-128"/>
                <a:cs typeface="Arial" pitchFamily="34" charset="0"/>
              </a:defRPr>
            </a:lvl9pPr>
          </a:lstStyle>
          <a:p>
            <a:pPr eaLnBrk="1" hangingPunct="1">
              <a:spcBef>
                <a:spcPct val="0"/>
              </a:spcBef>
            </a:pPr>
            <a:fld id="{1852222F-A3EB-4E7A-A7C0-D542E90F1E77}" type="slidenum">
              <a:rPr lang="en-US" altLang="en-US" sz="1200">
                <a:solidFill>
                  <a:prstClr val="black"/>
                </a:solidFill>
              </a:rPr>
              <a:pPr eaLnBrk="1" hangingPunct="1">
                <a:spcBef>
                  <a:spcPct val="0"/>
                </a:spcBef>
              </a:pPr>
              <a:t>9</a:t>
            </a:fld>
            <a:endParaRPr lang="en-US" altLang="en-US" sz="120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365375"/>
            <a:ext cx="8550275" cy="1633538"/>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316413"/>
            <a:ext cx="7042150" cy="1946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5691187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3238" y="304800"/>
            <a:ext cx="9051925" cy="1270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1778000"/>
            <a:ext cx="9051925" cy="50260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9144856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894263"/>
            <a:ext cx="8548687" cy="1512887"/>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28975"/>
            <a:ext cx="8548687" cy="16652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54DC36AE-549D-4609-880D-D6D2EB557CF0}"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534134011"/>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10200" y="3289300"/>
            <a:ext cx="1901825" cy="1608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464425" y="3289300"/>
            <a:ext cx="1903413" cy="1608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D58F8C89-C86C-4B8F-A7E9-051D5BB5FF28}"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621602624"/>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4800"/>
            <a:ext cx="9051925" cy="1270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04975"/>
            <a:ext cx="4443412" cy="711200"/>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16175"/>
            <a:ext cx="4443412" cy="438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04975"/>
            <a:ext cx="4445000" cy="711200"/>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16175"/>
            <a:ext cx="4445000" cy="438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9" name="Rectangle 6"/>
          <p:cNvSpPr>
            <a:spLocks noGrp="1" noChangeAspect="1" noChangeArrowheads="1"/>
          </p:cNvSpPr>
          <p:nvPr>
            <p:ph type="sldNum" sz="quarter" idx="12"/>
          </p:nvPr>
        </p:nvSpPr>
        <p:spPr>
          <a:ln/>
        </p:spPr>
        <p:txBody>
          <a:bodyPr/>
          <a:lstStyle>
            <a:lvl1pPr>
              <a:defRPr/>
            </a:lvl1pPr>
          </a:lstStyle>
          <a:p>
            <a:pPr>
              <a:defRPr/>
            </a:pPr>
            <a:fld id="{28BDFE4B-546E-4358-AD16-B0E9AC889404}"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68237648"/>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5" name="Rectangle 6"/>
          <p:cNvSpPr>
            <a:spLocks noGrp="1" noChangeAspect="1" noChangeArrowheads="1"/>
          </p:cNvSpPr>
          <p:nvPr>
            <p:ph type="sldNum" sz="quarter" idx="12"/>
          </p:nvPr>
        </p:nvSpPr>
        <p:spPr>
          <a:ln/>
        </p:spPr>
        <p:txBody>
          <a:bodyPr/>
          <a:lstStyle>
            <a:lvl1pPr>
              <a:defRPr/>
            </a:lvl1pPr>
          </a:lstStyle>
          <a:p>
            <a:pPr>
              <a:defRPr/>
            </a:pPr>
            <a:fld id="{46347436-96E3-4AB4-A253-BA191FAA3C0F}"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61680401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4" name="Rectangle 6"/>
          <p:cNvSpPr>
            <a:spLocks noGrp="1" noChangeAspect="1" noChangeArrowheads="1"/>
          </p:cNvSpPr>
          <p:nvPr>
            <p:ph type="sldNum" sz="quarter" idx="12"/>
          </p:nvPr>
        </p:nvSpPr>
        <p:spPr>
          <a:ln/>
        </p:spPr>
        <p:txBody>
          <a:bodyPr/>
          <a:lstStyle>
            <a:lvl1pPr>
              <a:defRPr/>
            </a:lvl1pPr>
          </a:lstStyle>
          <a:p>
            <a:pPr>
              <a:defRPr/>
            </a:pPr>
            <a:fld id="{00905E74-6017-43AB-964E-D58BC03D9C8A}"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29848597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3308350" cy="12906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3213"/>
            <a:ext cx="5622925" cy="65008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593850"/>
            <a:ext cx="3308350" cy="52101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7CE0D477-8C52-4B1F-A994-7260E6E57AEC}"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22577207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332413"/>
            <a:ext cx="6035675" cy="628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81038"/>
            <a:ext cx="6035675" cy="45704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5961063"/>
            <a:ext cx="6035675"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54260F4A-2751-4D44-8DA3-443230A4245E}"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667987818"/>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CCCF1F59-C1DF-49D2-9441-2AF53B858D4A}"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92790083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482013" y="401638"/>
            <a:ext cx="1123950" cy="44973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08575" y="401638"/>
            <a:ext cx="3221038" cy="44973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2FC4C8EC-45D7-48D6-875A-831A5617F5E7}"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981421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975" y="304800"/>
            <a:ext cx="2262188" cy="64992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4800"/>
            <a:ext cx="6637337" cy="64992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34469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7304088"/>
            <a:ext cx="10058400" cy="3127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a:lstStyle/>
          <a:p>
            <a:pPr algn="ctr">
              <a:spcBef>
                <a:spcPct val="50000"/>
              </a:spcBef>
              <a:defRPr/>
            </a:pPr>
            <a:endParaRPr lang="en-US" dirty="0"/>
          </a:p>
        </p:txBody>
      </p:sp>
      <p:sp>
        <p:nvSpPr>
          <p:cNvPr id="5" name="TextBox 4"/>
          <p:cNvSpPr txBox="1"/>
          <p:nvPr/>
        </p:nvSpPr>
        <p:spPr>
          <a:xfrm>
            <a:off x="7431088" y="7304088"/>
            <a:ext cx="2074862" cy="220662"/>
          </a:xfrm>
          <a:prstGeom prst="rect">
            <a:avLst/>
          </a:prstGeom>
          <a:noFill/>
          <a:ln>
            <a:noFill/>
          </a:ln>
          <a:extLst/>
        </p:spPr>
        <p:txBody>
          <a:bodyPr wrap="none" lIns="0" tIns="0" rIns="0" bIns="0" anchor="ctr"/>
          <a:lstStyle>
            <a:lvl1pPr>
              <a:spcBef>
                <a:spcPct val="50000"/>
              </a:spcBef>
              <a:defRPr>
                <a:solidFill>
                  <a:schemeClr val="tx1"/>
                </a:solidFill>
                <a:latin typeface="Arial" charset="0"/>
                <a:cs typeface="Arial" charset="0"/>
              </a:defRPr>
            </a:lvl1pPr>
            <a:lvl2pPr marL="742950" indent="-285750">
              <a:spcBef>
                <a:spcPct val="50000"/>
              </a:spcBef>
              <a:defRPr>
                <a:solidFill>
                  <a:schemeClr val="tx1"/>
                </a:solidFill>
                <a:latin typeface="Arial" charset="0"/>
                <a:cs typeface="Arial" charset="0"/>
              </a:defRPr>
            </a:lvl2pPr>
            <a:lvl3pPr marL="1143000" indent="-228600">
              <a:spcBef>
                <a:spcPct val="50000"/>
              </a:spcBef>
              <a:defRPr>
                <a:solidFill>
                  <a:schemeClr val="tx1"/>
                </a:solidFill>
                <a:latin typeface="Arial" charset="0"/>
                <a:cs typeface="Arial" charset="0"/>
              </a:defRPr>
            </a:lvl3pPr>
            <a:lvl4pPr marL="1600200" indent="-228600">
              <a:spcBef>
                <a:spcPct val="50000"/>
              </a:spcBef>
              <a:defRPr>
                <a:solidFill>
                  <a:schemeClr val="tx1"/>
                </a:solidFill>
                <a:latin typeface="Arial" charset="0"/>
                <a:cs typeface="Arial" charset="0"/>
              </a:defRPr>
            </a:lvl4pPr>
            <a:lvl5pPr marL="2057400" indent="-228600">
              <a:spcBef>
                <a:spcPct val="50000"/>
              </a:spcBef>
              <a:defRPr>
                <a:solidFill>
                  <a:schemeClr val="tx1"/>
                </a:solidFill>
                <a:latin typeface="Arial" charset="0"/>
                <a:cs typeface="Arial" charset="0"/>
              </a:defRPr>
            </a:lvl5pPr>
            <a:lvl6pPr marL="2514600" indent="-228600" fontAlgn="base">
              <a:spcBef>
                <a:spcPct val="50000"/>
              </a:spcBef>
              <a:spcAft>
                <a:spcPct val="0"/>
              </a:spcAft>
              <a:defRPr>
                <a:solidFill>
                  <a:schemeClr val="tx1"/>
                </a:solidFill>
                <a:latin typeface="Arial" charset="0"/>
                <a:cs typeface="Arial" charset="0"/>
              </a:defRPr>
            </a:lvl6pPr>
            <a:lvl7pPr marL="2971800" indent="-228600" fontAlgn="base">
              <a:spcBef>
                <a:spcPct val="50000"/>
              </a:spcBef>
              <a:spcAft>
                <a:spcPct val="0"/>
              </a:spcAft>
              <a:defRPr>
                <a:solidFill>
                  <a:schemeClr val="tx1"/>
                </a:solidFill>
                <a:latin typeface="Arial" charset="0"/>
                <a:cs typeface="Arial" charset="0"/>
              </a:defRPr>
            </a:lvl7pPr>
            <a:lvl8pPr marL="3429000" indent="-228600" fontAlgn="base">
              <a:spcBef>
                <a:spcPct val="50000"/>
              </a:spcBef>
              <a:spcAft>
                <a:spcPct val="0"/>
              </a:spcAft>
              <a:defRPr>
                <a:solidFill>
                  <a:schemeClr val="tx1"/>
                </a:solidFill>
                <a:latin typeface="Arial" charset="0"/>
                <a:cs typeface="Arial" charset="0"/>
              </a:defRPr>
            </a:lvl8pPr>
            <a:lvl9pPr marL="3886200" indent="-228600" fontAlgn="base">
              <a:spcBef>
                <a:spcPct val="50000"/>
              </a:spcBef>
              <a:spcAft>
                <a:spcPct val="0"/>
              </a:spcAft>
              <a:defRPr>
                <a:solidFill>
                  <a:schemeClr val="tx1"/>
                </a:solidFill>
                <a:latin typeface="Arial" charset="0"/>
                <a:cs typeface="Arial" charset="0"/>
              </a:defRPr>
            </a:lvl9pPr>
          </a:lstStyle>
          <a:p>
            <a:pPr algn="r">
              <a:lnSpc>
                <a:spcPct val="95000"/>
              </a:lnSpc>
              <a:spcBef>
                <a:spcPct val="0"/>
              </a:spcBef>
              <a:defRPr/>
            </a:pPr>
            <a:r>
              <a:rPr lang="en-US" altLang="en-US" sz="800" b="1" dirty="0" smtClean="0">
                <a:latin typeface="Charles Modern" pitchFamily="34" charset="0"/>
              </a:rPr>
              <a:t>Charles Schwab Advisor Services</a:t>
            </a:r>
            <a:endParaRPr lang="en-US" altLang="en-US" sz="800" dirty="0" smtClean="0">
              <a:latin typeface="Charles Modern" pitchFamily="34" charset="0"/>
            </a:endParaRPr>
          </a:p>
        </p:txBody>
      </p:sp>
      <p:sp>
        <p:nvSpPr>
          <p:cNvPr id="132102" name="Rectangle 2"/>
          <p:cNvSpPr>
            <a:spLocks noGrp="1" noChangeArrowheads="1"/>
          </p:cNvSpPr>
          <p:nvPr>
            <p:ph type="ctrTitle"/>
          </p:nvPr>
        </p:nvSpPr>
        <p:spPr>
          <a:xfrm>
            <a:off x="754063" y="2365375"/>
            <a:ext cx="8550275" cy="1633538"/>
          </a:xfrm>
        </p:spPr>
        <p:txBody>
          <a:bodyPr/>
          <a:lstStyle>
            <a:lvl1pPr algn="ctr">
              <a:defRPr smtClean="0"/>
            </a:lvl1pPr>
          </a:lstStyle>
          <a:p>
            <a:pPr lvl="0"/>
            <a:r>
              <a:rPr lang="en-US" altLang="en-US" noProof="0" smtClean="0"/>
              <a:t>Click to edit Master title style</a:t>
            </a:r>
          </a:p>
        </p:txBody>
      </p:sp>
      <p:sp>
        <p:nvSpPr>
          <p:cNvPr id="132103" name="Rectangle 3"/>
          <p:cNvSpPr>
            <a:spLocks noGrp="1" noChangeArrowheads="1"/>
          </p:cNvSpPr>
          <p:nvPr>
            <p:ph type="subTitle" idx="1"/>
          </p:nvPr>
        </p:nvSpPr>
        <p:spPr>
          <a:xfrm>
            <a:off x="1508125" y="4316413"/>
            <a:ext cx="7042150" cy="1946275"/>
          </a:xfrm>
        </p:spPr>
        <p:txBody>
          <a:bodyPr/>
          <a:lstStyle>
            <a:lvl1pPr marL="0" indent="0" algn="ctr">
              <a:buFont typeface="Wingdings" pitchFamily="2" charset="2"/>
              <a:buNone/>
              <a:defRPr smtClean="0"/>
            </a:lvl1pPr>
          </a:lstStyle>
          <a:p>
            <a:pPr lvl="0"/>
            <a:r>
              <a:rPr lang="en-US" altLang="en-US" noProof="0" dirty="0" smtClean="0"/>
              <a:t>Click to edit Master subtitle style</a:t>
            </a:r>
          </a:p>
        </p:txBody>
      </p:sp>
      <p:sp>
        <p:nvSpPr>
          <p:cNvPr id="7" name="Rectangle 4"/>
          <p:cNvSpPr>
            <a:spLocks noGrp="1" noChangeArrowheads="1"/>
          </p:cNvSpPr>
          <p:nvPr>
            <p:ph type="dt" sz="half" idx="10"/>
          </p:nvPr>
        </p:nvSpPr>
        <p:spPr/>
        <p:txBody>
          <a:bodyPr/>
          <a:lstStyle>
            <a:lvl1pPr algn="l">
              <a:lnSpc>
                <a:spcPct val="95000"/>
              </a:lnSpc>
              <a:spcBef>
                <a:spcPct val="0"/>
              </a:spcBef>
              <a:defRPr kumimoji="0" lang="en-US" sz="700" b="0" i="0" u="none" strike="noStrike" cap="none" normalizeH="0" baseline="0">
                <a:ln>
                  <a:noFill/>
                </a:ln>
                <a:solidFill>
                  <a:schemeClr val="tx1"/>
                </a:solidFill>
                <a:effectLst/>
                <a:latin typeface="+mn-lt"/>
                <a:cs typeface="Arial" pitchFamily="34" charset="0"/>
              </a:defRPr>
            </a:lvl1pPr>
          </a:lstStyle>
          <a:p>
            <a:pPr>
              <a:defRPr/>
            </a:pPr>
            <a:fld id="{6B2FA03D-59DA-4AFA-92EB-3976E982CDA2}" type="datetime4">
              <a:rPr lang="en-US"/>
              <a:pPr>
                <a:defRPr/>
              </a:pPr>
              <a:t>June 24, 2015</a:t>
            </a:fld>
            <a:endParaRPr dirty="0"/>
          </a:p>
        </p:txBody>
      </p:sp>
      <p:sp>
        <p:nvSpPr>
          <p:cNvPr id="8" name="Rectangle 5"/>
          <p:cNvSpPr>
            <a:spLocks noGrp="1" noChangeArrowheads="1"/>
          </p:cNvSpPr>
          <p:nvPr>
            <p:ph type="ftr" sz="quarter" idx="11"/>
          </p:nvPr>
        </p:nvSpPr>
        <p:spPr/>
        <p:txBody>
          <a:bodyPr/>
          <a:lstStyle>
            <a:lvl1pPr>
              <a:defRPr/>
            </a:lvl1pPr>
          </a:lstStyle>
          <a:p>
            <a:pPr>
              <a:defRPr/>
            </a:pPr>
            <a:r>
              <a:rPr lang="en-US" altLang="en-US"/>
              <a:t>Presentation title use view footer to change</a:t>
            </a:r>
          </a:p>
        </p:txBody>
      </p:sp>
      <p:sp>
        <p:nvSpPr>
          <p:cNvPr id="9" name="Rectangle 6"/>
          <p:cNvSpPr>
            <a:spLocks noGrp="1" noChangeAspect="1" noChangeArrowheads="1"/>
          </p:cNvSpPr>
          <p:nvPr>
            <p:ph type="sldNum" sz="quarter" idx="12"/>
          </p:nvPr>
        </p:nvSpPr>
        <p:spPr/>
        <p:txBody>
          <a:bodyPr/>
          <a:lstStyle>
            <a:lvl1pPr algn="ctr">
              <a:spcBef>
                <a:spcPct val="0"/>
              </a:spcBef>
              <a:defRPr sz="900">
                <a:solidFill>
                  <a:schemeClr val="bg1"/>
                </a:solidFill>
                <a:latin typeface="+mn-lt"/>
              </a:defRPr>
            </a:lvl1pPr>
          </a:lstStyle>
          <a:p>
            <a:pPr>
              <a:defRPr/>
            </a:pPr>
            <a:fld id="{CAB2DFD2-7A57-4CCB-9C9C-1348147ED824}" type="slidenum">
              <a:rPr lang="en-US"/>
              <a:pPr>
                <a:defRPr/>
              </a:pPr>
              <a:t>‹#›</a:t>
            </a:fld>
            <a:endParaRPr lang="en-US" dirty="0"/>
          </a:p>
        </p:txBody>
      </p:sp>
    </p:spTree>
    <p:extLst>
      <p:ext uri="{BB962C8B-B14F-4D97-AF65-F5344CB8AC3E}">
        <p14:creationId xmlns:p14="http://schemas.microsoft.com/office/powerpoint/2010/main" val="3977993991"/>
      </p:ext>
    </p:extLst>
  </p:cSld>
  <p:clrMapOvr>
    <a:masterClrMapping/>
  </p:clrMapOvr>
  <p:timing>
    <p:tnLst>
      <p:par>
        <p:cTn id="1" dur="indefinite" restart="never" nodeType="tmRoot"/>
      </p:par>
    </p:tnLst>
  </p:timing>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835CBDA-E6FA-425D-8AED-AEC4C85B68EC}" type="datetime4">
              <a:rPr lang="en-US"/>
              <a:pPr>
                <a:defRPr/>
              </a:pPr>
              <a:t>June 24, 2015</a:t>
            </a:fld>
            <a:endParaRPr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Presentation title use view footer to change</a:t>
            </a:r>
          </a:p>
        </p:txBody>
      </p:sp>
      <p:sp>
        <p:nvSpPr>
          <p:cNvPr id="4" name="Rectangle 6"/>
          <p:cNvSpPr>
            <a:spLocks noGrp="1" noChangeAspect="1" noChangeArrowheads="1"/>
          </p:cNvSpPr>
          <p:nvPr>
            <p:ph type="sldNum" sz="quarter" idx="12"/>
          </p:nvPr>
        </p:nvSpPr>
        <p:spPr>
          <a:ln/>
        </p:spPr>
        <p:txBody>
          <a:bodyPr/>
          <a:lstStyle>
            <a:lvl1pPr>
              <a:defRPr/>
            </a:lvl1pPr>
          </a:lstStyle>
          <a:p>
            <a:pPr>
              <a:defRPr/>
            </a:pPr>
            <a:fld id="{FEDA21C9-30DB-4E66-9F76-777E80C2AE59}" type="slidenum">
              <a:rPr lang="en-US"/>
              <a:pPr>
                <a:defRPr/>
              </a:pPr>
              <a:t>‹#›</a:t>
            </a:fld>
            <a:endParaRPr lang="en-US" dirty="0"/>
          </a:p>
        </p:txBody>
      </p:sp>
      <p:sp>
        <p:nvSpPr>
          <p:cNvPr id="5" name="Rectangle 4"/>
          <p:cNvSpPr/>
          <p:nvPr userDrawn="1"/>
        </p:nvSpPr>
        <p:spPr>
          <a:xfrm>
            <a:off x="5053781" y="7304088"/>
            <a:ext cx="1976284" cy="219075"/>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85849742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8788" y="404813"/>
            <a:ext cx="91440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458788" y="1533525"/>
            <a:ext cx="9144000" cy="53038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BE28C15-65C8-4486-9675-485CD8214952}" type="datetime4">
              <a:rPr lang="en-US"/>
              <a:pPr>
                <a:defRPr/>
              </a:pPr>
              <a:t>June 24, 2015</a:t>
            </a:fld>
            <a:endParaRP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Presentation title use view footer to change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775FFBB2-0CB6-4B8C-8834-9714DA0ADDC5}" type="slidenum">
              <a:rPr lang="en-US"/>
              <a:pPr>
                <a:defRPr/>
              </a:pPr>
              <a:t>‹#›</a:t>
            </a:fld>
            <a:endParaRPr lang="en-US" dirty="0"/>
          </a:p>
        </p:txBody>
      </p:sp>
    </p:spTree>
    <p:extLst>
      <p:ext uri="{BB962C8B-B14F-4D97-AF65-F5344CB8AC3E}">
        <p14:creationId xmlns:p14="http://schemas.microsoft.com/office/powerpoint/2010/main" val="104503489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8788" y="404813"/>
            <a:ext cx="9144000" cy="914400"/>
          </a:xfr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72D56CD0-D051-40B7-A962-B0F70F57A87E}" type="datetime4">
              <a:rPr lang="en-US"/>
              <a:pPr>
                <a:defRPr/>
              </a:pPr>
              <a:t>June 24, 2015</a:t>
            </a:fld>
            <a:endParaRP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Presentation title use view footer to change</a:t>
            </a:r>
          </a:p>
        </p:txBody>
      </p:sp>
      <p:sp>
        <p:nvSpPr>
          <p:cNvPr id="5" name="Rectangle 6"/>
          <p:cNvSpPr>
            <a:spLocks noGrp="1" noChangeAspect="1" noChangeArrowheads="1"/>
          </p:cNvSpPr>
          <p:nvPr>
            <p:ph type="sldNum" sz="quarter" idx="12"/>
          </p:nvPr>
        </p:nvSpPr>
        <p:spPr>
          <a:ln/>
        </p:spPr>
        <p:txBody>
          <a:bodyPr/>
          <a:lstStyle>
            <a:lvl1pPr>
              <a:defRPr/>
            </a:lvl1pPr>
          </a:lstStyle>
          <a:p>
            <a:pPr>
              <a:defRPr/>
            </a:pPr>
            <a:fld id="{AA0E2E8A-7F3B-40C9-B6F8-25F33AB3B9CB}" type="slidenum">
              <a:rPr lang="en-US"/>
              <a:pPr>
                <a:defRPr/>
              </a:pPr>
              <a:t>‹#›</a:t>
            </a:fld>
            <a:endParaRPr lang="en-US" dirty="0"/>
          </a:p>
        </p:txBody>
      </p:sp>
    </p:spTree>
    <p:extLst>
      <p:ext uri="{BB962C8B-B14F-4D97-AF65-F5344CB8AC3E}">
        <p14:creationId xmlns:p14="http://schemas.microsoft.com/office/powerpoint/2010/main" val="12446973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8788" y="404813"/>
            <a:ext cx="9144000" cy="914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8788" y="1533525"/>
            <a:ext cx="4495800" cy="5303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6988" y="1533525"/>
            <a:ext cx="4495800" cy="5303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7B7A0F35-878C-4653-9E3D-DD95A651F41B}" type="datetime4">
              <a:rPr lang="en-US"/>
              <a:pPr>
                <a:defRPr/>
              </a:pPr>
              <a:t>June 24, 2015</a:t>
            </a:fld>
            <a:endParaRP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Presentation title use view footer to change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387F3065-1A40-46FC-B56D-229EAD1171F6}" type="slidenum">
              <a:rPr lang="en-US"/>
              <a:pPr>
                <a:defRPr/>
              </a:pPr>
              <a:t>‹#›</a:t>
            </a:fld>
            <a:endParaRPr lang="en-US" dirty="0"/>
          </a:p>
        </p:txBody>
      </p:sp>
    </p:spTree>
    <p:extLst>
      <p:ext uri="{BB962C8B-B14F-4D97-AF65-F5344CB8AC3E}">
        <p14:creationId xmlns:p14="http://schemas.microsoft.com/office/powerpoint/2010/main" val="20255694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69742" y="269764"/>
            <a:ext cx="9412288" cy="130826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69742" y="1578024"/>
            <a:ext cx="9407048" cy="5164277"/>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fld id="{21ADA7EF-54E4-4DF8-B146-B6A9268C38D8}" type="datetime1">
              <a:rPr lang="en-US"/>
              <a:pPr>
                <a:defRPr/>
              </a:pPr>
              <a:t>6/24/2015</a:t>
            </a:fld>
            <a:endParaRPr/>
          </a:p>
        </p:txBody>
      </p:sp>
      <p:sp>
        <p:nvSpPr>
          <p:cNvPr id="5" name="Rectangle 5"/>
          <p:cNvSpPr>
            <a:spLocks noGrp="1" noChangeArrowheads="1"/>
          </p:cNvSpPr>
          <p:nvPr>
            <p:ph type="ftr" sz="quarter" idx="11"/>
          </p:nvPr>
        </p:nvSpPr>
        <p:spPr/>
        <p:txBody>
          <a:bodyPr/>
          <a:lstStyle>
            <a:lvl1pPr>
              <a:defRPr/>
            </a:lvl1pPr>
          </a:lstStyle>
          <a:p>
            <a:pPr>
              <a:defRPr/>
            </a:pPr>
            <a:r>
              <a:rPr lang="en-US"/>
              <a:t>Local Market Pulse</a:t>
            </a:r>
          </a:p>
        </p:txBody>
      </p:sp>
      <p:sp>
        <p:nvSpPr>
          <p:cNvPr id="6" name="Rectangle 6"/>
          <p:cNvSpPr>
            <a:spLocks noGrp="1" noChangeArrowheads="1"/>
          </p:cNvSpPr>
          <p:nvPr>
            <p:ph type="sldNum" sz="quarter" idx="12"/>
          </p:nvPr>
        </p:nvSpPr>
        <p:spPr>
          <a:xfrm>
            <a:off x="30163" y="7212013"/>
            <a:ext cx="752475" cy="284162"/>
          </a:xfrm>
        </p:spPr>
        <p:txBody>
          <a:bodyPr/>
          <a:lstStyle>
            <a:lvl1pPr>
              <a:defRPr/>
            </a:lvl1pPr>
          </a:lstStyle>
          <a:p>
            <a:pPr>
              <a:defRPr/>
            </a:pPr>
            <a:fld id="{95B4E4C7-7E2B-4A0B-9B06-3C400149FDA2}" type="slidenum">
              <a:rPr lang="en-US"/>
              <a:pPr>
                <a:defRPr/>
              </a:pPr>
              <a:t>‹#›</a:t>
            </a:fld>
            <a:endParaRPr lang="en-US" dirty="0"/>
          </a:p>
        </p:txBody>
      </p:sp>
      <p:sp>
        <p:nvSpPr>
          <p:cNvPr id="7" name="Rectangle 6"/>
          <p:cNvSpPr/>
          <p:nvPr userDrawn="1"/>
        </p:nvSpPr>
        <p:spPr>
          <a:xfrm>
            <a:off x="5102942" y="7304088"/>
            <a:ext cx="1769806" cy="192087"/>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8436528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365375"/>
            <a:ext cx="8550275" cy="16335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316413"/>
            <a:ext cx="7042150" cy="194627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BE07BE-8F5E-4AD7-B37A-510799F04B6A}"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FB157-9CED-4284-A08D-9D701EBA8200}" type="slidenum">
              <a:rPr lang="en-US" smtClean="0"/>
              <a:t>‹#›</a:t>
            </a:fld>
            <a:endParaRPr lang="en-US"/>
          </a:p>
        </p:txBody>
      </p:sp>
    </p:spTree>
    <p:extLst>
      <p:ext uri="{BB962C8B-B14F-4D97-AF65-F5344CB8AC3E}">
        <p14:creationId xmlns:p14="http://schemas.microsoft.com/office/powerpoint/2010/main" val="6756196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BE07BE-8F5E-4AD7-B37A-510799F04B6A}"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FB157-9CED-4284-A08D-9D701EBA8200}" type="slidenum">
              <a:rPr lang="en-US" smtClean="0"/>
              <a:t>‹#›</a:t>
            </a:fld>
            <a:endParaRPr lang="en-US"/>
          </a:p>
        </p:txBody>
      </p:sp>
    </p:spTree>
    <p:extLst>
      <p:ext uri="{BB962C8B-B14F-4D97-AF65-F5344CB8AC3E}">
        <p14:creationId xmlns:p14="http://schemas.microsoft.com/office/powerpoint/2010/main" val="2186360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3238" y="304800"/>
            <a:ext cx="9051925" cy="1270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503238" y="1778000"/>
            <a:ext cx="9051925" cy="50260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322743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894263"/>
            <a:ext cx="8548687" cy="151288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28975"/>
            <a:ext cx="8548687" cy="166528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BE07BE-8F5E-4AD7-B37A-510799F04B6A}"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FB157-9CED-4284-A08D-9D701EBA8200}" type="slidenum">
              <a:rPr lang="en-US" smtClean="0"/>
              <a:t>‹#›</a:t>
            </a:fld>
            <a:endParaRPr lang="en-US"/>
          </a:p>
        </p:txBody>
      </p:sp>
    </p:spTree>
    <p:extLst>
      <p:ext uri="{BB962C8B-B14F-4D97-AF65-F5344CB8AC3E}">
        <p14:creationId xmlns:p14="http://schemas.microsoft.com/office/powerpoint/2010/main" val="29747665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78000"/>
            <a:ext cx="4449762" cy="5026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778000"/>
            <a:ext cx="4449763" cy="5026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BE07BE-8F5E-4AD7-B37A-510799F04B6A}" type="datetimeFigureOut">
              <a:rPr lang="en-US" smtClean="0"/>
              <a:t>6/24/2015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FB157-9CED-4284-A08D-9D701EBA8200}" type="slidenum">
              <a:rPr lang="en-US" smtClean="0"/>
              <a:t>‹#›</a:t>
            </a:fld>
            <a:endParaRPr lang="en-US"/>
          </a:p>
        </p:txBody>
      </p:sp>
    </p:spTree>
    <p:extLst>
      <p:ext uri="{BB962C8B-B14F-4D97-AF65-F5344CB8AC3E}">
        <p14:creationId xmlns:p14="http://schemas.microsoft.com/office/powerpoint/2010/main" val="26625869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04975"/>
            <a:ext cx="4443412"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16175"/>
            <a:ext cx="4443412" cy="438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04975"/>
            <a:ext cx="444500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16175"/>
            <a:ext cx="4445000" cy="438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BE07BE-8F5E-4AD7-B37A-510799F04B6A}" type="datetimeFigureOut">
              <a:rPr lang="en-US" smtClean="0"/>
              <a:t>6/24/2015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FFB157-9CED-4284-A08D-9D701EBA8200}" type="slidenum">
              <a:rPr lang="en-US" smtClean="0"/>
              <a:t>‹#›</a:t>
            </a:fld>
            <a:endParaRPr lang="en-US"/>
          </a:p>
        </p:txBody>
      </p:sp>
    </p:spTree>
    <p:extLst>
      <p:ext uri="{BB962C8B-B14F-4D97-AF65-F5344CB8AC3E}">
        <p14:creationId xmlns:p14="http://schemas.microsoft.com/office/powerpoint/2010/main" val="35844205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BE07BE-8F5E-4AD7-B37A-510799F04B6A}" type="datetimeFigureOut">
              <a:rPr lang="en-US" smtClean="0"/>
              <a:t>6/24/2015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FFB157-9CED-4284-A08D-9D701EBA8200}" type="slidenum">
              <a:rPr lang="en-US" smtClean="0"/>
              <a:t>‹#›</a:t>
            </a:fld>
            <a:endParaRPr lang="en-US"/>
          </a:p>
        </p:txBody>
      </p:sp>
    </p:spTree>
    <p:extLst>
      <p:ext uri="{BB962C8B-B14F-4D97-AF65-F5344CB8AC3E}">
        <p14:creationId xmlns:p14="http://schemas.microsoft.com/office/powerpoint/2010/main" val="26563091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BE07BE-8F5E-4AD7-B37A-510799F04B6A}" type="datetimeFigureOut">
              <a:rPr lang="en-US" smtClean="0"/>
              <a:t>6/24/2015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FFB157-9CED-4284-A08D-9D701EBA8200}" type="slidenum">
              <a:rPr lang="en-US" smtClean="0"/>
              <a:t>‹#›</a:t>
            </a:fld>
            <a:endParaRPr lang="en-US"/>
          </a:p>
        </p:txBody>
      </p:sp>
    </p:spTree>
    <p:extLst>
      <p:ext uri="{BB962C8B-B14F-4D97-AF65-F5344CB8AC3E}">
        <p14:creationId xmlns:p14="http://schemas.microsoft.com/office/powerpoint/2010/main" val="31468902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3308350" cy="12906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3213"/>
            <a:ext cx="5622925" cy="65008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593850"/>
            <a:ext cx="3308350" cy="52101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BE07BE-8F5E-4AD7-B37A-510799F04B6A}" type="datetimeFigureOut">
              <a:rPr lang="en-US" smtClean="0"/>
              <a:t>6/24/2015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FB157-9CED-4284-A08D-9D701EBA8200}" type="slidenum">
              <a:rPr lang="en-US" smtClean="0"/>
              <a:t>‹#›</a:t>
            </a:fld>
            <a:endParaRPr lang="en-US"/>
          </a:p>
        </p:txBody>
      </p:sp>
    </p:spTree>
    <p:extLst>
      <p:ext uri="{BB962C8B-B14F-4D97-AF65-F5344CB8AC3E}">
        <p14:creationId xmlns:p14="http://schemas.microsoft.com/office/powerpoint/2010/main" val="27521862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332413"/>
            <a:ext cx="6035675" cy="628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81038"/>
            <a:ext cx="6035675" cy="45704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1675" y="5961063"/>
            <a:ext cx="6035675"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BE07BE-8F5E-4AD7-B37A-510799F04B6A}" type="datetimeFigureOut">
              <a:rPr lang="en-US" smtClean="0"/>
              <a:t>6/24/2015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FB157-9CED-4284-A08D-9D701EBA8200}" type="slidenum">
              <a:rPr lang="en-US" smtClean="0"/>
              <a:t>‹#›</a:t>
            </a:fld>
            <a:endParaRPr lang="en-US"/>
          </a:p>
        </p:txBody>
      </p:sp>
    </p:spTree>
    <p:extLst>
      <p:ext uri="{BB962C8B-B14F-4D97-AF65-F5344CB8AC3E}">
        <p14:creationId xmlns:p14="http://schemas.microsoft.com/office/powerpoint/2010/main" val="8664914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BE07BE-8F5E-4AD7-B37A-510799F04B6A}"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FB157-9CED-4284-A08D-9D701EBA8200}" type="slidenum">
              <a:rPr lang="en-US" smtClean="0"/>
              <a:t>‹#›</a:t>
            </a:fld>
            <a:endParaRPr lang="en-US"/>
          </a:p>
        </p:txBody>
      </p:sp>
    </p:spTree>
    <p:extLst>
      <p:ext uri="{BB962C8B-B14F-4D97-AF65-F5344CB8AC3E}">
        <p14:creationId xmlns:p14="http://schemas.microsoft.com/office/powerpoint/2010/main" val="18151245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975" y="304800"/>
            <a:ext cx="2262188" cy="64992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4800"/>
            <a:ext cx="6637337" cy="6499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BE07BE-8F5E-4AD7-B37A-510799F04B6A}"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FB157-9CED-4284-A08D-9D701EBA8200}" type="slidenum">
              <a:rPr lang="en-US" smtClean="0"/>
              <a:t>‹#›</a:t>
            </a:fld>
            <a:endParaRPr lang="en-US"/>
          </a:p>
        </p:txBody>
      </p:sp>
    </p:spTree>
    <p:extLst>
      <p:ext uri="{BB962C8B-B14F-4D97-AF65-F5344CB8AC3E}">
        <p14:creationId xmlns:p14="http://schemas.microsoft.com/office/powerpoint/2010/main" val="299548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365375"/>
            <a:ext cx="8550275" cy="16335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316413"/>
            <a:ext cx="7042150" cy="1946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6ECF53A6-63AF-46BB-831C-73D938ABBDA4}" type="slidenum">
              <a:rPr lang="en-US" altLang="en-US"/>
              <a:pPr>
                <a:defRPr/>
              </a:pPr>
              <a:t>‹#›</a:t>
            </a:fld>
            <a:endParaRPr lang="en-US" altLang="en-US"/>
          </a:p>
        </p:txBody>
      </p:sp>
    </p:spTree>
    <p:extLst>
      <p:ext uri="{BB962C8B-B14F-4D97-AF65-F5344CB8AC3E}">
        <p14:creationId xmlns:p14="http://schemas.microsoft.com/office/powerpoint/2010/main" val="634484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894263"/>
            <a:ext cx="8548687" cy="1512887"/>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28975"/>
            <a:ext cx="8548687" cy="1665288"/>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514166904"/>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900FEB2B-02CE-4C63-A9A4-66625F97E4B8}" type="slidenum">
              <a:rPr lang="en-US" altLang="en-US"/>
              <a:pPr>
                <a:defRPr/>
              </a:pPr>
              <a:t>‹#›</a:t>
            </a:fld>
            <a:endParaRPr lang="en-US" altLang="en-US"/>
          </a:p>
        </p:txBody>
      </p:sp>
    </p:spTree>
    <p:extLst>
      <p:ext uri="{BB962C8B-B14F-4D97-AF65-F5344CB8AC3E}">
        <p14:creationId xmlns:p14="http://schemas.microsoft.com/office/powerpoint/2010/main" val="11940332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894263"/>
            <a:ext cx="8548687" cy="1512887"/>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28975"/>
            <a:ext cx="8548687" cy="16652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D607BBE8-BC57-479F-834A-EACA901C85FD}" type="slidenum">
              <a:rPr lang="en-US" altLang="en-US"/>
              <a:pPr>
                <a:defRPr/>
              </a:pPr>
              <a:t>‹#›</a:t>
            </a:fld>
            <a:endParaRPr lang="en-US" altLang="en-US"/>
          </a:p>
        </p:txBody>
      </p:sp>
    </p:spTree>
    <p:extLst>
      <p:ext uri="{BB962C8B-B14F-4D97-AF65-F5344CB8AC3E}">
        <p14:creationId xmlns:p14="http://schemas.microsoft.com/office/powerpoint/2010/main" val="33506593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10200" y="3289300"/>
            <a:ext cx="1901825" cy="1608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464425" y="3289300"/>
            <a:ext cx="1903413" cy="1608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685A39FC-7430-4322-8FF8-DE4D19D96E3E}" type="slidenum">
              <a:rPr lang="en-US" altLang="en-US"/>
              <a:pPr>
                <a:defRPr/>
              </a:pPr>
              <a:t>‹#›</a:t>
            </a:fld>
            <a:endParaRPr lang="en-US" altLang="en-US"/>
          </a:p>
        </p:txBody>
      </p:sp>
    </p:spTree>
    <p:extLst>
      <p:ext uri="{BB962C8B-B14F-4D97-AF65-F5344CB8AC3E}">
        <p14:creationId xmlns:p14="http://schemas.microsoft.com/office/powerpoint/2010/main" val="21460556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4800"/>
            <a:ext cx="9051925" cy="1270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04975"/>
            <a:ext cx="4443412" cy="711200"/>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16175"/>
            <a:ext cx="4443412" cy="438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04975"/>
            <a:ext cx="4445000" cy="711200"/>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16175"/>
            <a:ext cx="4445000" cy="438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9" name="Rectangle 6"/>
          <p:cNvSpPr>
            <a:spLocks noGrp="1" noChangeAspect="1" noChangeArrowheads="1"/>
          </p:cNvSpPr>
          <p:nvPr>
            <p:ph type="sldNum" sz="quarter" idx="12"/>
          </p:nvPr>
        </p:nvSpPr>
        <p:spPr>
          <a:ln/>
        </p:spPr>
        <p:txBody>
          <a:bodyPr/>
          <a:lstStyle>
            <a:lvl1pPr>
              <a:defRPr/>
            </a:lvl1pPr>
          </a:lstStyle>
          <a:p>
            <a:pPr>
              <a:defRPr/>
            </a:pPr>
            <a:fld id="{CECE55CE-3D06-4EF6-9B9E-94196F9C9FB5}" type="slidenum">
              <a:rPr lang="en-US" altLang="en-US"/>
              <a:pPr>
                <a:defRPr/>
              </a:pPr>
              <a:t>‹#›</a:t>
            </a:fld>
            <a:endParaRPr lang="en-US" altLang="en-US"/>
          </a:p>
        </p:txBody>
      </p:sp>
    </p:spTree>
    <p:extLst>
      <p:ext uri="{BB962C8B-B14F-4D97-AF65-F5344CB8AC3E}">
        <p14:creationId xmlns:p14="http://schemas.microsoft.com/office/powerpoint/2010/main" val="389129271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5" name="Rectangle 6"/>
          <p:cNvSpPr>
            <a:spLocks noGrp="1" noChangeAspect="1" noChangeArrowheads="1"/>
          </p:cNvSpPr>
          <p:nvPr>
            <p:ph type="sldNum" sz="quarter" idx="12"/>
          </p:nvPr>
        </p:nvSpPr>
        <p:spPr>
          <a:ln/>
        </p:spPr>
        <p:txBody>
          <a:bodyPr/>
          <a:lstStyle>
            <a:lvl1pPr>
              <a:defRPr/>
            </a:lvl1pPr>
          </a:lstStyle>
          <a:p>
            <a:pPr>
              <a:defRPr/>
            </a:pPr>
            <a:fld id="{5E169247-DDEC-4B99-8642-FDBE56F93B4C}" type="slidenum">
              <a:rPr lang="en-US" altLang="en-US"/>
              <a:pPr>
                <a:defRPr/>
              </a:pPr>
              <a:t>‹#›</a:t>
            </a:fld>
            <a:endParaRPr lang="en-US" altLang="en-US"/>
          </a:p>
        </p:txBody>
      </p:sp>
    </p:spTree>
    <p:extLst>
      <p:ext uri="{BB962C8B-B14F-4D97-AF65-F5344CB8AC3E}">
        <p14:creationId xmlns:p14="http://schemas.microsoft.com/office/powerpoint/2010/main" val="405948507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4" name="Rectangle 6"/>
          <p:cNvSpPr>
            <a:spLocks noGrp="1" noChangeAspect="1" noChangeArrowheads="1"/>
          </p:cNvSpPr>
          <p:nvPr>
            <p:ph type="sldNum" sz="quarter" idx="12"/>
          </p:nvPr>
        </p:nvSpPr>
        <p:spPr>
          <a:ln/>
        </p:spPr>
        <p:txBody>
          <a:bodyPr/>
          <a:lstStyle>
            <a:lvl1pPr>
              <a:defRPr/>
            </a:lvl1pPr>
          </a:lstStyle>
          <a:p>
            <a:pPr>
              <a:defRPr/>
            </a:pPr>
            <a:fld id="{12648D8C-0E04-40D4-87A6-9F672E145C2A}" type="slidenum">
              <a:rPr lang="en-US" altLang="en-US"/>
              <a:pPr>
                <a:defRPr/>
              </a:pPr>
              <a:t>‹#›</a:t>
            </a:fld>
            <a:endParaRPr lang="en-US" altLang="en-US"/>
          </a:p>
        </p:txBody>
      </p:sp>
    </p:spTree>
    <p:extLst>
      <p:ext uri="{BB962C8B-B14F-4D97-AF65-F5344CB8AC3E}">
        <p14:creationId xmlns:p14="http://schemas.microsoft.com/office/powerpoint/2010/main" val="3828993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3308350" cy="12906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3213"/>
            <a:ext cx="5622925" cy="65008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593850"/>
            <a:ext cx="3308350" cy="52101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82B6EB43-719A-42BF-9FC9-D01DDA2FA7FC}" type="slidenum">
              <a:rPr lang="en-US" altLang="en-US"/>
              <a:pPr>
                <a:defRPr/>
              </a:pPr>
              <a:t>‹#›</a:t>
            </a:fld>
            <a:endParaRPr lang="en-US" altLang="en-US"/>
          </a:p>
        </p:txBody>
      </p:sp>
    </p:spTree>
    <p:extLst>
      <p:ext uri="{BB962C8B-B14F-4D97-AF65-F5344CB8AC3E}">
        <p14:creationId xmlns:p14="http://schemas.microsoft.com/office/powerpoint/2010/main" val="247020032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332413"/>
            <a:ext cx="6035675" cy="628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81038"/>
            <a:ext cx="6035675" cy="45704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5961063"/>
            <a:ext cx="6035675"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B0AFC6FA-6E0E-4B32-8A42-EF68BDA305E6}" type="slidenum">
              <a:rPr lang="en-US" altLang="en-US"/>
              <a:pPr>
                <a:defRPr/>
              </a:pPr>
              <a:t>‹#›</a:t>
            </a:fld>
            <a:endParaRPr lang="en-US" altLang="en-US"/>
          </a:p>
        </p:txBody>
      </p:sp>
    </p:spTree>
    <p:extLst>
      <p:ext uri="{BB962C8B-B14F-4D97-AF65-F5344CB8AC3E}">
        <p14:creationId xmlns:p14="http://schemas.microsoft.com/office/powerpoint/2010/main" val="133726093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73464731-C976-4A1D-A919-B3ED903BAB90}" type="slidenum">
              <a:rPr lang="en-US" altLang="en-US"/>
              <a:pPr>
                <a:defRPr/>
              </a:pPr>
              <a:t>‹#›</a:t>
            </a:fld>
            <a:endParaRPr lang="en-US" altLang="en-US"/>
          </a:p>
        </p:txBody>
      </p:sp>
    </p:spTree>
    <p:extLst>
      <p:ext uri="{BB962C8B-B14F-4D97-AF65-F5344CB8AC3E}">
        <p14:creationId xmlns:p14="http://schemas.microsoft.com/office/powerpoint/2010/main" val="390987841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482013" y="401638"/>
            <a:ext cx="1123950" cy="44973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08575" y="401638"/>
            <a:ext cx="3221038" cy="44973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1689BDE9-011E-4D26-AA83-0267B644A8D3}" type="slidenum">
              <a:rPr lang="en-US" altLang="en-US"/>
              <a:pPr>
                <a:defRPr/>
              </a:pPr>
              <a:t>‹#›</a:t>
            </a:fld>
            <a:endParaRPr lang="en-US" altLang="en-US"/>
          </a:p>
        </p:txBody>
      </p:sp>
    </p:spTree>
    <p:extLst>
      <p:ext uri="{BB962C8B-B14F-4D97-AF65-F5344CB8AC3E}">
        <p14:creationId xmlns:p14="http://schemas.microsoft.com/office/powerpoint/2010/main" val="2597150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3238" y="304800"/>
            <a:ext cx="9051925" cy="1270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78000"/>
            <a:ext cx="4449762" cy="50260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778000"/>
            <a:ext cx="4449763" cy="50260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4221399"/>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7304088"/>
            <a:ext cx="10058400" cy="3127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a:lstStyle/>
          <a:p>
            <a:pPr algn="ctr">
              <a:lnSpc>
                <a:spcPct val="100000"/>
              </a:lnSpc>
              <a:spcBef>
                <a:spcPct val="50000"/>
              </a:spcBef>
              <a:defRPr/>
            </a:pPr>
            <a:endParaRPr lang="en-US" sz="1800" dirty="0"/>
          </a:p>
        </p:txBody>
      </p:sp>
      <p:pic>
        <p:nvPicPr>
          <p:cNvPr id="6"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08988" y="5902325"/>
            <a:ext cx="1192212"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6248400" y="342900"/>
            <a:ext cx="333692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50000"/>
              </a:spcBef>
              <a:defRPr>
                <a:solidFill>
                  <a:schemeClr val="tx1"/>
                </a:solidFill>
                <a:latin typeface="Arial" charset="0"/>
                <a:ea typeface="MS PGothic" pitchFamily="34" charset="-128"/>
              </a:defRPr>
            </a:lvl1pPr>
            <a:lvl2pPr marL="742950" indent="-285750" eaLnBrk="0" hangingPunct="0">
              <a:spcBef>
                <a:spcPct val="50000"/>
              </a:spcBef>
              <a:defRPr>
                <a:solidFill>
                  <a:schemeClr val="tx1"/>
                </a:solidFill>
                <a:latin typeface="Arial" charset="0"/>
                <a:ea typeface="MS PGothic" pitchFamily="34" charset="-128"/>
              </a:defRPr>
            </a:lvl2pPr>
            <a:lvl3pPr marL="1143000" indent="-228600" eaLnBrk="0" hangingPunct="0">
              <a:spcBef>
                <a:spcPct val="50000"/>
              </a:spcBef>
              <a:defRPr>
                <a:solidFill>
                  <a:schemeClr val="tx1"/>
                </a:solidFill>
                <a:latin typeface="Arial" charset="0"/>
                <a:ea typeface="MS PGothic" pitchFamily="34" charset="-128"/>
              </a:defRPr>
            </a:lvl3pPr>
            <a:lvl4pPr marL="1600200" indent="-228600" eaLnBrk="0" hangingPunct="0">
              <a:spcBef>
                <a:spcPct val="50000"/>
              </a:spcBef>
              <a:defRPr>
                <a:solidFill>
                  <a:schemeClr val="tx1"/>
                </a:solidFill>
                <a:latin typeface="Arial" charset="0"/>
                <a:ea typeface="MS PGothic" pitchFamily="34" charset="-128"/>
              </a:defRPr>
            </a:lvl4pPr>
            <a:lvl5pPr marL="2057400" indent="-228600" eaLnBrk="0" hangingPunct="0">
              <a:spcBef>
                <a:spcPct val="50000"/>
              </a:spcBef>
              <a:defRPr>
                <a:solidFill>
                  <a:schemeClr val="tx1"/>
                </a:solidFill>
                <a:latin typeface="Arial" charset="0"/>
                <a:ea typeface="MS PGothic" pitchFamily="34" charset="-128"/>
              </a:defRPr>
            </a:lvl5pPr>
            <a:lvl6pPr marL="2514600" indent="-228600" eaLnBrk="0" fontAlgn="base" hangingPunct="0">
              <a:spcBef>
                <a:spcPct val="50000"/>
              </a:spcBef>
              <a:spcAft>
                <a:spcPct val="0"/>
              </a:spcAft>
              <a:defRPr>
                <a:solidFill>
                  <a:schemeClr val="tx1"/>
                </a:solidFill>
                <a:latin typeface="Arial" charset="0"/>
                <a:ea typeface="MS PGothic" pitchFamily="34" charset="-128"/>
              </a:defRPr>
            </a:lvl6pPr>
            <a:lvl7pPr marL="2971800" indent="-228600" eaLnBrk="0" fontAlgn="base" hangingPunct="0">
              <a:spcBef>
                <a:spcPct val="50000"/>
              </a:spcBef>
              <a:spcAft>
                <a:spcPct val="0"/>
              </a:spcAft>
              <a:defRPr>
                <a:solidFill>
                  <a:schemeClr val="tx1"/>
                </a:solidFill>
                <a:latin typeface="Arial" charset="0"/>
                <a:ea typeface="MS PGothic" pitchFamily="34" charset="-128"/>
              </a:defRPr>
            </a:lvl7pPr>
            <a:lvl8pPr marL="3429000" indent="-228600" eaLnBrk="0" fontAlgn="base" hangingPunct="0">
              <a:spcBef>
                <a:spcPct val="50000"/>
              </a:spcBef>
              <a:spcAft>
                <a:spcPct val="0"/>
              </a:spcAft>
              <a:defRPr>
                <a:solidFill>
                  <a:schemeClr val="tx1"/>
                </a:solidFill>
                <a:latin typeface="Arial" charset="0"/>
                <a:ea typeface="MS PGothic" pitchFamily="34" charset="-128"/>
              </a:defRPr>
            </a:lvl8pPr>
            <a:lvl9pPr marL="3886200" indent="-228600" eaLnBrk="0" fontAlgn="base" hangingPunct="0">
              <a:spcBef>
                <a:spcPct val="50000"/>
              </a:spcBef>
              <a:spcAft>
                <a:spcPct val="0"/>
              </a:spcAft>
              <a:defRPr>
                <a:solidFill>
                  <a:schemeClr val="tx1"/>
                </a:solidFill>
                <a:latin typeface="Arial" charset="0"/>
                <a:ea typeface="MS PGothic" pitchFamily="34" charset="-128"/>
              </a:defRPr>
            </a:lvl9pPr>
          </a:lstStyle>
          <a:p>
            <a:pPr algn="r" eaLnBrk="1" hangingPunct="1">
              <a:lnSpc>
                <a:spcPct val="100000"/>
              </a:lnSpc>
              <a:defRPr/>
            </a:pPr>
            <a:r>
              <a:rPr lang="en-US" sz="2600" smtClean="0">
                <a:solidFill>
                  <a:srgbClr val="00A0DF"/>
                </a:solidFill>
                <a:latin typeface="Charles Modern" pitchFamily="34" charset="0"/>
              </a:rPr>
              <a:t>Advisor Services</a:t>
            </a:r>
          </a:p>
        </p:txBody>
      </p:sp>
      <p:sp>
        <p:nvSpPr>
          <p:cNvPr id="926726" name="Rectangle 2"/>
          <p:cNvSpPr>
            <a:spLocks noGrp="1" noChangeAspect="1" noChangeArrowheads="1"/>
          </p:cNvSpPr>
          <p:nvPr>
            <p:ph type="ctrTitle"/>
          </p:nvPr>
        </p:nvSpPr>
        <p:spPr>
          <a:xfrm>
            <a:off x="455613" y="401638"/>
            <a:ext cx="5119687" cy="5119687"/>
          </a:xfrm>
          <a:solidFill>
            <a:schemeClr val="tx2"/>
          </a:solidFill>
        </p:spPr>
        <p:txBody>
          <a:bodyPr lIns="274320" tIns="274320" rIns="182880" bIns="182880"/>
          <a:lstStyle>
            <a:lvl1pPr>
              <a:lnSpc>
                <a:spcPct val="80000"/>
              </a:lnSpc>
              <a:defRPr sz="6000">
                <a:solidFill>
                  <a:schemeClr val="bg1"/>
                </a:solidFill>
                <a:latin typeface="Charles Modern Light" pitchFamily="34" charset="0"/>
              </a:defRPr>
            </a:lvl1pPr>
          </a:lstStyle>
          <a:p>
            <a:pPr lvl="0"/>
            <a:r>
              <a:rPr lang="en-US" noProof="0" smtClean="0"/>
              <a:t>Click to edit Master title style</a:t>
            </a:r>
          </a:p>
        </p:txBody>
      </p:sp>
      <p:sp>
        <p:nvSpPr>
          <p:cNvPr id="926727" name="Rectangle 3"/>
          <p:cNvSpPr>
            <a:spLocks noGrp="1" noChangeArrowheads="1"/>
          </p:cNvSpPr>
          <p:nvPr>
            <p:ph type="subTitle" idx="1"/>
          </p:nvPr>
        </p:nvSpPr>
        <p:spPr>
          <a:xfrm>
            <a:off x="730250" y="4140200"/>
            <a:ext cx="4670425" cy="1379538"/>
          </a:xfrm>
        </p:spPr>
        <p:txBody>
          <a:bodyPr bIns="182880" anchor="b"/>
          <a:lstStyle>
            <a:lvl1pPr marL="0" indent="0">
              <a:buFont typeface="Wingdings" pitchFamily="2" charset="2"/>
              <a:buNone/>
              <a:defRPr sz="2600">
                <a:solidFill>
                  <a:schemeClr val="bg1"/>
                </a:solidFill>
              </a:defRPr>
            </a:lvl1pPr>
          </a:lstStyle>
          <a:p>
            <a:pPr lvl="0"/>
            <a:r>
              <a:rPr lang="en-US" noProof="0" smtClean="0"/>
              <a:t>Click to edit Master subtitle style</a:t>
            </a:r>
          </a:p>
        </p:txBody>
      </p:sp>
      <p:sp>
        <p:nvSpPr>
          <p:cNvPr id="8" name="Rectangle 5"/>
          <p:cNvSpPr>
            <a:spLocks noGrp="1" noChangeArrowheads="1"/>
          </p:cNvSpPr>
          <p:nvPr>
            <p:ph type="ftr" sz="quarter" idx="10"/>
          </p:nvPr>
        </p:nvSpPr>
        <p:spPr>
          <a:xfrm>
            <a:off x="1665287" y="6984207"/>
            <a:ext cx="3363913" cy="220662"/>
          </a:xfrm>
        </p:spPr>
        <p:txBody>
          <a:bodyPr/>
          <a:lstStyle>
            <a:lvl1pPr>
              <a:defRPr sz="4800">
                <a:solidFill>
                  <a:schemeClr val="bg1">
                    <a:lumMod val="75000"/>
                  </a:schemeClr>
                </a:solidFill>
              </a:defRPr>
            </a:lvl1pPr>
          </a:lstStyle>
          <a:p>
            <a:pPr>
              <a:defRPr/>
            </a:pPr>
            <a:r>
              <a:rPr lang="en-US" smtClean="0"/>
              <a:t>DRAFT</a:t>
            </a:r>
            <a:endParaRPr lang="en-US" dirty="0"/>
          </a:p>
        </p:txBody>
      </p:sp>
    </p:spTree>
    <p:extLst>
      <p:ext uri="{BB962C8B-B14F-4D97-AF65-F5344CB8AC3E}">
        <p14:creationId xmlns:p14="http://schemas.microsoft.com/office/powerpoint/2010/main" val="612895120"/>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6E6367DC-ED95-4EE2-B19F-05B8105BC9EA}" type="slidenum">
              <a:rPr lang="en-US" altLang="en-US"/>
              <a:pPr>
                <a:defRPr/>
              </a:pPr>
              <a:t>‹#›</a:t>
            </a:fld>
            <a:endParaRPr lang="en-US" altLang="en-US"/>
          </a:p>
        </p:txBody>
      </p:sp>
      <p:sp>
        <p:nvSpPr>
          <p:cNvPr id="7" name="Rectangle 5"/>
          <p:cNvSpPr>
            <a:spLocks noGrp="1" noChangeArrowheads="1"/>
          </p:cNvSpPr>
          <p:nvPr>
            <p:ph type="ftr" sz="quarter" idx="13"/>
          </p:nvPr>
        </p:nvSpPr>
        <p:spPr>
          <a:xfrm>
            <a:off x="1665287" y="6984207"/>
            <a:ext cx="3363913" cy="220662"/>
          </a:xfrm>
        </p:spPr>
        <p:txBody>
          <a:bodyPr/>
          <a:lstStyle>
            <a:lvl1pPr>
              <a:defRPr sz="4800">
                <a:solidFill>
                  <a:schemeClr val="bg1">
                    <a:lumMod val="75000"/>
                  </a:schemeClr>
                </a:solidFill>
              </a:defRPr>
            </a:lvl1pPr>
          </a:lstStyle>
          <a:p>
            <a:pPr>
              <a:defRPr/>
            </a:pPr>
            <a:r>
              <a:rPr lang="en-US" smtClean="0"/>
              <a:t>DRAFT</a:t>
            </a:r>
            <a:endParaRPr lang="en-US" dirty="0"/>
          </a:p>
        </p:txBody>
      </p:sp>
    </p:spTree>
    <p:extLst>
      <p:ext uri="{BB962C8B-B14F-4D97-AF65-F5344CB8AC3E}">
        <p14:creationId xmlns:p14="http://schemas.microsoft.com/office/powerpoint/2010/main" val="1238117693"/>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894263"/>
            <a:ext cx="8548687" cy="1512887"/>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28975"/>
            <a:ext cx="8548687" cy="16652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18A24A92-E206-44B4-A9D9-7678F24855B8}" type="slidenum">
              <a:rPr lang="en-US" altLang="en-US"/>
              <a:pPr>
                <a:defRPr/>
              </a:pPr>
              <a:t>‹#›</a:t>
            </a:fld>
            <a:endParaRPr lang="en-US" altLang="en-US"/>
          </a:p>
        </p:txBody>
      </p:sp>
    </p:spTree>
    <p:extLst>
      <p:ext uri="{BB962C8B-B14F-4D97-AF65-F5344CB8AC3E}">
        <p14:creationId xmlns:p14="http://schemas.microsoft.com/office/powerpoint/2010/main" val="3888377746"/>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8788" y="1533525"/>
            <a:ext cx="4495800" cy="5303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6988" y="1533525"/>
            <a:ext cx="4495800" cy="5303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E2C84167-ED71-498B-ADC3-9943C59C7766}" type="slidenum">
              <a:rPr lang="en-US" altLang="en-US"/>
              <a:pPr>
                <a:defRPr/>
              </a:pPr>
              <a:t>‹#›</a:t>
            </a:fld>
            <a:endParaRPr lang="en-US" altLang="en-US"/>
          </a:p>
        </p:txBody>
      </p:sp>
    </p:spTree>
    <p:extLst>
      <p:ext uri="{BB962C8B-B14F-4D97-AF65-F5344CB8AC3E}">
        <p14:creationId xmlns:p14="http://schemas.microsoft.com/office/powerpoint/2010/main" val="455388052"/>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4800"/>
            <a:ext cx="9051925" cy="1270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04975"/>
            <a:ext cx="4443412"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16175"/>
            <a:ext cx="4443412" cy="438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04975"/>
            <a:ext cx="444500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16175"/>
            <a:ext cx="4445000" cy="438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9" name="Rectangle 6"/>
          <p:cNvSpPr>
            <a:spLocks noGrp="1" noChangeAspect="1" noChangeArrowheads="1"/>
          </p:cNvSpPr>
          <p:nvPr>
            <p:ph type="sldNum" sz="quarter" idx="12"/>
          </p:nvPr>
        </p:nvSpPr>
        <p:spPr>
          <a:ln/>
        </p:spPr>
        <p:txBody>
          <a:bodyPr/>
          <a:lstStyle>
            <a:lvl1pPr>
              <a:defRPr/>
            </a:lvl1pPr>
          </a:lstStyle>
          <a:p>
            <a:pPr>
              <a:defRPr/>
            </a:pPr>
            <a:fld id="{B65887A9-5364-47B3-9D86-8ED4B2E3046B}" type="slidenum">
              <a:rPr lang="en-US" altLang="en-US"/>
              <a:pPr>
                <a:defRPr/>
              </a:pPr>
              <a:t>‹#›</a:t>
            </a:fld>
            <a:endParaRPr lang="en-US" altLang="en-US"/>
          </a:p>
        </p:txBody>
      </p:sp>
    </p:spTree>
    <p:extLst>
      <p:ext uri="{BB962C8B-B14F-4D97-AF65-F5344CB8AC3E}">
        <p14:creationId xmlns:p14="http://schemas.microsoft.com/office/powerpoint/2010/main" val="360218449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5" name="Rectangle 6"/>
          <p:cNvSpPr>
            <a:spLocks noGrp="1" noChangeAspect="1" noChangeArrowheads="1"/>
          </p:cNvSpPr>
          <p:nvPr>
            <p:ph type="sldNum" sz="quarter" idx="12"/>
          </p:nvPr>
        </p:nvSpPr>
        <p:spPr>
          <a:ln/>
        </p:spPr>
        <p:txBody>
          <a:bodyPr/>
          <a:lstStyle>
            <a:lvl1pPr>
              <a:defRPr/>
            </a:lvl1pPr>
          </a:lstStyle>
          <a:p>
            <a:pPr>
              <a:defRPr/>
            </a:pPr>
            <a:fld id="{053B5127-8B55-40CB-8044-E824D764E8BB}" type="slidenum">
              <a:rPr lang="en-US" altLang="en-US"/>
              <a:pPr>
                <a:defRPr/>
              </a:pPr>
              <a:t>‹#›</a:t>
            </a:fld>
            <a:endParaRPr lang="en-US" altLang="en-US"/>
          </a:p>
        </p:txBody>
      </p:sp>
    </p:spTree>
    <p:extLst>
      <p:ext uri="{BB962C8B-B14F-4D97-AF65-F5344CB8AC3E}">
        <p14:creationId xmlns:p14="http://schemas.microsoft.com/office/powerpoint/2010/main" val="34164861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4" name="Rectangle 6"/>
          <p:cNvSpPr>
            <a:spLocks noGrp="1" noChangeAspect="1" noChangeArrowheads="1"/>
          </p:cNvSpPr>
          <p:nvPr>
            <p:ph type="sldNum" sz="quarter" idx="12"/>
          </p:nvPr>
        </p:nvSpPr>
        <p:spPr>
          <a:ln/>
        </p:spPr>
        <p:txBody>
          <a:bodyPr/>
          <a:lstStyle>
            <a:lvl1pPr>
              <a:defRPr/>
            </a:lvl1pPr>
          </a:lstStyle>
          <a:p>
            <a:pPr>
              <a:defRPr/>
            </a:pPr>
            <a:fld id="{26476B36-5FDF-443D-AA57-C8B974D6892A}" type="slidenum">
              <a:rPr lang="en-US" altLang="en-US"/>
              <a:pPr>
                <a:defRPr/>
              </a:pPr>
              <a:t>‹#›</a:t>
            </a:fld>
            <a:endParaRPr lang="en-US" altLang="en-US"/>
          </a:p>
        </p:txBody>
      </p:sp>
    </p:spTree>
    <p:extLst>
      <p:ext uri="{BB962C8B-B14F-4D97-AF65-F5344CB8AC3E}">
        <p14:creationId xmlns:p14="http://schemas.microsoft.com/office/powerpoint/2010/main" val="54443517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3308350" cy="12906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3213"/>
            <a:ext cx="5622925" cy="65008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593850"/>
            <a:ext cx="3308350" cy="52101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C170DE3D-B043-4AF2-B5C2-6459EC3C3A0B}" type="slidenum">
              <a:rPr lang="en-US" altLang="en-US"/>
              <a:pPr>
                <a:defRPr/>
              </a:pPr>
              <a:t>‹#›</a:t>
            </a:fld>
            <a:endParaRPr lang="en-US" altLang="en-US"/>
          </a:p>
        </p:txBody>
      </p:sp>
    </p:spTree>
    <p:extLst>
      <p:ext uri="{BB962C8B-B14F-4D97-AF65-F5344CB8AC3E}">
        <p14:creationId xmlns:p14="http://schemas.microsoft.com/office/powerpoint/2010/main" val="275781831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332413"/>
            <a:ext cx="6035675" cy="628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81038"/>
            <a:ext cx="6035675" cy="45704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5961063"/>
            <a:ext cx="6035675"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CD503F06-711F-455F-987B-634A746B9909}" type="slidenum">
              <a:rPr lang="en-US" altLang="en-US"/>
              <a:pPr>
                <a:defRPr/>
              </a:pPr>
              <a:t>‹#›</a:t>
            </a:fld>
            <a:endParaRPr lang="en-US" altLang="en-US"/>
          </a:p>
        </p:txBody>
      </p:sp>
    </p:spTree>
    <p:extLst>
      <p:ext uri="{BB962C8B-B14F-4D97-AF65-F5344CB8AC3E}">
        <p14:creationId xmlns:p14="http://schemas.microsoft.com/office/powerpoint/2010/main" val="271134234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19590438-8D28-4E2B-B88A-2B61C0168990}" type="slidenum">
              <a:rPr lang="en-US" altLang="en-US"/>
              <a:pPr>
                <a:defRPr/>
              </a:pPr>
              <a:t>‹#›</a:t>
            </a:fld>
            <a:endParaRPr lang="en-US" altLang="en-US"/>
          </a:p>
        </p:txBody>
      </p:sp>
    </p:spTree>
    <p:extLst>
      <p:ext uri="{BB962C8B-B14F-4D97-AF65-F5344CB8AC3E}">
        <p14:creationId xmlns:p14="http://schemas.microsoft.com/office/powerpoint/2010/main" val="2242671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4800"/>
            <a:ext cx="9051925" cy="1270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04975"/>
            <a:ext cx="4443412" cy="7112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16175"/>
            <a:ext cx="4443412" cy="43878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04975"/>
            <a:ext cx="4445000" cy="7112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16175"/>
            <a:ext cx="4445000" cy="43878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77914041"/>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6788" y="404813"/>
            <a:ext cx="2286000" cy="6432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8788" y="404813"/>
            <a:ext cx="6705600" cy="6432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19D6499E-FDE2-4539-80CD-2FEEE26128D3}" type="slidenum">
              <a:rPr lang="en-US" altLang="en-US"/>
              <a:pPr>
                <a:defRPr/>
              </a:pPr>
              <a:t>‹#›</a:t>
            </a:fld>
            <a:endParaRPr lang="en-US" altLang="en-US"/>
          </a:p>
        </p:txBody>
      </p:sp>
    </p:spTree>
    <p:extLst>
      <p:ext uri="{BB962C8B-B14F-4D97-AF65-F5344CB8AC3E}">
        <p14:creationId xmlns:p14="http://schemas.microsoft.com/office/powerpoint/2010/main" val="131192764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8788" y="404813"/>
            <a:ext cx="9144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8788" y="1533525"/>
            <a:ext cx="4495800" cy="53038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6988" y="1533525"/>
            <a:ext cx="4495800" cy="53038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85A1242F-0A44-4576-B229-5D0D27F0A233}" type="slidenum">
              <a:rPr lang="en-US" altLang="en-US"/>
              <a:pPr>
                <a:defRPr/>
              </a:pPr>
              <a:t>‹#›</a:t>
            </a:fld>
            <a:endParaRPr lang="en-US" altLang="en-US"/>
          </a:p>
        </p:txBody>
      </p:sp>
    </p:spTree>
    <p:extLst>
      <p:ext uri="{BB962C8B-B14F-4D97-AF65-F5344CB8AC3E}">
        <p14:creationId xmlns:p14="http://schemas.microsoft.com/office/powerpoint/2010/main" val="192518442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8788" y="404813"/>
            <a:ext cx="9144000" cy="914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8788" y="1533525"/>
            <a:ext cx="4495800" cy="53038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106988" y="1533525"/>
            <a:ext cx="4495800" cy="53038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77AA4295-DF91-4632-B661-267ADF74D3AA}" type="slidenum">
              <a:rPr lang="en-US" altLang="en-US"/>
              <a:pPr>
                <a:defRPr/>
              </a:pPr>
              <a:t>‹#›</a:t>
            </a:fld>
            <a:endParaRPr lang="en-US" altLang="en-US"/>
          </a:p>
        </p:txBody>
      </p:sp>
    </p:spTree>
    <p:extLst>
      <p:ext uri="{BB962C8B-B14F-4D97-AF65-F5344CB8AC3E}">
        <p14:creationId xmlns:p14="http://schemas.microsoft.com/office/powerpoint/2010/main" val="5892029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8788" y="404813"/>
            <a:ext cx="91440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8788" y="1533525"/>
            <a:ext cx="9144000" cy="5303838"/>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D54C6945-5C33-4A1D-8664-5E843D50E466}" type="slidenum">
              <a:rPr lang="en-US" altLang="en-US"/>
              <a:pPr>
                <a:defRPr/>
              </a:pPr>
              <a:t>‹#›</a:t>
            </a:fld>
            <a:endParaRPr lang="en-US" altLang="en-US"/>
          </a:p>
        </p:txBody>
      </p:sp>
    </p:spTree>
    <p:extLst>
      <p:ext uri="{BB962C8B-B14F-4D97-AF65-F5344CB8AC3E}">
        <p14:creationId xmlns:p14="http://schemas.microsoft.com/office/powerpoint/2010/main" val="5291827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365375"/>
            <a:ext cx="8550275" cy="16335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316413"/>
            <a:ext cx="7042150" cy="1946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12FCE324-EEE3-442C-A412-F6D8751234EF}"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02511788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6E9D4A74-00EE-410D-A6AC-64320004065B}"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45028416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894263"/>
            <a:ext cx="8548687" cy="1512887"/>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28975"/>
            <a:ext cx="8548687" cy="16652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54DC36AE-549D-4609-880D-D6D2EB557CF0}"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53413401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10200" y="3289300"/>
            <a:ext cx="1901825" cy="1608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464425" y="3289300"/>
            <a:ext cx="1903413" cy="1608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D58F8C89-C86C-4B8F-A7E9-051D5BB5FF28}"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62160262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4800"/>
            <a:ext cx="9051925" cy="1270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04975"/>
            <a:ext cx="4443412" cy="711200"/>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16175"/>
            <a:ext cx="4443412" cy="438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04975"/>
            <a:ext cx="4445000" cy="711200"/>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16175"/>
            <a:ext cx="4445000" cy="438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9" name="Rectangle 6"/>
          <p:cNvSpPr>
            <a:spLocks noGrp="1" noChangeAspect="1" noChangeArrowheads="1"/>
          </p:cNvSpPr>
          <p:nvPr>
            <p:ph type="sldNum" sz="quarter" idx="12"/>
          </p:nvPr>
        </p:nvSpPr>
        <p:spPr>
          <a:ln/>
        </p:spPr>
        <p:txBody>
          <a:bodyPr/>
          <a:lstStyle>
            <a:lvl1pPr>
              <a:defRPr/>
            </a:lvl1pPr>
          </a:lstStyle>
          <a:p>
            <a:pPr>
              <a:defRPr/>
            </a:pPr>
            <a:fld id="{28BDFE4B-546E-4358-AD16-B0E9AC889404}"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6823764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5" name="Rectangle 6"/>
          <p:cNvSpPr>
            <a:spLocks noGrp="1" noChangeAspect="1" noChangeArrowheads="1"/>
          </p:cNvSpPr>
          <p:nvPr>
            <p:ph type="sldNum" sz="quarter" idx="12"/>
          </p:nvPr>
        </p:nvSpPr>
        <p:spPr>
          <a:ln/>
        </p:spPr>
        <p:txBody>
          <a:bodyPr/>
          <a:lstStyle>
            <a:lvl1pPr>
              <a:defRPr/>
            </a:lvl1pPr>
          </a:lstStyle>
          <a:p>
            <a:pPr>
              <a:defRPr/>
            </a:pPr>
            <a:fld id="{46347436-96E3-4AB4-A253-BA191FAA3C0F}"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616804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3238" y="304800"/>
            <a:ext cx="9051925" cy="1270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5671718"/>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4" name="Rectangle 6"/>
          <p:cNvSpPr>
            <a:spLocks noGrp="1" noChangeAspect="1" noChangeArrowheads="1"/>
          </p:cNvSpPr>
          <p:nvPr>
            <p:ph type="sldNum" sz="quarter" idx="12"/>
          </p:nvPr>
        </p:nvSpPr>
        <p:spPr>
          <a:ln/>
        </p:spPr>
        <p:txBody>
          <a:bodyPr/>
          <a:lstStyle>
            <a:lvl1pPr>
              <a:defRPr/>
            </a:lvl1pPr>
          </a:lstStyle>
          <a:p>
            <a:pPr>
              <a:defRPr/>
            </a:pPr>
            <a:fld id="{00905E74-6017-43AB-964E-D58BC03D9C8A}"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29848597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3308350" cy="12906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3213"/>
            <a:ext cx="5622925" cy="65008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593850"/>
            <a:ext cx="3308350" cy="52101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7CE0D477-8C52-4B1F-A994-7260E6E57AEC}"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22577207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332413"/>
            <a:ext cx="6035675" cy="628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81038"/>
            <a:ext cx="6035675" cy="45704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5961063"/>
            <a:ext cx="6035675"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54260F4A-2751-4D44-8DA3-443230A4245E}"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66798781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CCCF1F59-C1DF-49D2-9441-2AF53B858D4A}"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92790083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482013" y="401638"/>
            <a:ext cx="1123950" cy="44973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08575" y="401638"/>
            <a:ext cx="3221038" cy="44973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2FC4C8EC-45D7-48D6-875A-831A5617F5E7}"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98142103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365375"/>
            <a:ext cx="8550275" cy="16335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316413"/>
            <a:ext cx="7042150" cy="1946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12FCE324-EEE3-442C-A412-F6D8751234EF}"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02511788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6E9D4A74-00EE-410D-A6AC-64320004065B}"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45028416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894263"/>
            <a:ext cx="8548687" cy="1512887"/>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28975"/>
            <a:ext cx="8548687" cy="16652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54DC36AE-549D-4609-880D-D6D2EB557CF0}"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53413401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10200" y="3289300"/>
            <a:ext cx="1901825" cy="1608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464425" y="3289300"/>
            <a:ext cx="1903413" cy="1608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D58F8C89-C86C-4B8F-A7E9-051D5BB5FF28}"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62160262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4800"/>
            <a:ext cx="9051925" cy="1270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04975"/>
            <a:ext cx="4443412" cy="711200"/>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16175"/>
            <a:ext cx="4443412" cy="438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04975"/>
            <a:ext cx="4445000" cy="711200"/>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16175"/>
            <a:ext cx="4445000" cy="438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9" name="Rectangle 6"/>
          <p:cNvSpPr>
            <a:spLocks noGrp="1" noChangeAspect="1" noChangeArrowheads="1"/>
          </p:cNvSpPr>
          <p:nvPr>
            <p:ph type="sldNum" sz="quarter" idx="12"/>
          </p:nvPr>
        </p:nvSpPr>
        <p:spPr>
          <a:ln/>
        </p:spPr>
        <p:txBody>
          <a:bodyPr/>
          <a:lstStyle>
            <a:lvl1pPr>
              <a:defRPr/>
            </a:lvl1pPr>
          </a:lstStyle>
          <a:p>
            <a:pPr>
              <a:defRPr/>
            </a:pPr>
            <a:fld id="{28BDFE4B-546E-4358-AD16-B0E9AC889404}"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68237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9094125"/>
      </p:ext>
    </p:extLst>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5" name="Rectangle 6"/>
          <p:cNvSpPr>
            <a:spLocks noGrp="1" noChangeAspect="1" noChangeArrowheads="1"/>
          </p:cNvSpPr>
          <p:nvPr>
            <p:ph type="sldNum" sz="quarter" idx="12"/>
          </p:nvPr>
        </p:nvSpPr>
        <p:spPr>
          <a:ln/>
        </p:spPr>
        <p:txBody>
          <a:bodyPr/>
          <a:lstStyle>
            <a:lvl1pPr>
              <a:defRPr/>
            </a:lvl1pPr>
          </a:lstStyle>
          <a:p>
            <a:pPr>
              <a:defRPr/>
            </a:pPr>
            <a:fld id="{46347436-96E3-4AB4-A253-BA191FAA3C0F}"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61680401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4" name="Rectangle 6"/>
          <p:cNvSpPr>
            <a:spLocks noGrp="1" noChangeAspect="1" noChangeArrowheads="1"/>
          </p:cNvSpPr>
          <p:nvPr>
            <p:ph type="sldNum" sz="quarter" idx="12"/>
          </p:nvPr>
        </p:nvSpPr>
        <p:spPr>
          <a:ln/>
        </p:spPr>
        <p:txBody>
          <a:bodyPr/>
          <a:lstStyle>
            <a:lvl1pPr>
              <a:defRPr/>
            </a:lvl1pPr>
          </a:lstStyle>
          <a:p>
            <a:pPr>
              <a:defRPr/>
            </a:pPr>
            <a:fld id="{00905E74-6017-43AB-964E-D58BC03D9C8A}"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29848597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3308350" cy="12906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3213"/>
            <a:ext cx="5622925" cy="65008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593850"/>
            <a:ext cx="3308350" cy="52101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7CE0D477-8C52-4B1F-A994-7260E6E57AEC}"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22577207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332413"/>
            <a:ext cx="6035675" cy="628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81038"/>
            <a:ext cx="6035675" cy="45704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5961063"/>
            <a:ext cx="6035675"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54260F4A-2751-4D44-8DA3-443230A4245E}"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66798781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CCCF1F59-C1DF-49D2-9441-2AF53B858D4A}"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92790083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482013" y="401638"/>
            <a:ext cx="1123950" cy="44973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08575" y="401638"/>
            <a:ext cx="3221038" cy="44973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2FC4C8EC-45D7-48D6-875A-831A5617F5E7}"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98142103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365375"/>
            <a:ext cx="8550275" cy="16335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316413"/>
            <a:ext cx="7042150" cy="1946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12FCE324-EEE3-442C-A412-F6D8751234EF}"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02511788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6E9D4A74-00EE-410D-A6AC-64320004065B}"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45028416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894263"/>
            <a:ext cx="8548687" cy="1512887"/>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28975"/>
            <a:ext cx="8548687" cy="16652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54DC36AE-549D-4609-880D-D6D2EB557CF0}"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53413401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10200" y="3289300"/>
            <a:ext cx="1901825" cy="1608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464425" y="3289300"/>
            <a:ext cx="1903413" cy="1608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D58F8C89-C86C-4B8F-A7E9-051D5BB5FF28}"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621602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3308350" cy="12906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3213"/>
            <a:ext cx="5622925" cy="650081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593850"/>
            <a:ext cx="3308350" cy="52101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039892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4800"/>
            <a:ext cx="9051925" cy="1270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04975"/>
            <a:ext cx="4443412" cy="711200"/>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16175"/>
            <a:ext cx="4443412" cy="438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04975"/>
            <a:ext cx="4445000" cy="711200"/>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16175"/>
            <a:ext cx="4445000" cy="438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9" name="Rectangle 6"/>
          <p:cNvSpPr>
            <a:spLocks noGrp="1" noChangeAspect="1" noChangeArrowheads="1"/>
          </p:cNvSpPr>
          <p:nvPr>
            <p:ph type="sldNum" sz="quarter" idx="12"/>
          </p:nvPr>
        </p:nvSpPr>
        <p:spPr>
          <a:ln/>
        </p:spPr>
        <p:txBody>
          <a:bodyPr/>
          <a:lstStyle>
            <a:lvl1pPr>
              <a:defRPr/>
            </a:lvl1pPr>
          </a:lstStyle>
          <a:p>
            <a:pPr>
              <a:defRPr/>
            </a:pPr>
            <a:fld id="{28BDFE4B-546E-4358-AD16-B0E9AC889404}"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6823764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5" name="Rectangle 6"/>
          <p:cNvSpPr>
            <a:spLocks noGrp="1" noChangeAspect="1" noChangeArrowheads="1"/>
          </p:cNvSpPr>
          <p:nvPr>
            <p:ph type="sldNum" sz="quarter" idx="12"/>
          </p:nvPr>
        </p:nvSpPr>
        <p:spPr>
          <a:ln/>
        </p:spPr>
        <p:txBody>
          <a:bodyPr/>
          <a:lstStyle>
            <a:lvl1pPr>
              <a:defRPr/>
            </a:lvl1pPr>
          </a:lstStyle>
          <a:p>
            <a:pPr>
              <a:defRPr/>
            </a:pPr>
            <a:fld id="{46347436-96E3-4AB4-A253-BA191FAA3C0F}"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61680401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4" name="Rectangle 6"/>
          <p:cNvSpPr>
            <a:spLocks noGrp="1" noChangeAspect="1" noChangeArrowheads="1"/>
          </p:cNvSpPr>
          <p:nvPr>
            <p:ph type="sldNum" sz="quarter" idx="12"/>
          </p:nvPr>
        </p:nvSpPr>
        <p:spPr>
          <a:ln/>
        </p:spPr>
        <p:txBody>
          <a:bodyPr/>
          <a:lstStyle>
            <a:lvl1pPr>
              <a:defRPr/>
            </a:lvl1pPr>
          </a:lstStyle>
          <a:p>
            <a:pPr>
              <a:defRPr/>
            </a:pPr>
            <a:fld id="{00905E74-6017-43AB-964E-D58BC03D9C8A}"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29848597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3308350" cy="12906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3213"/>
            <a:ext cx="5622925" cy="65008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593850"/>
            <a:ext cx="3308350" cy="52101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7CE0D477-8C52-4B1F-A994-7260E6E57AEC}"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22577207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332413"/>
            <a:ext cx="6035675" cy="628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81038"/>
            <a:ext cx="6035675" cy="45704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5961063"/>
            <a:ext cx="6035675"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54260F4A-2751-4D44-8DA3-443230A4245E}"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66798781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CCCF1F59-C1DF-49D2-9441-2AF53B858D4A}"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92790083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482013" y="401638"/>
            <a:ext cx="1123950" cy="44973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08575" y="401638"/>
            <a:ext cx="3221038" cy="44973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2FC4C8EC-45D7-48D6-875A-831A5617F5E7}"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98142103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365375"/>
            <a:ext cx="8550275" cy="16335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316413"/>
            <a:ext cx="7042150" cy="1946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12FCE324-EEE3-442C-A412-F6D8751234EF}"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02511788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6E9D4A74-00EE-410D-A6AC-64320004065B}"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45028416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894263"/>
            <a:ext cx="8548687" cy="1512887"/>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28975"/>
            <a:ext cx="8548687" cy="16652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54DC36AE-549D-4609-880D-D6D2EB557CF0}"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534134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332413"/>
            <a:ext cx="6035675" cy="6286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81038"/>
            <a:ext cx="6035675" cy="457041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5961063"/>
            <a:ext cx="6035675" cy="8937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2032530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10200" y="3289300"/>
            <a:ext cx="1901825" cy="1608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464425" y="3289300"/>
            <a:ext cx="1903413" cy="1608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D58F8C89-C86C-4B8F-A7E9-051D5BB5FF28}"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62160262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4800"/>
            <a:ext cx="9051925" cy="1270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04975"/>
            <a:ext cx="4443412" cy="711200"/>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16175"/>
            <a:ext cx="4443412" cy="438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04975"/>
            <a:ext cx="4445000" cy="711200"/>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16175"/>
            <a:ext cx="4445000" cy="43878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9" name="Rectangle 6"/>
          <p:cNvSpPr>
            <a:spLocks noGrp="1" noChangeAspect="1" noChangeArrowheads="1"/>
          </p:cNvSpPr>
          <p:nvPr>
            <p:ph type="sldNum" sz="quarter" idx="12"/>
          </p:nvPr>
        </p:nvSpPr>
        <p:spPr>
          <a:ln/>
        </p:spPr>
        <p:txBody>
          <a:bodyPr/>
          <a:lstStyle>
            <a:lvl1pPr>
              <a:defRPr/>
            </a:lvl1pPr>
          </a:lstStyle>
          <a:p>
            <a:pPr>
              <a:defRPr/>
            </a:pPr>
            <a:fld id="{28BDFE4B-546E-4358-AD16-B0E9AC889404}"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6823764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5" name="Rectangle 6"/>
          <p:cNvSpPr>
            <a:spLocks noGrp="1" noChangeAspect="1" noChangeArrowheads="1"/>
          </p:cNvSpPr>
          <p:nvPr>
            <p:ph type="sldNum" sz="quarter" idx="12"/>
          </p:nvPr>
        </p:nvSpPr>
        <p:spPr>
          <a:ln/>
        </p:spPr>
        <p:txBody>
          <a:bodyPr/>
          <a:lstStyle>
            <a:lvl1pPr>
              <a:defRPr/>
            </a:lvl1pPr>
          </a:lstStyle>
          <a:p>
            <a:pPr>
              <a:defRPr/>
            </a:pPr>
            <a:fld id="{46347436-96E3-4AB4-A253-BA191FAA3C0F}"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61680401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4" name="Rectangle 6"/>
          <p:cNvSpPr>
            <a:spLocks noGrp="1" noChangeAspect="1" noChangeArrowheads="1"/>
          </p:cNvSpPr>
          <p:nvPr>
            <p:ph type="sldNum" sz="quarter" idx="12"/>
          </p:nvPr>
        </p:nvSpPr>
        <p:spPr>
          <a:ln/>
        </p:spPr>
        <p:txBody>
          <a:bodyPr/>
          <a:lstStyle>
            <a:lvl1pPr>
              <a:defRPr/>
            </a:lvl1pPr>
          </a:lstStyle>
          <a:p>
            <a:pPr>
              <a:defRPr/>
            </a:pPr>
            <a:fld id="{00905E74-6017-43AB-964E-D58BC03D9C8A}"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29848597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3308350" cy="12906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3213"/>
            <a:ext cx="5622925" cy="65008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593850"/>
            <a:ext cx="3308350" cy="52101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7CE0D477-8C52-4B1F-A994-7260E6E57AEC}"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22577207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332413"/>
            <a:ext cx="6035675" cy="628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81038"/>
            <a:ext cx="6035675" cy="45704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5961063"/>
            <a:ext cx="6035675"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7" name="Rectangle 6"/>
          <p:cNvSpPr>
            <a:spLocks noGrp="1" noChangeAspect="1" noChangeArrowheads="1"/>
          </p:cNvSpPr>
          <p:nvPr>
            <p:ph type="sldNum" sz="quarter" idx="12"/>
          </p:nvPr>
        </p:nvSpPr>
        <p:spPr>
          <a:ln/>
        </p:spPr>
        <p:txBody>
          <a:bodyPr/>
          <a:lstStyle>
            <a:lvl1pPr>
              <a:defRPr/>
            </a:lvl1pPr>
          </a:lstStyle>
          <a:p>
            <a:pPr>
              <a:defRPr/>
            </a:pPr>
            <a:fld id="{54260F4A-2751-4D44-8DA3-443230A4245E}"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66798781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CCCF1F59-C1DF-49D2-9441-2AF53B858D4A}"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92790083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482013" y="401638"/>
            <a:ext cx="1123950" cy="44973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08575" y="401638"/>
            <a:ext cx="3221038" cy="44973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2FC4C8EC-45D7-48D6-875A-831A5617F5E7}"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98142103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365375"/>
            <a:ext cx="8550275" cy="16335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316413"/>
            <a:ext cx="7042150" cy="1946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12FCE324-EEE3-442C-A412-F6D8751234EF}"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02511788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4255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425563"/>
                </a:solidFill>
              </a:rPr>
              <a:t>Information classification here</a:t>
            </a:r>
          </a:p>
        </p:txBody>
      </p:sp>
      <p:sp>
        <p:nvSpPr>
          <p:cNvPr id="6" name="Rectangle 6"/>
          <p:cNvSpPr>
            <a:spLocks noGrp="1" noChangeAspect="1" noChangeArrowheads="1"/>
          </p:cNvSpPr>
          <p:nvPr>
            <p:ph type="sldNum" sz="quarter" idx="12"/>
          </p:nvPr>
        </p:nvSpPr>
        <p:spPr>
          <a:ln/>
        </p:spPr>
        <p:txBody>
          <a:bodyPr/>
          <a:lstStyle>
            <a:lvl1pPr>
              <a:defRPr/>
            </a:lvl1pPr>
          </a:lstStyle>
          <a:p>
            <a:pPr>
              <a:defRPr/>
            </a:pPr>
            <a:fld id="{6E9D4A74-00EE-410D-A6AC-64320004065B}"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450284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5.xml"/><Relationship Id="rId13" Type="http://schemas.openxmlformats.org/officeDocument/2006/relationships/image" Target="../media/image1.png"/><Relationship Id="rId3" Type="http://schemas.openxmlformats.org/officeDocument/2006/relationships/slideLayout" Target="../slideLayouts/slideLayout100.xml"/><Relationship Id="rId7" Type="http://schemas.openxmlformats.org/officeDocument/2006/relationships/slideLayout" Target="../slideLayouts/slideLayout104.xml"/><Relationship Id="rId12" Type="http://schemas.openxmlformats.org/officeDocument/2006/relationships/theme" Target="../theme/theme10.xml"/><Relationship Id="rId2" Type="http://schemas.openxmlformats.org/officeDocument/2006/relationships/slideLayout" Target="../slideLayouts/slideLayout99.xml"/><Relationship Id="rId1" Type="http://schemas.openxmlformats.org/officeDocument/2006/relationships/slideLayout" Target="../slideLayouts/slideLayout98.xml"/><Relationship Id="rId6" Type="http://schemas.openxmlformats.org/officeDocument/2006/relationships/slideLayout" Target="../slideLayouts/slideLayout103.xml"/><Relationship Id="rId11" Type="http://schemas.openxmlformats.org/officeDocument/2006/relationships/slideLayout" Target="../slideLayouts/slideLayout108.xml"/><Relationship Id="rId5" Type="http://schemas.openxmlformats.org/officeDocument/2006/relationships/slideLayout" Target="../slideLayouts/slideLayout102.xml"/><Relationship Id="rId10" Type="http://schemas.openxmlformats.org/officeDocument/2006/relationships/slideLayout" Target="../slideLayouts/slideLayout107.xml"/><Relationship Id="rId4" Type="http://schemas.openxmlformats.org/officeDocument/2006/relationships/slideLayout" Target="../slideLayouts/slideLayout101.xml"/><Relationship Id="rId9" Type="http://schemas.openxmlformats.org/officeDocument/2006/relationships/slideLayout" Target="../slideLayouts/slideLayout106.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image" Target="../media/image1.png"/><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4.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theme" Target="../theme/theme5.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1.xml"/><Relationship Id="rId13" Type="http://schemas.openxmlformats.org/officeDocument/2006/relationships/image" Target="../media/image1.png"/><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theme" Target="../theme/theme6.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image" Target="../media/image1.png"/><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theme" Target="../theme/theme7.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3.xml"/><Relationship Id="rId13" Type="http://schemas.openxmlformats.org/officeDocument/2006/relationships/image" Target="../media/image1.png"/><Relationship Id="rId3" Type="http://schemas.openxmlformats.org/officeDocument/2006/relationships/slideLayout" Target="../slideLayouts/slideLayout78.xml"/><Relationship Id="rId7" Type="http://schemas.openxmlformats.org/officeDocument/2006/relationships/slideLayout" Target="../slideLayouts/slideLayout82.xml"/><Relationship Id="rId12" Type="http://schemas.openxmlformats.org/officeDocument/2006/relationships/theme" Target="../theme/theme8.xml"/><Relationship Id="rId2" Type="http://schemas.openxmlformats.org/officeDocument/2006/relationships/slideLayout" Target="../slideLayouts/slideLayout77.xml"/><Relationship Id="rId1" Type="http://schemas.openxmlformats.org/officeDocument/2006/relationships/slideLayout" Target="../slideLayouts/slideLayout76.xml"/><Relationship Id="rId6" Type="http://schemas.openxmlformats.org/officeDocument/2006/relationships/slideLayout" Target="../slideLayouts/slideLayout81.xml"/><Relationship Id="rId11" Type="http://schemas.openxmlformats.org/officeDocument/2006/relationships/slideLayout" Target="../slideLayouts/slideLayout86.xml"/><Relationship Id="rId5" Type="http://schemas.openxmlformats.org/officeDocument/2006/relationships/slideLayout" Target="../slideLayouts/slideLayout80.xml"/><Relationship Id="rId10" Type="http://schemas.openxmlformats.org/officeDocument/2006/relationships/slideLayout" Target="../slideLayouts/slideLayout85.xml"/><Relationship Id="rId4" Type="http://schemas.openxmlformats.org/officeDocument/2006/relationships/slideLayout" Target="../slideLayouts/slideLayout79.xml"/><Relationship Id="rId9" Type="http://schemas.openxmlformats.org/officeDocument/2006/relationships/slideLayout" Target="../slideLayouts/slideLayout84.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4.xml"/><Relationship Id="rId13" Type="http://schemas.openxmlformats.org/officeDocument/2006/relationships/image" Target="../media/image1.png"/><Relationship Id="rId3" Type="http://schemas.openxmlformats.org/officeDocument/2006/relationships/slideLayout" Target="../slideLayouts/slideLayout89.xml"/><Relationship Id="rId7" Type="http://schemas.openxmlformats.org/officeDocument/2006/relationships/slideLayout" Target="../slideLayouts/slideLayout93.xml"/><Relationship Id="rId12" Type="http://schemas.openxmlformats.org/officeDocument/2006/relationships/theme" Target="../theme/theme9.xml"/><Relationship Id="rId2" Type="http://schemas.openxmlformats.org/officeDocument/2006/relationships/slideLayout" Target="../slideLayouts/slideLayout88.xml"/><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5" Type="http://schemas.openxmlformats.org/officeDocument/2006/relationships/slideLayout" Target="../slideLayouts/slideLayout91.xml"/><Relationship Id="rId10" Type="http://schemas.openxmlformats.org/officeDocument/2006/relationships/slideLayout" Target="../slideLayouts/slideLayout96.xml"/><Relationship Id="rId4" Type="http://schemas.openxmlformats.org/officeDocument/2006/relationships/slideLayout" Target="../slideLayouts/slideLayout90.xml"/><Relationship Id="rId9" Type="http://schemas.openxmlformats.org/officeDocument/2006/relationships/slideLayout" Target="../slideLayouts/slideLayout9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1530350" y="2038350"/>
            <a:ext cx="7305675"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Bef>
                <a:spcPct val="50000"/>
              </a:spcBef>
            </a:pPr>
            <a:r>
              <a:rPr lang="en-US" altLang="en-US" sz="6000"/>
              <a:t>Do Not Use /</a:t>
            </a:r>
            <a:br>
              <a:rPr lang="en-US" altLang="en-US" sz="6000"/>
            </a:br>
            <a:r>
              <a:rPr lang="en-US" altLang="en-US" sz="6000"/>
              <a:t>or Delete This Master Page</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bwMode="white">
          <a:xfrm>
            <a:off x="0" y="7304088"/>
            <a:ext cx="10058400" cy="3127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a:lstStyle/>
          <a:p>
            <a:pPr algn="ctr">
              <a:spcBef>
                <a:spcPct val="50000"/>
              </a:spcBef>
              <a:defRPr/>
            </a:pPr>
            <a:endParaRPr lang="en-US" dirty="0">
              <a:solidFill>
                <a:srgbClr val="FFFFFF"/>
              </a:solidFill>
            </a:endParaRPr>
          </a:p>
        </p:txBody>
      </p:sp>
      <p:sp>
        <p:nvSpPr>
          <p:cNvPr id="17" name="TextBox 16"/>
          <p:cNvSpPr txBox="1"/>
          <p:nvPr/>
        </p:nvSpPr>
        <p:spPr>
          <a:xfrm>
            <a:off x="7431088" y="7304088"/>
            <a:ext cx="207486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defPPr>
              <a:defRPr lang="en-US"/>
            </a:defPPr>
            <a:lvl1pPr marL="0" marR="0" lvl="0" indent="0" defTabSz="914400" eaLnBrk="1" latinLnBrk="0" hangingPunct="1">
              <a:lnSpc>
                <a:spcPct val="100000"/>
              </a:lnSpc>
              <a:buClrTx/>
              <a:buSzTx/>
              <a:buFontTx/>
              <a:buNone/>
              <a:tabLst/>
              <a:defRPr kumimoji="0" sz="800" b="1" i="0" u="none" strike="noStrike" cap="none" normalizeH="0" baseline="0">
                <a:ln>
                  <a:noFill/>
                </a:ln>
                <a:solidFill>
                  <a:schemeClr val="tx2"/>
                </a:solidFill>
                <a:effectLst/>
                <a:latin typeface="Arial" pitchFamily="34" charset="0"/>
                <a:cs typeface="Arial" pitchFamily="34" charset="0"/>
              </a:defRPr>
            </a:lvl1pPr>
          </a:lstStyle>
          <a:p>
            <a:pPr algn="r">
              <a:lnSpc>
                <a:spcPct val="95000"/>
              </a:lnSpc>
              <a:defRPr/>
            </a:pPr>
            <a:r>
              <a:rPr lang="en-US" dirty="0" smtClean="0">
                <a:solidFill>
                  <a:srgbClr val="425563"/>
                </a:solidFill>
                <a:latin typeface="Charles Modern"/>
              </a:rPr>
              <a:t>Charles Schwab Advisor Services</a:t>
            </a:r>
            <a:endParaRPr lang="en-US" b="0" dirty="0" smtClean="0">
              <a:solidFill>
                <a:srgbClr val="425563"/>
              </a:solidFill>
              <a:latin typeface="Charles Modern"/>
            </a:endParaRPr>
          </a:p>
        </p:txBody>
      </p:sp>
      <p:sp>
        <p:nvSpPr>
          <p:cNvPr id="1028" name="Rectangle 4"/>
          <p:cNvSpPr>
            <a:spLocks noGrp="1" noChangeArrowheads="1"/>
          </p:cNvSpPr>
          <p:nvPr>
            <p:ph type="dt" sz="half" idx="2"/>
          </p:nvPr>
        </p:nvSpPr>
        <p:spPr bwMode="auto">
          <a:xfrm>
            <a:off x="458788" y="7304088"/>
            <a:ext cx="102711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noAutofit/>
          </a:bodyPr>
          <a:lstStyle>
            <a:lvl1pPr>
              <a:lnSpc>
                <a:spcPct val="95000"/>
              </a:lnSpc>
              <a:defRPr sz="700">
                <a:solidFill>
                  <a:schemeClr val="tx1"/>
                </a:solidFill>
                <a:latin typeface="Charles Modern" pitchFamily="34" charset="0"/>
              </a:defRPr>
            </a:lvl1pPr>
          </a:lstStyle>
          <a:p>
            <a:pPr>
              <a:defRPr/>
            </a:pPr>
            <a:endParaRPr lang="en-US" altLang="en-US">
              <a:solidFill>
                <a:srgbClr val="425563"/>
              </a:solidFill>
              <a:cs typeface="Arial"/>
            </a:endParaRPr>
          </a:p>
        </p:txBody>
      </p:sp>
      <p:sp>
        <p:nvSpPr>
          <p:cNvPr id="12293" name="Rectangle 2"/>
          <p:cNvSpPr>
            <a:spLocks noGrp="1" noChangeAspect="1" noChangeArrowheads="1"/>
          </p:cNvSpPr>
          <p:nvPr>
            <p:ph type="title"/>
          </p:nvPr>
        </p:nvSpPr>
        <p:spPr bwMode="auto">
          <a:xfrm>
            <a:off x="5108575" y="401638"/>
            <a:ext cx="4497388" cy="4497387"/>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274320" tIns="274320" rIns="182880" bIns="182880" numCol="1" anchor="t" anchorCtr="0" compatLnSpc="1">
            <a:prstTxWarp prst="textNoShape">
              <a:avLst/>
            </a:prstTxWarp>
          </a:bodyPr>
          <a:lstStyle/>
          <a:p>
            <a:pPr lvl="0"/>
            <a:r>
              <a:rPr lang="en-US"/>
              <a:t>Click to edit Master title style</a:t>
            </a:r>
          </a:p>
        </p:txBody>
      </p:sp>
      <p:sp>
        <p:nvSpPr>
          <p:cNvPr id="12294" name="Rectangle 3"/>
          <p:cNvSpPr>
            <a:spLocks noGrp="1" noChangeArrowheads="1"/>
          </p:cNvSpPr>
          <p:nvPr>
            <p:ph type="body" idx="1"/>
          </p:nvPr>
        </p:nvSpPr>
        <p:spPr bwMode="auto">
          <a:xfrm>
            <a:off x="5410200" y="3289300"/>
            <a:ext cx="3957638" cy="160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182880" numCol="1" anchor="b" anchorCtr="0" compatLnSpc="1">
            <a:prstTxWarp prst="textNoShape">
              <a:avLst/>
            </a:prstTxWarp>
          </a:bodyPr>
          <a:lstStyle/>
          <a:p>
            <a:pPr lvl="0"/>
            <a:r>
              <a:rPr lang="en-US"/>
              <a:t>Click to edit Master text styles</a:t>
            </a:r>
          </a:p>
        </p:txBody>
      </p:sp>
      <p:sp>
        <p:nvSpPr>
          <p:cNvPr id="1029" name="Rectangle 5"/>
          <p:cNvSpPr>
            <a:spLocks noGrp="1" noChangeArrowheads="1"/>
          </p:cNvSpPr>
          <p:nvPr>
            <p:ph type="ftr" sz="quarter" idx="3"/>
          </p:nvPr>
        </p:nvSpPr>
        <p:spPr bwMode="auto">
          <a:xfrm>
            <a:off x="1590675" y="7304088"/>
            <a:ext cx="3363913"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lnSpc>
                <a:spcPct val="95000"/>
              </a:lnSpc>
              <a:defRPr sz="700" b="1">
                <a:solidFill>
                  <a:schemeClr val="tx1"/>
                </a:solidFill>
                <a:latin typeface="+mn-lt"/>
                <a:ea typeface="MS PGothic" pitchFamily="34" charset="-128"/>
                <a:cs typeface="+mn-cs"/>
              </a:defRPr>
            </a:lvl1pPr>
          </a:lstStyle>
          <a:p>
            <a:pPr>
              <a:defRPr/>
            </a:pPr>
            <a:r>
              <a:rPr lang="en-US">
                <a:solidFill>
                  <a:srgbClr val="425563"/>
                </a:solidFill>
              </a:rPr>
              <a:t>Information classification here</a:t>
            </a:r>
          </a:p>
        </p:txBody>
      </p:sp>
      <p:sp>
        <p:nvSpPr>
          <p:cNvPr id="1030" name="Rectangle 6"/>
          <p:cNvSpPr>
            <a:spLocks noGrp="1" noChangeAspect="1" noChangeArrowheads="1"/>
          </p:cNvSpPr>
          <p:nvPr>
            <p:ph type="sldNum" sz="quarter" idx="4"/>
          </p:nvPr>
        </p:nvSpPr>
        <p:spPr bwMode="auto">
          <a:xfrm>
            <a:off x="9602788" y="7304088"/>
            <a:ext cx="219075" cy="219075"/>
          </a:xfrm>
          <a:prstGeom prst="rect">
            <a:avLst/>
          </a:prstGeom>
          <a:solidFill>
            <a:schemeClr val="tx2"/>
          </a:solidFill>
          <a:ln>
            <a:noFill/>
          </a:ln>
          <a:effectLst/>
          <a:extLst/>
        </p:spPr>
        <p:txBody>
          <a:bodyPr vert="horz" wrap="none" lIns="0" tIns="0" rIns="0" bIns="0" numCol="1" anchor="ctr" anchorCtr="0" compatLnSpc="1">
            <a:prstTxWarp prst="textNoShape">
              <a:avLst/>
            </a:prstTxWarp>
            <a:normAutofit/>
          </a:bodyPr>
          <a:lstStyle>
            <a:lvl1pPr algn="ctr">
              <a:lnSpc>
                <a:spcPct val="100000"/>
              </a:lnSpc>
              <a:defRPr sz="900">
                <a:latin typeface="Charles Modern" pitchFamily="34" charset="0"/>
              </a:defRPr>
            </a:lvl1pPr>
          </a:lstStyle>
          <a:p>
            <a:pPr>
              <a:defRPr/>
            </a:pPr>
            <a:fld id="{C97DD10D-C23F-4B0C-9C6C-3FAFCAD1216E}" type="slidenum">
              <a:rPr lang="en-US" altLang="en-US">
                <a:solidFill>
                  <a:srgbClr val="FFFFFF"/>
                </a:solidFill>
                <a:cs typeface="Arial"/>
              </a:rPr>
              <a:pPr>
                <a:defRPr/>
              </a:pPr>
              <a:t>‹#›</a:t>
            </a:fld>
            <a:endParaRPr lang="en-US" altLang="en-US">
              <a:solidFill>
                <a:srgbClr val="FFFFFF"/>
              </a:solidFill>
              <a:cs typeface="Arial"/>
            </a:endParaRPr>
          </a:p>
        </p:txBody>
      </p:sp>
      <p:pic>
        <p:nvPicPr>
          <p:cNvPr id="12297" name="Picture 14"/>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457200" y="404813"/>
            <a:ext cx="1222375"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8" name="TextBox 7"/>
          <p:cNvSpPr txBox="1">
            <a:spLocks noChangeArrowheads="1"/>
          </p:cNvSpPr>
          <p:nvPr/>
        </p:nvSpPr>
        <p:spPr bwMode="auto">
          <a:xfrm>
            <a:off x="6242050" y="6288088"/>
            <a:ext cx="25050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5400">
                <a:solidFill>
                  <a:schemeClr val="bg1"/>
                </a:solidFill>
                <a:latin typeface="Charles Modern Light" charset="0"/>
                <a:ea typeface="MS PGothic" charset="0"/>
                <a:cs typeface="MS PGothic" charset="0"/>
              </a:defRPr>
            </a:lvl1pPr>
            <a:lvl2pPr marL="742950" indent="-285750" eaLnBrk="0" hangingPunct="0">
              <a:defRPr sz="5400">
                <a:solidFill>
                  <a:schemeClr val="bg1"/>
                </a:solidFill>
                <a:latin typeface="Charles Modern Light" charset="0"/>
                <a:ea typeface="MS PGothic" charset="0"/>
                <a:cs typeface="MS PGothic" charset="0"/>
              </a:defRPr>
            </a:lvl2pPr>
            <a:lvl3pPr marL="1143000" indent="-228600" eaLnBrk="0" hangingPunct="0">
              <a:defRPr sz="5400">
                <a:solidFill>
                  <a:schemeClr val="bg1"/>
                </a:solidFill>
                <a:latin typeface="Charles Modern Light" charset="0"/>
                <a:ea typeface="MS PGothic" charset="0"/>
                <a:cs typeface="MS PGothic" charset="0"/>
              </a:defRPr>
            </a:lvl3pPr>
            <a:lvl4pPr marL="1600200" indent="-228600" eaLnBrk="0" hangingPunct="0">
              <a:defRPr sz="5400">
                <a:solidFill>
                  <a:schemeClr val="bg1"/>
                </a:solidFill>
                <a:latin typeface="Charles Modern Light" charset="0"/>
                <a:ea typeface="MS PGothic" charset="0"/>
                <a:cs typeface="MS PGothic" charset="0"/>
              </a:defRPr>
            </a:lvl4pPr>
            <a:lvl5pPr marL="2057400" indent="-228600" eaLnBrk="0" hangingPunct="0">
              <a:defRPr sz="5400">
                <a:solidFill>
                  <a:schemeClr val="bg1"/>
                </a:solidFill>
                <a:latin typeface="Charles Modern Light" charset="0"/>
                <a:ea typeface="MS PGothic" charset="0"/>
                <a:cs typeface="MS PGothic" charset="0"/>
              </a:defRPr>
            </a:lvl5pPr>
            <a:lvl6pPr marL="25146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6pPr>
            <a:lvl7pPr marL="29718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7pPr>
            <a:lvl8pPr marL="34290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8pPr>
            <a:lvl9pPr marL="38862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9pPr>
          </a:lstStyle>
          <a:p>
            <a:pPr eaLnBrk="1" hangingPunct="1">
              <a:spcBef>
                <a:spcPct val="50000"/>
              </a:spcBef>
              <a:defRPr/>
            </a:pPr>
            <a:r>
              <a:rPr lang="en-US" sz="2600" smtClean="0">
                <a:solidFill>
                  <a:srgbClr val="00A0DF"/>
                </a:solidFill>
              </a:rPr>
              <a:t>Advisor Services</a:t>
            </a:r>
          </a:p>
        </p:txBody>
      </p:sp>
    </p:spTree>
    <p:extLst>
      <p:ext uri="{BB962C8B-B14F-4D97-AF65-F5344CB8AC3E}">
        <p14:creationId xmlns:p14="http://schemas.microsoft.com/office/powerpoint/2010/main" val="630098851"/>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par>
    </p:tnLst>
  </p:timing>
  <p:hf hdr="0"/>
  <p:txStyles>
    <p:titleStyle>
      <a:lvl1pPr algn="l" rtl="0" eaLnBrk="0" fontAlgn="base" hangingPunct="0">
        <a:lnSpc>
          <a:spcPct val="80000"/>
        </a:lnSpc>
        <a:spcBef>
          <a:spcPct val="0"/>
        </a:spcBef>
        <a:spcAft>
          <a:spcPct val="0"/>
        </a:spcAft>
        <a:defRPr sz="4800">
          <a:solidFill>
            <a:schemeClr val="bg1"/>
          </a:solidFill>
          <a:latin typeface="+mj-lt"/>
          <a:ea typeface="+mj-ea"/>
          <a:cs typeface="+mj-cs"/>
        </a:defRPr>
      </a:lvl1pPr>
      <a:lvl2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2pPr>
      <a:lvl3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3pPr>
      <a:lvl4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4pPr>
      <a:lvl5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5pPr>
      <a:lvl6pPr marL="4572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6pPr>
      <a:lvl7pPr marL="9144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7pPr>
      <a:lvl8pPr marL="13716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8pPr>
      <a:lvl9pPr marL="18288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9pPr>
    </p:titleStyle>
    <p:bodyStyle>
      <a:lvl1pPr marL="342900" indent="-342900" algn="l" rtl="0" eaLnBrk="0" fontAlgn="base" hangingPunct="0">
        <a:lnSpc>
          <a:spcPct val="95000"/>
        </a:lnSpc>
        <a:spcBef>
          <a:spcPts val="1000"/>
        </a:spcBef>
        <a:spcAft>
          <a:spcPct val="0"/>
        </a:spcAft>
        <a:buSzPct val="80000"/>
        <a:buFont typeface="Wingdings" pitchFamily="2" charset="2"/>
        <a:defRPr sz="2000">
          <a:solidFill>
            <a:schemeClr val="bg1"/>
          </a:solidFill>
          <a:latin typeface="+mn-lt"/>
          <a:ea typeface="+mn-ea"/>
          <a:cs typeface="+mn-cs"/>
        </a:defRPr>
      </a:lvl1pPr>
      <a:lvl2pPr marL="401638" indent="-171450" algn="l" rtl="0" eaLnBrk="0" fontAlgn="base" hangingPunct="0">
        <a:lnSpc>
          <a:spcPct val="95000"/>
        </a:lnSpc>
        <a:spcBef>
          <a:spcPts val="800"/>
        </a:spcBef>
        <a:spcAft>
          <a:spcPct val="0"/>
        </a:spcAft>
        <a:buFont typeface="Arial" pitchFamily="34" charset="0"/>
        <a:buChar char="−"/>
        <a:defRPr>
          <a:solidFill>
            <a:schemeClr val="tx1"/>
          </a:solidFill>
          <a:latin typeface="+mn-lt"/>
          <a:ea typeface="+mn-ea"/>
          <a:cs typeface="+mn-cs"/>
        </a:defRPr>
      </a:lvl2pPr>
      <a:lvl3pPr marL="687388" indent="-171450" algn="l" rtl="0" eaLnBrk="0" fontAlgn="base" hangingPunct="0">
        <a:lnSpc>
          <a:spcPct val="95000"/>
        </a:lnSpc>
        <a:spcBef>
          <a:spcPts val="600"/>
        </a:spcBef>
        <a:spcAft>
          <a:spcPct val="0"/>
        </a:spcAft>
        <a:buSzPct val="80000"/>
        <a:buFont typeface="Wingdings" pitchFamily="2" charset="2"/>
        <a:buChar char="§"/>
        <a:defRPr sz="1600">
          <a:solidFill>
            <a:schemeClr val="tx1"/>
          </a:solidFill>
          <a:latin typeface="+mn-lt"/>
          <a:ea typeface="+mn-ea"/>
          <a:cs typeface="+mn-cs"/>
        </a:defRPr>
      </a:lvl3pPr>
      <a:lvl4pPr marL="973138" indent="-171450" algn="l" rtl="0" eaLnBrk="0" fontAlgn="base" hangingPunct="0">
        <a:lnSpc>
          <a:spcPct val="95000"/>
        </a:lnSpc>
        <a:spcBef>
          <a:spcPts val="400"/>
        </a:spcBef>
        <a:spcAft>
          <a:spcPct val="0"/>
        </a:spcAft>
        <a:buFont typeface="Arial" pitchFamily="34" charset="0"/>
        <a:buChar char="−"/>
        <a:defRPr sz="1400">
          <a:solidFill>
            <a:schemeClr val="tx1"/>
          </a:solidFill>
          <a:latin typeface="+mn-lt"/>
          <a:ea typeface="+mn-ea"/>
          <a:cs typeface="+mn-cs"/>
        </a:defRPr>
      </a:lvl4pPr>
      <a:lvl5pPr marL="1201738" indent="-114300" algn="l" rtl="0" eaLnBrk="0" fontAlgn="base" hangingPunct="0">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5pPr>
      <a:lvl6pPr marL="16589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6pPr>
      <a:lvl7pPr marL="21161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7pPr>
      <a:lvl8pPr marL="25733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8pPr>
      <a:lvl9pPr marL="30305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bwMode="white">
          <a:xfrm>
            <a:off x="0" y="7304088"/>
            <a:ext cx="10058400" cy="3127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a:lstStyle/>
          <a:p>
            <a:pPr algn="ctr">
              <a:spcBef>
                <a:spcPct val="50000"/>
              </a:spcBef>
              <a:defRPr/>
            </a:pPr>
            <a:endParaRPr lang="en-US" dirty="0"/>
          </a:p>
        </p:txBody>
      </p:sp>
      <p:sp>
        <p:nvSpPr>
          <p:cNvPr id="17" name="TextBox 16"/>
          <p:cNvSpPr txBox="1"/>
          <p:nvPr/>
        </p:nvSpPr>
        <p:spPr>
          <a:xfrm>
            <a:off x="7431088" y="7304088"/>
            <a:ext cx="2074862" cy="220662"/>
          </a:xfrm>
          <a:prstGeom prst="rect">
            <a:avLst/>
          </a:prstGeom>
          <a:noFill/>
          <a:ln>
            <a:noFill/>
          </a:ln>
          <a:extLst/>
        </p:spPr>
        <p:txBody>
          <a:bodyPr wrap="none" lIns="0" tIns="0" rIns="0" bIns="0" anchor="ctr"/>
          <a:lstStyle>
            <a:lvl1pPr>
              <a:spcBef>
                <a:spcPct val="50000"/>
              </a:spcBef>
              <a:defRPr>
                <a:solidFill>
                  <a:schemeClr val="tx1"/>
                </a:solidFill>
                <a:latin typeface="Arial" charset="0"/>
                <a:cs typeface="Arial" charset="0"/>
              </a:defRPr>
            </a:lvl1pPr>
            <a:lvl2pPr marL="742950" indent="-285750">
              <a:spcBef>
                <a:spcPct val="50000"/>
              </a:spcBef>
              <a:defRPr>
                <a:solidFill>
                  <a:schemeClr val="tx1"/>
                </a:solidFill>
                <a:latin typeface="Arial" charset="0"/>
                <a:cs typeface="Arial" charset="0"/>
              </a:defRPr>
            </a:lvl2pPr>
            <a:lvl3pPr marL="1143000" indent="-228600">
              <a:spcBef>
                <a:spcPct val="50000"/>
              </a:spcBef>
              <a:defRPr>
                <a:solidFill>
                  <a:schemeClr val="tx1"/>
                </a:solidFill>
                <a:latin typeface="Arial" charset="0"/>
                <a:cs typeface="Arial" charset="0"/>
              </a:defRPr>
            </a:lvl3pPr>
            <a:lvl4pPr marL="1600200" indent="-228600">
              <a:spcBef>
                <a:spcPct val="50000"/>
              </a:spcBef>
              <a:defRPr>
                <a:solidFill>
                  <a:schemeClr val="tx1"/>
                </a:solidFill>
                <a:latin typeface="Arial" charset="0"/>
                <a:cs typeface="Arial" charset="0"/>
              </a:defRPr>
            </a:lvl4pPr>
            <a:lvl5pPr marL="2057400" indent="-228600">
              <a:spcBef>
                <a:spcPct val="50000"/>
              </a:spcBef>
              <a:defRPr>
                <a:solidFill>
                  <a:schemeClr val="tx1"/>
                </a:solidFill>
                <a:latin typeface="Arial" charset="0"/>
                <a:cs typeface="Arial" charset="0"/>
              </a:defRPr>
            </a:lvl5pPr>
            <a:lvl6pPr marL="2514600" indent="-228600" fontAlgn="base">
              <a:spcBef>
                <a:spcPct val="50000"/>
              </a:spcBef>
              <a:spcAft>
                <a:spcPct val="0"/>
              </a:spcAft>
              <a:defRPr>
                <a:solidFill>
                  <a:schemeClr val="tx1"/>
                </a:solidFill>
                <a:latin typeface="Arial" charset="0"/>
                <a:cs typeface="Arial" charset="0"/>
              </a:defRPr>
            </a:lvl6pPr>
            <a:lvl7pPr marL="2971800" indent="-228600" fontAlgn="base">
              <a:spcBef>
                <a:spcPct val="50000"/>
              </a:spcBef>
              <a:spcAft>
                <a:spcPct val="0"/>
              </a:spcAft>
              <a:defRPr>
                <a:solidFill>
                  <a:schemeClr val="tx1"/>
                </a:solidFill>
                <a:latin typeface="Arial" charset="0"/>
                <a:cs typeface="Arial" charset="0"/>
              </a:defRPr>
            </a:lvl7pPr>
            <a:lvl8pPr marL="3429000" indent="-228600" fontAlgn="base">
              <a:spcBef>
                <a:spcPct val="50000"/>
              </a:spcBef>
              <a:spcAft>
                <a:spcPct val="0"/>
              </a:spcAft>
              <a:defRPr>
                <a:solidFill>
                  <a:schemeClr val="tx1"/>
                </a:solidFill>
                <a:latin typeface="Arial" charset="0"/>
                <a:cs typeface="Arial" charset="0"/>
              </a:defRPr>
            </a:lvl8pPr>
            <a:lvl9pPr marL="3886200" indent="-228600" fontAlgn="base">
              <a:spcBef>
                <a:spcPct val="50000"/>
              </a:spcBef>
              <a:spcAft>
                <a:spcPct val="0"/>
              </a:spcAft>
              <a:defRPr>
                <a:solidFill>
                  <a:schemeClr val="tx1"/>
                </a:solidFill>
                <a:latin typeface="Arial" charset="0"/>
                <a:cs typeface="Arial" charset="0"/>
              </a:defRPr>
            </a:lvl9pPr>
          </a:lstStyle>
          <a:p>
            <a:pPr algn="r">
              <a:lnSpc>
                <a:spcPct val="95000"/>
              </a:lnSpc>
              <a:spcBef>
                <a:spcPct val="0"/>
              </a:spcBef>
              <a:defRPr/>
            </a:pPr>
            <a:r>
              <a:rPr lang="en-US" altLang="en-US" sz="800" b="1" dirty="0" smtClean="0">
                <a:latin typeface="Charles Modern" pitchFamily="34" charset="0"/>
              </a:rPr>
              <a:t>Charles Schwab Advisor Services</a:t>
            </a:r>
            <a:endParaRPr lang="en-US" altLang="en-US" sz="800" dirty="0" smtClean="0">
              <a:latin typeface="Charles Modern" pitchFamily="34" charset="0"/>
            </a:endParaRPr>
          </a:p>
        </p:txBody>
      </p:sp>
      <p:sp>
        <p:nvSpPr>
          <p:cNvPr id="33" name="TextBox 32"/>
          <p:cNvSpPr txBox="1"/>
          <p:nvPr/>
        </p:nvSpPr>
        <p:spPr>
          <a:xfrm>
            <a:off x="5105400" y="7294563"/>
            <a:ext cx="1814513" cy="230187"/>
          </a:xfrm>
          <a:prstGeom prst="rect">
            <a:avLst/>
          </a:prstGeom>
          <a:noFill/>
          <a:ln>
            <a:noFill/>
          </a:ln>
          <a:extLst/>
        </p:spPr>
        <p:txBody>
          <a:bodyPr wrap="none" lIns="0" tIns="0" rIns="0" bIns="0" anchor="ctr"/>
          <a:lstStyle>
            <a:defPPr>
              <a:defRPr lang="en-US"/>
            </a:defPPr>
            <a:lvl1pPr marL="0" marR="0" lvl="0" indent="0" defTabSz="914400" eaLnBrk="1" latinLnBrk="0" hangingPunct="1">
              <a:lnSpc>
                <a:spcPct val="100000"/>
              </a:lnSpc>
              <a:buClrTx/>
              <a:buSzTx/>
              <a:buFontTx/>
              <a:buNone/>
              <a:tabLst/>
              <a:defRPr kumimoji="0" sz="800" b="1" i="0" u="none" strike="noStrike" cap="none" normalizeH="0" baseline="0">
                <a:ln>
                  <a:noFill/>
                </a:ln>
                <a:solidFill>
                  <a:schemeClr val="tx2"/>
                </a:solidFill>
                <a:effectLst/>
                <a:latin typeface="Arial" pitchFamily="34" charset="0"/>
                <a:cs typeface="Arial" pitchFamily="34" charset="0"/>
              </a:defRPr>
            </a:lvl1pPr>
          </a:lstStyle>
          <a:p>
            <a:pPr>
              <a:lnSpc>
                <a:spcPct val="95000"/>
              </a:lnSpc>
              <a:defRPr/>
            </a:pPr>
            <a:r>
              <a:rPr lang="en-US" sz="700" dirty="0" smtClean="0">
                <a:solidFill>
                  <a:schemeClr val="tx1"/>
                </a:solidFill>
                <a:latin typeface="+mn-lt"/>
              </a:rPr>
              <a:t>Confidential  </a:t>
            </a:r>
            <a:r>
              <a:rPr lang="en-US" sz="700" b="0" dirty="0" smtClean="0">
                <a:solidFill>
                  <a:schemeClr val="tx1"/>
                </a:solidFill>
                <a:latin typeface="+mn-lt"/>
              </a:rPr>
              <a:t>for internal purposes only</a:t>
            </a:r>
          </a:p>
        </p:txBody>
      </p:sp>
      <p:sp>
        <p:nvSpPr>
          <p:cNvPr id="1028" name="Rectangle 4"/>
          <p:cNvSpPr>
            <a:spLocks noGrp="1" noChangeArrowheads="1"/>
          </p:cNvSpPr>
          <p:nvPr>
            <p:ph type="dt" sz="half" idx="2"/>
          </p:nvPr>
        </p:nvSpPr>
        <p:spPr bwMode="auto">
          <a:xfrm>
            <a:off x="458788" y="7304088"/>
            <a:ext cx="1027112" cy="220662"/>
          </a:xfrm>
          <a:prstGeom prst="rect">
            <a:avLst/>
          </a:prstGeom>
          <a:noFill/>
          <a:ln>
            <a:noFill/>
          </a:ln>
          <a:extLst/>
        </p:spPr>
        <p:txBody>
          <a:bodyPr vert="horz" wrap="none" lIns="0" tIns="0" rIns="0" bIns="0" numCol="1" anchor="ctr" anchorCtr="0" compatLnSpc="1">
            <a:prstTxWarp prst="textNoShape">
              <a:avLst/>
            </a:prstTxWarp>
            <a:noAutofit/>
          </a:bodyPr>
          <a:lstStyle>
            <a:lvl1pPr algn="l">
              <a:lnSpc>
                <a:spcPct val="95000"/>
              </a:lnSpc>
              <a:spcBef>
                <a:spcPct val="0"/>
              </a:spcBef>
              <a:defRPr kumimoji="0" lang="en-US" sz="700" b="0" i="0" u="none" strike="noStrike" cap="none" normalizeH="0" baseline="0">
                <a:ln>
                  <a:noFill/>
                </a:ln>
                <a:solidFill>
                  <a:schemeClr val="tx1"/>
                </a:solidFill>
                <a:effectLst/>
                <a:latin typeface="+mn-lt"/>
                <a:cs typeface="Arial" pitchFamily="34" charset="0"/>
              </a:defRPr>
            </a:lvl1pPr>
          </a:lstStyle>
          <a:p>
            <a:pPr>
              <a:defRPr/>
            </a:pPr>
            <a:fld id="{53263DF6-66D3-42F1-BFDF-50C4E7D5E793}" type="datetime4">
              <a:rPr lang="en-US"/>
              <a:pPr>
                <a:defRPr/>
              </a:pPr>
              <a:t>June 24, 2015</a:t>
            </a:fld>
            <a:endParaRPr dirty="0"/>
          </a:p>
        </p:txBody>
      </p:sp>
      <p:sp>
        <p:nvSpPr>
          <p:cNvPr id="2054" name="Rectangle 2"/>
          <p:cNvSpPr>
            <a:spLocks noGrp="1" noChangeArrowheads="1"/>
          </p:cNvSpPr>
          <p:nvPr>
            <p:ph type="title"/>
          </p:nvPr>
        </p:nvSpPr>
        <p:spPr bwMode="auto">
          <a:xfrm>
            <a:off x="458788" y="404813"/>
            <a:ext cx="914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title style</a:t>
            </a:r>
          </a:p>
        </p:txBody>
      </p:sp>
      <p:sp>
        <p:nvSpPr>
          <p:cNvPr id="2055" name="Rectangle 3"/>
          <p:cNvSpPr>
            <a:spLocks noGrp="1" noChangeArrowheads="1"/>
          </p:cNvSpPr>
          <p:nvPr>
            <p:ph type="body" idx="1"/>
          </p:nvPr>
        </p:nvSpPr>
        <p:spPr bwMode="auto">
          <a:xfrm>
            <a:off x="458788" y="1533525"/>
            <a:ext cx="9144000" cy="530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1590675" y="7304088"/>
            <a:ext cx="3363913" cy="220662"/>
          </a:xfrm>
          <a:prstGeom prst="rect">
            <a:avLst/>
          </a:prstGeom>
          <a:noFill/>
          <a:ln>
            <a:noFill/>
          </a:ln>
          <a:extLst/>
        </p:spPr>
        <p:txBody>
          <a:bodyPr vert="horz" wrap="square" lIns="0" tIns="0" rIns="0" bIns="0" numCol="1" anchor="ctr" anchorCtr="0" compatLnSpc="1">
            <a:prstTxWarp prst="textNoShape">
              <a:avLst/>
            </a:prstTxWarp>
            <a:noAutofit/>
          </a:bodyPr>
          <a:lstStyle>
            <a:lvl1pPr>
              <a:lnSpc>
                <a:spcPct val="95000"/>
              </a:lnSpc>
              <a:defRPr sz="700" b="1">
                <a:latin typeface="Charles Modern" pitchFamily="34" charset="0"/>
              </a:defRPr>
            </a:lvl1pPr>
          </a:lstStyle>
          <a:p>
            <a:pPr>
              <a:defRPr/>
            </a:pPr>
            <a:r>
              <a:rPr lang="en-US" altLang="en-US"/>
              <a:t>Presentation title use view footer to change</a:t>
            </a:r>
          </a:p>
        </p:txBody>
      </p:sp>
      <p:sp>
        <p:nvSpPr>
          <p:cNvPr id="2" name="Rectangle 6"/>
          <p:cNvSpPr>
            <a:spLocks noGrp="1" noChangeAspect="1" noChangeArrowheads="1"/>
          </p:cNvSpPr>
          <p:nvPr>
            <p:ph type="sldNum" sz="quarter" idx="4"/>
          </p:nvPr>
        </p:nvSpPr>
        <p:spPr bwMode="auto">
          <a:xfrm>
            <a:off x="9602788" y="7304088"/>
            <a:ext cx="219075" cy="219075"/>
          </a:xfrm>
          <a:prstGeom prst="rect">
            <a:avLst/>
          </a:prstGeom>
          <a:solidFill>
            <a:schemeClr val="tx2"/>
          </a:solidFill>
          <a:ln>
            <a:noFill/>
          </a:ln>
          <a:effectLst/>
          <a:extLst/>
        </p:spPr>
        <p:txBody>
          <a:bodyPr vert="horz" wrap="none" lIns="0" tIns="0" rIns="0" bIns="0" numCol="1" anchor="ctr" anchorCtr="0" compatLnSpc="1">
            <a:prstTxWarp prst="textNoShape">
              <a:avLst/>
            </a:prstTxWarp>
            <a:normAutofit/>
          </a:bodyPr>
          <a:lstStyle>
            <a:lvl1pPr algn="ctr">
              <a:spcBef>
                <a:spcPct val="0"/>
              </a:spcBef>
              <a:defRPr sz="900">
                <a:solidFill>
                  <a:schemeClr val="bg1"/>
                </a:solidFill>
                <a:latin typeface="+mn-lt"/>
              </a:defRPr>
            </a:lvl1pPr>
          </a:lstStyle>
          <a:p>
            <a:pPr>
              <a:defRPr/>
            </a:pPr>
            <a:fld id="{C4C8A93B-EE4A-411D-BF90-69CA808E9A6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39" r:id="rId1"/>
    <p:sldLayoutId id="2147483735" r:id="rId2"/>
    <p:sldLayoutId id="2147483736" r:id="rId3"/>
    <p:sldLayoutId id="2147483737" r:id="rId4"/>
    <p:sldLayoutId id="2147483738" r:id="rId5"/>
    <p:sldLayoutId id="2147483740" r:id="rId6"/>
  </p:sldLayoutIdLst>
  <p:timing>
    <p:tnLst>
      <p:par>
        <p:cTn id="1" dur="indefinite" restart="never" nodeType="tmRoot"/>
      </p:par>
    </p:tnLst>
  </p:timing>
  <p:hf hdr="0"/>
  <p:txStyles>
    <p:titleStyle>
      <a:lvl1pPr algn="l" rtl="0" eaLnBrk="0" fontAlgn="base" hangingPunct="0">
        <a:lnSpc>
          <a:spcPct val="90000"/>
        </a:lnSpc>
        <a:spcBef>
          <a:spcPct val="0"/>
        </a:spcBef>
        <a:spcAft>
          <a:spcPct val="0"/>
        </a:spcAft>
        <a:defRPr sz="2800">
          <a:solidFill>
            <a:schemeClr val="tx2"/>
          </a:solidFill>
          <a:latin typeface="+mj-lt"/>
          <a:ea typeface="+mj-ea"/>
          <a:cs typeface="+mj-cs"/>
        </a:defRPr>
      </a:lvl1pPr>
      <a:lvl2pPr algn="l" rtl="0" eaLnBrk="0" fontAlgn="base" hangingPunct="0">
        <a:lnSpc>
          <a:spcPct val="90000"/>
        </a:lnSpc>
        <a:spcBef>
          <a:spcPct val="0"/>
        </a:spcBef>
        <a:spcAft>
          <a:spcPct val="0"/>
        </a:spcAft>
        <a:defRPr sz="2800">
          <a:solidFill>
            <a:schemeClr val="tx2"/>
          </a:solidFill>
          <a:latin typeface="Charles Modern" pitchFamily="34" charset="0"/>
          <a:cs typeface="Arial" charset="0"/>
        </a:defRPr>
      </a:lvl2pPr>
      <a:lvl3pPr algn="l" rtl="0" eaLnBrk="0" fontAlgn="base" hangingPunct="0">
        <a:lnSpc>
          <a:spcPct val="90000"/>
        </a:lnSpc>
        <a:spcBef>
          <a:spcPct val="0"/>
        </a:spcBef>
        <a:spcAft>
          <a:spcPct val="0"/>
        </a:spcAft>
        <a:defRPr sz="2800">
          <a:solidFill>
            <a:schemeClr val="tx2"/>
          </a:solidFill>
          <a:latin typeface="Charles Modern" pitchFamily="34" charset="0"/>
          <a:cs typeface="Arial" charset="0"/>
        </a:defRPr>
      </a:lvl3pPr>
      <a:lvl4pPr algn="l" rtl="0" eaLnBrk="0" fontAlgn="base" hangingPunct="0">
        <a:lnSpc>
          <a:spcPct val="90000"/>
        </a:lnSpc>
        <a:spcBef>
          <a:spcPct val="0"/>
        </a:spcBef>
        <a:spcAft>
          <a:spcPct val="0"/>
        </a:spcAft>
        <a:defRPr sz="2800">
          <a:solidFill>
            <a:schemeClr val="tx2"/>
          </a:solidFill>
          <a:latin typeface="Charles Modern" pitchFamily="34" charset="0"/>
          <a:cs typeface="Arial" charset="0"/>
        </a:defRPr>
      </a:lvl4pPr>
      <a:lvl5pPr algn="l" rtl="0" eaLnBrk="0" fontAlgn="base" hangingPunct="0">
        <a:lnSpc>
          <a:spcPct val="90000"/>
        </a:lnSpc>
        <a:spcBef>
          <a:spcPct val="0"/>
        </a:spcBef>
        <a:spcAft>
          <a:spcPct val="0"/>
        </a:spcAft>
        <a:defRPr sz="2800">
          <a:solidFill>
            <a:schemeClr val="tx2"/>
          </a:solidFill>
          <a:latin typeface="Charles Modern" pitchFamily="34" charset="0"/>
          <a:cs typeface="Arial" charset="0"/>
        </a:defRPr>
      </a:lvl5pPr>
      <a:lvl6pPr marL="502920" algn="ctr" rtl="0" eaLnBrk="1" fontAlgn="base" hangingPunct="1">
        <a:spcBef>
          <a:spcPct val="0"/>
        </a:spcBef>
        <a:spcAft>
          <a:spcPct val="0"/>
        </a:spcAft>
        <a:defRPr sz="4800">
          <a:solidFill>
            <a:schemeClr val="tx2"/>
          </a:solidFill>
          <a:latin typeface="Arial" charset="0"/>
          <a:cs typeface="Arial" charset="0"/>
        </a:defRPr>
      </a:lvl6pPr>
      <a:lvl7pPr marL="1005840" algn="ctr" rtl="0" eaLnBrk="1" fontAlgn="base" hangingPunct="1">
        <a:spcBef>
          <a:spcPct val="0"/>
        </a:spcBef>
        <a:spcAft>
          <a:spcPct val="0"/>
        </a:spcAft>
        <a:defRPr sz="4800">
          <a:solidFill>
            <a:schemeClr val="tx2"/>
          </a:solidFill>
          <a:latin typeface="Arial" charset="0"/>
          <a:cs typeface="Arial" charset="0"/>
        </a:defRPr>
      </a:lvl7pPr>
      <a:lvl8pPr marL="1508760" algn="ctr" rtl="0" eaLnBrk="1" fontAlgn="base" hangingPunct="1">
        <a:spcBef>
          <a:spcPct val="0"/>
        </a:spcBef>
        <a:spcAft>
          <a:spcPct val="0"/>
        </a:spcAft>
        <a:defRPr sz="4800">
          <a:solidFill>
            <a:schemeClr val="tx2"/>
          </a:solidFill>
          <a:latin typeface="Arial" charset="0"/>
          <a:cs typeface="Arial" charset="0"/>
        </a:defRPr>
      </a:lvl8pPr>
      <a:lvl9pPr marL="2011680" algn="ctr" rtl="0" eaLnBrk="1" fontAlgn="base" hangingPunct="1">
        <a:spcBef>
          <a:spcPct val="0"/>
        </a:spcBef>
        <a:spcAft>
          <a:spcPct val="0"/>
        </a:spcAft>
        <a:defRPr sz="4800">
          <a:solidFill>
            <a:schemeClr val="tx2"/>
          </a:solidFill>
          <a:latin typeface="Arial" charset="0"/>
          <a:cs typeface="Arial" charset="0"/>
        </a:defRPr>
      </a:lvl9pPr>
    </p:titleStyle>
    <p:bodyStyle>
      <a:lvl1pPr marL="171450" indent="-171450" algn="l" rtl="0" eaLnBrk="0" fontAlgn="base" hangingPunct="0">
        <a:lnSpc>
          <a:spcPct val="95000"/>
        </a:lnSpc>
        <a:spcBef>
          <a:spcPts val="1000"/>
        </a:spcBef>
        <a:spcAft>
          <a:spcPct val="0"/>
        </a:spcAft>
        <a:buSzPct val="80000"/>
        <a:buFont typeface="Wingdings" pitchFamily="2" charset="2"/>
        <a:buChar char="§"/>
        <a:defRPr lang="en-US" sz="2000" dirty="0">
          <a:solidFill>
            <a:schemeClr val="tx1"/>
          </a:solidFill>
          <a:latin typeface="+mn-lt"/>
          <a:ea typeface="+mn-ea"/>
          <a:cs typeface="+mn-cs"/>
        </a:defRPr>
      </a:lvl1pPr>
      <a:lvl2pPr marL="342900" indent="-171450" algn="l" rtl="0" eaLnBrk="0" fontAlgn="base" hangingPunct="0">
        <a:lnSpc>
          <a:spcPct val="95000"/>
        </a:lnSpc>
        <a:spcBef>
          <a:spcPts val="800"/>
        </a:spcBef>
        <a:spcAft>
          <a:spcPct val="0"/>
        </a:spcAft>
        <a:buFont typeface="Arial" charset="0"/>
        <a:buChar char="−"/>
        <a:defRPr lang="en-US" dirty="0">
          <a:solidFill>
            <a:schemeClr val="tx1"/>
          </a:solidFill>
          <a:latin typeface="+mn-lt"/>
          <a:cs typeface="+mn-cs"/>
        </a:defRPr>
      </a:lvl2pPr>
      <a:lvl3pPr marL="514350" indent="-171450" algn="l" rtl="0" eaLnBrk="0" fontAlgn="base" hangingPunct="0">
        <a:lnSpc>
          <a:spcPct val="95000"/>
        </a:lnSpc>
        <a:spcBef>
          <a:spcPts val="600"/>
        </a:spcBef>
        <a:spcAft>
          <a:spcPct val="0"/>
        </a:spcAft>
        <a:buSzPct val="80000"/>
        <a:buFont typeface="Wingdings" pitchFamily="2" charset="2"/>
        <a:buChar char="§"/>
        <a:defRPr lang="en-US" sz="1600" dirty="0">
          <a:solidFill>
            <a:schemeClr val="tx1"/>
          </a:solidFill>
          <a:latin typeface="+mn-lt"/>
          <a:cs typeface="+mn-cs"/>
        </a:defRPr>
      </a:lvl3pPr>
      <a:lvl4pPr marL="685800" indent="-171450" algn="l" rtl="0" eaLnBrk="0" fontAlgn="base" hangingPunct="0">
        <a:lnSpc>
          <a:spcPct val="95000"/>
        </a:lnSpc>
        <a:spcBef>
          <a:spcPts val="400"/>
        </a:spcBef>
        <a:spcAft>
          <a:spcPct val="0"/>
        </a:spcAft>
        <a:buFont typeface="Arial" charset="0"/>
        <a:buChar char="−"/>
        <a:defRPr lang="en-US" sz="1400" dirty="0">
          <a:solidFill>
            <a:schemeClr val="tx1"/>
          </a:solidFill>
          <a:latin typeface="+mn-lt"/>
          <a:cs typeface="+mn-cs"/>
        </a:defRPr>
      </a:lvl4pPr>
      <a:lvl5pPr marL="800100" indent="-114300" algn="l" rtl="0" eaLnBrk="0" fontAlgn="base" hangingPunct="0">
        <a:lnSpc>
          <a:spcPct val="95000"/>
        </a:lnSpc>
        <a:spcBef>
          <a:spcPts val="400"/>
        </a:spcBef>
        <a:spcAft>
          <a:spcPct val="0"/>
        </a:spcAft>
        <a:buSzPct val="80000"/>
        <a:buFont typeface="Wingdings" pitchFamily="2" charset="2"/>
        <a:buChar char="§"/>
        <a:defRPr lang="en-US" sz="1400" dirty="0">
          <a:solidFill>
            <a:schemeClr val="tx1"/>
          </a:solidFill>
          <a:latin typeface="+mn-lt"/>
          <a:cs typeface="+mn-cs"/>
        </a:defRPr>
      </a:lvl5pPr>
      <a:lvl6pPr marL="2766060" indent="-251460" algn="l" rtl="0" eaLnBrk="1" fontAlgn="base" hangingPunct="1">
        <a:spcBef>
          <a:spcPct val="20000"/>
        </a:spcBef>
        <a:spcAft>
          <a:spcPct val="0"/>
        </a:spcAft>
        <a:buChar char="»"/>
        <a:defRPr sz="2200">
          <a:solidFill>
            <a:schemeClr val="tx1"/>
          </a:solidFill>
          <a:latin typeface="+mn-lt"/>
          <a:cs typeface="+mn-cs"/>
        </a:defRPr>
      </a:lvl6pPr>
      <a:lvl7pPr marL="3268980" indent="-251460" algn="l" rtl="0" eaLnBrk="1" fontAlgn="base" hangingPunct="1">
        <a:spcBef>
          <a:spcPct val="20000"/>
        </a:spcBef>
        <a:spcAft>
          <a:spcPct val="0"/>
        </a:spcAft>
        <a:buChar char="»"/>
        <a:defRPr sz="2200">
          <a:solidFill>
            <a:schemeClr val="tx1"/>
          </a:solidFill>
          <a:latin typeface="+mn-lt"/>
          <a:cs typeface="+mn-cs"/>
        </a:defRPr>
      </a:lvl7pPr>
      <a:lvl8pPr marL="3771900" indent="-251460" algn="l" rtl="0" eaLnBrk="1" fontAlgn="base" hangingPunct="1">
        <a:spcBef>
          <a:spcPct val="20000"/>
        </a:spcBef>
        <a:spcAft>
          <a:spcPct val="0"/>
        </a:spcAft>
        <a:buChar char="»"/>
        <a:defRPr sz="2200">
          <a:solidFill>
            <a:schemeClr val="tx1"/>
          </a:solidFill>
          <a:latin typeface="+mn-lt"/>
          <a:cs typeface="+mn-cs"/>
        </a:defRPr>
      </a:lvl8pPr>
      <a:lvl9pPr marL="4274820" indent="-251460" algn="l" rtl="0" eaLnBrk="1" fontAlgn="base" hangingPunct="1">
        <a:spcBef>
          <a:spcPct val="20000"/>
        </a:spcBef>
        <a:spcAft>
          <a:spcPct val="0"/>
        </a:spcAft>
        <a:buChar char="»"/>
        <a:defRPr sz="2200">
          <a:solidFill>
            <a:schemeClr val="tx1"/>
          </a:solidFill>
          <a:latin typeface="+mn-lt"/>
          <a:cs typeface="+mn-cs"/>
        </a:defRPr>
      </a:lvl9pPr>
    </p:bodyStyle>
    <p:otherStyle>
      <a:defPPr>
        <a:defRPr lang="en-US"/>
      </a:defPPr>
      <a:lvl1pPr marL="0" algn="l" defTabSz="1005840" rtl="0" eaLnBrk="1" latinLnBrk="0" hangingPunct="1">
        <a:defRPr sz="2000" kern="1200">
          <a:solidFill>
            <a:schemeClr val="tx1"/>
          </a:solidFill>
          <a:latin typeface="+mn-lt"/>
          <a:ea typeface="+mn-ea"/>
          <a:cs typeface="+mn-cs"/>
        </a:defRPr>
      </a:lvl1pPr>
      <a:lvl2pPr marL="502920" algn="l" defTabSz="1005840" rtl="0" eaLnBrk="1" latinLnBrk="0" hangingPunct="1">
        <a:defRPr sz="2000" kern="1200">
          <a:solidFill>
            <a:schemeClr val="tx1"/>
          </a:solidFill>
          <a:latin typeface="+mn-lt"/>
          <a:ea typeface="+mn-ea"/>
          <a:cs typeface="+mn-cs"/>
        </a:defRPr>
      </a:lvl2pPr>
      <a:lvl3pPr marL="1005840" algn="l" defTabSz="1005840" rtl="0" eaLnBrk="1" latinLnBrk="0" hangingPunct="1">
        <a:defRPr sz="2000" kern="1200">
          <a:solidFill>
            <a:schemeClr val="tx1"/>
          </a:solidFill>
          <a:latin typeface="+mn-lt"/>
          <a:ea typeface="+mn-ea"/>
          <a:cs typeface="+mn-cs"/>
        </a:defRPr>
      </a:lvl3pPr>
      <a:lvl4pPr marL="1508760" algn="l" defTabSz="1005840" rtl="0" eaLnBrk="1" latinLnBrk="0" hangingPunct="1">
        <a:defRPr sz="2000" kern="1200">
          <a:solidFill>
            <a:schemeClr val="tx1"/>
          </a:solidFill>
          <a:latin typeface="+mn-lt"/>
          <a:ea typeface="+mn-ea"/>
          <a:cs typeface="+mn-cs"/>
        </a:defRPr>
      </a:lvl4pPr>
      <a:lvl5pPr marL="2011680" algn="l" defTabSz="1005840" rtl="0" eaLnBrk="1" latinLnBrk="0" hangingPunct="1">
        <a:defRPr sz="2000" kern="1200">
          <a:solidFill>
            <a:schemeClr val="tx1"/>
          </a:solidFill>
          <a:latin typeface="+mn-lt"/>
          <a:ea typeface="+mn-ea"/>
          <a:cs typeface="+mn-cs"/>
        </a:defRPr>
      </a:lvl5pPr>
      <a:lvl6pPr marL="2514600" algn="l" defTabSz="1005840" rtl="0" eaLnBrk="1" latinLnBrk="0" hangingPunct="1">
        <a:defRPr sz="2000" kern="1200">
          <a:solidFill>
            <a:schemeClr val="tx1"/>
          </a:solidFill>
          <a:latin typeface="+mn-lt"/>
          <a:ea typeface="+mn-ea"/>
          <a:cs typeface="+mn-cs"/>
        </a:defRPr>
      </a:lvl6pPr>
      <a:lvl7pPr marL="3017520" algn="l" defTabSz="1005840" rtl="0" eaLnBrk="1" latinLnBrk="0" hangingPunct="1">
        <a:defRPr sz="2000" kern="1200">
          <a:solidFill>
            <a:schemeClr val="tx1"/>
          </a:solidFill>
          <a:latin typeface="+mn-lt"/>
          <a:ea typeface="+mn-ea"/>
          <a:cs typeface="+mn-cs"/>
        </a:defRPr>
      </a:lvl7pPr>
      <a:lvl8pPr marL="3520440" algn="l" defTabSz="1005840" rtl="0" eaLnBrk="1" latinLnBrk="0" hangingPunct="1">
        <a:defRPr sz="2000" kern="1200">
          <a:solidFill>
            <a:schemeClr val="tx1"/>
          </a:solidFill>
          <a:latin typeface="+mn-lt"/>
          <a:ea typeface="+mn-ea"/>
          <a:cs typeface="+mn-cs"/>
        </a:defRPr>
      </a:lvl8pPr>
      <a:lvl9pPr marL="4023360" algn="l" defTabSz="1005840"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3238" y="304800"/>
            <a:ext cx="9051925" cy="1270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03238" y="1778000"/>
            <a:ext cx="9051925" cy="50260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03238" y="7059613"/>
            <a:ext cx="2346325" cy="404812"/>
          </a:xfrm>
          <a:prstGeom prst="rect">
            <a:avLst/>
          </a:prstGeom>
        </p:spPr>
        <p:txBody>
          <a:bodyPr vert="horz" lIns="91440" tIns="45720" rIns="91440" bIns="45720" rtlCol="0" anchor="ctr"/>
          <a:lstStyle>
            <a:lvl1pPr algn="l">
              <a:defRPr sz="1200">
                <a:solidFill>
                  <a:schemeClr val="tx1">
                    <a:tint val="75000"/>
                  </a:schemeClr>
                </a:solidFill>
              </a:defRPr>
            </a:lvl1pPr>
          </a:lstStyle>
          <a:p>
            <a:fld id="{33BE07BE-8F5E-4AD7-B37A-510799F04B6A}" type="datetimeFigureOut">
              <a:rPr lang="en-US" smtClean="0"/>
              <a:t>6/24/2015</a:t>
            </a:fld>
            <a:endParaRPr lang="en-US"/>
          </a:p>
        </p:txBody>
      </p:sp>
      <p:sp>
        <p:nvSpPr>
          <p:cNvPr id="5" name="Footer Placeholder 4"/>
          <p:cNvSpPr>
            <a:spLocks noGrp="1"/>
          </p:cNvSpPr>
          <p:nvPr>
            <p:ph type="ftr" sz="quarter" idx="3"/>
          </p:nvPr>
        </p:nvSpPr>
        <p:spPr>
          <a:xfrm>
            <a:off x="3436938" y="7059613"/>
            <a:ext cx="3184525" cy="4048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08838" y="7059613"/>
            <a:ext cx="2346325" cy="404812"/>
          </a:xfrm>
          <a:prstGeom prst="rect">
            <a:avLst/>
          </a:prstGeom>
        </p:spPr>
        <p:txBody>
          <a:bodyPr vert="horz" lIns="91440" tIns="45720" rIns="91440" bIns="45720" rtlCol="0" anchor="ctr"/>
          <a:lstStyle>
            <a:lvl1pPr algn="r">
              <a:defRPr sz="1200">
                <a:solidFill>
                  <a:schemeClr val="tx1">
                    <a:tint val="75000"/>
                  </a:schemeClr>
                </a:solidFill>
              </a:defRPr>
            </a:lvl1pPr>
          </a:lstStyle>
          <a:p>
            <a:fld id="{43FFB157-9CED-4284-A08D-9D701EBA8200}" type="slidenum">
              <a:rPr lang="en-US" smtClean="0"/>
              <a:t>‹#›</a:t>
            </a:fld>
            <a:endParaRPr lang="en-US"/>
          </a:p>
        </p:txBody>
      </p:sp>
    </p:spTree>
    <p:extLst>
      <p:ext uri="{BB962C8B-B14F-4D97-AF65-F5344CB8AC3E}">
        <p14:creationId xmlns:p14="http://schemas.microsoft.com/office/powerpoint/2010/main" val="1184990228"/>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bwMode="white">
          <a:xfrm>
            <a:off x="0" y="7304088"/>
            <a:ext cx="10058400" cy="3127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a:lstStyle/>
          <a:p>
            <a:pPr algn="ctr">
              <a:lnSpc>
                <a:spcPct val="100000"/>
              </a:lnSpc>
              <a:spcBef>
                <a:spcPct val="50000"/>
              </a:spcBef>
              <a:defRPr/>
            </a:pPr>
            <a:endParaRPr lang="en-US" sz="1800" dirty="0"/>
          </a:p>
        </p:txBody>
      </p:sp>
      <p:sp>
        <p:nvSpPr>
          <p:cNvPr id="17" name="TextBox 16"/>
          <p:cNvSpPr txBox="1"/>
          <p:nvPr/>
        </p:nvSpPr>
        <p:spPr>
          <a:xfrm>
            <a:off x="7431088" y="7304088"/>
            <a:ext cx="207486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defPPr>
              <a:defRPr lang="en-US"/>
            </a:defPPr>
            <a:lvl1pPr marL="0" marR="0" lvl="0" indent="0" defTabSz="914400" eaLnBrk="1" latinLnBrk="0" hangingPunct="1">
              <a:lnSpc>
                <a:spcPct val="100000"/>
              </a:lnSpc>
              <a:buClrTx/>
              <a:buSzTx/>
              <a:buFontTx/>
              <a:buNone/>
              <a:tabLst/>
              <a:defRPr kumimoji="0" sz="800" b="1" i="0" u="none" strike="noStrike" cap="none" normalizeH="0" baseline="0">
                <a:ln>
                  <a:noFill/>
                </a:ln>
                <a:solidFill>
                  <a:schemeClr val="tx2"/>
                </a:solidFill>
                <a:effectLst/>
                <a:latin typeface="Arial" pitchFamily="34" charset="0"/>
                <a:cs typeface="Arial" pitchFamily="34" charset="0"/>
              </a:defRPr>
            </a:lvl1pPr>
          </a:lstStyle>
          <a:p>
            <a:pPr algn="r">
              <a:lnSpc>
                <a:spcPct val="95000"/>
              </a:lnSpc>
              <a:defRPr/>
            </a:pPr>
            <a:r>
              <a:rPr lang="en-US" dirty="0" smtClean="0">
                <a:solidFill>
                  <a:schemeClr val="tx1"/>
                </a:solidFill>
                <a:latin typeface="+mn-lt"/>
                <a:ea typeface="+mn-ea"/>
              </a:rPr>
              <a:t>Charles Schwab Advisor Services</a:t>
            </a:r>
            <a:endParaRPr lang="en-US" b="0" dirty="0" smtClean="0">
              <a:solidFill>
                <a:schemeClr val="tx1"/>
              </a:solidFill>
              <a:latin typeface="+mn-lt"/>
              <a:ea typeface="+mn-ea"/>
            </a:endParaRPr>
          </a:p>
        </p:txBody>
      </p:sp>
      <p:sp>
        <p:nvSpPr>
          <p:cNvPr id="1028" name="Rectangle 4"/>
          <p:cNvSpPr>
            <a:spLocks noGrp="1" noChangeArrowheads="1"/>
          </p:cNvSpPr>
          <p:nvPr>
            <p:ph type="dt" sz="half" idx="2"/>
          </p:nvPr>
        </p:nvSpPr>
        <p:spPr bwMode="auto">
          <a:xfrm>
            <a:off x="458788" y="7304088"/>
            <a:ext cx="102711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noAutofit/>
          </a:bodyPr>
          <a:lstStyle>
            <a:lvl1pPr>
              <a:lnSpc>
                <a:spcPct val="95000"/>
              </a:lnSpc>
              <a:defRPr sz="700">
                <a:solidFill>
                  <a:schemeClr val="tx1"/>
                </a:solidFill>
                <a:latin typeface="Charles Modern" pitchFamily="34" charset="0"/>
              </a:defRPr>
            </a:lvl1pPr>
          </a:lstStyle>
          <a:p>
            <a:pPr>
              <a:defRPr/>
            </a:pPr>
            <a:endParaRPr lang="en-US" altLang="en-US"/>
          </a:p>
        </p:txBody>
      </p:sp>
      <p:sp>
        <p:nvSpPr>
          <p:cNvPr id="12293" name="Rectangle 2"/>
          <p:cNvSpPr>
            <a:spLocks noGrp="1" noChangeAspect="1" noChangeArrowheads="1"/>
          </p:cNvSpPr>
          <p:nvPr>
            <p:ph type="title"/>
          </p:nvPr>
        </p:nvSpPr>
        <p:spPr bwMode="auto">
          <a:xfrm>
            <a:off x="5108575" y="401638"/>
            <a:ext cx="4497388" cy="4497387"/>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274320" tIns="274320" rIns="182880" bIns="182880" numCol="1" anchor="t" anchorCtr="0" compatLnSpc="1">
            <a:prstTxWarp prst="textNoShape">
              <a:avLst/>
            </a:prstTxWarp>
          </a:bodyPr>
          <a:lstStyle/>
          <a:p>
            <a:pPr lvl="0"/>
            <a:r>
              <a:rPr lang="en-US"/>
              <a:t>Click to edit Master title style</a:t>
            </a:r>
          </a:p>
        </p:txBody>
      </p:sp>
      <p:sp>
        <p:nvSpPr>
          <p:cNvPr id="12294" name="Rectangle 3"/>
          <p:cNvSpPr>
            <a:spLocks noGrp="1" noChangeArrowheads="1"/>
          </p:cNvSpPr>
          <p:nvPr>
            <p:ph type="body" idx="1"/>
          </p:nvPr>
        </p:nvSpPr>
        <p:spPr bwMode="auto">
          <a:xfrm>
            <a:off x="5410200" y="3289300"/>
            <a:ext cx="3957638" cy="160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182880" numCol="1" anchor="b" anchorCtr="0" compatLnSpc="1">
            <a:prstTxWarp prst="textNoShape">
              <a:avLst/>
            </a:prstTxWarp>
          </a:bodyPr>
          <a:lstStyle/>
          <a:p>
            <a:pPr lvl="0"/>
            <a:r>
              <a:rPr lang="en-US"/>
              <a:t>Click to edit Master text styles</a:t>
            </a:r>
          </a:p>
        </p:txBody>
      </p:sp>
      <p:sp>
        <p:nvSpPr>
          <p:cNvPr id="1029" name="Rectangle 5"/>
          <p:cNvSpPr>
            <a:spLocks noGrp="1" noChangeArrowheads="1"/>
          </p:cNvSpPr>
          <p:nvPr>
            <p:ph type="ftr" sz="quarter" idx="3"/>
          </p:nvPr>
        </p:nvSpPr>
        <p:spPr bwMode="auto">
          <a:xfrm>
            <a:off x="1590675" y="7304088"/>
            <a:ext cx="3363913"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lnSpc>
                <a:spcPct val="95000"/>
              </a:lnSpc>
              <a:defRPr sz="700" b="1">
                <a:solidFill>
                  <a:schemeClr val="tx1"/>
                </a:solidFill>
                <a:latin typeface="+mn-lt"/>
                <a:ea typeface="MS PGothic" pitchFamily="34" charset="-128"/>
                <a:cs typeface="+mn-cs"/>
              </a:defRPr>
            </a:lvl1pPr>
          </a:lstStyle>
          <a:p>
            <a:pPr>
              <a:defRPr/>
            </a:pPr>
            <a:r>
              <a:rPr lang="en-US"/>
              <a:t>Information classification here</a:t>
            </a:r>
          </a:p>
        </p:txBody>
      </p:sp>
      <p:sp>
        <p:nvSpPr>
          <p:cNvPr id="1030" name="Rectangle 6"/>
          <p:cNvSpPr>
            <a:spLocks noGrp="1" noChangeAspect="1" noChangeArrowheads="1"/>
          </p:cNvSpPr>
          <p:nvPr>
            <p:ph type="sldNum" sz="quarter" idx="4"/>
          </p:nvPr>
        </p:nvSpPr>
        <p:spPr bwMode="auto">
          <a:xfrm>
            <a:off x="9602788" y="7304088"/>
            <a:ext cx="219075" cy="219075"/>
          </a:xfrm>
          <a:prstGeom prst="rect">
            <a:avLst/>
          </a:prstGeom>
          <a:solidFill>
            <a:schemeClr val="tx2"/>
          </a:solidFill>
          <a:ln>
            <a:noFill/>
          </a:ln>
          <a:effectLst/>
          <a:extLst/>
        </p:spPr>
        <p:txBody>
          <a:bodyPr vert="horz" wrap="none" lIns="0" tIns="0" rIns="0" bIns="0" numCol="1" anchor="ctr" anchorCtr="0" compatLnSpc="1">
            <a:prstTxWarp prst="textNoShape">
              <a:avLst/>
            </a:prstTxWarp>
            <a:normAutofit/>
          </a:bodyPr>
          <a:lstStyle>
            <a:lvl1pPr algn="ctr">
              <a:lnSpc>
                <a:spcPct val="100000"/>
              </a:lnSpc>
              <a:defRPr sz="900">
                <a:latin typeface="Charles Modern" pitchFamily="34" charset="0"/>
              </a:defRPr>
            </a:lvl1pPr>
          </a:lstStyle>
          <a:p>
            <a:pPr>
              <a:defRPr/>
            </a:pPr>
            <a:fld id="{9D4A7253-E8F5-45DB-94A6-F3AF823A4455}" type="slidenum">
              <a:rPr lang="en-US" altLang="en-US"/>
              <a:pPr>
                <a:defRPr/>
              </a:pPr>
              <a:t>‹#›</a:t>
            </a:fld>
            <a:endParaRPr lang="en-US" altLang="en-US"/>
          </a:p>
        </p:txBody>
      </p:sp>
      <p:pic>
        <p:nvPicPr>
          <p:cNvPr id="12297" name="Picture 14"/>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457200" y="404813"/>
            <a:ext cx="1222375"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8" name="TextBox 7"/>
          <p:cNvSpPr txBox="1">
            <a:spLocks noChangeArrowheads="1"/>
          </p:cNvSpPr>
          <p:nvPr/>
        </p:nvSpPr>
        <p:spPr bwMode="auto">
          <a:xfrm>
            <a:off x="6242050" y="6288088"/>
            <a:ext cx="25050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5400">
                <a:solidFill>
                  <a:schemeClr val="bg1"/>
                </a:solidFill>
                <a:latin typeface="Charles Modern Light" charset="0"/>
                <a:ea typeface="MS PGothic" charset="0"/>
                <a:cs typeface="MS PGothic" charset="0"/>
              </a:defRPr>
            </a:lvl1pPr>
            <a:lvl2pPr marL="742950" indent="-285750" eaLnBrk="0" hangingPunct="0">
              <a:defRPr sz="5400">
                <a:solidFill>
                  <a:schemeClr val="bg1"/>
                </a:solidFill>
                <a:latin typeface="Charles Modern Light" charset="0"/>
                <a:ea typeface="MS PGothic" charset="0"/>
                <a:cs typeface="MS PGothic" charset="0"/>
              </a:defRPr>
            </a:lvl2pPr>
            <a:lvl3pPr marL="1143000" indent="-228600" eaLnBrk="0" hangingPunct="0">
              <a:defRPr sz="5400">
                <a:solidFill>
                  <a:schemeClr val="bg1"/>
                </a:solidFill>
                <a:latin typeface="Charles Modern Light" charset="0"/>
                <a:ea typeface="MS PGothic" charset="0"/>
                <a:cs typeface="MS PGothic" charset="0"/>
              </a:defRPr>
            </a:lvl3pPr>
            <a:lvl4pPr marL="1600200" indent="-228600" eaLnBrk="0" hangingPunct="0">
              <a:defRPr sz="5400">
                <a:solidFill>
                  <a:schemeClr val="bg1"/>
                </a:solidFill>
                <a:latin typeface="Charles Modern Light" charset="0"/>
                <a:ea typeface="MS PGothic" charset="0"/>
                <a:cs typeface="MS PGothic" charset="0"/>
              </a:defRPr>
            </a:lvl4pPr>
            <a:lvl5pPr marL="2057400" indent="-228600" eaLnBrk="0" hangingPunct="0">
              <a:defRPr sz="5400">
                <a:solidFill>
                  <a:schemeClr val="bg1"/>
                </a:solidFill>
                <a:latin typeface="Charles Modern Light" charset="0"/>
                <a:ea typeface="MS PGothic" charset="0"/>
                <a:cs typeface="MS PGothic" charset="0"/>
              </a:defRPr>
            </a:lvl5pPr>
            <a:lvl6pPr marL="25146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6pPr>
            <a:lvl7pPr marL="29718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7pPr>
            <a:lvl8pPr marL="34290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8pPr>
            <a:lvl9pPr marL="38862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9pPr>
          </a:lstStyle>
          <a:p>
            <a:pPr eaLnBrk="1" hangingPunct="1">
              <a:lnSpc>
                <a:spcPct val="100000"/>
              </a:lnSpc>
              <a:spcBef>
                <a:spcPct val="50000"/>
              </a:spcBef>
              <a:defRPr/>
            </a:pPr>
            <a:r>
              <a:rPr lang="en-US" sz="2600" smtClean="0">
                <a:solidFill>
                  <a:srgbClr val="00A0DF"/>
                </a:solidFill>
              </a:rPr>
              <a:t>Advisor Services</a:t>
            </a:r>
          </a:p>
        </p:txBody>
      </p:sp>
    </p:spTree>
    <p:extLst>
      <p:ext uri="{BB962C8B-B14F-4D97-AF65-F5344CB8AC3E}">
        <p14:creationId xmlns:p14="http://schemas.microsoft.com/office/powerpoint/2010/main" val="1389541307"/>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iming>
    <p:tnLst>
      <p:par>
        <p:cTn id="1" dur="indefinite" restart="never" nodeType="tmRoot"/>
      </p:par>
    </p:tnLst>
  </p:timing>
  <p:hf hdr="0"/>
  <p:txStyles>
    <p:titleStyle>
      <a:lvl1pPr algn="l" rtl="0" eaLnBrk="0" fontAlgn="base" hangingPunct="0">
        <a:lnSpc>
          <a:spcPct val="80000"/>
        </a:lnSpc>
        <a:spcBef>
          <a:spcPct val="0"/>
        </a:spcBef>
        <a:spcAft>
          <a:spcPct val="0"/>
        </a:spcAft>
        <a:defRPr sz="4800">
          <a:solidFill>
            <a:schemeClr val="bg1"/>
          </a:solidFill>
          <a:latin typeface="+mj-lt"/>
          <a:ea typeface="+mj-ea"/>
          <a:cs typeface="+mj-cs"/>
        </a:defRPr>
      </a:lvl1pPr>
      <a:lvl2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2pPr>
      <a:lvl3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3pPr>
      <a:lvl4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4pPr>
      <a:lvl5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5pPr>
      <a:lvl6pPr marL="4572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6pPr>
      <a:lvl7pPr marL="9144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7pPr>
      <a:lvl8pPr marL="13716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8pPr>
      <a:lvl9pPr marL="18288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9pPr>
    </p:titleStyle>
    <p:bodyStyle>
      <a:lvl1pPr marL="342900" indent="-342900" algn="l" rtl="0" eaLnBrk="0" fontAlgn="base" hangingPunct="0">
        <a:lnSpc>
          <a:spcPct val="95000"/>
        </a:lnSpc>
        <a:spcBef>
          <a:spcPts val="1000"/>
        </a:spcBef>
        <a:spcAft>
          <a:spcPct val="0"/>
        </a:spcAft>
        <a:buSzPct val="80000"/>
        <a:buFont typeface="Wingdings" pitchFamily="2" charset="2"/>
        <a:defRPr sz="2000">
          <a:solidFill>
            <a:schemeClr val="bg1"/>
          </a:solidFill>
          <a:latin typeface="+mn-lt"/>
          <a:ea typeface="+mn-ea"/>
          <a:cs typeface="+mn-cs"/>
        </a:defRPr>
      </a:lvl1pPr>
      <a:lvl2pPr marL="401638" indent="-171450" algn="l" rtl="0" eaLnBrk="0" fontAlgn="base" hangingPunct="0">
        <a:lnSpc>
          <a:spcPct val="95000"/>
        </a:lnSpc>
        <a:spcBef>
          <a:spcPts val="800"/>
        </a:spcBef>
        <a:spcAft>
          <a:spcPct val="0"/>
        </a:spcAft>
        <a:buFont typeface="Arial" pitchFamily="34" charset="0"/>
        <a:buChar char="−"/>
        <a:defRPr>
          <a:solidFill>
            <a:schemeClr val="tx1"/>
          </a:solidFill>
          <a:latin typeface="+mn-lt"/>
          <a:ea typeface="+mn-ea"/>
          <a:cs typeface="+mn-cs"/>
        </a:defRPr>
      </a:lvl2pPr>
      <a:lvl3pPr marL="687388" indent="-171450" algn="l" rtl="0" eaLnBrk="0" fontAlgn="base" hangingPunct="0">
        <a:lnSpc>
          <a:spcPct val="95000"/>
        </a:lnSpc>
        <a:spcBef>
          <a:spcPts val="600"/>
        </a:spcBef>
        <a:spcAft>
          <a:spcPct val="0"/>
        </a:spcAft>
        <a:buSzPct val="80000"/>
        <a:buFont typeface="Wingdings" pitchFamily="2" charset="2"/>
        <a:buChar char="§"/>
        <a:defRPr sz="1600">
          <a:solidFill>
            <a:schemeClr val="tx1"/>
          </a:solidFill>
          <a:latin typeface="+mn-lt"/>
          <a:ea typeface="+mn-ea"/>
          <a:cs typeface="+mn-cs"/>
        </a:defRPr>
      </a:lvl3pPr>
      <a:lvl4pPr marL="973138" indent="-171450" algn="l" rtl="0" eaLnBrk="0" fontAlgn="base" hangingPunct="0">
        <a:lnSpc>
          <a:spcPct val="95000"/>
        </a:lnSpc>
        <a:spcBef>
          <a:spcPts val="400"/>
        </a:spcBef>
        <a:spcAft>
          <a:spcPct val="0"/>
        </a:spcAft>
        <a:buFont typeface="Arial" pitchFamily="34" charset="0"/>
        <a:buChar char="−"/>
        <a:defRPr sz="1400">
          <a:solidFill>
            <a:schemeClr val="tx1"/>
          </a:solidFill>
          <a:latin typeface="+mn-lt"/>
          <a:ea typeface="+mn-ea"/>
          <a:cs typeface="+mn-cs"/>
        </a:defRPr>
      </a:lvl4pPr>
      <a:lvl5pPr marL="1201738" indent="-114300" algn="l" rtl="0" eaLnBrk="0" fontAlgn="base" hangingPunct="0">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5pPr>
      <a:lvl6pPr marL="16589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6pPr>
      <a:lvl7pPr marL="21161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7pPr>
      <a:lvl8pPr marL="25733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8pPr>
      <a:lvl9pPr marL="30305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TextBox 16"/>
          <p:cNvSpPr txBox="1"/>
          <p:nvPr/>
        </p:nvSpPr>
        <p:spPr>
          <a:xfrm>
            <a:off x="7431088" y="7304088"/>
            <a:ext cx="207486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defPPr>
              <a:defRPr lang="en-US"/>
            </a:defPPr>
            <a:lvl1pPr marL="0" marR="0" lvl="0" indent="0" defTabSz="914400" eaLnBrk="1" latinLnBrk="0" hangingPunct="1">
              <a:lnSpc>
                <a:spcPct val="100000"/>
              </a:lnSpc>
              <a:buClrTx/>
              <a:buSzTx/>
              <a:buFontTx/>
              <a:buNone/>
              <a:tabLst/>
              <a:defRPr kumimoji="0" sz="800" b="1" i="0" u="none" strike="noStrike" cap="none" normalizeH="0" baseline="0">
                <a:ln>
                  <a:noFill/>
                </a:ln>
                <a:solidFill>
                  <a:schemeClr val="tx2"/>
                </a:solidFill>
                <a:effectLst/>
                <a:latin typeface="Arial" pitchFamily="34" charset="0"/>
                <a:cs typeface="Arial" pitchFamily="34" charset="0"/>
              </a:defRPr>
            </a:lvl1pPr>
          </a:lstStyle>
          <a:p>
            <a:pPr algn="r">
              <a:lnSpc>
                <a:spcPct val="95000"/>
              </a:lnSpc>
              <a:defRPr/>
            </a:pPr>
            <a:r>
              <a:rPr lang="en-US" dirty="0" smtClean="0">
                <a:solidFill>
                  <a:schemeClr val="tx1"/>
                </a:solidFill>
                <a:latin typeface="+mn-lt"/>
                <a:ea typeface="+mn-ea"/>
              </a:rPr>
              <a:t>Charles Schwab Advisor Services</a:t>
            </a:r>
            <a:endParaRPr lang="en-US" b="0" dirty="0" smtClean="0">
              <a:solidFill>
                <a:schemeClr val="tx1"/>
              </a:solidFill>
              <a:latin typeface="+mn-lt"/>
              <a:ea typeface="+mn-ea"/>
            </a:endParaRPr>
          </a:p>
        </p:txBody>
      </p:sp>
      <p:sp>
        <p:nvSpPr>
          <p:cNvPr id="1028" name="Rectangle 4"/>
          <p:cNvSpPr>
            <a:spLocks noGrp="1" noChangeArrowheads="1"/>
          </p:cNvSpPr>
          <p:nvPr>
            <p:ph type="dt" sz="half" idx="2"/>
          </p:nvPr>
        </p:nvSpPr>
        <p:spPr bwMode="auto">
          <a:xfrm>
            <a:off x="458788" y="7304088"/>
            <a:ext cx="102711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noAutofit/>
          </a:bodyPr>
          <a:lstStyle>
            <a:lvl1pPr>
              <a:lnSpc>
                <a:spcPct val="95000"/>
              </a:lnSpc>
              <a:defRPr sz="700">
                <a:solidFill>
                  <a:schemeClr val="tx1"/>
                </a:solidFill>
                <a:latin typeface="Charles Modern" pitchFamily="34" charset="0"/>
              </a:defRPr>
            </a:lvl1pPr>
          </a:lstStyle>
          <a:p>
            <a:pPr>
              <a:defRPr/>
            </a:pPr>
            <a:endParaRPr lang="en-US" altLang="en-US"/>
          </a:p>
        </p:txBody>
      </p:sp>
      <p:sp>
        <p:nvSpPr>
          <p:cNvPr id="1029" name="Rectangle 2"/>
          <p:cNvSpPr>
            <a:spLocks noGrp="1" noChangeArrowheads="1"/>
          </p:cNvSpPr>
          <p:nvPr>
            <p:ph type="title"/>
          </p:nvPr>
        </p:nvSpPr>
        <p:spPr bwMode="auto">
          <a:xfrm>
            <a:off x="458788" y="404813"/>
            <a:ext cx="9144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30" name="Rectangle 3"/>
          <p:cNvSpPr>
            <a:spLocks noGrp="1" noChangeArrowheads="1"/>
          </p:cNvSpPr>
          <p:nvPr>
            <p:ph type="body" idx="1"/>
          </p:nvPr>
        </p:nvSpPr>
        <p:spPr bwMode="auto">
          <a:xfrm>
            <a:off x="458788" y="1533525"/>
            <a:ext cx="9144000" cy="5303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5"/>
          <p:cNvSpPr>
            <a:spLocks noGrp="1" noChangeArrowheads="1"/>
          </p:cNvSpPr>
          <p:nvPr>
            <p:ph type="ftr" sz="quarter" idx="3"/>
          </p:nvPr>
        </p:nvSpPr>
        <p:spPr bwMode="auto">
          <a:xfrm>
            <a:off x="1590675" y="7304088"/>
            <a:ext cx="3363913"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lnSpc>
                <a:spcPct val="95000"/>
              </a:lnSpc>
              <a:defRPr sz="700" b="1">
                <a:solidFill>
                  <a:schemeClr val="tx1"/>
                </a:solidFill>
                <a:latin typeface="+mn-lt"/>
                <a:ea typeface="MS PGothic" pitchFamily="34" charset="-128"/>
                <a:cs typeface="+mn-cs"/>
              </a:defRPr>
            </a:lvl1pPr>
          </a:lstStyle>
          <a:p>
            <a:pPr>
              <a:defRPr/>
            </a:pPr>
            <a:r>
              <a:rPr lang="en-US"/>
              <a:t>Information classification here</a:t>
            </a:r>
          </a:p>
        </p:txBody>
      </p:sp>
      <p:sp>
        <p:nvSpPr>
          <p:cNvPr id="3" name="Rectangle 6"/>
          <p:cNvSpPr>
            <a:spLocks noGrp="1" noChangeAspect="1" noChangeArrowheads="1"/>
          </p:cNvSpPr>
          <p:nvPr>
            <p:ph type="sldNum" sz="quarter" idx="4"/>
          </p:nvPr>
        </p:nvSpPr>
        <p:spPr bwMode="auto">
          <a:xfrm>
            <a:off x="9602788" y="7304088"/>
            <a:ext cx="219075" cy="219075"/>
          </a:xfrm>
          <a:prstGeom prst="rect">
            <a:avLst/>
          </a:prstGeom>
          <a:solidFill>
            <a:schemeClr val="tx2"/>
          </a:solidFill>
          <a:ln>
            <a:noFill/>
          </a:ln>
          <a:effectLst/>
          <a:extLst/>
        </p:spPr>
        <p:txBody>
          <a:bodyPr vert="horz" wrap="none" lIns="0" tIns="0" rIns="0" bIns="0" numCol="1" anchor="ctr" anchorCtr="0" compatLnSpc="1">
            <a:prstTxWarp prst="textNoShape">
              <a:avLst/>
            </a:prstTxWarp>
            <a:normAutofit/>
          </a:bodyPr>
          <a:lstStyle>
            <a:lvl1pPr algn="ctr">
              <a:lnSpc>
                <a:spcPct val="100000"/>
              </a:lnSpc>
              <a:defRPr sz="900">
                <a:latin typeface="Charles Modern" pitchFamily="34" charset="0"/>
              </a:defRPr>
            </a:lvl1pPr>
          </a:lstStyle>
          <a:p>
            <a:pPr>
              <a:defRPr/>
            </a:pPr>
            <a:fld id="{17FE52C6-3661-4B31-BB1E-2DC626C02840}" type="slidenum">
              <a:rPr lang="en-US" altLang="en-US"/>
              <a:pPr>
                <a:defRPr/>
              </a:pPr>
              <a:t>‹#›</a:t>
            </a:fld>
            <a:endParaRPr lang="en-US" altLang="en-US"/>
          </a:p>
        </p:txBody>
      </p:sp>
    </p:spTree>
    <p:extLst>
      <p:ext uri="{BB962C8B-B14F-4D97-AF65-F5344CB8AC3E}">
        <p14:creationId xmlns:p14="http://schemas.microsoft.com/office/powerpoint/2010/main" val="727694794"/>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Lst>
  <p:timing>
    <p:tnLst>
      <p:par>
        <p:cTn id="1" dur="indefinite" restart="never" nodeType="tmRoot"/>
      </p:par>
    </p:tnLst>
  </p:timing>
  <p:hf hdr="0"/>
  <p:txStyles>
    <p:titleStyle>
      <a:lvl1pPr algn="l" rtl="0" eaLnBrk="0" fontAlgn="base" hangingPunct="0">
        <a:lnSpc>
          <a:spcPct val="90000"/>
        </a:lnSpc>
        <a:spcBef>
          <a:spcPct val="0"/>
        </a:spcBef>
        <a:spcAft>
          <a:spcPct val="0"/>
        </a:spcAft>
        <a:defRPr sz="2800">
          <a:solidFill>
            <a:schemeClr val="tx2"/>
          </a:solidFill>
          <a:latin typeface="+mj-lt"/>
          <a:ea typeface="+mj-ea"/>
          <a:cs typeface="+mj-cs"/>
        </a:defRPr>
      </a:lvl1pPr>
      <a:lvl2pPr algn="l" rtl="0" eaLnBrk="0" fontAlgn="base" hangingPunct="0">
        <a:lnSpc>
          <a:spcPct val="90000"/>
        </a:lnSpc>
        <a:spcBef>
          <a:spcPct val="0"/>
        </a:spcBef>
        <a:spcAft>
          <a:spcPct val="0"/>
        </a:spcAft>
        <a:defRPr sz="2800">
          <a:solidFill>
            <a:schemeClr val="tx2"/>
          </a:solidFill>
          <a:latin typeface="Charles Modern" pitchFamily="34" charset="0"/>
          <a:ea typeface="MS PGothic" pitchFamily="34" charset="-128"/>
          <a:cs typeface="Arial" charset="0"/>
        </a:defRPr>
      </a:lvl2pPr>
      <a:lvl3pPr algn="l" rtl="0" eaLnBrk="0" fontAlgn="base" hangingPunct="0">
        <a:lnSpc>
          <a:spcPct val="90000"/>
        </a:lnSpc>
        <a:spcBef>
          <a:spcPct val="0"/>
        </a:spcBef>
        <a:spcAft>
          <a:spcPct val="0"/>
        </a:spcAft>
        <a:defRPr sz="2800">
          <a:solidFill>
            <a:schemeClr val="tx2"/>
          </a:solidFill>
          <a:latin typeface="Charles Modern" pitchFamily="34" charset="0"/>
          <a:ea typeface="MS PGothic" pitchFamily="34" charset="-128"/>
          <a:cs typeface="Arial" charset="0"/>
        </a:defRPr>
      </a:lvl3pPr>
      <a:lvl4pPr algn="l" rtl="0" eaLnBrk="0" fontAlgn="base" hangingPunct="0">
        <a:lnSpc>
          <a:spcPct val="90000"/>
        </a:lnSpc>
        <a:spcBef>
          <a:spcPct val="0"/>
        </a:spcBef>
        <a:spcAft>
          <a:spcPct val="0"/>
        </a:spcAft>
        <a:defRPr sz="2800">
          <a:solidFill>
            <a:schemeClr val="tx2"/>
          </a:solidFill>
          <a:latin typeface="Charles Modern" pitchFamily="34" charset="0"/>
          <a:ea typeface="MS PGothic" pitchFamily="34" charset="-128"/>
          <a:cs typeface="Arial" charset="0"/>
        </a:defRPr>
      </a:lvl4pPr>
      <a:lvl5pPr algn="l" rtl="0" eaLnBrk="0" fontAlgn="base" hangingPunct="0">
        <a:lnSpc>
          <a:spcPct val="90000"/>
        </a:lnSpc>
        <a:spcBef>
          <a:spcPct val="0"/>
        </a:spcBef>
        <a:spcAft>
          <a:spcPct val="0"/>
        </a:spcAft>
        <a:defRPr sz="2800">
          <a:solidFill>
            <a:schemeClr val="tx2"/>
          </a:solidFill>
          <a:latin typeface="Charles Modern" pitchFamily="34" charset="0"/>
          <a:ea typeface="MS PGothic" pitchFamily="34" charset="-128"/>
          <a:cs typeface="Arial" charset="0"/>
        </a:defRPr>
      </a:lvl5pPr>
      <a:lvl6pPr marL="457200" algn="l" rtl="0" fontAlgn="base">
        <a:lnSpc>
          <a:spcPct val="90000"/>
        </a:lnSpc>
        <a:spcBef>
          <a:spcPct val="0"/>
        </a:spcBef>
        <a:spcAft>
          <a:spcPct val="0"/>
        </a:spcAft>
        <a:defRPr sz="2800">
          <a:solidFill>
            <a:schemeClr val="tx2"/>
          </a:solidFill>
          <a:latin typeface="Charles Modern" pitchFamily="34" charset="0"/>
          <a:ea typeface="MS PGothic" pitchFamily="34" charset="-128"/>
          <a:cs typeface="Arial" charset="0"/>
        </a:defRPr>
      </a:lvl6pPr>
      <a:lvl7pPr marL="914400" algn="l" rtl="0" fontAlgn="base">
        <a:lnSpc>
          <a:spcPct val="90000"/>
        </a:lnSpc>
        <a:spcBef>
          <a:spcPct val="0"/>
        </a:spcBef>
        <a:spcAft>
          <a:spcPct val="0"/>
        </a:spcAft>
        <a:defRPr sz="2800">
          <a:solidFill>
            <a:schemeClr val="tx2"/>
          </a:solidFill>
          <a:latin typeface="Charles Modern" pitchFamily="34" charset="0"/>
          <a:ea typeface="MS PGothic" pitchFamily="34" charset="-128"/>
          <a:cs typeface="Arial" charset="0"/>
        </a:defRPr>
      </a:lvl7pPr>
      <a:lvl8pPr marL="1371600" algn="l" rtl="0" fontAlgn="base">
        <a:lnSpc>
          <a:spcPct val="90000"/>
        </a:lnSpc>
        <a:spcBef>
          <a:spcPct val="0"/>
        </a:spcBef>
        <a:spcAft>
          <a:spcPct val="0"/>
        </a:spcAft>
        <a:defRPr sz="2800">
          <a:solidFill>
            <a:schemeClr val="tx2"/>
          </a:solidFill>
          <a:latin typeface="Charles Modern" pitchFamily="34" charset="0"/>
          <a:ea typeface="MS PGothic" pitchFamily="34" charset="-128"/>
          <a:cs typeface="Arial" charset="0"/>
        </a:defRPr>
      </a:lvl8pPr>
      <a:lvl9pPr marL="1828800" algn="l" rtl="0" fontAlgn="base">
        <a:lnSpc>
          <a:spcPct val="90000"/>
        </a:lnSpc>
        <a:spcBef>
          <a:spcPct val="0"/>
        </a:spcBef>
        <a:spcAft>
          <a:spcPct val="0"/>
        </a:spcAft>
        <a:defRPr sz="2800">
          <a:solidFill>
            <a:schemeClr val="tx2"/>
          </a:solidFill>
          <a:latin typeface="Charles Modern" pitchFamily="34" charset="0"/>
          <a:ea typeface="MS PGothic" pitchFamily="34" charset="-128"/>
          <a:cs typeface="Arial" charset="0"/>
        </a:defRPr>
      </a:lvl9pPr>
    </p:titleStyle>
    <p:bodyStyle>
      <a:lvl1pPr marL="171450" indent="-171450" algn="l" rtl="0" eaLnBrk="0" fontAlgn="base" hangingPunct="0">
        <a:lnSpc>
          <a:spcPct val="95000"/>
        </a:lnSpc>
        <a:spcBef>
          <a:spcPts val="1000"/>
        </a:spcBef>
        <a:spcAft>
          <a:spcPct val="0"/>
        </a:spcAft>
        <a:buSzPct val="80000"/>
        <a:buFont typeface="Wingdings" pitchFamily="2" charset="2"/>
        <a:buChar char="§"/>
        <a:defRPr sz="2000">
          <a:solidFill>
            <a:schemeClr val="tx1"/>
          </a:solidFill>
          <a:latin typeface="+mn-lt"/>
          <a:ea typeface="+mn-ea"/>
          <a:cs typeface="+mn-cs"/>
        </a:defRPr>
      </a:lvl1pPr>
      <a:lvl2pPr marL="342900" indent="-171450" algn="l" rtl="0" eaLnBrk="0" fontAlgn="base" hangingPunct="0">
        <a:lnSpc>
          <a:spcPct val="95000"/>
        </a:lnSpc>
        <a:spcBef>
          <a:spcPts val="800"/>
        </a:spcBef>
        <a:spcAft>
          <a:spcPct val="0"/>
        </a:spcAft>
        <a:buFont typeface="Arial" pitchFamily="34" charset="0"/>
        <a:buChar char="−"/>
        <a:defRPr>
          <a:solidFill>
            <a:schemeClr val="tx1"/>
          </a:solidFill>
          <a:latin typeface="+mn-lt"/>
          <a:ea typeface="+mn-ea"/>
          <a:cs typeface="+mn-cs"/>
        </a:defRPr>
      </a:lvl2pPr>
      <a:lvl3pPr marL="514350" indent="-171450" algn="l" rtl="0" eaLnBrk="0" fontAlgn="base" hangingPunct="0">
        <a:lnSpc>
          <a:spcPct val="95000"/>
        </a:lnSpc>
        <a:spcBef>
          <a:spcPts val="600"/>
        </a:spcBef>
        <a:spcAft>
          <a:spcPct val="0"/>
        </a:spcAft>
        <a:buSzPct val="80000"/>
        <a:buFont typeface="Wingdings" pitchFamily="2" charset="2"/>
        <a:buChar char="§"/>
        <a:defRPr sz="1600">
          <a:solidFill>
            <a:schemeClr val="tx1"/>
          </a:solidFill>
          <a:latin typeface="+mn-lt"/>
          <a:ea typeface="+mn-ea"/>
          <a:cs typeface="+mn-cs"/>
        </a:defRPr>
      </a:lvl3pPr>
      <a:lvl4pPr marL="685800" indent="-171450" algn="l" rtl="0" eaLnBrk="0" fontAlgn="base" hangingPunct="0">
        <a:lnSpc>
          <a:spcPct val="95000"/>
        </a:lnSpc>
        <a:spcBef>
          <a:spcPts val="400"/>
        </a:spcBef>
        <a:spcAft>
          <a:spcPct val="0"/>
        </a:spcAft>
        <a:buFont typeface="Arial" pitchFamily="34" charset="0"/>
        <a:buChar char="−"/>
        <a:defRPr sz="1400">
          <a:solidFill>
            <a:schemeClr val="tx1"/>
          </a:solidFill>
          <a:latin typeface="+mn-lt"/>
          <a:ea typeface="+mn-ea"/>
          <a:cs typeface="+mn-cs"/>
        </a:defRPr>
      </a:lvl4pPr>
      <a:lvl5pPr marL="800100" indent="-114300" algn="l" rtl="0" eaLnBrk="0" fontAlgn="base" hangingPunct="0">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5pPr>
      <a:lvl6pPr marL="1257300"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6pPr>
      <a:lvl7pPr marL="1714500"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7pPr>
      <a:lvl8pPr marL="2171700"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8pPr>
      <a:lvl9pPr marL="2628900"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bwMode="white">
          <a:xfrm>
            <a:off x="0" y="7304088"/>
            <a:ext cx="10058400" cy="3127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a:lstStyle/>
          <a:p>
            <a:pPr algn="ctr">
              <a:spcBef>
                <a:spcPct val="50000"/>
              </a:spcBef>
              <a:defRPr/>
            </a:pPr>
            <a:endParaRPr lang="en-US" dirty="0">
              <a:solidFill>
                <a:srgbClr val="FFFFFF"/>
              </a:solidFill>
            </a:endParaRPr>
          </a:p>
        </p:txBody>
      </p:sp>
      <p:sp>
        <p:nvSpPr>
          <p:cNvPr id="17" name="TextBox 16"/>
          <p:cNvSpPr txBox="1"/>
          <p:nvPr/>
        </p:nvSpPr>
        <p:spPr>
          <a:xfrm>
            <a:off x="7431088" y="7304088"/>
            <a:ext cx="207486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defPPr>
              <a:defRPr lang="en-US"/>
            </a:defPPr>
            <a:lvl1pPr marL="0" marR="0" lvl="0" indent="0" defTabSz="914400" eaLnBrk="1" latinLnBrk="0" hangingPunct="1">
              <a:lnSpc>
                <a:spcPct val="100000"/>
              </a:lnSpc>
              <a:buClrTx/>
              <a:buSzTx/>
              <a:buFontTx/>
              <a:buNone/>
              <a:tabLst/>
              <a:defRPr kumimoji="0" sz="800" b="1" i="0" u="none" strike="noStrike" cap="none" normalizeH="0" baseline="0">
                <a:ln>
                  <a:noFill/>
                </a:ln>
                <a:solidFill>
                  <a:schemeClr val="tx2"/>
                </a:solidFill>
                <a:effectLst/>
                <a:latin typeface="Arial" pitchFamily="34" charset="0"/>
                <a:cs typeface="Arial" pitchFamily="34" charset="0"/>
              </a:defRPr>
            </a:lvl1pPr>
          </a:lstStyle>
          <a:p>
            <a:pPr algn="r">
              <a:lnSpc>
                <a:spcPct val="95000"/>
              </a:lnSpc>
              <a:defRPr/>
            </a:pPr>
            <a:r>
              <a:rPr lang="en-US" dirty="0" smtClean="0">
                <a:solidFill>
                  <a:srgbClr val="425563"/>
                </a:solidFill>
                <a:latin typeface="Charles Modern"/>
              </a:rPr>
              <a:t>Charles Schwab Advisor Services</a:t>
            </a:r>
            <a:endParaRPr lang="en-US" b="0" dirty="0" smtClean="0">
              <a:solidFill>
                <a:srgbClr val="425563"/>
              </a:solidFill>
              <a:latin typeface="Charles Modern"/>
            </a:endParaRPr>
          </a:p>
        </p:txBody>
      </p:sp>
      <p:sp>
        <p:nvSpPr>
          <p:cNvPr id="1028" name="Rectangle 4"/>
          <p:cNvSpPr>
            <a:spLocks noGrp="1" noChangeArrowheads="1"/>
          </p:cNvSpPr>
          <p:nvPr>
            <p:ph type="dt" sz="half" idx="2"/>
          </p:nvPr>
        </p:nvSpPr>
        <p:spPr bwMode="auto">
          <a:xfrm>
            <a:off x="458788" y="7304088"/>
            <a:ext cx="102711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noAutofit/>
          </a:bodyPr>
          <a:lstStyle>
            <a:lvl1pPr>
              <a:lnSpc>
                <a:spcPct val="95000"/>
              </a:lnSpc>
              <a:defRPr sz="700">
                <a:solidFill>
                  <a:schemeClr val="tx1"/>
                </a:solidFill>
                <a:latin typeface="Charles Modern" pitchFamily="34" charset="0"/>
              </a:defRPr>
            </a:lvl1pPr>
          </a:lstStyle>
          <a:p>
            <a:pPr>
              <a:defRPr/>
            </a:pPr>
            <a:endParaRPr lang="en-US" altLang="en-US">
              <a:solidFill>
                <a:srgbClr val="425563"/>
              </a:solidFill>
              <a:cs typeface="Arial"/>
            </a:endParaRPr>
          </a:p>
        </p:txBody>
      </p:sp>
      <p:sp>
        <p:nvSpPr>
          <p:cNvPr id="12293" name="Rectangle 2"/>
          <p:cNvSpPr>
            <a:spLocks noGrp="1" noChangeAspect="1" noChangeArrowheads="1"/>
          </p:cNvSpPr>
          <p:nvPr>
            <p:ph type="title"/>
          </p:nvPr>
        </p:nvSpPr>
        <p:spPr bwMode="auto">
          <a:xfrm>
            <a:off x="5108575" y="401638"/>
            <a:ext cx="4497388" cy="4497387"/>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274320" tIns="274320" rIns="182880" bIns="182880" numCol="1" anchor="t" anchorCtr="0" compatLnSpc="1">
            <a:prstTxWarp prst="textNoShape">
              <a:avLst/>
            </a:prstTxWarp>
          </a:bodyPr>
          <a:lstStyle/>
          <a:p>
            <a:pPr lvl="0"/>
            <a:r>
              <a:rPr lang="en-US"/>
              <a:t>Click to edit Master title style</a:t>
            </a:r>
          </a:p>
        </p:txBody>
      </p:sp>
      <p:sp>
        <p:nvSpPr>
          <p:cNvPr id="12294" name="Rectangle 3"/>
          <p:cNvSpPr>
            <a:spLocks noGrp="1" noChangeArrowheads="1"/>
          </p:cNvSpPr>
          <p:nvPr>
            <p:ph type="body" idx="1"/>
          </p:nvPr>
        </p:nvSpPr>
        <p:spPr bwMode="auto">
          <a:xfrm>
            <a:off x="5410200" y="3289300"/>
            <a:ext cx="3957638" cy="160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182880" numCol="1" anchor="b" anchorCtr="0" compatLnSpc="1">
            <a:prstTxWarp prst="textNoShape">
              <a:avLst/>
            </a:prstTxWarp>
          </a:bodyPr>
          <a:lstStyle/>
          <a:p>
            <a:pPr lvl="0"/>
            <a:r>
              <a:rPr lang="en-US"/>
              <a:t>Click to edit Master text styles</a:t>
            </a:r>
          </a:p>
        </p:txBody>
      </p:sp>
      <p:sp>
        <p:nvSpPr>
          <p:cNvPr id="1029" name="Rectangle 5"/>
          <p:cNvSpPr>
            <a:spLocks noGrp="1" noChangeArrowheads="1"/>
          </p:cNvSpPr>
          <p:nvPr>
            <p:ph type="ftr" sz="quarter" idx="3"/>
          </p:nvPr>
        </p:nvSpPr>
        <p:spPr bwMode="auto">
          <a:xfrm>
            <a:off x="1590675" y="7304088"/>
            <a:ext cx="3363913"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lnSpc>
                <a:spcPct val="95000"/>
              </a:lnSpc>
              <a:defRPr sz="700" b="1">
                <a:solidFill>
                  <a:schemeClr val="tx1"/>
                </a:solidFill>
                <a:latin typeface="+mn-lt"/>
                <a:ea typeface="MS PGothic" pitchFamily="34" charset="-128"/>
                <a:cs typeface="+mn-cs"/>
              </a:defRPr>
            </a:lvl1pPr>
          </a:lstStyle>
          <a:p>
            <a:pPr>
              <a:defRPr/>
            </a:pPr>
            <a:r>
              <a:rPr lang="en-US">
                <a:solidFill>
                  <a:srgbClr val="425563"/>
                </a:solidFill>
              </a:rPr>
              <a:t>Information classification here</a:t>
            </a:r>
          </a:p>
        </p:txBody>
      </p:sp>
      <p:sp>
        <p:nvSpPr>
          <p:cNvPr id="1030" name="Rectangle 6"/>
          <p:cNvSpPr>
            <a:spLocks noGrp="1" noChangeAspect="1" noChangeArrowheads="1"/>
          </p:cNvSpPr>
          <p:nvPr>
            <p:ph type="sldNum" sz="quarter" idx="4"/>
          </p:nvPr>
        </p:nvSpPr>
        <p:spPr bwMode="auto">
          <a:xfrm>
            <a:off x="9602788" y="7304088"/>
            <a:ext cx="219075" cy="219075"/>
          </a:xfrm>
          <a:prstGeom prst="rect">
            <a:avLst/>
          </a:prstGeom>
          <a:solidFill>
            <a:schemeClr val="tx2"/>
          </a:solidFill>
          <a:ln>
            <a:noFill/>
          </a:ln>
          <a:effectLst/>
          <a:extLst/>
        </p:spPr>
        <p:txBody>
          <a:bodyPr vert="horz" wrap="none" lIns="0" tIns="0" rIns="0" bIns="0" numCol="1" anchor="ctr" anchorCtr="0" compatLnSpc="1">
            <a:prstTxWarp prst="textNoShape">
              <a:avLst/>
            </a:prstTxWarp>
            <a:normAutofit/>
          </a:bodyPr>
          <a:lstStyle>
            <a:lvl1pPr algn="ctr">
              <a:lnSpc>
                <a:spcPct val="100000"/>
              </a:lnSpc>
              <a:defRPr sz="900">
                <a:latin typeface="Charles Modern" pitchFamily="34" charset="0"/>
              </a:defRPr>
            </a:lvl1pPr>
          </a:lstStyle>
          <a:p>
            <a:pPr>
              <a:defRPr/>
            </a:pPr>
            <a:fld id="{C97DD10D-C23F-4B0C-9C6C-3FAFCAD1216E}" type="slidenum">
              <a:rPr lang="en-US" altLang="en-US">
                <a:solidFill>
                  <a:srgbClr val="FFFFFF"/>
                </a:solidFill>
                <a:cs typeface="Arial"/>
              </a:rPr>
              <a:pPr>
                <a:defRPr/>
              </a:pPr>
              <a:t>‹#›</a:t>
            </a:fld>
            <a:endParaRPr lang="en-US" altLang="en-US">
              <a:solidFill>
                <a:srgbClr val="FFFFFF"/>
              </a:solidFill>
              <a:cs typeface="Arial"/>
            </a:endParaRPr>
          </a:p>
        </p:txBody>
      </p:sp>
      <p:pic>
        <p:nvPicPr>
          <p:cNvPr id="12297" name="Picture 14"/>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457200" y="404813"/>
            <a:ext cx="1222375"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8" name="TextBox 7"/>
          <p:cNvSpPr txBox="1">
            <a:spLocks noChangeArrowheads="1"/>
          </p:cNvSpPr>
          <p:nvPr/>
        </p:nvSpPr>
        <p:spPr bwMode="auto">
          <a:xfrm>
            <a:off x="6242050" y="6288088"/>
            <a:ext cx="25050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5400">
                <a:solidFill>
                  <a:schemeClr val="bg1"/>
                </a:solidFill>
                <a:latin typeface="Charles Modern Light" charset="0"/>
                <a:ea typeface="MS PGothic" charset="0"/>
                <a:cs typeface="MS PGothic" charset="0"/>
              </a:defRPr>
            </a:lvl1pPr>
            <a:lvl2pPr marL="742950" indent="-285750" eaLnBrk="0" hangingPunct="0">
              <a:defRPr sz="5400">
                <a:solidFill>
                  <a:schemeClr val="bg1"/>
                </a:solidFill>
                <a:latin typeface="Charles Modern Light" charset="0"/>
                <a:ea typeface="MS PGothic" charset="0"/>
                <a:cs typeface="MS PGothic" charset="0"/>
              </a:defRPr>
            </a:lvl2pPr>
            <a:lvl3pPr marL="1143000" indent="-228600" eaLnBrk="0" hangingPunct="0">
              <a:defRPr sz="5400">
                <a:solidFill>
                  <a:schemeClr val="bg1"/>
                </a:solidFill>
                <a:latin typeface="Charles Modern Light" charset="0"/>
                <a:ea typeface="MS PGothic" charset="0"/>
                <a:cs typeface="MS PGothic" charset="0"/>
              </a:defRPr>
            </a:lvl3pPr>
            <a:lvl4pPr marL="1600200" indent="-228600" eaLnBrk="0" hangingPunct="0">
              <a:defRPr sz="5400">
                <a:solidFill>
                  <a:schemeClr val="bg1"/>
                </a:solidFill>
                <a:latin typeface="Charles Modern Light" charset="0"/>
                <a:ea typeface="MS PGothic" charset="0"/>
                <a:cs typeface="MS PGothic" charset="0"/>
              </a:defRPr>
            </a:lvl4pPr>
            <a:lvl5pPr marL="2057400" indent="-228600" eaLnBrk="0" hangingPunct="0">
              <a:defRPr sz="5400">
                <a:solidFill>
                  <a:schemeClr val="bg1"/>
                </a:solidFill>
                <a:latin typeface="Charles Modern Light" charset="0"/>
                <a:ea typeface="MS PGothic" charset="0"/>
                <a:cs typeface="MS PGothic" charset="0"/>
              </a:defRPr>
            </a:lvl5pPr>
            <a:lvl6pPr marL="25146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6pPr>
            <a:lvl7pPr marL="29718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7pPr>
            <a:lvl8pPr marL="34290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8pPr>
            <a:lvl9pPr marL="38862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9pPr>
          </a:lstStyle>
          <a:p>
            <a:pPr eaLnBrk="1" hangingPunct="1">
              <a:spcBef>
                <a:spcPct val="50000"/>
              </a:spcBef>
              <a:defRPr/>
            </a:pPr>
            <a:r>
              <a:rPr lang="en-US" sz="2600" smtClean="0">
                <a:solidFill>
                  <a:srgbClr val="00A0DF"/>
                </a:solidFill>
              </a:rPr>
              <a:t>Advisor Services</a:t>
            </a:r>
          </a:p>
        </p:txBody>
      </p:sp>
    </p:spTree>
    <p:extLst>
      <p:ext uri="{BB962C8B-B14F-4D97-AF65-F5344CB8AC3E}">
        <p14:creationId xmlns:p14="http://schemas.microsoft.com/office/powerpoint/2010/main" val="630098851"/>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hf hdr="0"/>
  <p:txStyles>
    <p:titleStyle>
      <a:lvl1pPr algn="l" rtl="0" eaLnBrk="0" fontAlgn="base" hangingPunct="0">
        <a:lnSpc>
          <a:spcPct val="80000"/>
        </a:lnSpc>
        <a:spcBef>
          <a:spcPct val="0"/>
        </a:spcBef>
        <a:spcAft>
          <a:spcPct val="0"/>
        </a:spcAft>
        <a:defRPr sz="4800">
          <a:solidFill>
            <a:schemeClr val="bg1"/>
          </a:solidFill>
          <a:latin typeface="+mj-lt"/>
          <a:ea typeface="+mj-ea"/>
          <a:cs typeface="+mj-cs"/>
        </a:defRPr>
      </a:lvl1pPr>
      <a:lvl2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2pPr>
      <a:lvl3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3pPr>
      <a:lvl4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4pPr>
      <a:lvl5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5pPr>
      <a:lvl6pPr marL="4572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6pPr>
      <a:lvl7pPr marL="9144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7pPr>
      <a:lvl8pPr marL="13716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8pPr>
      <a:lvl9pPr marL="18288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9pPr>
    </p:titleStyle>
    <p:bodyStyle>
      <a:lvl1pPr marL="342900" indent="-342900" algn="l" rtl="0" eaLnBrk="0" fontAlgn="base" hangingPunct="0">
        <a:lnSpc>
          <a:spcPct val="95000"/>
        </a:lnSpc>
        <a:spcBef>
          <a:spcPts val="1000"/>
        </a:spcBef>
        <a:spcAft>
          <a:spcPct val="0"/>
        </a:spcAft>
        <a:buSzPct val="80000"/>
        <a:buFont typeface="Wingdings" pitchFamily="2" charset="2"/>
        <a:defRPr sz="2000">
          <a:solidFill>
            <a:schemeClr val="bg1"/>
          </a:solidFill>
          <a:latin typeface="+mn-lt"/>
          <a:ea typeface="+mn-ea"/>
          <a:cs typeface="+mn-cs"/>
        </a:defRPr>
      </a:lvl1pPr>
      <a:lvl2pPr marL="401638" indent="-171450" algn="l" rtl="0" eaLnBrk="0" fontAlgn="base" hangingPunct="0">
        <a:lnSpc>
          <a:spcPct val="95000"/>
        </a:lnSpc>
        <a:spcBef>
          <a:spcPts val="800"/>
        </a:spcBef>
        <a:spcAft>
          <a:spcPct val="0"/>
        </a:spcAft>
        <a:buFont typeface="Arial" pitchFamily="34" charset="0"/>
        <a:buChar char="−"/>
        <a:defRPr>
          <a:solidFill>
            <a:schemeClr val="tx1"/>
          </a:solidFill>
          <a:latin typeface="+mn-lt"/>
          <a:ea typeface="+mn-ea"/>
          <a:cs typeface="+mn-cs"/>
        </a:defRPr>
      </a:lvl2pPr>
      <a:lvl3pPr marL="687388" indent="-171450" algn="l" rtl="0" eaLnBrk="0" fontAlgn="base" hangingPunct="0">
        <a:lnSpc>
          <a:spcPct val="95000"/>
        </a:lnSpc>
        <a:spcBef>
          <a:spcPts val="600"/>
        </a:spcBef>
        <a:spcAft>
          <a:spcPct val="0"/>
        </a:spcAft>
        <a:buSzPct val="80000"/>
        <a:buFont typeface="Wingdings" pitchFamily="2" charset="2"/>
        <a:buChar char="§"/>
        <a:defRPr sz="1600">
          <a:solidFill>
            <a:schemeClr val="tx1"/>
          </a:solidFill>
          <a:latin typeface="+mn-lt"/>
          <a:ea typeface="+mn-ea"/>
          <a:cs typeface="+mn-cs"/>
        </a:defRPr>
      </a:lvl3pPr>
      <a:lvl4pPr marL="973138" indent="-171450" algn="l" rtl="0" eaLnBrk="0" fontAlgn="base" hangingPunct="0">
        <a:lnSpc>
          <a:spcPct val="95000"/>
        </a:lnSpc>
        <a:spcBef>
          <a:spcPts val="400"/>
        </a:spcBef>
        <a:spcAft>
          <a:spcPct val="0"/>
        </a:spcAft>
        <a:buFont typeface="Arial" pitchFamily="34" charset="0"/>
        <a:buChar char="−"/>
        <a:defRPr sz="1400">
          <a:solidFill>
            <a:schemeClr val="tx1"/>
          </a:solidFill>
          <a:latin typeface="+mn-lt"/>
          <a:ea typeface="+mn-ea"/>
          <a:cs typeface="+mn-cs"/>
        </a:defRPr>
      </a:lvl4pPr>
      <a:lvl5pPr marL="1201738" indent="-114300" algn="l" rtl="0" eaLnBrk="0" fontAlgn="base" hangingPunct="0">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5pPr>
      <a:lvl6pPr marL="16589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6pPr>
      <a:lvl7pPr marL="21161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7pPr>
      <a:lvl8pPr marL="25733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8pPr>
      <a:lvl9pPr marL="30305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bwMode="white">
          <a:xfrm>
            <a:off x="0" y="7304088"/>
            <a:ext cx="10058400" cy="3127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a:lstStyle/>
          <a:p>
            <a:pPr algn="ctr">
              <a:spcBef>
                <a:spcPct val="50000"/>
              </a:spcBef>
              <a:defRPr/>
            </a:pPr>
            <a:endParaRPr lang="en-US" dirty="0">
              <a:solidFill>
                <a:srgbClr val="FFFFFF"/>
              </a:solidFill>
            </a:endParaRPr>
          </a:p>
        </p:txBody>
      </p:sp>
      <p:sp>
        <p:nvSpPr>
          <p:cNvPr id="17" name="TextBox 16"/>
          <p:cNvSpPr txBox="1"/>
          <p:nvPr/>
        </p:nvSpPr>
        <p:spPr>
          <a:xfrm>
            <a:off x="7431088" y="7304088"/>
            <a:ext cx="207486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defPPr>
              <a:defRPr lang="en-US"/>
            </a:defPPr>
            <a:lvl1pPr marL="0" marR="0" lvl="0" indent="0" defTabSz="914400" eaLnBrk="1" latinLnBrk="0" hangingPunct="1">
              <a:lnSpc>
                <a:spcPct val="100000"/>
              </a:lnSpc>
              <a:buClrTx/>
              <a:buSzTx/>
              <a:buFontTx/>
              <a:buNone/>
              <a:tabLst/>
              <a:defRPr kumimoji="0" sz="800" b="1" i="0" u="none" strike="noStrike" cap="none" normalizeH="0" baseline="0">
                <a:ln>
                  <a:noFill/>
                </a:ln>
                <a:solidFill>
                  <a:schemeClr val="tx2"/>
                </a:solidFill>
                <a:effectLst/>
                <a:latin typeface="Arial" pitchFamily="34" charset="0"/>
                <a:cs typeface="Arial" pitchFamily="34" charset="0"/>
              </a:defRPr>
            </a:lvl1pPr>
          </a:lstStyle>
          <a:p>
            <a:pPr algn="r">
              <a:lnSpc>
                <a:spcPct val="95000"/>
              </a:lnSpc>
              <a:defRPr/>
            </a:pPr>
            <a:r>
              <a:rPr lang="en-US" dirty="0" smtClean="0">
                <a:solidFill>
                  <a:srgbClr val="425563"/>
                </a:solidFill>
                <a:latin typeface="Charles Modern"/>
              </a:rPr>
              <a:t>Charles Schwab Advisor Services</a:t>
            </a:r>
            <a:endParaRPr lang="en-US" b="0" dirty="0" smtClean="0">
              <a:solidFill>
                <a:srgbClr val="425563"/>
              </a:solidFill>
              <a:latin typeface="Charles Modern"/>
            </a:endParaRPr>
          </a:p>
        </p:txBody>
      </p:sp>
      <p:sp>
        <p:nvSpPr>
          <p:cNvPr id="1028" name="Rectangle 4"/>
          <p:cNvSpPr>
            <a:spLocks noGrp="1" noChangeArrowheads="1"/>
          </p:cNvSpPr>
          <p:nvPr>
            <p:ph type="dt" sz="half" idx="2"/>
          </p:nvPr>
        </p:nvSpPr>
        <p:spPr bwMode="auto">
          <a:xfrm>
            <a:off x="458788" y="7304088"/>
            <a:ext cx="102711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noAutofit/>
          </a:bodyPr>
          <a:lstStyle>
            <a:lvl1pPr>
              <a:lnSpc>
                <a:spcPct val="95000"/>
              </a:lnSpc>
              <a:defRPr sz="700">
                <a:solidFill>
                  <a:schemeClr val="tx1"/>
                </a:solidFill>
                <a:latin typeface="Charles Modern" pitchFamily="34" charset="0"/>
              </a:defRPr>
            </a:lvl1pPr>
          </a:lstStyle>
          <a:p>
            <a:pPr>
              <a:defRPr/>
            </a:pPr>
            <a:endParaRPr lang="en-US" altLang="en-US">
              <a:solidFill>
                <a:srgbClr val="425563"/>
              </a:solidFill>
              <a:cs typeface="Arial"/>
            </a:endParaRPr>
          </a:p>
        </p:txBody>
      </p:sp>
      <p:sp>
        <p:nvSpPr>
          <p:cNvPr id="12293" name="Rectangle 2"/>
          <p:cNvSpPr>
            <a:spLocks noGrp="1" noChangeAspect="1" noChangeArrowheads="1"/>
          </p:cNvSpPr>
          <p:nvPr>
            <p:ph type="title"/>
          </p:nvPr>
        </p:nvSpPr>
        <p:spPr bwMode="auto">
          <a:xfrm>
            <a:off x="5108575" y="401638"/>
            <a:ext cx="4497388" cy="4497387"/>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274320" tIns="274320" rIns="182880" bIns="182880" numCol="1" anchor="t" anchorCtr="0" compatLnSpc="1">
            <a:prstTxWarp prst="textNoShape">
              <a:avLst/>
            </a:prstTxWarp>
          </a:bodyPr>
          <a:lstStyle/>
          <a:p>
            <a:pPr lvl="0"/>
            <a:r>
              <a:rPr lang="en-US"/>
              <a:t>Click to edit Master title style</a:t>
            </a:r>
          </a:p>
        </p:txBody>
      </p:sp>
      <p:sp>
        <p:nvSpPr>
          <p:cNvPr id="12294" name="Rectangle 3"/>
          <p:cNvSpPr>
            <a:spLocks noGrp="1" noChangeArrowheads="1"/>
          </p:cNvSpPr>
          <p:nvPr>
            <p:ph type="body" idx="1"/>
          </p:nvPr>
        </p:nvSpPr>
        <p:spPr bwMode="auto">
          <a:xfrm>
            <a:off x="5410200" y="3289300"/>
            <a:ext cx="3957638" cy="160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182880" numCol="1" anchor="b" anchorCtr="0" compatLnSpc="1">
            <a:prstTxWarp prst="textNoShape">
              <a:avLst/>
            </a:prstTxWarp>
          </a:bodyPr>
          <a:lstStyle/>
          <a:p>
            <a:pPr lvl="0"/>
            <a:r>
              <a:rPr lang="en-US"/>
              <a:t>Click to edit Master text styles</a:t>
            </a:r>
          </a:p>
        </p:txBody>
      </p:sp>
      <p:sp>
        <p:nvSpPr>
          <p:cNvPr id="1029" name="Rectangle 5"/>
          <p:cNvSpPr>
            <a:spLocks noGrp="1" noChangeArrowheads="1"/>
          </p:cNvSpPr>
          <p:nvPr>
            <p:ph type="ftr" sz="quarter" idx="3"/>
          </p:nvPr>
        </p:nvSpPr>
        <p:spPr bwMode="auto">
          <a:xfrm>
            <a:off x="1590675" y="7304088"/>
            <a:ext cx="3363913"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lnSpc>
                <a:spcPct val="95000"/>
              </a:lnSpc>
              <a:defRPr sz="700" b="1">
                <a:solidFill>
                  <a:schemeClr val="tx1"/>
                </a:solidFill>
                <a:latin typeface="+mn-lt"/>
                <a:ea typeface="MS PGothic" pitchFamily="34" charset="-128"/>
                <a:cs typeface="+mn-cs"/>
              </a:defRPr>
            </a:lvl1pPr>
          </a:lstStyle>
          <a:p>
            <a:pPr>
              <a:defRPr/>
            </a:pPr>
            <a:r>
              <a:rPr lang="en-US">
                <a:solidFill>
                  <a:srgbClr val="425563"/>
                </a:solidFill>
              </a:rPr>
              <a:t>Information classification here</a:t>
            </a:r>
          </a:p>
        </p:txBody>
      </p:sp>
      <p:sp>
        <p:nvSpPr>
          <p:cNvPr id="1030" name="Rectangle 6"/>
          <p:cNvSpPr>
            <a:spLocks noGrp="1" noChangeAspect="1" noChangeArrowheads="1"/>
          </p:cNvSpPr>
          <p:nvPr>
            <p:ph type="sldNum" sz="quarter" idx="4"/>
          </p:nvPr>
        </p:nvSpPr>
        <p:spPr bwMode="auto">
          <a:xfrm>
            <a:off x="9602788" y="7304088"/>
            <a:ext cx="219075" cy="219075"/>
          </a:xfrm>
          <a:prstGeom prst="rect">
            <a:avLst/>
          </a:prstGeom>
          <a:solidFill>
            <a:schemeClr val="tx2"/>
          </a:solidFill>
          <a:ln>
            <a:noFill/>
          </a:ln>
          <a:effectLst/>
          <a:extLst/>
        </p:spPr>
        <p:txBody>
          <a:bodyPr vert="horz" wrap="none" lIns="0" tIns="0" rIns="0" bIns="0" numCol="1" anchor="ctr" anchorCtr="0" compatLnSpc="1">
            <a:prstTxWarp prst="textNoShape">
              <a:avLst/>
            </a:prstTxWarp>
            <a:normAutofit/>
          </a:bodyPr>
          <a:lstStyle>
            <a:lvl1pPr algn="ctr">
              <a:lnSpc>
                <a:spcPct val="100000"/>
              </a:lnSpc>
              <a:defRPr sz="900">
                <a:latin typeface="Charles Modern" pitchFamily="34" charset="0"/>
              </a:defRPr>
            </a:lvl1pPr>
          </a:lstStyle>
          <a:p>
            <a:pPr>
              <a:defRPr/>
            </a:pPr>
            <a:fld id="{C97DD10D-C23F-4B0C-9C6C-3FAFCAD1216E}" type="slidenum">
              <a:rPr lang="en-US" altLang="en-US">
                <a:solidFill>
                  <a:srgbClr val="FFFFFF"/>
                </a:solidFill>
                <a:cs typeface="Arial"/>
              </a:rPr>
              <a:pPr>
                <a:defRPr/>
              </a:pPr>
              <a:t>‹#›</a:t>
            </a:fld>
            <a:endParaRPr lang="en-US" altLang="en-US">
              <a:solidFill>
                <a:srgbClr val="FFFFFF"/>
              </a:solidFill>
              <a:cs typeface="Arial"/>
            </a:endParaRPr>
          </a:p>
        </p:txBody>
      </p:sp>
      <p:pic>
        <p:nvPicPr>
          <p:cNvPr id="12297" name="Picture 14"/>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457200" y="404813"/>
            <a:ext cx="1222375"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8" name="TextBox 7"/>
          <p:cNvSpPr txBox="1">
            <a:spLocks noChangeArrowheads="1"/>
          </p:cNvSpPr>
          <p:nvPr/>
        </p:nvSpPr>
        <p:spPr bwMode="auto">
          <a:xfrm>
            <a:off x="6242050" y="6288088"/>
            <a:ext cx="25050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5400">
                <a:solidFill>
                  <a:schemeClr val="bg1"/>
                </a:solidFill>
                <a:latin typeface="Charles Modern Light" charset="0"/>
                <a:ea typeface="MS PGothic" charset="0"/>
                <a:cs typeface="MS PGothic" charset="0"/>
              </a:defRPr>
            </a:lvl1pPr>
            <a:lvl2pPr marL="742950" indent="-285750" eaLnBrk="0" hangingPunct="0">
              <a:defRPr sz="5400">
                <a:solidFill>
                  <a:schemeClr val="bg1"/>
                </a:solidFill>
                <a:latin typeface="Charles Modern Light" charset="0"/>
                <a:ea typeface="MS PGothic" charset="0"/>
                <a:cs typeface="MS PGothic" charset="0"/>
              </a:defRPr>
            </a:lvl2pPr>
            <a:lvl3pPr marL="1143000" indent="-228600" eaLnBrk="0" hangingPunct="0">
              <a:defRPr sz="5400">
                <a:solidFill>
                  <a:schemeClr val="bg1"/>
                </a:solidFill>
                <a:latin typeface="Charles Modern Light" charset="0"/>
                <a:ea typeface="MS PGothic" charset="0"/>
                <a:cs typeface="MS PGothic" charset="0"/>
              </a:defRPr>
            </a:lvl3pPr>
            <a:lvl4pPr marL="1600200" indent="-228600" eaLnBrk="0" hangingPunct="0">
              <a:defRPr sz="5400">
                <a:solidFill>
                  <a:schemeClr val="bg1"/>
                </a:solidFill>
                <a:latin typeface="Charles Modern Light" charset="0"/>
                <a:ea typeface="MS PGothic" charset="0"/>
                <a:cs typeface="MS PGothic" charset="0"/>
              </a:defRPr>
            </a:lvl4pPr>
            <a:lvl5pPr marL="2057400" indent="-228600" eaLnBrk="0" hangingPunct="0">
              <a:defRPr sz="5400">
                <a:solidFill>
                  <a:schemeClr val="bg1"/>
                </a:solidFill>
                <a:latin typeface="Charles Modern Light" charset="0"/>
                <a:ea typeface="MS PGothic" charset="0"/>
                <a:cs typeface="MS PGothic" charset="0"/>
              </a:defRPr>
            </a:lvl5pPr>
            <a:lvl6pPr marL="25146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6pPr>
            <a:lvl7pPr marL="29718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7pPr>
            <a:lvl8pPr marL="34290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8pPr>
            <a:lvl9pPr marL="38862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9pPr>
          </a:lstStyle>
          <a:p>
            <a:pPr eaLnBrk="1" hangingPunct="1">
              <a:spcBef>
                <a:spcPct val="50000"/>
              </a:spcBef>
              <a:defRPr/>
            </a:pPr>
            <a:r>
              <a:rPr lang="en-US" sz="2600" smtClean="0">
                <a:solidFill>
                  <a:srgbClr val="00A0DF"/>
                </a:solidFill>
              </a:rPr>
              <a:t>Advisor Services</a:t>
            </a:r>
          </a:p>
        </p:txBody>
      </p:sp>
    </p:spTree>
    <p:extLst>
      <p:ext uri="{BB962C8B-B14F-4D97-AF65-F5344CB8AC3E}">
        <p14:creationId xmlns:p14="http://schemas.microsoft.com/office/powerpoint/2010/main" val="63009885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hdr="0"/>
  <p:txStyles>
    <p:titleStyle>
      <a:lvl1pPr algn="l" rtl="0" eaLnBrk="0" fontAlgn="base" hangingPunct="0">
        <a:lnSpc>
          <a:spcPct val="80000"/>
        </a:lnSpc>
        <a:spcBef>
          <a:spcPct val="0"/>
        </a:spcBef>
        <a:spcAft>
          <a:spcPct val="0"/>
        </a:spcAft>
        <a:defRPr sz="4800">
          <a:solidFill>
            <a:schemeClr val="bg1"/>
          </a:solidFill>
          <a:latin typeface="+mj-lt"/>
          <a:ea typeface="+mj-ea"/>
          <a:cs typeface="+mj-cs"/>
        </a:defRPr>
      </a:lvl1pPr>
      <a:lvl2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2pPr>
      <a:lvl3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3pPr>
      <a:lvl4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4pPr>
      <a:lvl5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5pPr>
      <a:lvl6pPr marL="4572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6pPr>
      <a:lvl7pPr marL="9144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7pPr>
      <a:lvl8pPr marL="13716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8pPr>
      <a:lvl9pPr marL="18288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9pPr>
    </p:titleStyle>
    <p:bodyStyle>
      <a:lvl1pPr marL="342900" indent="-342900" algn="l" rtl="0" eaLnBrk="0" fontAlgn="base" hangingPunct="0">
        <a:lnSpc>
          <a:spcPct val="95000"/>
        </a:lnSpc>
        <a:spcBef>
          <a:spcPts val="1000"/>
        </a:spcBef>
        <a:spcAft>
          <a:spcPct val="0"/>
        </a:spcAft>
        <a:buSzPct val="80000"/>
        <a:buFont typeface="Wingdings" pitchFamily="2" charset="2"/>
        <a:defRPr sz="2000">
          <a:solidFill>
            <a:schemeClr val="bg1"/>
          </a:solidFill>
          <a:latin typeface="+mn-lt"/>
          <a:ea typeface="+mn-ea"/>
          <a:cs typeface="+mn-cs"/>
        </a:defRPr>
      </a:lvl1pPr>
      <a:lvl2pPr marL="401638" indent="-171450" algn="l" rtl="0" eaLnBrk="0" fontAlgn="base" hangingPunct="0">
        <a:lnSpc>
          <a:spcPct val="95000"/>
        </a:lnSpc>
        <a:spcBef>
          <a:spcPts val="800"/>
        </a:spcBef>
        <a:spcAft>
          <a:spcPct val="0"/>
        </a:spcAft>
        <a:buFont typeface="Arial" pitchFamily="34" charset="0"/>
        <a:buChar char="−"/>
        <a:defRPr>
          <a:solidFill>
            <a:schemeClr val="tx1"/>
          </a:solidFill>
          <a:latin typeface="+mn-lt"/>
          <a:ea typeface="+mn-ea"/>
          <a:cs typeface="+mn-cs"/>
        </a:defRPr>
      </a:lvl2pPr>
      <a:lvl3pPr marL="687388" indent="-171450" algn="l" rtl="0" eaLnBrk="0" fontAlgn="base" hangingPunct="0">
        <a:lnSpc>
          <a:spcPct val="95000"/>
        </a:lnSpc>
        <a:spcBef>
          <a:spcPts val="600"/>
        </a:spcBef>
        <a:spcAft>
          <a:spcPct val="0"/>
        </a:spcAft>
        <a:buSzPct val="80000"/>
        <a:buFont typeface="Wingdings" pitchFamily="2" charset="2"/>
        <a:buChar char="§"/>
        <a:defRPr sz="1600">
          <a:solidFill>
            <a:schemeClr val="tx1"/>
          </a:solidFill>
          <a:latin typeface="+mn-lt"/>
          <a:ea typeface="+mn-ea"/>
          <a:cs typeface="+mn-cs"/>
        </a:defRPr>
      </a:lvl3pPr>
      <a:lvl4pPr marL="973138" indent="-171450" algn="l" rtl="0" eaLnBrk="0" fontAlgn="base" hangingPunct="0">
        <a:lnSpc>
          <a:spcPct val="95000"/>
        </a:lnSpc>
        <a:spcBef>
          <a:spcPts val="400"/>
        </a:spcBef>
        <a:spcAft>
          <a:spcPct val="0"/>
        </a:spcAft>
        <a:buFont typeface="Arial" pitchFamily="34" charset="0"/>
        <a:buChar char="−"/>
        <a:defRPr sz="1400">
          <a:solidFill>
            <a:schemeClr val="tx1"/>
          </a:solidFill>
          <a:latin typeface="+mn-lt"/>
          <a:ea typeface="+mn-ea"/>
          <a:cs typeface="+mn-cs"/>
        </a:defRPr>
      </a:lvl4pPr>
      <a:lvl5pPr marL="1201738" indent="-114300" algn="l" rtl="0" eaLnBrk="0" fontAlgn="base" hangingPunct="0">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5pPr>
      <a:lvl6pPr marL="16589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6pPr>
      <a:lvl7pPr marL="21161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7pPr>
      <a:lvl8pPr marL="25733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8pPr>
      <a:lvl9pPr marL="30305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bwMode="white">
          <a:xfrm>
            <a:off x="0" y="7304088"/>
            <a:ext cx="10058400" cy="3127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a:lstStyle/>
          <a:p>
            <a:pPr algn="ctr">
              <a:spcBef>
                <a:spcPct val="50000"/>
              </a:spcBef>
              <a:defRPr/>
            </a:pPr>
            <a:endParaRPr lang="en-US" dirty="0">
              <a:solidFill>
                <a:srgbClr val="FFFFFF"/>
              </a:solidFill>
            </a:endParaRPr>
          </a:p>
        </p:txBody>
      </p:sp>
      <p:sp>
        <p:nvSpPr>
          <p:cNvPr id="17" name="TextBox 16"/>
          <p:cNvSpPr txBox="1"/>
          <p:nvPr/>
        </p:nvSpPr>
        <p:spPr>
          <a:xfrm>
            <a:off x="7431088" y="7304088"/>
            <a:ext cx="207486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defPPr>
              <a:defRPr lang="en-US"/>
            </a:defPPr>
            <a:lvl1pPr marL="0" marR="0" lvl="0" indent="0" defTabSz="914400" eaLnBrk="1" latinLnBrk="0" hangingPunct="1">
              <a:lnSpc>
                <a:spcPct val="100000"/>
              </a:lnSpc>
              <a:buClrTx/>
              <a:buSzTx/>
              <a:buFontTx/>
              <a:buNone/>
              <a:tabLst/>
              <a:defRPr kumimoji="0" sz="800" b="1" i="0" u="none" strike="noStrike" cap="none" normalizeH="0" baseline="0">
                <a:ln>
                  <a:noFill/>
                </a:ln>
                <a:solidFill>
                  <a:schemeClr val="tx2"/>
                </a:solidFill>
                <a:effectLst/>
                <a:latin typeface="Arial" pitchFamily="34" charset="0"/>
                <a:cs typeface="Arial" pitchFamily="34" charset="0"/>
              </a:defRPr>
            </a:lvl1pPr>
          </a:lstStyle>
          <a:p>
            <a:pPr algn="r">
              <a:lnSpc>
                <a:spcPct val="95000"/>
              </a:lnSpc>
              <a:defRPr/>
            </a:pPr>
            <a:r>
              <a:rPr lang="en-US" dirty="0" smtClean="0">
                <a:solidFill>
                  <a:srgbClr val="425563"/>
                </a:solidFill>
                <a:latin typeface="Charles Modern"/>
              </a:rPr>
              <a:t>Charles Schwab Advisor Services</a:t>
            </a:r>
            <a:endParaRPr lang="en-US" b="0" dirty="0" smtClean="0">
              <a:solidFill>
                <a:srgbClr val="425563"/>
              </a:solidFill>
              <a:latin typeface="Charles Modern"/>
            </a:endParaRPr>
          </a:p>
        </p:txBody>
      </p:sp>
      <p:sp>
        <p:nvSpPr>
          <p:cNvPr id="1028" name="Rectangle 4"/>
          <p:cNvSpPr>
            <a:spLocks noGrp="1" noChangeArrowheads="1"/>
          </p:cNvSpPr>
          <p:nvPr>
            <p:ph type="dt" sz="half" idx="2"/>
          </p:nvPr>
        </p:nvSpPr>
        <p:spPr bwMode="auto">
          <a:xfrm>
            <a:off x="458788" y="7304088"/>
            <a:ext cx="102711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noAutofit/>
          </a:bodyPr>
          <a:lstStyle>
            <a:lvl1pPr>
              <a:lnSpc>
                <a:spcPct val="95000"/>
              </a:lnSpc>
              <a:defRPr sz="700">
                <a:solidFill>
                  <a:schemeClr val="tx1"/>
                </a:solidFill>
                <a:latin typeface="Charles Modern" pitchFamily="34" charset="0"/>
              </a:defRPr>
            </a:lvl1pPr>
          </a:lstStyle>
          <a:p>
            <a:pPr>
              <a:defRPr/>
            </a:pPr>
            <a:endParaRPr lang="en-US" altLang="en-US">
              <a:solidFill>
                <a:srgbClr val="425563"/>
              </a:solidFill>
              <a:cs typeface="Arial"/>
            </a:endParaRPr>
          </a:p>
        </p:txBody>
      </p:sp>
      <p:sp>
        <p:nvSpPr>
          <p:cNvPr id="12293" name="Rectangle 2"/>
          <p:cNvSpPr>
            <a:spLocks noGrp="1" noChangeAspect="1" noChangeArrowheads="1"/>
          </p:cNvSpPr>
          <p:nvPr>
            <p:ph type="title"/>
          </p:nvPr>
        </p:nvSpPr>
        <p:spPr bwMode="auto">
          <a:xfrm>
            <a:off x="5108575" y="401638"/>
            <a:ext cx="4497388" cy="4497387"/>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274320" tIns="274320" rIns="182880" bIns="182880" numCol="1" anchor="t" anchorCtr="0" compatLnSpc="1">
            <a:prstTxWarp prst="textNoShape">
              <a:avLst/>
            </a:prstTxWarp>
          </a:bodyPr>
          <a:lstStyle/>
          <a:p>
            <a:pPr lvl="0"/>
            <a:r>
              <a:rPr lang="en-US"/>
              <a:t>Click to edit Master title style</a:t>
            </a:r>
          </a:p>
        </p:txBody>
      </p:sp>
      <p:sp>
        <p:nvSpPr>
          <p:cNvPr id="12294" name="Rectangle 3"/>
          <p:cNvSpPr>
            <a:spLocks noGrp="1" noChangeArrowheads="1"/>
          </p:cNvSpPr>
          <p:nvPr>
            <p:ph type="body" idx="1"/>
          </p:nvPr>
        </p:nvSpPr>
        <p:spPr bwMode="auto">
          <a:xfrm>
            <a:off x="5410200" y="3289300"/>
            <a:ext cx="3957638" cy="160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182880" numCol="1" anchor="b" anchorCtr="0" compatLnSpc="1">
            <a:prstTxWarp prst="textNoShape">
              <a:avLst/>
            </a:prstTxWarp>
          </a:bodyPr>
          <a:lstStyle/>
          <a:p>
            <a:pPr lvl="0"/>
            <a:r>
              <a:rPr lang="en-US"/>
              <a:t>Click to edit Master text styles</a:t>
            </a:r>
          </a:p>
        </p:txBody>
      </p:sp>
      <p:sp>
        <p:nvSpPr>
          <p:cNvPr id="1029" name="Rectangle 5"/>
          <p:cNvSpPr>
            <a:spLocks noGrp="1" noChangeArrowheads="1"/>
          </p:cNvSpPr>
          <p:nvPr>
            <p:ph type="ftr" sz="quarter" idx="3"/>
          </p:nvPr>
        </p:nvSpPr>
        <p:spPr bwMode="auto">
          <a:xfrm>
            <a:off x="1590675" y="7304088"/>
            <a:ext cx="3363913"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lnSpc>
                <a:spcPct val="95000"/>
              </a:lnSpc>
              <a:defRPr sz="700" b="1">
                <a:solidFill>
                  <a:schemeClr val="tx1"/>
                </a:solidFill>
                <a:latin typeface="+mn-lt"/>
                <a:ea typeface="MS PGothic" pitchFamily="34" charset="-128"/>
                <a:cs typeface="+mn-cs"/>
              </a:defRPr>
            </a:lvl1pPr>
          </a:lstStyle>
          <a:p>
            <a:pPr>
              <a:defRPr/>
            </a:pPr>
            <a:r>
              <a:rPr lang="en-US">
                <a:solidFill>
                  <a:srgbClr val="425563"/>
                </a:solidFill>
              </a:rPr>
              <a:t>Information classification here</a:t>
            </a:r>
          </a:p>
        </p:txBody>
      </p:sp>
      <p:sp>
        <p:nvSpPr>
          <p:cNvPr id="1030" name="Rectangle 6"/>
          <p:cNvSpPr>
            <a:spLocks noGrp="1" noChangeAspect="1" noChangeArrowheads="1"/>
          </p:cNvSpPr>
          <p:nvPr>
            <p:ph type="sldNum" sz="quarter" idx="4"/>
          </p:nvPr>
        </p:nvSpPr>
        <p:spPr bwMode="auto">
          <a:xfrm>
            <a:off x="9602788" y="7304088"/>
            <a:ext cx="219075" cy="219075"/>
          </a:xfrm>
          <a:prstGeom prst="rect">
            <a:avLst/>
          </a:prstGeom>
          <a:solidFill>
            <a:schemeClr val="tx2"/>
          </a:solidFill>
          <a:ln>
            <a:noFill/>
          </a:ln>
          <a:effectLst/>
          <a:extLst/>
        </p:spPr>
        <p:txBody>
          <a:bodyPr vert="horz" wrap="none" lIns="0" tIns="0" rIns="0" bIns="0" numCol="1" anchor="ctr" anchorCtr="0" compatLnSpc="1">
            <a:prstTxWarp prst="textNoShape">
              <a:avLst/>
            </a:prstTxWarp>
            <a:normAutofit/>
          </a:bodyPr>
          <a:lstStyle>
            <a:lvl1pPr algn="ctr">
              <a:lnSpc>
                <a:spcPct val="100000"/>
              </a:lnSpc>
              <a:defRPr sz="900">
                <a:latin typeface="Charles Modern" pitchFamily="34" charset="0"/>
              </a:defRPr>
            </a:lvl1pPr>
          </a:lstStyle>
          <a:p>
            <a:pPr>
              <a:defRPr/>
            </a:pPr>
            <a:fld id="{C97DD10D-C23F-4B0C-9C6C-3FAFCAD1216E}" type="slidenum">
              <a:rPr lang="en-US" altLang="en-US">
                <a:solidFill>
                  <a:srgbClr val="FFFFFF"/>
                </a:solidFill>
                <a:cs typeface="Arial"/>
              </a:rPr>
              <a:pPr>
                <a:defRPr/>
              </a:pPr>
              <a:t>‹#›</a:t>
            </a:fld>
            <a:endParaRPr lang="en-US" altLang="en-US">
              <a:solidFill>
                <a:srgbClr val="FFFFFF"/>
              </a:solidFill>
              <a:cs typeface="Arial"/>
            </a:endParaRPr>
          </a:p>
        </p:txBody>
      </p:sp>
      <p:pic>
        <p:nvPicPr>
          <p:cNvPr id="12297" name="Picture 14"/>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457200" y="404813"/>
            <a:ext cx="1222375"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8" name="TextBox 7"/>
          <p:cNvSpPr txBox="1">
            <a:spLocks noChangeArrowheads="1"/>
          </p:cNvSpPr>
          <p:nvPr/>
        </p:nvSpPr>
        <p:spPr bwMode="auto">
          <a:xfrm>
            <a:off x="6242050" y="6288088"/>
            <a:ext cx="25050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5400">
                <a:solidFill>
                  <a:schemeClr val="bg1"/>
                </a:solidFill>
                <a:latin typeface="Charles Modern Light" charset="0"/>
                <a:ea typeface="MS PGothic" charset="0"/>
                <a:cs typeface="MS PGothic" charset="0"/>
              </a:defRPr>
            </a:lvl1pPr>
            <a:lvl2pPr marL="742950" indent="-285750" eaLnBrk="0" hangingPunct="0">
              <a:defRPr sz="5400">
                <a:solidFill>
                  <a:schemeClr val="bg1"/>
                </a:solidFill>
                <a:latin typeface="Charles Modern Light" charset="0"/>
                <a:ea typeface="MS PGothic" charset="0"/>
                <a:cs typeface="MS PGothic" charset="0"/>
              </a:defRPr>
            </a:lvl2pPr>
            <a:lvl3pPr marL="1143000" indent="-228600" eaLnBrk="0" hangingPunct="0">
              <a:defRPr sz="5400">
                <a:solidFill>
                  <a:schemeClr val="bg1"/>
                </a:solidFill>
                <a:latin typeface="Charles Modern Light" charset="0"/>
                <a:ea typeface="MS PGothic" charset="0"/>
                <a:cs typeface="MS PGothic" charset="0"/>
              </a:defRPr>
            </a:lvl3pPr>
            <a:lvl4pPr marL="1600200" indent="-228600" eaLnBrk="0" hangingPunct="0">
              <a:defRPr sz="5400">
                <a:solidFill>
                  <a:schemeClr val="bg1"/>
                </a:solidFill>
                <a:latin typeface="Charles Modern Light" charset="0"/>
                <a:ea typeface="MS PGothic" charset="0"/>
                <a:cs typeface="MS PGothic" charset="0"/>
              </a:defRPr>
            </a:lvl4pPr>
            <a:lvl5pPr marL="2057400" indent="-228600" eaLnBrk="0" hangingPunct="0">
              <a:defRPr sz="5400">
                <a:solidFill>
                  <a:schemeClr val="bg1"/>
                </a:solidFill>
                <a:latin typeface="Charles Modern Light" charset="0"/>
                <a:ea typeface="MS PGothic" charset="0"/>
                <a:cs typeface="MS PGothic" charset="0"/>
              </a:defRPr>
            </a:lvl5pPr>
            <a:lvl6pPr marL="25146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6pPr>
            <a:lvl7pPr marL="29718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7pPr>
            <a:lvl8pPr marL="34290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8pPr>
            <a:lvl9pPr marL="38862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9pPr>
          </a:lstStyle>
          <a:p>
            <a:pPr eaLnBrk="1" hangingPunct="1">
              <a:spcBef>
                <a:spcPct val="50000"/>
              </a:spcBef>
              <a:defRPr/>
            </a:pPr>
            <a:r>
              <a:rPr lang="en-US" sz="2600" smtClean="0">
                <a:solidFill>
                  <a:srgbClr val="00A0DF"/>
                </a:solidFill>
              </a:rPr>
              <a:t>Advisor Services</a:t>
            </a:r>
          </a:p>
        </p:txBody>
      </p:sp>
    </p:spTree>
    <p:extLst>
      <p:ext uri="{BB962C8B-B14F-4D97-AF65-F5344CB8AC3E}">
        <p14:creationId xmlns:p14="http://schemas.microsoft.com/office/powerpoint/2010/main" val="630098851"/>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hf hdr="0"/>
  <p:txStyles>
    <p:titleStyle>
      <a:lvl1pPr algn="l" rtl="0" eaLnBrk="0" fontAlgn="base" hangingPunct="0">
        <a:lnSpc>
          <a:spcPct val="80000"/>
        </a:lnSpc>
        <a:spcBef>
          <a:spcPct val="0"/>
        </a:spcBef>
        <a:spcAft>
          <a:spcPct val="0"/>
        </a:spcAft>
        <a:defRPr sz="4800">
          <a:solidFill>
            <a:schemeClr val="bg1"/>
          </a:solidFill>
          <a:latin typeface="+mj-lt"/>
          <a:ea typeface="+mj-ea"/>
          <a:cs typeface="+mj-cs"/>
        </a:defRPr>
      </a:lvl1pPr>
      <a:lvl2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2pPr>
      <a:lvl3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3pPr>
      <a:lvl4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4pPr>
      <a:lvl5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5pPr>
      <a:lvl6pPr marL="4572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6pPr>
      <a:lvl7pPr marL="9144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7pPr>
      <a:lvl8pPr marL="13716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8pPr>
      <a:lvl9pPr marL="18288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9pPr>
    </p:titleStyle>
    <p:bodyStyle>
      <a:lvl1pPr marL="342900" indent="-342900" algn="l" rtl="0" eaLnBrk="0" fontAlgn="base" hangingPunct="0">
        <a:lnSpc>
          <a:spcPct val="95000"/>
        </a:lnSpc>
        <a:spcBef>
          <a:spcPts val="1000"/>
        </a:spcBef>
        <a:spcAft>
          <a:spcPct val="0"/>
        </a:spcAft>
        <a:buSzPct val="80000"/>
        <a:buFont typeface="Wingdings" pitchFamily="2" charset="2"/>
        <a:defRPr sz="2000">
          <a:solidFill>
            <a:schemeClr val="bg1"/>
          </a:solidFill>
          <a:latin typeface="+mn-lt"/>
          <a:ea typeface="+mn-ea"/>
          <a:cs typeface="+mn-cs"/>
        </a:defRPr>
      </a:lvl1pPr>
      <a:lvl2pPr marL="401638" indent="-171450" algn="l" rtl="0" eaLnBrk="0" fontAlgn="base" hangingPunct="0">
        <a:lnSpc>
          <a:spcPct val="95000"/>
        </a:lnSpc>
        <a:spcBef>
          <a:spcPts val="800"/>
        </a:spcBef>
        <a:spcAft>
          <a:spcPct val="0"/>
        </a:spcAft>
        <a:buFont typeface="Arial" pitchFamily="34" charset="0"/>
        <a:buChar char="−"/>
        <a:defRPr>
          <a:solidFill>
            <a:schemeClr val="tx1"/>
          </a:solidFill>
          <a:latin typeface="+mn-lt"/>
          <a:ea typeface="+mn-ea"/>
          <a:cs typeface="+mn-cs"/>
        </a:defRPr>
      </a:lvl2pPr>
      <a:lvl3pPr marL="687388" indent="-171450" algn="l" rtl="0" eaLnBrk="0" fontAlgn="base" hangingPunct="0">
        <a:lnSpc>
          <a:spcPct val="95000"/>
        </a:lnSpc>
        <a:spcBef>
          <a:spcPts val="600"/>
        </a:spcBef>
        <a:spcAft>
          <a:spcPct val="0"/>
        </a:spcAft>
        <a:buSzPct val="80000"/>
        <a:buFont typeface="Wingdings" pitchFamily="2" charset="2"/>
        <a:buChar char="§"/>
        <a:defRPr sz="1600">
          <a:solidFill>
            <a:schemeClr val="tx1"/>
          </a:solidFill>
          <a:latin typeface="+mn-lt"/>
          <a:ea typeface="+mn-ea"/>
          <a:cs typeface="+mn-cs"/>
        </a:defRPr>
      </a:lvl3pPr>
      <a:lvl4pPr marL="973138" indent="-171450" algn="l" rtl="0" eaLnBrk="0" fontAlgn="base" hangingPunct="0">
        <a:lnSpc>
          <a:spcPct val="95000"/>
        </a:lnSpc>
        <a:spcBef>
          <a:spcPts val="400"/>
        </a:spcBef>
        <a:spcAft>
          <a:spcPct val="0"/>
        </a:spcAft>
        <a:buFont typeface="Arial" pitchFamily="34" charset="0"/>
        <a:buChar char="−"/>
        <a:defRPr sz="1400">
          <a:solidFill>
            <a:schemeClr val="tx1"/>
          </a:solidFill>
          <a:latin typeface="+mn-lt"/>
          <a:ea typeface="+mn-ea"/>
          <a:cs typeface="+mn-cs"/>
        </a:defRPr>
      </a:lvl4pPr>
      <a:lvl5pPr marL="1201738" indent="-114300" algn="l" rtl="0" eaLnBrk="0" fontAlgn="base" hangingPunct="0">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5pPr>
      <a:lvl6pPr marL="16589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6pPr>
      <a:lvl7pPr marL="21161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7pPr>
      <a:lvl8pPr marL="25733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8pPr>
      <a:lvl9pPr marL="30305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bwMode="white">
          <a:xfrm>
            <a:off x="0" y="7304088"/>
            <a:ext cx="10058400" cy="3127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a:lstStyle/>
          <a:p>
            <a:pPr algn="ctr">
              <a:spcBef>
                <a:spcPct val="50000"/>
              </a:spcBef>
              <a:defRPr/>
            </a:pPr>
            <a:endParaRPr lang="en-US" dirty="0">
              <a:solidFill>
                <a:srgbClr val="FFFFFF"/>
              </a:solidFill>
            </a:endParaRPr>
          </a:p>
        </p:txBody>
      </p:sp>
      <p:sp>
        <p:nvSpPr>
          <p:cNvPr id="17" name="TextBox 16"/>
          <p:cNvSpPr txBox="1"/>
          <p:nvPr/>
        </p:nvSpPr>
        <p:spPr>
          <a:xfrm>
            <a:off x="7431088" y="7304088"/>
            <a:ext cx="207486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defPPr>
              <a:defRPr lang="en-US"/>
            </a:defPPr>
            <a:lvl1pPr marL="0" marR="0" lvl="0" indent="0" defTabSz="914400" eaLnBrk="1" latinLnBrk="0" hangingPunct="1">
              <a:lnSpc>
                <a:spcPct val="100000"/>
              </a:lnSpc>
              <a:buClrTx/>
              <a:buSzTx/>
              <a:buFontTx/>
              <a:buNone/>
              <a:tabLst/>
              <a:defRPr kumimoji="0" sz="800" b="1" i="0" u="none" strike="noStrike" cap="none" normalizeH="0" baseline="0">
                <a:ln>
                  <a:noFill/>
                </a:ln>
                <a:solidFill>
                  <a:schemeClr val="tx2"/>
                </a:solidFill>
                <a:effectLst/>
                <a:latin typeface="Arial" pitchFamily="34" charset="0"/>
                <a:cs typeface="Arial" pitchFamily="34" charset="0"/>
              </a:defRPr>
            </a:lvl1pPr>
          </a:lstStyle>
          <a:p>
            <a:pPr algn="r">
              <a:lnSpc>
                <a:spcPct val="95000"/>
              </a:lnSpc>
              <a:defRPr/>
            </a:pPr>
            <a:r>
              <a:rPr lang="en-US" dirty="0" smtClean="0">
                <a:solidFill>
                  <a:srgbClr val="425563"/>
                </a:solidFill>
                <a:latin typeface="Charles Modern"/>
              </a:rPr>
              <a:t>Charles Schwab Advisor Services</a:t>
            </a:r>
            <a:endParaRPr lang="en-US" b="0" dirty="0" smtClean="0">
              <a:solidFill>
                <a:srgbClr val="425563"/>
              </a:solidFill>
              <a:latin typeface="Charles Modern"/>
            </a:endParaRPr>
          </a:p>
        </p:txBody>
      </p:sp>
      <p:sp>
        <p:nvSpPr>
          <p:cNvPr id="1028" name="Rectangle 4"/>
          <p:cNvSpPr>
            <a:spLocks noGrp="1" noChangeArrowheads="1"/>
          </p:cNvSpPr>
          <p:nvPr>
            <p:ph type="dt" sz="half" idx="2"/>
          </p:nvPr>
        </p:nvSpPr>
        <p:spPr bwMode="auto">
          <a:xfrm>
            <a:off x="458788" y="7304088"/>
            <a:ext cx="102711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noAutofit/>
          </a:bodyPr>
          <a:lstStyle>
            <a:lvl1pPr>
              <a:lnSpc>
                <a:spcPct val="95000"/>
              </a:lnSpc>
              <a:defRPr sz="700">
                <a:solidFill>
                  <a:schemeClr val="tx1"/>
                </a:solidFill>
                <a:latin typeface="Charles Modern" pitchFamily="34" charset="0"/>
              </a:defRPr>
            </a:lvl1pPr>
          </a:lstStyle>
          <a:p>
            <a:pPr>
              <a:defRPr/>
            </a:pPr>
            <a:endParaRPr lang="en-US" altLang="en-US">
              <a:solidFill>
                <a:srgbClr val="425563"/>
              </a:solidFill>
              <a:cs typeface="Arial"/>
            </a:endParaRPr>
          </a:p>
        </p:txBody>
      </p:sp>
      <p:sp>
        <p:nvSpPr>
          <p:cNvPr id="12293" name="Rectangle 2"/>
          <p:cNvSpPr>
            <a:spLocks noGrp="1" noChangeAspect="1" noChangeArrowheads="1"/>
          </p:cNvSpPr>
          <p:nvPr>
            <p:ph type="title"/>
          </p:nvPr>
        </p:nvSpPr>
        <p:spPr bwMode="auto">
          <a:xfrm>
            <a:off x="5108575" y="401638"/>
            <a:ext cx="4497388" cy="4497387"/>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274320" tIns="274320" rIns="182880" bIns="182880" numCol="1" anchor="t" anchorCtr="0" compatLnSpc="1">
            <a:prstTxWarp prst="textNoShape">
              <a:avLst/>
            </a:prstTxWarp>
          </a:bodyPr>
          <a:lstStyle/>
          <a:p>
            <a:pPr lvl="0"/>
            <a:r>
              <a:rPr lang="en-US"/>
              <a:t>Click to edit Master title style</a:t>
            </a:r>
          </a:p>
        </p:txBody>
      </p:sp>
      <p:sp>
        <p:nvSpPr>
          <p:cNvPr id="12294" name="Rectangle 3"/>
          <p:cNvSpPr>
            <a:spLocks noGrp="1" noChangeArrowheads="1"/>
          </p:cNvSpPr>
          <p:nvPr>
            <p:ph type="body" idx="1"/>
          </p:nvPr>
        </p:nvSpPr>
        <p:spPr bwMode="auto">
          <a:xfrm>
            <a:off x="5410200" y="3289300"/>
            <a:ext cx="3957638" cy="160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182880" numCol="1" anchor="b" anchorCtr="0" compatLnSpc="1">
            <a:prstTxWarp prst="textNoShape">
              <a:avLst/>
            </a:prstTxWarp>
          </a:bodyPr>
          <a:lstStyle/>
          <a:p>
            <a:pPr lvl="0"/>
            <a:r>
              <a:rPr lang="en-US"/>
              <a:t>Click to edit Master text styles</a:t>
            </a:r>
          </a:p>
        </p:txBody>
      </p:sp>
      <p:sp>
        <p:nvSpPr>
          <p:cNvPr id="1029" name="Rectangle 5"/>
          <p:cNvSpPr>
            <a:spLocks noGrp="1" noChangeArrowheads="1"/>
          </p:cNvSpPr>
          <p:nvPr>
            <p:ph type="ftr" sz="quarter" idx="3"/>
          </p:nvPr>
        </p:nvSpPr>
        <p:spPr bwMode="auto">
          <a:xfrm>
            <a:off x="1590675" y="7304088"/>
            <a:ext cx="3363913"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lnSpc>
                <a:spcPct val="95000"/>
              </a:lnSpc>
              <a:defRPr sz="700" b="1">
                <a:solidFill>
                  <a:schemeClr val="tx1"/>
                </a:solidFill>
                <a:latin typeface="+mn-lt"/>
                <a:ea typeface="MS PGothic" pitchFamily="34" charset="-128"/>
                <a:cs typeface="+mn-cs"/>
              </a:defRPr>
            </a:lvl1pPr>
          </a:lstStyle>
          <a:p>
            <a:pPr>
              <a:defRPr/>
            </a:pPr>
            <a:r>
              <a:rPr lang="en-US">
                <a:solidFill>
                  <a:srgbClr val="425563"/>
                </a:solidFill>
              </a:rPr>
              <a:t>Information classification here</a:t>
            </a:r>
          </a:p>
        </p:txBody>
      </p:sp>
      <p:sp>
        <p:nvSpPr>
          <p:cNvPr id="1030" name="Rectangle 6"/>
          <p:cNvSpPr>
            <a:spLocks noGrp="1" noChangeAspect="1" noChangeArrowheads="1"/>
          </p:cNvSpPr>
          <p:nvPr>
            <p:ph type="sldNum" sz="quarter" idx="4"/>
          </p:nvPr>
        </p:nvSpPr>
        <p:spPr bwMode="auto">
          <a:xfrm>
            <a:off x="9602788" y="7304088"/>
            <a:ext cx="219075" cy="219075"/>
          </a:xfrm>
          <a:prstGeom prst="rect">
            <a:avLst/>
          </a:prstGeom>
          <a:solidFill>
            <a:schemeClr val="tx2"/>
          </a:solidFill>
          <a:ln>
            <a:noFill/>
          </a:ln>
          <a:effectLst/>
          <a:extLst/>
        </p:spPr>
        <p:txBody>
          <a:bodyPr vert="horz" wrap="none" lIns="0" tIns="0" rIns="0" bIns="0" numCol="1" anchor="ctr" anchorCtr="0" compatLnSpc="1">
            <a:prstTxWarp prst="textNoShape">
              <a:avLst/>
            </a:prstTxWarp>
            <a:normAutofit/>
          </a:bodyPr>
          <a:lstStyle>
            <a:lvl1pPr algn="ctr">
              <a:lnSpc>
                <a:spcPct val="100000"/>
              </a:lnSpc>
              <a:defRPr sz="900">
                <a:latin typeface="Charles Modern" pitchFamily="34" charset="0"/>
              </a:defRPr>
            </a:lvl1pPr>
          </a:lstStyle>
          <a:p>
            <a:pPr>
              <a:defRPr/>
            </a:pPr>
            <a:fld id="{C97DD10D-C23F-4B0C-9C6C-3FAFCAD1216E}" type="slidenum">
              <a:rPr lang="en-US" altLang="en-US">
                <a:solidFill>
                  <a:srgbClr val="FFFFFF"/>
                </a:solidFill>
                <a:cs typeface="Arial"/>
              </a:rPr>
              <a:pPr>
                <a:defRPr/>
              </a:pPr>
              <a:t>‹#›</a:t>
            </a:fld>
            <a:endParaRPr lang="en-US" altLang="en-US">
              <a:solidFill>
                <a:srgbClr val="FFFFFF"/>
              </a:solidFill>
              <a:cs typeface="Arial"/>
            </a:endParaRPr>
          </a:p>
        </p:txBody>
      </p:sp>
      <p:pic>
        <p:nvPicPr>
          <p:cNvPr id="12297" name="Picture 14"/>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457200" y="404813"/>
            <a:ext cx="1222375"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8" name="TextBox 7"/>
          <p:cNvSpPr txBox="1">
            <a:spLocks noChangeArrowheads="1"/>
          </p:cNvSpPr>
          <p:nvPr/>
        </p:nvSpPr>
        <p:spPr bwMode="auto">
          <a:xfrm>
            <a:off x="6242050" y="6288088"/>
            <a:ext cx="25050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5400">
                <a:solidFill>
                  <a:schemeClr val="bg1"/>
                </a:solidFill>
                <a:latin typeface="Charles Modern Light" charset="0"/>
                <a:ea typeface="MS PGothic" charset="0"/>
                <a:cs typeface="MS PGothic" charset="0"/>
              </a:defRPr>
            </a:lvl1pPr>
            <a:lvl2pPr marL="742950" indent="-285750" eaLnBrk="0" hangingPunct="0">
              <a:defRPr sz="5400">
                <a:solidFill>
                  <a:schemeClr val="bg1"/>
                </a:solidFill>
                <a:latin typeface="Charles Modern Light" charset="0"/>
                <a:ea typeface="MS PGothic" charset="0"/>
                <a:cs typeface="MS PGothic" charset="0"/>
              </a:defRPr>
            </a:lvl2pPr>
            <a:lvl3pPr marL="1143000" indent="-228600" eaLnBrk="0" hangingPunct="0">
              <a:defRPr sz="5400">
                <a:solidFill>
                  <a:schemeClr val="bg1"/>
                </a:solidFill>
                <a:latin typeface="Charles Modern Light" charset="0"/>
                <a:ea typeface="MS PGothic" charset="0"/>
                <a:cs typeface="MS PGothic" charset="0"/>
              </a:defRPr>
            </a:lvl3pPr>
            <a:lvl4pPr marL="1600200" indent="-228600" eaLnBrk="0" hangingPunct="0">
              <a:defRPr sz="5400">
                <a:solidFill>
                  <a:schemeClr val="bg1"/>
                </a:solidFill>
                <a:latin typeface="Charles Modern Light" charset="0"/>
                <a:ea typeface="MS PGothic" charset="0"/>
                <a:cs typeface="MS PGothic" charset="0"/>
              </a:defRPr>
            </a:lvl4pPr>
            <a:lvl5pPr marL="2057400" indent="-228600" eaLnBrk="0" hangingPunct="0">
              <a:defRPr sz="5400">
                <a:solidFill>
                  <a:schemeClr val="bg1"/>
                </a:solidFill>
                <a:latin typeface="Charles Modern Light" charset="0"/>
                <a:ea typeface="MS PGothic" charset="0"/>
                <a:cs typeface="MS PGothic" charset="0"/>
              </a:defRPr>
            </a:lvl5pPr>
            <a:lvl6pPr marL="25146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6pPr>
            <a:lvl7pPr marL="29718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7pPr>
            <a:lvl8pPr marL="34290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8pPr>
            <a:lvl9pPr marL="3886200" indent="-228600" eaLnBrk="0" fontAlgn="base" hangingPunct="0">
              <a:lnSpc>
                <a:spcPct val="90000"/>
              </a:lnSpc>
              <a:spcBef>
                <a:spcPct val="0"/>
              </a:spcBef>
              <a:spcAft>
                <a:spcPct val="0"/>
              </a:spcAft>
              <a:defRPr sz="5400">
                <a:solidFill>
                  <a:schemeClr val="bg1"/>
                </a:solidFill>
                <a:latin typeface="Charles Modern Light" charset="0"/>
                <a:ea typeface="MS PGothic" charset="0"/>
                <a:cs typeface="MS PGothic" charset="0"/>
              </a:defRPr>
            </a:lvl9pPr>
          </a:lstStyle>
          <a:p>
            <a:pPr eaLnBrk="1" hangingPunct="1">
              <a:spcBef>
                <a:spcPct val="50000"/>
              </a:spcBef>
              <a:defRPr/>
            </a:pPr>
            <a:r>
              <a:rPr lang="en-US" sz="2600" smtClean="0">
                <a:solidFill>
                  <a:srgbClr val="00A0DF"/>
                </a:solidFill>
              </a:rPr>
              <a:t>Advisor Services</a:t>
            </a:r>
          </a:p>
        </p:txBody>
      </p:sp>
    </p:spTree>
    <p:extLst>
      <p:ext uri="{BB962C8B-B14F-4D97-AF65-F5344CB8AC3E}">
        <p14:creationId xmlns:p14="http://schemas.microsoft.com/office/powerpoint/2010/main" val="630098851"/>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iming>
    <p:tnLst>
      <p:par>
        <p:cTn id="1" dur="indefinite" restart="never" nodeType="tmRoot"/>
      </p:par>
    </p:tnLst>
  </p:timing>
  <p:hf hdr="0"/>
  <p:txStyles>
    <p:titleStyle>
      <a:lvl1pPr algn="l" rtl="0" eaLnBrk="0" fontAlgn="base" hangingPunct="0">
        <a:lnSpc>
          <a:spcPct val="80000"/>
        </a:lnSpc>
        <a:spcBef>
          <a:spcPct val="0"/>
        </a:spcBef>
        <a:spcAft>
          <a:spcPct val="0"/>
        </a:spcAft>
        <a:defRPr sz="4800">
          <a:solidFill>
            <a:schemeClr val="bg1"/>
          </a:solidFill>
          <a:latin typeface="+mj-lt"/>
          <a:ea typeface="+mj-ea"/>
          <a:cs typeface="+mj-cs"/>
        </a:defRPr>
      </a:lvl1pPr>
      <a:lvl2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2pPr>
      <a:lvl3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3pPr>
      <a:lvl4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4pPr>
      <a:lvl5pPr algn="l" rtl="0" eaLnBrk="0" fontAlgn="base" hangingPunct="0">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5pPr>
      <a:lvl6pPr marL="4572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6pPr>
      <a:lvl7pPr marL="9144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7pPr>
      <a:lvl8pPr marL="13716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8pPr>
      <a:lvl9pPr marL="1828800" algn="l" rtl="0" fontAlgn="base">
        <a:lnSpc>
          <a:spcPct val="80000"/>
        </a:lnSpc>
        <a:spcBef>
          <a:spcPct val="0"/>
        </a:spcBef>
        <a:spcAft>
          <a:spcPct val="0"/>
        </a:spcAft>
        <a:defRPr sz="4800">
          <a:solidFill>
            <a:schemeClr val="bg1"/>
          </a:solidFill>
          <a:latin typeface="Charles Modern Light" pitchFamily="34" charset="0"/>
          <a:ea typeface="MS PGothic" pitchFamily="34" charset="-128"/>
          <a:cs typeface="Arial" charset="0"/>
        </a:defRPr>
      </a:lvl9pPr>
    </p:titleStyle>
    <p:bodyStyle>
      <a:lvl1pPr marL="342900" indent="-342900" algn="l" rtl="0" eaLnBrk="0" fontAlgn="base" hangingPunct="0">
        <a:lnSpc>
          <a:spcPct val="95000"/>
        </a:lnSpc>
        <a:spcBef>
          <a:spcPts val="1000"/>
        </a:spcBef>
        <a:spcAft>
          <a:spcPct val="0"/>
        </a:spcAft>
        <a:buSzPct val="80000"/>
        <a:buFont typeface="Wingdings" pitchFamily="2" charset="2"/>
        <a:defRPr sz="2000">
          <a:solidFill>
            <a:schemeClr val="bg1"/>
          </a:solidFill>
          <a:latin typeface="+mn-lt"/>
          <a:ea typeface="+mn-ea"/>
          <a:cs typeface="+mn-cs"/>
        </a:defRPr>
      </a:lvl1pPr>
      <a:lvl2pPr marL="401638" indent="-171450" algn="l" rtl="0" eaLnBrk="0" fontAlgn="base" hangingPunct="0">
        <a:lnSpc>
          <a:spcPct val="95000"/>
        </a:lnSpc>
        <a:spcBef>
          <a:spcPts val="800"/>
        </a:spcBef>
        <a:spcAft>
          <a:spcPct val="0"/>
        </a:spcAft>
        <a:buFont typeface="Arial" pitchFamily="34" charset="0"/>
        <a:buChar char="−"/>
        <a:defRPr>
          <a:solidFill>
            <a:schemeClr val="tx1"/>
          </a:solidFill>
          <a:latin typeface="+mn-lt"/>
          <a:ea typeface="+mn-ea"/>
          <a:cs typeface="+mn-cs"/>
        </a:defRPr>
      </a:lvl2pPr>
      <a:lvl3pPr marL="687388" indent="-171450" algn="l" rtl="0" eaLnBrk="0" fontAlgn="base" hangingPunct="0">
        <a:lnSpc>
          <a:spcPct val="95000"/>
        </a:lnSpc>
        <a:spcBef>
          <a:spcPts val="600"/>
        </a:spcBef>
        <a:spcAft>
          <a:spcPct val="0"/>
        </a:spcAft>
        <a:buSzPct val="80000"/>
        <a:buFont typeface="Wingdings" pitchFamily="2" charset="2"/>
        <a:buChar char="§"/>
        <a:defRPr sz="1600">
          <a:solidFill>
            <a:schemeClr val="tx1"/>
          </a:solidFill>
          <a:latin typeface="+mn-lt"/>
          <a:ea typeface="+mn-ea"/>
          <a:cs typeface="+mn-cs"/>
        </a:defRPr>
      </a:lvl3pPr>
      <a:lvl4pPr marL="973138" indent="-171450" algn="l" rtl="0" eaLnBrk="0" fontAlgn="base" hangingPunct="0">
        <a:lnSpc>
          <a:spcPct val="95000"/>
        </a:lnSpc>
        <a:spcBef>
          <a:spcPts val="400"/>
        </a:spcBef>
        <a:spcAft>
          <a:spcPct val="0"/>
        </a:spcAft>
        <a:buFont typeface="Arial" pitchFamily="34" charset="0"/>
        <a:buChar char="−"/>
        <a:defRPr sz="1400">
          <a:solidFill>
            <a:schemeClr val="tx1"/>
          </a:solidFill>
          <a:latin typeface="+mn-lt"/>
          <a:ea typeface="+mn-ea"/>
          <a:cs typeface="+mn-cs"/>
        </a:defRPr>
      </a:lvl4pPr>
      <a:lvl5pPr marL="1201738" indent="-114300" algn="l" rtl="0" eaLnBrk="0" fontAlgn="base" hangingPunct="0">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5pPr>
      <a:lvl6pPr marL="16589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6pPr>
      <a:lvl7pPr marL="21161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7pPr>
      <a:lvl8pPr marL="25733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8pPr>
      <a:lvl9pPr marL="3030538" indent="-114300" algn="l" rtl="0" fontAlgn="base">
        <a:lnSpc>
          <a:spcPct val="95000"/>
        </a:lnSpc>
        <a:spcBef>
          <a:spcPts val="400"/>
        </a:spcBef>
        <a:spcAft>
          <a:spcPct val="0"/>
        </a:spcAft>
        <a:buSzPct val="80000"/>
        <a:buFont typeface="Wingdings" pitchFamily="2" charset="2"/>
        <a:buChar char="§"/>
        <a:defRPr sz="14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ipc.org/" TargetMode="External"/><Relationship Id="rId2" Type="http://schemas.openxmlformats.org/officeDocument/2006/relationships/notesSlide" Target="../notesSlides/notesSlide1.xml"/><Relationship Id="rId1" Type="http://schemas.openxmlformats.org/officeDocument/2006/relationships/slideLayout" Target="../slideLayouts/slideLayout40.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7.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5.xml"/><Relationship Id="rId1" Type="http://schemas.openxmlformats.org/officeDocument/2006/relationships/slideLayout" Target="../slideLayouts/slideLayout17.xml"/><Relationship Id="rId4" Type="http://schemas.openxmlformats.org/officeDocument/2006/relationships/chart" Target="../charts/chart6.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7.xml"/><Relationship Id="rId1" Type="http://schemas.openxmlformats.org/officeDocument/2006/relationships/slideLayout" Target="../slideLayouts/slideLayout17.xml"/><Relationship Id="rId4" Type="http://schemas.openxmlformats.org/officeDocument/2006/relationships/chart" Target="../charts/chart9.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8.xml"/><Relationship Id="rId1" Type="http://schemas.openxmlformats.org/officeDocument/2006/relationships/slideLayout" Target="../slideLayouts/slideLayout17.xml"/><Relationship Id="rId4" Type="http://schemas.openxmlformats.org/officeDocument/2006/relationships/chart" Target="../charts/chart11.xml"/></Relationships>
</file>

<file path=ppt/slides/_rels/slide1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1.xml"/><Relationship Id="rId1" Type="http://schemas.openxmlformats.org/officeDocument/2006/relationships/slideLayout" Target="../slideLayouts/slideLayout17.xml"/><Relationship Id="rId4" Type="http://schemas.openxmlformats.org/officeDocument/2006/relationships/chart" Target="../charts/chart15.xml"/></Relationships>
</file>

<file path=ppt/slides/_rels/slide2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2.xml"/><Relationship Id="rId1" Type="http://schemas.openxmlformats.org/officeDocument/2006/relationships/slideLayout" Target="../slideLayouts/slideLayout17.xml"/><Relationship Id="rId4" Type="http://schemas.openxmlformats.org/officeDocument/2006/relationships/chart" Target="../charts/chart17.xml"/></Relationships>
</file>

<file path=ppt/slides/_rels/slide23.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30.xml"/><Relationship Id="rId1" Type="http://schemas.openxmlformats.org/officeDocument/2006/relationships/slideLayout" Target="../slideLayouts/slideLayout17.xml"/><Relationship Id="rId4" Type="http://schemas.openxmlformats.org/officeDocument/2006/relationships/chart" Target="../charts/chart2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8.xml"/></Relationships>
</file>

<file path=ppt/slides/_rels/slide32.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32.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33.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9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noChangeAspect="1" noChangeArrowheads="1"/>
          </p:cNvSpPr>
          <p:nvPr>
            <p:ph type="ctrTitle"/>
          </p:nvPr>
        </p:nvSpPr>
        <p:spPr bwMode="gray">
          <a:solidFill>
            <a:schemeClr val="tx2"/>
          </a:solidFill>
        </p:spPr>
        <p:txBody>
          <a:bodyPr lIns="274320" tIns="274320" rIns="182880" bIns="182880"/>
          <a:lstStyle/>
          <a:p>
            <a:pPr eaLnBrk="1" hangingPunct="1">
              <a:lnSpc>
                <a:spcPct val="80000"/>
              </a:lnSpc>
            </a:pPr>
            <a:r>
              <a:rPr lang="en-US" altLang="en-US" sz="4800" dirty="0" smtClean="0">
                <a:solidFill>
                  <a:srgbClr val="FFFFFF"/>
                </a:solidFill>
              </a:rPr>
              <a:t>INDEPENDENT ADVISOR OUTLOOK STUDY </a:t>
            </a:r>
            <a:br>
              <a:rPr lang="en-US" altLang="en-US" sz="4800" dirty="0" smtClean="0">
                <a:solidFill>
                  <a:srgbClr val="FFFFFF"/>
                </a:solidFill>
              </a:rPr>
            </a:br>
            <a:r>
              <a:rPr lang="en-US" altLang="en-US" sz="4800" dirty="0" smtClean="0">
                <a:solidFill>
                  <a:srgbClr val="FFFFFF"/>
                </a:solidFill>
              </a:rPr>
              <a:t>WAVE 17</a:t>
            </a:r>
            <a:endParaRPr lang="en-US" altLang="en-US" sz="4800" dirty="0" smtClean="0">
              <a:solidFill>
                <a:srgbClr val="FFFFFF"/>
              </a:solidFill>
              <a:latin typeface="Charles Modern Light" pitchFamily="34" charset="0"/>
            </a:endParaRPr>
          </a:p>
        </p:txBody>
      </p:sp>
      <p:sp>
        <p:nvSpPr>
          <p:cNvPr id="5123" name="Rectangle 6"/>
          <p:cNvSpPr>
            <a:spLocks noGrp="1" noChangeArrowheads="1"/>
          </p:cNvSpPr>
          <p:nvPr>
            <p:ph type="subTitle" idx="1"/>
          </p:nvPr>
        </p:nvSpPr>
        <p:spPr bwMode="white"/>
        <p:txBody>
          <a:bodyPr bIns="182880" anchor="b"/>
          <a:lstStyle/>
          <a:p>
            <a:pPr marL="0" indent="0" eaLnBrk="1" hangingPunct="1">
              <a:spcBef>
                <a:spcPct val="0"/>
              </a:spcBef>
              <a:buFont typeface="Wingdings" pitchFamily="2" charset="2"/>
              <a:buNone/>
            </a:pPr>
            <a:r>
              <a:rPr lang="en-US" altLang="en-US" sz="2600" dirty="0" smtClean="0">
                <a:solidFill>
                  <a:schemeClr val="bg1"/>
                </a:solidFill>
              </a:rPr>
              <a:t>June 25</a:t>
            </a:r>
            <a:r>
              <a:rPr altLang="en-US" sz="2600" dirty="0" smtClean="0">
                <a:solidFill>
                  <a:schemeClr val="bg1"/>
                </a:solidFill>
              </a:rPr>
              <a:t>, 2015</a:t>
            </a:r>
          </a:p>
        </p:txBody>
      </p:sp>
      <p:sp>
        <p:nvSpPr>
          <p:cNvPr id="7" name="Slide Number Placeholder 3"/>
          <p:cNvSpPr>
            <a:spLocks noGrp="1"/>
          </p:cNvSpPr>
          <p:nvPr>
            <p:ph type="sldNum" sz="quarter" idx="4294967295"/>
          </p:nvPr>
        </p:nvSpPr>
        <p:spPr>
          <a:xfrm>
            <a:off x="9661525" y="7304088"/>
            <a:ext cx="219075" cy="219075"/>
          </a:xfrm>
        </p:spPr>
        <p:txBody>
          <a:bodyPr/>
          <a:lstStyle/>
          <a:p>
            <a:pPr>
              <a:defRPr/>
            </a:pPr>
            <a:fld id="{334BB736-7246-4600-A209-A4F44094694D}" type="slidenum">
              <a:rPr lang="en-US">
                <a:solidFill>
                  <a:schemeClr val="bg1"/>
                </a:solidFill>
              </a:rPr>
              <a:pPr>
                <a:defRPr/>
              </a:pPr>
              <a:t>1</a:t>
            </a:fld>
            <a:endParaRPr lang="en-US" dirty="0">
              <a:solidFill>
                <a:schemeClr val="bg1"/>
              </a:solidFill>
            </a:endParaRPr>
          </a:p>
        </p:txBody>
      </p:sp>
      <p:sp>
        <p:nvSpPr>
          <p:cNvPr id="5126" name="Text Box 6"/>
          <p:cNvSpPr txBox="1">
            <a:spLocks noChangeArrowheads="1"/>
          </p:cNvSpPr>
          <p:nvPr/>
        </p:nvSpPr>
        <p:spPr bwMode="auto">
          <a:xfrm>
            <a:off x="427346" y="6941970"/>
            <a:ext cx="8591550" cy="317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nchor="ctr">
            <a:spAutoFit/>
          </a:bodyPr>
          <a:lstStyle>
            <a:lvl1pPr defTabSz="1135063"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defTabSz="1135063"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defTabSz="1135063"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defTabSz="1135063"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defTabSz="1135063"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a:lnSpc>
                <a:spcPct val="100000"/>
              </a:lnSpc>
              <a:spcBef>
                <a:spcPct val="50000"/>
              </a:spcBef>
              <a:buSzTx/>
              <a:buFontTx/>
              <a:buNone/>
            </a:pPr>
            <a:r>
              <a:rPr lang="en-US" altLang="en-US" sz="1400" dirty="0">
                <a:latin typeface="Arial" charset="0"/>
              </a:rPr>
              <a:t>© </a:t>
            </a:r>
            <a:r>
              <a:rPr lang="en-US" altLang="en-US" sz="1400" dirty="0" smtClean="0">
                <a:latin typeface="Arial" charset="0"/>
              </a:rPr>
              <a:t>2015 Charles </a:t>
            </a:r>
            <a:r>
              <a:rPr lang="en-US" altLang="en-US" sz="1400" dirty="0">
                <a:latin typeface="Arial" charset="0"/>
              </a:rPr>
              <a:t>Schwab &amp; Co., Inc. (“Schwab”). All rights reserved.  Member </a:t>
            </a:r>
            <a:r>
              <a:rPr lang="en-US" altLang="en-US" sz="1400" dirty="0">
                <a:latin typeface="Arial" charset="0"/>
                <a:hlinkClick r:id="rId3"/>
              </a:rPr>
              <a:t>SIPC</a:t>
            </a:r>
            <a:r>
              <a:rPr lang="en-US" altLang="en-US" sz="1400" dirty="0">
                <a:latin typeface="Arial" panose="020B0604020202020204" pitchFamily="34" charset="0"/>
                <a:cs typeface="Arial" panose="020B0604020202020204" pitchFamily="34" charset="0"/>
              </a:rPr>
              <a:t>. </a:t>
            </a:r>
            <a:r>
              <a:rPr lang="en-US" altLang="en-US" sz="1400" dirty="0" smtClean="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0615-4423</a:t>
            </a:r>
            <a:r>
              <a:rPr lang="en-US" altLang="en-US" sz="1400" dirty="0" smtClean="0">
                <a:latin typeface="Arial" panose="020B0604020202020204" pitchFamily="34" charset="0"/>
                <a:cs typeface="Arial" panose="020B0604020202020204" pitchFamily="34" charset="0"/>
              </a:rPr>
              <a:t>)</a:t>
            </a:r>
            <a:endParaRPr lang="en-US" altLang="en-US" sz="14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7"/>
          <p:cNvGraphicFramePr>
            <a:graphicFrameLocks/>
          </p:cNvGraphicFramePr>
          <p:nvPr>
            <p:extLst>
              <p:ext uri="{D42A27DB-BD31-4B8C-83A1-F6EECF244321}">
                <p14:modId xmlns:p14="http://schemas.microsoft.com/office/powerpoint/2010/main" val="2016128174"/>
              </p:ext>
            </p:extLst>
          </p:nvPr>
        </p:nvGraphicFramePr>
        <p:xfrm>
          <a:off x="534035" y="1743393"/>
          <a:ext cx="8772525" cy="5337175"/>
        </p:xfrm>
        <a:graphic>
          <a:graphicData uri="http://schemas.openxmlformats.org/drawingml/2006/chart">
            <c:chart xmlns:c="http://schemas.openxmlformats.org/drawingml/2006/chart" xmlns:r="http://schemas.openxmlformats.org/officeDocument/2006/relationships" r:id="rId3"/>
          </a:graphicData>
        </a:graphic>
      </p:graphicFrame>
      <p:sp>
        <p:nvSpPr>
          <p:cNvPr id="25604" name="Rectangle 2"/>
          <p:cNvSpPr>
            <a:spLocks noGrp="1" noChangeArrowheads="1"/>
          </p:cNvSpPr>
          <p:nvPr>
            <p:ph type="title"/>
          </p:nvPr>
        </p:nvSpPr>
        <p:spPr>
          <a:xfrm>
            <a:off x="280035" y="254318"/>
            <a:ext cx="9585325" cy="664797"/>
          </a:xfrm>
        </p:spPr>
        <p:txBody>
          <a:bodyPr>
            <a:spAutoFit/>
          </a:bodyPr>
          <a:lstStyle/>
          <a:p>
            <a:r>
              <a:rPr lang="en-US" sz="2400" dirty="0"/>
              <a:t>Over half of advisors believe that the RIA industry has not </a:t>
            </a:r>
            <a:r>
              <a:rPr lang="en-US" sz="2400" dirty="0" smtClean="0"/>
              <a:t>yet reached </a:t>
            </a:r>
            <a:r>
              <a:rPr lang="en-US" sz="2400" dirty="0"/>
              <a:t>its full </a:t>
            </a:r>
            <a:r>
              <a:rPr lang="en-US" sz="2400" dirty="0" smtClean="0"/>
              <a:t>potential </a:t>
            </a:r>
            <a:endParaRPr lang="en-US" altLang="en-US" sz="2200" dirty="0" smtClean="0"/>
          </a:p>
        </p:txBody>
      </p:sp>
      <p:sp>
        <p:nvSpPr>
          <p:cNvPr id="25606" name="TextBox 11"/>
          <p:cNvSpPr txBox="1">
            <a:spLocks noChangeArrowheads="1"/>
          </p:cNvSpPr>
          <p:nvPr/>
        </p:nvSpPr>
        <p:spPr bwMode="auto">
          <a:xfrm>
            <a:off x="291148" y="1249680"/>
            <a:ext cx="7857172" cy="48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smtClean="0">
                <a:solidFill>
                  <a:srgbClr val="676058"/>
                </a:solidFill>
                <a:latin typeface="Arial" charset="0"/>
              </a:rPr>
              <a:t>Growth of the RIA industry: Statement Best Describing Opinion of RIA industry</a:t>
            </a:r>
            <a:br>
              <a:rPr lang="en-US" altLang="en-US" sz="1500" b="1" dirty="0" smtClean="0">
                <a:solidFill>
                  <a:srgbClr val="676058"/>
                </a:solidFill>
                <a:latin typeface="Arial" charset="0"/>
              </a:rPr>
            </a:br>
            <a:r>
              <a:rPr lang="en-US" altLang="en-US" sz="1300" dirty="0" smtClean="0">
                <a:solidFill>
                  <a:srgbClr val="676058"/>
                </a:solidFill>
                <a:latin typeface="Arial" charset="0"/>
              </a:rPr>
              <a:t>(Base</a:t>
            </a:r>
            <a:r>
              <a:rPr lang="en-US" altLang="en-US" sz="1300" dirty="0">
                <a:solidFill>
                  <a:srgbClr val="676058"/>
                </a:solidFill>
                <a:latin typeface="Arial" charset="0"/>
              </a:rPr>
              <a:t>: Total </a:t>
            </a:r>
            <a:r>
              <a:rPr lang="en-US" altLang="en-US" sz="1300" dirty="0" smtClean="0">
                <a:solidFill>
                  <a:srgbClr val="676058"/>
                </a:solidFill>
                <a:latin typeface="Arial" charset="0"/>
              </a:rPr>
              <a:t>Advisors)</a:t>
            </a:r>
            <a:endParaRPr lang="en-US" altLang="en-US" sz="1300" dirty="0">
              <a:solidFill>
                <a:srgbClr val="676058"/>
              </a:solidFill>
              <a:latin typeface="Arial" charset="0"/>
            </a:endParaRPr>
          </a:p>
        </p:txBody>
      </p:sp>
      <p:sp>
        <p:nvSpPr>
          <p:cNvPr id="25607" name="TextBox 5"/>
          <p:cNvSpPr txBox="1">
            <a:spLocks noChangeArrowheads="1"/>
          </p:cNvSpPr>
          <p:nvPr/>
        </p:nvSpPr>
        <p:spPr bwMode="auto">
          <a:xfrm>
            <a:off x="423228" y="6706235"/>
            <a:ext cx="9451975" cy="37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Q28</a:t>
            </a:r>
            <a:r>
              <a:rPr lang="en-US" altLang="en-US" sz="900" dirty="0">
                <a:latin typeface="Arial" charset="0"/>
              </a:rPr>
              <a:t>:  Which statement best describes your opinion on the state of the RIA industry?</a:t>
            </a:r>
            <a:br>
              <a:rPr lang="en-US" altLang="en-US" sz="900" dirty="0">
                <a:latin typeface="Arial" charset="0"/>
              </a:rPr>
            </a:br>
            <a:r>
              <a:rPr lang="en-US" altLang="en-US" sz="900" dirty="0">
                <a:latin typeface="Arial" charset="0"/>
              </a:rPr>
              <a:t>(Base = Total </a:t>
            </a:r>
            <a:r>
              <a:rPr lang="en-US" altLang="en-US" sz="900" dirty="0" smtClean="0">
                <a:latin typeface="Arial" charset="0"/>
              </a:rPr>
              <a:t>Advisors; </a:t>
            </a:r>
            <a:r>
              <a:rPr lang="en-US" altLang="en-US" sz="900" dirty="0">
                <a:latin typeface="Arial" charset="0"/>
              </a:rPr>
              <a:t>Current wave = </a:t>
            </a:r>
            <a:r>
              <a:rPr lang="en-US" altLang="en-US" sz="900" dirty="0" smtClean="0">
                <a:latin typeface="Arial" charset="0"/>
              </a:rPr>
              <a:t>629)</a:t>
            </a:r>
            <a:endParaRPr lang="en-US" altLang="en-US" sz="900" dirty="0">
              <a:latin typeface="Arial" charset="0"/>
            </a:endParaRPr>
          </a:p>
        </p:txBody>
      </p:sp>
      <p:sp>
        <p:nvSpPr>
          <p:cNvPr id="10" name="Slide Number Placeholder 3"/>
          <p:cNvSpPr>
            <a:spLocks noGrp="1"/>
          </p:cNvSpPr>
          <p:nvPr>
            <p:ph type="sldNum" sz="quarter" idx="12"/>
          </p:nvPr>
        </p:nvSpPr>
        <p:spPr>
          <a:xfrm>
            <a:off x="9602788" y="7304088"/>
            <a:ext cx="219075" cy="219075"/>
          </a:xfrm>
        </p:spPr>
        <p:txBody>
          <a:bodyPr/>
          <a:lstStyle/>
          <a:p>
            <a:pPr>
              <a:defRPr/>
            </a:pPr>
            <a:fld id="{37BA1FAC-2B69-4089-81E1-47C6BD52B631}" type="slidenum">
              <a:rPr lang="en-US"/>
              <a:pPr>
                <a:defRPr/>
              </a:pPr>
              <a:t>10</a:t>
            </a:fld>
            <a:endParaRPr lang="en-US" dirty="0"/>
          </a:p>
        </p:txBody>
      </p:sp>
      <p:sp>
        <p:nvSpPr>
          <p:cNvPr id="2" name="Down Arrow 1"/>
          <p:cNvSpPr/>
          <p:nvPr/>
        </p:nvSpPr>
        <p:spPr>
          <a:xfrm rot="10800000">
            <a:off x="4612638" y="2133600"/>
            <a:ext cx="414655" cy="1930400"/>
          </a:xfrm>
          <a:prstGeom prst="downArrow">
            <a:avLst/>
          </a:prstGeom>
          <a:solidFill>
            <a:schemeClr val="accent3"/>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Down Arrow 2"/>
          <p:cNvSpPr/>
          <p:nvPr/>
        </p:nvSpPr>
        <p:spPr>
          <a:xfrm>
            <a:off x="4702170" y="5760720"/>
            <a:ext cx="325123" cy="365760"/>
          </a:xfrm>
          <a:prstGeom prst="downArrow">
            <a:avLst/>
          </a:prstGeom>
          <a:solidFill>
            <a:srgbClr val="C00000"/>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TextBox 6"/>
          <p:cNvSpPr txBox="1"/>
          <p:nvPr/>
        </p:nvSpPr>
        <p:spPr>
          <a:xfrm>
            <a:off x="4454205" y="4673600"/>
            <a:ext cx="731520" cy="426720"/>
          </a:xfrm>
          <a:prstGeom prst="rect">
            <a:avLst/>
          </a:prstGeom>
          <a:noFill/>
        </p:spPr>
        <p:txBody>
          <a:bodyPr wrap="square" lIns="0" tIns="0" rIns="0" bIns="0" rtlCol="0">
            <a:noAutofit/>
          </a:bodyPr>
          <a:lstStyle/>
          <a:p>
            <a:pPr algn="ctr"/>
            <a:r>
              <a:rPr lang="en-US" sz="2400" b="1" dirty="0" smtClean="0">
                <a:solidFill>
                  <a:schemeClr val="tx2"/>
                </a:solidFill>
                <a:latin typeface="Arial" panose="020B0604020202020204" pitchFamily="34" charset="0"/>
                <a:cs typeface="Arial" panose="020B0604020202020204" pitchFamily="34" charset="0"/>
              </a:rPr>
              <a:t>=</a:t>
            </a:r>
          </a:p>
        </p:txBody>
      </p:sp>
      <p:cxnSp>
        <p:nvCxnSpPr>
          <p:cNvPr id="15" name="Straight Connector 14"/>
          <p:cNvCxnSpPr/>
          <p:nvPr/>
        </p:nvCxnSpPr>
        <p:spPr>
          <a:xfrm>
            <a:off x="2651760" y="4098838"/>
            <a:ext cx="2533965" cy="0"/>
          </a:xfrm>
          <a:prstGeom prst="line">
            <a:avLst/>
          </a:prstGeom>
          <a:ln w="19050">
            <a:solidFill>
              <a:schemeClr val="tx1"/>
            </a:solidFill>
            <a:prstDash val="sysDash"/>
            <a:miter lim="800000"/>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651760" y="5740400"/>
            <a:ext cx="2533965" cy="0"/>
          </a:xfrm>
          <a:prstGeom prst="line">
            <a:avLst/>
          </a:prstGeom>
          <a:ln w="19050">
            <a:solidFill>
              <a:schemeClr val="tx1"/>
            </a:solidFill>
            <a:prstDash val="sysDash"/>
            <a:miter lim="800000"/>
          </a:ln>
        </p:spPr>
        <p:style>
          <a:lnRef idx="1">
            <a:schemeClr val="accent1"/>
          </a:lnRef>
          <a:fillRef idx="0">
            <a:schemeClr val="accent1"/>
          </a:fillRef>
          <a:effectRef idx="0">
            <a:schemeClr val="accent1"/>
          </a:effectRef>
          <a:fontRef idx="minor">
            <a:schemeClr val="tx1"/>
          </a:fontRef>
        </p:style>
      </p:cxnSp>
      <p:sp>
        <p:nvSpPr>
          <p:cNvPr id="12" name="Right Brace 11"/>
          <p:cNvSpPr/>
          <p:nvPr/>
        </p:nvSpPr>
        <p:spPr>
          <a:xfrm rot="10800000">
            <a:off x="2090419" y="1948180"/>
            <a:ext cx="382905" cy="3792220"/>
          </a:xfrm>
          <a:prstGeom prst="rightBrace">
            <a:avLst/>
          </a:prstGeom>
          <a:ln w="12700">
            <a:solidFill>
              <a:schemeClr val="tx1"/>
            </a:solidFill>
            <a:miter lim="800000"/>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524828" y="3505200"/>
            <a:ext cx="1519872" cy="669838"/>
          </a:xfrm>
          <a:prstGeom prst="rect">
            <a:avLst/>
          </a:prstGeom>
          <a:noFill/>
        </p:spPr>
        <p:txBody>
          <a:bodyPr wrap="square" lIns="0" tIns="0" rIns="0" bIns="0" rtlCol="0">
            <a:noAutofit/>
          </a:bodyPr>
          <a:lstStyle/>
          <a:p>
            <a:pPr algn="ctr"/>
            <a:r>
              <a:rPr lang="en-US" sz="1600" dirty="0" smtClean="0">
                <a:latin typeface="+mn-lt"/>
              </a:rPr>
              <a:t>93% say RIA industry will continue to grow</a:t>
            </a:r>
          </a:p>
        </p:txBody>
      </p:sp>
      <p:grpSp>
        <p:nvGrpSpPr>
          <p:cNvPr id="11" name="Group 10"/>
          <p:cNvGrpSpPr/>
          <p:nvPr/>
        </p:nvGrpSpPr>
        <p:grpSpPr>
          <a:xfrm>
            <a:off x="6415475" y="3099281"/>
            <a:ext cx="2207825" cy="702738"/>
            <a:chOff x="6415475" y="3099281"/>
            <a:chExt cx="2207825" cy="702738"/>
          </a:xfrm>
        </p:grpSpPr>
        <p:sp>
          <p:nvSpPr>
            <p:cNvPr id="17" name="TextBox 16"/>
            <p:cNvSpPr txBox="1"/>
            <p:nvPr/>
          </p:nvSpPr>
          <p:spPr>
            <a:xfrm>
              <a:off x="6625494" y="3099281"/>
              <a:ext cx="1997806" cy="702738"/>
            </a:xfrm>
            <a:prstGeom prst="rect">
              <a:avLst/>
            </a:prstGeom>
          </p:spPr>
          <p:txBody>
            <a:bodyPr vert="horz" wrap="square" lIns="91440" tIns="45720" rIns="91440" bIns="45720" rtlCol="0" anchor="ctr">
              <a:noAutofit/>
            </a:bodyPr>
            <a:lstStyle/>
            <a:p>
              <a:pPr>
                <a:spcBef>
                  <a:spcPts val="800"/>
                </a:spcBef>
              </a:pPr>
              <a:r>
                <a:rPr lang="en-US" sz="1000" b="1" dirty="0">
                  <a:cs typeface="Arial" panose="020B0604020202020204" pitchFamily="34" charset="0"/>
                </a:rPr>
                <a:t>The RIA industry has not fully matured and will continue to grow at a higher rate than the market</a:t>
              </a:r>
            </a:p>
          </p:txBody>
        </p:sp>
        <p:sp>
          <p:nvSpPr>
            <p:cNvPr id="18" name="Rectangle 17"/>
            <p:cNvSpPr/>
            <p:nvPr/>
          </p:nvSpPr>
          <p:spPr>
            <a:xfrm>
              <a:off x="6415475" y="3397497"/>
              <a:ext cx="116013" cy="106306"/>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FFFFFF"/>
                </a:solidFill>
              </a:endParaRPr>
            </a:p>
          </p:txBody>
        </p:sp>
      </p:grpSp>
      <p:grpSp>
        <p:nvGrpSpPr>
          <p:cNvPr id="13" name="Group 12"/>
          <p:cNvGrpSpPr/>
          <p:nvPr/>
        </p:nvGrpSpPr>
        <p:grpSpPr>
          <a:xfrm>
            <a:off x="6415475" y="4036612"/>
            <a:ext cx="2207825" cy="443005"/>
            <a:chOff x="6415475" y="4036612"/>
            <a:chExt cx="2207825" cy="443005"/>
          </a:xfrm>
        </p:grpSpPr>
        <p:sp>
          <p:nvSpPr>
            <p:cNvPr id="16" name="Rectangle 15"/>
            <p:cNvSpPr/>
            <p:nvPr/>
          </p:nvSpPr>
          <p:spPr>
            <a:xfrm>
              <a:off x="6415475" y="4204961"/>
              <a:ext cx="116013" cy="106306"/>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FFFFFF"/>
                </a:solidFill>
              </a:endParaRPr>
            </a:p>
          </p:txBody>
        </p:sp>
        <p:sp>
          <p:nvSpPr>
            <p:cNvPr id="19" name="TextBox 18"/>
            <p:cNvSpPr txBox="1"/>
            <p:nvPr/>
          </p:nvSpPr>
          <p:spPr>
            <a:xfrm>
              <a:off x="6625494" y="4036612"/>
              <a:ext cx="1997806" cy="443005"/>
            </a:xfrm>
            <a:prstGeom prst="rect">
              <a:avLst/>
            </a:prstGeom>
          </p:spPr>
          <p:txBody>
            <a:bodyPr vert="horz" wrap="square" lIns="91440" tIns="45720" rIns="91440" bIns="45720" rtlCol="0" anchor="ctr">
              <a:normAutofit/>
            </a:bodyPr>
            <a:lstStyle/>
            <a:p>
              <a:pPr>
                <a:spcBef>
                  <a:spcPts val="800"/>
                </a:spcBef>
              </a:pPr>
              <a:r>
                <a:rPr lang="en-US" sz="1000" b="1" dirty="0">
                  <a:cs typeface="Arial" panose="020B0604020202020204" pitchFamily="34" charset="0"/>
                </a:rPr>
                <a:t>The RIA industry will grow at a slow and steady rate</a:t>
              </a:r>
            </a:p>
          </p:txBody>
        </p:sp>
      </p:grpSp>
      <p:grpSp>
        <p:nvGrpSpPr>
          <p:cNvPr id="23" name="Group 22"/>
          <p:cNvGrpSpPr/>
          <p:nvPr/>
        </p:nvGrpSpPr>
        <p:grpSpPr>
          <a:xfrm>
            <a:off x="6415475" y="4714210"/>
            <a:ext cx="2207825" cy="937290"/>
            <a:chOff x="6415475" y="4714210"/>
            <a:chExt cx="2207825" cy="937290"/>
          </a:xfrm>
        </p:grpSpPr>
        <p:sp>
          <p:nvSpPr>
            <p:cNvPr id="20" name="Rectangle 19"/>
            <p:cNvSpPr/>
            <p:nvPr/>
          </p:nvSpPr>
          <p:spPr>
            <a:xfrm>
              <a:off x="6415475" y="5129702"/>
              <a:ext cx="116013" cy="106306"/>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FFFFFF"/>
                </a:solidFill>
              </a:endParaRPr>
            </a:p>
          </p:txBody>
        </p:sp>
        <p:sp>
          <p:nvSpPr>
            <p:cNvPr id="22" name="TextBox 21"/>
            <p:cNvSpPr txBox="1"/>
            <p:nvPr/>
          </p:nvSpPr>
          <p:spPr>
            <a:xfrm>
              <a:off x="6625494" y="4714210"/>
              <a:ext cx="1997806" cy="937290"/>
            </a:xfrm>
            <a:prstGeom prst="rect">
              <a:avLst/>
            </a:prstGeom>
          </p:spPr>
          <p:txBody>
            <a:bodyPr vert="horz" wrap="square" lIns="91440" tIns="45720" rIns="91440" bIns="45720" rtlCol="0" anchor="ctr">
              <a:normAutofit/>
            </a:bodyPr>
            <a:lstStyle/>
            <a:p>
              <a:pPr>
                <a:spcBef>
                  <a:spcPts val="800"/>
                </a:spcBef>
              </a:pPr>
              <a:r>
                <a:rPr lang="en-US" sz="1000" b="1" dirty="0">
                  <a:cs typeface="Arial" panose="020B0604020202020204" pitchFamily="34" charset="0"/>
                </a:rPr>
                <a:t>The RIA industry has hit its peak growth and will now stabilize and remain flat other than market-based fluctuations in assets</a:t>
              </a:r>
            </a:p>
          </p:txBody>
        </p:sp>
      </p:grpSp>
    </p:spTree>
    <p:extLst>
      <p:ext uri="{BB962C8B-B14F-4D97-AF65-F5344CB8AC3E}">
        <p14:creationId xmlns:p14="http://schemas.microsoft.com/office/powerpoint/2010/main" val="2188510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7"/>
          <p:cNvGraphicFramePr>
            <a:graphicFrameLocks/>
          </p:cNvGraphicFramePr>
          <p:nvPr>
            <p:extLst>
              <p:ext uri="{D42A27DB-BD31-4B8C-83A1-F6EECF244321}">
                <p14:modId xmlns:p14="http://schemas.microsoft.com/office/powerpoint/2010/main" val="1441449481"/>
              </p:ext>
            </p:extLst>
          </p:nvPr>
        </p:nvGraphicFramePr>
        <p:xfrm>
          <a:off x="534035" y="1743393"/>
          <a:ext cx="8772525" cy="5337175"/>
        </p:xfrm>
        <a:graphic>
          <a:graphicData uri="http://schemas.openxmlformats.org/drawingml/2006/chart">
            <c:chart xmlns:c="http://schemas.openxmlformats.org/drawingml/2006/chart" xmlns:r="http://schemas.openxmlformats.org/officeDocument/2006/relationships" r:id="rId3"/>
          </a:graphicData>
        </a:graphic>
      </p:graphicFrame>
      <p:sp>
        <p:nvSpPr>
          <p:cNvPr id="25604" name="Rectangle 2"/>
          <p:cNvSpPr>
            <a:spLocks noGrp="1" noChangeArrowheads="1"/>
          </p:cNvSpPr>
          <p:nvPr>
            <p:ph type="title"/>
          </p:nvPr>
        </p:nvSpPr>
        <p:spPr>
          <a:xfrm>
            <a:off x="300355" y="254318"/>
            <a:ext cx="9585325" cy="332399"/>
          </a:xfrm>
        </p:spPr>
        <p:txBody>
          <a:bodyPr>
            <a:spAutoFit/>
          </a:bodyPr>
          <a:lstStyle/>
          <a:p>
            <a:r>
              <a:rPr lang="en-US" sz="2400" dirty="0" smtClean="0"/>
              <a:t>Advisors are confident in the </a:t>
            </a:r>
            <a:r>
              <a:rPr lang="en-US" sz="2400" dirty="0"/>
              <a:t>economy </a:t>
            </a:r>
            <a:r>
              <a:rPr lang="en-US" sz="2400" dirty="0" smtClean="0"/>
              <a:t>and the job market as </a:t>
            </a:r>
            <a:r>
              <a:rPr lang="en-US" sz="2400" dirty="0"/>
              <a:t>a whole</a:t>
            </a:r>
            <a:endParaRPr lang="en-US" altLang="en-US" sz="2200" dirty="0" smtClean="0"/>
          </a:p>
        </p:txBody>
      </p:sp>
      <p:sp>
        <p:nvSpPr>
          <p:cNvPr id="25606" name="TextBox 11"/>
          <p:cNvSpPr txBox="1">
            <a:spLocks noChangeArrowheads="1"/>
          </p:cNvSpPr>
          <p:nvPr/>
        </p:nvSpPr>
        <p:spPr bwMode="auto">
          <a:xfrm>
            <a:off x="291148" y="1239520"/>
            <a:ext cx="6902132" cy="48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smtClean="0">
                <a:solidFill>
                  <a:srgbClr val="676058"/>
                </a:solidFill>
                <a:latin typeface="Arial" charset="0"/>
              </a:rPr>
              <a:t>Economy and the Job Market : Statement Agree with Most</a:t>
            </a:r>
            <a:br>
              <a:rPr lang="en-US" altLang="en-US" sz="1500" b="1" dirty="0" smtClean="0">
                <a:solidFill>
                  <a:srgbClr val="676058"/>
                </a:solidFill>
                <a:latin typeface="Arial" charset="0"/>
              </a:rPr>
            </a:br>
            <a:r>
              <a:rPr lang="en-US" altLang="en-US" sz="1300" dirty="0" smtClean="0">
                <a:solidFill>
                  <a:srgbClr val="676058"/>
                </a:solidFill>
                <a:latin typeface="Arial" charset="0"/>
              </a:rPr>
              <a:t>(Base</a:t>
            </a:r>
            <a:r>
              <a:rPr lang="en-US" altLang="en-US" sz="1300" dirty="0">
                <a:solidFill>
                  <a:srgbClr val="676058"/>
                </a:solidFill>
                <a:latin typeface="Arial" charset="0"/>
              </a:rPr>
              <a:t>: Total </a:t>
            </a:r>
            <a:r>
              <a:rPr lang="en-US" altLang="en-US" sz="1300" dirty="0" smtClean="0">
                <a:solidFill>
                  <a:srgbClr val="676058"/>
                </a:solidFill>
                <a:latin typeface="Arial" charset="0"/>
              </a:rPr>
              <a:t>Advisors)</a:t>
            </a:r>
            <a:endParaRPr lang="en-US" altLang="en-US" sz="1300" dirty="0">
              <a:solidFill>
                <a:srgbClr val="676058"/>
              </a:solidFill>
              <a:latin typeface="Arial" charset="0"/>
            </a:endParaRPr>
          </a:p>
        </p:txBody>
      </p:sp>
      <p:sp>
        <p:nvSpPr>
          <p:cNvPr id="25607" name="TextBox 5"/>
          <p:cNvSpPr txBox="1">
            <a:spLocks noChangeArrowheads="1"/>
          </p:cNvSpPr>
          <p:nvPr/>
        </p:nvSpPr>
        <p:spPr bwMode="auto">
          <a:xfrm>
            <a:off x="423228" y="6706235"/>
            <a:ext cx="9451975" cy="37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Q3</a:t>
            </a:r>
            <a:r>
              <a:rPr lang="en-US" altLang="en-US" sz="900" dirty="0">
                <a:latin typeface="Arial" charset="0"/>
              </a:rPr>
              <a:t>: Which of the following statements do you agree with most? (Please select </a:t>
            </a:r>
            <a:r>
              <a:rPr lang="en-US" altLang="en-US" sz="900" dirty="0" smtClean="0">
                <a:latin typeface="Arial" charset="0"/>
              </a:rPr>
              <a:t>one) </a:t>
            </a:r>
            <a:r>
              <a:rPr lang="en-US" altLang="en-US" sz="900" dirty="0">
                <a:latin typeface="Arial" charset="0"/>
              </a:rPr>
              <a:t/>
            </a:r>
            <a:br>
              <a:rPr lang="en-US" altLang="en-US" sz="900" dirty="0">
                <a:latin typeface="Arial" charset="0"/>
              </a:rPr>
            </a:br>
            <a:r>
              <a:rPr lang="en-US" altLang="en-US" sz="900" dirty="0">
                <a:latin typeface="Arial" charset="0"/>
              </a:rPr>
              <a:t>(Base = Total </a:t>
            </a:r>
            <a:r>
              <a:rPr lang="en-US" altLang="en-US" sz="900" dirty="0" smtClean="0">
                <a:latin typeface="Arial" charset="0"/>
              </a:rPr>
              <a:t>Advisors; </a:t>
            </a:r>
            <a:r>
              <a:rPr lang="en-US" altLang="en-US" sz="900" dirty="0">
                <a:latin typeface="Arial" charset="0"/>
              </a:rPr>
              <a:t>Current wave = </a:t>
            </a:r>
            <a:r>
              <a:rPr lang="en-US" altLang="en-US" sz="900" dirty="0" smtClean="0">
                <a:latin typeface="Arial" charset="0"/>
              </a:rPr>
              <a:t>629)</a:t>
            </a:r>
            <a:endParaRPr lang="en-US" altLang="en-US" sz="900" dirty="0">
              <a:latin typeface="Arial" charset="0"/>
            </a:endParaRPr>
          </a:p>
        </p:txBody>
      </p:sp>
      <p:sp>
        <p:nvSpPr>
          <p:cNvPr id="10" name="Slide Number Placeholder 3"/>
          <p:cNvSpPr>
            <a:spLocks noGrp="1"/>
          </p:cNvSpPr>
          <p:nvPr>
            <p:ph type="sldNum" sz="quarter" idx="12"/>
          </p:nvPr>
        </p:nvSpPr>
        <p:spPr>
          <a:xfrm>
            <a:off x="9602788" y="7304088"/>
            <a:ext cx="219075" cy="219075"/>
          </a:xfrm>
        </p:spPr>
        <p:txBody>
          <a:bodyPr/>
          <a:lstStyle/>
          <a:p>
            <a:pPr>
              <a:defRPr/>
            </a:pPr>
            <a:fld id="{37BA1FAC-2B69-4089-81E1-47C6BD52B631}" type="slidenum">
              <a:rPr lang="en-US"/>
              <a:pPr>
                <a:defRPr/>
              </a:pPr>
              <a:t>11</a:t>
            </a:fld>
            <a:endParaRPr lang="en-US" dirty="0"/>
          </a:p>
        </p:txBody>
      </p:sp>
      <p:sp>
        <p:nvSpPr>
          <p:cNvPr id="6" name="TextBox 5"/>
          <p:cNvSpPr txBox="1"/>
          <p:nvPr/>
        </p:nvSpPr>
        <p:spPr>
          <a:xfrm>
            <a:off x="1390014" y="3302000"/>
            <a:ext cx="977265" cy="508000"/>
          </a:xfrm>
          <a:prstGeom prst="rect">
            <a:avLst/>
          </a:prstGeom>
          <a:noFill/>
        </p:spPr>
        <p:txBody>
          <a:bodyPr wrap="square" lIns="0" tIns="0" rIns="0" bIns="0" rtlCol="0">
            <a:noAutofit/>
          </a:bodyPr>
          <a:lstStyle/>
          <a:p>
            <a:pPr algn="r"/>
            <a:r>
              <a:rPr lang="en-US" sz="1100" dirty="0" smtClean="0">
                <a:latin typeface="Arial" panose="020B0604020202020204" pitchFamily="34" charset="0"/>
                <a:cs typeface="Arial" panose="020B0604020202020204" pitchFamily="34" charset="0"/>
              </a:rPr>
              <a:t>Economy is improving </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(net) = 82%</a:t>
            </a:r>
          </a:p>
        </p:txBody>
      </p:sp>
      <p:sp>
        <p:nvSpPr>
          <p:cNvPr id="13" name="Right Brace 12"/>
          <p:cNvSpPr/>
          <p:nvPr/>
        </p:nvSpPr>
        <p:spPr>
          <a:xfrm rot="10800000">
            <a:off x="2479038" y="5313680"/>
            <a:ext cx="132079" cy="690880"/>
          </a:xfrm>
          <a:prstGeom prst="rightBrace">
            <a:avLst/>
          </a:prstGeom>
          <a:ln w="12700">
            <a:solidFill>
              <a:schemeClr val="tx1"/>
            </a:solidFill>
            <a:miter lim="800000"/>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1390014" y="5415280"/>
            <a:ext cx="977265" cy="599440"/>
          </a:xfrm>
          <a:prstGeom prst="rect">
            <a:avLst/>
          </a:prstGeom>
          <a:noFill/>
        </p:spPr>
        <p:txBody>
          <a:bodyPr wrap="square" lIns="0" tIns="0" rIns="0" bIns="0" rtlCol="0">
            <a:noAutofit/>
          </a:bodyPr>
          <a:lstStyle/>
          <a:p>
            <a:pPr algn="r"/>
            <a:r>
              <a:rPr lang="en-US" sz="1100" dirty="0" smtClean="0">
                <a:latin typeface="Arial" panose="020B0604020202020204" pitchFamily="34" charset="0"/>
                <a:cs typeface="Arial" panose="020B0604020202020204" pitchFamily="34" charset="0"/>
              </a:rPr>
              <a:t>Economy is not improving </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(net) = 18%</a:t>
            </a:r>
          </a:p>
        </p:txBody>
      </p:sp>
      <p:sp>
        <p:nvSpPr>
          <p:cNvPr id="11" name="Right Brace 10"/>
          <p:cNvSpPr/>
          <p:nvPr/>
        </p:nvSpPr>
        <p:spPr>
          <a:xfrm rot="10800000">
            <a:off x="2458718" y="1960880"/>
            <a:ext cx="203201" cy="3281680"/>
          </a:xfrm>
          <a:prstGeom prst="rightBrace">
            <a:avLst/>
          </a:prstGeom>
          <a:ln w="12700">
            <a:solidFill>
              <a:schemeClr val="tx1"/>
            </a:solidFill>
            <a:miter lim="800000"/>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2" name="Straight Connector 11"/>
          <p:cNvCxnSpPr/>
          <p:nvPr/>
        </p:nvCxnSpPr>
        <p:spPr>
          <a:xfrm>
            <a:off x="2672080" y="5287558"/>
            <a:ext cx="2533965" cy="0"/>
          </a:xfrm>
          <a:prstGeom prst="line">
            <a:avLst/>
          </a:prstGeom>
          <a:ln w="19050">
            <a:solidFill>
              <a:schemeClr val="tx1"/>
            </a:solidFill>
            <a:prstDash val="sysDash"/>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6824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Slide Number Placeholder 5"/>
          <p:cNvSpPr>
            <a:spLocks noGrp="1"/>
          </p:cNvSpPr>
          <p:nvPr>
            <p:ph type="sldNum" sz="quarter" idx="12"/>
          </p:nvPr>
        </p:nvSpPr>
        <p:spPr>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5000"/>
              </a:lnSpc>
              <a:spcBef>
                <a:spcPts val="1000"/>
              </a:spcBef>
              <a:buSzPct val="80000"/>
              <a:buFont typeface="Wingdings" pitchFamily="2" charset="2"/>
              <a:defRPr sz="2000">
                <a:solidFill>
                  <a:schemeClr val="bg1"/>
                </a:solidFill>
                <a:latin typeface="Charles Modern" pitchFamily="34" charset="0"/>
                <a:ea typeface="MS PGothic" pitchFamily="34" charset="-128"/>
                <a:cs typeface="Arial" pitchFamily="34" charset="0"/>
              </a:defRPr>
            </a:lvl1pPr>
            <a:lvl2pPr marL="742950" indent="-285750" eaLnBrk="0" hangingPunct="0">
              <a:lnSpc>
                <a:spcPct val="95000"/>
              </a:lnSpc>
              <a:spcBef>
                <a:spcPts val="800"/>
              </a:spcBef>
              <a:buFont typeface="Arial" pitchFamily="34" charset="0"/>
              <a:buChar char="−"/>
              <a:defRPr>
                <a:solidFill>
                  <a:schemeClr val="tx1"/>
                </a:solidFill>
                <a:latin typeface="Charles Modern" pitchFamily="34" charset="0"/>
                <a:ea typeface="MS PGothic" pitchFamily="34" charset="-128"/>
                <a:cs typeface="Arial"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ea typeface="MS PGothic" pitchFamily="34" charset="-128"/>
                <a:cs typeface="Arial" pitchFamily="34" charset="0"/>
              </a:defRPr>
            </a:lvl3pPr>
            <a:lvl4pPr marL="1600200" indent="-228600" eaLnBrk="0" hangingPunct="0">
              <a:lnSpc>
                <a:spcPct val="95000"/>
              </a:lnSpc>
              <a:spcBef>
                <a:spcPts val="400"/>
              </a:spcBef>
              <a:buFont typeface="Arial" pitchFamily="34" charset="0"/>
              <a:buChar char="−"/>
              <a:defRPr sz="1400">
                <a:solidFill>
                  <a:schemeClr val="tx1"/>
                </a:solidFill>
                <a:latin typeface="Charles Modern" pitchFamily="34" charset="0"/>
                <a:ea typeface="MS PGothic" pitchFamily="34" charset="-128"/>
                <a:cs typeface="Arial"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9pPr>
          </a:lstStyle>
          <a:p>
            <a:pPr eaLnBrk="1" hangingPunct="1">
              <a:lnSpc>
                <a:spcPct val="100000"/>
              </a:lnSpc>
              <a:spcBef>
                <a:spcPct val="0"/>
              </a:spcBef>
              <a:buSzTx/>
              <a:buFontTx/>
              <a:buNone/>
            </a:pPr>
            <a:fld id="{CF6FCAD4-A68F-4CCF-B3D8-5CCC4AD9FFFB}" type="slidenum">
              <a:rPr lang="en-US" altLang="en-US" sz="900" smtClean="0">
                <a:solidFill>
                  <a:srgbClr val="FFFFFF"/>
                </a:solidFill>
              </a:rPr>
              <a:pPr eaLnBrk="1" hangingPunct="1">
                <a:lnSpc>
                  <a:spcPct val="100000"/>
                </a:lnSpc>
                <a:spcBef>
                  <a:spcPct val="0"/>
                </a:spcBef>
                <a:buSzTx/>
                <a:buFontTx/>
                <a:buNone/>
              </a:pPr>
              <a:t>12</a:t>
            </a:fld>
            <a:endParaRPr lang="en-US" altLang="en-US" sz="900" smtClean="0">
              <a:solidFill>
                <a:srgbClr val="FFFFFF"/>
              </a:solidFill>
            </a:endParaRPr>
          </a:p>
        </p:txBody>
      </p:sp>
      <p:sp>
        <p:nvSpPr>
          <p:cNvPr id="34821" name="Rectangle 2"/>
          <p:cNvSpPr>
            <a:spLocks noGrp="1" noChangeAspect="1" noChangeArrowheads="1"/>
          </p:cNvSpPr>
          <p:nvPr>
            <p:ph type="title"/>
          </p:nvPr>
        </p:nvSpPr>
        <p:spPr/>
        <p:txBody>
          <a:bodyPr/>
          <a:lstStyle/>
          <a:p>
            <a:pPr eaLnBrk="1" hangingPunct="1">
              <a:defRPr/>
            </a:pPr>
            <a:r>
              <a:rPr lang="en-US" dirty="0" smtClean="0"/>
              <a:t>FIRM OUTLOOK</a:t>
            </a:r>
            <a:endParaRPr lang="en-US" dirty="0"/>
          </a:p>
        </p:txBody>
      </p:sp>
    </p:spTree>
    <p:extLst>
      <p:ext uri="{BB962C8B-B14F-4D97-AF65-F5344CB8AC3E}">
        <p14:creationId xmlns:p14="http://schemas.microsoft.com/office/powerpoint/2010/main" val="2364715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97180" y="254000"/>
            <a:ext cx="9588500" cy="997196"/>
          </a:xfrm>
        </p:spPr>
        <p:txBody>
          <a:bodyPr>
            <a:spAutoFit/>
          </a:bodyPr>
          <a:lstStyle/>
          <a:p>
            <a:r>
              <a:rPr lang="en-US" sz="2400" dirty="0"/>
              <a:t>The bull market has many benefits for firms, most notably </a:t>
            </a:r>
            <a:r>
              <a:rPr lang="en-US" sz="2400" dirty="0" smtClean="0"/>
              <a:t>firms report acquiring </a:t>
            </a:r>
            <a:r>
              <a:rPr lang="en-US" sz="2400" dirty="0"/>
              <a:t>new clients and higher advisor </a:t>
            </a:r>
            <a:r>
              <a:rPr lang="en-US" sz="2400" dirty="0" smtClean="0"/>
              <a:t>compensation due to additional revenue</a:t>
            </a:r>
            <a:endParaRPr lang="en-US" altLang="en-US" sz="2200" dirty="0" smtClean="0"/>
          </a:p>
        </p:txBody>
      </p:sp>
      <p:sp>
        <p:nvSpPr>
          <p:cNvPr id="37892" name="TextBox 37"/>
          <p:cNvSpPr txBox="1">
            <a:spLocks noChangeArrowheads="1"/>
          </p:cNvSpPr>
          <p:nvPr/>
        </p:nvSpPr>
        <p:spPr bwMode="auto">
          <a:xfrm>
            <a:off x="287973" y="1365473"/>
            <a:ext cx="96789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smtClean="0">
                <a:solidFill>
                  <a:srgbClr val="676058"/>
                </a:solidFill>
                <a:latin typeface="Arial" charset="0"/>
              </a:rPr>
              <a:t>Benefits of Bull Market</a:t>
            </a:r>
            <a:endParaRPr lang="en-US" altLang="en-US" sz="1500" b="1" dirty="0">
              <a:solidFill>
                <a:srgbClr val="676058"/>
              </a:solidFill>
              <a:latin typeface="Arial" charset="0"/>
            </a:endParaRPr>
          </a:p>
          <a:p>
            <a:pPr eaLnBrk="1" hangingPunct="1">
              <a:lnSpc>
                <a:spcPct val="100000"/>
              </a:lnSpc>
              <a:spcBef>
                <a:spcPct val="0"/>
              </a:spcBef>
              <a:buSzTx/>
              <a:buFontTx/>
              <a:buNone/>
            </a:pPr>
            <a:r>
              <a:rPr lang="en-US" altLang="en-US" sz="1300" dirty="0">
                <a:solidFill>
                  <a:srgbClr val="676058"/>
                </a:solidFill>
                <a:latin typeface="Arial" charset="0"/>
              </a:rPr>
              <a:t>(Base: Total Advisors)</a:t>
            </a:r>
          </a:p>
        </p:txBody>
      </p:sp>
      <p:sp>
        <p:nvSpPr>
          <p:cNvPr id="37893" name="TextBox 24"/>
          <p:cNvSpPr txBox="1">
            <a:spLocks noChangeArrowheads="1"/>
          </p:cNvSpPr>
          <p:nvPr/>
        </p:nvSpPr>
        <p:spPr bwMode="auto">
          <a:xfrm>
            <a:off x="423863" y="6700838"/>
            <a:ext cx="8805862" cy="37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Q4: </a:t>
            </a:r>
            <a:r>
              <a:rPr lang="en-US" altLang="en-US" sz="900" dirty="0">
                <a:latin typeface="Arial" charset="0"/>
              </a:rPr>
              <a:t>How is the current bull market most benefiting your firm, if at all? </a:t>
            </a:r>
            <a:r>
              <a:rPr lang="en-US" altLang="en-US" sz="900" dirty="0" smtClean="0">
                <a:latin typeface="Arial" charset="0"/>
              </a:rPr>
              <a:t/>
            </a:r>
            <a:br>
              <a:rPr lang="en-US" altLang="en-US" sz="900" dirty="0" smtClean="0">
                <a:latin typeface="Arial" charset="0"/>
              </a:rPr>
            </a:br>
            <a:r>
              <a:rPr lang="en-US" altLang="en-US" sz="900" dirty="0" smtClean="0">
                <a:latin typeface="Arial" charset="0"/>
              </a:rPr>
              <a:t>(</a:t>
            </a:r>
            <a:r>
              <a:rPr lang="en-US" altLang="en-US" sz="900" dirty="0">
                <a:latin typeface="Arial" charset="0"/>
              </a:rPr>
              <a:t>Base = Total Advisors; Current wave = </a:t>
            </a:r>
            <a:r>
              <a:rPr lang="en-US" altLang="en-US" sz="900" dirty="0" smtClean="0">
                <a:latin typeface="Arial" charset="0"/>
              </a:rPr>
              <a:t>629)</a:t>
            </a:r>
            <a:endParaRPr lang="en-US" altLang="en-US" sz="900" dirty="0">
              <a:latin typeface="Arial" charset="0"/>
            </a:endParaRPr>
          </a:p>
        </p:txBody>
      </p:sp>
      <p:sp>
        <p:nvSpPr>
          <p:cNvPr id="7" name="Slide Number Placeholder 3"/>
          <p:cNvSpPr>
            <a:spLocks noGrp="1"/>
          </p:cNvSpPr>
          <p:nvPr>
            <p:ph type="sldNum" sz="quarter" idx="12"/>
          </p:nvPr>
        </p:nvSpPr>
        <p:spPr>
          <a:xfrm>
            <a:off x="9602788" y="7304088"/>
            <a:ext cx="219075" cy="219075"/>
          </a:xfrm>
        </p:spPr>
        <p:txBody>
          <a:bodyPr/>
          <a:lstStyle/>
          <a:p>
            <a:pPr>
              <a:defRPr/>
            </a:pPr>
            <a:fld id="{4F132A0D-3DA1-438C-9447-44DF72235FF2}" type="slidenum">
              <a:rPr lang="en-US"/>
              <a:pPr>
                <a:defRPr/>
              </a:pPr>
              <a:t>13</a:t>
            </a:fld>
            <a:endParaRPr lang="en-US" dirty="0"/>
          </a:p>
        </p:txBody>
      </p:sp>
      <p:graphicFrame>
        <p:nvGraphicFramePr>
          <p:cNvPr id="8" name="Object 2"/>
          <p:cNvGraphicFramePr>
            <a:graphicFrameLocks noChangeAspect="1"/>
          </p:cNvGraphicFramePr>
          <p:nvPr>
            <p:extLst>
              <p:ext uri="{D42A27DB-BD31-4B8C-83A1-F6EECF244321}">
                <p14:modId xmlns:p14="http://schemas.microsoft.com/office/powerpoint/2010/main" val="112057168"/>
              </p:ext>
            </p:extLst>
          </p:nvPr>
        </p:nvGraphicFramePr>
        <p:xfrm>
          <a:off x="4561523" y="1847148"/>
          <a:ext cx="5538787" cy="48926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32204404"/>
              </p:ext>
            </p:extLst>
          </p:nvPr>
        </p:nvGraphicFramePr>
        <p:xfrm>
          <a:off x="944880" y="1925821"/>
          <a:ext cx="3691255" cy="4455162"/>
        </p:xfrm>
        <a:graphic>
          <a:graphicData uri="http://schemas.openxmlformats.org/drawingml/2006/table">
            <a:tbl>
              <a:tblPr/>
              <a:tblGrid>
                <a:gridCol w="3691255"/>
              </a:tblGrid>
              <a:tr h="495018">
                <a:tc>
                  <a:txBody>
                    <a:bodyPr/>
                    <a:lstStyle/>
                    <a:p>
                      <a:pPr algn="r" fontAlgn="b"/>
                      <a:r>
                        <a:rPr lang="en-US" sz="1100" b="0" i="0" u="none" strike="noStrike" dirty="0" smtClean="0">
                          <a:latin typeface="+mn-lt"/>
                        </a:rPr>
                        <a:t>We are attracting new clients</a:t>
                      </a:r>
                      <a:endParaRPr lang="en-US" sz="1100" b="0" i="0" u="none" strike="noStrike" dirty="0">
                        <a:latin typeface="+mn-lt"/>
                      </a:endParaRPr>
                    </a:p>
                  </a:txBody>
                  <a:tcPr marL="10477" marR="10477" marT="10579" marB="0" anchor="ctr">
                    <a:lnL>
                      <a:noFill/>
                    </a:lnL>
                    <a:lnR>
                      <a:noFill/>
                    </a:lnR>
                    <a:lnT>
                      <a:noFill/>
                    </a:lnT>
                    <a:lnB>
                      <a:noFill/>
                    </a:lnB>
                  </a:tcPr>
                </a:tc>
              </a:tr>
              <a:tr h="495018">
                <a:tc>
                  <a:txBody>
                    <a:bodyPr/>
                    <a:lstStyle/>
                    <a:p>
                      <a:pPr algn="r" fontAlgn="b"/>
                      <a:r>
                        <a:rPr lang="en-US" sz="1100" b="0" i="0" u="none" strike="noStrike" dirty="0" smtClean="0">
                          <a:latin typeface="+mn-lt"/>
                        </a:rPr>
                        <a:t>We have higher advisor compensation/distributions due to additional revenue</a:t>
                      </a:r>
                      <a:endParaRPr lang="en-US" sz="1100" b="0" i="0" u="none" strike="noStrike" dirty="0">
                        <a:latin typeface="+mn-lt"/>
                      </a:endParaRPr>
                    </a:p>
                  </a:txBody>
                  <a:tcPr marL="10477" marR="10477" marT="10579" marB="0" anchor="ctr">
                    <a:lnL>
                      <a:noFill/>
                    </a:lnL>
                    <a:lnR>
                      <a:noFill/>
                    </a:lnR>
                    <a:lnT>
                      <a:noFill/>
                    </a:lnT>
                    <a:lnB>
                      <a:noFill/>
                    </a:lnB>
                  </a:tcPr>
                </a:tc>
              </a:tr>
              <a:tr h="495018">
                <a:tc>
                  <a:txBody>
                    <a:bodyPr/>
                    <a:lstStyle/>
                    <a:p>
                      <a:pPr algn="r" fontAlgn="b"/>
                      <a:r>
                        <a:rPr lang="en-US" sz="1100" b="0" i="0" u="none" strike="noStrike" dirty="0" smtClean="0">
                          <a:latin typeface="+mn-lt"/>
                        </a:rPr>
                        <a:t>Clients are consolidating assets with our firm</a:t>
                      </a:r>
                      <a:endParaRPr lang="en-US" sz="1100" b="0" i="0" u="none" strike="noStrike" dirty="0">
                        <a:latin typeface="+mn-lt"/>
                      </a:endParaRPr>
                    </a:p>
                  </a:txBody>
                  <a:tcPr marL="10477" marR="10477" marT="10579" marB="0" anchor="ctr">
                    <a:lnL>
                      <a:noFill/>
                    </a:lnL>
                    <a:lnR>
                      <a:noFill/>
                    </a:lnR>
                    <a:lnT>
                      <a:noFill/>
                    </a:lnT>
                    <a:lnB>
                      <a:noFill/>
                    </a:lnB>
                  </a:tcPr>
                </a:tc>
              </a:tr>
              <a:tr h="495018">
                <a:tc>
                  <a:txBody>
                    <a:bodyPr/>
                    <a:lstStyle/>
                    <a:p>
                      <a:pPr algn="r" fontAlgn="b"/>
                      <a:r>
                        <a:rPr lang="en-US" sz="1100" b="0" i="0" u="none" strike="noStrike" dirty="0" smtClean="0">
                          <a:latin typeface="+mn-lt"/>
                        </a:rPr>
                        <a:t>We have more capital to invest in firm growth and operations</a:t>
                      </a:r>
                      <a:endParaRPr lang="en-US" sz="1100" b="0" i="0" u="none" strike="noStrike" dirty="0">
                        <a:latin typeface="+mn-lt"/>
                      </a:endParaRPr>
                    </a:p>
                  </a:txBody>
                  <a:tcPr marL="10477" marR="10477" marT="10579" marB="0" anchor="ctr">
                    <a:lnL>
                      <a:noFill/>
                    </a:lnL>
                    <a:lnR>
                      <a:noFill/>
                    </a:lnR>
                    <a:lnT>
                      <a:noFill/>
                    </a:lnT>
                    <a:lnB>
                      <a:noFill/>
                    </a:lnB>
                  </a:tcPr>
                </a:tc>
              </a:tr>
              <a:tr h="495018">
                <a:tc>
                  <a:txBody>
                    <a:bodyPr/>
                    <a:lstStyle/>
                    <a:p>
                      <a:pPr algn="r" fontAlgn="b"/>
                      <a:r>
                        <a:rPr lang="en-US" sz="1100" b="0" i="0" u="none" strike="noStrike" dirty="0" smtClean="0">
                          <a:latin typeface="+mn-lt"/>
                        </a:rPr>
                        <a:t>Clients are investing more because the markets are strong</a:t>
                      </a:r>
                      <a:endParaRPr lang="en-US" sz="1100" b="0" i="0" u="none" strike="noStrike" dirty="0">
                        <a:latin typeface="+mn-lt"/>
                      </a:endParaRPr>
                    </a:p>
                  </a:txBody>
                  <a:tcPr marL="10477" marR="10477" marT="10579" marB="0" anchor="ctr">
                    <a:lnL>
                      <a:noFill/>
                    </a:lnL>
                    <a:lnR>
                      <a:noFill/>
                    </a:lnR>
                    <a:lnT>
                      <a:noFill/>
                    </a:lnT>
                    <a:lnB>
                      <a:noFill/>
                    </a:lnB>
                  </a:tcPr>
                </a:tc>
              </a:tr>
              <a:tr h="495018">
                <a:tc>
                  <a:txBody>
                    <a:bodyPr/>
                    <a:lstStyle/>
                    <a:p>
                      <a:pPr algn="r" fontAlgn="b"/>
                      <a:r>
                        <a:rPr lang="en-US" sz="1100" b="0" i="0" u="none" strike="noStrike" dirty="0" smtClean="0">
                          <a:latin typeface="+mn-lt"/>
                        </a:rPr>
                        <a:t>We have been able to expand our staff</a:t>
                      </a:r>
                      <a:endParaRPr lang="en-US" sz="1100" b="0" i="0" u="none" strike="noStrike" dirty="0">
                        <a:latin typeface="+mn-lt"/>
                      </a:endParaRPr>
                    </a:p>
                  </a:txBody>
                  <a:tcPr marL="10477" marR="10477" marT="10579" marB="0" anchor="ctr">
                    <a:lnL>
                      <a:noFill/>
                    </a:lnL>
                    <a:lnR>
                      <a:noFill/>
                    </a:lnR>
                    <a:lnT>
                      <a:noFill/>
                    </a:lnT>
                    <a:lnB>
                      <a:noFill/>
                    </a:lnB>
                  </a:tcPr>
                </a:tc>
              </a:tr>
              <a:tr h="495018">
                <a:tc>
                  <a:txBody>
                    <a:bodyPr/>
                    <a:lstStyle/>
                    <a:p>
                      <a:pPr algn="r" fontAlgn="b"/>
                      <a:endParaRPr lang="en-US" sz="1100" b="0" i="0" u="none" strike="noStrike" dirty="0">
                        <a:latin typeface="+mn-lt"/>
                      </a:endParaRPr>
                    </a:p>
                  </a:txBody>
                  <a:tcPr marL="10477" marR="10477" marT="10579" marB="0" anchor="ctr">
                    <a:lnL>
                      <a:noFill/>
                    </a:lnL>
                    <a:lnR>
                      <a:noFill/>
                    </a:lnR>
                    <a:lnT>
                      <a:noFill/>
                    </a:lnT>
                    <a:lnB>
                      <a:noFill/>
                    </a:lnB>
                  </a:tcPr>
                </a:tc>
              </a:tr>
              <a:tr h="495018">
                <a:tc>
                  <a:txBody>
                    <a:bodyPr/>
                    <a:lstStyle/>
                    <a:p>
                      <a:pPr algn="r" fontAlgn="b"/>
                      <a:r>
                        <a:rPr lang="en-US" sz="1100" b="0" i="0" u="none" strike="noStrike" dirty="0" smtClean="0">
                          <a:latin typeface="+mn-lt"/>
                        </a:rPr>
                        <a:t>The market is not benefiting our firm</a:t>
                      </a:r>
                    </a:p>
                  </a:txBody>
                  <a:tcPr marL="10477" marR="10477" marT="10579" marB="0" anchor="ctr">
                    <a:lnL>
                      <a:noFill/>
                    </a:lnL>
                    <a:lnR>
                      <a:noFill/>
                    </a:lnR>
                    <a:lnT>
                      <a:noFill/>
                    </a:lnT>
                    <a:lnB>
                      <a:noFill/>
                    </a:lnB>
                  </a:tcPr>
                </a:tc>
              </a:tr>
              <a:tr h="495018">
                <a:tc>
                  <a:txBody>
                    <a:bodyPr/>
                    <a:lstStyle/>
                    <a:p>
                      <a:pPr algn="r" fontAlgn="b"/>
                      <a:r>
                        <a:rPr lang="en-US" sz="1100" b="0" i="0" u="none" strike="noStrike" dirty="0" smtClean="0">
                          <a:latin typeface="+mn-lt"/>
                        </a:rPr>
                        <a:t>Don't know</a:t>
                      </a:r>
                      <a:endParaRPr lang="en-US" sz="1100" b="0" i="0" u="none" strike="noStrike" dirty="0">
                        <a:latin typeface="+mn-lt"/>
                      </a:endParaRPr>
                    </a:p>
                  </a:txBody>
                  <a:tcPr marL="10477" marR="10477" marT="10579" marB="0" anchor="ctr">
                    <a:lnL>
                      <a:noFill/>
                    </a:lnL>
                    <a:lnR>
                      <a:noFill/>
                    </a:lnR>
                    <a:lnT>
                      <a:noFill/>
                    </a:lnT>
                    <a:lnB>
                      <a:noFill/>
                    </a:lnB>
                  </a:tcPr>
                </a:tc>
              </a:tr>
            </a:tbl>
          </a:graphicData>
        </a:graphic>
      </p:graphicFrame>
    </p:spTree>
    <p:extLst>
      <p:ext uri="{BB962C8B-B14F-4D97-AF65-F5344CB8AC3E}">
        <p14:creationId xmlns:p14="http://schemas.microsoft.com/office/powerpoint/2010/main" val="3658818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90195" y="254318"/>
            <a:ext cx="9412288" cy="997196"/>
          </a:xfrm>
        </p:spPr>
        <p:txBody>
          <a:bodyPr>
            <a:spAutoFit/>
          </a:bodyPr>
          <a:lstStyle/>
          <a:p>
            <a:r>
              <a:rPr lang="en-US" sz="2400" dirty="0" smtClean="0"/>
              <a:t>Larger firms are more likely to be hiring employees than </a:t>
            </a:r>
            <a:r>
              <a:rPr lang="en-US" sz="2400" dirty="0"/>
              <a:t>s</a:t>
            </a:r>
            <a:r>
              <a:rPr lang="en-US" sz="2400" dirty="0" smtClean="0"/>
              <a:t>maller firms; adding </a:t>
            </a:r>
            <a:r>
              <a:rPr lang="en-US" sz="2400" dirty="0"/>
              <a:t>operational roles and junior advisors </a:t>
            </a:r>
            <a:r>
              <a:rPr lang="en-US" sz="2400" dirty="0" smtClean="0"/>
              <a:t>is the </a:t>
            </a:r>
            <a:r>
              <a:rPr lang="en-US" sz="2400" dirty="0"/>
              <a:t>top hiring priority for </a:t>
            </a:r>
            <a:r>
              <a:rPr lang="en-US" sz="2400" dirty="0" smtClean="0"/>
              <a:t>these larger firms</a:t>
            </a:r>
            <a:endParaRPr lang="en-US" altLang="en-US" sz="2400" dirty="0" smtClean="0"/>
          </a:p>
        </p:txBody>
      </p:sp>
      <p:sp>
        <p:nvSpPr>
          <p:cNvPr id="27652" name="TextBox 4"/>
          <p:cNvSpPr txBox="1">
            <a:spLocks noChangeArrowheads="1"/>
          </p:cNvSpPr>
          <p:nvPr/>
        </p:nvSpPr>
        <p:spPr bwMode="auto">
          <a:xfrm>
            <a:off x="423863" y="6703695"/>
            <a:ext cx="8805862" cy="517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None/>
            </a:pPr>
            <a:r>
              <a:rPr lang="en-US" altLang="en-US" sz="900" dirty="0" smtClean="0">
                <a:latin typeface="Arial" charset="0"/>
                <a:sym typeface="Wingdings"/>
              </a:rPr>
              <a:t></a:t>
            </a:r>
            <a:r>
              <a:rPr lang="en-US" altLang="en-US" sz="900" dirty="0" smtClean="0">
                <a:latin typeface="Arial" charset="0"/>
                <a:sym typeface="Wingdings" pitchFamily="2" charset="2"/>
              </a:rPr>
              <a:t> </a:t>
            </a:r>
            <a:r>
              <a:rPr lang="en-US" altLang="en-US" sz="900" dirty="0">
                <a:latin typeface="Arial" charset="0"/>
                <a:sym typeface="Wingdings" pitchFamily="2" charset="2"/>
              </a:rPr>
              <a:t>Indicates significant difference at 95% confidence interval</a:t>
            </a:r>
            <a:endParaRPr lang="en-US" altLang="en-US" sz="900" dirty="0">
              <a:latin typeface="Arial" charset="0"/>
            </a:endParaRPr>
          </a:p>
          <a:p>
            <a:pPr eaLnBrk="1" hangingPunct="1">
              <a:lnSpc>
                <a:spcPct val="100000"/>
              </a:lnSpc>
              <a:spcBef>
                <a:spcPct val="0"/>
              </a:spcBef>
              <a:buSzTx/>
              <a:buFontTx/>
              <a:buNone/>
            </a:pPr>
            <a:r>
              <a:rPr lang="en-US" altLang="en-US" sz="900" dirty="0" smtClean="0">
                <a:latin typeface="Arial" charset="0"/>
              </a:rPr>
              <a:t>Q18</a:t>
            </a:r>
            <a:r>
              <a:rPr lang="en-US" altLang="en-US" sz="900" dirty="0">
                <a:latin typeface="Arial" charset="0"/>
              </a:rPr>
              <a:t>: As a firm, what is the top priority for talent acquisition this year?</a:t>
            </a:r>
          </a:p>
          <a:p>
            <a:pPr eaLnBrk="1" hangingPunct="1">
              <a:lnSpc>
                <a:spcPct val="100000"/>
              </a:lnSpc>
              <a:spcBef>
                <a:spcPct val="0"/>
              </a:spcBef>
              <a:buSzTx/>
              <a:buFontTx/>
              <a:buNone/>
            </a:pPr>
            <a:r>
              <a:rPr lang="en-US" altLang="en-US" sz="900" dirty="0">
                <a:latin typeface="Arial" charset="0"/>
              </a:rPr>
              <a:t>(Base = </a:t>
            </a:r>
            <a:r>
              <a:rPr lang="en-US" altLang="en-US" sz="900" dirty="0" smtClean="0">
                <a:latin typeface="Arial" charset="0"/>
              </a:rPr>
              <a:t>Total Advisors; Current wave: $500M or More AUM = 193; Less than $500M AUM = 408)</a:t>
            </a:r>
            <a:endParaRPr lang="en-US" altLang="en-US" sz="900" dirty="0">
              <a:latin typeface="Arial" charset="0"/>
            </a:endParaRPr>
          </a:p>
        </p:txBody>
      </p:sp>
      <p:sp>
        <p:nvSpPr>
          <p:cNvPr id="27653" name="TextBox 5"/>
          <p:cNvSpPr txBox="1">
            <a:spLocks noChangeArrowheads="1"/>
          </p:cNvSpPr>
          <p:nvPr/>
        </p:nvSpPr>
        <p:spPr bwMode="auto">
          <a:xfrm>
            <a:off x="293053" y="1337398"/>
            <a:ext cx="69230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Top Talent Acquisition Priority</a:t>
            </a:r>
          </a:p>
          <a:p>
            <a:pPr eaLnBrk="1" hangingPunct="1">
              <a:lnSpc>
                <a:spcPct val="100000"/>
              </a:lnSpc>
              <a:spcBef>
                <a:spcPct val="0"/>
              </a:spcBef>
              <a:buSzTx/>
              <a:buFontTx/>
              <a:buNone/>
            </a:pPr>
            <a:r>
              <a:rPr lang="en-US" altLang="en-US" sz="1300" dirty="0">
                <a:solidFill>
                  <a:srgbClr val="676058"/>
                </a:solidFill>
                <a:latin typeface="Arial" charset="0"/>
              </a:rPr>
              <a:t>(Base: Total </a:t>
            </a:r>
            <a:r>
              <a:rPr lang="en-US" altLang="en-US" sz="1300" dirty="0" smtClean="0">
                <a:solidFill>
                  <a:srgbClr val="676058"/>
                </a:solidFill>
                <a:latin typeface="Arial" charset="0"/>
              </a:rPr>
              <a:t>Advisors)</a:t>
            </a:r>
            <a:endParaRPr lang="en-US" altLang="en-US" sz="1300" dirty="0">
              <a:solidFill>
                <a:srgbClr val="676058"/>
              </a:solidFill>
              <a:latin typeface="Arial" charset="0"/>
            </a:endParaRPr>
          </a:p>
        </p:txBody>
      </p:sp>
      <p:sp>
        <p:nvSpPr>
          <p:cNvPr id="6" name="Slide Number Placeholder 3"/>
          <p:cNvSpPr>
            <a:spLocks noGrp="1"/>
          </p:cNvSpPr>
          <p:nvPr>
            <p:ph type="sldNum" sz="quarter" idx="12"/>
          </p:nvPr>
        </p:nvSpPr>
        <p:spPr>
          <a:xfrm>
            <a:off x="9602788" y="7304088"/>
            <a:ext cx="219075" cy="219075"/>
          </a:xfrm>
        </p:spPr>
        <p:txBody>
          <a:bodyPr/>
          <a:lstStyle/>
          <a:p>
            <a:pPr>
              <a:defRPr/>
            </a:pPr>
            <a:fld id="{F393F616-AE7C-4112-AC25-0CFF02CF1069}" type="slidenum">
              <a:rPr lang="en-US"/>
              <a:pPr>
                <a:defRPr/>
              </a:pPr>
              <a:t>14</a:t>
            </a:fld>
            <a:endParaRPr lang="en-US" dirty="0"/>
          </a:p>
        </p:txBody>
      </p:sp>
      <p:graphicFrame>
        <p:nvGraphicFramePr>
          <p:cNvPr id="4" name="Chart 3"/>
          <p:cNvGraphicFramePr/>
          <p:nvPr>
            <p:extLst>
              <p:ext uri="{D42A27DB-BD31-4B8C-83A1-F6EECF244321}">
                <p14:modId xmlns:p14="http://schemas.microsoft.com/office/powerpoint/2010/main" val="3432023909"/>
              </p:ext>
            </p:extLst>
          </p:nvPr>
        </p:nvGraphicFramePr>
        <p:xfrm>
          <a:off x="647383" y="1674266"/>
          <a:ext cx="9359901" cy="5253037"/>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28"/>
          <p:cNvSpPr>
            <a:spLocks noChangeArrowheads="1"/>
          </p:cNvSpPr>
          <p:nvPr/>
        </p:nvSpPr>
        <p:spPr bwMode="auto">
          <a:xfrm>
            <a:off x="6134820" y="2031385"/>
            <a:ext cx="317776" cy="25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000" dirty="0" smtClean="0">
                <a:latin typeface="Arial" charset="0"/>
                <a:sym typeface="Wingdings"/>
              </a:rPr>
              <a:t></a:t>
            </a:r>
            <a:endParaRPr lang="en-US" altLang="en-US" sz="1000" dirty="0">
              <a:latin typeface="Arial" charset="0"/>
            </a:endParaRPr>
          </a:p>
        </p:txBody>
      </p:sp>
      <p:sp>
        <p:nvSpPr>
          <p:cNvPr id="11" name="Rectangle 28"/>
          <p:cNvSpPr>
            <a:spLocks noChangeArrowheads="1"/>
          </p:cNvSpPr>
          <p:nvPr/>
        </p:nvSpPr>
        <p:spPr bwMode="auto">
          <a:xfrm>
            <a:off x="5817044" y="3041104"/>
            <a:ext cx="317776" cy="25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000" dirty="0" smtClean="0">
                <a:latin typeface="Arial" charset="0"/>
                <a:sym typeface="Wingdings"/>
              </a:rPr>
              <a:t></a:t>
            </a:r>
            <a:endParaRPr lang="en-US" altLang="en-US" sz="1000" dirty="0">
              <a:latin typeface="Arial" charset="0"/>
            </a:endParaRPr>
          </a:p>
        </p:txBody>
      </p:sp>
      <p:sp>
        <p:nvSpPr>
          <p:cNvPr id="12" name="Rectangle 28"/>
          <p:cNvSpPr>
            <a:spLocks noChangeArrowheads="1"/>
          </p:cNvSpPr>
          <p:nvPr/>
        </p:nvSpPr>
        <p:spPr bwMode="auto">
          <a:xfrm>
            <a:off x="4763018" y="5011508"/>
            <a:ext cx="317776" cy="25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000" dirty="0" smtClean="0">
                <a:latin typeface="Arial" charset="0"/>
                <a:sym typeface="Wingdings"/>
              </a:rPr>
              <a:t></a:t>
            </a:r>
            <a:endParaRPr lang="en-US" altLang="en-US" sz="1000" dirty="0">
              <a:latin typeface="Arial" charset="0"/>
            </a:endParaRPr>
          </a:p>
        </p:txBody>
      </p:sp>
      <p:sp>
        <p:nvSpPr>
          <p:cNvPr id="13" name="Rectangle 28"/>
          <p:cNvSpPr>
            <a:spLocks noChangeArrowheads="1"/>
          </p:cNvSpPr>
          <p:nvPr/>
        </p:nvSpPr>
        <p:spPr bwMode="auto">
          <a:xfrm>
            <a:off x="7789328" y="6311988"/>
            <a:ext cx="317776" cy="25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000" dirty="0" smtClean="0">
                <a:latin typeface="Arial" charset="0"/>
                <a:sym typeface="Wingdings"/>
              </a:rPr>
              <a:t></a:t>
            </a:r>
            <a:endParaRPr lang="en-US" altLang="en-US" sz="1000" dirty="0">
              <a:latin typeface="Arial" charset="0"/>
            </a:endParaRPr>
          </a:p>
        </p:txBody>
      </p:sp>
      <p:cxnSp>
        <p:nvCxnSpPr>
          <p:cNvPr id="14" name="Straight Connector 13"/>
          <p:cNvCxnSpPr/>
          <p:nvPr/>
        </p:nvCxnSpPr>
        <p:spPr>
          <a:xfrm>
            <a:off x="1097280" y="5699760"/>
            <a:ext cx="7244080" cy="0"/>
          </a:xfrm>
          <a:prstGeom prst="line">
            <a:avLst/>
          </a:prstGeom>
          <a:ln w="19050">
            <a:solidFill>
              <a:schemeClr val="tx1"/>
            </a:solidFill>
            <a:prstDash val="sysDash"/>
            <a:miter lim="800000"/>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a:off x="7334688" y="3957220"/>
            <a:ext cx="1656912" cy="521883"/>
            <a:chOff x="1799555" y="5721702"/>
            <a:chExt cx="1518275" cy="521883"/>
          </a:xfrm>
        </p:grpSpPr>
        <p:sp>
          <p:nvSpPr>
            <p:cNvPr id="16" name="Rectangle 15"/>
            <p:cNvSpPr/>
            <p:nvPr/>
          </p:nvSpPr>
          <p:spPr>
            <a:xfrm>
              <a:off x="1799555" y="6041232"/>
              <a:ext cx="106306" cy="10630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FFFFFF"/>
                </a:solidFill>
              </a:endParaRPr>
            </a:p>
          </p:txBody>
        </p:sp>
        <p:sp>
          <p:nvSpPr>
            <p:cNvPr id="17" name="TextBox 16"/>
            <p:cNvSpPr txBox="1"/>
            <p:nvPr/>
          </p:nvSpPr>
          <p:spPr>
            <a:xfrm>
              <a:off x="1875627" y="5721702"/>
              <a:ext cx="1360741" cy="276890"/>
            </a:xfrm>
            <a:prstGeom prst="rect">
              <a:avLst/>
            </a:prstGeom>
          </p:spPr>
          <p:txBody>
            <a:bodyPr vert="horz" wrap="square" lIns="91440" tIns="45720" rIns="91440" bIns="45720" rtlCol="0">
              <a:noAutofit/>
            </a:bodyPr>
            <a:lstStyle/>
            <a:p>
              <a:pPr>
                <a:spcBef>
                  <a:spcPts val="800"/>
                </a:spcBef>
              </a:pPr>
              <a:r>
                <a:rPr lang="en-US" sz="1000" b="1" dirty="0" smtClean="0">
                  <a:cs typeface="Arial" panose="020B0604020202020204" pitchFamily="34" charset="0"/>
                </a:rPr>
                <a:t>$500M or More AUM </a:t>
              </a:r>
              <a:endParaRPr lang="en-US" sz="1000" b="1" dirty="0">
                <a:cs typeface="Arial" panose="020B0604020202020204" pitchFamily="34" charset="0"/>
              </a:endParaRPr>
            </a:p>
          </p:txBody>
        </p:sp>
        <p:sp>
          <p:nvSpPr>
            <p:cNvPr id="18" name="Rectangle 17"/>
            <p:cNvSpPr/>
            <p:nvPr/>
          </p:nvSpPr>
          <p:spPr>
            <a:xfrm>
              <a:off x="1800366" y="5800644"/>
              <a:ext cx="106306" cy="106306"/>
            </a:xfrm>
            <a:prstGeom prst="rect">
              <a:avLst/>
            </a:prstGeom>
            <a:solidFill>
              <a:srgbClr val="336699"/>
            </a:solidFill>
            <a:ln>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FFFFFF"/>
                </a:solidFill>
              </a:endParaRPr>
            </a:p>
          </p:txBody>
        </p:sp>
        <p:sp>
          <p:nvSpPr>
            <p:cNvPr id="19" name="TextBox 18"/>
            <p:cNvSpPr txBox="1"/>
            <p:nvPr/>
          </p:nvSpPr>
          <p:spPr>
            <a:xfrm>
              <a:off x="1875627" y="5966695"/>
              <a:ext cx="1442203" cy="276890"/>
            </a:xfrm>
            <a:prstGeom prst="rect">
              <a:avLst/>
            </a:prstGeom>
          </p:spPr>
          <p:txBody>
            <a:bodyPr vert="horz" wrap="square" lIns="91440" tIns="45720" rIns="91440" bIns="45720" rtlCol="0">
              <a:normAutofit/>
            </a:bodyPr>
            <a:lstStyle/>
            <a:p>
              <a:pPr>
                <a:spcBef>
                  <a:spcPts val="800"/>
                </a:spcBef>
              </a:pPr>
              <a:r>
                <a:rPr lang="en-US" sz="1000" b="1" dirty="0" smtClean="0">
                  <a:cs typeface="Arial" panose="020B0604020202020204" pitchFamily="34" charset="0"/>
                </a:rPr>
                <a:t>Less Than $500M AUM</a:t>
              </a:r>
              <a:endParaRPr lang="en-US" sz="1000" b="1" dirty="0">
                <a:cs typeface="Arial" panose="020B0604020202020204" pitchFamily="34" charset="0"/>
              </a:endParaRPr>
            </a:p>
          </p:txBody>
        </p:sp>
      </p:grpSp>
      <p:sp>
        <p:nvSpPr>
          <p:cNvPr id="2" name="Rectangle 1"/>
          <p:cNvSpPr/>
          <p:nvPr/>
        </p:nvSpPr>
        <p:spPr>
          <a:xfrm>
            <a:off x="8077144" y="0"/>
            <a:ext cx="1885453" cy="276999"/>
          </a:xfrm>
          <a:prstGeom prst="rect">
            <a:avLst/>
          </a:prstGeom>
        </p:spPr>
        <p:txBody>
          <a:bodyPr wrap="none">
            <a:spAutoFit/>
          </a:bodyPr>
          <a:lstStyle/>
          <a:p>
            <a:pPr eaLnBrk="0" hangingPunct="0">
              <a:spcBef>
                <a:spcPts val="442"/>
              </a:spcBef>
              <a:buClr>
                <a:schemeClr val="tx1"/>
              </a:buClr>
              <a:defRPr/>
            </a:pPr>
            <a:r>
              <a:rPr lang="en-US" sz="1200" b="1" kern="0" dirty="0">
                <a:solidFill>
                  <a:schemeClr val="tx2"/>
                </a:solidFill>
              </a:rPr>
              <a:t>HIRING AND TRAINING</a:t>
            </a:r>
          </a:p>
        </p:txBody>
      </p:sp>
    </p:spTree>
    <p:extLst>
      <p:ext uri="{BB962C8B-B14F-4D97-AF65-F5344CB8AC3E}">
        <p14:creationId xmlns:p14="http://schemas.microsoft.com/office/powerpoint/2010/main" val="17949910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87020" y="292100"/>
            <a:ext cx="9491980" cy="997196"/>
          </a:xfrm>
        </p:spPr>
        <p:txBody>
          <a:bodyPr wrap="square">
            <a:spAutoFit/>
          </a:bodyPr>
          <a:lstStyle/>
          <a:p>
            <a:r>
              <a:rPr lang="en-US" sz="2400" dirty="0" smtClean="0"/>
              <a:t>While firms are experiencing high employee retention rates, finding staff can be more challenging; business development roles are the most difficult to fill</a:t>
            </a:r>
            <a:endParaRPr lang="en-US" altLang="en-US" sz="2200" strike="sngStrike" dirty="0" smtClean="0"/>
          </a:p>
        </p:txBody>
      </p:sp>
      <p:sp>
        <p:nvSpPr>
          <p:cNvPr id="37892" name="TextBox 37"/>
          <p:cNvSpPr txBox="1">
            <a:spLocks noChangeArrowheads="1"/>
          </p:cNvSpPr>
          <p:nvPr/>
        </p:nvSpPr>
        <p:spPr bwMode="auto">
          <a:xfrm>
            <a:off x="308293" y="1357847"/>
            <a:ext cx="96789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smtClean="0">
                <a:latin typeface="Arial" charset="0"/>
              </a:rPr>
              <a:t>Finding</a:t>
            </a:r>
            <a:r>
              <a:rPr lang="en-US" altLang="en-US" sz="1500" b="1" dirty="0" smtClean="0">
                <a:solidFill>
                  <a:schemeClr val="tx2"/>
                </a:solidFill>
                <a:latin typeface="Arial" charset="0"/>
              </a:rPr>
              <a:t> </a:t>
            </a:r>
            <a:r>
              <a:rPr lang="en-US" altLang="en-US" sz="1500" b="1" dirty="0" smtClean="0">
                <a:solidFill>
                  <a:srgbClr val="676058"/>
                </a:solidFill>
                <a:latin typeface="Arial" charset="0"/>
              </a:rPr>
              <a:t>and </a:t>
            </a:r>
            <a:r>
              <a:rPr lang="en-US" altLang="en-US" sz="1500" b="1" dirty="0">
                <a:solidFill>
                  <a:srgbClr val="676058"/>
                </a:solidFill>
                <a:latin typeface="Arial" charset="0"/>
              </a:rPr>
              <a:t>Retaining Employees</a:t>
            </a:r>
          </a:p>
          <a:p>
            <a:pPr eaLnBrk="1" hangingPunct="1">
              <a:lnSpc>
                <a:spcPct val="100000"/>
              </a:lnSpc>
              <a:spcBef>
                <a:spcPct val="0"/>
              </a:spcBef>
              <a:buSzTx/>
              <a:buFontTx/>
              <a:buNone/>
            </a:pPr>
            <a:r>
              <a:rPr lang="en-US" altLang="en-US" sz="1300" dirty="0">
                <a:solidFill>
                  <a:srgbClr val="676058"/>
                </a:solidFill>
                <a:latin typeface="Arial" charset="0"/>
              </a:rPr>
              <a:t>(Base: Total Advisors)</a:t>
            </a:r>
          </a:p>
        </p:txBody>
      </p:sp>
      <p:sp>
        <p:nvSpPr>
          <p:cNvPr id="37893" name="TextBox 24"/>
          <p:cNvSpPr txBox="1">
            <a:spLocks noChangeArrowheads="1"/>
          </p:cNvSpPr>
          <p:nvPr/>
        </p:nvSpPr>
        <p:spPr bwMode="auto">
          <a:xfrm>
            <a:off x="423863" y="6690678"/>
            <a:ext cx="8805862" cy="37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Q15: </a:t>
            </a:r>
            <a:r>
              <a:rPr lang="en-US" altLang="en-US" sz="900" dirty="0">
                <a:latin typeface="Arial" charset="0"/>
              </a:rPr>
              <a:t> Is there a specific staffing need that you are having difficulty finding or retaining?</a:t>
            </a:r>
            <a:r>
              <a:rPr lang="en-US" altLang="en-US" sz="900" dirty="0" smtClean="0">
                <a:latin typeface="Arial" charset="0"/>
              </a:rPr>
              <a:t/>
            </a:r>
            <a:br>
              <a:rPr lang="en-US" altLang="en-US" sz="900" dirty="0" smtClean="0">
                <a:latin typeface="Arial" charset="0"/>
              </a:rPr>
            </a:br>
            <a:r>
              <a:rPr lang="en-US" altLang="en-US" sz="900" dirty="0" smtClean="0">
                <a:latin typeface="Arial" charset="0"/>
              </a:rPr>
              <a:t>(</a:t>
            </a:r>
            <a:r>
              <a:rPr lang="en-US" altLang="en-US" sz="900" dirty="0">
                <a:latin typeface="Arial" charset="0"/>
              </a:rPr>
              <a:t>Base = Total Advisors; Current wave = </a:t>
            </a:r>
            <a:r>
              <a:rPr lang="en-US" altLang="en-US" sz="900" dirty="0" smtClean="0">
                <a:latin typeface="Arial" charset="0"/>
              </a:rPr>
              <a:t>629)</a:t>
            </a:r>
            <a:endParaRPr lang="en-US" altLang="en-US" sz="900" dirty="0">
              <a:latin typeface="Arial" charset="0"/>
            </a:endParaRPr>
          </a:p>
        </p:txBody>
      </p:sp>
      <p:sp>
        <p:nvSpPr>
          <p:cNvPr id="7" name="Slide Number Placeholder 3"/>
          <p:cNvSpPr>
            <a:spLocks noGrp="1"/>
          </p:cNvSpPr>
          <p:nvPr>
            <p:ph type="sldNum" sz="quarter" idx="12"/>
          </p:nvPr>
        </p:nvSpPr>
        <p:spPr>
          <a:xfrm>
            <a:off x="9602788" y="7304088"/>
            <a:ext cx="219075" cy="219075"/>
          </a:xfrm>
        </p:spPr>
        <p:txBody>
          <a:bodyPr/>
          <a:lstStyle/>
          <a:p>
            <a:pPr>
              <a:defRPr/>
            </a:pPr>
            <a:fld id="{4F132A0D-3DA1-438C-9447-44DF72235FF2}" type="slidenum">
              <a:rPr lang="en-US"/>
              <a:pPr>
                <a:defRPr/>
              </a:pPr>
              <a:t>15</a:t>
            </a:fld>
            <a:endParaRPr lang="en-US" dirty="0"/>
          </a:p>
        </p:txBody>
      </p:sp>
      <p:sp>
        <p:nvSpPr>
          <p:cNvPr id="12" name="TextBox 11"/>
          <p:cNvSpPr txBox="1"/>
          <p:nvPr/>
        </p:nvSpPr>
        <p:spPr>
          <a:xfrm>
            <a:off x="2677977" y="2046230"/>
            <a:ext cx="2324324" cy="276890"/>
          </a:xfrm>
          <a:prstGeom prst="rect">
            <a:avLst/>
          </a:prstGeom>
        </p:spPr>
        <p:txBody>
          <a:bodyPr vert="horz" wrap="square" lIns="91440" tIns="45720" rIns="91440" bIns="45720" rtlCol="0" anchor="ctr">
            <a:noAutofit/>
          </a:bodyPr>
          <a:lstStyle/>
          <a:p>
            <a:pPr algn="ctr">
              <a:spcBef>
                <a:spcPts val="800"/>
              </a:spcBef>
            </a:pPr>
            <a:r>
              <a:rPr lang="en-US" sz="1400" b="1" dirty="0" smtClean="0">
                <a:latin typeface="+mj-lt"/>
                <a:cs typeface="Arial" panose="020B0604020202020204" pitchFamily="34" charset="0"/>
              </a:rPr>
              <a:t>Having Difficulty Finding Employees</a:t>
            </a:r>
            <a:endParaRPr lang="en-US" sz="1400" b="1" dirty="0">
              <a:latin typeface="+mj-lt"/>
              <a:cs typeface="Arial" panose="020B0604020202020204" pitchFamily="34" charset="0"/>
            </a:endParaRPr>
          </a:p>
        </p:txBody>
      </p:sp>
      <p:sp>
        <p:nvSpPr>
          <p:cNvPr id="14" name="TextBox 13"/>
          <p:cNvSpPr txBox="1"/>
          <p:nvPr/>
        </p:nvSpPr>
        <p:spPr>
          <a:xfrm>
            <a:off x="5772150" y="2046230"/>
            <a:ext cx="2471056" cy="276890"/>
          </a:xfrm>
          <a:prstGeom prst="rect">
            <a:avLst/>
          </a:prstGeom>
        </p:spPr>
        <p:txBody>
          <a:bodyPr vert="horz" wrap="square" lIns="91440" tIns="45720" rIns="91440" bIns="45720" rtlCol="0" anchor="ctr">
            <a:noAutofit/>
          </a:bodyPr>
          <a:lstStyle/>
          <a:p>
            <a:pPr algn="ctr">
              <a:spcBef>
                <a:spcPts val="800"/>
              </a:spcBef>
            </a:pPr>
            <a:r>
              <a:rPr lang="en-US" sz="1400" b="1" dirty="0" smtClean="0">
                <a:latin typeface="+mj-lt"/>
                <a:cs typeface="Arial" panose="020B0604020202020204" pitchFamily="34" charset="0"/>
              </a:rPr>
              <a:t>Having Difficulty Retaining Employees</a:t>
            </a:r>
            <a:endParaRPr lang="en-US" sz="1400" b="1" dirty="0">
              <a:latin typeface="+mj-lt"/>
              <a:cs typeface="Arial" panose="020B0604020202020204" pitchFamily="34" charset="0"/>
            </a:endParaRPr>
          </a:p>
        </p:txBody>
      </p:sp>
      <p:sp>
        <p:nvSpPr>
          <p:cNvPr id="17" name="Rectangle 16"/>
          <p:cNvSpPr/>
          <p:nvPr/>
        </p:nvSpPr>
        <p:spPr>
          <a:xfrm>
            <a:off x="8045060" y="0"/>
            <a:ext cx="1885453" cy="276999"/>
          </a:xfrm>
          <a:prstGeom prst="rect">
            <a:avLst/>
          </a:prstGeom>
        </p:spPr>
        <p:txBody>
          <a:bodyPr wrap="none">
            <a:spAutoFit/>
          </a:bodyPr>
          <a:lstStyle/>
          <a:p>
            <a:pPr eaLnBrk="0" hangingPunct="0">
              <a:spcBef>
                <a:spcPts val="442"/>
              </a:spcBef>
              <a:buClr>
                <a:schemeClr val="tx1"/>
              </a:buClr>
              <a:defRPr/>
            </a:pPr>
            <a:r>
              <a:rPr lang="en-US" sz="1200" b="1" kern="0" dirty="0">
                <a:solidFill>
                  <a:schemeClr val="tx2"/>
                </a:solidFill>
              </a:rPr>
              <a:t>HIRING AND TRAINING</a:t>
            </a:r>
          </a:p>
        </p:txBody>
      </p:sp>
      <p:graphicFrame>
        <p:nvGraphicFramePr>
          <p:cNvPr id="18" name="Chart 17"/>
          <p:cNvGraphicFramePr/>
          <p:nvPr>
            <p:extLst>
              <p:ext uri="{D42A27DB-BD31-4B8C-83A1-F6EECF244321}">
                <p14:modId xmlns:p14="http://schemas.microsoft.com/office/powerpoint/2010/main" val="415075542"/>
              </p:ext>
            </p:extLst>
          </p:nvPr>
        </p:nvGraphicFramePr>
        <p:xfrm>
          <a:off x="0" y="2283994"/>
          <a:ext cx="9359901" cy="43325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p:nvPr>
            <p:extLst>
              <p:ext uri="{D42A27DB-BD31-4B8C-83A1-F6EECF244321}">
                <p14:modId xmlns:p14="http://schemas.microsoft.com/office/powerpoint/2010/main" val="4035181859"/>
              </p:ext>
            </p:extLst>
          </p:nvPr>
        </p:nvGraphicFramePr>
        <p:xfrm>
          <a:off x="3670753" y="2283994"/>
          <a:ext cx="9359901" cy="433257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05685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76860" y="254000"/>
            <a:ext cx="9588500" cy="664797"/>
          </a:xfrm>
        </p:spPr>
        <p:txBody>
          <a:bodyPr>
            <a:spAutoFit/>
          </a:bodyPr>
          <a:lstStyle/>
          <a:p>
            <a:r>
              <a:rPr lang="en-US" sz="2400" dirty="0"/>
              <a:t>Firms identify business development and </a:t>
            </a:r>
            <a:r>
              <a:rPr lang="en-US" sz="2400" dirty="0" smtClean="0"/>
              <a:t>technology skills </a:t>
            </a:r>
            <a:r>
              <a:rPr lang="en-US" sz="2400" dirty="0"/>
              <a:t>as the </a:t>
            </a:r>
            <a:r>
              <a:rPr lang="en-US" sz="2400" dirty="0" smtClean="0"/>
              <a:t>most significant needs </a:t>
            </a:r>
            <a:r>
              <a:rPr lang="en-US" sz="2400" dirty="0"/>
              <a:t>for employee development</a:t>
            </a:r>
            <a:endParaRPr lang="en-US" altLang="en-US" sz="2200" dirty="0" smtClean="0"/>
          </a:p>
        </p:txBody>
      </p:sp>
      <p:sp>
        <p:nvSpPr>
          <p:cNvPr id="37892" name="TextBox 37"/>
          <p:cNvSpPr txBox="1">
            <a:spLocks noChangeArrowheads="1"/>
          </p:cNvSpPr>
          <p:nvPr/>
        </p:nvSpPr>
        <p:spPr bwMode="auto">
          <a:xfrm>
            <a:off x="287973" y="1245553"/>
            <a:ext cx="96789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smtClean="0">
                <a:solidFill>
                  <a:srgbClr val="676058"/>
                </a:solidFill>
                <a:latin typeface="Arial" charset="0"/>
              </a:rPr>
              <a:t>Biggest Employee Development Need</a:t>
            </a:r>
            <a:endParaRPr lang="en-US" altLang="en-US" sz="1500" b="1" dirty="0">
              <a:solidFill>
                <a:srgbClr val="676058"/>
              </a:solidFill>
              <a:latin typeface="Arial" charset="0"/>
            </a:endParaRPr>
          </a:p>
          <a:p>
            <a:pPr eaLnBrk="1" hangingPunct="1">
              <a:lnSpc>
                <a:spcPct val="100000"/>
              </a:lnSpc>
              <a:spcBef>
                <a:spcPct val="0"/>
              </a:spcBef>
              <a:buSzTx/>
              <a:buFontTx/>
              <a:buNone/>
            </a:pPr>
            <a:r>
              <a:rPr lang="en-US" altLang="en-US" sz="1300" dirty="0">
                <a:solidFill>
                  <a:srgbClr val="676058"/>
                </a:solidFill>
                <a:latin typeface="Arial" charset="0"/>
              </a:rPr>
              <a:t>(Base: Total Advisors)</a:t>
            </a:r>
          </a:p>
        </p:txBody>
      </p:sp>
      <p:sp>
        <p:nvSpPr>
          <p:cNvPr id="37893" name="TextBox 24"/>
          <p:cNvSpPr txBox="1">
            <a:spLocks noChangeArrowheads="1"/>
          </p:cNvSpPr>
          <p:nvPr/>
        </p:nvSpPr>
        <p:spPr bwMode="auto">
          <a:xfrm>
            <a:off x="423863" y="6700838"/>
            <a:ext cx="8805862" cy="37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Q20: </a:t>
            </a:r>
            <a:r>
              <a:rPr lang="en-US" altLang="en-US" sz="900" dirty="0">
                <a:latin typeface="Arial" charset="0"/>
              </a:rPr>
              <a:t>Where is the biggest need for employee development at your firm?</a:t>
            </a:r>
            <a:r>
              <a:rPr lang="en-US" altLang="en-US" sz="900" dirty="0" smtClean="0">
                <a:latin typeface="Arial" charset="0"/>
              </a:rPr>
              <a:t/>
            </a:r>
            <a:br>
              <a:rPr lang="en-US" altLang="en-US" sz="900" dirty="0" smtClean="0">
                <a:latin typeface="Arial" charset="0"/>
              </a:rPr>
            </a:br>
            <a:r>
              <a:rPr lang="en-US" altLang="en-US" sz="900" dirty="0" smtClean="0">
                <a:latin typeface="Arial" charset="0"/>
              </a:rPr>
              <a:t>(</a:t>
            </a:r>
            <a:r>
              <a:rPr lang="en-US" altLang="en-US" sz="900" dirty="0">
                <a:latin typeface="Arial" charset="0"/>
              </a:rPr>
              <a:t>Base = Total Advisors; Current wave = </a:t>
            </a:r>
            <a:r>
              <a:rPr lang="en-US" altLang="en-US" sz="900" dirty="0" smtClean="0">
                <a:latin typeface="Arial" charset="0"/>
              </a:rPr>
              <a:t>629)</a:t>
            </a:r>
            <a:endParaRPr lang="en-US" altLang="en-US" sz="900" dirty="0">
              <a:latin typeface="Arial" charset="0"/>
            </a:endParaRPr>
          </a:p>
        </p:txBody>
      </p:sp>
      <p:sp>
        <p:nvSpPr>
          <p:cNvPr id="7" name="Slide Number Placeholder 3"/>
          <p:cNvSpPr>
            <a:spLocks noGrp="1"/>
          </p:cNvSpPr>
          <p:nvPr>
            <p:ph type="sldNum" sz="quarter" idx="12"/>
          </p:nvPr>
        </p:nvSpPr>
        <p:spPr>
          <a:xfrm>
            <a:off x="9602788" y="7304088"/>
            <a:ext cx="219075" cy="219075"/>
          </a:xfrm>
        </p:spPr>
        <p:txBody>
          <a:bodyPr/>
          <a:lstStyle/>
          <a:p>
            <a:pPr>
              <a:defRPr/>
            </a:pPr>
            <a:fld id="{4F132A0D-3DA1-438C-9447-44DF72235FF2}" type="slidenum">
              <a:rPr lang="en-US"/>
              <a:pPr>
                <a:defRPr/>
              </a:pPr>
              <a:t>16</a:t>
            </a:fld>
            <a:endParaRPr lang="en-US" dirty="0"/>
          </a:p>
        </p:txBody>
      </p:sp>
      <p:graphicFrame>
        <p:nvGraphicFramePr>
          <p:cNvPr id="8" name="Object 2"/>
          <p:cNvGraphicFramePr>
            <a:graphicFrameLocks noChangeAspect="1"/>
          </p:cNvGraphicFramePr>
          <p:nvPr>
            <p:extLst>
              <p:ext uri="{D42A27DB-BD31-4B8C-83A1-F6EECF244321}">
                <p14:modId xmlns:p14="http://schemas.microsoft.com/office/powerpoint/2010/main" val="1715470648"/>
              </p:ext>
            </p:extLst>
          </p:nvPr>
        </p:nvGraphicFramePr>
        <p:xfrm>
          <a:off x="4906963" y="1862138"/>
          <a:ext cx="5538787" cy="48926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70708964"/>
              </p:ext>
            </p:extLst>
          </p:nvPr>
        </p:nvGraphicFramePr>
        <p:xfrm>
          <a:off x="1290320" y="1955801"/>
          <a:ext cx="3691255" cy="4465321"/>
        </p:xfrm>
        <a:graphic>
          <a:graphicData uri="http://schemas.openxmlformats.org/drawingml/2006/table">
            <a:tbl>
              <a:tblPr/>
              <a:tblGrid>
                <a:gridCol w="3691255"/>
              </a:tblGrid>
              <a:tr h="569199">
                <a:tc>
                  <a:txBody>
                    <a:bodyPr/>
                    <a:lstStyle/>
                    <a:p>
                      <a:pPr algn="r" fontAlgn="b"/>
                      <a:r>
                        <a:rPr lang="en-US" sz="1100" b="0" i="0" u="none" strike="noStrike" dirty="0">
                          <a:effectLst/>
                          <a:latin typeface="+mn-lt"/>
                        </a:rPr>
                        <a:t>Business development</a:t>
                      </a:r>
                    </a:p>
                  </a:txBody>
                  <a:tcPr marL="7620" marR="7620" marT="7620" marB="0" anchor="ctr">
                    <a:lnL>
                      <a:noFill/>
                    </a:lnL>
                    <a:lnR>
                      <a:noFill/>
                    </a:lnR>
                    <a:lnT>
                      <a:noFill/>
                    </a:lnT>
                    <a:lnB>
                      <a:noFill/>
                    </a:lnB>
                  </a:tcPr>
                </a:tc>
              </a:tr>
              <a:tr h="569199">
                <a:tc>
                  <a:txBody>
                    <a:bodyPr/>
                    <a:lstStyle/>
                    <a:p>
                      <a:pPr algn="r" fontAlgn="b"/>
                      <a:r>
                        <a:rPr lang="en-US" sz="1100" b="0" i="0" u="none" strike="noStrike" dirty="0">
                          <a:effectLst/>
                          <a:latin typeface="+mn-lt"/>
                        </a:rPr>
                        <a:t>Technology training to be able to fully leverage technology in workflows</a:t>
                      </a:r>
                    </a:p>
                  </a:txBody>
                  <a:tcPr marL="7620" marR="7620" marT="7620" marB="0" anchor="ctr">
                    <a:lnL>
                      <a:noFill/>
                    </a:lnL>
                    <a:lnR>
                      <a:noFill/>
                    </a:lnR>
                    <a:lnT>
                      <a:noFill/>
                    </a:lnT>
                    <a:lnB>
                      <a:noFill/>
                    </a:lnB>
                  </a:tcPr>
                </a:tc>
              </a:tr>
              <a:tr h="569199">
                <a:tc>
                  <a:txBody>
                    <a:bodyPr/>
                    <a:lstStyle/>
                    <a:p>
                      <a:pPr algn="r" fontAlgn="b"/>
                      <a:r>
                        <a:rPr lang="en-US" sz="1100" b="0" i="0" u="none" strike="noStrike" dirty="0">
                          <a:effectLst/>
                          <a:latin typeface="+mn-lt"/>
                        </a:rPr>
                        <a:t>Relationship management/communication skills for working with clients</a:t>
                      </a:r>
                    </a:p>
                  </a:txBody>
                  <a:tcPr marL="7620" marR="7620" marT="7620" marB="0" anchor="ctr">
                    <a:lnL>
                      <a:noFill/>
                    </a:lnL>
                    <a:lnR>
                      <a:noFill/>
                    </a:lnR>
                    <a:lnT>
                      <a:noFill/>
                    </a:lnT>
                    <a:lnB>
                      <a:noFill/>
                    </a:lnB>
                  </a:tcPr>
                </a:tc>
              </a:tr>
              <a:tr h="569199">
                <a:tc>
                  <a:txBody>
                    <a:bodyPr/>
                    <a:lstStyle/>
                    <a:p>
                      <a:pPr algn="r" fontAlgn="b"/>
                      <a:r>
                        <a:rPr lang="en-US" sz="1100" b="0" i="0" u="none" strike="noStrike" dirty="0">
                          <a:effectLst/>
                          <a:latin typeface="+mn-lt"/>
                        </a:rPr>
                        <a:t>Training next generation firm leadership</a:t>
                      </a:r>
                    </a:p>
                  </a:txBody>
                  <a:tcPr marL="7620" marR="7620" marT="7620" marB="0" anchor="ctr">
                    <a:lnL>
                      <a:noFill/>
                    </a:lnL>
                    <a:lnR>
                      <a:noFill/>
                    </a:lnR>
                    <a:lnT>
                      <a:noFill/>
                    </a:lnT>
                    <a:lnB>
                      <a:noFill/>
                    </a:lnB>
                  </a:tcPr>
                </a:tc>
              </a:tr>
              <a:tr h="569199">
                <a:tc>
                  <a:txBody>
                    <a:bodyPr/>
                    <a:lstStyle/>
                    <a:p>
                      <a:pPr algn="r" fontAlgn="b"/>
                      <a:r>
                        <a:rPr lang="en-US" sz="1100" b="0" i="0" u="none" strike="noStrike" dirty="0">
                          <a:effectLst/>
                          <a:latin typeface="+mn-lt"/>
                        </a:rPr>
                        <a:t>Marketing</a:t>
                      </a:r>
                    </a:p>
                  </a:txBody>
                  <a:tcPr marL="7620" marR="7620" marT="7620" marB="0" anchor="ctr">
                    <a:lnL>
                      <a:noFill/>
                    </a:lnL>
                    <a:lnR>
                      <a:noFill/>
                    </a:lnR>
                    <a:lnT>
                      <a:noFill/>
                    </a:lnT>
                    <a:lnB>
                      <a:noFill/>
                    </a:lnB>
                  </a:tcPr>
                </a:tc>
              </a:tr>
              <a:tr h="569199">
                <a:tc>
                  <a:txBody>
                    <a:bodyPr/>
                    <a:lstStyle/>
                    <a:p>
                      <a:pPr algn="r" fontAlgn="b"/>
                      <a:r>
                        <a:rPr lang="en-US" sz="1100" b="0" i="0" u="none" strike="noStrike" dirty="0">
                          <a:effectLst/>
                          <a:latin typeface="+mn-lt"/>
                        </a:rPr>
                        <a:t>Technical training such as investment or portfolio management expertise</a:t>
                      </a:r>
                    </a:p>
                  </a:txBody>
                  <a:tcPr marL="7620" marR="7620" marT="7620" marB="0" anchor="ctr">
                    <a:lnL>
                      <a:noFill/>
                    </a:lnL>
                    <a:lnR>
                      <a:noFill/>
                    </a:lnR>
                    <a:lnT>
                      <a:noFill/>
                    </a:lnT>
                    <a:lnB>
                      <a:noFill/>
                    </a:lnB>
                  </a:tcPr>
                </a:tc>
              </a:tr>
              <a:tr h="480928">
                <a:tc>
                  <a:txBody>
                    <a:bodyPr/>
                    <a:lstStyle/>
                    <a:p>
                      <a:pPr algn="r" fontAlgn="b"/>
                      <a:r>
                        <a:rPr lang="en-US" sz="1100" b="0" i="0" u="none" strike="noStrike" dirty="0">
                          <a:effectLst/>
                          <a:latin typeface="+mn-lt"/>
                        </a:rPr>
                        <a:t>Leadership management for current leaders</a:t>
                      </a:r>
                    </a:p>
                  </a:txBody>
                  <a:tcPr marL="7620" marR="7620" marT="7620" marB="0" anchor="ctr">
                    <a:lnL>
                      <a:noFill/>
                    </a:lnL>
                    <a:lnR>
                      <a:noFill/>
                    </a:lnR>
                    <a:lnT>
                      <a:noFill/>
                    </a:lnT>
                    <a:lnB>
                      <a:noFill/>
                    </a:lnB>
                  </a:tcPr>
                </a:tc>
              </a:tr>
              <a:tr h="569199">
                <a:tc>
                  <a:txBody>
                    <a:bodyPr/>
                    <a:lstStyle/>
                    <a:p>
                      <a:pPr algn="r" fontAlgn="b"/>
                      <a:r>
                        <a:rPr lang="en-US" sz="1100" b="0" i="0" u="none" strike="noStrike" dirty="0" smtClean="0">
                          <a:latin typeface="+mn-lt"/>
                        </a:rPr>
                        <a:t>Other (specify)</a:t>
                      </a:r>
                      <a:endParaRPr lang="en-US" sz="1100" b="0" i="0" u="none" strike="noStrike" dirty="0">
                        <a:latin typeface="+mn-lt"/>
                      </a:endParaRPr>
                    </a:p>
                  </a:txBody>
                  <a:tcPr marL="10477" marR="10477" marT="10579" marB="0" anchor="ctr">
                    <a:lnL>
                      <a:noFill/>
                    </a:lnL>
                    <a:lnR>
                      <a:noFill/>
                    </a:lnR>
                    <a:lnT>
                      <a:noFill/>
                    </a:lnT>
                    <a:lnB>
                      <a:noFill/>
                    </a:lnB>
                  </a:tcPr>
                </a:tc>
              </a:tr>
            </a:tbl>
          </a:graphicData>
        </a:graphic>
      </p:graphicFrame>
      <p:sp>
        <p:nvSpPr>
          <p:cNvPr id="10" name="Rectangle 9"/>
          <p:cNvSpPr/>
          <p:nvPr/>
        </p:nvSpPr>
        <p:spPr>
          <a:xfrm>
            <a:off x="8065465" y="-1"/>
            <a:ext cx="1885453" cy="276999"/>
          </a:xfrm>
          <a:prstGeom prst="rect">
            <a:avLst/>
          </a:prstGeom>
        </p:spPr>
        <p:txBody>
          <a:bodyPr wrap="none">
            <a:spAutoFit/>
          </a:bodyPr>
          <a:lstStyle/>
          <a:p>
            <a:pPr eaLnBrk="0" hangingPunct="0">
              <a:spcBef>
                <a:spcPts val="442"/>
              </a:spcBef>
              <a:buClr>
                <a:schemeClr val="tx1"/>
              </a:buClr>
              <a:defRPr/>
            </a:pPr>
            <a:r>
              <a:rPr lang="en-US" sz="1200" b="1" kern="0" dirty="0">
                <a:solidFill>
                  <a:schemeClr val="tx2"/>
                </a:solidFill>
              </a:rPr>
              <a:t>HIRING AND TRAINING</a:t>
            </a:r>
          </a:p>
        </p:txBody>
      </p:sp>
    </p:spTree>
    <p:extLst>
      <p:ext uri="{BB962C8B-B14F-4D97-AF65-F5344CB8AC3E}">
        <p14:creationId xmlns:p14="http://schemas.microsoft.com/office/powerpoint/2010/main" val="21851471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a:xfrm>
            <a:off x="269875" y="254318"/>
            <a:ext cx="9585325" cy="664797"/>
          </a:xfrm>
        </p:spPr>
        <p:txBody>
          <a:bodyPr>
            <a:spAutoFit/>
          </a:bodyPr>
          <a:lstStyle/>
          <a:p>
            <a:r>
              <a:rPr lang="en-US" sz="2400" dirty="0"/>
              <a:t>Informal, on the job training is the main method of training for new </a:t>
            </a:r>
            <a:r>
              <a:rPr lang="en-US" sz="2400" dirty="0" smtClean="0"/>
              <a:t>employees, however 33% of firms do offer formal, in-house training</a:t>
            </a:r>
            <a:endParaRPr lang="en-US" altLang="en-US" sz="2200" dirty="0" smtClean="0"/>
          </a:p>
        </p:txBody>
      </p:sp>
      <p:sp>
        <p:nvSpPr>
          <p:cNvPr id="25606" name="TextBox 11"/>
          <p:cNvSpPr txBox="1">
            <a:spLocks noChangeArrowheads="1"/>
          </p:cNvSpPr>
          <p:nvPr/>
        </p:nvSpPr>
        <p:spPr bwMode="auto">
          <a:xfrm>
            <a:off x="301308" y="1239520"/>
            <a:ext cx="3928586" cy="48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Training </a:t>
            </a:r>
            <a:r>
              <a:rPr lang="en-US" altLang="en-US" sz="1500" b="1" dirty="0" smtClean="0">
                <a:solidFill>
                  <a:srgbClr val="676058"/>
                </a:solidFill>
                <a:latin typeface="Arial" charset="0"/>
              </a:rPr>
              <a:t>Options Offered</a:t>
            </a:r>
            <a:br>
              <a:rPr lang="en-US" altLang="en-US" sz="1500" b="1" dirty="0" smtClean="0">
                <a:solidFill>
                  <a:srgbClr val="676058"/>
                </a:solidFill>
                <a:latin typeface="Arial" charset="0"/>
              </a:rPr>
            </a:br>
            <a:r>
              <a:rPr lang="en-US" altLang="en-US" sz="1300" dirty="0" smtClean="0">
                <a:solidFill>
                  <a:srgbClr val="676058"/>
                </a:solidFill>
                <a:latin typeface="Arial" charset="0"/>
              </a:rPr>
              <a:t>(Base</a:t>
            </a:r>
            <a:r>
              <a:rPr lang="en-US" altLang="en-US" sz="1300" dirty="0">
                <a:solidFill>
                  <a:srgbClr val="676058"/>
                </a:solidFill>
                <a:latin typeface="Arial" charset="0"/>
              </a:rPr>
              <a:t>: Total </a:t>
            </a:r>
            <a:r>
              <a:rPr lang="en-US" altLang="en-US" sz="1300" dirty="0" smtClean="0">
                <a:solidFill>
                  <a:srgbClr val="676058"/>
                </a:solidFill>
                <a:latin typeface="Arial" charset="0"/>
              </a:rPr>
              <a:t>Advisors)</a:t>
            </a:r>
            <a:endParaRPr lang="en-US" altLang="en-US" sz="1300" dirty="0">
              <a:solidFill>
                <a:srgbClr val="676058"/>
              </a:solidFill>
              <a:latin typeface="Arial" charset="0"/>
            </a:endParaRPr>
          </a:p>
        </p:txBody>
      </p:sp>
      <p:sp>
        <p:nvSpPr>
          <p:cNvPr id="25607" name="TextBox 5"/>
          <p:cNvSpPr txBox="1">
            <a:spLocks noChangeArrowheads="1"/>
          </p:cNvSpPr>
          <p:nvPr/>
        </p:nvSpPr>
        <p:spPr bwMode="auto">
          <a:xfrm>
            <a:off x="423228" y="6706235"/>
            <a:ext cx="9451975" cy="37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Q19</a:t>
            </a:r>
            <a:r>
              <a:rPr lang="en-US" altLang="en-US" sz="900" dirty="0">
                <a:latin typeface="Arial" charset="0"/>
              </a:rPr>
              <a:t>:   For new employees, which of the following training options do you offer? And which do </a:t>
            </a:r>
            <a:r>
              <a:rPr lang="en-US" altLang="en-US" sz="900" dirty="0" smtClean="0">
                <a:latin typeface="Arial" charset="0"/>
              </a:rPr>
              <a:t>you rely on most?</a:t>
            </a:r>
            <a:r>
              <a:rPr lang="en-US" altLang="en-US" sz="900" dirty="0">
                <a:latin typeface="Arial" charset="0"/>
              </a:rPr>
              <a:t/>
            </a:r>
            <a:br>
              <a:rPr lang="en-US" altLang="en-US" sz="900" dirty="0">
                <a:latin typeface="Arial" charset="0"/>
              </a:rPr>
            </a:br>
            <a:r>
              <a:rPr lang="en-US" altLang="en-US" sz="900" dirty="0">
                <a:latin typeface="Arial" charset="0"/>
              </a:rPr>
              <a:t>(Base = Total </a:t>
            </a:r>
            <a:r>
              <a:rPr lang="en-US" altLang="en-US" sz="900" dirty="0" smtClean="0">
                <a:latin typeface="Arial" charset="0"/>
              </a:rPr>
              <a:t>Advisors; </a:t>
            </a:r>
            <a:r>
              <a:rPr lang="en-US" altLang="en-US" sz="900" dirty="0">
                <a:latin typeface="Arial" charset="0"/>
              </a:rPr>
              <a:t>Current wave = </a:t>
            </a:r>
            <a:r>
              <a:rPr lang="en-US" altLang="en-US" sz="900" dirty="0" smtClean="0">
                <a:latin typeface="Arial" charset="0"/>
              </a:rPr>
              <a:t>629)</a:t>
            </a:r>
            <a:endParaRPr lang="en-US" altLang="en-US" sz="900" dirty="0">
              <a:latin typeface="Arial" charset="0"/>
            </a:endParaRPr>
          </a:p>
        </p:txBody>
      </p:sp>
      <p:sp>
        <p:nvSpPr>
          <p:cNvPr id="10" name="Slide Number Placeholder 3"/>
          <p:cNvSpPr>
            <a:spLocks noGrp="1"/>
          </p:cNvSpPr>
          <p:nvPr>
            <p:ph type="sldNum" sz="quarter" idx="12"/>
          </p:nvPr>
        </p:nvSpPr>
        <p:spPr>
          <a:xfrm>
            <a:off x="9602788" y="7304088"/>
            <a:ext cx="219075" cy="219075"/>
          </a:xfrm>
        </p:spPr>
        <p:txBody>
          <a:bodyPr/>
          <a:lstStyle/>
          <a:p>
            <a:pPr>
              <a:defRPr/>
            </a:pPr>
            <a:fld id="{37BA1FAC-2B69-4089-81E1-47C6BD52B631}" type="slidenum">
              <a:rPr lang="en-US"/>
              <a:pPr>
                <a:defRPr/>
              </a:pPr>
              <a:t>17</a:t>
            </a:fld>
            <a:endParaRPr lang="en-US" dirty="0"/>
          </a:p>
        </p:txBody>
      </p:sp>
      <p:graphicFrame>
        <p:nvGraphicFramePr>
          <p:cNvPr id="22" name="Object 2"/>
          <p:cNvGraphicFramePr>
            <a:graphicFrameLocks noChangeAspect="1"/>
          </p:cNvGraphicFramePr>
          <p:nvPr>
            <p:extLst>
              <p:ext uri="{D42A27DB-BD31-4B8C-83A1-F6EECF244321}">
                <p14:modId xmlns:p14="http://schemas.microsoft.com/office/powerpoint/2010/main" val="3064630388"/>
              </p:ext>
            </p:extLst>
          </p:nvPr>
        </p:nvGraphicFramePr>
        <p:xfrm>
          <a:off x="139701" y="1721398"/>
          <a:ext cx="5499099" cy="4984750"/>
        </p:xfrm>
        <a:graphic>
          <a:graphicData uri="http://schemas.openxmlformats.org/drawingml/2006/chart">
            <c:chart xmlns:c="http://schemas.openxmlformats.org/drawingml/2006/chart" xmlns:r="http://schemas.openxmlformats.org/officeDocument/2006/relationships" r:id="rId3"/>
          </a:graphicData>
        </a:graphic>
      </p:graphicFrame>
      <p:sp>
        <p:nvSpPr>
          <p:cNvPr id="23" name="TextBox 11"/>
          <p:cNvSpPr txBox="1">
            <a:spLocks noChangeArrowheads="1"/>
          </p:cNvSpPr>
          <p:nvPr/>
        </p:nvSpPr>
        <p:spPr bwMode="auto">
          <a:xfrm>
            <a:off x="5753100" y="1239520"/>
            <a:ext cx="3658394" cy="48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Training Option </a:t>
            </a:r>
            <a:r>
              <a:rPr lang="en-US" altLang="en-US" sz="1500" b="1" dirty="0" smtClean="0">
                <a:solidFill>
                  <a:srgbClr val="676058"/>
                </a:solidFill>
                <a:latin typeface="Arial" charset="0"/>
              </a:rPr>
              <a:t>Most Relied Upon</a:t>
            </a:r>
            <a:br>
              <a:rPr lang="en-US" altLang="en-US" sz="1500" b="1" dirty="0" smtClean="0">
                <a:solidFill>
                  <a:srgbClr val="676058"/>
                </a:solidFill>
                <a:latin typeface="Arial" charset="0"/>
              </a:rPr>
            </a:br>
            <a:r>
              <a:rPr lang="en-US" altLang="en-US" sz="1300" dirty="0" smtClean="0">
                <a:solidFill>
                  <a:srgbClr val="676058"/>
                </a:solidFill>
                <a:latin typeface="Arial" charset="0"/>
              </a:rPr>
              <a:t>(Base</a:t>
            </a:r>
            <a:r>
              <a:rPr lang="en-US" altLang="en-US" sz="1300" dirty="0">
                <a:solidFill>
                  <a:srgbClr val="676058"/>
                </a:solidFill>
                <a:latin typeface="Arial" charset="0"/>
              </a:rPr>
              <a:t>: Total </a:t>
            </a:r>
            <a:r>
              <a:rPr lang="en-US" altLang="en-US" sz="1300" dirty="0" smtClean="0">
                <a:solidFill>
                  <a:srgbClr val="676058"/>
                </a:solidFill>
                <a:latin typeface="Arial" charset="0"/>
              </a:rPr>
              <a:t>Advisors)</a:t>
            </a:r>
            <a:endParaRPr lang="en-US" altLang="en-US" sz="1300" dirty="0">
              <a:solidFill>
                <a:srgbClr val="676058"/>
              </a:solidFill>
              <a:latin typeface="Arial" charset="0"/>
            </a:endParaRPr>
          </a:p>
        </p:txBody>
      </p:sp>
      <p:graphicFrame>
        <p:nvGraphicFramePr>
          <p:cNvPr id="24" name="Chart 7"/>
          <p:cNvGraphicFramePr>
            <a:graphicFrameLocks/>
          </p:cNvGraphicFramePr>
          <p:nvPr>
            <p:extLst>
              <p:ext uri="{D42A27DB-BD31-4B8C-83A1-F6EECF244321}">
                <p14:modId xmlns:p14="http://schemas.microsoft.com/office/powerpoint/2010/main" val="3911552834"/>
              </p:ext>
            </p:extLst>
          </p:nvPr>
        </p:nvGraphicFramePr>
        <p:xfrm>
          <a:off x="5150580" y="2032000"/>
          <a:ext cx="3543300" cy="4261168"/>
        </p:xfrm>
        <a:graphic>
          <a:graphicData uri="http://schemas.openxmlformats.org/drawingml/2006/chart">
            <c:chart xmlns:c="http://schemas.openxmlformats.org/drawingml/2006/chart" xmlns:r="http://schemas.openxmlformats.org/officeDocument/2006/relationships" r:id="rId4"/>
          </a:graphicData>
        </a:graphic>
      </p:graphicFrame>
      <p:sp>
        <p:nvSpPr>
          <p:cNvPr id="25" name="TextBox 24"/>
          <p:cNvSpPr txBox="1"/>
          <p:nvPr/>
        </p:nvSpPr>
        <p:spPr>
          <a:xfrm>
            <a:off x="7949344" y="3132051"/>
            <a:ext cx="1989135" cy="355369"/>
          </a:xfrm>
          <a:prstGeom prst="rect">
            <a:avLst/>
          </a:prstGeom>
          <a:noFill/>
        </p:spPr>
        <p:txBody>
          <a:bodyPr wrap="square" lIns="0" tIns="0" rIns="0" bIns="0" rtlCol="0" anchor="ctr">
            <a:noAutofit/>
          </a:bodyPr>
          <a:lstStyle/>
          <a:p>
            <a:r>
              <a:rPr lang="en-US" sz="1200" dirty="0" smtClean="0">
                <a:latin typeface="+mn-lt"/>
              </a:rPr>
              <a:t>Informal, on the job training</a:t>
            </a:r>
          </a:p>
        </p:txBody>
      </p:sp>
      <p:sp>
        <p:nvSpPr>
          <p:cNvPr id="28" name="TextBox 27"/>
          <p:cNvSpPr txBox="1"/>
          <p:nvPr/>
        </p:nvSpPr>
        <p:spPr>
          <a:xfrm>
            <a:off x="7949344" y="6031115"/>
            <a:ext cx="1989136" cy="355369"/>
          </a:xfrm>
          <a:prstGeom prst="rect">
            <a:avLst/>
          </a:prstGeom>
          <a:noFill/>
        </p:spPr>
        <p:txBody>
          <a:bodyPr wrap="square" lIns="0" tIns="0" rIns="0" bIns="0" rtlCol="0" anchor="ctr">
            <a:noAutofit/>
          </a:bodyPr>
          <a:lstStyle/>
          <a:p>
            <a:r>
              <a:rPr lang="en-US" sz="1200" dirty="0">
                <a:latin typeface="+mn-lt"/>
              </a:rPr>
              <a:t>Industry conferences and events</a:t>
            </a:r>
            <a:endParaRPr lang="en-US" sz="1200" dirty="0" smtClean="0">
              <a:latin typeface="+mn-lt"/>
            </a:endParaRPr>
          </a:p>
        </p:txBody>
      </p:sp>
      <p:sp>
        <p:nvSpPr>
          <p:cNvPr id="29" name="TextBox 28"/>
          <p:cNvSpPr txBox="1"/>
          <p:nvPr/>
        </p:nvSpPr>
        <p:spPr>
          <a:xfrm>
            <a:off x="7949344" y="5650346"/>
            <a:ext cx="1989135" cy="355369"/>
          </a:xfrm>
          <a:prstGeom prst="rect">
            <a:avLst/>
          </a:prstGeom>
          <a:noFill/>
        </p:spPr>
        <p:txBody>
          <a:bodyPr wrap="square" lIns="0" tIns="0" rIns="0" bIns="0" rtlCol="0" anchor="ctr">
            <a:noAutofit/>
          </a:bodyPr>
          <a:lstStyle/>
          <a:p>
            <a:r>
              <a:rPr lang="en-US" sz="1200" dirty="0">
                <a:latin typeface="+mn-lt"/>
              </a:rPr>
              <a:t>Supporting additional education and certifications</a:t>
            </a:r>
            <a:endParaRPr lang="en-US" sz="1200" dirty="0" smtClean="0">
              <a:latin typeface="+mn-lt"/>
            </a:endParaRPr>
          </a:p>
        </p:txBody>
      </p:sp>
      <p:sp>
        <p:nvSpPr>
          <p:cNvPr id="30" name="TextBox 29"/>
          <p:cNvSpPr txBox="1"/>
          <p:nvPr/>
        </p:nvSpPr>
        <p:spPr>
          <a:xfrm>
            <a:off x="7949344" y="5246717"/>
            <a:ext cx="1989135" cy="355369"/>
          </a:xfrm>
          <a:prstGeom prst="rect">
            <a:avLst/>
          </a:prstGeom>
          <a:noFill/>
        </p:spPr>
        <p:txBody>
          <a:bodyPr wrap="square" lIns="0" tIns="0" rIns="0" bIns="0" rtlCol="0" anchor="ctr">
            <a:noAutofit/>
          </a:bodyPr>
          <a:lstStyle/>
          <a:p>
            <a:r>
              <a:rPr lang="en-US" sz="1200" dirty="0">
                <a:latin typeface="+mn-lt"/>
              </a:rPr>
              <a:t>Formal, in-house training programs</a:t>
            </a:r>
            <a:endParaRPr lang="en-US" sz="1200" dirty="0" smtClean="0">
              <a:latin typeface="+mn-lt"/>
            </a:endParaRPr>
          </a:p>
        </p:txBody>
      </p:sp>
      <p:sp>
        <p:nvSpPr>
          <p:cNvPr id="31" name="TextBox 30"/>
          <p:cNvSpPr txBox="1"/>
          <p:nvPr/>
        </p:nvSpPr>
        <p:spPr>
          <a:xfrm>
            <a:off x="7949344" y="4716780"/>
            <a:ext cx="1989135" cy="355369"/>
          </a:xfrm>
          <a:prstGeom prst="rect">
            <a:avLst/>
          </a:prstGeom>
          <a:noFill/>
        </p:spPr>
        <p:txBody>
          <a:bodyPr wrap="square" lIns="0" tIns="0" rIns="0" bIns="0" rtlCol="0" anchor="ctr">
            <a:noAutofit/>
          </a:bodyPr>
          <a:lstStyle/>
          <a:p>
            <a:r>
              <a:rPr lang="en-US" sz="1200" dirty="0">
                <a:latin typeface="+mn-lt"/>
              </a:rPr>
              <a:t>Assigning a mentor or coach in the firm</a:t>
            </a:r>
            <a:endParaRPr lang="en-US" sz="1200" dirty="0" smtClean="0">
              <a:latin typeface="+mn-lt"/>
            </a:endParaRPr>
          </a:p>
        </p:txBody>
      </p:sp>
      <p:sp>
        <p:nvSpPr>
          <p:cNvPr id="14" name="Rectangle 13"/>
          <p:cNvSpPr/>
          <p:nvPr/>
        </p:nvSpPr>
        <p:spPr>
          <a:xfrm>
            <a:off x="8061102" y="0"/>
            <a:ext cx="1885453" cy="276999"/>
          </a:xfrm>
          <a:prstGeom prst="rect">
            <a:avLst/>
          </a:prstGeom>
        </p:spPr>
        <p:txBody>
          <a:bodyPr wrap="none">
            <a:spAutoFit/>
          </a:bodyPr>
          <a:lstStyle/>
          <a:p>
            <a:pPr eaLnBrk="0" hangingPunct="0">
              <a:spcBef>
                <a:spcPts val="442"/>
              </a:spcBef>
              <a:buClr>
                <a:schemeClr val="tx1"/>
              </a:buClr>
              <a:defRPr/>
            </a:pPr>
            <a:r>
              <a:rPr lang="en-US" sz="1200" b="1" kern="0" dirty="0">
                <a:solidFill>
                  <a:schemeClr val="tx2"/>
                </a:solidFill>
              </a:rPr>
              <a:t>HIRING AND TRAINING</a:t>
            </a:r>
          </a:p>
        </p:txBody>
      </p:sp>
    </p:spTree>
    <p:extLst>
      <p:ext uri="{BB962C8B-B14F-4D97-AF65-F5344CB8AC3E}">
        <p14:creationId xmlns:p14="http://schemas.microsoft.com/office/powerpoint/2010/main" val="11630322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69875" y="284298"/>
            <a:ext cx="9260205" cy="664797"/>
          </a:xfrm>
        </p:spPr>
        <p:txBody>
          <a:bodyPr wrap="square">
            <a:spAutoFit/>
          </a:bodyPr>
          <a:lstStyle/>
          <a:p>
            <a:r>
              <a:rPr lang="en-US" sz="2400" dirty="0" smtClean="0"/>
              <a:t>More than half of firms prioritize diversity in hiring,  with many expanding their network to search for more diverse candidates</a:t>
            </a:r>
            <a:endParaRPr lang="en-US" altLang="en-US" sz="2200" dirty="0" smtClean="0"/>
          </a:p>
        </p:txBody>
      </p:sp>
      <p:sp>
        <p:nvSpPr>
          <p:cNvPr id="21508" name="TextBox 3"/>
          <p:cNvSpPr txBox="1">
            <a:spLocks noChangeArrowheads="1"/>
          </p:cNvSpPr>
          <p:nvPr/>
        </p:nvSpPr>
        <p:spPr bwMode="auto">
          <a:xfrm>
            <a:off x="290513" y="1245553"/>
            <a:ext cx="746283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Approach to Diverse Workforce</a:t>
            </a:r>
          </a:p>
          <a:p>
            <a:pPr eaLnBrk="1" hangingPunct="1">
              <a:lnSpc>
                <a:spcPct val="100000"/>
              </a:lnSpc>
              <a:spcBef>
                <a:spcPct val="0"/>
              </a:spcBef>
              <a:buSzTx/>
              <a:buFontTx/>
              <a:buNone/>
            </a:pPr>
            <a:r>
              <a:rPr lang="en-US" altLang="en-US" sz="1300" dirty="0">
                <a:solidFill>
                  <a:srgbClr val="676058"/>
                </a:solidFill>
                <a:latin typeface="Arial" charset="0"/>
              </a:rPr>
              <a:t>(Base: Total Advisors)</a:t>
            </a:r>
          </a:p>
        </p:txBody>
      </p:sp>
      <p:graphicFrame>
        <p:nvGraphicFramePr>
          <p:cNvPr id="2" name="Object 2"/>
          <p:cNvGraphicFramePr>
            <a:graphicFrameLocks noChangeAspect="1"/>
          </p:cNvGraphicFramePr>
          <p:nvPr>
            <p:extLst>
              <p:ext uri="{D42A27DB-BD31-4B8C-83A1-F6EECF244321}">
                <p14:modId xmlns:p14="http://schemas.microsoft.com/office/powerpoint/2010/main" val="2494048324"/>
              </p:ext>
            </p:extLst>
          </p:nvPr>
        </p:nvGraphicFramePr>
        <p:xfrm>
          <a:off x="7019925" y="1900555"/>
          <a:ext cx="3446463" cy="49847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408896733"/>
              </p:ext>
            </p:extLst>
          </p:nvPr>
        </p:nvGraphicFramePr>
        <p:xfrm>
          <a:off x="4612640" y="1977392"/>
          <a:ext cx="2519045" cy="4554036"/>
        </p:xfrm>
        <a:graphic>
          <a:graphicData uri="http://schemas.openxmlformats.org/drawingml/2006/table">
            <a:tbl>
              <a:tblPr/>
              <a:tblGrid>
                <a:gridCol w="2519045"/>
              </a:tblGrid>
              <a:tr h="759006">
                <a:tc>
                  <a:txBody>
                    <a:bodyPr/>
                    <a:lstStyle/>
                    <a:p>
                      <a:pPr algn="r" fontAlgn="b"/>
                      <a:r>
                        <a:rPr lang="en-US" sz="1100" b="0" i="0" u="none" strike="noStrike" dirty="0">
                          <a:effectLst/>
                          <a:latin typeface="+mn-lt"/>
                        </a:rPr>
                        <a:t>Expanding the network we use to search for employees</a:t>
                      </a:r>
                    </a:p>
                  </a:txBody>
                  <a:tcPr marL="7620" marR="7620" marT="7620" marB="0" anchor="ctr">
                    <a:lnL>
                      <a:noFill/>
                    </a:lnL>
                    <a:lnR>
                      <a:noFill/>
                    </a:lnR>
                    <a:lnT>
                      <a:noFill/>
                    </a:lnT>
                    <a:lnB>
                      <a:noFill/>
                    </a:lnB>
                  </a:tcPr>
                </a:tc>
              </a:tr>
              <a:tr h="759006">
                <a:tc>
                  <a:txBody>
                    <a:bodyPr/>
                    <a:lstStyle/>
                    <a:p>
                      <a:pPr algn="r" fontAlgn="b"/>
                      <a:r>
                        <a:rPr lang="en-US" sz="1100" b="0" i="0" u="none" strike="noStrike" dirty="0">
                          <a:effectLst/>
                          <a:latin typeface="+mn-lt"/>
                        </a:rPr>
                        <a:t>Posting on specific sites</a:t>
                      </a:r>
                    </a:p>
                  </a:txBody>
                  <a:tcPr marL="7620" marR="7620" marT="7620" marB="0" anchor="ctr">
                    <a:lnL>
                      <a:noFill/>
                    </a:lnL>
                    <a:lnR>
                      <a:noFill/>
                    </a:lnR>
                    <a:lnT>
                      <a:noFill/>
                    </a:lnT>
                    <a:lnB>
                      <a:noFill/>
                    </a:lnB>
                  </a:tcPr>
                </a:tc>
              </a:tr>
              <a:tr h="759006">
                <a:tc>
                  <a:txBody>
                    <a:bodyPr/>
                    <a:lstStyle/>
                    <a:p>
                      <a:pPr algn="r" fontAlgn="b"/>
                      <a:r>
                        <a:rPr lang="en-US" sz="1100" b="0" i="0" u="none" strike="noStrike" dirty="0">
                          <a:effectLst/>
                          <a:latin typeface="+mn-lt"/>
                        </a:rPr>
                        <a:t>Visiting job fairs</a:t>
                      </a:r>
                    </a:p>
                  </a:txBody>
                  <a:tcPr marL="7620" marR="7620" marT="7620" marB="0" anchor="ctr">
                    <a:lnL>
                      <a:noFill/>
                    </a:lnL>
                    <a:lnR>
                      <a:noFill/>
                    </a:lnR>
                    <a:lnT>
                      <a:noFill/>
                    </a:lnT>
                    <a:lnB>
                      <a:noFill/>
                    </a:lnB>
                  </a:tcPr>
                </a:tc>
              </a:tr>
              <a:tr h="759006">
                <a:tc>
                  <a:txBody>
                    <a:bodyPr/>
                    <a:lstStyle/>
                    <a:p>
                      <a:pPr algn="r" fontAlgn="b"/>
                      <a:r>
                        <a:rPr lang="en-US" sz="1100" b="0" i="0" u="none" strike="noStrike" dirty="0">
                          <a:effectLst/>
                          <a:latin typeface="+mn-lt"/>
                        </a:rPr>
                        <a:t>Special events</a:t>
                      </a:r>
                    </a:p>
                  </a:txBody>
                  <a:tcPr marL="7620" marR="7620" marT="7620" marB="0" anchor="ctr">
                    <a:lnL>
                      <a:noFill/>
                    </a:lnL>
                    <a:lnR>
                      <a:noFill/>
                    </a:lnR>
                    <a:lnT>
                      <a:noFill/>
                    </a:lnT>
                    <a:lnB>
                      <a:noFill/>
                    </a:lnB>
                  </a:tcPr>
                </a:tc>
              </a:tr>
              <a:tr h="759006">
                <a:tc>
                  <a:txBody>
                    <a:bodyPr/>
                    <a:lstStyle/>
                    <a:p>
                      <a:pPr algn="r" fontAlgn="b"/>
                      <a:r>
                        <a:rPr lang="en-US" sz="1100" b="0" i="0" u="none" strike="noStrike" dirty="0">
                          <a:effectLst/>
                          <a:latin typeface="+mn-lt"/>
                        </a:rPr>
                        <a:t>College lectures</a:t>
                      </a:r>
                    </a:p>
                  </a:txBody>
                  <a:tcPr marL="7620" marR="7620" marT="7620" marB="0" anchor="ctr">
                    <a:lnL>
                      <a:noFill/>
                    </a:lnL>
                    <a:lnR>
                      <a:noFill/>
                    </a:lnR>
                    <a:lnT>
                      <a:noFill/>
                    </a:lnT>
                    <a:lnB>
                      <a:noFill/>
                    </a:lnB>
                  </a:tcPr>
                </a:tc>
              </a:tr>
              <a:tr h="759006">
                <a:tc>
                  <a:txBody>
                    <a:bodyPr/>
                    <a:lstStyle/>
                    <a:p>
                      <a:pPr algn="r" fontAlgn="b"/>
                      <a:r>
                        <a:rPr lang="en-US" sz="1100" b="0" i="0" u="none" strike="noStrike" dirty="0">
                          <a:effectLst/>
                          <a:latin typeface="+mn-lt"/>
                        </a:rPr>
                        <a:t>Other (please specify)</a:t>
                      </a:r>
                    </a:p>
                  </a:txBody>
                  <a:tcPr marL="7620" marR="7620" marT="7620" marB="0" anchor="ctr">
                    <a:lnL>
                      <a:noFill/>
                    </a:lnL>
                    <a:lnR>
                      <a:noFill/>
                    </a:lnR>
                    <a:lnT>
                      <a:noFill/>
                    </a:lnT>
                    <a:lnB>
                      <a:noFill/>
                    </a:lnB>
                  </a:tcPr>
                </a:tc>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285291086"/>
              </p:ext>
            </p:extLst>
          </p:nvPr>
        </p:nvGraphicFramePr>
        <p:xfrm>
          <a:off x="-866776" y="1995805"/>
          <a:ext cx="6365875" cy="4578350"/>
        </p:xfrm>
        <a:graphic>
          <a:graphicData uri="http://schemas.openxmlformats.org/drawingml/2006/chart">
            <c:chart xmlns:c="http://schemas.openxmlformats.org/drawingml/2006/chart" xmlns:r="http://schemas.openxmlformats.org/officeDocument/2006/relationships" r:id="rId4"/>
          </a:graphicData>
        </a:graphic>
      </p:graphicFrame>
      <p:sp>
        <p:nvSpPr>
          <p:cNvPr id="21519" name="TextBox 10"/>
          <p:cNvSpPr txBox="1">
            <a:spLocks noChangeArrowheads="1"/>
          </p:cNvSpPr>
          <p:nvPr/>
        </p:nvSpPr>
        <p:spPr bwMode="auto">
          <a:xfrm>
            <a:off x="4972685" y="1245553"/>
            <a:ext cx="4537075" cy="48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Actions </a:t>
            </a:r>
            <a:r>
              <a:rPr lang="en-US" altLang="en-US" sz="1500" b="1" dirty="0" smtClean="0">
                <a:solidFill>
                  <a:srgbClr val="676058"/>
                </a:solidFill>
                <a:latin typeface="Arial" charset="0"/>
              </a:rPr>
              <a:t>Taken to </a:t>
            </a:r>
            <a:r>
              <a:rPr lang="en-US" altLang="en-US" sz="1500" b="1" dirty="0">
                <a:solidFill>
                  <a:srgbClr val="676058"/>
                </a:solidFill>
                <a:latin typeface="Arial" charset="0"/>
              </a:rPr>
              <a:t>Attract Diverse Employees</a:t>
            </a:r>
          </a:p>
          <a:p>
            <a:pPr eaLnBrk="1" hangingPunct="1">
              <a:lnSpc>
                <a:spcPct val="100000"/>
              </a:lnSpc>
              <a:spcBef>
                <a:spcPct val="0"/>
              </a:spcBef>
              <a:buSzTx/>
              <a:buFontTx/>
              <a:buNone/>
            </a:pPr>
            <a:r>
              <a:rPr lang="en-US" altLang="en-US" sz="1300" dirty="0">
                <a:solidFill>
                  <a:srgbClr val="676058"/>
                </a:solidFill>
                <a:latin typeface="Arial" charset="0"/>
              </a:rPr>
              <a:t>(</a:t>
            </a:r>
            <a:r>
              <a:rPr lang="en-US" altLang="en-US" sz="1300" dirty="0" smtClean="0">
                <a:solidFill>
                  <a:srgbClr val="676058"/>
                </a:solidFill>
                <a:latin typeface="Arial" charset="0"/>
              </a:rPr>
              <a:t>Base: Advisors Whose Firm Sees Diversity as a Priority)</a:t>
            </a:r>
            <a:endParaRPr lang="en-US" altLang="en-US" sz="1300" dirty="0">
              <a:solidFill>
                <a:srgbClr val="676058"/>
              </a:solidFill>
              <a:latin typeface="Arial" charset="0"/>
            </a:endParaRPr>
          </a:p>
        </p:txBody>
      </p:sp>
      <p:sp>
        <p:nvSpPr>
          <p:cNvPr id="11" name="Slide Number Placeholder 3"/>
          <p:cNvSpPr>
            <a:spLocks noGrp="1"/>
          </p:cNvSpPr>
          <p:nvPr>
            <p:ph type="sldNum" sz="quarter" idx="12"/>
          </p:nvPr>
        </p:nvSpPr>
        <p:spPr>
          <a:xfrm>
            <a:off x="9602788" y="7304088"/>
            <a:ext cx="219075" cy="219075"/>
          </a:xfrm>
        </p:spPr>
        <p:txBody>
          <a:bodyPr/>
          <a:lstStyle/>
          <a:p>
            <a:pPr>
              <a:defRPr/>
            </a:pPr>
            <a:fld id="{E436E7BF-33B3-4ACF-B61A-86D4B5B79ECC}" type="slidenum">
              <a:rPr lang="en-US"/>
              <a:pPr>
                <a:defRPr/>
              </a:pPr>
              <a:t>18</a:t>
            </a:fld>
            <a:endParaRPr lang="en-US" dirty="0"/>
          </a:p>
        </p:txBody>
      </p:sp>
      <p:sp>
        <p:nvSpPr>
          <p:cNvPr id="5" name="Right Arrow 4"/>
          <p:cNvSpPr/>
          <p:nvPr/>
        </p:nvSpPr>
        <p:spPr>
          <a:xfrm>
            <a:off x="4021931" y="3644900"/>
            <a:ext cx="1193800" cy="723900"/>
          </a:xfrm>
          <a:prstGeom prst="rightArrow">
            <a:avLst/>
          </a:prstGeom>
          <a:solidFill>
            <a:schemeClr val="accent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7" name="TextBox 4"/>
          <p:cNvSpPr txBox="1">
            <a:spLocks noChangeArrowheads="1"/>
          </p:cNvSpPr>
          <p:nvPr/>
        </p:nvSpPr>
        <p:spPr bwMode="auto">
          <a:xfrm>
            <a:off x="429260" y="6689725"/>
            <a:ext cx="3997325" cy="6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Q16</a:t>
            </a:r>
            <a:r>
              <a:rPr lang="en-US" altLang="en-US" sz="900" dirty="0">
                <a:latin typeface="Arial" charset="0"/>
              </a:rPr>
              <a:t>: When thinking about creating a more diverse workforce (i.e., age, gender, race), how would you define your approach?</a:t>
            </a:r>
            <a:endParaRPr lang="en-US" altLang="en-US" sz="900" dirty="0" smtClean="0">
              <a:latin typeface="Arial" charset="0"/>
            </a:endParaRPr>
          </a:p>
          <a:p>
            <a:pPr eaLnBrk="1" hangingPunct="1">
              <a:lnSpc>
                <a:spcPct val="100000"/>
              </a:lnSpc>
              <a:spcBef>
                <a:spcPct val="0"/>
              </a:spcBef>
              <a:buSzTx/>
              <a:buFontTx/>
              <a:buNone/>
            </a:pPr>
            <a:r>
              <a:rPr lang="en-US" altLang="en-US" sz="900" dirty="0" smtClean="0">
                <a:latin typeface="Arial" charset="0"/>
              </a:rPr>
              <a:t>(</a:t>
            </a:r>
            <a:r>
              <a:rPr lang="en-US" altLang="en-US" sz="900" dirty="0">
                <a:latin typeface="Arial" charset="0"/>
              </a:rPr>
              <a:t>Base = </a:t>
            </a:r>
            <a:r>
              <a:rPr lang="en-US" altLang="en-US" sz="900" dirty="0" smtClean="0">
                <a:latin typeface="Arial" charset="0"/>
              </a:rPr>
              <a:t>Total Advisors; Current wave = 629)</a:t>
            </a:r>
            <a:endParaRPr lang="en-US" altLang="en-US" sz="900" dirty="0">
              <a:latin typeface="Arial" charset="0"/>
            </a:endParaRPr>
          </a:p>
          <a:p>
            <a:pPr eaLnBrk="1" hangingPunct="1">
              <a:lnSpc>
                <a:spcPct val="100000"/>
              </a:lnSpc>
              <a:spcBef>
                <a:spcPct val="0"/>
              </a:spcBef>
              <a:buSzTx/>
              <a:buFontTx/>
              <a:buNone/>
            </a:pPr>
            <a:endParaRPr lang="en-US" altLang="en-US" sz="900" dirty="0">
              <a:latin typeface="Arial" charset="0"/>
            </a:endParaRPr>
          </a:p>
        </p:txBody>
      </p:sp>
      <p:sp>
        <p:nvSpPr>
          <p:cNvPr id="18" name="TextBox 5"/>
          <p:cNvSpPr txBox="1">
            <a:spLocks noChangeArrowheads="1"/>
          </p:cNvSpPr>
          <p:nvPr/>
        </p:nvSpPr>
        <p:spPr bwMode="auto">
          <a:xfrm>
            <a:off x="5224463" y="6689725"/>
            <a:ext cx="4610100" cy="517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Q17</a:t>
            </a:r>
            <a:r>
              <a:rPr lang="en-US" altLang="en-US" sz="900" dirty="0">
                <a:latin typeface="Arial" charset="0"/>
              </a:rPr>
              <a:t>: Which of the following do you do to attract diverse employees</a:t>
            </a:r>
            <a:r>
              <a:rPr lang="en-US" altLang="en-US" sz="900" dirty="0" smtClean="0">
                <a:latin typeface="Arial" charset="0"/>
              </a:rPr>
              <a:t>? </a:t>
            </a:r>
            <a:r>
              <a:rPr lang="en-US" altLang="en-US" sz="900" dirty="0">
                <a:latin typeface="Arial" charset="0"/>
              </a:rPr>
              <a:t/>
            </a:r>
            <a:br>
              <a:rPr lang="en-US" altLang="en-US" sz="900" dirty="0">
                <a:latin typeface="Arial" charset="0"/>
              </a:rPr>
            </a:br>
            <a:r>
              <a:rPr lang="en-US" altLang="en-US" sz="900" dirty="0">
                <a:latin typeface="Arial" charset="0"/>
              </a:rPr>
              <a:t>(Base = Total Advisors </a:t>
            </a:r>
            <a:r>
              <a:rPr lang="en-US" altLang="en-US" sz="900" dirty="0" smtClean="0">
                <a:latin typeface="Arial" charset="0"/>
              </a:rPr>
              <a:t>whose firm has taken action toward diversity or for whom diversity is a high priority/somewhat of a priority; </a:t>
            </a:r>
            <a:r>
              <a:rPr lang="en-US" altLang="en-US" sz="900" dirty="0">
                <a:latin typeface="Arial" charset="0"/>
              </a:rPr>
              <a:t>Current wave = </a:t>
            </a:r>
            <a:r>
              <a:rPr lang="en-US" altLang="en-US" sz="900" dirty="0" smtClean="0">
                <a:latin typeface="Arial" charset="0"/>
              </a:rPr>
              <a:t>356)</a:t>
            </a:r>
            <a:endParaRPr lang="en-US" altLang="en-US" sz="900" dirty="0">
              <a:latin typeface="Arial" charset="0"/>
            </a:endParaRPr>
          </a:p>
        </p:txBody>
      </p:sp>
      <p:sp>
        <p:nvSpPr>
          <p:cNvPr id="13" name="Rectangle 12"/>
          <p:cNvSpPr/>
          <p:nvPr/>
        </p:nvSpPr>
        <p:spPr>
          <a:xfrm>
            <a:off x="8900542" y="0"/>
            <a:ext cx="997389" cy="276999"/>
          </a:xfrm>
          <a:prstGeom prst="rect">
            <a:avLst/>
          </a:prstGeom>
        </p:spPr>
        <p:txBody>
          <a:bodyPr wrap="none">
            <a:spAutoFit/>
          </a:bodyPr>
          <a:lstStyle/>
          <a:p>
            <a:pPr eaLnBrk="0" hangingPunct="0">
              <a:spcBef>
                <a:spcPts val="442"/>
              </a:spcBef>
              <a:buClr>
                <a:schemeClr val="tx1"/>
              </a:buClr>
              <a:defRPr/>
            </a:pPr>
            <a:r>
              <a:rPr lang="en-US" sz="1200" b="1" kern="0" dirty="0" smtClean="0">
                <a:solidFill>
                  <a:schemeClr val="tx2"/>
                </a:solidFill>
              </a:rPr>
              <a:t>DIVERSITY</a:t>
            </a:r>
            <a:endParaRPr lang="en-US" sz="1200" b="1" kern="0" dirty="0">
              <a:solidFill>
                <a:schemeClr val="tx2"/>
              </a:solidFill>
            </a:endParaRPr>
          </a:p>
        </p:txBody>
      </p:sp>
    </p:spTree>
    <p:extLst>
      <p:ext uri="{BB962C8B-B14F-4D97-AF65-F5344CB8AC3E}">
        <p14:creationId xmlns:p14="http://schemas.microsoft.com/office/powerpoint/2010/main" val="7073339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7"/>
          <p:cNvGraphicFramePr>
            <a:graphicFrameLocks/>
          </p:cNvGraphicFramePr>
          <p:nvPr>
            <p:extLst>
              <p:ext uri="{D42A27DB-BD31-4B8C-83A1-F6EECF244321}">
                <p14:modId xmlns:p14="http://schemas.microsoft.com/office/powerpoint/2010/main" val="3662691911"/>
              </p:ext>
            </p:extLst>
          </p:nvPr>
        </p:nvGraphicFramePr>
        <p:xfrm>
          <a:off x="423228" y="1743393"/>
          <a:ext cx="9892708" cy="5337175"/>
        </p:xfrm>
        <a:graphic>
          <a:graphicData uri="http://schemas.openxmlformats.org/drawingml/2006/chart">
            <c:chart xmlns:c="http://schemas.openxmlformats.org/drawingml/2006/chart" xmlns:r="http://schemas.openxmlformats.org/officeDocument/2006/relationships" r:id="rId3"/>
          </a:graphicData>
        </a:graphic>
      </p:graphicFrame>
      <p:sp>
        <p:nvSpPr>
          <p:cNvPr id="25604" name="Rectangle 2"/>
          <p:cNvSpPr>
            <a:spLocks noGrp="1" noChangeArrowheads="1"/>
          </p:cNvSpPr>
          <p:nvPr>
            <p:ph type="title"/>
          </p:nvPr>
        </p:nvSpPr>
        <p:spPr>
          <a:xfrm>
            <a:off x="280035" y="324368"/>
            <a:ext cx="9595168" cy="664797"/>
          </a:xfrm>
        </p:spPr>
        <p:txBody>
          <a:bodyPr wrap="square">
            <a:spAutoFit/>
          </a:bodyPr>
          <a:lstStyle/>
          <a:p>
            <a:r>
              <a:rPr lang="en-US" sz="2400" dirty="0" smtClean="0"/>
              <a:t>Nearly one third of firms offer equity ownership; more than half </a:t>
            </a:r>
            <a:r>
              <a:rPr lang="en-US" sz="2400" dirty="0"/>
              <a:t>of large firms offer equity ownership versus only one-fifth of smaller firms</a:t>
            </a:r>
            <a:endParaRPr lang="en-US" altLang="en-US" sz="2200" dirty="0" smtClean="0"/>
          </a:p>
        </p:txBody>
      </p:sp>
      <p:sp>
        <p:nvSpPr>
          <p:cNvPr id="25606" name="TextBox 11"/>
          <p:cNvSpPr txBox="1">
            <a:spLocks noChangeArrowheads="1"/>
          </p:cNvSpPr>
          <p:nvPr/>
        </p:nvSpPr>
        <p:spPr bwMode="auto">
          <a:xfrm>
            <a:off x="291148" y="1132645"/>
            <a:ext cx="6902132" cy="48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Equity Ownership</a:t>
            </a:r>
            <a:r>
              <a:rPr lang="en-US" altLang="en-US" sz="1500" b="1" dirty="0" smtClean="0">
                <a:solidFill>
                  <a:srgbClr val="676058"/>
                </a:solidFill>
                <a:latin typeface="Arial" charset="0"/>
              </a:rPr>
              <a:t/>
            </a:r>
            <a:br>
              <a:rPr lang="en-US" altLang="en-US" sz="1500" b="1" dirty="0" smtClean="0">
                <a:solidFill>
                  <a:srgbClr val="676058"/>
                </a:solidFill>
                <a:latin typeface="Arial" charset="0"/>
              </a:rPr>
            </a:br>
            <a:r>
              <a:rPr lang="en-US" altLang="en-US" sz="1300" dirty="0" smtClean="0">
                <a:solidFill>
                  <a:srgbClr val="676058"/>
                </a:solidFill>
                <a:latin typeface="Arial" charset="0"/>
              </a:rPr>
              <a:t>(Base</a:t>
            </a:r>
            <a:r>
              <a:rPr lang="en-US" altLang="en-US" sz="1300" dirty="0">
                <a:solidFill>
                  <a:srgbClr val="676058"/>
                </a:solidFill>
                <a:latin typeface="Arial" charset="0"/>
              </a:rPr>
              <a:t>: Total </a:t>
            </a:r>
            <a:r>
              <a:rPr lang="en-US" altLang="en-US" sz="1300" dirty="0" smtClean="0">
                <a:solidFill>
                  <a:srgbClr val="676058"/>
                </a:solidFill>
                <a:latin typeface="Arial" charset="0"/>
              </a:rPr>
              <a:t>Advisors)</a:t>
            </a:r>
            <a:endParaRPr lang="en-US" altLang="en-US" sz="1300" dirty="0">
              <a:solidFill>
                <a:srgbClr val="676058"/>
              </a:solidFill>
              <a:latin typeface="Arial" charset="0"/>
            </a:endParaRPr>
          </a:p>
        </p:txBody>
      </p:sp>
      <p:sp>
        <p:nvSpPr>
          <p:cNvPr id="25607" name="TextBox 5"/>
          <p:cNvSpPr txBox="1">
            <a:spLocks noChangeArrowheads="1"/>
          </p:cNvSpPr>
          <p:nvPr/>
        </p:nvSpPr>
        <p:spPr bwMode="auto">
          <a:xfrm>
            <a:off x="423228" y="6696075"/>
            <a:ext cx="9451975" cy="517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None/>
            </a:pPr>
            <a:r>
              <a:rPr lang="en-US" altLang="en-US" sz="900" dirty="0">
                <a:latin typeface="Arial" charset="0"/>
                <a:sym typeface="Wingdings"/>
              </a:rPr>
              <a:t></a:t>
            </a:r>
            <a:r>
              <a:rPr lang="en-US" altLang="en-US" sz="900" dirty="0">
                <a:latin typeface="Arial" charset="0"/>
                <a:sym typeface="Wingdings" pitchFamily="2" charset="2"/>
              </a:rPr>
              <a:t> Indicates significant difference at 95% confidence interval</a:t>
            </a:r>
            <a:endParaRPr lang="en-US" altLang="en-US" sz="900" dirty="0">
              <a:latin typeface="Arial" charset="0"/>
            </a:endParaRPr>
          </a:p>
          <a:p>
            <a:pPr eaLnBrk="1" hangingPunct="1">
              <a:lnSpc>
                <a:spcPct val="100000"/>
              </a:lnSpc>
              <a:spcBef>
                <a:spcPct val="0"/>
              </a:spcBef>
              <a:buSzTx/>
              <a:buFontTx/>
              <a:buNone/>
            </a:pPr>
            <a:r>
              <a:rPr lang="en-US" altLang="en-US" sz="900" dirty="0" smtClean="0">
                <a:latin typeface="Arial" charset="0"/>
              </a:rPr>
              <a:t>Q21</a:t>
            </a:r>
            <a:r>
              <a:rPr lang="en-US" altLang="en-US" sz="900" dirty="0">
                <a:latin typeface="Arial" charset="0"/>
              </a:rPr>
              <a:t>:  Has your firm extended equity ownership beyond the founding principal(s)?</a:t>
            </a:r>
            <a:br>
              <a:rPr lang="en-US" altLang="en-US" sz="900" dirty="0">
                <a:latin typeface="Arial" charset="0"/>
              </a:rPr>
            </a:br>
            <a:r>
              <a:rPr lang="en-US" altLang="en-US" sz="900" dirty="0">
                <a:latin typeface="Arial" charset="0"/>
              </a:rPr>
              <a:t>(Base = Total </a:t>
            </a:r>
            <a:r>
              <a:rPr lang="en-US" altLang="en-US" sz="900" dirty="0" smtClean="0">
                <a:latin typeface="Arial" charset="0"/>
              </a:rPr>
              <a:t>Advisors; </a:t>
            </a:r>
            <a:r>
              <a:rPr lang="en-US" altLang="en-US" sz="900" dirty="0">
                <a:latin typeface="Arial" charset="0"/>
              </a:rPr>
              <a:t>Current wave = </a:t>
            </a:r>
            <a:r>
              <a:rPr lang="en-US" altLang="en-US" sz="900" dirty="0" smtClean="0">
                <a:latin typeface="Arial" charset="0"/>
              </a:rPr>
              <a:t>629)</a:t>
            </a:r>
            <a:endParaRPr lang="en-US" altLang="en-US" sz="900" dirty="0">
              <a:latin typeface="Arial" charset="0"/>
            </a:endParaRPr>
          </a:p>
        </p:txBody>
      </p:sp>
      <p:sp>
        <p:nvSpPr>
          <p:cNvPr id="10" name="Slide Number Placeholder 3"/>
          <p:cNvSpPr>
            <a:spLocks noGrp="1"/>
          </p:cNvSpPr>
          <p:nvPr>
            <p:ph type="sldNum" sz="quarter" idx="12"/>
          </p:nvPr>
        </p:nvSpPr>
        <p:spPr>
          <a:xfrm>
            <a:off x="9602788" y="7304088"/>
            <a:ext cx="219075" cy="219075"/>
          </a:xfrm>
        </p:spPr>
        <p:txBody>
          <a:bodyPr/>
          <a:lstStyle/>
          <a:p>
            <a:pPr>
              <a:defRPr/>
            </a:pPr>
            <a:fld id="{37BA1FAC-2B69-4089-81E1-47C6BD52B631}" type="slidenum">
              <a:rPr lang="en-US"/>
              <a:pPr>
                <a:defRPr/>
              </a:pPr>
              <a:t>19</a:t>
            </a:fld>
            <a:endParaRPr lang="en-US" dirty="0"/>
          </a:p>
        </p:txBody>
      </p:sp>
      <p:sp>
        <p:nvSpPr>
          <p:cNvPr id="15" name="Rectangle 28"/>
          <p:cNvSpPr>
            <a:spLocks noChangeArrowheads="1"/>
          </p:cNvSpPr>
          <p:nvPr/>
        </p:nvSpPr>
        <p:spPr bwMode="auto">
          <a:xfrm>
            <a:off x="3457886" y="2849880"/>
            <a:ext cx="317776" cy="25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000" dirty="0" smtClean="0">
                <a:solidFill>
                  <a:schemeClr val="bg1"/>
                </a:solidFill>
                <a:latin typeface="Arial" charset="0"/>
                <a:sym typeface="Wingdings"/>
              </a:rPr>
              <a:t></a:t>
            </a:r>
            <a:endParaRPr lang="en-US" altLang="en-US" sz="1000" dirty="0">
              <a:solidFill>
                <a:schemeClr val="bg1"/>
              </a:solidFill>
              <a:latin typeface="Arial" charset="0"/>
            </a:endParaRPr>
          </a:p>
        </p:txBody>
      </p:sp>
      <p:sp>
        <p:nvSpPr>
          <p:cNvPr id="16" name="Rectangle 28"/>
          <p:cNvSpPr>
            <a:spLocks noChangeArrowheads="1"/>
          </p:cNvSpPr>
          <p:nvPr/>
        </p:nvSpPr>
        <p:spPr bwMode="auto">
          <a:xfrm>
            <a:off x="5434971" y="3874972"/>
            <a:ext cx="317776" cy="25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000" dirty="0" smtClean="0">
                <a:latin typeface="Arial" charset="0"/>
                <a:sym typeface="Wingdings"/>
              </a:rPr>
              <a:t></a:t>
            </a:r>
            <a:endParaRPr lang="en-US" altLang="en-US" sz="1000" dirty="0">
              <a:latin typeface="Arial" charset="0"/>
            </a:endParaRPr>
          </a:p>
        </p:txBody>
      </p:sp>
      <p:sp>
        <p:nvSpPr>
          <p:cNvPr id="17" name="Rectangle 28"/>
          <p:cNvSpPr>
            <a:spLocks noChangeArrowheads="1"/>
          </p:cNvSpPr>
          <p:nvPr/>
        </p:nvSpPr>
        <p:spPr bwMode="auto">
          <a:xfrm>
            <a:off x="5447671" y="5333454"/>
            <a:ext cx="317776" cy="25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000" dirty="0" smtClean="0">
                <a:solidFill>
                  <a:schemeClr val="bg1"/>
                </a:solidFill>
                <a:latin typeface="Arial" charset="0"/>
                <a:sym typeface="Wingdings"/>
              </a:rPr>
              <a:t></a:t>
            </a:r>
            <a:endParaRPr lang="en-US" altLang="en-US" sz="1000" dirty="0">
              <a:solidFill>
                <a:schemeClr val="bg1"/>
              </a:solidFill>
              <a:latin typeface="Arial" charset="0"/>
            </a:endParaRPr>
          </a:p>
        </p:txBody>
      </p:sp>
      <p:grpSp>
        <p:nvGrpSpPr>
          <p:cNvPr id="29" name="Group 28"/>
          <p:cNvGrpSpPr/>
          <p:nvPr/>
        </p:nvGrpSpPr>
        <p:grpSpPr>
          <a:xfrm>
            <a:off x="7279613" y="3486451"/>
            <a:ext cx="2207825" cy="255872"/>
            <a:chOff x="6415475" y="3322714"/>
            <a:chExt cx="2207825" cy="255872"/>
          </a:xfrm>
        </p:grpSpPr>
        <p:sp>
          <p:nvSpPr>
            <p:cNvPr id="30" name="TextBox 29"/>
            <p:cNvSpPr txBox="1"/>
            <p:nvPr/>
          </p:nvSpPr>
          <p:spPr>
            <a:xfrm>
              <a:off x="6625494" y="3322714"/>
              <a:ext cx="1997806" cy="255872"/>
            </a:xfrm>
            <a:prstGeom prst="rect">
              <a:avLst/>
            </a:prstGeom>
          </p:spPr>
          <p:txBody>
            <a:bodyPr vert="horz" wrap="square" lIns="91440" tIns="45720" rIns="91440" bIns="45720" rtlCol="0" anchor="ctr">
              <a:noAutofit/>
            </a:bodyPr>
            <a:lstStyle/>
            <a:p>
              <a:pPr>
                <a:spcBef>
                  <a:spcPts val="800"/>
                </a:spcBef>
              </a:pPr>
              <a:r>
                <a:rPr lang="en-US" sz="1000" b="1" dirty="0">
                  <a:cs typeface="Arial" panose="020B0604020202020204" pitchFamily="34" charset="0"/>
                </a:rPr>
                <a:t>Yes, we do this today</a:t>
              </a:r>
            </a:p>
          </p:txBody>
        </p:sp>
        <p:sp>
          <p:nvSpPr>
            <p:cNvPr id="31" name="Rectangle 30"/>
            <p:cNvSpPr/>
            <p:nvPr/>
          </p:nvSpPr>
          <p:spPr>
            <a:xfrm>
              <a:off x="6415475" y="3397497"/>
              <a:ext cx="116013" cy="106306"/>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FFFFFF"/>
                </a:solidFill>
              </a:endParaRPr>
            </a:p>
          </p:txBody>
        </p:sp>
      </p:grpSp>
      <p:grpSp>
        <p:nvGrpSpPr>
          <p:cNvPr id="32" name="Group 31"/>
          <p:cNvGrpSpPr/>
          <p:nvPr/>
        </p:nvGrpSpPr>
        <p:grpSpPr>
          <a:xfrm>
            <a:off x="7279613" y="3925640"/>
            <a:ext cx="2207825" cy="560936"/>
            <a:chOff x="6415475" y="3977647"/>
            <a:chExt cx="2207825" cy="560936"/>
          </a:xfrm>
        </p:grpSpPr>
        <p:sp>
          <p:nvSpPr>
            <p:cNvPr id="33" name="Rectangle 32"/>
            <p:cNvSpPr/>
            <p:nvPr/>
          </p:nvSpPr>
          <p:spPr>
            <a:xfrm>
              <a:off x="6415475" y="4204961"/>
              <a:ext cx="116013" cy="10630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FFFFFF"/>
                </a:solidFill>
              </a:endParaRPr>
            </a:p>
          </p:txBody>
        </p:sp>
        <p:sp>
          <p:nvSpPr>
            <p:cNvPr id="34" name="TextBox 33"/>
            <p:cNvSpPr txBox="1"/>
            <p:nvPr/>
          </p:nvSpPr>
          <p:spPr>
            <a:xfrm>
              <a:off x="6625494" y="3977647"/>
              <a:ext cx="1997806" cy="560936"/>
            </a:xfrm>
            <a:prstGeom prst="rect">
              <a:avLst/>
            </a:prstGeom>
          </p:spPr>
          <p:txBody>
            <a:bodyPr vert="horz" wrap="square" lIns="91440" tIns="45720" rIns="91440" bIns="45720" rtlCol="0" anchor="ctr">
              <a:normAutofit/>
            </a:bodyPr>
            <a:lstStyle/>
            <a:p>
              <a:pPr>
                <a:spcBef>
                  <a:spcPts val="800"/>
                </a:spcBef>
              </a:pPr>
              <a:r>
                <a:rPr lang="en-US" sz="1000" b="1" dirty="0">
                  <a:cs typeface="Arial" panose="020B0604020202020204" pitchFamily="34" charset="0"/>
                </a:rPr>
                <a:t>No, we don't do this today and are looking into offering this in the </a:t>
              </a:r>
              <a:r>
                <a:rPr lang="en-US" sz="1000" b="1" dirty="0" smtClean="0">
                  <a:cs typeface="Arial" panose="020B0604020202020204" pitchFamily="34" charset="0"/>
                </a:rPr>
                <a:t>future</a:t>
              </a:r>
              <a:endParaRPr lang="en-US" sz="1000" b="1" dirty="0">
                <a:cs typeface="Arial" panose="020B0604020202020204" pitchFamily="34" charset="0"/>
              </a:endParaRPr>
            </a:p>
          </p:txBody>
        </p:sp>
      </p:grpSp>
      <p:grpSp>
        <p:nvGrpSpPr>
          <p:cNvPr id="35" name="Group 34"/>
          <p:cNvGrpSpPr/>
          <p:nvPr/>
        </p:nvGrpSpPr>
        <p:grpSpPr>
          <a:xfrm>
            <a:off x="7279613" y="4737100"/>
            <a:ext cx="2207825" cy="551600"/>
            <a:chOff x="6415475" y="4907055"/>
            <a:chExt cx="2207825" cy="551600"/>
          </a:xfrm>
        </p:grpSpPr>
        <p:sp>
          <p:nvSpPr>
            <p:cNvPr id="36" name="Rectangle 35"/>
            <p:cNvSpPr/>
            <p:nvPr/>
          </p:nvSpPr>
          <p:spPr>
            <a:xfrm>
              <a:off x="6415475" y="5129702"/>
              <a:ext cx="116013" cy="106306"/>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FFFFFF"/>
                </a:solidFill>
              </a:endParaRPr>
            </a:p>
          </p:txBody>
        </p:sp>
        <p:sp>
          <p:nvSpPr>
            <p:cNvPr id="37" name="TextBox 36"/>
            <p:cNvSpPr txBox="1"/>
            <p:nvPr/>
          </p:nvSpPr>
          <p:spPr>
            <a:xfrm>
              <a:off x="6625494" y="4907055"/>
              <a:ext cx="1997806" cy="551600"/>
            </a:xfrm>
            <a:prstGeom prst="rect">
              <a:avLst/>
            </a:prstGeom>
          </p:spPr>
          <p:txBody>
            <a:bodyPr vert="horz" wrap="square" lIns="91440" tIns="45720" rIns="91440" bIns="45720" rtlCol="0" anchor="ctr">
              <a:normAutofit/>
            </a:bodyPr>
            <a:lstStyle/>
            <a:p>
              <a:pPr>
                <a:spcBef>
                  <a:spcPts val="800"/>
                </a:spcBef>
              </a:pPr>
              <a:r>
                <a:rPr lang="en-US" sz="1000" b="1" dirty="0">
                  <a:cs typeface="Arial" panose="020B0604020202020204" pitchFamily="34" charset="0"/>
                </a:rPr>
                <a:t>No, we don't do this today and don't plan to</a:t>
              </a:r>
            </a:p>
          </p:txBody>
        </p:sp>
      </p:grpSp>
      <p:grpSp>
        <p:nvGrpSpPr>
          <p:cNvPr id="38" name="Group 37"/>
          <p:cNvGrpSpPr/>
          <p:nvPr/>
        </p:nvGrpSpPr>
        <p:grpSpPr>
          <a:xfrm>
            <a:off x="7279613" y="5598190"/>
            <a:ext cx="2207825" cy="358110"/>
            <a:chOff x="6415475" y="5003800"/>
            <a:chExt cx="2207825" cy="358110"/>
          </a:xfrm>
        </p:grpSpPr>
        <p:sp>
          <p:nvSpPr>
            <p:cNvPr id="39" name="Rectangle 38"/>
            <p:cNvSpPr/>
            <p:nvPr/>
          </p:nvSpPr>
          <p:spPr>
            <a:xfrm>
              <a:off x="6415475" y="5129702"/>
              <a:ext cx="116013" cy="106306"/>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FFFFFF"/>
                </a:solidFill>
              </a:endParaRPr>
            </a:p>
          </p:txBody>
        </p:sp>
        <p:sp>
          <p:nvSpPr>
            <p:cNvPr id="40" name="TextBox 39"/>
            <p:cNvSpPr txBox="1"/>
            <p:nvPr/>
          </p:nvSpPr>
          <p:spPr>
            <a:xfrm>
              <a:off x="6625494" y="5003800"/>
              <a:ext cx="1997806" cy="358110"/>
            </a:xfrm>
            <a:prstGeom prst="rect">
              <a:avLst/>
            </a:prstGeom>
          </p:spPr>
          <p:txBody>
            <a:bodyPr vert="horz" wrap="square" lIns="91440" tIns="45720" rIns="91440" bIns="45720" rtlCol="0" anchor="ctr">
              <a:normAutofit/>
            </a:bodyPr>
            <a:lstStyle/>
            <a:p>
              <a:pPr>
                <a:spcBef>
                  <a:spcPts val="800"/>
                </a:spcBef>
              </a:pPr>
              <a:r>
                <a:rPr lang="en-US" sz="1000" b="1" dirty="0" smtClean="0">
                  <a:cs typeface="Arial" panose="020B0604020202020204" pitchFamily="34" charset="0"/>
                </a:rPr>
                <a:t>I don’t know</a:t>
              </a:r>
              <a:endParaRPr lang="en-US" sz="1000" b="1" dirty="0">
                <a:cs typeface="Arial" panose="020B0604020202020204" pitchFamily="34" charset="0"/>
              </a:endParaRPr>
            </a:p>
          </p:txBody>
        </p:sp>
      </p:grpSp>
      <p:cxnSp>
        <p:nvCxnSpPr>
          <p:cNvPr id="41" name="Straight Connector 40"/>
          <p:cNvCxnSpPr/>
          <p:nvPr/>
        </p:nvCxnSpPr>
        <p:spPr>
          <a:xfrm flipV="1">
            <a:off x="688769" y="4749800"/>
            <a:ext cx="5705406" cy="17322"/>
          </a:xfrm>
          <a:prstGeom prst="line">
            <a:avLst/>
          </a:prstGeom>
          <a:ln w="19050">
            <a:solidFill>
              <a:schemeClr val="tx1"/>
            </a:solidFill>
            <a:prstDash val="sysDash"/>
            <a:miter lim="800000"/>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804661" y="1736431"/>
            <a:ext cx="1282700" cy="240938"/>
          </a:xfrm>
          <a:prstGeom prst="rect">
            <a:avLst/>
          </a:prstGeom>
          <a:noFill/>
        </p:spPr>
        <p:txBody>
          <a:bodyPr wrap="square" lIns="0" tIns="0" rIns="0" bIns="0" rtlCol="0" anchor="ctr">
            <a:noAutofit/>
          </a:bodyPr>
          <a:lstStyle/>
          <a:p>
            <a:pPr algn="ctr"/>
            <a:r>
              <a:rPr lang="en-US" sz="1400" b="1" dirty="0" smtClean="0">
                <a:latin typeface="+mn-lt"/>
              </a:rPr>
              <a:t>$500M+ AUM</a:t>
            </a:r>
          </a:p>
        </p:txBody>
      </p:sp>
      <p:sp>
        <p:nvSpPr>
          <p:cNvPr id="26" name="TextBox 25"/>
          <p:cNvSpPr txBox="1"/>
          <p:nvPr/>
        </p:nvSpPr>
        <p:spPr>
          <a:xfrm>
            <a:off x="4745265" y="1736431"/>
            <a:ext cx="1282700" cy="240938"/>
          </a:xfrm>
          <a:prstGeom prst="rect">
            <a:avLst/>
          </a:prstGeom>
          <a:noFill/>
        </p:spPr>
        <p:txBody>
          <a:bodyPr wrap="square" lIns="0" tIns="0" rIns="0" bIns="0" rtlCol="0" anchor="ctr">
            <a:noAutofit/>
          </a:bodyPr>
          <a:lstStyle/>
          <a:p>
            <a:pPr algn="ctr"/>
            <a:r>
              <a:rPr lang="en-US" sz="1400" b="1" dirty="0" smtClean="0">
                <a:latin typeface="+mn-lt"/>
              </a:rPr>
              <a:t>&lt;$500M AUM</a:t>
            </a:r>
          </a:p>
        </p:txBody>
      </p:sp>
      <p:sp>
        <p:nvSpPr>
          <p:cNvPr id="27" name="Rectangle 26"/>
          <p:cNvSpPr/>
          <p:nvPr/>
        </p:nvSpPr>
        <p:spPr>
          <a:xfrm>
            <a:off x="8197064" y="0"/>
            <a:ext cx="1750800" cy="276999"/>
          </a:xfrm>
          <a:prstGeom prst="rect">
            <a:avLst/>
          </a:prstGeom>
        </p:spPr>
        <p:txBody>
          <a:bodyPr wrap="none">
            <a:spAutoFit/>
          </a:bodyPr>
          <a:lstStyle/>
          <a:p>
            <a:pPr eaLnBrk="0" hangingPunct="0">
              <a:spcBef>
                <a:spcPts val="442"/>
              </a:spcBef>
              <a:buClr>
                <a:schemeClr val="tx1"/>
              </a:buClr>
              <a:defRPr/>
            </a:pPr>
            <a:r>
              <a:rPr lang="en-US" sz="1200" b="1" kern="0" dirty="0" smtClean="0">
                <a:solidFill>
                  <a:schemeClr val="tx2"/>
                </a:solidFill>
              </a:rPr>
              <a:t>EQUITY OWNERSHIP</a:t>
            </a:r>
            <a:endParaRPr lang="en-US" sz="1200" b="1" kern="0" dirty="0">
              <a:solidFill>
                <a:schemeClr val="tx2"/>
              </a:solidFill>
            </a:endParaRPr>
          </a:p>
        </p:txBody>
      </p:sp>
      <p:sp>
        <p:nvSpPr>
          <p:cNvPr id="42" name="TextBox 41"/>
          <p:cNvSpPr txBox="1"/>
          <p:nvPr/>
        </p:nvSpPr>
        <p:spPr>
          <a:xfrm>
            <a:off x="831380" y="1736431"/>
            <a:ext cx="1282700" cy="240938"/>
          </a:xfrm>
          <a:prstGeom prst="rect">
            <a:avLst/>
          </a:prstGeom>
          <a:noFill/>
        </p:spPr>
        <p:txBody>
          <a:bodyPr wrap="square" lIns="0" tIns="0" rIns="0" bIns="0" rtlCol="0" anchor="ctr">
            <a:noAutofit/>
          </a:bodyPr>
          <a:lstStyle/>
          <a:p>
            <a:pPr algn="ctr"/>
            <a:r>
              <a:rPr lang="en-US" sz="1400" b="1" dirty="0" smtClean="0">
                <a:latin typeface="+mn-lt"/>
              </a:rPr>
              <a:t>Total</a:t>
            </a:r>
          </a:p>
        </p:txBody>
      </p:sp>
    </p:spTree>
    <p:extLst>
      <p:ext uri="{BB962C8B-B14F-4D97-AF65-F5344CB8AC3E}">
        <p14:creationId xmlns:p14="http://schemas.microsoft.com/office/powerpoint/2010/main" val="411670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480378" y="-20320"/>
            <a:ext cx="9072562" cy="695325"/>
          </a:xfrm>
        </p:spPr>
        <p:txBody>
          <a:bodyPr lIns="100949" tIns="50473" rIns="100949" bIns="50473" anchor="b"/>
          <a:lstStyle/>
          <a:p>
            <a:r>
              <a:rPr lang="en-US" altLang="en-US" sz="2200" dirty="0" smtClean="0"/>
              <a:t>Table of Contents</a:t>
            </a:r>
          </a:p>
        </p:txBody>
      </p:sp>
      <p:graphicFrame>
        <p:nvGraphicFramePr>
          <p:cNvPr id="5" name="Table 4"/>
          <p:cNvGraphicFramePr>
            <a:graphicFrameLocks noGrp="1"/>
          </p:cNvGraphicFramePr>
          <p:nvPr>
            <p:extLst>
              <p:ext uri="{D42A27DB-BD31-4B8C-83A1-F6EECF244321}">
                <p14:modId xmlns:p14="http://schemas.microsoft.com/office/powerpoint/2010/main" val="1206592478"/>
              </p:ext>
            </p:extLst>
          </p:nvPr>
        </p:nvGraphicFramePr>
        <p:xfrm>
          <a:off x="942975" y="1076325"/>
          <a:ext cx="8142288" cy="4051355"/>
        </p:xfrm>
        <a:graphic>
          <a:graphicData uri="http://schemas.openxmlformats.org/drawingml/2006/table">
            <a:tbl>
              <a:tblPr firstRow="1" bandRow="1">
                <a:tableStyleId>{5C22544A-7EE6-4342-B048-85BDC9FD1C3A}</a:tableStyleId>
              </a:tblPr>
              <a:tblGrid>
                <a:gridCol w="7019943"/>
                <a:gridCol w="1122345"/>
              </a:tblGrid>
              <a:tr h="4428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b="0" dirty="0" smtClean="0">
                          <a:solidFill>
                            <a:srgbClr val="676058"/>
                          </a:solidFill>
                        </a:rPr>
                        <a:t>Executive Summary</a:t>
                      </a:r>
                    </a:p>
                  </a:txBody>
                  <a:tcPr marL="100587"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US" sz="2200" b="0" dirty="0" smtClean="0">
                          <a:solidFill>
                            <a:srgbClr val="676058"/>
                          </a:solidFill>
                        </a:rPr>
                        <a:t>3</a:t>
                      </a:r>
                      <a:endParaRPr lang="en-US" sz="2200" b="0" dirty="0">
                        <a:solidFill>
                          <a:srgbClr val="676058"/>
                        </a:solidFill>
                      </a:endParaRPr>
                    </a:p>
                  </a:txBody>
                  <a:tcPr marL="100587"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r>
              <a:tr h="442895">
                <a:tc>
                  <a:txBody>
                    <a:bodyPr/>
                    <a:lstStyle/>
                    <a:p>
                      <a:r>
                        <a:rPr lang="en-US" sz="2200" dirty="0" smtClean="0">
                          <a:solidFill>
                            <a:srgbClr val="676058"/>
                          </a:solidFill>
                        </a:rPr>
                        <a:t>Detailed Findings</a:t>
                      </a:r>
                      <a:endParaRPr lang="en-US" sz="2200" dirty="0">
                        <a:solidFill>
                          <a:srgbClr val="676058"/>
                        </a:solidFill>
                      </a:endParaRPr>
                    </a:p>
                  </a:txBody>
                  <a:tcPr marL="100587"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US" sz="2200" dirty="0" smtClean="0">
                          <a:solidFill>
                            <a:srgbClr val="676058"/>
                          </a:solidFill>
                        </a:rPr>
                        <a:t>8</a:t>
                      </a:r>
                      <a:endParaRPr lang="en-US" sz="2200" dirty="0">
                        <a:solidFill>
                          <a:srgbClr val="676058"/>
                        </a:solidFill>
                      </a:endParaRPr>
                    </a:p>
                  </a:txBody>
                  <a:tcPr marL="100587"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r>
              <a:tr h="442895">
                <a:tc>
                  <a:txBody>
                    <a:bodyPr/>
                    <a:lstStyle/>
                    <a:p>
                      <a:pPr marL="0" lvl="0" indent="0"/>
                      <a:r>
                        <a:rPr lang="en-US" sz="2200" dirty="0" smtClean="0">
                          <a:solidFill>
                            <a:srgbClr val="676058"/>
                          </a:solidFill>
                        </a:rPr>
                        <a:t>Industry Outlook</a:t>
                      </a:r>
                      <a:endParaRPr lang="en-US" sz="2200" dirty="0">
                        <a:solidFill>
                          <a:srgbClr val="676058"/>
                        </a:solidFill>
                      </a:endParaRPr>
                    </a:p>
                  </a:txBody>
                  <a:tcPr marL="352056"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US" sz="2200" dirty="0" smtClean="0">
                          <a:solidFill>
                            <a:srgbClr val="676058"/>
                          </a:solidFill>
                        </a:rPr>
                        <a:t>9</a:t>
                      </a:r>
                      <a:endParaRPr lang="en-US" sz="2200" dirty="0">
                        <a:solidFill>
                          <a:srgbClr val="676058"/>
                        </a:solidFill>
                      </a:endParaRPr>
                    </a:p>
                  </a:txBody>
                  <a:tcPr marL="100587"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r>
              <a:tr h="442895">
                <a:tc>
                  <a:txBody>
                    <a:bodyPr/>
                    <a:lstStyle/>
                    <a:p>
                      <a:pPr marL="0" lvl="0" indent="0"/>
                      <a:r>
                        <a:rPr lang="en-US" sz="2200" dirty="0" smtClean="0">
                          <a:solidFill>
                            <a:srgbClr val="676058"/>
                          </a:solidFill>
                        </a:rPr>
                        <a:t>Firm Outlook</a:t>
                      </a:r>
                      <a:endParaRPr lang="en-US" sz="2200" dirty="0">
                        <a:solidFill>
                          <a:srgbClr val="676058"/>
                        </a:solidFill>
                      </a:endParaRPr>
                    </a:p>
                  </a:txBody>
                  <a:tcPr marL="352056"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US" sz="2200" dirty="0" smtClean="0">
                          <a:solidFill>
                            <a:srgbClr val="676058"/>
                          </a:solidFill>
                        </a:rPr>
                        <a:t>12</a:t>
                      </a:r>
                      <a:endParaRPr lang="en-US" sz="2200" dirty="0">
                        <a:solidFill>
                          <a:srgbClr val="676058"/>
                        </a:solidFill>
                      </a:endParaRPr>
                    </a:p>
                  </a:txBody>
                  <a:tcPr marL="100587"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r>
              <a:tr h="442895">
                <a:tc>
                  <a:txBody>
                    <a:bodyPr/>
                    <a:lstStyle/>
                    <a:p>
                      <a:pPr marL="0" lvl="0" indent="0"/>
                      <a:r>
                        <a:rPr lang="en-US" sz="2200" dirty="0" smtClean="0">
                          <a:solidFill>
                            <a:srgbClr val="676058"/>
                          </a:solidFill>
                        </a:rPr>
                        <a:t>Market</a:t>
                      </a:r>
                      <a:r>
                        <a:rPr lang="en-US" sz="2200" baseline="0" dirty="0" smtClean="0">
                          <a:solidFill>
                            <a:srgbClr val="676058"/>
                          </a:solidFill>
                        </a:rPr>
                        <a:t> </a:t>
                      </a:r>
                      <a:r>
                        <a:rPr lang="en-US" sz="2200" dirty="0" smtClean="0">
                          <a:solidFill>
                            <a:srgbClr val="676058"/>
                          </a:solidFill>
                        </a:rPr>
                        <a:t>Outlook</a:t>
                      </a:r>
                      <a:endParaRPr lang="en-US" sz="2200" dirty="0">
                        <a:solidFill>
                          <a:srgbClr val="676058"/>
                        </a:solidFill>
                      </a:endParaRPr>
                    </a:p>
                  </a:txBody>
                  <a:tcPr marL="352056"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US" sz="2200" dirty="0" smtClean="0">
                          <a:solidFill>
                            <a:srgbClr val="676058"/>
                          </a:solidFill>
                        </a:rPr>
                        <a:t>32</a:t>
                      </a:r>
                      <a:endParaRPr lang="en-US" sz="2200" dirty="0">
                        <a:solidFill>
                          <a:srgbClr val="676058"/>
                        </a:solidFill>
                      </a:endParaRPr>
                    </a:p>
                  </a:txBody>
                  <a:tcPr marL="100587"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r>
              <a:tr h="459220">
                <a:tc>
                  <a:txBody>
                    <a:bodyPr/>
                    <a:lstStyle/>
                    <a:p>
                      <a:pPr marL="1588" indent="0"/>
                      <a:r>
                        <a:rPr lang="en-US" sz="2200" dirty="0" smtClean="0">
                          <a:solidFill>
                            <a:srgbClr val="676058"/>
                          </a:solidFill>
                        </a:rPr>
                        <a:t>Appendix</a:t>
                      </a:r>
                      <a:endParaRPr lang="en-US" sz="2200" dirty="0">
                        <a:solidFill>
                          <a:srgbClr val="676058"/>
                        </a:solidFill>
                      </a:endParaRPr>
                    </a:p>
                  </a:txBody>
                  <a:tcPr marL="100587"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endParaRPr lang="en-US" sz="2200" b="0" dirty="0">
                        <a:solidFill>
                          <a:srgbClr val="676058"/>
                        </a:solidFill>
                      </a:endParaRPr>
                    </a:p>
                  </a:txBody>
                  <a:tcPr marL="100587"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r>
              <a:tr h="459220">
                <a:tc>
                  <a:txBody>
                    <a:bodyPr/>
                    <a:lstStyle/>
                    <a:p>
                      <a:pPr marL="223838" lvl="1" indent="0"/>
                      <a:r>
                        <a:rPr lang="en-US" sz="2200" dirty="0" smtClean="0">
                          <a:solidFill>
                            <a:srgbClr val="676058"/>
                          </a:solidFill>
                        </a:rPr>
                        <a:t>Background</a:t>
                      </a:r>
                      <a:endParaRPr lang="en-US" sz="2200" dirty="0">
                        <a:solidFill>
                          <a:srgbClr val="676058"/>
                        </a:solidFill>
                      </a:endParaRPr>
                    </a:p>
                  </a:txBody>
                  <a:tcPr marL="100587"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US" sz="2200" b="0" dirty="0" smtClean="0">
                          <a:solidFill>
                            <a:srgbClr val="676058"/>
                          </a:solidFill>
                        </a:rPr>
                        <a:t>36</a:t>
                      </a:r>
                      <a:endParaRPr lang="en-US" sz="2200" b="0" dirty="0">
                        <a:solidFill>
                          <a:srgbClr val="676058"/>
                        </a:solidFill>
                      </a:endParaRPr>
                    </a:p>
                  </a:txBody>
                  <a:tcPr marL="100587"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r>
              <a:tr h="459220">
                <a:tc>
                  <a:txBody>
                    <a:bodyPr/>
                    <a:lstStyle/>
                    <a:p>
                      <a:pPr marL="223838" lvl="1" indent="0"/>
                      <a:r>
                        <a:rPr lang="en-US" sz="2200" dirty="0" smtClean="0">
                          <a:solidFill>
                            <a:srgbClr val="676058"/>
                          </a:solidFill>
                        </a:rPr>
                        <a:t>Methodology</a:t>
                      </a:r>
                      <a:endParaRPr lang="en-US" sz="2200" dirty="0">
                        <a:solidFill>
                          <a:srgbClr val="676058"/>
                        </a:solidFill>
                      </a:endParaRPr>
                    </a:p>
                  </a:txBody>
                  <a:tcPr marL="100587"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US" sz="2200" b="0" dirty="0" smtClean="0">
                          <a:solidFill>
                            <a:srgbClr val="676058"/>
                          </a:solidFill>
                        </a:rPr>
                        <a:t>47</a:t>
                      </a:r>
                      <a:endParaRPr lang="en-US" sz="2200" b="0" dirty="0">
                        <a:solidFill>
                          <a:srgbClr val="676058"/>
                        </a:solidFill>
                      </a:endParaRPr>
                    </a:p>
                  </a:txBody>
                  <a:tcPr marL="100587"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r>
              <a:tr h="459220">
                <a:tc>
                  <a:txBody>
                    <a:bodyPr/>
                    <a:lstStyle/>
                    <a:p>
                      <a:pPr marL="223838" lvl="1" indent="0"/>
                      <a:r>
                        <a:rPr lang="en-US" sz="2200" dirty="0" smtClean="0">
                          <a:solidFill>
                            <a:srgbClr val="676058"/>
                          </a:solidFill>
                        </a:rPr>
                        <a:t>Demographics</a:t>
                      </a:r>
                      <a:endParaRPr lang="en-US" sz="2200" dirty="0">
                        <a:solidFill>
                          <a:srgbClr val="676058"/>
                        </a:solidFill>
                      </a:endParaRPr>
                    </a:p>
                  </a:txBody>
                  <a:tcPr marL="100587"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n-US" sz="2200" b="0" dirty="0" smtClean="0">
                          <a:solidFill>
                            <a:srgbClr val="676058"/>
                          </a:solidFill>
                        </a:rPr>
                        <a:t>48</a:t>
                      </a:r>
                      <a:endParaRPr lang="en-US" sz="2200" b="0" dirty="0">
                        <a:solidFill>
                          <a:srgbClr val="676058"/>
                        </a:solidFill>
                      </a:endParaRPr>
                    </a:p>
                  </a:txBody>
                  <a:tcPr marL="100587" marR="100587" marT="50775" marB="5077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r>
            </a:tbl>
          </a:graphicData>
        </a:graphic>
      </p:graphicFrame>
      <p:sp>
        <p:nvSpPr>
          <p:cNvPr id="4" name="Slide Number Placeholder 3"/>
          <p:cNvSpPr>
            <a:spLocks noGrp="1"/>
          </p:cNvSpPr>
          <p:nvPr>
            <p:ph type="sldNum" sz="quarter" idx="12"/>
          </p:nvPr>
        </p:nvSpPr>
        <p:spPr/>
        <p:txBody>
          <a:bodyPr/>
          <a:lstStyle/>
          <a:p>
            <a:pPr>
              <a:defRPr/>
            </a:pPr>
            <a:fld id="{334BB736-7246-4600-A209-A4F44094694D}" type="slidenum">
              <a:rPr lang="en-US"/>
              <a:pPr>
                <a:defRPr/>
              </a:pPr>
              <a:t>2</a:t>
            </a:fld>
            <a:endParaRPr lang="en-US" dirty="0"/>
          </a:p>
        </p:txBody>
      </p:sp>
      <p:sp>
        <p:nvSpPr>
          <p:cNvPr id="8" name="TextBox 7"/>
          <p:cNvSpPr txBox="1"/>
          <p:nvPr/>
        </p:nvSpPr>
        <p:spPr>
          <a:xfrm>
            <a:off x="1903751" y="6250898"/>
            <a:ext cx="1723869" cy="479686"/>
          </a:xfrm>
          <a:prstGeom prst="rect">
            <a:avLst/>
          </a:prstGeom>
          <a:noFill/>
        </p:spPr>
        <p:txBody>
          <a:bodyPr wrap="square" lIns="0" tIns="0" rIns="0" bIns="0" rtlCol="0">
            <a:noAutofit/>
          </a:bodyPr>
          <a:lstStyle/>
          <a:p>
            <a:endParaRPr lang="en-US" sz="2000" dirty="0" smtClean="0">
              <a:latin typeface="+mn-lt"/>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a:xfrm>
            <a:off x="269875" y="254318"/>
            <a:ext cx="9290685" cy="664797"/>
          </a:xfrm>
        </p:spPr>
        <p:txBody>
          <a:bodyPr wrap="square">
            <a:spAutoFit/>
          </a:bodyPr>
          <a:lstStyle/>
          <a:p>
            <a:r>
              <a:rPr lang="en-US" sz="2400" dirty="0" smtClean="0"/>
              <a:t>As firms’ AUM grows, they are more likely to offer equity ownership to employees</a:t>
            </a:r>
            <a:endParaRPr lang="en-US" altLang="en-US" sz="2200" dirty="0" smtClean="0"/>
          </a:p>
        </p:txBody>
      </p:sp>
      <p:sp>
        <p:nvSpPr>
          <p:cNvPr id="25606" name="TextBox 11"/>
          <p:cNvSpPr txBox="1">
            <a:spLocks noChangeArrowheads="1"/>
          </p:cNvSpPr>
          <p:nvPr/>
        </p:nvSpPr>
        <p:spPr bwMode="auto">
          <a:xfrm>
            <a:off x="291148" y="1239520"/>
            <a:ext cx="7857172" cy="48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smtClean="0">
                <a:solidFill>
                  <a:srgbClr val="676058"/>
                </a:solidFill>
                <a:latin typeface="Arial" charset="0"/>
              </a:rPr>
              <a:t>Equity Ownership Offering by AUM (% Who Offer Today)</a:t>
            </a:r>
            <a:br>
              <a:rPr lang="en-US" altLang="en-US" sz="1500" b="1" dirty="0" smtClean="0">
                <a:solidFill>
                  <a:srgbClr val="676058"/>
                </a:solidFill>
                <a:latin typeface="Arial" charset="0"/>
              </a:rPr>
            </a:br>
            <a:r>
              <a:rPr lang="en-US" altLang="en-US" sz="1300" dirty="0" smtClean="0">
                <a:solidFill>
                  <a:srgbClr val="676058"/>
                </a:solidFill>
                <a:latin typeface="Arial" charset="0"/>
              </a:rPr>
              <a:t>(Base</a:t>
            </a:r>
            <a:r>
              <a:rPr lang="en-US" altLang="en-US" sz="1300" dirty="0">
                <a:solidFill>
                  <a:srgbClr val="676058"/>
                </a:solidFill>
                <a:latin typeface="Arial" charset="0"/>
              </a:rPr>
              <a:t>: Total </a:t>
            </a:r>
            <a:r>
              <a:rPr lang="en-US" altLang="en-US" sz="1300" dirty="0" smtClean="0">
                <a:solidFill>
                  <a:srgbClr val="676058"/>
                </a:solidFill>
                <a:latin typeface="Arial" charset="0"/>
              </a:rPr>
              <a:t>Advisors)</a:t>
            </a:r>
            <a:endParaRPr lang="en-US" altLang="en-US" sz="1300" dirty="0">
              <a:solidFill>
                <a:srgbClr val="676058"/>
              </a:solidFill>
              <a:latin typeface="Arial" charset="0"/>
            </a:endParaRPr>
          </a:p>
        </p:txBody>
      </p:sp>
      <p:sp>
        <p:nvSpPr>
          <p:cNvPr id="25607" name="TextBox 5"/>
          <p:cNvSpPr txBox="1">
            <a:spLocks noChangeArrowheads="1"/>
          </p:cNvSpPr>
          <p:nvPr/>
        </p:nvSpPr>
        <p:spPr bwMode="auto">
          <a:xfrm>
            <a:off x="423228" y="6696075"/>
            <a:ext cx="9451975" cy="517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None/>
            </a:pPr>
            <a:r>
              <a:rPr lang="en-US" altLang="en-US" sz="900" dirty="0">
                <a:latin typeface="Arial" charset="0"/>
                <a:sym typeface="Wingdings"/>
              </a:rPr>
              <a:t></a:t>
            </a:r>
            <a:r>
              <a:rPr lang="en-US" altLang="en-US" sz="900" dirty="0">
                <a:latin typeface="Arial" charset="0"/>
                <a:sym typeface="Wingdings" pitchFamily="2" charset="2"/>
              </a:rPr>
              <a:t> Indicates significant difference at 95% confidence interval</a:t>
            </a:r>
            <a:endParaRPr lang="en-US" altLang="en-US" sz="900" dirty="0">
              <a:latin typeface="Arial" charset="0"/>
            </a:endParaRPr>
          </a:p>
          <a:p>
            <a:pPr eaLnBrk="1" hangingPunct="1">
              <a:lnSpc>
                <a:spcPct val="100000"/>
              </a:lnSpc>
              <a:spcBef>
                <a:spcPct val="0"/>
              </a:spcBef>
              <a:buSzTx/>
              <a:buFontTx/>
              <a:buNone/>
            </a:pPr>
            <a:r>
              <a:rPr lang="en-US" altLang="en-US" sz="900" dirty="0" smtClean="0">
                <a:latin typeface="Arial" charset="0"/>
              </a:rPr>
              <a:t>Q19</a:t>
            </a:r>
            <a:r>
              <a:rPr lang="en-US" altLang="en-US" sz="900" dirty="0">
                <a:latin typeface="Arial" charset="0"/>
              </a:rPr>
              <a:t>:   For new employees, which of the following training options do you offer? </a:t>
            </a:r>
            <a:endParaRPr lang="en-US" altLang="en-US" sz="900" dirty="0" smtClean="0">
              <a:latin typeface="Arial" charset="0"/>
            </a:endParaRPr>
          </a:p>
          <a:p>
            <a:pPr eaLnBrk="1" hangingPunct="1">
              <a:lnSpc>
                <a:spcPct val="100000"/>
              </a:lnSpc>
              <a:spcBef>
                <a:spcPct val="0"/>
              </a:spcBef>
              <a:buSzTx/>
              <a:buFontTx/>
              <a:buNone/>
            </a:pPr>
            <a:r>
              <a:rPr lang="en-US" altLang="en-US" sz="900" dirty="0">
                <a:latin typeface="Arial" charset="0"/>
              </a:rPr>
              <a:t>(Base = Total Advisors; Current wave: </a:t>
            </a:r>
            <a:r>
              <a:rPr lang="en-US" altLang="en-US" sz="900" dirty="0" smtClean="0">
                <a:latin typeface="Arial" charset="0"/>
              </a:rPr>
              <a:t>$100M or less = 191, $101 - $250M = 130, $251 - $500M = 87, Over </a:t>
            </a:r>
            <a:r>
              <a:rPr lang="en-US" altLang="en-US" sz="900" dirty="0">
                <a:latin typeface="Arial" charset="0"/>
              </a:rPr>
              <a:t>$500M = </a:t>
            </a:r>
            <a:r>
              <a:rPr lang="en-US" altLang="en-US" sz="900" dirty="0" smtClean="0">
                <a:latin typeface="Arial" charset="0"/>
              </a:rPr>
              <a:t>193)</a:t>
            </a:r>
            <a:endParaRPr lang="en-US" altLang="en-US" sz="900" dirty="0">
              <a:latin typeface="Arial" charset="0"/>
            </a:endParaRPr>
          </a:p>
        </p:txBody>
      </p:sp>
      <p:sp>
        <p:nvSpPr>
          <p:cNvPr id="10" name="Slide Number Placeholder 3"/>
          <p:cNvSpPr>
            <a:spLocks noGrp="1"/>
          </p:cNvSpPr>
          <p:nvPr>
            <p:ph type="sldNum" sz="quarter" idx="12"/>
          </p:nvPr>
        </p:nvSpPr>
        <p:spPr>
          <a:xfrm>
            <a:off x="9602788" y="7304088"/>
            <a:ext cx="219075" cy="219075"/>
          </a:xfrm>
        </p:spPr>
        <p:txBody>
          <a:bodyPr/>
          <a:lstStyle/>
          <a:p>
            <a:pPr>
              <a:defRPr/>
            </a:pPr>
            <a:fld id="{37BA1FAC-2B69-4089-81E1-47C6BD52B631}" type="slidenum">
              <a:rPr lang="en-US"/>
              <a:pPr>
                <a:defRPr/>
              </a:pPr>
              <a:t>20</a:t>
            </a:fld>
            <a:endParaRPr lang="en-US" dirty="0"/>
          </a:p>
        </p:txBody>
      </p:sp>
      <p:graphicFrame>
        <p:nvGraphicFramePr>
          <p:cNvPr id="12" name="Chart 11"/>
          <p:cNvGraphicFramePr/>
          <p:nvPr>
            <p:extLst>
              <p:ext uri="{D42A27DB-BD31-4B8C-83A1-F6EECF244321}">
                <p14:modId xmlns:p14="http://schemas.microsoft.com/office/powerpoint/2010/main" val="929990742"/>
              </p:ext>
            </p:extLst>
          </p:nvPr>
        </p:nvGraphicFramePr>
        <p:xfrm>
          <a:off x="423863" y="1584326"/>
          <a:ext cx="9359901" cy="5253037"/>
        </p:xfrm>
        <a:graphic>
          <a:graphicData uri="http://schemas.openxmlformats.org/drawingml/2006/chart">
            <c:chart xmlns:c="http://schemas.openxmlformats.org/drawingml/2006/chart" xmlns:r="http://schemas.openxmlformats.org/officeDocument/2006/relationships" r:id="rId3"/>
          </a:graphicData>
        </a:graphic>
      </p:graphicFrame>
      <p:cxnSp>
        <p:nvCxnSpPr>
          <p:cNvPr id="3" name="Straight Arrow Connector 2"/>
          <p:cNvCxnSpPr/>
          <p:nvPr/>
        </p:nvCxnSpPr>
        <p:spPr>
          <a:xfrm flipV="1">
            <a:off x="1841500" y="2502568"/>
            <a:ext cx="6391877" cy="2298032"/>
          </a:xfrm>
          <a:prstGeom prst="straightConnector1">
            <a:avLst/>
          </a:prstGeom>
          <a:ln w="12700">
            <a:solidFill>
              <a:schemeClr val="tx1"/>
            </a:solidFill>
            <a:prstDash val="lgDash"/>
            <a:miter lim="800000"/>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8229148" y="0"/>
            <a:ext cx="1750800" cy="276999"/>
          </a:xfrm>
          <a:prstGeom prst="rect">
            <a:avLst/>
          </a:prstGeom>
        </p:spPr>
        <p:txBody>
          <a:bodyPr wrap="none">
            <a:spAutoFit/>
          </a:bodyPr>
          <a:lstStyle/>
          <a:p>
            <a:pPr eaLnBrk="0" hangingPunct="0">
              <a:spcBef>
                <a:spcPts val="442"/>
              </a:spcBef>
              <a:buClr>
                <a:schemeClr val="tx1"/>
              </a:buClr>
              <a:defRPr/>
            </a:pPr>
            <a:r>
              <a:rPr lang="en-US" sz="1200" b="1" kern="0" dirty="0" smtClean="0">
                <a:solidFill>
                  <a:schemeClr val="tx2"/>
                </a:solidFill>
              </a:rPr>
              <a:t>EQUITY OWNERSHIP</a:t>
            </a:r>
            <a:endParaRPr lang="en-US" sz="1200" b="1" kern="0" dirty="0">
              <a:solidFill>
                <a:schemeClr val="tx2"/>
              </a:solidFill>
            </a:endParaRPr>
          </a:p>
        </p:txBody>
      </p:sp>
      <p:sp>
        <p:nvSpPr>
          <p:cNvPr id="9" name="Rectangle 8"/>
          <p:cNvSpPr/>
          <p:nvPr/>
        </p:nvSpPr>
        <p:spPr>
          <a:xfrm>
            <a:off x="902277" y="2853504"/>
            <a:ext cx="2519917" cy="1123655"/>
          </a:xfrm>
          <a:prstGeom prst="rect">
            <a:avLst/>
          </a:prstGeom>
          <a:solidFill>
            <a:schemeClr val="accent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smtClean="0">
                <a:solidFill>
                  <a:schemeClr val="bg1"/>
                </a:solidFill>
              </a:rPr>
              <a:t>2.5 times as many firms offer equity ownership after moving from less than $100M AUM to over $100M AUM</a:t>
            </a:r>
            <a:endParaRPr lang="en-US" sz="1400" dirty="0">
              <a:solidFill>
                <a:schemeClr val="bg1"/>
              </a:solidFill>
            </a:endParaRPr>
          </a:p>
        </p:txBody>
      </p:sp>
      <p:cxnSp>
        <p:nvCxnSpPr>
          <p:cNvPr id="11" name="Straight Arrow Connector 10"/>
          <p:cNvCxnSpPr>
            <a:stCxn id="9" idx="2"/>
          </p:cNvCxnSpPr>
          <p:nvPr/>
        </p:nvCxnSpPr>
        <p:spPr>
          <a:xfrm>
            <a:off x="2162236" y="3977159"/>
            <a:ext cx="249864" cy="420429"/>
          </a:xfrm>
          <a:prstGeom prst="straightConnector1">
            <a:avLst/>
          </a:prstGeom>
          <a:ln w="12700">
            <a:solidFill>
              <a:schemeClr val="tx1"/>
            </a:solidFill>
            <a:miter lim="8000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83763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80035" y="244158"/>
            <a:ext cx="9412288" cy="997196"/>
          </a:xfrm>
        </p:spPr>
        <p:txBody>
          <a:bodyPr>
            <a:spAutoFit/>
          </a:bodyPr>
          <a:lstStyle/>
          <a:p>
            <a:r>
              <a:rPr lang="en-US" sz="2400" dirty="0"/>
              <a:t>Those </a:t>
            </a:r>
            <a:r>
              <a:rPr lang="en-US" sz="2400" dirty="0" smtClean="0"/>
              <a:t>who offer </a:t>
            </a:r>
            <a:r>
              <a:rPr lang="en-US" sz="2400" dirty="0"/>
              <a:t>equity ownership </a:t>
            </a:r>
            <a:r>
              <a:rPr lang="en-US" sz="2400" dirty="0" smtClean="0"/>
              <a:t>agree </a:t>
            </a:r>
            <a:r>
              <a:rPr lang="en-US" sz="2400" dirty="0"/>
              <a:t>that </a:t>
            </a:r>
            <a:r>
              <a:rPr lang="en-US" sz="2400" dirty="0" smtClean="0"/>
              <a:t>it is more likely to grow </a:t>
            </a:r>
            <a:r>
              <a:rPr lang="en-US" sz="2400" dirty="0"/>
              <a:t>the firm, and that ownership helps retain key employees </a:t>
            </a:r>
            <a:r>
              <a:rPr lang="en-US" sz="2400" dirty="0" smtClean="0"/>
              <a:t>to help </a:t>
            </a:r>
            <a:r>
              <a:rPr lang="en-US" sz="2400" dirty="0"/>
              <a:t>ensure future success</a:t>
            </a:r>
            <a:endParaRPr lang="en-US" altLang="en-US" sz="2200" dirty="0" smtClean="0"/>
          </a:p>
        </p:txBody>
      </p:sp>
      <p:sp>
        <p:nvSpPr>
          <p:cNvPr id="21508" name="TextBox 3"/>
          <p:cNvSpPr txBox="1">
            <a:spLocks noChangeArrowheads="1"/>
          </p:cNvSpPr>
          <p:nvPr/>
        </p:nvSpPr>
        <p:spPr bwMode="auto">
          <a:xfrm>
            <a:off x="392113" y="1560513"/>
            <a:ext cx="7462837" cy="48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Effect of Equity Ownership on </a:t>
            </a:r>
            <a:r>
              <a:rPr lang="en-US" altLang="en-US" sz="1500" b="1" dirty="0" smtClean="0">
                <a:solidFill>
                  <a:srgbClr val="676058"/>
                </a:solidFill>
                <a:latin typeface="Arial" charset="0"/>
              </a:rPr>
              <a:t>Employees</a:t>
            </a:r>
          </a:p>
          <a:p>
            <a:pPr eaLnBrk="1" hangingPunct="1">
              <a:lnSpc>
                <a:spcPct val="100000"/>
              </a:lnSpc>
              <a:spcBef>
                <a:spcPct val="0"/>
              </a:spcBef>
              <a:buSzTx/>
              <a:buFontTx/>
              <a:buNone/>
            </a:pPr>
            <a:r>
              <a:rPr lang="en-US" altLang="en-US" sz="1300" dirty="0" smtClean="0">
                <a:solidFill>
                  <a:srgbClr val="676058"/>
                </a:solidFill>
                <a:latin typeface="Arial" charset="0"/>
              </a:rPr>
              <a:t>(Base</a:t>
            </a:r>
            <a:r>
              <a:rPr lang="en-US" altLang="en-US" sz="1300" dirty="0">
                <a:solidFill>
                  <a:srgbClr val="676058"/>
                </a:solidFill>
                <a:latin typeface="Arial" charset="0"/>
              </a:rPr>
              <a:t>: </a:t>
            </a:r>
            <a:r>
              <a:rPr lang="en-US" altLang="en-US" sz="1300" dirty="0" smtClean="0">
                <a:solidFill>
                  <a:srgbClr val="676058"/>
                </a:solidFill>
                <a:latin typeface="Arial" charset="0"/>
              </a:rPr>
              <a:t>Advisors whose firms offer equity ownership)</a:t>
            </a:r>
            <a:endParaRPr lang="en-US" altLang="en-US" sz="1300" dirty="0">
              <a:solidFill>
                <a:srgbClr val="676058"/>
              </a:solidFill>
              <a:latin typeface="Arial" charset="0"/>
            </a:endParaRPr>
          </a:p>
        </p:txBody>
      </p:sp>
      <p:graphicFrame>
        <p:nvGraphicFramePr>
          <p:cNvPr id="2" name="Object 2"/>
          <p:cNvGraphicFramePr>
            <a:graphicFrameLocks noChangeAspect="1"/>
          </p:cNvGraphicFramePr>
          <p:nvPr>
            <p:extLst>
              <p:ext uri="{D42A27DB-BD31-4B8C-83A1-F6EECF244321}">
                <p14:modId xmlns:p14="http://schemas.microsoft.com/office/powerpoint/2010/main" val="2929714955"/>
              </p:ext>
            </p:extLst>
          </p:nvPr>
        </p:nvGraphicFramePr>
        <p:xfrm>
          <a:off x="7019925" y="2073275"/>
          <a:ext cx="3446463" cy="49847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213052757"/>
              </p:ext>
            </p:extLst>
          </p:nvPr>
        </p:nvGraphicFramePr>
        <p:xfrm>
          <a:off x="5197475" y="2200910"/>
          <a:ext cx="1873250" cy="4416743"/>
        </p:xfrm>
        <a:graphic>
          <a:graphicData uri="http://schemas.openxmlformats.org/drawingml/2006/table">
            <a:tbl>
              <a:tblPr/>
              <a:tblGrid>
                <a:gridCol w="1873250"/>
              </a:tblGrid>
              <a:tr h="1080453">
                <a:tc>
                  <a:txBody>
                    <a:bodyPr/>
                    <a:lstStyle/>
                    <a:p>
                      <a:pPr algn="r" fontAlgn="b"/>
                      <a:r>
                        <a:rPr lang="en-US" sz="1100" b="0" i="0" u="none" strike="noStrike" dirty="0" smtClean="0">
                          <a:latin typeface="+mn-lt"/>
                        </a:rPr>
                        <a:t>Ensures long-term success of the firm</a:t>
                      </a:r>
                      <a:endParaRPr lang="en-US" sz="1100" b="0" i="0" u="none" strike="noStrike" dirty="0">
                        <a:latin typeface="+mn-lt"/>
                      </a:endParaRPr>
                    </a:p>
                  </a:txBody>
                  <a:tcPr marL="10475" marR="10475" marT="10580" marB="0" anchor="ctr">
                    <a:lnL>
                      <a:noFill/>
                    </a:lnL>
                    <a:lnR>
                      <a:noFill/>
                    </a:lnR>
                    <a:lnT>
                      <a:noFill/>
                    </a:lnT>
                    <a:lnB>
                      <a:noFill/>
                    </a:lnB>
                  </a:tcPr>
                </a:tc>
              </a:tr>
              <a:tr h="1080453">
                <a:tc>
                  <a:txBody>
                    <a:bodyPr/>
                    <a:lstStyle/>
                    <a:p>
                      <a:pPr algn="r" fontAlgn="b"/>
                      <a:r>
                        <a:rPr lang="en-US" sz="1100" b="0" i="0" u="none" strike="noStrike" dirty="0">
                          <a:effectLst/>
                          <a:latin typeface="+mn-lt"/>
                        </a:rPr>
                        <a:t>Helps retain our best talent</a:t>
                      </a:r>
                    </a:p>
                  </a:txBody>
                  <a:tcPr marL="7620" marR="7620" marT="7620" marB="0" anchor="ctr">
                    <a:lnL>
                      <a:noFill/>
                    </a:lnL>
                    <a:lnR>
                      <a:noFill/>
                    </a:lnR>
                    <a:lnT>
                      <a:noFill/>
                    </a:lnT>
                    <a:lnB>
                      <a:noFill/>
                    </a:lnB>
                  </a:tcPr>
                </a:tc>
              </a:tr>
              <a:tr h="1175384">
                <a:tc>
                  <a:txBody>
                    <a:bodyPr/>
                    <a:lstStyle/>
                    <a:p>
                      <a:pPr algn="r" fontAlgn="b"/>
                      <a:r>
                        <a:rPr lang="en-US" sz="1100" b="0" i="0" u="none" strike="noStrike" dirty="0">
                          <a:effectLst/>
                          <a:latin typeface="+mn-lt"/>
                        </a:rPr>
                        <a:t>Helps attract new talent</a:t>
                      </a:r>
                    </a:p>
                  </a:txBody>
                  <a:tcPr marL="7620" marR="7620" marT="7620" marB="0" anchor="ctr">
                    <a:lnL>
                      <a:noFill/>
                    </a:lnL>
                    <a:lnR>
                      <a:noFill/>
                    </a:lnR>
                    <a:lnT>
                      <a:noFill/>
                    </a:lnT>
                    <a:lnB>
                      <a:noFill/>
                    </a:lnB>
                  </a:tcPr>
                </a:tc>
              </a:tr>
              <a:tr h="1080453">
                <a:tc>
                  <a:txBody>
                    <a:bodyPr/>
                    <a:lstStyle/>
                    <a:p>
                      <a:pPr algn="r" fontAlgn="b"/>
                      <a:r>
                        <a:rPr lang="en-US" sz="1100" b="0" i="0" u="none" strike="noStrike" dirty="0">
                          <a:effectLst/>
                          <a:latin typeface="+mn-lt"/>
                        </a:rPr>
                        <a:t>Provides liquidity for retiring principals</a:t>
                      </a:r>
                    </a:p>
                  </a:txBody>
                  <a:tcPr marL="7620" marR="7620" marT="7620" marB="0" anchor="ctr">
                    <a:lnL>
                      <a:noFill/>
                    </a:lnL>
                    <a:lnR>
                      <a:noFill/>
                    </a:lnR>
                    <a:lnT>
                      <a:noFill/>
                    </a:lnT>
                    <a:lnB>
                      <a:noFill/>
                    </a:lnB>
                  </a:tcPr>
                </a:tc>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913170292"/>
              </p:ext>
            </p:extLst>
          </p:nvPr>
        </p:nvGraphicFramePr>
        <p:xfrm>
          <a:off x="-1012825" y="2020888"/>
          <a:ext cx="6365875" cy="4578350"/>
        </p:xfrm>
        <a:graphic>
          <a:graphicData uri="http://schemas.openxmlformats.org/drawingml/2006/chart">
            <c:chart xmlns:c="http://schemas.openxmlformats.org/drawingml/2006/chart" xmlns:r="http://schemas.openxmlformats.org/officeDocument/2006/relationships" r:id="rId4"/>
          </a:graphicData>
        </a:graphic>
      </p:graphicFrame>
      <p:sp>
        <p:nvSpPr>
          <p:cNvPr id="21519" name="TextBox 10"/>
          <p:cNvSpPr txBox="1">
            <a:spLocks noChangeArrowheads="1"/>
          </p:cNvSpPr>
          <p:nvPr/>
        </p:nvSpPr>
        <p:spPr bwMode="auto">
          <a:xfrm>
            <a:off x="5368925" y="1560513"/>
            <a:ext cx="414496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Reason for Offering Equity Ownership</a:t>
            </a:r>
          </a:p>
          <a:p>
            <a:pPr eaLnBrk="1" hangingPunct="1">
              <a:lnSpc>
                <a:spcPct val="100000"/>
              </a:lnSpc>
              <a:spcBef>
                <a:spcPct val="0"/>
              </a:spcBef>
              <a:buSzTx/>
              <a:buFontTx/>
              <a:buNone/>
            </a:pPr>
            <a:r>
              <a:rPr lang="en-US" altLang="en-US" sz="1300" dirty="0">
                <a:solidFill>
                  <a:srgbClr val="676058"/>
                </a:solidFill>
                <a:latin typeface="Arial" charset="0"/>
              </a:rPr>
              <a:t>(Base: Advisors whose firms offer equity ownership)</a:t>
            </a:r>
          </a:p>
        </p:txBody>
      </p:sp>
      <p:sp>
        <p:nvSpPr>
          <p:cNvPr id="11" name="Slide Number Placeholder 3"/>
          <p:cNvSpPr>
            <a:spLocks noGrp="1"/>
          </p:cNvSpPr>
          <p:nvPr>
            <p:ph type="sldNum" sz="quarter" idx="12"/>
          </p:nvPr>
        </p:nvSpPr>
        <p:spPr>
          <a:xfrm>
            <a:off x="9602788" y="7304088"/>
            <a:ext cx="219075" cy="219075"/>
          </a:xfrm>
        </p:spPr>
        <p:txBody>
          <a:bodyPr/>
          <a:lstStyle/>
          <a:p>
            <a:pPr>
              <a:defRPr/>
            </a:pPr>
            <a:fld id="{E436E7BF-33B3-4ACF-B61A-86D4B5B79ECC}" type="slidenum">
              <a:rPr lang="en-US"/>
              <a:pPr>
                <a:defRPr/>
              </a:pPr>
              <a:t>21</a:t>
            </a:fld>
            <a:endParaRPr lang="en-US" dirty="0"/>
          </a:p>
        </p:txBody>
      </p:sp>
      <p:sp>
        <p:nvSpPr>
          <p:cNvPr id="12" name="TextBox 4"/>
          <p:cNvSpPr txBox="1">
            <a:spLocks noChangeArrowheads="1"/>
          </p:cNvSpPr>
          <p:nvPr/>
        </p:nvSpPr>
        <p:spPr bwMode="auto">
          <a:xfrm>
            <a:off x="419100" y="6710045"/>
            <a:ext cx="3997325" cy="794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Q24</a:t>
            </a:r>
            <a:r>
              <a:rPr lang="en-US" altLang="en-US" sz="900" dirty="0">
                <a:latin typeface="Arial" charset="0"/>
              </a:rPr>
              <a:t>:  In your opinion, do you think employees with an equity share are more likely to help grow the firm</a:t>
            </a:r>
            <a:r>
              <a:rPr lang="en-US" altLang="en-US" sz="900" dirty="0" smtClean="0">
                <a:latin typeface="Arial" charset="0"/>
              </a:rPr>
              <a:t>?</a:t>
            </a:r>
          </a:p>
          <a:p>
            <a:pPr eaLnBrk="1" hangingPunct="1">
              <a:lnSpc>
                <a:spcPct val="100000"/>
              </a:lnSpc>
              <a:spcBef>
                <a:spcPct val="0"/>
              </a:spcBef>
              <a:buSzTx/>
              <a:buFontTx/>
              <a:buNone/>
            </a:pPr>
            <a:r>
              <a:rPr lang="en-US" altLang="en-US" sz="900" dirty="0" smtClean="0">
                <a:latin typeface="Arial" charset="0"/>
              </a:rPr>
              <a:t>(</a:t>
            </a:r>
            <a:r>
              <a:rPr lang="en-US" altLang="en-US" sz="900" dirty="0">
                <a:latin typeface="Arial" charset="0"/>
              </a:rPr>
              <a:t>Base = </a:t>
            </a:r>
            <a:r>
              <a:rPr lang="en-US" altLang="en-US" sz="900" dirty="0" smtClean="0">
                <a:latin typeface="Arial" charset="0"/>
              </a:rPr>
              <a:t>Total Advisors whose firms offer equity ownership; Current wave = 190)</a:t>
            </a:r>
            <a:endParaRPr lang="en-US" altLang="en-US" sz="900" dirty="0">
              <a:latin typeface="Arial" charset="0"/>
            </a:endParaRPr>
          </a:p>
          <a:p>
            <a:pPr eaLnBrk="1" hangingPunct="1">
              <a:lnSpc>
                <a:spcPct val="100000"/>
              </a:lnSpc>
              <a:spcBef>
                <a:spcPct val="0"/>
              </a:spcBef>
              <a:buSzTx/>
              <a:buFontTx/>
              <a:buNone/>
            </a:pPr>
            <a:endParaRPr lang="en-US" altLang="en-US" sz="900" dirty="0">
              <a:latin typeface="Arial" charset="0"/>
            </a:endParaRPr>
          </a:p>
        </p:txBody>
      </p:sp>
      <p:sp>
        <p:nvSpPr>
          <p:cNvPr id="13" name="TextBox 5"/>
          <p:cNvSpPr txBox="1">
            <a:spLocks noChangeArrowheads="1"/>
          </p:cNvSpPr>
          <p:nvPr/>
        </p:nvSpPr>
        <p:spPr bwMode="auto">
          <a:xfrm>
            <a:off x="5061902" y="6689725"/>
            <a:ext cx="4742497" cy="37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Q23:</a:t>
            </a:r>
            <a:r>
              <a:rPr lang="en-US" altLang="en-US" sz="900" dirty="0">
                <a:latin typeface="Arial" charset="0"/>
              </a:rPr>
              <a:t> What is the primary reason you offer equity ownership beyond founding principals</a:t>
            </a:r>
            <a:r>
              <a:rPr lang="en-US" altLang="en-US" sz="900" dirty="0" smtClean="0">
                <a:latin typeface="Arial" charset="0"/>
              </a:rPr>
              <a:t>? </a:t>
            </a:r>
            <a:r>
              <a:rPr lang="en-US" altLang="en-US" sz="900" dirty="0">
                <a:latin typeface="Arial" charset="0"/>
              </a:rPr>
              <a:t/>
            </a:r>
            <a:br>
              <a:rPr lang="en-US" altLang="en-US" sz="900" dirty="0">
                <a:latin typeface="Arial" charset="0"/>
              </a:rPr>
            </a:br>
            <a:r>
              <a:rPr lang="en-US" altLang="en-US" sz="900" dirty="0">
                <a:latin typeface="Arial" charset="0"/>
              </a:rPr>
              <a:t>(Base = Total Advisors whose firms offer equity ownership; Current wave = 190</a:t>
            </a:r>
            <a:r>
              <a:rPr lang="en-US" altLang="en-US" sz="900" dirty="0" smtClean="0">
                <a:latin typeface="Arial" charset="0"/>
              </a:rPr>
              <a:t>)</a:t>
            </a:r>
            <a:endParaRPr lang="en-US" altLang="en-US" sz="900" dirty="0">
              <a:latin typeface="Arial" charset="0"/>
            </a:endParaRPr>
          </a:p>
        </p:txBody>
      </p:sp>
      <p:sp>
        <p:nvSpPr>
          <p:cNvPr id="14" name="Rectangle 13"/>
          <p:cNvSpPr/>
          <p:nvPr/>
        </p:nvSpPr>
        <p:spPr>
          <a:xfrm>
            <a:off x="8229148" y="0"/>
            <a:ext cx="1750800" cy="276999"/>
          </a:xfrm>
          <a:prstGeom prst="rect">
            <a:avLst/>
          </a:prstGeom>
        </p:spPr>
        <p:txBody>
          <a:bodyPr wrap="none">
            <a:spAutoFit/>
          </a:bodyPr>
          <a:lstStyle/>
          <a:p>
            <a:pPr eaLnBrk="0" hangingPunct="0">
              <a:spcBef>
                <a:spcPts val="442"/>
              </a:spcBef>
              <a:buClr>
                <a:schemeClr val="tx1"/>
              </a:buClr>
              <a:defRPr/>
            </a:pPr>
            <a:r>
              <a:rPr lang="en-US" sz="1200" b="1" kern="0" dirty="0" smtClean="0">
                <a:solidFill>
                  <a:schemeClr val="tx2"/>
                </a:solidFill>
              </a:rPr>
              <a:t>EQUITY OWNERSHIP</a:t>
            </a:r>
            <a:endParaRPr lang="en-US" sz="1200" b="1" kern="0" dirty="0">
              <a:solidFill>
                <a:schemeClr val="tx2"/>
              </a:solidFill>
            </a:endParaRPr>
          </a:p>
        </p:txBody>
      </p:sp>
    </p:spTree>
    <p:extLst>
      <p:ext uri="{BB962C8B-B14F-4D97-AF65-F5344CB8AC3E}">
        <p14:creationId xmlns:p14="http://schemas.microsoft.com/office/powerpoint/2010/main" val="21851735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a:xfrm>
            <a:off x="280035" y="324368"/>
            <a:ext cx="9585325" cy="664797"/>
          </a:xfrm>
        </p:spPr>
        <p:txBody>
          <a:bodyPr>
            <a:spAutoFit/>
          </a:bodyPr>
          <a:lstStyle/>
          <a:p>
            <a:r>
              <a:rPr lang="en-US" sz="2400" dirty="0" smtClean="0"/>
              <a:t>Nearly half </a:t>
            </a:r>
            <a:r>
              <a:rPr lang="en-US" sz="2400" dirty="0"/>
              <a:t>of firms that offer equity have </a:t>
            </a:r>
            <a:r>
              <a:rPr lang="en-US" sz="2400" dirty="0" smtClean="0"/>
              <a:t>documented a path </a:t>
            </a:r>
            <a:r>
              <a:rPr lang="en-US" sz="2400" dirty="0"/>
              <a:t>to </a:t>
            </a:r>
            <a:r>
              <a:rPr lang="en-US" sz="2400" dirty="0" smtClean="0"/>
              <a:t>ownership; equity ownership is typically achieved through buy in</a:t>
            </a:r>
            <a:endParaRPr lang="en-US" altLang="en-US" sz="2200" dirty="0" smtClean="0"/>
          </a:p>
        </p:txBody>
      </p:sp>
      <p:sp>
        <p:nvSpPr>
          <p:cNvPr id="25605" name="TextBox 4"/>
          <p:cNvSpPr txBox="1">
            <a:spLocks noChangeArrowheads="1"/>
          </p:cNvSpPr>
          <p:nvPr/>
        </p:nvSpPr>
        <p:spPr bwMode="auto">
          <a:xfrm>
            <a:off x="429260" y="6699885"/>
            <a:ext cx="4305300" cy="37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Q25</a:t>
            </a:r>
            <a:r>
              <a:rPr lang="en-US" altLang="en-US" sz="900" dirty="0">
                <a:latin typeface="Arial" charset="0"/>
              </a:rPr>
              <a:t>: Does your firm have a clear, documented path to ownership</a:t>
            </a:r>
            <a:r>
              <a:rPr lang="en-US" altLang="en-US" sz="900" dirty="0" smtClean="0">
                <a:latin typeface="Arial" charset="0"/>
              </a:rPr>
              <a:t>?</a:t>
            </a:r>
          </a:p>
          <a:p>
            <a:pPr eaLnBrk="1" hangingPunct="1">
              <a:lnSpc>
                <a:spcPct val="100000"/>
              </a:lnSpc>
              <a:spcBef>
                <a:spcPct val="0"/>
              </a:spcBef>
              <a:buSzTx/>
              <a:buFontTx/>
              <a:buNone/>
            </a:pPr>
            <a:r>
              <a:rPr lang="en-US" altLang="en-US" sz="900" dirty="0">
                <a:latin typeface="Arial" charset="0"/>
              </a:rPr>
              <a:t>(Base = Total Advisors whose firms offer equity ownership; Current wave = 190)</a:t>
            </a:r>
          </a:p>
        </p:txBody>
      </p:sp>
      <p:sp>
        <p:nvSpPr>
          <p:cNvPr id="25606" name="TextBox 11"/>
          <p:cNvSpPr txBox="1">
            <a:spLocks noChangeArrowheads="1"/>
          </p:cNvSpPr>
          <p:nvPr/>
        </p:nvSpPr>
        <p:spPr bwMode="auto">
          <a:xfrm>
            <a:off x="291148" y="1564640"/>
            <a:ext cx="4108132" cy="48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Documentation of Path to Ownership</a:t>
            </a:r>
            <a:br>
              <a:rPr lang="en-US" altLang="en-US" sz="1500" b="1" dirty="0">
                <a:solidFill>
                  <a:srgbClr val="676058"/>
                </a:solidFill>
                <a:latin typeface="Arial" charset="0"/>
              </a:rPr>
            </a:br>
            <a:r>
              <a:rPr lang="en-US" altLang="en-US" sz="1300" dirty="0" smtClean="0">
                <a:solidFill>
                  <a:srgbClr val="676058"/>
                </a:solidFill>
                <a:latin typeface="Arial" charset="0"/>
              </a:rPr>
              <a:t>(Base</a:t>
            </a:r>
            <a:r>
              <a:rPr lang="en-US" altLang="en-US" sz="1300" dirty="0">
                <a:solidFill>
                  <a:srgbClr val="676058"/>
                </a:solidFill>
                <a:latin typeface="Arial" charset="0"/>
              </a:rPr>
              <a:t>: Advisors whose firms offer equity ownership)</a:t>
            </a:r>
          </a:p>
        </p:txBody>
      </p:sp>
      <p:sp>
        <p:nvSpPr>
          <p:cNvPr id="25607" name="TextBox 5"/>
          <p:cNvSpPr txBox="1">
            <a:spLocks noChangeArrowheads="1"/>
          </p:cNvSpPr>
          <p:nvPr/>
        </p:nvSpPr>
        <p:spPr bwMode="auto">
          <a:xfrm>
            <a:off x="5224463" y="6696075"/>
            <a:ext cx="4610100" cy="37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Q22</a:t>
            </a:r>
            <a:r>
              <a:rPr lang="en-US" altLang="en-US" sz="900" dirty="0">
                <a:latin typeface="Arial" charset="0"/>
              </a:rPr>
              <a:t>: Do equity owners...?</a:t>
            </a:r>
            <a:br>
              <a:rPr lang="en-US" altLang="en-US" sz="900" dirty="0">
                <a:latin typeface="Arial" charset="0"/>
              </a:rPr>
            </a:br>
            <a:r>
              <a:rPr lang="en-US" altLang="en-US" sz="900" dirty="0">
                <a:latin typeface="Arial" charset="0"/>
              </a:rPr>
              <a:t>(Base = Total Advisors whose firms offer equity ownership; Current wave = 190)</a:t>
            </a:r>
          </a:p>
        </p:txBody>
      </p:sp>
      <p:sp>
        <p:nvSpPr>
          <p:cNvPr id="25608" name="TextBox 6"/>
          <p:cNvSpPr txBox="1">
            <a:spLocks noChangeArrowheads="1"/>
          </p:cNvSpPr>
          <p:nvPr/>
        </p:nvSpPr>
        <p:spPr bwMode="auto">
          <a:xfrm>
            <a:off x="5186363" y="1574800"/>
            <a:ext cx="4537075" cy="48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How Equity Ownership is </a:t>
            </a:r>
            <a:r>
              <a:rPr lang="en-US" altLang="en-US" sz="1500" b="1" dirty="0" smtClean="0">
                <a:solidFill>
                  <a:srgbClr val="676058"/>
                </a:solidFill>
                <a:latin typeface="Arial" charset="0"/>
              </a:rPr>
              <a:t>Acquired</a:t>
            </a:r>
          </a:p>
          <a:p>
            <a:pPr eaLnBrk="1" hangingPunct="1">
              <a:lnSpc>
                <a:spcPct val="100000"/>
              </a:lnSpc>
              <a:spcBef>
                <a:spcPct val="0"/>
              </a:spcBef>
              <a:buSzTx/>
              <a:buFontTx/>
              <a:buNone/>
            </a:pPr>
            <a:r>
              <a:rPr lang="en-US" altLang="en-US" sz="1300" dirty="0">
                <a:solidFill>
                  <a:srgbClr val="676058"/>
                </a:solidFill>
                <a:latin typeface="Arial" charset="0"/>
              </a:rPr>
              <a:t>(Base: Advisors whose firms offer equity ownership)</a:t>
            </a:r>
          </a:p>
        </p:txBody>
      </p:sp>
      <p:sp>
        <p:nvSpPr>
          <p:cNvPr id="10" name="Slide Number Placeholder 3"/>
          <p:cNvSpPr>
            <a:spLocks noGrp="1"/>
          </p:cNvSpPr>
          <p:nvPr>
            <p:ph type="sldNum" sz="quarter" idx="12"/>
          </p:nvPr>
        </p:nvSpPr>
        <p:spPr>
          <a:xfrm>
            <a:off x="9602788" y="7304088"/>
            <a:ext cx="219075" cy="219075"/>
          </a:xfrm>
        </p:spPr>
        <p:txBody>
          <a:bodyPr/>
          <a:lstStyle/>
          <a:p>
            <a:pPr>
              <a:defRPr/>
            </a:pPr>
            <a:fld id="{37BA1FAC-2B69-4089-81E1-47C6BD52B631}" type="slidenum">
              <a:rPr lang="en-US"/>
              <a:pPr>
                <a:defRPr/>
              </a:pPr>
              <a:t>22</a:t>
            </a:fld>
            <a:endParaRPr lang="en-US" dirty="0"/>
          </a:p>
        </p:txBody>
      </p:sp>
      <p:graphicFrame>
        <p:nvGraphicFramePr>
          <p:cNvPr id="11" name="Object 2"/>
          <p:cNvGraphicFramePr>
            <a:graphicFrameLocks noChangeAspect="1"/>
          </p:cNvGraphicFramePr>
          <p:nvPr>
            <p:extLst>
              <p:ext uri="{D42A27DB-BD31-4B8C-83A1-F6EECF244321}">
                <p14:modId xmlns:p14="http://schemas.microsoft.com/office/powerpoint/2010/main" val="4108967998"/>
              </p:ext>
            </p:extLst>
          </p:nvPr>
        </p:nvGraphicFramePr>
        <p:xfrm>
          <a:off x="-1012825" y="2020888"/>
          <a:ext cx="6365875" cy="45783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Object 2"/>
          <p:cNvGraphicFramePr>
            <a:graphicFrameLocks noChangeAspect="1"/>
          </p:cNvGraphicFramePr>
          <p:nvPr>
            <p:extLst>
              <p:ext uri="{D42A27DB-BD31-4B8C-83A1-F6EECF244321}">
                <p14:modId xmlns:p14="http://schemas.microsoft.com/office/powerpoint/2010/main" val="2714272251"/>
              </p:ext>
            </p:extLst>
          </p:nvPr>
        </p:nvGraphicFramePr>
        <p:xfrm>
          <a:off x="6410325" y="1961515"/>
          <a:ext cx="3446463" cy="498475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910677883"/>
              </p:ext>
            </p:extLst>
          </p:nvPr>
        </p:nvGraphicFramePr>
        <p:xfrm>
          <a:off x="4587875" y="2021119"/>
          <a:ext cx="1873250" cy="4557482"/>
        </p:xfrm>
        <a:graphic>
          <a:graphicData uri="http://schemas.openxmlformats.org/drawingml/2006/table">
            <a:tbl>
              <a:tblPr/>
              <a:tblGrid>
                <a:gridCol w="1873250"/>
              </a:tblGrid>
              <a:tr h="895756">
                <a:tc>
                  <a:txBody>
                    <a:bodyPr/>
                    <a:lstStyle/>
                    <a:p>
                      <a:pPr algn="r" fontAlgn="b"/>
                      <a:r>
                        <a:rPr lang="en-US" sz="1100" b="0" i="0" u="none" strike="noStrike" dirty="0">
                          <a:effectLst/>
                          <a:latin typeface="+mn-lt"/>
                        </a:rPr>
                        <a:t>Buy in</a:t>
                      </a:r>
                    </a:p>
                  </a:txBody>
                  <a:tcPr marL="7620" marR="7620" marT="7620" marB="0" anchor="ctr">
                    <a:lnL>
                      <a:noFill/>
                    </a:lnL>
                    <a:lnR>
                      <a:noFill/>
                    </a:lnR>
                    <a:lnT>
                      <a:noFill/>
                    </a:lnT>
                    <a:lnB>
                      <a:noFill/>
                    </a:lnB>
                  </a:tcPr>
                </a:tc>
              </a:tr>
              <a:tr h="895756">
                <a:tc>
                  <a:txBody>
                    <a:bodyPr/>
                    <a:lstStyle/>
                    <a:p>
                      <a:pPr algn="r" fontAlgn="b"/>
                      <a:r>
                        <a:rPr lang="en-US" sz="1100" b="0" i="0" u="none" strike="noStrike">
                          <a:effectLst/>
                          <a:latin typeface="+mn-lt"/>
                        </a:rPr>
                        <a:t>Receive equity grants</a:t>
                      </a:r>
                    </a:p>
                  </a:txBody>
                  <a:tcPr marL="7620" marR="7620" marT="7620" marB="0" anchor="ctr">
                    <a:lnL>
                      <a:noFill/>
                    </a:lnL>
                    <a:lnR>
                      <a:noFill/>
                    </a:lnR>
                    <a:lnT>
                      <a:noFill/>
                    </a:lnT>
                    <a:lnB>
                      <a:noFill/>
                    </a:lnB>
                  </a:tcPr>
                </a:tc>
              </a:tr>
              <a:tr h="895756">
                <a:tc>
                  <a:txBody>
                    <a:bodyPr/>
                    <a:lstStyle/>
                    <a:p>
                      <a:pPr algn="r" fontAlgn="b"/>
                      <a:r>
                        <a:rPr lang="en-US" sz="1100" b="0" i="0" u="none" strike="noStrike">
                          <a:effectLst/>
                          <a:latin typeface="+mn-lt"/>
                        </a:rPr>
                        <a:t>Earn out</a:t>
                      </a:r>
                    </a:p>
                  </a:txBody>
                  <a:tcPr marL="7620" marR="7620" marT="7620" marB="0" anchor="ctr">
                    <a:lnL>
                      <a:noFill/>
                    </a:lnL>
                    <a:lnR>
                      <a:noFill/>
                    </a:lnR>
                    <a:lnT>
                      <a:noFill/>
                    </a:lnT>
                    <a:lnB>
                      <a:noFill/>
                    </a:lnB>
                  </a:tcPr>
                </a:tc>
              </a:tr>
              <a:tr h="974458">
                <a:tc>
                  <a:txBody>
                    <a:bodyPr/>
                    <a:lstStyle/>
                    <a:p>
                      <a:pPr algn="r" fontAlgn="b"/>
                      <a:r>
                        <a:rPr lang="en-US" sz="1100" b="0" i="0" u="none" strike="noStrike">
                          <a:effectLst/>
                          <a:latin typeface="+mn-lt"/>
                        </a:rPr>
                        <a:t>Not decided yet</a:t>
                      </a:r>
                    </a:p>
                  </a:txBody>
                  <a:tcPr marL="7620" marR="7620" marT="7620" marB="0" anchor="ctr">
                    <a:lnL>
                      <a:noFill/>
                    </a:lnL>
                    <a:lnR>
                      <a:noFill/>
                    </a:lnR>
                    <a:lnT>
                      <a:noFill/>
                    </a:lnT>
                    <a:lnB>
                      <a:noFill/>
                    </a:lnB>
                  </a:tcPr>
                </a:tc>
              </a:tr>
              <a:tr h="895756">
                <a:tc>
                  <a:txBody>
                    <a:bodyPr/>
                    <a:lstStyle/>
                    <a:p>
                      <a:pPr algn="r" fontAlgn="b"/>
                      <a:r>
                        <a:rPr lang="en-US" sz="1100" b="0" i="0" u="none" strike="noStrike" dirty="0">
                          <a:effectLst/>
                          <a:latin typeface="+mn-lt"/>
                        </a:rPr>
                        <a:t>I don't know</a:t>
                      </a:r>
                    </a:p>
                  </a:txBody>
                  <a:tcPr marL="7620" marR="7620" marT="7620" marB="0" anchor="ctr">
                    <a:lnL>
                      <a:noFill/>
                    </a:lnL>
                    <a:lnR>
                      <a:noFill/>
                    </a:lnR>
                    <a:lnT>
                      <a:noFill/>
                    </a:lnT>
                    <a:lnB>
                      <a:noFill/>
                    </a:lnB>
                  </a:tcPr>
                </a:tc>
              </a:tr>
            </a:tbl>
          </a:graphicData>
        </a:graphic>
      </p:graphicFrame>
      <p:cxnSp>
        <p:nvCxnSpPr>
          <p:cNvPr id="14" name="Straight Connector 13"/>
          <p:cNvCxnSpPr/>
          <p:nvPr/>
        </p:nvCxnSpPr>
        <p:spPr>
          <a:xfrm>
            <a:off x="5415280" y="4754880"/>
            <a:ext cx="3413760" cy="0"/>
          </a:xfrm>
          <a:prstGeom prst="line">
            <a:avLst/>
          </a:prstGeom>
          <a:ln w="19050">
            <a:solidFill>
              <a:schemeClr val="tx1"/>
            </a:solidFill>
            <a:prstDash val="sysDash"/>
            <a:miter lim="800000"/>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8213106" y="0"/>
            <a:ext cx="1750800" cy="276999"/>
          </a:xfrm>
          <a:prstGeom prst="rect">
            <a:avLst/>
          </a:prstGeom>
        </p:spPr>
        <p:txBody>
          <a:bodyPr wrap="none">
            <a:spAutoFit/>
          </a:bodyPr>
          <a:lstStyle/>
          <a:p>
            <a:pPr eaLnBrk="0" hangingPunct="0">
              <a:spcBef>
                <a:spcPts val="442"/>
              </a:spcBef>
              <a:buClr>
                <a:schemeClr val="tx1"/>
              </a:buClr>
              <a:defRPr/>
            </a:pPr>
            <a:r>
              <a:rPr lang="en-US" sz="1200" b="1" kern="0" dirty="0" smtClean="0">
                <a:solidFill>
                  <a:schemeClr val="tx2"/>
                </a:solidFill>
              </a:rPr>
              <a:t>EQUITY OWNERSHIP</a:t>
            </a:r>
            <a:endParaRPr lang="en-US" sz="1200" b="1" kern="0" dirty="0">
              <a:solidFill>
                <a:schemeClr val="tx2"/>
              </a:solidFill>
            </a:endParaRPr>
          </a:p>
        </p:txBody>
      </p:sp>
    </p:spTree>
    <p:extLst>
      <p:ext uri="{BB962C8B-B14F-4D97-AF65-F5344CB8AC3E}">
        <p14:creationId xmlns:p14="http://schemas.microsoft.com/office/powerpoint/2010/main" val="29233276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76859" y="254000"/>
            <a:ext cx="9556951" cy="997196"/>
          </a:xfrm>
        </p:spPr>
        <p:txBody>
          <a:bodyPr wrap="square">
            <a:spAutoFit/>
          </a:bodyPr>
          <a:lstStyle/>
          <a:p>
            <a:r>
              <a:rPr lang="en-US" sz="2400" dirty="0" smtClean="0"/>
              <a:t>Firms report that advancements in technology have enabled a better client experience, created firm efficiencies,  and freed up time for advisors to spend with clients</a:t>
            </a:r>
            <a:endParaRPr lang="en-US" altLang="en-US" sz="2200" dirty="0" smtClean="0"/>
          </a:p>
        </p:txBody>
      </p:sp>
      <p:sp>
        <p:nvSpPr>
          <p:cNvPr id="37892" name="TextBox 37"/>
          <p:cNvSpPr txBox="1">
            <a:spLocks noChangeArrowheads="1"/>
          </p:cNvSpPr>
          <p:nvPr/>
        </p:nvSpPr>
        <p:spPr bwMode="auto">
          <a:xfrm>
            <a:off x="308293" y="1331645"/>
            <a:ext cx="96789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Top Technological Benefits</a:t>
            </a:r>
          </a:p>
          <a:p>
            <a:pPr eaLnBrk="1" hangingPunct="1">
              <a:lnSpc>
                <a:spcPct val="100000"/>
              </a:lnSpc>
              <a:spcBef>
                <a:spcPct val="0"/>
              </a:spcBef>
              <a:buSzTx/>
              <a:buFontTx/>
              <a:buNone/>
            </a:pPr>
            <a:r>
              <a:rPr lang="en-US" altLang="en-US" sz="1300" dirty="0">
                <a:solidFill>
                  <a:srgbClr val="676058"/>
                </a:solidFill>
                <a:latin typeface="Arial" charset="0"/>
              </a:rPr>
              <a:t>(Base: Total Advisors)</a:t>
            </a:r>
          </a:p>
        </p:txBody>
      </p:sp>
      <p:sp>
        <p:nvSpPr>
          <p:cNvPr id="37893" name="TextBox 24"/>
          <p:cNvSpPr txBox="1">
            <a:spLocks noChangeArrowheads="1"/>
          </p:cNvSpPr>
          <p:nvPr/>
        </p:nvSpPr>
        <p:spPr bwMode="auto">
          <a:xfrm>
            <a:off x="423863" y="6700838"/>
            <a:ext cx="8805862" cy="37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Q11: </a:t>
            </a:r>
            <a:r>
              <a:rPr lang="en-US" altLang="en-US" sz="900" dirty="0">
                <a:latin typeface="Arial" charset="0"/>
              </a:rPr>
              <a:t>Overall, what do you see as the top three benefits of technology for your business</a:t>
            </a:r>
            <a:r>
              <a:rPr lang="en-US" altLang="en-US" sz="900" dirty="0" smtClean="0">
                <a:latin typeface="Arial" charset="0"/>
              </a:rPr>
              <a:t>? </a:t>
            </a:r>
            <a:br>
              <a:rPr lang="en-US" altLang="en-US" sz="900" dirty="0" smtClean="0">
                <a:latin typeface="Arial" charset="0"/>
              </a:rPr>
            </a:br>
            <a:r>
              <a:rPr lang="en-US" altLang="en-US" sz="900" dirty="0" smtClean="0">
                <a:latin typeface="Arial" charset="0"/>
              </a:rPr>
              <a:t>(</a:t>
            </a:r>
            <a:r>
              <a:rPr lang="en-US" altLang="en-US" sz="900" dirty="0">
                <a:latin typeface="Arial" charset="0"/>
              </a:rPr>
              <a:t>Base = Total Advisors; Current wave = </a:t>
            </a:r>
            <a:r>
              <a:rPr lang="en-US" altLang="en-US" sz="900" dirty="0" smtClean="0">
                <a:latin typeface="Arial" charset="0"/>
              </a:rPr>
              <a:t>629)</a:t>
            </a:r>
            <a:endParaRPr lang="en-US" altLang="en-US" sz="900" dirty="0">
              <a:latin typeface="Arial" charset="0"/>
            </a:endParaRPr>
          </a:p>
        </p:txBody>
      </p:sp>
      <p:sp>
        <p:nvSpPr>
          <p:cNvPr id="7" name="Slide Number Placeholder 3"/>
          <p:cNvSpPr>
            <a:spLocks noGrp="1"/>
          </p:cNvSpPr>
          <p:nvPr>
            <p:ph type="sldNum" sz="quarter" idx="12"/>
          </p:nvPr>
        </p:nvSpPr>
        <p:spPr>
          <a:xfrm>
            <a:off x="9602788" y="7304088"/>
            <a:ext cx="219075" cy="219075"/>
          </a:xfrm>
        </p:spPr>
        <p:txBody>
          <a:bodyPr/>
          <a:lstStyle/>
          <a:p>
            <a:pPr>
              <a:defRPr/>
            </a:pPr>
            <a:fld id="{4F132A0D-3DA1-438C-9447-44DF72235FF2}" type="slidenum">
              <a:rPr lang="en-US"/>
              <a:pPr>
                <a:defRPr/>
              </a:pPr>
              <a:t>23</a:t>
            </a:fld>
            <a:endParaRPr lang="en-US" dirty="0"/>
          </a:p>
        </p:txBody>
      </p:sp>
      <p:graphicFrame>
        <p:nvGraphicFramePr>
          <p:cNvPr id="8" name="Object 2"/>
          <p:cNvGraphicFramePr>
            <a:graphicFrameLocks noChangeAspect="1"/>
          </p:cNvGraphicFramePr>
          <p:nvPr>
            <p:extLst>
              <p:ext uri="{D42A27DB-BD31-4B8C-83A1-F6EECF244321}">
                <p14:modId xmlns:p14="http://schemas.microsoft.com/office/powerpoint/2010/main" val="3069934956"/>
              </p:ext>
            </p:extLst>
          </p:nvPr>
        </p:nvGraphicFramePr>
        <p:xfrm>
          <a:off x="4409123" y="1958390"/>
          <a:ext cx="5538787" cy="48926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633514655"/>
              </p:ext>
            </p:extLst>
          </p:nvPr>
        </p:nvGraphicFramePr>
        <p:xfrm>
          <a:off x="792480" y="2052051"/>
          <a:ext cx="3691255" cy="4455164"/>
        </p:xfrm>
        <a:graphic>
          <a:graphicData uri="http://schemas.openxmlformats.org/drawingml/2006/table">
            <a:tbl>
              <a:tblPr/>
              <a:tblGrid>
                <a:gridCol w="3691255"/>
              </a:tblGrid>
              <a:tr h="636452">
                <a:tc>
                  <a:txBody>
                    <a:bodyPr/>
                    <a:lstStyle/>
                    <a:p>
                      <a:pPr algn="r" fontAlgn="b"/>
                      <a:r>
                        <a:rPr lang="en-US" sz="1100" b="0" i="0" u="none" strike="noStrike" dirty="0" smtClean="0">
                          <a:latin typeface="+mn-lt"/>
                        </a:rPr>
                        <a:t>We can create a better client experience using technology (e.g. mobile access, more ways to communicate with advisors)</a:t>
                      </a:r>
                      <a:endParaRPr lang="en-US" sz="1100" b="0" i="0" u="none" strike="noStrike" dirty="0">
                        <a:latin typeface="+mn-lt"/>
                      </a:endParaRPr>
                    </a:p>
                  </a:txBody>
                  <a:tcPr marL="10477" marR="10477" marT="10579" marB="0" anchor="ctr">
                    <a:lnL>
                      <a:noFill/>
                    </a:lnL>
                    <a:lnR>
                      <a:noFill/>
                    </a:lnR>
                    <a:lnT>
                      <a:noFill/>
                    </a:lnT>
                    <a:lnB>
                      <a:noFill/>
                    </a:lnB>
                  </a:tcPr>
                </a:tc>
              </a:tr>
              <a:tr h="636452">
                <a:tc>
                  <a:txBody>
                    <a:bodyPr/>
                    <a:lstStyle/>
                    <a:p>
                      <a:pPr algn="r" fontAlgn="b"/>
                      <a:r>
                        <a:rPr lang="en-US" sz="1100" b="0" i="0" u="none" strike="noStrike" dirty="0" smtClean="0">
                          <a:latin typeface="+mn-lt"/>
                        </a:rPr>
                        <a:t>Allows us to be more profitable by creating more efficiencies</a:t>
                      </a:r>
                      <a:endParaRPr lang="en-US" sz="1100" b="0" i="0" u="none" strike="noStrike" dirty="0">
                        <a:latin typeface="+mn-lt"/>
                      </a:endParaRPr>
                    </a:p>
                  </a:txBody>
                  <a:tcPr marL="10477" marR="10477" marT="10579" marB="0" anchor="ctr">
                    <a:lnL>
                      <a:noFill/>
                    </a:lnL>
                    <a:lnR>
                      <a:noFill/>
                    </a:lnR>
                    <a:lnT>
                      <a:noFill/>
                    </a:lnT>
                    <a:lnB>
                      <a:noFill/>
                    </a:lnB>
                  </a:tcPr>
                </a:tc>
              </a:tr>
              <a:tr h="636452">
                <a:tc>
                  <a:txBody>
                    <a:bodyPr/>
                    <a:lstStyle/>
                    <a:p>
                      <a:pPr algn="r" fontAlgn="b"/>
                      <a:r>
                        <a:rPr lang="en-US" sz="1100" b="0" i="0" u="none" strike="noStrike" dirty="0" smtClean="0">
                          <a:latin typeface="+mn-lt"/>
                        </a:rPr>
                        <a:t>Frees us up to spend more time with clients</a:t>
                      </a:r>
                      <a:endParaRPr lang="en-US" sz="1100" b="0" i="0" u="none" strike="noStrike" dirty="0">
                        <a:latin typeface="+mn-lt"/>
                      </a:endParaRPr>
                    </a:p>
                  </a:txBody>
                  <a:tcPr marL="10477" marR="10477" marT="10579" marB="0" anchor="ctr">
                    <a:lnL>
                      <a:noFill/>
                    </a:lnL>
                    <a:lnR>
                      <a:noFill/>
                    </a:lnR>
                    <a:lnT>
                      <a:noFill/>
                    </a:lnT>
                    <a:lnB>
                      <a:noFill/>
                    </a:lnB>
                  </a:tcPr>
                </a:tc>
              </a:tr>
              <a:tr h="636452">
                <a:tc>
                  <a:txBody>
                    <a:bodyPr/>
                    <a:lstStyle/>
                    <a:p>
                      <a:pPr algn="r" fontAlgn="b"/>
                      <a:r>
                        <a:rPr lang="en-US" sz="1100" b="0" i="0" u="none" strike="noStrike" dirty="0" smtClean="0">
                          <a:latin typeface="+mn-lt"/>
                        </a:rPr>
                        <a:t>Will meet clients' expectations of technology use</a:t>
                      </a:r>
                      <a:endParaRPr lang="en-US" sz="1100" b="0" i="0" u="none" strike="noStrike" dirty="0">
                        <a:latin typeface="+mn-lt"/>
                      </a:endParaRPr>
                    </a:p>
                  </a:txBody>
                  <a:tcPr marL="10477" marR="10477" marT="10579" marB="0" anchor="ctr">
                    <a:lnL>
                      <a:noFill/>
                    </a:lnL>
                    <a:lnR>
                      <a:noFill/>
                    </a:lnR>
                    <a:lnT>
                      <a:noFill/>
                    </a:lnT>
                    <a:lnB>
                      <a:noFill/>
                    </a:lnB>
                  </a:tcPr>
                </a:tc>
              </a:tr>
              <a:tr h="636452">
                <a:tc>
                  <a:txBody>
                    <a:bodyPr/>
                    <a:lstStyle/>
                    <a:p>
                      <a:pPr algn="r" fontAlgn="b"/>
                      <a:r>
                        <a:rPr lang="en-US" sz="1100" b="0" i="0" u="none" strike="noStrike" dirty="0" smtClean="0">
                          <a:latin typeface="+mn-lt"/>
                        </a:rPr>
                        <a:t>Allows us to compete and differentiate our firm</a:t>
                      </a:r>
                      <a:endParaRPr lang="en-US" sz="1100" b="0" i="0" u="none" strike="noStrike" dirty="0">
                        <a:latin typeface="+mn-lt"/>
                      </a:endParaRPr>
                    </a:p>
                  </a:txBody>
                  <a:tcPr marL="10477" marR="10477" marT="10579" marB="0" anchor="ctr">
                    <a:lnL>
                      <a:noFill/>
                    </a:lnL>
                    <a:lnR>
                      <a:noFill/>
                    </a:lnR>
                    <a:lnT>
                      <a:noFill/>
                    </a:lnT>
                    <a:lnB>
                      <a:noFill/>
                    </a:lnB>
                  </a:tcPr>
                </a:tc>
              </a:tr>
              <a:tr h="636452">
                <a:tc>
                  <a:txBody>
                    <a:bodyPr/>
                    <a:lstStyle/>
                    <a:p>
                      <a:pPr algn="r" fontAlgn="b"/>
                      <a:r>
                        <a:rPr lang="en-US" sz="1100" b="0" i="0" u="none" strike="noStrike" dirty="0" smtClean="0">
                          <a:latin typeface="+mn-lt"/>
                        </a:rPr>
                        <a:t>Allows us to grow our revenue faster</a:t>
                      </a:r>
                      <a:endParaRPr lang="en-US" sz="1100" b="0" i="0" u="none" strike="noStrike" dirty="0">
                        <a:latin typeface="+mn-lt"/>
                      </a:endParaRPr>
                    </a:p>
                  </a:txBody>
                  <a:tcPr marL="10477" marR="10477" marT="10579" marB="0" anchor="ctr">
                    <a:lnL>
                      <a:noFill/>
                    </a:lnL>
                    <a:lnR>
                      <a:noFill/>
                    </a:lnR>
                    <a:lnT>
                      <a:noFill/>
                    </a:lnT>
                    <a:lnB>
                      <a:noFill/>
                    </a:lnB>
                  </a:tcPr>
                </a:tc>
              </a:tr>
              <a:tr h="636452">
                <a:tc>
                  <a:txBody>
                    <a:bodyPr/>
                    <a:lstStyle/>
                    <a:p>
                      <a:pPr algn="r" fontAlgn="b"/>
                      <a:r>
                        <a:rPr lang="en-US" sz="1100" b="0" i="0" u="none" strike="noStrike" dirty="0" smtClean="0">
                          <a:latin typeface="+mn-lt"/>
                        </a:rPr>
                        <a:t>Don't know</a:t>
                      </a:r>
                      <a:endParaRPr lang="en-US" sz="1100" b="0" i="0" u="none" strike="noStrike" dirty="0">
                        <a:latin typeface="+mn-lt"/>
                      </a:endParaRPr>
                    </a:p>
                  </a:txBody>
                  <a:tcPr marL="10477" marR="10477" marT="10579" marB="0" anchor="ctr">
                    <a:lnL>
                      <a:noFill/>
                    </a:lnL>
                    <a:lnR>
                      <a:noFill/>
                    </a:lnR>
                    <a:lnT>
                      <a:noFill/>
                    </a:lnT>
                    <a:lnB>
                      <a:noFill/>
                    </a:lnB>
                  </a:tcPr>
                </a:tc>
              </a:tr>
            </a:tbl>
          </a:graphicData>
        </a:graphic>
      </p:graphicFrame>
      <p:cxnSp>
        <p:nvCxnSpPr>
          <p:cNvPr id="10" name="Straight Connector 9"/>
          <p:cNvCxnSpPr/>
          <p:nvPr/>
        </p:nvCxnSpPr>
        <p:spPr>
          <a:xfrm>
            <a:off x="1097280" y="5856972"/>
            <a:ext cx="7244080" cy="0"/>
          </a:xfrm>
          <a:prstGeom prst="line">
            <a:avLst/>
          </a:prstGeom>
          <a:ln w="19050">
            <a:solidFill>
              <a:schemeClr val="tx1"/>
            </a:solidFill>
            <a:prstDash val="sysDash"/>
            <a:miter lim="800000"/>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8708828" y="0"/>
            <a:ext cx="1271502" cy="276999"/>
          </a:xfrm>
          <a:prstGeom prst="rect">
            <a:avLst/>
          </a:prstGeom>
        </p:spPr>
        <p:txBody>
          <a:bodyPr wrap="none">
            <a:spAutoFit/>
          </a:bodyPr>
          <a:lstStyle/>
          <a:p>
            <a:pPr eaLnBrk="0" hangingPunct="0">
              <a:spcBef>
                <a:spcPts val="442"/>
              </a:spcBef>
              <a:buClr>
                <a:schemeClr val="tx1"/>
              </a:buClr>
              <a:defRPr/>
            </a:pPr>
            <a:r>
              <a:rPr lang="en-US" sz="1200" b="1" kern="0" dirty="0" smtClean="0">
                <a:solidFill>
                  <a:schemeClr val="tx2"/>
                </a:solidFill>
              </a:rPr>
              <a:t>TECHNOLOGY</a:t>
            </a:r>
            <a:endParaRPr lang="en-US" sz="1200" b="1" kern="0" dirty="0">
              <a:solidFill>
                <a:schemeClr val="tx2"/>
              </a:solidFill>
            </a:endParaRPr>
          </a:p>
        </p:txBody>
      </p:sp>
    </p:spTree>
    <p:extLst>
      <p:ext uri="{BB962C8B-B14F-4D97-AF65-F5344CB8AC3E}">
        <p14:creationId xmlns:p14="http://schemas.microsoft.com/office/powerpoint/2010/main" val="28686998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87020" y="243840"/>
            <a:ext cx="9314180" cy="664797"/>
          </a:xfrm>
        </p:spPr>
        <p:txBody>
          <a:bodyPr wrap="square">
            <a:spAutoFit/>
          </a:bodyPr>
          <a:lstStyle/>
          <a:p>
            <a:r>
              <a:rPr lang="en-US" sz="2400" dirty="0" smtClean="0"/>
              <a:t>Advisors see the </a:t>
            </a:r>
            <a:r>
              <a:rPr lang="en-US" sz="2400" dirty="0"/>
              <a:t>ability to serve clients with lower assets </a:t>
            </a:r>
            <a:r>
              <a:rPr lang="en-US" sz="2400" dirty="0" smtClean="0"/>
              <a:t>as the </a:t>
            </a:r>
            <a:r>
              <a:rPr lang="en-US" sz="2400" dirty="0"/>
              <a:t>primary benefit </a:t>
            </a:r>
            <a:r>
              <a:rPr lang="en-US" sz="2400" dirty="0" smtClean="0"/>
              <a:t>of automated </a:t>
            </a:r>
            <a:r>
              <a:rPr lang="en-US" sz="2400" dirty="0"/>
              <a:t>investment management</a:t>
            </a:r>
            <a:endParaRPr lang="en-US" altLang="en-US" sz="2200" dirty="0" smtClean="0"/>
          </a:p>
        </p:txBody>
      </p:sp>
      <p:sp>
        <p:nvSpPr>
          <p:cNvPr id="37892" name="TextBox 37"/>
          <p:cNvSpPr txBox="1">
            <a:spLocks noChangeArrowheads="1"/>
          </p:cNvSpPr>
          <p:nvPr/>
        </p:nvSpPr>
        <p:spPr bwMode="auto">
          <a:xfrm>
            <a:off x="298133" y="1245553"/>
            <a:ext cx="96789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Primary Benefit of </a:t>
            </a:r>
            <a:r>
              <a:rPr lang="en-US" altLang="en-US" sz="1500" b="1" dirty="0" smtClean="0">
                <a:solidFill>
                  <a:srgbClr val="676058"/>
                </a:solidFill>
                <a:latin typeface="Arial" charset="0"/>
              </a:rPr>
              <a:t>Automated Investing</a:t>
            </a:r>
            <a:endParaRPr lang="en-US" altLang="en-US" sz="1500" b="1" dirty="0">
              <a:solidFill>
                <a:srgbClr val="676058"/>
              </a:solidFill>
              <a:latin typeface="Arial" charset="0"/>
            </a:endParaRPr>
          </a:p>
          <a:p>
            <a:pPr eaLnBrk="1" hangingPunct="1">
              <a:lnSpc>
                <a:spcPct val="100000"/>
              </a:lnSpc>
              <a:spcBef>
                <a:spcPct val="0"/>
              </a:spcBef>
              <a:buSzTx/>
              <a:buFontTx/>
              <a:buNone/>
            </a:pPr>
            <a:r>
              <a:rPr lang="en-US" altLang="en-US" sz="1300" dirty="0">
                <a:solidFill>
                  <a:srgbClr val="676058"/>
                </a:solidFill>
                <a:latin typeface="Arial" charset="0"/>
              </a:rPr>
              <a:t>(Base: Total Advisors)</a:t>
            </a:r>
          </a:p>
        </p:txBody>
      </p:sp>
      <p:sp>
        <p:nvSpPr>
          <p:cNvPr id="37893" name="TextBox 24"/>
          <p:cNvSpPr txBox="1">
            <a:spLocks noChangeArrowheads="1"/>
          </p:cNvSpPr>
          <p:nvPr/>
        </p:nvSpPr>
        <p:spPr bwMode="auto">
          <a:xfrm>
            <a:off x="423863" y="6690678"/>
            <a:ext cx="8805862" cy="37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Q13:  </a:t>
            </a:r>
            <a:r>
              <a:rPr lang="en-US" altLang="en-US" sz="900" dirty="0">
                <a:latin typeface="Arial" charset="0"/>
              </a:rPr>
              <a:t>In your opinion, what is the primary benefit of automating investment management, if any? </a:t>
            </a:r>
            <a:r>
              <a:rPr lang="en-US" altLang="en-US" sz="900" dirty="0" smtClean="0">
                <a:latin typeface="Arial" charset="0"/>
              </a:rPr>
              <a:t/>
            </a:r>
            <a:br>
              <a:rPr lang="en-US" altLang="en-US" sz="900" dirty="0" smtClean="0">
                <a:latin typeface="Arial" charset="0"/>
              </a:rPr>
            </a:br>
            <a:r>
              <a:rPr lang="en-US" altLang="en-US" sz="900" dirty="0" smtClean="0">
                <a:latin typeface="Arial" charset="0"/>
              </a:rPr>
              <a:t>(</a:t>
            </a:r>
            <a:r>
              <a:rPr lang="en-US" altLang="en-US" sz="900" dirty="0">
                <a:latin typeface="Arial" charset="0"/>
              </a:rPr>
              <a:t>Base = Total Advisors; Current wave = </a:t>
            </a:r>
            <a:r>
              <a:rPr lang="en-US" altLang="en-US" sz="900" dirty="0" smtClean="0">
                <a:latin typeface="Arial" charset="0"/>
              </a:rPr>
              <a:t>629)</a:t>
            </a:r>
            <a:endParaRPr lang="en-US" altLang="en-US" sz="900" dirty="0">
              <a:latin typeface="Arial" charset="0"/>
            </a:endParaRPr>
          </a:p>
        </p:txBody>
      </p:sp>
      <p:sp>
        <p:nvSpPr>
          <p:cNvPr id="7" name="Slide Number Placeholder 3"/>
          <p:cNvSpPr>
            <a:spLocks noGrp="1"/>
          </p:cNvSpPr>
          <p:nvPr>
            <p:ph type="sldNum" sz="quarter" idx="12"/>
          </p:nvPr>
        </p:nvSpPr>
        <p:spPr>
          <a:xfrm>
            <a:off x="9602788" y="7304088"/>
            <a:ext cx="219075" cy="219075"/>
          </a:xfrm>
        </p:spPr>
        <p:txBody>
          <a:bodyPr/>
          <a:lstStyle/>
          <a:p>
            <a:pPr>
              <a:defRPr/>
            </a:pPr>
            <a:fld id="{4F132A0D-3DA1-438C-9447-44DF72235FF2}" type="slidenum">
              <a:rPr lang="en-US"/>
              <a:pPr>
                <a:defRPr/>
              </a:pPr>
              <a:t>24</a:t>
            </a:fld>
            <a:endParaRPr lang="en-US" dirty="0"/>
          </a:p>
        </p:txBody>
      </p:sp>
      <p:graphicFrame>
        <p:nvGraphicFramePr>
          <p:cNvPr id="8" name="Object 2"/>
          <p:cNvGraphicFramePr>
            <a:graphicFrameLocks noChangeAspect="1"/>
          </p:cNvGraphicFramePr>
          <p:nvPr>
            <p:extLst>
              <p:ext uri="{D42A27DB-BD31-4B8C-83A1-F6EECF244321}">
                <p14:modId xmlns:p14="http://schemas.microsoft.com/office/powerpoint/2010/main" val="2402200874"/>
              </p:ext>
            </p:extLst>
          </p:nvPr>
        </p:nvGraphicFramePr>
        <p:xfrm>
          <a:off x="5252720" y="1858963"/>
          <a:ext cx="3415030" cy="48926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071465342"/>
              </p:ext>
            </p:extLst>
          </p:nvPr>
        </p:nvGraphicFramePr>
        <p:xfrm>
          <a:off x="792480" y="1955799"/>
          <a:ext cx="4910455" cy="4476535"/>
        </p:xfrm>
        <a:graphic>
          <a:graphicData uri="http://schemas.openxmlformats.org/drawingml/2006/table">
            <a:tbl>
              <a:tblPr/>
              <a:tblGrid>
                <a:gridCol w="4910455"/>
              </a:tblGrid>
              <a:tr h="1092201">
                <a:tc>
                  <a:txBody>
                    <a:bodyPr/>
                    <a:lstStyle/>
                    <a:p>
                      <a:pPr algn="r" fontAlgn="b"/>
                      <a:r>
                        <a:rPr lang="en-US" sz="1100" b="0" i="0" u="none" strike="noStrike" dirty="0" smtClean="0">
                          <a:latin typeface="+mn-lt"/>
                        </a:rPr>
                        <a:t>Will enable us to serve clients with lower minimums </a:t>
                      </a:r>
                      <a:br>
                        <a:rPr lang="en-US" sz="1100" b="0" i="0" u="none" strike="noStrike" dirty="0" smtClean="0">
                          <a:latin typeface="+mn-lt"/>
                        </a:rPr>
                      </a:br>
                      <a:r>
                        <a:rPr lang="en-US" sz="1100" b="0" i="0" u="none" strike="noStrike" dirty="0" smtClean="0">
                          <a:latin typeface="+mn-lt"/>
                        </a:rPr>
                        <a:t>(next generation clients, children of existing clients, etc.)</a:t>
                      </a:r>
                      <a:endParaRPr lang="en-US" sz="1100" b="0" i="0" u="none" strike="noStrike" dirty="0">
                        <a:latin typeface="+mn-lt"/>
                      </a:endParaRPr>
                    </a:p>
                  </a:txBody>
                  <a:tcPr marL="10477" marR="10477" marT="10579" marB="0" anchor="ctr">
                    <a:lnL>
                      <a:noFill/>
                    </a:lnL>
                    <a:lnR>
                      <a:noFill/>
                    </a:lnR>
                    <a:lnT>
                      <a:noFill/>
                    </a:lnT>
                    <a:lnB>
                      <a:noFill/>
                    </a:lnB>
                  </a:tcPr>
                </a:tc>
              </a:tr>
              <a:tr h="914400">
                <a:tc>
                  <a:txBody>
                    <a:bodyPr/>
                    <a:lstStyle/>
                    <a:p>
                      <a:pPr algn="r" fontAlgn="b"/>
                      <a:r>
                        <a:rPr lang="en-US" sz="1100" b="0" i="0" u="none" strike="noStrike" dirty="0" smtClean="0">
                          <a:latin typeface="+mn-lt"/>
                        </a:rPr>
                        <a:t>Could reduce our cost to serve certain clients</a:t>
                      </a:r>
                      <a:endParaRPr lang="en-US" sz="1100" b="0" i="0" u="none" strike="noStrike" dirty="0">
                        <a:latin typeface="+mn-lt"/>
                      </a:endParaRPr>
                    </a:p>
                  </a:txBody>
                  <a:tcPr marL="10477" marR="10477" marT="10579" marB="0" anchor="ctr">
                    <a:lnL>
                      <a:noFill/>
                    </a:lnL>
                    <a:lnR>
                      <a:noFill/>
                    </a:lnR>
                    <a:lnT>
                      <a:noFill/>
                    </a:lnT>
                    <a:lnB>
                      <a:noFill/>
                    </a:lnB>
                  </a:tcPr>
                </a:tc>
              </a:tr>
              <a:tr h="375920">
                <a:tc>
                  <a:txBody>
                    <a:bodyPr/>
                    <a:lstStyle/>
                    <a:p>
                      <a:pPr algn="r" fontAlgn="b"/>
                      <a:r>
                        <a:rPr lang="en-US" sz="1100" b="0" i="0" u="none" strike="noStrike" dirty="0" smtClean="0">
                          <a:latin typeface="+mn-lt"/>
                        </a:rPr>
                        <a:t>Will mean we don't have to refer some clients away from our firm</a:t>
                      </a:r>
                      <a:endParaRPr lang="en-US" sz="1100" b="0" i="0" u="none" strike="noStrike" dirty="0">
                        <a:latin typeface="+mn-lt"/>
                      </a:endParaRPr>
                    </a:p>
                  </a:txBody>
                  <a:tcPr marL="10477" marR="10477" marT="10579" marB="0" anchor="ctr">
                    <a:lnL>
                      <a:noFill/>
                    </a:lnL>
                    <a:lnR>
                      <a:noFill/>
                    </a:lnR>
                    <a:lnT>
                      <a:noFill/>
                    </a:lnT>
                    <a:lnB>
                      <a:noFill/>
                    </a:lnB>
                  </a:tcPr>
                </a:tc>
              </a:tr>
              <a:tr h="274320">
                <a:tc>
                  <a:txBody>
                    <a:bodyPr/>
                    <a:lstStyle/>
                    <a:p>
                      <a:pPr algn="r" fontAlgn="b"/>
                      <a:r>
                        <a:rPr lang="en-US" sz="1100" b="0" i="0" u="none" strike="noStrike" dirty="0" smtClean="0">
                          <a:latin typeface="+mn-lt"/>
                        </a:rPr>
                        <a:t>Will allow us to draw more assets to our firm</a:t>
                      </a:r>
                      <a:endParaRPr lang="en-US" sz="1100" b="0" i="0" u="none" strike="noStrike" dirty="0">
                        <a:latin typeface="+mn-lt"/>
                      </a:endParaRPr>
                    </a:p>
                  </a:txBody>
                  <a:tcPr marL="10477" marR="10477" marT="10579" marB="0" anchor="ctr">
                    <a:lnL>
                      <a:noFill/>
                    </a:lnL>
                    <a:lnR>
                      <a:noFill/>
                    </a:lnR>
                    <a:lnT>
                      <a:noFill/>
                    </a:lnT>
                    <a:lnB>
                      <a:noFill/>
                    </a:lnB>
                  </a:tcPr>
                </a:tc>
              </a:tr>
              <a:tr h="274320">
                <a:tc>
                  <a:txBody>
                    <a:bodyPr/>
                    <a:lstStyle/>
                    <a:p>
                      <a:pPr algn="r" fontAlgn="b"/>
                      <a:r>
                        <a:rPr lang="en-US" sz="1100" b="0" i="0" u="none" strike="noStrike" dirty="0" smtClean="0">
                          <a:latin typeface="+mn-lt"/>
                        </a:rPr>
                        <a:t>Could attract a new generation of advisors to our firm</a:t>
                      </a:r>
                      <a:endParaRPr lang="en-US" sz="1100" b="0" i="0" u="none" strike="noStrike" dirty="0">
                        <a:latin typeface="+mn-lt"/>
                      </a:endParaRPr>
                    </a:p>
                  </a:txBody>
                  <a:tcPr marL="10477" marR="10477" marT="10579" marB="0" anchor="ctr">
                    <a:lnL>
                      <a:noFill/>
                    </a:lnL>
                    <a:lnR>
                      <a:noFill/>
                    </a:lnR>
                    <a:lnT>
                      <a:noFill/>
                    </a:lnT>
                    <a:lnB>
                      <a:noFill/>
                    </a:lnB>
                  </a:tcPr>
                </a:tc>
              </a:tr>
              <a:tr h="142240">
                <a:tc>
                  <a:txBody>
                    <a:bodyPr/>
                    <a:lstStyle/>
                    <a:p>
                      <a:pPr algn="r" fontAlgn="b"/>
                      <a:r>
                        <a:rPr lang="en-US" sz="1100" b="0" i="0" u="none" strike="noStrike" dirty="0" smtClean="0">
                          <a:latin typeface="+mn-lt"/>
                        </a:rPr>
                        <a:t>Will enable us to focus on more services beyond investment management</a:t>
                      </a:r>
                      <a:endParaRPr lang="en-US" sz="1100" b="0" i="0" u="none" strike="noStrike" dirty="0">
                        <a:latin typeface="+mn-lt"/>
                      </a:endParaRPr>
                    </a:p>
                  </a:txBody>
                  <a:tcPr marL="10477" marR="10477" marT="10579" marB="0" anchor="ctr">
                    <a:lnL>
                      <a:noFill/>
                    </a:lnL>
                    <a:lnR>
                      <a:noFill/>
                    </a:lnR>
                    <a:lnT>
                      <a:noFill/>
                    </a:lnT>
                    <a:lnB>
                      <a:noFill/>
                    </a:lnB>
                  </a:tcPr>
                </a:tc>
              </a:tr>
              <a:tr h="812800">
                <a:tc>
                  <a:txBody>
                    <a:bodyPr/>
                    <a:lstStyle/>
                    <a:p>
                      <a:pPr algn="r" fontAlgn="b"/>
                      <a:r>
                        <a:rPr lang="en-US" sz="1100" b="0" i="0" u="none" strike="noStrike" dirty="0" smtClean="0">
                          <a:latin typeface="+mn-lt"/>
                        </a:rPr>
                        <a:t>There is no benefit</a:t>
                      </a:r>
                      <a:endParaRPr lang="en-US" sz="1100" b="0" i="0" u="none" strike="noStrike" dirty="0">
                        <a:latin typeface="+mn-lt"/>
                      </a:endParaRPr>
                    </a:p>
                  </a:txBody>
                  <a:tcPr marL="10477" marR="10477" marT="10579" marB="0" anchor="ctr">
                    <a:lnL>
                      <a:noFill/>
                    </a:lnL>
                    <a:lnR>
                      <a:noFill/>
                    </a:lnR>
                    <a:lnT>
                      <a:noFill/>
                    </a:lnT>
                    <a:lnB>
                      <a:noFill/>
                    </a:lnB>
                  </a:tcPr>
                </a:tc>
              </a:tr>
              <a:tr h="554355">
                <a:tc>
                  <a:txBody>
                    <a:bodyPr/>
                    <a:lstStyle/>
                    <a:p>
                      <a:pPr algn="r" fontAlgn="b"/>
                      <a:r>
                        <a:rPr lang="en-US" sz="1100" b="0" i="0" u="none" strike="noStrike" dirty="0" smtClean="0">
                          <a:latin typeface="+mn-lt"/>
                        </a:rPr>
                        <a:t>Don't know</a:t>
                      </a:r>
                      <a:endParaRPr lang="en-US" sz="1100" b="0" i="0" u="none" strike="noStrike" dirty="0">
                        <a:latin typeface="+mn-lt"/>
                      </a:endParaRPr>
                    </a:p>
                  </a:txBody>
                  <a:tcPr marL="10477" marR="10477" marT="10579" marB="0" anchor="ctr">
                    <a:lnL>
                      <a:noFill/>
                    </a:lnL>
                    <a:lnR>
                      <a:noFill/>
                    </a:lnR>
                    <a:lnT>
                      <a:noFill/>
                    </a:lnT>
                    <a:lnB>
                      <a:noFill/>
                    </a:lnB>
                  </a:tcPr>
                </a:tc>
              </a:tr>
            </a:tbl>
          </a:graphicData>
        </a:graphic>
      </p:graphicFrame>
      <p:cxnSp>
        <p:nvCxnSpPr>
          <p:cNvPr id="3" name="Straight Connector 2"/>
          <p:cNvCxnSpPr/>
          <p:nvPr/>
        </p:nvCxnSpPr>
        <p:spPr>
          <a:xfrm flipH="1">
            <a:off x="985520" y="5100320"/>
            <a:ext cx="7081520" cy="0"/>
          </a:xfrm>
          <a:prstGeom prst="line">
            <a:avLst/>
          </a:prstGeom>
          <a:ln w="19050">
            <a:solidFill>
              <a:schemeClr val="tx1"/>
            </a:solidFill>
            <a:prstDash val="sysDash"/>
            <a:miter lim="800000"/>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8708828" y="0"/>
            <a:ext cx="1271502" cy="276999"/>
          </a:xfrm>
          <a:prstGeom prst="rect">
            <a:avLst/>
          </a:prstGeom>
        </p:spPr>
        <p:txBody>
          <a:bodyPr wrap="none">
            <a:spAutoFit/>
          </a:bodyPr>
          <a:lstStyle/>
          <a:p>
            <a:pPr eaLnBrk="0" hangingPunct="0">
              <a:spcBef>
                <a:spcPts val="442"/>
              </a:spcBef>
              <a:buClr>
                <a:schemeClr val="tx1"/>
              </a:buClr>
              <a:defRPr/>
            </a:pPr>
            <a:r>
              <a:rPr lang="en-US" sz="1200" b="1" kern="0" dirty="0" smtClean="0">
                <a:solidFill>
                  <a:schemeClr val="tx2"/>
                </a:solidFill>
              </a:rPr>
              <a:t>TECHNOLOGY</a:t>
            </a:r>
            <a:endParaRPr lang="en-US" sz="1200" b="1" kern="0" dirty="0">
              <a:solidFill>
                <a:schemeClr val="tx2"/>
              </a:solidFill>
            </a:endParaRPr>
          </a:p>
        </p:txBody>
      </p:sp>
    </p:spTree>
    <p:extLst>
      <p:ext uri="{BB962C8B-B14F-4D97-AF65-F5344CB8AC3E}">
        <p14:creationId xmlns:p14="http://schemas.microsoft.com/office/powerpoint/2010/main" val="25591131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07340" y="254000"/>
            <a:ext cx="9314180" cy="664797"/>
          </a:xfrm>
        </p:spPr>
        <p:txBody>
          <a:bodyPr wrap="square">
            <a:spAutoFit/>
          </a:bodyPr>
          <a:lstStyle/>
          <a:p>
            <a:r>
              <a:rPr lang="en-US" sz="2400" dirty="0"/>
              <a:t>Advisors are most likely to target </a:t>
            </a:r>
            <a:r>
              <a:rPr lang="en-US" sz="2400" dirty="0" smtClean="0"/>
              <a:t>younger investors and those with fewer investible assets with </a:t>
            </a:r>
            <a:r>
              <a:rPr lang="en-US" sz="2400" dirty="0"/>
              <a:t>an automated investment solution</a:t>
            </a:r>
            <a:endParaRPr lang="en-US" altLang="en-US" sz="2200" dirty="0" smtClean="0"/>
          </a:p>
        </p:txBody>
      </p:sp>
      <p:sp>
        <p:nvSpPr>
          <p:cNvPr id="37892" name="TextBox 37"/>
          <p:cNvSpPr txBox="1">
            <a:spLocks noChangeArrowheads="1"/>
          </p:cNvSpPr>
          <p:nvPr/>
        </p:nvSpPr>
        <p:spPr bwMode="auto">
          <a:xfrm>
            <a:off x="298133" y="1245553"/>
            <a:ext cx="96789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smtClean="0">
                <a:solidFill>
                  <a:srgbClr val="676058"/>
                </a:solidFill>
                <a:latin typeface="Arial" charset="0"/>
              </a:rPr>
              <a:t>Automated</a:t>
            </a:r>
            <a:r>
              <a:rPr lang="en-US" altLang="en-US" sz="1500" b="1" dirty="0" smtClean="0">
                <a:latin typeface="Arial" charset="0"/>
              </a:rPr>
              <a:t> </a:t>
            </a:r>
            <a:r>
              <a:rPr lang="en-US" altLang="en-US" sz="1500" b="1" dirty="0" smtClean="0">
                <a:solidFill>
                  <a:srgbClr val="676058"/>
                </a:solidFill>
                <a:latin typeface="Arial" charset="0"/>
              </a:rPr>
              <a:t>Investing </a:t>
            </a:r>
            <a:r>
              <a:rPr lang="en-US" altLang="en-US" sz="1500" b="1" dirty="0">
                <a:solidFill>
                  <a:srgbClr val="676058"/>
                </a:solidFill>
                <a:latin typeface="Arial" charset="0"/>
              </a:rPr>
              <a:t>Targets</a:t>
            </a:r>
          </a:p>
          <a:p>
            <a:pPr eaLnBrk="1" hangingPunct="1">
              <a:lnSpc>
                <a:spcPct val="100000"/>
              </a:lnSpc>
              <a:spcBef>
                <a:spcPct val="0"/>
              </a:spcBef>
              <a:buSzTx/>
              <a:buFontTx/>
              <a:buNone/>
            </a:pPr>
            <a:r>
              <a:rPr lang="en-US" altLang="en-US" sz="1300" dirty="0">
                <a:solidFill>
                  <a:srgbClr val="676058"/>
                </a:solidFill>
                <a:latin typeface="Arial" charset="0"/>
              </a:rPr>
              <a:t>(Base: Total Advisors)</a:t>
            </a:r>
          </a:p>
        </p:txBody>
      </p:sp>
      <p:sp>
        <p:nvSpPr>
          <p:cNvPr id="37893" name="TextBox 24"/>
          <p:cNvSpPr txBox="1">
            <a:spLocks noChangeArrowheads="1"/>
          </p:cNvSpPr>
          <p:nvPr/>
        </p:nvSpPr>
        <p:spPr bwMode="auto">
          <a:xfrm>
            <a:off x="423863" y="6700838"/>
            <a:ext cx="8805862" cy="37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Q12: </a:t>
            </a:r>
            <a:r>
              <a:rPr lang="en-US" altLang="en-US" sz="900" dirty="0">
                <a:latin typeface="Arial" charset="0"/>
              </a:rPr>
              <a:t>What kinds of clients would you most likely target with an automated investment management solution? </a:t>
            </a:r>
            <a:r>
              <a:rPr lang="en-US" altLang="en-US" sz="900" dirty="0" smtClean="0">
                <a:latin typeface="Arial" charset="0"/>
              </a:rPr>
              <a:t/>
            </a:r>
            <a:br>
              <a:rPr lang="en-US" altLang="en-US" sz="900" dirty="0" smtClean="0">
                <a:latin typeface="Arial" charset="0"/>
              </a:rPr>
            </a:br>
            <a:r>
              <a:rPr lang="en-US" altLang="en-US" sz="900" dirty="0" smtClean="0">
                <a:latin typeface="Arial" charset="0"/>
              </a:rPr>
              <a:t>(</a:t>
            </a:r>
            <a:r>
              <a:rPr lang="en-US" altLang="en-US" sz="900" dirty="0">
                <a:latin typeface="Arial" charset="0"/>
              </a:rPr>
              <a:t>Base = Total Advisors; Current wave = </a:t>
            </a:r>
            <a:r>
              <a:rPr lang="en-US" altLang="en-US" sz="900" dirty="0" smtClean="0">
                <a:latin typeface="Arial" charset="0"/>
              </a:rPr>
              <a:t>629)</a:t>
            </a:r>
            <a:endParaRPr lang="en-US" altLang="en-US" sz="900" dirty="0">
              <a:latin typeface="Arial" charset="0"/>
            </a:endParaRPr>
          </a:p>
        </p:txBody>
      </p:sp>
      <p:sp>
        <p:nvSpPr>
          <p:cNvPr id="7" name="Slide Number Placeholder 3"/>
          <p:cNvSpPr>
            <a:spLocks noGrp="1"/>
          </p:cNvSpPr>
          <p:nvPr>
            <p:ph type="sldNum" sz="quarter" idx="12"/>
          </p:nvPr>
        </p:nvSpPr>
        <p:spPr>
          <a:xfrm>
            <a:off x="9602788" y="7304088"/>
            <a:ext cx="219075" cy="219075"/>
          </a:xfrm>
        </p:spPr>
        <p:txBody>
          <a:bodyPr/>
          <a:lstStyle/>
          <a:p>
            <a:pPr>
              <a:defRPr/>
            </a:pPr>
            <a:fld id="{4F132A0D-3DA1-438C-9447-44DF72235FF2}" type="slidenum">
              <a:rPr lang="en-US"/>
              <a:pPr>
                <a:defRPr/>
              </a:pPr>
              <a:t>25</a:t>
            </a:fld>
            <a:endParaRPr lang="en-US" dirty="0"/>
          </a:p>
        </p:txBody>
      </p:sp>
      <p:graphicFrame>
        <p:nvGraphicFramePr>
          <p:cNvPr id="8" name="Object 2"/>
          <p:cNvGraphicFramePr>
            <a:graphicFrameLocks noChangeAspect="1"/>
          </p:cNvGraphicFramePr>
          <p:nvPr>
            <p:extLst>
              <p:ext uri="{D42A27DB-BD31-4B8C-83A1-F6EECF244321}">
                <p14:modId xmlns:p14="http://schemas.microsoft.com/office/powerpoint/2010/main" val="4174211372"/>
              </p:ext>
            </p:extLst>
          </p:nvPr>
        </p:nvGraphicFramePr>
        <p:xfrm>
          <a:off x="4409123" y="1862138"/>
          <a:ext cx="5538787" cy="48926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203576510"/>
              </p:ext>
            </p:extLst>
          </p:nvPr>
        </p:nvGraphicFramePr>
        <p:xfrm>
          <a:off x="792480" y="1955799"/>
          <a:ext cx="3691255" cy="4434840"/>
        </p:xfrm>
        <a:graphic>
          <a:graphicData uri="http://schemas.openxmlformats.org/drawingml/2006/table">
            <a:tbl>
              <a:tblPr/>
              <a:tblGrid>
                <a:gridCol w="3691255"/>
              </a:tblGrid>
              <a:tr h="554355">
                <a:tc>
                  <a:txBody>
                    <a:bodyPr/>
                    <a:lstStyle/>
                    <a:p>
                      <a:pPr algn="r" fontAlgn="b"/>
                      <a:r>
                        <a:rPr lang="en-US" sz="1100" b="0" i="0" u="none" strike="noStrike" dirty="0" smtClean="0">
                          <a:latin typeface="+mn-lt"/>
                        </a:rPr>
                        <a:t>Younger, next generation of investors</a:t>
                      </a:r>
                      <a:endParaRPr lang="en-US" sz="1100" b="0" i="0" u="none" strike="noStrike" dirty="0">
                        <a:latin typeface="+mn-lt"/>
                      </a:endParaRPr>
                    </a:p>
                  </a:txBody>
                  <a:tcPr marL="10477" marR="10477" marT="10579" marB="0" anchor="ctr">
                    <a:lnL>
                      <a:noFill/>
                    </a:lnL>
                    <a:lnR>
                      <a:noFill/>
                    </a:lnR>
                    <a:lnT>
                      <a:noFill/>
                    </a:lnT>
                    <a:lnB>
                      <a:noFill/>
                    </a:lnB>
                  </a:tcPr>
                </a:tc>
              </a:tr>
              <a:tr h="554355">
                <a:tc>
                  <a:txBody>
                    <a:bodyPr/>
                    <a:lstStyle/>
                    <a:p>
                      <a:pPr algn="r" fontAlgn="b"/>
                      <a:r>
                        <a:rPr lang="en-US" sz="1100" b="0" i="0" u="none" strike="noStrike" dirty="0" smtClean="0">
                          <a:latin typeface="+mn-lt"/>
                        </a:rPr>
                        <a:t>Under $100k in investable assets</a:t>
                      </a:r>
                      <a:endParaRPr lang="en-US" sz="1100" b="0" i="0" u="none" strike="noStrike" dirty="0">
                        <a:latin typeface="+mn-lt"/>
                      </a:endParaRPr>
                    </a:p>
                  </a:txBody>
                  <a:tcPr marL="10477" marR="10477" marT="10579" marB="0" anchor="ctr">
                    <a:lnL>
                      <a:noFill/>
                    </a:lnL>
                    <a:lnR>
                      <a:noFill/>
                    </a:lnR>
                    <a:lnT>
                      <a:noFill/>
                    </a:lnT>
                    <a:lnB>
                      <a:noFill/>
                    </a:lnB>
                  </a:tcPr>
                </a:tc>
              </a:tr>
              <a:tr h="554355">
                <a:tc>
                  <a:txBody>
                    <a:bodyPr/>
                    <a:lstStyle/>
                    <a:p>
                      <a:pPr algn="r" fontAlgn="b"/>
                      <a:r>
                        <a:rPr lang="en-US" sz="1100" b="0" i="0" u="none" strike="noStrike" dirty="0" smtClean="0">
                          <a:latin typeface="+mn-lt"/>
                        </a:rPr>
                        <a:t>Self-directed investors looking for limited advice</a:t>
                      </a:r>
                      <a:endParaRPr lang="en-US" sz="1100" b="0" i="0" u="none" strike="noStrike" dirty="0">
                        <a:latin typeface="+mn-lt"/>
                      </a:endParaRPr>
                    </a:p>
                  </a:txBody>
                  <a:tcPr marL="10477" marR="10477" marT="10579" marB="0" anchor="ctr">
                    <a:lnL>
                      <a:noFill/>
                    </a:lnL>
                    <a:lnR>
                      <a:noFill/>
                    </a:lnR>
                    <a:lnT>
                      <a:noFill/>
                    </a:lnT>
                    <a:lnB>
                      <a:noFill/>
                    </a:lnB>
                  </a:tcPr>
                </a:tc>
              </a:tr>
              <a:tr h="554355">
                <a:tc>
                  <a:txBody>
                    <a:bodyPr/>
                    <a:lstStyle/>
                    <a:p>
                      <a:pPr algn="r" fontAlgn="b"/>
                      <a:r>
                        <a:rPr lang="en-US" sz="1100" b="0" i="0" u="none" strike="noStrike" dirty="0" smtClean="0">
                          <a:latin typeface="+mn-lt"/>
                        </a:rPr>
                        <a:t>More than $100k but less than $250k in investable assets</a:t>
                      </a:r>
                      <a:endParaRPr lang="en-US" sz="1100" b="0" i="0" u="none" strike="noStrike" dirty="0">
                        <a:latin typeface="+mn-lt"/>
                      </a:endParaRPr>
                    </a:p>
                  </a:txBody>
                  <a:tcPr marL="10477" marR="10477" marT="10579" marB="0" anchor="ctr">
                    <a:lnL>
                      <a:noFill/>
                    </a:lnL>
                    <a:lnR>
                      <a:noFill/>
                    </a:lnR>
                    <a:lnT>
                      <a:noFill/>
                    </a:lnT>
                    <a:lnB>
                      <a:noFill/>
                    </a:lnB>
                  </a:tcPr>
                </a:tc>
              </a:tr>
              <a:tr h="554355">
                <a:tc>
                  <a:txBody>
                    <a:bodyPr/>
                    <a:lstStyle/>
                    <a:p>
                      <a:pPr algn="r" fontAlgn="b"/>
                      <a:r>
                        <a:rPr lang="en-US" sz="1100" b="0" i="0" u="none" strike="noStrike" dirty="0" smtClean="0">
                          <a:latin typeface="+mn-lt"/>
                        </a:rPr>
                        <a:t>More than $250k in investable assets</a:t>
                      </a:r>
                      <a:endParaRPr lang="en-US" sz="1100" b="0" i="0" u="none" strike="noStrike" dirty="0">
                        <a:latin typeface="+mn-lt"/>
                      </a:endParaRPr>
                    </a:p>
                  </a:txBody>
                  <a:tcPr marL="10477" marR="10477" marT="10579" marB="0" anchor="ctr">
                    <a:lnL>
                      <a:noFill/>
                    </a:lnL>
                    <a:lnR>
                      <a:noFill/>
                    </a:lnR>
                    <a:lnT>
                      <a:noFill/>
                    </a:lnT>
                    <a:lnB>
                      <a:noFill/>
                    </a:lnB>
                  </a:tcPr>
                </a:tc>
              </a:tr>
              <a:tr h="554355">
                <a:tc>
                  <a:txBody>
                    <a:bodyPr/>
                    <a:lstStyle/>
                    <a:p>
                      <a:pPr algn="r" fontAlgn="b"/>
                      <a:r>
                        <a:rPr lang="en-US" sz="1100" b="0" i="0" u="none" strike="noStrike" dirty="0" smtClean="0">
                          <a:latin typeface="+mn-lt"/>
                        </a:rPr>
                        <a:t>Investors in a decumulation phase / retirement</a:t>
                      </a:r>
                      <a:endParaRPr lang="en-US" sz="1100" b="0" i="0" u="none" strike="noStrike" dirty="0">
                        <a:latin typeface="+mn-lt"/>
                      </a:endParaRPr>
                    </a:p>
                  </a:txBody>
                  <a:tcPr marL="10477" marR="10477" marT="10579" marB="0" anchor="ctr">
                    <a:lnL>
                      <a:noFill/>
                    </a:lnL>
                    <a:lnR>
                      <a:noFill/>
                    </a:lnR>
                    <a:lnT>
                      <a:noFill/>
                    </a:lnT>
                    <a:lnB>
                      <a:noFill/>
                    </a:lnB>
                  </a:tcPr>
                </a:tc>
              </a:tr>
              <a:tr h="554355">
                <a:tc>
                  <a:txBody>
                    <a:bodyPr/>
                    <a:lstStyle/>
                    <a:p>
                      <a:pPr algn="r" fontAlgn="b"/>
                      <a:r>
                        <a:rPr lang="en-US" sz="1100" b="0" i="0" u="none" strike="noStrike" dirty="0" smtClean="0">
                          <a:latin typeface="+mn-lt"/>
                        </a:rPr>
                        <a:t>I wouldn't target clients or prospects with this solution</a:t>
                      </a:r>
                      <a:endParaRPr lang="en-US" sz="1100" b="0" i="0" u="none" strike="noStrike" dirty="0">
                        <a:latin typeface="+mn-lt"/>
                      </a:endParaRPr>
                    </a:p>
                  </a:txBody>
                  <a:tcPr marL="10477" marR="10477" marT="10579" marB="0" anchor="ctr">
                    <a:lnL>
                      <a:noFill/>
                    </a:lnL>
                    <a:lnR>
                      <a:noFill/>
                    </a:lnR>
                    <a:lnT>
                      <a:noFill/>
                    </a:lnT>
                    <a:lnB>
                      <a:noFill/>
                    </a:lnB>
                  </a:tcPr>
                </a:tc>
              </a:tr>
              <a:tr h="554355">
                <a:tc>
                  <a:txBody>
                    <a:bodyPr/>
                    <a:lstStyle/>
                    <a:p>
                      <a:pPr algn="r" fontAlgn="b"/>
                      <a:r>
                        <a:rPr lang="en-US" sz="1100" b="0" i="0" u="none" strike="noStrike" dirty="0" smtClean="0">
                          <a:latin typeface="+mn-lt"/>
                        </a:rPr>
                        <a:t>Don't know</a:t>
                      </a:r>
                      <a:endParaRPr lang="en-US" sz="1100" b="0" i="0" u="none" strike="noStrike" dirty="0">
                        <a:latin typeface="+mn-lt"/>
                      </a:endParaRPr>
                    </a:p>
                  </a:txBody>
                  <a:tcPr marL="10477" marR="10477" marT="10579" marB="0" anchor="ctr">
                    <a:lnL>
                      <a:noFill/>
                    </a:lnL>
                    <a:lnR>
                      <a:noFill/>
                    </a:lnR>
                    <a:lnT>
                      <a:noFill/>
                    </a:lnT>
                    <a:lnB>
                      <a:noFill/>
                    </a:lnB>
                  </a:tcPr>
                </a:tc>
              </a:tr>
            </a:tbl>
          </a:graphicData>
        </a:graphic>
      </p:graphicFrame>
      <p:cxnSp>
        <p:nvCxnSpPr>
          <p:cNvPr id="3" name="Straight Connector 2"/>
          <p:cNvCxnSpPr/>
          <p:nvPr/>
        </p:nvCxnSpPr>
        <p:spPr>
          <a:xfrm>
            <a:off x="1097280" y="5311140"/>
            <a:ext cx="7244080" cy="0"/>
          </a:xfrm>
          <a:prstGeom prst="line">
            <a:avLst/>
          </a:prstGeom>
          <a:ln w="19050">
            <a:solidFill>
              <a:schemeClr val="tx1"/>
            </a:solidFill>
            <a:prstDash val="sysDash"/>
            <a:miter lim="800000"/>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8708828" y="0"/>
            <a:ext cx="1271502" cy="276999"/>
          </a:xfrm>
          <a:prstGeom prst="rect">
            <a:avLst/>
          </a:prstGeom>
        </p:spPr>
        <p:txBody>
          <a:bodyPr wrap="none">
            <a:spAutoFit/>
          </a:bodyPr>
          <a:lstStyle/>
          <a:p>
            <a:pPr eaLnBrk="0" hangingPunct="0">
              <a:spcBef>
                <a:spcPts val="442"/>
              </a:spcBef>
              <a:buClr>
                <a:schemeClr val="tx1"/>
              </a:buClr>
              <a:defRPr/>
            </a:pPr>
            <a:r>
              <a:rPr lang="en-US" sz="1200" b="1" kern="0" dirty="0" smtClean="0">
                <a:solidFill>
                  <a:schemeClr val="tx2"/>
                </a:solidFill>
              </a:rPr>
              <a:t>TECHNOLOGY</a:t>
            </a:r>
            <a:endParaRPr lang="en-US" sz="1200" b="1" kern="0" dirty="0">
              <a:solidFill>
                <a:schemeClr val="tx2"/>
              </a:solidFill>
            </a:endParaRPr>
          </a:p>
        </p:txBody>
      </p:sp>
    </p:spTree>
    <p:extLst>
      <p:ext uri="{BB962C8B-B14F-4D97-AF65-F5344CB8AC3E}">
        <p14:creationId xmlns:p14="http://schemas.microsoft.com/office/powerpoint/2010/main" val="14121992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ChangeAspect="1"/>
          </p:cNvGraphicFramePr>
          <p:nvPr>
            <p:extLst>
              <p:ext uri="{D42A27DB-BD31-4B8C-83A1-F6EECF244321}">
                <p14:modId xmlns:p14="http://schemas.microsoft.com/office/powerpoint/2010/main" val="1452354338"/>
              </p:ext>
            </p:extLst>
          </p:nvPr>
        </p:nvGraphicFramePr>
        <p:xfrm>
          <a:off x="233363" y="1670050"/>
          <a:ext cx="8861425" cy="6373813"/>
        </p:xfrm>
        <a:graphic>
          <a:graphicData uri="http://schemas.openxmlformats.org/drawingml/2006/chart">
            <c:chart xmlns:c="http://schemas.openxmlformats.org/drawingml/2006/chart" xmlns:r="http://schemas.openxmlformats.org/officeDocument/2006/relationships" r:id="rId3"/>
          </a:graphicData>
        </a:graphic>
      </p:graphicFrame>
      <p:sp>
        <p:nvSpPr>
          <p:cNvPr id="16386" name="Rectangle 2"/>
          <p:cNvSpPr>
            <a:spLocks noGrp="1" noChangeArrowheads="1"/>
          </p:cNvSpPr>
          <p:nvPr>
            <p:ph type="title"/>
          </p:nvPr>
        </p:nvSpPr>
        <p:spPr>
          <a:xfrm>
            <a:off x="300355" y="254318"/>
            <a:ext cx="9412288" cy="664797"/>
          </a:xfrm>
        </p:spPr>
        <p:txBody>
          <a:bodyPr>
            <a:spAutoFit/>
          </a:bodyPr>
          <a:lstStyle/>
          <a:p>
            <a:r>
              <a:rPr lang="en-US" sz="2400" dirty="0" smtClean="0"/>
              <a:t>More than three-quarters </a:t>
            </a:r>
            <a:r>
              <a:rPr lang="en-US" sz="2400" dirty="0"/>
              <a:t>of advisors believe their firm offers holistic wealth </a:t>
            </a:r>
            <a:r>
              <a:rPr lang="en-US" sz="2400" dirty="0" smtClean="0"/>
              <a:t>management</a:t>
            </a:r>
            <a:endParaRPr lang="en-US" altLang="en-US" sz="2200" dirty="0" smtClean="0"/>
          </a:p>
        </p:txBody>
      </p:sp>
      <p:sp>
        <p:nvSpPr>
          <p:cNvPr id="16387" name="TextBox 4"/>
          <p:cNvSpPr txBox="1">
            <a:spLocks noChangeArrowheads="1"/>
          </p:cNvSpPr>
          <p:nvPr/>
        </p:nvSpPr>
        <p:spPr bwMode="auto">
          <a:xfrm>
            <a:off x="423863" y="6702425"/>
            <a:ext cx="8805862" cy="517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Q8:  </a:t>
            </a:r>
            <a:r>
              <a:rPr lang="en-US" altLang="en-US" sz="900" dirty="0">
                <a:latin typeface="Arial" charset="0"/>
              </a:rPr>
              <a:t>Does your firm offer holistic wealth management to your clients beyond investment management? Holistic wealth management would include other services such as tax planning, estate planning, etc</a:t>
            </a:r>
            <a:r>
              <a:rPr lang="en-US" altLang="en-US" sz="900" dirty="0" smtClean="0">
                <a:latin typeface="Arial" charset="0"/>
              </a:rPr>
              <a:t>.</a:t>
            </a:r>
            <a:endParaRPr lang="en-US" altLang="en-US" sz="900" dirty="0">
              <a:latin typeface="Arial" charset="0"/>
            </a:endParaRPr>
          </a:p>
          <a:p>
            <a:pPr eaLnBrk="1" hangingPunct="1">
              <a:lnSpc>
                <a:spcPct val="100000"/>
              </a:lnSpc>
              <a:spcBef>
                <a:spcPct val="0"/>
              </a:spcBef>
              <a:buSzTx/>
              <a:buFontTx/>
              <a:buNone/>
            </a:pPr>
            <a:r>
              <a:rPr lang="en-US" altLang="en-US" sz="900" dirty="0">
                <a:latin typeface="Arial" charset="0"/>
              </a:rPr>
              <a:t>(Base = Total Advisors; Current wave = </a:t>
            </a:r>
            <a:r>
              <a:rPr lang="en-US" altLang="en-US" sz="900" dirty="0" smtClean="0">
                <a:latin typeface="Arial" charset="0"/>
              </a:rPr>
              <a:t>629)</a:t>
            </a:r>
            <a:endParaRPr lang="en-US" altLang="en-US" sz="900" dirty="0">
              <a:latin typeface="Arial" charset="0"/>
            </a:endParaRPr>
          </a:p>
        </p:txBody>
      </p:sp>
      <p:sp>
        <p:nvSpPr>
          <p:cNvPr id="16388" name="TextBox 11"/>
          <p:cNvSpPr txBox="1">
            <a:spLocks noChangeArrowheads="1"/>
          </p:cNvSpPr>
          <p:nvPr/>
        </p:nvSpPr>
        <p:spPr bwMode="auto">
          <a:xfrm>
            <a:off x="297180" y="1241108"/>
            <a:ext cx="95916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smtClean="0">
                <a:solidFill>
                  <a:srgbClr val="676058"/>
                </a:solidFill>
                <a:latin typeface="Arial" charset="0"/>
              </a:rPr>
              <a:t>If Firm Offers Holistic Wealth Management</a:t>
            </a:r>
          </a:p>
          <a:p>
            <a:pPr eaLnBrk="1" hangingPunct="1">
              <a:lnSpc>
                <a:spcPct val="100000"/>
              </a:lnSpc>
              <a:spcBef>
                <a:spcPct val="0"/>
              </a:spcBef>
              <a:buSzTx/>
              <a:buFontTx/>
              <a:buNone/>
            </a:pPr>
            <a:r>
              <a:rPr lang="en-US" altLang="en-US" sz="1300" dirty="0" smtClean="0">
                <a:solidFill>
                  <a:srgbClr val="676058"/>
                </a:solidFill>
                <a:latin typeface="Arial" charset="0"/>
              </a:rPr>
              <a:t>(Base: Total Advisors)</a:t>
            </a:r>
            <a:endParaRPr lang="en-US" altLang="en-US" sz="1300" dirty="0">
              <a:solidFill>
                <a:srgbClr val="676058"/>
              </a:solidFill>
              <a:latin typeface="Arial" charset="0"/>
            </a:endParaRPr>
          </a:p>
        </p:txBody>
      </p:sp>
      <p:sp>
        <p:nvSpPr>
          <p:cNvPr id="6" name="Slide Number Placeholder 3"/>
          <p:cNvSpPr>
            <a:spLocks noGrp="1"/>
          </p:cNvSpPr>
          <p:nvPr>
            <p:ph type="sldNum" sz="quarter" idx="12"/>
          </p:nvPr>
        </p:nvSpPr>
        <p:spPr>
          <a:xfrm>
            <a:off x="9602788" y="7304088"/>
            <a:ext cx="219075" cy="219075"/>
          </a:xfrm>
        </p:spPr>
        <p:txBody>
          <a:bodyPr/>
          <a:lstStyle/>
          <a:p>
            <a:pPr>
              <a:defRPr/>
            </a:pPr>
            <a:fld id="{C7B73276-312B-446D-B31A-AD8CFA344D75}" type="slidenum">
              <a:rPr lang="en-US"/>
              <a:pPr>
                <a:defRPr/>
              </a:pPr>
              <a:t>26</a:t>
            </a:fld>
            <a:endParaRPr lang="en-US" dirty="0"/>
          </a:p>
        </p:txBody>
      </p:sp>
      <p:sp>
        <p:nvSpPr>
          <p:cNvPr id="7" name="Rectangle 6"/>
          <p:cNvSpPr/>
          <p:nvPr/>
        </p:nvSpPr>
        <p:spPr>
          <a:xfrm>
            <a:off x="7855450" y="0"/>
            <a:ext cx="2132315" cy="276999"/>
          </a:xfrm>
          <a:prstGeom prst="rect">
            <a:avLst/>
          </a:prstGeom>
        </p:spPr>
        <p:txBody>
          <a:bodyPr wrap="none">
            <a:spAutoFit/>
          </a:bodyPr>
          <a:lstStyle/>
          <a:p>
            <a:pPr eaLnBrk="0" hangingPunct="0">
              <a:spcBef>
                <a:spcPts val="442"/>
              </a:spcBef>
              <a:buClr>
                <a:schemeClr val="tx1"/>
              </a:buClr>
              <a:defRPr/>
            </a:pPr>
            <a:r>
              <a:rPr lang="en-US" sz="1200" b="1" kern="0" dirty="0" smtClean="0">
                <a:solidFill>
                  <a:schemeClr val="tx2"/>
                </a:solidFill>
              </a:rPr>
              <a:t>BUSINESS MANAGEMENT</a:t>
            </a:r>
            <a:endParaRPr lang="en-US" sz="1200" b="1" kern="0" dirty="0">
              <a:solidFill>
                <a:schemeClr val="tx2"/>
              </a:solidFill>
            </a:endParaRPr>
          </a:p>
        </p:txBody>
      </p:sp>
    </p:spTree>
    <p:extLst>
      <p:ext uri="{BB962C8B-B14F-4D97-AF65-F5344CB8AC3E}">
        <p14:creationId xmlns:p14="http://schemas.microsoft.com/office/powerpoint/2010/main" val="21044731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783771" y="1526771"/>
            <a:ext cx="4500749" cy="4054632"/>
          </a:xfrm>
          <a:prstGeom prst="rect">
            <a:avLst/>
          </a:prstGeom>
          <a:solidFill>
            <a:schemeClr val="accent6">
              <a:lumMod val="20000"/>
              <a:lumOff val="80000"/>
            </a:schemeClr>
          </a:solidFill>
          <a:ln w="127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aphicFrame>
        <p:nvGraphicFramePr>
          <p:cNvPr id="8" name="Object 2"/>
          <p:cNvGraphicFramePr>
            <a:graphicFrameLocks noChangeAspect="1"/>
          </p:cNvGraphicFramePr>
          <p:nvPr>
            <p:extLst>
              <p:ext uri="{D42A27DB-BD31-4B8C-83A1-F6EECF244321}">
                <p14:modId xmlns:p14="http://schemas.microsoft.com/office/powerpoint/2010/main" val="3958172977"/>
              </p:ext>
            </p:extLst>
          </p:nvPr>
        </p:nvGraphicFramePr>
        <p:xfrm>
          <a:off x="-355600" y="1168400"/>
          <a:ext cx="10515600" cy="5710238"/>
        </p:xfrm>
        <a:graphic>
          <a:graphicData uri="http://schemas.openxmlformats.org/drawingml/2006/chart">
            <c:chart xmlns:c="http://schemas.openxmlformats.org/drawingml/2006/chart" xmlns:r="http://schemas.openxmlformats.org/officeDocument/2006/relationships" r:id="rId3"/>
          </a:graphicData>
        </a:graphic>
      </p:graphicFrame>
      <p:sp>
        <p:nvSpPr>
          <p:cNvPr id="37890" name="Rectangle 2"/>
          <p:cNvSpPr>
            <a:spLocks noGrp="1" noChangeArrowheads="1"/>
          </p:cNvSpPr>
          <p:nvPr>
            <p:ph type="title"/>
          </p:nvPr>
        </p:nvSpPr>
        <p:spPr>
          <a:xfrm>
            <a:off x="276860" y="243840"/>
            <a:ext cx="9314180" cy="664797"/>
          </a:xfrm>
        </p:spPr>
        <p:txBody>
          <a:bodyPr wrap="square">
            <a:spAutoFit/>
          </a:bodyPr>
          <a:lstStyle/>
          <a:p>
            <a:r>
              <a:rPr lang="en-US" sz="2400" dirty="0" smtClean="0"/>
              <a:t>Firms that identify themselves as holistic almost universally offer a set of eight services, while offering a few others as well</a:t>
            </a:r>
            <a:endParaRPr lang="en-US" altLang="en-US" sz="2200" dirty="0" smtClean="0"/>
          </a:p>
        </p:txBody>
      </p:sp>
      <p:sp>
        <p:nvSpPr>
          <p:cNvPr id="37892" name="TextBox 37"/>
          <p:cNvSpPr txBox="1">
            <a:spLocks noChangeArrowheads="1"/>
          </p:cNvSpPr>
          <p:nvPr/>
        </p:nvSpPr>
        <p:spPr bwMode="auto">
          <a:xfrm>
            <a:off x="298133" y="1044893"/>
            <a:ext cx="9678987" cy="48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smtClean="0">
                <a:solidFill>
                  <a:srgbClr val="676058"/>
                </a:solidFill>
                <a:latin typeface="Arial" charset="0"/>
              </a:rPr>
              <a:t>Services Offered by Firms</a:t>
            </a:r>
            <a:br>
              <a:rPr lang="en-US" altLang="en-US" sz="1500" b="1" dirty="0" smtClean="0">
                <a:solidFill>
                  <a:srgbClr val="676058"/>
                </a:solidFill>
                <a:latin typeface="Arial" charset="0"/>
              </a:rPr>
            </a:br>
            <a:r>
              <a:rPr lang="en-US" altLang="en-US" sz="1300" dirty="0" smtClean="0">
                <a:solidFill>
                  <a:srgbClr val="676058"/>
                </a:solidFill>
                <a:latin typeface="Arial" charset="0"/>
              </a:rPr>
              <a:t>(Base</a:t>
            </a:r>
            <a:r>
              <a:rPr lang="en-US" altLang="en-US" sz="1300" dirty="0">
                <a:solidFill>
                  <a:srgbClr val="676058"/>
                </a:solidFill>
                <a:latin typeface="Arial" charset="0"/>
              </a:rPr>
              <a:t>: Total Advisors</a:t>
            </a:r>
            <a:r>
              <a:rPr lang="en-US" altLang="en-US" sz="1300" dirty="0" smtClean="0">
                <a:solidFill>
                  <a:srgbClr val="676058"/>
                </a:solidFill>
                <a:latin typeface="Arial" charset="0"/>
              </a:rPr>
              <a:t>)</a:t>
            </a:r>
            <a:endParaRPr lang="en-US" altLang="en-US" sz="1300" dirty="0">
              <a:solidFill>
                <a:srgbClr val="676058"/>
              </a:solidFill>
              <a:latin typeface="Arial" charset="0"/>
            </a:endParaRPr>
          </a:p>
        </p:txBody>
      </p:sp>
      <p:sp>
        <p:nvSpPr>
          <p:cNvPr id="37893" name="TextBox 24"/>
          <p:cNvSpPr txBox="1">
            <a:spLocks noChangeArrowheads="1"/>
          </p:cNvSpPr>
          <p:nvPr/>
        </p:nvSpPr>
        <p:spPr bwMode="auto">
          <a:xfrm>
            <a:off x="423863" y="7056763"/>
            <a:ext cx="8805862" cy="517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Q9: </a:t>
            </a:r>
            <a:r>
              <a:rPr lang="en-US" altLang="en-US" sz="900" dirty="0">
                <a:latin typeface="Arial" charset="0"/>
              </a:rPr>
              <a:t>Please indicate whether you consider each of the below services core to your business ('table stakes') or a value added service </a:t>
            </a:r>
            <a:r>
              <a:rPr lang="en-US" altLang="en-US" sz="900" dirty="0" smtClean="0">
                <a:latin typeface="Arial" charset="0"/>
              </a:rPr>
              <a:t>(</a:t>
            </a:r>
            <a:r>
              <a:rPr lang="en-US" altLang="en-US" sz="900" dirty="0">
                <a:latin typeface="Arial" charset="0"/>
              </a:rPr>
              <a:t>offered for an additional fee) that goes beyond your current core business. </a:t>
            </a:r>
            <a:endParaRPr lang="en-US" altLang="en-US" sz="900" dirty="0" smtClean="0">
              <a:latin typeface="Arial" charset="0"/>
            </a:endParaRPr>
          </a:p>
          <a:p>
            <a:pPr eaLnBrk="1" hangingPunct="1">
              <a:lnSpc>
                <a:spcPct val="100000"/>
              </a:lnSpc>
              <a:spcBef>
                <a:spcPct val="0"/>
              </a:spcBef>
              <a:buSzTx/>
              <a:buFontTx/>
              <a:buNone/>
            </a:pPr>
            <a:r>
              <a:rPr lang="en-US" altLang="en-US" sz="900" dirty="0" smtClean="0">
                <a:latin typeface="Arial" charset="0"/>
              </a:rPr>
              <a:t>(</a:t>
            </a:r>
            <a:r>
              <a:rPr lang="en-US" altLang="en-US" sz="900" dirty="0">
                <a:latin typeface="Arial" charset="0"/>
              </a:rPr>
              <a:t>Base = Total Advisors; Current </a:t>
            </a:r>
            <a:r>
              <a:rPr lang="en-US" altLang="en-US" sz="900" dirty="0" smtClean="0">
                <a:latin typeface="Arial" charset="0"/>
              </a:rPr>
              <a:t>wave: Holistic Firms = 482, Non-Holistic firms = 139)</a:t>
            </a:r>
            <a:endParaRPr lang="en-US" altLang="en-US" sz="900" dirty="0">
              <a:latin typeface="Arial" charset="0"/>
            </a:endParaRPr>
          </a:p>
        </p:txBody>
      </p:sp>
      <p:sp>
        <p:nvSpPr>
          <p:cNvPr id="7" name="Slide Number Placeholder 3"/>
          <p:cNvSpPr>
            <a:spLocks noGrp="1"/>
          </p:cNvSpPr>
          <p:nvPr>
            <p:ph type="sldNum" sz="quarter" idx="12"/>
          </p:nvPr>
        </p:nvSpPr>
        <p:spPr>
          <a:xfrm>
            <a:off x="9602788" y="7304088"/>
            <a:ext cx="219075" cy="219075"/>
          </a:xfrm>
        </p:spPr>
        <p:txBody>
          <a:bodyPr/>
          <a:lstStyle/>
          <a:p>
            <a:pPr>
              <a:defRPr/>
            </a:pPr>
            <a:fld id="{4F132A0D-3DA1-438C-9447-44DF72235FF2}" type="slidenum">
              <a:rPr lang="en-US"/>
              <a:pPr>
                <a:defRPr/>
              </a:pPr>
              <a:t>27</a:t>
            </a:fld>
            <a:endParaRPr lang="en-US" dirty="0"/>
          </a:p>
        </p:txBody>
      </p:sp>
      <p:grpSp>
        <p:nvGrpSpPr>
          <p:cNvPr id="9" name="Group 8"/>
          <p:cNvGrpSpPr/>
          <p:nvPr/>
        </p:nvGrpSpPr>
        <p:grpSpPr>
          <a:xfrm>
            <a:off x="8047564" y="2603997"/>
            <a:ext cx="1488322" cy="521883"/>
            <a:chOff x="1799555" y="5721702"/>
            <a:chExt cx="1363791" cy="521883"/>
          </a:xfrm>
        </p:grpSpPr>
        <p:sp>
          <p:nvSpPr>
            <p:cNvPr id="10" name="Rectangle 9"/>
            <p:cNvSpPr/>
            <p:nvPr/>
          </p:nvSpPr>
          <p:spPr>
            <a:xfrm>
              <a:off x="1799555" y="6041232"/>
              <a:ext cx="106306" cy="10630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FFFFFF"/>
                </a:solidFill>
              </a:endParaRPr>
            </a:p>
          </p:txBody>
        </p:sp>
        <p:sp>
          <p:nvSpPr>
            <p:cNvPr id="11" name="TextBox 10"/>
            <p:cNvSpPr txBox="1"/>
            <p:nvPr/>
          </p:nvSpPr>
          <p:spPr>
            <a:xfrm>
              <a:off x="1875628" y="5721702"/>
              <a:ext cx="1287718" cy="276890"/>
            </a:xfrm>
            <a:prstGeom prst="rect">
              <a:avLst/>
            </a:prstGeom>
          </p:spPr>
          <p:txBody>
            <a:bodyPr vert="horz" wrap="square" lIns="91440" tIns="45720" rIns="91440" bIns="45720" rtlCol="0">
              <a:noAutofit/>
            </a:bodyPr>
            <a:lstStyle/>
            <a:p>
              <a:pPr>
                <a:spcBef>
                  <a:spcPts val="800"/>
                </a:spcBef>
              </a:pPr>
              <a:r>
                <a:rPr lang="en-US" sz="1000" b="1" dirty="0" smtClean="0">
                  <a:cs typeface="Arial" panose="020B0604020202020204" pitchFamily="34" charset="0"/>
                </a:rPr>
                <a:t>Holistic Firms</a:t>
              </a:r>
              <a:endParaRPr lang="en-US" sz="1000" b="1" dirty="0">
                <a:cs typeface="Arial" panose="020B0604020202020204" pitchFamily="34" charset="0"/>
              </a:endParaRPr>
            </a:p>
          </p:txBody>
        </p:sp>
        <p:sp>
          <p:nvSpPr>
            <p:cNvPr id="12" name="Rectangle 11"/>
            <p:cNvSpPr/>
            <p:nvPr/>
          </p:nvSpPr>
          <p:spPr>
            <a:xfrm>
              <a:off x="1800366" y="5800644"/>
              <a:ext cx="106306" cy="106306"/>
            </a:xfrm>
            <a:prstGeom prst="rect">
              <a:avLst/>
            </a:prstGeom>
            <a:solidFill>
              <a:srgbClr val="336699"/>
            </a:solidFill>
            <a:ln>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FFFFFF"/>
                </a:solidFill>
              </a:endParaRPr>
            </a:p>
          </p:txBody>
        </p:sp>
        <p:sp>
          <p:nvSpPr>
            <p:cNvPr id="13" name="TextBox 12"/>
            <p:cNvSpPr txBox="1"/>
            <p:nvPr/>
          </p:nvSpPr>
          <p:spPr>
            <a:xfrm>
              <a:off x="1875628" y="5966695"/>
              <a:ext cx="1287718" cy="276890"/>
            </a:xfrm>
            <a:prstGeom prst="rect">
              <a:avLst/>
            </a:prstGeom>
          </p:spPr>
          <p:txBody>
            <a:bodyPr vert="horz" wrap="square" lIns="91440" tIns="45720" rIns="91440" bIns="45720" rtlCol="0">
              <a:noAutofit/>
            </a:bodyPr>
            <a:lstStyle/>
            <a:p>
              <a:pPr>
                <a:spcBef>
                  <a:spcPts val="800"/>
                </a:spcBef>
              </a:pPr>
              <a:r>
                <a:rPr lang="en-US" sz="1000" b="1" dirty="0" smtClean="0">
                  <a:cs typeface="Arial" panose="020B0604020202020204" pitchFamily="34" charset="0"/>
                </a:rPr>
                <a:t>Non-Holistic Firms</a:t>
              </a:r>
              <a:endParaRPr lang="en-US" sz="1000" b="1" dirty="0">
                <a:cs typeface="Arial" panose="020B0604020202020204" pitchFamily="34" charset="0"/>
              </a:endParaRPr>
            </a:p>
          </p:txBody>
        </p:sp>
      </p:grpSp>
      <p:sp>
        <p:nvSpPr>
          <p:cNvPr id="14" name="Rectangle 13"/>
          <p:cNvSpPr/>
          <p:nvPr/>
        </p:nvSpPr>
        <p:spPr>
          <a:xfrm>
            <a:off x="7807324" y="0"/>
            <a:ext cx="2132315" cy="276999"/>
          </a:xfrm>
          <a:prstGeom prst="rect">
            <a:avLst/>
          </a:prstGeom>
        </p:spPr>
        <p:txBody>
          <a:bodyPr wrap="none">
            <a:spAutoFit/>
          </a:bodyPr>
          <a:lstStyle/>
          <a:p>
            <a:pPr eaLnBrk="0" hangingPunct="0">
              <a:spcBef>
                <a:spcPts val="442"/>
              </a:spcBef>
              <a:buClr>
                <a:schemeClr val="tx1"/>
              </a:buClr>
              <a:defRPr/>
            </a:pPr>
            <a:r>
              <a:rPr lang="en-US" sz="1200" b="1" kern="0" dirty="0" smtClean="0">
                <a:solidFill>
                  <a:schemeClr val="tx2"/>
                </a:solidFill>
              </a:rPr>
              <a:t>BUSINESS MANAGEMENT</a:t>
            </a:r>
            <a:endParaRPr lang="en-US" sz="1200" b="1" kern="0" dirty="0">
              <a:solidFill>
                <a:schemeClr val="tx2"/>
              </a:solidFill>
            </a:endParaRPr>
          </a:p>
        </p:txBody>
      </p:sp>
    </p:spTree>
    <p:extLst>
      <p:ext uri="{BB962C8B-B14F-4D97-AF65-F5344CB8AC3E}">
        <p14:creationId xmlns:p14="http://schemas.microsoft.com/office/powerpoint/2010/main" val="24864032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76860" y="243840"/>
            <a:ext cx="9565640" cy="664797"/>
          </a:xfrm>
        </p:spPr>
        <p:txBody>
          <a:bodyPr wrap="square">
            <a:spAutoFit/>
          </a:bodyPr>
          <a:lstStyle/>
          <a:p>
            <a:r>
              <a:rPr lang="en-US" sz="2400" dirty="0" smtClean="0"/>
              <a:t>Firms’ core offering tends to be made up of investment </a:t>
            </a:r>
            <a:r>
              <a:rPr lang="en-US" sz="2400" dirty="0"/>
              <a:t>management, long-term financial planning, and tax-efficient planning </a:t>
            </a:r>
            <a:endParaRPr lang="en-US" altLang="en-US" sz="2200" dirty="0" smtClean="0"/>
          </a:p>
        </p:txBody>
      </p:sp>
      <p:sp>
        <p:nvSpPr>
          <p:cNvPr id="37892" name="TextBox 37"/>
          <p:cNvSpPr txBox="1">
            <a:spLocks noChangeArrowheads="1"/>
          </p:cNvSpPr>
          <p:nvPr/>
        </p:nvSpPr>
        <p:spPr bwMode="auto">
          <a:xfrm>
            <a:off x="298133" y="1044893"/>
            <a:ext cx="9678987" cy="48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smtClean="0">
                <a:solidFill>
                  <a:srgbClr val="676058"/>
                </a:solidFill>
                <a:latin typeface="Arial" charset="0"/>
              </a:rPr>
              <a:t>Services Offered by Firms</a:t>
            </a:r>
            <a:br>
              <a:rPr lang="en-US" altLang="en-US" sz="1500" b="1" dirty="0" smtClean="0">
                <a:solidFill>
                  <a:srgbClr val="676058"/>
                </a:solidFill>
                <a:latin typeface="Arial" charset="0"/>
              </a:rPr>
            </a:br>
            <a:r>
              <a:rPr lang="en-US" altLang="en-US" sz="1300" dirty="0" smtClean="0">
                <a:solidFill>
                  <a:srgbClr val="676058"/>
                </a:solidFill>
                <a:latin typeface="Arial" charset="0"/>
              </a:rPr>
              <a:t>(Base</a:t>
            </a:r>
            <a:r>
              <a:rPr lang="en-US" altLang="en-US" sz="1300" dirty="0">
                <a:solidFill>
                  <a:srgbClr val="676058"/>
                </a:solidFill>
                <a:latin typeface="Arial" charset="0"/>
              </a:rPr>
              <a:t>: Total Advisors</a:t>
            </a:r>
            <a:r>
              <a:rPr lang="en-US" altLang="en-US" sz="1300" dirty="0" smtClean="0">
                <a:solidFill>
                  <a:srgbClr val="676058"/>
                </a:solidFill>
                <a:latin typeface="Arial" charset="0"/>
              </a:rPr>
              <a:t>)</a:t>
            </a:r>
            <a:endParaRPr lang="en-US" altLang="en-US" sz="1300" dirty="0">
              <a:solidFill>
                <a:srgbClr val="676058"/>
              </a:solidFill>
              <a:latin typeface="Arial" charset="0"/>
            </a:endParaRPr>
          </a:p>
        </p:txBody>
      </p:sp>
      <p:sp>
        <p:nvSpPr>
          <p:cNvPr id="37893" name="TextBox 24"/>
          <p:cNvSpPr txBox="1">
            <a:spLocks noChangeArrowheads="1"/>
          </p:cNvSpPr>
          <p:nvPr/>
        </p:nvSpPr>
        <p:spPr bwMode="auto">
          <a:xfrm>
            <a:off x="423863" y="6878638"/>
            <a:ext cx="8805862" cy="517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Q9: </a:t>
            </a:r>
            <a:r>
              <a:rPr lang="en-US" altLang="en-US" sz="900" dirty="0">
                <a:latin typeface="Arial" charset="0"/>
              </a:rPr>
              <a:t>Please indicate whether you consider each of the below services core to your business ('table stakes') or a value added service </a:t>
            </a:r>
            <a:r>
              <a:rPr lang="en-US" altLang="en-US" sz="900" dirty="0" smtClean="0">
                <a:latin typeface="Arial" charset="0"/>
              </a:rPr>
              <a:t>(</a:t>
            </a:r>
            <a:r>
              <a:rPr lang="en-US" altLang="en-US" sz="900" dirty="0">
                <a:latin typeface="Arial" charset="0"/>
              </a:rPr>
              <a:t>offered for an additional fee) that goes beyond your current core business. </a:t>
            </a:r>
            <a:endParaRPr lang="en-US" altLang="en-US" sz="900" dirty="0" smtClean="0">
              <a:latin typeface="Arial" charset="0"/>
            </a:endParaRPr>
          </a:p>
          <a:p>
            <a:pPr eaLnBrk="1" hangingPunct="1">
              <a:lnSpc>
                <a:spcPct val="100000"/>
              </a:lnSpc>
              <a:spcBef>
                <a:spcPct val="0"/>
              </a:spcBef>
              <a:buSzTx/>
              <a:buFontTx/>
              <a:buNone/>
            </a:pPr>
            <a:r>
              <a:rPr lang="en-US" altLang="en-US" sz="900" dirty="0" smtClean="0">
                <a:latin typeface="Arial" charset="0"/>
              </a:rPr>
              <a:t>(</a:t>
            </a:r>
            <a:r>
              <a:rPr lang="en-US" altLang="en-US" sz="900" dirty="0">
                <a:latin typeface="Arial" charset="0"/>
              </a:rPr>
              <a:t>Base = Total Advisors; Current wave = </a:t>
            </a:r>
            <a:r>
              <a:rPr lang="en-US" altLang="en-US" sz="900" dirty="0" smtClean="0">
                <a:latin typeface="Arial" charset="0"/>
              </a:rPr>
              <a:t>629)</a:t>
            </a:r>
            <a:endParaRPr lang="en-US" altLang="en-US" sz="900" dirty="0">
              <a:latin typeface="Arial" charset="0"/>
            </a:endParaRPr>
          </a:p>
        </p:txBody>
      </p:sp>
      <p:sp>
        <p:nvSpPr>
          <p:cNvPr id="7" name="Slide Number Placeholder 3"/>
          <p:cNvSpPr>
            <a:spLocks noGrp="1"/>
          </p:cNvSpPr>
          <p:nvPr>
            <p:ph type="sldNum" sz="quarter" idx="12"/>
          </p:nvPr>
        </p:nvSpPr>
        <p:spPr>
          <a:xfrm>
            <a:off x="9602788" y="7304088"/>
            <a:ext cx="219075" cy="219075"/>
          </a:xfrm>
        </p:spPr>
        <p:txBody>
          <a:bodyPr/>
          <a:lstStyle/>
          <a:p>
            <a:pPr>
              <a:defRPr/>
            </a:pPr>
            <a:fld id="{4F132A0D-3DA1-438C-9447-44DF72235FF2}" type="slidenum">
              <a:rPr lang="en-US"/>
              <a:pPr>
                <a:defRPr/>
              </a:pPr>
              <a:t>28</a:t>
            </a:fld>
            <a:endParaRPr lang="en-US" dirty="0"/>
          </a:p>
        </p:txBody>
      </p:sp>
      <p:graphicFrame>
        <p:nvGraphicFramePr>
          <p:cNvPr id="8" name="Object 2"/>
          <p:cNvGraphicFramePr>
            <a:graphicFrameLocks noChangeAspect="1"/>
          </p:cNvGraphicFramePr>
          <p:nvPr>
            <p:extLst>
              <p:ext uri="{D42A27DB-BD31-4B8C-83A1-F6EECF244321}">
                <p14:modId xmlns:p14="http://schemas.microsoft.com/office/powerpoint/2010/main" val="4215793318"/>
              </p:ext>
            </p:extLst>
          </p:nvPr>
        </p:nvGraphicFramePr>
        <p:xfrm>
          <a:off x="-330200" y="1168400"/>
          <a:ext cx="10553700" cy="5626101"/>
        </p:xfrm>
        <a:graphic>
          <a:graphicData uri="http://schemas.openxmlformats.org/drawingml/2006/chart">
            <c:chart xmlns:c="http://schemas.openxmlformats.org/drawingml/2006/chart" xmlns:r="http://schemas.openxmlformats.org/officeDocument/2006/relationships" r:id="rId3"/>
          </a:graphicData>
        </a:graphic>
      </p:graphicFrame>
      <p:grpSp>
        <p:nvGrpSpPr>
          <p:cNvPr id="2" name="Group 1"/>
          <p:cNvGrpSpPr/>
          <p:nvPr/>
        </p:nvGrpSpPr>
        <p:grpSpPr>
          <a:xfrm>
            <a:off x="8150978" y="1043080"/>
            <a:ext cx="1691522" cy="748820"/>
            <a:chOff x="7820778" y="903380"/>
            <a:chExt cx="1691522" cy="748820"/>
          </a:xfrm>
        </p:grpSpPr>
        <p:sp>
          <p:nvSpPr>
            <p:cNvPr id="10" name="Rectangle 9"/>
            <p:cNvSpPr/>
            <p:nvPr/>
          </p:nvSpPr>
          <p:spPr>
            <a:xfrm>
              <a:off x="7820778" y="1216084"/>
              <a:ext cx="116013" cy="10630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FFFFFF"/>
                </a:solidFill>
              </a:endParaRPr>
            </a:p>
          </p:txBody>
        </p:sp>
        <p:sp>
          <p:nvSpPr>
            <p:cNvPr id="11" name="TextBox 10"/>
            <p:cNvSpPr txBox="1"/>
            <p:nvPr/>
          </p:nvSpPr>
          <p:spPr>
            <a:xfrm>
              <a:off x="7903797" y="903380"/>
              <a:ext cx="1236275" cy="276890"/>
            </a:xfrm>
            <a:prstGeom prst="rect">
              <a:avLst/>
            </a:prstGeom>
          </p:spPr>
          <p:txBody>
            <a:bodyPr vert="horz" wrap="square" lIns="91440" tIns="45720" rIns="91440" bIns="45720" rtlCol="0">
              <a:noAutofit/>
            </a:bodyPr>
            <a:lstStyle/>
            <a:p>
              <a:pPr>
                <a:spcBef>
                  <a:spcPts val="800"/>
                </a:spcBef>
              </a:pPr>
              <a:r>
                <a:rPr lang="en-US" sz="1000" b="1" dirty="0" smtClean="0">
                  <a:cs typeface="Arial" panose="020B0604020202020204" pitchFamily="34" charset="0"/>
                </a:rPr>
                <a:t>Core Offer </a:t>
              </a:r>
              <a:endParaRPr lang="en-US" sz="1000" b="1" dirty="0">
                <a:cs typeface="Arial" panose="020B0604020202020204" pitchFamily="34" charset="0"/>
              </a:endParaRPr>
            </a:p>
          </p:txBody>
        </p:sp>
        <p:sp>
          <p:nvSpPr>
            <p:cNvPr id="12" name="Rectangle 11"/>
            <p:cNvSpPr/>
            <p:nvPr/>
          </p:nvSpPr>
          <p:spPr>
            <a:xfrm>
              <a:off x="7820778" y="982322"/>
              <a:ext cx="116013" cy="106306"/>
            </a:xfrm>
            <a:prstGeom prst="rect">
              <a:avLst/>
            </a:prstGeom>
            <a:solidFill>
              <a:srgbClr val="336699"/>
            </a:solidFill>
            <a:ln>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FFFFFF"/>
                </a:solidFill>
              </a:endParaRPr>
            </a:p>
          </p:txBody>
        </p:sp>
        <p:sp>
          <p:nvSpPr>
            <p:cNvPr id="13" name="TextBox 12"/>
            <p:cNvSpPr txBox="1"/>
            <p:nvPr/>
          </p:nvSpPr>
          <p:spPr>
            <a:xfrm>
              <a:off x="7903797" y="1145695"/>
              <a:ext cx="1608503" cy="276890"/>
            </a:xfrm>
            <a:prstGeom prst="rect">
              <a:avLst/>
            </a:prstGeom>
          </p:spPr>
          <p:txBody>
            <a:bodyPr vert="horz" wrap="square" lIns="91440" tIns="45720" rIns="91440" bIns="45720" rtlCol="0">
              <a:normAutofit/>
            </a:bodyPr>
            <a:lstStyle/>
            <a:p>
              <a:pPr>
                <a:spcBef>
                  <a:spcPts val="800"/>
                </a:spcBef>
              </a:pPr>
              <a:r>
                <a:rPr lang="en-US" sz="1000" b="1" dirty="0" smtClean="0">
                  <a:cs typeface="Arial" panose="020B0604020202020204" pitchFamily="34" charset="0"/>
                </a:rPr>
                <a:t>Value-Added Service</a:t>
              </a:r>
              <a:endParaRPr lang="en-US" sz="1000" b="1" dirty="0">
                <a:cs typeface="Arial" panose="020B0604020202020204" pitchFamily="34" charset="0"/>
              </a:endParaRPr>
            </a:p>
          </p:txBody>
        </p:sp>
        <p:sp>
          <p:nvSpPr>
            <p:cNvPr id="14" name="Rectangle 13"/>
            <p:cNvSpPr/>
            <p:nvPr/>
          </p:nvSpPr>
          <p:spPr>
            <a:xfrm>
              <a:off x="7820778" y="1449847"/>
              <a:ext cx="116013" cy="106306"/>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FFFFFF"/>
                </a:solidFill>
              </a:endParaRPr>
            </a:p>
          </p:txBody>
        </p:sp>
        <p:sp>
          <p:nvSpPr>
            <p:cNvPr id="15" name="TextBox 14"/>
            <p:cNvSpPr txBox="1"/>
            <p:nvPr/>
          </p:nvSpPr>
          <p:spPr>
            <a:xfrm>
              <a:off x="7903797" y="1375310"/>
              <a:ext cx="1236275" cy="276890"/>
            </a:xfrm>
            <a:prstGeom prst="rect">
              <a:avLst/>
            </a:prstGeom>
          </p:spPr>
          <p:txBody>
            <a:bodyPr vert="horz" wrap="square" lIns="91440" tIns="45720" rIns="91440" bIns="45720" rtlCol="0">
              <a:normAutofit/>
            </a:bodyPr>
            <a:lstStyle/>
            <a:p>
              <a:pPr>
                <a:spcBef>
                  <a:spcPts val="800"/>
                </a:spcBef>
              </a:pPr>
              <a:r>
                <a:rPr lang="en-US" sz="1000" b="1" dirty="0" smtClean="0">
                  <a:cs typeface="Arial" panose="020B0604020202020204" pitchFamily="34" charset="0"/>
                </a:rPr>
                <a:t>Don’t Offer</a:t>
              </a:r>
              <a:endParaRPr lang="en-US" sz="1000" b="1" dirty="0">
                <a:cs typeface="Arial" panose="020B0604020202020204" pitchFamily="34" charset="0"/>
              </a:endParaRPr>
            </a:p>
          </p:txBody>
        </p:sp>
      </p:grpSp>
      <p:sp>
        <p:nvSpPr>
          <p:cNvPr id="16" name="Rectangle 15"/>
          <p:cNvSpPr/>
          <p:nvPr/>
        </p:nvSpPr>
        <p:spPr>
          <a:xfrm>
            <a:off x="7823366" y="0"/>
            <a:ext cx="2132315" cy="276999"/>
          </a:xfrm>
          <a:prstGeom prst="rect">
            <a:avLst/>
          </a:prstGeom>
        </p:spPr>
        <p:txBody>
          <a:bodyPr wrap="none">
            <a:spAutoFit/>
          </a:bodyPr>
          <a:lstStyle/>
          <a:p>
            <a:pPr eaLnBrk="0" hangingPunct="0">
              <a:spcBef>
                <a:spcPts val="442"/>
              </a:spcBef>
              <a:buClr>
                <a:schemeClr val="tx1"/>
              </a:buClr>
              <a:defRPr/>
            </a:pPr>
            <a:r>
              <a:rPr lang="en-US" sz="1200" b="1" kern="0" dirty="0" smtClean="0">
                <a:solidFill>
                  <a:schemeClr val="tx2"/>
                </a:solidFill>
              </a:rPr>
              <a:t>BUSINESS MANAGEMENT</a:t>
            </a:r>
            <a:endParaRPr lang="en-US" sz="1200" b="1" kern="0" dirty="0">
              <a:solidFill>
                <a:schemeClr val="tx2"/>
              </a:solidFill>
            </a:endParaRPr>
          </a:p>
        </p:txBody>
      </p:sp>
    </p:spTree>
    <p:extLst>
      <p:ext uri="{BB962C8B-B14F-4D97-AF65-F5344CB8AC3E}">
        <p14:creationId xmlns:p14="http://schemas.microsoft.com/office/powerpoint/2010/main" val="39526818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76860" y="308008"/>
            <a:ext cx="9700260" cy="664797"/>
          </a:xfrm>
        </p:spPr>
        <p:txBody>
          <a:bodyPr wrap="square">
            <a:spAutoFit/>
          </a:bodyPr>
          <a:lstStyle/>
          <a:p>
            <a:r>
              <a:rPr lang="en-US" sz="2400" dirty="0" smtClean="0"/>
              <a:t>All firms </a:t>
            </a:r>
            <a:r>
              <a:rPr lang="en-US" sz="2400" dirty="0"/>
              <a:t>choose to allocate their resources to </a:t>
            </a:r>
            <a:r>
              <a:rPr lang="en-US" sz="2400" dirty="0" smtClean="0"/>
              <a:t>adopting and integrating new technology as a top strategy for growth</a:t>
            </a:r>
            <a:endParaRPr lang="en-US" altLang="en-US" sz="2200" strike="sngStrike" dirty="0" smtClean="0"/>
          </a:p>
        </p:txBody>
      </p:sp>
      <p:sp>
        <p:nvSpPr>
          <p:cNvPr id="37892" name="TextBox 37"/>
          <p:cNvSpPr txBox="1">
            <a:spLocks noChangeArrowheads="1"/>
          </p:cNvSpPr>
          <p:nvPr/>
        </p:nvSpPr>
        <p:spPr bwMode="auto">
          <a:xfrm>
            <a:off x="298133" y="1235393"/>
            <a:ext cx="9678987" cy="48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Preferred Areas of </a:t>
            </a:r>
            <a:r>
              <a:rPr lang="en-US" altLang="en-US" sz="1500" b="1" dirty="0" smtClean="0">
                <a:solidFill>
                  <a:srgbClr val="676058"/>
                </a:solidFill>
                <a:latin typeface="Arial" charset="0"/>
              </a:rPr>
              <a:t>Growth</a:t>
            </a:r>
            <a:r>
              <a:rPr lang="en-US" altLang="en-US" sz="1500" b="1" dirty="0">
                <a:solidFill>
                  <a:srgbClr val="676058"/>
                </a:solidFill>
                <a:latin typeface="Arial" charset="0"/>
              </a:rPr>
              <a:t/>
            </a:r>
            <a:br>
              <a:rPr lang="en-US" altLang="en-US" sz="1500" b="1" dirty="0">
                <a:solidFill>
                  <a:srgbClr val="676058"/>
                </a:solidFill>
                <a:latin typeface="Arial" charset="0"/>
              </a:rPr>
            </a:br>
            <a:r>
              <a:rPr lang="en-US" altLang="en-US" sz="1300" dirty="0">
                <a:solidFill>
                  <a:srgbClr val="676058"/>
                </a:solidFill>
                <a:latin typeface="Arial" charset="0"/>
              </a:rPr>
              <a:t>(Base: Total Advisors</a:t>
            </a:r>
            <a:r>
              <a:rPr lang="en-US" altLang="en-US" sz="1300" dirty="0" smtClean="0">
                <a:solidFill>
                  <a:srgbClr val="676058"/>
                </a:solidFill>
                <a:latin typeface="Arial" charset="0"/>
              </a:rPr>
              <a:t>)</a:t>
            </a:r>
            <a:endParaRPr lang="en-US" altLang="en-US" sz="1300" dirty="0">
              <a:solidFill>
                <a:srgbClr val="676058"/>
              </a:solidFill>
              <a:latin typeface="Arial" charset="0"/>
            </a:endParaRPr>
          </a:p>
        </p:txBody>
      </p:sp>
      <p:sp>
        <p:nvSpPr>
          <p:cNvPr id="37893" name="TextBox 24"/>
          <p:cNvSpPr txBox="1">
            <a:spLocks noChangeArrowheads="1"/>
          </p:cNvSpPr>
          <p:nvPr/>
        </p:nvSpPr>
        <p:spPr bwMode="auto">
          <a:xfrm>
            <a:off x="423863" y="6751638"/>
            <a:ext cx="8805862" cy="6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Q14</a:t>
            </a:r>
            <a:r>
              <a:rPr lang="en-US" altLang="en-US" sz="900" dirty="0">
                <a:latin typeface="Arial" charset="0"/>
              </a:rPr>
              <a:t>: Following are potential areas your firm could choose to focus on to prepare for growth over the next 5 years. Please assume you have 100 points. Please put points in each area to show where you would allocate resources. (For example, 100 points in the first box means all of your resources would be dedicated to that area. Please place a 0 in the space if you would not allocate any resources to that area</a:t>
            </a:r>
            <a:r>
              <a:rPr lang="en-US" altLang="en-US" sz="900" dirty="0" smtClean="0">
                <a:latin typeface="Arial" charset="0"/>
              </a:rPr>
              <a:t>.) </a:t>
            </a:r>
            <a:br>
              <a:rPr lang="en-US" altLang="en-US" sz="900" dirty="0" smtClean="0">
                <a:latin typeface="Arial" charset="0"/>
              </a:rPr>
            </a:br>
            <a:r>
              <a:rPr lang="en-US" altLang="en-US" sz="900" dirty="0" smtClean="0">
                <a:latin typeface="Arial" charset="0"/>
              </a:rPr>
              <a:t>(</a:t>
            </a:r>
            <a:r>
              <a:rPr lang="en-US" altLang="en-US" sz="900" dirty="0">
                <a:latin typeface="Arial" charset="0"/>
              </a:rPr>
              <a:t>Base = Total Advisors; Current wave = 629; Current wave: </a:t>
            </a:r>
            <a:r>
              <a:rPr lang="en-US" altLang="en-US" sz="900" dirty="0" smtClean="0">
                <a:latin typeface="Arial" charset="0"/>
              </a:rPr>
              <a:t>$500M or More AUM </a:t>
            </a:r>
            <a:r>
              <a:rPr lang="en-US" altLang="en-US" sz="900" dirty="0">
                <a:latin typeface="Arial" charset="0"/>
              </a:rPr>
              <a:t>= 193; </a:t>
            </a:r>
            <a:r>
              <a:rPr lang="en-US" altLang="en-US" sz="900" dirty="0" smtClean="0">
                <a:latin typeface="Arial" charset="0"/>
              </a:rPr>
              <a:t>Less than $500M AUM </a:t>
            </a:r>
            <a:r>
              <a:rPr lang="en-US" altLang="en-US" sz="900" dirty="0">
                <a:latin typeface="Arial" charset="0"/>
              </a:rPr>
              <a:t>= 408)</a:t>
            </a:r>
          </a:p>
        </p:txBody>
      </p:sp>
      <p:sp>
        <p:nvSpPr>
          <p:cNvPr id="7" name="Slide Number Placeholder 3"/>
          <p:cNvSpPr>
            <a:spLocks noGrp="1"/>
          </p:cNvSpPr>
          <p:nvPr>
            <p:ph type="sldNum" sz="quarter" idx="12"/>
          </p:nvPr>
        </p:nvSpPr>
        <p:spPr>
          <a:xfrm>
            <a:off x="9602788" y="7304088"/>
            <a:ext cx="219075" cy="219075"/>
          </a:xfrm>
        </p:spPr>
        <p:txBody>
          <a:bodyPr/>
          <a:lstStyle/>
          <a:p>
            <a:pPr>
              <a:defRPr/>
            </a:pPr>
            <a:fld id="{4F132A0D-3DA1-438C-9447-44DF72235FF2}" type="slidenum">
              <a:rPr lang="en-US"/>
              <a:pPr>
                <a:defRPr/>
              </a:pPr>
              <a:t>29</a:t>
            </a:fld>
            <a:endParaRPr lang="en-US" dirty="0"/>
          </a:p>
        </p:txBody>
      </p:sp>
      <p:graphicFrame>
        <p:nvGraphicFramePr>
          <p:cNvPr id="8" name="Object 2"/>
          <p:cNvGraphicFramePr>
            <a:graphicFrameLocks noChangeAspect="1"/>
          </p:cNvGraphicFramePr>
          <p:nvPr>
            <p:extLst>
              <p:ext uri="{D42A27DB-BD31-4B8C-83A1-F6EECF244321}">
                <p14:modId xmlns:p14="http://schemas.microsoft.com/office/powerpoint/2010/main" val="4102663911"/>
              </p:ext>
            </p:extLst>
          </p:nvPr>
        </p:nvGraphicFramePr>
        <p:xfrm>
          <a:off x="3870643" y="1686792"/>
          <a:ext cx="5908357" cy="5388266"/>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1031788" y="1948411"/>
            <a:ext cx="4351337" cy="355369"/>
          </a:xfrm>
          <a:prstGeom prst="rect">
            <a:avLst/>
          </a:prstGeom>
          <a:noFill/>
        </p:spPr>
        <p:txBody>
          <a:bodyPr wrap="square" lIns="0" tIns="0" rIns="0" bIns="0" rtlCol="0" anchor="ctr">
            <a:noAutofit/>
          </a:bodyPr>
          <a:lstStyle/>
          <a:p>
            <a:pPr algn="r"/>
            <a:r>
              <a:rPr lang="en-US" sz="1200" dirty="0">
                <a:latin typeface="+mn-lt"/>
              </a:rPr>
              <a:t>Adopting and integrating new technologies</a:t>
            </a:r>
            <a:endParaRPr lang="en-US" sz="1200" dirty="0" smtClean="0">
              <a:latin typeface="+mn-lt"/>
            </a:endParaRPr>
          </a:p>
        </p:txBody>
      </p:sp>
      <p:sp>
        <p:nvSpPr>
          <p:cNvPr id="10" name="TextBox 9"/>
          <p:cNvSpPr txBox="1"/>
          <p:nvPr/>
        </p:nvSpPr>
        <p:spPr>
          <a:xfrm>
            <a:off x="1031788" y="6487709"/>
            <a:ext cx="4351337" cy="355369"/>
          </a:xfrm>
          <a:prstGeom prst="rect">
            <a:avLst/>
          </a:prstGeom>
          <a:noFill/>
        </p:spPr>
        <p:txBody>
          <a:bodyPr wrap="square" lIns="0" tIns="0" rIns="0" bIns="0" rtlCol="0" anchor="ctr">
            <a:noAutofit/>
          </a:bodyPr>
          <a:lstStyle/>
          <a:p>
            <a:pPr algn="r"/>
            <a:r>
              <a:rPr lang="en-US" sz="1200" dirty="0">
                <a:latin typeface="+mn-lt"/>
              </a:rPr>
              <a:t>Other (specify)</a:t>
            </a:r>
            <a:endParaRPr lang="en-US" sz="1200" dirty="0" smtClean="0">
              <a:latin typeface="+mn-lt"/>
            </a:endParaRPr>
          </a:p>
        </p:txBody>
      </p:sp>
      <p:sp>
        <p:nvSpPr>
          <p:cNvPr id="11" name="TextBox 10"/>
          <p:cNvSpPr txBox="1"/>
          <p:nvPr/>
        </p:nvSpPr>
        <p:spPr>
          <a:xfrm>
            <a:off x="1031788" y="6310140"/>
            <a:ext cx="4351337" cy="355369"/>
          </a:xfrm>
          <a:prstGeom prst="rect">
            <a:avLst/>
          </a:prstGeom>
          <a:noFill/>
        </p:spPr>
        <p:txBody>
          <a:bodyPr wrap="square" lIns="0" tIns="0" rIns="0" bIns="0" rtlCol="0" anchor="ctr">
            <a:noAutofit/>
          </a:bodyPr>
          <a:lstStyle/>
          <a:p>
            <a:pPr algn="r"/>
            <a:r>
              <a:rPr lang="en-US" sz="1200" dirty="0">
                <a:latin typeface="+mn-lt"/>
              </a:rPr>
              <a:t>Creating a formal segmentation strategy</a:t>
            </a:r>
            <a:endParaRPr lang="en-US" sz="1200" dirty="0" smtClean="0">
              <a:latin typeface="+mn-lt"/>
            </a:endParaRPr>
          </a:p>
        </p:txBody>
      </p:sp>
      <p:sp>
        <p:nvSpPr>
          <p:cNvPr id="12" name="TextBox 11"/>
          <p:cNvSpPr txBox="1"/>
          <p:nvPr/>
        </p:nvSpPr>
        <p:spPr>
          <a:xfrm>
            <a:off x="1031788" y="6145271"/>
            <a:ext cx="4351337" cy="355369"/>
          </a:xfrm>
          <a:prstGeom prst="rect">
            <a:avLst/>
          </a:prstGeom>
          <a:noFill/>
        </p:spPr>
        <p:txBody>
          <a:bodyPr wrap="square" lIns="0" tIns="0" rIns="0" bIns="0" rtlCol="0" anchor="ctr">
            <a:noAutofit/>
          </a:bodyPr>
          <a:lstStyle/>
          <a:p>
            <a:pPr algn="r"/>
            <a:r>
              <a:rPr lang="en-US" sz="1200" dirty="0">
                <a:latin typeface="+mn-lt"/>
              </a:rPr>
              <a:t>Outsourcing operations</a:t>
            </a:r>
            <a:endParaRPr lang="en-US" sz="1200" dirty="0" smtClean="0">
              <a:latin typeface="+mn-lt"/>
            </a:endParaRPr>
          </a:p>
        </p:txBody>
      </p:sp>
      <p:sp>
        <p:nvSpPr>
          <p:cNvPr id="13" name="TextBox 12"/>
          <p:cNvSpPr txBox="1"/>
          <p:nvPr/>
        </p:nvSpPr>
        <p:spPr>
          <a:xfrm>
            <a:off x="1031788" y="5992091"/>
            <a:ext cx="4351337" cy="355369"/>
          </a:xfrm>
          <a:prstGeom prst="rect">
            <a:avLst/>
          </a:prstGeom>
          <a:noFill/>
        </p:spPr>
        <p:txBody>
          <a:bodyPr wrap="square" lIns="0" tIns="0" rIns="0" bIns="0" rtlCol="0" anchor="ctr">
            <a:noAutofit/>
          </a:bodyPr>
          <a:lstStyle/>
          <a:p>
            <a:pPr algn="r"/>
            <a:r>
              <a:rPr lang="en-US" sz="1200" dirty="0">
                <a:latin typeface="+mn-lt"/>
              </a:rPr>
              <a:t>Merging with another firm</a:t>
            </a:r>
            <a:endParaRPr lang="en-US" sz="1200" dirty="0" smtClean="0">
              <a:latin typeface="+mn-lt"/>
            </a:endParaRPr>
          </a:p>
        </p:txBody>
      </p:sp>
      <p:sp>
        <p:nvSpPr>
          <p:cNvPr id="14" name="TextBox 13"/>
          <p:cNvSpPr txBox="1"/>
          <p:nvPr/>
        </p:nvSpPr>
        <p:spPr>
          <a:xfrm>
            <a:off x="1031788" y="5839922"/>
            <a:ext cx="4351337" cy="355369"/>
          </a:xfrm>
          <a:prstGeom prst="rect">
            <a:avLst/>
          </a:prstGeom>
          <a:noFill/>
        </p:spPr>
        <p:txBody>
          <a:bodyPr wrap="square" lIns="0" tIns="0" rIns="0" bIns="0" rtlCol="0" anchor="ctr">
            <a:noAutofit/>
          </a:bodyPr>
          <a:lstStyle/>
          <a:p>
            <a:pPr algn="r"/>
            <a:r>
              <a:rPr lang="en-US" sz="1200" dirty="0">
                <a:latin typeface="+mn-lt"/>
              </a:rPr>
              <a:t>Identifying new target markets due to changing demographics</a:t>
            </a:r>
            <a:endParaRPr lang="en-US" sz="1200" dirty="0" smtClean="0">
              <a:latin typeface="+mn-lt"/>
            </a:endParaRPr>
          </a:p>
        </p:txBody>
      </p:sp>
      <p:sp>
        <p:nvSpPr>
          <p:cNvPr id="15" name="TextBox 14"/>
          <p:cNvSpPr txBox="1"/>
          <p:nvPr/>
        </p:nvSpPr>
        <p:spPr>
          <a:xfrm>
            <a:off x="1031788" y="5682211"/>
            <a:ext cx="4351337" cy="355369"/>
          </a:xfrm>
          <a:prstGeom prst="rect">
            <a:avLst/>
          </a:prstGeom>
          <a:noFill/>
        </p:spPr>
        <p:txBody>
          <a:bodyPr wrap="square" lIns="0" tIns="0" rIns="0" bIns="0" rtlCol="0" anchor="ctr">
            <a:noAutofit/>
          </a:bodyPr>
          <a:lstStyle/>
          <a:p>
            <a:pPr algn="r"/>
            <a:r>
              <a:rPr lang="en-US" sz="1200" dirty="0">
                <a:latin typeface="+mn-lt"/>
              </a:rPr>
              <a:t>Acquiring another firm</a:t>
            </a:r>
            <a:endParaRPr lang="en-US" sz="1200" dirty="0" smtClean="0">
              <a:latin typeface="+mn-lt"/>
            </a:endParaRPr>
          </a:p>
        </p:txBody>
      </p:sp>
      <p:sp>
        <p:nvSpPr>
          <p:cNvPr id="16" name="TextBox 15"/>
          <p:cNvSpPr txBox="1"/>
          <p:nvPr/>
        </p:nvSpPr>
        <p:spPr>
          <a:xfrm>
            <a:off x="1031788" y="5377411"/>
            <a:ext cx="4351337" cy="355369"/>
          </a:xfrm>
          <a:prstGeom prst="rect">
            <a:avLst/>
          </a:prstGeom>
          <a:noFill/>
        </p:spPr>
        <p:txBody>
          <a:bodyPr wrap="square" lIns="0" tIns="0" rIns="0" bIns="0" rtlCol="0" anchor="ctr">
            <a:noAutofit/>
          </a:bodyPr>
          <a:lstStyle/>
          <a:p>
            <a:pPr algn="r"/>
            <a:r>
              <a:rPr lang="en-US" sz="1200" dirty="0">
                <a:latin typeface="+mn-lt"/>
              </a:rPr>
              <a:t>Changing our service model to adapt to changes in client needs</a:t>
            </a:r>
            <a:endParaRPr lang="en-US" sz="1200" dirty="0" smtClean="0">
              <a:latin typeface="+mn-lt"/>
            </a:endParaRPr>
          </a:p>
        </p:txBody>
      </p:sp>
      <p:sp>
        <p:nvSpPr>
          <p:cNvPr id="17" name="TextBox 16"/>
          <p:cNvSpPr txBox="1"/>
          <p:nvPr/>
        </p:nvSpPr>
        <p:spPr>
          <a:xfrm>
            <a:off x="1031788" y="5044902"/>
            <a:ext cx="4351337" cy="355369"/>
          </a:xfrm>
          <a:prstGeom prst="rect">
            <a:avLst/>
          </a:prstGeom>
          <a:noFill/>
        </p:spPr>
        <p:txBody>
          <a:bodyPr wrap="square" lIns="0" tIns="0" rIns="0" bIns="0" rtlCol="0" anchor="ctr">
            <a:noAutofit/>
          </a:bodyPr>
          <a:lstStyle/>
          <a:p>
            <a:pPr algn="r"/>
            <a:r>
              <a:rPr lang="en-US" sz="1200" dirty="0">
                <a:latin typeface="+mn-lt"/>
              </a:rPr>
              <a:t>Investing more in current talent</a:t>
            </a:r>
            <a:endParaRPr lang="en-US" sz="1200" dirty="0" smtClean="0">
              <a:latin typeface="+mn-lt"/>
            </a:endParaRPr>
          </a:p>
        </p:txBody>
      </p:sp>
      <p:sp>
        <p:nvSpPr>
          <p:cNvPr id="18" name="TextBox 17"/>
          <p:cNvSpPr txBox="1"/>
          <p:nvPr/>
        </p:nvSpPr>
        <p:spPr>
          <a:xfrm>
            <a:off x="1031788" y="4702233"/>
            <a:ext cx="4351337" cy="355369"/>
          </a:xfrm>
          <a:prstGeom prst="rect">
            <a:avLst/>
          </a:prstGeom>
          <a:noFill/>
        </p:spPr>
        <p:txBody>
          <a:bodyPr wrap="square" lIns="0" tIns="0" rIns="0" bIns="0" rtlCol="0" anchor="ctr">
            <a:noAutofit/>
          </a:bodyPr>
          <a:lstStyle/>
          <a:p>
            <a:pPr algn="r"/>
            <a:r>
              <a:rPr lang="en-US" sz="1200" dirty="0">
                <a:latin typeface="+mn-lt"/>
              </a:rPr>
              <a:t>Developing new investment </a:t>
            </a:r>
            <a:r>
              <a:rPr lang="en-US" sz="1200" dirty="0" smtClean="0">
                <a:latin typeface="+mn-lt"/>
              </a:rPr>
              <a:t>products/portfolio options</a:t>
            </a:r>
          </a:p>
        </p:txBody>
      </p:sp>
      <p:sp>
        <p:nvSpPr>
          <p:cNvPr id="19" name="TextBox 18"/>
          <p:cNvSpPr txBox="1"/>
          <p:nvPr/>
        </p:nvSpPr>
        <p:spPr>
          <a:xfrm>
            <a:off x="1031788" y="4329084"/>
            <a:ext cx="4351337" cy="355369"/>
          </a:xfrm>
          <a:prstGeom prst="rect">
            <a:avLst/>
          </a:prstGeom>
          <a:noFill/>
        </p:spPr>
        <p:txBody>
          <a:bodyPr wrap="square" lIns="0" tIns="0" rIns="0" bIns="0" rtlCol="0" anchor="ctr">
            <a:noAutofit/>
          </a:bodyPr>
          <a:lstStyle/>
          <a:p>
            <a:pPr algn="r"/>
            <a:r>
              <a:rPr lang="en-US" sz="1200" dirty="0">
                <a:latin typeface="+mn-lt"/>
              </a:rPr>
              <a:t>Making sure our firm has a clear succession plan</a:t>
            </a:r>
            <a:endParaRPr lang="en-US" sz="1200" dirty="0" smtClean="0">
              <a:latin typeface="+mn-lt"/>
            </a:endParaRPr>
          </a:p>
        </p:txBody>
      </p:sp>
      <p:sp>
        <p:nvSpPr>
          <p:cNvPr id="20" name="TextBox 19"/>
          <p:cNvSpPr txBox="1"/>
          <p:nvPr/>
        </p:nvSpPr>
        <p:spPr>
          <a:xfrm>
            <a:off x="1031788" y="3958475"/>
            <a:ext cx="4351337" cy="355369"/>
          </a:xfrm>
          <a:prstGeom prst="rect">
            <a:avLst/>
          </a:prstGeom>
          <a:noFill/>
        </p:spPr>
        <p:txBody>
          <a:bodyPr wrap="square" lIns="0" tIns="0" rIns="0" bIns="0" rtlCol="0" anchor="ctr">
            <a:noAutofit/>
          </a:bodyPr>
          <a:lstStyle/>
          <a:p>
            <a:pPr algn="r"/>
            <a:r>
              <a:rPr lang="en-US" sz="1200" dirty="0">
                <a:latin typeface="+mn-lt"/>
              </a:rPr>
              <a:t>Implementing a client referral strategy</a:t>
            </a:r>
            <a:endParaRPr lang="en-US" sz="1200" dirty="0" smtClean="0">
              <a:latin typeface="+mn-lt"/>
            </a:endParaRPr>
          </a:p>
        </p:txBody>
      </p:sp>
      <p:sp>
        <p:nvSpPr>
          <p:cNvPr id="21" name="TextBox 20"/>
          <p:cNvSpPr txBox="1"/>
          <p:nvPr/>
        </p:nvSpPr>
        <p:spPr>
          <a:xfrm>
            <a:off x="1031788" y="3514206"/>
            <a:ext cx="4351337" cy="355369"/>
          </a:xfrm>
          <a:prstGeom prst="rect">
            <a:avLst/>
          </a:prstGeom>
          <a:noFill/>
        </p:spPr>
        <p:txBody>
          <a:bodyPr wrap="square" lIns="0" tIns="0" rIns="0" bIns="0" rtlCol="0" anchor="ctr">
            <a:noAutofit/>
          </a:bodyPr>
          <a:lstStyle/>
          <a:p>
            <a:pPr algn="r"/>
            <a:r>
              <a:rPr lang="en-US" sz="1200" dirty="0">
                <a:latin typeface="+mn-lt"/>
              </a:rPr>
              <a:t>Ensuring firm has a strategic plan in place</a:t>
            </a:r>
            <a:endParaRPr lang="en-US" sz="1200" dirty="0" smtClean="0">
              <a:latin typeface="+mn-lt"/>
            </a:endParaRPr>
          </a:p>
        </p:txBody>
      </p:sp>
      <p:sp>
        <p:nvSpPr>
          <p:cNvPr id="22" name="TextBox 21"/>
          <p:cNvSpPr txBox="1"/>
          <p:nvPr/>
        </p:nvSpPr>
        <p:spPr>
          <a:xfrm>
            <a:off x="1031788" y="3072477"/>
            <a:ext cx="4351337" cy="355369"/>
          </a:xfrm>
          <a:prstGeom prst="rect">
            <a:avLst/>
          </a:prstGeom>
          <a:noFill/>
        </p:spPr>
        <p:txBody>
          <a:bodyPr wrap="square" lIns="0" tIns="0" rIns="0" bIns="0" rtlCol="0" anchor="ctr">
            <a:noAutofit/>
          </a:bodyPr>
          <a:lstStyle/>
          <a:p>
            <a:pPr algn="r"/>
            <a:r>
              <a:rPr lang="en-US" sz="1200" dirty="0">
                <a:latin typeface="+mn-lt"/>
              </a:rPr>
              <a:t>Adding staff</a:t>
            </a:r>
            <a:endParaRPr lang="en-US" sz="1200" dirty="0" smtClean="0">
              <a:latin typeface="+mn-lt"/>
            </a:endParaRPr>
          </a:p>
        </p:txBody>
      </p:sp>
      <p:sp>
        <p:nvSpPr>
          <p:cNvPr id="23" name="TextBox 22"/>
          <p:cNvSpPr txBox="1"/>
          <p:nvPr/>
        </p:nvSpPr>
        <p:spPr>
          <a:xfrm>
            <a:off x="1031788" y="2542540"/>
            <a:ext cx="4351337" cy="355369"/>
          </a:xfrm>
          <a:prstGeom prst="rect">
            <a:avLst/>
          </a:prstGeom>
          <a:noFill/>
        </p:spPr>
        <p:txBody>
          <a:bodyPr wrap="square" lIns="0" tIns="0" rIns="0" bIns="0" rtlCol="0" anchor="ctr">
            <a:noAutofit/>
          </a:bodyPr>
          <a:lstStyle/>
          <a:p>
            <a:pPr algn="r"/>
            <a:r>
              <a:rPr lang="en-US" sz="1200" dirty="0">
                <a:latin typeface="+mn-lt"/>
              </a:rPr>
              <a:t>Differentiating our firm in the market</a:t>
            </a:r>
            <a:endParaRPr lang="en-US" sz="1200" dirty="0" smtClean="0">
              <a:latin typeface="+mn-lt"/>
            </a:endParaRPr>
          </a:p>
        </p:txBody>
      </p:sp>
      <p:sp>
        <p:nvSpPr>
          <p:cNvPr id="4" name="TextBox 3"/>
          <p:cNvSpPr txBox="1"/>
          <p:nvPr/>
        </p:nvSpPr>
        <p:spPr>
          <a:xfrm>
            <a:off x="5090160" y="1034372"/>
            <a:ext cx="3952240" cy="312059"/>
          </a:xfrm>
          <a:prstGeom prst="rect">
            <a:avLst/>
          </a:prstGeom>
          <a:noFill/>
        </p:spPr>
        <p:txBody>
          <a:bodyPr wrap="square" lIns="0" tIns="0" rIns="0" bIns="0" rtlCol="0" anchor="ctr">
            <a:noAutofit/>
          </a:bodyPr>
          <a:lstStyle/>
          <a:p>
            <a:pPr algn="ctr"/>
            <a:r>
              <a:rPr lang="en-US" sz="1400" b="1" dirty="0" smtClean="0">
                <a:latin typeface="+mn-lt"/>
              </a:rPr>
              <a:t>Mean points out of 100</a:t>
            </a:r>
          </a:p>
        </p:txBody>
      </p:sp>
      <p:sp>
        <p:nvSpPr>
          <p:cNvPr id="26" name="Rectangle 25"/>
          <p:cNvSpPr/>
          <p:nvPr/>
        </p:nvSpPr>
        <p:spPr>
          <a:xfrm>
            <a:off x="7759198" y="0"/>
            <a:ext cx="2132315" cy="276999"/>
          </a:xfrm>
          <a:prstGeom prst="rect">
            <a:avLst/>
          </a:prstGeom>
        </p:spPr>
        <p:txBody>
          <a:bodyPr wrap="none">
            <a:spAutoFit/>
          </a:bodyPr>
          <a:lstStyle/>
          <a:p>
            <a:pPr eaLnBrk="0" hangingPunct="0">
              <a:spcBef>
                <a:spcPts val="442"/>
              </a:spcBef>
              <a:buClr>
                <a:schemeClr val="tx1"/>
              </a:buClr>
              <a:defRPr/>
            </a:pPr>
            <a:r>
              <a:rPr lang="en-US" sz="1200" b="1" kern="0" dirty="0" smtClean="0">
                <a:solidFill>
                  <a:schemeClr val="tx2"/>
                </a:solidFill>
              </a:rPr>
              <a:t>BUSINESS MANAGEMENT</a:t>
            </a:r>
            <a:endParaRPr lang="en-US" sz="1200" b="1" kern="0" dirty="0">
              <a:solidFill>
                <a:schemeClr val="tx2"/>
              </a:solidFill>
            </a:endParaRPr>
          </a:p>
        </p:txBody>
      </p:sp>
    </p:spTree>
    <p:extLst>
      <p:ext uri="{BB962C8B-B14F-4D97-AF65-F5344CB8AC3E}">
        <p14:creationId xmlns:p14="http://schemas.microsoft.com/office/powerpoint/2010/main" val="4060978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450850" y="0"/>
            <a:ext cx="9070975" cy="695325"/>
          </a:xfrm>
        </p:spPr>
        <p:txBody>
          <a:bodyPr lIns="100949" tIns="50473" rIns="100949" bIns="50473" anchor="b"/>
          <a:lstStyle/>
          <a:p>
            <a:r>
              <a:rPr lang="en-US" altLang="en-US" sz="2200" dirty="0" smtClean="0"/>
              <a:t>Executive Summary</a:t>
            </a:r>
          </a:p>
        </p:txBody>
      </p:sp>
      <p:sp>
        <p:nvSpPr>
          <p:cNvPr id="4" name="Content Placeholder 2"/>
          <p:cNvSpPr txBox="1">
            <a:spLocks/>
          </p:cNvSpPr>
          <p:nvPr/>
        </p:nvSpPr>
        <p:spPr>
          <a:xfrm>
            <a:off x="537008" y="722765"/>
            <a:ext cx="9146638" cy="5997156"/>
          </a:xfrm>
          <a:prstGeom prst="rect">
            <a:avLst/>
          </a:prstGeom>
        </p:spPr>
        <p:txBody>
          <a:bodyPr lIns="100995" tIns="50498" rIns="100995" bIns="50498"/>
          <a:lstStyle/>
          <a:p>
            <a:pPr eaLnBrk="0" hangingPunct="0">
              <a:spcBef>
                <a:spcPts val="442"/>
              </a:spcBef>
              <a:defRPr/>
            </a:pPr>
            <a:r>
              <a:rPr lang="en-US" sz="2000" b="1" kern="0" dirty="0" smtClean="0">
                <a:latin typeface="+mn-lt"/>
                <a:cs typeface="+mn-cs"/>
              </a:rPr>
              <a:t>Industry Outlook</a:t>
            </a:r>
          </a:p>
          <a:p>
            <a:pPr marL="342900" indent="-342900" eaLnBrk="0" hangingPunct="0">
              <a:spcBef>
                <a:spcPts val="442"/>
              </a:spcBef>
              <a:buFont typeface="Wingdings" panose="05000000000000000000" pitchFamily="2" charset="2"/>
              <a:buChar char="§"/>
              <a:defRPr/>
            </a:pPr>
            <a:r>
              <a:rPr lang="en-US" altLang="en-US" sz="2000" dirty="0" smtClean="0">
                <a:cs typeface="Times New Roman" pitchFamily="18" charset="0"/>
              </a:rPr>
              <a:t>Advisors are confident in the economy – more than 80% believe it is improving.</a:t>
            </a:r>
          </a:p>
          <a:p>
            <a:pPr marL="342900" indent="-342900" eaLnBrk="0" hangingPunct="0">
              <a:spcBef>
                <a:spcPts val="442"/>
              </a:spcBef>
              <a:buFont typeface="Wingdings" panose="05000000000000000000" pitchFamily="2" charset="2"/>
              <a:buChar char="§"/>
              <a:defRPr/>
            </a:pPr>
            <a:r>
              <a:rPr lang="en-US" altLang="en-US" sz="2000" dirty="0" smtClean="0">
                <a:cs typeface="Times New Roman" pitchFamily="18" charset="0"/>
              </a:rPr>
              <a:t>Advisors are optimistic about the RIA industry – more than half of RIAs polled believe that the industry will continue to grow faster than the market, and more than 90% believe that it has not hit its peak growth yet.</a:t>
            </a:r>
          </a:p>
          <a:p>
            <a:pPr eaLnBrk="0" hangingPunct="0">
              <a:spcBef>
                <a:spcPts val="442"/>
              </a:spcBef>
              <a:defRPr/>
            </a:pPr>
            <a:endParaRPr lang="en-US" sz="2000" b="1" kern="0" dirty="0" smtClean="0">
              <a:latin typeface="+mn-lt"/>
              <a:cs typeface="+mn-cs"/>
            </a:endParaRPr>
          </a:p>
          <a:p>
            <a:pPr eaLnBrk="0" hangingPunct="0">
              <a:spcBef>
                <a:spcPts val="442"/>
              </a:spcBef>
              <a:buClr>
                <a:schemeClr val="tx1"/>
              </a:buClr>
              <a:defRPr/>
            </a:pPr>
            <a:r>
              <a:rPr lang="en-US" sz="2000" b="1" kern="0" dirty="0" smtClean="0">
                <a:latin typeface="+mn-lt"/>
              </a:rPr>
              <a:t>Firm </a:t>
            </a:r>
            <a:r>
              <a:rPr lang="en-US" sz="2000" b="1" kern="0" dirty="0">
                <a:latin typeface="+mn-lt"/>
              </a:rPr>
              <a:t>Outlook</a:t>
            </a:r>
          </a:p>
          <a:p>
            <a:pPr marL="342900" indent="-342900" eaLnBrk="0" hangingPunct="0">
              <a:spcBef>
                <a:spcPts val="442"/>
              </a:spcBef>
              <a:buClr>
                <a:schemeClr val="tx1"/>
              </a:buClr>
              <a:buFont typeface="Wingdings" panose="05000000000000000000" pitchFamily="2" charset="2"/>
              <a:buChar char="§"/>
              <a:defRPr/>
            </a:pPr>
            <a:r>
              <a:rPr lang="en-US" sz="2000" dirty="0"/>
              <a:t>The bull market has many benefits for firms, most notably </a:t>
            </a:r>
            <a:r>
              <a:rPr lang="en-US" sz="2000" dirty="0" smtClean="0"/>
              <a:t>they report acquiring </a:t>
            </a:r>
            <a:r>
              <a:rPr lang="en-US" sz="2000" dirty="0"/>
              <a:t>new clients and higher advisor compensation</a:t>
            </a:r>
            <a:r>
              <a:rPr lang="en-US" sz="2000" dirty="0" smtClean="0"/>
              <a:t>.</a:t>
            </a:r>
          </a:p>
          <a:p>
            <a:pPr eaLnBrk="0" hangingPunct="0">
              <a:spcBef>
                <a:spcPts val="442"/>
              </a:spcBef>
              <a:buClr>
                <a:schemeClr val="tx1"/>
              </a:buClr>
              <a:defRPr/>
            </a:pPr>
            <a:endParaRPr lang="en-US" sz="2000" dirty="0"/>
          </a:p>
          <a:p>
            <a:pPr eaLnBrk="0" hangingPunct="0">
              <a:spcBef>
                <a:spcPts val="442"/>
              </a:spcBef>
              <a:buClr>
                <a:schemeClr val="tx1"/>
              </a:buClr>
              <a:defRPr/>
            </a:pPr>
            <a:r>
              <a:rPr lang="en-US" sz="1200" b="1" kern="0" dirty="0" smtClean="0">
                <a:solidFill>
                  <a:schemeClr val="tx2"/>
                </a:solidFill>
              </a:rPr>
              <a:t>HIRING </a:t>
            </a:r>
            <a:r>
              <a:rPr lang="en-US" sz="1200" b="1" kern="0" dirty="0">
                <a:solidFill>
                  <a:schemeClr val="tx2"/>
                </a:solidFill>
              </a:rPr>
              <a:t>AND TRAINING</a:t>
            </a:r>
          </a:p>
          <a:p>
            <a:pPr marL="255995" indent="-255995" eaLnBrk="0" hangingPunct="0">
              <a:spcBef>
                <a:spcPts val="442"/>
              </a:spcBef>
              <a:buClr>
                <a:schemeClr val="tx1"/>
              </a:buClr>
              <a:buFont typeface="Wingdings" pitchFamily="2" charset="2"/>
              <a:buChar char="§"/>
              <a:defRPr/>
            </a:pPr>
            <a:r>
              <a:rPr lang="en-US" sz="2000" kern="0" dirty="0" smtClean="0"/>
              <a:t>Larger </a:t>
            </a:r>
            <a:r>
              <a:rPr lang="en-US" sz="2000" kern="0" dirty="0"/>
              <a:t>firms ($500M+ assets) are </a:t>
            </a:r>
            <a:r>
              <a:rPr lang="en-US" sz="2000" kern="0" dirty="0" smtClean="0"/>
              <a:t>more </a:t>
            </a:r>
            <a:r>
              <a:rPr lang="en-US" sz="2000" kern="0" dirty="0"/>
              <a:t>likely to be hiring employees than smaller </a:t>
            </a:r>
            <a:r>
              <a:rPr lang="en-US" sz="2000" kern="0" dirty="0" smtClean="0"/>
              <a:t>firms; generally, they are prioritizing </a:t>
            </a:r>
            <a:r>
              <a:rPr lang="en-US" sz="2000" kern="0" dirty="0"/>
              <a:t>adding operational staff and junior advisors.</a:t>
            </a:r>
          </a:p>
          <a:p>
            <a:pPr marL="255995" indent="-255995" eaLnBrk="0" hangingPunct="0">
              <a:spcBef>
                <a:spcPts val="442"/>
              </a:spcBef>
              <a:buClr>
                <a:schemeClr val="tx1"/>
              </a:buClr>
              <a:buFont typeface="Wingdings" pitchFamily="2" charset="2"/>
              <a:buChar char="§"/>
              <a:defRPr/>
            </a:pPr>
            <a:r>
              <a:rPr lang="en-US" sz="2000" kern="0" dirty="0"/>
              <a:t>Firms’ biggest needs for employee development are in business development and </a:t>
            </a:r>
            <a:r>
              <a:rPr lang="en-US" sz="2000" kern="0" dirty="0" smtClean="0"/>
              <a:t>understanding of technology.</a:t>
            </a:r>
            <a:endParaRPr lang="en-US" sz="2000" kern="0" dirty="0"/>
          </a:p>
          <a:p>
            <a:pPr marL="255995" indent="-255995" eaLnBrk="0" hangingPunct="0">
              <a:spcBef>
                <a:spcPts val="442"/>
              </a:spcBef>
              <a:buClr>
                <a:schemeClr val="tx1"/>
              </a:buClr>
              <a:buFont typeface="Wingdings" pitchFamily="2" charset="2"/>
              <a:buChar char="§"/>
              <a:defRPr/>
            </a:pPr>
            <a:r>
              <a:rPr lang="en-US" sz="2000" kern="0" dirty="0" smtClean="0"/>
              <a:t>Of firms of all sizes, a reported 33% offer a formal, in-house training program.</a:t>
            </a:r>
          </a:p>
          <a:p>
            <a:pPr eaLnBrk="0" hangingPunct="0">
              <a:spcBef>
                <a:spcPts val="442"/>
              </a:spcBef>
              <a:defRPr/>
            </a:pPr>
            <a:endParaRPr lang="en-US" sz="2000" b="1" kern="0" dirty="0" smtClean="0">
              <a:latin typeface="+mn-lt"/>
              <a:cs typeface="+mn-cs"/>
            </a:endParaRPr>
          </a:p>
        </p:txBody>
      </p:sp>
      <p:sp>
        <p:nvSpPr>
          <p:cNvPr id="5" name="Slide Number Placeholder 3"/>
          <p:cNvSpPr>
            <a:spLocks noGrp="1"/>
          </p:cNvSpPr>
          <p:nvPr>
            <p:ph type="sldNum" sz="quarter" idx="12"/>
          </p:nvPr>
        </p:nvSpPr>
        <p:spPr/>
        <p:txBody>
          <a:bodyPr/>
          <a:lstStyle/>
          <a:p>
            <a:pPr>
              <a:defRPr/>
            </a:pPr>
            <a:fld id="{AF5E318C-A639-476D-AD75-439E934233F6}" type="slidenum">
              <a:rPr lang="en-US"/>
              <a:pPr>
                <a:defRPr/>
              </a:pPr>
              <a:t>3</a:t>
            </a:fld>
            <a:endParaRPr lang="en-US" dirty="0"/>
          </a:p>
        </p:txBody>
      </p:sp>
    </p:spTree>
    <p:extLst>
      <p:ext uri="{BB962C8B-B14F-4D97-AF65-F5344CB8AC3E}">
        <p14:creationId xmlns:p14="http://schemas.microsoft.com/office/powerpoint/2010/main" val="2942531801"/>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7"/>
          <p:cNvGraphicFramePr>
            <a:graphicFrameLocks/>
          </p:cNvGraphicFramePr>
          <p:nvPr>
            <p:extLst>
              <p:ext uri="{D42A27DB-BD31-4B8C-83A1-F6EECF244321}">
                <p14:modId xmlns:p14="http://schemas.microsoft.com/office/powerpoint/2010/main" val="1325522374"/>
              </p:ext>
            </p:extLst>
          </p:nvPr>
        </p:nvGraphicFramePr>
        <p:xfrm>
          <a:off x="4943475" y="1865313"/>
          <a:ext cx="5114925" cy="5337175"/>
        </p:xfrm>
        <a:graphic>
          <a:graphicData uri="http://schemas.openxmlformats.org/drawingml/2006/chart">
            <c:chart xmlns:c="http://schemas.openxmlformats.org/drawingml/2006/chart" xmlns:r="http://schemas.openxmlformats.org/officeDocument/2006/relationships" r:id="rId3"/>
          </a:graphicData>
        </a:graphic>
      </p:graphicFrame>
      <p:sp>
        <p:nvSpPr>
          <p:cNvPr id="21506" name="Rectangle 2"/>
          <p:cNvSpPr>
            <a:spLocks noGrp="1" noChangeArrowheads="1"/>
          </p:cNvSpPr>
          <p:nvPr>
            <p:ph type="title"/>
          </p:nvPr>
        </p:nvSpPr>
        <p:spPr>
          <a:xfrm>
            <a:off x="269875" y="254318"/>
            <a:ext cx="9412288" cy="997196"/>
          </a:xfrm>
        </p:spPr>
        <p:txBody>
          <a:bodyPr>
            <a:spAutoFit/>
          </a:bodyPr>
          <a:lstStyle/>
          <a:p>
            <a:r>
              <a:rPr lang="en-US" sz="2400" dirty="0"/>
              <a:t>Nearly half of firms believe that lowering account minimums will help </a:t>
            </a:r>
            <a:r>
              <a:rPr lang="en-US" sz="2400" dirty="0" smtClean="0"/>
              <a:t>attract younger, high-potential </a:t>
            </a:r>
            <a:r>
              <a:rPr lang="en-US" sz="2400" dirty="0"/>
              <a:t>clients, yet only one in five have taken action</a:t>
            </a:r>
            <a:endParaRPr lang="en-US" altLang="en-US" sz="2200" dirty="0" smtClean="0"/>
          </a:p>
        </p:txBody>
      </p:sp>
      <p:sp>
        <p:nvSpPr>
          <p:cNvPr id="21507" name="TextBox 2"/>
          <p:cNvSpPr txBox="1">
            <a:spLocks noChangeArrowheads="1"/>
          </p:cNvSpPr>
          <p:nvPr/>
        </p:nvSpPr>
        <p:spPr bwMode="auto">
          <a:xfrm>
            <a:off x="423863" y="6706235"/>
            <a:ext cx="4402931" cy="517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rPr>
              <a:t>Q26: </a:t>
            </a:r>
            <a:r>
              <a:rPr lang="en-US" altLang="en-US" sz="900" dirty="0">
                <a:latin typeface="Arial" charset="0"/>
              </a:rPr>
              <a:t>Do you believe that lowering account minimums is an effective way to attract younger, high potential clients who have smaller accounts today?  </a:t>
            </a:r>
          </a:p>
          <a:p>
            <a:pPr eaLnBrk="1" hangingPunct="1">
              <a:lnSpc>
                <a:spcPct val="100000"/>
              </a:lnSpc>
              <a:spcBef>
                <a:spcPct val="0"/>
              </a:spcBef>
              <a:buSzTx/>
              <a:buFontTx/>
              <a:buNone/>
            </a:pPr>
            <a:r>
              <a:rPr lang="en-US" altLang="en-US" sz="900" dirty="0">
                <a:latin typeface="Arial" charset="0"/>
              </a:rPr>
              <a:t>(Base = Total Advisors; Current wave = </a:t>
            </a:r>
            <a:r>
              <a:rPr lang="en-US" altLang="en-US" sz="900" dirty="0" smtClean="0">
                <a:latin typeface="Arial" charset="0"/>
              </a:rPr>
              <a:t>629)</a:t>
            </a:r>
            <a:endParaRPr lang="en-US" altLang="en-US" sz="900" dirty="0">
              <a:latin typeface="Arial" charset="0"/>
            </a:endParaRPr>
          </a:p>
        </p:txBody>
      </p:sp>
      <p:sp>
        <p:nvSpPr>
          <p:cNvPr id="21508" name="TextBox 3"/>
          <p:cNvSpPr txBox="1">
            <a:spLocks noChangeArrowheads="1"/>
          </p:cNvSpPr>
          <p:nvPr/>
        </p:nvSpPr>
        <p:spPr bwMode="auto">
          <a:xfrm>
            <a:off x="280353" y="1235393"/>
            <a:ext cx="7462837" cy="48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Effectiveness of Lowering Account Minimums</a:t>
            </a:r>
          </a:p>
          <a:p>
            <a:pPr eaLnBrk="1" hangingPunct="1">
              <a:lnSpc>
                <a:spcPct val="100000"/>
              </a:lnSpc>
              <a:spcBef>
                <a:spcPct val="0"/>
              </a:spcBef>
              <a:buSzTx/>
              <a:buFontTx/>
              <a:buNone/>
            </a:pPr>
            <a:r>
              <a:rPr lang="en-US" altLang="en-US" sz="1300" dirty="0">
                <a:solidFill>
                  <a:srgbClr val="676058"/>
                </a:solidFill>
                <a:latin typeface="Arial" charset="0"/>
              </a:rPr>
              <a:t>(Base: Total Advisors)</a:t>
            </a:r>
          </a:p>
        </p:txBody>
      </p:sp>
      <p:graphicFrame>
        <p:nvGraphicFramePr>
          <p:cNvPr id="3" name="Object 2"/>
          <p:cNvGraphicFramePr>
            <a:graphicFrameLocks noChangeAspect="1"/>
          </p:cNvGraphicFramePr>
          <p:nvPr>
            <p:extLst>
              <p:ext uri="{D42A27DB-BD31-4B8C-83A1-F6EECF244321}">
                <p14:modId xmlns:p14="http://schemas.microsoft.com/office/powerpoint/2010/main" val="1231880295"/>
              </p:ext>
            </p:extLst>
          </p:nvPr>
        </p:nvGraphicFramePr>
        <p:xfrm>
          <a:off x="-996950" y="1756728"/>
          <a:ext cx="6365875" cy="4578350"/>
        </p:xfrm>
        <a:graphic>
          <a:graphicData uri="http://schemas.openxmlformats.org/drawingml/2006/chart">
            <c:chart xmlns:c="http://schemas.openxmlformats.org/drawingml/2006/chart" xmlns:r="http://schemas.openxmlformats.org/officeDocument/2006/relationships" r:id="rId4"/>
          </a:graphicData>
        </a:graphic>
      </p:graphicFrame>
      <p:sp>
        <p:nvSpPr>
          <p:cNvPr id="21519" name="TextBox 10"/>
          <p:cNvSpPr txBox="1">
            <a:spLocks noChangeArrowheads="1"/>
          </p:cNvSpPr>
          <p:nvPr/>
        </p:nvSpPr>
        <p:spPr bwMode="auto">
          <a:xfrm>
            <a:off x="5368925" y="1235393"/>
            <a:ext cx="414496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Actions Taken Re: Account Minimums</a:t>
            </a:r>
          </a:p>
          <a:p>
            <a:pPr eaLnBrk="1" hangingPunct="1">
              <a:lnSpc>
                <a:spcPct val="100000"/>
              </a:lnSpc>
              <a:spcBef>
                <a:spcPct val="0"/>
              </a:spcBef>
              <a:buSzTx/>
              <a:buFontTx/>
              <a:buNone/>
            </a:pPr>
            <a:r>
              <a:rPr lang="en-US" altLang="en-US" sz="1300" dirty="0">
                <a:solidFill>
                  <a:srgbClr val="676058"/>
                </a:solidFill>
                <a:latin typeface="Arial" charset="0"/>
              </a:rPr>
              <a:t>(Base: Total Advisors)</a:t>
            </a:r>
          </a:p>
        </p:txBody>
      </p:sp>
      <p:sp>
        <p:nvSpPr>
          <p:cNvPr id="11" name="Slide Number Placeholder 3"/>
          <p:cNvSpPr>
            <a:spLocks noGrp="1"/>
          </p:cNvSpPr>
          <p:nvPr>
            <p:ph type="sldNum" sz="quarter" idx="12"/>
          </p:nvPr>
        </p:nvSpPr>
        <p:spPr>
          <a:xfrm>
            <a:off x="9602788" y="7304088"/>
            <a:ext cx="219075" cy="219075"/>
          </a:xfrm>
        </p:spPr>
        <p:txBody>
          <a:bodyPr/>
          <a:lstStyle/>
          <a:p>
            <a:pPr>
              <a:defRPr/>
            </a:pPr>
            <a:fld id="{E436E7BF-33B3-4ACF-B61A-86D4B5B79ECC}" type="slidenum">
              <a:rPr lang="en-US"/>
              <a:pPr>
                <a:defRPr/>
              </a:pPr>
              <a:t>30</a:t>
            </a:fld>
            <a:endParaRPr lang="en-US" dirty="0"/>
          </a:p>
        </p:txBody>
      </p:sp>
      <p:sp>
        <p:nvSpPr>
          <p:cNvPr id="12" name="TextBox 5"/>
          <p:cNvSpPr txBox="1">
            <a:spLocks noChangeArrowheads="1"/>
          </p:cNvSpPr>
          <p:nvPr/>
        </p:nvSpPr>
        <p:spPr bwMode="auto">
          <a:xfrm>
            <a:off x="5224463" y="6635115"/>
            <a:ext cx="4610100" cy="6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None/>
            </a:pPr>
            <a:r>
              <a:rPr lang="en-US" altLang="en-US" sz="900" dirty="0">
                <a:latin typeface="Arial" charset="0"/>
                <a:sym typeface="Wingdings"/>
              </a:rPr>
              <a:t></a:t>
            </a:r>
            <a:r>
              <a:rPr lang="en-US" altLang="en-US" sz="900" dirty="0">
                <a:latin typeface="Arial" charset="0"/>
                <a:sym typeface="Wingdings" pitchFamily="2" charset="2"/>
              </a:rPr>
              <a:t> Indicates significant difference at 95% confidence interval</a:t>
            </a:r>
            <a:endParaRPr lang="en-US" altLang="en-US" sz="900" dirty="0">
              <a:latin typeface="Arial" charset="0"/>
            </a:endParaRPr>
          </a:p>
          <a:p>
            <a:pPr eaLnBrk="1" hangingPunct="1">
              <a:lnSpc>
                <a:spcPct val="100000"/>
              </a:lnSpc>
              <a:spcBef>
                <a:spcPct val="0"/>
              </a:spcBef>
              <a:buSzTx/>
              <a:buFontTx/>
              <a:buNone/>
            </a:pPr>
            <a:r>
              <a:rPr lang="en-US" altLang="en-US" sz="900" dirty="0" smtClean="0">
                <a:latin typeface="Arial" charset="0"/>
              </a:rPr>
              <a:t>Q27: </a:t>
            </a:r>
            <a:r>
              <a:rPr lang="en-US" altLang="en-US" sz="900" dirty="0">
                <a:latin typeface="Arial" charset="0"/>
              </a:rPr>
              <a:t>Which of the following best describes how your firm views lowering your account minimums to allow for smaller, growing accounts from younger or lower asset clients?</a:t>
            </a:r>
            <a:br>
              <a:rPr lang="en-US" altLang="en-US" sz="900" dirty="0">
                <a:latin typeface="Arial" charset="0"/>
              </a:rPr>
            </a:br>
            <a:r>
              <a:rPr lang="en-US" altLang="en-US" sz="900" dirty="0">
                <a:latin typeface="Arial" charset="0"/>
              </a:rPr>
              <a:t>(Base = Total Advisors; Current wave = 629)</a:t>
            </a:r>
          </a:p>
        </p:txBody>
      </p:sp>
      <p:cxnSp>
        <p:nvCxnSpPr>
          <p:cNvPr id="4" name="Straight Connector 3"/>
          <p:cNvCxnSpPr/>
          <p:nvPr/>
        </p:nvCxnSpPr>
        <p:spPr>
          <a:xfrm>
            <a:off x="5781040" y="5303520"/>
            <a:ext cx="3606800" cy="0"/>
          </a:xfrm>
          <a:prstGeom prst="line">
            <a:avLst/>
          </a:prstGeom>
          <a:ln w="19050">
            <a:solidFill>
              <a:schemeClr val="tx1"/>
            </a:solidFill>
            <a:prstDash val="sysDash"/>
            <a:miter lim="800000"/>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7625081" y="5740399"/>
            <a:ext cx="1661160" cy="447041"/>
          </a:xfrm>
          <a:prstGeom prst="rect">
            <a:avLst/>
          </a:prstGeom>
          <a:noFill/>
        </p:spPr>
        <p:txBody>
          <a:bodyPr wrap="square" lIns="0" tIns="0" rIns="0" bIns="0" rtlCol="0" anchor="ctr">
            <a:noAutofit/>
          </a:bodyPr>
          <a:lstStyle/>
          <a:p>
            <a:r>
              <a:rPr lang="en-US" sz="1100" dirty="0" smtClean="0">
                <a:latin typeface="+mn-lt"/>
              </a:rPr>
              <a:t>$500M + = 12%</a:t>
            </a:r>
          </a:p>
          <a:p>
            <a:r>
              <a:rPr lang="en-US" sz="1100" dirty="0" smtClean="0">
                <a:latin typeface="+mn-lt"/>
              </a:rPr>
              <a:t>&lt;$500M = 25%</a:t>
            </a:r>
            <a:r>
              <a:rPr lang="en-US" sz="1100" dirty="0" smtClean="0">
                <a:latin typeface="+mn-lt"/>
                <a:sym typeface="Wingdings"/>
              </a:rPr>
              <a:t></a:t>
            </a:r>
            <a:endParaRPr lang="en-US" sz="1100" dirty="0" smtClean="0">
              <a:latin typeface="+mn-lt"/>
            </a:endParaRPr>
          </a:p>
        </p:txBody>
      </p:sp>
      <p:sp>
        <p:nvSpPr>
          <p:cNvPr id="16" name="Right Arrow 15"/>
          <p:cNvSpPr/>
          <p:nvPr/>
        </p:nvSpPr>
        <p:spPr>
          <a:xfrm>
            <a:off x="7132320" y="5821680"/>
            <a:ext cx="452120" cy="254000"/>
          </a:xfrm>
          <a:prstGeom prst="rightArrow">
            <a:avLst/>
          </a:prstGeom>
          <a:solidFill>
            <a:schemeClr val="accent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3" name="Rectangle 12"/>
          <p:cNvSpPr/>
          <p:nvPr/>
        </p:nvSpPr>
        <p:spPr>
          <a:xfrm>
            <a:off x="7823366" y="0"/>
            <a:ext cx="2132315" cy="276999"/>
          </a:xfrm>
          <a:prstGeom prst="rect">
            <a:avLst/>
          </a:prstGeom>
        </p:spPr>
        <p:txBody>
          <a:bodyPr wrap="none">
            <a:spAutoFit/>
          </a:bodyPr>
          <a:lstStyle/>
          <a:p>
            <a:pPr eaLnBrk="0" hangingPunct="0">
              <a:spcBef>
                <a:spcPts val="442"/>
              </a:spcBef>
              <a:buClr>
                <a:schemeClr val="tx1"/>
              </a:buClr>
              <a:defRPr/>
            </a:pPr>
            <a:r>
              <a:rPr lang="en-US" sz="1200" b="1" kern="0" dirty="0" smtClean="0">
                <a:solidFill>
                  <a:schemeClr val="tx2"/>
                </a:solidFill>
              </a:rPr>
              <a:t>BUSINESS MANAGEMENT</a:t>
            </a:r>
            <a:endParaRPr lang="en-US" sz="1200" b="1" kern="0" dirty="0">
              <a:solidFill>
                <a:schemeClr val="tx2"/>
              </a:solidFill>
            </a:endParaRPr>
          </a:p>
        </p:txBody>
      </p:sp>
    </p:spTree>
    <p:extLst>
      <p:ext uri="{BB962C8B-B14F-4D97-AF65-F5344CB8AC3E}">
        <p14:creationId xmlns:p14="http://schemas.microsoft.com/office/powerpoint/2010/main" val="23140639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Slide Number Placeholder 5"/>
          <p:cNvSpPr>
            <a:spLocks noGrp="1"/>
          </p:cNvSpPr>
          <p:nvPr>
            <p:ph type="sldNum" sz="quarter" idx="12"/>
          </p:nvPr>
        </p:nvSpPr>
        <p:spPr>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5000"/>
              </a:lnSpc>
              <a:spcBef>
                <a:spcPts val="1000"/>
              </a:spcBef>
              <a:buSzPct val="80000"/>
              <a:buFont typeface="Wingdings" pitchFamily="2" charset="2"/>
              <a:defRPr sz="2000">
                <a:solidFill>
                  <a:schemeClr val="bg1"/>
                </a:solidFill>
                <a:latin typeface="Charles Modern" pitchFamily="34" charset="0"/>
                <a:ea typeface="MS PGothic" pitchFamily="34" charset="-128"/>
                <a:cs typeface="Arial" pitchFamily="34" charset="0"/>
              </a:defRPr>
            </a:lvl1pPr>
            <a:lvl2pPr marL="742950" indent="-285750" eaLnBrk="0" hangingPunct="0">
              <a:lnSpc>
                <a:spcPct val="95000"/>
              </a:lnSpc>
              <a:spcBef>
                <a:spcPts val="800"/>
              </a:spcBef>
              <a:buFont typeface="Arial" pitchFamily="34" charset="0"/>
              <a:buChar char="−"/>
              <a:defRPr>
                <a:solidFill>
                  <a:schemeClr val="tx1"/>
                </a:solidFill>
                <a:latin typeface="Charles Modern" pitchFamily="34" charset="0"/>
                <a:ea typeface="MS PGothic" pitchFamily="34" charset="-128"/>
                <a:cs typeface="Arial"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ea typeface="MS PGothic" pitchFamily="34" charset="-128"/>
                <a:cs typeface="Arial" pitchFamily="34" charset="0"/>
              </a:defRPr>
            </a:lvl3pPr>
            <a:lvl4pPr marL="1600200" indent="-228600" eaLnBrk="0" hangingPunct="0">
              <a:lnSpc>
                <a:spcPct val="95000"/>
              </a:lnSpc>
              <a:spcBef>
                <a:spcPts val="400"/>
              </a:spcBef>
              <a:buFont typeface="Arial" pitchFamily="34" charset="0"/>
              <a:buChar char="−"/>
              <a:defRPr sz="1400">
                <a:solidFill>
                  <a:schemeClr val="tx1"/>
                </a:solidFill>
                <a:latin typeface="Charles Modern" pitchFamily="34" charset="0"/>
                <a:ea typeface="MS PGothic" pitchFamily="34" charset="-128"/>
                <a:cs typeface="Arial"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9pPr>
          </a:lstStyle>
          <a:p>
            <a:pPr eaLnBrk="1" hangingPunct="1">
              <a:lnSpc>
                <a:spcPct val="100000"/>
              </a:lnSpc>
              <a:spcBef>
                <a:spcPct val="0"/>
              </a:spcBef>
              <a:buSzTx/>
              <a:buFontTx/>
              <a:buNone/>
            </a:pPr>
            <a:fld id="{CF6FCAD4-A68F-4CCF-B3D8-5CCC4AD9FFFB}" type="slidenum">
              <a:rPr lang="en-US" altLang="en-US" sz="900" smtClean="0">
                <a:solidFill>
                  <a:srgbClr val="FFFFFF"/>
                </a:solidFill>
              </a:rPr>
              <a:pPr eaLnBrk="1" hangingPunct="1">
                <a:lnSpc>
                  <a:spcPct val="100000"/>
                </a:lnSpc>
                <a:spcBef>
                  <a:spcPct val="0"/>
                </a:spcBef>
                <a:buSzTx/>
                <a:buFontTx/>
                <a:buNone/>
              </a:pPr>
              <a:t>31</a:t>
            </a:fld>
            <a:endParaRPr lang="en-US" altLang="en-US" sz="900" smtClean="0">
              <a:solidFill>
                <a:srgbClr val="FFFFFF"/>
              </a:solidFill>
            </a:endParaRPr>
          </a:p>
        </p:txBody>
      </p:sp>
      <p:sp>
        <p:nvSpPr>
          <p:cNvPr id="34821" name="Rectangle 2"/>
          <p:cNvSpPr>
            <a:spLocks noGrp="1" noChangeAspect="1" noChangeArrowheads="1"/>
          </p:cNvSpPr>
          <p:nvPr>
            <p:ph type="title"/>
          </p:nvPr>
        </p:nvSpPr>
        <p:spPr/>
        <p:txBody>
          <a:bodyPr/>
          <a:lstStyle/>
          <a:p>
            <a:pPr eaLnBrk="1" hangingPunct="1">
              <a:defRPr/>
            </a:pPr>
            <a:r>
              <a:rPr lang="en-US" dirty="0" smtClean="0"/>
              <a:t>MARKET OUTLOOK</a:t>
            </a:r>
            <a:endParaRPr lang="en-US" dirty="0"/>
          </a:p>
        </p:txBody>
      </p:sp>
    </p:spTree>
    <p:extLst>
      <p:ext uri="{BB962C8B-B14F-4D97-AF65-F5344CB8AC3E}">
        <p14:creationId xmlns:p14="http://schemas.microsoft.com/office/powerpoint/2010/main" val="23647158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29270" y="254000"/>
            <a:ext cx="9588500" cy="664797"/>
          </a:xfrm>
        </p:spPr>
        <p:txBody>
          <a:bodyPr>
            <a:spAutoFit/>
          </a:bodyPr>
          <a:lstStyle/>
          <a:p>
            <a:pPr lvl="1"/>
            <a:r>
              <a:rPr lang="en-US" sz="2400" dirty="0" smtClean="0"/>
              <a:t>While the S&amp;P 500 has increased steadily in the past two years, advisors’ optimism has remained relatively consistent</a:t>
            </a:r>
            <a:endParaRPr lang="en-US" sz="2400" dirty="0"/>
          </a:p>
        </p:txBody>
      </p:sp>
      <p:sp>
        <p:nvSpPr>
          <p:cNvPr id="14339" name="Text Box 6"/>
          <p:cNvSpPr txBox="1">
            <a:spLocks noChangeArrowheads="1"/>
          </p:cNvSpPr>
          <p:nvPr/>
        </p:nvSpPr>
        <p:spPr bwMode="auto">
          <a:xfrm>
            <a:off x="77788" y="1651000"/>
            <a:ext cx="1068387"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00" tIns="50498" rIns="100995" bIns="50498">
            <a:spAutoFit/>
          </a:bodyPr>
          <a:lstStyle>
            <a:lvl1pPr defTabSz="1135063"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defTabSz="1135063"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defTabSz="1135063"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defTabSz="1135063"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defTabSz="1135063"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a:lnSpc>
                <a:spcPct val="100000"/>
              </a:lnSpc>
              <a:spcBef>
                <a:spcPct val="50000"/>
              </a:spcBef>
              <a:buSzTx/>
              <a:buFontTx/>
              <a:buNone/>
            </a:pPr>
            <a:r>
              <a:rPr lang="en-US" altLang="en-US" sz="1100" b="1" i="1" u="sng">
                <a:solidFill>
                  <a:srgbClr val="676058"/>
                </a:solidFill>
                <a:latin typeface="Arial" charset="0"/>
              </a:rPr>
              <a:t>OUTLOOK</a:t>
            </a:r>
          </a:p>
        </p:txBody>
      </p:sp>
      <p:sp>
        <p:nvSpPr>
          <p:cNvPr id="14340" name="TextBox 19"/>
          <p:cNvSpPr txBox="1">
            <a:spLocks noChangeArrowheads="1"/>
          </p:cNvSpPr>
          <p:nvPr/>
        </p:nvSpPr>
        <p:spPr bwMode="auto">
          <a:xfrm>
            <a:off x="379413" y="1012825"/>
            <a:ext cx="96789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Performance of the S&amp;P 500 by Advisors’ Predictions that It Will Increase in the Next Six Months</a:t>
            </a:r>
          </a:p>
          <a:p>
            <a:pPr eaLnBrk="1" hangingPunct="1">
              <a:lnSpc>
                <a:spcPct val="100000"/>
              </a:lnSpc>
              <a:spcBef>
                <a:spcPct val="0"/>
              </a:spcBef>
              <a:buSzTx/>
              <a:buFontTx/>
              <a:buNone/>
            </a:pPr>
            <a:r>
              <a:rPr lang="en-US" altLang="en-US" sz="1300" dirty="0">
                <a:solidFill>
                  <a:srgbClr val="676058"/>
                </a:solidFill>
                <a:latin typeface="Arial" charset="0"/>
              </a:rPr>
              <a:t>(Base: Total Advisors)</a:t>
            </a:r>
          </a:p>
        </p:txBody>
      </p:sp>
      <p:graphicFrame>
        <p:nvGraphicFramePr>
          <p:cNvPr id="22" name="Group 98"/>
          <p:cNvGraphicFramePr>
            <a:graphicFrameLocks noGrp="1"/>
          </p:cNvGraphicFramePr>
          <p:nvPr>
            <p:extLst>
              <p:ext uri="{D42A27DB-BD31-4B8C-83A1-F6EECF244321}">
                <p14:modId xmlns:p14="http://schemas.microsoft.com/office/powerpoint/2010/main" val="1447751483"/>
              </p:ext>
            </p:extLst>
          </p:nvPr>
        </p:nvGraphicFramePr>
        <p:xfrm>
          <a:off x="74613" y="5497513"/>
          <a:ext cx="9906001" cy="985838"/>
        </p:xfrm>
        <a:graphic>
          <a:graphicData uri="http://schemas.openxmlformats.org/drawingml/2006/table">
            <a:tbl>
              <a:tblPr/>
              <a:tblGrid>
                <a:gridCol w="569007"/>
                <a:gridCol w="662481"/>
                <a:gridCol w="572288"/>
                <a:gridCol w="572288"/>
                <a:gridCol w="572288"/>
                <a:gridCol w="572288"/>
                <a:gridCol w="658358"/>
                <a:gridCol w="486218"/>
                <a:gridCol w="572288"/>
                <a:gridCol w="662481"/>
                <a:gridCol w="572288"/>
                <a:gridCol w="572288"/>
                <a:gridCol w="572288"/>
                <a:gridCol w="572288"/>
                <a:gridCol w="572288"/>
                <a:gridCol w="572288"/>
                <a:gridCol w="572288"/>
              </a:tblGrid>
              <a:tr h="177853">
                <a:tc rowSpan="2">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800" b="1" i="0" u="none" strike="noStrike" cap="none" normalizeH="0" baseline="0" dirty="0" smtClean="0">
                          <a:ln>
                            <a:noFill/>
                          </a:ln>
                          <a:solidFill>
                            <a:schemeClr val="bg1"/>
                          </a:solidFill>
                          <a:effectLst/>
                          <a:latin typeface="Arial" charset="0"/>
                        </a:rPr>
                        <a:t>AVERAGE</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15">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1" i="0" u="none" strike="noStrike" cap="none" normalizeH="0" baseline="0" dirty="0" smtClean="0">
                          <a:ln>
                            <a:noFill/>
                          </a:ln>
                          <a:solidFill>
                            <a:schemeClr val="bg1"/>
                          </a:solidFill>
                          <a:effectLst/>
                          <a:latin typeface="Arial" charset="0"/>
                        </a:rPr>
                        <a:t>AVERAGE DAILY OPENING VALUE WHILE IN FIELD &amp; S&amp;P 500 WILL INCREASE</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endParaRPr kumimoji="1" lang="en-US" sz="1000" b="1" i="0" u="none" strike="noStrike" cap="none" normalizeH="0" baseline="0" dirty="0" smtClean="0">
                        <a:ln>
                          <a:noFill/>
                        </a:ln>
                        <a:solidFill>
                          <a:schemeClr val="bg2"/>
                        </a:solidFill>
                        <a:effectLst/>
                        <a:latin typeface="Arial" charset="0"/>
                      </a:endParaRPr>
                    </a:p>
                  </a:txBody>
                  <a:tcPr marL="18288" marR="18288" anchor="ctr" horzOverflow="overflow">
                    <a:lnL w="28575" cap="flat" cmpd="sng" algn="ctr">
                      <a:solidFill>
                        <a:srgbClr val="D4C9AC"/>
                      </a:solidFill>
                      <a:prstDash val="solid"/>
                      <a:round/>
                      <a:headEnd type="none" w="med" len="med"/>
                      <a:tailEnd type="none" w="med" len="med"/>
                    </a:lnL>
                    <a:lnR w="28575" cap="flat" cmpd="sng" algn="ctr">
                      <a:solidFill>
                        <a:srgbClr val="D4C9AC"/>
                      </a:solidFill>
                      <a:prstDash val="solid"/>
                      <a:round/>
                      <a:headEnd type="none" w="med" len="med"/>
                      <a:tailEnd type="none" w="med" len="med"/>
                    </a:lnR>
                    <a:lnT w="28575" cap="flat" cmpd="sng" algn="ctr">
                      <a:solidFill>
                        <a:srgbClr val="D4C9AC"/>
                      </a:solidFill>
                      <a:prstDash val="solid"/>
                      <a:round/>
                      <a:headEnd type="none" w="med" len="med"/>
                      <a:tailEnd type="none" w="med" len="med"/>
                    </a:lnT>
                    <a:lnB w="28575" cap="flat" cmpd="sng" algn="ctr">
                      <a:solidFill>
                        <a:srgbClr val="D4C9AC"/>
                      </a:solidFill>
                      <a:prstDash val="solid"/>
                      <a:round/>
                      <a:headEnd type="none" w="med" len="med"/>
                      <a:tailEnd type="none" w="med" len="med"/>
                    </a:lnB>
                    <a:lnTlToBr>
                      <a:noFill/>
                    </a:lnTlToBr>
                    <a:lnBlToTr>
                      <a:noFill/>
                    </a:lnBlToTr>
                    <a:solidFill>
                      <a:srgbClr val="00A0DF"/>
                    </a:solidFill>
                  </a:tcPr>
                </a:tc>
                <a:tc hMerge="1">
                  <a:txBody>
                    <a:body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endParaRPr kumimoji="1" lang="en-US" sz="1000" b="1" i="0" u="none" strike="noStrike" cap="none" normalizeH="0" baseline="0" dirty="0" smtClean="0">
                        <a:ln>
                          <a:noFill/>
                        </a:ln>
                        <a:solidFill>
                          <a:schemeClr val="bg2"/>
                        </a:solidFill>
                        <a:effectLst/>
                        <a:latin typeface="Arial" charset="0"/>
                      </a:endParaRPr>
                    </a:p>
                  </a:txBody>
                  <a:tcPr marL="18288" marR="18288" anchor="ctr" horzOverflow="overflow">
                    <a:lnL w="28575" cap="flat" cmpd="sng" algn="ctr">
                      <a:solidFill>
                        <a:srgbClr val="D4C9AC"/>
                      </a:solidFill>
                      <a:prstDash val="solid"/>
                      <a:round/>
                      <a:headEnd type="none" w="med" len="med"/>
                      <a:tailEnd type="none" w="med" len="med"/>
                    </a:lnL>
                    <a:lnR w="28575" cap="flat" cmpd="sng" algn="ctr">
                      <a:solidFill>
                        <a:srgbClr val="D4C9AC"/>
                      </a:solidFill>
                      <a:prstDash val="solid"/>
                      <a:round/>
                      <a:headEnd type="none" w="med" len="med"/>
                      <a:tailEnd type="none" w="med" len="med"/>
                    </a:lnR>
                    <a:lnT w="28575" cap="flat" cmpd="sng" algn="ctr">
                      <a:solidFill>
                        <a:srgbClr val="D4C9AC"/>
                      </a:solidFill>
                      <a:prstDash val="solid"/>
                      <a:round/>
                      <a:headEnd type="none" w="med" len="med"/>
                      <a:tailEnd type="none" w="med" len="med"/>
                    </a:lnT>
                    <a:lnB w="28575" cap="flat" cmpd="sng" algn="ctr">
                      <a:solidFill>
                        <a:srgbClr val="D4C9AC"/>
                      </a:solidFill>
                      <a:prstDash val="solid"/>
                      <a:round/>
                      <a:headEnd type="none" w="med" len="med"/>
                      <a:tailEnd type="none" w="med" len="med"/>
                    </a:lnB>
                    <a:lnTlToBr>
                      <a:noFill/>
                    </a:lnTlToBr>
                    <a:lnBlToTr>
                      <a:noFill/>
                    </a:lnBlToTr>
                    <a:solidFill>
                      <a:srgbClr val="00A0DF"/>
                    </a:solidFill>
                  </a:tcPr>
                </a:tc>
                <a:tc hMerge="1">
                  <a:txBody>
                    <a:body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endParaRPr kumimoji="1" lang="en-US" sz="1000" b="1" i="0" u="none" strike="noStrike" cap="none" normalizeH="0" baseline="0" dirty="0" smtClean="0">
                        <a:ln>
                          <a:noFill/>
                        </a:ln>
                        <a:solidFill>
                          <a:schemeClr val="bg2"/>
                        </a:solidFill>
                        <a:effectLst/>
                        <a:latin typeface="Arial" charset="0"/>
                      </a:endParaRPr>
                    </a:p>
                  </a:txBody>
                  <a:tcPr marL="18288" marR="18288" anchor="ctr" horzOverflow="overflow">
                    <a:lnL w="28575" cap="flat" cmpd="sng" algn="ctr">
                      <a:solidFill>
                        <a:srgbClr val="D4C9AC"/>
                      </a:solidFill>
                      <a:prstDash val="solid"/>
                      <a:round/>
                      <a:headEnd type="none" w="med" len="med"/>
                      <a:tailEnd type="none" w="med" len="med"/>
                    </a:lnL>
                    <a:lnR w="28575" cap="flat" cmpd="sng" algn="ctr">
                      <a:solidFill>
                        <a:srgbClr val="D4C9AC"/>
                      </a:solidFill>
                      <a:prstDash val="solid"/>
                      <a:round/>
                      <a:headEnd type="none" w="med" len="med"/>
                      <a:tailEnd type="none" w="med" len="med"/>
                    </a:lnR>
                    <a:lnT w="28575" cap="flat" cmpd="sng" algn="ctr">
                      <a:solidFill>
                        <a:srgbClr val="D4C9AC"/>
                      </a:solidFill>
                      <a:prstDash val="solid"/>
                      <a:round/>
                      <a:headEnd type="none" w="med" len="med"/>
                      <a:tailEnd type="none" w="med" len="med"/>
                    </a:lnT>
                    <a:lnB w="28575" cap="flat" cmpd="sng" algn="ctr">
                      <a:solidFill>
                        <a:srgbClr val="D4C9AC"/>
                      </a:solidFill>
                      <a:prstDash val="solid"/>
                      <a:round/>
                      <a:headEnd type="none" w="med" len="med"/>
                      <a:tailEnd type="none" w="med" len="med"/>
                    </a:lnB>
                    <a:lnTlToBr>
                      <a:noFill/>
                    </a:lnTlToBr>
                    <a:lnBlToTr>
                      <a:noFill/>
                    </a:lnBlToTr>
                    <a:solidFill>
                      <a:srgbClr val="00A0DF"/>
                    </a:solidFill>
                  </a:tcPr>
                </a:tc>
                <a:tc hMerge="1">
                  <a:txBody>
                    <a:body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endParaRPr kumimoji="1" lang="en-US" sz="1000" b="1" i="0" u="none" strike="noStrike" cap="none" normalizeH="0" baseline="0" dirty="0" smtClean="0">
                        <a:ln>
                          <a:noFill/>
                        </a:ln>
                        <a:solidFill>
                          <a:schemeClr val="bg1"/>
                        </a:solidFill>
                        <a:effectLst/>
                        <a:latin typeface="Arial" charset="0"/>
                      </a:endParaRPr>
                    </a:p>
                  </a:txBody>
                  <a:tcPr marL="18288" marR="182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hMerge="1">
                  <a:txBody>
                    <a:bodyPr/>
                    <a:lstStyle/>
                    <a:p>
                      <a:endParaRPr lang="en-US"/>
                    </a:p>
                  </a:txBody>
                  <a:tcPr/>
                </a:tc>
                <a:tc hMerge="1">
                  <a:txBody>
                    <a:body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endParaRPr kumimoji="1" lang="en-US" sz="800" b="1" i="0" u="none" strike="noStrike" cap="none" normalizeH="0" baseline="0" dirty="0" smtClean="0">
                        <a:ln>
                          <a:noFill/>
                        </a:ln>
                        <a:solidFill>
                          <a:schemeClr val="bg1"/>
                        </a:solidFill>
                        <a:effectLst/>
                        <a:latin typeface="Arial" charset="0"/>
                      </a:endParaRPr>
                    </a:p>
                  </a:txBody>
                  <a:tcPr marL="9144" marR="9144" marT="18288" marB="1828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endParaRPr kumimoji="1" lang="en-US" sz="900" b="1" i="0" u="none" strike="noStrike" cap="none" normalizeH="0" baseline="0" dirty="0" smtClean="0">
                        <a:ln>
                          <a:noFill/>
                        </a:ln>
                        <a:solidFill>
                          <a:schemeClr val="bg1"/>
                        </a:solidFill>
                        <a:effectLst/>
                        <a:latin typeface="Arial" charset="0"/>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15066">
                <a:tc vMerge="1">
                  <a:txBody>
                    <a:bodyPr/>
                    <a:lstStyle/>
                    <a:p>
                      <a:endParaRPr lang="en-US"/>
                    </a:p>
                  </a:txBody>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1" i="0" u="none" strike="noStrike" cap="none" normalizeH="0" baseline="0" dirty="0" smtClean="0">
                          <a:ln>
                            <a:noFill/>
                          </a:ln>
                          <a:solidFill>
                            <a:schemeClr val="bg1"/>
                          </a:solidFill>
                          <a:effectLst/>
                          <a:latin typeface="Arial" charset="0"/>
                        </a:rPr>
                        <a:t>JAN ’07</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FBDE3"/>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1" i="0" u="none" strike="noStrike" cap="none" normalizeH="0" baseline="0" dirty="0" smtClean="0">
                          <a:ln>
                            <a:noFill/>
                          </a:ln>
                          <a:solidFill>
                            <a:schemeClr val="bg1"/>
                          </a:solidFill>
                          <a:effectLst/>
                          <a:latin typeface="Arial" charset="0"/>
                        </a:rPr>
                        <a:t>JULY ’07</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1" i="0" u="none" strike="noStrike" cap="none" normalizeH="0" baseline="0" dirty="0" smtClean="0">
                          <a:ln>
                            <a:noFill/>
                          </a:ln>
                          <a:solidFill>
                            <a:schemeClr val="bg1"/>
                          </a:solidFill>
                          <a:effectLst/>
                          <a:latin typeface="Arial" charset="0"/>
                          <a:cs typeface="Arial" charset="0"/>
                        </a:rPr>
                        <a:t>JAN ’08</a:t>
                      </a:r>
                      <a:endParaRPr kumimoji="1" lang="en-US" sz="900" b="1" i="0" u="none" strike="noStrike" cap="none" normalizeH="0" baseline="0" dirty="0" smtClean="0">
                        <a:ln>
                          <a:noFill/>
                        </a:ln>
                        <a:solidFill>
                          <a:schemeClr val="bg1"/>
                        </a:solidFill>
                        <a:effectLst/>
                        <a:latin typeface="Arial" charset="0"/>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FBDE3"/>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1" i="0" u="none" strike="noStrike" cap="none" normalizeH="0" baseline="0" dirty="0" smtClean="0">
                          <a:ln>
                            <a:noFill/>
                          </a:ln>
                          <a:solidFill>
                            <a:schemeClr val="bg1"/>
                          </a:solidFill>
                          <a:effectLst/>
                          <a:latin typeface="Arial" charset="0"/>
                          <a:cs typeface="Arial" charset="0"/>
                        </a:rPr>
                        <a:t>JULY ’08</a:t>
                      </a:r>
                      <a:endParaRPr kumimoji="1" lang="en-US" sz="900" b="1" i="0" u="none" strike="noStrike" cap="none" normalizeH="0" baseline="0" dirty="0" smtClean="0">
                        <a:ln>
                          <a:noFill/>
                        </a:ln>
                        <a:solidFill>
                          <a:schemeClr val="bg1"/>
                        </a:solidFill>
                        <a:effectLst/>
                        <a:latin typeface="Arial" charset="0"/>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1" i="0" u="none" strike="noStrike" cap="none" normalizeH="0" baseline="0" dirty="0" smtClean="0">
                          <a:ln>
                            <a:noFill/>
                          </a:ln>
                          <a:solidFill>
                            <a:schemeClr val="bg1"/>
                          </a:solidFill>
                          <a:effectLst/>
                          <a:latin typeface="Arial" charset="0"/>
                          <a:cs typeface="Arial" charset="0"/>
                        </a:rPr>
                        <a:t>JAN ’09</a:t>
                      </a:r>
                      <a:endParaRPr kumimoji="1" lang="en-US" sz="900" b="1" i="0" u="none" strike="noStrike" cap="none" normalizeH="0" baseline="0" dirty="0" smtClean="0">
                        <a:ln>
                          <a:noFill/>
                        </a:ln>
                        <a:solidFill>
                          <a:schemeClr val="bg1"/>
                        </a:solidFill>
                        <a:effectLst/>
                        <a:latin typeface="Arial" charset="0"/>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FBDE3"/>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1" i="0" u="none" strike="noStrike" cap="none" normalizeH="0" baseline="0" dirty="0" smtClean="0">
                          <a:ln>
                            <a:noFill/>
                          </a:ln>
                          <a:solidFill>
                            <a:schemeClr val="bg1"/>
                          </a:solidFill>
                          <a:effectLst/>
                          <a:latin typeface="Arial" charset="0"/>
                          <a:cs typeface="Arial" charset="0"/>
                        </a:rPr>
                        <a:t>JULY ’09</a:t>
                      </a:r>
                      <a:endParaRPr kumimoji="1" lang="en-US" sz="900" b="1" i="0" u="none" strike="noStrike" cap="none" normalizeH="0" baseline="0" dirty="0" smtClean="0">
                        <a:ln>
                          <a:noFill/>
                        </a:ln>
                        <a:solidFill>
                          <a:schemeClr val="bg1"/>
                        </a:solidFill>
                        <a:effectLst/>
                        <a:latin typeface="Arial" charset="0"/>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1" i="0" u="none" strike="noStrike" cap="none" normalizeH="0" baseline="0" dirty="0" smtClean="0">
                          <a:ln>
                            <a:noFill/>
                          </a:ln>
                          <a:solidFill>
                            <a:schemeClr val="bg1"/>
                          </a:solidFill>
                          <a:effectLst/>
                          <a:latin typeface="Arial" charset="0"/>
                          <a:cs typeface="Arial" charset="0"/>
                        </a:rPr>
                        <a:t>JAN ’10</a:t>
                      </a:r>
                      <a:endParaRPr kumimoji="1" lang="en-US" sz="900" b="1" i="0" u="none" strike="noStrike" cap="none" normalizeH="0" baseline="0" dirty="0" smtClean="0">
                        <a:ln>
                          <a:noFill/>
                        </a:ln>
                        <a:solidFill>
                          <a:schemeClr val="bg1"/>
                        </a:solidFill>
                        <a:effectLst/>
                        <a:latin typeface="Arial" charset="0"/>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FBDE3"/>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1" i="0" u="none" strike="noStrike" cap="none" normalizeH="0" baseline="0" dirty="0" smtClean="0">
                          <a:ln>
                            <a:noFill/>
                          </a:ln>
                          <a:solidFill>
                            <a:schemeClr val="bg1"/>
                          </a:solidFill>
                          <a:effectLst/>
                          <a:latin typeface="Arial" charset="0"/>
                          <a:cs typeface="Arial" charset="0"/>
                        </a:rPr>
                        <a:t>JULY ’10</a:t>
                      </a:r>
                      <a:endParaRPr kumimoji="1" lang="en-US" sz="900" b="1" i="0" u="none" strike="noStrike" cap="none" normalizeH="0" baseline="0" dirty="0" smtClean="0">
                        <a:ln>
                          <a:noFill/>
                        </a:ln>
                        <a:solidFill>
                          <a:schemeClr val="bg1"/>
                        </a:solidFill>
                        <a:effectLst/>
                        <a:latin typeface="Arial" charset="0"/>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1" i="0" u="none" strike="noStrike" cap="none" normalizeH="0" baseline="0" dirty="0" smtClean="0">
                          <a:ln>
                            <a:noFill/>
                          </a:ln>
                          <a:solidFill>
                            <a:schemeClr val="bg1"/>
                          </a:solidFill>
                          <a:effectLst/>
                          <a:latin typeface="Arial" charset="0"/>
                          <a:cs typeface="Arial" charset="0"/>
                        </a:rPr>
                        <a:t>JAN ’11</a:t>
                      </a:r>
                      <a:endParaRPr kumimoji="1" lang="en-US" sz="900" b="1" i="0" u="none" strike="noStrike" cap="none" normalizeH="0" baseline="0" dirty="0" smtClean="0">
                        <a:ln>
                          <a:noFill/>
                        </a:ln>
                        <a:solidFill>
                          <a:schemeClr val="bg1"/>
                        </a:solidFill>
                        <a:effectLst/>
                        <a:latin typeface="Arial" charset="0"/>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FBDE3"/>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1" i="0" u="none" strike="noStrike" cap="none" normalizeH="0" baseline="0" dirty="0" smtClean="0">
                          <a:ln>
                            <a:noFill/>
                          </a:ln>
                          <a:solidFill>
                            <a:schemeClr val="bg1"/>
                          </a:solidFill>
                          <a:effectLst/>
                          <a:latin typeface="Arial" charset="0"/>
                        </a:rPr>
                        <a:t>JULY ‘11</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1" i="0" u="none" strike="noStrike" cap="none" normalizeH="0" baseline="0" dirty="0" smtClean="0">
                          <a:ln>
                            <a:noFill/>
                          </a:ln>
                          <a:solidFill>
                            <a:schemeClr val="bg1"/>
                          </a:solidFill>
                          <a:effectLst/>
                          <a:latin typeface="Arial" charset="0"/>
                        </a:rPr>
                        <a:t>JAN ’12</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FBDE3"/>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1" i="0" u="none" strike="noStrike" cap="none" normalizeH="0" baseline="0" dirty="0" smtClean="0">
                          <a:ln>
                            <a:noFill/>
                          </a:ln>
                          <a:solidFill>
                            <a:schemeClr val="bg1"/>
                          </a:solidFill>
                          <a:effectLst/>
                          <a:latin typeface="Arial" charset="0"/>
                        </a:rPr>
                        <a:t>JUL ‘12</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defRPr/>
                      </a:pPr>
                      <a:r>
                        <a:rPr kumimoji="1" lang="en-US" sz="900" b="1" i="0" u="none" strike="noStrike" cap="none" normalizeH="0" baseline="0" dirty="0" smtClean="0">
                          <a:ln>
                            <a:noFill/>
                          </a:ln>
                          <a:solidFill>
                            <a:schemeClr val="bg1"/>
                          </a:solidFill>
                          <a:effectLst/>
                          <a:latin typeface="Arial" charset="0"/>
                        </a:rPr>
                        <a:t>May ‘13</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FBDE3"/>
                    </a:solidFill>
                  </a:tcPr>
                </a:tc>
                <a:tc>
                  <a:txBody>
                    <a:body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defRPr/>
                      </a:pPr>
                      <a:r>
                        <a:rPr kumimoji="1" lang="en-US" sz="900" b="1" i="0" u="none" strike="noStrike" cap="none" normalizeH="0" baseline="0" dirty="0" smtClean="0">
                          <a:ln>
                            <a:noFill/>
                          </a:ln>
                          <a:solidFill>
                            <a:schemeClr val="bg1"/>
                          </a:solidFill>
                          <a:effectLst/>
                          <a:latin typeface="Arial" charset="0"/>
                        </a:rPr>
                        <a:t>May ‘14</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defRPr/>
                      </a:pPr>
                      <a:r>
                        <a:rPr kumimoji="1" lang="en-US" sz="900" b="1" i="0" u="none" strike="noStrike" cap="none" normalizeH="0" baseline="0" dirty="0" smtClean="0">
                          <a:ln>
                            <a:noFill/>
                          </a:ln>
                          <a:solidFill>
                            <a:schemeClr val="bg1"/>
                          </a:solidFill>
                          <a:effectLst/>
                          <a:latin typeface="Arial" charset="0"/>
                        </a:rPr>
                        <a:t>OCT ‘14</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FBDE3"/>
                    </a:solidFill>
                  </a:tcPr>
                </a:tc>
                <a:tc>
                  <a:txBody>
                    <a:body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defRPr/>
                      </a:pPr>
                      <a:r>
                        <a:rPr kumimoji="1" lang="en-US" sz="900" b="1" i="0" u="none" strike="noStrike" cap="none" normalizeH="0" baseline="0" dirty="0" smtClean="0">
                          <a:ln>
                            <a:noFill/>
                          </a:ln>
                          <a:solidFill>
                            <a:schemeClr val="bg1"/>
                          </a:solidFill>
                          <a:effectLst/>
                          <a:latin typeface="Arial" charset="0"/>
                        </a:rPr>
                        <a:t>Current wave</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FBDE3"/>
                    </a:solidFill>
                  </a:tcPr>
                </a:tc>
              </a:tr>
              <a:tr h="177853">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1" i="0" u="none" strike="noStrike" cap="none" normalizeH="0" baseline="0" dirty="0" smtClean="0">
                          <a:ln>
                            <a:noFill/>
                          </a:ln>
                          <a:solidFill>
                            <a:schemeClr val="tx1"/>
                          </a:solidFill>
                          <a:effectLst/>
                          <a:latin typeface="+mj-lt"/>
                        </a:rPr>
                        <a:t>S&amp;P 500</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1429.28</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1530.25</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1337.63</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1246.76</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836.92</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994.17</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1104.60</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1082.90</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1290.31</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1285.35</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1321.71</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1409.75</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p>
                      <a:pPr algn="ctr" fontAlgn="b"/>
                      <a:r>
                        <a:rPr lang="en-US" sz="900" b="0" i="0" u="none" strike="noStrike" dirty="0" smtClean="0">
                          <a:solidFill>
                            <a:schemeClr val="tx1"/>
                          </a:solidFill>
                          <a:latin typeface="+mj-lt"/>
                        </a:rPr>
                        <a:t>1584.36</a:t>
                      </a:r>
                      <a:endParaRPr lang="en-US" sz="900" b="0" i="0" u="none" strike="noStrike" dirty="0">
                        <a:solidFill>
                          <a:schemeClr val="tx1"/>
                        </a:solidFill>
                        <a:latin typeface="+mj-lt"/>
                      </a:endParaRPr>
                    </a:p>
                  </a:txBody>
                  <a:tcPr marL="10059" marR="10059" marT="20320" marB="2032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p>
                      <a:pPr algn="ctr" fontAlgn="b"/>
                      <a:r>
                        <a:rPr lang="en-US" sz="900" b="0" i="0" u="none" strike="noStrike" dirty="0" smtClean="0">
                          <a:solidFill>
                            <a:schemeClr val="tx1"/>
                          </a:solidFill>
                          <a:latin typeface="+mj-lt"/>
                        </a:rPr>
                        <a:t>1883.68</a:t>
                      </a:r>
                      <a:endParaRPr lang="en-US" sz="900" b="0" i="0" u="none" strike="noStrike" dirty="0">
                        <a:solidFill>
                          <a:schemeClr val="tx1"/>
                        </a:solidFill>
                        <a:latin typeface="+mj-lt"/>
                      </a:endParaRPr>
                    </a:p>
                  </a:txBody>
                  <a:tcPr marL="10059" marR="10059" marT="20320" marB="2032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p>
                      <a:pPr algn="ctr" fontAlgn="b"/>
                      <a:r>
                        <a:rPr lang="en-US" sz="900" b="0" i="0" u="none" strike="noStrike" kern="1200" dirty="0" smtClean="0">
                          <a:solidFill>
                            <a:schemeClr val="tx1"/>
                          </a:solidFill>
                          <a:latin typeface="+mj-lt"/>
                          <a:ea typeface="+mn-ea"/>
                          <a:cs typeface="+mn-cs"/>
                        </a:rPr>
                        <a:t>1965.80</a:t>
                      </a:r>
                      <a:endParaRPr lang="en-US" sz="900" b="0" i="0" u="none" strike="noStrike" kern="1200" dirty="0">
                        <a:solidFill>
                          <a:schemeClr val="tx1"/>
                        </a:solidFill>
                        <a:latin typeface="+mj-lt"/>
                        <a:ea typeface="+mn-ea"/>
                        <a:cs typeface="+mn-cs"/>
                      </a:endParaRPr>
                    </a:p>
                  </a:txBody>
                  <a:tcPr marL="10059" marR="10059" marT="20320" marB="2032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p>
                      <a:pPr algn="ctr" fontAlgn="b"/>
                      <a:r>
                        <a:rPr lang="en-US" sz="900" b="0" i="0" u="none" strike="noStrike" kern="1200" dirty="0" smtClean="0">
                          <a:solidFill>
                            <a:schemeClr val="tx1"/>
                          </a:solidFill>
                          <a:latin typeface="+mj-lt"/>
                          <a:ea typeface="+mn-ea"/>
                          <a:cs typeface="+mn-cs"/>
                        </a:rPr>
                        <a:t>2129.58</a:t>
                      </a:r>
                      <a:endParaRPr lang="en-US" sz="900" b="0" i="0" u="none" strike="noStrike" kern="1200" dirty="0">
                        <a:solidFill>
                          <a:schemeClr val="tx1"/>
                        </a:solidFill>
                        <a:latin typeface="+mj-lt"/>
                        <a:ea typeface="+mn-ea"/>
                        <a:cs typeface="+mn-cs"/>
                      </a:endParaRPr>
                    </a:p>
                  </a:txBody>
                  <a:tcPr marL="10059" marR="10059" marT="20320" marB="2032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r>
              <a:tr h="315066">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1" i="0" u="none" strike="noStrike" cap="none" normalizeH="0" baseline="0" dirty="0" smtClean="0">
                          <a:ln>
                            <a:noFill/>
                          </a:ln>
                          <a:solidFill>
                            <a:schemeClr val="tx1"/>
                          </a:solidFill>
                          <a:effectLst/>
                          <a:latin typeface="+mj-lt"/>
                        </a:rPr>
                        <a:t>Outlook</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79%</a:t>
                      </a:r>
                      <a:endParaRPr kumimoji="1" lang="en-US" sz="900" b="0" i="0" u="none" strike="noStrike" cap="none" normalizeH="0" baseline="-25000" dirty="0" smtClean="0">
                        <a:ln>
                          <a:noFill/>
                        </a:ln>
                        <a:solidFill>
                          <a:schemeClr val="tx1"/>
                        </a:solidFill>
                        <a:effectLst/>
                        <a:latin typeface="+mj-lt"/>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67%</a:t>
                      </a:r>
                      <a:endParaRPr kumimoji="1" lang="en-US" sz="900" b="0" i="0" u="none" strike="noStrike" cap="none" normalizeH="0" baseline="-25000" dirty="0" smtClean="0">
                        <a:ln>
                          <a:noFill/>
                        </a:ln>
                        <a:solidFill>
                          <a:schemeClr val="tx1"/>
                        </a:solidFill>
                        <a:effectLst/>
                        <a:latin typeface="+mj-lt"/>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46%</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59%</a:t>
                      </a:r>
                      <a:endParaRPr kumimoji="1" lang="en-US" sz="900" b="0" i="0" u="none" strike="noStrike" cap="none" normalizeH="0" baseline="-25000" dirty="0" smtClean="0">
                        <a:ln>
                          <a:noFill/>
                        </a:ln>
                        <a:solidFill>
                          <a:schemeClr val="tx1"/>
                        </a:solidFill>
                        <a:effectLst/>
                        <a:latin typeface="+mj-lt"/>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53%</a:t>
                      </a:r>
                      <a:endParaRPr kumimoji="1" lang="en-US" sz="900" b="0" i="0" u="none" strike="noStrike" cap="none" normalizeH="0" baseline="-25000" dirty="0" smtClean="0">
                        <a:ln>
                          <a:noFill/>
                        </a:ln>
                        <a:solidFill>
                          <a:schemeClr val="tx1"/>
                        </a:solidFill>
                        <a:effectLst/>
                        <a:latin typeface="+mj-lt"/>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72%</a:t>
                      </a:r>
                      <a:endParaRPr kumimoji="1" lang="en-US" sz="900" b="0" i="0" u="none" strike="noStrike" cap="none" normalizeH="0" baseline="-25000" dirty="0" smtClean="0">
                        <a:ln>
                          <a:noFill/>
                        </a:ln>
                        <a:solidFill>
                          <a:schemeClr val="tx1"/>
                        </a:solidFill>
                        <a:effectLst/>
                        <a:latin typeface="+mj-lt"/>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65%</a:t>
                      </a:r>
                      <a:endParaRPr kumimoji="1" lang="en-US" sz="900" b="0" i="0" u="none" strike="noStrike" cap="none" normalizeH="0" baseline="-25000" dirty="0" smtClean="0">
                        <a:ln>
                          <a:noFill/>
                        </a:ln>
                        <a:solidFill>
                          <a:schemeClr val="tx1"/>
                        </a:solidFill>
                        <a:effectLst/>
                        <a:latin typeface="+mj-lt"/>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63%</a:t>
                      </a:r>
                      <a:endParaRPr kumimoji="1" lang="en-US" sz="900" b="0" i="0" u="none" strike="noStrike" cap="none" normalizeH="0" baseline="-25000" dirty="0" smtClean="0">
                        <a:ln>
                          <a:noFill/>
                        </a:ln>
                        <a:solidFill>
                          <a:schemeClr val="tx1"/>
                        </a:solidFill>
                        <a:effectLst/>
                        <a:latin typeface="+mj-lt"/>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77%</a:t>
                      </a:r>
                      <a:endParaRPr kumimoji="1" lang="en-US" sz="900" b="0" i="0" u="none" strike="noStrike" cap="none" normalizeH="0" baseline="-25000" dirty="0" smtClean="0">
                        <a:ln>
                          <a:noFill/>
                        </a:ln>
                        <a:solidFill>
                          <a:schemeClr val="tx1"/>
                        </a:solidFill>
                        <a:effectLst/>
                        <a:latin typeface="+mj-lt"/>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58%</a:t>
                      </a:r>
                      <a:endParaRPr kumimoji="1" lang="en-US" sz="900" b="0" i="0" u="none" strike="noStrike" cap="none" normalizeH="0" baseline="-25000" dirty="0" smtClean="0">
                        <a:ln>
                          <a:noFill/>
                        </a:ln>
                        <a:solidFill>
                          <a:schemeClr val="tx1"/>
                        </a:solidFill>
                        <a:effectLst/>
                        <a:latin typeface="+mj-lt"/>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67%</a:t>
                      </a: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55%</a:t>
                      </a:r>
                      <a:endParaRPr kumimoji="1" lang="en-US" sz="900" b="0" i="0" u="none" strike="noStrike" cap="none" normalizeH="0" baseline="-25000" dirty="0" smtClean="0">
                        <a:ln>
                          <a:noFill/>
                        </a:ln>
                        <a:solidFill>
                          <a:schemeClr val="tx1"/>
                        </a:solidFill>
                        <a:effectLst/>
                        <a:latin typeface="+mj-lt"/>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59%</a:t>
                      </a:r>
                      <a:endParaRPr kumimoji="1" lang="en-US" sz="900" b="0" i="0" u="none" strike="noStrike" cap="none" normalizeH="0" baseline="-25000" dirty="0" smtClean="0">
                        <a:ln>
                          <a:noFill/>
                        </a:ln>
                        <a:solidFill>
                          <a:schemeClr val="tx1"/>
                        </a:solidFill>
                        <a:effectLst/>
                        <a:latin typeface="+mj-lt"/>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61%</a:t>
                      </a:r>
                      <a:endParaRPr kumimoji="1" lang="en-US" sz="900" b="0" i="0" u="none" strike="noStrike" cap="none" normalizeH="0" baseline="-25000" dirty="0" smtClean="0">
                        <a:ln>
                          <a:noFill/>
                        </a:ln>
                        <a:solidFill>
                          <a:schemeClr val="tx1"/>
                        </a:solidFill>
                        <a:effectLst/>
                        <a:latin typeface="+mj-lt"/>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900" b="0" i="0" u="none" strike="noStrike" cap="none" normalizeH="0" baseline="0" dirty="0" smtClean="0">
                          <a:ln>
                            <a:noFill/>
                          </a:ln>
                          <a:solidFill>
                            <a:schemeClr val="tx1"/>
                          </a:solidFill>
                          <a:effectLst/>
                          <a:latin typeface="+mj-lt"/>
                        </a:rPr>
                        <a:t>65%</a:t>
                      </a:r>
                      <a:endParaRPr kumimoji="1" lang="en-US" sz="900" b="0" i="0" u="none" strike="noStrike" cap="none" normalizeH="0" baseline="-25000" dirty="0" smtClean="0">
                        <a:ln>
                          <a:noFill/>
                        </a:ln>
                        <a:solidFill>
                          <a:schemeClr val="tx1"/>
                        </a:solidFill>
                        <a:effectLst/>
                        <a:latin typeface="+mj-lt"/>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0" marR="0" lvl="0" indent="0" algn="ctr" defTabSz="1028700" rtl="0" eaLnBrk="0" fontAlgn="base" latinLnBrk="0" hangingPunct="0">
                        <a:lnSpc>
                          <a:spcPct val="100000"/>
                        </a:lnSpc>
                        <a:spcBef>
                          <a:spcPct val="100000"/>
                        </a:spcBef>
                        <a:spcAft>
                          <a:spcPct val="0"/>
                        </a:spcAft>
                        <a:buClr>
                          <a:schemeClr val="bg2"/>
                        </a:buClr>
                        <a:buSzTx/>
                        <a:buFont typeface="Wingdings" pitchFamily="2" charset="2"/>
                        <a:buNone/>
                        <a:tabLst/>
                        <a:defRPr/>
                      </a:pPr>
                      <a:r>
                        <a:rPr kumimoji="1" lang="en-US" sz="900" b="0" i="0" u="none" strike="noStrike" kern="1200" cap="none" normalizeH="0" baseline="0" dirty="0" smtClean="0">
                          <a:ln>
                            <a:noFill/>
                          </a:ln>
                          <a:solidFill>
                            <a:schemeClr val="tx1"/>
                          </a:solidFill>
                          <a:effectLst/>
                          <a:latin typeface="+mn-lt"/>
                          <a:ea typeface="+mn-ea"/>
                          <a:cs typeface="+mn-cs"/>
                        </a:rPr>
                        <a:t>62%</a:t>
                      </a:r>
                      <a:endParaRPr kumimoji="1" lang="en-US" sz="900" b="0" i="0" u="none" strike="noStrike" kern="1200" cap="none" normalizeH="0" baseline="-25000" dirty="0" smtClean="0">
                        <a:ln>
                          <a:noFill/>
                        </a:ln>
                        <a:solidFill>
                          <a:schemeClr val="tx1"/>
                        </a:solidFill>
                        <a:effectLst/>
                        <a:latin typeface="+mn-lt"/>
                        <a:ea typeface="+mn-ea"/>
                        <a:cs typeface="+mn-cs"/>
                      </a:endParaRPr>
                    </a:p>
                  </a:txBody>
                  <a:tcPr marL="10059" marR="10059" marT="20320" marB="203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bl>
          </a:graphicData>
        </a:graphic>
      </p:graphicFrame>
      <p:graphicFrame>
        <p:nvGraphicFramePr>
          <p:cNvPr id="2" name="Chart 44"/>
          <p:cNvGraphicFramePr>
            <a:graphicFrameLocks/>
          </p:cNvGraphicFramePr>
          <p:nvPr>
            <p:extLst>
              <p:ext uri="{D42A27DB-BD31-4B8C-83A1-F6EECF244321}">
                <p14:modId xmlns:p14="http://schemas.microsoft.com/office/powerpoint/2010/main" val="2935750652"/>
              </p:ext>
            </p:extLst>
          </p:nvPr>
        </p:nvGraphicFramePr>
        <p:xfrm>
          <a:off x="66675" y="1863725"/>
          <a:ext cx="9761538" cy="3595688"/>
        </p:xfrm>
        <a:graphic>
          <a:graphicData uri="http://schemas.openxmlformats.org/drawingml/2006/chart">
            <c:chart xmlns:c="http://schemas.openxmlformats.org/drawingml/2006/chart" xmlns:r="http://schemas.openxmlformats.org/officeDocument/2006/relationships" r:id="rId3"/>
          </a:graphicData>
        </a:graphic>
      </p:graphicFrame>
      <p:sp>
        <p:nvSpPr>
          <p:cNvPr id="14414" name="Text Box 6"/>
          <p:cNvSpPr txBox="1">
            <a:spLocks noChangeArrowheads="1"/>
          </p:cNvSpPr>
          <p:nvPr/>
        </p:nvSpPr>
        <p:spPr bwMode="auto">
          <a:xfrm>
            <a:off x="8839200" y="1604963"/>
            <a:ext cx="10683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00" tIns="50498" rIns="100995" bIns="50498">
            <a:spAutoFit/>
          </a:bodyPr>
          <a:lstStyle>
            <a:lvl1pPr defTabSz="1135063"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defTabSz="1135063"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defTabSz="1135063"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defTabSz="1135063"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defTabSz="1135063"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algn="r">
              <a:lnSpc>
                <a:spcPct val="100000"/>
              </a:lnSpc>
              <a:spcBef>
                <a:spcPct val="50000"/>
              </a:spcBef>
              <a:buSzTx/>
              <a:buFontTx/>
              <a:buNone/>
            </a:pPr>
            <a:r>
              <a:rPr lang="en-US" altLang="en-US" sz="1100" b="1" i="1" u="sng">
                <a:solidFill>
                  <a:srgbClr val="676058"/>
                </a:solidFill>
                <a:latin typeface="Arial" charset="0"/>
              </a:rPr>
              <a:t>S&amp;P 500*</a:t>
            </a:r>
          </a:p>
        </p:txBody>
      </p:sp>
      <p:sp>
        <p:nvSpPr>
          <p:cNvPr id="14415" name="TextBox 9"/>
          <p:cNvSpPr txBox="1">
            <a:spLocks noChangeArrowheads="1"/>
          </p:cNvSpPr>
          <p:nvPr/>
        </p:nvSpPr>
        <p:spPr bwMode="auto">
          <a:xfrm>
            <a:off x="423863" y="6708775"/>
            <a:ext cx="9501187"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800" dirty="0">
                <a:solidFill>
                  <a:srgbClr val="676058"/>
                </a:solidFill>
                <a:latin typeface="Arial" charset="0"/>
              </a:rPr>
              <a:t>Q1: Which of the following best describes what you think will happen to the S&amp;P 500 in the next six months? (Base = Total Advisors; Jan ‘07 = 1387; July ’07 = 1044; Jan ’08 = 1006; July ’08 = 1010; Jan ’09 = 1240; July ’09 = 1198; Jan ’10 = 1144; July ’10 = 1199; Jan ’11 = 1337; July ‘11 = 911; Jan ‘12 = 882 ; July ‘12 = 839; May ‘13 = 1016; May ‘14 = 720; </a:t>
            </a:r>
            <a:r>
              <a:rPr lang="en-US" altLang="en-US" sz="800" dirty="0" smtClean="0">
                <a:solidFill>
                  <a:srgbClr val="676058"/>
                </a:solidFill>
                <a:latin typeface="Arial" charset="0"/>
              </a:rPr>
              <a:t>October ‘14 = 740; Current Wave = 629) </a:t>
            </a:r>
            <a:r>
              <a:rPr lang="en-US" altLang="en-US" sz="800" dirty="0">
                <a:solidFill>
                  <a:srgbClr val="676058"/>
                </a:solidFill>
                <a:latin typeface="Arial" charset="0"/>
              </a:rPr>
              <a:t/>
            </a:r>
            <a:br>
              <a:rPr lang="en-US" altLang="en-US" sz="800" dirty="0">
                <a:solidFill>
                  <a:srgbClr val="676058"/>
                </a:solidFill>
                <a:latin typeface="Arial" charset="0"/>
              </a:rPr>
            </a:br>
            <a:r>
              <a:rPr lang="en-US" altLang="en-US" sz="800" dirty="0">
                <a:solidFill>
                  <a:srgbClr val="676058"/>
                </a:solidFill>
                <a:latin typeface="Arial" charset="0"/>
              </a:rPr>
              <a:t>Note: The standard deviation opening values for the S&amp;P 500 during the current fielding period was 11.07</a:t>
            </a:r>
          </a:p>
          <a:p>
            <a:pPr eaLnBrk="1" hangingPunct="1">
              <a:lnSpc>
                <a:spcPct val="100000"/>
              </a:lnSpc>
              <a:spcBef>
                <a:spcPct val="0"/>
              </a:spcBef>
              <a:buSzTx/>
              <a:buFontTx/>
              <a:buNone/>
            </a:pPr>
            <a:r>
              <a:rPr lang="en-US" altLang="en-US" sz="800" dirty="0">
                <a:solidFill>
                  <a:srgbClr val="676058"/>
                </a:solidFill>
                <a:latin typeface="Arial" charset="0"/>
              </a:rPr>
              <a:t>* S&amp;P 500: Average daily opening values per survey fielding period</a:t>
            </a:r>
          </a:p>
        </p:txBody>
      </p:sp>
      <p:sp>
        <p:nvSpPr>
          <p:cNvPr id="14416" name="Text Box 8"/>
          <p:cNvSpPr txBox="1">
            <a:spLocks noChangeArrowheads="1"/>
          </p:cNvSpPr>
          <p:nvPr/>
        </p:nvSpPr>
        <p:spPr bwMode="auto">
          <a:xfrm>
            <a:off x="1630363" y="2001838"/>
            <a:ext cx="568325"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40398" tIns="40398" rIns="40398" bIns="40398">
            <a:spAutoFit/>
          </a:bodyPr>
          <a:lstStyle>
            <a:lvl1pPr defTabSz="1135063"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defTabSz="1135063"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defTabSz="1135063"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defTabSz="1135063"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defTabSz="1135063"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a:lnSpc>
                <a:spcPct val="90000"/>
              </a:lnSpc>
              <a:spcBef>
                <a:spcPct val="0"/>
              </a:spcBef>
              <a:buSzTx/>
              <a:buFontTx/>
              <a:buNone/>
            </a:pPr>
            <a:r>
              <a:rPr lang="en-US" altLang="en-US" sz="900">
                <a:solidFill>
                  <a:srgbClr val="676058"/>
                </a:solidFill>
                <a:latin typeface="Arial" charset="0"/>
              </a:rPr>
              <a:t>S&amp;P 500 </a:t>
            </a:r>
            <a:endParaRPr lang="en-US" altLang="en-US" sz="900">
              <a:solidFill>
                <a:srgbClr val="676058"/>
              </a:solidFill>
              <a:latin typeface="Arial" charset="0"/>
              <a:sym typeface="Wingdings" pitchFamily="2" charset="2"/>
            </a:endParaRPr>
          </a:p>
        </p:txBody>
      </p:sp>
      <p:sp>
        <p:nvSpPr>
          <p:cNvPr id="14417" name="Text Box 8"/>
          <p:cNvSpPr txBox="1">
            <a:spLocks noChangeArrowheads="1"/>
          </p:cNvSpPr>
          <p:nvPr/>
        </p:nvSpPr>
        <p:spPr bwMode="auto">
          <a:xfrm>
            <a:off x="1201738" y="2509838"/>
            <a:ext cx="498475"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40398" tIns="40398" rIns="40398" bIns="40398">
            <a:spAutoFit/>
          </a:bodyPr>
          <a:lstStyle>
            <a:lvl1pPr defTabSz="1135063"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defTabSz="1135063"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defTabSz="1135063"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defTabSz="1135063"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defTabSz="1135063"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a:lnSpc>
                <a:spcPct val="90000"/>
              </a:lnSpc>
              <a:spcBef>
                <a:spcPct val="0"/>
              </a:spcBef>
              <a:buSzTx/>
              <a:buFontTx/>
              <a:buNone/>
            </a:pPr>
            <a:r>
              <a:rPr lang="en-US" altLang="en-US" sz="900">
                <a:solidFill>
                  <a:srgbClr val="676058"/>
                </a:solidFill>
                <a:latin typeface="Arial" charset="0"/>
              </a:rPr>
              <a:t>Advisor </a:t>
            </a:r>
            <a:br>
              <a:rPr lang="en-US" altLang="en-US" sz="900">
                <a:solidFill>
                  <a:srgbClr val="676058"/>
                </a:solidFill>
                <a:latin typeface="Arial" charset="0"/>
              </a:rPr>
            </a:br>
            <a:r>
              <a:rPr lang="en-US" altLang="en-US" sz="900">
                <a:solidFill>
                  <a:srgbClr val="676058"/>
                </a:solidFill>
                <a:latin typeface="Arial" charset="0"/>
              </a:rPr>
              <a:t>Outlook</a:t>
            </a:r>
            <a:endParaRPr lang="en-US" altLang="en-US" sz="900">
              <a:solidFill>
                <a:srgbClr val="676058"/>
              </a:solidFill>
              <a:latin typeface="Arial" charset="0"/>
              <a:sym typeface="Wingdings" pitchFamily="2" charset="2"/>
            </a:endParaRPr>
          </a:p>
        </p:txBody>
      </p:sp>
      <p:cxnSp>
        <p:nvCxnSpPr>
          <p:cNvPr id="15" name="Straight Arrow Connector 14"/>
          <p:cNvCxnSpPr/>
          <p:nvPr/>
        </p:nvCxnSpPr>
        <p:spPr>
          <a:xfrm flipV="1">
            <a:off x="1535113" y="2185988"/>
            <a:ext cx="266700" cy="295275"/>
          </a:xfrm>
          <a:prstGeom prst="straightConnector1">
            <a:avLst/>
          </a:prstGeom>
          <a:ln w="12700">
            <a:solidFill>
              <a:srgbClr val="6F4C23"/>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14417" idx="1"/>
          </p:cNvCxnSpPr>
          <p:nvPr/>
        </p:nvCxnSpPr>
        <p:spPr>
          <a:xfrm>
            <a:off x="1014413" y="2617788"/>
            <a:ext cx="187325" cy="57150"/>
          </a:xfrm>
          <a:prstGeom prst="straightConnector1">
            <a:avLst/>
          </a:prstGeom>
          <a:ln w="127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3" name="Slide Number Placeholder 3"/>
          <p:cNvSpPr>
            <a:spLocks noGrp="1"/>
          </p:cNvSpPr>
          <p:nvPr>
            <p:ph type="sldNum" sz="quarter" idx="12"/>
          </p:nvPr>
        </p:nvSpPr>
        <p:spPr>
          <a:xfrm>
            <a:off x="9602788" y="7304088"/>
            <a:ext cx="219075" cy="219075"/>
          </a:xfrm>
        </p:spPr>
        <p:txBody>
          <a:bodyPr/>
          <a:lstStyle/>
          <a:p>
            <a:pPr>
              <a:defRPr/>
            </a:pPr>
            <a:fld id="{C5283C06-E694-4082-950C-3E913D2D9C62}" type="slidenum">
              <a:rPr lang="en-US"/>
              <a:pPr>
                <a:defRPr/>
              </a:pPr>
              <a:t>32</a:t>
            </a:fld>
            <a:endParaRPr lang="en-US" dirty="0"/>
          </a:p>
        </p:txBody>
      </p:sp>
    </p:spTree>
    <p:extLst>
      <p:ext uri="{BB962C8B-B14F-4D97-AF65-F5344CB8AC3E}">
        <p14:creationId xmlns:p14="http://schemas.microsoft.com/office/powerpoint/2010/main" val="25597176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7"/>
          <p:cNvSpPr txBox="1">
            <a:spLocks noChangeArrowheads="1"/>
          </p:cNvSpPr>
          <p:nvPr/>
        </p:nvSpPr>
        <p:spPr bwMode="auto">
          <a:xfrm>
            <a:off x="423863" y="6710363"/>
            <a:ext cx="8805862" cy="6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900" dirty="0" smtClean="0">
                <a:latin typeface="Arial" charset="0"/>
                <a:sym typeface="Wingdings" pitchFamily="2" charset="2"/>
              </a:rPr>
              <a:t>* Asked differently in Oct ‘14</a:t>
            </a:r>
          </a:p>
          <a:p>
            <a:pPr eaLnBrk="1" hangingPunct="1">
              <a:lnSpc>
                <a:spcPct val="100000"/>
              </a:lnSpc>
              <a:spcBef>
                <a:spcPct val="0"/>
              </a:spcBef>
              <a:buSzTx/>
              <a:buFontTx/>
              <a:buNone/>
            </a:pPr>
            <a:r>
              <a:rPr lang="en-US" altLang="en-US" sz="900" dirty="0" smtClean="0">
                <a:latin typeface="Arial" charset="0"/>
                <a:sym typeface="Wingdings"/>
              </a:rPr>
              <a:t></a:t>
            </a:r>
            <a:r>
              <a:rPr lang="en-US" altLang="en-US" sz="900" dirty="0" smtClean="0">
                <a:latin typeface="Arial" charset="0"/>
                <a:sym typeface="Wingdings" pitchFamily="2" charset="2"/>
              </a:rPr>
              <a:t> </a:t>
            </a:r>
            <a:r>
              <a:rPr lang="en-US" altLang="en-US" sz="900" dirty="0">
                <a:latin typeface="Arial" charset="0"/>
                <a:sym typeface="Wingdings" pitchFamily="2" charset="2"/>
              </a:rPr>
              <a:t>Indicates significant difference at 95% confidence interval</a:t>
            </a:r>
            <a:endParaRPr lang="en-US" altLang="en-US" sz="900" dirty="0">
              <a:latin typeface="Arial" charset="0"/>
            </a:endParaRPr>
          </a:p>
          <a:p>
            <a:pPr eaLnBrk="1" hangingPunct="1">
              <a:lnSpc>
                <a:spcPct val="100000"/>
              </a:lnSpc>
              <a:spcBef>
                <a:spcPct val="0"/>
              </a:spcBef>
              <a:buSzTx/>
              <a:buFontTx/>
              <a:buNone/>
            </a:pPr>
            <a:r>
              <a:rPr lang="en-US" altLang="en-US" sz="900" dirty="0">
                <a:latin typeface="Arial" charset="0"/>
              </a:rPr>
              <a:t>Q2: Please choose the response that best describes your opinion of each of the below events occurring in the U.S. in the next six months.  </a:t>
            </a:r>
            <a:br>
              <a:rPr lang="en-US" altLang="en-US" sz="900" dirty="0">
                <a:latin typeface="Arial" charset="0"/>
              </a:rPr>
            </a:br>
            <a:r>
              <a:rPr lang="en-US" altLang="en-US" sz="900" dirty="0">
                <a:latin typeface="Arial" charset="0"/>
              </a:rPr>
              <a:t>(Base = Total Advisors; </a:t>
            </a:r>
            <a:r>
              <a:rPr lang="en-US" altLang="en-US" sz="900" dirty="0" smtClean="0">
                <a:latin typeface="Arial" charset="0"/>
              </a:rPr>
              <a:t>Oct </a:t>
            </a:r>
            <a:r>
              <a:rPr lang="en-US" altLang="en-US" sz="900" dirty="0">
                <a:latin typeface="Arial" charset="0"/>
              </a:rPr>
              <a:t>‘14 = </a:t>
            </a:r>
            <a:r>
              <a:rPr lang="en-US" altLang="en-US" sz="900" dirty="0" smtClean="0">
                <a:latin typeface="Arial" charset="0"/>
              </a:rPr>
              <a:t>740; </a:t>
            </a:r>
            <a:r>
              <a:rPr lang="en-US" altLang="en-US" sz="900" dirty="0">
                <a:latin typeface="Arial" charset="0"/>
              </a:rPr>
              <a:t>Current wave = </a:t>
            </a:r>
            <a:r>
              <a:rPr lang="en-US" altLang="en-US" sz="900" dirty="0" smtClean="0">
                <a:latin typeface="Arial" charset="0"/>
              </a:rPr>
              <a:t>629)</a:t>
            </a:r>
            <a:endParaRPr lang="en-US" altLang="en-US" sz="900" dirty="0">
              <a:latin typeface="Arial" charset="0"/>
            </a:endParaRPr>
          </a:p>
        </p:txBody>
      </p:sp>
      <p:sp>
        <p:nvSpPr>
          <p:cNvPr id="15363" name="TextBox 11"/>
          <p:cNvSpPr txBox="1">
            <a:spLocks noChangeArrowheads="1"/>
          </p:cNvSpPr>
          <p:nvPr/>
        </p:nvSpPr>
        <p:spPr bwMode="auto">
          <a:xfrm>
            <a:off x="292100" y="1398588"/>
            <a:ext cx="97663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500" b="1" dirty="0">
                <a:solidFill>
                  <a:srgbClr val="676058"/>
                </a:solidFill>
                <a:latin typeface="Arial" charset="0"/>
              </a:rPr>
              <a:t>Changes that Will “Likely” Occur in the U.S. During the Next Six Months — </a:t>
            </a:r>
            <a:r>
              <a:rPr lang="en-US" altLang="en-US" sz="1500" b="1" dirty="0" smtClean="0">
                <a:solidFill>
                  <a:srgbClr val="676058"/>
                </a:solidFill>
                <a:latin typeface="Arial" charset="0"/>
              </a:rPr>
              <a:t>Oct ‘14 </a:t>
            </a:r>
            <a:r>
              <a:rPr lang="en-US" altLang="en-US" sz="1500" b="1" dirty="0">
                <a:solidFill>
                  <a:srgbClr val="676058"/>
                </a:solidFill>
                <a:latin typeface="Arial" charset="0"/>
              </a:rPr>
              <a:t>to Current Wave</a:t>
            </a:r>
          </a:p>
          <a:p>
            <a:pPr eaLnBrk="1" hangingPunct="1">
              <a:lnSpc>
                <a:spcPct val="100000"/>
              </a:lnSpc>
              <a:spcBef>
                <a:spcPct val="0"/>
              </a:spcBef>
              <a:buSzTx/>
              <a:buFontTx/>
              <a:buNone/>
            </a:pPr>
            <a:r>
              <a:rPr lang="en-US" altLang="en-US" sz="1300" dirty="0">
                <a:solidFill>
                  <a:srgbClr val="676058"/>
                </a:solidFill>
                <a:latin typeface="Arial" charset="0"/>
              </a:rPr>
              <a:t>(Base: Total Advisors)</a:t>
            </a:r>
          </a:p>
        </p:txBody>
      </p:sp>
      <p:graphicFrame>
        <p:nvGraphicFramePr>
          <p:cNvPr id="2" name="Object 7"/>
          <p:cNvGraphicFramePr>
            <a:graphicFrameLocks noChangeAspect="1"/>
          </p:cNvGraphicFramePr>
          <p:nvPr>
            <p:extLst>
              <p:ext uri="{D42A27DB-BD31-4B8C-83A1-F6EECF244321}">
                <p14:modId xmlns:p14="http://schemas.microsoft.com/office/powerpoint/2010/main" val="1871121904"/>
              </p:ext>
            </p:extLst>
          </p:nvPr>
        </p:nvGraphicFramePr>
        <p:xfrm>
          <a:off x="989013" y="1851025"/>
          <a:ext cx="7770812"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15365" name="Text Box 8"/>
          <p:cNvSpPr txBox="1">
            <a:spLocks noChangeArrowheads="1"/>
          </p:cNvSpPr>
          <p:nvPr/>
        </p:nvSpPr>
        <p:spPr bwMode="auto">
          <a:xfrm>
            <a:off x="3327591" y="1836738"/>
            <a:ext cx="2768218" cy="538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40398" tIns="40398" rIns="40398" bIns="40398">
            <a:spAutoFit/>
          </a:bodyPr>
          <a:lstStyle>
            <a:lvl1pPr defTabSz="1135063"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defTabSz="1135063"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defTabSz="1135063"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defTabSz="1135063"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defTabSz="1135063"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defTabSz="113506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algn="ctr">
              <a:lnSpc>
                <a:spcPct val="90000"/>
              </a:lnSpc>
              <a:spcBef>
                <a:spcPct val="0"/>
              </a:spcBef>
              <a:buSzTx/>
              <a:buFontTx/>
              <a:buNone/>
            </a:pPr>
            <a:r>
              <a:rPr lang="en-US" altLang="en-US" sz="1100" b="1" dirty="0">
                <a:solidFill>
                  <a:srgbClr val="676058"/>
                </a:solidFill>
                <a:latin typeface="Arial" charset="0"/>
              </a:rPr>
              <a:t>Compared to Six Months Ago:</a:t>
            </a:r>
          </a:p>
          <a:p>
            <a:pPr algn="ctr">
              <a:lnSpc>
                <a:spcPct val="90000"/>
              </a:lnSpc>
              <a:spcBef>
                <a:spcPct val="0"/>
              </a:spcBef>
              <a:buSzTx/>
              <a:buFontTx/>
              <a:buNone/>
            </a:pPr>
            <a:r>
              <a:rPr lang="en-US" altLang="en-US" sz="1100" b="1" dirty="0">
                <a:solidFill>
                  <a:srgbClr val="676058"/>
                </a:solidFill>
                <a:latin typeface="Arial" charset="0"/>
              </a:rPr>
              <a:t>Changes that are </a:t>
            </a:r>
            <a:r>
              <a:rPr lang="en-US" altLang="en-US" sz="1100" b="1" u="sng" dirty="0">
                <a:solidFill>
                  <a:srgbClr val="676058"/>
                </a:solidFill>
                <a:latin typeface="Arial" charset="0"/>
              </a:rPr>
              <a:t>More</a:t>
            </a:r>
            <a:r>
              <a:rPr lang="en-US" altLang="en-US" sz="1100" b="1" dirty="0">
                <a:solidFill>
                  <a:srgbClr val="676058"/>
                </a:solidFill>
                <a:latin typeface="Arial" charset="0"/>
              </a:rPr>
              <a:t> Likely to </a:t>
            </a:r>
            <a:r>
              <a:rPr lang="en-US" altLang="en-US" sz="1100" b="1" dirty="0" smtClean="0">
                <a:solidFill>
                  <a:srgbClr val="676058"/>
                </a:solidFill>
                <a:latin typeface="Arial" charset="0"/>
              </a:rPr>
              <a:t>Happen</a:t>
            </a:r>
          </a:p>
          <a:p>
            <a:pPr algn="ctr">
              <a:lnSpc>
                <a:spcPct val="90000"/>
              </a:lnSpc>
              <a:spcBef>
                <a:spcPct val="0"/>
              </a:spcBef>
              <a:buSzTx/>
              <a:buFontTx/>
              <a:buNone/>
            </a:pPr>
            <a:endParaRPr lang="en-US" altLang="en-US" sz="1100" b="1" dirty="0">
              <a:solidFill>
                <a:srgbClr val="676058"/>
              </a:solidFill>
              <a:latin typeface="Arial" charset="0"/>
            </a:endParaRPr>
          </a:p>
        </p:txBody>
      </p:sp>
      <p:sp>
        <p:nvSpPr>
          <p:cNvPr id="15366" name="Rectangle 28"/>
          <p:cNvSpPr>
            <a:spLocks noChangeArrowheads="1"/>
          </p:cNvSpPr>
          <p:nvPr/>
        </p:nvSpPr>
        <p:spPr bwMode="auto">
          <a:xfrm>
            <a:off x="6473826" y="4535488"/>
            <a:ext cx="27305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100" dirty="0">
                <a:solidFill>
                  <a:srgbClr val="676058"/>
                </a:solidFill>
                <a:latin typeface="Arial" charset="0"/>
                <a:sym typeface="Wingdings" pitchFamily="2" charset="2"/>
              </a:rPr>
              <a:t>↑</a:t>
            </a:r>
            <a:endParaRPr lang="en-US" altLang="en-US" sz="1100" dirty="0">
              <a:solidFill>
                <a:srgbClr val="676058"/>
              </a:solidFill>
              <a:latin typeface="Arial" charset="0"/>
            </a:endParaRPr>
          </a:p>
        </p:txBody>
      </p:sp>
      <p:sp>
        <p:nvSpPr>
          <p:cNvPr id="15367" name="Rectangle 2"/>
          <p:cNvSpPr>
            <a:spLocks noGrp="1" noChangeArrowheads="1"/>
          </p:cNvSpPr>
          <p:nvPr>
            <p:ph type="title"/>
          </p:nvPr>
        </p:nvSpPr>
        <p:spPr>
          <a:xfrm>
            <a:off x="307340" y="254000"/>
            <a:ext cx="9588500" cy="997196"/>
          </a:xfrm>
        </p:spPr>
        <p:txBody>
          <a:bodyPr>
            <a:spAutoFit/>
          </a:bodyPr>
          <a:lstStyle/>
          <a:p>
            <a:r>
              <a:rPr lang="en-US" sz="2400" dirty="0"/>
              <a:t>Advisors </a:t>
            </a:r>
            <a:r>
              <a:rPr lang="en-US" sz="2400" dirty="0" smtClean="0"/>
              <a:t>believe that </a:t>
            </a:r>
            <a:r>
              <a:rPr lang="en-US" sz="2400" dirty="0"/>
              <a:t>interest rates are very likely to rise and that a rise in inflation or a market correction is significantly less likely </a:t>
            </a:r>
            <a:r>
              <a:rPr lang="en-US" sz="2400" dirty="0" smtClean="0"/>
              <a:t>than </a:t>
            </a:r>
            <a:r>
              <a:rPr lang="en-US" sz="2400" dirty="0"/>
              <a:t>six </a:t>
            </a:r>
            <a:r>
              <a:rPr lang="en-US" sz="2400" dirty="0" smtClean="0"/>
              <a:t>months </a:t>
            </a:r>
            <a:r>
              <a:rPr lang="en-US" sz="2400" dirty="0"/>
              <a:t>ago</a:t>
            </a:r>
            <a:endParaRPr lang="en-US" altLang="en-US" sz="2200" dirty="0" smtClean="0"/>
          </a:p>
        </p:txBody>
      </p:sp>
      <p:sp>
        <p:nvSpPr>
          <p:cNvPr id="8" name="Slide Number Placeholder 3"/>
          <p:cNvSpPr>
            <a:spLocks noGrp="1"/>
          </p:cNvSpPr>
          <p:nvPr>
            <p:ph type="sldNum" sz="quarter" idx="12"/>
          </p:nvPr>
        </p:nvSpPr>
        <p:spPr>
          <a:xfrm>
            <a:off x="9602788" y="7304088"/>
            <a:ext cx="219075" cy="219075"/>
          </a:xfrm>
        </p:spPr>
        <p:txBody>
          <a:bodyPr/>
          <a:lstStyle/>
          <a:p>
            <a:pPr>
              <a:defRPr/>
            </a:pPr>
            <a:fld id="{C05CE74D-F8CB-4A9C-8269-ACCE30EE6977}" type="slidenum">
              <a:rPr lang="en-US"/>
              <a:pPr>
                <a:defRPr/>
              </a:pPr>
              <a:t>33</a:t>
            </a:fld>
            <a:endParaRPr lang="en-US" dirty="0"/>
          </a:p>
        </p:txBody>
      </p:sp>
      <p:sp>
        <p:nvSpPr>
          <p:cNvPr id="3" name="TextBox 2"/>
          <p:cNvSpPr txBox="1"/>
          <p:nvPr/>
        </p:nvSpPr>
        <p:spPr>
          <a:xfrm>
            <a:off x="6173153" y="4026218"/>
            <a:ext cx="320993" cy="213360"/>
          </a:xfrm>
          <a:prstGeom prst="rect">
            <a:avLst/>
          </a:prstGeom>
          <a:noFill/>
        </p:spPr>
        <p:txBody>
          <a:bodyPr wrap="square" lIns="0" tIns="0" rIns="0" bIns="0" rtlCol="0">
            <a:noAutofit/>
          </a:bodyPr>
          <a:lstStyle/>
          <a:p>
            <a:pPr algn="ctr"/>
            <a:r>
              <a:rPr lang="en-US" sz="1600" dirty="0" smtClean="0">
                <a:latin typeface="+mn-lt"/>
              </a:rPr>
              <a:t>*</a:t>
            </a:r>
          </a:p>
        </p:txBody>
      </p:sp>
      <p:sp>
        <p:nvSpPr>
          <p:cNvPr id="10" name="Rectangle 28"/>
          <p:cNvSpPr>
            <a:spLocks noChangeArrowheads="1"/>
          </p:cNvSpPr>
          <p:nvPr/>
        </p:nvSpPr>
        <p:spPr bwMode="auto">
          <a:xfrm rot="10800000">
            <a:off x="6337301" y="3184208"/>
            <a:ext cx="27305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100" dirty="0">
                <a:solidFill>
                  <a:srgbClr val="676058"/>
                </a:solidFill>
                <a:latin typeface="Arial" charset="0"/>
                <a:sym typeface="Wingdings" pitchFamily="2" charset="2"/>
              </a:rPr>
              <a:t>↑</a:t>
            </a:r>
            <a:endParaRPr lang="en-US" altLang="en-US" sz="1100" dirty="0">
              <a:solidFill>
                <a:srgbClr val="676058"/>
              </a:solidFill>
              <a:latin typeface="Arial" charset="0"/>
            </a:endParaRPr>
          </a:p>
        </p:txBody>
      </p:sp>
      <p:sp>
        <p:nvSpPr>
          <p:cNvPr id="11" name="Rectangle 28"/>
          <p:cNvSpPr>
            <a:spLocks noChangeArrowheads="1"/>
          </p:cNvSpPr>
          <p:nvPr/>
        </p:nvSpPr>
        <p:spPr bwMode="auto">
          <a:xfrm rot="10800000">
            <a:off x="5471160" y="5957888"/>
            <a:ext cx="27305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0995" tIns="50498" rIns="100995" bIns="50498">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0"/>
              </a:spcBef>
              <a:buSzTx/>
              <a:buFontTx/>
              <a:buNone/>
            </a:pPr>
            <a:r>
              <a:rPr lang="en-US" altLang="en-US" sz="1100" dirty="0">
                <a:solidFill>
                  <a:srgbClr val="676058"/>
                </a:solidFill>
                <a:latin typeface="Arial" charset="0"/>
                <a:sym typeface="Wingdings" pitchFamily="2" charset="2"/>
              </a:rPr>
              <a:t>↑</a:t>
            </a:r>
            <a:endParaRPr lang="en-US" altLang="en-US" sz="1100" dirty="0">
              <a:solidFill>
                <a:srgbClr val="676058"/>
              </a:solidFill>
              <a:latin typeface="Arial"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Slide Number Placeholder 5"/>
          <p:cNvSpPr>
            <a:spLocks noGrp="1"/>
          </p:cNvSpPr>
          <p:nvPr>
            <p:ph type="sldNum" sz="quarter" idx="12"/>
          </p:nvPr>
        </p:nvSpPr>
        <p:spPr>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5000"/>
              </a:lnSpc>
              <a:spcBef>
                <a:spcPts val="1000"/>
              </a:spcBef>
              <a:buSzPct val="80000"/>
              <a:buFont typeface="Wingdings" pitchFamily="2" charset="2"/>
              <a:defRPr sz="2000">
                <a:solidFill>
                  <a:schemeClr val="bg1"/>
                </a:solidFill>
                <a:latin typeface="Charles Modern" pitchFamily="34" charset="0"/>
                <a:ea typeface="MS PGothic" pitchFamily="34" charset="-128"/>
                <a:cs typeface="Arial" pitchFamily="34" charset="0"/>
              </a:defRPr>
            </a:lvl1pPr>
            <a:lvl2pPr marL="742950" indent="-285750" eaLnBrk="0" hangingPunct="0">
              <a:lnSpc>
                <a:spcPct val="95000"/>
              </a:lnSpc>
              <a:spcBef>
                <a:spcPts val="800"/>
              </a:spcBef>
              <a:buFont typeface="Arial" pitchFamily="34" charset="0"/>
              <a:buChar char="−"/>
              <a:defRPr>
                <a:solidFill>
                  <a:schemeClr val="tx1"/>
                </a:solidFill>
                <a:latin typeface="Charles Modern" pitchFamily="34" charset="0"/>
                <a:ea typeface="MS PGothic" pitchFamily="34" charset="-128"/>
                <a:cs typeface="Arial"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ea typeface="MS PGothic" pitchFamily="34" charset="-128"/>
                <a:cs typeface="Arial" pitchFamily="34" charset="0"/>
              </a:defRPr>
            </a:lvl3pPr>
            <a:lvl4pPr marL="1600200" indent="-228600" eaLnBrk="0" hangingPunct="0">
              <a:lnSpc>
                <a:spcPct val="95000"/>
              </a:lnSpc>
              <a:spcBef>
                <a:spcPts val="400"/>
              </a:spcBef>
              <a:buFont typeface="Arial" pitchFamily="34" charset="0"/>
              <a:buChar char="−"/>
              <a:defRPr sz="1400">
                <a:solidFill>
                  <a:schemeClr val="tx1"/>
                </a:solidFill>
                <a:latin typeface="Charles Modern" pitchFamily="34" charset="0"/>
                <a:ea typeface="MS PGothic" pitchFamily="34" charset="-128"/>
                <a:cs typeface="Arial"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9pPr>
          </a:lstStyle>
          <a:p>
            <a:pPr eaLnBrk="1" hangingPunct="1">
              <a:lnSpc>
                <a:spcPct val="100000"/>
              </a:lnSpc>
              <a:spcBef>
                <a:spcPct val="0"/>
              </a:spcBef>
              <a:buSzTx/>
              <a:buFontTx/>
              <a:buNone/>
            </a:pPr>
            <a:fld id="{CF6FCAD4-A68F-4CCF-B3D8-5CCC4AD9FFFB}" type="slidenum">
              <a:rPr lang="en-US" altLang="en-US" sz="900" smtClean="0">
                <a:solidFill>
                  <a:srgbClr val="FFFFFF"/>
                </a:solidFill>
              </a:rPr>
              <a:pPr eaLnBrk="1" hangingPunct="1">
                <a:lnSpc>
                  <a:spcPct val="100000"/>
                </a:lnSpc>
                <a:spcBef>
                  <a:spcPct val="0"/>
                </a:spcBef>
                <a:buSzTx/>
                <a:buFontTx/>
                <a:buNone/>
              </a:pPr>
              <a:t>34</a:t>
            </a:fld>
            <a:endParaRPr lang="en-US" altLang="en-US" sz="900" smtClean="0">
              <a:solidFill>
                <a:srgbClr val="FFFFFF"/>
              </a:solidFill>
            </a:endParaRPr>
          </a:p>
        </p:txBody>
      </p:sp>
      <p:sp>
        <p:nvSpPr>
          <p:cNvPr id="34821" name="Rectangle 2"/>
          <p:cNvSpPr>
            <a:spLocks noGrp="1" noChangeAspect="1" noChangeArrowheads="1"/>
          </p:cNvSpPr>
          <p:nvPr>
            <p:ph type="title"/>
          </p:nvPr>
        </p:nvSpPr>
        <p:spPr/>
        <p:txBody>
          <a:bodyPr/>
          <a:lstStyle/>
          <a:p>
            <a:pPr eaLnBrk="1" hangingPunct="1">
              <a:defRPr/>
            </a:pPr>
            <a:r>
              <a:rPr lang="en-US" dirty="0" smtClean="0"/>
              <a:t>APPENDIX</a:t>
            </a:r>
            <a:endParaRPr lang="en-US" dirty="0"/>
          </a:p>
        </p:txBody>
      </p:sp>
    </p:spTree>
    <p:extLst>
      <p:ext uri="{BB962C8B-B14F-4D97-AF65-F5344CB8AC3E}">
        <p14:creationId xmlns:p14="http://schemas.microsoft.com/office/powerpoint/2010/main" val="23647158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a:xfrm>
            <a:off x="186690" y="-20320"/>
            <a:ext cx="9070975" cy="695325"/>
          </a:xfrm>
        </p:spPr>
        <p:txBody>
          <a:bodyPr lIns="100949" tIns="50473" rIns="100949" bIns="50473" anchor="b"/>
          <a:lstStyle/>
          <a:p>
            <a:r>
              <a:rPr lang="en-US" altLang="en-US" sz="2400" dirty="0" smtClean="0"/>
              <a:t>Background</a:t>
            </a:r>
          </a:p>
        </p:txBody>
      </p:sp>
      <p:sp>
        <p:nvSpPr>
          <p:cNvPr id="43011" name="Content Placeholder 2"/>
          <p:cNvSpPr txBox="1">
            <a:spLocks/>
          </p:cNvSpPr>
          <p:nvPr/>
        </p:nvSpPr>
        <p:spPr bwMode="auto">
          <a:xfrm>
            <a:off x="782638" y="950913"/>
            <a:ext cx="8089900" cy="599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995" tIns="50498" rIns="100995" bIns="50498"/>
          <a:lstStyle>
            <a:lvl1pPr marL="252413" indent="-252413" defTabSz="735013"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defTabSz="735013"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defTabSz="735013"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defTabSz="735013"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defTabSz="735013"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defTabSz="73501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defTabSz="73501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defTabSz="73501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defTabSz="735013"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eaLnBrk="1" hangingPunct="1">
              <a:lnSpc>
                <a:spcPct val="100000"/>
              </a:lnSpc>
              <a:spcBef>
                <a:spcPct val="15000"/>
              </a:spcBef>
              <a:spcAft>
                <a:spcPts val="225"/>
              </a:spcAft>
              <a:buClr>
                <a:schemeClr val="tx2"/>
              </a:buClr>
              <a:buSzTx/>
            </a:pPr>
            <a:r>
              <a:rPr lang="en-US" sz="2200" dirty="0" smtClean="0"/>
              <a:t>Charles </a:t>
            </a:r>
            <a:r>
              <a:rPr lang="en-US" sz="2200" dirty="0"/>
              <a:t>Schwab Advisor </a:t>
            </a:r>
            <a:r>
              <a:rPr lang="en-US" sz="2200" dirty="0" err="1"/>
              <a:t>Services</a:t>
            </a:r>
            <a:r>
              <a:rPr lang="en-US" sz="2200" baseline="30000" dirty="0" err="1"/>
              <a:t>TM</a:t>
            </a:r>
            <a:r>
              <a:rPr lang="en-US" sz="2200" dirty="0"/>
              <a:t> is a leading provider of custodial, operational and trading support to </a:t>
            </a:r>
            <a:r>
              <a:rPr lang="en-US" sz="2200" dirty="0" smtClean="0"/>
              <a:t>more than 7,000 </a:t>
            </a:r>
            <a:r>
              <a:rPr lang="en-US" sz="2200" dirty="0"/>
              <a:t>independent registered investment advisors (RIAs) with </a:t>
            </a:r>
            <a:r>
              <a:rPr lang="en-US" sz="2200" dirty="0" smtClean="0"/>
              <a:t>more than $1 </a:t>
            </a:r>
            <a:r>
              <a:rPr lang="en-US" sz="2200" dirty="0"/>
              <a:t>trillion in assets under management (as of </a:t>
            </a:r>
            <a:r>
              <a:rPr lang="en-US" sz="2200" dirty="0" smtClean="0"/>
              <a:t>3/31/15). </a:t>
            </a:r>
          </a:p>
          <a:p>
            <a:pPr eaLnBrk="1" hangingPunct="1">
              <a:lnSpc>
                <a:spcPct val="100000"/>
              </a:lnSpc>
              <a:spcBef>
                <a:spcPct val="15000"/>
              </a:spcBef>
              <a:spcAft>
                <a:spcPts val="225"/>
              </a:spcAft>
              <a:buClr>
                <a:schemeClr val="tx2"/>
              </a:buClr>
              <a:buSzTx/>
            </a:pPr>
            <a:r>
              <a:rPr lang="en-US" sz="2200" dirty="0" smtClean="0"/>
              <a:t>For </a:t>
            </a:r>
            <a:r>
              <a:rPr lang="en-US" sz="2200" dirty="0"/>
              <a:t>25 years, Schwab Advisor Services has been championing RIAs – advocating on their behalf, delivering forward-looking insights to help them navigate the future, and providing services and technology that support the continued growth and success of their businesses so that they can help their clients reach their financial goals. </a:t>
            </a:r>
            <a:endParaRPr lang="en-US" sz="2200" dirty="0" smtClean="0"/>
          </a:p>
          <a:p>
            <a:pPr eaLnBrk="1" hangingPunct="1">
              <a:lnSpc>
                <a:spcPct val="100000"/>
              </a:lnSpc>
              <a:spcBef>
                <a:spcPct val="15000"/>
              </a:spcBef>
              <a:spcAft>
                <a:spcPts val="225"/>
              </a:spcAft>
              <a:buClr>
                <a:schemeClr val="tx2"/>
              </a:buClr>
              <a:buSzTx/>
            </a:pPr>
            <a:r>
              <a:rPr lang="en-US" sz="2200" dirty="0" smtClean="0"/>
              <a:t>This semi-annual study has been designed to measure independent investment advisors’ views on a variety of timely subjects. </a:t>
            </a:r>
          </a:p>
          <a:p>
            <a:pPr eaLnBrk="1" hangingPunct="1">
              <a:lnSpc>
                <a:spcPct val="100000"/>
              </a:lnSpc>
              <a:spcBef>
                <a:spcPct val="15000"/>
              </a:spcBef>
              <a:spcAft>
                <a:spcPts val="225"/>
              </a:spcAft>
              <a:buClr>
                <a:schemeClr val="tx2"/>
              </a:buClr>
              <a:buSzTx/>
            </a:pPr>
            <a:r>
              <a:rPr lang="en-US" sz="2200" dirty="0"/>
              <a:t>Independent investment advisors are not owned by, affiliated with or supervised by Schwab.</a:t>
            </a:r>
            <a:endParaRPr lang="en-US" sz="2200" dirty="0" smtClean="0"/>
          </a:p>
          <a:p>
            <a:endParaRPr lang="en-US" sz="2200" dirty="0">
              <a:solidFill>
                <a:srgbClr val="FF0000"/>
              </a:solidFill>
            </a:endParaRPr>
          </a:p>
        </p:txBody>
      </p:sp>
      <p:sp>
        <p:nvSpPr>
          <p:cNvPr id="4" name="Slide Number Placeholder 3"/>
          <p:cNvSpPr>
            <a:spLocks noGrp="1"/>
          </p:cNvSpPr>
          <p:nvPr>
            <p:ph type="sldNum" sz="quarter" idx="12"/>
          </p:nvPr>
        </p:nvSpPr>
        <p:spPr/>
        <p:txBody>
          <a:bodyPr/>
          <a:lstStyle/>
          <a:p>
            <a:pPr>
              <a:defRPr/>
            </a:pPr>
            <a:fld id="{8CA9E979-5719-4EF5-932D-59293DDF7E22}" type="slidenum">
              <a:rPr lang="en-US"/>
              <a:pPr>
                <a:defRPr/>
              </a:pPr>
              <a:t>35</a:t>
            </a:fld>
            <a:endParaRPr lang="en-US" dirty="0"/>
          </a:p>
        </p:txBody>
      </p:sp>
    </p:spTree>
    <p:extLst>
      <p:ext uri="{BB962C8B-B14F-4D97-AF65-F5344CB8AC3E}">
        <p14:creationId xmlns:p14="http://schemas.microsoft.com/office/powerpoint/2010/main" val="1826310204"/>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186690" y="-20320"/>
            <a:ext cx="9070975" cy="695325"/>
          </a:xfrm>
        </p:spPr>
        <p:txBody>
          <a:bodyPr lIns="100949" tIns="50473" rIns="100949" bIns="50473" anchor="b"/>
          <a:lstStyle/>
          <a:p>
            <a:r>
              <a:rPr lang="en-US" altLang="en-US" sz="2400" dirty="0" smtClean="0"/>
              <a:t>Methodology</a:t>
            </a:r>
          </a:p>
        </p:txBody>
      </p:sp>
      <p:graphicFrame>
        <p:nvGraphicFramePr>
          <p:cNvPr id="4" name="Table 3"/>
          <p:cNvGraphicFramePr>
            <a:graphicFrameLocks noGrp="1"/>
          </p:cNvGraphicFramePr>
          <p:nvPr>
            <p:extLst>
              <p:ext uri="{D42A27DB-BD31-4B8C-83A1-F6EECF244321}">
                <p14:modId xmlns:p14="http://schemas.microsoft.com/office/powerpoint/2010/main" val="455940849"/>
              </p:ext>
            </p:extLst>
          </p:nvPr>
        </p:nvGraphicFramePr>
        <p:xfrm>
          <a:off x="542925" y="946150"/>
          <a:ext cx="8929688" cy="4865787"/>
        </p:xfrm>
        <a:graphic>
          <a:graphicData uri="http://schemas.openxmlformats.org/drawingml/2006/table">
            <a:tbl>
              <a:tblPr/>
              <a:tblGrid>
                <a:gridCol w="1596420"/>
                <a:gridCol w="7333268"/>
              </a:tblGrid>
              <a:tr h="201390">
                <a:tc>
                  <a:txBody>
                    <a:bodyPr/>
                    <a:lstStyle/>
                    <a:p>
                      <a:pPr algn="ctr" fontAlgn="ctr">
                        <a:lnSpc>
                          <a:spcPct val="95000"/>
                        </a:lnSpc>
                      </a:pPr>
                      <a:endParaRPr lang="en-US" sz="1100" b="1" i="0" u="none" strike="noStrike" dirty="0">
                        <a:solidFill>
                          <a:schemeClr val="bg1"/>
                        </a:solidFill>
                        <a:latin typeface="Arial"/>
                      </a:endParaRPr>
                    </a:p>
                  </a:txBody>
                  <a:tcPr marL="6190" marR="6190" marT="20309" marB="2030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fontAlgn="b">
                        <a:lnSpc>
                          <a:spcPct val="95000"/>
                        </a:lnSpc>
                      </a:pPr>
                      <a:endParaRPr lang="en-US" sz="1100" b="1" i="0" u="none" strike="noStrike" dirty="0">
                        <a:solidFill>
                          <a:schemeClr val="bg1"/>
                        </a:solidFill>
                        <a:latin typeface="Arial"/>
                      </a:endParaRPr>
                    </a:p>
                  </a:txBody>
                  <a:tcPr marL="6190" marR="6190" marT="20309" marB="2030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FBDE3"/>
                    </a:solidFill>
                  </a:tcPr>
                </a:tc>
              </a:tr>
              <a:tr h="1604158">
                <a:tc>
                  <a:txBody>
                    <a:bodyPr/>
                    <a:lstStyle/>
                    <a:p>
                      <a:pPr algn="l" fontAlgn="t">
                        <a:lnSpc>
                          <a:spcPct val="95000"/>
                        </a:lnSpc>
                      </a:pPr>
                      <a:r>
                        <a:rPr lang="en-US" sz="2700" b="1" i="0" u="none" strike="noStrike" dirty="0" smtClean="0">
                          <a:solidFill>
                            <a:schemeClr val="tx1"/>
                          </a:solidFill>
                          <a:latin typeface="Arial"/>
                        </a:rPr>
                        <a:t>What</a:t>
                      </a:r>
                      <a:endParaRPr lang="en-US" sz="2700" b="1" i="0" u="none" strike="noStrike" dirty="0">
                        <a:solidFill>
                          <a:schemeClr val="tx1"/>
                        </a:solidFill>
                        <a:latin typeface="Arial"/>
                      </a:endParaRPr>
                    </a:p>
                  </a:txBody>
                  <a:tcPr marL="100578" marR="8381" marT="20309" marB="2030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FD8D2"/>
                    </a:solidFill>
                  </a:tcPr>
                </a:tc>
                <a:tc>
                  <a:txBody>
                    <a:bodyPr/>
                    <a:lstStyle/>
                    <a:p>
                      <a:pPr marL="404813" indent="-231775" algn="l" fontAlgn="ctr">
                        <a:lnSpc>
                          <a:spcPct val="95000"/>
                        </a:lnSpc>
                        <a:buFont typeface="Arial" pitchFamily="34" charset="0"/>
                        <a:buChar char="•"/>
                      </a:pPr>
                      <a:r>
                        <a:rPr lang="en-US" sz="1800" b="0" i="0" u="none" strike="noStrike" dirty="0" smtClean="0">
                          <a:solidFill>
                            <a:schemeClr val="tx1"/>
                          </a:solidFill>
                          <a:latin typeface="+mn-lt"/>
                        </a:rPr>
                        <a:t>The Independent Advisor Outlook Study is an online study conducted for Charles Schwab by Koski Research.  </a:t>
                      </a:r>
                    </a:p>
                    <a:p>
                      <a:pPr marL="404813" indent="-231775" algn="l" fontAlgn="ctr">
                        <a:lnSpc>
                          <a:spcPct val="95000"/>
                        </a:lnSpc>
                        <a:buFont typeface="Arial" pitchFamily="34" charset="0"/>
                        <a:buChar char="•"/>
                      </a:pPr>
                      <a:r>
                        <a:rPr lang="en-US" sz="1800" b="0" i="0" u="none" strike="noStrike" dirty="0" smtClean="0">
                          <a:solidFill>
                            <a:schemeClr val="tx1"/>
                          </a:solidFill>
                          <a:latin typeface="+mn-lt"/>
                        </a:rPr>
                        <a:t>Koski Research is neither affiliated with, nor employed by, Charles Schwab &amp; Co., Inc.</a:t>
                      </a:r>
                    </a:p>
                    <a:p>
                      <a:pPr marL="404813" indent="-231775" algn="l" fontAlgn="ctr">
                        <a:lnSpc>
                          <a:spcPct val="95000"/>
                        </a:lnSpc>
                        <a:buFont typeface="Arial" pitchFamily="34" charset="0"/>
                        <a:buChar char="•"/>
                      </a:pPr>
                      <a:r>
                        <a:rPr lang="en-US" sz="1800" b="0" i="0" u="none" strike="noStrike" dirty="0" smtClean="0">
                          <a:solidFill>
                            <a:schemeClr val="tx1"/>
                          </a:solidFill>
                          <a:latin typeface="+mn-lt"/>
                        </a:rPr>
                        <a:t>The sampling error is +/-3.9 percentage points at the 95% confidence level</a:t>
                      </a:r>
                    </a:p>
                  </a:txBody>
                  <a:tcPr marL="8381" marR="8381" marT="20309" marB="2030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3F2F0"/>
                    </a:solidFill>
                  </a:tcPr>
                </a:tc>
              </a:tr>
              <a:tr h="170913">
                <a:tc>
                  <a:txBody>
                    <a:bodyPr/>
                    <a:lstStyle/>
                    <a:p>
                      <a:pPr algn="l" fontAlgn="t">
                        <a:lnSpc>
                          <a:spcPct val="95000"/>
                        </a:lnSpc>
                      </a:pPr>
                      <a:endParaRPr lang="en-US" sz="900" b="1" i="0" u="none" strike="noStrike" dirty="0">
                        <a:solidFill>
                          <a:schemeClr val="tx1"/>
                        </a:solidFill>
                        <a:latin typeface="Arial"/>
                      </a:endParaRPr>
                    </a:p>
                  </a:txBody>
                  <a:tcPr marL="100578" marR="8381" marT="20309" marB="2030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04813" indent="-231775" algn="l" fontAlgn="ctr">
                        <a:lnSpc>
                          <a:spcPct val="95000"/>
                        </a:lnSpc>
                        <a:buFont typeface="Arial" pitchFamily="34" charset="0"/>
                        <a:buChar char="•"/>
                      </a:pPr>
                      <a:endParaRPr lang="en-US" sz="900" b="0" i="0" u="none" strike="noStrike" dirty="0">
                        <a:solidFill>
                          <a:schemeClr val="tx1"/>
                        </a:solidFill>
                        <a:latin typeface="+mn-lt"/>
                      </a:endParaRPr>
                    </a:p>
                  </a:txBody>
                  <a:tcPr marL="8381" marR="8381" marT="20309" marB="2030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561798">
                <a:tc>
                  <a:txBody>
                    <a:bodyPr/>
                    <a:lstStyle/>
                    <a:p>
                      <a:pPr algn="l" fontAlgn="t">
                        <a:lnSpc>
                          <a:spcPct val="95000"/>
                        </a:lnSpc>
                      </a:pPr>
                      <a:r>
                        <a:rPr lang="en-US" sz="2700" b="1" i="0" u="none" strike="noStrike" dirty="0" smtClean="0">
                          <a:solidFill>
                            <a:schemeClr val="tx1"/>
                          </a:solidFill>
                          <a:latin typeface="Arial"/>
                        </a:rPr>
                        <a:t>When</a:t>
                      </a:r>
                      <a:endParaRPr lang="en-US" sz="2700" b="1" i="0" u="none" strike="noStrike" dirty="0">
                        <a:solidFill>
                          <a:schemeClr val="tx1"/>
                        </a:solidFill>
                        <a:latin typeface="Arial"/>
                      </a:endParaRPr>
                    </a:p>
                  </a:txBody>
                  <a:tcPr marL="100578" marR="8381" marT="20309" marB="2030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FD8D2"/>
                    </a:solidFill>
                  </a:tcPr>
                </a:tc>
                <a:tc>
                  <a:txBody>
                    <a:bodyPr/>
                    <a:lstStyle/>
                    <a:p>
                      <a:pPr marL="404813" indent="-231775" algn="l" fontAlgn="ctr">
                        <a:lnSpc>
                          <a:spcPct val="95000"/>
                        </a:lnSpc>
                        <a:buFont typeface="Arial" pitchFamily="34" charset="0"/>
                        <a:buChar char="•"/>
                      </a:pPr>
                      <a:r>
                        <a:rPr lang="en-US" sz="1800" b="0" i="0" u="none" strike="noStrike" dirty="0" smtClean="0">
                          <a:solidFill>
                            <a:schemeClr val="tx1"/>
                          </a:solidFill>
                          <a:latin typeface="+mn-lt"/>
                        </a:rPr>
                        <a:t>The study was conducted from April 28</a:t>
                      </a:r>
                      <a:r>
                        <a:rPr lang="en-US" sz="1800" b="0" i="0" u="none" strike="noStrike" baseline="30000" dirty="0" smtClean="0">
                          <a:solidFill>
                            <a:schemeClr val="tx1"/>
                          </a:solidFill>
                          <a:latin typeface="+mn-lt"/>
                        </a:rPr>
                        <a:t>th</a:t>
                      </a:r>
                      <a:r>
                        <a:rPr lang="en-US" sz="1800" b="0" i="0" u="none" strike="noStrike" dirty="0" smtClean="0">
                          <a:solidFill>
                            <a:schemeClr val="tx1"/>
                          </a:solidFill>
                          <a:latin typeface="+mn-lt"/>
                        </a:rPr>
                        <a:t> to</a:t>
                      </a:r>
                      <a:r>
                        <a:rPr lang="en-US" sz="1800" b="0" i="0" u="none" strike="noStrike" baseline="0" dirty="0" smtClean="0">
                          <a:solidFill>
                            <a:schemeClr val="tx1"/>
                          </a:solidFill>
                          <a:latin typeface="+mn-lt"/>
                        </a:rPr>
                        <a:t> May 11</a:t>
                      </a:r>
                      <a:r>
                        <a:rPr lang="en-US" sz="1800" b="0" i="0" u="none" strike="noStrike" baseline="30000" dirty="0" smtClean="0">
                          <a:solidFill>
                            <a:schemeClr val="tx1"/>
                          </a:solidFill>
                          <a:latin typeface="+mn-lt"/>
                        </a:rPr>
                        <a:t>th</a:t>
                      </a:r>
                      <a:r>
                        <a:rPr lang="en-US" sz="1800" b="0" i="0" u="none" strike="noStrike" dirty="0" smtClean="0">
                          <a:solidFill>
                            <a:schemeClr val="tx1"/>
                          </a:solidFill>
                          <a:latin typeface="+mn-lt"/>
                        </a:rPr>
                        <a:t>, 2015</a:t>
                      </a:r>
                    </a:p>
                  </a:txBody>
                  <a:tcPr marL="8381" marR="8381" marT="20309" marB="2030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3F2F0"/>
                    </a:solidFill>
                  </a:tcPr>
                </a:tc>
              </a:tr>
              <a:tr h="170913">
                <a:tc>
                  <a:txBody>
                    <a:bodyPr/>
                    <a:lstStyle/>
                    <a:p>
                      <a:pPr algn="l" fontAlgn="t">
                        <a:lnSpc>
                          <a:spcPct val="95000"/>
                        </a:lnSpc>
                      </a:pPr>
                      <a:endParaRPr lang="en-US" sz="900" b="1" i="0" u="none" strike="noStrike" dirty="0">
                        <a:solidFill>
                          <a:schemeClr val="tx1"/>
                        </a:solidFill>
                        <a:latin typeface="Arial"/>
                      </a:endParaRPr>
                    </a:p>
                  </a:txBody>
                  <a:tcPr marL="100578" marR="8381" marT="20309" marB="2030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lnSpc>
                          <a:spcPct val="95000"/>
                        </a:lnSpc>
                        <a:buFont typeface="Arial" pitchFamily="34" charset="0"/>
                        <a:buChar char="•"/>
                      </a:pPr>
                      <a:endParaRPr lang="en-US" sz="900" b="0" i="0" u="none" strike="noStrike" dirty="0">
                        <a:solidFill>
                          <a:schemeClr val="tx1"/>
                        </a:solidFill>
                        <a:latin typeface="+mn-lt"/>
                      </a:endParaRPr>
                    </a:p>
                  </a:txBody>
                  <a:tcPr marL="8381" marR="8381" marT="20309" marB="2030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2156517">
                <a:tc>
                  <a:txBody>
                    <a:bodyPr/>
                    <a:lstStyle/>
                    <a:p>
                      <a:pPr algn="l" fontAlgn="t">
                        <a:lnSpc>
                          <a:spcPct val="95000"/>
                        </a:lnSpc>
                      </a:pPr>
                      <a:r>
                        <a:rPr lang="en-US" sz="2700" b="1" i="0" u="none" strike="noStrike" dirty="0" smtClean="0">
                          <a:solidFill>
                            <a:schemeClr val="tx1"/>
                          </a:solidFill>
                          <a:latin typeface="Arial"/>
                        </a:rPr>
                        <a:t>Who</a:t>
                      </a:r>
                      <a:endParaRPr lang="en-US" sz="2700" b="1" i="0" u="none" strike="noStrike" dirty="0">
                        <a:solidFill>
                          <a:schemeClr val="tx1"/>
                        </a:solidFill>
                        <a:latin typeface="Arial"/>
                      </a:endParaRPr>
                    </a:p>
                  </a:txBody>
                  <a:tcPr marL="100578" marR="8381" marT="20309" marB="2030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FD8D2"/>
                    </a:solidFill>
                  </a:tcPr>
                </a:tc>
                <a:tc>
                  <a:txBody>
                    <a:bodyPr/>
                    <a:lstStyle/>
                    <a:p>
                      <a:pPr marL="404813" indent="-231775" algn="l" fontAlgn="ctr">
                        <a:lnSpc>
                          <a:spcPct val="95000"/>
                        </a:lnSpc>
                        <a:buFont typeface="Arial" pitchFamily="34" charset="0"/>
                        <a:buChar char="•"/>
                      </a:pPr>
                      <a:r>
                        <a:rPr lang="en-US" sz="1800" b="0" i="0" u="none" strike="noStrike" dirty="0" smtClean="0">
                          <a:solidFill>
                            <a:schemeClr val="tx1"/>
                          </a:solidFill>
                          <a:latin typeface="+mn-lt"/>
                        </a:rPr>
                        <a:t>629 advisors employed by independent investment advisor firms, whose assets are custodied at Schwab.</a:t>
                      </a:r>
                    </a:p>
                    <a:p>
                      <a:pPr marL="404813" indent="-231775" algn="l" fontAlgn="ctr">
                        <a:lnSpc>
                          <a:spcPct val="95000"/>
                        </a:lnSpc>
                        <a:buFont typeface="Arial" pitchFamily="34" charset="0"/>
                        <a:buChar char="•"/>
                      </a:pPr>
                      <a:r>
                        <a:rPr lang="en-US" sz="1800" b="0" i="0" u="none" strike="noStrike" dirty="0" smtClean="0">
                          <a:solidFill>
                            <a:schemeClr val="tx1"/>
                          </a:solidFill>
                          <a:latin typeface="+mn-lt"/>
                        </a:rPr>
                        <a:t>Participation is voluntary. Respondents are offered the opportunity to sign up for a summary of the results. The survey length averages around 20</a:t>
                      </a:r>
                      <a:r>
                        <a:rPr lang="en-US" sz="1800" b="0" i="0" u="none" strike="noStrike" baseline="0" dirty="0" smtClean="0">
                          <a:solidFill>
                            <a:schemeClr val="tx1"/>
                          </a:solidFill>
                          <a:latin typeface="+mn-lt"/>
                        </a:rPr>
                        <a:t> </a:t>
                      </a:r>
                      <a:r>
                        <a:rPr lang="en-US" sz="1800" b="0" i="0" u="none" strike="noStrike" dirty="0" smtClean="0">
                          <a:solidFill>
                            <a:schemeClr val="tx1"/>
                          </a:solidFill>
                          <a:latin typeface="+mn-lt"/>
                        </a:rPr>
                        <a:t>minutes.</a:t>
                      </a:r>
                    </a:p>
                    <a:p>
                      <a:pPr marL="404813" indent="-231775" algn="l" fontAlgn="ctr">
                        <a:lnSpc>
                          <a:spcPct val="95000"/>
                        </a:lnSpc>
                        <a:buFont typeface="Arial" pitchFamily="34" charset="0"/>
                        <a:buChar char="•"/>
                      </a:pPr>
                      <a:r>
                        <a:rPr lang="en-US" sz="1800" b="0" i="0" u="none" strike="noStrike" dirty="0" smtClean="0">
                          <a:solidFill>
                            <a:schemeClr val="tx1"/>
                          </a:solidFill>
                          <a:latin typeface="+mn-lt"/>
                        </a:rPr>
                        <a:t>For this report, the majority of data is reported at the total sample level. When applicable, comparisons with prior waves of the study are made. </a:t>
                      </a:r>
                    </a:p>
                  </a:txBody>
                  <a:tcPr marL="8381" marR="8381" marT="20309" marB="2030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3F2F0"/>
                    </a:solidFill>
                  </a:tcPr>
                </a:tc>
              </a:tr>
            </a:tbl>
          </a:graphicData>
        </a:graphic>
      </p:graphicFrame>
      <p:sp>
        <p:nvSpPr>
          <p:cNvPr id="5" name="Slide Number Placeholder 3"/>
          <p:cNvSpPr>
            <a:spLocks noGrp="1"/>
          </p:cNvSpPr>
          <p:nvPr>
            <p:ph type="sldNum" sz="quarter" idx="12"/>
          </p:nvPr>
        </p:nvSpPr>
        <p:spPr/>
        <p:txBody>
          <a:bodyPr/>
          <a:lstStyle/>
          <a:p>
            <a:pPr>
              <a:defRPr/>
            </a:pPr>
            <a:fld id="{AA1CB401-22CA-414C-A192-6E9B42DF2353}" type="slidenum">
              <a:rPr lang="en-US"/>
              <a:pPr>
                <a:defRPr/>
              </a:pPr>
              <a:t>36</a:t>
            </a:fld>
            <a:endParaRPr lang="en-US" dirty="0"/>
          </a:p>
        </p:txBody>
      </p:sp>
    </p:spTree>
    <p:extLst>
      <p:ext uri="{BB962C8B-B14F-4D97-AF65-F5344CB8AC3E}">
        <p14:creationId xmlns:p14="http://schemas.microsoft.com/office/powerpoint/2010/main" val="2208530991"/>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ChangeArrowheads="1"/>
          </p:cNvSpPr>
          <p:nvPr/>
        </p:nvSpPr>
        <p:spPr bwMode="auto">
          <a:xfrm>
            <a:off x="247968" y="284798"/>
            <a:ext cx="8256587" cy="614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486" tIns="50486" rIns="50486" bIns="50486">
            <a:spAutoFit/>
          </a:bodyPr>
          <a:lstStyle>
            <a:lvl1pPr eaLnBrk="0" hangingPunct="0">
              <a:lnSpc>
                <a:spcPct val="95000"/>
              </a:lnSpc>
              <a:spcBef>
                <a:spcPts val="1000"/>
              </a:spcBef>
              <a:buSzPct val="80000"/>
              <a:buFont typeface="Wingdings" pitchFamily="2" charset="2"/>
              <a:buChar char="§"/>
              <a:defRPr sz="2000">
                <a:solidFill>
                  <a:schemeClr val="tx1"/>
                </a:solidFill>
                <a:latin typeface="Charles Modern" pitchFamily="34" charset="0"/>
              </a:defRPr>
            </a:lvl1pPr>
            <a:lvl2pPr marL="742950" indent="-285750" eaLnBrk="0" hangingPunct="0">
              <a:lnSpc>
                <a:spcPct val="95000"/>
              </a:lnSpc>
              <a:spcBef>
                <a:spcPts val="800"/>
              </a:spcBef>
              <a:buFont typeface="Arial" charset="0"/>
              <a:buChar char="−"/>
              <a:defRPr>
                <a:solidFill>
                  <a:schemeClr val="tx1"/>
                </a:solidFill>
                <a:latin typeface="Charles Modern"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defRPr>
            </a:lvl3pPr>
            <a:lvl4pPr marL="1600200" indent="-228600" eaLnBrk="0" hangingPunct="0">
              <a:lnSpc>
                <a:spcPct val="95000"/>
              </a:lnSpc>
              <a:spcBef>
                <a:spcPts val="400"/>
              </a:spcBef>
              <a:buFont typeface="Arial" charset="0"/>
              <a:buChar char="−"/>
              <a:defRPr sz="1400">
                <a:solidFill>
                  <a:schemeClr val="tx1"/>
                </a:solidFill>
                <a:latin typeface="Charles Modern"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defRPr>
            </a:lvl9pPr>
          </a:lstStyle>
          <a:p>
            <a:pPr>
              <a:lnSpc>
                <a:spcPct val="90000"/>
              </a:lnSpc>
              <a:spcBef>
                <a:spcPct val="0"/>
              </a:spcBef>
              <a:buSzTx/>
              <a:buFontTx/>
              <a:buNone/>
            </a:pPr>
            <a:r>
              <a:rPr lang="en-US" altLang="en-US" sz="2400" dirty="0">
                <a:solidFill>
                  <a:schemeClr val="tx2"/>
                </a:solidFill>
                <a:latin typeface="+mn-lt"/>
              </a:rPr>
              <a:t>Demographics</a:t>
            </a:r>
            <a:r>
              <a:rPr lang="en-US" altLang="en-US" sz="1300" dirty="0">
                <a:latin typeface="Arial" charset="0"/>
              </a:rPr>
              <a:t/>
            </a:r>
            <a:br>
              <a:rPr lang="en-US" altLang="en-US" sz="1300" dirty="0">
                <a:latin typeface="Arial" charset="0"/>
              </a:rPr>
            </a:br>
            <a:r>
              <a:rPr lang="en-US" altLang="en-US" sz="1300" dirty="0">
                <a:solidFill>
                  <a:srgbClr val="676058"/>
                </a:solidFill>
                <a:latin typeface="Arial" charset="0"/>
              </a:rPr>
              <a:t>(Base: Total Advisors Responding)</a:t>
            </a:r>
            <a:endParaRPr lang="en-US" altLang="en-US" sz="1300" dirty="0">
              <a:solidFill>
                <a:srgbClr val="777777"/>
              </a:solidFill>
              <a:latin typeface="Arial" charset="0"/>
            </a:endParaRPr>
          </a:p>
        </p:txBody>
      </p:sp>
      <p:graphicFrame>
        <p:nvGraphicFramePr>
          <p:cNvPr id="5" name="Group 146"/>
          <p:cNvGraphicFramePr>
            <a:graphicFrameLocks noGrp="1"/>
          </p:cNvGraphicFramePr>
          <p:nvPr>
            <p:extLst>
              <p:ext uri="{D42A27DB-BD31-4B8C-83A1-F6EECF244321}">
                <p14:modId xmlns:p14="http://schemas.microsoft.com/office/powerpoint/2010/main" val="2114893499"/>
              </p:ext>
            </p:extLst>
          </p:nvPr>
        </p:nvGraphicFramePr>
        <p:xfrm>
          <a:off x="5130800" y="954088"/>
          <a:ext cx="4686300" cy="5421217"/>
        </p:xfrm>
        <a:graphic>
          <a:graphicData uri="http://schemas.openxmlformats.org/drawingml/2006/table">
            <a:tbl>
              <a:tblPr/>
              <a:tblGrid>
                <a:gridCol w="3522428"/>
                <a:gridCol w="1163872"/>
              </a:tblGrid>
              <a:tr h="209839">
                <a:tc>
                  <a:txBody>
                    <a:bodyPr/>
                    <a:lstStyle/>
                    <a:p>
                      <a:pPr marL="0" marR="0" lvl="0" indent="0"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100" b="0" i="0" u="none" strike="noStrike" cap="none" normalizeH="0" baseline="0" dirty="0" smtClean="0">
                          <a:ln>
                            <a:noFill/>
                          </a:ln>
                          <a:solidFill>
                            <a:schemeClr val="bg1"/>
                          </a:solidFill>
                          <a:effectLst/>
                          <a:latin typeface="Arial" charset="0"/>
                          <a:cs typeface="Arial" charset="0"/>
                        </a:rPr>
                        <a:t>Advisors Responding</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100" b="0" i="0" u="none" strike="noStrike" cap="none" normalizeH="0" baseline="0" dirty="0" smtClean="0">
                          <a:ln>
                            <a:noFill/>
                          </a:ln>
                          <a:solidFill>
                            <a:schemeClr val="bg1"/>
                          </a:solidFill>
                          <a:effectLst/>
                          <a:latin typeface="Arial" charset="0"/>
                          <a:cs typeface="Arial" charset="0"/>
                        </a:rPr>
                        <a:t>Base</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Whether Respondent Future Principal (among Non-Principals)</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(n=326)</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r>
              <a:tr h="193000">
                <a:tc>
                  <a:txBody>
                    <a:bodyPr/>
                    <a:lstStyle/>
                    <a:p>
                      <a:pPr marL="168275"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kern="1200" cap="none" normalizeH="0" baseline="0" dirty="0" smtClean="0">
                          <a:ln>
                            <a:noFill/>
                          </a:ln>
                          <a:solidFill>
                            <a:srgbClr val="333333"/>
                          </a:solidFill>
                          <a:effectLst/>
                          <a:latin typeface="Arial" charset="0"/>
                          <a:ea typeface="+mn-ea"/>
                          <a:cs typeface="Arial" charset="0"/>
                        </a:rPr>
                        <a:t>Yes</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67%</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168275"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kern="1200" cap="none" normalizeH="0" baseline="0" dirty="0" smtClean="0">
                          <a:ln>
                            <a:noFill/>
                          </a:ln>
                          <a:solidFill>
                            <a:srgbClr val="333333"/>
                          </a:solidFill>
                          <a:effectLst/>
                          <a:latin typeface="Arial" charset="0"/>
                          <a:ea typeface="+mn-ea"/>
                          <a:cs typeface="Arial" charset="0"/>
                        </a:rPr>
                        <a:t>No</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33%</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b"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Number of Employees at Firm</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(n=556)</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1 to 5</a:t>
                      </a: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45%</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6 to 15</a:t>
                      </a: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33%</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b"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16 to 50</a:t>
                      </a: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18%</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defRPr/>
                      </a:pPr>
                      <a:r>
                        <a:rPr kumimoji="0" lang="en-US" sz="1000" b="0" i="0" u="none" strike="noStrike" cap="none" normalizeH="0" baseline="0" dirty="0" smtClean="0">
                          <a:ln>
                            <a:noFill/>
                          </a:ln>
                          <a:solidFill>
                            <a:srgbClr val="333333"/>
                          </a:solidFill>
                          <a:effectLst/>
                          <a:latin typeface="Arial" charset="0"/>
                          <a:cs typeface="Arial" charset="0"/>
                        </a:rPr>
                        <a:t>51 or more</a:t>
                      </a: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4%</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MEAN</a:t>
                      </a: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22 employees</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Assets Under Management at Firm (AUM)</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defRPr/>
                      </a:pPr>
                      <a:r>
                        <a:rPr kumimoji="1" lang="en-US" sz="1000" b="0" i="0" u="none" strike="noStrike" cap="none" normalizeH="0" baseline="0" dirty="0" smtClean="0">
                          <a:ln>
                            <a:noFill/>
                          </a:ln>
                          <a:solidFill>
                            <a:srgbClr val="333333"/>
                          </a:solidFill>
                          <a:effectLst/>
                          <a:latin typeface="Arial" charset="0"/>
                          <a:cs typeface="Arial" charset="0"/>
                        </a:rPr>
                        <a:t>(n=629)</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Less than $</a:t>
                      </a:r>
                      <a:r>
                        <a:rPr kumimoji="0" lang="en-US" sz="1000" b="0" i="0" u="none" strike="noStrike" cap="none" normalizeH="0" baseline="0" dirty="0" err="1" smtClean="0">
                          <a:ln>
                            <a:noFill/>
                          </a:ln>
                          <a:solidFill>
                            <a:srgbClr val="333333"/>
                          </a:solidFill>
                          <a:effectLst/>
                          <a:latin typeface="Arial" charset="0"/>
                          <a:cs typeface="Arial" charset="0"/>
                        </a:rPr>
                        <a:t>25M</a:t>
                      </a:r>
                      <a:endParaRPr kumimoji="0" lang="en-US" sz="1000" b="0" i="0" u="none" strike="noStrike" cap="none" normalizeH="0" baseline="0" dirty="0" smtClean="0">
                        <a:ln>
                          <a:noFill/>
                        </a:ln>
                        <a:solidFill>
                          <a:srgbClr val="333333"/>
                        </a:solidFill>
                        <a:effectLst/>
                        <a:latin typeface="Arial" charset="0"/>
                        <a:cs typeface="Arial" charset="0"/>
                      </a:endParaRP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9%</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a:t>
                      </a:r>
                      <a:r>
                        <a:rPr kumimoji="0" lang="en-US" sz="1000" b="0" i="0" u="none" strike="noStrike" cap="none" normalizeH="0" baseline="0" dirty="0" err="1" smtClean="0">
                          <a:ln>
                            <a:noFill/>
                          </a:ln>
                          <a:solidFill>
                            <a:srgbClr val="333333"/>
                          </a:solidFill>
                          <a:effectLst/>
                          <a:latin typeface="Arial" charset="0"/>
                          <a:cs typeface="Arial" charset="0"/>
                        </a:rPr>
                        <a:t>25M</a:t>
                      </a:r>
                      <a:r>
                        <a:rPr kumimoji="0" lang="en-US" sz="1000" b="0" i="0" u="none" strike="noStrike" cap="none" normalizeH="0" baseline="0" dirty="0" smtClean="0">
                          <a:ln>
                            <a:noFill/>
                          </a:ln>
                          <a:solidFill>
                            <a:srgbClr val="333333"/>
                          </a:solidFill>
                          <a:effectLst/>
                          <a:latin typeface="Arial" charset="0"/>
                          <a:cs typeface="Arial" charset="0"/>
                        </a:rPr>
                        <a:t> to $</a:t>
                      </a:r>
                      <a:r>
                        <a:rPr kumimoji="0" lang="en-US" sz="1000" b="0" i="0" u="none" strike="noStrike" cap="none" normalizeH="0" baseline="0" dirty="0" err="1" smtClean="0">
                          <a:ln>
                            <a:noFill/>
                          </a:ln>
                          <a:solidFill>
                            <a:srgbClr val="333333"/>
                          </a:solidFill>
                          <a:effectLst/>
                          <a:latin typeface="Arial" charset="0"/>
                          <a:cs typeface="Arial" charset="0"/>
                        </a:rPr>
                        <a:t>100M</a:t>
                      </a:r>
                      <a:endParaRPr kumimoji="0" lang="en-US" sz="1000" b="0" i="0" u="none" strike="noStrike" cap="none" normalizeH="0" baseline="0" dirty="0" smtClean="0">
                        <a:ln>
                          <a:noFill/>
                        </a:ln>
                        <a:solidFill>
                          <a:srgbClr val="333333"/>
                        </a:solidFill>
                        <a:effectLst/>
                        <a:latin typeface="Arial" charset="0"/>
                        <a:cs typeface="Arial" charset="0"/>
                      </a:endParaRP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22%</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defRPr/>
                      </a:pPr>
                      <a:r>
                        <a:rPr kumimoji="0" lang="en-US" sz="1000" b="0" i="0" u="none" strike="noStrike" cap="none" normalizeH="0" baseline="0" dirty="0" smtClean="0">
                          <a:ln>
                            <a:noFill/>
                          </a:ln>
                          <a:solidFill>
                            <a:srgbClr val="333333"/>
                          </a:solidFill>
                          <a:effectLst/>
                          <a:latin typeface="Arial" charset="0"/>
                          <a:cs typeface="Arial" charset="0"/>
                        </a:rPr>
                        <a:t>$</a:t>
                      </a:r>
                      <a:r>
                        <a:rPr kumimoji="0" lang="en-US" sz="1000" b="0" i="0" u="none" strike="noStrike" cap="none" normalizeH="0" baseline="0" dirty="0" err="1" smtClean="0">
                          <a:ln>
                            <a:noFill/>
                          </a:ln>
                          <a:solidFill>
                            <a:srgbClr val="333333"/>
                          </a:solidFill>
                          <a:effectLst/>
                          <a:latin typeface="Arial" charset="0"/>
                          <a:cs typeface="Arial" charset="0"/>
                        </a:rPr>
                        <a:t>100.1M</a:t>
                      </a:r>
                      <a:r>
                        <a:rPr kumimoji="0" lang="en-US" sz="1000" b="0" i="0" u="none" strike="noStrike" cap="none" normalizeH="0" baseline="0" dirty="0" smtClean="0">
                          <a:ln>
                            <a:noFill/>
                          </a:ln>
                          <a:solidFill>
                            <a:srgbClr val="333333"/>
                          </a:solidFill>
                          <a:effectLst/>
                          <a:latin typeface="Arial" charset="0"/>
                          <a:cs typeface="Arial" charset="0"/>
                        </a:rPr>
                        <a:t> to $</a:t>
                      </a:r>
                      <a:r>
                        <a:rPr kumimoji="0" lang="en-US" sz="1000" b="0" i="0" u="none" strike="noStrike" cap="none" normalizeH="0" baseline="0" dirty="0" err="1" smtClean="0">
                          <a:ln>
                            <a:noFill/>
                          </a:ln>
                          <a:solidFill>
                            <a:srgbClr val="333333"/>
                          </a:solidFill>
                          <a:effectLst/>
                          <a:latin typeface="Arial" charset="0"/>
                          <a:cs typeface="Arial" charset="0"/>
                        </a:rPr>
                        <a:t>250M</a:t>
                      </a:r>
                      <a:endParaRPr kumimoji="0" lang="en-US" sz="1000" b="0" i="0" u="none" strike="noStrike" cap="none" normalizeH="0" baseline="0" dirty="0" smtClean="0">
                        <a:ln>
                          <a:noFill/>
                        </a:ln>
                        <a:solidFill>
                          <a:srgbClr val="333333"/>
                        </a:solidFill>
                        <a:effectLst/>
                        <a:latin typeface="Arial" charset="0"/>
                        <a:cs typeface="Arial" charset="0"/>
                      </a:endParaRP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21%</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defRPr/>
                      </a:pPr>
                      <a:r>
                        <a:rPr kumimoji="0" lang="en-US" sz="1000" b="0" i="0" u="none" strike="noStrike" cap="none" normalizeH="0" baseline="0" dirty="0" smtClean="0">
                          <a:ln>
                            <a:noFill/>
                          </a:ln>
                          <a:solidFill>
                            <a:srgbClr val="333333"/>
                          </a:solidFill>
                          <a:effectLst/>
                          <a:latin typeface="Arial" charset="0"/>
                          <a:cs typeface="Arial" charset="0"/>
                        </a:rPr>
                        <a:t>$</a:t>
                      </a:r>
                      <a:r>
                        <a:rPr kumimoji="0" lang="en-US" sz="1000" b="0" i="0" u="none" strike="noStrike" cap="none" normalizeH="0" baseline="0" dirty="0" err="1" smtClean="0">
                          <a:ln>
                            <a:noFill/>
                          </a:ln>
                          <a:solidFill>
                            <a:srgbClr val="333333"/>
                          </a:solidFill>
                          <a:effectLst/>
                          <a:latin typeface="Arial" charset="0"/>
                          <a:cs typeface="Arial" charset="0"/>
                        </a:rPr>
                        <a:t>250.1M</a:t>
                      </a:r>
                      <a:r>
                        <a:rPr kumimoji="0" lang="en-US" sz="1000" b="0" i="0" u="none" strike="noStrike" cap="none" normalizeH="0" baseline="0" dirty="0" smtClean="0">
                          <a:ln>
                            <a:noFill/>
                          </a:ln>
                          <a:solidFill>
                            <a:srgbClr val="333333"/>
                          </a:solidFill>
                          <a:effectLst/>
                          <a:latin typeface="Arial" charset="0"/>
                          <a:cs typeface="Arial" charset="0"/>
                        </a:rPr>
                        <a:t> to $</a:t>
                      </a:r>
                      <a:r>
                        <a:rPr kumimoji="0" lang="en-US" sz="1000" b="0" i="0" u="none" strike="noStrike" cap="none" normalizeH="0" baseline="0" dirty="0" err="1" smtClean="0">
                          <a:ln>
                            <a:noFill/>
                          </a:ln>
                          <a:solidFill>
                            <a:srgbClr val="333333"/>
                          </a:solidFill>
                          <a:effectLst/>
                          <a:latin typeface="Arial" charset="0"/>
                          <a:cs typeface="Arial" charset="0"/>
                        </a:rPr>
                        <a:t>500M</a:t>
                      </a:r>
                      <a:endParaRPr kumimoji="0" lang="en-US" sz="1000" b="0" i="0" u="none" strike="noStrike" cap="none" normalizeH="0" baseline="0" dirty="0" smtClean="0">
                        <a:ln>
                          <a:noFill/>
                        </a:ln>
                        <a:solidFill>
                          <a:srgbClr val="333333"/>
                        </a:solidFill>
                        <a:effectLst/>
                        <a:latin typeface="Arial" charset="0"/>
                        <a:cs typeface="Arial" charset="0"/>
                      </a:endParaRP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14%</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More than $</a:t>
                      </a:r>
                      <a:r>
                        <a:rPr kumimoji="0" lang="en-US" sz="1000" b="0" i="0" u="none" strike="noStrike" cap="none" normalizeH="0" baseline="0" dirty="0" err="1" smtClean="0">
                          <a:ln>
                            <a:noFill/>
                          </a:ln>
                          <a:solidFill>
                            <a:srgbClr val="333333"/>
                          </a:solidFill>
                          <a:effectLst/>
                          <a:latin typeface="Arial" charset="0"/>
                          <a:cs typeface="Arial" charset="0"/>
                        </a:rPr>
                        <a:t>500M</a:t>
                      </a:r>
                      <a:endParaRPr kumimoji="0" lang="en-US" sz="1000" b="0" i="0" u="none" strike="noStrike" cap="none" normalizeH="0" baseline="0" dirty="0" smtClean="0">
                        <a:ln>
                          <a:noFill/>
                        </a:ln>
                        <a:solidFill>
                          <a:srgbClr val="333333"/>
                        </a:solidFill>
                        <a:effectLst/>
                        <a:latin typeface="Arial" charset="0"/>
                        <a:cs typeface="Arial" charset="0"/>
                      </a:endParaRP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31%</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MEAN</a:t>
                      </a: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$364M</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MEDIAN</a:t>
                      </a: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$227M</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b"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Number of Clients Per Firm</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(n=629)</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1 to 50</a:t>
                      </a: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13%</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51 to 100</a:t>
                      </a: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14%</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b"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101 to 250</a:t>
                      </a: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22%</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defRPr/>
                      </a:pPr>
                      <a:r>
                        <a:rPr kumimoji="0" lang="en-US" sz="1000" b="0" i="0" u="none" strike="noStrike" cap="none" normalizeH="0" baseline="0" dirty="0" smtClean="0">
                          <a:ln>
                            <a:noFill/>
                          </a:ln>
                          <a:solidFill>
                            <a:srgbClr val="333333"/>
                          </a:solidFill>
                          <a:effectLst/>
                          <a:latin typeface="Arial" charset="0"/>
                          <a:cs typeface="Arial" charset="0"/>
                        </a:rPr>
                        <a:t>251 or more</a:t>
                      </a: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32%</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MEAN</a:t>
                      </a: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542 clients</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MEDIAN</a:t>
                      </a: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104 clients</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Gender</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(n=624)</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Male</a:t>
                      </a: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78%</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0">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Female</a:t>
                      </a:r>
                    </a:p>
                  </a:txBody>
                  <a:tcPr marL="20120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22%</a:t>
                      </a:r>
                    </a:p>
                  </a:txBody>
                  <a:tcPr marL="20120" marR="20120" marT="20307" marB="20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bl>
          </a:graphicData>
        </a:graphic>
      </p:graphicFrame>
      <p:graphicFrame>
        <p:nvGraphicFramePr>
          <p:cNvPr id="6" name="Group 146"/>
          <p:cNvGraphicFramePr>
            <a:graphicFrameLocks noGrp="1"/>
          </p:cNvGraphicFramePr>
          <p:nvPr>
            <p:extLst>
              <p:ext uri="{D42A27DB-BD31-4B8C-83A1-F6EECF244321}">
                <p14:modId xmlns:p14="http://schemas.microsoft.com/office/powerpoint/2010/main" val="3589955868"/>
              </p:ext>
            </p:extLst>
          </p:nvPr>
        </p:nvGraphicFramePr>
        <p:xfrm>
          <a:off x="203200" y="954088"/>
          <a:ext cx="4737100" cy="5807377"/>
        </p:xfrm>
        <a:graphic>
          <a:graphicData uri="http://schemas.openxmlformats.org/drawingml/2006/table">
            <a:tbl>
              <a:tblPr/>
              <a:tblGrid>
                <a:gridCol w="3573228"/>
                <a:gridCol w="1163872"/>
              </a:tblGrid>
              <a:tr h="209855">
                <a:tc>
                  <a:txBody>
                    <a:bodyPr/>
                    <a:lstStyle/>
                    <a:p>
                      <a:pPr marL="0" marR="0" lvl="0" indent="0"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100" b="0" i="0" u="none" strike="noStrike" cap="none" normalizeH="0" baseline="0" dirty="0" smtClean="0">
                          <a:ln>
                            <a:noFill/>
                          </a:ln>
                          <a:solidFill>
                            <a:schemeClr val="bg1"/>
                          </a:solidFill>
                          <a:effectLst/>
                          <a:latin typeface="Arial" charset="0"/>
                          <a:cs typeface="Arial" charset="0"/>
                        </a:rPr>
                        <a:t>Advisors Responding</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100" b="0" i="0" u="none" strike="noStrike" cap="none" normalizeH="0" baseline="0" dirty="0" smtClean="0">
                          <a:ln>
                            <a:noFill/>
                          </a:ln>
                          <a:solidFill>
                            <a:schemeClr val="bg1"/>
                          </a:solidFill>
                          <a:effectLst/>
                          <a:latin typeface="Arial" charset="0"/>
                          <a:cs typeface="Arial" charset="0"/>
                        </a:rPr>
                        <a:t>Base</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Average Client Age by Range</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defRPr/>
                      </a:pPr>
                      <a:r>
                        <a:rPr kumimoji="1" lang="en-US" sz="1000" b="0" i="0" u="none" strike="noStrike" cap="none" normalizeH="0" baseline="0" dirty="0" smtClean="0">
                          <a:ln>
                            <a:noFill/>
                          </a:ln>
                          <a:solidFill>
                            <a:srgbClr val="333333"/>
                          </a:solidFill>
                          <a:effectLst/>
                          <a:latin typeface="Arial" charset="0"/>
                          <a:cs typeface="Arial" charset="0"/>
                        </a:rPr>
                        <a:t>(n=628)</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Less than 50 years old</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5%</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50 to 54 years old</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9%</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defRPr/>
                      </a:pPr>
                      <a:r>
                        <a:rPr kumimoji="0" lang="en-US" sz="1000" b="0" i="0" u="none" strike="noStrike" cap="none" normalizeH="0" baseline="0" dirty="0" smtClean="0">
                          <a:ln>
                            <a:noFill/>
                          </a:ln>
                          <a:solidFill>
                            <a:srgbClr val="333333"/>
                          </a:solidFill>
                          <a:effectLst/>
                          <a:latin typeface="Arial" charset="0"/>
                          <a:cs typeface="Arial" charset="0"/>
                        </a:rPr>
                        <a:t>55 to 59 years old</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24%</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defRPr/>
                      </a:pPr>
                      <a:r>
                        <a:rPr kumimoji="0" lang="en-US" sz="1000" b="0" i="0" u="none" strike="noStrike" cap="none" normalizeH="0" baseline="0" dirty="0" smtClean="0">
                          <a:ln>
                            <a:noFill/>
                          </a:ln>
                          <a:solidFill>
                            <a:srgbClr val="333333"/>
                          </a:solidFill>
                          <a:effectLst/>
                          <a:latin typeface="Arial" charset="0"/>
                          <a:cs typeface="Arial" charset="0"/>
                        </a:rPr>
                        <a:t>60 to 64 years old</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32%</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65 or older</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22%</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MEAN</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60 years old</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defRPr/>
                      </a:pPr>
                      <a:r>
                        <a:rPr kumimoji="0" lang="en-US" sz="1000" b="0" i="0" u="none" strike="noStrike" cap="none" normalizeH="0" baseline="0" dirty="0" smtClean="0">
                          <a:ln>
                            <a:noFill/>
                          </a:ln>
                          <a:solidFill>
                            <a:srgbClr val="333333"/>
                          </a:solidFill>
                          <a:effectLst/>
                          <a:latin typeface="Arial" charset="0"/>
                          <a:cs typeface="Arial" charset="0"/>
                        </a:rPr>
                        <a:t>Age of Advisor Responding</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defRPr/>
                      </a:pPr>
                      <a:r>
                        <a:rPr kumimoji="1" lang="en-US" sz="1000" b="0" i="0" u="none" strike="noStrike" cap="none" normalizeH="0" baseline="0" dirty="0" smtClean="0">
                          <a:ln>
                            <a:noFill/>
                          </a:ln>
                          <a:solidFill>
                            <a:srgbClr val="333333"/>
                          </a:solidFill>
                          <a:effectLst/>
                          <a:latin typeface="Arial" charset="0"/>
                          <a:cs typeface="Arial" charset="0"/>
                        </a:rPr>
                        <a:t>(n=624)</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Under 35</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9%</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35 to 44 years old</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19%</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defRPr/>
                      </a:pPr>
                      <a:r>
                        <a:rPr kumimoji="0" lang="en-US" sz="1000" b="0" i="0" u="none" strike="noStrike" cap="none" normalizeH="0" baseline="0" dirty="0" smtClean="0">
                          <a:ln>
                            <a:noFill/>
                          </a:ln>
                          <a:solidFill>
                            <a:srgbClr val="333333"/>
                          </a:solidFill>
                          <a:effectLst/>
                          <a:latin typeface="Arial" charset="0"/>
                          <a:cs typeface="Arial" charset="0"/>
                        </a:rPr>
                        <a:t>45 to 54 years old</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31%</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defRPr/>
                      </a:pPr>
                      <a:r>
                        <a:rPr kumimoji="0" lang="en-US" sz="1000" b="0" i="0" u="none" strike="noStrike" cap="none" normalizeH="0" baseline="0" dirty="0" smtClean="0">
                          <a:ln>
                            <a:noFill/>
                          </a:ln>
                          <a:solidFill>
                            <a:srgbClr val="333333"/>
                          </a:solidFill>
                          <a:effectLst/>
                          <a:latin typeface="Arial" charset="0"/>
                          <a:cs typeface="Arial" charset="0"/>
                        </a:rPr>
                        <a:t>55 to 64 years old</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27%</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65 to 74 years old</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9%</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75 or older</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1%</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MEAN</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51 years old</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Number of Years Worked for Independent Advisory Firm</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defRPr/>
                      </a:pPr>
                      <a:r>
                        <a:rPr kumimoji="1" lang="en-US" sz="1000" b="0" i="0" u="none" strike="noStrike" cap="none" normalizeH="0" baseline="0" dirty="0" smtClean="0">
                          <a:ln>
                            <a:noFill/>
                          </a:ln>
                          <a:solidFill>
                            <a:srgbClr val="333333"/>
                          </a:solidFill>
                          <a:effectLst/>
                          <a:latin typeface="Arial" charset="0"/>
                          <a:cs typeface="Arial" charset="0"/>
                        </a:rPr>
                        <a:t>(n=627)</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5 years or less</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defRPr/>
                      </a:pPr>
                      <a:r>
                        <a:rPr kumimoji="1" lang="en-US" sz="1000" b="0" i="0" u="none" strike="noStrike" cap="none" normalizeH="0" baseline="0" dirty="0" smtClean="0">
                          <a:ln>
                            <a:noFill/>
                          </a:ln>
                          <a:solidFill>
                            <a:srgbClr val="333333"/>
                          </a:solidFill>
                          <a:effectLst/>
                          <a:latin typeface="Arial" charset="0"/>
                          <a:cs typeface="Arial" charset="0"/>
                        </a:rPr>
                        <a:t>25%</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More than 5 to 10 years</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defRPr/>
                      </a:pPr>
                      <a:r>
                        <a:rPr kumimoji="1" lang="en-US" sz="1000" b="0" i="0" u="none" strike="noStrike" cap="none" normalizeH="0" baseline="0" dirty="0" smtClean="0">
                          <a:ln>
                            <a:noFill/>
                          </a:ln>
                          <a:solidFill>
                            <a:srgbClr val="333333"/>
                          </a:solidFill>
                          <a:effectLst/>
                          <a:latin typeface="Arial" charset="0"/>
                          <a:cs typeface="Arial" charset="0"/>
                        </a:rPr>
                        <a:t>20%</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More than 11 to 15 years</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defRPr/>
                      </a:pPr>
                      <a:r>
                        <a:rPr kumimoji="1" lang="en-US" sz="1000" b="0" i="0" u="none" strike="noStrike" cap="none" normalizeH="0" baseline="0" dirty="0" smtClean="0">
                          <a:ln>
                            <a:noFill/>
                          </a:ln>
                          <a:solidFill>
                            <a:srgbClr val="333333"/>
                          </a:solidFill>
                          <a:effectLst/>
                          <a:latin typeface="Arial" charset="0"/>
                          <a:cs typeface="Arial" charset="0"/>
                        </a:rPr>
                        <a:t>17%</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More than 15 years</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defRPr/>
                      </a:pPr>
                      <a:r>
                        <a:rPr kumimoji="1" lang="en-US" sz="1000" b="0" i="0" u="none" strike="noStrike" cap="none" normalizeH="0" baseline="0" dirty="0" smtClean="0">
                          <a:ln>
                            <a:noFill/>
                          </a:ln>
                          <a:solidFill>
                            <a:srgbClr val="333333"/>
                          </a:solidFill>
                          <a:effectLst/>
                          <a:latin typeface="Arial" charset="0"/>
                          <a:cs typeface="Arial" charset="0"/>
                        </a:rPr>
                        <a:t>37%</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MEAN</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defRPr/>
                      </a:pPr>
                      <a:r>
                        <a:rPr kumimoji="1" lang="en-US" sz="1000" b="0" i="0" u="none" strike="noStrike" cap="none" normalizeH="0" baseline="0" dirty="0" smtClean="0">
                          <a:ln>
                            <a:noFill/>
                          </a:ln>
                          <a:solidFill>
                            <a:srgbClr val="333333"/>
                          </a:solidFill>
                          <a:effectLst/>
                          <a:latin typeface="Arial" charset="0"/>
                          <a:cs typeface="Arial" charset="0"/>
                        </a:rPr>
                        <a:t>12 years</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Primary Role at Firm</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defRPr/>
                      </a:pPr>
                      <a:r>
                        <a:rPr kumimoji="1" lang="en-US" sz="1000" b="0" i="0" u="none" strike="noStrike" cap="none" normalizeH="0" baseline="0" dirty="0" smtClean="0">
                          <a:ln>
                            <a:noFill/>
                          </a:ln>
                          <a:solidFill>
                            <a:srgbClr val="333333"/>
                          </a:solidFill>
                          <a:effectLst/>
                          <a:latin typeface="Arial" charset="0"/>
                          <a:cs typeface="Arial" charset="0"/>
                        </a:rPr>
                        <a:t>(n=629)</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Principal</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60%</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Portfolio Manager</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15%</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Operations staff</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10%</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Other</a:t>
                      </a:r>
                    </a:p>
                  </a:txBody>
                  <a:tcPr marL="20120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15%</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0"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cap="none" normalizeH="0" baseline="0" dirty="0" smtClean="0">
                          <a:ln>
                            <a:noFill/>
                          </a:ln>
                          <a:solidFill>
                            <a:srgbClr val="333333"/>
                          </a:solidFill>
                          <a:effectLst/>
                          <a:latin typeface="Arial" charset="0"/>
                          <a:cs typeface="Arial" charset="0"/>
                        </a:rPr>
                        <a:t>Founding Principal (among Principals)</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(n=628)</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D8D2"/>
                    </a:solidFill>
                  </a:tcPr>
                </a:tc>
              </a:tr>
              <a:tr h="193008">
                <a:tc>
                  <a:txBody>
                    <a:bodyPr/>
                    <a:lstStyle/>
                    <a:p>
                      <a:pPr marL="168275"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kern="1200" cap="none" normalizeH="0" baseline="0" dirty="0" smtClean="0">
                          <a:ln>
                            <a:noFill/>
                          </a:ln>
                          <a:solidFill>
                            <a:srgbClr val="333333"/>
                          </a:solidFill>
                          <a:effectLst/>
                          <a:latin typeface="Arial" charset="0"/>
                          <a:ea typeface="+mn-ea"/>
                          <a:cs typeface="Arial" charset="0"/>
                        </a:rPr>
                        <a:t>Yes</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48%</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r h="193008">
                <a:tc>
                  <a:txBody>
                    <a:bodyPr/>
                    <a:lstStyle/>
                    <a:p>
                      <a:pPr marL="168275" marR="0" lvl="0" indent="0" algn="l" defTabSz="914400" rtl="0" eaLnBrk="0" fontAlgn="t" latinLnBrk="0" hangingPunct="0">
                        <a:lnSpc>
                          <a:spcPct val="100000"/>
                        </a:lnSpc>
                        <a:spcBef>
                          <a:spcPct val="100000"/>
                        </a:spcBef>
                        <a:spcAft>
                          <a:spcPct val="0"/>
                        </a:spcAft>
                        <a:buClrTx/>
                        <a:buSzTx/>
                        <a:buFontTx/>
                        <a:buNone/>
                        <a:tabLst/>
                      </a:pPr>
                      <a:r>
                        <a:rPr kumimoji="0" lang="en-US" sz="1000" b="0" i="0" u="none" strike="noStrike" kern="1200" cap="none" normalizeH="0" baseline="0" dirty="0" smtClean="0">
                          <a:ln>
                            <a:noFill/>
                          </a:ln>
                          <a:solidFill>
                            <a:srgbClr val="333333"/>
                          </a:solidFill>
                          <a:effectLst/>
                          <a:latin typeface="Arial" charset="0"/>
                          <a:ea typeface="+mn-ea"/>
                          <a:cs typeface="Arial" charset="0"/>
                        </a:rPr>
                        <a:t>No</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c>
                  <a:txBody>
                    <a:bodyPr/>
                    <a:lstStyle/>
                    <a:p>
                      <a:pPr marL="257175" marR="0" lvl="0" indent="-257175" algn="ctr" defTabSz="914400" rtl="0" eaLnBrk="0" fontAlgn="base" latinLnBrk="0" hangingPunct="0">
                        <a:lnSpc>
                          <a:spcPct val="100000"/>
                        </a:lnSpc>
                        <a:spcBef>
                          <a:spcPct val="100000"/>
                        </a:spcBef>
                        <a:spcAft>
                          <a:spcPct val="0"/>
                        </a:spcAft>
                        <a:buClr>
                          <a:schemeClr val="bg2"/>
                        </a:buClr>
                        <a:buSzTx/>
                        <a:buFont typeface="Wingdings" pitchFamily="2" charset="2"/>
                        <a:buNone/>
                        <a:tabLst/>
                      </a:pPr>
                      <a:r>
                        <a:rPr kumimoji="1" lang="en-US" sz="1000" b="0" i="0" u="none" strike="noStrike" cap="none" normalizeH="0" baseline="0" dirty="0" smtClean="0">
                          <a:ln>
                            <a:noFill/>
                          </a:ln>
                          <a:solidFill>
                            <a:srgbClr val="333333"/>
                          </a:solidFill>
                          <a:effectLst/>
                          <a:latin typeface="Arial" charset="0"/>
                          <a:cs typeface="Arial" charset="0"/>
                        </a:rPr>
                        <a:t>52%</a:t>
                      </a:r>
                    </a:p>
                  </a:txBody>
                  <a:tcPr marL="20120" marR="20120" marT="20309" marB="203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2F0"/>
                    </a:solidFill>
                  </a:tcPr>
                </a:tc>
              </a:tr>
            </a:tbl>
          </a:graphicData>
        </a:graphic>
      </p:graphicFrame>
      <p:sp>
        <p:nvSpPr>
          <p:cNvPr id="7" name="Slide Number Placeholder 3"/>
          <p:cNvSpPr>
            <a:spLocks noGrp="1"/>
          </p:cNvSpPr>
          <p:nvPr>
            <p:ph type="sldNum" sz="quarter" idx="12"/>
          </p:nvPr>
        </p:nvSpPr>
        <p:spPr>
          <a:xfrm>
            <a:off x="9602788" y="7304088"/>
            <a:ext cx="219075" cy="219075"/>
          </a:xfrm>
        </p:spPr>
        <p:txBody>
          <a:bodyPr/>
          <a:lstStyle/>
          <a:p>
            <a:pPr>
              <a:defRPr/>
            </a:pPr>
            <a:fld id="{A1514FD1-D7EA-491E-A11A-9AD3EFA1BADB}" type="slidenum">
              <a:rPr lang="en-US"/>
              <a:pPr>
                <a:defRPr/>
              </a:pPr>
              <a:t>37</a:t>
            </a:fld>
            <a:endParaRPr lang="en-US" dirty="0"/>
          </a:p>
        </p:txBody>
      </p:sp>
    </p:spTree>
    <p:extLst>
      <p:ext uri="{BB962C8B-B14F-4D97-AF65-F5344CB8AC3E}">
        <p14:creationId xmlns:p14="http://schemas.microsoft.com/office/powerpoint/2010/main" val="2807509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450850" y="0"/>
            <a:ext cx="9070975" cy="695325"/>
          </a:xfrm>
        </p:spPr>
        <p:txBody>
          <a:bodyPr lIns="100949" tIns="50473" rIns="100949" bIns="50473" anchor="b"/>
          <a:lstStyle/>
          <a:p>
            <a:r>
              <a:rPr lang="en-US" altLang="en-US" sz="2200" smtClean="0"/>
              <a:t>Executive Summary</a:t>
            </a:r>
          </a:p>
        </p:txBody>
      </p:sp>
      <p:sp>
        <p:nvSpPr>
          <p:cNvPr id="4" name="Content Placeholder 2"/>
          <p:cNvSpPr txBox="1">
            <a:spLocks/>
          </p:cNvSpPr>
          <p:nvPr/>
        </p:nvSpPr>
        <p:spPr>
          <a:xfrm>
            <a:off x="536575" y="827088"/>
            <a:ext cx="9010650" cy="5997575"/>
          </a:xfrm>
          <a:prstGeom prst="rect">
            <a:avLst/>
          </a:prstGeom>
        </p:spPr>
        <p:txBody>
          <a:bodyPr lIns="100995" tIns="50498" rIns="100995" bIns="50498"/>
          <a:lstStyle/>
          <a:p>
            <a:pPr eaLnBrk="0" hangingPunct="0">
              <a:spcBef>
                <a:spcPts val="442"/>
              </a:spcBef>
              <a:buClr>
                <a:schemeClr val="tx1"/>
              </a:buClr>
              <a:defRPr/>
            </a:pPr>
            <a:r>
              <a:rPr lang="en-US" sz="2000" b="1" kern="0" dirty="0" smtClean="0">
                <a:latin typeface="+mn-lt"/>
                <a:cs typeface="+mn-cs"/>
              </a:rPr>
              <a:t>Firm Outlook (continued)</a:t>
            </a:r>
          </a:p>
          <a:p>
            <a:pPr eaLnBrk="0" hangingPunct="0">
              <a:spcBef>
                <a:spcPts val="442"/>
              </a:spcBef>
              <a:buClr>
                <a:schemeClr val="tx1"/>
              </a:buClr>
              <a:defRPr/>
            </a:pPr>
            <a:endParaRPr lang="en-US" sz="2000" b="1" kern="0" dirty="0" smtClean="0">
              <a:latin typeface="+mn-lt"/>
              <a:cs typeface="+mn-cs"/>
            </a:endParaRPr>
          </a:p>
          <a:p>
            <a:pPr eaLnBrk="0" hangingPunct="0">
              <a:spcBef>
                <a:spcPts val="442"/>
              </a:spcBef>
              <a:buClr>
                <a:schemeClr val="tx1"/>
              </a:buClr>
              <a:defRPr/>
            </a:pPr>
            <a:r>
              <a:rPr lang="en-US" sz="1200" b="1" kern="0" dirty="0" smtClean="0">
                <a:solidFill>
                  <a:schemeClr val="tx2"/>
                </a:solidFill>
              </a:rPr>
              <a:t>DIVERSITY</a:t>
            </a:r>
          </a:p>
          <a:p>
            <a:pPr marL="255995" indent="-255995" eaLnBrk="0" hangingPunct="0">
              <a:spcBef>
                <a:spcPts val="442"/>
              </a:spcBef>
              <a:buClr>
                <a:schemeClr val="tx1"/>
              </a:buClr>
              <a:buFont typeface="Wingdings" pitchFamily="2" charset="2"/>
              <a:buChar char="§"/>
              <a:defRPr/>
            </a:pPr>
            <a:r>
              <a:rPr lang="en-US" sz="2000" kern="0" dirty="0" smtClean="0"/>
              <a:t>More than half of firms see diversity hiring as a priority.  </a:t>
            </a:r>
          </a:p>
          <a:p>
            <a:pPr marL="255995" indent="-255995" eaLnBrk="0" hangingPunct="0">
              <a:spcBef>
                <a:spcPts val="442"/>
              </a:spcBef>
              <a:buClr>
                <a:schemeClr val="tx1"/>
              </a:buClr>
              <a:buFont typeface="Wingdings" pitchFamily="2" charset="2"/>
              <a:buChar char="§"/>
              <a:defRPr/>
            </a:pPr>
            <a:r>
              <a:rPr lang="en-US" sz="2000" kern="0" dirty="0" smtClean="0"/>
              <a:t>Of the firms who do believe that diversity hiring is a priority, their main action taken is expanding the network they use to search for new employees.</a:t>
            </a:r>
          </a:p>
          <a:p>
            <a:pPr eaLnBrk="0" hangingPunct="0">
              <a:spcBef>
                <a:spcPts val="442"/>
              </a:spcBef>
              <a:buClr>
                <a:schemeClr val="tx1"/>
              </a:buClr>
              <a:defRPr/>
            </a:pPr>
            <a:endParaRPr lang="en-US" sz="2000" kern="0" dirty="0" smtClean="0"/>
          </a:p>
          <a:p>
            <a:pPr eaLnBrk="0" hangingPunct="0">
              <a:spcBef>
                <a:spcPts val="442"/>
              </a:spcBef>
              <a:buClr>
                <a:schemeClr val="tx1"/>
              </a:buClr>
              <a:defRPr/>
            </a:pPr>
            <a:r>
              <a:rPr lang="en-US" sz="1200" b="1" kern="0" dirty="0" smtClean="0">
                <a:solidFill>
                  <a:schemeClr val="tx2"/>
                </a:solidFill>
              </a:rPr>
              <a:t>PATH TO OWNERSHIP</a:t>
            </a:r>
          </a:p>
          <a:p>
            <a:pPr marL="255995" indent="-255995" eaLnBrk="0" hangingPunct="0">
              <a:spcBef>
                <a:spcPts val="442"/>
              </a:spcBef>
              <a:buClr>
                <a:schemeClr val="tx1"/>
              </a:buClr>
              <a:buFont typeface="Wingdings" pitchFamily="2" charset="2"/>
              <a:buChar char="§"/>
              <a:defRPr/>
            </a:pPr>
            <a:r>
              <a:rPr lang="en-US" sz="2000" dirty="0" smtClean="0">
                <a:latin typeface="Arial"/>
                <a:ea typeface="Times New Roman"/>
              </a:rPr>
              <a:t>Nearly one-third of firms offer equity </a:t>
            </a:r>
            <a:r>
              <a:rPr lang="en-US" sz="2000" dirty="0">
                <a:latin typeface="Arial"/>
                <a:ea typeface="Times New Roman"/>
              </a:rPr>
              <a:t>ownership </a:t>
            </a:r>
            <a:r>
              <a:rPr lang="en-US" sz="2000" dirty="0" smtClean="0">
                <a:latin typeface="Arial"/>
                <a:ea typeface="Times New Roman"/>
              </a:rPr>
              <a:t>today</a:t>
            </a:r>
            <a:r>
              <a:rPr lang="en-US" sz="2000" dirty="0">
                <a:latin typeface="Arial"/>
                <a:ea typeface="Times New Roman"/>
              </a:rPr>
              <a:t>; it is </a:t>
            </a:r>
            <a:r>
              <a:rPr lang="en-US" sz="2000" dirty="0" smtClean="0">
                <a:latin typeface="Arial"/>
                <a:ea typeface="Times New Roman"/>
              </a:rPr>
              <a:t>more </a:t>
            </a:r>
            <a:r>
              <a:rPr lang="en-US" sz="2000" dirty="0">
                <a:latin typeface="Arial"/>
                <a:ea typeface="Times New Roman"/>
              </a:rPr>
              <a:t>common at larger firms (52%) than smaller firms (21%).</a:t>
            </a:r>
            <a:endParaRPr lang="en-US" sz="2000" dirty="0"/>
          </a:p>
          <a:p>
            <a:pPr marL="255995" indent="-255995" eaLnBrk="0" hangingPunct="0">
              <a:spcBef>
                <a:spcPts val="442"/>
              </a:spcBef>
              <a:buClr>
                <a:schemeClr val="tx1"/>
              </a:buClr>
              <a:buFont typeface="Wingdings" pitchFamily="2" charset="2"/>
              <a:buChar char="§"/>
              <a:defRPr/>
            </a:pPr>
            <a:r>
              <a:rPr lang="en-US" sz="2000" kern="0" dirty="0" smtClean="0"/>
              <a:t>The primary reasons for offering equity ownership are to ensure the long-term success of the firm and retain talent.</a:t>
            </a:r>
          </a:p>
          <a:p>
            <a:pPr marL="255995" indent="-255995" eaLnBrk="0" hangingPunct="0">
              <a:spcBef>
                <a:spcPts val="442"/>
              </a:spcBef>
              <a:buClr>
                <a:schemeClr val="tx1"/>
              </a:buClr>
              <a:buFont typeface="Wingdings" pitchFamily="2" charset="2"/>
              <a:buChar char="§"/>
              <a:defRPr/>
            </a:pPr>
            <a:r>
              <a:rPr lang="en-US" sz="2000" kern="0" dirty="0" smtClean="0"/>
              <a:t>Of the firms that offer equity, nearly half (49%) have a documented path to ownership. </a:t>
            </a:r>
          </a:p>
          <a:p>
            <a:pPr marL="255995" indent="-255995" eaLnBrk="0" hangingPunct="0">
              <a:spcBef>
                <a:spcPts val="442"/>
              </a:spcBef>
              <a:buClr>
                <a:schemeClr val="tx1"/>
              </a:buClr>
              <a:buFont typeface="Wingdings" pitchFamily="2" charset="2"/>
              <a:buChar char="§"/>
              <a:defRPr/>
            </a:pPr>
            <a:r>
              <a:rPr lang="en-US" sz="2000" kern="0" dirty="0" smtClean="0"/>
              <a:t>Equity ownership is generally acquired through buying in (57%) as compared to equity grants (15%) or earning out (12%). </a:t>
            </a:r>
          </a:p>
        </p:txBody>
      </p:sp>
      <p:sp>
        <p:nvSpPr>
          <p:cNvPr id="5" name="Slide Number Placeholder 3"/>
          <p:cNvSpPr>
            <a:spLocks noGrp="1"/>
          </p:cNvSpPr>
          <p:nvPr>
            <p:ph type="sldNum" sz="quarter" idx="12"/>
          </p:nvPr>
        </p:nvSpPr>
        <p:spPr/>
        <p:txBody>
          <a:bodyPr/>
          <a:lstStyle/>
          <a:p>
            <a:pPr>
              <a:defRPr/>
            </a:pPr>
            <a:fld id="{3AFADAA5-8962-4C8A-82ED-029EE8B59D74}" type="slidenum">
              <a:rPr lang="en-US"/>
              <a:pPr>
                <a:defRPr/>
              </a:pPr>
              <a:t>4</a:t>
            </a:fld>
            <a:endParaRPr lang="en-US" dirty="0"/>
          </a:p>
        </p:txBody>
      </p:sp>
    </p:spTree>
    <p:extLst>
      <p:ext uri="{BB962C8B-B14F-4D97-AF65-F5344CB8AC3E}">
        <p14:creationId xmlns:p14="http://schemas.microsoft.com/office/powerpoint/2010/main" val="3634928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450850" y="0"/>
            <a:ext cx="9070975" cy="695325"/>
          </a:xfrm>
        </p:spPr>
        <p:txBody>
          <a:bodyPr lIns="100949" tIns="50473" rIns="100949" bIns="50473" anchor="b"/>
          <a:lstStyle/>
          <a:p>
            <a:r>
              <a:rPr lang="en-US" altLang="en-US" sz="2200" smtClean="0"/>
              <a:t>Executive Summary</a:t>
            </a:r>
          </a:p>
        </p:txBody>
      </p:sp>
      <p:sp>
        <p:nvSpPr>
          <p:cNvPr id="4" name="Content Placeholder 2"/>
          <p:cNvSpPr txBox="1">
            <a:spLocks/>
          </p:cNvSpPr>
          <p:nvPr/>
        </p:nvSpPr>
        <p:spPr>
          <a:xfrm>
            <a:off x="536575" y="827088"/>
            <a:ext cx="9010650" cy="5997575"/>
          </a:xfrm>
          <a:prstGeom prst="rect">
            <a:avLst/>
          </a:prstGeom>
        </p:spPr>
        <p:txBody>
          <a:bodyPr lIns="100995" tIns="50498" rIns="100995" bIns="50498"/>
          <a:lstStyle/>
          <a:p>
            <a:pPr eaLnBrk="0" hangingPunct="0">
              <a:spcBef>
                <a:spcPts val="442"/>
              </a:spcBef>
              <a:buClr>
                <a:schemeClr val="tx1"/>
              </a:buClr>
              <a:defRPr/>
            </a:pPr>
            <a:r>
              <a:rPr lang="en-US" sz="2000" b="1" kern="0" dirty="0" smtClean="0">
                <a:latin typeface="+mn-lt"/>
                <a:cs typeface="+mn-cs"/>
              </a:rPr>
              <a:t>Firm Outlook (continued)</a:t>
            </a:r>
          </a:p>
          <a:p>
            <a:pPr eaLnBrk="0" hangingPunct="0">
              <a:spcBef>
                <a:spcPts val="442"/>
              </a:spcBef>
              <a:buClr>
                <a:schemeClr val="tx1"/>
              </a:buClr>
              <a:defRPr/>
            </a:pPr>
            <a:endParaRPr lang="en-US" sz="1200" b="1" kern="0" dirty="0" smtClean="0">
              <a:solidFill>
                <a:schemeClr val="tx2"/>
              </a:solidFill>
            </a:endParaRPr>
          </a:p>
          <a:p>
            <a:pPr eaLnBrk="0" hangingPunct="0">
              <a:spcBef>
                <a:spcPts val="442"/>
              </a:spcBef>
              <a:buClr>
                <a:schemeClr val="tx1"/>
              </a:buClr>
              <a:defRPr/>
            </a:pPr>
            <a:r>
              <a:rPr lang="en-US" sz="1200" b="1" kern="0" dirty="0" smtClean="0">
                <a:solidFill>
                  <a:schemeClr val="tx2"/>
                </a:solidFill>
              </a:rPr>
              <a:t>TECHNOLOGY</a:t>
            </a:r>
            <a:endParaRPr lang="en-US" sz="1200" b="1" kern="0" dirty="0">
              <a:solidFill>
                <a:schemeClr val="tx2"/>
              </a:solidFill>
            </a:endParaRPr>
          </a:p>
          <a:p>
            <a:pPr marL="255995" indent="-255995" eaLnBrk="0" hangingPunct="0">
              <a:spcBef>
                <a:spcPts val="442"/>
              </a:spcBef>
              <a:buClr>
                <a:schemeClr val="tx1"/>
              </a:buClr>
              <a:buFont typeface="Wingdings" pitchFamily="2" charset="2"/>
              <a:buChar char="§"/>
              <a:defRPr/>
            </a:pPr>
            <a:r>
              <a:rPr lang="en-US" sz="2000" dirty="0" smtClean="0"/>
              <a:t>Firms report that advancements in technology have </a:t>
            </a:r>
            <a:r>
              <a:rPr lang="en-US" sz="2000" dirty="0"/>
              <a:t>allowed </a:t>
            </a:r>
            <a:r>
              <a:rPr lang="en-US" sz="2000" dirty="0" smtClean="0"/>
              <a:t>them to </a:t>
            </a:r>
            <a:r>
              <a:rPr lang="en-US" sz="2000" dirty="0"/>
              <a:t>operate more efficiently, leading </a:t>
            </a:r>
            <a:r>
              <a:rPr lang="en-US" sz="2000" dirty="0" smtClean="0"/>
              <a:t>them to </a:t>
            </a:r>
            <a:r>
              <a:rPr lang="en-US" sz="2000" dirty="0"/>
              <a:t>both a more profitable </a:t>
            </a:r>
            <a:r>
              <a:rPr lang="en-US" sz="2000" dirty="0" smtClean="0"/>
              <a:t>business and a better </a:t>
            </a:r>
            <a:r>
              <a:rPr lang="en-US" sz="2000" dirty="0"/>
              <a:t>client </a:t>
            </a:r>
            <a:r>
              <a:rPr lang="en-US" sz="2000" dirty="0" smtClean="0"/>
              <a:t>experience, </a:t>
            </a:r>
            <a:r>
              <a:rPr lang="en-US" sz="2000" dirty="0"/>
              <a:t>while freeing up more time for advisors to meet with clients.</a:t>
            </a:r>
            <a:endParaRPr lang="en-US" sz="2000" kern="0" dirty="0"/>
          </a:p>
          <a:p>
            <a:pPr marL="255995" indent="-255995" eaLnBrk="0" hangingPunct="0">
              <a:spcBef>
                <a:spcPts val="442"/>
              </a:spcBef>
              <a:buClr>
                <a:schemeClr val="tx1"/>
              </a:buClr>
              <a:buFont typeface="Wingdings" pitchFamily="2" charset="2"/>
              <a:buChar char="§"/>
              <a:defRPr/>
            </a:pPr>
            <a:r>
              <a:rPr lang="en-US" sz="2000" kern="0" dirty="0"/>
              <a:t>Advisors expect that younger investors and investors with low asset levels </a:t>
            </a:r>
            <a:r>
              <a:rPr lang="en-US" sz="2000" kern="0" dirty="0" smtClean="0"/>
              <a:t>will be </a:t>
            </a:r>
            <a:r>
              <a:rPr lang="en-US" sz="2000" kern="0" dirty="0"/>
              <a:t>the </a:t>
            </a:r>
            <a:r>
              <a:rPr lang="en-US" sz="2000" kern="0" dirty="0" smtClean="0"/>
              <a:t>target </a:t>
            </a:r>
            <a:r>
              <a:rPr lang="en-US" sz="2000" kern="0" dirty="0"/>
              <a:t>for an automated investment management </a:t>
            </a:r>
            <a:r>
              <a:rPr lang="en-US" sz="2000" kern="0" dirty="0" smtClean="0"/>
              <a:t>offering.</a:t>
            </a:r>
          </a:p>
          <a:p>
            <a:pPr marL="255995" indent="-255995" eaLnBrk="0" hangingPunct="0">
              <a:spcBef>
                <a:spcPts val="442"/>
              </a:spcBef>
              <a:buClr>
                <a:schemeClr val="tx1"/>
              </a:buClr>
              <a:buFont typeface="Wingdings" pitchFamily="2" charset="2"/>
              <a:buChar char="§"/>
              <a:defRPr/>
            </a:pPr>
            <a:r>
              <a:rPr lang="en-US" sz="2000" kern="0" dirty="0" smtClean="0"/>
              <a:t>When </a:t>
            </a:r>
            <a:r>
              <a:rPr lang="en-US" sz="2000" kern="0" dirty="0"/>
              <a:t>asked about the main benefits of an automated investment management offering, the ability to </a:t>
            </a:r>
            <a:r>
              <a:rPr lang="en-US" sz="2000" kern="0" dirty="0" smtClean="0"/>
              <a:t>serve clients </a:t>
            </a:r>
            <a:r>
              <a:rPr lang="en-US" sz="2000" kern="0" dirty="0"/>
              <a:t>with lower asset levels and reduce the cost of serving those clients </a:t>
            </a:r>
            <a:r>
              <a:rPr lang="en-US" sz="2000" kern="0" dirty="0" smtClean="0"/>
              <a:t>rises </a:t>
            </a:r>
            <a:r>
              <a:rPr lang="en-US" sz="2000" kern="0" dirty="0"/>
              <a:t>to the top</a:t>
            </a:r>
            <a:r>
              <a:rPr lang="en-US" sz="2000" kern="0" dirty="0" smtClean="0"/>
              <a:t>.</a:t>
            </a:r>
          </a:p>
        </p:txBody>
      </p:sp>
      <p:sp>
        <p:nvSpPr>
          <p:cNvPr id="5" name="Slide Number Placeholder 3"/>
          <p:cNvSpPr>
            <a:spLocks noGrp="1"/>
          </p:cNvSpPr>
          <p:nvPr>
            <p:ph type="sldNum" sz="quarter" idx="12"/>
          </p:nvPr>
        </p:nvSpPr>
        <p:spPr/>
        <p:txBody>
          <a:bodyPr/>
          <a:lstStyle/>
          <a:p>
            <a:pPr>
              <a:defRPr/>
            </a:pPr>
            <a:fld id="{3AFADAA5-8962-4C8A-82ED-029EE8B59D74}" type="slidenum">
              <a:rPr lang="en-US"/>
              <a:pPr>
                <a:defRPr/>
              </a:pPr>
              <a:t>5</a:t>
            </a:fld>
            <a:endParaRPr lang="en-US" dirty="0"/>
          </a:p>
        </p:txBody>
      </p:sp>
    </p:spTree>
    <p:extLst>
      <p:ext uri="{BB962C8B-B14F-4D97-AF65-F5344CB8AC3E}">
        <p14:creationId xmlns:p14="http://schemas.microsoft.com/office/powerpoint/2010/main" val="33911301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450850" y="0"/>
            <a:ext cx="9070975" cy="695325"/>
          </a:xfrm>
        </p:spPr>
        <p:txBody>
          <a:bodyPr lIns="100949" tIns="50473" rIns="100949" bIns="50473" anchor="b"/>
          <a:lstStyle/>
          <a:p>
            <a:r>
              <a:rPr lang="en-US" altLang="en-US" sz="2200" dirty="0" smtClean="0"/>
              <a:t>Executive Summary</a:t>
            </a:r>
          </a:p>
        </p:txBody>
      </p:sp>
      <p:sp>
        <p:nvSpPr>
          <p:cNvPr id="4" name="Content Placeholder 2"/>
          <p:cNvSpPr txBox="1">
            <a:spLocks/>
          </p:cNvSpPr>
          <p:nvPr/>
        </p:nvSpPr>
        <p:spPr>
          <a:xfrm>
            <a:off x="446635" y="707168"/>
            <a:ext cx="9416894" cy="5997575"/>
          </a:xfrm>
          <a:prstGeom prst="rect">
            <a:avLst/>
          </a:prstGeom>
          <a:solidFill>
            <a:schemeClr val="bg1"/>
          </a:solidFill>
        </p:spPr>
        <p:txBody>
          <a:bodyPr lIns="100995" tIns="50498" rIns="100995" bIns="50498"/>
          <a:lstStyle/>
          <a:p>
            <a:pPr eaLnBrk="0" hangingPunct="0">
              <a:spcBef>
                <a:spcPts val="442"/>
              </a:spcBef>
              <a:defRPr/>
            </a:pPr>
            <a:r>
              <a:rPr lang="en-US" sz="2000" b="1" kern="0" dirty="0" smtClean="0">
                <a:latin typeface="+mn-lt"/>
                <a:cs typeface="+mn-cs"/>
              </a:rPr>
              <a:t>Firm Outlook (continued)</a:t>
            </a:r>
            <a:endParaRPr lang="en-US" sz="2000" b="1" kern="0" dirty="0">
              <a:latin typeface="+mn-lt"/>
              <a:cs typeface="+mn-cs"/>
            </a:endParaRPr>
          </a:p>
          <a:p>
            <a:pPr eaLnBrk="0" hangingPunct="0">
              <a:spcBef>
                <a:spcPts val="442"/>
              </a:spcBef>
              <a:buClr>
                <a:schemeClr val="tx1"/>
              </a:buClr>
              <a:defRPr/>
            </a:pPr>
            <a:endParaRPr lang="en-US" sz="1200" b="1" kern="0" dirty="0" smtClean="0">
              <a:solidFill>
                <a:schemeClr val="tx2"/>
              </a:solidFill>
            </a:endParaRPr>
          </a:p>
          <a:p>
            <a:pPr eaLnBrk="0" hangingPunct="0">
              <a:spcBef>
                <a:spcPts val="442"/>
              </a:spcBef>
              <a:buClr>
                <a:schemeClr val="tx1"/>
              </a:buClr>
              <a:defRPr/>
            </a:pPr>
            <a:r>
              <a:rPr lang="en-US" sz="1200" b="1" kern="0" dirty="0" smtClean="0">
                <a:solidFill>
                  <a:schemeClr val="tx2"/>
                </a:solidFill>
              </a:rPr>
              <a:t>BUSINESS MANAGEMENT</a:t>
            </a:r>
          </a:p>
          <a:p>
            <a:pPr marL="255995" indent="-255995" eaLnBrk="0" hangingPunct="0">
              <a:spcBef>
                <a:spcPts val="442"/>
              </a:spcBef>
              <a:buClr>
                <a:schemeClr val="tx1"/>
              </a:buClr>
              <a:buFont typeface="Wingdings" pitchFamily="2" charset="2"/>
              <a:buChar char="§"/>
              <a:defRPr/>
            </a:pPr>
            <a:r>
              <a:rPr lang="en-US" sz="2000" kern="0" dirty="0" smtClean="0"/>
              <a:t>Advisors overwhelmingly believe that their firms offer holistic wealth management (77%).</a:t>
            </a:r>
          </a:p>
          <a:p>
            <a:pPr marL="757645" lvl="1" indent="-255995" eaLnBrk="0" hangingPunct="0">
              <a:spcBef>
                <a:spcPts val="442"/>
              </a:spcBef>
              <a:buClr>
                <a:schemeClr val="tx1"/>
              </a:buClr>
              <a:buFont typeface="Wingdings" pitchFamily="2" charset="2"/>
              <a:buChar char="§"/>
              <a:defRPr/>
            </a:pPr>
            <a:r>
              <a:rPr lang="en-US" sz="2000" kern="0" dirty="0"/>
              <a:t>Investment management, long-term financial planning, and tax-efficient planning generally make up firms’ core offer to clients. </a:t>
            </a:r>
          </a:p>
          <a:p>
            <a:pPr marL="757645" lvl="1" indent="-255995" eaLnBrk="0" hangingPunct="0">
              <a:spcBef>
                <a:spcPts val="442"/>
              </a:spcBef>
              <a:buClr>
                <a:schemeClr val="tx1"/>
              </a:buClr>
              <a:buFont typeface="Wingdings" pitchFamily="2" charset="2"/>
              <a:buChar char="§"/>
              <a:defRPr/>
            </a:pPr>
            <a:r>
              <a:rPr lang="en-US" sz="2000" kern="0" dirty="0"/>
              <a:t>Services such as financial planning for children, estate planning, charitable planning, and health care planning are seen as value-added services.</a:t>
            </a:r>
          </a:p>
          <a:p>
            <a:pPr marL="757645" lvl="1" indent="-255995" eaLnBrk="0" hangingPunct="0">
              <a:spcBef>
                <a:spcPts val="442"/>
              </a:spcBef>
              <a:buClr>
                <a:schemeClr val="tx1"/>
              </a:buClr>
              <a:buFont typeface="Wingdings" pitchFamily="2" charset="2"/>
              <a:buChar char="§"/>
              <a:defRPr/>
            </a:pPr>
            <a:r>
              <a:rPr lang="en-US" sz="2000" kern="0" dirty="0" smtClean="0"/>
              <a:t>Holistic firms almost universally offer a range of eight services.</a:t>
            </a:r>
          </a:p>
          <a:p>
            <a:pPr marL="757645" lvl="1" indent="-255995" eaLnBrk="0" hangingPunct="0">
              <a:spcBef>
                <a:spcPts val="442"/>
              </a:spcBef>
              <a:buClr>
                <a:schemeClr val="tx1"/>
              </a:buClr>
              <a:buFont typeface="Wingdings" pitchFamily="2" charset="2"/>
              <a:buChar char="§"/>
              <a:defRPr/>
            </a:pPr>
            <a:r>
              <a:rPr lang="en-US" sz="2000" kern="0" dirty="0" smtClean="0"/>
              <a:t>There may </a:t>
            </a:r>
            <a:r>
              <a:rPr lang="en-US" sz="2000" kern="0" dirty="0"/>
              <a:t>be a range of views regarding how advisors define holistic wealth </a:t>
            </a:r>
            <a:r>
              <a:rPr lang="en-US" sz="2000" kern="0" dirty="0" smtClean="0"/>
              <a:t>management. Many firms don’t offer </a:t>
            </a:r>
            <a:r>
              <a:rPr lang="en-US" sz="2000" kern="0" dirty="0"/>
              <a:t>real estate </a:t>
            </a:r>
            <a:r>
              <a:rPr lang="en-US" sz="2000" kern="0" dirty="0" smtClean="0"/>
              <a:t>management (82%), </a:t>
            </a:r>
            <a:r>
              <a:rPr lang="en-US" sz="2000" kern="0" dirty="0"/>
              <a:t>tax preparation and filing (70</a:t>
            </a:r>
            <a:r>
              <a:rPr lang="en-US" sz="2000" kern="0" dirty="0" smtClean="0"/>
              <a:t>%), </a:t>
            </a:r>
            <a:r>
              <a:rPr lang="en-US" sz="2000" kern="0" dirty="0"/>
              <a:t>advice on alternative investments (53</a:t>
            </a:r>
            <a:r>
              <a:rPr lang="en-US" sz="2000" kern="0" dirty="0" smtClean="0"/>
              <a:t>%) or health care planning (36%). </a:t>
            </a:r>
          </a:p>
          <a:p>
            <a:pPr marL="255995" indent="-255995" eaLnBrk="0" hangingPunct="0">
              <a:spcBef>
                <a:spcPts val="442"/>
              </a:spcBef>
              <a:buClr>
                <a:schemeClr val="tx1"/>
              </a:buClr>
              <a:buFont typeface="Wingdings" pitchFamily="2" charset="2"/>
              <a:buChar char="§"/>
              <a:defRPr/>
            </a:pPr>
            <a:r>
              <a:rPr lang="en-US" altLang="en-US" sz="2000" dirty="0" smtClean="0"/>
              <a:t>Firms are predominantly directing resources to adopting and integrating technology, differentiating their firm in the marketplace, and adding staff. </a:t>
            </a:r>
          </a:p>
          <a:p>
            <a:pPr marL="255995" indent="-255995" eaLnBrk="0" hangingPunct="0">
              <a:spcBef>
                <a:spcPts val="442"/>
              </a:spcBef>
              <a:buClr>
                <a:schemeClr val="tx1"/>
              </a:buClr>
              <a:buFont typeface="Wingdings" pitchFamily="2" charset="2"/>
              <a:buChar char="§"/>
              <a:defRPr/>
            </a:pPr>
            <a:r>
              <a:rPr lang="en-US" altLang="en-US" sz="2000" dirty="0" smtClean="0"/>
              <a:t>About </a:t>
            </a:r>
            <a:r>
              <a:rPr lang="en-US" altLang="en-US" sz="2000" dirty="0"/>
              <a:t>half of advisors believe that lowering account minimums is an effective way of attracting new clients, yet only one in five firms are taking action to lower minimums</a:t>
            </a:r>
            <a:r>
              <a:rPr lang="en-US" altLang="en-US" sz="2000" dirty="0" smtClean="0"/>
              <a:t>.</a:t>
            </a:r>
            <a:endParaRPr lang="en-US" sz="2000" kern="0" dirty="0" smtClean="0"/>
          </a:p>
        </p:txBody>
      </p:sp>
      <p:sp>
        <p:nvSpPr>
          <p:cNvPr id="5" name="Slide Number Placeholder 3"/>
          <p:cNvSpPr>
            <a:spLocks noGrp="1"/>
          </p:cNvSpPr>
          <p:nvPr>
            <p:ph type="sldNum" sz="quarter" idx="12"/>
          </p:nvPr>
        </p:nvSpPr>
        <p:spPr/>
        <p:txBody>
          <a:bodyPr/>
          <a:lstStyle/>
          <a:p>
            <a:pPr>
              <a:defRPr/>
            </a:pPr>
            <a:fld id="{9541BD5D-65DC-455C-870D-98FCEBB14241}" type="slidenum">
              <a:rPr lang="en-US"/>
              <a:pPr>
                <a:defRPr/>
              </a:pPr>
              <a:t>6</a:t>
            </a:fld>
            <a:endParaRPr lang="en-US" dirty="0"/>
          </a:p>
        </p:txBody>
      </p:sp>
    </p:spTree>
    <p:extLst>
      <p:ext uri="{BB962C8B-B14F-4D97-AF65-F5344CB8AC3E}">
        <p14:creationId xmlns:p14="http://schemas.microsoft.com/office/powerpoint/2010/main" val="57903702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450850" y="0"/>
            <a:ext cx="9070975" cy="695325"/>
          </a:xfrm>
        </p:spPr>
        <p:txBody>
          <a:bodyPr lIns="100949" tIns="50473" rIns="100949" bIns="50473" anchor="b"/>
          <a:lstStyle/>
          <a:p>
            <a:r>
              <a:rPr lang="en-US" altLang="en-US" sz="2200" dirty="0" smtClean="0"/>
              <a:t>Executive Summary</a:t>
            </a:r>
          </a:p>
        </p:txBody>
      </p:sp>
      <p:sp>
        <p:nvSpPr>
          <p:cNvPr id="4" name="Content Placeholder 2"/>
          <p:cNvSpPr txBox="1">
            <a:spLocks/>
          </p:cNvSpPr>
          <p:nvPr/>
        </p:nvSpPr>
        <p:spPr>
          <a:xfrm>
            <a:off x="491605" y="767128"/>
            <a:ext cx="8947150" cy="5997575"/>
          </a:xfrm>
          <a:prstGeom prst="rect">
            <a:avLst/>
          </a:prstGeom>
        </p:spPr>
        <p:txBody>
          <a:bodyPr lIns="100995" tIns="50498" rIns="100995" bIns="50498"/>
          <a:lstStyle/>
          <a:p>
            <a:pPr eaLnBrk="0" hangingPunct="0">
              <a:spcBef>
                <a:spcPts val="442"/>
              </a:spcBef>
              <a:buClr>
                <a:schemeClr val="tx1"/>
              </a:buClr>
              <a:defRPr/>
            </a:pPr>
            <a:r>
              <a:rPr lang="en-US" sz="2000" b="1" kern="0" dirty="0" smtClean="0">
                <a:latin typeface="+mn-lt"/>
              </a:rPr>
              <a:t>Market </a:t>
            </a:r>
            <a:r>
              <a:rPr lang="en-US" sz="2000" b="1" kern="0" dirty="0">
                <a:latin typeface="+mn-lt"/>
              </a:rPr>
              <a:t>Outlook</a:t>
            </a:r>
          </a:p>
          <a:p>
            <a:pPr marL="255995" indent="-255995" eaLnBrk="0" hangingPunct="0">
              <a:spcBef>
                <a:spcPts val="442"/>
              </a:spcBef>
              <a:buClr>
                <a:schemeClr val="tx1"/>
              </a:buClr>
              <a:buFont typeface="Wingdings" pitchFamily="2" charset="2"/>
              <a:buChar char="§"/>
              <a:defRPr/>
            </a:pPr>
            <a:r>
              <a:rPr lang="en-US" sz="2000" kern="0" dirty="0"/>
              <a:t>The S&amp;P 500 climbed again in the past wave, though slightly fewer advisors believe that the S&amp;P 500 will increase in the next six months, down to 62% from 65% in the previous wave, and down for the first time since January of 2012.</a:t>
            </a:r>
          </a:p>
          <a:p>
            <a:pPr marL="255995" indent="-255995" eaLnBrk="0" hangingPunct="0">
              <a:spcBef>
                <a:spcPts val="442"/>
              </a:spcBef>
              <a:buClr>
                <a:schemeClr val="tx1"/>
              </a:buClr>
              <a:buFont typeface="Wingdings" pitchFamily="2" charset="2"/>
              <a:buChar char="§"/>
              <a:defRPr/>
            </a:pPr>
            <a:r>
              <a:rPr lang="en-US" sz="2000" kern="0" dirty="0"/>
              <a:t>Despite slightly lower confidence in the S&amp;P 500, advisors are significantly less likely to believe that there will be a market correction in the next six months compared to previous wave. </a:t>
            </a:r>
          </a:p>
          <a:p>
            <a:pPr marL="315611" indent="-315611" eaLnBrk="0" hangingPunct="0">
              <a:spcBef>
                <a:spcPts val="442"/>
              </a:spcBef>
              <a:buFont typeface="Arial" panose="020B0604020202020204" pitchFamily="34" charset="0"/>
              <a:buChar char="•"/>
              <a:defRPr/>
            </a:pPr>
            <a:endParaRPr lang="en-US" sz="2000" kern="0" dirty="0"/>
          </a:p>
          <a:p>
            <a:pPr marL="257749" indent="-257749" eaLnBrk="0" hangingPunct="0">
              <a:spcBef>
                <a:spcPts val="442"/>
              </a:spcBef>
              <a:buFont typeface="Arial" pitchFamily="34" charset="0"/>
              <a:buChar char="•"/>
              <a:defRPr/>
            </a:pPr>
            <a:endParaRPr lang="en-US" sz="2000" kern="0" dirty="0"/>
          </a:p>
          <a:p>
            <a:pPr marL="257749" indent="-257749" eaLnBrk="0" hangingPunct="0">
              <a:spcBef>
                <a:spcPts val="442"/>
              </a:spcBef>
              <a:buFont typeface="Arial" pitchFamily="34" charset="0"/>
              <a:buChar char="•"/>
              <a:defRPr/>
            </a:pPr>
            <a:endParaRPr lang="en-US" sz="2000" kern="0" dirty="0">
              <a:latin typeface="+mn-lt"/>
            </a:endParaRPr>
          </a:p>
        </p:txBody>
      </p:sp>
      <p:sp>
        <p:nvSpPr>
          <p:cNvPr id="5" name="Slide Number Placeholder 3"/>
          <p:cNvSpPr>
            <a:spLocks noGrp="1"/>
          </p:cNvSpPr>
          <p:nvPr>
            <p:ph type="sldNum" sz="quarter" idx="12"/>
          </p:nvPr>
        </p:nvSpPr>
        <p:spPr/>
        <p:txBody>
          <a:bodyPr/>
          <a:lstStyle/>
          <a:p>
            <a:pPr>
              <a:defRPr/>
            </a:pPr>
            <a:fld id="{9541BD5D-65DC-455C-870D-98FCEBB14241}" type="slidenum">
              <a:rPr lang="en-US"/>
              <a:pPr>
                <a:defRPr/>
              </a:pPr>
              <a:t>7</a:t>
            </a:fld>
            <a:endParaRPr lang="en-US" dirty="0"/>
          </a:p>
        </p:txBody>
      </p:sp>
    </p:spTree>
    <p:extLst>
      <p:ext uri="{BB962C8B-B14F-4D97-AF65-F5344CB8AC3E}">
        <p14:creationId xmlns:p14="http://schemas.microsoft.com/office/powerpoint/2010/main" val="340773057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Slide Number Placeholder 5"/>
          <p:cNvSpPr>
            <a:spLocks noGrp="1"/>
          </p:cNvSpPr>
          <p:nvPr>
            <p:ph type="sldNum" sz="quarter" idx="12"/>
          </p:nvPr>
        </p:nvSpPr>
        <p:spPr>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5000"/>
              </a:lnSpc>
              <a:spcBef>
                <a:spcPts val="1000"/>
              </a:spcBef>
              <a:buSzPct val="80000"/>
              <a:buFont typeface="Wingdings" pitchFamily="2" charset="2"/>
              <a:defRPr sz="2000">
                <a:solidFill>
                  <a:schemeClr val="bg1"/>
                </a:solidFill>
                <a:latin typeface="Charles Modern" pitchFamily="34" charset="0"/>
                <a:ea typeface="MS PGothic" pitchFamily="34" charset="-128"/>
                <a:cs typeface="Arial" pitchFamily="34" charset="0"/>
              </a:defRPr>
            </a:lvl1pPr>
            <a:lvl2pPr marL="742950" indent="-285750" eaLnBrk="0" hangingPunct="0">
              <a:lnSpc>
                <a:spcPct val="95000"/>
              </a:lnSpc>
              <a:spcBef>
                <a:spcPts val="800"/>
              </a:spcBef>
              <a:buFont typeface="Arial" pitchFamily="34" charset="0"/>
              <a:buChar char="−"/>
              <a:defRPr>
                <a:solidFill>
                  <a:schemeClr val="tx1"/>
                </a:solidFill>
                <a:latin typeface="Charles Modern" pitchFamily="34" charset="0"/>
                <a:ea typeface="MS PGothic" pitchFamily="34" charset="-128"/>
                <a:cs typeface="Arial"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ea typeface="MS PGothic" pitchFamily="34" charset="-128"/>
                <a:cs typeface="Arial" pitchFamily="34" charset="0"/>
              </a:defRPr>
            </a:lvl3pPr>
            <a:lvl4pPr marL="1600200" indent="-228600" eaLnBrk="0" hangingPunct="0">
              <a:lnSpc>
                <a:spcPct val="95000"/>
              </a:lnSpc>
              <a:spcBef>
                <a:spcPts val="400"/>
              </a:spcBef>
              <a:buFont typeface="Arial" pitchFamily="34" charset="0"/>
              <a:buChar char="−"/>
              <a:defRPr sz="1400">
                <a:solidFill>
                  <a:schemeClr val="tx1"/>
                </a:solidFill>
                <a:latin typeface="Charles Modern" pitchFamily="34" charset="0"/>
                <a:ea typeface="MS PGothic" pitchFamily="34" charset="-128"/>
                <a:cs typeface="Arial"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9pPr>
          </a:lstStyle>
          <a:p>
            <a:pPr eaLnBrk="1" hangingPunct="1">
              <a:lnSpc>
                <a:spcPct val="100000"/>
              </a:lnSpc>
              <a:spcBef>
                <a:spcPct val="0"/>
              </a:spcBef>
              <a:buSzTx/>
              <a:buFontTx/>
              <a:buNone/>
            </a:pPr>
            <a:fld id="{CF6FCAD4-A68F-4CCF-B3D8-5CCC4AD9FFFB}" type="slidenum">
              <a:rPr lang="en-US" altLang="en-US" sz="900" smtClean="0">
                <a:solidFill>
                  <a:srgbClr val="FFFFFF"/>
                </a:solidFill>
              </a:rPr>
              <a:pPr eaLnBrk="1" hangingPunct="1">
                <a:lnSpc>
                  <a:spcPct val="100000"/>
                </a:lnSpc>
                <a:spcBef>
                  <a:spcPct val="0"/>
                </a:spcBef>
                <a:buSzTx/>
                <a:buFontTx/>
                <a:buNone/>
              </a:pPr>
              <a:t>8</a:t>
            </a:fld>
            <a:endParaRPr lang="en-US" altLang="en-US" sz="900" smtClean="0">
              <a:solidFill>
                <a:srgbClr val="FFFFFF"/>
              </a:solidFill>
            </a:endParaRPr>
          </a:p>
        </p:txBody>
      </p:sp>
      <p:sp>
        <p:nvSpPr>
          <p:cNvPr id="34821" name="Rectangle 2"/>
          <p:cNvSpPr>
            <a:spLocks noGrp="1" noChangeAspect="1" noChangeArrowheads="1"/>
          </p:cNvSpPr>
          <p:nvPr>
            <p:ph type="title"/>
          </p:nvPr>
        </p:nvSpPr>
        <p:spPr/>
        <p:txBody>
          <a:bodyPr/>
          <a:lstStyle/>
          <a:p>
            <a:pPr eaLnBrk="1" hangingPunct="1">
              <a:defRPr/>
            </a:pPr>
            <a:r>
              <a:rPr lang="en-US" dirty="0" smtClean="0"/>
              <a:t>DETAILED FINDINGS</a:t>
            </a:r>
            <a:endParaRPr lang="en-US" dirty="0"/>
          </a:p>
        </p:txBody>
      </p:sp>
    </p:spTree>
    <p:extLst>
      <p:ext uri="{BB962C8B-B14F-4D97-AF65-F5344CB8AC3E}">
        <p14:creationId xmlns:p14="http://schemas.microsoft.com/office/powerpoint/2010/main" val="2364715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Slide Number Placeholder 5"/>
          <p:cNvSpPr>
            <a:spLocks noGrp="1"/>
          </p:cNvSpPr>
          <p:nvPr>
            <p:ph type="sldNum" sz="quarter" idx="12"/>
          </p:nvPr>
        </p:nvSpPr>
        <p:spPr>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5000"/>
              </a:lnSpc>
              <a:spcBef>
                <a:spcPts val="1000"/>
              </a:spcBef>
              <a:buSzPct val="80000"/>
              <a:buFont typeface="Wingdings" pitchFamily="2" charset="2"/>
              <a:defRPr sz="2000">
                <a:solidFill>
                  <a:schemeClr val="bg1"/>
                </a:solidFill>
                <a:latin typeface="Charles Modern" pitchFamily="34" charset="0"/>
                <a:ea typeface="MS PGothic" pitchFamily="34" charset="-128"/>
                <a:cs typeface="Arial" pitchFamily="34" charset="0"/>
              </a:defRPr>
            </a:lvl1pPr>
            <a:lvl2pPr marL="742950" indent="-285750" eaLnBrk="0" hangingPunct="0">
              <a:lnSpc>
                <a:spcPct val="95000"/>
              </a:lnSpc>
              <a:spcBef>
                <a:spcPts val="800"/>
              </a:spcBef>
              <a:buFont typeface="Arial" pitchFamily="34" charset="0"/>
              <a:buChar char="−"/>
              <a:defRPr>
                <a:solidFill>
                  <a:schemeClr val="tx1"/>
                </a:solidFill>
                <a:latin typeface="Charles Modern" pitchFamily="34" charset="0"/>
                <a:ea typeface="MS PGothic" pitchFamily="34" charset="-128"/>
                <a:cs typeface="Arial" pitchFamily="34" charset="0"/>
              </a:defRPr>
            </a:lvl2pPr>
            <a:lvl3pPr marL="1143000" indent="-228600" eaLnBrk="0" hangingPunct="0">
              <a:lnSpc>
                <a:spcPct val="95000"/>
              </a:lnSpc>
              <a:spcBef>
                <a:spcPts val="600"/>
              </a:spcBef>
              <a:buSzPct val="80000"/>
              <a:buFont typeface="Wingdings" pitchFamily="2" charset="2"/>
              <a:buChar char="§"/>
              <a:defRPr sz="1600">
                <a:solidFill>
                  <a:schemeClr val="tx1"/>
                </a:solidFill>
                <a:latin typeface="Charles Modern" pitchFamily="34" charset="0"/>
                <a:ea typeface="MS PGothic" pitchFamily="34" charset="-128"/>
                <a:cs typeface="Arial" pitchFamily="34" charset="0"/>
              </a:defRPr>
            </a:lvl3pPr>
            <a:lvl4pPr marL="1600200" indent="-228600" eaLnBrk="0" hangingPunct="0">
              <a:lnSpc>
                <a:spcPct val="95000"/>
              </a:lnSpc>
              <a:spcBef>
                <a:spcPts val="400"/>
              </a:spcBef>
              <a:buFont typeface="Arial" pitchFamily="34" charset="0"/>
              <a:buChar char="−"/>
              <a:defRPr sz="1400">
                <a:solidFill>
                  <a:schemeClr val="tx1"/>
                </a:solidFill>
                <a:latin typeface="Charles Modern" pitchFamily="34" charset="0"/>
                <a:ea typeface="MS PGothic" pitchFamily="34" charset="-128"/>
                <a:cs typeface="Arial" pitchFamily="34" charset="0"/>
              </a:defRPr>
            </a:lvl4pPr>
            <a:lvl5pPr marL="2057400" indent="-228600" eaLnBrk="0" hangingPunct="0">
              <a:lnSpc>
                <a:spcPct val="95000"/>
              </a:lnSpc>
              <a:spcBef>
                <a:spcPts val="400"/>
              </a:spcBef>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5pPr>
            <a:lvl6pPr marL="25146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6pPr>
            <a:lvl7pPr marL="29718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7pPr>
            <a:lvl8pPr marL="34290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8pPr>
            <a:lvl9pPr marL="3886200" indent="-228600" eaLnBrk="0" fontAlgn="base" hangingPunct="0">
              <a:lnSpc>
                <a:spcPct val="95000"/>
              </a:lnSpc>
              <a:spcBef>
                <a:spcPts val="400"/>
              </a:spcBef>
              <a:spcAft>
                <a:spcPct val="0"/>
              </a:spcAft>
              <a:buSzPct val="80000"/>
              <a:buFont typeface="Wingdings" pitchFamily="2" charset="2"/>
              <a:buChar char="§"/>
              <a:defRPr sz="1400">
                <a:solidFill>
                  <a:schemeClr val="tx1"/>
                </a:solidFill>
                <a:latin typeface="Charles Modern" pitchFamily="34" charset="0"/>
                <a:ea typeface="MS PGothic" pitchFamily="34" charset="-128"/>
                <a:cs typeface="Arial" pitchFamily="34" charset="0"/>
              </a:defRPr>
            </a:lvl9pPr>
          </a:lstStyle>
          <a:p>
            <a:pPr eaLnBrk="1" hangingPunct="1">
              <a:lnSpc>
                <a:spcPct val="100000"/>
              </a:lnSpc>
              <a:spcBef>
                <a:spcPct val="0"/>
              </a:spcBef>
              <a:buSzTx/>
              <a:buFontTx/>
              <a:buNone/>
            </a:pPr>
            <a:fld id="{CF6FCAD4-A68F-4CCF-B3D8-5CCC4AD9FFFB}" type="slidenum">
              <a:rPr lang="en-US" altLang="en-US" sz="900" smtClean="0">
                <a:solidFill>
                  <a:srgbClr val="FFFFFF"/>
                </a:solidFill>
              </a:rPr>
              <a:pPr eaLnBrk="1" hangingPunct="1">
                <a:lnSpc>
                  <a:spcPct val="100000"/>
                </a:lnSpc>
                <a:spcBef>
                  <a:spcPct val="0"/>
                </a:spcBef>
                <a:buSzTx/>
                <a:buFontTx/>
                <a:buNone/>
              </a:pPr>
              <a:t>9</a:t>
            </a:fld>
            <a:endParaRPr lang="en-US" altLang="en-US" sz="900" smtClean="0">
              <a:solidFill>
                <a:srgbClr val="FFFFFF"/>
              </a:solidFill>
            </a:endParaRPr>
          </a:p>
        </p:txBody>
      </p:sp>
      <p:sp>
        <p:nvSpPr>
          <p:cNvPr id="34821" name="Rectangle 2"/>
          <p:cNvSpPr>
            <a:spLocks noGrp="1" noChangeAspect="1" noChangeArrowheads="1"/>
          </p:cNvSpPr>
          <p:nvPr>
            <p:ph type="title"/>
          </p:nvPr>
        </p:nvSpPr>
        <p:spPr/>
        <p:txBody>
          <a:bodyPr/>
          <a:lstStyle/>
          <a:p>
            <a:pPr eaLnBrk="1" hangingPunct="1">
              <a:defRPr/>
            </a:pPr>
            <a:r>
              <a:rPr lang="en-US" dirty="0" smtClean="0"/>
              <a:t>INDUSTRY OUTLOOK</a:t>
            </a:r>
            <a:endParaRPr lang="en-US" dirty="0"/>
          </a:p>
        </p:txBody>
      </p:sp>
    </p:spTree>
    <p:extLst>
      <p:ext uri="{BB962C8B-B14F-4D97-AF65-F5344CB8AC3E}">
        <p14:creationId xmlns:p14="http://schemas.microsoft.com/office/powerpoint/2010/main" val="2364715834"/>
      </p:ext>
    </p:extLst>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5_Divider ">
  <a:themeElements>
    <a:clrScheme name="Divider  2">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005F83"/>
      </a:hlink>
      <a:folHlink>
        <a:srgbClr val="98A4AE"/>
      </a:folHlink>
    </a:clrScheme>
    <a:fontScheme name="Divider ">
      <a:majorFont>
        <a:latin typeface="Charles Modern Light"/>
        <a:ea typeface="MS PGothic"/>
        <a:cs typeface="Arial"/>
      </a:majorFont>
      <a:minorFont>
        <a:latin typeface="Charles Modern"/>
        <a:ea typeface="MS PGothic"/>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320" tIns="274320" rIns="182880" bIns="18288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5400" b="0" i="0" u="none" strike="noStrike" cap="none" normalizeH="0" baseline="0" smtClean="0">
            <a:ln>
              <a:noFill/>
            </a:ln>
            <a:solidFill>
              <a:schemeClr val="bg1"/>
            </a:solidFill>
            <a:effectLst/>
            <a:latin typeface="Charles Modern Light" pitchFamily="34" charset="0"/>
            <a:ea typeface="MS PGothic" pitchFamily="34" charset="-128"/>
            <a:cs typeface="Arial" charset="0"/>
          </a:defRPr>
        </a:defPPr>
      </a:lstStyle>
    </a:spDef>
    <a:lnDef>
      <a:spPr bwMode="auto">
        <a:xfrm>
          <a:off x="0" y="0"/>
          <a:ext cx="1" cy="1"/>
        </a:xfrm>
        <a:custGeom>
          <a:avLst/>
          <a:gdLst/>
          <a:ahLst/>
          <a:cxnLst/>
          <a:rect l="0" t="0" r="0" b="0"/>
          <a:pathLst/>
        </a:custGeom>
        <a:solidFill>
          <a:schemeClr val="tx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320" tIns="274320" rIns="182880" bIns="18288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5400" b="0" i="0" u="none" strike="noStrike" cap="none" normalizeH="0" baseline="0" smtClean="0">
            <a:ln>
              <a:noFill/>
            </a:ln>
            <a:solidFill>
              <a:schemeClr val="bg1"/>
            </a:solidFill>
            <a:effectLst/>
            <a:latin typeface="Charles Modern Light" pitchFamily="34" charset="0"/>
            <a:ea typeface="MS PGothic" pitchFamily="34" charset="-128"/>
            <a:cs typeface="Arial" charset="0"/>
          </a:defRPr>
        </a:defPPr>
      </a:lstStyle>
    </a:lnDef>
  </a:objectDefaults>
  <a:extraClrSchemeLst>
    <a:extraClrScheme>
      <a:clrScheme name="Divider  1">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840B55"/>
        </a:hlink>
        <a:folHlink>
          <a:srgbClr val="00AA93"/>
        </a:folHlink>
      </a:clrScheme>
      <a:clrMap bg1="lt1" tx1="dk1" bg2="lt2" tx2="dk2" accent1="accent1" accent2="accent2" accent3="accent3" accent4="accent4" accent5="accent5" accent6="accent6" hlink="hlink" folHlink="folHlink"/>
    </a:extraClrScheme>
    <a:extraClrScheme>
      <a:clrScheme name="Divider  2">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005F83"/>
        </a:hlink>
        <a:folHlink>
          <a:srgbClr val="98A4AE"/>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chwab STANDARD">
  <a:themeElements>
    <a:clrScheme name="Custom 1">
      <a:dk1>
        <a:srgbClr val="425563"/>
      </a:dk1>
      <a:lt1>
        <a:srgbClr val="FFFFFF"/>
      </a:lt1>
      <a:dk2>
        <a:srgbClr val="00A0DF"/>
      </a:dk2>
      <a:lt2>
        <a:srgbClr val="98A4AE"/>
      </a:lt2>
      <a:accent1>
        <a:srgbClr val="005F83"/>
      </a:accent1>
      <a:accent2>
        <a:srgbClr val="FFB549"/>
      </a:accent2>
      <a:accent3>
        <a:srgbClr val="00AA93"/>
      </a:accent3>
      <a:accent4>
        <a:srgbClr val="374753"/>
      </a:accent4>
      <a:accent5>
        <a:srgbClr val="840B55"/>
      </a:accent5>
      <a:accent6>
        <a:srgbClr val="AAB6C1"/>
      </a:accent6>
      <a:hlink>
        <a:srgbClr val="840B55"/>
      </a:hlink>
      <a:folHlink>
        <a:srgbClr val="00AA93"/>
      </a:folHlink>
    </a:clrScheme>
    <a:fontScheme name="Charles Modern (Schwab)">
      <a:majorFont>
        <a:latin typeface="Charles Modern"/>
        <a:ea typeface=""/>
        <a:cs typeface=""/>
      </a:majorFont>
      <a:minorFont>
        <a:latin typeface="Charles Moder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w="12700">
          <a:noFill/>
          <a:miter lim="800000"/>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defRPr sz="2000" dirty="0" smtClean="0">
            <a:latin typeface="+mn-lt"/>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26058"/>
        </a:dk1>
        <a:lt1>
          <a:srgbClr val="FFFFFF"/>
        </a:lt1>
        <a:dk2>
          <a:srgbClr val="005CB3"/>
        </a:dk2>
        <a:lt2>
          <a:srgbClr val="B3B3B3"/>
        </a:lt2>
        <a:accent1>
          <a:srgbClr val="00A0DF"/>
        </a:accent1>
        <a:accent2>
          <a:srgbClr val="A2AD00"/>
        </a:accent2>
        <a:accent3>
          <a:srgbClr val="FFFFFF"/>
        </a:accent3>
        <a:accent4>
          <a:srgbClr val="6E514A"/>
        </a:accent4>
        <a:accent5>
          <a:srgbClr val="AACDEC"/>
        </a:accent5>
        <a:accent6>
          <a:srgbClr val="929C00"/>
        </a:accent6>
        <a:hlink>
          <a:srgbClr val="EA7125"/>
        </a:hlink>
        <a:folHlink>
          <a:srgbClr val="6F4C23"/>
        </a:folHlink>
      </a:clrScheme>
      <a:clrMap bg1="lt1" tx1="dk1" bg2="lt2" tx2="dk2" accent1="accent1" accent2="accent2" accent3="accent3" accent4="accent4" accent5="accent5" accent6="accent6" hlink="hlink" folHlink="folHlink"/>
    </a:extraClrScheme>
    <a:extraClrScheme>
      <a:clrScheme name="Default Design 14">
        <a:dk1>
          <a:srgbClr val="676058"/>
        </a:dk1>
        <a:lt1>
          <a:srgbClr val="FFFFFF"/>
        </a:lt1>
        <a:dk2>
          <a:srgbClr val="005CB3"/>
        </a:dk2>
        <a:lt2>
          <a:srgbClr val="B3B3B3"/>
        </a:lt2>
        <a:accent1>
          <a:srgbClr val="00A0DF"/>
        </a:accent1>
        <a:accent2>
          <a:srgbClr val="A2AD00"/>
        </a:accent2>
        <a:accent3>
          <a:srgbClr val="FFFFFF"/>
        </a:accent3>
        <a:accent4>
          <a:srgbClr val="57514A"/>
        </a:accent4>
        <a:accent5>
          <a:srgbClr val="AACDEC"/>
        </a:accent5>
        <a:accent6>
          <a:srgbClr val="929C00"/>
        </a:accent6>
        <a:hlink>
          <a:srgbClr val="EA7125"/>
        </a:hlink>
        <a:folHlink>
          <a:srgbClr val="6F4C23"/>
        </a:folHlink>
      </a:clrScheme>
      <a:clrMap bg1="lt1" tx1="dk1" bg2="lt2" tx2="dk2" accent1="accent1" accent2="accent2" accent3="accent3" accent4="accent4" accent5="accent5" accent6="accent6" hlink="hlink" folHlink="folHlink"/>
    </a:extraClrScheme>
    <a:extraClrScheme>
      <a:clrScheme name="Schwab 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chwab STANDAR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chwab STANDAR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chwab STANDAR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chwab STANDAR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chwab STANDAR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chwab STANDAR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chwab STANDAR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chwab STANDAR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chwab STANDAR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chwab STANDAR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chwab STANDAR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chwab STANDARD 13">
        <a:dk1>
          <a:srgbClr val="826058"/>
        </a:dk1>
        <a:lt1>
          <a:srgbClr val="FFFFFF"/>
        </a:lt1>
        <a:dk2>
          <a:srgbClr val="005CB3"/>
        </a:dk2>
        <a:lt2>
          <a:srgbClr val="B3B3B3"/>
        </a:lt2>
        <a:accent1>
          <a:srgbClr val="00A0DF"/>
        </a:accent1>
        <a:accent2>
          <a:srgbClr val="A2AD00"/>
        </a:accent2>
        <a:accent3>
          <a:srgbClr val="FFFFFF"/>
        </a:accent3>
        <a:accent4>
          <a:srgbClr val="6E514A"/>
        </a:accent4>
        <a:accent5>
          <a:srgbClr val="AACDEC"/>
        </a:accent5>
        <a:accent6>
          <a:srgbClr val="929C00"/>
        </a:accent6>
        <a:hlink>
          <a:srgbClr val="EA7125"/>
        </a:hlink>
        <a:folHlink>
          <a:srgbClr val="6F4C23"/>
        </a:folHlink>
      </a:clrScheme>
      <a:clrMap bg1="lt1" tx1="dk1" bg2="lt2" tx2="dk2" accent1="accent1" accent2="accent2" accent3="accent3" accent4="accent4" accent5="accent5" accent6="accent6" hlink="hlink" folHlink="folHlink"/>
    </a:extraClrScheme>
    <a:extraClrScheme>
      <a:clrScheme name="Schwab STANDARD 14">
        <a:dk1>
          <a:srgbClr val="676058"/>
        </a:dk1>
        <a:lt1>
          <a:srgbClr val="FFFFFF"/>
        </a:lt1>
        <a:dk2>
          <a:srgbClr val="005CB3"/>
        </a:dk2>
        <a:lt2>
          <a:srgbClr val="B3B3B3"/>
        </a:lt2>
        <a:accent1>
          <a:srgbClr val="00A0DF"/>
        </a:accent1>
        <a:accent2>
          <a:srgbClr val="A2AD00"/>
        </a:accent2>
        <a:accent3>
          <a:srgbClr val="FFFFFF"/>
        </a:accent3>
        <a:accent4>
          <a:srgbClr val="57514A"/>
        </a:accent4>
        <a:accent5>
          <a:srgbClr val="AACDEC"/>
        </a:accent5>
        <a:accent6>
          <a:srgbClr val="929C00"/>
        </a:accent6>
        <a:hlink>
          <a:srgbClr val="EA7125"/>
        </a:hlink>
        <a:folHlink>
          <a:srgbClr val="6F4C23"/>
        </a:folHlink>
      </a:clrScheme>
      <a:clrMap bg1="lt1" tx1="dk1" bg2="lt2" tx2="dk2" accent1="accent1" accent2="accent2" accent3="accent3" accent4="accent4" accent5="accent5" accent6="accent6" hlink="hlink" folHlink="folHlink"/>
    </a:extraClrScheme>
    <a:extraClrScheme>
      <a:clrScheme name="Schwab STANDARD 15">
        <a:dk1>
          <a:srgbClr val="425563"/>
        </a:dk1>
        <a:lt1>
          <a:srgbClr val="FFFFFF"/>
        </a:lt1>
        <a:dk2>
          <a:srgbClr val="00A0DF"/>
        </a:dk2>
        <a:lt2>
          <a:srgbClr val="98A4AE"/>
        </a:lt2>
        <a:accent1>
          <a:srgbClr val="005F83"/>
        </a:accent1>
        <a:accent2>
          <a:srgbClr val="FFB549"/>
        </a:accent2>
        <a:accent3>
          <a:srgbClr val="FFFFFF"/>
        </a:accent3>
        <a:accent4>
          <a:srgbClr val="374753"/>
        </a:accent4>
        <a:accent5>
          <a:srgbClr val="AAB6C1"/>
        </a:accent5>
        <a:accent6>
          <a:srgbClr val="E7A441"/>
        </a:accent6>
        <a:hlink>
          <a:srgbClr val="840B55"/>
        </a:hlink>
        <a:folHlink>
          <a:srgbClr val="00AA9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Divider ">
  <a:themeElements>
    <a:clrScheme name="Divider  2">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005F83"/>
      </a:hlink>
      <a:folHlink>
        <a:srgbClr val="98A4AE"/>
      </a:folHlink>
    </a:clrScheme>
    <a:fontScheme name="Divider ">
      <a:majorFont>
        <a:latin typeface="Charles Modern Light"/>
        <a:ea typeface="MS PGothic"/>
        <a:cs typeface="Arial"/>
      </a:majorFont>
      <a:minorFont>
        <a:latin typeface="Charles Modern"/>
        <a:ea typeface="MS PGothic"/>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320" tIns="274320" rIns="182880" bIns="18288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5400" b="0" i="0" u="none" strike="noStrike" cap="none" normalizeH="0" baseline="0" smtClean="0">
            <a:ln>
              <a:noFill/>
            </a:ln>
            <a:solidFill>
              <a:schemeClr val="bg1"/>
            </a:solidFill>
            <a:effectLst/>
            <a:latin typeface="Charles Modern Light" pitchFamily="34" charset="0"/>
            <a:ea typeface="MS PGothic" pitchFamily="34" charset="-128"/>
            <a:cs typeface="Arial" charset="0"/>
          </a:defRPr>
        </a:defPPr>
      </a:lstStyle>
    </a:spDef>
    <a:lnDef>
      <a:spPr bwMode="auto">
        <a:xfrm>
          <a:off x="0" y="0"/>
          <a:ext cx="1" cy="1"/>
        </a:xfrm>
        <a:custGeom>
          <a:avLst/>
          <a:gdLst/>
          <a:ahLst/>
          <a:cxnLst/>
          <a:rect l="0" t="0" r="0" b="0"/>
          <a:pathLst/>
        </a:custGeom>
        <a:solidFill>
          <a:schemeClr val="tx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320" tIns="274320" rIns="182880" bIns="18288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5400" b="0" i="0" u="none" strike="noStrike" cap="none" normalizeH="0" baseline="0" smtClean="0">
            <a:ln>
              <a:noFill/>
            </a:ln>
            <a:solidFill>
              <a:schemeClr val="bg1"/>
            </a:solidFill>
            <a:effectLst/>
            <a:latin typeface="Charles Modern Light" pitchFamily="34" charset="0"/>
            <a:ea typeface="MS PGothic" pitchFamily="34" charset="-128"/>
            <a:cs typeface="Arial" charset="0"/>
          </a:defRPr>
        </a:defPPr>
      </a:lstStyle>
    </a:lnDef>
  </a:objectDefaults>
  <a:extraClrSchemeLst>
    <a:extraClrScheme>
      <a:clrScheme name="Divider  1">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840B55"/>
        </a:hlink>
        <a:folHlink>
          <a:srgbClr val="00AA93"/>
        </a:folHlink>
      </a:clrScheme>
      <a:clrMap bg1="lt1" tx1="dk1" bg2="lt2" tx2="dk2" accent1="accent1" accent2="accent2" accent3="accent3" accent4="accent4" accent5="accent5" accent6="accent6" hlink="hlink" folHlink="folHlink"/>
    </a:extraClrScheme>
    <a:extraClrScheme>
      <a:clrScheme name="Divider  2">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005F83"/>
        </a:hlink>
        <a:folHlink>
          <a:srgbClr val="98A4AE"/>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Schwab Standard">
  <a:themeElements>
    <a:clrScheme name="Schwab Standard 2">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005F83"/>
      </a:hlink>
      <a:folHlink>
        <a:srgbClr val="98A4AE"/>
      </a:folHlink>
    </a:clrScheme>
    <a:fontScheme name="Schwab Standard">
      <a:majorFont>
        <a:latin typeface="Charles Modern"/>
        <a:ea typeface="MS PGothic"/>
        <a:cs typeface="Arial"/>
      </a:majorFont>
      <a:minorFont>
        <a:latin typeface="Charles Modern"/>
        <a:ea typeface="MS PGothic"/>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320" tIns="274320" rIns="182880" bIns="18288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5400" b="0" i="0" u="none" strike="noStrike" cap="none" normalizeH="0" baseline="0" smtClean="0">
            <a:ln>
              <a:noFill/>
            </a:ln>
            <a:solidFill>
              <a:schemeClr val="bg1"/>
            </a:solidFill>
            <a:effectLst/>
            <a:latin typeface="Charles Modern Light" pitchFamily="34" charset="0"/>
            <a:ea typeface="MS PGothic" pitchFamily="34" charset="-128"/>
            <a:cs typeface="Arial" charset="0"/>
          </a:defRPr>
        </a:defPPr>
      </a:lstStyle>
    </a:spDef>
    <a:lnDef>
      <a:spPr bwMode="auto">
        <a:xfrm>
          <a:off x="0" y="0"/>
          <a:ext cx="1" cy="1"/>
        </a:xfrm>
        <a:custGeom>
          <a:avLst/>
          <a:gdLst/>
          <a:ahLst/>
          <a:cxnLst/>
          <a:rect l="0" t="0" r="0" b="0"/>
          <a:pathLst/>
        </a:custGeom>
        <a:solidFill>
          <a:schemeClr val="tx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320" tIns="274320" rIns="182880" bIns="18288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5400" b="0" i="0" u="none" strike="noStrike" cap="none" normalizeH="0" baseline="0" smtClean="0">
            <a:ln>
              <a:noFill/>
            </a:ln>
            <a:solidFill>
              <a:schemeClr val="bg1"/>
            </a:solidFill>
            <a:effectLst/>
            <a:latin typeface="Charles Modern Light" pitchFamily="34" charset="0"/>
            <a:ea typeface="MS PGothic" pitchFamily="34" charset="-128"/>
            <a:cs typeface="Arial" charset="0"/>
          </a:defRPr>
        </a:defPPr>
      </a:lstStyle>
    </a:lnDef>
  </a:objectDefaults>
  <a:extraClrSchemeLst>
    <a:extraClrScheme>
      <a:clrScheme name="Schwab Standard 1">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840B55"/>
        </a:hlink>
        <a:folHlink>
          <a:srgbClr val="00AA93"/>
        </a:folHlink>
      </a:clrScheme>
      <a:clrMap bg1="lt1" tx1="dk1" bg2="lt2" tx2="dk2" accent1="accent1" accent2="accent2" accent3="accent3" accent4="accent4" accent5="accent5" accent6="accent6" hlink="hlink" folHlink="folHlink"/>
    </a:extraClrScheme>
    <a:extraClrScheme>
      <a:clrScheme name="Schwab Standard 2">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005F83"/>
        </a:hlink>
        <a:folHlink>
          <a:srgbClr val="98A4AE"/>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Divider ">
  <a:themeElements>
    <a:clrScheme name="Divider  2">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005F83"/>
      </a:hlink>
      <a:folHlink>
        <a:srgbClr val="98A4AE"/>
      </a:folHlink>
    </a:clrScheme>
    <a:fontScheme name="Divider ">
      <a:majorFont>
        <a:latin typeface="Charles Modern Light"/>
        <a:ea typeface="MS PGothic"/>
        <a:cs typeface="Arial"/>
      </a:majorFont>
      <a:minorFont>
        <a:latin typeface="Charles Modern"/>
        <a:ea typeface="MS PGothic"/>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320" tIns="274320" rIns="182880" bIns="18288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5400" b="0" i="0" u="none" strike="noStrike" cap="none" normalizeH="0" baseline="0" smtClean="0">
            <a:ln>
              <a:noFill/>
            </a:ln>
            <a:solidFill>
              <a:schemeClr val="bg1"/>
            </a:solidFill>
            <a:effectLst/>
            <a:latin typeface="Charles Modern Light" pitchFamily="34" charset="0"/>
            <a:ea typeface="MS PGothic" pitchFamily="34" charset="-128"/>
            <a:cs typeface="Arial" charset="0"/>
          </a:defRPr>
        </a:defPPr>
      </a:lstStyle>
    </a:spDef>
    <a:lnDef>
      <a:spPr bwMode="auto">
        <a:xfrm>
          <a:off x="0" y="0"/>
          <a:ext cx="1" cy="1"/>
        </a:xfrm>
        <a:custGeom>
          <a:avLst/>
          <a:gdLst/>
          <a:ahLst/>
          <a:cxnLst/>
          <a:rect l="0" t="0" r="0" b="0"/>
          <a:pathLst/>
        </a:custGeom>
        <a:solidFill>
          <a:schemeClr val="tx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320" tIns="274320" rIns="182880" bIns="18288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5400" b="0" i="0" u="none" strike="noStrike" cap="none" normalizeH="0" baseline="0" smtClean="0">
            <a:ln>
              <a:noFill/>
            </a:ln>
            <a:solidFill>
              <a:schemeClr val="bg1"/>
            </a:solidFill>
            <a:effectLst/>
            <a:latin typeface="Charles Modern Light" pitchFamily="34" charset="0"/>
            <a:ea typeface="MS PGothic" pitchFamily="34" charset="-128"/>
            <a:cs typeface="Arial" charset="0"/>
          </a:defRPr>
        </a:defPPr>
      </a:lstStyle>
    </a:lnDef>
  </a:objectDefaults>
  <a:extraClrSchemeLst>
    <a:extraClrScheme>
      <a:clrScheme name="Divider  1">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840B55"/>
        </a:hlink>
        <a:folHlink>
          <a:srgbClr val="00AA93"/>
        </a:folHlink>
      </a:clrScheme>
      <a:clrMap bg1="lt1" tx1="dk1" bg2="lt2" tx2="dk2" accent1="accent1" accent2="accent2" accent3="accent3" accent4="accent4" accent5="accent5" accent6="accent6" hlink="hlink" folHlink="folHlink"/>
    </a:extraClrScheme>
    <a:extraClrScheme>
      <a:clrScheme name="Divider  2">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005F83"/>
        </a:hlink>
        <a:folHlink>
          <a:srgbClr val="98A4AE"/>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Divider ">
  <a:themeElements>
    <a:clrScheme name="Divider  2">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005F83"/>
      </a:hlink>
      <a:folHlink>
        <a:srgbClr val="98A4AE"/>
      </a:folHlink>
    </a:clrScheme>
    <a:fontScheme name="Divider ">
      <a:majorFont>
        <a:latin typeface="Charles Modern Light"/>
        <a:ea typeface="MS PGothic"/>
        <a:cs typeface="Arial"/>
      </a:majorFont>
      <a:minorFont>
        <a:latin typeface="Charles Modern"/>
        <a:ea typeface="MS PGothic"/>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320" tIns="274320" rIns="182880" bIns="18288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5400" b="0" i="0" u="none" strike="noStrike" cap="none" normalizeH="0" baseline="0" smtClean="0">
            <a:ln>
              <a:noFill/>
            </a:ln>
            <a:solidFill>
              <a:schemeClr val="bg1"/>
            </a:solidFill>
            <a:effectLst/>
            <a:latin typeface="Charles Modern Light" pitchFamily="34" charset="0"/>
            <a:ea typeface="MS PGothic" pitchFamily="34" charset="-128"/>
            <a:cs typeface="Arial" charset="0"/>
          </a:defRPr>
        </a:defPPr>
      </a:lstStyle>
    </a:spDef>
    <a:lnDef>
      <a:spPr bwMode="auto">
        <a:xfrm>
          <a:off x="0" y="0"/>
          <a:ext cx="1" cy="1"/>
        </a:xfrm>
        <a:custGeom>
          <a:avLst/>
          <a:gdLst/>
          <a:ahLst/>
          <a:cxnLst/>
          <a:rect l="0" t="0" r="0" b="0"/>
          <a:pathLst/>
        </a:custGeom>
        <a:solidFill>
          <a:schemeClr val="tx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320" tIns="274320" rIns="182880" bIns="18288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5400" b="0" i="0" u="none" strike="noStrike" cap="none" normalizeH="0" baseline="0" smtClean="0">
            <a:ln>
              <a:noFill/>
            </a:ln>
            <a:solidFill>
              <a:schemeClr val="bg1"/>
            </a:solidFill>
            <a:effectLst/>
            <a:latin typeface="Charles Modern Light" pitchFamily="34" charset="0"/>
            <a:ea typeface="MS PGothic" pitchFamily="34" charset="-128"/>
            <a:cs typeface="Arial" charset="0"/>
          </a:defRPr>
        </a:defPPr>
      </a:lstStyle>
    </a:lnDef>
  </a:objectDefaults>
  <a:extraClrSchemeLst>
    <a:extraClrScheme>
      <a:clrScheme name="Divider  1">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840B55"/>
        </a:hlink>
        <a:folHlink>
          <a:srgbClr val="00AA93"/>
        </a:folHlink>
      </a:clrScheme>
      <a:clrMap bg1="lt1" tx1="dk1" bg2="lt2" tx2="dk2" accent1="accent1" accent2="accent2" accent3="accent3" accent4="accent4" accent5="accent5" accent6="accent6" hlink="hlink" folHlink="folHlink"/>
    </a:extraClrScheme>
    <a:extraClrScheme>
      <a:clrScheme name="Divider  2">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005F83"/>
        </a:hlink>
        <a:folHlink>
          <a:srgbClr val="98A4AE"/>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3_Divider ">
  <a:themeElements>
    <a:clrScheme name="Divider  2">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005F83"/>
      </a:hlink>
      <a:folHlink>
        <a:srgbClr val="98A4AE"/>
      </a:folHlink>
    </a:clrScheme>
    <a:fontScheme name="Divider ">
      <a:majorFont>
        <a:latin typeface="Charles Modern Light"/>
        <a:ea typeface="MS PGothic"/>
        <a:cs typeface="Arial"/>
      </a:majorFont>
      <a:minorFont>
        <a:latin typeface="Charles Modern"/>
        <a:ea typeface="MS PGothic"/>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320" tIns="274320" rIns="182880" bIns="18288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5400" b="0" i="0" u="none" strike="noStrike" cap="none" normalizeH="0" baseline="0" smtClean="0">
            <a:ln>
              <a:noFill/>
            </a:ln>
            <a:solidFill>
              <a:schemeClr val="bg1"/>
            </a:solidFill>
            <a:effectLst/>
            <a:latin typeface="Charles Modern Light" pitchFamily="34" charset="0"/>
            <a:ea typeface="MS PGothic" pitchFamily="34" charset="-128"/>
            <a:cs typeface="Arial" charset="0"/>
          </a:defRPr>
        </a:defPPr>
      </a:lstStyle>
    </a:spDef>
    <a:lnDef>
      <a:spPr bwMode="auto">
        <a:xfrm>
          <a:off x="0" y="0"/>
          <a:ext cx="1" cy="1"/>
        </a:xfrm>
        <a:custGeom>
          <a:avLst/>
          <a:gdLst/>
          <a:ahLst/>
          <a:cxnLst/>
          <a:rect l="0" t="0" r="0" b="0"/>
          <a:pathLst/>
        </a:custGeom>
        <a:solidFill>
          <a:schemeClr val="tx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320" tIns="274320" rIns="182880" bIns="18288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5400" b="0" i="0" u="none" strike="noStrike" cap="none" normalizeH="0" baseline="0" smtClean="0">
            <a:ln>
              <a:noFill/>
            </a:ln>
            <a:solidFill>
              <a:schemeClr val="bg1"/>
            </a:solidFill>
            <a:effectLst/>
            <a:latin typeface="Charles Modern Light" pitchFamily="34" charset="0"/>
            <a:ea typeface="MS PGothic" pitchFamily="34" charset="-128"/>
            <a:cs typeface="Arial" charset="0"/>
          </a:defRPr>
        </a:defPPr>
      </a:lstStyle>
    </a:lnDef>
  </a:objectDefaults>
  <a:extraClrSchemeLst>
    <a:extraClrScheme>
      <a:clrScheme name="Divider  1">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840B55"/>
        </a:hlink>
        <a:folHlink>
          <a:srgbClr val="00AA93"/>
        </a:folHlink>
      </a:clrScheme>
      <a:clrMap bg1="lt1" tx1="dk1" bg2="lt2" tx2="dk2" accent1="accent1" accent2="accent2" accent3="accent3" accent4="accent4" accent5="accent5" accent6="accent6" hlink="hlink" folHlink="folHlink"/>
    </a:extraClrScheme>
    <a:extraClrScheme>
      <a:clrScheme name="Divider  2">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005F83"/>
        </a:hlink>
        <a:folHlink>
          <a:srgbClr val="98A4AE"/>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4_Divider ">
  <a:themeElements>
    <a:clrScheme name="Divider  2">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005F83"/>
      </a:hlink>
      <a:folHlink>
        <a:srgbClr val="98A4AE"/>
      </a:folHlink>
    </a:clrScheme>
    <a:fontScheme name="Divider ">
      <a:majorFont>
        <a:latin typeface="Charles Modern Light"/>
        <a:ea typeface="MS PGothic"/>
        <a:cs typeface="Arial"/>
      </a:majorFont>
      <a:minorFont>
        <a:latin typeface="Charles Modern"/>
        <a:ea typeface="MS PGothic"/>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320" tIns="274320" rIns="182880" bIns="18288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5400" b="0" i="0" u="none" strike="noStrike" cap="none" normalizeH="0" baseline="0" smtClean="0">
            <a:ln>
              <a:noFill/>
            </a:ln>
            <a:solidFill>
              <a:schemeClr val="bg1"/>
            </a:solidFill>
            <a:effectLst/>
            <a:latin typeface="Charles Modern Light" pitchFamily="34" charset="0"/>
            <a:ea typeface="MS PGothic" pitchFamily="34" charset="-128"/>
            <a:cs typeface="Arial" charset="0"/>
          </a:defRPr>
        </a:defPPr>
      </a:lstStyle>
    </a:spDef>
    <a:lnDef>
      <a:spPr bwMode="auto">
        <a:xfrm>
          <a:off x="0" y="0"/>
          <a:ext cx="1" cy="1"/>
        </a:xfrm>
        <a:custGeom>
          <a:avLst/>
          <a:gdLst/>
          <a:ahLst/>
          <a:cxnLst/>
          <a:rect l="0" t="0" r="0" b="0"/>
          <a:pathLst/>
        </a:custGeom>
        <a:solidFill>
          <a:schemeClr val="tx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320" tIns="274320" rIns="182880" bIns="18288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5400" b="0" i="0" u="none" strike="noStrike" cap="none" normalizeH="0" baseline="0" smtClean="0">
            <a:ln>
              <a:noFill/>
            </a:ln>
            <a:solidFill>
              <a:schemeClr val="bg1"/>
            </a:solidFill>
            <a:effectLst/>
            <a:latin typeface="Charles Modern Light" pitchFamily="34" charset="0"/>
            <a:ea typeface="MS PGothic" pitchFamily="34" charset="-128"/>
            <a:cs typeface="Arial" charset="0"/>
          </a:defRPr>
        </a:defPPr>
      </a:lstStyle>
    </a:lnDef>
  </a:objectDefaults>
  <a:extraClrSchemeLst>
    <a:extraClrScheme>
      <a:clrScheme name="Divider  1">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840B55"/>
        </a:hlink>
        <a:folHlink>
          <a:srgbClr val="00AA93"/>
        </a:folHlink>
      </a:clrScheme>
      <a:clrMap bg1="lt1" tx1="dk1" bg2="lt2" tx2="dk2" accent1="accent1" accent2="accent2" accent3="accent3" accent4="accent4" accent5="accent5" accent6="accent6" hlink="hlink" folHlink="folHlink"/>
    </a:extraClrScheme>
    <a:extraClrScheme>
      <a:clrScheme name="Divider  2">
        <a:dk1>
          <a:srgbClr val="425563"/>
        </a:dk1>
        <a:lt1>
          <a:srgbClr val="FFFFFF"/>
        </a:lt1>
        <a:dk2>
          <a:srgbClr val="00A0DF"/>
        </a:dk2>
        <a:lt2>
          <a:srgbClr val="98A4AE"/>
        </a:lt2>
        <a:accent1>
          <a:srgbClr val="005F83"/>
        </a:accent1>
        <a:accent2>
          <a:srgbClr val="5E514D"/>
        </a:accent2>
        <a:accent3>
          <a:srgbClr val="FFFFFF"/>
        </a:accent3>
        <a:accent4>
          <a:srgbClr val="374753"/>
        </a:accent4>
        <a:accent5>
          <a:srgbClr val="AAB6C1"/>
        </a:accent5>
        <a:accent6>
          <a:srgbClr val="544945"/>
        </a:accent6>
        <a:hlink>
          <a:srgbClr val="005F83"/>
        </a:hlink>
        <a:folHlink>
          <a:srgbClr val="98A4AE"/>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8566</TotalTime>
  <Words>4174</Words>
  <Application>Microsoft Office PowerPoint</Application>
  <PresentationFormat>Custom</PresentationFormat>
  <Paragraphs>623</Paragraphs>
  <Slides>37</Slides>
  <Notes>37</Notes>
  <HiddenSlides>0</HiddenSlides>
  <MMClips>0</MMClips>
  <ScaleCrop>false</ScaleCrop>
  <HeadingPairs>
    <vt:vector size="4" baseType="variant">
      <vt:variant>
        <vt:lpstr>Theme</vt:lpstr>
      </vt:variant>
      <vt:variant>
        <vt:i4>10</vt:i4>
      </vt:variant>
      <vt:variant>
        <vt:lpstr>Slide Titles</vt:lpstr>
      </vt:variant>
      <vt:variant>
        <vt:i4>37</vt:i4>
      </vt:variant>
    </vt:vector>
  </HeadingPairs>
  <TitlesOfParts>
    <vt:vector size="47" baseType="lpstr">
      <vt:lpstr>Blank</vt:lpstr>
      <vt:lpstr>Schwab STANDARD</vt:lpstr>
      <vt:lpstr>Custom Design</vt:lpstr>
      <vt:lpstr>Divider </vt:lpstr>
      <vt:lpstr>1_Schwab Standard</vt:lpstr>
      <vt:lpstr>1_Divider </vt:lpstr>
      <vt:lpstr>2_Divider </vt:lpstr>
      <vt:lpstr>3_Divider </vt:lpstr>
      <vt:lpstr>4_Divider </vt:lpstr>
      <vt:lpstr>5_Divider </vt:lpstr>
      <vt:lpstr>INDEPENDENT ADVISOR OUTLOOK STUDY  WAVE 17</vt:lpstr>
      <vt:lpstr>Table of Contents</vt:lpstr>
      <vt:lpstr>Executive Summary</vt:lpstr>
      <vt:lpstr>Executive Summary</vt:lpstr>
      <vt:lpstr>Executive Summary</vt:lpstr>
      <vt:lpstr>Executive Summary</vt:lpstr>
      <vt:lpstr>Executive Summary</vt:lpstr>
      <vt:lpstr>DETAILED FINDINGS</vt:lpstr>
      <vt:lpstr>INDUSTRY OUTLOOK</vt:lpstr>
      <vt:lpstr>Over half of advisors believe that the RIA industry has not yet reached its full potential </vt:lpstr>
      <vt:lpstr>Advisors are confident in the economy and the job market as a whole</vt:lpstr>
      <vt:lpstr>FIRM OUTLOOK</vt:lpstr>
      <vt:lpstr>The bull market has many benefits for firms, most notably firms report acquiring new clients and higher advisor compensation due to additional revenue</vt:lpstr>
      <vt:lpstr>Larger firms are more likely to be hiring employees than smaller firms; adding operational roles and junior advisors is the top hiring priority for these larger firms</vt:lpstr>
      <vt:lpstr>While firms are experiencing high employee retention rates, finding staff can be more challenging; business development roles are the most difficult to fill</vt:lpstr>
      <vt:lpstr>Firms identify business development and technology skills as the most significant needs for employee development</vt:lpstr>
      <vt:lpstr>Informal, on the job training is the main method of training for new employees, however 33% of firms do offer formal, in-house training</vt:lpstr>
      <vt:lpstr>More than half of firms prioritize diversity in hiring,  with many expanding their network to search for more diverse candidates</vt:lpstr>
      <vt:lpstr>Nearly one third of firms offer equity ownership; more than half of large firms offer equity ownership versus only one-fifth of smaller firms</vt:lpstr>
      <vt:lpstr>As firms’ AUM grows, they are more likely to offer equity ownership to employees</vt:lpstr>
      <vt:lpstr>Those who offer equity ownership agree that it is more likely to grow the firm, and that ownership helps retain key employees to help ensure future success</vt:lpstr>
      <vt:lpstr>Nearly half of firms that offer equity have documented a path to ownership; equity ownership is typically achieved through buy in</vt:lpstr>
      <vt:lpstr>Firms report that advancements in technology have enabled a better client experience, created firm efficiencies,  and freed up time for advisors to spend with clients</vt:lpstr>
      <vt:lpstr>Advisors see the ability to serve clients with lower assets as the primary benefit of automated investment management</vt:lpstr>
      <vt:lpstr>Advisors are most likely to target younger investors and those with fewer investible assets with an automated investment solution</vt:lpstr>
      <vt:lpstr>More than three-quarters of advisors believe their firm offers holistic wealth management</vt:lpstr>
      <vt:lpstr>Firms that identify themselves as holistic almost universally offer a set of eight services, while offering a few others as well</vt:lpstr>
      <vt:lpstr>Firms’ core offering tends to be made up of investment management, long-term financial planning, and tax-efficient planning </vt:lpstr>
      <vt:lpstr>All firms choose to allocate their resources to adopting and integrating new technology as a top strategy for growth</vt:lpstr>
      <vt:lpstr>Nearly half of firms believe that lowering account minimums will help attract younger, high-potential clients, yet only one in five have taken action</vt:lpstr>
      <vt:lpstr>MARKET OUTLOOK</vt:lpstr>
      <vt:lpstr>While the S&amp;P 500 has increased steadily in the past two years, advisors’ optimism has remained relatively consistent</vt:lpstr>
      <vt:lpstr>Advisors believe that interest rates are very likely to rise and that a rise in inflation or a market correction is significantly less likely than six months ago</vt:lpstr>
      <vt:lpstr>APPENDIX</vt:lpstr>
      <vt:lpstr>Background</vt:lpstr>
      <vt:lpstr>Methodology</vt:lpstr>
      <vt:lpstr>PowerPoint Presentation</vt:lpstr>
    </vt:vector>
  </TitlesOfParts>
  <Company>Charles Schwab &amp; Co.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Schwab PowerPoint template</dc:title>
  <dc:subject>Charles Schwab TEMPLATE 2010</dc:subject>
  <dc:creator>Clarke, Jo</dc:creator>
  <cp:lastModifiedBy>Corns, Stephanie</cp:lastModifiedBy>
  <cp:revision>356</cp:revision>
  <cp:lastPrinted>2015-06-04T22:03:06Z</cp:lastPrinted>
  <dcterms:created xsi:type="dcterms:W3CDTF">2013-07-15T15:10:25Z</dcterms:created>
  <dcterms:modified xsi:type="dcterms:W3CDTF">2015-06-24T21:41:40Z</dcterms:modified>
</cp:coreProperties>
</file>