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6"/>
  </p:notesMasterIdLst>
  <p:sldIdLst>
    <p:sldId id="271" r:id="rId2"/>
    <p:sldId id="256" r:id="rId3"/>
    <p:sldId id="269" r:id="rId4"/>
    <p:sldId id="272" r:id="rId5"/>
  </p:sldIdLst>
  <p:sldSz cx="6858000" cy="9144000" type="screen4x3"/>
  <p:notesSz cx="6881813" cy="9296400"/>
  <p:defaultTextStyle>
    <a:defPPr>
      <a:defRPr lang="en-US"/>
    </a:defPPr>
    <a:lvl1pPr marL="0" algn="l" defTabSz="768096" rtl="0" eaLnBrk="1" latinLnBrk="0" hangingPunct="1">
      <a:defRPr sz="1500" kern="1200">
        <a:solidFill>
          <a:schemeClr val="tx1"/>
        </a:solidFill>
        <a:latin typeface="+mn-lt"/>
        <a:ea typeface="+mn-ea"/>
        <a:cs typeface="+mn-cs"/>
      </a:defRPr>
    </a:lvl1pPr>
    <a:lvl2pPr marL="384048" algn="l" defTabSz="768096" rtl="0" eaLnBrk="1" latinLnBrk="0" hangingPunct="1">
      <a:defRPr sz="1500" kern="1200">
        <a:solidFill>
          <a:schemeClr val="tx1"/>
        </a:solidFill>
        <a:latin typeface="+mn-lt"/>
        <a:ea typeface="+mn-ea"/>
        <a:cs typeface="+mn-cs"/>
      </a:defRPr>
    </a:lvl2pPr>
    <a:lvl3pPr marL="768096" algn="l" defTabSz="768096" rtl="0" eaLnBrk="1" latinLnBrk="0" hangingPunct="1">
      <a:defRPr sz="1500" kern="1200">
        <a:solidFill>
          <a:schemeClr val="tx1"/>
        </a:solidFill>
        <a:latin typeface="+mn-lt"/>
        <a:ea typeface="+mn-ea"/>
        <a:cs typeface="+mn-cs"/>
      </a:defRPr>
    </a:lvl3pPr>
    <a:lvl4pPr marL="1152144" algn="l" defTabSz="768096" rtl="0" eaLnBrk="1" latinLnBrk="0" hangingPunct="1">
      <a:defRPr sz="1500" kern="1200">
        <a:solidFill>
          <a:schemeClr val="tx1"/>
        </a:solidFill>
        <a:latin typeface="+mn-lt"/>
        <a:ea typeface="+mn-ea"/>
        <a:cs typeface="+mn-cs"/>
      </a:defRPr>
    </a:lvl4pPr>
    <a:lvl5pPr marL="1536192" algn="l" defTabSz="768096" rtl="0" eaLnBrk="1" latinLnBrk="0" hangingPunct="1">
      <a:defRPr sz="1500" kern="1200">
        <a:solidFill>
          <a:schemeClr val="tx1"/>
        </a:solidFill>
        <a:latin typeface="+mn-lt"/>
        <a:ea typeface="+mn-ea"/>
        <a:cs typeface="+mn-cs"/>
      </a:defRPr>
    </a:lvl5pPr>
    <a:lvl6pPr marL="1920240" algn="l" defTabSz="768096" rtl="0" eaLnBrk="1" latinLnBrk="0" hangingPunct="1">
      <a:defRPr sz="1500" kern="1200">
        <a:solidFill>
          <a:schemeClr val="tx1"/>
        </a:solidFill>
        <a:latin typeface="+mn-lt"/>
        <a:ea typeface="+mn-ea"/>
        <a:cs typeface="+mn-cs"/>
      </a:defRPr>
    </a:lvl6pPr>
    <a:lvl7pPr marL="2304288" algn="l" defTabSz="768096" rtl="0" eaLnBrk="1" latinLnBrk="0" hangingPunct="1">
      <a:defRPr sz="1500" kern="1200">
        <a:solidFill>
          <a:schemeClr val="tx1"/>
        </a:solidFill>
        <a:latin typeface="+mn-lt"/>
        <a:ea typeface="+mn-ea"/>
        <a:cs typeface="+mn-cs"/>
      </a:defRPr>
    </a:lvl7pPr>
    <a:lvl8pPr marL="2688336" algn="l" defTabSz="768096" rtl="0" eaLnBrk="1" latinLnBrk="0" hangingPunct="1">
      <a:defRPr sz="1500" kern="1200">
        <a:solidFill>
          <a:schemeClr val="tx1"/>
        </a:solidFill>
        <a:latin typeface="+mn-lt"/>
        <a:ea typeface="+mn-ea"/>
        <a:cs typeface="+mn-cs"/>
      </a:defRPr>
    </a:lvl8pPr>
    <a:lvl9pPr marL="3072384" algn="l" defTabSz="768096"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16">
          <p15:clr>
            <a:srgbClr val="A4A3A4"/>
          </p15:clr>
        </p15:guide>
        <p15:guide id="2" orient="horz" pos="7520">
          <p15:clr>
            <a:srgbClr val="A4A3A4"/>
          </p15:clr>
        </p15:guide>
        <p15:guide id="3" orient="horz" pos="9684">
          <p15:clr>
            <a:srgbClr val="A4A3A4"/>
          </p15:clr>
        </p15:guide>
        <p15:guide id="4" orient="horz" pos="2584">
          <p15:clr>
            <a:srgbClr val="A4A3A4"/>
          </p15:clr>
        </p15:guide>
        <p15:guide id="5" orient="horz" pos="5136">
          <p15:clr>
            <a:srgbClr val="A4A3A4"/>
          </p15:clr>
        </p15:guide>
        <p15:guide id="6" pos="5911">
          <p15:clr>
            <a:srgbClr val="A4A3A4"/>
          </p15:clr>
        </p15:guide>
        <p15:guide id="7" pos="2514">
          <p15:clr>
            <a:srgbClr val="A4A3A4"/>
          </p15:clr>
        </p15:guide>
        <p15:guide id="8" pos="432">
          <p15:clr>
            <a:srgbClr val="A4A3A4"/>
          </p15:clr>
        </p15:guide>
        <p15:guide id="9" pos="2840">
          <p15:clr>
            <a:srgbClr val="A4A3A4"/>
          </p15:clr>
        </p15:guide>
        <p15:guide id="10" pos="500">
          <p15:clr>
            <a:srgbClr val="A4A3A4"/>
          </p15:clr>
        </p15:guide>
        <p15:guide id="11" orient="horz" pos="2746">
          <p15:clr>
            <a:srgbClr val="A4A3A4"/>
          </p15:clr>
        </p15:guide>
        <p15:guide id="12" pos="5903">
          <p15:clr>
            <a:srgbClr val="A4A3A4"/>
          </p15:clr>
        </p15:guide>
        <p15:guide id="13" pos="442">
          <p15:clr>
            <a:srgbClr val="A4A3A4"/>
          </p15:clr>
        </p15:guide>
        <p15:guide id="14" pos="2792">
          <p15:clr>
            <a:srgbClr val="A4A3A4"/>
          </p15:clr>
        </p15:guide>
        <p15:guide id="15" orient="horz" pos="2951">
          <p15:clr>
            <a:srgbClr val="A4A3A4"/>
          </p15:clr>
        </p15:guide>
        <p15:guide id="16" orient="horz" pos="4424">
          <p15:clr>
            <a:srgbClr val="A4A3A4"/>
          </p15:clr>
        </p15:guide>
        <p15:guide id="17" orient="horz" pos="5696">
          <p15:clr>
            <a:srgbClr val="A4A3A4"/>
          </p15:clr>
        </p15:guide>
        <p15:guide id="18" orient="horz" pos="1520">
          <p15:clr>
            <a:srgbClr val="A4A3A4"/>
          </p15:clr>
        </p15:guide>
        <p15:guide id="19" orient="horz" pos="3021">
          <p15:clr>
            <a:srgbClr val="A4A3A4"/>
          </p15:clr>
        </p15:guide>
        <p15:guide id="20" orient="horz" pos="1615">
          <p15:clr>
            <a:srgbClr val="A4A3A4"/>
          </p15:clr>
        </p15:guide>
        <p15:guide id="21" pos="4030">
          <p15:clr>
            <a:srgbClr val="A4A3A4"/>
          </p15:clr>
        </p15:guide>
        <p15:guide id="22" pos="1714">
          <p15:clr>
            <a:srgbClr val="A4A3A4"/>
          </p15:clr>
        </p15:guide>
        <p15:guide id="23" pos="295">
          <p15:clr>
            <a:srgbClr val="A4A3A4"/>
          </p15:clr>
        </p15:guide>
        <p15:guide id="24" pos="1936">
          <p15:clr>
            <a:srgbClr val="A4A3A4"/>
          </p15:clr>
        </p15:guide>
        <p15:guide id="25" pos="341">
          <p15:clr>
            <a:srgbClr val="A4A3A4"/>
          </p15:clr>
        </p15:guide>
        <p15:guide id="26" pos="4025">
          <p15:clr>
            <a:srgbClr val="A4A3A4"/>
          </p15:clr>
        </p15:guide>
        <p15:guide id="27" pos="301">
          <p15:clr>
            <a:srgbClr val="A4A3A4"/>
          </p15:clr>
        </p15:guide>
        <p15:guide id="28" pos="190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en Dang" initials="KQ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243B"/>
    <a:srgbClr val="D68623"/>
    <a:srgbClr val="D78725"/>
    <a:srgbClr val="FF871E"/>
    <a:srgbClr val="FFD966"/>
    <a:srgbClr val="0E68AB"/>
    <a:srgbClr val="E0BA56"/>
    <a:srgbClr val="EFCDD8"/>
    <a:srgbClr val="1B80AD"/>
    <a:srgbClr val="1B80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923" autoAdjust="0"/>
    <p:restoredTop sz="87623" autoAdjust="0"/>
  </p:normalViewPr>
  <p:slideViewPr>
    <p:cSldViewPr snapToGrid="0" snapToObjects="1">
      <p:cViewPr varScale="1">
        <p:scale>
          <a:sx n="100" d="100"/>
          <a:sy n="100" d="100"/>
        </p:scale>
        <p:origin x="3360" y="78"/>
      </p:cViewPr>
      <p:guideLst>
        <p:guide orient="horz" pos="5016"/>
        <p:guide orient="horz" pos="7520"/>
        <p:guide orient="horz" pos="9684"/>
        <p:guide orient="horz" pos="2584"/>
        <p:guide orient="horz" pos="5136"/>
        <p:guide pos="5911"/>
        <p:guide pos="2514"/>
        <p:guide pos="432"/>
        <p:guide pos="2840"/>
        <p:guide pos="500"/>
        <p:guide orient="horz" pos="2746"/>
        <p:guide pos="5903"/>
        <p:guide pos="442"/>
        <p:guide pos="2792"/>
        <p:guide orient="horz" pos="2951"/>
        <p:guide orient="horz" pos="4424"/>
        <p:guide orient="horz" pos="5696"/>
        <p:guide orient="horz" pos="1520"/>
        <p:guide orient="horz" pos="3021"/>
        <p:guide orient="horz" pos="1615"/>
        <p:guide pos="4030"/>
        <p:guide pos="1714"/>
        <p:guide pos="295"/>
        <p:guide pos="1936"/>
        <p:guide pos="341"/>
        <p:guide pos="4025"/>
        <p:guide pos="301"/>
        <p:guide pos="190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Users\eric.desparbes\Box%20Sync\Eric%20dEsparbes%20Personal%20Files%20-%20Private\Innoviva\IR\Presentations\INVA%20IR%20Presentation%20Supporting%20Graph%20Data-Q4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27460813208395E-2"/>
          <c:y val="0.15303538175046599"/>
          <c:w val="0.89296397307878395"/>
          <c:h val="0.64129643444071205"/>
        </c:manualLayout>
      </c:layout>
      <c:barChart>
        <c:barDir val="col"/>
        <c:grouping val="clustered"/>
        <c:varyColors val="0"/>
        <c:ser>
          <c:idx val="0"/>
          <c:order val="0"/>
          <c:tx>
            <c:strRef>
              <c:f>Sheet1!$B$1</c:f>
              <c:strCache>
                <c:ptCount val="1"/>
                <c:pt idx="0">
                  <c:v>Net Income</c:v>
                </c:pt>
              </c:strCache>
            </c:strRef>
          </c:tx>
          <c:spPr>
            <a:solidFill>
              <a:srgbClr val="D68623"/>
            </a:solidFill>
            <a:ln>
              <a:noFill/>
            </a:ln>
            <a:effectLst/>
          </c:spPr>
          <c:invertIfNegative val="0"/>
          <c:cat>
            <c:strRef>
              <c:f>Sheet1!$A$2:$A$9</c:f>
              <c:strCache>
                <c:ptCount val="8"/>
                <c:pt idx="0">
                  <c:v>Q1 2015</c:v>
                </c:pt>
                <c:pt idx="1">
                  <c:v>Q2 2015</c:v>
                </c:pt>
                <c:pt idx="2">
                  <c:v>Q3 2015</c:v>
                </c:pt>
                <c:pt idx="3">
                  <c:v>Q4 2015</c:v>
                </c:pt>
                <c:pt idx="4">
                  <c:v>Q1 2016</c:v>
                </c:pt>
                <c:pt idx="5">
                  <c:v>Q2 2016</c:v>
                </c:pt>
                <c:pt idx="6">
                  <c:v>Q3 2016</c:v>
                </c:pt>
                <c:pt idx="7">
                  <c:v>Q4 2016</c:v>
                </c:pt>
              </c:strCache>
            </c:strRef>
          </c:cat>
          <c:val>
            <c:numRef>
              <c:f>Sheet1!$B$2:$B$9</c:f>
              <c:numCache>
                <c:formatCode>_-* #,##0.0_-;\-* #,##0.0_-;_-* "-"??_-;_-@_-</c:formatCode>
                <c:ptCount val="8"/>
                <c:pt idx="0">
                  <c:v>-10.7</c:v>
                </c:pt>
                <c:pt idx="1">
                  <c:v>-7.8</c:v>
                </c:pt>
                <c:pt idx="2">
                  <c:v>-4.5999999999999996</c:v>
                </c:pt>
                <c:pt idx="3">
                  <c:v>4.3</c:v>
                </c:pt>
                <c:pt idx="4">
                  <c:v>4.4000000000000004</c:v>
                </c:pt>
                <c:pt idx="5">
                  <c:v>14.6</c:v>
                </c:pt>
                <c:pt idx="6">
                  <c:v>15.032999999999999</c:v>
                </c:pt>
                <c:pt idx="7">
                  <c:v>25.884</c:v>
                </c:pt>
              </c:numCache>
            </c:numRef>
          </c:val>
          <c:extLst xmlns:c16r2="http://schemas.microsoft.com/office/drawing/2015/06/chart">
            <c:ext xmlns:c16="http://schemas.microsoft.com/office/drawing/2014/chart" uri="{C3380CC4-5D6E-409C-BE32-E72D297353CC}">
              <c16:uniqueId val="{00000000-F731-49DE-892A-035266618956}"/>
            </c:ext>
          </c:extLst>
        </c:ser>
        <c:ser>
          <c:idx val="1"/>
          <c:order val="1"/>
          <c:tx>
            <c:strRef>
              <c:f>Sheet1!$C$1</c:f>
              <c:strCache>
                <c:ptCount val="1"/>
                <c:pt idx="0">
                  <c:v>Adjusted EBITDA</c:v>
                </c:pt>
              </c:strCache>
            </c:strRef>
          </c:tx>
          <c:spPr>
            <a:solidFill>
              <a:srgbClr val="6E243B"/>
            </a:solidFill>
            <a:ln>
              <a:noFill/>
            </a:ln>
            <a:effectLst/>
          </c:spPr>
          <c:invertIfNegative val="0"/>
          <c:cat>
            <c:strRef>
              <c:f>Sheet1!$A$2:$A$9</c:f>
              <c:strCache>
                <c:ptCount val="8"/>
                <c:pt idx="0">
                  <c:v>Q1 2015</c:v>
                </c:pt>
                <c:pt idx="1">
                  <c:v>Q2 2015</c:v>
                </c:pt>
                <c:pt idx="2">
                  <c:v>Q3 2015</c:v>
                </c:pt>
                <c:pt idx="3">
                  <c:v>Q4 2015</c:v>
                </c:pt>
                <c:pt idx="4">
                  <c:v>Q1 2016</c:v>
                </c:pt>
                <c:pt idx="5">
                  <c:v>Q2 2016</c:v>
                </c:pt>
                <c:pt idx="6">
                  <c:v>Q3 2016</c:v>
                </c:pt>
                <c:pt idx="7">
                  <c:v>Q4 2016</c:v>
                </c:pt>
              </c:strCache>
            </c:strRef>
          </c:cat>
          <c:val>
            <c:numRef>
              <c:f>Sheet1!$C$2:$C$9</c:f>
              <c:numCache>
                <c:formatCode>_-* #,##0.0_-;\-* #,##0.0_-;_-* "-"??_-;_-@_-</c:formatCode>
                <c:ptCount val="8"/>
                <c:pt idx="0">
                  <c:v>7.3</c:v>
                </c:pt>
                <c:pt idx="1">
                  <c:v>10.4</c:v>
                </c:pt>
                <c:pt idx="2">
                  <c:v>13.4</c:v>
                </c:pt>
                <c:pt idx="3">
                  <c:v>22.4</c:v>
                </c:pt>
                <c:pt idx="4">
                  <c:v>22.9</c:v>
                </c:pt>
                <c:pt idx="5">
                  <c:v>33.9</c:v>
                </c:pt>
                <c:pt idx="6">
                  <c:v>33.183</c:v>
                </c:pt>
                <c:pt idx="7">
                  <c:v>44.143000000000001</c:v>
                </c:pt>
              </c:numCache>
            </c:numRef>
          </c:val>
          <c:extLst xmlns:c16r2="http://schemas.microsoft.com/office/drawing/2015/06/chart">
            <c:ext xmlns:c16="http://schemas.microsoft.com/office/drawing/2014/chart" uri="{C3380CC4-5D6E-409C-BE32-E72D297353CC}">
              <c16:uniqueId val="{00000001-F731-49DE-892A-035266618956}"/>
            </c:ext>
          </c:extLst>
        </c:ser>
        <c:dLbls>
          <c:showLegendKey val="0"/>
          <c:showVal val="0"/>
          <c:showCatName val="0"/>
          <c:showSerName val="0"/>
          <c:showPercent val="0"/>
          <c:showBubbleSize val="0"/>
        </c:dLbls>
        <c:gapWidth val="60"/>
        <c:axId val="253737528"/>
        <c:axId val="253741496"/>
      </c:barChart>
      <c:lineChart>
        <c:grouping val="standard"/>
        <c:varyColors val="0"/>
        <c:ser>
          <c:idx val="2"/>
          <c:order val="2"/>
          <c:tx>
            <c:strRef>
              <c:f>Sheet1!$D$1</c:f>
              <c:strCache>
                <c:ptCount val="1"/>
                <c:pt idx="0">
                  <c:v>Adjusted EPS</c:v>
                </c:pt>
              </c:strCache>
            </c:strRef>
          </c:tx>
          <c:spPr>
            <a:ln w="28575" cap="rnd">
              <a:solidFill>
                <a:schemeClr val="accent3"/>
              </a:solidFill>
              <a:round/>
            </a:ln>
            <a:effectLst/>
          </c:spPr>
          <c:marker>
            <c:symbol val="none"/>
          </c:marker>
          <c:cat>
            <c:strRef>
              <c:f>Sheet1!$A$2:$A$9</c:f>
              <c:strCache>
                <c:ptCount val="8"/>
                <c:pt idx="0">
                  <c:v>Q1 2015</c:v>
                </c:pt>
                <c:pt idx="1">
                  <c:v>Q2 2015</c:v>
                </c:pt>
                <c:pt idx="2">
                  <c:v>Q3 2015</c:v>
                </c:pt>
                <c:pt idx="3">
                  <c:v>Q4 2015</c:v>
                </c:pt>
                <c:pt idx="4">
                  <c:v>Q1 2016</c:v>
                </c:pt>
                <c:pt idx="5">
                  <c:v>Q2 2016</c:v>
                </c:pt>
                <c:pt idx="6">
                  <c:v>Q3 2016</c:v>
                </c:pt>
                <c:pt idx="7">
                  <c:v>Q4 2016</c:v>
                </c:pt>
              </c:strCache>
            </c:strRef>
          </c:cat>
          <c:val>
            <c:numRef>
              <c:f>Sheet1!$D$2:$D$9</c:f>
              <c:numCache>
                <c:formatCode>_-"$"* #,##0.00_-;\-"$"* #,##0.00_-;_-"$"* "-"??_-;_-@_-</c:formatCode>
                <c:ptCount val="8"/>
                <c:pt idx="0">
                  <c:v>-0.05</c:v>
                </c:pt>
                <c:pt idx="1">
                  <c:v>-0.02</c:v>
                </c:pt>
                <c:pt idx="2">
                  <c:v>0.01</c:v>
                </c:pt>
                <c:pt idx="3">
                  <c:v>0.04</c:v>
                </c:pt>
                <c:pt idx="4">
                  <c:v>0.1</c:v>
                </c:pt>
                <c:pt idx="5">
                  <c:v>0.17</c:v>
                </c:pt>
                <c:pt idx="6">
                  <c:v>0.17</c:v>
                </c:pt>
                <c:pt idx="7">
                  <c:v>0.26</c:v>
                </c:pt>
              </c:numCache>
            </c:numRef>
          </c:val>
          <c:smooth val="0"/>
          <c:extLst xmlns:c16r2="http://schemas.microsoft.com/office/drawing/2015/06/chart">
            <c:ext xmlns:c16="http://schemas.microsoft.com/office/drawing/2014/chart" uri="{C3380CC4-5D6E-409C-BE32-E72D297353CC}">
              <c16:uniqueId val="{00000002-F731-49DE-892A-035266618956}"/>
            </c:ext>
          </c:extLst>
        </c:ser>
        <c:dLbls>
          <c:showLegendKey val="0"/>
          <c:showVal val="0"/>
          <c:showCatName val="0"/>
          <c:showSerName val="0"/>
          <c:showPercent val="0"/>
          <c:showBubbleSize val="0"/>
        </c:dLbls>
        <c:marker val="1"/>
        <c:smooth val="0"/>
        <c:axId val="253742264"/>
        <c:axId val="253741880"/>
      </c:lineChart>
      <c:catAx>
        <c:axId val="25373752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Century Gothic" charset="0"/>
                <a:cs typeface="Century Gothic" charset="0"/>
              </a:defRPr>
            </a:pPr>
            <a:endParaRPr lang="en-US"/>
          </a:p>
        </c:txPr>
        <c:crossAx val="253741496"/>
        <c:crosses val="autoZero"/>
        <c:auto val="1"/>
        <c:lblAlgn val="ctr"/>
        <c:lblOffset val="100"/>
        <c:noMultiLvlLbl val="0"/>
      </c:catAx>
      <c:valAx>
        <c:axId val="253741496"/>
        <c:scaling>
          <c:orientation val="minMax"/>
          <c:max val="45"/>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50" b="0" i="0" u="none" strike="noStrike" kern="1200" baseline="0">
                    <a:solidFill>
                      <a:schemeClr val="tx1"/>
                    </a:solidFill>
                    <a:latin typeface="+mn-lt"/>
                    <a:ea typeface="Century Gothic" charset="0"/>
                    <a:cs typeface="Century Gothic" charset="0"/>
                  </a:defRPr>
                </a:pPr>
                <a:r>
                  <a:rPr lang="en-US" dirty="0"/>
                  <a:t>$  millions</a:t>
                </a:r>
              </a:p>
            </c:rich>
          </c:tx>
          <c:layout>
            <c:manualLayout>
              <c:xMode val="edge"/>
              <c:yMode val="edge"/>
              <c:x val="0"/>
              <c:y val="4.1331103042171599E-3"/>
            </c:manualLayout>
          </c:layout>
          <c:overlay val="0"/>
          <c:spPr>
            <a:noFill/>
            <a:ln>
              <a:noFill/>
            </a:ln>
            <a:effectLst/>
          </c:sp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Century Gothic" charset="0"/>
                <a:cs typeface="Century Gothic" charset="0"/>
              </a:defRPr>
            </a:pPr>
            <a:endParaRPr lang="en-US"/>
          </a:p>
        </c:txPr>
        <c:crossAx val="253737528"/>
        <c:crosses val="autoZero"/>
        <c:crossBetween val="between"/>
      </c:valAx>
      <c:valAx>
        <c:axId val="253741880"/>
        <c:scaling>
          <c:orientation val="minMax"/>
        </c:scaling>
        <c:delete val="0"/>
        <c:axPos val="r"/>
        <c:numFmt formatCode="_-&quot;$&quot;* #,##0.00_-;\-&quot;$&quot;* #,##0.00_-;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Century Gothic" charset="0"/>
                <a:cs typeface="Century Gothic" charset="0"/>
              </a:defRPr>
            </a:pPr>
            <a:endParaRPr lang="en-US"/>
          </a:p>
        </c:txPr>
        <c:crossAx val="253742264"/>
        <c:crosses val="max"/>
        <c:crossBetween val="between"/>
      </c:valAx>
      <c:catAx>
        <c:axId val="253742264"/>
        <c:scaling>
          <c:orientation val="minMax"/>
        </c:scaling>
        <c:delete val="1"/>
        <c:axPos val="b"/>
        <c:title>
          <c:tx>
            <c:rich>
              <a:bodyPr rot="0" spcFirstLastPara="1" vertOverflow="ellipsis" vert="horz" wrap="square" anchor="ctr" anchorCtr="1"/>
              <a:lstStyle/>
              <a:p>
                <a:pPr>
                  <a:defRPr sz="1050" b="0" i="0" u="none" strike="noStrike" kern="1200" baseline="0">
                    <a:solidFill>
                      <a:schemeClr val="tx1"/>
                    </a:solidFill>
                    <a:latin typeface="+mn-lt"/>
                    <a:ea typeface="Century Gothic" charset="0"/>
                    <a:cs typeface="Century Gothic" charset="0"/>
                  </a:defRPr>
                </a:pPr>
                <a:r>
                  <a:rPr lang="en-US" dirty="0"/>
                  <a:t>$/share</a:t>
                </a:r>
              </a:p>
            </c:rich>
          </c:tx>
          <c:layout>
            <c:manualLayout>
              <c:xMode val="edge"/>
              <c:yMode val="edge"/>
              <c:x val="0.92119442276922603"/>
              <c:y val="6.2339357839337403E-3"/>
            </c:manualLayout>
          </c:layout>
          <c:overlay val="0"/>
          <c:spPr>
            <a:noFill/>
            <a:ln>
              <a:noFill/>
            </a:ln>
            <a:effectLst/>
          </c:spPr>
        </c:title>
        <c:numFmt formatCode="General" sourceLinked="1"/>
        <c:majorTickMark val="out"/>
        <c:minorTickMark val="none"/>
        <c:tickLblPos val="nextTo"/>
        <c:crossAx val="253741880"/>
        <c:crosses val="autoZero"/>
        <c:auto val="1"/>
        <c:lblAlgn val="ctr"/>
        <c:lblOffset val="100"/>
        <c:noMultiLvlLbl val="0"/>
      </c:catAx>
      <c:spPr>
        <a:noFill/>
        <a:ln>
          <a:noFill/>
        </a:ln>
        <a:effectLst/>
      </c:spPr>
    </c:plotArea>
    <c:legend>
      <c:legendPos val="b"/>
      <c:layout>
        <c:manualLayout>
          <c:xMode val="edge"/>
          <c:yMode val="edge"/>
          <c:x val="2.6071955899566599E-2"/>
          <c:y val="0.92225281895628897"/>
          <c:w val="0.94573824810682305"/>
          <c:h val="7.77471810437102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Century Gothic" charset="0"/>
              <a:cs typeface="Century Gothic" charset="0"/>
            </a:defRPr>
          </a:pPr>
          <a:endParaRPr lang="en-US"/>
        </a:p>
      </c:txPr>
    </c:legend>
    <c:plotVisOnly val="1"/>
    <c:dispBlanksAs val="gap"/>
    <c:showDLblsOverMax val="0"/>
  </c:chart>
  <c:spPr>
    <a:noFill/>
    <a:ln w="9525" cap="flat" cmpd="sng" algn="ctr">
      <a:noFill/>
      <a:round/>
    </a:ln>
    <a:effectLst/>
  </c:spPr>
  <c:txPr>
    <a:bodyPr/>
    <a:lstStyle/>
    <a:p>
      <a:pPr>
        <a:defRPr sz="1050">
          <a:solidFill>
            <a:schemeClr val="tx1"/>
          </a:solidFill>
          <a:latin typeface="+mn-lt"/>
          <a:ea typeface="Century Gothic" charset="0"/>
          <a:cs typeface="Century Gothic"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0711" tIns="45355" rIns="90711" bIns="45355" rtlCol="0"/>
          <a:lstStyle>
            <a:lvl1pPr algn="l">
              <a:defRPr sz="1200"/>
            </a:lvl1pPr>
          </a:lstStyle>
          <a:p>
            <a:endParaRPr lang="en-US" dirty="0"/>
          </a:p>
        </p:txBody>
      </p:sp>
      <p:sp>
        <p:nvSpPr>
          <p:cNvPr id="3" name="Date Placeholder 2"/>
          <p:cNvSpPr>
            <a:spLocks noGrp="1"/>
          </p:cNvSpPr>
          <p:nvPr>
            <p:ph type="dt" idx="1"/>
          </p:nvPr>
        </p:nvSpPr>
        <p:spPr>
          <a:xfrm>
            <a:off x="3897513" y="0"/>
            <a:ext cx="2982742" cy="465138"/>
          </a:xfrm>
          <a:prstGeom prst="rect">
            <a:avLst/>
          </a:prstGeom>
        </p:spPr>
        <p:txBody>
          <a:bodyPr vert="horz" lIns="90711" tIns="45355" rIns="90711" bIns="45355" rtlCol="0"/>
          <a:lstStyle>
            <a:lvl1pPr algn="r">
              <a:defRPr sz="1200"/>
            </a:lvl1pPr>
          </a:lstStyle>
          <a:p>
            <a:fld id="{AC90F70E-9AFA-4381-84BF-C572E01E279D}" type="datetimeFigureOut">
              <a:rPr lang="en-US" smtClean="0"/>
              <a:t>3/28/2017</a:t>
            </a:fld>
            <a:endParaRPr lang="en-US" dirty="0"/>
          </a:p>
        </p:txBody>
      </p:sp>
      <p:sp>
        <p:nvSpPr>
          <p:cNvPr id="4" name="Slide Image Placeholder 3"/>
          <p:cNvSpPr>
            <a:spLocks noGrp="1" noRot="1" noChangeAspect="1"/>
          </p:cNvSpPr>
          <p:nvPr>
            <p:ph type="sldImg" idx="2"/>
          </p:nvPr>
        </p:nvSpPr>
        <p:spPr>
          <a:xfrm>
            <a:off x="2133600" y="696913"/>
            <a:ext cx="2614613" cy="3486150"/>
          </a:xfrm>
          <a:prstGeom prst="rect">
            <a:avLst/>
          </a:prstGeom>
          <a:noFill/>
          <a:ln w="12700">
            <a:solidFill>
              <a:prstClr val="black"/>
            </a:solidFill>
          </a:ln>
        </p:spPr>
        <p:txBody>
          <a:bodyPr vert="horz" lIns="90711" tIns="45355" rIns="90711" bIns="45355" rtlCol="0" anchor="ctr"/>
          <a:lstStyle/>
          <a:p>
            <a:endParaRPr lang="en-US" dirty="0"/>
          </a:p>
        </p:txBody>
      </p:sp>
      <p:sp>
        <p:nvSpPr>
          <p:cNvPr id="5" name="Notes Placeholder 4"/>
          <p:cNvSpPr>
            <a:spLocks noGrp="1"/>
          </p:cNvSpPr>
          <p:nvPr>
            <p:ph type="body" sz="quarter" idx="3"/>
          </p:nvPr>
        </p:nvSpPr>
        <p:spPr>
          <a:xfrm>
            <a:off x="688806" y="4416426"/>
            <a:ext cx="5504203" cy="4183063"/>
          </a:xfrm>
          <a:prstGeom prst="rect">
            <a:avLst/>
          </a:prstGeom>
        </p:spPr>
        <p:txBody>
          <a:bodyPr vert="horz" lIns="90711" tIns="45355" rIns="90711" bIns="4535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2982742" cy="465138"/>
          </a:xfrm>
          <a:prstGeom prst="rect">
            <a:avLst/>
          </a:prstGeom>
        </p:spPr>
        <p:txBody>
          <a:bodyPr vert="horz" lIns="90711" tIns="45355" rIns="90711" bIns="4535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7513" y="8829675"/>
            <a:ext cx="2982742" cy="465138"/>
          </a:xfrm>
          <a:prstGeom prst="rect">
            <a:avLst/>
          </a:prstGeom>
        </p:spPr>
        <p:txBody>
          <a:bodyPr vert="horz" lIns="90711" tIns="45355" rIns="90711" bIns="45355" rtlCol="0" anchor="b"/>
          <a:lstStyle>
            <a:lvl1pPr algn="r">
              <a:defRPr sz="1200"/>
            </a:lvl1pPr>
          </a:lstStyle>
          <a:p>
            <a:fld id="{DB1E548D-6EB4-455A-ACAF-94AC71910A20}" type="slidenum">
              <a:rPr lang="en-US" smtClean="0"/>
              <a:t>‹#›</a:t>
            </a:fld>
            <a:endParaRPr lang="en-US" dirty="0"/>
          </a:p>
        </p:txBody>
      </p:sp>
    </p:spTree>
    <p:extLst>
      <p:ext uri="{BB962C8B-B14F-4D97-AF65-F5344CB8AC3E}">
        <p14:creationId xmlns:p14="http://schemas.microsoft.com/office/powerpoint/2010/main" val="214335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5"/>
            <a:ext cx="5829300" cy="3183466"/>
          </a:xfrm>
        </p:spPr>
        <p:txBody>
          <a:bodyPr anchor="b"/>
          <a:lstStyle>
            <a:lvl1pPr algn="ctr">
              <a:defRPr sz="41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700"/>
            </a:lvl1pPr>
            <a:lvl2pPr marL="314325" indent="0" algn="ctr">
              <a:buNone/>
              <a:defRPr sz="1400"/>
            </a:lvl2pPr>
            <a:lvl3pPr marL="628650" indent="0" algn="ctr">
              <a:buNone/>
              <a:defRPr sz="1200"/>
            </a:lvl3pPr>
            <a:lvl4pPr marL="942975" indent="0" algn="ctr">
              <a:buNone/>
              <a:defRPr sz="1100"/>
            </a:lvl4pPr>
            <a:lvl5pPr marL="1257300" indent="0" algn="ctr">
              <a:buNone/>
              <a:defRPr sz="1100"/>
            </a:lvl5pPr>
            <a:lvl6pPr marL="1571625" indent="0" algn="ctr">
              <a:buNone/>
              <a:defRPr sz="1100"/>
            </a:lvl6pPr>
            <a:lvl7pPr marL="1885950" indent="0" algn="ctr">
              <a:buNone/>
              <a:defRPr sz="1100"/>
            </a:lvl7pPr>
            <a:lvl8pPr marL="2200275" indent="0" algn="ctr">
              <a:buNone/>
              <a:defRPr sz="1100"/>
            </a:lvl8pPr>
            <a:lvl9pPr marL="2514600" indent="0" algn="ctr">
              <a:buNone/>
              <a:defRPr sz="11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631CE1-677F-496A-97F5-6153F9058191}" type="datetime1">
              <a:rPr lang="en-US" smtClean="0"/>
              <a:t>3/28/2017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B5DA4F-1F07-9A4B-96A7-4F8715460A6F}"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FBE573-3855-47A6-9336-7F0963F269EA}" type="datetime1">
              <a:rPr lang="en-US" smtClean="0"/>
              <a:t>3/28/2017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B5DA4F-1F07-9A4B-96A7-4F8715460A6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7"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3D3D52-0951-472F-A75A-767FE2F195B8}" type="datetime1">
              <a:rPr lang="en-US" smtClean="0"/>
              <a:t>3/28/2017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B5DA4F-1F07-9A4B-96A7-4F8715460A6F}"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_Option 2">
    <p:spTree>
      <p:nvGrpSpPr>
        <p:cNvPr id="1" name=""/>
        <p:cNvGrpSpPr/>
        <p:nvPr/>
      </p:nvGrpSpPr>
      <p:grpSpPr>
        <a:xfrm>
          <a:off x="0" y="0"/>
          <a:ext cx="0" cy="0"/>
          <a:chOff x="0" y="0"/>
          <a:chExt cx="0" cy="0"/>
        </a:xfrm>
      </p:grpSpPr>
      <p:sp>
        <p:nvSpPr>
          <p:cNvPr id="2" name="Title 1"/>
          <p:cNvSpPr>
            <a:spLocks noGrp="1"/>
          </p:cNvSpPr>
          <p:nvPr>
            <p:ph type="title"/>
          </p:nvPr>
        </p:nvSpPr>
        <p:spPr>
          <a:xfrm>
            <a:off x="376470" y="561690"/>
            <a:ext cx="5915025" cy="611531"/>
          </a:xfrm>
        </p:spPr>
        <p:txBody>
          <a:bodyPr anchor="b">
            <a:normAutofit/>
          </a:bodyPr>
          <a:lstStyle>
            <a:lvl1pPr>
              <a:defRPr sz="2400" b="0" i="0">
                <a:solidFill>
                  <a:srgbClr val="56162B"/>
                </a:solidFill>
                <a:latin typeface="Century Gothic"/>
                <a:ea typeface="Arial" charset="0"/>
                <a:cs typeface="Century Gothic"/>
              </a:defRPr>
            </a:lvl1pPr>
          </a:lstStyle>
          <a:p>
            <a:r>
              <a:rPr lang="en-US" dirty="0"/>
              <a:t>Click to edit Master title style</a:t>
            </a:r>
          </a:p>
        </p:txBody>
      </p:sp>
      <p:sp>
        <p:nvSpPr>
          <p:cNvPr id="3" name="Content Placeholder 2"/>
          <p:cNvSpPr>
            <a:spLocks noGrp="1"/>
          </p:cNvSpPr>
          <p:nvPr>
            <p:ph idx="1"/>
          </p:nvPr>
        </p:nvSpPr>
        <p:spPr>
          <a:xfrm>
            <a:off x="385763" y="1773767"/>
            <a:ext cx="6234113" cy="6354234"/>
          </a:xfrm>
        </p:spPr>
        <p:txBody>
          <a:bodyPr/>
          <a:lstStyle>
            <a:lvl1pPr>
              <a:defRPr sz="18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2657475" y="8509002"/>
            <a:ext cx="1543050" cy="486834"/>
          </a:xfrm>
        </p:spPr>
        <p:txBody>
          <a:bodyPr/>
          <a:lstStyle>
            <a:lvl1pPr algn="ctr">
              <a:defRPr sz="1100" b="0" i="0">
                <a:solidFill>
                  <a:srgbClr val="636462"/>
                </a:solidFill>
                <a:latin typeface="Arial" charset="0"/>
                <a:ea typeface="Arial" charset="0"/>
                <a:cs typeface="Arial" charset="0"/>
              </a:defRPr>
            </a:lvl1pPr>
          </a:lstStyle>
          <a:p>
            <a:fld id="{B0B0F13C-3388-294D-A884-0D4168A6967D}" type="slidenum">
              <a:rPr lang="en-US" smtClean="0"/>
              <a:pPr/>
              <a:t>‹#›</a:t>
            </a:fld>
            <a:endParaRPr lang="en-US" dirty="0"/>
          </a:p>
        </p:txBody>
      </p:sp>
      <p:sp>
        <p:nvSpPr>
          <p:cNvPr id="9" name="Footer Placeholder 4"/>
          <p:cNvSpPr>
            <a:spLocks noGrp="1"/>
          </p:cNvSpPr>
          <p:nvPr>
            <p:ph type="ftr" sz="quarter" idx="11"/>
          </p:nvPr>
        </p:nvSpPr>
        <p:spPr>
          <a:xfrm>
            <a:off x="133350" y="8651241"/>
            <a:ext cx="1804988" cy="486834"/>
          </a:xfrm>
        </p:spPr>
        <p:txBody>
          <a:bodyPr anchor="t"/>
          <a:lstStyle>
            <a:lvl1pPr marL="0" marR="0" indent="0" algn="l" defTabSz="914400" rtl="0" eaLnBrk="1" fontAlgn="auto" latinLnBrk="0" hangingPunct="1">
              <a:lnSpc>
                <a:spcPct val="100000"/>
              </a:lnSpc>
              <a:spcBef>
                <a:spcPts val="0"/>
              </a:spcBef>
              <a:spcAft>
                <a:spcPts val="0"/>
              </a:spcAft>
              <a:buClrTx/>
              <a:buSzTx/>
              <a:buFontTx/>
              <a:buNone/>
              <a:tabLst/>
              <a:defRPr sz="600" spc="20" baseline="0">
                <a:solidFill>
                  <a:srgbClr val="636462"/>
                </a:solidFill>
                <a:latin typeface="Century Gothic"/>
                <a:cs typeface="Century Gothic"/>
              </a:defRPr>
            </a:lvl1pPr>
          </a:lstStyle>
          <a:p>
            <a:pPr>
              <a:spcBef>
                <a:spcPts val="1000"/>
              </a:spcBef>
              <a:buClr>
                <a:srgbClr val="6F253C"/>
              </a:buClr>
              <a:defRPr/>
            </a:pPr>
            <a:endParaRPr lang="en-US" dirty="0">
              <a:ea typeface="Arial" charset="0"/>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90767" y="8665882"/>
            <a:ext cx="268432" cy="231588"/>
          </a:xfrm>
          <a:prstGeom prst="rect">
            <a:avLst/>
          </a:prstGeom>
        </p:spPr>
      </p:pic>
    </p:spTree>
    <p:extLst>
      <p:ext uri="{BB962C8B-B14F-4D97-AF65-F5344CB8AC3E}">
        <p14:creationId xmlns:p14="http://schemas.microsoft.com/office/powerpoint/2010/main" val="18233406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pos="384">
          <p15:clr>
            <a:srgbClr val="FBAE40"/>
          </p15:clr>
        </p15:guide>
        <p15:guide id="4" orient="horz"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02A0C7-6E9D-4375-B2E3-375B4FD244F6}" type="datetime1">
              <a:rPr lang="en-US" smtClean="0"/>
              <a:t>3/28/2017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B5DA4F-1F07-9A4B-96A7-4F8715460A6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1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700">
                <a:solidFill>
                  <a:schemeClr val="tx1"/>
                </a:solidFill>
              </a:defRPr>
            </a:lvl1pPr>
            <a:lvl2pPr marL="314325" indent="0">
              <a:buNone/>
              <a:defRPr sz="1400">
                <a:solidFill>
                  <a:schemeClr val="tx1">
                    <a:tint val="75000"/>
                  </a:schemeClr>
                </a:solidFill>
              </a:defRPr>
            </a:lvl2pPr>
            <a:lvl3pPr marL="628650" indent="0">
              <a:buNone/>
              <a:defRPr sz="1200">
                <a:solidFill>
                  <a:schemeClr val="tx1">
                    <a:tint val="75000"/>
                  </a:schemeClr>
                </a:solidFill>
              </a:defRPr>
            </a:lvl3pPr>
            <a:lvl4pPr marL="942975" indent="0">
              <a:buNone/>
              <a:defRPr sz="1100">
                <a:solidFill>
                  <a:schemeClr val="tx1">
                    <a:tint val="75000"/>
                  </a:schemeClr>
                </a:solidFill>
              </a:defRPr>
            </a:lvl4pPr>
            <a:lvl5pPr marL="1257300" indent="0">
              <a:buNone/>
              <a:defRPr sz="1100">
                <a:solidFill>
                  <a:schemeClr val="tx1">
                    <a:tint val="75000"/>
                  </a:schemeClr>
                </a:solidFill>
              </a:defRPr>
            </a:lvl5pPr>
            <a:lvl6pPr marL="1571625" indent="0">
              <a:buNone/>
              <a:defRPr sz="1100">
                <a:solidFill>
                  <a:schemeClr val="tx1">
                    <a:tint val="75000"/>
                  </a:schemeClr>
                </a:solidFill>
              </a:defRPr>
            </a:lvl6pPr>
            <a:lvl7pPr marL="1885950" indent="0">
              <a:buNone/>
              <a:defRPr sz="1100">
                <a:solidFill>
                  <a:schemeClr val="tx1">
                    <a:tint val="75000"/>
                  </a:schemeClr>
                </a:solidFill>
              </a:defRPr>
            </a:lvl7pPr>
            <a:lvl8pPr marL="2200275" indent="0">
              <a:buNone/>
              <a:defRPr sz="1100">
                <a:solidFill>
                  <a:schemeClr val="tx1">
                    <a:tint val="75000"/>
                  </a:schemeClr>
                </a:solidFill>
              </a:defRPr>
            </a:lvl8pPr>
            <a:lvl9pPr marL="25146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2F09F2-34FD-4A45-B7CD-2A3AAE6A6EB2}" type="datetime1">
              <a:rPr lang="en-US" smtClean="0"/>
              <a:t>3/28/2017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B5DA4F-1F07-9A4B-96A7-4F8715460A6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205EE2-D8F6-41F4-9F70-684E6009B77E}" type="datetime1">
              <a:rPr lang="en-US" smtClean="0"/>
              <a:t>3/28/2017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B5DA4F-1F07-9A4B-96A7-4F8715460A6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700" b="1"/>
            </a:lvl1pPr>
            <a:lvl2pPr marL="314325" indent="0">
              <a:buNone/>
              <a:defRPr sz="1400" b="1"/>
            </a:lvl2pPr>
            <a:lvl3pPr marL="628650" indent="0">
              <a:buNone/>
              <a:defRPr sz="1200" b="1"/>
            </a:lvl3pPr>
            <a:lvl4pPr marL="942975" indent="0">
              <a:buNone/>
              <a:defRPr sz="1100" b="1"/>
            </a:lvl4pPr>
            <a:lvl5pPr marL="1257300" indent="0">
              <a:buNone/>
              <a:defRPr sz="1100" b="1"/>
            </a:lvl5pPr>
            <a:lvl6pPr marL="1571625" indent="0">
              <a:buNone/>
              <a:defRPr sz="1100" b="1"/>
            </a:lvl6pPr>
            <a:lvl7pPr marL="1885950" indent="0">
              <a:buNone/>
              <a:defRPr sz="1100" b="1"/>
            </a:lvl7pPr>
            <a:lvl8pPr marL="2200275" indent="0">
              <a:buNone/>
              <a:defRPr sz="1100" b="1"/>
            </a:lvl8pPr>
            <a:lvl9pPr marL="2514600" indent="0">
              <a:buNone/>
              <a:defRPr sz="11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700" b="1"/>
            </a:lvl1pPr>
            <a:lvl2pPr marL="314325" indent="0">
              <a:buNone/>
              <a:defRPr sz="1400" b="1"/>
            </a:lvl2pPr>
            <a:lvl3pPr marL="628650" indent="0">
              <a:buNone/>
              <a:defRPr sz="1200" b="1"/>
            </a:lvl3pPr>
            <a:lvl4pPr marL="942975" indent="0">
              <a:buNone/>
              <a:defRPr sz="1100" b="1"/>
            </a:lvl4pPr>
            <a:lvl5pPr marL="1257300" indent="0">
              <a:buNone/>
              <a:defRPr sz="1100" b="1"/>
            </a:lvl5pPr>
            <a:lvl6pPr marL="1571625" indent="0">
              <a:buNone/>
              <a:defRPr sz="1100" b="1"/>
            </a:lvl6pPr>
            <a:lvl7pPr marL="1885950" indent="0">
              <a:buNone/>
              <a:defRPr sz="1100" b="1"/>
            </a:lvl7pPr>
            <a:lvl8pPr marL="2200275" indent="0">
              <a:buNone/>
              <a:defRPr sz="1100" b="1"/>
            </a:lvl8pPr>
            <a:lvl9pPr marL="2514600" indent="0">
              <a:buNone/>
              <a:defRPr sz="11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3BB5A4-2CFA-44A4-BEB8-8D240F0C7DC0}" type="datetime1">
              <a:rPr lang="en-US" smtClean="0"/>
              <a:t>3/28/2017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B5DA4F-1F07-9A4B-96A7-4F8715460A6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73E783-CD4B-4D26-83E2-7FA91DC26D9C}" type="datetime1">
              <a:rPr lang="en-US" smtClean="0"/>
              <a:t>3/28/2017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B5DA4F-1F07-9A4B-96A7-4F8715460A6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8872F-35D6-4EF2-AD6F-216A831DA6E2}" type="datetime1">
              <a:rPr lang="en-US" smtClean="0"/>
              <a:t>3/28/2017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B5DA4F-1F07-9A4B-96A7-4F8715460A6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2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6"/>
          </a:xfrm>
        </p:spPr>
        <p:txBody>
          <a:bodyPr/>
          <a:lstStyle>
            <a:lvl1pPr>
              <a:defRPr sz="2200"/>
            </a:lvl1pPr>
            <a:lvl2pPr>
              <a:defRPr sz="19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100"/>
            </a:lvl1pPr>
            <a:lvl2pPr marL="314325" indent="0">
              <a:buNone/>
              <a:defRPr sz="1000"/>
            </a:lvl2pPr>
            <a:lvl3pPr marL="628650" indent="0">
              <a:buNone/>
              <a:defRPr sz="800"/>
            </a:lvl3pPr>
            <a:lvl4pPr marL="942975" indent="0">
              <a:buNone/>
              <a:defRPr sz="700"/>
            </a:lvl4pPr>
            <a:lvl5pPr marL="1257300" indent="0">
              <a:buNone/>
              <a:defRPr sz="700"/>
            </a:lvl5pPr>
            <a:lvl6pPr marL="1571625" indent="0">
              <a:buNone/>
              <a:defRPr sz="700"/>
            </a:lvl6pPr>
            <a:lvl7pPr marL="1885950" indent="0">
              <a:buNone/>
              <a:defRPr sz="700"/>
            </a:lvl7pPr>
            <a:lvl8pPr marL="2200275" indent="0">
              <a:buNone/>
              <a:defRPr sz="700"/>
            </a:lvl8pPr>
            <a:lvl9pPr marL="25146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BC18C9DE-C0F1-477B-8C18-DD52E599A0BC}" type="datetime1">
              <a:rPr lang="en-US" smtClean="0"/>
              <a:t>3/28/2017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B5DA4F-1F07-9A4B-96A7-4F8715460A6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6"/>
          </a:xfrm>
        </p:spPr>
        <p:txBody>
          <a:bodyPr anchor="t"/>
          <a:lstStyle>
            <a:lvl1pPr marL="0" indent="0">
              <a:buNone/>
              <a:defRPr sz="2200"/>
            </a:lvl1pPr>
            <a:lvl2pPr marL="314325" indent="0">
              <a:buNone/>
              <a:defRPr sz="1900"/>
            </a:lvl2pPr>
            <a:lvl3pPr marL="628650" indent="0">
              <a:buNone/>
              <a:defRPr sz="1700"/>
            </a:lvl3pPr>
            <a:lvl4pPr marL="942975" indent="0">
              <a:buNone/>
              <a:defRPr sz="1400"/>
            </a:lvl4pPr>
            <a:lvl5pPr marL="1257300" indent="0">
              <a:buNone/>
              <a:defRPr sz="1400"/>
            </a:lvl5pPr>
            <a:lvl6pPr marL="1571625" indent="0">
              <a:buNone/>
              <a:defRPr sz="1400"/>
            </a:lvl6pPr>
            <a:lvl7pPr marL="1885950" indent="0">
              <a:buNone/>
              <a:defRPr sz="1400"/>
            </a:lvl7pPr>
            <a:lvl8pPr marL="2200275" indent="0">
              <a:buNone/>
              <a:defRPr sz="1400"/>
            </a:lvl8pPr>
            <a:lvl9pPr marL="2514600" indent="0">
              <a:buNone/>
              <a:defRPr sz="1400"/>
            </a:lvl9pPr>
          </a:lstStyle>
          <a:p>
            <a:r>
              <a:rPr lang="en-US" dirty="0"/>
              <a:t>Drag picture to placeholder or click icon to add</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100"/>
            </a:lvl1pPr>
            <a:lvl2pPr marL="314325" indent="0">
              <a:buNone/>
              <a:defRPr sz="1000"/>
            </a:lvl2pPr>
            <a:lvl3pPr marL="628650" indent="0">
              <a:buNone/>
              <a:defRPr sz="800"/>
            </a:lvl3pPr>
            <a:lvl4pPr marL="942975" indent="0">
              <a:buNone/>
              <a:defRPr sz="700"/>
            </a:lvl4pPr>
            <a:lvl5pPr marL="1257300" indent="0">
              <a:buNone/>
              <a:defRPr sz="700"/>
            </a:lvl5pPr>
            <a:lvl6pPr marL="1571625" indent="0">
              <a:buNone/>
              <a:defRPr sz="700"/>
            </a:lvl6pPr>
            <a:lvl7pPr marL="1885950" indent="0">
              <a:buNone/>
              <a:defRPr sz="700"/>
            </a:lvl7pPr>
            <a:lvl8pPr marL="2200275" indent="0">
              <a:buNone/>
              <a:defRPr sz="700"/>
            </a:lvl8pPr>
            <a:lvl9pPr marL="25146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396C5CE0-50CD-440F-82AE-A3C1C9BC9934}" type="datetime1">
              <a:rPr lang="en-US" smtClean="0"/>
              <a:t>3/28/2017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B5DA4F-1F07-9A4B-96A7-4F8715460A6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57150" tIns="28575" rIns="57150" bIns="28575"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57150" tIns="28575" rIns="57150" bIns="2857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5"/>
            <a:ext cx="1543050" cy="486834"/>
          </a:xfrm>
          <a:prstGeom prst="rect">
            <a:avLst/>
          </a:prstGeom>
        </p:spPr>
        <p:txBody>
          <a:bodyPr vert="horz" lIns="57150" tIns="28575" rIns="57150" bIns="28575" rtlCol="0" anchor="ctr"/>
          <a:lstStyle>
            <a:lvl1pPr algn="l">
              <a:defRPr sz="800">
                <a:solidFill>
                  <a:schemeClr val="tx1">
                    <a:tint val="75000"/>
                  </a:schemeClr>
                </a:solidFill>
              </a:defRPr>
            </a:lvl1pPr>
          </a:lstStyle>
          <a:p>
            <a:fld id="{146833BD-F74F-4583-8CA7-2B914F7CF834}" type="datetime1">
              <a:rPr lang="en-US" smtClean="0"/>
              <a:t>3/28/2017</a:t>
            </a:fld>
            <a:endParaRPr lang="en-US" dirty="0"/>
          </a:p>
        </p:txBody>
      </p:sp>
      <p:sp>
        <p:nvSpPr>
          <p:cNvPr id="5" name="Footer Placeholder 4"/>
          <p:cNvSpPr>
            <a:spLocks noGrp="1"/>
          </p:cNvSpPr>
          <p:nvPr>
            <p:ph type="ftr" sz="quarter" idx="3"/>
          </p:nvPr>
        </p:nvSpPr>
        <p:spPr>
          <a:xfrm>
            <a:off x="2271713" y="8475135"/>
            <a:ext cx="2314575" cy="486834"/>
          </a:xfrm>
          <a:prstGeom prst="rect">
            <a:avLst/>
          </a:prstGeom>
        </p:spPr>
        <p:txBody>
          <a:bodyPr vert="horz" lIns="57150" tIns="28575" rIns="57150" bIns="28575"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5"/>
            <a:ext cx="1543050" cy="486834"/>
          </a:xfrm>
          <a:prstGeom prst="rect">
            <a:avLst/>
          </a:prstGeom>
        </p:spPr>
        <p:txBody>
          <a:bodyPr vert="horz" lIns="57150" tIns="28575" rIns="57150" bIns="28575" rtlCol="0" anchor="ctr"/>
          <a:lstStyle>
            <a:lvl1pPr algn="r">
              <a:defRPr sz="800">
                <a:solidFill>
                  <a:schemeClr val="tx1">
                    <a:tint val="75000"/>
                  </a:schemeClr>
                </a:solidFill>
              </a:defRPr>
            </a:lvl1pPr>
          </a:lstStyle>
          <a:p>
            <a:fld id="{54B5DA4F-1F07-9A4B-96A7-4F8715460A6F}" type="slidenum">
              <a:rPr lang="en-US" smtClean="0"/>
              <a:t>‹#›</a:t>
            </a:fld>
            <a:endParaRPr lang="en-US" dirty="0"/>
          </a:p>
        </p:txBody>
      </p:sp>
    </p:spTree>
    <p:extLst>
      <p:ext uri="{BB962C8B-B14F-4D97-AF65-F5344CB8AC3E}">
        <p14:creationId xmlns:p14="http://schemas.microsoft.com/office/powerpoint/2010/main" val="7542413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hdr="0" ftr="0" dt="0"/>
  <p:txStyles>
    <p:titleStyle>
      <a:lvl1pPr algn="l" defTabSz="62865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57163" indent="-157163" algn="l" defTabSz="628650" rtl="0" eaLnBrk="1" latinLnBrk="0" hangingPunct="1">
        <a:lnSpc>
          <a:spcPct val="90000"/>
        </a:lnSpc>
        <a:spcBef>
          <a:spcPts val="688"/>
        </a:spcBef>
        <a:buFont typeface="Arial" panose="020B0604020202020204" pitchFamily="34" charset="0"/>
        <a:buChar char="•"/>
        <a:defRPr sz="1900" kern="1200">
          <a:solidFill>
            <a:schemeClr val="tx1"/>
          </a:solidFill>
          <a:latin typeface="+mn-lt"/>
          <a:ea typeface="+mn-ea"/>
          <a:cs typeface="+mn-cs"/>
        </a:defRPr>
      </a:lvl1pPr>
      <a:lvl2pPr marL="471488" indent="-157163" algn="l" defTabSz="628650" rtl="0" eaLnBrk="1" latinLnBrk="0" hangingPunct="1">
        <a:lnSpc>
          <a:spcPct val="90000"/>
        </a:lnSpc>
        <a:spcBef>
          <a:spcPts val="344"/>
        </a:spcBef>
        <a:buFont typeface="Arial" panose="020B0604020202020204" pitchFamily="34" charset="0"/>
        <a:buChar char="•"/>
        <a:defRPr sz="1700" kern="1200">
          <a:solidFill>
            <a:schemeClr val="tx1"/>
          </a:solidFill>
          <a:latin typeface="+mn-lt"/>
          <a:ea typeface="+mn-ea"/>
          <a:cs typeface="+mn-cs"/>
        </a:defRPr>
      </a:lvl2pPr>
      <a:lvl3pPr marL="785813" indent="-157163" algn="l" defTabSz="628650" rtl="0" eaLnBrk="1" latinLnBrk="0" hangingPunct="1">
        <a:lnSpc>
          <a:spcPct val="90000"/>
        </a:lnSpc>
        <a:spcBef>
          <a:spcPts val="344"/>
        </a:spcBef>
        <a:buFont typeface="Arial" panose="020B0604020202020204" pitchFamily="34" charset="0"/>
        <a:buChar char="•"/>
        <a:defRPr sz="1400" kern="1200">
          <a:solidFill>
            <a:schemeClr val="tx1"/>
          </a:solidFill>
          <a:latin typeface="+mn-lt"/>
          <a:ea typeface="+mn-ea"/>
          <a:cs typeface="+mn-cs"/>
        </a:defRPr>
      </a:lvl3pPr>
      <a:lvl4pPr marL="1100138" indent="-157163" algn="l" defTabSz="628650" rtl="0" eaLnBrk="1" latinLnBrk="0" hangingPunct="1">
        <a:lnSpc>
          <a:spcPct val="90000"/>
        </a:lnSpc>
        <a:spcBef>
          <a:spcPts val="344"/>
        </a:spcBef>
        <a:buFont typeface="Arial" panose="020B0604020202020204" pitchFamily="34" charset="0"/>
        <a:buChar char="•"/>
        <a:defRPr sz="1200" kern="1200">
          <a:solidFill>
            <a:schemeClr val="tx1"/>
          </a:solidFill>
          <a:latin typeface="+mn-lt"/>
          <a:ea typeface="+mn-ea"/>
          <a:cs typeface="+mn-cs"/>
        </a:defRPr>
      </a:lvl4pPr>
      <a:lvl5pPr marL="1414463" indent="-157163" algn="l" defTabSz="628650" rtl="0" eaLnBrk="1" latinLnBrk="0" hangingPunct="1">
        <a:lnSpc>
          <a:spcPct val="90000"/>
        </a:lnSpc>
        <a:spcBef>
          <a:spcPts val="344"/>
        </a:spcBef>
        <a:buFont typeface="Arial" panose="020B0604020202020204" pitchFamily="34" charset="0"/>
        <a:buChar char="•"/>
        <a:defRPr sz="1200" kern="1200">
          <a:solidFill>
            <a:schemeClr val="tx1"/>
          </a:solidFill>
          <a:latin typeface="+mn-lt"/>
          <a:ea typeface="+mn-ea"/>
          <a:cs typeface="+mn-cs"/>
        </a:defRPr>
      </a:lvl5pPr>
      <a:lvl6pPr marL="1728788" indent="-157163" algn="l" defTabSz="628650" rtl="0" eaLnBrk="1" latinLnBrk="0" hangingPunct="1">
        <a:lnSpc>
          <a:spcPct val="90000"/>
        </a:lnSpc>
        <a:spcBef>
          <a:spcPts val="344"/>
        </a:spcBef>
        <a:buFont typeface="Arial" panose="020B0604020202020204" pitchFamily="34" charset="0"/>
        <a:buChar char="•"/>
        <a:defRPr sz="1200" kern="1200">
          <a:solidFill>
            <a:schemeClr val="tx1"/>
          </a:solidFill>
          <a:latin typeface="+mn-lt"/>
          <a:ea typeface="+mn-ea"/>
          <a:cs typeface="+mn-cs"/>
        </a:defRPr>
      </a:lvl6pPr>
      <a:lvl7pPr marL="2043113" indent="-157163" algn="l" defTabSz="628650" rtl="0" eaLnBrk="1" latinLnBrk="0" hangingPunct="1">
        <a:lnSpc>
          <a:spcPct val="90000"/>
        </a:lnSpc>
        <a:spcBef>
          <a:spcPts val="344"/>
        </a:spcBef>
        <a:buFont typeface="Arial" panose="020B0604020202020204" pitchFamily="34" charset="0"/>
        <a:buChar char="•"/>
        <a:defRPr sz="1200" kern="1200">
          <a:solidFill>
            <a:schemeClr val="tx1"/>
          </a:solidFill>
          <a:latin typeface="+mn-lt"/>
          <a:ea typeface="+mn-ea"/>
          <a:cs typeface="+mn-cs"/>
        </a:defRPr>
      </a:lvl7pPr>
      <a:lvl8pPr marL="2357438" indent="-157163" algn="l" defTabSz="628650" rtl="0" eaLnBrk="1" latinLnBrk="0" hangingPunct="1">
        <a:lnSpc>
          <a:spcPct val="90000"/>
        </a:lnSpc>
        <a:spcBef>
          <a:spcPts val="344"/>
        </a:spcBef>
        <a:buFont typeface="Arial" panose="020B0604020202020204" pitchFamily="34" charset="0"/>
        <a:buChar char="•"/>
        <a:defRPr sz="1200" kern="1200">
          <a:solidFill>
            <a:schemeClr val="tx1"/>
          </a:solidFill>
          <a:latin typeface="+mn-lt"/>
          <a:ea typeface="+mn-ea"/>
          <a:cs typeface="+mn-cs"/>
        </a:defRPr>
      </a:lvl8pPr>
      <a:lvl9pPr marL="2671763" indent="-157163" algn="l" defTabSz="628650" rtl="0" eaLnBrk="1" latinLnBrk="0" hangingPunct="1">
        <a:lnSpc>
          <a:spcPct val="90000"/>
        </a:lnSpc>
        <a:spcBef>
          <a:spcPts val="344"/>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28650" rtl="0" eaLnBrk="1" latinLnBrk="0" hangingPunct="1">
        <a:defRPr sz="1200" kern="1200">
          <a:solidFill>
            <a:schemeClr val="tx1"/>
          </a:solidFill>
          <a:latin typeface="+mn-lt"/>
          <a:ea typeface="+mn-ea"/>
          <a:cs typeface="+mn-cs"/>
        </a:defRPr>
      </a:lvl1pPr>
      <a:lvl2pPr marL="314325" algn="l" defTabSz="628650" rtl="0" eaLnBrk="1" latinLnBrk="0" hangingPunct="1">
        <a:defRPr sz="1200" kern="1200">
          <a:solidFill>
            <a:schemeClr val="tx1"/>
          </a:solidFill>
          <a:latin typeface="+mn-lt"/>
          <a:ea typeface="+mn-ea"/>
          <a:cs typeface="+mn-cs"/>
        </a:defRPr>
      </a:lvl2pPr>
      <a:lvl3pPr marL="628650" algn="l" defTabSz="628650" rtl="0" eaLnBrk="1" latinLnBrk="0" hangingPunct="1">
        <a:defRPr sz="1200" kern="1200">
          <a:solidFill>
            <a:schemeClr val="tx1"/>
          </a:solidFill>
          <a:latin typeface="+mn-lt"/>
          <a:ea typeface="+mn-ea"/>
          <a:cs typeface="+mn-cs"/>
        </a:defRPr>
      </a:lvl3pPr>
      <a:lvl4pPr marL="942975" algn="l" defTabSz="628650" rtl="0" eaLnBrk="1" latinLnBrk="0" hangingPunct="1">
        <a:defRPr sz="1200" kern="1200">
          <a:solidFill>
            <a:schemeClr val="tx1"/>
          </a:solidFill>
          <a:latin typeface="+mn-lt"/>
          <a:ea typeface="+mn-ea"/>
          <a:cs typeface="+mn-cs"/>
        </a:defRPr>
      </a:lvl4pPr>
      <a:lvl5pPr marL="1257300" algn="l" defTabSz="628650" rtl="0" eaLnBrk="1" latinLnBrk="0" hangingPunct="1">
        <a:defRPr sz="1200" kern="1200">
          <a:solidFill>
            <a:schemeClr val="tx1"/>
          </a:solidFill>
          <a:latin typeface="+mn-lt"/>
          <a:ea typeface="+mn-ea"/>
          <a:cs typeface="+mn-cs"/>
        </a:defRPr>
      </a:lvl5pPr>
      <a:lvl6pPr marL="1571625" algn="l" defTabSz="628650" rtl="0" eaLnBrk="1" latinLnBrk="0" hangingPunct="1">
        <a:defRPr sz="1200" kern="1200">
          <a:solidFill>
            <a:schemeClr val="tx1"/>
          </a:solidFill>
          <a:latin typeface="+mn-lt"/>
          <a:ea typeface="+mn-ea"/>
          <a:cs typeface="+mn-cs"/>
        </a:defRPr>
      </a:lvl6pPr>
      <a:lvl7pPr marL="1885950" algn="l" defTabSz="628650" rtl="0" eaLnBrk="1" latinLnBrk="0" hangingPunct="1">
        <a:defRPr sz="1200" kern="1200">
          <a:solidFill>
            <a:schemeClr val="tx1"/>
          </a:solidFill>
          <a:latin typeface="+mn-lt"/>
          <a:ea typeface="+mn-ea"/>
          <a:cs typeface="+mn-cs"/>
        </a:defRPr>
      </a:lvl7pPr>
      <a:lvl8pPr marL="2200275" algn="l" defTabSz="628650" rtl="0" eaLnBrk="1" latinLnBrk="0" hangingPunct="1">
        <a:defRPr sz="1200" kern="1200">
          <a:solidFill>
            <a:schemeClr val="tx1"/>
          </a:solidFill>
          <a:latin typeface="+mn-lt"/>
          <a:ea typeface="+mn-ea"/>
          <a:cs typeface="+mn-cs"/>
        </a:defRPr>
      </a:lvl8pPr>
      <a:lvl9pPr marL="2514600" algn="l" defTabSz="62865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g.png"/>
          <p:cNvPicPr>
            <a:picLocks noChangeAspect="1"/>
          </p:cNvPicPr>
          <p:nvPr/>
        </p:nvPicPr>
        <p:blipFill rotWithShape="1">
          <a:blip r:embed="rId2">
            <a:extLst>
              <a:ext uri="{28A0092B-C50C-407E-A947-70E740481C1C}">
                <a14:useLocalDpi xmlns:a14="http://schemas.microsoft.com/office/drawing/2010/main" val="0"/>
              </a:ext>
            </a:extLst>
          </a:blip>
          <a:srcRect t="260" r="58131" b="95900"/>
          <a:stretch/>
        </p:blipFill>
        <p:spPr>
          <a:xfrm>
            <a:off x="0" y="-3819"/>
            <a:ext cx="6858000" cy="496877"/>
          </a:xfrm>
          <a:prstGeom prst="rect">
            <a:avLst/>
          </a:prstGeom>
        </p:spPr>
      </p:pic>
      <p:pic>
        <p:nvPicPr>
          <p:cNvPr id="6" name="Picture 5"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10" y="29337"/>
            <a:ext cx="2538421" cy="415924"/>
          </a:xfrm>
          <a:prstGeom prst="rect">
            <a:avLst/>
          </a:prstGeom>
        </p:spPr>
      </p:pic>
      <p:pic>
        <p:nvPicPr>
          <p:cNvPr id="62" name="Picture 61" descr="bg.png"/>
          <p:cNvPicPr>
            <a:picLocks noChangeAspect="1"/>
          </p:cNvPicPr>
          <p:nvPr/>
        </p:nvPicPr>
        <p:blipFill rotWithShape="1">
          <a:blip r:embed="rId2">
            <a:extLst>
              <a:ext uri="{28A0092B-C50C-407E-A947-70E740481C1C}">
                <a14:useLocalDpi xmlns:a14="http://schemas.microsoft.com/office/drawing/2010/main" val="0"/>
              </a:ext>
            </a:extLst>
          </a:blip>
          <a:srcRect t="260" r="58131" b="95900"/>
          <a:stretch/>
        </p:blipFill>
        <p:spPr>
          <a:xfrm>
            <a:off x="0" y="8514352"/>
            <a:ext cx="6858000" cy="629648"/>
          </a:xfrm>
          <a:prstGeom prst="rect">
            <a:avLst/>
          </a:prstGeom>
        </p:spPr>
      </p:pic>
      <p:sp>
        <p:nvSpPr>
          <p:cNvPr id="59" name="TextBox 58"/>
          <p:cNvSpPr txBox="1"/>
          <p:nvPr/>
        </p:nvSpPr>
        <p:spPr>
          <a:xfrm>
            <a:off x="0" y="8514352"/>
            <a:ext cx="6858000" cy="611706"/>
          </a:xfrm>
          <a:prstGeom prst="rect">
            <a:avLst/>
          </a:prstGeom>
          <a:noFill/>
        </p:spPr>
        <p:txBody>
          <a:bodyPr wrap="square" lIns="57150" tIns="28575" rIns="57150" bIns="28575" rtlCol="0">
            <a:spAutoFit/>
          </a:bodyPr>
          <a:lstStyle/>
          <a:p>
            <a:pPr algn="ctr"/>
            <a:r>
              <a:rPr lang="en-US" sz="1200" b="1" dirty="0">
                <a:solidFill>
                  <a:schemeClr val="bg1"/>
                </a:solidFill>
              </a:rPr>
              <a:t>YOUR VOTE IS IMPORTANT</a:t>
            </a:r>
          </a:p>
          <a:p>
            <a:pPr algn="ctr"/>
            <a:r>
              <a:rPr lang="en-US" sz="1200" b="1" dirty="0" smtClean="0">
                <a:solidFill>
                  <a:schemeClr val="bg1"/>
                </a:solidFill>
              </a:rPr>
              <a:t>PLEASE VOTE </a:t>
            </a:r>
            <a:r>
              <a:rPr lang="en-US" sz="1200" b="1" dirty="0">
                <a:solidFill>
                  <a:schemeClr val="bg1"/>
                </a:solidFill>
              </a:rPr>
              <a:t>“</a:t>
            </a:r>
            <a:r>
              <a:rPr lang="en-US" sz="1200" b="1" u="sng" dirty="0">
                <a:solidFill>
                  <a:schemeClr val="bg1"/>
                </a:solidFill>
              </a:rPr>
              <a:t>FOR</a:t>
            </a:r>
            <a:r>
              <a:rPr lang="en-US" sz="1200" b="1" dirty="0">
                <a:solidFill>
                  <a:schemeClr val="bg1"/>
                </a:solidFill>
              </a:rPr>
              <a:t>” ALL OF THE INNOVIVA BOARD NOMINEES </a:t>
            </a:r>
            <a:r>
              <a:rPr lang="en-US" sz="1200" b="1" dirty="0" smtClean="0">
                <a:solidFill>
                  <a:schemeClr val="bg1"/>
                </a:solidFill>
              </a:rPr>
              <a:t> </a:t>
            </a:r>
            <a:endParaRPr lang="en-US" sz="1200" b="1" dirty="0">
              <a:solidFill>
                <a:schemeClr val="bg1"/>
              </a:solidFill>
            </a:endParaRPr>
          </a:p>
          <a:p>
            <a:pPr algn="ctr"/>
            <a:r>
              <a:rPr lang="en-US" sz="1200" b="1" dirty="0">
                <a:solidFill>
                  <a:schemeClr val="bg1"/>
                </a:solidFill>
              </a:rPr>
              <a:t>ON THE </a:t>
            </a:r>
            <a:r>
              <a:rPr lang="en-US" sz="1200" b="1" u="sng" dirty="0">
                <a:solidFill>
                  <a:schemeClr val="bg1"/>
                </a:solidFill>
              </a:rPr>
              <a:t>WHITE</a:t>
            </a:r>
            <a:r>
              <a:rPr lang="en-US" sz="1200" b="1" dirty="0">
                <a:solidFill>
                  <a:schemeClr val="bg1"/>
                </a:solidFill>
              </a:rPr>
              <a:t> PROXY CARD TODAY</a:t>
            </a:r>
          </a:p>
        </p:txBody>
      </p:sp>
      <p:sp>
        <p:nvSpPr>
          <p:cNvPr id="2" name="Rectangle 1"/>
          <p:cNvSpPr/>
          <p:nvPr/>
        </p:nvSpPr>
        <p:spPr>
          <a:xfrm>
            <a:off x="166193" y="513224"/>
            <a:ext cx="6534858" cy="4524315"/>
          </a:xfrm>
          <a:prstGeom prst="rect">
            <a:avLst/>
          </a:prstGeom>
        </p:spPr>
        <p:txBody>
          <a:bodyPr wrap="square">
            <a:spAutoFit/>
          </a:bodyPr>
          <a:lstStyle/>
          <a:p>
            <a:pPr algn="r"/>
            <a:r>
              <a:rPr lang="en-US" sz="1200" dirty="0"/>
              <a:t>March </a:t>
            </a:r>
            <a:r>
              <a:rPr lang="en-US" sz="1200" dirty="0" smtClean="0"/>
              <a:t>29, 2017</a:t>
            </a:r>
          </a:p>
          <a:p>
            <a:endParaRPr lang="en-US" sz="1200" dirty="0"/>
          </a:p>
          <a:p>
            <a:r>
              <a:rPr lang="en-US" sz="1200" dirty="0"/>
              <a:t>Dear Fellow Innoviva Shareholder</a:t>
            </a:r>
            <a:r>
              <a:rPr lang="en-US" sz="1200" dirty="0" smtClean="0"/>
              <a:t>:</a:t>
            </a:r>
          </a:p>
          <a:p>
            <a:endParaRPr lang="en-US" sz="1200" dirty="0"/>
          </a:p>
          <a:p>
            <a:r>
              <a:rPr lang="en-US" sz="1200" b="1" dirty="0"/>
              <a:t>This </a:t>
            </a:r>
            <a:r>
              <a:rPr lang="en-US" sz="1200" b="1" dirty="0" smtClean="0"/>
              <a:t>year’s </a:t>
            </a:r>
            <a:r>
              <a:rPr lang="en-US" sz="1200" b="1" dirty="0"/>
              <a:t>annual </a:t>
            </a:r>
            <a:r>
              <a:rPr lang="en-US" sz="1200" b="1" dirty="0" smtClean="0"/>
              <a:t>shareholder meeting of Innoviva, Inc. (“Innoviva” or the “Company”) </a:t>
            </a:r>
            <a:r>
              <a:rPr lang="en-US" sz="1200" b="1" dirty="0"/>
              <a:t>is scheduled to be held on April 20, 2017</a:t>
            </a:r>
            <a:r>
              <a:rPr lang="en-US" sz="1200" b="1" dirty="0" smtClean="0"/>
              <a:t>. </a:t>
            </a:r>
            <a:r>
              <a:rPr lang="en-US" sz="1200" dirty="0" smtClean="0"/>
              <a:t>We urge you to carefully consider the facts and vote for your Board of Directors</a:t>
            </a:r>
            <a:r>
              <a:rPr lang="en-US" sz="1200" dirty="0"/>
              <a:t>’ (the </a:t>
            </a:r>
            <a:r>
              <a:rPr lang="en-US" sz="1200" dirty="0" smtClean="0"/>
              <a:t>“Board”) </a:t>
            </a:r>
            <a:r>
              <a:rPr lang="en-US" sz="1200" dirty="0"/>
              <a:t>nominees </a:t>
            </a:r>
            <a:r>
              <a:rPr lang="en-US" sz="1200" dirty="0" smtClean="0"/>
              <a:t>on the </a:t>
            </a:r>
            <a:r>
              <a:rPr lang="en-US" sz="1200" b="1" dirty="0" smtClean="0"/>
              <a:t>WHITE</a:t>
            </a:r>
            <a:r>
              <a:rPr lang="en-US" sz="1200" dirty="0" smtClean="0"/>
              <a:t> proxy card today.  </a:t>
            </a:r>
          </a:p>
          <a:p>
            <a:endParaRPr lang="en-US" sz="1200" dirty="0"/>
          </a:p>
          <a:p>
            <a:r>
              <a:rPr lang="en-US" sz="1200" dirty="0" smtClean="0"/>
              <a:t>Innoviva’s </a:t>
            </a:r>
            <a:r>
              <a:rPr lang="en-US" sz="1200" dirty="0"/>
              <a:t>management team </a:t>
            </a:r>
            <a:r>
              <a:rPr lang="en-US" sz="1200" dirty="0" smtClean="0"/>
              <a:t>and Board have a track record of creating value for shareholders and are executing on a strategy that is clearly working. Now </a:t>
            </a:r>
            <a:r>
              <a:rPr lang="en-US" sz="1200" dirty="0"/>
              <a:t>Sarissa Capital Domestic Fund LP and certain of its affiliates (together, </a:t>
            </a:r>
            <a:r>
              <a:rPr lang="en-US" sz="1200" dirty="0" smtClean="0"/>
              <a:t>“Sarissa”), which recently acquired a 3% stake in the Company, want to change that strategy, </a:t>
            </a:r>
            <a:r>
              <a:rPr lang="en-US" sz="1200" dirty="0"/>
              <a:t>and replace </a:t>
            </a:r>
            <a:r>
              <a:rPr lang="en-US" sz="1200" dirty="0" smtClean="0"/>
              <a:t>both the CEO and </a:t>
            </a:r>
            <a:r>
              <a:rPr lang="en-US" sz="1200" dirty="0"/>
              <a:t>the </a:t>
            </a:r>
            <a:r>
              <a:rPr lang="en-US" sz="1200" dirty="0" smtClean="0"/>
              <a:t>Chairman of the Board </a:t>
            </a:r>
            <a:r>
              <a:rPr lang="en-US" sz="1200" dirty="0"/>
              <a:t>and take effective control of the Board. </a:t>
            </a:r>
            <a:endParaRPr lang="en-US" sz="1200" dirty="0" smtClean="0"/>
          </a:p>
          <a:p>
            <a:endParaRPr lang="en-US" sz="1200" dirty="0"/>
          </a:p>
          <a:p>
            <a:r>
              <a:rPr lang="en-US" sz="1200" dirty="0" smtClean="0"/>
              <a:t>In 2014, we spun off our R&amp;D activities in order to significantly reduce our operating expenses and focus the Company on marketing our portfolio of respiratory assets partnered with GlaxoSmithKline (“GSK”). These assets address a $20 billion market. Since then, the collaboration of the world-class commercial teams at GSK and </a:t>
            </a:r>
            <a:r>
              <a:rPr lang="en-US" sz="1200" dirty="0" err="1" smtClean="0"/>
              <a:t>Innoviva</a:t>
            </a:r>
            <a:r>
              <a:rPr lang="en-US" sz="1200" dirty="0" smtClean="0"/>
              <a:t> has resulted in a number of new marketing strategies that have significantly improved the commercial success of our product portfolio. Our work is producing solid results. </a:t>
            </a:r>
            <a:r>
              <a:rPr lang="en-US" sz="1200" b="1" dirty="0" smtClean="0"/>
              <a:t>These products, which were developed through our collaboration with GSK, are steadily growing market share, have been approved in more than 50 countries, and have significant commercial potential, assuming an ongoing productive collaboration. </a:t>
            </a:r>
            <a:r>
              <a:rPr lang="en-US" sz="1200" dirty="0" err="1" smtClean="0"/>
              <a:t>Innoviva’s</a:t>
            </a:r>
            <a:r>
              <a:rPr lang="en-US" sz="1200" dirty="0" smtClean="0"/>
              <a:t> marketing and executive leadership </a:t>
            </a:r>
            <a:r>
              <a:rPr lang="en-US" sz="1200" dirty="0"/>
              <a:t>play a critical role in achieving these results </a:t>
            </a:r>
            <a:r>
              <a:rPr lang="en-US" sz="1200" dirty="0" smtClean="0"/>
              <a:t>and delivering value </a:t>
            </a:r>
            <a:r>
              <a:rPr lang="en-US" sz="1200" dirty="0"/>
              <a:t>for </a:t>
            </a:r>
            <a:r>
              <a:rPr lang="en-US" sz="1200" dirty="0" smtClean="0"/>
              <a:t>shareholders with a 29</a:t>
            </a:r>
            <a:r>
              <a:rPr lang="en-US" sz="1200" dirty="0"/>
              <a:t>% quarterly compounded growth rate </a:t>
            </a:r>
            <a:r>
              <a:rPr lang="en-US" sz="1200" dirty="0" smtClean="0"/>
              <a:t>in </a:t>
            </a:r>
            <a:r>
              <a:rPr lang="en-US" sz="1200" dirty="0"/>
              <a:t>adjusted EBITDA* since </a:t>
            </a:r>
            <a:r>
              <a:rPr lang="en-US" sz="1200" dirty="0" smtClean="0"/>
              <a:t>the first quarter of 2015.</a:t>
            </a:r>
            <a:endParaRPr lang="en-US" sz="1200" dirty="0"/>
          </a:p>
        </p:txBody>
      </p:sp>
      <p:graphicFrame>
        <p:nvGraphicFramePr>
          <p:cNvPr id="17" name="Chart 16"/>
          <p:cNvGraphicFramePr>
            <a:graphicFrameLocks/>
          </p:cNvGraphicFramePr>
          <p:nvPr>
            <p:extLst>
              <p:ext uri="{D42A27DB-BD31-4B8C-83A1-F6EECF244321}">
                <p14:modId xmlns:p14="http://schemas.microsoft.com/office/powerpoint/2010/main" val="3629386992"/>
              </p:ext>
            </p:extLst>
          </p:nvPr>
        </p:nvGraphicFramePr>
        <p:xfrm>
          <a:off x="166193" y="5207010"/>
          <a:ext cx="6343650" cy="1983018"/>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p:cNvSpPr/>
          <p:nvPr/>
        </p:nvSpPr>
        <p:spPr>
          <a:xfrm>
            <a:off x="174629" y="7349249"/>
            <a:ext cx="6508741" cy="1200329"/>
          </a:xfrm>
          <a:prstGeom prst="rect">
            <a:avLst/>
          </a:prstGeom>
        </p:spPr>
        <p:txBody>
          <a:bodyPr wrap="square">
            <a:spAutoFit/>
          </a:bodyPr>
          <a:lstStyle/>
          <a:p>
            <a:pPr lvl="0"/>
            <a:r>
              <a:rPr lang="en-US" sz="1200" dirty="0" smtClean="0">
                <a:solidFill>
                  <a:prstClr val="black"/>
                </a:solidFill>
              </a:rPr>
              <a:t>With strong and consistent growth in profits </a:t>
            </a:r>
            <a:r>
              <a:rPr lang="en-US" sz="1200" b="1" dirty="0" smtClean="0"/>
              <a:t>we have been able to deliver increasing returns to shareholders – including a capital return of more than $210 million since the first quarter of 2015.</a:t>
            </a:r>
          </a:p>
          <a:p>
            <a:pPr lvl="0"/>
            <a:endParaRPr lang="en-US" sz="1200" dirty="0">
              <a:solidFill>
                <a:prstClr val="black"/>
              </a:solidFill>
            </a:endParaRPr>
          </a:p>
          <a:p>
            <a:pPr lvl="0"/>
            <a:r>
              <a:rPr lang="en-US" sz="1200" b="1" dirty="0" smtClean="0">
                <a:solidFill>
                  <a:srgbClr val="6E243B"/>
                </a:solidFill>
              </a:rPr>
              <a:t>Your Company’s strategy is working but it requires careful stewardship by a highly qualified Board and management team – stewardship that is now at risk.  </a:t>
            </a:r>
          </a:p>
          <a:p>
            <a:pPr lvl="0"/>
            <a:endParaRPr lang="en-US" sz="1200" b="1" dirty="0">
              <a:solidFill>
                <a:srgbClr val="6E243B"/>
              </a:solidFill>
            </a:endParaRPr>
          </a:p>
        </p:txBody>
      </p:sp>
      <p:sp>
        <p:nvSpPr>
          <p:cNvPr id="3" name="TextBox 2"/>
          <p:cNvSpPr txBox="1"/>
          <p:nvPr/>
        </p:nvSpPr>
        <p:spPr>
          <a:xfrm>
            <a:off x="1703896" y="5131707"/>
            <a:ext cx="3140242" cy="307777"/>
          </a:xfrm>
          <a:prstGeom prst="rect">
            <a:avLst/>
          </a:prstGeom>
          <a:noFill/>
        </p:spPr>
        <p:txBody>
          <a:bodyPr wrap="square" rtlCol="0">
            <a:spAutoFit/>
          </a:bodyPr>
          <a:lstStyle/>
          <a:p>
            <a:pPr algn="ctr"/>
            <a:r>
              <a:rPr lang="en-US" sz="1400" b="1" dirty="0" smtClean="0">
                <a:solidFill>
                  <a:srgbClr val="6E243B"/>
                </a:solidFill>
              </a:rPr>
              <a:t>Strong growth in profits</a:t>
            </a:r>
            <a:endParaRPr lang="en-US" sz="1400" b="1" dirty="0">
              <a:solidFill>
                <a:srgbClr val="6E243B"/>
              </a:solidFill>
            </a:endParaRPr>
          </a:p>
        </p:txBody>
      </p:sp>
    </p:spTree>
    <p:extLst>
      <p:ext uri="{BB962C8B-B14F-4D97-AF65-F5344CB8AC3E}">
        <p14:creationId xmlns:p14="http://schemas.microsoft.com/office/powerpoint/2010/main" val="3426693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descr="bg.png"/>
          <p:cNvPicPr>
            <a:picLocks noChangeAspect="1"/>
          </p:cNvPicPr>
          <p:nvPr/>
        </p:nvPicPr>
        <p:blipFill rotWithShape="1">
          <a:blip r:embed="rId2">
            <a:extLst>
              <a:ext uri="{28A0092B-C50C-407E-A947-70E740481C1C}">
                <a14:useLocalDpi xmlns:a14="http://schemas.microsoft.com/office/drawing/2010/main" val="0"/>
              </a:ext>
            </a:extLst>
          </a:blip>
          <a:srcRect t="260" r="58131" b="95900"/>
          <a:stretch/>
        </p:blipFill>
        <p:spPr>
          <a:xfrm>
            <a:off x="0" y="8517926"/>
            <a:ext cx="6858000" cy="626073"/>
          </a:xfrm>
          <a:prstGeom prst="rect">
            <a:avLst/>
          </a:prstGeom>
        </p:spPr>
      </p:pic>
      <p:sp>
        <p:nvSpPr>
          <p:cNvPr id="59" name="TextBox 58"/>
          <p:cNvSpPr txBox="1"/>
          <p:nvPr/>
        </p:nvSpPr>
        <p:spPr>
          <a:xfrm>
            <a:off x="0" y="8517927"/>
            <a:ext cx="6858000" cy="611706"/>
          </a:xfrm>
          <a:prstGeom prst="rect">
            <a:avLst/>
          </a:prstGeom>
          <a:noFill/>
        </p:spPr>
        <p:txBody>
          <a:bodyPr wrap="square" lIns="57150" tIns="28575" rIns="57150" bIns="28575" rtlCol="0">
            <a:spAutoFit/>
          </a:bodyPr>
          <a:lstStyle/>
          <a:p>
            <a:pPr algn="ctr"/>
            <a:r>
              <a:rPr lang="en-US" sz="1200" b="1" dirty="0">
                <a:solidFill>
                  <a:schemeClr val="bg1"/>
                </a:solidFill>
              </a:rPr>
              <a:t>YOUR VOTE IS IMPORTANT</a:t>
            </a:r>
          </a:p>
          <a:p>
            <a:pPr algn="ctr"/>
            <a:r>
              <a:rPr lang="en-US" sz="1200" b="1" dirty="0" smtClean="0">
                <a:solidFill>
                  <a:schemeClr val="bg1"/>
                </a:solidFill>
              </a:rPr>
              <a:t>PLEASE VOTE </a:t>
            </a:r>
            <a:r>
              <a:rPr lang="en-US" sz="1200" b="1" dirty="0">
                <a:solidFill>
                  <a:schemeClr val="bg1"/>
                </a:solidFill>
              </a:rPr>
              <a:t>“</a:t>
            </a:r>
            <a:r>
              <a:rPr lang="en-US" sz="1200" b="1" u="sng" dirty="0">
                <a:solidFill>
                  <a:schemeClr val="bg1"/>
                </a:solidFill>
              </a:rPr>
              <a:t>FOR</a:t>
            </a:r>
            <a:r>
              <a:rPr lang="en-US" sz="1200" b="1" dirty="0">
                <a:solidFill>
                  <a:schemeClr val="bg1"/>
                </a:solidFill>
              </a:rPr>
              <a:t>” ALL OF THE INNOVIVA BOARD NOMINEES </a:t>
            </a:r>
          </a:p>
          <a:p>
            <a:pPr algn="ctr"/>
            <a:r>
              <a:rPr lang="en-US" sz="1200" b="1" dirty="0" smtClean="0">
                <a:solidFill>
                  <a:schemeClr val="bg1"/>
                </a:solidFill>
              </a:rPr>
              <a:t>ON </a:t>
            </a:r>
            <a:r>
              <a:rPr lang="en-US" sz="1200" b="1" dirty="0">
                <a:solidFill>
                  <a:schemeClr val="bg1"/>
                </a:solidFill>
              </a:rPr>
              <a:t>THE </a:t>
            </a:r>
            <a:r>
              <a:rPr lang="en-US" sz="1200" b="1" u="sng" dirty="0">
                <a:solidFill>
                  <a:schemeClr val="bg1"/>
                </a:solidFill>
              </a:rPr>
              <a:t>WHITE</a:t>
            </a:r>
            <a:r>
              <a:rPr lang="en-US" sz="1200" b="1" dirty="0">
                <a:solidFill>
                  <a:schemeClr val="bg1"/>
                </a:solidFill>
              </a:rPr>
              <a:t> PROXY CARD TODAY</a:t>
            </a:r>
          </a:p>
        </p:txBody>
      </p:sp>
      <p:sp>
        <p:nvSpPr>
          <p:cNvPr id="16" name="TextBox 36"/>
          <p:cNvSpPr txBox="1"/>
          <p:nvPr/>
        </p:nvSpPr>
        <p:spPr>
          <a:xfrm>
            <a:off x="1484346" y="3267850"/>
            <a:ext cx="1514475" cy="461665"/>
          </a:xfrm>
          <a:prstGeom prst="rect">
            <a:avLst/>
          </a:prstGeom>
          <a:noFill/>
        </p:spPr>
        <p:txBody>
          <a:bodyPr wrap="square" rtlCol="0">
            <a:spAutoFit/>
          </a:bodyP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pPr marL="105990" algn="ctr">
              <a:spcBef>
                <a:spcPts val="1800"/>
              </a:spcBef>
              <a:spcAft>
                <a:spcPts val="1800"/>
              </a:spcAft>
            </a:pPr>
            <a:r>
              <a:rPr lang="en-US" sz="1200" dirty="0" smtClean="0">
                <a:solidFill>
                  <a:schemeClr val="tx1">
                    <a:lumMod val="75000"/>
                    <a:lumOff val="25000"/>
                  </a:schemeClr>
                </a:solidFill>
                <a:ea typeface="Century Gothic" charset="0"/>
                <a:cs typeface="Century Gothic" charset="0"/>
              </a:rPr>
              <a:t>Dramatic Stock Price Decline</a:t>
            </a:r>
            <a:endParaRPr lang="en-US" sz="1200" dirty="0">
              <a:solidFill>
                <a:schemeClr val="tx1">
                  <a:lumMod val="75000"/>
                  <a:lumOff val="25000"/>
                </a:schemeClr>
              </a:solidFill>
              <a:ea typeface="Century Gothic" charset="0"/>
              <a:cs typeface="Century Gothic" charset="0"/>
            </a:endParaRPr>
          </a:p>
        </p:txBody>
      </p:sp>
      <p:grpSp>
        <p:nvGrpSpPr>
          <p:cNvPr id="19" name="Group 18"/>
          <p:cNvGrpSpPr/>
          <p:nvPr/>
        </p:nvGrpSpPr>
        <p:grpSpPr>
          <a:xfrm>
            <a:off x="3488947" y="2502287"/>
            <a:ext cx="1421225" cy="718948"/>
            <a:chOff x="3408218" y="13449797"/>
            <a:chExt cx="1126547" cy="538522"/>
          </a:xfrm>
          <a:solidFill>
            <a:schemeClr val="bg1"/>
          </a:solidFill>
        </p:grpSpPr>
        <p:sp>
          <p:nvSpPr>
            <p:cNvPr id="23" name="Oval 22"/>
            <p:cNvSpPr/>
            <p:nvPr/>
          </p:nvSpPr>
          <p:spPr>
            <a:xfrm>
              <a:off x="3408218" y="13449797"/>
              <a:ext cx="1126547" cy="538522"/>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1228954" rtl="0" eaLnBrk="1" latinLnBrk="0" hangingPunct="1">
                <a:defRPr sz="2419" kern="1200">
                  <a:solidFill>
                    <a:schemeClr val="lt1"/>
                  </a:solidFill>
                  <a:latin typeface="+mn-lt"/>
                  <a:ea typeface="+mn-ea"/>
                  <a:cs typeface="+mn-cs"/>
                </a:defRPr>
              </a:lvl1pPr>
              <a:lvl2pPr marL="614477" algn="l" defTabSz="1228954" rtl="0" eaLnBrk="1" latinLnBrk="0" hangingPunct="1">
                <a:defRPr sz="2419" kern="1200">
                  <a:solidFill>
                    <a:schemeClr val="lt1"/>
                  </a:solidFill>
                  <a:latin typeface="+mn-lt"/>
                  <a:ea typeface="+mn-ea"/>
                  <a:cs typeface="+mn-cs"/>
                </a:defRPr>
              </a:lvl2pPr>
              <a:lvl3pPr marL="1228954" algn="l" defTabSz="1228954" rtl="0" eaLnBrk="1" latinLnBrk="0" hangingPunct="1">
                <a:defRPr sz="2419" kern="1200">
                  <a:solidFill>
                    <a:schemeClr val="lt1"/>
                  </a:solidFill>
                  <a:latin typeface="+mn-lt"/>
                  <a:ea typeface="+mn-ea"/>
                  <a:cs typeface="+mn-cs"/>
                </a:defRPr>
              </a:lvl3pPr>
              <a:lvl4pPr marL="1843430" algn="l" defTabSz="1228954" rtl="0" eaLnBrk="1" latinLnBrk="0" hangingPunct="1">
                <a:defRPr sz="2419" kern="1200">
                  <a:solidFill>
                    <a:schemeClr val="lt1"/>
                  </a:solidFill>
                  <a:latin typeface="+mn-lt"/>
                  <a:ea typeface="+mn-ea"/>
                  <a:cs typeface="+mn-cs"/>
                </a:defRPr>
              </a:lvl4pPr>
              <a:lvl5pPr marL="2457907" algn="l" defTabSz="1228954" rtl="0" eaLnBrk="1" latinLnBrk="0" hangingPunct="1">
                <a:defRPr sz="2419" kern="1200">
                  <a:solidFill>
                    <a:schemeClr val="lt1"/>
                  </a:solidFill>
                  <a:latin typeface="+mn-lt"/>
                  <a:ea typeface="+mn-ea"/>
                  <a:cs typeface="+mn-cs"/>
                </a:defRPr>
              </a:lvl5pPr>
              <a:lvl6pPr marL="3072384" algn="l" defTabSz="1228954" rtl="0" eaLnBrk="1" latinLnBrk="0" hangingPunct="1">
                <a:defRPr sz="2419" kern="1200">
                  <a:solidFill>
                    <a:schemeClr val="lt1"/>
                  </a:solidFill>
                  <a:latin typeface="+mn-lt"/>
                  <a:ea typeface="+mn-ea"/>
                  <a:cs typeface="+mn-cs"/>
                </a:defRPr>
              </a:lvl6pPr>
              <a:lvl7pPr marL="3686861" algn="l" defTabSz="1228954" rtl="0" eaLnBrk="1" latinLnBrk="0" hangingPunct="1">
                <a:defRPr sz="2419" kern="1200">
                  <a:solidFill>
                    <a:schemeClr val="lt1"/>
                  </a:solidFill>
                  <a:latin typeface="+mn-lt"/>
                  <a:ea typeface="+mn-ea"/>
                  <a:cs typeface="+mn-cs"/>
                </a:defRPr>
              </a:lvl7pPr>
              <a:lvl8pPr marL="4301338" algn="l" defTabSz="1228954" rtl="0" eaLnBrk="1" latinLnBrk="0" hangingPunct="1">
                <a:defRPr sz="2419" kern="1200">
                  <a:solidFill>
                    <a:schemeClr val="lt1"/>
                  </a:solidFill>
                  <a:latin typeface="+mn-lt"/>
                  <a:ea typeface="+mn-ea"/>
                  <a:cs typeface="+mn-cs"/>
                </a:defRPr>
              </a:lvl8pPr>
              <a:lvl9pPr marL="4915814" algn="l" defTabSz="1228954" rtl="0" eaLnBrk="1" latinLnBrk="0" hangingPunct="1">
                <a:defRPr sz="2419" kern="1200">
                  <a:solidFill>
                    <a:schemeClr val="lt1"/>
                  </a:solidFill>
                  <a:latin typeface="+mn-lt"/>
                  <a:ea typeface="+mn-ea"/>
                  <a:cs typeface="+mn-cs"/>
                </a:defRPr>
              </a:lvl9pPr>
            </a:lstStyle>
            <a:p>
              <a:pPr algn="r"/>
              <a:r>
                <a:rPr lang="en-US" sz="1600" b="1" dirty="0" smtClean="0">
                  <a:solidFill>
                    <a:srgbClr val="FF0000"/>
                  </a:solidFill>
                </a:rPr>
                <a:t>(52)%</a:t>
              </a:r>
              <a:endParaRPr lang="en-US" sz="1600" b="1" dirty="0">
                <a:solidFill>
                  <a:srgbClr val="FF0000"/>
                </a:solidFill>
              </a:endParaRPr>
            </a:p>
          </p:txBody>
        </p:sp>
        <p:sp>
          <p:nvSpPr>
            <p:cNvPr id="24" name="Up Arrow 23"/>
            <p:cNvSpPr/>
            <p:nvPr/>
          </p:nvSpPr>
          <p:spPr bwMode="auto">
            <a:xfrm rot="10800000">
              <a:off x="3618079" y="13530819"/>
              <a:ext cx="267158" cy="392937"/>
            </a:xfrm>
            <a:prstGeom prst="upArrow">
              <a:avLst/>
            </a:prstGeom>
            <a:grp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bg1"/>
                </a:solidFill>
                <a:effectLst/>
                <a:latin typeface="Century Gothic" panose="020B0502020202020204" pitchFamily="34" charset="0"/>
              </a:endParaRPr>
            </a:p>
          </p:txBody>
        </p:sp>
      </p:grpSp>
      <p:grpSp>
        <p:nvGrpSpPr>
          <p:cNvPr id="7" name="Group 6"/>
          <p:cNvGrpSpPr/>
          <p:nvPr/>
        </p:nvGrpSpPr>
        <p:grpSpPr>
          <a:xfrm>
            <a:off x="1557524" y="2503985"/>
            <a:ext cx="1441298" cy="717249"/>
            <a:chOff x="601578" y="3167589"/>
            <a:chExt cx="1409290" cy="711225"/>
          </a:xfrm>
          <a:solidFill>
            <a:schemeClr val="bg1"/>
          </a:solidFill>
        </p:grpSpPr>
        <p:sp>
          <p:nvSpPr>
            <p:cNvPr id="25" name="Oval 24"/>
            <p:cNvSpPr/>
            <p:nvPr/>
          </p:nvSpPr>
          <p:spPr>
            <a:xfrm>
              <a:off x="601578" y="3167589"/>
              <a:ext cx="1409290" cy="711225"/>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1228954" rtl="0" eaLnBrk="1" latinLnBrk="0" hangingPunct="1">
                <a:defRPr sz="2419" kern="1200">
                  <a:solidFill>
                    <a:schemeClr val="lt1"/>
                  </a:solidFill>
                  <a:latin typeface="+mn-lt"/>
                  <a:ea typeface="+mn-ea"/>
                  <a:cs typeface="+mn-cs"/>
                </a:defRPr>
              </a:lvl1pPr>
              <a:lvl2pPr marL="614477" algn="l" defTabSz="1228954" rtl="0" eaLnBrk="1" latinLnBrk="0" hangingPunct="1">
                <a:defRPr sz="2419" kern="1200">
                  <a:solidFill>
                    <a:schemeClr val="lt1"/>
                  </a:solidFill>
                  <a:latin typeface="+mn-lt"/>
                  <a:ea typeface="+mn-ea"/>
                  <a:cs typeface="+mn-cs"/>
                </a:defRPr>
              </a:lvl2pPr>
              <a:lvl3pPr marL="1228954" algn="l" defTabSz="1228954" rtl="0" eaLnBrk="1" latinLnBrk="0" hangingPunct="1">
                <a:defRPr sz="2419" kern="1200">
                  <a:solidFill>
                    <a:schemeClr val="lt1"/>
                  </a:solidFill>
                  <a:latin typeface="+mn-lt"/>
                  <a:ea typeface="+mn-ea"/>
                  <a:cs typeface="+mn-cs"/>
                </a:defRPr>
              </a:lvl3pPr>
              <a:lvl4pPr marL="1843430" algn="l" defTabSz="1228954" rtl="0" eaLnBrk="1" latinLnBrk="0" hangingPunct="1">
                <a:defRPr sz="2419" kern="1200">
                  <a:solidFill>
                    <a:schemeClr val="lt1"/>
                  </a:solidFill>
                  <a:latin typeface="+mn-lt"/>
                  <a:ea typeface="+mn-ea"/>
                  <a:cs typeface="+mn-cs"/>
                </a:defRPr>
              </a:lvl4pPr>
              <a:lvl5pPr marL="2457907" algn="l" defTabSz="1228954" rtl="0" eaLnBrk="1" latinLnBrk="0" hangingPunct="1">
                <a:defRPr sz="2419" kern="1200">
                  <a:solidFill>
                    <a:schemeClr val="lt1"/>
                  </a:solidFill>
                  <a:latin typeface="+mn-lt"/>
                  <a:ea typeface="+mn-ea"/>
                  <a:cs typeface="+mn-cs"/>
                </a:defRPr>
              </a:lvl5pPr>
              <a:lvl6pPr marL="3072384" algn="l" defTabSz="1228954" rtl="0" eaLnBrk="1" latinLnBrk="0" hangingPunct="1">
                <a:defRPr sz="2419" kern="1200">
                  <a:solidFill>
                    <a:schemeClr val="lt1"/>
                  </a:solidFill>
                  <a:latin typeface="+mn-lt"/>
                  <a:ea typeface="+mn-ea"/>
                  <a:cs typeface="+mn-cs"/>
                </a:defRPr>
              </a:lvl6pPr>
              <a:lvl7pPr marL="3686861" algn="l" defTabSz="1228954" rtl="0" eaLnBrk="1" latinLnBrk="0" hangingPunct="1">
                <a:defRPr sz="2419" kern="1200">
                  <a:solidFill>
                    <a:schemeClr val="lt1"/>
                  </a:solidFill>
                  <a:latin typeface="+mn-lt"/>
                  <a:ea typeface="+mn-ea"/>
                  <a:cs typeface="+mn-cs"/>
                </a:defRPr>
              </a:lvl7pPr>
              <a:lvl8pPr marL="4301338" algn="l" defTabSz="1228954" rtl="0" eaLnBrk="1" latinLnBrk="0" hangingPunct="1">
                <a:defRPr sz="2419" kern="1200">
                  <a:solidFill>
                    <a:schemeClr val="lt1"/>
                  </a:solidFill>
                  <a:latin typeface="+mn-lt"/>
                  <a:ea typeface="+mn-ea"/>
                  <a:cs typeface="+mn-cs"/>
                </a:defRPr>
              </a:lvl8pPr>
              <a:lvl9pPr marL="4915814" algn="l" defTabSz="1228954" rtl="0" eaLnBrk="1" latinLnBrk="0" hangingPunct="1">
                <a:defRPr sz="2419" kern="1200">
                  <a:solidFill>
                    <a:schemeClr val="lt1"/>
                  </a:solidFill>
                  <a:latin typeface="+mn-lt"/>
                  <a:ea typeface="+mn-ea"/>
                  <a:cs typeface="+mn-cs"/>
                </a:defRPr>
              </a:lvl9pPr>
            </a:lstStyle>
            <a:p>
              <a:pPr algn="r"/>
              <a:r>
                <a:rPr lang="en-US" sz="1600" b="1" dirty="0" smtClean="0">
                  <a:solidFill>
                    <a:srgbClr val="FF0000"/>
                  </a:solidFill>
                </a:rPr>
                <a:t>(83)%</a:t>
              </a:r>
              <a:endParaRPr lang="en-US" sz="1600" b="1" dirty="0">
                <a:solidFill>
                  <a:srgbClr val="FF0000"/>
                </a:solidFill>
              </a:endParaRPr>
            </a:p>
          </p:txBody>
        </p:sp>
        <p:sp>
          <p:nvSpPr>
            <p:cNvPr id="27" name="Up Arrow 26"/>
            <p:cNvSpPr/>
            <p:nvPr/>
          </p:nvSpPr>
          <p:spPr bwMode="auto">
            <a:xfrm rot="10800000">
              <a:off x="864112" y="3283376"/>
              <a:ext cx="334208" cy="477968"/>
            </a:xfrm>
            <a:prstGeom prst="upArrow">
              <a:avLst/>
            </a:prstGeom>
            <a:grp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bg1"/>
                </a:solidFill>
                <a:effectLst/>
                <a:latin typeface="Century Gothic" panose="020B0502020202020204" pitchFamily="34" charset="0"/>
              </a:endParaRPr>
            </a:p>
          </p:txBody>
        </p:sp>
      </p:grpSp>
      <p:sp>
        <p:nvSpPr>
          <p:cNvPr id="28" name="TextBox 36"/>
          <p:cNvSpPr txBox="1"/>
          <p:nvPr/>
        </p:nvSpPr>
        <p:spPr>
          <a:xfrm>
            <a:off x="3413867" y="3266357"/>
            <a:ext cx="1732548" cy="461665"/>
          </a:xfrm>
          <a:prstGeom prst="rect">
            <a:avLst/>
          </a:prstGeom>
          <a:noFill/>
        </p:spPr>
        <p:txBody>
          <a:bodyPr wrap="square" rtlCol="0">
            <a:spAutoFit/>
          </a:bodyP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pPr marL="105990" algn="ctr">
              <a:spcBef>
                <a:spcPts val="1800"/>
              </a:spcBef>
              <a:spcAft>
                <a:spcPts val="1800"/>
              </a:spcAft>
            </a:pPr>
            <a:r>
              <a:rPr lang="en-US" sz="1200" dirty="0" smtClean="0">
                <a:solidFill>
                  <a:schemeClr val="tx1">
                    <a:lumMod val="75000"/>
                    <a:lumOff val="25000"/>
                  </a:schemeClr>
                </a:solidFill>
                <a:ea typeface="Century Gothic" charset="0"/>
                <a:cs typeface="Century Gothic" charset="0"/>
              </a:rPr>
              <a:t>Sharply </a:t>
            </a:r>
            <a:r>
              <a:rPr lang="en-US" sz="1200" dirty="0">
                <a:solidFill>
                  <a:schemeClr val="tx1">
                    <a:lumMod val="75000"/>
                    <a:lumOff val="25000"/>
                  </a:schemeClr>
                </a:solidFill>
                <a:ea typeface="Century Gothic" charset="0"/>
                <a:cs typeface="Century Gothic" charset="0"/>
              </a:rPr>
              <a:t>N</a:t>
            </a:r>
            <a:r>
              <a:rPr lang="en-US" sz="1200" dirty="0" smtClean="0">
                <a:solidFill>
                  <a:schemeClr val="tx1">
                    <a:lumMod val="75000"/>
                    <a:lumOff val="25000"/>
                  </a:schemeClr>
                </a:solidFill>
                <a:ea typeface="Century Gothic" charset="0"/>
                <a:cs typeface="Century Gothic" charset="0"/>
              </a:rPr>
              <a:t>egative Total </a:t>
            </a:r>
            <a:r>
              <a:rPr lang="en-US" sz="1200" dirty="0">
                <a:solidFill>
                  <a:schemeClr val="tx1">
                    <a:lumMod val="75000"/>
                    <a:lumOff val="25000"/>
                  </a:schemeClr>
                </a:solidFill>
                <a:ea typeface="Century Gothic" charset="0"/>
                <a:cs typeface="Century Gothic" charset="0"/>
              </a:rPr>
              <a:t>Shareholder </a:t>
            </a:r>
            <a:r>
              <a:rPr lang="en-US" sz="1200" dirty="0" smtClean="0">
                <a:solidFill>
                  <a:schemeClr val="tx1">
                    <a:lumMod val="75000"/>
                    <a:lumOff val="25000"/>
                  </a:schemeClr>
                </a:solidFill>
                <a:ea typeface="Century Gothic" charset="0"/>
                <a:cs typeface="Century Gothic" charset="0"/>
              </a:rPr>
              <a:t>Return</a:t>
            </a:r>
            <a:endParaRPr lang="en-US" sz="1200" dirty="0">
              <a:solidFill>
                <a:schemeClr val="tx1">
                  <a:lumMod val="75000"/>
                  <a:lumOff val="25000"/>
                </a:schemeClr>
              </a:solidFill>
              <a:ea typeface="Century Gothic" charset="0"/>
              <a:cs typeface="Century Gothic" charset="0"/>
            </a:endParaRPr>
          </a:p>
        </p:txBody>
      </p:sp>
      <p:sp>
        <p:nvSpPr>
          <p:cNvPr id="26" name="Rectangle 25"/>
          <p:cNvSpPr/>
          <p:nvPr/>
        </p:nvSpPr>
        <p:spPr>
          <a:xfrm>
            <a:off x="131951" y="966876"/>
            <a:ext cx="6534858" cy="1692771"/>
          </a:xfrm>
          <a:prstGeom prst="rect">
            <a:avLst/>
          </a:prstGeom>
        </p:spPr>
        <p:txBody>
          <a:bodyPr wrap="square">
            <a:spAutoFit/>
          </a:bodyPr>
          <a:lstStyle/>
          <a:p>
            <a:pPr lvl="0"/>
            <a:r>
              <a:rPr lang="en-US" sz="1200" dirty="0">
                <a:solidFill>
                  <a:prstClr val="black"/>
                </a:solidFill>
              </a:rPr>
              <a:t>Sarissa’s attempt to take control of a company and effect a strategy of arbitrary, aggressive cost cutting recently occurred – and spectacularly failed </a:t>
            </a:r>
            <a:r>
              <a:rPr lang="en-US" sz="1200" dirty="0" smtClean="0">
                <a:solidFill>
                  <a:prstClr val="black"/>
                </a:solidFill>
              </a:rPr>
              <a:t>– at a </a:t>
            </a:r>
            <a:r>
              <a:rPr lang="en-US" sz="1200" dirty="0">
                <a:solidFill>
                  <a:prstClr val="black"/>
                </a:solidFill>
              </a:rPr>
              <a:t>similar </a:t>
            </a:r>
            <a:r>
              <a:rPr lang="en-US" sz="1200" dirty="0" smtClean="0">
                <a:solidFill>
                  <a:prstClr val="black"/>
                </a:solidFill>
              </a:rPr>
              <a:t>company . . . </a:t>
            </a:r>
            <a:r>
              <a:rPr lang="en-US" sz="1200" dirty="0" err="1">
                <a:solidFill>
                  <a:prstClr val="black"/>
                </a:solidFill>
              </a:rPr>
              <a:t>Enzon</a:t>
            </a:r>
            <a:r>
              <a:rPr lang="en-US" sz="1200" dirty="0">
                <a:solidFill>
                  <a:prstClr val="black"/>
                </a:solidFill>
              </a:rPr>
              <a:t> </a:t>
            </a:r>
            <a:r>
              <a:rPr lang="en-US" sz="1200" dirty="0" smtClean="0">
                <a:solidFill>
                  <a:prstClr val="black"/>
                </a:solidFill>
              </a:rPr>
              <a:t>Pharmaceuticals, </a:t>
            </a:r>
            <a:r>
              <a:rPr lang="en-US" sz="1200" dirty="0">
                <a:solidFill>
                  <a:prstClr val="black"/>
                </a:solidFill>
              </a:rPr>
              <a:t>Inc. (“Enzon</a:t>
            </a:r>
            <a:r>
              <a:rPr lang="en-US" sz="1200" dirty="0" smtClean="0">
                <a:solidFill>
                  <a:prstClr val="black"/>
                </a:solidFill>
              </a:rPr>
              <a:t>”).</a:t>
            </a:r>
          </a:p>
          <a:p>
            <a:pPr lvl="0"/>
            <a:endParaRPr lang="en-US" sz="800" dirty="0">
              <a:solidFill>
                <a:prstClr val="black"/>
              </a:solidFill>
            </a:endParaRPr>
          </a:p>
          <a:p>
            <a:r>
              <a:rPr lang="en-US" sz="1200" dirty="0"/>
              <a:t>During </a:t>
            </a:r>
            <a:r>
              <a:rPr lang="en-US" sz="1200" dirty="0" err="1"/>
              <a:t>Sarissa</a:t>
            </a:r>
            <a:r>
              <a:rPr lang="en-US" sz="1200" dirty="0"/>
              <a:t> founder Alex </a:t>
            </a:r>
            <a:r>
              <a:rPr lang="en-US" sz="1200" dirty="0" err="1"/>
              <a:t>Denner’s</a:t>
            </a:r>
            <a:r>
              <a:rPr lang="en-US" sz="1200" dirty="0"/>
              <a:t> 52-month tenure as </a:t>
            </a:r>
            <a:r>
              <a:rPr lang="en-US" sz="1200" dirty="0" err="1"/>
              <a:t>Enzon’s</a:t>
            </a:r>
            <a:r>
              <a:rPr lang="en-US" sz="1200" dirty="0"/>
              <a:t> </a:t>
            </a:r>
            <a:r>
              <a:rPr lang="en-US" sz="1200" dirty="0" smtClean="0"/>
              <a:t>chairman </a:t>
            </a:r>
            <a:r>
              <a:rPr lang="en-US" sz="1200" dirty="0"/>
              <a:t>(from July 2009 to November 2013</a:t>
            </a:r>
            <a:r>
              <a:rPr lang="en-US" sz="1200" dirty="0" smtClean="0"/>
              <a:t>), </a:t>
            </a:r>
            <a:r>
              <a:rPr lang="en-US" sz="1200" dirty="0" err="1"/>
              <a:t>Enzon</a:t>
            </a:r>
            <a:r>
              <a:rPr lang="en-US" sz="1200" dirty="0"/>
              <a:t> reduced G&amp;A expenses </a:t>
            </a:r>
            <a:r>
              <a:rPr lang="en-US" sz="1200" dirty="0" smtClean="0"/>
              <a:t>by 76% and revenues by 81%. Aggressive cost cutting and asset sales led to significant revenue reductions and destroyed shareholder value. Ultimately, Enzon was forced to delist from Nasdaq.</a:t>
            </a:r>
          </a:p>
          <a:p>
            <a:endParaRPr lang="en-US" sz="1200" dirty="0"/>
          </a:p>
        </p:txBody>
      </p:sp>
      <p:sp>
        <p:nvSpPr>
          <p:cNvPr id="41" name="Rectangle 40"/>
          <p:cNvSpPr/>
          <p:nvPr/>
        </p:nvSpPr>
        <p:spPr>
          <a:xfrm>
            <a:off x="-7384" y="3754802"/>
            <a:ext cx="6858000" cy="36246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134784" y="3794801"/>
            <a:ext cx="6559729" cy="279796"/>
          </a:xfrm>
          <a:prstGeom prst="rect">
            <a:avLst/>
          </a:prstGeom>
        </p:spPr>
        <p:txBody>
          <a:bodyPr wrap="square">
            <a:spAutoFit/>
          </a:bodyPr>
          <a:lstStyle/>
          <a:p>
            <a:pPr algn="ctr"/>
            <a:r>
              <a:rPr lang="en-US" sz="1600" b="1" i="1" dirty="0" smtClean="0">
                <a:solidFill>
                  <a:schemeClr val="bg1"/>
                </a:solidFill>
              </a:rPr>
              <a:t>THE CHOICE IS CLEAR</a:t>
            </a:r>
            <a:endParaRPr lang="en-US" sz="1600" dirty="0">
              <a:solidFill>
                <a:schemeClr val="bg1"/>
              </a:solidFill>
            </a:endParaRPr>
          </a:p>
        </p:txBody>
      </p:sp>
      <p:sp>
        <p:nvSpPr>
          <p:cNvPr id="43" name="Content Placeholder 2"/>
          <p:cNvSpPr txBox="1">
            <a:spLocks/>
          </p:cNvSpPr>
          <p:nvPr/>
        </p:nvSpPr>
        <p:spPr>
          <a:xfrm>
            <a:off x="148152" y="4147973"/>
            <a:ext cx="2841052" cy="636548"/>
          </a:xfrm>
          <a:prstGeom prst="rect">
            <a:avLst/>
          </a:prstGeom>
        </p:spPr>
        <p:txBody>
          <a:bodyPr vert="horz" lIns="57150" tIns="28575" rIns="57150" bIns="28575" rtlCol="0">
            <a:noAutofit/>
          </a:bodyPr>
          <a:lstStyle>
            <a:lvl1pPr marL="0" indent="0" algn="ctr" defTabSz="1005840" rtl="0" eaLnBrk="1" latinLnBrk="0" hangingPunct="1">
              <a:lnSpc>
                <a:spcPct val="90000"/>
              </a:lnSpc>
              <a:spcBef>
                <a:spcPts val="1100"/>
              </a:spcBef>
              <a:buFont typeface="Arial" panose="020B0604020202020204" pitchFamily="34" charset="0"/>
              <a:buNone/>
              <a:defRPr sz="2640" kern="1200">
                <a:solidFill>
                  <a:schemeClr val="tx1"/>
                </a:solidFill>
                <a:latin typeface="+mn-lt"/>
                <a:ea typeface="+mn-ea"/>
                <a:cs typeface="+mn-cs"/>
              </a:defRPr>
            </a:lvl1pPr>
            <a:lvl2pPr marL="502920" indent="0" algn="ctr" defTabSz="1005840" rtl="0" eaLnBrk="1" latinLnBrk="0" hangingPunct="1">
              <a:lnSpc>
                <a:spcPct val="90000"/>
              </a:lnSpc>
              <a:spcBef>
                <a:spcPts val="550"/>
              </a:spcBef>
              <a:buFont typeface="Arial" panose="020B0604020202020204" pitchFamily="34" charset="0"/>
              <a:buNone/>
              <a:defRPr sz="2200" kern="1200">
                <a:solidFill>
                  <a:schemeClr val="tx1"/>
                </a:solidFill>
                <a:latin typeface="+mn-lt"/>
                <a:ea typeface="+mn-ea"/>
                <a:cs typeface="+mn-cs"/>
              </a:defRPr>
            </a:lvl2pPr>
            <a:lvl3pPr marL="1005840" indent="0" algn="ctr" defTabSz="1005840" rtl="0" eaLnBrk="1" latinLnBrk="0" hangingPunct="1">
              <a:lnSpc>
                <a:spcPct val="90000"/>
              </a:lnSpc>
              <a:spcBef>
                <a:spcPts val="550"/>
              </a:spcBef>
              <a:buFont typeface="Arial" panose="020B0604020202020204" pitchFamily="34" charset="0"/>
              <a:buNone/>
              <a:defRPr sz="1980" kern="1200">
                <a:solidFill>
                  <a:schemeClr val="tx1"/>
                </a:solidFill>
                <a:latin typeface="+mn-lt"/>
                <a:ea typeface="+mn-ea"/>
                <a:cs typeface="+mn-cs"/>
              </a:defRPr>
            </a:lvl3pPr>
            <a:lvl4pPr marL="15087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4pPr>
            <a:lvl5pPr marL="201168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5pPr>
            <a:lvl6pPr marL="251460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6pPr>
            <a:lvl7pPr marL="301752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7pPr>
            <a:lvl8pPr marL="352044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8pPr>
            <a:lvl9pPr marL="40233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9pPr>
          </a:lstStyle>
          <a:p>
            <a:pPr>
              <a:lnSpc>
                <a:spcPct val="100000"/>
              </a:lnSpc>
              <a:spcBef>
                <a:spcPts val="0"/>
              </a:spcBef>
            </a:pPr>
            <a:r>
              <a:rPr lang="en-US" sz="1600" b="1" dirty="0" smtClean="0"/>
              <a:t>A Board that took strategic actions that delivered value</a:t>
            </a:r>
          </a:p>
          <a:p>
            <a:pPr>
              <a:lnSpc>
                <a:spcPct val="100000"/>
              </a:lnSpc>
              <a:spcBef>
                <a:spcPts val="0"/>
              </a:spcBef>
            </a:pPr>
            <a:endParaRPr lang="en-US" sz="900" b="1" dirty="0" smtClean="0"/>
          </a:p>
          <a:p>
            <a:pPr algn="l">
              <a:lnSpc>
                <a:spcPct val="100000"/>
              </a:lnSpc>
              <a:spcBef>
                <a:spcPts val="0"/>
              </a:spcBef>
            </a:pPr>
            <a:endParaRPr lang="en-US" sz="1200" dirty="0"/>
          </a:p>
          <a:p>
            <a:pPr algn="l">
              <a:lnSpc>
                <a:spcPct val="100000"/>
              </a:lnSpc>
              <a:spcBef>
                <a:spcPts val="0"/>
              </a:spcBef>
            </a:pPr>
            <a:endParaRPr lang="en-US" sz="1200" dirty="0"/>
          </a:p>
        </p:txBody>
      </p:sp>
      <p:sp>
        <p:nvSpPr>
          <p:cNvPr id="44" name="Content Placeholder 2"/>
          <p:cNvSpPr txBox="1">
            <a:spLocks/>
          </p:cNvSpPr>
          <p:nvPr/>
        </p:nvSpPr>
        <p:spPr>
          <a:xfrm>
            <a:off x="2925810" y="4299624"/>
            <a:ext cx="914400" cy="318274"/>
          </a:xfrm>
          <a:prstGeom prst="rect">
            <a:avLst/>
          </a:prstGeom>
        </p:spPr>
        <p:txBody>
          <a:bodyPr vert="horz" lIns="57150" tIns="28575" rIns="57150" bIns="28575" rtlCol="0">
            <a:noAutofit/>
          </a:bodyPr>
          <a:lstStyle>
            <a:lvl1pPr marL="0" indent="0" algn="ctr" defTabSz="1005840" rtl="0" eaLnBrk="1" latinLnBrk="0" hangingPunct="1">
              <a:lnSpc>
                <a:spcPct val="90000"/>
              </a:lnSpc>
              <a:spcBef>
                <a:spcPts val="1100"/>
              </a:spcBef>
              <a:buFont typeface="Arial" panose="020B0604020202020204" pitchFamily="34" charset="0"/>
              <a:buNone/>
              <a:defRPr sz="2640" kern="1200">
                <a:solidFill>
                  <a:schemeClr val="tx1"/>
                </a:solidFill>
                <a:latin typeface="+mn-lt"/>
                <a:ea typeface="+mn-ea"/>
                <a:cs typeface="+mn-cs"/>
              </a:defRPr>
            </a:lvl1pPr>
            <a:lvl2pPr marL="502920" indent="0" algn="ctr" defTabSz="1005840" rtl="0" eaLnBrk="1" latinLnBrk="0" hangingPunct="1">
              <a:lnSpc>
                <a:spcPct val="90000"/>
              </a:lnSpc>
              <a:spcBef>
                <a:spcPts val="550"/>
              </a:spcBef>
              <a:buFont typeface="Arial" panose="020B0604020202020204" pitchFamily="34" charset="0"/>
              <a:buNone/>
              <a:defRPr sz="2200" kern="1200">
                <a:solidFill>
                  <a:schemeClr val="tx1"/>
                </a:solidFill>
                <a:latin typeface="+mn-lt"/>
                <a:ea typeface="+mn-ea"/>
                <a:cs typeface="+mn-cs"/>
              </a:defRPr>
            </a:lvl2pPr>
            <a:lvl3pPr marL="1005840" indent="0" algn="ctr" defTabSz="1005840" rtl="0" eaLnBrk="1" latinLnBrk="0" hangingPunct="1">
              <a:lnSpc>
                <a:spcPct val="90000"/>
              </a:lnSpc>
              <a:spcBef>
                <a:spcPts val="550"/>
              </a:spcBef>
              <a:buFont typeface="Arial" panose="020B0604020202020204" pitchFamily="34" charset="0"/>
              <a:buNone/>
              <a:defRPr sz="1980" kern="1200">
                <a:solidFill>
                  <a:schemeClr val="tx1"/>
                </a:solidFill>
                <a:latin typeface="+mn-lt"/>
                <a:ea typeface="+mn-ea"/>
                <a:cs typeface="+mn-cs"/>
              </a:defRPr>
            </a:lvl3pPr>
            <a:lvl4pPr marL="15087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4pPr>
            <a:lvl5pPr marL="201168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5pPr>
            <a:lvl6pPr marL="251460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6pPr>
            <a:lvl7pPr marL="301752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7pPr>
            <a:lvl8pPr marL="352044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8pPr>
            <a:lvl9pPr marL="40233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9pPr>
          </a:lstStyle>
          <a:p>
            <a:pPr>
              <a:lnSpc>
                <a:spcPct val="100000"/>
              </a:lnSpc>
              <a:spcBef>
                <a:spcPts val="0"/>
              </a:spcBef>
            </a:pPr>
            <a:r>
              <a:rPr lang="en-US" sz="1600" b="1" dirty="0" smtClean="0"/>
              <a:t>VS.</a:t>
            </a:r>
            <a:endParaRPr lang="en-US" sz="900" b="1" dirty="0" smtClean="0"/>
          </a:p>
          <a:p>
            <a:pPr algn="l">
              <a:lnSpc>
                <a:spcPct val="100000"/>
              </a:lnSpc>
              <a:spcBef>
                <a:spcPts val="0"/>
              </a:spcBef>
            </a:pPr>
            <a:endParaRPr lang="en-US" sz="1200" dirty="0"/>
          </a:p>
          <a:p>
            <a:pPr algn="l">
              <a:lnSpc>
                <a:spcPct val="100000"/>
              </a:lnSpc>
              <a:spcBef>
                <a:spcPts val="0"/>
              </a:spcBef>
            </a:pPr>
            <a:endParaRPr lang="en-US" sz="1200" dirty="0"/>
          </a:p>
        </p:txBody>
      </p:sp>
      <p:sp>
        <p:nvSpPr>
          <p:cNvPr id="45" name="Content Placeholder 2"/>
          <p:cNvSpPr txBox="1">
            <a:spLocks/>
          </p:cNvSpPr>
          <p:nvPr/>
        </p:nvSpPr>
        <p:spPr>
          <a:xfrm>
            <a:off x="3804452" y="4147973"/>
            <a:ext cx="2940204" cy="636548"/>
          </a:xfrm>
          <a:prstGeom prst="rect">
            <a:avLst/>
          </a:prstGeom>
        </p:spPr>
        <p:txBody>
          <a:bodyPr vert="horz" lIns="57150" tIns="28575" rIns="57150" bIns="28575" rtlCol="0">
            <a:noAutofit/>
          </a:bodyPr>
          <a:lstStyle>
            <a:lvl1pPr marL="0" indent="0" algn="ctr" defTabSz="1005840" rtl="0" eaLnBrk="1" latinLnBrk="0" hangingPunct="1">
              <a:lnSpc>
                <a:spcPct val="90000"/>
              </a:lnSpc>
              <a:spcBef>
                <a:spcPts val="1100"/>
              </a:spcBef>
              <a:buFont typeface="Arial" panose="020B0604020202020204" pitchFamily="34" charset="0"/>
              <a:buNone/>
              <a:defRPr sz="2640" kern="1200">
                <a:solidFill>
                  <a:schemeClr val="tx1"/>
                </a:solidFill>
                <a:latin typeface="+mn-lt"/>
                <a:ea typeface="+mn-ea"/>
                <a:cs typeface="+mn-cs"/>
              </a:defRPr>
            </a:lvl1pPr>
            <a:lvl2pPr marL="502920" indent="0" algn="ctr" defTabSz="1005840" rtl="0" eaLnBrk="1" latinLnBrk="0" hangingPunct="1">
              <a:lnSpc>
                <a:spcPct val="90000"/>
              </a:lnSpc>
              <a:spcBef>
                <a:spcPts val="550"/>
              </a:spcBef>
              <a:buFont typeface="Arial" panose="020B0604020202020204" pitchFamily="34" charset="0"/>
              <a:buNone/>
              <a:defRPr sz="2200" kern="1200">
                <a:solidFill>
                  <a:schemeClr val="tx1"/>
                </a:solidFill>
                <a:latin typeface="+mn-lt"/>
                <a:ea typeface="+mn-ea"/>
                <a:cs typeface="+mn-cs"/>
              </a:defRPr>
            </a:lvl2pPr>
            <a:lvl3pPr marL="1005840" indent="0" algn="ctr" defTabSz="1005840" rtl="0" eaLnBrk="1" latinLnBrk="0" hangingPunct="1">
              <a:lnSpc>
                <a:spcPct val="90000"/>
              </a:lnSpc>
              <a:spcBef>
                <a:spcPts val="550"/>
              </a:spcBef>
              <a:buFont typeface="Arial" panose="020B0604020202020204" pitchFamily="34" charset="0"/>
              <a:buNone/>
              <a:defRPr sz="1980" kern="1200">
                <a:solidFill>
                  <a:schemeClr val="tx1"/>
                </a:solidFill>
                <a:latin typeface="+mn-lt"/>
                <a:ea typeface="+mn-ea"/>
                <a:cs typeface="+mn-cs"/>
              </a:defRPr>
            </a:lvl3pPr>
            <a:lvl4pPr marL="15087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4pPr>
            <a:lvl5pPr marL="201168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5pPr>
            <a:lvl6pPr marL="251460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6pPr>
            <a:lvl7pPr marL="301752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7pPr>
            <a:lvl8pPr marL="352044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8pPr>
            <a:lvl9pPr marL="40233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9pPr>
          </a:lstStyle>
          <a:p>
            <a:pPr>
              <a:lnSpc>
                <a:spcPct val="100000"/>
              </a:lnSpc>
              <a:spcBef>
                <a:spcPts val="0"/>
              </a:spcBef>
            </a:pPr>
            <a:r>
              <a:rPr lang="en-US" sz="1600" b="1" dirty="0" smtClean="0"/>
              <a:t>Unqualified nominees proposing a high-risk “plan”</a:t>
            </a:r>
          </a:p>
          <a:p>
            <a:pPr>
              <a:lnSpc>
                <a:spcPct val="100000"/>
              </a:lnSpc>
              <a:spcBef>
                <a:spcPts val="0"/>
              </a:spcBef>
            </a:pPr>
            <a:endParaRPr lang="en-US" sz="900" b="1" dirty="0" smtClean="0"/>
          </a:p>
          <a:p>
            <a:pPr algn="l">
              <a:lnSpc>
                <a:spcPct val="100000"/>
              </a:lnSpc>
              <a:spcBef>
                <a:spcPts val="0"/>
              </a:spcBef>
            </a:pPr>
            <a:endParaRPr lang="en-US" sz="1200" dirty="0"/>
          </a:p>
          <a:p>
            <a:pPr algn="l">
              <a:lnSpc>
                <a:spcPct val="100000"/>
              </a:lnSpc>
              <a:spcBef>
                <a:spcPts val="0"/>
              </a:spcBef>
            </a:pPr>
            <a:endParaRPr lang="en-US" sz="1200" dirty="0"/>
          </a:p>
        </p:txBody>
      </p:sp>
      <p:sp>
        <p:nvSpPr>
          <p:cNvPr id="46" name="TextBox 45"/>
          <p:cNvSpPr txBox="1"/>
          <p:nvPr/>
        </p:nvSpPr>
        <p:spPr>
          <a:xfrm>
            <a:off x="192310" y="4763875"/>
            <a:ext cx="3046649" cy="2677656"/>
          </a:xfrm>
          <a:prstGeom prst="rect">
            <a:avLst/>
          </a:prstGeom>
          <a:noFill/>
        </p:spPr>
        <p:txBody>
          <a:bodyPr wrap="square" rtlCol="0">
            <a:spAutoFit/>
          </a:bodyPr>
          <a:lstStyle/>
          <a:p>
            <a:r>
              <a:rPr lang="en-US" sz="1200" dirty="0"/>
              <a:t>Achieved compounded quarterly growth in royalty revenue of </a:t>
            </a:r>
            <a:r>
              <a:rPr lang="en-US" sz="1200" b="1" dirty="0">
                <a:solidFill>
                  <a:srgbClr val="6E243B"/>
                </a:solidFill>
              </a:rPr>
              <a:t>32% in the last </a:t>
            </a:r>
            <a:r>
              <a:rPr lang="en-US" sz="1200" b="1" dirty="0" smtClean="0">
                <a:solidFill>
                  <a:srgbClr val="6E243B"/>
                </a:solidFill>
              </a:rPr>
              <a:t>10 reported quarters</a:t>
            </a:r>
          </a:p>
          <a:p>
            <a:endParaRPr lang="en-US" sz="1200" dirty="0"/>
          </a:p>
          <a:p>
            <a:r>
              <a:rPr lang="en-US" sz="1200" dirty="0"/>
              <a:t>2017 </a:t>
            </a:r>
            <a:r>
              <a:rPr lang="en-US" sz="1200" dirty="0" smtClean="0"/>
              <a:t>capital </a:t>
            </a:r>
            <a:r>
              <a:rPr lang="en-US" sz="1200" dirty="0"/>
              <a:t>return plan to investors - </a:t>
            </a:r>
            <a:r>
              <a:rPr lang="en-US" sz="1200" b="1" dirty="0">
                <a:solidFill>
                  <a:srgbClr val="6E243B"/>
                </a:solidFill>
              </a:rPr>
              <a:t>up to $150M</a:t>
            </a:r>
          </a:p>
          <a:p>
            <a:endParaRPr lang="en-US" sz="1200" dirty="0"/>
          </a:p>
          <a:p>
            <a:r>
              <a:rPr lang="en-US" sz="1200" b="1" dirty="0" smtClean="0">
                <a:solidFill>
                  <a:srgbClr val="6E243B"/>
                </a:solidFill>
              </a:rPr>
              <a:t>Reduced G&amp;A expenses as percent of total revenue to 17% in 2016</a:t>
            </a:r>
          </a:p>
          <a:p>
            <a:endParaRPr lang="en-US" sz="1200" dirty="0"/>
          </a:p>
          <a:p>
            <a:r>
              <a:rPr lang="en-US" sz="1200" dirty="0" smtClean="0"/>
              <a:t>Added five new qualified, independent directors since 2014, </a:t>
            </a:r>
            <a:r>
              <a:rPr lang="en-US" sz="1200" b="1" dirty="0" smtClean="0"/>
              <a:t>including two new independent directors in the past six months</a:t>
            </a:r>
          </a:p>
          <a:p>
            <a:endParaRPr lang="en-US" sz="1200" dirty="0" smtClean="0"/>
          </a:p>
        </p:txBody>
      </p:sp>
      <p:sp>
        <p:nvSpPr>
          <p:cNvPr id="47" name="TextBox 46"/>
          <p:cNvSpPr txBox="1"/>
          <p:nvPr/>
        </p:nvSpPr>
        <p:spPr>
          <a:xfrm>
            <a:off x="3705391" y="4763875"/>
            <a:ext cx="3046649" cy="2831544"/>
          </a:xfrm>
          <a:prstGeom prst="rect">
            <a:avLst/>
          </a:prstGeom>
          <a:noFill/>
        </p:spPr>
        <p:txBody>
          <a:bodyPr wrap="square" rtlCol="0">
            <a:spAutoFit/>
          </a:bodyPr>
          <a:lstStyle/>
          <a:p>
            <a:r>
              <a:rPr lang="en-US" sz="1200" dirty="0" smtClean="0"/>
              <a:t>Each of Sarissa’s nominees has been a director of a company that was </a:t>
            </a:r>
            <a:r>
              <a:rPr lang="en-US" sz="1200" b="1" dirty="0" smtClean="0">
                <a:solidFill>
                  <a:srgbClr val="6E243B"/>
                </a:solidFill>
              </a:rPr>
              <a:t>delisted during his tenure for underperformance </a:t>
            </a:r>
          </a:p>
          <a:p>
            <a:endParaRPr lang="en-US" sz="1200" dirty="0"/>
          </a:p>
          <a:p>
            <a:r>
              <a:rPr lang="en-US" sz="1200" b="1" dirty="0" smtClean="0">
                <a:solidFill>
                  <a:srgbClr val="6E243B"/>
                </a:solidFill>
              </a:rPr>
              <a:t>Nominees are not truly independent: </a:t>
            </a:r>
          </a:p>
          <a:p>
            <a:r>
              <a:rPr lang="en-US" sz="1200" dirty="0" smtClean="0"/>
              <a:t>Each nominee </a:t>
            </a:r>
            <a:r>
              <a:rPr lang="en-US" sz="1200" dirty="0"/>
              <a:t>is either a Sarissa employee or has been appointed to a </a:t>
            </a:r>
            <a:r>
              <a:rPr lang="en-US" sz="1200" dirty="0" smtClean="0"/>
              <a:t>board of directors led by </a:t>
            </a:r>
            <a:r>
              <a:rPr lang="en-US" sz="1200" dirty="0"/>
              <a:t>Denner</a:t>
            </a:r>
          </a:p>
          <a:p>
            <a:endParaRPr lang="en-US" sz="1200" dirty="0" smtClean="0"/>
          </a:p>
          <a:p>
            <a:r>
              <a:rPr lang="en-US" sz="1200" dirty="0" smtClean="0"/>
              <a:t>One nominee is an </a:t>
            </a:r>
            <a:r>
              <a:rPr lang="en-US" sz="1200" b="1" dirty="0" smtClean="0">
                <a:solidFill>
                  <a:srgbClr val="6E243B"/>
                </a:solidFill>
              </a:rPr>
              <a:t>entertainment executive </a:t>
            </a:r>
            <a:r>
              <a:rPr lang="en-US" sz="1200" dirty="0" smtClean="0"/>
              <a:t>with no executive pharmaceutical experience</a:t>
            </a:r>
          </a:p>
          <a:p>
            <a:endParaRPr lang="en-US" sz="1000" dirty="0"/>
          </a:p>
          <a:p>
            <a:r>
              <a:rPr lang="en-US" sz="1200" dirty="0" smtClean="0"/>
              <a:t>No nominee has been a CEO or CFO of a public company</a:t>
            </a:r>
          </a:p>
          <a:p>
            <a:endParaRPr lang="en-US" sz="1200" dirty="0"/>
          </a:p>
        </p:txBody>
      </p:sp>
      <p:sp>
        <p:nvSpPr>
          <p:cNvPr id="29" name="Rectangle 28"/>
          <p:cNvSpPr/>
          <p:nvPr/>
        </p:nvSpPr>
        <p:spPr>
          <a:xfrm>
            <a:off x="161571" y="7802655"/>
            <a:ext cx="6534858" cy="646331"/>
          </a:xfrm>
          <a:prstGeom prst="rect">
            <a:avLst/>
          </a:prstGeom>
        </p:spPr>
        <p:txBody>
          <a:bodyPr wrap="square">
            <a:spAutoFit/>
          </a:bodyPr>
          <a:lstStyle/>
          <a:p>
            <a:r>
              <a:rPr lang="en-US" sz="1200" dirty="0" smtClean="0"/>
              <a:t>Thank you for your support,</a:t>
            </a:r>
          </a:p>
          <a:p>
            <a:endParaRPr lang="en-US" sz="1200" dirty="0" smtClean="0"/>
          </a:p>
          <a:p>
            <a:r>
              <a:rPr lang="en-US" sz="1200" dirty="0"/>
              <a:t>THE BOARD OF DIRECTORS OF INNOVIVA INC.</a:t>
            </a:r>
          </a:p>
        </p:txBody>
      </p:sp>
      <p:sp>
        <p:nvSpPr>
          <p:cNvPr id="2" name="Rectangle 1"/>
          <p:cNvSpPr/>
          <p:nvPr/>
        </p:nvSpPr>
        <p:spPr>
          <a:xfrm>
            <a:off x="161571" y="275821"/>
            <a:ext cx="6475330" cy="646331"/>
          </a:xfrm>
          <a:prstGeom prst="rect">
            <a:avLst/>
          </a:prstGeom>
        </p:spPr>
        <p:txBody>
          <a:bodyPr wrap="square">
            <a:spAutoFit/>
          </a:bodyPr>
          <a:lstStyle/>
          <a:p>
            <a:pPr lvl="0"/>
            <a:r>
              <a:rPr lang="en-US" sz="1200" dirty="0">
                <a:solidFill>
                  <a:prstClr val="black"/>
                </a:solidFill>
              </a:rPr>
              <a:t>Sarissa has launched an unnecessary and distracting proxy fight, along with costly and frivolous litigation, to replace a near majority of directors on your Board </a:t>
            </a:r>
            <a:r>
              <a:rPr lang="en-US" sz="1200" b="1" i="1" dirty="0">
                <a:solidFill>
                  <a:prstClr val="black"/>
                </a:solidFill>
              </a:rPr>
              <a:t>without ever making a serious attempt to engage constructively with your Board and management team. </a:t>
            </a:r>
            <a:endParaRPr lang="en-US" sz="1200" dirty="0">
              <a:solidFill>
                <a:prstClr val="black"/>
              </a:solidFill>
            </a:endParaRPr>
          </a:p>
        </p:txBody>
      </p:sp>
    </p:spTree>
    <p:extLst>
      <p:ext uri="{BB962C8B-B14F-4D97-AF65-F5344CB8AC3E}">
        <p14:creationId xmlns:p14="http://schemas.microsoft.com/office/powerpoint/2010/main" val="1643387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0B0F13C-3388-294D-A884-0D4168A6967D}" type="slidenum">
              <a:rPr lang="en-US" sz="1200" smtClean="0">
                <a:latin typeface="+mn-lt"/>
              </a:rPr>
              <a:pPr/>
              <a:t>3</a:t>
            </a:fld>
            <a:endParaRPr lang="en-US" sz="1200" dirty="0">
              <a:latin typeface="+mn-lt"/>
            </a:endParaRPr>
          </a:p>
        </p:txBody>
      </p:sp>
      <p:sp>
        <p:nvSpPr>
          <p:cNvPr id="13" name="Text Box 2"/>
          <p:cNvSpPr txBox="1">
            <a:spLocks noChangeArrowheads="1"/>
          </p:cNvSpPr>
          <p:nvPr/>
        </p:nvSpPr>
        <p:spPr bwMode="auto">
          <a:xfrm>
            <a:off x="366067" y="2161417"/>
            <a:ext cx="6125865" cy="36110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200" b="1" dirty="0" smtClean="0">
                <a:effectLst/>
                <a:ea typeface="Calibri"/>
                <a:cs typeface="Times New Roman"/>
              </a:rPr>
              <a:t>Your </a:t>
            </a:r>
            <a:r>
              <a:rPr lang="en-US" sz="1200" b="1" dirty="0">
                <a:effectLst/>
                <a:ea typeface="Calibri"/>
                <a:cs typeface="Times New Roman"/>
              </a:rPr>
              <a:t>Vote Is Important, No Matter How Many or How Few Shares You Own!</a:t>
            </a:r>
            <a:endParaRPr lang="en-US" sz="1200" dirty="0">
              <a:effectLst/>
              <a:ea typeface="Calibri"/>
              <a:cs typeface="Times New Roman"/>
            </a:endParaRPr>
          </a:p>
          <a:p>
            <a:pPr marL="0" marR="0" algn="ctr">
              <a:lnSpc>
                <a:spcPct val="115000"/>
              </a:lnSpc>
              <a:spcBef>
                <a:spcPts val="0"/>
              </a:spcBef>
              <a:spcAft>
                <a:spcPts val="0"/>
              </a:spcAft>
            </a:pPr>
            <a:r>
              <a:rPr lang="en-US" sz="1000" dirty="0">
                <a:effectLst/>
                <a:ea typeface="Calibri"/>
                <a:cs typeface="Times New Roman"/>
              </a:rPr>
              <a:t> </a:t>
            </a:r>
          </a:p>
          <a:p>
            <a:pPr marL="0" marR="0" algn="ctr">
              <a:lnSpc>
                <a:spcPct val="115000"/>
              </a:lnSpc>
              <a:spcBef>
                <a:spcPts val="0"/>
              </a:spcBef>
              <a:spcAft>
                <a:spcPts val="0"/>
              </a:spcAft>
            </a:pPr>
            <a:r>
              <a:rPr lang="en-US" sz="1000" dirty="0">
                <a:effectLst/>
                <a:ea typeface="Calibri"/>
                <a:cs typeface="Times New Roman"/>
              </a:rPr>
              <a:t>Please vote today by telephone, via the Internet or </a:t>
            </a:r>
          </a:p>
          <a:p>
            <a:pPr marL="0" marR="0" algn="ctr">
              <a:lnSpc>
                <a:spcPct val="115000"/>
              </a:lnSpc>
              <a:spcBef>
                <a:spcPts val="0"/>
              </a:spcBef>
              <a:spcAft>
                <a:spcPts val="0"/>
              </a:spcAft>
            </a:pPr>
            <a:r>
              <a:rPr lang="en-US" sz="1000" dirty="0">
                <a:effectLst/>
                <a:ea typeface="Calibri"/>
                <a:cs typeface="Times New Roman"/>
              </a:rPr>
              <a:t>by signing, dating and returning the enclosed </a:t>
            </a:r>
            <a:r>
              <a:rPr lang="en-US" sz="1000" b="1" dirty="0">
                <a:effectLst/>
                <a:ea typeface="Calibri"/>
                <a:cs typeface="Times New Roman"/>
              </a:rPr>
              <a:t>WHITE</a:t>
            </a:r>
            <a:r>
              <a:rPr lang="en-US" sz="1000" dirty="0">
                <a:effectLst/>
                <a:ea typeface="Calibri"/>
                <a:cs typeface="Times New Roman"/>
              </a:rPr>
              <a:t> proxy card. </a:t>
            </a:r>
          </a:p>
          <a:p>
            <a:pPr marL="0" marR="0" algn="ctr">
              <a:lnSpc>
                <a:spcPct val="115000"/>
              </a:lnSpc>
              <a:spcBef>
                <a:spcPts val="0"/>
              </a:spcBef>
              <a:spcAft>
                <a:spcPts val="0"/>
              </a:spcAft>
            </a:pPr>
            <a:r>
              <a:rPr lang="en-US" sz="1000" dirty="0">
                <a:effectLst/>
                <a:ea typeface="Calibri"/>
                <a:cs typeface="Times New Roman"/>
              </a:rPr>
              <a:t>Simply follow the easy instructions on the </a:t>
            </a:r>
            <a:r>
              <a:rPr lang="en-US" sz="1000" b="1" dirty="0">
                <a:effectLst/>
                <a:ea typeface="Calibri"/>
                <a:cs typeface="Times New Roman"/>
              </a:rPr>
              <a:t>WHITE</a:t>
            </a:r>
            <a:r>
              <a:rPr lang="en-US" sz="1000" dirty="0">
                <a:effectLst/>
                <a:ea typeface="Calibri"/>
                <a:cs typeface="Times New Roman"/>
              </a:rPr>
              <a:t> proxy card.</a:t>
            </a:r>
          </a:p>
          <a:p>
            <a:pPr marL="0" marR="0" algn="ctr">
              <a:lnSpc>
                <a:spcPct val="115000"/>
              </a:lnSpc>
              <a:spcBef>
                <a:spcPts val="0"/>
              </a:spcBef>
              <a:spcAft>
                <a:spcPts val="0"/>
              </a:spcAft>
            </a:pPr>
            <a:r>
              <a:rPr lang="en-US" sz="1000" dirty="0">
                <a:effectLst/>
                <a:ea typeface="Calibri"/>
                <a:cs typeface="Times New Roman"/>
              </a:rPr>
              <a:t> </a:t>
            </a:r>
          </a:p>
          <a:p>
            <a:pPr marL="0" marR="0" algn="ctr">
              <a:lnSpc>
                <a:spcPct val="115000"/>
              </a:lnSpc>
              <a:spcBef>
                <a:spcPts val="0"/>
              </a:spcBef>
              <a:spcAft>
                <a:spcPts val="0"/>
              </a:spcAft>
            </a:pPr>
            <a:r>
              <a:rPr lang="en-US" sz="1000" dirty="0">
                <a:effectLst/>
                <a:ea typeface="Calibri"/>
                <a:cs typeface="Times New Roman"/>
              </a:rPr>
              <a:t>If you have questions about how to vote your shares, please contact:</a:t>
            </a:r>
          </a:p>
          <a:p>
            <a:pPr marL="0" marR="0" algn="ctr">
              <a:lnSpc>
                <a:spcPct val="115000"/>
              </a:lnSpc>
              <a:spcBef>
                <a:spcPts val="0"/>
              </a:spcBef>
              <a:spcAft>
                <a:spcPts val="0"/>
              </a:spcAft>
            </a:pPr>
            <a:r>
              <a:rPr lang="en-US" sz="1000" dirty="0">
                <a:effectLst/>
                <a:ea typeface="Calibri"/>
                <a:cs typeface="Times New Roman"/>
              </a:rPr>
              <a:t> </a:t>
            </a:r>
          </a:p>
          <a:p>
            <a:pPr marL="0" marR="0" algn="ctr">
              <a:lnSpc>
                <a:spcPct val="115000"/>
              </a:lnSpc>
              <a:spcBef>
                <a:spcPts val="0"/>
              </a:spcBef>
              <a:spcAft>
                <a:spcPts val="0"/>
              </a:spcAft>
            </a:pPr>
            <a:r>
              <a:rPr lang="en-US" sz="1000" b="1" dirty="0">
                <a:effectLst/>
                <a:ea typeface="Calibri"/>
                <a:cs typeface="Times New Roman"/>
              </a:rPr>
              <a:t>INNISFREE M&amp;A INCORPORATED</a:t>
            </a:r>
            <a:endParaRPr lang="en-US" sz="1000" dirty="0">
              <a:effectLst/>
              <a:ea typeface="Calibri"/>
              <a:cs typeface="Times New Roman"/>
            </a:endParaRPr>
          </a:p>
          <a:p>
            <a:pPr marL="0" marR="0" algn="ctr">
              <a:lnSpc>
                <a:spcPct val="115000"/>
              </a:lnSpc>
              <a:spcBef>
                <a:spcPts val="0"/>
              </a:spcBef>
              <a:spcAft>
                <a:spcPts val="0"/>
              </a:spcAft>
            </a:pPr>
            <a:r>
              <a:rPr lang="en-US" sz="1000" b="1" dirty="0">
                <a:effectLst/>
                <a:ea typeface="Calibri"/>
                <a:cs typeface="Times New Roman"/>
              </a:rPr>
              <a:t>Shareholders May Call:</a:t>
            </a:r>
            <a:endParaRPr lang="en-US" sz="1000" dirty="0">
              <a:effectLst/>
              <a:ea typeface="Calibri"/>
              <a:cs typeface="Times New Roman"/>
            </a:endParaRPr>
          </a:p>
          <a:p>
            <a:pPr marL="0" marR="0" algn="ctr">
              <a:lnSpc>
                <a:spcPct val="115000"/>
              </a:lnSpc>
              <a:spcBef>
                <a:spcPts val="0"/>
              </a:spcBef>
              <a:spcAft>
                <a:spcPts val="0"/>
              </a:spcAft>
            </a:pPr>
            <a:r>
              <a:rPr lang="en-US" sz="1000" b="1" dirty="0">
                <a:effectLst/>
                <a:ea typeface="Calibri"/>
                <a:cs typeface="Times New Roman"/>
              </a:rPr>
              <a:t>(888) 750-5834 (TOLL-FREE from the U.S. and Canada)</a:t>
            </a:r>
            <a:endParaRPr lang="en-US" sz="1000" dirty="0">
              <a:effectLst/>
              <a:ea typeface="Calibri"/>
              <a:cs typeface="Times New Roman"/>
            </a:endParaRPr>
          </a:p>
          <a:p>
            <a:pPr marL="0" marR="0" algn="ctr">
              <a:lnSpc>
                <a:spcPct val="115000"/>
              </a:lnSpc>
              <a:spcBef>
                <a:spcPts val="0"/>
              </a:spcBef>
              <a:spcAft>
                <a:spcPts val="0"/>
              </a:spcAft>
            </a:pPr>
            <a:r>
              <a:rPr lang="en-US" sz="1000" b="1" dirty="0">
                <a:effectLst/>
                <a:ea typeface="Calibri"/>
                <a:cs typeface="Times New Roman"/>
              </a:rPr>
              <a:t>or (412) 232-3651 (from other locations)</a:t>
            </a:r>
            <a:endParaRPr lang="en-US" sz="1000" dirty="0">
              <a:effectLst/>
              <a:ea typeface="Calibri"/>
              <a:cs typeface="Times New Roman"/>
            </a:endParaRPr>
          </a:p>
          <a:p>
            <a:pPr marL="0" marR="0" algn="ctr">
              <a:lnSpc>
                <a:spcPct val="115000"/>
              </a:lnSpc>
              <a:spcBef>
                <a:spcPts val="0"/>
              </a:spcBef>
              <a:spcAft>
                <a:spcPts val="0"/>
              </a:spcAft>
            </a:pPr>
            <a:r>
              <a:rPr lang="en-US" sz="1000" dirty="0">
                <a:effectLst/>
                <a:ea typeface="Calibri"/>
                <a:cs typeface="Times New Roman"/>
              </a:rPr>
              <a:t> </a:t>
            </a:r>
          </a:p>
          <a:p>
            <a:pPr marL="0" marR="0" algn="ctr">
              <a:lnSpc>
                <a:spcPct val="115000"/>
              </a:lnSpc>
              <a:spcBef>
                <a:spcPts val="0"/>
              </a:spcBef>
              <a:spcAft>
                <a:spcPts val="0"/>
              </a:spcAft>
            </a:pPr>
            <a:r>
              <a:rPr lang="en-US" sz="1000" b="1" dirty="0">
                <a:effectLst/>
                <a:ea typeface="Calibri"/>
                <a:cs typeface="Times New Roman"/>
              </a:rPr>
              <a:t>REMEMBER:</a:t>
            </a:r>
            <a:endParaRPr lang="en-US" sz="1000" dirty="0">
              <a:effectLst/>
              <a:ea typeface="Calibri"/>
              <a:cs typeface="Times New Roman"/>
            </a:endParaRPr>
          </a:p>
          <a:p>
            <a:pPr marL="0" marR="0" algn="ctr">
              <a:lnSpc>
                <a:spcPct val="115000"/>
              </a:lnSpc>
              <a:spcBef>
                <a:spcPts val="0"/>
              </a:spcBef>
              <a:spcAft>
                <a:spcPts val="0"/>
              </a:spcAft>
            </a:pPr>
            <a:r>
              <a:rPr lang="en-US" sz="1000" dirty="0">
                <a:effectLst/>
                <a:ea typeface="Calibri"/>
                <a:cs typeface="Times New Roman"/>
              </a:rPr>
              <a:t>Please simply discard any Gold proxy card that you may receive from Sarissa. </a:t>
            </a:r>
            <a:endParaRPr lang="en-US" sz="1000" dirty="0" smtClean="0">
              <a:effectLst/>
              <a:ea typeface="Calibri"/>
              <a:cs typeface="Times New Roman"/>
            </a:endParaRPr>
          </a:p>
          <a:p>
            <a:pPr marL="0" marR="0" algn="ctr">
              <a:lnSpc>
                <a:spcPct val="115000"/>
              </a:lnSpc>
              <a:spcBef>
                <a:spcPts val="0"/>
              </a:spcBef>
              <a:spcAft>
                <a:spcPts val="0"/>
              </a:spcAft>
            </a:pPr>
            <a:r>
              <a:rPr lang="en-US" sz="1000" dirty="0" smtClean="0">
                <a:effectLst/>
                <a:ea typeface="Calibri"/>
                <a:cs typeface="Times New Roman"/>
              </a:rPr>
              <a:t>Returning </a:t>
            </a:r>
            <a:r>
              <a:rPr lang="en-US" sz="1000" dirty="0">
                <a:effectLst/>
                <a:ea typeface="Calibri"/>
                <a:cs typeface="Times New Roman"/>
              </a:rPr>
              <a:t>a Gold proxy card – even if you “withhold” on Sarissa’s nominees – </a:t>
            </a:r>
          </a:p>
          <a:p>
            <a:pPr marL="0" marR="0" algn="ctr">
              <a:lnSpc>
                <a:spcPct val="115000"/>
              </a:lnSpc>
              <a:spcBef>
                <a:spcPts val="0"/>
              </a:spcBef>
              <a:spcAft>
                <a:spcPts val="0"/>
              </a:spcAft>
            </a:pPr>
            <a:r>
              <a:rPr lang="en-US" sz="1000" dirty="0">
                <a:effectLst/>
                <a:ea typeface="Calibri"/>
                <a:cs typeface="Times New Roman"/>
              </a:rPr>
              <a:t>will not help your Company, as it will revoke any vote you had previously </a:t>
            </a:r>
            <a:r>
              <a:rPr lang="en-US" sz="1000" dirty="0" smtClean="0">
                <a:effectLst/>
                <a:ea typeface="Calibri"/>
                <a:cs typeface="Times New Roman"/>
              </a:rPr>
              <a:t>submitted</a:t>
            </a:r>
          </a:p>
          <a:p>
            <a:pPr marL="0" marR="0" algn="ctr">
              <a:lnSpc>
                <a:spcPct val="115000"/>
              </a:lnSpc>
              <a:spcBef>
                <a:spcPts val="0"/>
              </a:spcBef>
              <a:spcAft>
                <a:spcPts val="0"/>
              </a:spcAft>
            </a:pPr>
            <a:r>
              <a:rPr lang="en-US" sz="1000" dirty="0" smtClean="0">
                <a:effectLst/>
                <a:ea typeface="Calibri"/>
                <a:cs typeface="Times New Roman"/>
              </a:rPr>
              <a:t>on Innoviva’s </a:t>
            </a:r>
            <a:r>
              <a:rPr lang="en-US" sz="1000" b="1" dirty="0" smtClean="0">
                <a:effectLst/>
                <a:ea typeface="Calibri"/>
                <a:cs typeface="Times New Roman"/>
              </a:rPr>
              <a:t>WHITE</a:t>
            </a:r>
            <a:r>
              <a:rPr lang="en-US" sz="1000" dirty="0" smtClean="0">
                <a:effectLst/>
                <a:ea typeface="Calibri"/>
                <a:cs typeface="Times New Roman"/>
              </a:rPr>
              <a:t> proxy card.</a:t>
            </a:r>
          </a:p>
          <a:p>
            <a:pPr marL="0" marR="0" algn="ctr">
              <a:lnSpc>
                <a:spcPct val="115000"/>
              </a:lnSpc>
              <a:spcBef>
                <a:spcPts val="0"/>
              </a:spcBef>
              <a:spcAft>
                <a:spcPts val="0"/>
              </a:spcAft>
            </a:pPr>
            <a:r>
              <a:rPr lang="en-US" sz="1000" dirty="0">
                <a:effectLst/>
                <a:ea typeface="Calibri"/>
                <a:cs typeface="Times New Roman"/>
              </a:rPr>
              <a:t> </a:t>
            </a:r>
          </a:p>
          <a:p>
            <a:pPr marL="0" marR="0" algn="ctr">
              <a:lnSpc>
                <a:spcPct val="115000"/>
              </a:lnSpc>
              <a:spcBef>
                <a:spcPts val="0"/>
              </a:spcBef>
              <a:spcAft>
                <a:spcPts val="0"/>
              </a:spcAft>
            </a:pPr>
            <a:r>
              <a:rPr lang="en-US" sz="1000" i="1" dirty="0">
                <a:solidFill>
                  <a:srgbClr val="000000"/>
                </a:solidFill>
                <a:effectLst/>
                <a:ea typeface="Times New Roman"/>
                <a:cs typeface="Times New Roman"/>
              </a:rPr>
              <a:t>Please visit http://investor.inva.com/proxy.cfm for more information</a:t>
            </a:r>
            <a:r>
              <a:rPr lang="en-US" sz="1000" i="1" dirty="0" smtClean="0">
                <a:solidFill>
                  <a:srgbClr val="000000"/>
                </a:solidFill>
                <a:effectLst/>
                <a:ea typeface="Times New Roman"/>
                <a:cs typeface="Times New Roman"/>
              </a:rPr>
              <a:t>.</a:t>
            </a:r>
            <a:endParaRPr lang="en-US" sz="1000" dirty="0">
              <a:effectLst/>
              <a:ea typeface="Calibri"/>
              <a:cs typeface="Times New Roman"/>
            </a:endParaRPr>
          </a:p>
          <a:p>
            <a:pPr marL="0" marR="0" algn="ctr">
              <a:lnSpc>
                <a:spcPct val="115000"/>
              </a:lnSpc>
              <a:spcBef>
                <a:spcPts val="0"/>
              </a:spcBef>
              <a:spcAft>
                <a:spcPts val="0"/>
              </a:spcAft>
            </a:pPr>
            <a:r>
              <a:rPr lang="en-US" sz="1000" i="1" dirty="0">
                <a:solidFill>
                  <a:srgbClr val="000000"/>
                </a:solidFill>
                <a:effectLst/>
                <a:ea typeface="Calibri"/>
                <a:cs typeface="Times New Roman"/>
              </a:rPr>
              <a:t> </a:t>
            </a:r>
            <a:endParaRPr lang="en-US" sz="1000" dirty="0">
              <a:effectLst/>
              <a:ea typeface="Calibri"/>
              <a:cs typeface="Times New Roman"/>
            </a:endParaRPr>
          </a:p>
          <a:p>
            <a:pPr marL="0" marR="0" algn="ctr">
              <a:lnSpc>
                <a:spcPct val="115000"/>
              </a:lnSpc>
              <a:spcBef>
                <a:spcPts val="0"/>
              </a:spcBef>
              <a:spcAft>
                <a:spcPts val="0"/>
              </a:spcAft>
            </a:pPr>
            <a:r>
              <a:rPr lang="en-US" sz="1000" dirty="0">
                <a:effectLst/>
                <a:ea typeface="Calibri"/>
                <a:cs typeface="Times New Roman"/>
              </a:rPr>
              <a:t> </a:t>
            </a:r>
          </a:p>
        </p:txBody>
      </p:sp>
      <p:pic>
        <p:nvPicPr>
          <p:cNvPr id="8" name="Picture 7" descr="bg.png"/>
          <p:cNvPicPr>
            <a:picLocks noChangeAspect="1"/>
          </p:cNvPicPr>
          <p:nvPr/>
        </p:nvPicPr>
        <p:blipFill rotWithShape="1">
          <a:blip r:embed="rId2">
            <a:extLst>
              <a:ext uri="{28A0092B-C50C-407E-A947-70E740481C1C}">
                <a14:useLocalDpi xmlns:a14="http://schemas.microsoft.com/office/drawing/2010/main" val="0"/>
              </a:ext>
            </a:extLst>
          </a:blip>
          <a:srcRect t="260" r="58131" b="95900"/>
          <a:stretch/>
        </p:blipFill>
        <p:spPr>
          <a:xfrm>
            <a:off x="0" y="8517926"/>
            <a:ext cx="6858000" cy="626073"/>
          </a:xfrm>
          <a:prstGeom prst="rect">
            <a:avLst/>
          </a:prstGeom>
        </p:spPr>
      </p:pic>
      <p:sp>
        <p:nvSpPr>
          <p:cNvPr id="9" name="TextBox 8"/>
          <p:cNvSpPr txBox="1"/>
          <p:nvPr/>
        </p:nvSpPr>
        <p:spPr>
          <a:xfrm>
            <a:off x="0" y="8517927"/>
            <a:ext cx="6858000" cy="611706"/>
          </a:xfrm>
          <a:prstGeom prst="rect">
            <a:avLst/>
          </a:prstGeom>
          <a:noFill/>
        </p:spPr>
        <p:txBody>
          <a:bodyPr wrap="square" lIns="57150" tIns="28575" rIns="57150" bIns="28575" rtlCol="0">
            <a:spAutoFit/>
          </a:bodyPr>
          <a:lstStyle/>
          <a:p>
            <a:pPr algn="ctr"/>
            <a:r>
              <a:rPr lang="en-US" sz="1200" b="1" dirty="0">
                <a:solidFill>
                  <a:schemeClr val="bg1"/>
                </a:solidFill>
              </a:rPr>
              <a:t>YOUR VOTE IS IMPORTANT</a:t>
            </a:r>
          </a:p>
          <a:p>
            <a:pPr algn="ctr"/>
            <a:r>
              <a:rPr lang="en-US" sz="1200" b="1" dirty="0" smtClean="0">
                <a:solidFill>
                  <a:schemeClr val="bg1"/>
                </a:solidFill>
              </a:rPr>
              <a:t>PLEASE VOTE </a:t>
            </a:r>
            <a:r>
              <a:rPr lang="en-US" sz="1200" b="1" dirty="0">
                <a:solidFill>
                  <a:schemeClr val="bg1"/>
                </a:solidFill>
              </a:rPr>
              <a:t>“</a:t>
            </a:r>
            <a:r>
              <a:rPr lang="en-US" sz="1200" b="1" u="sng" dirty="0">
                <a:solidFill>
                  <a:schemeClr val="bg1"/>
                </a:solidFill>
              </a:rPr>
              <a:t>FOR</a:t>
            </a:r>
            <a:r>
              <a:rPr lang="en-US" sz="1200" b="1" dirty="0">
                <a:solidFill>
                  <a:schemeClr val="bg1"/>
                </a:solidFill>
              </a:rPr>
              <a:t>” ALL OF THE INNOVIVA BOARD NOMINEES </a:t>
            </a:r>
          </a:p>
          <a:p>
            <a:pPr algn="ctr"/>
            <a:r>
              <a:rPr lang="en-US" sz="1200" b="1" dirty="0" smtClean="0">
                <a:solidFill>
                  <a:schemeClr val="bg1"/>
                </a:solidFill>
              </a:rPr>
              <a:t>ON </a:t>
            </a:r>
            <a:r>
              <a:rPr lang="en-US" sz="1200" b="1" dirty="0">
                <a:solidFill>
                  <a:schemeClr val="bg1"/>
                </a:solidFill>
              </a:rPr>
              <a:t>THE </a:t>
            </a:r>
            <a:r>
              <a:rPr lang="en-US" sz="1200" b="1" u="sng" dirty="0">
                <a:solidFill>
                  <a:schemeClr val="bg1"/>
                </a:solidFill>
              </a:rPr>
              <a:t>WHITE</a:t>
            </a:r>
            <a:r>
              <a:rPr lang="en-US" sz="1200" b="1" dirty="0">
                <a:solidFill>
                  <a:schemeClr val="bg1"/>
                </a:solidFill>
              </a:rPr>
              <a:t> PROXY CARD TODAY</a:t>
            </a:r>
          </a:p>
        </p:txBody>
      </p:sp>
    </p:spTree>
    <p:extLst>
      <p:ext uri="{BB962C8B-B14F-4D97-AF65-F5344CB8AC3E}">
        <p14:creationId xmlns:p14="http://schemas.microsoft.com/office/powerpoint/2010/main" val="29499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bg.png"/>
          <p:cNvPicPr>
            <a:picLocks noChangeAspect="1"/>
          </p:cNvPicPr>
          <p:nvPr/>
        </p:nvPicPr>
        <p:blipFill rotWithShape="1">
          <a:blip r:embed="rId2">
            <a:extLst>
              <a:ext uri="{28A0092B-C50C-407E-A947-70E740481C1C}">
                <a14:useLocalDpi xmlns:a14="http://schemas.microsoft.com/office/drawing/2010/main" val="0"/>
              </a:ext>
            </a:extLst>
          </a:blip>
          <a:srcRect t="260" r="58131" b="95900"/>
          <a:stretch/>
        </p:blipFill>
        <p:spPr>
          <a:xfrm>
            <a:off x="0" y="8517926"/>
            <a:ext cx="6858000" cy="626073"/>
          </a:xfrm>
          <a:prstGeom prst="rect">
            <a:avLst/>
          </a:prstGeom>
        </p:spPr>
      </p:pic>
      <p:sp>
        <p:nvSpPr>
          <p:cNvPr id="38" name="TextBox 37"/>
          <p:cNvSpPr txBox="1"/>
          <p:nvPr/>
        </p:nvSpPr>
        <p:spPr>
          <a:xfrm>
            <a:off x="0" y="8517927"/>
            <a:ext cx="6858000" cy="611706"/>
          </a:xfrm>
          <a:prstGeom prst="rect">
            <a:avLst/>
          </a:prstGeom>
          <a:noFill/>
        </p:spPr>
        <p:txBody>
          <a:bodyPr wrap="square" lIns="57150" tIns="28575" rIns="57150" bIns="28575" rtlCol="0">
            <a:spAutoFit/>
          </a:bodyPr>
          <a:lstStyle/>
          <a:p>
            <a:pPr algn="ctr"/>
            <a:r>
              <a:rPr lang="en-US" sz="1200" b="1" dirty="0">
                <a:solidFill>
                  <a:schemeClr val="bg1"/>
                </a:solidFill>
              </a:rPr>
              <a:t>YOUR VOTE IS IMPORTANT</a:t>
            </a:r>
          </a:p>
          <a:p>
            <a:pPr algn="ctr"/>
            <a:r>
              <a:rPr lang="en-US" sz="1200" b="1" dirty="0" smtClean="0">
                <a:solidFill>
                  <a:schemeClr val="bg1"/>
                </a:solidFill>
              </a:rPr>
              <a:t>PLEASE VOTE </a:t>
            </a:r>
            <a:r>
              <a:rPr lang="en-US" sz="1200" b="1" dirty="0">
                <a:solidFill>
                  <a:schemeClr val="bg1"/>
                </a:solidFill>
              </a:rPr>
              <a:t>“</a:t>
            </a:r>
            <a:r>
              <a:rPr lang="en-US" sz="1200" b="1" u="sng" dirty="0">
                <a:solidFill>
                  <a:schemeClr val="bg1"/>
                </a:solidFill>
              </a:rPr>
              <a:t>FOR</a:t>
            </a:r>
            <a:r>
              <a:rPr lang="en-US" sz="1200" b="1" dirty="0">
                <a:solidFill>
                  <a:schemeClr val="bg1"/>
                </a:solidFill>
              </a:rPr>
              <a:t>” ALL OF THE INNOVIVA BOARD NOMINEES </a:t>
            </a:r>
          </a:p>
          <a:p>
            <a:pPr algn="ctr"/>
            <a:r>
              <a:rPr lang="en-US" sz="1200" b="1" dirty="0" smtClean="0">
                <a:solidFill>
                  <a:schemeClr val="bg1"/>
                </a:solidFill>
              </a:rPr>
              <a:t>ON </a:t>
            </a:r>
            <a:r>
              <a:rPr lang="en-US" sz="1200" b="1" dirty="0">
                <a:solidFill>
                  <a:schemeClr val="bg1"/>
                </a:solidFill>
              </a:rPr>
              <a:t>THE </a:t>
            </a:r>
            <a:r>
              <a:rPr lang="en-US" sz="1200" b="1" u="sng" dirty="0">
                <a:solidFill>
                  <a:schemeClr val="bg1"/>
                </a:solidFill>
              </a:rPr>
              <a:t>WHITE</a:t>
            </a:r>
            <a:r>
              <a:rPr lang="en-US" sz="1200" b="1" dirty="0">
                <a:solidFill>
                  <a:schemeClr val="bg1"/>
                </a:solidFill>
              </a:rPr>
              <a:t> PROXY CARD TODAY</a:t>
            </a:r>
          </a:p>
        </p:txBody>
      </p:sp>
      <p:sp>
        <p:nvSpPr>
          <p:cNvPr id="42" name="Content Placeholder 2"/>
          <p:cNvSpPr txBox="1">
            <a:spLocks/>
          </p:cNvSpPr>
          <p:nvPr/>
        </p:nvSpPr>
        <p:spPr>
          <a:xfrm>
            <a:off x="376470" y="344505"/>
            <a:ext cx="6169802" cy="4412473"/>
          </a:xfrm>
          <a:prstGeom prst="rect">
            <a:avLst/>
          </a:prstGeom>
        </p:spPr>
        <p:txBody>
          <a:bodyPr vert="horz" lIns="57150" tIns="28575" rIns="57150" bIns="28575" rtlCol="0" anchor="ctr">
            <a:noAutofit/>
          </a:bodyPr>
          <a:lstStyle>
            <a:lvl1pPr marL="157163" indent="-157163" algn="l" defTabSz="628650" rtl="0" eaLnBrk="1" latinLnBrk="0" hangingPunct="1">
              <a:lnSpc>
                <a:spcPct val="90000"/>
              </a:lnSpc>
              <a:spcBef>
                <a:spcPts val="688"/>
              </a:spcBef>
              <a:buFont typeface="Arial" panose="020B0604020202020204" pitchFamily="34" charset="0"/>
              <a:buChar char="•"/>
              <a:defRPr sz="1900" kern="1200">
                <a:solidFill>
                  <a:schemeClr val="tx1"/>
                </a:solidFill>
                <a:latin typeface="+mn-lt"/>
                <a:ea typeface="+mn-ea"/>
                <a:cs typeface="+mn-cs"/>
              </a:defRPr>
            </a:lvl1pPr>
            <a:lvl2pPr marL="471488" indent="-157163" algn="l" defTabSz="628650" rtl="0" eaLnBrk="1" latinLnBrk="0" hangingPunct="1">
              <a:lnSpc>
                <a:spcPct val="90000"/>
              </a:lnSpc>
              <a:spcBef>
                <a:spcPts val="344"/>
              </a:spcBef>
              <a:buFont typeface="Arial" panose="020B0604020202020204" pitchFamily="34" charset="0"/>
              <a:buChar char="•"/>
              <a:defRPr sz="1700" kern="1200">
                <a:solidFill>
                  <a:schemeClr val="tx1"/>
                </a:solidFill>
                <a:latin typeface="+mn-lt"/>
                <a:ea typeface="+mn-ea"/>
                <a:cs typeface="+mn-cs"/>
              </a:defRPr>
            </a:lvl2pPr>
            <a:lvl3pPr marL="785813" indent="-157163" algn="l" defTabSz="628650" rtl="0" eaLnBrk="1" latinLnBrk="0" hangingPunct="1">
              <a:lnSpc>
                <a:spcPct val="90000"/>
              </a:lnSpc>
              <a:spcBef>
                <a:spcPts val="344"/>
              </a:spcBef>
              <a:buFont typeface="Arial" panose="020B0604020202020204" pitchFamily="34" charset="0"/>
              <a:buChar char="•"/>
              <a:defRPr sz="1400" kern="1200">
                <a:solidFill>
                  <a:schemeClr val="tx1"/>
                </a:solidFill>
                <a:latin typeface="+mn-lt"/>
                <a:ea typeface="+mn-ea"/>
                <a:cs typeface="+mn-cs"/>
              </a:defRPr>
            </a:lvl3pPr>
            <a:lvl4pPr marL="1100138" indent="-157163" algn="l" defTabSz="628650" rtl="0" eaLnBrk="1" latinLnBrk="0" hangingPunct="1">
              <a:lnSpc>
                <a:spcPct val="90000"/>
              </a:lnSpc>
              <a:spcBef>
                <a:spcPts val="344"/>
              </a:spcBef>
              <a:buFont typeface="Arial" panose="020B0604020202020204" pitchFamily="34" charset="0"/>
              <a:buChar char="•"/>
              <a:defRPr sz="1200" kern="1200">
                <a:solidFill>
                  <a:schemeClr val="tx1"/>
                </a:solidFill>
                <a:latin typeface="+mn-lt"/>
                <a:ea typeface="+mn-ea"/>
                <a:cs typeface="+mn-cs"/>
              </a:defRPr>
            </a:lvl4pPr>
            <a:lvl5pPr marL="1414463" indent="-157163" algn="l" defTabSz="628650" rtl="0" eaLnBrk="1" latinLnBrk="0" hangingPunct="1">
              <a:lnSpc>
                <a:spcPct val="90000"/>
              </a:lnSpc>
              <a:spcBef>
                <a:spcPts val="344"/>
              </a:spcBef>
              <a:buFont typeface="Arial" panose="020B0604020202020204" pitchFamily="34" charset="0"/>
              <a:buChar char="•"/>
              <a:defRPr sz="1200" kern="1200">
                <a:solidFill>
                  <a:schemeClr val="tx1"/>
                </a:solidFill>
                <a:latin typeface="+mn-lt"/>
                <a:ea typeface="+mn-ea"/>
                <a:cs typeface="+mn-cs"/>
              </a:defRPr>
            </a:lvl5pPr>
            <a:lvl6pPr marL="1728788" indent="-157163" algn="l" defTabSz="628650" rtl="0" eaLnBrk="1" latinLnBrk="0" hangingPunct="1">
              <a:lnSpc>
                <a:spcPct val="90000"/>
              </a:lnSpc>
              <a:spcBef>
                <a:spcPts val="344"/>
              </a:spcBef>
              <a:buFont typeface="Arial" panose="020B0604020202020204" pitchFamily="34" charset="0"/>
              <a:buChar char="•"/>
              <a:defRPr sz="1200" kern="1200">
                <a:solidFill>
                  <a:schemeClr val="tx1"/>
                </a:solidFill>
                <a:latin typeface="+mn-lt"/>
                <a:ea typeface="+mn-ea"/>
                <a:cs typeface="+mn-cs"/>
              </a:defRPr>
            </a:lvl6pPr>
            <a:lvl7pPr marL="2043113" indent="-157163" algn="l" defTabSz="628650" rtl="0" eaLnBrk="1" latinLnBrk="0" hangingPunct="1">
              <a:lnSpc>
                <a:spcPct val="90000"/>
              </a:lnSpc>
              <a:spcBef>
                <a:spcPts val="344"/>
              </a:spcBef>
              <a:buFont typeface="Arial" panose="020B0604020202020204" pitchFamily="34" charset="0"/>
              <a:buChar char="•"/>
              <a:defRPr sz="1200" kern="1200">
                <a:solidFill>
                  <a:schemeClr val="tx1"/>
                </a:solidFill>
                <a:latin typeface="+mn-lt"/>
                <a:ea typeface="+mn-ea"/>
                <a:cs typeface="+mn-cs"/>
              </a:defRPr>
            </a:lvl7pPr>
            <a:lvl8pPr marL="2357438" indent="-157163" algn="l" defTabSz="628650" rtl="0" eaLnBrk="1" latinLnBrk="0" hangingPunct="1">
              <a:lnSpc>
                <a:spcPct val="90000"/>
              </a:lnSpc>
              <a:spcBef>
                <a:spcPts val="344"/>
              </a:spcBef>
              <a:buFont typeface="Arial" panose="020B0604020202020204" pitchFamily="34" charset="0"/>
              <a:buChar char="•"/>
              <a:defRPr sz="1200" kern="1200">
                <a:solidFill>
                  <a:schemeClr val="tx1"/>
                </a:solidFill>
                <a:latin typeface="+mn-lt"/>
                <a:ea typeface="+mn-ea"/>
                <a:cs typeface="+mn-cs"/>
              </a:defRPr>
            </a:lvl8pPr>
            <a:lvl9pPr marL="2671763" indent="-157163" algn="l" defTabSz="628650" rtl="0" eaLnBrk="1" latinLnBrk="0" hangingPunct="1">
              <a:lnSpc>
                <a:spcPct val="90000"/>
              </a:lnSpc>
              <a:spcBef>
                <a:spcPts val="344"/>
              </a:spcBef>
              <a:buFont typeface="Arial" panose="020B0604020202020204" pitchFamily="34" charset="0"/>
              <a:buChar char="•"/>
              <a:defRPr sz="1200" kern="1200">
                <a:solidFill>
                  <a:schemeClr val="tx1"/>
                </a:solidFill>
                <a:latin typeface="+mn-lt"/>
                <a:ea typeface="+mn-ea"/>
                <a:cs typeface="+mn-cs"/>
              </a:defRPr>
            </a:lvl9pPr>
          </a:lstStyle>
          <a:p>
            <a:pPr marL="0" indent="0">
              <a:buFont typeface="Arial" panose="020B0604020202020204" pitchFamily="34" charset="0"/>
              <a:buNone/>
              <a:defRPr/>
            </a:pPr>
            <a:r>
              <a:rPr lang="en-US" sz="1000" dirty="0" smtClean="0">
                <a:ea typeface="ＭＳ Ｐゴシック" pitchFamily="-72" charset="-128"/>
                <a:cs typeface="Century Gothic"/>
              </a:rPr>
              <a:t>This letter contains certain “forward-looking” statements as that term is defined in the Private Securities Litigation Reform Act of 1995 regarding, among other things, statements relating to goals, plans, objectives and future events.  </a:t>
            </a:r>
            <a:r>
              <a:rPr lang="en-US" sz="1000" dirty="0" err="1" smtClean="0">
                <a:ea typeface="ＭＳ Ｐゴシック" pitchFamily="-72" charset="-128"/>
                <a:cs typeface="Century Gothic"/>
              </a:rPr>
              <a:t>Innoviva</a:t>
            </a:r>
            <a:r>
              <a:rPr lang="en-US" sz="1000" dirty="0" smtClean="0">
                <a:ea typeface="ＭＳ Ｐゴシック" pitchFamily="-72" charset="-128"/>
                <a:cs typeface="Century Gothic"/>
              </a:rPr>
              <a:t> intends such forward-looking statements to be covered by the safe harbor provisions for forward-looking statements contained in Section 21E of the Securities Exchange Act of 1934 and the Private Securities Litigation Reform Act of 1995.  The words “anticipate”, “expect”, “goal”, “intend”, “objective”, “opportunity”, “plan”, “potential”, “target” and similar expressions are intended to identify such forward-looking statements. Such forward-looking statements involve substantial risks, uncertainties and assumptions.  These statements are based on the current estimates and assumptions of the management of </a:t>
            </a:r>
            <a:r>
              <a:rPr lang="en-US" sz="1000" dirty="0" err="1" smtClean="0">
                <a:ea typeface="ＭＳ Ｐゴシック" pitchFamily="-72" charset="-128"/>
                <a:cs typeface="Century Gothic"/>
              </a:rPr>
              <a:t>Innoviva</a:t>
            </a:r>
            <a:r>
              <a:rPr lang="en-US" sz="1000" dirty="0" smtClean="0">
                <a:ea typeface="ＭＳ Ｐゴシック" pitchFamily="-72" charset="-128"/>
                <a:cs typeface="Century Gothic"/>
              </a:rPr>
              <a:t> as of the date of this letter and are subject to risks, uncertainties, changes in circumstances, assumptions and other factors that may cause the actual results of </a:t>
            </a:r>
            <a:r>
              <a:rPr lang="en-US" sz="1000" dirty="0" err="1" smtClean="0">
                <a:ea typeface="ＭＳ Ｐゴシック" pitchFamily="-72" charset="-128"/>
                <a:cs typeface="Century Gothic"/>
              </a:rPr>
              <a:t>Innoviva</a:t>
            </a:r>
            <a:r>
              <a:rPr lang="en-US" sz="1000" dirty="0" smtClean="0">
                <a:ea typeface="ＭＳ Ｐゴシック" pitchFamily="-72" charset="-128"/>
                <a:cs typeface="Century Gothic"/>
              </a:rPr>
              <a:t> to be materially different from those reflected in the forward-looking statements. Important factors that could cause actual results to differ materially from those indicated by such forward-looking statements include, among others, risks related to: lower than expected future royalty revenue from respiratory products partnered with GSK, the commercialization of RELVAR®/BREO® ELLIPTA® and ANORO® ELLIPTA® in the jurisdictions in which these products have been approved; the strategies, plans and objectives of </a:t>
            </a:r>
            <a:r>
              <a:rPr lang="en-US" sz="1000" dirty="0" err="1" smtClean="0">
                <a:ea typeface="ＭＳ Ｐゴシック" pitchFamily="-72" charset="-128"/>
                <a:cs typeface="Century Gothic"/>
              </a:rPr>
              <a:t>Innoviva</a:t>
            </a:r>
            <a:r>
              <a:rPr lang="en-US" sz="1000" dirty="0" smtClean="0">
                <a:ea typeface="ＭＳ Ｐゴシック" pitchFamily="-72" charset="-128"/>
                <a:cs typeface="Century Gothic"/>
              </a:rPr>
              <a:t> (including </a:t>
            </a:r>
            <a:r>
              <a:rPr lang="en-US" sz="1000" dirty="0" err="1" smtClean="0">
                <a:ea typeface="ＭＳ Ｐゴシック" pitchFamily="-72" charset="-128"/>
                <a:cs typeface="Century Gothic"/>
              </a:rPr>
              <a:t>Innoviva’s</a:t>
            </a:r>
            <a:r>
              <a:rPr lang="en-US" sz="1000" dirty="0" smtClean="0">
                <a:ea typeface="ＭＳ Ｐゴシック" pitchFamily="-72" charset="-128"/>
                <a:cs typeface="Century Gothic"/>
              </a:rPr>
              <a:t> growth strategy and corporate development initiatives beyond the existing respiratory portfolio); the timing, manner, amount and planned growth of anticipated potential capital returns to shareholders (including, without limitation, statements regarding </a:t>
            </a:r>
            <a:r>
              <a:rPr lang="en-US" sz="1000" dirty="0" err="1" smtClean="0">
                <a:ea typeface="ＭＳ Ｐゴシック" pitchFamily="-72" charset="-128"/>
                <a:cs typeface="Century Gothic"/>
              </a:rPr>
              <a:t>Innoviva’s</a:t>
            </a:r>
            <a:r>
              <a:rPr lang="en-US" sz="1000" dirty="0" smtClean="0">
                <a:ea typeface="ＭＳ Ｐゴシック" pitchFamily="-72" charset="-128"/>
                <a:cs typeface="Century Gothic"/>
              </a:rPr>
              <a:t> expectations of future purchases under its capital return programs and future cash dividends); the status and timing of clinical studies, data analysis and communication of results; the potential benefits and mechanisms of action of product candidates; expectations for product candidates through development and commercialization; the timing of regulatory approval of product candidates; and projections of revenue, expenses and other financial items. Other risks affecting </a:t>
            </a:r>
            <a:r>
              <a:rPr lang="en-US" sz="1000" dirty="0" err="1" smtClean="0">
                <a:ea typeface="ＭＳ Ｐゴシック" pitchFamily="-72" charset="-128"/>
                <a:cs typeface="Century Gothic"/>
              </a:rPr>
              <a:t>Innoviva</a:t>
            </a:r>
            <a:r>
              <a:rPr lang="en-US" sz="1000" dirty="0" smtClean="0">
                <a:ea typeface="ＭＳ Ｐゴシック" pitchFamily="-72" charset="-128"/>
                <a:cs typeface="Century Gothic"/>
              </a:rPr>
              <a:t> are described under the headings “Risk Factors” and “Management’s Discussion and Analysis of Financial Condition and Results of Operations” contained in </a:t>
            </a:r>
            <a:r>
              <a:rPr lang="en-US" sz="1000" dirty="0" err="1" smtClean="0">
                <a:ea typeface="ＭＳ Ｐゴシック" pitchFamily="-72" charset="-128"/>
                <a:cs typeface="Century Gothic"/>
              </a:rPr>
              <a:t>Innoviva’s</a:t>
            </a:r>
            <a:r>
              <a:rPr lang="en-US" sz="1000" dirty="0" smtClean="0">
                <a:ea typeface="ＭＳ Ｐゴシック" pitchFamily="-72" charset="-128"/>
                <a:cs typeface="Century Gothic"/>
              </a:rPr>
              <a:t> Annual Report on Form 10-K for the year ended December 31, 2016, which is on file with the Securities and Exchange Commission (“SEC”) and available on the SEC’s website at </a:t>
            </a:r>
            <a:r>
              <a:rPr lang="en-US" sz="1000" dirty="0" err="1" smtClean="0">
                <a:ea typeface="ＭＳ Ｐゴシック" pitchFamily="-72" charset="-128"/>
                <a:cs typeface="Century Gothic"/>
              </a:rPr>
              <a:t>www.sec.gov</a:t>
            </a:r>
            <a:r>
              <a:rPr lang="en-US" sz="1000" dirty="0" smtClean="0">
                <a:ea typeface="ＭＳ Ｐゴシック" pitchFamily="-72" charset="-128"/>
                <a:cs typeface="Century Gothic"/>
              </a:rPr>
              <a:t>. In addition to the risks described above and in </a:t>
            </a:r>
            <a:r>
              <a:rPr lang="en-US" sz="1000" dirty="0" err="1" smtClean="0">
                <a:ea typeface="ＭＳ Ｐゴシック" pitchFamily="-72" charset="-128"/>
                <a:cs typeface="Century Gothic"/>
              </a:rPr>
              <a:t>Innoviva’s</a:t>
            </a:r>
            <a:r>
              <a:rPr lang="en-US" sz="1000" dirty="0" smtClean="0">
                <a:ea typeface="ＭＳ Ｐゴシック" pitchFamily="-72" charset="-128"/>
                <a:cs typeface="Century Gothic"/>
              </a:rPr>
              <a:t> other filings with the SEC, other unknown or unpredictable factors also could affect </a:t>
            </a:r>
            <a:r>
              <a:rPr lang="en-US" sz="1000" dirty="0" err="1" smtClean="0">
                <a:ea typeface="ＭＳ Ｐゴシック" pitchFamily="-72" charset="-128"/>
                <a:cs typeface="Century Gothic"/>
              </a:rPr>
              <a:t>Innoviva’s</a:t>
            </a:r>
            <a:r>
              <a:rPr lang="en-US" sz="1000" dirty="0" smtClean="0">
                <a:ea typeface="ＭＳ Ｐゴシック" pitchFamily="-72" charset="-128"/>
                <a:cs typeface="Century Gothic"/>
              </a:rPr>
              <a:t> results. Past performance is not necessarily indicative of future results.  No forward-looking statements can be guaranteed and actual results may differ materially from such statements. Given these uncertainties, you should not place undue reliance on these forward-looking statements. The information in this letter is provided only as of March 29, 2017, and </a:t>
            </a:r>
            <a:r>
              <a:rPr lang="en-US" sz="1000" dirty="0" err="1" smtClean="0">
                <a:ea typeface="ＭＳ Ｐゴシック" pitchFamily="-72" charset="-128"/>
                <a:cs typeface="Century Gothic"/>
              </a:rPr>
              <a:t>Innoviva</a:t>
            </a:r>
            <a:r>
              <a:rPr lang="en-US" sz="1000" dirty="0" smtClean="0">
                <a:ea typeface="ＭＳ Ｐゴシック" pitchFamily="-72" charset="-128"/>
                <a:cs typeface="Century Gothic"/>
              </a:rPr>
              <a:t> assumes no obligation to update its forward-looking statements on account of new information, future events or otherwise, except as required by law.</a:t>
            </a:r>
            <a:endParaRPr lang="en-US" sz="1000" dirty="0">
              <a:ea typeface="ＭＳ Ｐゴシック" pitchFamily="-72" charset="-128"/>
              <a:cs typeface="Century Gothic"/>
            </a:endParaRPr>
          </a:p>
        </p:txBody>
      </p:sp>
      <p:sp>
        <p:nvSpPr>
          <p:cNvPr id="43" name="Title 1"/>
          <p:cNvSpPr>
            <a:spLocks noGrp="1"/>
          </p:cNvSpPr>
          <p:nvPr>
            <p:ph type="title"/>
          </p:nvPr>
        </p:nvSpPr>
        <p:spPr>
          <a:xfrm>
            <a:off x="363597" y="-156822"/>
            <a:ext cx="5915025" cy="590519"/>
          </a:xfrm>
        </p:spPr>
        <p:txBody>
          <a:bodyPr>
            <a:noAutofit/>
          </a:bodyPr>
          <a:lstStyle/>
          <a:p>
            <a:r>
              <a:rPr lang="en-US" sz="1600" dirty="0">
                <a:latin typeface="+mn-lt"/>
              </a:rPr>
              <a:t>Forward-Looking Statements</a:t>
            </a:r>
          </a:p>
        </p:txBody>
      </p:sp>
      <p:cxnSp>
        <p:nvCxnSpPr>
          <p:cNvPr id="44" name="Straight Connector 43"/>
          <p:cNvCxnSpPr/>
          <p:nvPr/>
        </p:nvCxnSpPr>
        <p:spPr>
          <a:xfrm>
            <a:off x="385681" y="404619"/>
            <a:ext cx="6152809" cy="0"/>
          </a:xfrm>
          <a:prstGeom prst="line">
            <a:avLst/>
          </a:prstGeom>
          <a:ln>
            <a:solidFill>
              <a:srgbClr val="E0A123"/>
            </a:solidFill>
          </a:ln>
        </p:spPr>
        <p:style>
          <a:lnRef idx="2">
            <a:schemeClr val="accent1"/>
          </a:lnRef>
          <a:fillRef idx="0">
            <a:schemeClr val="accent1"/>
          </a:fillRef>
          <a:effectRef idx="1">
            <a:schemeClr val="accent1"/>
          </a:effectRef>
          <a:fontRef idx="minor">
            <a:schemeClr val="tx1"/>
          </a:fontRef>
        </p:style>
      </p:cxnSp>
      <p:sp>
        <p:nvSpPr>
          <p:cNvPr id="40" name="TextBox 9"/>
          <p:cNvSpPr txBox="1"/>
          <p:nvPr/>
        </p:nvSpPr>
        <p:spPr>
          <a:xfrm>
            <a:off x="431550" y="6218090"/>
            <a:ext cx="6068937" cy="688650"/>
          </a:xfrm>
          <a:prstGeom prst="rect">
            <a:avLst/>
          </a:prstGeom>
          <a:noFill/>
        </p:spPr>
        <p:txBody>
          <a:bodyPr wrap="square" lIns="57150" tIns="28575" rIns="57150" bIns="2857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50" dirty="0">
              <a:solidFill>
                <a:srgbClr val="C98F1D"/>
              </a:solidFill>
              <a:ea typeface="Century Gothic" charset="0"/>
              <a:cs typeface="Century Gothic" charset="0"/>
            </a:endParaRPr>
          </a:p>
          <a:p>
            <a:pPr algn="ctr"/>
            <a:r>
              <a:rPr lang="en-US" sz="2000" dirty="0">
                <a:solidFill>
                  <a:srgbClr val="C98F1D"/>
                </a:solidFill>
                <a:ea typeface="Century Gothic" charset="0"/>
                <a:cs typeface="Century Gothic" charset="0"/>
              </a:rPr>
              <a:t>Reconciliation of GAAP to Non-GAAP Operating Results</a:t>
            </a:r>
          </a:p>
          <a:p>
            <a:pPr algn="ctr"/>
            <a:r>
              <a:rPr lang="en-US" sz="1000" dirty="0" smtClean="0">
                <a:solidFill>
                  <a:srgbClr val="C98F1D"/>
                </a:solidFill>
                <a:ea typeface="Century Gothic" charset="0"/>
                <a:cs typeface="Century Gothic" charset="0"/>
              </a:rPr>
              <a:t>(</a:t>
            </a:r>
            <a:r>
              <a:rPr lang="en-US" sz="1000" dirty="0">
                <a:solidFill>
                  <a:srgbClr val="C98F1D"/>
                </a:solidFill>
                <a:ea typeface="Century Gothic" charset="0"/>
                <a:cs typeface="Century Gothic" charset="0"/>
              </a:rPr>
              <a:t>in thousands)</a:t>
            </a:r>
          </a:p>
        </p:txBody>
      </p:sp>
      <p:cxnSp>
        <p:nvCxnSpPr>
          <p:cNvPr id="48" name="Straight Connector 47"/>
          <p:cNvCxnSpPr/>
          <p:nvPr/>
        </p:nvCxnSpPr>
        <p:spPr>
          <a:xfrm>
            <a:off x="3905203" y="6766167"/>
            <a:ext cx="2623244" cy="0"/>
          </a:xfrm>
          <a:prstGeom prst="line">
            <a:avLst/>
          </a:prstGeom>
          <a:ln>
            <a:solidFill>
              <a:srgbClr val="D68623"/>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65028" y="6766167"/>
            <a:ext cx="2550586" cy="0"/>
          </a:xfrm>
          <a:prstGeom prst="line">
            <a:avLst/>
          </a:prstGeom>
          <a:ln>
            <a:solidFill>
              <a:srgbClr val="D68623"/>
            </a:solidFill>
          </a:ln>
        </p:spPr>
        <p:style>
          <a:lnRef idx="1">
            <a:schemeClr val="accent1"/>
          </a:lnRef>
          <a:fillRef idx="0">
            <a:schemeClr val="accent1"/>
          </a:fillRef>
          <a:effectRef idx="0">
            <a:schemeClr val="accent1"/>
          </a:effectRef>
          <a:fontRef idx="minor">
            <a:schemeClr val="tx1"/>
          </a:fontRef>
        </p:style>
      </p:cxnSp>
      <p:sp>
        <p:nvSpPr>
          <p:cNvPr id="50" name="Title 1"/>
          <p:cNvSpPr txBox="1">
            <a:spLocks/>
          </p:cNvSpPr>
          <p:nvPr/>
        </p:nvSpPr>
        <p:spPr>
          <a:xfrm>
            <a:off x="364894" y="4463263"/>
            <a:ext cx="6481531" cy="461604"/>
          </a:xfrm>
          <a:prstGeom prst="rect">
            <a:avLst/>
          </a:prstGeom>
        </p:spPr>
        <p:txBody>
          <a:bodyPr vert="horz" lIns="57150" tIns="28575" rIns="57150" bIns="28575" rtlCol="0" anchor="b">
            <a:normAutofit/>
          </a:bodyPr>
          <a:lstStyle>
            <a:lvl1pPr algn="l" defTabSz="628650" rtl="0" eaLnBrk="1" latinLnBrk="0" hangingPunct="1">
              <a:lnSpc>
                <a:spcPct val="90000"/>
              </a:lnSpc>
              <a:spcBef>
                <a:spcPct val="0"/>
              </a:spcBef>
              <a:buNone/>
              <a:defRPr sz="2400" b="0" i="0" kern="1200">
                <a:solidFill>
                  <a:srgbClr val="56162B"/>
                </a:solidFill>
                <a:latin typeface="Century Gothic"/>
                <a:ea typeface="Arial" charset="0"/>
                <a:cs typeface="Century Gothic"/>
              </a:defRPr>
            </a:lvl1pPr>
          </a:lstStyle>
          <a:p>
            <a:r>
              <a:rPr lang="en-US" sz="1600" dirty="0" smtClean="0">
                <a:latin typeface="+mn-lt"/>
              </a:rPr>
              <a:t>Reconciliation of Non-GAAP Financial Measures to GAAP</a:t>
            </a:r>
            <a:endParaRPr lang="en-US" sz="1600" dirty="0">
              <a:latin typeface="+mn-lt"/>
            </a:endParaRPr>
          </a:p>
        </p:txBody>
      </p:sp>
      <p:sp>
        <p:nvSpPr>
          <p:cNvPr id="51" name="Content Placeholder 2"/>
          <p:cNvSpPr>
            <a:spLocks noGrp="1"/>
          </p:cNvSpPr>
          <p:nvPr>
            <p:ph idx="1"/>
          </p:nvPr>
        </p:nvSpPr>
        <p:spPr>
          <a:xfrm>
            <a:off x="363597" y="4968146"/>
            <a:ext cx="6241877" cy="1469101"/>
          </a:xfrm>
        </p:spPr>
        <p:txBody>
          <a:bodyPr>
            <a:noAutofit/>
          </a:bodyPr>
          <a:lstStyle/>
          <a:p>
            <a:pPr marL="0" indent="0">
              <a:spcBef>
                <a:spcPts val="188"/>
              </a:spcBef>
              <a:spcAft>
                <a:spcPts val="188"/>
              </a:spcAft>
              <a:buNone/>
            </a:pPr>
            <a:r>
              <a:rPr lang="en-US" sz="1000" dirty="0">
                <a:cs typeface="Century Gothic"/>
              </a:rPr>
              <a:t>In certain circumstances, results have been presented that are not generally accepted accounting principles measures (“Non-GAAP”) and should be viewed in addition to, and not as a substitute for, Innoviva’s reported results. Innoviva believes that the non-GAAP financial information provided in this </a:t>
            </a:r>
            <a:r>
              <a:rPr lang="en-US" sz="1000" dirty="0" smtClean="0">
                <a:cs typeface="Century Gothic"/>
              </a:rPr>
              <a:t>letter can </a:t>
            </a:r>
            <a:r>
              <a:rPr lang="en-US" sz="1000" dirty="0">
                <a:cs typeface="Century Gothic"/>
              </a:rPr>
              <a:t>assist investors in understanding and assessing Innoviva’s on-going operations and prospects for the future and provides an additional tool for investors to use in comparing Innoviva’s financial results with other companies in Innoviva’s industry or with similar operating profiles. Investors are encouraged to review the reconciliation of Innoviva’s non-GAAP financial measures to their most directly comparable GAAP financial measures.</a:t>
            </a:r>
          </a:p>
          <a:p>
            <a:pPr marL="0" indent="0">
              <a:spcBef>
                <a:spcPts val="188"/>
              </a:spcBef>
              <a:spcAft>
                <a:spcPts val="188"/>
              </a:spcAft>
              <a:buNone/>
            </a:pPr>
            <a:r>
              <a:rPr lang="en-US" sz="1000" dirty="0">
                <a:cs typeface="Century Gothic"/>
              </a:rPr>
              <a:t>Please see the reconciliation </a:t>
            </a:r>
            <a:r>
              <a:rPr lang="en-US" sz="1000" dirty="0" smtClean="0">
                <a:cs typeface="Century Gothic"/>
              </a:rPr>
              <a:t>that follows for </a:t>
            </a:r>
            <a:r>
              <a:rPr lang="en-US" sz="1000" dirty="0">
                <a:cs typeface="Century Gothic"/>
              </a:rPr>
              <a:t>additional information and the reconciliations of these non-GAAP financial measures to the closest GAAP financial measures.</a:t>
            </a:r>
          </a:p>
        </p:txBody>
      </p:sp>
      <p:cxnSp>
        <p:nvCxnSpPr>
          <p:cNvPr id="52" name="Straight Connector 51"/>
          <p:cNvCxnSpPr/>
          <p:nvPr/>
        </p:nvCxnSpPr>
        <p:spPr>
          <a:xfrm>
            <a:off x="395756" y="4890142"/>
            <a:ext cx="6152809" cy="0"/>
          </a:xfrm>
          <a:prstGeom prst="line">
            <a:avLst/>
          </a:prstGeom>
          <a:ln>
            <a:solidFill>
              <a:srgbClr val="E0A123"/>
            </a:solidFill>
          </a:ln>
        </p:spPr>
        <p:style>
          <a:lnRef idx="2">
            <a:schemeClr val="accent1"/>
          </a:lnRef>
          <a:fillRef idx="0">
            <a:schemeClr val="accent1"/>
          </a:fillRef>
          <a:effectRef idx="1">
            <a:schemeClr val="accent1"/>
          </a:effectRef>
          <a:fontRef idx="minor">
            <a:schemeClr val="tx1"/>
          </a:fontRef>
        </p:style>
      </p:cxnSp>
      <p:sp>
        <p:nvSpPr>
          <p:cNvPr id="53" name="TextBox 35"/>
          <p:cNvSpPr txBox="1"/>
          <p:nvPr/>
        </p:nvSpPr>
        <p:spPr>
          <a:xfrm>
            <a:off x="1663165" y="7451100"/>
            <a:ext cx="1558636" cy="165430"/>
          </a:xfrm>
          <a:prstGeom prst="rect">
            <a:avLst/>
          </a:prstGeom>
          <a:noFill/>
        </p:spPr>
        <p:txBody>
          <a:bodyPr wrap="square" lIns="57150" tIns="28575" rIns="57150" bIns="2857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tx1">
                    <a:lumMod val="75000"/>
                    <a:lumOff val="25000"/>
                  </a:schemeClr>
                </a:solidFill>
                <a:ea typeface="Century Gothic" charset="0"/>
                <a:cs typeface="Century Gothic" charset="0"/>
              </a:rPr>
              <a:t>GAAP net income</a:t>
            </a:r>
          </a:p>
        </p:txBody>
      </p:sp>
      <p:sp>
        <p:nvSpPr>
          <p:cNvPr id="54" name="TextBox 11"/>
          <p:cNvSpPr txBox="1"/>
          <p:nvPr/>
        </p:nvSpPr>
        <p:spPr>
          <a:xfrm>
            <a:off x="2924737" y="6861891"/>
            <a:ext cx="1061871" cy="303929"/>
          </a:xfrm>
          <a:prstGeom prst="rect">
            <a:avLst/>
          </a:prstGeom>
          <a:noFill/>
        </p:spPr>
        <p:txBody>
          <a:bodyPr wrap="square" lIns="57150" tIns="28575" rIns="57150" bIns="2857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tx1">
                    <a:lumMod val="75000"/>
                    <a:lumOff val="25000"/>
                  </a:schemeClr>
                </a:solidFill>
                <a:ea typeface="Century Gothic" charset="0"/>
                <a:cs typeface="Century Gothic" charset="0"/>
              </a:rPr>
              <a:t>Eight Quarters Ended</a:t>
            </a:r>
          </a:p>
          <a:p>
            <a:pPr algn="ctr"/>
            <a:r>
              <a:rPr lang="en-US" sz="800" dirty="0">
                <a:solidFill>
                  <a:schemeClr val="tx1">
                    <a:lumMod val="75000"/>
                    <a:lumOff val="25000"/>
                  </a:schemeClr>
                </a:solidFill>
                <a:ea typeface="Century Gothic" charset="0"/>
                <a:cs typeface="Century Gothic" charset="0"/>
              </a:rPr>
              <a:t>Dec. 31, 2016</a:t>
            </a:r>
          </a:p>
        </p:txBody>
      </p:sp>
      <p:sp>
        <p:nvSpPr>
          <p:cNvPr id="55" name="TextBox 12"/>
          <p:cNvSpPr txBox="1"/>
          <p:nvPr/>
        </p:nvSpPr>
        <p:spPr>
          <a:xfrm>
            <a:off x="3851714" y="6859127"/>
            <a:ext cx="1004642" cy="427040"/>
          </a:xfrm>
          <a:prstGeom prst="rect">
            <a:avLst/>
          </a:prstGeom>
          <a:noFill/>
        </p:spPr>
        <p:txBody>
          <a:bodyPr wrap="square" lIns="57150" tIns="28575" rIns="57150" bIns="2857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tx1">
                    <a:lumMod val="75000"/>
                    <a:lumOff val="25000"/>
                  </a:schemeClr>
                </a:solidFill>
                <a:ea typeface="Century Gothic" charset="0"/>
                <a:cs typeface="Century Gothic" charset="0"/>
              </a:rPr>
              <a:t>Twelve Months Ended</a:t>
            </a:r>
          </a:p>
          <a:p>
            <a:pPr algn="ctr"/>
            <a:r>
              <a:rPr lang="en-US" sz="800" dirty="0">
                <a:solidFill>
                  <a:schemeClr val="tx1">
                    <a:lumMod val="75000"/>
                    <a:lumOff val="25000"/>
                  </a:schemeClr>
                </a:solidFill>
                <a:ea typeface="Century Gothic" charset="0"/>
                <a:cs typeface="Century Gothic" charset="0"/>
              </a:rPr>
              <a:t>Dec. 31, 2016</a:t>
            </a:r>
          </a:p>
        </p:txBody>
      </p:sp>
      <p:sp>
        <p:nvSpPr>
          <p:cNvPr id="56" name="TextBox 13"/>
          <p:cNvSpPr txBox="1"/>
          <p:nvPr/>
        </p:nvSpPr>
        <p:spPr>
          <a:xfrm>
            <a:off x="3100336" y="7195568"/>
            <a:ext cx="700279" cy="180819"/>
          </a:xfrm>
          <a:prstGeom prst="rect">
            <a:avLst/>
          </a:prstGeom>
          <a:noFill/>
        </p:spPr>
        <p:txBody>
          <a:bodyPr wrap="square" lIns="57150" tIns="28575" rIns="57150" bIns="2857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tx1">
                    <a:lumMod val="75000"/>
                    <a:lumOff val="25000"/>
                  </a:schemeClr>
                </a:solidFill>
                <a:ea typeface="Century Gothic" charset="0"/>
                <a:cs typeface="Century Gothic" charset="0"/>
              </a:rPr>
              <a:t>(unaudited)</a:t>
            </a:r>
          </a:p>
        </p:txBody>
      </p:sp>
      <p:sp>
        <p:nvSpPr>
          <p:cNvPr id="57" name="TextBox 14"/>
          <p:cNvSpPr txBox="1"/>
          <p:nvPr/>
        </p:nvSpPr>
        <p:spPr>
          <a:xfrm>
            <a:off x="3998063" y="7195568"/>
            <a:ext cx="743117" cy="180819"/>
          </a:xfrm>
          <a:prstGeom prst="rect">
            <a:avLst/>
          </a:prstGeom>
          <a:noFill/>
        </p:spPr>
        <p:txBody>
          <a:bodyPr wrap="square" lIns="57150" tIns="28575" rIns="57150" bIns="2857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tx1">
                    <a:lumMod val="75000"/>
                    <a:lumOff val="25000"/>
                  </a:schemeClr>
                </a:solidFill>
                <a:ea typeface="Century Gothic" charset="0"/>
                <a:cs typeface="Century Gothic" charset="0"/>
              </a:rPr>
              <a:t>(unaudited)</a:t>
            </a:r>
          </a:p>
        </p:txBody>
      </p:sp>
      <p:sp>
        <p:nvSpPr>
          <p:cNvPr id="58" name="TextBox 15"/>
          <p:cNvSpPr txBox="1"/>
          <p:nvPr/>
        </p:nvSpPr>
        <p:spPr>
          <a:xfrm>
            <a:off x="2874382" y="7445711"/>
            <a:ext cx="902806" cy="180819"/>
          </a:xfrm>
          <a:prstGeom prst="rect">
            <a:avLst/>
          </a:prstGeom>
          <a:noFill/>
        </p:spPr>
        <p:txBody>
          <a:bodyPr wrap="square" lIns="57150" tIns="28575" rIns="57150" bIns="2857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ea typeface="Century Gothic" charset="0"/>
                <a:cs typeface="Century Gothic" charset="0"/>
              </a:rPr>
              <a:t>40,776</a:t>
            </a:r>
          </a:p>
        </p:txBody>
      </p:sp>
      <p:sp>
        <p:nvSpPr>
          <p:cNvPr id="59" name="TextBox 16"/>
          <p:cNvSpPr txBox="1"/>
          <p:nvPr/>
        </p:nvSpPr>
        <p:spPr>
          <a:xfrm>
            <a:off x="3879151" y="7451893"/>
            <a:ext cx="814685" cy="180819"/>
          </a:xfrm>
          <a:prstGeom prst="rect">
            <a:avLst/>
          </a:prstGeom>
          <a:noFill/>
        </p:spPr>
        <p:txBody>
          <a:bodyPr wrap="square" lIns="57150" tIns="28575" rIns="57150" bIns="2857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ea typeface="Century Gothic" charset="0"/>
                <a:cs typeface="Century Gothic" charset="0"/>
              </a:rPr>
              <a:t>59,536</a:t>
            </a:r>
          </a:p>
        </p:txBody>
      </p:sp>
      <p:sp>
        <p:nvSpPr>
          <p:cNvPr id="60" name="TextBox 17"/>
          <p:cNvSpPr txBox="1"/>
          <p:nvPr/>
        </p:nvSpPr>
        <p:spPr>
          <a:xfrm>
            <a:off x="2874382" y="7679045"/>
            <a:ext cx="902806" cy="427040"/>
          </a:xfrm>
          <a:prstGeom prst="rect">
            <a:avLst/>
          </a:prstGeom>
          <a:noFill/>
        </p:spPr>
        <p:txBody>
          <a:bodyPr wrap="square" lIns="57150" tIns="28575" rIns="57150" bIns="2857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ea typeface="Century Gothic" charset="0"/>
                <a:cs typeface="Century Gothic" charset="0"/>
              </a:rPr>
              <a:t>103,294</a:t>
            </a:r>
          </a:p>
          <a:p>
            <a:pPr algn="r"/>
            <a:r>
              <a:rPr lang="en-US" sz="800" dirty="0">
                <a:solidFill>
                  <a:schemeClr val="tx1">
                    <a:lumMod val="75000"/>
                    <a:lumOff val="25000"/>
                  </a:schemeClr>
                </a:solidFill>
                <a:ea typeface="Century Gothic" charset="0"/>
                <a:cs typeface="Century Gothic" charset="0"/>
              </a:rPr>
              <a:t>15,171</a:t>
            </a:r>
          </a:p>
          <a:p>
            <a:pPr algn="r"/>
            <a:r>
              <a:rPr lang="en-US" sz="800" dirty="0">
                <a:solidFill>
                  <a:schemeClr val="tx1">
                    <a:lumMod val="75000"/>
                    <a:lumOff val="25000"/>
                  </a:schemeClr>
                </a:solidFill>
                <a:ea typeface="Century Gothic" charset="0"/>
                <a:cs typeface="Century Gothic" charset="0"/>
              </a:rPr>
              <a:t>240</a:t>
            </a:r>
          </a:p>
        </p:txBody>
      </p:sp>
      <p:sp>
        <p:nvSpPr>
          <p:cNvPr id="61" name="TextBox 18"/>
          <p:cNvSpPr txBox="1"/>
          <p:nvPr/>
        </p:nvSpPr>
        <p:spPr>
          <a:xfrm>
            <a:off x="3892756" y="7679045"/>
            <a:ext cx="787474" cy="427040"/>
          </a:xfrm>
          <a:prstGeom prst="rect">
            <a:avLst/>
          </a:prstGeom>
          <a:noFill/>
        </p:spPr>
        <p:txBody>
          <a:bodyPr wrap="square" lIns="57150" tIns="28575" rIns="57150" bIns="2857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ea typeface="Century Gothic" charset="0"/>
                <a:cs typeface="Century Gothic" charset="0"/>
              </a:rPr>
              <a:t>51,834</a:t>
            </a:r>
          </a:p>
          <a:p>
            <a:pPr algn="r"/>
            <a:r>
              <a:rPr lang="en-US" sz="800" dirty="0">
                <a:solidFill>
                  <a:schemeClr val="tx1">
                    <a:lumMod val="75000"/>
                    <a:lumOff val="25000"/>
                  </a:schemeClr>
                </a:solidFill>
                <a:ea typeface="Century Gothic" charset="0"/>
                <a:cs typeface="Century Gothic" charset="0"/>
              </a:rPr>
              <a:t>8,297</a:t>
            </a:r>
          </a:p>
          <a:p>
            <a:pPr algn="r"/>
            <a:r>
              <a:rPr lang="en-US" sz="800" dirty="0">
                <a:solidFill>
                  <a:schemeClr val="tx1">
                    <a:lumMod val="75000"/>
                    <a:lumOff val="25000"/>
                  </a:schemeClr>
                </a:solidFill>
                <a:ea typeface="Century Gothic" charset="0"/>
                <a:cs typeface="Century Gothic" charset="0"/>
              </a:rPr>
              <a:t>131</a:t>
            </a:r>
          </a:p>
        </p:txBody>
      </p:sp>
      <p:sp>
        <p:nvSpPr>
          <p:cNvPr id="62" name="TextBox 19"/>
          <p:cNvSpPr txBox="1"/>
          <p:nvPr/>
        </p:nvSpPr>
        <p:spPr>
          <a:xfrm>
            <a:off x="2874382" y="8104730"/>
            <a:ext cx="902806" cy="180819"/>
          </a:xfrm>
          <a:prstGeom prst="rect">
            <a:avLst/>
          </a:prstGeom>
          <a:noFill/>
        </p:spPr>
        <p:txBody>
          <a:bodyPr wrap="square" lIns="57150" tIns="28575" rIns="57150" bIns="2857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ea typeface="Century Gothic" charset="0"/>
                <a:cs typeface="Century Gothic" charset="0"/>
              </a:rPr>
              <a:t>27,646</a:t>
            </a:r>
          </a:p>
        </p:txBody>
      </p:sp>
      <p:sp>
        <p:nvSpPr>
          <p:cNvPr id="63" name="TextBox 20"/>
          <p:cNvSpPr txBox="1"/>
          <p:nvPr/>
        </p:nvSpPr>
        <p:spPr>
          <a:xfrm>
            <a:off x="3889414" y="8104730"/>
            <a:ext cx="794161" cy="180819"/>
          </a:xfrm>
          <a:prstGeom prst="rect">
            <a:avLst/>
          </a:prstGeom>
          <a:noFill/>
        </p:spPr>
        <p:txBody>
          <a:bodyPr wrap="square" lIns="57150" tIns="28575" rIns="57150" bIns="2857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ea typeface="Century Gothic" charset="0"/>
                <a:cs typeface="Century Gothic" charset="0"/>
              </a:rPr>
              <a:t>13,823</a:t>
            </a:r>
          </a:p>
        </p:txBody>
      </p:sp>
      <p:sp>
        <p:nvSpPr>
          <p:cNvPr id="64" name="TextBox 21"/>
          <p:cNvSpPr txBox="1"/>
          <p:nvPr/>
        </p:nvSpPr>
        <p:spPr>
          <a:xfrm>
            <a:off x="2874382" y="8279777"/>
            <a:ext cx="902806" cy="180819"/>
          </a:xfrm>
          <a:prstGeom prst="rect">
            <a:avLst/>
          </a:prstGeom>
          <a:noFill/>
        </p:spPr>
        <p:txBody>
          <a:bodyPr wrap="square" lIns="57150" tIns="28575" rIns="57150" bIns="2857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ea typeface="Century Gothic" charset="0"/>
                <a:cs typeface="Century Gothic" charset="0"/>
              </a:rPr>
              <a:t>187,127</a:t>
            </a:r>
          </a:p>
        </p:txBody>
      </p:sp>
      <p:sp>
        <p:nvSpPr>
          <p:cNvPr id="65" name="TextBox 22"/>
          <p:cNvSpPr txBox="1"/>
          <p:nvPr/>
        </p:nvSpPr>
        <p:spPr>
          <a:xfrm>
            <a:off x="3891607" y="8279777"/>
            <a:ext cx="789774" cy="180819"/>
          </a:xfrm>
          <a:prstGeom prst="rect">
            <a:avLst/>
          </a:prstGeom>
          <a:noFill/>
        </p:spPr>
        <p:txBody>
          <a:bodyPr wrap="square" lIns="57150" tIns="28575" rIns="57150" bIns="2857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ea typeface="Century Gothic" charset="0"/>
                <a:cs typeface="Century Gothic" charset="0"/>
              </a:rPr>
              <a:t>133,621</a:t>
            </a:r>
          </a:p>
        </p:txBody>
      </p:sp>
      <p:sp>
        <p:nvSpPr>
          <p:cNvPr id="66" name="TextBox 23"/>
          <p:cNvSpPr txBox="1"/>
          <p:nvPr/>
        </p:nvSpPr>
        <p:spPr>
          <a:xfrm>
            <a:off x="3060046" y="8279777"/>
            <a:ext cx="180781" cy="165430"/>
          </a:xfrm>
          <a:prstGeom prst="rect">
            <a:avLst/>
          </a:prstGeom>
          <a:noFill/>
        </p:spPr>
        <p:txBody>
          <a:bodyPr wrap="square" lIns="57150" tIns="28575" rIns="57150" bIns="2857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dirty="0">
                <a:solidFill>
                  <a:schemeClr val="tx1">
                    <a:lumMod val="75000"/>
                    <a:lumOff val="25000"/>
                  </a:schemeClr>
                </a:solidFill>
                <a:ea typeface="Century Gothic" charset="0"/>
                <a:cs typeface="Century Gothic" charset="0"/>
              </a:rPr>
              <a:t>$</a:t>
            </a:r>
          </a:p>
        </p:txBody>
      </p:sp>
      <p:sp>
        <p:nvSpPr>
          <p:cNvPr id="67" name="TextBox 24"/>
          <p:cNvSpPr txBox="1"/>
          <p:nvPr/>
        </p:nvSpPr>
        <p:spPr>
          <a:xfrm>
            <a:off x="3056131" y="7445711"/>
            <a:ext cx="180781" cy="165430"/>
          </a:xfrm>
          <a:prstGeom prst="rect">
            <a:avLst/>
          </a:prstGeom>
          <a:noFill/>
        </p:spPr>
        <p:txBody>
          <a:bodyPr wrap="square" lIns="57150" tIns="28575" rIns="57150" bIns="2857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dirty="0">
                <a:solidFill>
                  <a:schemeClr val="tx1">
                    <a:lumMod val="75000"/>
                    <a:lumOff val="25000"/>
                  </a:schemeClr>
                </a:solidFill>
                <a:ea typeface="Century Gothic" charset="0"/>
                <a:cs typeface="Century Gothic" charset="0"/>
              </a:rPr>
              <a:t>$</a:t>
            </a:r>
          </a:p>
        </p:txBody>
      </p:sp>
      <p:sp>
        <p:nvSpPr>
          <p:cNvPr id="68" name="TextBox 25"/>
          <p:cNvSpPr txBox="1"/>
          <p:nvPr/>
        </p:nvSpPr>
        <p:spPr>
          <a:xfrm>
            <a:off x="3926464" y="8281172"/>
            <a:ext cx="180781" cy="165430"/>
          </a:xfrm>
          <a:prstGeom prst="rect">
            <a:avLst/>
          </a:prstGeom>
          <a:noFill/>
        </p:spPr>
        <p:txBody>
          <a:bodyPr wrap="square" lIns="57150" tIns="28575" rIns="57150" bIns="2857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dirty="0">
                <a:solidFill>
                  <a:schemeClr val="tx1">
                    <a:lumMod val="75000"/>
                    <a:lumOff val="25000"/>
                  </a:schemeClr>
                </a:solidFill>
                <a:ea typeface="Century Gothic" charset="0"/>
                <a:cs typeface="Century Gothic" charset="0"/>
              </a:rPr>
              <a:t>$</a:t>
            </a:r>
          </a:p>
        </p:txBody>
      </p:sp>
      <p:sp>
        <p:nvSpPr>
          <p:cNvPr id="69" name="TextBox 26"/>
          <p:cNvSpPr txBox="1"/>
          <p:nvPr/>
        </p:nvSpPr>
        <p:spPr>
          <a:xfrm>
            <a:off x="3926463" y="7451892"/>
            <a:ext cx="180781" cy="165430"/>
          </a:xfrm>
          <a:prstGeom prst="rect">
            <a:avLst/>
          </a:prstGeom>
          <a:noFill/>
        </p:spPr>
        <p:txBody>
          <a:bodyPr wrap="square" lIns="57150" tIns="28575" rIns="57150" bIns="2857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dirty="0">
                <a:solidFill>
                  <a:schemeClr val="tx1">
                    <a:lumMod val="75000"/>
                    <a:lumOff val="25000"/>
                  </a:schemeClr>
                </a:solidFill>
                <a:ea typeface="Century Gothic" charset="0"/>
                <a:cs typeface="Century Gothic" charset="0"/>
              </a:rPr>
              <a:t>$</a:t>
            </a:r>
          </a:p>
        </p:txBody>
      </p:sp>
      <p:cxnSp>
        <p:nvCxnSpPr>
          <p:cNvPr id="70" name="Straight Connector 69"/>
          <p:cNvCxnSpPr/>
          <p:nvPr/>
        </p:nvCxnSpPr>
        <p:spPr>
          <a:xfrm>
            <a:off x="2900266" y="8263820"/>
            <a:ext cx="187036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TextBox 28"/>
          <p:cNvSpPr txBox="1"/>
          <p:nvPr/>
        </p:nvSpPr>
        <p:spPr>
          <a:xfrm>
            <a:off x="2018815" y="8279777"/>
            <a:ext cx="822736" cy="165430"/>
          </a:xfrm>
          <a:prstGeom prst="rect">
            <a:avLst/>
          </a:prstGeom>
          <a:noFill/>
        </p:spPr>
        <p:txBody>
          <a:bodyPr wrap="square" lIns="57150" tIns="28575" rIns="57150" bIns="2857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b="1" dirty="0" smtClean="0">
                <a:solidFill>
                  <a:schemeClr val="tx1">
                    <a:lumMod val="75000"/>
                    <a:lumOff val="25000"/>
                  </a:schemeClr>
                </a:solidFill>
                <a:ea typeface="Century Gothic" charset="0"/>
                <a:cs typeface="Century Gothic" charset="0"/>
              </a:rPr>
              <a:t>*Adjusted </a:t>
            </a:r>
            <a:r>
              <a:rPr lang="en-US" sz="700" b="1" dirty="0">
                <a:solidFill>
                  <a:schemeClr val="tx1">
                    <a:lumMod val="75000"/>
                    <a:lumOff val="25000"/>
                  </a:schemeClr>
                </a:solidFill>
                <a:ea typeface="Century Gothic" charset="0"/>
                <a:cs typeface="Century Gothic" charset="0"/>
              </a:rPr>
              <a:t>EBITDA</a:t>
            </a:r>
          </a:p>
        </p:txBody>
      </p:sp>
      <p:sp>
        <p:nvSpPr>
          <p:cNvPr id="72" name="TextBox 29"/>
          <p:cNvSpPr txBox="1"/>
          <p:nvPr/>
        </p:nvSpPr>
        <p:spPr>
          <a:xfrm>
            <a:off x="1663165" y="7700641"/>
            <a:ext cx="1558636" cy="165430"/>
          </a:xfrm>
          <a:prstGeom prst="rect">
            <a:avLst/>
          </a:prstGeom>
          <a:noFill/>
        </p:spPr>
        <p:txBody>
          <a:bodyPr wrap="square" lIns="57150" tIns="28575" rIns="57150" bIns="2857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tx1">
                    <a:lumMod val="75000"/>
                    <a:lumOff val="25000"/>
                  </a:schemeClr>
                </a:solidFill>
                <a:ea typeface="Century Gothic" charset="0"/>
                <a:cs typeface="Century Gothic" charset="0"/>
              </a:rPr>
              <a:t>Interest expense (income), net</a:t>
            </a:r>
          </a:p>
        </p:txBody>
      </p:sp>
      <p:sp>
        <p:nvSpPr>
          <p:cNvPr id="73" name="TextBox 30"/>
          <p:cNvSpPr txBox="1"/>
          <p:nvPr/>
        </p:nvSpPr>
        <p:spPr>
          <a:xfrm>
            <a:off x="1663165" y="8043955"/>
            <a:ext cx="1558636" cy="273152"/>
          </a:xfrm>
          <a:prstGeom prst="rect">
            <a:avLst/>
          </a:prstGeom>
          <a:noFill/>
        </p:spPr>
        <p:txBody>
          <a:bodyPr wrap="square" lIns="57150" tIns="28575" rIns="57150" bIns="2857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tx1">
                    <a:lumMod val="75000"/>
                    <a:lumOff val="25000"/>
                  </a:schemeClr>
                </a:solidFill>
                <a:ea typeface="Century Gothic" charset="0"/>
                <a:cs typeface="Century Gothic" charset="0"/>
              </a:rPr>
              <a:t>Amortization of capitalized fees paid to a related party</a:t>
            </a:r>
          </a:p>
        </p:txBody>
      </p:sp>
      <p:sp>
        <p:nvSpPr>
          <p:cNvPr id="74" name="TextBox 31"/>
          <p:cNvSpPr txBox="1"/>
          <p:nvPr/>
        </p:nvSpPr>
        <p:spPr>
          <a:xfrm>
            <a:off x="1663165" y="7790252"/>
            <a:ext cx="1558636" cy="165430"/>
          </a:xfrm>
          <a:prstGeom prst="rect">
            <a:avLst/>
          </a:prstGeom>
          <a:noFill/>
        </p:spPr>
        <p:txBody>
          <a:bodyPr wrap="square" lIns="57150" tIns="28575" rIns="57150" bIns="2857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tx1">
                    <a:lumMod val="75000"/>
                    <a:lumOff val="25000"/>
                  </a:schemeClr>
                </a:solidFill>
                <a:ea typeface="Century Gothic" charset="0"/>
                <a:cs typeface="Century Gothic" charset="0"/>
              </a:rPr>
              <a:t>Stock-based compensation</a:t>
            </a:r>
          </a:p>
        </p:txBody>
      </p:sp>
      <p:sp>
        <p:nvSpPr>
          <p:cNvPr id="75" name="TextBox 32"/>
          <p:cNvSpPr txBox="1"/>
          <p:nvPr/>
        </p:nvSpPr>
        <p:spPr>
          <a:xfrm>
            <a:off x="1663165" y="7876431"/>
            <a:ext cx="1558636" cy="165430"/>
          </a:xfrm>
          <a:prstGeom prst="rect">
            <a:avLst/>
          </a:prstGeom>
          <a:noFill/>
        </p:spPr>
        <p:txBody>
          <a:bodyPr wrap="square" lIns="57150" tIns="28575" rIns="57150" bIns="2857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tx1">
                    <a:lumMod val="75000"/>
                    <a:lumOff val="25000"/>
                  </a:schemeClr>
                </a:solidFill>
                <a:ea typeface="Century Gothic" charset="0"/>
                <a:cs typeface="Century Gothic" charset="0"/>
              </a:rPr>
              <a:t>Depreciation</a:t>
            </a:r>
          </a:p>
        </p:txBody>
      </p:sp>
      <p:sp>
        <p:nvSpPr>
          <p:cNvPr id="76" name="TextBox 33"/>
          <p:cNvSpPr txBox="1"/>
          <p:nvPr/>
        </p:nvSpPr>
        <p:spPr>
          <a:xfrm>
            <a:off x="1663165" y="7577442"/>
            <a:ext cx="1558636" cy="165430"/>
          </a:xfrm>
          <a:prstGeom prst="rect">
            <a:avLst/>
          </a:prstGeom>
          <a:noFill/>
        </p:spPr>
        <p:txBody>
          <a:bodyPr wrap="square" lIns="57150" tIns="28575" rIns="57150" bIns="2857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b="1" dirty="0">
                <a:solidFill>
                  <a:schemeClr val="tx1">
                    <a:lumMod val="75000"/>
                    <a:lumOff val="25000"/>
                  </a:schemeClr>
                </a:solidFill>
                <a:ea typeface="Century Gothic" charset="0"/>
                <a:cs typeface="Century Gothic" charset="0"/>
              </a:rPr>
              <a:t>Non-GAAP adjustments:</a:t>
            </a:r>
          </a:p>
        </p:txBody>
      </p:sp>
      <p:sp>
        <p:nvSpPr>
          <p:cNvPr id="77" name="TextBox 34"/>
          <p:cNvSpPr txBox="1"/>
          <p:nvPr/>
        </p:nvSpPr>
        <p:spPr>
          <a:xfrm>
            <a:off x="1663165" y="7342338"/>
            <a:ext cx="1558636" cy="165430"/>
          </a:xfrm>
          <a:prstGeom prst="rect">
            <a:avLst/>
          </a:prstGeom>
          <a:noFill/>
        </p:spPr>
        <p:txBody>
          <a:bodyPr wrap="square" lIns="57150" tIns="28575" rIns="57150" bIns="2857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b="1" dirty="0">
                <a:solidFill>
                  <a:schemeClr val="tx1">
                    <a:lumMod val="75000"/>
                    <a:lumOff val="25000"/>
                  </a:schemeClr>
                </a:solidFill>
                <a:ea typeface="Century Gothic" charset="0"/>
                <a:cs typeface="Century Gothic" charset="0"/>
              </a:rPr>
              <a:t>EBITDA:</a:t>
            </a:r>
          </a:p>
        </p:txBody>
      </p:sp>
      <p:cxnSp>
        <p:nvCxnSpPr>
          <p:cNvPr id="78" name="Straight Connector 77"/>
          <p:cNvCxnSpPr/>
          <p:nvPr/>
        </p:nvCxnSpPr>
        <p:spPr>
          <a:xfrm>
            <a:off x="2900266" y="7331058"/>
            <a:ext cx="1870364" cy="105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930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1286</Words>
  <Application>Microsoft Office PowerPoint</Application>
  <PresentationFormat>On-screen Show (4:3)</PresentationFormat>
  <Paragraphs>120</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ＭＳ Ｐゴシック</vt:lpstr>
      <vt:lpstr>Arial</vt:lpstr>
      <vt:lpstr>Calibri</vt:lpstr>
      <vt:lpstr>Calibri Light</vt:lpstr>
      <vt:lpstr>Century Gothic</vt:lpstr>
      <vt:lpstr>Times New Roman</vt:lpstr>
      <vt:lpstr>Office Theme</vt:lpstr>
      <vt:lpstr>PowerPoint Presentation</vt:lpstr>
      <vt:lpstr>PowerPoint Presentation</vt:lpstr>
      <vt:lpstr>PowerPoint Presentation</vt:lpstr>
      <vt:lpstr>Forward-Looking Statements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Wetzel</dc:creator>
  <cp:lastModifiedBy>Eli Auslender</cp:lastModifiedBy>
  <cp:revision>331</cp:revision>
  <cp:lastPrinted>2017-03-24T19:49:05Z</cp:lastPrinted>
  <dcterms:created xsi:type="dcterms:W3CDTF">2017-02-07T19:03:23Z</dcterms:created>
  <dcterms:modified xsi:type="dcterms:W3CDTF">2017-03-28T22:47:15Z</dcterms:modified>
</cp:coreProperties>
</file>