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1" r:id="rId1"/>
  </p:sldMasterIdLst>
  <p:notesMasterIdLst>
    <p:notesMasterId r:id="rId37"/>
  </p:notesMasterIdLst>
  <p:handoutMasterIdLst>
    <p:handoutMasterId r:id="rId38"/>
  </p:handoutMasterIdLst>
  <p:sldIdLst>
    <p:sldId id="1367" r:id="rId2"/>
    <p:sldId id="1352" r:id="rId3"/>
    <p:sldId id="871" r:id="rId4"/>
    <p:sldId id="1335" r:id="rId5"/>
    <p:sldId id="1209" r:id="rId6"/>
    <p:sldId id="1267" r:id="rId7"/>
    <p:sldId id="1245" r:id="rId8"/>
    <p:sldId id="1381" r:id="rId9"/>
    <p:sldId id="1372" r:id="rId10"/>
    <p:sldId id="1326" r:id="rId11"/>
    <p:sldId id="1348" r:id="rId12"/>
    <p:sldId id="1349" r:id="rId13"/>
    <p:sldId id="1359" r:id="rId14"/>
    <p:sldId id="1373" r:id="rId15"/>
    <p:sldId id="1382" r:id="rId16"/>
    <p:sldId id="1384" r:id="rId17"/>
    <p:sldId id="1356" r:id="rId18"/>
    <p:sldId id="1383" r:id="rId19"/>
    <p:sldId id="1374" r:id="rId20"/>
    <p:sldId id="1375" r:id="rId21"/>
    <p:sldId id="1361" r:id="rId22"/>
    <p:sldId id="1330" r:id="rId23"/>
    <p:sldId id="1376" r:id="rId24"/>
    <p:sldId id="1313" r:id="rId25"/>
    <p:sldId id="1338" r:id="rId26"/>
    <p:sldId id="1332" r:id="rId27"/>
    <p:sldId id="1377" r:id="rId28"/>
    <p:sldId id="1368" r:id="rId29"/>
    <p:sldId id="1365" r:id="rId30"/>
    <p:sldId id="1366" r:id="rId31"/>
    <p:sldId id="1378" r:id="rId32"/>
    <p:sldId id="1333" r:id="rId33"/>
    <p:sldId id="1379" r:id="rId34"/>
    <p:sldId id="1380" r:id="rId35"/>
    <p:sldId id="1370" r:id="rId36"/>
  </p:sldIdLst>
  <p:sldSz cx="9144000" cy="6858000" type="screen4x3"/>
  <p:notesSz cx="7099300" cy="10234613"/>
  <p:custDataLst>
    <p:tags r:id="rId39"/>
  </p:custDataLst>
  <p:defaultTextStyle>
    <a:defPPr>
      <a:defRPr lang="en-US"/>
    </a:defPPr>
    <a:lvl1pPr algn="l" defTabSz="457200" rtl="0" fontAlgn="base">
      <a:spcBef>
        <a:spcPct val="0"/>
      </a:spcBef>
      <a:spcAft>
        <a:spcPct val="0"/>
      </a:spcAft>
      <a:defRPr sz="1600" b="1" kern="1200">
        <a:solidFill>
          <a:schemeClr val="tx1"/>
        </a:solidFill>
        <a:latin typeface="Arial" charset="0"/>
        <a:ea typeface="+mn-ea"/>
        <a:cs typeface="+mn-cs"/>
      </a:defRPr>
    </a:lvl1pPr>
    <a:lvl2pPr marL="457200" algn="l" defTabSz="457200" rtl="0" fontAlgn="base">
      <a:spcBef>
        <a:spcPct val="0"/>
      </a:spcBef>
      <a:spcAft>
        <a:spcPct val="0"/>
      </a:spcAft>
      <a:defRPr sz="1600" b="1" kern="1200">
        <a:solidFill>
          <a:schemeClr val="tx1"/>
        </a:solidFill>
        <a:latin typeface="Arial" charset="0"/>
        <a:ea typeface="+mn-ea"/>
        <a:cs typeface="+mn-cs"/>
      </a:defRPr>
    </a:lvl2pPr>
    <a:lvl3pPr marL="914400" algn="l" defTabSz="457200" rtl="0" fontAlgn="base">
      <a:spcBef>
        <a:spcPct val="0"/>
      </a:spcBef>
      <a:spcAft>
        <a:spcPct val="0"/>
      </a:spcAft>
      <a:defRPr sz="1600" b="1" kern="1200">
        <a:solidFill>
          <a:schemeClr val="tx1"/>
        </a:solidFill>
        <a:latin typeface="Arial" charset="0"/>
        <a:ea typeface="+mn-ea"/>
        <a:cs typeface="+mn-cs"/>
      </a:defRPr>
    </a:lvl3pPr>
    <a:lvl4pPr marL="1371600" algn="l" defTabSz="457200" rtl="0" fontAlgn="base">
      <a:spcBef>
        <a:spcPct val="0"/>
      </a:spcBef>
      <a:spcAft>
        <a:spcPct val="0"/>
      </a:spcAft>
      <a:defRPr sz="1600" b="1" kern="1200">
        <a:solidFill>
          <a:schemeClr val="tx1"/>
        </a:solidFill>
        <a:latin typeface="Arial" charset="0"/>
        <a:ea typeface="+mn-ea"/>
        <a:cs typeface="+mn-cs"/>
      </a:defRPr>
    </a:lvl4pPr>
    <a:lvl5pPr marL="1828800" algn="l" defTabSz="457200"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0"/>
    <a:srgbClr val="7E7E7E"/>
    <a:srgbClr val="C0C0C0"/>
    <a:srgbClr val="777777"/>
    <a:srgbClr val="000000"/>
    <a:srgbClr val="D9D9D9"/>
    <a:srgbClr val="FFFFFF"/>
    <a:srgbClr val="E6E6E6"/>
    <a:srgbClr val="C8C8C8"/>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0469" autoAdjust="0"/>
    <p:restoredTop sz="99758" autoAdjust="0"/>
  </p:normalViewPr>
  <p:slideViewPr>
    <p:cSldViewPr snapToGrid="0">
      <p:cViewPr>
        <p:scale>
          <a:sx n="85" d="100"/>
          <a:sy n="85" d="100"/>
        </p:scale>
        <p:origin x="-3234" y="-1098"/>
      </p:cViewPr>
      <p:guideLst>
        <p:guide orient="horz" pos="3568"/>
        <p:guide pos="2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06" y="-72"/>
      </p:cViewPr>
      <p:guideLst>
        <p:guide orient="horz" pos="3212"/>
        <p:guide pos="22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mperak1\AppData\Local\WorkSite\NRPortbl\CSF_Sydney\MPERAK1\11534926_1.xlsm"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4018494385781314"/>
          <c:y val="0.21255073039607222"/>
          <c:w val="0.42025967081766596"/>
          <c:h val="0.61501508228359381"/>
        </c:manualLayout>
      </c:layout>
      <c:pieChart>
        <c:varyColors val="1"/>
        <c:ser>
          <c:idx val="0"/>
          <c:order val="0"/>
          <c:tx>
            <c:strRef>
              <c:f>Sheet1!$B$1</c:f>
              <c:strCache>
                <c:ptCount val="1"/>
                <c:pt idx="0">
                  <c:v>Column1</c:v>
                </c:pt>
              </c:strCache>
            </c:strRef>
          </c:tx>
          <c:dPt>
            <c:idx val="0"/>
            <c:bubble3D val="0"/>
            <c:spPr>
              <a:solidFill>
                <a:srgbClr val="009530"/>
              </a:solidFill>
            </c:spPr>
          </c:dPt>
          <c:dPt>
            <c:idx val="1"/>
            <c:bubble3D val="0"/>
            <c:spPr>
              <a:solidFill>
                <a:srgbClr val="009530">
                  <a:alpha val="75000"/>
                </a:srgbClr>
              </a:solidFill>
            </c:spPr>
          </c:dPt>
          <c:dPt>
            <c:idx val="2"/>
            <c:bubble3D val="0"/>
            <c:spPr>
              <a:solidFill>
                <a:srgbClr val="009530">
                  <a:alpha val="50000"/>
                </a:srgbClr>
              </a:solidFill>
            </c:spPr>
          </c:dPt>
          <c:dPt>
            <c:idx val="3"/>
            <c:bubble3D val="0"/>
            <c:spPr>
              <a:solidFill>
                <a:srgbClr val="009530">
                  <a:alpha val="25000"/>
                </a:srgbClr>
              </a:solidFill>
            </c:spPr>
          </c:dPt>
          <c:cat>
            <c:strRef>
              <c:f>Sheet1!$A$2:$A$5</c:f>
              <c:strCache>
                <c:ptCount val="4"/>
                <c:pt idx="0">
                  <c:v>CM&amp;C</c:v>
                </c:pt>
                <c:pt idx="1">
                  <c:v>BPP</c:v>
                </c:pt>
                <c:pt idx="2">
                  <c:v>Boral Gypsum</c:v>
                </c:pt>
                <c:pt idx="3">
                  <c:v>Boral USA</c:v>
                </c:pt>
              </c:strCache>
            </c:strRef>
          </c:cat>
          <c:val>
            <c:numRef>
              <c:f>Sheet1!$B$2:$B$5</c:f>
              <c:numCache>
                <c:formatCode>0%</c:formatCode>
                <c:ptCount val="4"/>
                <c:pt idx="0">
                  <c:v>0.60000000000000031</c:v>
                </c:pt>
                <c:pt idx="1">
                  <c:v>0.11000000000000001</c:v>
                </c:pt>
                <c:pt idx="2">
                  <c:v>0.18000000000000008</c:v>
                </c:pt>
                <c:pt idx="3">
                  <c:v>0.11000000000000001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27121573720810671"/>
          <c:y val="0.18511416650151846"/>
          <c:w val="0.43908145502430768"/>
          <c:h val="0.59260285405298019"/>
        </c:manualLayout>
      </c:layout>
      <c:pieChart>
        <c:varyColors val="1"/>
        <c:ser>
          <c:idx val="0"/>
          <c:order val="0"/>
          <c:dPt>
            <c:idx val="1"/>
            <c:bubble3D val="0"/>
            <c:spPr>
              <a:solidFill>
                <a:srgbClr val="C00000">
                  <a:alpha val="50000"/>
                </a:srgbClr>
              </a:solidFill>
            </c:spPr>
          </c:dPt>
          <c:dPt>
            <c:idx val="2"/>
            <c:bubble3D val="0"/>
            <c:spPr>
              <a:solidFill>
                <a:srgbClr val="C00000">
                  <a:alpha val="25000"/>
                </a:srgbClr>
              </a:solidFill>
            </c:spPr>
          </c:dPt>
          <c:dLbls>
            <c:dLbl>
              <c:idx val="0"/>
              <c:layout>
                <c:manualLayout>
                  <c:x val="2.2909507445590033E-2"/>
                  <c:y val="-6.1839275341077693E-2"/>
                </c:manualLayout>
              </c:layout>
              <c:tx>
                <c:rich>
                  <a:bodyPr/>
                  <a:lstStyle/>
                  <a:p>
                    <a:r>
                      <a:rPr lang="en-US" dirty="0" smtClean="0"/>
                      <a:t>United</a:t>
                    </a:r>
                    <a:r>
                      <a:rPr lang="en-US" baseline="0" dirty="0" smtClean="0"/>
                      <a:t> States</a:t>
                    </a:r>
                    <a:r>
                      <a:rPr lang="en-US" dirty="0" smtClean="0"/>
                      <a:t> </a:t>
                    </a:r>
                    <a:r>
                      <a:rPr lang="en-US" dirty="0"/>
                      <a:t>80%</a:t>
                    </a:r>
                  </a:p>
                </c:rich>
              </c:tx>
              <c:dLblPos val="bestFit"/>
              <c:showLegendKey val="0"/>
              <c:showVal val="0"/>
              <c:showCatName val="1"/>
              <c:showSerName val="0"/>
              <c:showPercent val="1"/>
              <c:showBubbleSize val="0"/>
              <c:separator>
</c:separator>
            </c:dLbl>
            <c:dLbl>
              <c:idx val="1"/>
              <c:layout>
                <c:manualLayout>
                  <c:x val="1.3745704467354129E-2"/>
                  <c:y val="4.9471420272862165E-2"/>
                </c:manualLayout>
              </c:layout>
              <c:tx>
                <c:rich>
                  <a:bodyPr/>
                  <a:lstStyle/>
                  <a:p>
                    <a:r>
                      <a:rPr lang="en-US" dirty="0" smtClean="0"/>
                      <a:t>Other</a:t>
                    </a:r>
                    <a:r>
                      <a:rPr lang="en-US" dirty="0"/>
                      <a:t>
</a:t>
                    </a:r>
                    <a:r>
                      <a:rPr lang="en-US" dirty="0" smtClean="0"/>
                      <a:t>8%</a:t>
                    </a:r>
                    <a:endParaRPr lang="en-US" dirty="0"/>
                  </a:p>
                </c:rich>
              </c:tx>
              <c:dLblPos val="bestFit"/>
              <c:showLegendKey val="0"/>
              <c:showVal val="0"/>
              <c:showCatName val="1"/>
              <c:showSerName val="0"/>
              <c:showPercent val="1"/>
              <c:showBubbleSize val="0"/>
              <c:separator>, </c:separator>
            </c:dLbl>
            <c:dLbl>
              <c:idx val="2"/>
              <c:layout>
                <c:manualLayout>
                  <c:x val="9.1637669002714861E-2"/>
                  <c:y val="1.8551782602323343E-2"/>
                </c:manualLayout>
              </c:layout>
              <c:tx>
                <c:rich>
                  <a:bodyPr/>
                  <a:lstStyle/>
                  <a:p>
                    <a:r>
                      <a:rPr lang="en-US" dirty="0" smtClean="0"/>
                      <a:t>Canada</a:t>
                    </a:r>
                    <a:r>
                      <a:rPr lang="en-US" dirty="0"/>
                      <a:t>
</a:t>
                    </a:r>
                    <a:r>
                      <a:rPr lang="en-US" dirty="0" smtClean="0"/>
                      <a:t>12%</a:t>
                    </a:r>
                    <a:endParaRPr lang="en-US" dirty="0"/>
                  </a:p>
                </c:rich>
              </c:tx>
              <c:dLblPos val="bestFit"/>
              <c:showLegendKey val="0"/>
              <c:showVal val="0"/>
              <c:showCatName val="1"/>
              <c:showSerName val="0"/>
              <c:showPercent val="1"/>
              <c:showBubbleSize val="0"/>
              <c:separator>, </c:separator>
            </c:dLbl>
            <c:txPr>
              <a:bodyPr/>
              <a:lstStyle/>
              <a:p>
                <a:pPr>
                  <a:defRPr sz="1000">
                    <a:latin typeface="Arial" pitchFamily="34" charset="0"/>
                    <a:cs typeface="Arial" pitchFamily="34" charset="0"/>
                  </a:defRPr>
                </a:pPr>
                <a:endParaRPr lang="en-US"/>
              </a:p>
            </c:txPr>
            <c:dLblPos val="outEnd"/>
            <c:showLegendKey val="0"/>
            <c:showVal val="0"/>
            <c:showCatName val="1"/>
            <c:showSerName val="0"/>
            <c:showPercent val="1"/>
            <c:showBubbleSize val="0"/>
            <c:separator>, </c:separator>
            <c:showLeaderLines val="0"/>
          </c:dLbls>
          <c:cat>
            <c:strRef>
              <c:f>Charting!$B$27:$B$29</c:f>
              <c:strCache>
                <c:ptCount val="3"/>
                <c:pt idx="0">
                  <c:v>North America</c:v>
                </c:pt>
                <c:pt idx="1">
                  <c:v>Other</c:v>
                </c:pt>
                <c:pt idx="2">
                  <c:v>Canada</c:v>
                </c:pt>
              </c:strCache>
            </c:strRef>
          </c:cat>
          <c:val>
            <c:numRef>
              <c:f>Charting!$C$27:$C$29</c:f>
              <c:numCache>
                <c:formatCode>0.0%;\(0.0%\);\-\%</c:formatCode>
                <c:ptCount val="3"/>
                <c:pt idx="0">
                  <c:v>0.8</c:v>
                </c:pt>
                <c:pt idx="1">
                  <c:v>9.0000000000000066E-2</c:v>
                </c:pt>
                <c:pt idx="2">
                  <c:v>0.11000000000000018</c:v>
                </c:pt>
              </c:numCache>
            </c:numRef>
          </c:val>
        </c:ser>
        <c:dLbls>
          <c:showLegendKey val="0"/>
          <c:showVal val="1"/>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3138864772184589"/>
          <c:y val="0.22542337835043613"/>
          <c:w val="0.42025967081766596"/>
          <c:h val="0.61501508228359381"/>
        </c:manualLayout>
      </c:layout>
      <c:pieChart>
        <c:varyColors val="1"/>
        <c:ser>
          <c:idx val="0"/>
          <c:order val="0"/>
          <c:tx>
            <c:strRef>
              <c:f>Sheet1!$B$1</c:f>
              <c:strCache>
                <c:ptCount val="1"/>
                <c:pt idx="0">
                  <c:v>Column1</c:v>
                </c:pt>
              </c:strCache>
            </c:strRef>
          </c:tx>
          <c:dPt>
            <c:idx val="1"/>
            <c:bubble3D val="0"/>
            <c:spPr>
              <a:solidFill>
                <a:srgbClr val="C00000">
                  <a:alpha val="50000"/>
                </a:srgbClr>
              </a:solidFill>
            </c:spPr>
          </c:dPt>
          <c:dPt>
            <c:idx val="2"/>
            <c:bubble3D val="0"/>
            <c:spPr>
              <a:solidFill>
                <a:srgbClr val="C00000">
                  <a:alpha val="25000"/>
                </a:srgbClr>
              </a:solidFill>
            </c:spPr>
          </c:dPt>
          <c:dLbls>
            <c:dLbl>
              <c:idx val="0"/>
              <c:layout>
                <c:manualLayout>
                  <c:x val="-2.1801654604081826E-2"/>
                  <c:y val="0.11660186420268646"/>
                </c:manualLayout>
              </c:layout>
              <c:tx>
                <c:rich>
                  <a:bodyPr/>
                  <a:lstStyle/>
                  <a:p>
                    <a:r>
                      <a:rPr lang="en-US" dirty="0" smtClean="0"/>
                      <a:t>Gypsum </a:t>
                    </a:r>
                    <a:r>
                      <a:rPr lang="en-US" dirty="0"/>
                      <a:t>53%</a:t>
                    </a:r>
                  </a:p>
                </c:rich>
              </c:tx>
              <c:showLegendKey val="0"/>
              <c:showVal val="1"/>
              <c:showCatName val="1"/>
              <c:showSerName val="0"/>
              <c:showPercent val="0"/>
              <c:showBubbleSize val="0"/>
              <c:separator>, </c:separator>
            </c:dLbl>
            <c:dLbl>
              <c:idx val="1"/>
              <c:layout>
                <c:manualLayout>
                  <c:x val="1.1626002266951034E-2"/>
                  <c:y val="-3.4725234849805595E-2"/>
                </c:manualLayout>
              </c:layout>
              <c:tx>
                <c:rich>
                  <a:bodyPr/>
                  <a:lstStyle/>
                  <a:p>
                    <a:r>
                      <a:rPr lang="en-US" dirty="0" smtClean="0"/>
                      <a:t>Ceilings16</a:t>
                    </a:r>
                    <a:r>
                      <a:rPr lang="en-US" dirty="0"/>
                      <a:t>%</a:t>
                    </a:r>
                  </a:p>
                </c:rich>
              </c:tx>
              <c:showLegendKey val="0"/>
              <c:showVal val="1"/>
              <c:showCatName val="1"/>
              <c:showSerName val="0"/>
              <c:showPercent val="0"/>
              <c:showBubbleSize val="0"/>
              <c:separator>, </c:separator>
            </c:dLbl>
            <c:dLbl>
              <c:idx val="2"/>
              <c:delete val="1"/>
            </c:dLbl>
            <c:txPr>
              <a:bodyPr/>
              <a:lstStyle/>
              <a:p>
                <a:pPr>
                  <a:defRPr sz="1000">
                    <a:latin typeface="Arial" pitchFamily="34" charset="0"/>
                    <a:cs typeface="Arial" pitchFamily="34" charset="0"/>
                  </a:defRPr>
                </a:pPr>
                <a:endParaRPr lang="en-US"/>
              </a:p>
            </c:txPr>
            <c:showLegendKey val="0"/>
            <c:showVal val="1"/>
            <c:showCatName val="1"/>
            <c:showSerName val="0"/>
            <c:showPercent val="0"/>
            <c:showBubbleSize val="0"/>
            <c:separator>, </c:separator>
            <c:showLeaderLines val="0"/>
          </c:dLbls>
          <c:cat>
            <c:strRef>
              <c:f>Sheet1!$A$2:$A$4</c:f>
              <c:strCache>
                <c:ptCount val="3"/>
                <c:pt idx="0">
                  <c:v>Gypsum</c:v>
                </c:pt>
                <c:pt idx="1">
                  <c:v>Ceilings</c:v>
                </c:pt>
                <c:pt idx="2">
                  <c:v>L&amp;W</c:v>
                </c:pt>
              </c:strCache>
            </c:strRef>
          </c:cat>
          <c:val>
            <c:numRef>
              <c:f>Sheet1!$B$2:$B$4</c:f>
              <c:numCache>
                <c:formatCode>0%</c:formatCode>
                <c:ptCount val="3"/>
                <c:pt idx="0">
                  <c:v>0.53</c:v>
                </c:pt>
                <c:pt idx="1">
                  <c:v>0.16</c:v>
                </c:pt>
                <c:pt idx="2">
                  <c:v>0.31000000000000172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spPr>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3138856243319664"/>
          <c:y val="0.23185986077636744"/>
          <c:w val="0.42025967081766596"/>
          <c:h val="0.61501508228359381"/>
        </c:manualLayout>
      </c:layout>
      <c:pieChart>
        <c:varyColors val="1"/>
        <c:ser>
          <c:idx val="0"/>
          <c:order val="0"/>
          <c:tx>
            <c:strRef>
              <c:f>Sheet1!$B$1</c:f>
              <c:strCache>
                <c:ptCount val="1"/>
                <c:pt idx="0">
                  <c:v>Column1</c:v>
                </c:pt>
              </c:strCache>
            </c:strRef>
          </c:tx>
          <c:dPt>
            <c:idx val="0"/>
            <c:bubble3D val="0"/>
            <c:spPr>
              <a:solidFill>
                <a:srgbClr val="009530"/>
              </a:solidFill>
            </c:spPr>
          </c:dPt>
          <c:dPt>
            <c:idx val="1"/>
            <c:bubble3D val="0"/>
            <c:spPr>
              <a:solidFill>
                <a:srgbClr val="009530">
                  <a:alpha val="50000"/>
                </a:srgbClr>
              </a:solidFill>
            </c:spPr>
          </c:dPt>
          <c:dPt>
            <c:idx val="2"/>
            <c:bubble3D val="0"/>
            <c:spPr>
              <a:solidFill>
                <a:srgbClr val="009530">
                  <a:alpha val="25000"/>
                </a:srgbClr>
              </a:solidFill>
            </c:spPr>
          </c:dPt>
          <c:cat>
            <c:strRef>
              <c:f>Sheet1!$A$2:$A$4</c:f>
              <c:strCache>
                <c:ptCount val="3"/>
                <c:pt idx="0">
                  <c:v>Australia</c:v>
                </c:pt>
                <c:pt idx="1">
                  <c:v>Asia</c:v>
                </c:pt>
                <c:pt idx="2">
                  <c:v>USA</c:v>
                </c:pt>
              </c:strCache>
            </c:strRef>
          </c:cat>
          <c:val>
            <c:numRef>
              <c:f>Sheet1!$B$2:$B$4</c:f>
              <c:numCache>
                <c:formatCode>0%</c:formatCode>
                <c:ptCount val="3"/>
                <c:pt idx="0">
                  <c:v>0.78</c:v>
                </c:pt>
                <c:pt idx="1">
                  <c:v>0.11</c:v>
                </c:pt>
                <c:pt idx="2">
                  <c:v>0.11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effectLst/>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17903471697552756"/>
          <c:y val="8.3656339933643895E-2"/>
          <c:w val="0.78159084702027315"/>
          <c:h val="0.79730911806477733"/>
        </c:manualLayout>
      </c:layout>
      <c:barChart>
        <c:barDir val="col"/>
        <c:grouping val="stacked"/>
        <c:varyColors val="0"/>
        <c:ser>
          <c:idx val="0"/>
          <c:order val="0"/>
          <c:tx>
            <c:strRef>
              <c:f>Sheet1!$B$1</c:f>
              <c:strCache>
                <c:ptCount val="1"/>
                <c:pt idx="0">
                  <c:v>UltraLight Volume</c:v>
                </c:pt>
              </c:strCache>
            </c:strRef>
          </c:tx>
          <c:invertIfNegative val="0"/>
          <c:cat>
            <c:numRef>
              <c:f>Sheet1!$A$2:$A$15</c:f>
              <c:numCache>
                <c:formatCode>General</c:formatCode>
                <c:ptCount val="14"/>
                <c:pt idx="0">
                  <c:v>2010</c:v>
                </c:pt>
                <c:pt idx="4">
                  <c:v>2011</c:v>
                </c:pt>
                <c:pt idx="8">
                  <c:v>2012</c:v>
                </c:pt>
                <c:pt idx="12">
                  <c:v>2013</c:v>
                </c:pt>
              </c:numCache>
            </c:numRef>
          </c:cat>
          <c:val>
            <c:numRef>
              <c:f>Sheet1!$B$2:$B$15</c:f>
              <c:numCache>
                <c:formatCode>General</c:formatCode>
                <c:ptCount val="14"/>
                <c:pt idx="0" formatCode="#,##0">
                  <c:v>5.7720000000000002</c:v>
                </c:pt>
                <c:pt idx="1">
                  <c:v>4.8139999999999965</c:v>
                </c:pt>
                <c:pt idx="2">
                  <c:v>31.923999999999989</c:v>
                </c:pt>
                <c:pt idx="3">
                  <c:v>57.99</c:v>
                </c:pt>
                <c:pt idx="4">
                  <c:v>130.89700000000047</c:v>
                </c:pt>
                <c:pt idx="5">
                  <c:v>212.976</c:v>
                </c:pt>
                <c:pt idx="6">
                  <c:v>339.14900000000193</c:v>
                </c:pt>
                <c:pt idx="7">
                  <c:v>417.86700000000002</c:v>
                </c:pt>
                <c:pt idx="8">
                  <c:v>471.25299999999999</c:v>
                </c:pt>
                <c:pt idx="9">
                  <c:v>506.77699999999811</c:v>
                </c:pt>
                <c:pt idx="10">
                  <c:v>566.50699999999949</c:v>
                </c:pt>
                <c:pt idx="11">
                  <c:v>602.30599999999947</c:v>
                </c:pt>
                <c:pt idx="12">
                  <c:v>580.40800000000002</c:v>
                </c:pt>
                <c:pt idx="13">
                  <c:v>666.79600000000005</c:v>
                </c:pt>
              </c:numCache>
            </c:numRef>
          </c:val>
        </c:ser>
        <c:ser>
          <c:idx val="1"/>
          <c:order val="1"/>
          <c:tx>
            <c:strRef>
              <c:f>Sheet1!$C$1</c:f>
              <c:strCache>
                <c:ptCount val="1"/>
                <c:pt idx="0">
                  <c:v>USG Classic Volume</c:v>
                </c:pt>
              </c:strCache>
            </c:strRef>
          </c:tx>
          <c:invertIfNegative val="0"/>
          <c:cat>
            <c:numRef>
              <c:f>Sheet1!$A$2:$A$15</c:f>
              <c:numCache>
                <c:formatCode>General</c:formatCode>
                <c:ptCount val="14"/>
                <c:pt idx="0">
                  <c:v>2010</c:v>
                </c:pt>
                <c:pt idx="4">
                  <c:v>2011</c:v>
                </c:pt>
                <c:pt idx="8">
                  <c:v>2012</c:v>
                </c:pt>
                <c:pt idx="12">
                  <c:v>2013</c:v>
                </c:pt>
              </c:numCache>
            </c:numRef>
          </c:cat>
          <c:val>
            <c:numRef>
              <c:f>Sheet1!$C$2:$C$15</c:f>
              <c:numCache>
                <c:formatCode>General</c:formatCode>
                <c:ptCount val="14"/>
                <c:pt idx="0">
                  <c:v>1094.2280000000001</c:v>
                </c:pt>
                <c:pt idx="1">
                  <c:v>1095.1859999999999</c:v>
                </c:pt>
                <c:pt idx="2">
                  <c:v>968.07600000000002</c:v>
                </c:pt>
                <c:pt idx="3">
                  <c:v>842.01</c:v>
                </c:pt>
                <c:pt idx="4">
                  <c:v>869.10300000000052</c:v>
                </c:pt>
                <c:pt idx="5">
                  <c:v>787.024</c:v>
                </c:pt>
                <c:pt idx="6">
                  <c:v>660.85099999999738</c:v>
                </c:pt>
                <c:pt idx="7">
                  <c:v>682.13300000000004</c:v>
                </c:pt>
                <c:pt idx="8">
                  <c:v>728.74700000000007</c:v>
                </c:pt>
                <c:pt idx="9">
                  <c:v>693.22299999999996</c:v>
                </c:pt>
                <c:pt idx="10">
                  <c:v>633.49300000000005</c:v>
                </c:pt>
                <c:pt idx="11">
                  <c:v>597.69400000000053</c:v>
                </c:pt>
                <c:pt idx="12">
                  <c:v>519.59199999999998</c:v>
                </c:pt>
                <c:pt idx="13">
                  <c:v>633.20399999999995</c:v>
                </c:pt>
              </c:numCache>
            </c:numRef>
          </c:val>
        </c:ser>
        <c:dLbls>
          <c:showLegendKey val="0"/>
          <c:showVal val="0"/>
          <c:showCatName val="0"/>
          <c:showSerName val="0"/>
          <c:showPercent val="0"/>
          <c:showBubbleSize val="0"/>
        </c:dLbls>
        <c:gapWidth val="150"/>
        <c:overlap val="100"/>
        <c:axId val="89463808"/>
        <c:axId val="89498368"/>
      </c:barChart>
      <c:catAx>
        <c:axId val="89463808"/>
        <c:scaling>
          <c:orientation val="minMax"/>
        </c:scaling>
        <c:delete val="0"/>
        <c:axPos val="b"/>
        <c:numFmt formatCode="General" sourceLinked="1"/>
        <c:majorTickMark val="out"/>
        <c:minorTickMark val="none"/>
        <c:tickLblPos val="nextTo"/>
        <c:txPr>
          <a:bodyPr/>
          <a:lstStyle/>
          <a:p>
            <a:pPr>
              <a:defRPr sz="1000"/>
            </a:pPr>
            <a:endParaRPr lang="en-US"/>
          </a:p>
        </c:txPr>
        <c:crossAx val="89498368"/>
        <c:crosses val="autoZero"/>
        <c:auto val="1"/>
        <c:lblAlgn val="ctr"/>
        <c:lblOffset val="100"/>
        <c:noMultiLvlLbl val="0"/>
      </c:catAx>
      <c:valAx>
        <c:axId val="89498368"/>
        <c:scaling>
          <c:orientation val="minMax"/>
        </c:scaling>
        <c:delete val="0"/>
        <c:axPos val="l"/>
        <c:majorGridlines>
          <c:spPr>
            <a:ln>
              <a:prstDash val="dash"/>
            </a:ln>
          </c:spPr>
        </c:majorGridlines>
        <c:numFmt formatCode="#,##0" sourceLinked="0"/>
        <c:majorTickMark val="out"/>
        <c:minorTickMark val="none"/>
        <c:tickLblPos val="nextTo"/>
        <c:txPr>
          <a:bodyPr/>
          <a:lstStyle/>
          <a:p>
            <a:pPr>
              <a:defRPr sz="1000"/>
            </a:pPr>
            <a:endParaRPr lang="en-US"/>
          </a:p>
        </c:txPr>
        <c:crossAx val="89463808"/>
        <c:crosses val="autoZero"/>
        <c:crossBetween val="between"/>
      </c:valAx>
    </c:plotArea>
    <c:legend>
      <c:legendPos val="t"/>
      <c:layout>
        <c:manualLayout>
          <c:xMode val="edge"/>
          <c:yMode val="edge"/>
          <c:x val="0.16039332355488495"/>
          <c:y val="8.9350360146124588E-2"/>
          <c:w val="0.75228273045889893"/>
          <c:h val="9.9976279592517828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04979713633552"/>
          <c:y val="6.1830218134975821E-2"/>
          <c:w val="0.76778565024479817"/>
          <c:h val="0.68995494966114312"/>
        </c:manualLayout>
      </c:layout>
      <c:scatterChart>
        <c:scatterStyle val="lineMarker"/>
        <c:varyColors val="0"/>
        <c:ser>
          <c:idx val="0"/>
          <c:order val="0"/>
          <c:tx>
            <c:strRef>
              <c:f>Sheet1!$D$1</c:f>
              <c:strCache>
                <c:ptCount val="1"/>
                <c:pt idx="0">
                  <c:v>Plb demand per capita</c:v>
                </c:pt>
              </c:strCache>
            </c:strRef>
          </c:tx>
          <c:spPr>
            <a:ln w="28575">
              <a:noFill/>
            </a:ln>
          </c:spPr>
          <c:marker>
            <c:spPr>
              <a:solidFill>
                <a:srgbClr val="376092"/>
              </a:solidFill>
              <a:ln>
                <a:noFill/>
              </a:ln>
            </c:spPr>
          </c:marker>
          <c:dLbls>
            <c:dLbl>
              <c:idx val="0"/>
              <c:layout>
                <c:manualLayout>
                  <c:x val="-1.549602154898733E-2"/>
                  <c:y val="-3.6526219704660454E-2"/>
                </c:manualLayout>
              </c:layout>
              <c:tx>
                <c:rich>
                  <a:bodyPr/>
                  <a:lstStyle/>
                  <a:p>
                    <a:r>
                      <a:rPr lang="en-US" sz="800" dirty="0" smtClean="0"/>
                      <a:t>Australia</a:t>
                    </a:r>
                    <a:endParaRPr lang="en-US" sz="800" dirty="0"/>
                  </a:p>
                </c:rich>
              </c:tx>
              <c:dLblPos val="r"/>
              <c:showLegendKey val="0"/>
              <c:showVal val="1"/>
              <c:showCatName val="0"/>
              <c:showSerName val="0"/>
              <c:showPercent val="0"/>
              <c:showBubbleSize val="0"/>
            </c:dLbl>
            <c:dLbl>
              <c:idx val="1"/>
              <c:layout>
                <c:manualLayout>
                  <c:x val="-0.17355544134865658"/>
                  <c:y val="0"/>
                </c:manualLayout>
              </c:layout>
              <c:tx>
                <c:rich>
                  <a:bodyPr/>
                  <a:lstStyle/>
                  <a:p>
                    <a:r>
                      <a:rPr lang="en-US" sz="800" dirty="0" smtClean="0"/>
                      <a:t>South</a:t>
                    </a:r>
                    <a:r>
                      <a:rPr lang="en-US" sz="800" baseline="0" dirty="0" smtClean="0"/>
                      <a:t> </a:t>
                    </a:r>
                    <a:r>
                      <a:rPr lang="en-US" sz="800" dirty="0" smtClean="0"/>
                      <a:t>Korea</a:t>
                    </a:r>
                    <a:endParaRPr lang="en-US" sz="800" dirty="0"/>
                  </a:p>
                </c:rich>
              </c:tx>
              <c:dLblPos val="r"/>
              <c:showLegendKey val="0"/>
              <c:showVal val="1"/>
              <c:showCatName val="0"/>
              <c:showSerName val="0"/>
              <c:showPercent val="0"/>
              <c:showBubbleSize val="0"/>
            </c:dLbl>
            <c:dLbl>
              <c:idx val="2"/>
              <c:layout>
                <c:manualLayout>
                  <c:x val="-9.2976129293923168E-3"/>
                  <c:y val="0"/>
                </c:manualLayout>
              </c:layout>
              <c:tx>
                <c:rich>
                  <a:bodyPr/>
                  <a:lstStyle/>
                  <a:p>
                    <a:r>
                      <a:rPr lang="en-US" sz="800" dirty="0" smtClean="0"/>
                      <a:t>China</a:t>
                    </a:r>
                    <a:endParaRPr lang="en-US" sz="800" dirty="0"/>
                  </a:p>
                </c:rich>
              </c:tx>
              <c:dLblPos val="r"/>
              <c:showLegendKey val="0"/>
              <c:showVal val="1"/>
              <c:showCatName val="0"/>
              <c:showSerName val="0"/>
              <c:showPercent val="0"/>
              <c:showBubbleSize val="0"/>
            </c:dLbl>
            <c:dLbl>
              <c:idx val="3"/>
              <c:layout>
                <c:manualLayout>
                  <c:x val="-0.13326578532128991"/>
                  <c:y val="0"/>
                </c:manualLayout>
              </c:layout>
              <c:tx>
                <c:rich>
                  <a:bodyPr/>
                  <a:lstStyle/>
                  <a:p>
                    <a:r>
                      <a:rPr lang="en-US" sz="800" dirty="0" smtClean="0"/>
                      <a:t>Thailand</a:t>
                    </a:r>
                    <a:endParaRPr lang="en-US" sz="800" dirty="0"/>
                  </a:p>
                </c:rich>
              </c:tx>
              <c:dLblPos val="r"/>
              <c:showLegendKey val="0"/>
              <c:showVal val="1"/>
              <c:showCatName val="0"/>
              <c:showSerName val="0"/>
              <c:showPercent val="0"/>
              <c:showBubbleSize val="0"/>
            </c:dLbl>
            <c:dLbl>
              <c:idx val="4"/>
              <c:layout>
                <c:manualLayout>
                  <c:x val="-6.1984086195949403E-3"/>
                  <c:y val="-4.6430652712610354E-3"/>
                </c:manualLayout>
              </c:layout>
              <c:tx>
                <c:rich>
                  <a:bodyPr/>
                  <a:lstStyle/>
                  <a:p>
                    <a:r>
                      <a:rPr lang="en-US" sz="800" dirty="0" smtClean="0"/>
                      <a:t>Indonesia</a:t>
                    </a:r>
                    <a:endParaRPr lang="en-US" sz="800" dirty="0"/>
                  </a:p>
                </c:rich>
              </c:tx>
              <c:dLblPos val="r"/>
              <c:showLegendKey val="0"/>
              <c:showVal val="1"/>
              <c:showCatName val="0"/>
              <c:showSerName val="0"/>
              <c:showPercent val="0"/>
              <c:showBubbleSize val="0"/>
            </c:dLbl>
            <c:dLbl>
              <c:idx val="5"/>
              <c:layout>
                <c:manualLayout>
                  <c:x val="-1.549602154898733E-2"/>
                  <c:y val="-4.3336944745395534E-3"/>
                </c:manualLayout>
              </c:layout>
              <c:tx>
                <c:rich>
                  <a:bodyPr/>
                  <a:lstStyle/>
                  <a:p>
                    <a:r>
                      <a:rPr lang="en-US" sz="800" dirty="0" smtClean="0"/>
                      <a:t>Malaysia</a:t>
                    </a:r>
                    <a:endParaRPr lang="en-US" sz="800" dirty="0"/>
                  </a:p>
                </c:rich>
              </c:tx>
              <c:dLblPos val="r"/>
              <c:showLegendKey val="0"/>
              <c:showVal val="1"/>
              <c:showCatName val="0"/>
              <c:showSerName val="0"/>
              <c:showPercent val="0"/>
              <c:showBubbleSize val="0"/>
            </c:dLbl>
            <c:dLbl>
              <c:idx val="6"/>
              <c:layout>
                <c:manualLayout>
                  <c:x val="-6.1984086195947833E-3"/>
                  <c:y val="0"/>
                </c:manualLayout>
              </c:layout>
              <c:tx>
                <c:rich>
                  <a:bodyPr/>
                  <a:lstStyle/>
                  <a:p>
                    <a:r>
                      <a:rPr lang="en-US" sz="800" dirty="0" smtClean="0"/>
                      <a:t>Singapore</a:t>
                    </a:r>
                    <a:endParaRPr lang="en-US" sz="800" dirty="0"/>
                  </a:p>
                </c:rich>
              </c:tx>
              <c:dLblPos val="r"/>
              <c:showLegendKey val="0"/>
              <c:showVal val="1"/>
              <c:showCatName val="0"/>
              <c:showSerName val="0"/>
              <c:showPercent val="0"/>
              <c:showBubbleSize val="0"/>
            </c:dLbl>
            <c:dLbl>
              <c:idx val="7"/>
              <c:layout>
                <c:manualLayout>
                  <c:x val="-9.2976129293923168E-3"/>
                  <c:y val="0"/>
                </c:manualLayout>
              </c:layout>
              <c:tx>
                <c:rich>
                  <a:bodyPr/>
                  <a:lstStyle/>
                  <a:p>
                    <a:r>
                      <a:rPr lang="en-US" sz="800" dirty="0" smtClean="0"/>
                      <a:t>Vietnam</a:t>
                    </a:r>
                    <a:endParaRPr lang="en-US" sz="800" dirty="0"/>
                  </a:p>
                </c:rich>
              </c:tx>
              <c:dLblPos val="r"/>
              <c:showLegendKey val="0"/>
              <c:showVal val="1"/>
              <c:showCatName val="0"/>
              <c:showSerName val="0"/>
              <c:showPercent val="0"/>
              <c:showBubbleSize val="0"/>
            </c:dLbl>
            <c:dLbl>
              <c:idx val="8"/>
              <c:layout>
                <c:manualLayout>
                  <c:x val="-1.2396817239189757E-2"/>
                  <c:y val="8.5121879971234591E-17"/>
                </c:manualLayout>
              </c:layout>
              <c:tx>
                <c:rich>
                  <a:bodyPr/>
                  <a:lstStyle/>
                  <a:p>
                    <a:r>
                      <a:rPr lang="en-US" sz="700" dirty="0" smtClean="0"/>
                      <a:t>India</a:t>
                    </a:r>
                    <a:endParaRPr lang="en-US" sz="700" dirty="0"/>
                  </a:p>
                </c:rich>
              </c:tx>
              <c:dLblPos val="r"/>
              <c:showLegendKey val="0"/>
              <c:showVal val="1"/>
              <c:showCatName val="0"/>
              <c:showSerName val="0"/>
              <c:showPercent val="0"/>
              <c:showBubbleSize val="0"/>
            </c:dLbl>
            <c:dLbl>
              <c:idx val="9"/>
              <c:layout>
                <c:manualLayout>
                  <c:x val="-9.2976129293923168E-3"/>
                  <c:y val="0"/>
                </c:manualLayout>
              </c:layout>
              <c:tx>
                <c:rich>
                  <a:bodyPr/>
                  <a:lstStyle/>
                  <a:p>
                    <a:r>
                      <a:rPr lang="en-US" sz="800" dirty="0" smtClean="0"/>
                      <a:t>Philippines</a:t>
                    </a:r>
                    <a:endParaRPr lang="en-US" sz="800" dirty="0"/>
                  </a:p>
                </c:rich>
              </c:tx>
              <c:dLblPos val="r"/>
              <c:showLegendKey val="0"/>
              <c:showVal val="1"/>
              <c:showCatName val="0"/>
              <c:showSerName val="0"/>
              <c:showPercent val="0"/>
              <c:showBubbleSize val="0"/>
            </c:dLbl>
            <c:dLbl>
              <c:idx val="10"/>
              <c:layout>
                <c:manualLayout>
                  <c:x val="-4.9587512988594332E-2"/>
                  <c:y val="4.0240571228704752E-2"/>
                </c:manualLayout>
              </c:layout>
              <c:tx>
                <c:rich>
                  <a:bodyPr/>
                  <a:lstStyle/>
                  <a:p>
                    <a:r>
                      <a:rPr lang="en-US" sz="800" dirty="0" smtClean="0"/>
                      <a:t>UAE</a:t>
                    </a:r>
                    <a:endParaRPr lang="en-US" sz="800" dirty="0"/>
                  </a:p>
                </c:rich>
              </c:tx>
              <c:dLblPos val="r"/>
              <c:showLegendKey val="0"/>
              <c:showVal val="1"/>
              <c:showCatName val="0"/>
              <c:showSerName val="0"/>
              <c:showPercent val="0"/>
              <c:showBubbleSize val="0"/>
            </c:dLbl>
            <c:dLbl>
              <c:idx val="11"/>
              <c:layout>
                <c:manualLayout>
                  <c:x val="-9.2976129293923168E-3"/>
                  <c:y val="4.2560939985617357E-17"/>
                </c:manualLayout>
              </c:layout>
              <c:tx>
                <c:rich>
                  <a:bodyPr/>
                  <a:lstStyle/>
                  <a:p>
                    <a:r>
                      <a:rPr lang="en-US" sz="800" dirty="0" smtClean="0"/>
                      <a:t>Saudi</a:t>
                    </a:r>
                    <a:r>
                      <a:rPr lang="en-US" sz="800" baseline="0" dirty="0" smtClean="0"/>
                      <a:t> Arabia</a:t>
                    </a:r>
                    <a:endParaRPr lang="en-US" sz="800" dirty="0"/>
                  </a:p>
                </c:rich>
              </c:tx>
              <c:dLblPos val="r"/>
              <c:showLegendKey val="0"/>
              <c:showVal val="1"/>
              <c:showCatName val="0"/>
              <c:showSerName val="0"/>
              <c:showPercent val="0"/>
              <c:showBubbleSize val="0"/>
            </c:dLbl>
            <c:dLbl>
              <c:idx val="12"/>
              <c:layout>
                <c:manualLayout>
                  <c:x val="-9.2976129293923168E-3"/>
                  <c:y val="0"/>
                </c:manualLayout>
              </c:layout>
              <c:tx>
                <c:rich>
                  <a:bodyPr/>
                  <a:lstStyle/>
                  <a:p>
                    <a:r>
                      <a:rPr lang="en-US" sz="800" dirty="0" smtClean="0"/>
                      <a:t>Oman</a:t>
                    </a:r>
                    <a:endParaRPr lang="en-US" sz="800" dirty="0"/>
                  </a:p>
                </c:rich>
              </c:tx>
              <c:dLblPos val="r"/>
              <c:showLegendKey val="0"/>
              <c:showVal val="1"/>
              <c:showCatName val="0"/>
              <c:showSerName val="0"/>
              <c:showPercent val="0"/>
              <c:showBubbleSize val="0"/>
            </c:dLbl>
            <c:dLbl>
              <c:idx val="13"/>
              <c:delete val="1"/>
            </c:dLbl>
            <c:dLbl>
              <c:idx val="14"/>
              <c:delete val="1"/>
            </c:dLbl>
            <c:dLbl>
              <c:idx val="15"/>
              <c:delete val="1"/>
            </c:dLbl>
            <c:dLblPos val="r"/>
            <c:showLegendKey val="0"/>
            <c:showVal val="1"/>
            <c:showCatName val="0"/>
            <c:showSerName val="0"/>
            <c:showPercent val="0"/>
            <c:showBubbleSize val="0"/>
            <c:showLeaderLines val="0"/>
          </c:dLbls>
          <c:xVal>
            <c:numRef>
              <c:f>Sheet1!$C$2:$C$17</c:f>
              <c:numCache>
                <c:formatCode>0.00</c:formatCode>
                <c:ptCount val="16"/>
                <c:pt idx="0">
                  <c:v>67.98</c:v>
                </c:pt>
                <c:pt idx="1">
                  <c:v>23.02</c:v>
                </c:pt>
                <c:pt idx="2">
                  <c:v>6.09</c:v>
                </c:pt>
                <c:pt idx="3">
                  <c:v>5.85</c:v>
                </c:pt>
                <c:pt idx="4" formatCode="General">
                  <c:v>3.66</c:v>
                </c:pt>
                <c:pt idx="5" formatCode="General">
                  <c:v>10.58</c:v>
                </c:pt>
                <c:pt idx="6" formatCode="General">
                  <c:v>49.94</c:v>
                </c:pt>
                <c:pt idx="7" formatCode="General">
                  <c:v>1.52</c:v>
                </c:pt>
                <c:pt idx="8" formatCode="General">
                  <c:v>1.59</c:v>
                </c:pt>
                <c:pt idx="9">
                  <c:v>2.46</c:v>
                </c:pt>
                <c:pt idx="10">
                  <c:v>65.38</c:v>
                </c:pt>
                <c:pt idx="11">
                  <c:v>24.130000000000031</c:v>
                </c:pt>
                <c:pt idx="12">
                  <c:v>24.8</c:v>
                </c:pt>
                <c:pt idx="13">
                  <c:v>49.802</c:v>
                </c:pt>
                <c:pt idx="14">
                  <c:v>50.826000000000001</c:v>
                </c:pt>
                <c:pt idx="15">
                  <c:v>10.123000000000001</c:v>
                </c:pt>
              </c:numCache>
            </c:numRef>
          </c:xVal>
          <c:yVal>
            <c:numRef>
              <c:f>Sheet1!$D$2:$D$17</c:f>
              <c:numCache>
                <c:formatCode>0.00</c:formatCode>
                <c:ptCount val="16"/>
                <c:pt idx="0">
                  <c:v>6.23</c:v>
                </c:pt>
                <c:pt idx="1">
                  <c:v>4.76</c:v>
                </c:pt>
                <c:pt idx="2">
                  <c:v>1.24</c:v>
                </c:pt>
                <c:pt idx="3">
                  <c:v>1.27</c:v>
                </c:pt>
                <c:pt idx="4" formatCode="General">
                  <c:v>0.33000000000000224</c:v>
                </c:pt>
                <c:pt idx="5" formatCode="General">
                  <c:v>0.54</c:v>
                </c:pt>
                <c:pt idx="6" formatCode="General">
                  <c:v>1.1100000000000001</c:v>
                </c:pt>
                <c:pt idx="7" formatCode="General">
                  <c:v>0.35000000000000031</c:v>
                </c:pt>
                <c:pt idx="8" formatCode="General">
                  <c:v>4.0000000000000022E-2</c:v>
                </c:pt>
                <c:pt idx="9">
                  <c:v>0.12000000000000002</c:v>
                </c:pt>
                <c:pt idx="10">
                  <c:v>5.79</c:v>
                </c:pt>
                <c:pt idx="11">
                  <c:v>0.56000000000000005</c:v>
                </c:pt>
                <c:pt idx="12">
                  <c:v>0.94000000000000061</c:v>
                </c:pt>
                <c:pt idx="13">
                  <c:v>5.9177057118586394</c:v>
                </c:pt>
                <c:pt idx="14">
                  <c:v>8.0112559581921499</c:v>
                </c:pt>
                <c:pt idx="15">
                  <c:v>0.48749912946584223</c:v>
                </c:pt>
              </c:numCache>
            </c:numRef>
          </c:yVal>
          <c:smooth val="0"/>
        </c:ser>
        <c:dLbls>
          <c:showLegendKey val="0"/>
          <c:showVal val="0"/>
          <c:showCatName val="0"/>
          <c:showSerName val="0"/>
          <c:showPercent val="0"/>
          <c:showBubbleSize val="0"/>
        </c:dLbls>
        <c:axId val="157855744"/>
        <c:axId val="157857280"/>
      </c:scatterChart>
      <c:valAx>
        <c:axId val="157855744"/>
        <c:scaling>
          <c:logBase val="10"/>
          <c:orientation val="minMax"/>
          <c:max val="100"/>
          <c:min val="1"/>
        </c:scaling>
        <c:delete val="0"/>
        <c:axPos val="b"/>
        <c:majorGridlines>
          <c:spPr>
            <a:ln w="6350">
              <a:solidFill>
                <a:srgbClr val="969696"/>
              </a:solidFill>
              <a:prstDash val="dash"/>
            </a:ln>
          </c:spPr>
        </c:majorGridlines>
        <c:numFmt formatCode="General" sourceLinked="0"/>
        <c:majorTickMark val="none"/>
        <c:minorTickMark val="none"/>
        <c:tickLblPos val="nextTo"/>
        <c:txPr>
          <a:bodyPr/>
          <a:lstStyle/>
          <a:p>
            <a:pPr>
              <a:defRPr sz="1000"/>
            </a:pPr>
            <a:endParaRPr lang="en-US"/>
          </a:p>
        </c:txPr>
        <c:crossAx val="157857280"/>
        <c:crossesAt val="1.0000000000000005E-2"/>
        <c:crossBetween val="midCat"/>
        <c:majorUnit val="10"/>
      </c:valAx>
      <c:valAx>
        <c:axId val="157857280"/>
        <c:scaling>
          <c:logBase val="10"/>
          <c:orientation val="minMax"/>
        </c:scaling>
        <c:delete val="0"/>
        <c:axPos val="l"/>
        <c:majorGridlines>
          <c:spPr>
            <a:ln w="6350">
              <a:prstDash val="dash"/>
            </a:ln>
          </c:spPr>
        </c:majorGridlines>
        <c:numFmt formatCode="#,##0.0" sourceLinked="0"/>
        <c:majorTickMark val="none"/>
        <c:minorTickMark val="none"/>
        <c:tickLblPos val="nextTo"/>
        <c:txPr>
          <a:bodyPr/>
          <a:lstStyle/>
          <a:p>
            <a:pPr>
              <a:defRPr sz="1000"/>
            </a:pPr>
            <a:endParaRPr lang="en-US"/>
          </a:p>
        </c:txPr>
        <c:crossAx val="157855744"/>
        <c:crosses val="autoZero"/>
        <c:crossBetween val="midCat"/>
      </c:valAx>
      <c:spPr>
        <a:noFill/>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0.01135</cdr:x>
      <cdr:y>0.13815</cdr:y>
    </cdr:from>
    <cdr:to>
      <cdr:x>0.154</cdr:x>
      <cdr:y>0.73991</cdr:y>
    </cdr:to>
    <cdr:sp macro="" textlink="">
      <cdr:nvSpPr>
        <cdr:cNvPr id="2" name="TextBox 1"/>
        <cdr:cNvSpPr txBox="1"/>
      </cdr:nvSpPr>
      <cdr:spPr>
        <a:xfrm xmlns:a="http://schemas.openxmlformats.org/drawingml/2006/main">
          <a:off x="46510" y="404853"/>
          <a:ext cx="584555" cy="1763485"/>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pPr algn="ctr"/>
          <a:r>
            <a:rPr lang="en-AU" sz="800" dirty="0" smtClean="0">
              <a:latin typeface="Arial" pitchFamily="34" charset="0"/>
              <a:cs typeface="Arial" pitchFamily="34" charset="0"/>
            </a:rPr>
            <a:t>Plasterboard demand per capita</a:t>
          </a:r>
        </a:p>
        <a:p xmlns:a="http://schemas.openxmlformats.org/drawingml/2006/main">
          <a:pPr algn="ctr"/>
          <a:r>
            <a:rPr lang="en-AU" sz="800" i="1" dirty="0" smtClean="0">
              <a:latin typeface="Arial" pitchFamily="34" charset="0"/>
              <a:cs typeface="Arial" pitchFamily="34" charset="0"/>
            </a:rPr>
            <a:t>(m2 per person – log scale)</a:t>
          </a:r>
          <a:endParaRPr lang="en-AU" sz="800" i="1" dirty="0">
            <a:latin typeface="Arial" pitchFamily="34" charset="0"/>
            <a:cs typeface="Arial" pitchFamily="34" charset="0"/>
          </a:endParaRPr>
        </a:p>
      </cdr:txBody>
    </cdr:sp>
  </cdr:relSizeAnchor>
  <cdr:relSizeAnchor xmlns:cdr="http://schemas.openxmlformats.org/drawingml/2006/chartDrawing">
    <cdr:from>
      <cdr:x>0.33745</cdr:x>
      <cdr:y>0.84328</cdr:y>
    </cdr:from>
    <cdr:to>
      <cdr:x>0.79749</cdr:x>
      <cdr:y>1</cdr:y>
    </cdr:to>
    <cdr:sp macro="" textlink="">
      <cdr:nvSpPr>
        <cdr:cNvPr id="3" name="TextBox 2"/>
        <cdr:cNvSpPr txBox="1"/>
      </cdr:nvSpPr>
      <cdr:spPr>
        <a:xfrm xmlns:a="http://schemas.openxmlformats.org/drawingml/2006/main">
          <a:off x="1382798" y="2306603"/>
          <a:ext cx="1885167" cy="428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800" dirty="0" smtClean="0">
              <a:latin typeface="Arial" pitchFamily="34" charset="0"/>
              <a:cs typeface="Arial" pitchFamily="34" charset="0"/>
            </a:rPr>
            <a:t>GDP per capita</a:t>
          </a:r>
        </a:p>
        <a:p xmlns:a="http://schemas.openxmlformats.org/drawingml/2006/main">
          <a:pPr algn="ctr"/>
          <a:r>
            <a:rPr lang="en-AU" sz="800" i="1" dirty="0">
              <a:latin typeface="Arial" pitchFamily="34" charset="0"/>
              <a:cs typeface="Arial" pitchFamily="34" charset="0"/>
            </a:rPr>
            <a:t>(</a:t>
          </a:r>
          <a:r>
            <a:rPr lang="en-AU" sz="800" i="1" dirty="0" smtClean="0">
              <a:latin typeface="Arial" pitchFamily="34" charset="0"/>
              <a:cs typeface="Arial" pitchFamily="34" charset="0"/>
            </a:rPr>
            <a:t>US$000 – log scale)</a:t>
          </a:r>
          <a:endParaRPr lang="en-AU" sz="800" i="1" dirty="0">
            <a:latin typeface="Arial" pitchFamily="34" charset="0"/>
            <a:cs typeface="Arial" pitchFamily="34" charset="0"/>
          </a:endParaRPr>
        </a:p>
      </cdr:txBody>
    </cdr:sp>
  </cdr:relSizeAnchor>
  <cdr:relSizeAnchor xmlns:cdr="http://schemas.openxmlformats.org/drawingml/2006/chartDrawing">
    <cdr:from>
      <cdr:x>0.52687</cdr:x>
      <cdr:y>0.37085</cdr:y>
    </cdr:from>
    <cdr:to>
      <cdr:x>0.6675</cdr:x>
      <cdr:y>0.44497</cdr:y>
    </cdr:to>
    <cdr:sp macro="" textlink="">
      <cdr:nvSpPr>
        <cdr:cNvPr id="4" name="TextBox 3"/>
        <cdr:cNvSpPr txBox="1"/>
      </cdr:nvSpPr>
      <cdr:spPr>
        <a:xfrm xmlns:a="http://schemas.openxmlformats.org/drawingml/2006/main">
          <a:off x="2159020" y="1086790"/>
          <a:ext cx="576277" cy="2172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800" dirty="0" smtClean="0"/>
            <a:t>Mexico</a:t>
          </a:r>
          <a:endParaRPr lang="en-AU" sz="800" dirty="0"/>
        </a:p>
      </cdr:txBody>
    </cdr:sp>
  </cdr:relSizeAnchor>
  <cdr:relSizeAnchor xmlns:cdr="http://schemas.openxmlformats.org/drawingml/2006/chartDrawing">
    <cdr:from>
      <cdr:x>0.73614</cdr:x>
      <cdr:y>0.04194</cdr:y>
    </cdr:from>
    <cdr:to>
      <cdr:x>0.87715</cdr:x>
      <cdr:y>0.10865</cdr:y>
    </cdr:to>
    <cdr:sp macro="" textlink="">
      <cdr:nvSpPr>
        <cdr:cNvPr id="5" name="TextBox 4"/>
        <cdr:cNvSpPr txBox="1"/>
      </cdr:nvSpPr>
      <cdr:spPr>
        <a:xfrm xmlns:a="http://schemas.openxmlformats.org/drawingml/2006/main">
          <a:off x="3016573" y="122918"/>
          <a:ext cx="577850" cy="195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800" dirty="0" smtClean="0"/>
            <a:t>Canada</a:t>
          </a:r>
          <a:endParaRPr lang="en-AU" sz="800" dirty="0"/>
        </a:p>
      </cdr:txBody>
    </cdr:sp>
  </cdr:relSizeAnchor>
  <cdr:relSizeAnchor xmlns:cdr="http://schemas.openxmlformats.org/drawingml/2006/chartDrawing">
    <cdr:from>
      <cdr:x>0.76366</cdr:x>
      <cdr:y>0.08443</cdr:y>
    </cdr:from>
    <cdr:to>
      <cdr:x>0.8524</cdr:x>
      <cdr:y>0.14092</cdr:y>
    </cdr:to>
    <cdr:sp macro="" textlink="">
      <cdr:nvSpPr>
        <cdr:cNvPr id="6" name="TextBox 5"/>
        <cdr:cNvSpPr txBox="1"/>
      </cdr:nvSpPr>
      <cdr:spPr>
        <a:xfrm xmlns:a="http://schemas.openxmlformats.org/drawingml/2006/main">
          <a:off x="3129333" y="247422"/>
          <a:ext cx="363656" cy="1655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800" dirty="0" smtClean="0"/>
            <a:t>USA</a:t>
          </a:r>
          <a:endParaRPr lang="en-AU"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2"/>
            <a:ext cx="3075750" cy="513459"/>
          </a:xfrm>
          <a:prstGeom prst="rect">
            <a:avLst/>
          </a:prstGeom>
          <a:noFill/>
          <a:ln>
            <a:noFill/>
          </a:ln>
          <a:extLst/>
        </p:spPr>
        <p:txBody>
          <a:bodyPr vert="horz" wrap="square" lIns="94611" tIns="47305" rIns="94611" bIns="47305" numCol="1" anchor="t" anchorCtr="0" compatLnSpc="1">
            <a:prstTxWarp prst="textNoShape">
              <a:avLst/>
            </a:prstTxWarp>
          </a:bodyPr>
          <a:lstStyle>
            <a:lvl1pPr algn="l" defTabSz="463180">
              <a:defRPr sz="1100" b="0">
                <a:latin typeface="Calibri" pitchFamily="34" charset="0"/>
              </a:defRPr>
            </a:lvl1pPr>
          </a:lstStyle>
          <a:p>
            <a:pPr>
              <a:defRPr/>
            </a:pPr>
            <a:endParaRPr lang="en-AU" altLang="en-US" dirty="0"/>
          </a:p>
        </p:txBody>
      </p:sp>
      <p:sp>
        <p:nvSpPr>
          <p:cNvPr id="75779" name="Rectangle 3"/>
          <p:cNvSpPr>
            <a:spLocks noGrp="1" noChangeArrowheads="1"/>
          </p:cNvSpPr>
          <p:nvPr>
            <p:ph type="dt" sz="quarter" idx="1"/>
          </p:nvPr>
        </p:nvSpPr>
        <p:spPr bwMode="auto">
          <a:xfrm>
            <a:off x="4020213" y="2"/>
            <a:ext cx="3077421" cy="513459"/>
          </a:xfrm>
          <a:prstGeom prst="rect">
            <a:avLst/>
          </a:prstGeom>
          <a:noFill/>
          <a:ln>
            <a:noFill/>
          </a:ln>
          <a:extLst/>
        </p:spPr>
        <p:txBody>
          <a:bodyPr vert="horz" wrap="square" lIns="94611" tIns="47305" rIns="94611" bIns="47305" numCol="1" anchor="t" anchorCtr="0" compatLnSpc="1">
            <a:prstTxWarp prst="textNoShape">
              <a:avLst/>
            </a:prstTxWarp>
          </a:bodyPr>
          <a:lstStyle>
            <a:lvl1pPr algn="r" defTabSz="463180">
              <a:defRPr sz="1100" b="0">
                <a:latin typeface="Calibri" pitchFamily="34" charset="0"/>
              </a:defRPr>
            </a:lvl1pPr>
          </a:lstStyle>
          <a:p>
            <a:pPr>
              <a:defRPr/>
            </a:pPr>
            <a:fld id="{AC36C091-AB7B-4EF8-ACDF-D1D23F4AF52D}" type="datetimeFigureOut">
              <a:rPr lang="en-AU" altLang="en-US"/>
              <a:pPr>
                <a:defRPr/>
              </a:pPr>
              <a:t>16/10/2013</a:t>
            </a:fld>
            <a:endParaRPr lang="en-AU" altLang="en-US" dirty="0"/>
          </a:p>
        </p:txBody>
      </p:sp>
      <p:sp>
        <p:nvSpPr>
          <p:cNvPr id="75780" name="Rectangle 4"/>
          <p:cNvSpPr>
            <a:spLocks noGrp="1" noChangeArrowheads="1"/>
          </p:cNvSpPr>
          <p:nvPr>
            <p:ph type="ftr" sz="quarter" idx="2"/>
          </p:nvPr>
        </p:nvSpPr>
        <p:spPr bwMode="auto">
          <a:xfrm>
            <a:off x="0" y="9721156"/>
            <a:ext cx="3075750" cy="511811"/>
          </a:xfrm>
          <a:prstGeom prst="rect">
            <a:avLst/>
          </a:prstGeom>
          <a:noFill/>
          <a:ln>
            <a:noFill/>
          </a:ln>
          <a:extLst/>
        </p:spPr>
        <p:txBody>
          <a:bodyPr vert="horz" wrap="square" lIns="94611" tIns="47305" rIns="94611" bIns="47305" numCol="1" anchor="b" anchorCtr="0" compatLnSpc="1">
            <a:prstTxWarp prst="textNoShape">
              <a:avLst/>
            </a:prstTxWarp>
          </a:bodyPr>
          <a:lstStyle>
            <a:lvl1pPr algn="l" defTabSz="463180">
              <a:defRPr sz="1100" b="0">
                <a:latin typeface="Calibri" pitchFamily="34" charset="0"/>
              </a:defRPr>
            </a:lvl1pPr>
          </a:lstStyle>
          <a:p>
            <a:pPr>
              <a:defRPr/>
            </a:pPr>
            <a:endParaRPr lang="en-AU" altLang="en-US" dirty="0"/>
          </a:p>
        </p:txBody>
      </p:sp>
      <p:sp>
        <p:nvSpPr>
          <p:cNvPr id="75781" name="Rectangle 5"/>
          <p:cNvSpPr>
            <a:spLocks noGrp="1" noChangeArrowheads="1"/>
          </p:cNvSpPr>
          <p:nvPr>
            <p:ph type="sldNum" sz="quarter" idx="3"/>
          </p:nvPr>
        </p:nvSpPr>
        <p:spPr bwMode="auto">
          <a:xfrm>
            <a:off x="4020213" y="9721156"/>
            <a:ext cx="3077421" cy="511811"/>
          </a:xfrm>
          <a:prstGeom prst="rect">
            <a:avLst/>
          </a:prstGeom>
          <a:noFill/>
          <a:ln>
            <a:noFill/>
          </a:ln>
          <a:extLst/>
        </p:spPr>
        <p:txBody>
          <a:bodyPr vert="horz" wrap="square" lIns="94611" tIns="47305" rIns="94611" bIns="47305" numCol="1" anchor="b" anchorCtr="0" compatLnSpc="1">
            <a:prstTxWarp prst="textNoShape">
              <a:avLst/>
            </a:prstTxWarp>
          </a:bodyPr>
          <a:lstStyle>
            <a:lvl1pPr algn="r" defTabSz="463180">
              <a:defRPr sz="1100" b="0">
                <a:latin typeface="Calibri" pitchFamily="34" charset="0"/>
              </a:defRPr>
            </a:lvl1pPr>
          </a:lstStyle>
          <a:p>
            <a:pPr>
              <a:defRPr/>
            </a:pPr>
            <a:fld id="{655D40B2-F002-43A8-84B7-4E6762C5471E}" type="slidenum">
              <a:rPr lang="en-AU" altLang="en-US"/>
              <a:pPr>
                <a:defRPr/>
              </a:pPr>
              <a:t>‹#›</a:t>
            </a:fld>
            <a:endParaRPr lang="en-AU" altLang="en-US" dirty="0"/>
          </a:p>
        </p:txBody>
      </p:sp>
    </p:spTree>
    <p:extLst>
      <p:ext uri="{BB962C8B-B14F-4D97-AF65-F5344CB8AC3E}">
        <p14:creationId xmlns:p14="http://schemas.microsoft.com/office/powerpoint/2010/main" val="141287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2"/>
            <a:ext cx="3075750" cy="513459"/>
          </a:xfrm>
          <a:prstGeom prst="rect">
            <a:avLst/>
          </a:prstGeom>
          <a:noFill/>
          <a:ln>
            <a:noFill/>
          </a:ln>
          <a:extLst/>
        </p:spPr>
        <p:txBody>
          <a:bodyPr vert="horz" wrap="square" lIns="94611" tIns="47305" rIns="94611" bIns="47305" numCol="1" anchor="t" anchorCtr="0" compatLnSpc="1">
            <a:prstTxWarp prst="textNoShape">
              <a:avLst/>
            </a:prstTxWarp>
          </a:bodyPr>
          <a:lstStyle>
            <a:lvl1pPr algn="l" defTabSz="463180">
              <a:defRPr sz="1100" b="0">
                <a:latin typeface="Calibri" pitchFamily="34" charset="0"/>
              </a:defRPr>
            </a:lvl1pPr>
          </a:lstStyle>
          <a:p>
            <a:pPr>
              <a:defRPr/>
            </a:pPr>
            <a:endParaRPr lang="en-AU" altLang="en-US" dirty="0"/>
          </a:p>
        </p:txBody>
      </p:sp>
      <p:sp>
        <p:nvSpPr>
          <p:cNvPr id="18435" name="Rectangle 3"/>
          <p:cNvSpPr>
            <a:spLocks noGrp="1" noChangeArrowheads="1"/>
          </p:cNvSpPr>
          <p:nvPr>
            <p:ph type="dt" idx="1"/>
          </p:nvPr>
        </p:nvSpPr>
        <p:spPr bwMode="auto">
          <a:xfrm>
            <a:off x="4020213" y="2"/>
            <a:ext cx="3077421" cy="513459"/>
          </a:xfrm>
          <a:prstGeom prst="rect">
            <a:avLst/>
          </a:prstGeom>
          <a:noFill/>
          <a:ln>
            <a:noFill/>
          </a:ln>
          <a:extLst/>
        </p:spPr>
        <p:txBody>
          <a:bodyPr vert="horz" wrap="square" lIns="94611" tIns="47305" rIns="94611" bIns="47305" numCol="1" anchor="t" anchorCtr="0" compatLnSpc="1">
            <a:prstTxWarp prst="textNoShape">
              <a:avLst/>
            </a:prstTxWarp>
          </a:bodyPr>
          <a:lstStyle>
            <a:lvl1pPr algn="r" defTabSz="463180">
              <a:defRPr sz="1100" b="0">
                <a:latin typeface="Calibri" pitchFamily="34" charset="0"/>
              </a:defRPr>
            </a:lvl1pPr>
          </a:lstStyle>
          <a:p>
            <a:pPr>
              <a:defRPr/>
            </a:pPr>
            <a:fld id="{AEB5BCDD-4884-4154-8C5B-C60E7570628C}" type="datetimeFigureOut">
              <a:rPr lang="en-AU" altLang="en-US"/>
              <a:pPr>
                <a:defRPr/>
              </a:pPr>
              <a:t>16/10/2013</a:t>
            </a:fld>
            <a:endParaRPr lang="en-AU" altLang="en-US" dirty="0"/>
          </a:p>
        </p:txBody>
      </p:sp>
      <p:sp>
        <p:nvSpPr>
          <p:cNvPr id="37892" name="Rectangle 4"/>
          <p:cNvSpPr>
            <a:spLocks noGrp="1" noRot="1" noChangeAspect="1" noChangeArrowheads="1" noTextEdit="1"/>
          </p:cNvSpPr>
          <p:nvPr>
            <p:ph type="sldImg" idx="2"/>
          </p:nvPr>
        </p:nvSpPr>
        <p:spPr bwMode="auto">
          <a:xfrm>
            <a:off x="992188" y="766763"/>
            <a:ext cx="5121275" cy="3841750"/>
          </a:xfrm>
          <a:prstGeom prst="rect">
            <a:avLst/>
          </a:prstGeom>
          <a:noFill/>
          <a:ln w="9525">
            <a:solidFill>
              <a:srgbClr val="000000"/>
            </a:solidFill>
            <a:miter lim="800000"/>
            <a:headEnd/>
            <a:tailEnd/>
          </a:ln>
        </p:spPr>
      </p:sp>
      <p:sp>
        <p:nvSpPr>
          <p:cNvPr id="18438" name="Rectangle 6"/>
          <p:cNvSpPr>
            <a:spLocks noGrp="1" noChangeArrowheads="1"/>
          </p:cNvSpPr>
          <p:nvPr>
            <p:ph type="ftr" sz="quarter" idx="4"/>
          </p:nvPr>
        </p:nvSpPr>
        <p:spPr bwMode="auto">
          <a:xfrm>
            <a:off x="0" y="9721156"/>
            <a:ext cx="3075750" cy="511811"/>
          </a:xfrm>
          <a:prstGeom prst="rect">
            <a:avLst/>
          </a:prstGeom>
          <a:noFill/>
          <a:ln>
            <a:noFill/>
          </a:ln>
          <a:extLst/>
        </p:spPr>
        <p:txBody>
          <a:bodyPr vert="horz" wrap="square" lIns="94611" tIns="47305" rIns="94611" bIns="47305" numCol="1" anchor="b" anchorCtr="0" compatLnSpc="1">
            <a:prstTxWarp prst="textNoShape">
              <a:avLst/>
            </a:prstTxWarp>
          </a:bodyPr>
          <a:lstStyle>
            <a:lvl1pPr algn="l" defTabSz="463180">
              <a:defRPr sz="1100" b="0">
                <a:latin typeface="Calibri" pitchFamily="34" charset="0"/>
              </a:defRPr>
            </a:lvl1pPr>
          </a:lstStyle>
          <a:p>
            <a:pPr>
              <a:defRPr/>
            </a:pPr>
            <a:endParaRPr lang="en-AU" altLang="en-US" dirty="0"/>
          </a:p>
        </p:txBody>
      </p:sp>
      <p:sp>
        <p:nvSpPr>
          <p:cNvPr id="18439" name="Rectangle 7"/>
          <p:cNvSpPr>
            <a:spLocks noGrp="1" noChangeArrowheads="1"/>
          </p:cNvSpPr>
          <p:nvPr>
            <p:ph type="sldNum" sz="quarter" idx="5"/>
          </p:nvPr>
        </p:nvSpPr>
        <p:spPr bwMode="auto">
          <a:xfrm>
            <a:off x="4020213" y="9721156"/>
            <a:ext cx="3077421" cy="511811"/>
          </a:xfrm>
          <a:prstGeom prst="rect">
            <a:avLst/>
          </a:prstGeom>
          <a:noFill/>
          <a:ln>
            <a:noFill/>
          </a:ln>
          <a:extLst/>
        </p:spPr>
        <p:txBody>
          <a:bodyPr vert="horz" wrap="square" lIns="94611" tIns="47305" rIns="94611" bIns="47305" numCol="1" anchor="b" anchorCtr="0" compatLnSpc="1">
            <a:prstTxWarp prst="textNoShape">
              <a:avLst/>
            </a:prstTxWarp>
          </a:bodyPr>
          <a:lstStyle>
            <a:lvl1pPr algn="r" defTabSz="463180">
              <a:defRPr sz="1100" b="0">
                <a:latin typeface="Calibri" pitchFamily="34" charset="0"/>
              </a:defRPr>
            </a:lvl1pPr>
          </a:lstStyle>
          <a:p>
            <a:pPr>
              <a:defRPr/>
            </a:pPr>
            <a:fld id="{2C49F825-0585-45AA-BCB8-1C76AE64A357}" type="slidenum">
              <a:rPr lang="en-AU" altLang="en-US"/>
              <a:pPr>
                <a:defRPr/>
              </a:pPr>
              <a:t>‹#›</a:t>
            </a:fld>
            <a:endParaRPr lang="en-AU" altLang="en-US" dirty="0"/>
          </a:p>
        </p:txBody>
      </p:sp>
      <p:grpSp>
        <p:nvGrpSpPr>
          <p:cNvPr id="37895" name="Group 8"/>
          <p:cNvGrpSpPr>
            <a:grpSpLocks/>
          </p:cNvGrpSpPr>
          <p:nvPr/>
        </p:nvGrpSpPr>
        <p:grpSpPr bwMode="auto">
          <a:xfrm>
            <a:off x="508176" y="4956865"/>
            <a:ext cx="6327019" cy="4591505"/>
            <a:chOff x="301" y="3029"/>
            <a:chExt cx="3741" cy="2807"/>
          </a:xfrm>
        </p:grpSpPr>
        <p:sp>
          <p:nvSpPr>
            <p:cNvPr id="37896" name="Line 9"/>
            <p:cNvSpPr>
              <a:spLocks noChangeShapeType="1"/>
            </p:cNvSpPr>
            <p:nvPr/>
          </p:nvSpPr>
          <p:spPr bwMode="auto">
            <a:xfrm>
              <a:off x="301" y="3272"/>
              <a:ext cx="3741" cy="0"/>
            </a:xfrm>
            <a:prstGeom prst="line">
              <a:avLst/>
            </a:prstGeom>
            <a:noFill/>
            <a:ln w="9525">
              <a:solidFill>
                <a:schemeClr val="tx1"/>
              </a:solidFill>
              <a:round/>
              <a:headEnd/>
              <a:tailEnd/>
            </a:ln>
          </p:spPr>
          <p:txBody>
            <a:bodyPr wrap="none" anchor="ctr"/>
            <a:lstStyle/>
            <a:p>
              <a:endParaRPr lang="en-US" dirty="0"/>
            </a:p>
          </p:txBody>
        </p:sp>
        <p:sp>
          <p:nvSpPr>
            <p:cNvPr id="37897" name="Line 10"/>
            <p:cNvSpPr>
              <a:spLocks noChangeShapeType="1"/>
            </p:cNvSpPr>
            <p:nvPr/>
          </p:nvSpPr>
          <p:spPr bwMode="auto">
            <a:xfrm>
              <a:off x="301" y="3469"/>
              <a:ext cx="3741" cy="0"/>
            </a:xfrm>
            <a:prstGeom prst="line">
              <a:avLst/>
            </a:prstGeom>
            <a:noFill/>
            <a:ln w="9525">
              <a:solidFill>
                <a:schemeClr val="tx1"/>
              </a:solidFill>
              <a:round/>
              <a:headEnd/>
              <a:tailEnd/>
            </a:ln>
          </p:spPr>
          <p:txBody>
            <a:bodyPr wrap="none" anchor="ctr"/>
            <a:lstStyle/>
            <a:p>
              <a:endParaRPr lang="en-US" dirty="0"/>
            </a:p>
          </p:txBody>
        </p:sp>
        <p:sp>
          <p:nvSpPr>
            <p:cNvPr id="37898" name="Line 11"/>
            <p:cNvSpPr>
              <a:spLocks noChangeShapeType="1"/>
            </p:cNvSpPr>
            <p:nvPr/>
          </p:nvSpPr>
          <p:spPr bwMode="auto">
            <a:xfrm>
              <a:off x="301" y="3863"/>
              <a:ext cx="3741" cy="0"/>
            </a:xfrm>
            <a:prstGeom prst="line">
              <a:avLst/>
            </a:prstGeom>
            <a:noFill/>
            <a:ln w="9525">
              <a:solidFill>
                <a:schemeClr val="tx1"/>
              </a:solidFill>
              <a:round/>
              <a:headEnd/>
              <a:tailEnd/>
            </a:ln>
          </p:spPr>
          <p:txBody>
            <a:bodyPr wrap="none" anchor="ctr"/>
            <a:lstStyle/>
            <a:p>
              <a:endParaRPr lang="en-US" dirty="0"/>
            </a:p>
          </p:txBody>
        </p:sp>
        <p:sp>
          <p:nvSpPr>
            <p:cNvPr id="37899" name="Line 12"/>
            <p:cNvSpPr>
              <a:spLocks noChangeShapeType="1"/>
            </p:cNvSpPr>
            <p:nvPr/>
          </p:nvSpPr>
          <p:spPr bwMode="auto">
            <a:xfrm>
              <a:off x="301" y="4454"/>
              <a:ext cx="3741" cy="0"/>
            </a:xfrm>
            <a:prstGeom prst="line">
              <a:avLst/>
            </a:prstGeom>
            <a:noFill/>
            <a:ln w="9525">
              <a:solidFill>
                <a:schemeClr val="tx1"/>
              </a:solidFill>
              <a:round/>
              <a:headEnd/>
              <a:tailEnd/>
            </a:ln>
          </p:spPr>
          <p:txBody>
            <a:bodyPr wrap="none" anchor="ctr"/>
            <a:lstStyle/>
            <a:p>
              <a:endParaRPr lang="en-US" dirty="0"/>
            </a:p>
          </p:txBody>
        </p:sp>
        <p:sp>
          <p:nvSpPr>
            <p:cNvPr id="37900" name="Line 13"/>
            <p:cNvSpPr>
              <a:spLocks noChangeShapeType="1"/>
            </p:cNvSpPr>
            <p:nvPr/>
          </p:nvSpPr>
          <p:spPr bwMode="auto">
            <a:xfrm>
              <a:off x="301" y="4651"/>
              <a:ext cx="3741" cy="0"/>
            </a:xfrm>
            <a:prstGeom prst="line">
              <a:avLst/>
            </a:prstGeom>
            <a:noFill/>
            <a:ln w="9525">
              <a:solidFill>
                <a:schemeClr val="tx1"/>
              </a:solidFill>
              <a:round/>
              <a:headEnd/>
              <a:tailEnd/>
            </a:ln>
          </p:spPr>
          <p:txBody>
            <a:bodyPr wrap="none" anchor="ctr"/>
            <a:lstStyle/>
            <a:p>
              <a:endParaRPr lang="en-US" dirty="0"/>
            </a:p>
          </p:txBody>
        </p:sp>
        <p:sp>
          <p:nvSpPr>
            <p:cNvPr id="37901" name="Line 14"/>
            <p:cNvSpPr>
              <a:spLocks noChangeShapeType="1"/>
            </p:cNvSpPr>
            <p:nvPr/>
          </p:nvSpPr>
          <p:spPr bwMode="auto">
            <a:xfrm>
              <a:off x="301" y="4848"/>
              <a:ext cx="3741" cy="0"/>
            </a:xfrm>
            <a:prstGeom prst="line">
              <a:avLst/>
            </a:prstGeom>
            <a:noFill/>
            <a:ln w="9525">
              <a:solidFill>
                <a:schemeClr val="tx1"/>
              </a:solidFill>
              <a:round/>
              <a:headEnd/>
              <a:tailEnd/>
            </a:ln>
          </p:spPr>
          <p:txBody>
            <a:bodyPr wrap="none" anchor="ctr"/>
            <a:lstStyle/>
            <a:p>
              <a:endParaRPr lang="en-US" dirty="0"/>
            </a:p>
          </p:txBody>
        </p:sp>
        <p:sp>
          <p:nvSpPr>
            <p:cNvPr id="37902" name="Line 15"/>
            <p:cNvSpPr>
              <a:spLocks noChangeShapeType="1"/>
            </p:cNvSpPr>
            <p:nvPr/>
          </p:nvSpPr>
          <p:spPr bwMode="auto">
            <a:xfrm>
              <a:off x="301" y="5045"/>
              <a:ext cx="3741" cy="0"/>
            </a:xfrm>
            <a:prstGeom prst="line">
              <a:avLst/>
            </a:prstGeom>
            <a:noFill/>
            <a:ln w="9525">
              <a:solidFill>
                <a:schemeClr val="tx1"/>
              </a:solidFill>
              <a:round/>
              <a:headEnd/>
              <a:tailEnd/>
            </a:ln>
          </p:spPr>
          <p:txBody>
            <a:bodyPr wrap="none" anchor="ctr"/>
            <a:lstStyle/>
            <a:p>
              <a:endParaRPr lang="en-US" dirty="0"/>
            </a:p>
          </p:txBody>
        </p:sp>
        <p:sp>
          <p:nvSpPr>
            <p:cNvPr id="37903" name="Line 16"/>
            <p:cNvSpPr>
              <a:spLocks noChangeShapeType="1"/>
            </p:cNvSpPr>
            <p:nvPr/>
          </p:nvSpPr>
          <p:spPr bwMode="auto">
            <a:xfrm>
              <a:off x="301" y="5242"/>
              <a:ext cx="3741" cy="0"/>
            </a:xfrm>
            <a:prstGeom prst="line">
              <a:avLst/>
            </a:prstGeom>
            <a:noFill/>
            <a:ln w="9525">
              <a:solidFill>
                <a:schemeClr val="tx1"/>
              </a:solidFill>
              <a:round/>
              <a:headEnd/>
              <a:tailEnd/>
            </a:ln>
          </p:spPr>
          <p:txBody>
            <a:bodyPr wrap="none" anchor="ctr"/>
            <a:lstStyle/>
            <a:p>
              <a:endParaRPr lang="en-US" dirty="0"/>
            </a:p>
          </p:txBody>
        </p:sp>
        <p:sp>
          <p:nvSpPr>
            <p:cNvPr id="18449" name="Text Box 17"/>
            <p:cNvSpPr txBox="1">
              <a:spLocks noChangeArrowheads="1"/>
            </p:cNvSpPr>
            <p:nvPr/>
          </p:nvSpPr>
          <p:spPr bwMode="auto">
            <a:xfrm>
              <a:off x="301" y="3029"/>
              <a:ext cx="747" cy="161"/>
            </a:xfrm>
            <a:prstGeom prst="rect">
              <a:avLst/>
            </a:prstGeom>
            <a:noFill/>
            <a:ln>
              <a:noFill/>
            </a:ln>
            <a:extLst/>
          </p:spPr>
          <p:txBody>
            <a:bodyPr lIns="92974" tIns="46487" rIns="92974" bIns="46487">
              <a:spAutoFit/>
            </a:bodyPr>
            <a:lstStyle>
              <a:lvl1pPr algn="l" defTabSz="468313" eaLnBrk="0" hangingPunct="0">
                <a:defRPr sz="1600" b="1">
                  <a:solidFill>
                    <a:schemeClr val="tx1"/>
                  </a:solidFill>
                  <a:latin typeface="Arial" charset="0"/>
                </a:defRPr>
              </a:lvl1pPr>
              <a:lvl2pPr marL="769938" indent="-295275" algn="l" defTabSz="468313" eaLnBrk="0" hangingPunct="0">
                <a:defRPr sz="1600" b="1">
                  <a:solidFill>
                    <a:schemeClr val="tx1"/>
                  </a:solidFill>
                  <a:latin typeface="Arial" charset="0"/>
                </a:defRPr>
              </a:lvl2pPr>
              <a:lvl3pPr marL="1184275" indent="-234950" algn="l" defTabSz="468313" eaLnBrk="0" hangingPunct="0">
                <a:defRPr sz="1600" b="1">
                  <a:solidFill>
                    <a:schemeClr val="tx1"/>
                  </a:solidFill>
                  <a:latin typeface="Arial" charset="0"/>
                </a:defRPr>
              </a:lvl3pPr>
              <a:lvl4pPr marL="1658938" indent="-238125" algn="l" defTabSz="468313" eaLnBrk="0" hangingPunct="0">
                <a:defRPr sz="1600" b="1">
                  <a:solidFill>
                    <a:schemeClr val="tx1"/>
                  </a:solidFill>
                  <a:latin typeface="Arial" charset="0"/>
                </a:defRPr>
              </a:lvl4pPr>
              <a:lvl5pPr marL="2133600" indent="-238125" algn="l" defTabSz="468313" eaLnBrk="0" hangingPunct="0">
                <a:defRPr sz="1600" b="1">
                  <a:solidFill>
                    <a:schemeClr val="tx1"/>
                  </a:solidFill>
                  <a:latin typeface="Arial" charset="0"/>
                </a:defRPr>
              </a:lvl5pPr>
              <a:lvl6pPr marL="2590800" indent="-238125" defTabSz="468313" eaLnBrk="0" fontAlgn="base" hangingPunct="0">
                <a:spcBef>
                  <a:spcPct val="0"/>
                </a:spcBef>
                <a:spcAft>
                  <a:spcPct val="0"/>
                </a:spcAft>
                <a:defRPr sz="1600" b="1">
                  <a:solidFill>
                    <a:schemeClr val="tx1"/>
                  </a:solidFill>
                  <a:latin typeface="Arial" charset="0"/>
                </a:defRPr>
              </a:lvl6pPr>
              <a:lvl7pPr marL="3048000" indent="-238125" defTabSz="468313" eaLnBrk="0" fontAlgn="base" hangingPunct="0">
                <a:spcBef>
                  <a:spcPct val="0"/>
                </a:spcBef>
                <a:spcAft>
                  <a:spcPct val="0"/>
                </a:spcAft>
                <a:defRPr sz="1600" b="1">
                  <a:solidFill>
                    <a:schemeClr val="tx1"/>
                  </a:solidFill>
                  <a:latin typeface="Arial" charset="0"/>
                </a:defRPr>
              </a:lvl7pPr>
              <a:lvl8pPr marL="3505200" indent="-238125" defTabSz="468313" eaLnBrk="0" fontAlgn="base" hangingPunct="0">
                <a:spcBef>
                  <a:spcPct val="0"/>
                </a:spcBef>
                <a:spcAft>
                  <a:spcPct val="0"/>
                </a:spcAft>
                <a:defRPr sz="1600" b="1">
                  <a:solidFill>
                    <a:schemeClr val="tx1"/>
                  </a:solidFill>
                  <a:latin typeface="Arial" charset="0"/>
                </a:defRPr>
              </a:lvl8pPr>
              <a:lvl9pPr marL="3962400" indent="-238125" defTabSz="468313" eaLnBrk="0" fontAlgn="base" hangingPunct="0">
                <a:spcBef>
                  <a:spcPct val="0"/>
                </a:spcBef>
                <a:spcAft>
                  <a:spcPct val="0"/>
                </a:spcAft>
                <a:defRPr sz="1600" b="1">
                  <a:solidFill>
                    <a:schemeClr val="tx1"/>
                  </a:solidFill>
                  <a:latin typeface="Arial" charset="0"/>
                </a:defRPr>
              </a:lvl9pPr>
            </a:lstStyle>
            <a:p>
              <a:pPr>
                <a:spcBef>
                  <a:spcPct val="50000"/>
                </a:spcBef>
                <a:defRPr/>
              </a:pPr>
              <a:r>
                <a:rPr lang="en-GB" altLang="en-US" sz="1100" b="0" dirty="0" smtClean="0"/>
                <a:t>Notes:</a:t>
              </a:r>
              <a:endParaRPr lang="en-US" altLang="en-US" sz="1100" b="0" dirty="0" smtClean="0"/>
            </a:p>
          </p:txBody>
        </p:sp>
        <p:sp>
          <p:nvSpPr>
            <p:cNvPr id="37905" name="Line 18"/>
            <p:cNvSpPr>
              <a:spLocks noChangeShapeType="1"/>
            </p:cNvSpPr>
            <p:nvPr/>
          </p:nvSpPr>
          <p:spPr bwMode="auto">
            <a:xfrm>
              <a:off x="301" y="3666"/>
              <a:ext cx="3741" cy="0"/>
            </a:xfrm>
            <a:prstGeom prst="line">
              <a:avLst/>
            </a:prstGeom>
            <a:noFill/>
            <a:ln w="9525">
              <a:solidFill>
                <a:schemeClr val="tx1"/>
              </a:solidFill>
              <a:round/>
              <a:headEnd/>
              <a:tailEnd/>
            </a:ln>
          </p:spPr>
          <p:txBody>
            <a:bodyPr wrap="none" anchor="ctr"/>
            <a:lstStyle/>
            <a:p>
              <a:endParaRPr lang="en-US" dirty="0"/>
            </a:p>
          </p:txBody>
        </p:sp>
        <p:sp>
          <p:nvSpPr>
            <p:cNvPr id="37906" name="Line 19"/>
            <p:cNvSpPr>
              <a:spLocks noChangeShapeType="1"/>
            </p:cNvSpPr>
            <p:nvPr/>
          </p:nvSpPr>
          <p:spPr bwMode="auto">
            <a:xfrm>
              <a:off x="301" y="4060"/>
              <a:ext cx="3741" cy="0"/>
            </a:xfrm>
            <a:prstGeom prst="line">
              <a:avLst/>
            </a:prstGeom>
            <a:noFill/>
            <a:ln w="9525">
              <a:solidFill>
                <a:schemeClr val="tx1"/>
              </a:solidFill>
              <a:round/>
              <a:headEnd/>
              <a:tailEnd/>
            </a:ln>
          </p:spPr>
          <p:txBody>
            <a:bodyPr wrap="none" anchor="ctr"/>
            <a:lstStyle/>
            <a:p>
              <a:endParaRPr lang="en-US" dirty="0"/>
            </a:p>
          </p:txBody>
        </p:sp>
        <p:sp>
          <p:nvSpPr>
            <p:cNvPr id="37907" name="Line 20"/>
            <p:cNvSpPr>
              <a:spLocks noChangeShapeType="1"/>
            </p:cNvSpPr>
            <p:nvPr/>
          </p:nvSpPr>
          <p:spPr bwMode="auto">
            <a:xfrm>
              <a:off x="301" y="4257"/>
              <a:ext cx="3741" cy="0"/>
            </a:xfrm>
            <a:prstGeom prst="line">
              <a:avLst/>
            </a:prstGeom>
            <a:noFill/>
            <a:ln w="9525">
              <a:solidFill>
                <a:schemeClr val="tx1"/>
              </a:solidFill>
              <a:round/>
              <a:headEnd/>
              <a:tailEnd/>
            </a:ln>
          </p:spPr>
          <p:txBody>
            <a:bodyPr wrap="none" anchor="ctr"/>
            <a:lstStyle/>
            <a:p>
              <a:endParaRPr lang="en-US" dirty="0"/>
            </a:p>
          </p:txBody>
        </p:sp>
        <p:sp>
          <p:nvSpPr>
            <p:cNvPr id="37908" name="Line 21"/>
            <p:cNvSpPr>
              <a:spLocks noChangeShapeType="1"/>
            </p:cNvSpPr>
            <p:nvPr/>
          </p:nvSpPr>
          <p:spPr bwMode="auto">
            <a:xfrm>
              <a:off x="301" y="5439"/>
              <a:ext cx="3741" cy="0"/>
            </a:xfrm>
            <a:prstGeom prst="line">
              <a:avLst/>
            </a:prstGeom>
            <a:noFill/>
            <a:ln w="9525">
              <a:solidFill>
                <a:schemeClr val="tx1"/>
              </a:solidFill>
              <a:round/>
              <a:headEnd/>
              <a:tailEnd/>
            </a:ln>
          </p:spPr>
          <p:txBody>
            <a:bodyPr wrap="none" anchor="ctr"/>
            <a:lstStyle/>
            <a:p>
              <a:endParaRPr lang="en-US" dirty="0"/>
            </a:p>
          </p:txBody>
        </p:sp>
        <p:sp>
          <p:nvSpPr>
            <p:cNvPr id="37909" name="Line 22"/>
            <p:cNvSpPr>
              <a:spLocks noChangeShapeType="1"/>
            </p:cNvSpPr>
            <p:nvPr/>
          </p:nvSpPr>
          <p:spPr bwMode="auto">
            <a:xfrm>
              <a:off x="301" y="5636"/>
              <a:ext cx="3741" cy="0"/>
            </a:xfrm>
            <a:prstGeom prst="line">
              <a:avLst/>
            </a:prstGeom>
            <a:noFill/>
            <a:ln w="9525">
              <a:solidFill>
                <a:schemeClr val="tx1"/>
              </a:solidFill>
              <a:round/>
              <a:headEnd/>
              <a:tailEnd/>
            </a:ln>
          </p:spPr>
          <p:txBody>
            <a:bodyPr wrap="none" anchor="ctr"/>
            <a:lstStyle/>
            <a:p>
              <a:endParaRPr lang="en-US" dirty="0"/>
            </a:p>
          </p:txBody>
        </p:sp>
        <p:sp>
          <p:nvSpPr>
            <p:cNvPr id="37910" name="Line 23"/>
            <p:cNvSpPr>
              <a:spLocks noChangeShapeType="1"/>
            </p:cNvSpPr>
            <p:nvPr/>
          </p:nvSpPr>
          <p:spPr bwMode="auto">
            <a:xfrm>
              <a:off x="301" y="5836"/>
              <a:ext cx="3741" cy="0"/>
            </a:xfrm>
            <a:prstGeom prst="line">
              <a:avLst/>
            </a:prstGeom>
            <a:noFill/>
            <a:ln w="9525">
              <a:solidFill>
                <a:schemeClr val="tx1"/>
              </a:solidFill>
              <a:round/>
              <a:headEnd/>
              <a:tailEnd/>
            </a:ln>
          </p:spPr>
          <p:txBody>
            <a:bodyPr wrap="none" anchor="ctr"/>
            <a:lstStyle/>
            <a:p>
              <a:endParaRPr lang="en-US" dirty="0"/>
            </a:p>
          </p:txBody>
        </p:sp>
      </p:grpSp>
    </p:spTree>
    <p:extLst>
      <p:ext uri="{BB962C8B-B14F-4D97-AF65-F5344CB8AC3E}">
        <p14:creationId xmlns:p14="http://schemas.microsoft.com/office/powerpoint/2010/main" val="2706799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4021879" y="9719509"/>
            <a:ext cx="3075750" cy="513459"/>
          </a:xfrm>
          <a:prstGeom prst="rect">
            <a:avLst/>
          </a:prstGeom>
          <a:noFill/>
          <a:ln w="9525">
            <a:noFill/>
            <a:miter lim="800000"/>
            <a:headEnd/>
            <a:tailEnd/>
          </a:ln>
        </p:spPr>
        <p:txBody>
          <a:bodyPr lIns="95681" tIns="47839" rIns="95681" bIns="47839" anchor="b"/>
          <a:lstStyle/>
          <a:p>
            <a:pPr algn="r" defTabSz="491810"/>
            <a:fld id="{20189322-9ECC-43F9-ABCD-2CDC4A8A9CC5}" type="slidenum">
              <a:rPr lang="en-AU" altLang="en-US" sz="1000" b="0">
                <a:ea typeface="ＭＳ Ｐゴシック" pitchFamily="34" charset="-128"/>
              </a:rPr>
              <a:pPr algn="r" defTabSz="491810"/>
              <a:t>10</a:t>
            </a:fld>
            <a:endParaRPr lang="en-AU" altLang="en-US" sz="1000" b="0" dirty="0">
              <a:ea typeface="ＭＳ Ｐゴシック" pitchFamily="34" charset="-128"/>
            </a:endParaRPr>
          </a:p>
        </p:txBody>
      </p:sp>
      <p:sp>
        <p:nvSpPr>
          <p:cNvPr id="40963" name="Rectangle 2"/>
          <p:cNvSpPr>
            <a:spLocks noGrp="1" noRot="1" noChangeAspect="1" noChangeArrowheads="1" noTextEdit="1"/>
          </p:cNvSpPr>
          <p:nvPr>
            <p:ph type="sldImg"/>
          </p:nvPr>
        </p:nvSpPr>
        <p:spPr>
          <a:xfrm>
            <a:off x="992188" y="766763"/>
            <a:ext cx="5119687" cy="3840162"/>
          </a:xfrm>
          <a:ln/>
        </p:spPr>
      </p:sp>
      <p:sp>
        <p:nvSpPr>
          <p:cNvPr id="4" name="Notes Placeholder 2"/>
          <p:cNvSpPr txBox="1">
            <a:spLocks/>
          </p:cNvSpPr>
          <p:nvPr/>
        </p:nvSpPr>
        <p:spPr>
          <a:xfrm>
            <a:off x="709764" y="4861414"/>
            <a:ext cx="5679778" cy="4606317"/>
          </a:xfrm>
          <a:prstGeom prst="rect">
            <a:avLst/>
          </a:prstGeom>
        </p:spPr>
        <p:txBody>
          <a:bodyPr lIns="95381" tIns="47691" rIns="95381" bIns="47691"/>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AU" dirty="0" smtClean="0"/>
          </a:p>
          <a:p>
            <a:endParaRPr lang="en-AU" dirty="0" smtClean="0"/>
          </a:p>
          <a:p>
            <a:r>
              <a:rPr lang="en-AU" dirty="0" smtClean="0"/>
              <a:t>Jim</a:t>
            </a:r>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Intro by Mike Kane - </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14</a:t>
            </a:fld>
            <a:endParaRPr lang="en-AU" altLang="en-US" dirty="0"/>
          </a:p>
        </p:txBody>
      </p:sp>
    </p:spTree>
    <p:extLst>
      <p:ext uri="{BB962C8B-B14F-4D97-AF65-F5344CB8AC3E}">
        <p14:creationId xmlns:p14="http://schemas.microsoft.com/office/powerpoint/2010/main" val="330487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021879" y="9719509"/>
            <a:ext cx="3075750" cy="51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1" tIns="47839" rIns="95681" bIns="47839" anchor="b"/>
          <a:lstStyle>
            <a:lvl1pPr defTabSz="471488" eaLnBrk="0" hangingPunct="0">
              <a:defRPr sz="1600" b="1">
                <a:solidFill>
                  <a:schemeClr val="tx1"/>
                </a:solidFill>
                <a:latin typeface="Arial" charset="0"/>
              </a:defRPr>
            </a:lvl1pPr>
            <a:lvl2pPr marL="742950" indent="-285750" defTabSz="471488" eaLnBrk="0" hangingPunct="0">
              <a:defRPr sz="1600" b="1">
                <a:solidFill>
                  <a:schemeClr val="tx1"/>
                </a:solidFill>
                <a:latin typeface="Arial" charset="0"/>
              </a:defRPr>
            </a:lvl2pPr>
            <a:lvl3pPr marL="1143000" indent="-228600" defTabSz="471488" eaLnBrk="0" hangingPunct="0">
              <a:defRPr sz="1600" b="1">
                <a:solidFill>
                  <a:schemeClr val="tx1"/>
                </a:solidFill>
                <a:latin typeface="Arial" charset="0"/>
              </a:defRPr>
            </a:lvl3pPr>
            <a:lvl4pPr marL="1600200" indent="-228600" defTabSz="471488" eaLnBrk="0" hangingPunct="0">
              <a:defRPr sz="1600" b="1">
                <a:solidFill>
                  <a:schemeClr val="tx1"/>
                </a:solidFill>
                <a:latin typeface="Arial" charset="0"/>
              </a:defRPr>
            </a:lvl4pPr>
            <a:lvl5pPr marL="2057400" indent="-228600" defTabSz="471488" eaLnBrk="0" hangingPunct="0">
              <a:defRPr sz="1600" b="1">
                <a:solidFill>
                  <a:schemeClr val="tx1"/>
                </a:solidFill>
                <a:latin typeface="Arial" charset="0"/>
              </a:defRPr>
            </a:lvl5pPr>
            <a:lvl6pPr marL="2514600" indent="-228600" defTabSz="471488" eaLnBrk="0" fontAlgn="base" hangingPunct="0">
              <a:spcBef>
                <a:spcPct val="0"/>
              </a:spcBef>
              <a:spcAft>
                <a:spcPct val="0"/>
              </a:spcAft>
              <a:defRPr sz="1600" b="1">
                <a:solidFill>
                  <a:schemeClr val="tx1"/>
                </a:solidFill>
                <a:latin typeface="Arial" charset="0"/>
              </a:defRPr>
            </a:lvl6pPr>
            <a:lvl7pPr marL="2971800" indent="-228600" defTabSz="471488" eaLnBrk="0" fontAlgn="base" hangingPunct="0">
              <a:spcBef>
                <a:spcPct val="0"/>
              </a:spcBef>
              <a:spcAft>
                <a:spcPct val="0"/>
              </a:spcAft>
              <a:defRPr sz="1600" b="1">
                <a:solidFill>
                  <a:schemeClr val="tx1"/>
                </a:solidFill>
                <a:latin typeface="Arial" charset="0"/>
              </a:defRPr>
            </a:lvl7pPr>
            <a:lvl8pPr marL="3429000" indent="-228600" defTabSz="471488" eaLnBrk="0" fontAlgn="base" hangingPunct="0">
              <a:spcBef>
                <a:spcPct val="0"/>
              </a:spcBef>
              <a:spcAft>
                <a:spcPct val="0"/>
              </a:spcAft>
              <a:defRPr sz="1600" b="1">
                <a:solidFill>
                  <a:schemeClr val="tx1"/>
                </a:solidFill>
                <a:latin typeface="Arial" charset="0"/>
              </a:defRPr>
            </a:lvl8pPr>
            <a:lvl9pPr marL="3886200" indent="-228600" defTabSz="471488" eaLnBrk="0" fontAlgn="base" hangingPunct="0">
              <a:spcBef>
                <a:spcPct val="0"/>
              </a:spcBef>
              <a:spcAft>
                <a:spcPct val="0"/>
              </a:spcAft>
              <a:defRPr sz="1600" b="1">
                <a:solidFill>
                  <a:schemeClr val="tx1"/>
                </a:solidFill>
                <a:latin typeface="Arial" charset="0"/>
              </a:defRPr>
            </a:lvl9pPr>
          </a:lstStyle>
          <a:p>
            <a:pPr algn="r" eaLnBrk="1" hangingPunct="1"/>
            <a:fld id="{BF44F8B4-7343-4896-A270-9AC78DF91780}" type="slidenum">
              <a:rPr lang="en-AU" altLang="en-US" sz="1000" b="0">
                <a:ea typeface="ＭＳ Ｐゴシック" pitchFamily="34" charset="-128"/>
              </a:rPr>
              <a:pPr algn="r" eaLnBrk="1" hangingPunct="1"/>
              <a:t>15</a:t>
            </a:fld>
            <a:endParaRPr lang="en-AU" altLang="en-US" sz="1000" b="0" dirty="0">
              <a:ea typeface="ＭＳ Ｐゴシック" pitchFamily="34" charset="-128"/>
            </a:endParaRPr>
          </a:p>
        </p:txBody>
      </p:sp>
      <p:sp>
        <p:nvSpPr>
          <p:cNvPr id="44035" name="Rectangle 2"/>
          <p:cNvSpPr>
            <a:spLocks noGrp="1" noRot="1" noChangeAspect="1" noChangeArrowheads="1" noTextEdit="1"/>
          </p:cNvSpPr>
          <p:nvPr>
            <p:ph type="sldImg"/>
          </p:nvPr>
        </p:nvSpPr>
        <p:spPr>
          <a:xfrm>
            <a:off x="992188" y="766763"/>
            <a:ext cx="5119687" cy="3840162"/>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4021879" y="9719509"/>
            <a:ext cx="3075750" cy="513459"/>
          </a:xfrm>
          <a:prstGeom prst="rect">
            <a:avLst/>
          </a:prstGeom>
          <a:noFill/>
          <a:ln w="9525">
            <a:noFill/>
            <a:miter lim="800000"/>
            <a:headEnd/>
            <a:tailEnd/>
          </a:ln>
        </p:spPr>
        <p:txBody>
          <a:bodyPr lIns="95681" tIns="47839" rIns="95681" bIns="47839" anchor="b"/>
          <a:lstStyle/>
          <a:p>
            <a:pPr algn="r" defTabSz="491810"/>
            <a:fld id="{E78DDBCE-AA9C-48C2-921C-424867DF839C}" type="slidenum">
              <a:rPr lang="en-AU" altLang="en-US" sz="1000" b="0">
                <a:ea typeface="ＭＳ Ｐゴシック" pitchFamily="34" charset="-128"/>
              </a:rPr>
              <a:pPr algn="r" defTabSz="491810"/>
              <a:t>16</a:t>
            </a:fld>
            <a:endParaRPr lang="en-AU" altLang="en-US" sz="1000" b="0" dirty="0">
              <a:ea typeface="ＭＳ Ｐゴシック" pitchFamily="34" charset="-128"/>
            </a:endParaRPr>
          </a:p>
        </p:txBody>
      </p:sp>
      <p:sp>
        <p:nvSpPr>
          <p:cNvPr id="45059" name="Rectangle 2"/>
          <p:cNvSpPr>
            <a:spLocks noGrp="1" noRot="1" noChangeAspect="1" noChangeArrowheads="1" noTextEdit="1"/>
          </p:cNvSpPr>
          <p:nvPr>
            <p:ph type="sldImg"/>
          </p:nvPr>
        </p:nvSpPr>
        <p:spPr>
          <a:xfrm>
            <a:off x="857250" y="766763"/>
            <a:ext cx="5499100" cy="4125912"/>
          </a:xfrm>
          <a:ln/>
        </p:spPr>
      </p:sp>
      <p:sp>
        <p:nvSpPr>
          <p:cNvPr id="4" name="Notes Placeholder 2"/>
          <p:cNvSpPr txBox="1">
            <a:spLocks/>
          </p:cNvSpPr>
          <p:nvPr/>
        </p:nvSpPr>
        <p:spPr>
          <a:xfrm>
            <a:off x="709764" y="4861414"/>
            <a:ext cx="5679778" cy="4606317"/>
          </a:xfrm>
          <a:prstGeom prst="rect">
            <a:avLst/>
          </a:prstGeom>
        </p:spPr>
        <p:txBody>
          <a:bodyPr lIns="95381" tIns="47691" rIns="95381" bIns="47691"/>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AU" dirty="0" smtClean="0"/>
          </a:p>
          <a:p>
            <a:endParaRPr lang="en-AU" dirty="0" smtClean="0"/>
          </a:p>
          <a:p>
            <a:r>
              <a:rPr lang="en-AU" dirty="0" smtClean="0"/>
              <a:t>Mike</a:t>
            </a:r>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021879" y="9719509"/>
            <a:ext cx="3075750" cy="513459"/>
          </a:xfrm>
          <a:prstGeom prst="rect">
            <a:avLst/>
          </a:prstGeom>
          <a:noFill/>
          <a:ln w="9525">
            <a:noFill/>
            <a:miter lim="800000"/>
            <a:headEnd/>
            <a:tailEnd/>
          </a:ln>
        </p:spPr>
        <p:txBody>
          <a:bodyPr lIns="95681" tIns="47839" rIns="95681" bIns="47839" anchor="b"/>
          <a:lstStyle/>
          <a:p>
            <a:pPr algn="r" defTabSz="491810"/>
            <a:fld id="{D2516772-88A4-446C-BB1F-A7464FFDDA42}" type="slidenum">
              <a:rPr lang="en-AU" altLang="en-US" sz="1000" b="0">
                <a:ea typeface="ＭＳ Ｐゴシック" pitchFamily="34" charset="-128"/>
              </a:rPr>
              <a:pPr algn="r" defTabSz="491810"/>
              <a:t>17</a:t>
            </a:fld>
            <a:endParaRPr lang="en-AU" altLang="en-US" sz="1000" b="0" dirty="0">
              <a:ea typeface="ＭＳ Ｐゴシック" pitchFamily="34" charset="-128"/>
            </a:endParaRPr>
          </a:p>
        </p:txBody>
      </p:sp>
      <p:sp>
        <p:nvSpPr>
          <p:cNvPr id="46083" name="Rectangle 2"/>
          <p:cNvSpPr>
            <a:spLocks noGrp="1" noRot="1" noChangeAspect="1" noChangeArrowheads="1" noTextEdit="1"/>
          </p:cNvSpPr>
          <p:nvPr>
            <p:ph type="sldImg"/>
          </p:nvPr>
        </p:nvSpPr>
        <p:spPr>
          <a:xfrm>
            <a:off x="992188" y="766763"/>
            <a:ext cx="5119687" cy="3840162"/>
          </a:xfrm>
          <a:ln/>
        </p:spPr>
      </p:sp>
      <p:sp>
        <p:nvSpPr>
          <p:cNvPr id="4" name="Notes Placeholder 2"/>
          <p:cNvSpPr txBox="1">
            <a:spLocks/>
          </p:cNvSpPr>
          <p:nvPr/>
        </p:nvSpPr>
        <p:spPr>
          <a:xfrm>
            <a:off x="709764" y="4861414"/>
            <a:ext cx="5679778" cy="4606317"/>
          </a:xfrm>
          <a:prstGeom prst="rect">
            <a:avLst/>
          </a:prstGeom>
        </p:spPr>
        <p:txBody>
          <a:bodyPr lIns="95381" tIns="47691" rIns="95381" bIns="47691"/>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AU" dirty="0" smtClean="0"/>
          </a:p>
          <a:p>
            <a:endParaRPr lang="en-AU" dirty="0" smtClean="0"/>
          </a:p>
          <a:p>
            <a:r>
              <a:rPr lang="en-AU" dirty="0" smtClean="0"/>
              <a:t>Mike</a:t>
            </a:r>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021879" y="9719509"/>
            <a:ext cx="3075750" cy="513459"/>
          </a:xfrm>
          <a:prstGeom prst="rect">
            <a:avLst/>
          </a:prstGeom>
          <a:noFill/>
          <a:ln w="9525">
            <a:noFill/>
            <a:miter lim="800000"/>
            <a:headEnd/>
            <a:tailEnd/>
          </a:ln>
        </p:spPr>
        <p:txBody>
          <a:bodyPr lIns="95681" tIns="47839" rIns="95681" bIns="47839" anchor="b"/>
          <a:lstStyle/>
          <a:p>
            <a:pPr algn="r" defTabSz="491810"/>
            <a:fld id="{492209FC-55D1-476B-A1E2-20C7ABF468B6}" type="slidenum">
              <a:rPr lang="en-AU" altLang="en-US" sz="1000" b="0">
                <a:ea typeface="ＭＳ Ｐゴシック" pitchFamily="34" charset="-128"/>
              </a:rPr>
              <a:pPr algn="r" defTabSz="491810"/>
              <a:t>18</a:t>
            </a:fld>
            <a:endParaRPr lang="en-AU" altLang="en-US" sz="1000" b="0" dirty="0">
              <a:ea typeface="ＭＳ Ｐゴシック" pitchFamily="34" charset="-128"/>
            </a:endParaRPr>
          </a:p>
        </p:txBody>
      </p:sp>
      <p:sp>
        <p:nvSpPr>
          <p:cNvPr id="47107" name="Rectangle 2"/>
          <p:cNvSpPr>
            <a:spLocks noGrp="1" noRot="1" noChangeAspect="1" noChangeArrowheads="1" noTextEdit="1"/>
          </p:cNvSpPr>
          <p:nvPr>
            <p:ph type="sldImg"/>
          </p:nvPr>
        </p:nvSpPr>
        <p:spPr>
          <a:xfrm>
            <a:off x="857250" y="766763"/>
            <a:ext cx="5499100" cy="4125912"/>
          </a:xfrm>
          <a:ln/>
        </p:spPr>
      </p:sp>
      <p:sp>
        <p:nvSpPr>
          <p:cNvPr id="4" name="Notes Placeholder 2"/>
          <p:cNvSpPr txBox="1">
            <a:spLocks/>
          </p:cNvSpPr>
          <p:nvPr/>
        </p:nvSpPr>
        <p:spPr>
          <a:xfrm>
            <a:off x="709764" y="4861414"/>
            <a:ext cx="5679778" cy="4606317"/>
          </a:xfrm>
          <a:prstGeom prst="rect">
            <a:avLst/>
          </a:prstGeom>
        </p:spPr>
        <p:txBody>
          <a:bodyPr lIns="95381" tIns="47691" rIns="95381" bIns="47691"/>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AU" dirty="0" smtClean="0"/>
          </a:p>
          <a:p>
            <a:endParaRPr lang="en-AU" dirty="0" smtClean="0"/>
          </a:p>
          <a:p>
            <a:r>
              <a:rPr lang="en-AU" dirty="0" smtClean="0"/>
              <a:t>Mike</a:t>
            </a:r>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Intro by Mike Kane - </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19</a:t>
            </a:fld>
            <a:endParaRPr lang="en-AU" altLang="en-US" dirty="0"/>
          </a:p>
        </p:txBody>
      </p:sp>
    </p:spTree>
    <p:extLst>
      <p:ext uri="{BB962C8B-B14F-4D97-AF65-F5344CB8AC3E}">
        <p14:creationId xmlns:p14="http://schemas.microsoft.com/office/powerpoint/2010/main" val="3304873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Jim</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20</a:t>
            </a:fld>
            <a:endParaRPr lang="en-AU" altLang="en-US" dirty="0"/>
          </a:p>
        </p:txBody>
      </p:sp>
    </p:spTree>
    <p:extLst>
      <p:ext uri="{BB962C8B-B14F-4D97-AF65-F5344CB8AC3E}">
        <p14:creationId xmlns:p14="http://schemas.microsoft.com/office/powerpoint/2010/main" val="3910139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Mike</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21</a:t>
            </a:fld>
            <a:endParaRPr lang="en-AU" altLang="en-US" dirty="0"/>
          </a:p>
        </p:txBody>
      </p:sp>
    </p:spTree>
    <p:extLst>
      <p:ext uri="{BB962C8B-B14F-4D97-AF65-F5344CB8AC3E}">
        <p14:creationId xmlns:p14="http://schemas.microsoft.com/office/powerpoint/2010/main" val="529676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21879" y="9722811"/>
            <a:ext cx="3075750" cy="510166"/>
          </a:xfrm>
          <a:prstGeom prst="rect">
            <a:avLst/>
          </a:prstGeom>
          <a:noFill/>
          <a:ln w="9525">
            <a:noFill/>
            <a:miter lim="800000"/>
            <a:headEnd/>
            <a:tailEnd/>
          </a:ln>
        </p:spPr>
        <p:txBody>
          <a:bodyPr lIns="92857" tIns="46428" rIns="92857" bIns="46428" anchor="b"/>
          <a:lstStyle/>
          <a:p>
            <a:pPr algn="r" defTabSz="498435"/>
            <a:fld id="{5DA9D554-E206-4C4D-839A-A9850F606C31}" type="slidenum">
              <a:rPr lang="en-AU" sz="1300" b="0">
                <a:latin typeface="Calibri" pitchFamily="34" charset="0"/>
                <a:ea typeface="ＭＳ Ｐゴシック" pitchFamily="34" charset="-128"/>
              </a:rPr>
              <a:pPr algn="r" defTabSz="498435"/>
              <a:t>22</a:t>
            </a:fld>
            <a:endParaRPr lang="en-AU" sz="1300" b="0" dirty="0">
              <a:latin typeface="Calibri" pitchFamily="34" charset="0"/>
              <a:ea typeface="ＭＳ Ｐゴシック" pitchFamily="34" charset="-128"/>
            </a:endParaRPr>
          </a:p>
        </p:txBody>
      </p:sp>
      <p:sp>
        <p:nvSpPr>
          <p:cNvPr id="48131" name="Rectangle 2"/>
          <p:cNvSpPr>
            <a:spLocks noGrp="1" noRot="1" noChangeAspect="1" noChangeArrowheads="1" noTextEdit="1"/>
          </p:cNvSpPr>
          <p:nvPr>
            <p:ph type="sldImg"/>
          </p:nvPr>
        </p:nvSpPr>
        <p:spPr>
          <a:xfrm>
            <a:off x="698500" y="527050"/>
            <a:ext cx="5857875" cy="4394200"/>
          </a:xfrm>
          <a:ln/>
        </p:spPr>
      </p:sp>
      <p:sp>
        <p:nvSpPr>
          <p:cNvPr id="48132" name="Notes Placeholder 3"/>
          <p:cNvSpPr>
            <a:spLocks noGrp="1" noChangeArrowheads="1"/>
          </p:cNvSpPr>
          <p:nvPr>
            <p:ph type="body" idx="1"/>
          </p:nvPr>
        </p:nvSpPr>
        <p:spPr bwMode="auto">
          <a:xfrm>
            <a:off x="549964" y="5032559"/>
            <a:ext cx="6315317" cy="4604671"/>
          </a:xfrm>
          <a:prstGeom prst="rect">
            <a:avLst/>
          </a:prstGeom>
          <a:noFill/>
          <a:ln>
            <a:miter lim="800000"/>
            <a:headEnd/>
            <a:tailEnd/>
          </a:ln>
        </p:spPr>
        <p:txBody>
          <a:bodyPr lIns="95113" tIns="47559" rIns="95113" bIns="47559"/>
          <a:lstStyle/>
          <a:p>
            <a:pPr marL="167250" indent="-167250">
              <a:buFont typeface="Wingdings" pitchFamily="2" charset="2"/>
              <a:buChar char="§"/>
            </a:pPr>
            <a:endParaRPr lang="en-AU" sz="1500" b="1" dirty="0"/>
          </a:p>
          <a:p>
            <a:pPr marL="167250" indent="-167250">
              <a:buFont typeface="Wingdings" pitchFamily="2" charset="2"/>
              <a:buChar char="§"/>
            </a:pPr>
            <a:r>
              <a:rPr lang="en-AU" sz="1500" b="1" dirty="0"/>
              <a:t>Jim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B3BB8F0-768A-45F6-BA3A-0A3DAFB67B2A}" type="slidenum">
              <a:rPr lang="en-US"/>
              <a:pPr/>
              <a:t>2</a:t>
            </a:fld>
            <a:endParaRPr lang="en-US" dirty="0"/>
          </a:p>
        </p:txBody>
      </p:sp>
      <p:sp>
        <p:nvSpPr>
          <p:cNvPr id="20483" name="Rectangle 7"/>
          <p:cNvSpPr txBox="1">
            <a:spLocks noGrp="1" noChangeArrowheads="1"/>
          </p:cNvSpPr>
          <p:nvPr/>
        </p:nvSpPr>
        <p:spPr bwMode="auto">
          <a:xfrm>
            <a:off x="4021295" y="9721117"/>
            <a:ext cx="3076363" cy="511731"/>
          </a:xfrm>
          <a:prstGeom prst="rect">
            <a:avLst/>
          </a:prstGeom>
          <a:noFill/>
          <a:ln w="9525">
            <a:noFill/>
            <a:miter lim="800000"/>
            <a:headEnd/>
            <a:tailEnd/>
          </a:ln>
        </p:spPr>
        <p:txBody>
          <a:bodyPr lIns="95224" tIns="47612" rIns="95224" bIns="47612" anchor="b"/>
          <a:lstStyle/>
          <a:p>
            <a:pPr algn="r" defTabSz="951687"/>
            <a:fld id="{1BF6948A-A69B-436B-B15F-79AAB4E582E9}" type="slidenum">
              <a:rPr lang="en-US" sz="1300">
                <a:latin typeface="Calibri" pitchFamily="34" charset="0"/>
                <a:ea typeface="ＭＳ Ｐゴシック" pitchFamily="34" charset="-128"/>
              </a:rPr>
              <a:pPr algn="r" defTabSz="951687"/>
              <a:t>2</a:t>
            </a:fld>
            <a:endParaRPr lang="en-US" sz="1300" dirty="0">
              <a:latin typeface="Calibri" pitchFamily="34" charset="0"/>
              <a:ea typeface="ＭＳ Ｐゴシック" pitchFamily="34" charset="-128"/>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xfrm>
            <a:off x="708290" y="4859684"/>
            <a:ext cx="5682727" cy="4607351"/>
          </a:xfrm>
          <a:prstGeom prst="rect">
            <a:avLst/>
          </a:prstGeom>
          <a:noFill/>
          <a:ln/>
        </p:spPr>
        <p:txBody>
          <a:bodyPr lIns="95224" tIns="47612" rIns="95224" bIns="47612"/>
          <a:lstStyle/>
          <a:p>
            <a:pPr eaLnBrk="1" hangingPunct="1">
              <a:lnSpc>
                <a:spcPct val="90000"/>
              </a:lnSpc>
              <a:buFont typeface="Arial" pitchFamily="34" charset="0"/>
              <a:buChar cha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Intro by Mike Kane - </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23</a:t>
            </a:fld>
            <a:endParaRPr lang="en-AU" altLang="en-US" dirty="0"/>
          </a:p>
        </p:txBody>
      </p:sp>
    </p:spTree>
    <p:extLst>
      <p:ext uri="{BB962C8B-B14F-4D97-AF65-F5344CB8AC3E}">
        <p14:creationId xmlns:p14="http://schemas.microsoft.com/office/powerpoint/2010/main" val="3304873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bwMode="auto">
          <a:xfrm>
            <a:off x="710439" y="4861412"/>
            <a:ext cx="5678436" cy="4604671"/>
          </a:xfrm>
          <a:prstGeom prst="rect">
            <a:avLst/>
          </a:prstGeom>
          <a:noFill/>
          <a:ln>
            <a:miter lim="800000"/>
            <a:headEnd/>
            <a:tailEnd/>
          </a:ln>
        </p:spPr>
        <p:txBody>
          <a:bodyPr lIns="91368" tIns="45684" rIns="91368" bIns="45684"/>
          <a:lstStyle/>
          <a:p>
            <a:endParaRPr lang="en-AU" dirty="0" smtClean="0"/>
          </a:p>
          <a:p>
            <a:endParaRPr lang="en-AU" dirty="0"/>
          </a:p>
          <a:p>
            <a:r>
              <a:rPr lang="en-AU" dirty="0" smtClean="0"/>
              <a:t>Jim</a:t>
            </a:r>
          </a:p>
        </p:txBody>
      </p:sp>
      <p:sp>
        <p:nvSpPr>
          <p:cNvPr id="49156" name="Slide Number Placeholder 3"/>
          <p:cNvSpPr txBox="1">
            <a:spLocks noGrp="1"/>
          </p:cNvSpPr>
          <p:nvPr/>
        </p:nvSpPr>
        <p:spPr bwMode="auto">
          <a:xfrm>
            <a:off x="4020213" y="9721156"/>
            <a:ext cx="3077421" cy="511811"/>
          </a:xfrm>
          <a:prstGeom prst="rect">
            <a:avLst/>
          </a:prstGeom>
          <a:noFill/>
          <a:ln w="9525">
            <a:noFill/>
            <a:miter lim="800000"/>
            <a:headEnd/>
            <a:tailEnd/>
          </a:ln>
        </p:spPr>
        <p:txBody>
          <a:bodyPr lIns="94611" tIns="47305" rIns="94611" bIns="47305" anchor="b"/>
          <a:lstStyle/>
          <a:p>
            <a:pPr algn="r" defTabSz="483531"/>
            <a:fld id="{3E7F0E9E-C0B1-4091-91A1-9D897775553F}" type="slidenum">
              <a:rPr lang="en-AU" altLang="en-US" sz="1100" b="0">
                <a:latin typeface="Calibri" pitchFamily="34" charset="0"/>
              </a:rPr>
              <a:pPr algn="r" defTabSz="483531"/>
              <a:t>24</a:t>
            </a:fld>
            <a:endParaRPr lang="en-AU" altLang="en-US" sz="1100" b="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bwMode="auto">
          <a:xfrm>
            <a:off x="710439" y="4861412"/>
            <a:ext cx="5678436" cy="4604671"/>
          </a:xfrm>
          <a:prstGeom prst="rect">
            <a:avLst/>
          </a:prstGeom>
          <a:noFill/>
          <a:ln>
            <a:miter lim="800000"/>
            <a:headEnd/>
            <a:tailEnd/>
          </a:ln>
        </p:spPr>
        <p:txBody>
          <a:bodyPr lIns="91368" tIns="45684" rIns="91368" bIns="45684"/>
          <a:lstStyle/>
          <a:p>
            <a:endParaRPr lang="en-AU" dirty="0" smtClean="0"/>
          </a:p>
          <a:p>
            <a:endParaRPr lang="en-AU" dirty="0"/>
          </a:p>
          <a:p>
            <a:r>
              <a:rPr lang="en-AU" dirty="0" smtClean="0"/>
              <a:t>Jim</a:t>
            </a:r>
          </a:p>
        </p:txBody>
      </p:sp>
      <p:sp>
        <p:nvSpPr>
          <p:cNvPr id="50180" name="Slide Number Placeholder 3"/>
          <p:cNvSpPr txBox="1">
            <a:spLocks noGrp="1"/>
          </p:cNvSpPr>
          <p:nvPr/>
        </p:nvSpPr>
        <p:spPr bwMode="auto">
          <a:xfrm>
            <a:off x="4020213" y="9721156"/>
            <a:ext cx="3077421" cy="511811"/>
          </a:xfrm>
          <a:prstGeom prst="rect">
            <a:avLst/>
          </a:prstGeom>
          <a:noFill/>
          <a:ln w="9525">
            <a:noFill/>
            <a:miter lim="800000"/>
            <a:headEnd/>
            <a:tailEnd/>
          </a:ln>
        </p:spPr>
        <p:txBody>
          <a:bodyPr lIns="94611" tIns="47305" rIns="94611" bIns="47305" anchor="b"/>
          <a:lstStyle/>
          <a:p>
            <a:pPr algn="r" defTabSz="483531"/>
            <a:fld id="{BD217141-0A55-407F-839E-1981B3693AEA}" type="slidenum">
              <a:rPr lang="en-AU" altLang="en-US" sz="1100" b="0">
                <a:latin typeface="Calibri" pitchFamily="34" charset="0"/>
              </a:rPr>
              <a:pPr algn="r" defTabSz="483531"/>
              <a:t>25</a:t>
            </a:fld>
            <a:endParaRPr lang="en-AU" altLang="en-US" sz="1100" b="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bwMode="auto">
          <a:xfrm>
            <a:off x="710439" y="4861412"/>
            <a:ext cx="5678436" cy="4604671"/>
          </a:xfrm>
          <a:prstGeom prst="rect">
            <a:avLst/>
          </a:prstGeom>
          <a:noFill/>
          <a:ln>
            <a:miter lim="800000"/>
            <a:headEnd/>
            <a:tailEnd/>
          </a:ln>
        </p:spPr>
        <p:txBody>
          <a:bodyPr lIns="91368" tIns="45684" rIns="91368" bIns="45684"/>
          <a:lstStyle/>
          <a:p>
            <a:endParaRPr lang="en-AU" dirty="0" smtClean="0"/>
          </a:p>
          <a:p>
            <a:endParaRPr lang="en-AU" dirty="0"/>
          </a:p>
          <a:p>
            <a:r>
              <a:rPr lang="en-AU" dirty="0" smtClean="0"/>
              <a:t>Jim</a:t>
            </a:r>
          </a:p>
        </p:txBody>
      </p:sp>
      <p:sp>
        <p:nvSpPr>
          <p:cNvPr id="51204" name="Slide Number Placeholder 3"/>
          <p:cNvSpPr txBox="1">
            <a:spLocks noGrp="1"/>
          </p:cNvSpPr>
          <p:nvPr/>
        </p:nvSpPr>
        <p:spPr bwMode="auto">
          <a:xfrm>
            <a:off x="4020213" y="9721156"/>
            <a:ext cx="3077421" cy="511811"/>
          </a:xfrm>
          <a:prstGeom prst="rect">
            <a:avLst/>
          </a:prstGeom>
          <a:noFill/>
          <a:ln w="9525">
            <a:noFill/>
            <a:miter lim="800000"/>
            <a:headEnd/>
            <a:tailEnd/>
          </a:ln>
        </p:spPr>
        <p:txBody>
          <a:bodyPr lIns="94611" tIns="47305" rIns="94611" bIns="47305" anchor="b"/>
          <a:lstStyle/>
          <a:p>
            <a:pPr algn="r" defTabSz="483531"/>
            <a:fld id="{6832DC12-3D8A-486C-B25A-02B627DC9DA7}" type="slidenum">
              <a:rPr lang="en-AU" altLang="en-US" sz="1100" b="0">
                <a:latin typeface="Calibri" pitchFamily="34" charset="0"/>
              </a:rPr>
              <a:pPr algn="r" defTabSz="483531"/>
              <a:t>26</a:t>
            </a:fld>
            <a:endParaRPr lang="en-AU" altLang="en-US" sz="1100" b="0"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Intro by Mike Kane - </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27</a:t>
            </a:fld>
            <a:endParaRPr lang="en-AU" altLang="en-US" dirty="0"/>
          </a:p>
        </p:txBody>
      </p:sp>
    </p:spTree>
    <p:extLst>
      <p:ext uri="{BB962C8B-B14F-4D97-AF65-F5344CB8AC3E}">
        <p14:creationId xmlns:p14="http://schemas.microsoft.com/office/powerpoint/2010/main" val="3304873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Intro by Mike Kane - </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31</a:t>
            </a:fld>
            <a:endParaRPr lang="en-AU" altLang="en-US" dirty="0"/>
          </a:p>
        </p:txBody>
      </p:sp>
    </p:spTree>
    <p:extLst>
      <p:ext uri="{BB962C8B-B14F-4D97-AF65-F5344CB8AC3E}">
        <p14:creationId xmlns:p14="http://schemas.microsoft.com/office/powerpoint/2010/main" val="3304873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4021879" y="9721156"/>
            <a:ext cx="3075750" cy="511811"/>
          </a:xfrm>
          <a:prstGeom prst="rect">
            <a:avLst/>
          </a:prstGeom>
          <a:noFill/>
          <a:ln w="9525">
            <a:noFill/>
            <a:miter lim="800000"/>
            <a:headEnd/>
            <a:tailEnd/>
          </a:ln>
        </p:spPr>
        <p:txBody>
          <a:bodyPr lIns="95697" tIns="47848" rIns="95697" bIns="47848" anchor="b"/>
          <a:lstStyle/>
          <a:p>
            <a:pPr algn="r" defTabSz="493466"/>
            <a:fld id="{43384DFB-14D3-40C4-BA4E-64FC708DFCB7}" type="slidenum">
              <a:rPr lang="en-AU" altLang="en-US" sz="1000" b="0">
                <a:ea typeface="ＭＳ Ｐゴシック" pitchFamily="34" charset="-128"/>
              </a:rPr>
              <a:pPr algn="r" defTabSz="493466"/>
              <a:t>32</a:t>
            </a:fld>
            <a:endParaRPr lang="en-AU" altLang="en-US" sz="1000" b="0" dirty="0">
              <a:ea typeface="ＭＳ Ｐゴシック" pitchFamily="34" charset="-128"/>
            </a:endParaRPr>
          </a:p>
        </p:txBody>
      </p:sp>
      <p:sp>
        <p:nvSpPr>
          <p:cNvPr id="52227" name="Rectangle 2"/>
          <p:cNvSpPr>
            <a:spLocks noGrp="1" noRot="1" noChangeAspect="1" noChangeArrowheads="1" noTextEdit="1"/>
          </p:cNvSpPr>
          <p:nvPr>
            <p:ph type="sldImg"/>
          </p:nvPr>
        </p:nvSpPr>
        <p:spPr>
          <a:xfrm>
            <a:off x="857250" y="766763"/>
            <a:ext cx="5499100" cy="4125912"/>
          </a:xfrm>
          <a:ln/>
        </p:spPr>
      </p:sp>
      <p:sp>
        <p:nvSpPr>
          <p:cNvPr id="4" name="Notes Placeholder 2"/>
          <p:cNvSpPr txBox="1">
            <a:spLocks/>
          </p:cNvSpPr>
          <p:nvPr/>
        </p:nvSpPr>
        <p:spPr>
          <a:xfrm>
            <a:off x="709764" y="5098390"/>
            <a:ext cx="5679778" cy="4606317"/>
          </a:xfrm>
          <a:prstGeom prst="rect">
            <a:avLst/>
          </a:prstGeom>
        </p:spPr>
        <p:txBody>
          <a:bodyPr lIns="95381" tIns="47691" rIns="95381" bIns="47691"/>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67250" indent="-167250">
              <a:buFont typeface="Wingdings" pitchFamily="2" charset="2"/>
              <a:buChar char="§"/>
            </a:pPr>
            <a:endParaRPr lang="en-AU" b="1" dirty="0" smtClean="0"/>
          </a:p>
          <a:p>
            <a:pPr marL="167250" indent="-167250">
              <a:buFont typeface="Wingdings" pitchFamily="2" charset="2"/>
              <a:buChar char="§"/>
            </a:pPr>
            <a:r>
              <a:rPr lang="en-AU" b="1" dirty="0" smtClean="0"/>
              <a:t>Mike</a:t>
            </a:r>
          </a:p>
          <a:p>
            <a:pPr marL="167250" indent="-167250">
              <a:buFont typeface="Wingdings" pitchFamily="2" charset="2"/>
              <a:buChar char="§"/>
            </a:pPr>
            <a:endParaRPr lang="en-AU" b="1" dirty="0" smtClean="0"/>
          </a:p>
          <a:p>
            <a:pPr marL="167250" indent="-167250">
              <a:buFont typeface="Wingdings" pitchFamily="2" charset="2"/>
              <a:buChar char="§"/>
            </a:pPr>
            <a:endParaRPr lang="en-AU" b="1" dirty="0" smtClean="0"/>
          </a:p>
          <a:p>
            <a:pPr marL="167250" indent="-167250">
              <a:buFont typeface="Wingdings" pitchFamily="2" charset="2"/>
              <a:buChar char="§"/>
            </a:pPr>
            <a:r>
              <a:rPr lang="en-AU" b="1" dirty="0" smtClean="0"/>
              <a:t>The Asian Gypsum business </a:t>
            </a:r>
            <a:r>
              <a:rPr lang="en-AU" dirty="0" smtClean="0"/>
              <a:t>is a critically important growth platform for Boral</a:t>
            </a:r>
          </a:p>
          <a:p>
            <a:pPr marL="167250" indent="-167250">
              <a:spcBef>
                <a:spcPts val="861"/>
              </a:spcBef>
              <a:buFont typeface="Wingdings" pitchFamily="2" charset="2"/>
              <a:buChar char="§"/>
            </a:pPr>
            <a:r>
              <a:rPr lang="en-AU" dirty="0" smtClean="0"/>
              <a:t>Sales volumes have grown at a compounded rate of 7% per annum since FY2007 despite the global financial crisis and lower growth of 4% in FY2013</a:t>
            </a:r>
          </a:p>
          <a:p>
            <a:pPr marL="167250" indent="-167250">
              <a:spcBef>
                <a:spcPts val="861"/>
              </a:spcBef>
              <a:buFont typeface="Wingdings" pitchFamily="2" charset="2"/>
              <a:buChar char="§"/>
            </a:pPr>
            <a:r>
              <a:rPr lang="en-AU" dirty="0" smtClean="0"/>
              <a:t>This growth has been supported by investment in over 200m m</a:t>
            </a:r>
            <a:r>
              <a:rPr lang="en-AU" baseline="30000" dirty="0" smtClean="0"/>
              <a:t>2</a:t>
            </a:r>
            <a:r>
              <a:rPr lang="en-AU" dirty="0" smtClean="0"/>
              <a:t> of additional capacity since FY2009, including the Shandong acquisition, the recent expansion in Indonesia, and expansions to be completed in Vietnam and China in FY2014</a:t>
            </a:r>
          </a:p>
          <a:p>
            <a:pPr marL="167250" indent="-167250">
              <a:spcBef>
                <a:spcPts val="861"/>
              </a:spcBef>
              <a:buFont typeface="Wingdings" pitchFamily="2" charset="2"/>
              <a:buChar char="§"/>
            </a:pPr>
            <a:r>
              <a:rPr lang="en-AU" dirty="0" smtClean="0"/>
              <a:t>With over 195m m</a:t>
            </a:r>
            <a:r>
              <a:rPr lang="en-AU" baseline="30000" dirty="0" smtClean="0"/>
              <a:t>2</a:t>
            </a:r>
            <a:r>
              <a:rPr lang="en-AU" dirty="0" smtClean="0"/>
              <a:t> of well located capacity available for future growth, we are well positioned without the need for significant capacity additions over the next few years</a:t>
            </a:r>
          </a:p>
          <a:p>
            <a:pPr marL="167250" indent="-167250">
              <a:spcBef>
                <a:spcPts val="861"/>
              </a:spcBef>
              <a:buFont typeface="Wingdings" pitchFamily="2" charset="2"/>
              <a:buChar char="§"/>
            </a:pPr>
            <a:r>
              <a:rPr lang="en-AU" dirty="0" smtClean="0"/>
              <a:t>As volume growth continues in the region, this will allow capacity utilisation to catch up and margins and earnings to benefit once capacity utilisation lifts back toward 80%</a:t>
            </a:r>
          </a:p>
          <a:p>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Jim</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33</a:t>
            </a:fld>
            <a:endParaRPr lang="en-AU" altLang="en-US" dirty="0"/>
          </a:p>
        </p:txBody>
      </p:sp>
    </p:spTree>
    <p:extLst>
      <p:ext uri="{BB962C8B-B14F-4D97-AF65-F5344CB8AC3E}">
        <p14:creationId xmlns:p14="http://schemas.microsoft.com/office/powerpoint/2010/main" val="3910139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Jim</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34</a:t>
            </a:fld>
            <a:endParaRPr lang="en-AU" altLang="en-US" dirty="0"/>
          </a:p>
        </p:txBody>
      </p:sp>
    </p:spTree>
    <p:extLst>
      <p:ext uri="{BB962C8B-B14F-4D97-AF65-F5344CB8AC3E}">
        <p14:creationId xmlns:p14="http://schemas.microsoft.com/office/powerpoint/2010/main" val="3910139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39" y="4861414"/>
            <a:ext cx="5678436" cy="4606317"/>
          </a:xfrm>
          <a:prstGeom prst="rect">
            <a:avLst/>
          </a:prstGeom>
        </p:spPr>
        <p:txBody>
          <a:bodyPr lIns="95381" tIns="47691" rIns="95381" bIns="47691">
            <a:normAutofit/>
          </a:bodyPr>
          <a:lstStyle/>
          <a:p>
            <a:endParaRPr lang="en-US"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35</a:t>
            </a:fld>
            <a:endParaRPr lang="en-AU"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Intro by Mike Kane - </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3</a:t>
            </a:fld>
            <a:endParaRPr lang="en-AU" altLang="en-US" dirty="0"/>
          </a:p>
        </p:txBody>
      </p:sp>
    </p:spTree>
    <p:extLst>
      <p:ext uri="{BB962C8B-B14F-4D97-AF65-F5344CB8AC3E}">
        <p14:creationId xmlns:p14="http://schemas.microsoft.com/office/powerpoint/2010/main" val="330487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Jim</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4</a:t>
            </a:fld>
            <a:endParaRPr lang="en-AU" altLang="en-US" dirty="0"/>
          </a:p>
        </p:txBody>
      </p:sp>
    </p:spTree>
    <p:extLst>
      <p:ext uri="{BB962C8B-B14F-4D97-AF65-F5344CB8AC3E}">
        <p14:creationId xmlns:p14="http://schemas.microsoft.com/office/powerpoint/2010/main" val="391013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Jim</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5</a:t>
            </a:fld>
            <a:endParaRPr lang="en-AU" altLang="en-US" dirty="0"/>
          </a:p>
        </p:txBody>
      </p:sp>
    </p:spTree>
    <p:extLst>
      <p:ext uri="{BB962C8B-B14F-4D97-AF65-F5344CB8AC3E}">
        <p14:creationId xmlns:p14="http://schemas.microsoft.com/office/powerpoint/2010/main" val="84674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Mike</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6</a:t>
            </a:fld>
            <a:endParaRPr lang="en-AU" altLang="en-US" dirty="0"/>
          </a:p>
        </p:txBody>
      </p:sp>
    </p:spTree>
    <p:extLst>
      <p:ext uri="{BB962C8B-B14F-4D97-AF65-F5344CB8AC3E}">
        <p14:creationId xmlns:p14="http://schemas.microsoft.com/office/powerpoint/2010/main" val="33748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bwMode="auto">
          <a:xfrm>
            <a:off x="708769" y="4861414"/>
            <a:ext cx="5681780" cy="4606317"/>
          </a:xfrm>
          <a:prstGeom prst="rect">
            <a:avLst/>
          </a:prstGeom>
          <a:noFill/>
          <a:ln>
            <a:miter lim="800000"/>
            <a:headEnd/>
            <a:tailEnd/>
          </a:ln>
        </p:spPr>
        <p:txBody>
          <a:bodyPr lIns="95769" tIns="47884" rIns="95769" bIns="47884"/>
          <a:lstStyle/>
          <a:p>
            <a:endParaRPr lang="en-AU" altLang="en-US" dirty="0" smtClean="0"/>
          </a:p>
          <a:p>
            <a:endParaRPr lang="en-AU" altLang="en-US" dirty="0"/>
          </a:p>
          <a:p>
            <a:r>
              <a:rPr lang="en-AU" altLang="en-US" dirty="0" smtClean="0"/>
              <a:t>Mike and then Jim</a:t>
            </a:r>
          </a:p>
        </p:txBody>
      </p:sp>
      <p:sp>
        <p:nvSpPr>
          <p:cNvPr id="39940" name="Slide Number Placeholder 3"/>
          <p:cNvSpPr>
            <a:spLocks noGrp="1"/>
          </p:cNvSpPr>
          <p:nvPr>
            <p:ph type="sldNum" sz="quarter" idx="5"/>
          </p:nvPr>
        </p:nvSpPr>
        <p:spPr>
          <a:noFill/>
          <a:ln>
            <a:miter lim="800000"/>
            <a:headEnd/>
            <a:tailEnd/>
          </a:ln>
        </p:spPr>
        <p:txBody>
          <a:bodyPr/>
          <a:lstStyle/>
          <a:p>
            <a:pPr defTabSz="460347"/>
            <a:fld id="{4AE02E8E-1182-437B-912D-51D5693559AE}" type="slidenum">
              <a:rPr lang="en-AU" altLang="en-US" smtClean="0"/>
              <a:pPr defTabSz="460347"/>
              <a:t>7</a:t>
            </a:fld>
            <a:endParaRPr lang="en-AU"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Mike</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8</a:t>
            </a:fld>
            <a:endParaRPr lang="en-AU" altLang="en-US" dirty="0"/>
          </a:p>
        </p:txBody>
      </p:sp>
    </p:spTree>
    <p:extLst>
      <p:ext uri="{BB962C8B-B14F-4D97-AF65-F5344CB8AC3E}">
        <p14:creationId xmlns:p14="http://schemas.microsoft.com/office/powerpoint/2010/main" val="350328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4" y="4861414"/>
            <a:ext cx="5679778" cy="4606317"/>
          </a:xfrm>
          <a:prstGeom prst="rect">
            <a:avLst/>
          </a:prstGeom>
        </p:spPr>
        <p:txBody>
          <a:bodyPr lIns="95381" tIns="47691" rIns="95381" bIns="47691"/>
          <a:lstStyle/>
          <a:p>
            <a:endParaRPr lang="en-AU" dirty="0" smtClean="0"/>
          </a:p>
          <a:p>
            <a:endParaRPr lang="en-AU" dirty="0"/>
          </a:p>
          <a:p>
            <a:r>
              <a:rPr lang="en-AU" dirty="0" smtClean="0"/>
              <a:t>Intro by Mike Kane - </a:t>
            </a:r>
            <a:endParaRPr lang="en-AU" dirty="0"/>
          </a:p>
        </p:txBody>
      </p:sp>
      <p:sp>
        <p:nvSpPr>
          <p:cNvPr id="4" name="Slide Number Placeholder 3"/>
          <p:cNvSpPr>
            <a:spLocks noGrp="1"/>
          </p:cNvSpPr>
          <p:nvPr>
            <p:ph type="sldNum" sz="quarter" idx="10"/>
          </p:nvPr>
        </p:nvSpPr>
        <p:spPr/>
        <p:txBody>
          <a:bodyPr/>
          <a:lstStyle/>
          <a:p>
            <a:pPr>
              <a:defRPr/>
            </a:pPr>
            <a:fld id="{2C49F825-0585-45AA-BCB8-1C76AE64A357}" type="slidenum">
              <a:rPr lang="en-AU" altLang="en-US" smtClean="0"/>
              <a:pPr>
                <a:defRPr/>
              </a:pPr>
              <a:t>9</a:t>
            </a:fld>
            <a:endParaRPr lang="en-AU" altLang="en-US" dirty="0"/>
          </a:p>
        </p:txBody>
      </p:sp>
    </p:spTree>
    <p:extLst>
      <p:ext uri="{BB962C8B-B14F-4D97-AF65-F5344CB8AC3E}">
        <p14:creationId xmlns:p14="http://schemas.microsoft.com/office/powerpoint/2010/main" val="330487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355725"/>
            <a:ext cx="9144000" cy="46800"/>
          </a:xfrm>
          <a:prstGeom prst="rect">
            <a:avLst/>
          </a:prstGeom>
          <a:solidFill>
            <a:schemeClr val="accent1">
              <a:lumMod val="75000"/>
            </a:schemeClr>
          </a:solidFill>
          <a:ln>
            <a:noFill/>
          </a:ln>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defTabSz="457200" eaLnBrk="0" fontAlgn="base" hangingPunct="0">
              <a:spcBef>
                <a:spcPct val="0"/>
              </a:spcBef>
              <a:spcAft>
                <a:spcPct val="0"/>
              </a:spcAft>
              <a:defRPr sz="1600" b="1">
                <a:solidFill>
                  <a:schemeClr val="tx1"/>
                </a:solidFill>
                <a:latin typeface="Arial" charset="0"/>
              </a:defRPr>
            </a:lvl6pPr>
            <a:lvl7pPr marL="2971800" indent="-228600" algn="ctr" defTabSz="457200" eaLnBrk="0" fontAlgn="base" hangingPunct="0">
              <a:spcBef>
                <a:spcPct val="0"/>
              </a:spcBef>
              <a:spcAft>
                <a:spcPct val="0"/>
              </a:spcAft>
              <a:defRPr sz="1600" b="1">
                <a:solidFill>
                  <a:schemeClr val="tx1"/>
                </a:solidFill>
                <a:latin typeface="Arial" charset="0"/>
              </a:defRPr>
            </a:lvl7pPr>
            <a:lvl8pPr marL="3429000" indent="-228600" algn="ctr" defTabSz="457200" eaLnBrk="0" fontAlgn="base" hangingPunct="0">
              <a:spcBef>
                <a:spcPct val="0"/>
              </a:spcBef>
              <a:spcAft>
                <a:spcPct val="0"/>
              </a:spcAft>
              <a:defRPr sz="1600" b="1">
                <a:solidFill>
                  <a:schemeClr val="tx1"/>
                </a:solidFill>
                <a:latin typeface="Arial" charset="0"/>
              </a:defRPr>
            </a:lvl8pPr>
            <a:lvl9pPr marL="3886200" indent="-228600" algn="ctr" defTabSz="457200" eaLnBrk="0" fontAlgn="base" hangingPunct="0">
              <a:spcBef>
                <a:spcPct val="0"/>
              </a:spcBef>
              <a:spcAft>
                <a:spcPct val="0"/>
              </a:spcAft>
              <a:defRPr sz="1600" b="1">
                <a:solidFill>
                  <a:schemeClr val="tx1"/>
                </a:solidFill>
                <a:latin typeface="Arial" charset="0"/>
              </a:defRPr>
            </a:lvl9pPr>
          </a:lstStyle>
          <a:p>
            <a:pPr algn="ctr" eaLnBrk="1" hangingPunct="1">
              <a:defRPr/>
            </a:pPr>
            <a:endParaRPr lang="ko-KR" altLang="en-US" sz="1800" b="0" smtClean="0">
              <a:solidFill>
                <a:srgbClr val="000000"/>
              </a:solidFill>
              <a:latin typeface="Calibri" pitchFamily="34" charset="0"/>
              <a:ea typeface="Gulim" pitchFamily="34" charset="-127"/>
            </a:endParaRPr>
          </a:p>
        </p:txBody>
      </p:sp>
      <p:sp>
        <p:nvSpPr>
          <p:cNvPr id="6" name="TextBox 5"/>
          <p:cNvSpPr txBox="1"/>
          <p:nvPr userDrawn="1"/>
        </p:nvSpPr>
        <p:spPr>
          <a:xfrm>
            <a:off x="6907213" y="6584950"/>
            <a:ext cx="2058987" cy="158750"/>
          </a:xfrm>
          <a:prstGeom prst="rect">
            <a:avLst/>
          </a:prstGeom>
          <a:noFill/>
          <a:ln>
            <a:noFill/>
          </a:ln>
        </p:spPr>
        <p:txBody>
          <a:bodyPr wrap="none" lIns="36000" tIns="36000" rIns="36000" bIns="36000" anchor="ctr"/>
          <a:lstStyle/>
          <a:p>
            <a:pPr algn="r">
              <a:defRPr/>
            </a:pPr>
            <a:r>
              <a:rPr lang="en-AU" sz="800" cap="all" dirty="0">
                <a:solidFill>
                  <a:schemeClr val="bg1">
                    <a:lumMod val="50000"/>
                  </a:schemeClr>
                </a:solidFill>
                <a:latin typeface="Arial" pitchFamily="34" charset="0"/>
              </a:rPr>
              <a:t> </a:t>
            </a:r>
            <a:fld id="{1C2F5281-1522-4685-A3E5-351A61EF3A1C}" type="slidenum">
              <a:rPr lang="en-AU" sz="1000" cap="all">
                <a:solidFill>
                  <a:schemeClr val="bg1">
                    <a:lumMod val="50000"/>
                  </a:schemeClr>
                </a:solidFill>
                <a:latin typeface="Arial" pitchFamily="34" charset="0"/>
              </a:rPr>
              <a:pPr algn="r">
                <a:defRPr/>
              </a:pPr>
              <a:t>‹#›</a:t>
            </a:fld>
            <a:endParaRPr lang="en-AU" sz="1000" cap="all" dirty="0">
              <a:solidFill>
                <a:schemeClr val="bg1">
                  <a:lumMod val="50000"/>
                </a:schemeClr>
              </a:solidFill>
              <a:latin typeface="Arial" pitchFamily="34" charset="0"/>
            </a:endParaRPr>
          </a:p>
        </p:txBody>
      </p:sp>
      <p:sp>
        <p:nvSpPr>
          <p:cNvPr id="84996" name="Title Placeholder 1"/>
          <p:cNvSpPr>
            <a:spLocks noGrp="1"/>
          </p:cNvSpPr>
          <p:nvPr>
            <p:ph type="ctrTitle"/>
          </p:nvPr>
        </p:nvSpPr>
        <p:spPr>
          <a:xfrm>
            <a:off x="457200" y="274638"/>
            <a:ext cx="7772400" cy="1143000"/>
          </a:xfrm>
        </p:spPr>
        <p:txBody>
          <a:bodyPr/>
          <a:lstStyle>
            <a:lvl1pPr>
              <a:defRPr sz="2400" smtClean="0">
                <a:solidFill>
                  <a:srgbClr val="4D4D4D"/>
                </a:solidFill>
              </a:defRPr>
            </a:lvl1pPr>
          </a:lstStyle>
          <a:p>
            <a:r>
              <a:rPr lang="en-US" dirty="0" smtClean="0"/>
              <a:t>CLICK TO EDIT MASTER TITLE STYLE</a:t>
            </a:r>
          </a:p>
        </p:txBody>
      </p:sp>
      <p:sp>
        <p:nvSpPr>
          <p:cNvPr id="84997" name="Text Placeholder 2"/>
          <p:cNvSpPr>
            <a:spLocks noGrp="1"/>
          </p:cNvSpPr>
          <p:nvPr>
            <p:ph type="subTitle" idx="1"/>
          </p:nvPr>
        </p:nvSpPr>
        <p:spPr>
          <a:xfrm>
            <a:off x="469900" y="1676400"/>
            <a:ext cx="3492500" cy="792163"/>
          </a:xfrm>
        </p:spPr>
        <p:txBody>
          <a:bodyPr/>
          <a:lstStyle>
            <a:lvl1pPr marL="0" indent="0">
              <a:spcBef>
                <a:spcPct val="0"/>
              </a:spcBef>
              <a:buFont typeface="Wingdings" charset="2"/>
              <a:buNone/>
              <a:defRPr sz="900" smtClean="0"/>
            </a:lvl1pPr>
          </a:lstStyle>
          <a:p>
            <a:r>
              <a:rPr lang="en-US" smtClean="0"/>
              <a:t>Click to edit Master subtitle style</a:t>
            </a: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641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our Content">
    <p:spTree>
      <p:nvGrpSpPr>
        <p:cNvPr id="1" name=""/>
        <p:cNvGrpSpPr/>
        <p:nvPr/>
      </p:nvGrpSpPr>
      <p:grpSpPr>
        <a:xfrm>
          <a:off x="0" y="0"/>
          <a:ext cx="0" cy="0"/>
          <a:chOff x="0" y="0"/>
          <a:chExt cx="0" cy="0"/>
        </a:xfrm>
      </p:grpSpPr>
      <p:sp>
        <p:nvSpPr>
          <p:cNvPr id="14" name="Line 9"/>
          <p:cNvSpPr>
            <a:spLocks noChangeShapeType="1"/>
          </p:cNvSpPr>
          <p:nvPr userDrawn="1"/>
        </p:nvSpPr>
        <p:spPr bwMode="auto">
          <a:xfrm>
            <a:off x="4440238" y="1260475"/>
            <a:ext cx="0" cy="4518025"/>
          </a:xfrm>
          <a:prstGeom prst="line">
            <a:avLst/>
          </a:prstGeom>
          <a:noFill/>
          <a:ln w="9525">
            <a:solidFill>
              <a:schemeClr val="accent1"/>
            </a:solidFill>
            <a:round/>
            <a:headEnd/>
            <a:tailEnd/>
          </a:ln>
        </p:spPr>
        <p:txBody>
          <a:bodyPr wrap="none" anchor="ctr"/>
          <a:lstStyle/>
          <a:p>
            <a:endParaRPr lang="en-US" dirty="0"/>
          </a:p>
        </p:txBody>
      </p:sp>
      <p:sp>
        <p:nvSpPr>
          <p:cNvPr id="2" name="Title 1"/>
          <p:cNvSpPr>
            <a:spLocks noGrp="1"/>
          </p:cNvSpPr>
          <p:nvPr>
            <p:ph type="title"/>
          </p:nvPr>
        </p:nvSpPr>
        <p:spPr>
          <a:xfrm>
            <a:off x="328251" y="419100"/>
            <a:ext cx="7042638" cy="685800"/>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328985" y="1612901"/>
            <a:ext cx="3987692" cy="1906587"/>
          </a:xfrm>
          <a:noFill/>
          <a:ln w="9525">
            <a:noFill/>
            <a:miter lim="800000"/>
            <a:headEnd/>
            <a:tailEnd/>
          </a:ln>
          <a:effectLst/>
        </p:spPr>
        <p:txBody>
          <a:bodyPr/>
          <a:lstStyle>
            <a:lvl1pPr algn="l" rtl="0" eaLnBrk="1" fontAlgn="base" hangingPunct="1">
              <a:spcAft>
                <a:spcPct val="0"/>
              </a:spcAft>
              <a:defRPr lang="en-US" sz="1000" dirty="0" smtClean="0">
                <a:solidFill>
                  <a:schemeClr val="tx1"/>
                </a:solidFill>
                <a:latin typeface="Calibri" pitchFamily="34" charset="0"/>
                <a:ea typeface="+mn-ea"/>
                <a:cs typeface="+mn-cs"/>
              </a:defRPr>
            </a:lvl1pPr>
            <a:lvl2pPr algn="l" rtl="0" eaLnBrk="1" fontAlgn="base" hangingPunct="1">
              <a:spcAft>
                <a:spcPct val="0"/>
              </a:spcAft>
              <a:defRPr lang="en-US" sz="1000" dirty="0" smtClean="0">
                <a:solidFill>
                  <a:schemeClr val="tx1"/>
                </a:solidFill>
                <a:latin typeface="Calibri" pitchFamily="34" charset="0"/>
                <a:ea typeface="+mn-ea"/>
                <a:cs typeface="+mn-cs"/>
              </a:defRPr>
            </a:lvl2pPr>
            <a:lvl3pPr algn="l" rtl="0" eaLnBrk="1" fontAlgn="base" hangingPunct="1">
              <a:spcAft>
                <a:spcPct val="0"/>
              </a:spcAft>
              <a:defRPr lang="en-US" sz="1000" dirty="0" smtClean="0">
                <a:solidFill>
                  <a:schemeClr val="tx1"/>
                </a:solidFill>
                <a:latin typeface="Calibri" pitchFamily="34" charset="0"/>
                <a:ea typeface="+mn-ea"/>
                <a:cs typeface="+mn-cs"/>
              </a:defRPr>
            </a:lvl3pPr>
            <a:lvl4pPr algn="l" rtl="0" eaLnBrk="1" fontAlgn="base" hangingPunct="1">
              <a:spcAft>
                <a:spcPct val="0"/>
              </a:spcAft>
              <a:defRPr lang="en-US" sz="1000" dirty="0" smtClean="0">
                <a:solidFill>
                  <a:schemeClr val="tx1"/>
                </a:solidFill>
                <a:latin typeface="Calibri" pitchFamily="34" charset="0"/>
                <a:ea typeface="+mn-ea"/>
                <a:cs typeface="+mn-cs"/>
              </a:defRPr>
            </a:lvl4pPr>
            <a:lvl5pPr algn="l" rtl="0" eaLnBrk="1" fontAlgn="base" hangingPunct="1">
              <a:spcAft>
                <a:spcPct val="0"/>
              </a:spcAft>
              <a:defRPr lang="en-AU" sz="1000" dirty="0">
                <a:solidFill>
                  <a:schemeClr val="tx1"/>
                </a:solidFill>
                <a:latin typeface="Calibri"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24177" y="1612901"/>
            <a:ext cx="3987692" cy="1906587"/>
          </a:xfrm>
          <a:noFill/>
          <a:ln w="9525">
            <a:noFill/>
            <a:miter lim="800000"/>
            <a:headEnd/>
            <a:tailEnd/>
          </a:ln>
          <a:effectLst/>
        </p:spPr>
        <p:txBody>
          <a:bodyPr/>
          <a:lstStyle>
            <a:lvl1pPr algn="l" rtl="0" eaLnBrk="1" fontAlgn="base" hangingPunct="1">
              <a:spcAft>
                <a:spcPct val="0"/>
              </a:spcAft>
              <a:defRPr lang="en-US" sz="1000" dirty="0" smtClean="0">
                <a:solidFill>
                  <a:schemeClr val="tx1"/>
                </a:solidFill>
                <a:latin typeface="Calibri" pitchFamily="34" charset="0"/>
                <a:ea typeface="+mn-ea"/>
                <a:cs typeface="+mn-cs"/>
              </a:defRPr>
            </a:lvl1pPr>
            <a:lvl2pPr algn="l" rtl="0" eaLnBrk="1" fontAlgn="base" hangingPunct="1">
              <a:spcAft>
                <a:spcPct val="0"/>
              </a:spcAft>
              <a:defRPr lang="en-US" sz="1000" dirty="0" smtClean="0">
                <a:solidFill>
                  <a:schemeClr val="tx1"/>
                </a:solidFill>
                <a:latin typeface="Calibri" pitchFamily="34" charset="0"/>
                <a:ea typeface="+mn-ea"/>
                <a:cs typeface="+mn-cs"/>
              </a:defRPr>
            </a:lvl2pPr>
            <a:lvl3pPr algn="l" rtl="0" eaLnBrk="1" fontAlgn="base" hangingPunct="1">
              <a:spcAft>
                <a:spcPct val="0"/>
              </a:spcAft>
              <a:defRPr lang="en-US" sz="1000" dirty="0" smtClean="0">
                <a:solidFill>
                  <a:schemeClr val="tx1"/>
                </a:solidFill>
                <a:latin typeface="Calibri" pitchFamily="34" charset="0"/>
                <a:ea typeface="+mn-ea"/>
                <a:cs typeface="+mn-cs"/>
              </a:defRPr>
            </a:lvl3pPr>
            <a:lvl4pPr algn="l" rtl="0" eaLnBrk="1" fontAlgn="base" hangingPunct="1">
              <a:spcAft>
                <a:spcPct val="0"/>
              </a:spcAft>
              <a:defRPr lang="en-US" sz="1000" dirty="0" smtClean="0">
                <a:solidFill>
                  <a:schemeClr val="tx1"/>
                </a:solidFill>
                <a:latin typeface="Calibri" pitchFamily="34" charset="0"/>
                <a:ea typeface="+mn-ea"/>
                <a:cs typeface="+mn-cs"/>
              </a:defRPr>
            </a:lvl4pPr>
            <a:lvl5pPr algn="l" rtl="0" eaLnBrk="1" fontAlgn="base" hangingPunct="1">
              <a:spcAft>
                <a:spcPct val="0"/>
              </a:spcAft>
              <a:defRPr lang="en-AU" sz="1000" dirty="0">
                <a:solidFill>
                  <a:schemeClr val="tx1"/>
                </a:solidFill>
                <a:latin typeface="Calibri"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Text Placeholder 2"/>
          <p:cNvSpPr>
            <a:spLocks noGrp="1"/>
          </p:cNvSpPr>
          <p:nvPr>
            <p:ph type="body" idx="10"/>
          </p:nvPr>
        </p:nvSpPr>
        <p:spPr>
          <a:xfrm>
            <a:off x="328985" y="1260475"/>
            <a:ext cx="3987692" cy="288000"/>
          </a:xfrm>
        </p:spPr>
        <p:txBody>
          <a:bodyPr/>
          <a:lstStyle>
            <a:lvl1pPr marL="0" indent="0">
              <a:spcBef>
                <a:spcPts val="0"/>
              </a:spcBef>
              <a:buNone/>
              <a:defRPr sz="1200" b="1">
                <a:solidFill>
                  <a:schemeClr val="accent1"/>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Text Placeholder 4"/>
          <p:cNvSpPr>
            <a:spLocks noGrp="1"/>
          </p:cNvSpPr>
          <p:nvPr>
            <p:ph type="body" sz="quarter" idx="3"/>
          </p:nvPr>
        </p:nvSpPr>
        <p:spPr>
          <a:xfrm>
            <a:off x="4624177" y="1260475"/>
            <a:ext cx="3987692" cy="288000"/>
          </a:xfrm>
        </p:spPr>
        <p:txBody>
          <a:bodyPr/>
          <a:lstStyle>
            <a:lvl1pPr marL="0" indent="0">
              <a:spcBef>
                <a:spcPts val="0"/>
              </a:spcBef>
              <a:buNone/>
              <a:defRPr sz="1200" b="1">
                <a:solidFill>
                  <a:schemeClr val="accent1"/>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2"/>
          <p:cNvSpPr>
            <a:spLocks noGrp="1"/>
          </p:cNvSpPr>
          <p:nvPr>
            <p:ph sz="half" idx="11"/>
          </p:nvPr>
        </p:nvSpPr>
        <p:spPr>
          <a:xfrm>
            <a:off x="328985" y="4019671"/>
            <a:ext cx="3987692" cy="1906587"/>
          </a:xfrm>
          <a:noFill/>
          <a:ln w="9525">
            <a:noFill/>
            <a:miter lim="800000"/>
            <a:headEnd/>
            <a:tailEnd/>
          </a:ln>
          <a:effectLst/>
        </p:spPr>
        <p:txBody>
          <a:bodyPr/>
          <a:lstStyle>
            <a:lvl1pPr algn="l" rtl="0" eaLnBrk="1" fontAlgn="base" hangingPunct="1">
              <a:spcAft>
                <a:spcPct val="0"/>
              </a:spcAft>
              <a:defRPr lang="en-US" sz="1000" dirty="0" smtClean="0">
                <a:solidFill>
                  <a:schemeClr val="tx1"/>
                </a:solidFill>
                <a:latin typeface="Calibri" pitchFamily="34" charset="0"/>
                <a:ea typeface="+mn-ea"/>
                <a:cs typeface="+mn-cs"/>
              </a:defRPr>
            </a:lvl1pPr>
            <a:lvl2pPr algn="l" rtl="0" eaLnBrk="1" fontAlgn="base" hangingPunct="1">
              <a:spcAft>
                <a:spcPct val="0"/>
              </a:spcAft>
              <a:defRPr lang="en-US" sz="1000" dirty="0" smtClean="0">
                <a:solidFill>
                  <a:schemeClr val="tx1"/>
                </a:solidFill>
                <a:latin typeface="Calibri" pitchFamily="34" charset="0"/>
                <a:ea typeface="+mn-ea"/>
                <a:cs typeface="+mn-cs"/>
              </a:defRPr>
            </a:lvl2pPr>
            <a:lvl3pPr algn="l" rtl="0" eaLnBrk="1" fontAlgn="base" hangingPunct="1">
              <a:spcAft>
                <a:spcPct val="0"/>
              </a:spcAft>
              <a:defRPr lang="en-US" sz="1000" dirty="0" smtClean="0">
                <a:solidFill>
                  <a:schemeClr val="tx1"/>
                </a:solidFill>
                <a:latin typeface="Calibri" pitchFamily="34" charset="0"/>
                <a:ea typeface="+mn-ea"/>
                <a:cs typeface="+mn-cs"/>
              </a:defRPr>
            </a:lvl3pPr>
            <a:lvl4pPr algn="l" rtl="0" eaLnBrk="1" fontAlgn="base" hangingPunct="1">
              <a:spcAft>
                <a:spcPct val="0"/>
              </a:spcAft>
              <a:defRPr lang="en-US" sz="1000" dirty="0" smtClean="0">
                <a:solidFill>
                  <a:schemeClr val="tx1"/>
                </a:solidFill>
                <a:latin typeface="Calibri" pitchFamily="34" charset="0"/>
                <a:ea typeface="+mn-ea"/>
                <a:cs typeface="+mn-cs"/>
              </a:defRPr>
            </a:lvl4pPr>
            <a:lvl5pPr algn="l" rtl="0" eaLnBrk="1" fontAlgn="base" hangingPunct="1">
              <a:spcAft>
                <a:spcPct val="0"/>
              </a:spcAft>
              <a:defRPr lang="en-AU" sz="1000" dirty="0">
                <a:solidFill>
                  <a:schemeClr val="tx1"/>
                </a:solidFill>
                <a:latin typeface="Calibri"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Content Placeholder 3"/>
          <p:cNvSpPr>
            <a:spLocks noGrp="1"/>
          </p:cNvSpPr>
          <p:nvPr>
            <p:ph sz="half" idx="12"/>
          </p:nvPr>
        </p:nvSpPr>
        <p:spPr>
          <a:xfrm>
            <a:off x="4624177" y="4019671"/>
            <a:ext cx="3987692" cy="1906587"/>
          </a:xfrm>
          <a:noFill/>
          <a:ln w="9525">
            <a:noFill/>
            <a:miter lim="800000"/>
            <a:headEnd/>
            <a:tailEnd/>
          </a:ln>
          <a:effectLst/>
        </p:spPr>
        <p:txBody>
          <a:bodyPr/>
          <a:lstStyle>
            <a:lvl1pPr algn="l" rtl="0" eaLnBrk="1" fontAlgn="base" hangingPunct="1">
              <a:spcAft>
                <a:spcPct val="0"/>
              </a:spcAft>
              <a:defRPr lang="en-US" sz="1000" dirty="0" smtClean="0">
                <a:solidFill>
                  <a:schemeClr val="tx1"/>
                </a:solidFill>
                <a:latin typeface="Calibri" pitchFamily="34" charset="0"/>
                <a:ea typeface="+mn-ea"/>
                <a:cs typeface="+mn-cs"/>
              </a:defRPr>
            </a:lvl1pPr>
            <a:lvl2pPr algn="l" rtl="0" eaLnBrk="1" fontAlgn="base" hangingPunct="1">
              <a:spcAft>
                <a:spcPct val="0"/>
              </a:spcAft>
              <a:defRPr lang="en-US" sz="1000" dirty="0" smtClean="0">
                <a:solidFill>
                  <a:schemeClr val="tx1"/>
                </a:solidFill>
                <a:latin typeface="Calibri" pitchFamily="34" charset="0"/>
                <a:ea typeface="+mn-ea"/>
                <a:cs typeface="+mn-cs"/>
              </a:defRPr>
            </a:lvl2pPr>
            <a:lvl3pPr algn="l" rtl="0" eaLnBrk="1" fontAlgn="base" hangingPunct="1">
              <a:spcAft>
                <a:spcPct val="0"/>
              </a:spcAft>
              <a:defRPr lang="en-US" sz="1000" dirty="0" smtClean="0">
                <a:solidFill>
                  <a:schemeClr val="tx1"/>
                </a:solidFill>
                <a:latin typeface="Calibri" pitchFamily="34" charset="0"/>
                <a:ea typeface="+mn-ea"/>
                <a:cs typeface="+mn-cs"/>
              </a:defRPr>
            </a:lvl3pPr>
            <a:lvl4pPr algn="l" rtl="0" eaLnBrk="1" fontAlgn="base" hangingPunct="1">
              <a:spcAft>
                <a:spcPct val="0"/>
              </a:spcAft>
              <a:defRPr lang="en-US" sz="1000" dirty="0" smtClean="0">
                <a:solidFill>
                  <a:schemeClr val="tx1"/>
                </a:solidFill>
                <a:latin typeface="Calibri" pitchFamily="34" charset="0"/>
                <a:ea typeface="+mn-ea"/>
                <a:cs typeface="+mn-cs"/>
              </a:defRPr>
            </a:lvl4pPr>
            <a:lvl5pPr algn="l" rtl="0" eaLnBrk="1" fontAlgn="base" hangingPunct="1">
              <a:spcAft>
                <a:spcPct val="0"/>
              </a:spcAft>
              <a:defRPr lang="en-AU" sz="1000" dirty="0">
                <a:solidFill>
                  <a:schemeClr val="tx1"/>
                </a:solidFill>
                <a:latin typeface="Calibri"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1" name="Text Placeholder 2"/>
          <p:cNvSpPr>
            <a:spLocks noGrp="1"/>
          </p:cNvSpPr>
          <p:nvPr>
            <p:ph type="body" idx="13"/>
          </p:nvPr>
        </p:nvSpPr>
        <p:spPr>
          <a:xfrm>
            <a:off x="328985" y="3667245"/>
            <a:ext cx="3987692" cy="288000"/>
          </a:xfrm>
        </p:spPr>
        <p:txBody>
          <a:bodyPr/>
          <a:lstStyle>
            <a:lvl1pPr marL="0" indent="0">
              <a:spcBef>
                <a:spcPts val="0"/>
              </a:spcBef>
              <a:buNone/>
              <a:defRPr sz="1200" b="1">
                <a:solidFill>
                  <a:schemeClr val="accent1"/>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4"/>
          <p:cNvSpPr>
            <a:spLocks noGrp="1"/>
          </p:cNvSpPr>
          <p:nvPr>
            <p:ph type="body" sz="quarter" idx="14"/>
          </p:nvPr>
        </p:nvSpPr>
        <p:spPr>
          <a:xfrm>
            <a:off x="4624177" y="3667245"/>
            <a:ext cx="3987692" cy="288000"/>
          </a:xfrm>
        </p:spPr>
        <p:txBody>
          <a:bodyPr/>
          <a:lstStyle>
            <a:lvl1pPr marL="0" indent="0">
              <a:spcBef>
                <a:spcPts val="0"/>
              </a:spcBef>
              <a:buNone/>
              <a:defRPr sz="1200" b="1">
                <a:solidFill>
                  <a:schemeClr val="accent1"/>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8"/>
          <p:cNvSpPr>
            <a:spLocks noGrp="1"/>
          </p:cNvSpPr>
          <p:nvPr>
            <p:ph type="body" sz="quarter" idx="15"/>
          </p:nvPr>
        </p:nvSpPr>
        <p:spPr>
          <a:xfrm>
            <a:off x="334108" y="914400"/>
            <a:ext cx="7047035" cy="353684"/>
          </a:xfrm>
        </p:spPr>
        <p:txBody>
          <a:bodyPr/>
          <a:lstStyle>
            <a:lvl1pPr marL="0" indent="0">
              <a:buNone/>
              <a:defRPr lang="en-AU" sz="1600" i="1" dirty="0">
                <a:solidFill>
                  <a:schemeClr val="accent5"/>
                </a:solidFill>
                <a:latin typeface="Trebuchet MS" pitchFamily="34" charset="0"/>
                <a:ea typeface="+mj-ea"/>
                <a:cs typeface="+mj-cs"/>
              </a:defRPr>
            </a:lvl1pPr>
          </a:lstStyle>
          <a:p>
            <a:pPr lvl="0"/>
            <a:r>
              <a:rPr lang="en-US" dirty="0" smtClean="0"/>
              <a:t>Click to edit Master text styles</a:t>
            </a:r>
            <a:endParaRPr lang="en-AU"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84996" name="Title Placeholder 1"/>
          <p:cNvSpPr>
            <a:spLocks noGrp="1"/>
          </p:cNvSpPr>
          <p:nvPr>
            <p:ph type="ctrTitle"/>
          </p:nvPr>
        </p:nvSpPr>
        <p:spPr>
          <a:xfrm>
            <a:off x="457200" y="274638"/>
            <a:ext cx="7772400" cy="1143000"/>
          </a:xfrm>
        </p:spPr>
        <p:txBody>
          <a:bodyPr/>
          <a:lstStyle>
            <a:lvl1pPr>
              <a:defRPr sz="2400" smtClean="0"/>
            </a:lvl1pPr>
          </a:lstStyle>
          <a:p>
            <a:r>
              <a:rPr lang="en-US" smtClean="0"/>
              <a:t>CLICK TO EDIT MASTER TITLE STYLE</a:t>
            </a:r>
          </a:p>
        </p:txBody>
      </p:sp>
      <p:sp>
        <p:nvSpPr>
          <p:cNvPr id="84997" name="Text Placeholder 2"/>
          <p:cNvSpPr>
            <a:spLocks noGrp="1"/>
          </p:cNvSpPr>
          <p:nvPr>
            <p:ph type="subTitle" idx="1"/>
          </p:nvPr>
        </p:nvSpPr>
        <p:spPr>
          <a:xfrm>
            <a:off x="469900" y="1676400"/>
            <a:ext cx="3492500" cy="792163"/>
          </a:xfrm>
        </p:spPr>
        <p:txBody>
          <a:bodyPr/>
          <a:lstStyle>
            <a:lvl1pPr marL="0" indent="0">
              <a:spcBef>
                <a:spcPct val="0"/>
              </a:spcBef>
              <a:buFont typeface="Wingdings" charset="2"/>
              <a:buNone/>
              <a:defRPr sz="900" smtClean="0"/>
            </a:lvl1pPr>
          </a:lstStyle>
          <a:p>
            <a:r>
              <a:rPr lang="en-US" smtClean="0"/>
              <a:t>Click to edit Master subtitle style</a:t>
            </a: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0">
                <a:solidFill>
                  <a:srgbClr val="C00000"/>
                </a:solidFill>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grpSp>
        <p:nvGrpSpPr>
          <p:cNvPr id="4" name="Group 3"/>
          <p:cNvGrpSpPr>
            <a:grpSpLocks noChangeAspect="1"/>
          </p:cNvGrpSpPr>
          <p:nvPr userDrawn="1"/>
        </p:nvGrpSpPr>
        <p:grpSpPr>
          <a:xfrm>
            <a:off x="8281074" y="119507"/>
            <a:ext cx="574265" cy="419529"/>
            <a:chOff x="377825" y="6026150"/>
            <a:chExt cx="842963" cy="638175"/>
          </a:xfrm>
        </p:grpSpPr>
        <p:grpSp>
          <p:nvGrpSpPr>
            <p:cNvPr id="5" name="Group 7"/>
            <p:cNvGrpSpPr>
              <a:grpSpLocks/>
            </p:cNvGrpSpPr>
            <p:nvPr/>
          </p:nvGrpSpPr>
          <p:grpSpPr bwMode="auto">
            <a:xfrm>
              <a:off x="377825" y="6046788"/>
              <a:ext cx="696913" cy="617537"/>
              <a:chOff x="5365" y="3534"/>
              <a:chExt cx="574" cy="525"/>
            </a:xfrm>
          </p:grpSpPr>
          <p:sp>
            <p:nvSpPr>
              <p:cNvPr id="7" name="Rectangle 8"/>
              <p:cNvSpPr>
                <a:spLocks noChangeArrowheads="1"/>
              </p:cNvSpPr>
              <p:nvPr/>
            </p:nvSpPr>
            <p:spPr bwMode="auto">
              <a:xfrm>
                <a:off x="5365" y="3534"/>
                <a:ext cx="574" cy="525"/>
              </a:xfrm>
              <a:prstGeom prst="rect">
                <a:avLst/>
              </a:prstGeom>
              <a:solidFill>
                <a:srgbClr val="221E1F"/>
              </a:solidFill>
              <a:ln w="9525">
                <a:solidFill>
                  <a:schemeClr val="tx1"/>
                </a:solidFill>
                <a:miter lim="800000"/>
                <a:headEnd/>
                <a:tailEnd/>
              </a:ln>
            </p:spPr>
            <p:txBody>
              <a:bodyPr wrap="none" anchor="ctr"/>
              <a:lstStyle/>
              <a:p>
                <a:endParaRPr lang="en-AU" altLang="en-US" sz="1800" b="0" dirty="0">
                  <a:ea typeface="ＭＳ Ｐゴシック" pitchFamily="34" charset="-128"/>
                </a:endParaRPr>
              </a:p>
            </p:txBody>
          </p:sp>
          <p:pic>
            <p:nvPicPr>
              <p:cNvPr id="8" name="Picture 25" descr="Screen shot 2010-04-13 at 1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79" y="3541"/>
                <a:ext cx="549" cy="499"/>
              </a:xfrm>
              <a:prstGeom prst="rect">
                <a:avLst/>
              </a:prstGeom>
              <a:noFill/>
              <a:ln w="9525">
                <a:noFill/>
                <a:miter lim="800000"/>
                <a:headEnd/>
                <a:tailEnd/>
              </a:ln>
            </p:spPr>
          </p:pic>
        </p:grpSp>
        <p:sp>
          <p:nvSpPr>
            <p:cNvPr id="6" name="Text Box 11"/>
            <p:cNvSpPr txBox="1">
              <a:spLocks noChangeArrowheads="1"/>
            </p:cNvSpPr>
            <p:nvPr/>
          </p:nvSpPr>
          <p:spPr bwMode="auto">
            <a:xfrm>
              <a:off x="1108075" y="6026150"/>
              <a:ext cx="112713" cy="182563"/>
            </a:xfrm>
            <a:prstGeom prst="rect">
              <a:avLst/>
            </a:prstGeom>
            <a:noFill/>
            <a:ln w="9525">
              <a:noFill/>
              <a:miter lim="800000"/>
              <a:headEnd/>
              <a:tailEnd/>
            </a:ln>
          </p:spPr>
          <p:txBody>
            <a:bodyPr wrap="none" lIns="0" tIns="0" rIns="0" bIns="0">
              <a:spAutoFit/>
            </a:bodyPr>
            <a:lstStyle/>
            <a:p>
              <a:r>
                <a:rPr lang="en-US" altLang="en-US" sz="1200" b="0" dirty="0">
                  <a:ea typeface="ＭＳ Ｐゴシック" pitchFamily="34" charset="-128"/>
                </a:rPr>
                <a:t>®</a:t>
              </a:r>
            </a:p>
          </p:txBody>
        </p:sp>
      </p:grpSp>
      <p:sp>
        <p:nvSpPr>
          <p:cNvPr id="9" name="TextBox 8"/>
          <p:cNvSpPr txBox="1"/>
          <p:nvPr userDrawn="1"/>
        </p:nvSpPr>
        <p:spPr>
          <a:xfrm>
            <a:off x="6840538" y="6546850"/>
            <a:ext cx="2058987" cy="158750"/>
          </a:xfrm>
          <a:prstGeom prst="rect">
            <a:avLst/>
          </a:prstGeom>
          <a:noFill/>
          <a:ln>
            <a:noFill/>
          </a:ln>
        </p:spPr>
        <p:txBody>
          <a:bodyPr wrap="none" lIns="36000" tIns="36000" rIns="36000" bIns="36000" anchor="ctr"/>
          <a:lstStyle/>
          <a:p>
            <a:pPr algn="r">
              <a:defRPr/>
            </a:pPr>
            <a:r>
              <a:rPr lang="en-AU" sz="800" cap="all" dirty="0">
                <a:solidFill>
                  <a:schemeClr val="bg1">
                    <a:lumMod val="50000"/>
                  </a:schemeClr>
                </a:solidFill>
                <a:latin typeface="Arial" pitchFamily="34" charset="0"/>
              </a:rPr>
              <a:t> </a:t>
            </a:r>
            <a:fld id="{1AD3A9F4-1025-4657-B7A9-F5F3367E3153}" type="slidenum">
              <a:rPr lang="en-AU" sz="1000" cap="all">
                <a:solidFill>
                  <a:schemeClr val="bg1">
                    <a:lumMod val="50000"/>
                  </a:schemeClr>
                </a:solidFill>
                <a:latin typeface="Arial" pitchFamily="34" charset="0"/>
              </a:rPr>
              <a:pPr algn="r">
                <a:defRPr/>
              </a:pPr>
              <a:t>‹#›</a:t>
            </a:fld>
            <a:endParaRPr lang="en-AU" sz="1000" cap="all" dirty="0">
              <a:solidFill>
                <a:schemeClr val="bg1">
                  <a:lumMod val="50000"/>
                </a:schemeClr>
              </a:solidFill>
              <a:latin typeface="Arial"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6"/>
          <p:cNvSpPr>
            <a:spLocks noChangeArrowheads="1"/>
          </p:cNvSpPr>
          <p:nvPr userDrawn="1"/>
        </p:nvSpPr>
        <p:spPr bwMode="auto">
          <a:xfrm>
            <a:off x="0" y="1355725"/>
            <a:ext cx="9144000" cy="77788"/>
          </a:xfrm>
          <a:prstGeom prst="rect">
            <a:avLst/>
          </a:prstGeom>
          <a:solidFill>
            <a:srgbClr val="009530"/>
          </a:solidFill>
          <a:ln>
            <a:noFill/>
          </a:ln>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defTabSz="457200" eaLnBrk="0" fontAlgn="base" hangingPunct="0">
              <a:spcBef>
                <a:spcPct val="0"/>
              </a:spcBef>
              <a:spcAft>
                <a:spcPct val="0"/>
              </a:spcAft>
              <a:defRPr sz="1600" b="1">
                <a:solidFill>
                  <a:schemeClr val="tx1"/>
                </a:solidFill>
                <a:latin typeface="Arial" charset="0"/>
              </a:defRPr>
            </a:lvl6pPr>
            <a:lvl7pPr marL="2971800" indent="-228600" algn="ctr" defTabSz="457200" eaLnBrk="0" fontAlgn="base" hangingPunct="0">
              <a:spcBef>
                <a:spcPct val="0"/>
              </a:spcBef>
              <a:spcAft>
                <a:spcPct val="0"/>
              </a:spcAft>
              <a:defRPr sz="1600" b="1">
                <a:solidFill>
                  <a:schemeClr val="tx1"/>
                </a:solidFill>
                <a:latin typeface="Arial" charset="0"/>
              </a:defRPr>
            </a:lvl7pPr>
            <a:lvl8pPr marL="3429000" indent="-228600" algn="ctr" defTabSz="457200" eaLnBrk="0" fontAlgn="base" hangingPunct="0">
              <a:spcBef>
                <a:spcPct val="0"/>
              </a:spcBef>
              <a:spcAft>
                <a:spcPct val="0"/>
              </a:spcAft>
              <a:defRPr sz="1600" b="1">
                <a:solidFill>
                  <a:schemeClr val="tx1"/>
                </a:solidFill>
                <a:latin typeface="Arial" charset="0"/>
              </a:defRPr>
            </a:lvl8pPr>
            <a:lvl9pPr marL="3886200" indent="-228600" algn="ctr" defTabSz="457200" eaLnBrk="0" fontAlgn="base" hangingPunct="0">
              <a:spcBef>
                <a:spcPct val="0"/>
              </a:spcBef>
              <a:spcAft>
                <a:spcPct val="0"/>
              </a:spcAft>
              <a:defRPr sz="1600" b="1">
                <a:solidFill>
                  <a:schemeClr val="tx1"/>
                </a:solidFill>
                <a:latin typeface="Arial" charset="0"/>
              </a:defRPr>
            </a:lvl9pPr>
          </a:lstStyle>
          <a:p>
            <a:pPr algn="ctr" eaLnBrk="1" hangingPunct="1">
              <a:defRPr/>
            </a:pPr>
            <a:endParaRPr lang="ko-KR" altLang="en-US" sz="1800" b="0" smtClean="0">
              <a:solidFill>
                <a:srgbClr val="000000"/>
              </a:solidFill>
              <a:latin typeface="Calibri" pitchFamily="34" charset="0"/>
              <a:ea typeface="Gulim" pitchFamily="34" charset="-127"/>
            </a:endParaRPr>
          </a:p>
        </p:txBody>
      </p:sp>
      <p:sp>
        <p:nvSpPr>
          <p:cNvPr id="1028" name="Title Placeholder 1"/>
          <p:cNvSpPr>
            <a:spLocks noGrp="1"/>
          </p:cNvSpPr>
          <p:nvPr>
            <p:ph type="title"/>
          </p:nvPr>
        </p:nvSpPr>
        <p:spPr bwMode="auto">
          <a:xfrm>
            <a:off x="457200" y="215369"/>
            <a:ext cx="82296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AU" altLang="en-US" dirty="0" smtClean="0"/>
              <a:t>Click to edit Master title style</a:t>
            </a:r>
            <a:endParaRPr lang="en-US" altLang="ko-KR" dirty="0" smtClean="0"/>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altLang="en-US" dirty="0" smtClean="0"/>
              <a:t>Click to edit Master text styles</a:t>
            </a:r>
          </a:p>
          <a:p>
            <a:pPr lvl="1"/>
            <a:r>
              <a:rPr lang="en-AU" altLang="en-US" dirty="0" smtClean="0"/>
              <a:t>Second level</a:t>
            </a:r>
          </a:p>
          <a:p>
            <a:pPr lvl="2"/>
            <a:r>
              <a:rPr lang="en-AU" altLang="en-US" dirty="0" smtClean="0"/>
              <a:t>Third level</a:t>
            </a:r>
          </a:p>
          <a:p>
            <a:pPr lvl="3"/>
            <a:r>
              <a:rPr lang="en-AU" altLang="en-US" dirty="0" smtClean="0"/>
              <a:t>Fourth level</a:t>
            </a:r>
          </a:p>
          <a:p>
            <a:pPr lvl="4"/>
            <a:r>
              <a:rPr lang="en-AU" altLang="en-US" dirty="0" smtClean="0"/>
              <a:t>Fifth level</a:t>
            </a:r>
            <a:endParaRPr lang="en-US" altLang="ko-KR" dirty="0" smtClean="0"/>
          </a:p>
        </p:txBody>
      </p:sp>
      <p:grpSp>
        <p:nvGrpSpPr>
          <p:cNvPr id="6" name="Group 16"/>
          <p:cNvGrpSpPr>
            <a:grpSpLocks/>
          </p:cNvGrpSpPr>
          <p:nvPr userDrawn="1"/>
        </p:nvGrpSpPr>
        <p:grpSpPr bwMode="auto">
          <a:xfrm>
            <a:off x="8298399" y="146769"/>
            <a:ext cx="439528" cy="389467"/>
            <a:chOff x="5365" y="3534"/>
            <a:chExt cx="574" cy="525"/>
          </a:xfrm>
        </p:grpSpPr>
        <p:sp>
          <p:nvSpPr>
            <p:cNvPr id="7" name="Rectangle 17"/>
            <p:cNvSpPr>
              <a:spLocks noChangeArrowheads="1"/>
            </p:cNvSpPr>
            <p:nvPr/>
          </p:nvSpPr>
          <p:spPr bwMode="auto">
            <a:xfrm>
              <a:off x="5365" y="3534"/>
              <a:ext cx="574" cy="525"/>
            </a:xfrm>
            <a:prstGeom prst="rect">
              <a:avLst/>
            </a:prstGeom>
            <a:solidFill>
              <a:srgbClr val="221E1F"/>
            </a:solidFill>
            <a:ln w="9525">
              <a:solidFill>
                <a:schemeClr val="tx1"/>
              </a:solidFill>
              <a:miter lim="800000"/>
              <a:headEnd/>
              <a:tailEnd/>
            </a:ln>
          </p:spPr>
          <p:txBody>
            <a:bodyPr wrap="none" anchor="ctr"/>
            <a:lstStyle/>
            <a:p>
              <a:endParaRPr lang="en-AU" sz="1800" b="0" dirty="0">
                <a:ea typeface="ＭＳ Ｐゴシック" pitchFamily="34" charset="-128"/>
              </a:endParaRPr>
            </a:p>
          </p:txBody>
        </p:sp>
        <p:pic>
          <p:nvPicPr>
            <p:cNvPr id="8" name="Picture 25" descr="Screen shot 2010-04-13 at 18"/>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379" y="3541"/>
              <a:ext cx="549" cy="499"/>
            </a:xfrm>
            <a:prstGeom prst="rect">
              <a:avLst/>
            </a:prstGeom>
            <a:noFill/>
            <a:ln w="9525">
              <a:noFill/>
              <a:miter lim="800000"/>
              <a:headEnd/>
              <a:tailEnd/>
            </a:ln>
          </p:spPr>
        </p:pic>
      </p:grpSp>
      <p:pic>
        <p:nvPicPr>
          <p:cNvPr id="9" name="Picture 8" descr="USG Logo.emf"/>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145993" y="822518"/>
            <a:ext cx="791875" cy="391094"/>
          </a:xfrm>
          <a:prstGeom prst="rect">
            <a:avLst/>
          </a:prstGeom>
        </p:spPr>
      </p:pic>
      <p:cxnSp>
        <p:nvCxnSpPr>
          <p:cNvPr id="3" name="Straight Connector 2"/>
          <p:cNvCxnSpPr/>
          <p:nvPr userDrawn="1"/>
        </p:nvCxnSpPr>
        <p:spPr>
          <a:xfrm>
            <a:off x="7916333" y="-1"/>
            <a:ext cx="0" cy="1355725"/>
          </a:xfrm>
          <a:prstGeom prst="line">
            <a:avLst/>
          </a:prstGeom>
          <a:ln>
            <a:solidFill>
              <a:srgbClr val="00953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7916333" y="677861"/>
            <a:ext cx="1227667" cy="0"/>
          </a:xfrm>
          <a:prstGeom prst="line">
            <a:avLst/>
          </a:prstGeom>
          <a:ln>
            <a:solidFill>
              <a:srgbClr val="009530"/>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33" r:id="rId1"/>
    <p:sldLayoutId id="2147483834"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5" r:id="rId16"/>
  </p:sldLayoutIdLst>
  <p:transition spd="med">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2000" b="1" kern="1200">
          <a:solidFill>
            <a:srgbClr val="C00000"/>
          </a:solidFill>
          <a:latin typeface="Arial" charset="0"/>
          <a:ea typeface="+mj-ea"/>
          <a:cs typeface="+mj-cs"/>
        </a:defRPr>
      </a:lvl1pPr>
      <a:lvl2pPr algn="l" defTabSz="457200" rtl="0" eaLnBrk="0" fontAlgn="base" hangingPunct="0">
        <a:spcBef>
          <a:spcPct val="0"/>
        </a:spcBef>
        <a:spcAft>
          <a:spcPct val="0"/>
        </a:spcAft>
        <a:defRPr sz="2000" b="1">
          <a:solidFill>
            <a:schemeClr val="bg1"/>
          </a:solidFill>
          <a:latin typeface="Arial" charset="0"/>
        </a:defRPr>
      </a:lvl2pPr>
      <a:lvl3pPr algn="l" defTabSz="457200" rtl="0" eaLnBrk="0" fontAlgn="base" hangingPunct="0">
        <a:spcBef>
          <a:spcPct val="0"/>
        </a:spcBef>
        <a:spcAft>
          <a:spcPct val="0"/>
        </a:spcAft>
        <a:defRPr sz="2000" b="1">
          <a:solidFill>
            <a:schemeClr val="bg1"/>
          </a:solidFill>
          <a:latin typeface="Arial" charset="0"/>
        </a:defRPr>
      </a:lvl3pPr>
      <a:lvl4pPr algn="l" defTabSz="457200" rtl="0" eaLnBrk="0" fontAlgn="base" hangingPunct="0">
        <a:spcBef>
          <a:spcPct val="0"/>
        </a:spcBef>
        <a:spcAft>
          <a:spcPct val="0"/>
        </a:spcAft>
        <a:defRPr sz="2000" b="1">
          <a:solidFill>
            <a:schemeClr val="bg1"/>
          </a:solidFill>
          <a:latin typeface="Arial" charset="0"/>
        </a:defRPr>
      </a:lvl4pPr>
      <a:lvl5pPr algn="l" defTabSz="457200" rtl="0" eaLnBrk="0" fontAlgn="base" hangingPunct="0">
        <a:spcBef>
          <a:spcPct val="0"/>
        </a:spcBef>
        <a:spcAft>
          <a:spcPct val="0"/>
        </a:spcAft>
        <a:defRPr sz="2000" b="1">
          <a:solidFill>
            <a:schemeClr val="bg1"/>
          </a:solidFill>
          <a:latin typeface="Arial"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45000"/>
        </a:spcBef>
        <a:spcAft>
          <a:spcPct val="0"/>
        </a:spcAft>
        <a:buClr>
          <a:srgbClr val="C00000"/>
        </a:buClr>
        <a:buFont typeface="Wingdings" pitchFamily="2" charset="2"/>
        <a:buChar char="§"/>
        <a:defRPr sz="1400" kern="1200">
          <a:solidFill>
            <a:schemeClr val="tx1"/>
          </a:solidFill>
          <a:latin typeface="Arial" charset="0"/>
          <a:ea typeface="+mn-ea"/>
          <a:cs typeface="+mn-cs"/>
        </a:defRPr>
      </a:lvl1pPr>
      <a:lvl2pPr marL="742950" indent="-285750" algn="l" defTabSz="457200" rtl="0" eaLnBrk="0" fontAlgn="base" hangingPunct="0">
        <a:spcBef>
          <a:spcPct val="45000"/>
        </a:spcBef>
        <a:spcAft>
          <a:spcPct val="0"/>
        </a:spcAft>
        <a:buClr>
          <a:srgbClr val="C00000"/>
        </a:buClr>
        <a:buFont typeface="Arial" charset="0"/>
        <a:buChar char="-"/>
        <a:defRPr sz="1200" kern="1200">
          <a:solidFill>
            <a:srgbClr val="7E7E7E"/>
          </a:solidFill>
          <a:latin typeface="Arial" charset="0"/>
          <a:ea typeface="+mn-ea"/>
          <a:cs typeface="+mn-cs"/>
        </a:defRPr>
      </a:lvl2pPr>
      <a:lvl3pPr marL="1143000" indent="-228600" algn="l" defTabSz="457200" rtl="0" eaLnBrk="0" fontAlgn="base" hangingPunct="0">
        <a:spcBef>
          <a:spcPct val="45000"/>
        </a:spcBef>
        <a:spcAft>
          <a:spcPct val="0"/>
        </a:spcAft>
        <a:buClr>
          <a:srgbClr val="C00000"/>
        </a:buClr>
        <a:buFont typeface="Arial" charset="0"/>
        <a:buChar char="-"/>
        <a:defRPr sz="1050" kern="1200">
          <a:solidFill>
            <a:srgbClr val="7E7E7E"/>
          </a:solidFill>
          <a:latin typeface="Arial" charset="0"/>
          <a:ea typeface="+mn-ea"/>
          <a:cs typeface="+mn-cs"/>
        </a:defRPr>
      </a:lvl3pPr>
      <a:lvl4pPr marL="1600200" indent="-228600" algn="l" defTabSz="457200" rtl="0" eaLnBrk="0" fontAlgn="base" hangingPunct="0">
        <a:spcBef>
          <a:spcPct val="45000"/>
        </a:spcBef>
        <a:spcAft>
          <a:spcPct val="0"/>
        </a:spcAft>
        <a:buClr>
          <a:srgbClr val="C00000"/>
        </a:buClr>
        <a:buFont typeface="Arial" charset="0"/>
        <a:buChar char="-"/>
        <a:defRPr sz="800" kern="1200">
          <a:solidFill>
            <a:srgbClr val="7E7E7E"/>
          </a:solidFill>
          <a:latin typeface="Arial" charset="0"/>
          <a:ea typeface="+mn-ea"/>
          <a:cs typeface="+mn-cs"/>
        </a:defRPr>
      </a:lvl4pPr>
      <a:lvl5pPr marL="2057400" indent="-228600" algn="l" defTabSz="457200" rtl="0" eaLnBrk="0" fontAlgn="base" hangingPunct="0">
        <a:spcBef>
          <a:spcPct val="45000"/>
        </a:spcBef>
        <a:spcAft>
          <a:spcPct val="0"/>
        </a:spcAft>
        <a:buClr>
          <a:srgbClr val="C00000"/>
        </a:buClr>
        <a:buFont typeface="Arial" charset="0"/>
        <a:buChar char="-"/>
        <a:defRPr sz="1000" kern="1200">
          <a:solidFill>
            <a:srgbClr val="7E7E7E"/>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3.emf"/><Relationship Id="rId12"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jpeg"/><Relationship Id="rId5" Type="http://schemas.openxmlformats.org/officeDocument/2006/relationships/notesSlide" Target="../notesSlides/notesSlide1.xml"/><Relationship Id="rId15" Type="http://schemas.openxmlformats.org/officeDocument/2006/relationships/image" Target="../media/image9.jpeg"/><Relationship Id="rId10" Type="http://schemas.openxmlformats.org/officeDocument/2006/relationships/image" Target="../media/image6.jpeg"/><Relationship Id="rId4" Type="http://schemas.openxmlformats.org/officeDocument/2006/relationships/slideLayout" Target="../slideLayouts/slideLayout2.xml"/><Relationship Id="rId9" Type="http://schemas.openxmlformats.org/officeDocument/2006/relationships/image" Target="../media/image5.jpeg"/><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weighthasbeenlifted.com/" TargetMode="External"/><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notesSlide" Target="../notesSlides/notesSlide14.xml"/><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Microsoft_Excel_97-2003_Worksheet2.xls"/><Relationship Id="rId4" Type="http://schemas.openxmlformats.org/officeDocument/2006/relationships/oleObject" Target="../embeddings/oleObject4.bin"/><Relationship Id="rId9"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6.xml"/><Relationship Id="rId7" Type="http://schemas.openxmlformats.org/officeDocument/2006/relationships/oleObject" Target="../embeddings/Microsoft_Excel_97-2003_Worksheet4.xls"/><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notesSlide" Target="../notesSlides/notesSlide15.xml"/><Relationship Id="rId4" Type="http://schemas.openxmlformats.org/officeDocument/2006/relationships/slideLayout" Target="../slideLayouts/slideLayout5.xml"/><Relationship Id="rId9"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Microsoft_Excel_97-2003_Worksheet6.xls"/><Relationship Id="rId3" Type="http://schemas.openxmlformats.org/officeDocument/2006/relationships/notesSlide" Target="../notesSlides/notesSlide18.xml"/><Relationship Id="rId7"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Microsoft_Excel_97-2003_Worksheet5.xls"/><Relationship Id="rId4" Type="http://schemas.openxmlformats.org/officeDocument/2006/relationships/oleObject" Target="../embeddings/oleObject7.bin"/><Relationship Id="rId9"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2.emf"/><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4"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882" name="think-cell Slide" r:id="rId6" imgW="360" imgH="360" progId="">
                  <p:embed/>
                </p:oleObj>
              </mc:Choice>
              <mc:Fallback>
                <p:oleObj name="think-cell Slide" r:id="rId6" imgW="360" imgH="360" progId="">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 name="Picture 34"/>
          <p:cNvPicPr/>
          <p:nvPr/>
        </p:nvPicPr>
        <p:blipFill rotWithShape="1">
          <a:blip r:embed="rId8">
            <a:extLst>
              <a:ext uri="{28A0092B-C50C-407E-A947-70E740481C1C}">
                <a14:useLocalDpi xmlns:a14="http://schemas.microsoft.com/office/drawing/2010/main"/>
              </a:ext>
            </a:extLst>
          </a:blip>
          <a:srcRect b="3839"/>
          <a:stretch/>
        </p:blipFill>
        <p:spPr bwMode="auto">
          <a:xfrm>
            <a:off x="0" y="1932518"/>
            <a:ext cx="4378323" cy="3510622"/>
          </a:xfrm>
          <a:prstGeom prst="rect">
            <a:avLst/>
          </a:prstGeom>
          <a:noFill/>
          <a:ln w="25400">
            <a:noFill/>
          </a:ln>
        </p:spPr>
      </p:pic>
      <p:pic>
        <p:nvPicPr>
          <p:cNvPr id="17" name="Picture 16" descr="beauty 1.jpg"/>
          <p:cNvPicPr>
            <a:picLocks noChangeAspect="1"/>
          </p:cNvPicPr>
          <p:nvPr/>
        </p:nvPicPr>
        <p:blipFill rotWithShape="1">
          <a:blip r:embed="rId9" cstate="screen">
            <a:extLst>
              <a:ext uri="{28A0092B-C50C-407E-A947-70E740481C1C}">
                <a14:useLocalDpi xmlns:a14="http://schemas.microsoft.com/office/drawing/2010/main"/>
              </a:ext>
            </a:extLst>
          </a:blip>
          <a:srcRect l="2287" t="2344" r="1653" b="1"/>
          <a:stretch/>
        </p:blipFill>
        <p:spPr>
          <a:xfrm>
            <a:off x="4785645" y="1932518"/>
            <a:ext cx="4358355" cy="3510622"/>
          </a:xfrm>
          <a:prstGeom prst="rect">
            <a:avLst/>
          </a:prstGeom>
          <a:ln w="25400">
            <a:noFill/>
          </a:ln>
        </p:spPr>
      </p:pic>
      <p:pic>
        <p:nvPicPr>
          <p:cNvPr id="27" name="Picture 26" descr="boom 1.jpg"/>
          <p:cNvPicPr>
            <a:picLocks noChangeAspect="1"/>
          </p:cNvPicPr>
          <p:nvPr/>
        </p:nvPicPr>
        <p:blipFill>
          <a:blip r:embed="rId10" cstate="print">
            <a:extLst>
              <a:ext uri="{28A0092B-C50C-407E-A947-70E740481C1C}">
                <a14:useLocalDpi xmlns:a14="http://schemas.microsoft.com/office/drawing/2010/main"/>
              </a:ext>
            </a:extLst>
          </a:blip>
          <a:srcRect l="8301" t="10000" r="8301" b="3333"/>
          <a:stretch>
            <a:fillRect/>
          </a:stretch>
        </p:blipFill>
        <p:spPr>
          <a:xfrm>
            <a:off x="4250433" y="1932518"/>
            <a:ext cx="2312126" cy="2495005"/>
          </a:xfrm>
          <a:prstGeom prst="rect">
            <a:avLst/>
          </a:prstGeom>
          <a:ln w="25400">
            <a:noFill/>
          </a:ln>
        </p:spPr>
      </p:pic>
      <p:pic>
        <p:nvPicPr>
          <p:cNvPr id="5492" name="Picture 37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784002" y="1932517"/>
            <a:ext cx="2466431" cy="1644127"/>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Rectangle 31"/>
          <p:cNvSpPr>
            <a:spLocks noGrp="1"/>
          </p:cNvSpPr>
          <p:nvPr>
            <p:ph type="subTitle" idx="1"/>
          </p:nvPr>
        </p:nvSpPr>
        <p:spPr>
          <a:xfrm>
            <a:off x="2824957" y="5639847"/>
            <a:ext cx="3492500" cy="252408"/>
          </a:xfrm>
        </p:spPr>
        <p:txBody>
          <a:bodyPr anchor="ctr"/>
          <a:lstStyle/>
          <a:p>
            <a:pPr algn="ctr">
              <a:buFont typeface="Wingdings" pitchFamily="2" charset="2"/>
              <a:buNone/>
            </a:pPr>
            <a:r>
              <a:rPr lang="en-US" altLang="en-US" sz="1400" smtClean="0">
                <a:solidFill>
                  <a:schemeClr val="tx1">
                    <a:lumMod val="65000"/>
                    <a:lumOff val="35000"/>
                  </a:schemeClr>
                </a:solidFill>
              </a:rPr>
              <a:t>16 </a:t>
            </a:r>
            <a:r>
              <a:rPr lang="en-US" altLang="en-US" sz="1400" dirty="0" smtClean="0">
                <a:solidFill>
                  <a:schemeClr val="tx1">
                    <a:lumMod val="65000"/>
                    <a:lumOff val="35000"/>
                  </a:schemeClr>
                </a:solidFill>
              </a:rPr>
              <a:t>October 2013</a:t>
            </a:r>
          </a:p>
        </p:txBody>
      </p:sp>
      <p:grpSp>
        <p:nvGrpSpPr>
          <p:cNvPr id="10" name="Group 9"/>
          <p:cNvGrpSpPr/>
          <p:nvPr/>
        </p:nvGrpSpPr>
        <p:grpSpPr>
          <a:xfrm>
            <a:off x="7024644" y="5683370"/>
            <a:ext cx="1846502" cy="950940"/>
            <a:chOff x="7024644" y="5683370"/>
            <a:chExt cx="1846502" cy="950940"/>
          </a:xfrm>
        </p:grpSpPr>
        <p:pic>
          <p:nvPicPr>
            <p:cNvPr id="21" name="Picture 20" descr="USG Logo.emf"/>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92098" y="5683370"/>
              <a:ext cx="1111594" cy="548998"/>
            </a:xfrm>
            <a:prstGeom prst="rect">
              <a:avLst/>
            </a:prstGeom>
          </p:spPr>
        </p:pic>
        <p:sp>
          <p:nvSpPr>
            <p:cNvPr id="25" name="Rectangle 31"/>
            <p:cNvSpPr>
              <a:spLocks/>
            </p:cNvSpPr>
            <p:nvPr/>
          </p:nvSpPr>
          <p:spPr bwMode="auto">
            <a:xfrm>
              <a:off x="7024644" y="6341751"/>
              <a:ext cx="1846502" cy="292559"/>
            </a:xfrm>
            <a:prstGeom prst="rect">
              <a:avLst/>
            </a:prstGeom>
            <a:noFill/>
            <a:ln w="9525">
              <a:noFill/>
              <a:miter lim="800000"/>
              <a:headEnd/>
              <a:tailEnd/>
            </a:ln>
          </p:spPr>
          <p:txBody>
            <a:bodyPr lIns="0" tIns="0" rIns="0" bIns="0"/>
            <a:lstStyle/>
            <a:p>
              <a:pPr algn="ctr" eaLnBrk="0" hangingPunct="0">
                <a:buClr>
                  <a:srgbClr val="FFC300"/>
                </a:buClr>
                <a:buFont typeface="Wingdings" pitchFamily="2" charset="2"/>
                <a:buNone/>
              </a:pPr>
              <a:r>
                <a:rPr lang="en-US" altLang="en-US" sz="1000" dirty="0"/>
                <a:t>Jim </a:t>
              </a:r>
              <a:r>
                <a:rPr lang="en-US" altLang="en-US" sz="1000" dirty="0" smtClean="0"/>
                <a:t>Metcalf </a:t>
              </a:r>
              <a:r>
                <a:rPr lang="en-US" altLang="en-US" sz="900" b="0" dirty="0"/>
                <a:t/>
              </a:r>
              <a:br>
                <a:rPr lang="en-US" altLang="en-US" sz="900" b="0" dirty="0"/>
              </a:br>
              <a:r>
                <a:rPr lang="en-US" altLang="en-US" sz="900" b="0" dirty="0" smtClean="0">
                  <a:solidFill>
                    <a:schemeClr val="tx1">
                      <a:lumMod val="65000"/>
                      <a:lumOff val="35000"/>
                    </a:schemeClr>
                  </a:solidFill>
                </a:rPr>
                <a:t>Chairman, President &amp; CEO</a:t>
              </a:r>
              <a:endParaRPr lang="en-US" altLang="en-US" sz="900" b="0" dirty="0">
                <a:solidFill>
                  <a:schemeClr val="tx1">
                    <a:lumMod val="65000"/>
                    <a:lumOff val="35000"/>
                  </a:schemeClr>
                </a:solidFill>
              </a:endParaRPr>
            </a:p>
          </p:txBody>
        </p:sp>
      </p:grpSp>
      <p:grpSp>
        <p:nvGrpSpPr>
          <p:cNvPr id="9" name="Group 8"/>
          <p:cNvGrpSpPr/>
          <p:nvPr/>
        </p:nvGrpSpPr>
        <p:grpSpPr>
          <a:xfrm>
            <a:off x="232934" y="5653396"/>
            <a:ext cx="1790107" cy="983321"/>
            <a:chOff x="232934" y="5653396"/>
            <a:chExt cx="1790107" cy="983321"/>
          </a:xfrm>
        </p:grpSpPr>
        <p:grpSp>
          <p:nvGrpSpPr>
            <p:cNvPr id="4" name="Group 3"/>
            <p:cNvGrpSpPr/>
            <p:nvPr/>
          </p:nvGrpSpPr>
          <p:grpSpPr>
            <a:xfrm>
              <a:off x="765403" y="5653396"/>
              <a:ext cx="725169" cy="548998"/>
              <a:chOff x="377825" y="6026150"/>
              <a:chExt cx="842963" cy="638175"/>
            </a:xfrm>
          </p:grpSpPr>
          <p:grpSp>
            <p:nvGrpSpPr>
              <p:cNvPr id="5127" name="Group 7"/>
              <p:cNvGrpSpPr>
                <a:grpSpLocks/>
              </p:cNvGrpSpPr>
              <p:nvPr/>
            </p:nvGrpSpPr>
            <p:grpSpPr bwMode="auto">
              <a:xfrm>
                <a:off x="377825" y="6046788"/>
                <a:ext cx="696913" cy="617537"/>
                <a:chOff x="5365" y="3534"/>
                <a:chExt cx="574" cy="525"/>
              </a:xfrm>
            </p:grpSpPr>
            <p:sp>
              <p:nvSpPr>
                <p:cNvPr id="5135" name="Rectangle 8"/>
                <p:cNvSpPr>
                  <a:spLocks noChangeArrowheads="1"/>
                </p:cNvSpPr>
                <p:nvPr/>
              </p:nvSpPr>
              <p:spPr bwMode="auto">
                <a:xfrm>
                  <a:off x="5365" y="3534"/>
                  <a:ext cx="574" cy="525"/>
                </a:xfrm>
                <a:prstGeom prst="rect">
                  <a:avLst/>
                </a:prstGeom>
                <a:solidFill>
                  <a:srgbClr val="221E1F"/>
                </a:solidFill>
                <a:ln w="9525">
                  <a:solidFill>
                    <a:schemeClr val="tx1"/>
                  </a:solidFill>
                  <a:miter lim="800000"/>
                  <a:headEnd/>
                  <a:tailEnd/>
                </a:ln>
              </p:spPr>
              <p:txBody>
                <a:bodyPr wrap="none" anchor="ctr"/>
                <a:lstStyle/>
                <a:p>
                  <a:endParaRPr lang="en-AU" altLang="en-US" sz="1800" b="0" dirty="0">
                    <a:ea typeface="ＭＳ Ｐゴシック" pitchFamily="34" charset="-128"/>
                  </a:endParaRPr>
                </a:p>
              </p:txBody>
            </p:sp>
            <p:pic>
              <p:nvPicPr>
                <p:cNvPr id="5136" name="Picture 25" descr="Screen shot 2010-04-13 at 18"/>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379" y="3541"/>
                  <a:ext cx="549" cy="499"/>
                </a:xfrm>
                <a:prstGeom prst="rect">
                  <a:avLst/>
                </a:prstGeom>
                <a:noFill/>
                <a:ln w="9525">
                  <a:noFill/>
                  <a:miter lim="800000"/>
                  <a:headEnd/>
                  <a:tailEnd/>
                </a:ln>
              </p:spPr>
            </p:pic>
          </p:grpSp>
          <p:sp>
            <p:nvSpPr>
              <p:cNvPr id="5128" name="Text Box 11"/>
              <p:cNvSpPr txBox="1">
                <a:spLocks noChangeArrowheads="1"/>
              </p:cNvSpPr>
              <p:nvPr/>
            </p:nvSpPr>
            <p:spPr bwMode="auto">
              <a:xfrm>
                <a:off x="1108075" y="6026150"/>
                <a:ext cx="112713" cy="182563"/>
              </a:xfrm>
              <a:prstGeom prst="rect">
                <a:avLst/>
              </a:prstGeom>
              <a:noFill/>
              <a:ln w="9525">
                <a:noFill/>
                <a:miter lim="800000"/>
                <a:headEnd/>
                <a:tailEnd/>
              </a:ln>
            </p:spPr>
            <p:txBody>
              <a:bodyPr wrap="none" lIns="0" tIns="0" rIns="0" bIns="0">
                <a:spAutoFit/>
              </a:bodyPr>
              <a:lstStyle/>
              <a:p>
                <a:r>
                  <a:rPr lang="en-US" altLang="en-US" sz="1200" b="0" dirty="0">
                    <a:ea typeface="ＭＳ Ｐゴシック" pitchFamily="34" charset="-128"/>
                  </a:rPr>
                  <a:t>®</a:t>
                </a:r>
              </a:p>
            </p:txBody>
          </p:sp>
        </p:grpSp>
        <p:sp>
          <p:nvSpPr>
            <p:cNvPr id="26" name="Rectangle 31"/>
            <p:cNvSpPr>
              <a:spLocks/>
            </p:cNvSpPr>
            <p:nvPr/>
          </p:nvSpPr>
          <p:spPr bwMode="auto">
            <a:xfrm>
              <a:off x="232934" y="6314902"/>
              <a:ext cx="1790107" cy="321815"/>
            </a:xfrm>
            <a:prstGeom prst="rect">
              <a:avLst/>
            </a:prstGeom>
            <a:noFill/>
            <a:ln w="9525">
              <a:noFill/>
              <a:miter lim="800000"/>
              <a:headEnd/>
              <a:tailEnd/>
            </a:ln>
          </p:spPr>
          <p:txBody>
            <a:bodyPr lIns="0" tIns="0" rIns="0" bIns="0"/>
            <a:lstStyle/>
            <a:p>
              <a:pPr algn="ctr" eaLnBrk="0" hangingPunct="0">
                <a:buClr>
                  <a:srgbClr val="FFC300"/>
                </a:buClr>
                <a:buFont typeface="Wingdings" pitchFamily="2" charset="2"/>
                <a:buNone/>
              </a:pPr>
              <a:r>
                <a:rPr lang="en-US" altLang="en-US" sz="1000" dirty="0"/>
                <a:t>Mike </a:t>
              </a:r>
              <a:r>
                <a:rPr lang="en-US" altLang="en-US" sz="1000" dirty="0" smtClean="0"/>
                <a:t>Kane </a:t>
              </a:r>
              <a:r>
                <a:rPr lang="en-US" altLang="en-US" sz="900" b="0" dirty="0"/>
                <a:t/>
              </a:r>
              <a:br>
                <a:rPr lang="en-US" altLang="en-US" sz="900" b="0" dirty="0"/>
              </a:br>
              <a:r>
                <a:rPr lang="en-US" altLang="en-US" sz="900" b="0" dirty="0">
                  <a:solidFill>
                    <a:schemeClr val="tx1">
                      <a:lumMod val="65000"/>
                      <a:lumOff val="35000"/>
                    </a:schemeClr>
                  </a:solidFill>
                </a:rPr>
                <a:t>CEO &amp; Managing </a:t>
              </a:r>
              <a:r>
                <a:rPr lang="en-US" altLang="en-US" sz="900" b="0" dirty="0" smtClean="0">
                  <a:solidFill>
                    <a:schemeClr val="tx1">
                      <a:lumMod val="65000"/>
                      <a:lumOff val="35000"/>
                    </a:schemeClr>
                  </a:solidFill>
                </a:rPr>
                <a:t>Director</a:t>
              </a:r>
              <a:endParaRPr lang="en-US" altLang="en-US" sz="900" b="0" dirty="0">
                <a:solidFill>
                  <a:schemeClr val="tx1">
                    <a:lumMod val="65000"/>
                    <a:lumOff val="35000"/>
                  </a:schemeClr>
                </a:solidFill>
              </a:endParaRPr>
            </a:p>
          </p:txBody>
        </p:sp>
      </p:grpSp>
      <p:pic>
        <p:nvPicPr>
          <p:cNvPr id="23" name="Picture 244"/>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3237" t="17499"/>
          <a:stretch/>
        </p:blipFill>
        <p:spPr bwMode="auto">
          <a:xfrm>
            <a:off x="1" y="4038691"/>
            <a:ext cx="2133600" cy="14008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6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210150" y="4055690"/>
            <a:ext cx="2080565" cy="138745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 y="2787977"/>
            <a:ext cx="9142412" cy="188578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26" name="Rectangle 2"/>
          <p:cNvSpPr>
            <a:spLocks/>
          </p:cNvSpPr>
          <p:nvPr/>
        </p:nvSpPr>
        <p:spPr bwMode="auto">
          <a:xfrm>
            <a:off x="556700" y="3192680"/>
            <a:ext cx="8029015" cy="506597"/>
          </a:xfrm>
          <a:prstGeom prst="rect">
            <a:avLst/>
          </a:prstGeom>
          <a:noFill/>
          <a:ln w="9525">
            <a:noFill/>
            <a:miter lim="800000"/>
            <a:headEnd/>
            <a:tailEnd/>
          </a:ln>
        </p:spPr>
        <p:txBody>
          <a:bodyPr lIns="0" tIns="0" rIns="0" bIns="0"/>
          <a:lstStyle/>
          <a:p>
            <a:r>
              <a:rPr lang="en-US" altLang="en-US" sz="3600" b="0" dirty="0" smtClean="0">
                <a:solidFill>
                  <a:srgbClr val="C00000"/>
                </a:solidFill>
              </a:rPr>
              <a:t>Creating </a:t>
            </a:r>
            <a:r>
              <a:rPr lang="en-US" altLang="en-US" sz="3600" b="0" dirty="0">
                <a:solidFill>
                  <a:srgbClr val="C00000"/>
                </a:solidFill>
              </a:rPr>
              <a:t>a</a:t>
            </a:r>
            <a:r>
              <a:rPr lang="en-US" altLang="en-US" sz="3600" b="0" dirty="0" smtClean="0">
                <a:solidFill>
                  <a:srgbClr val="C00000"/>
                </a:solidFill>
              </a:rPr>
              <a:t> World Leading</a:t>
            </a:r>
            <a:r>
              <a:rPr lang="en-US" altLang="en-US" sz="3600" b="0" dirty="0">
                <a:solidFill>
                  <a:srgbClr val="C00000"/>
                </a:solidFill>
              </a:rPr>
              <a:t> </a:t>
            </a:r>
            <a:r>
              <a:rPr lang="en-US" altLang="en-US" sz="3600" b="0" dirty="0" smtClean="0">
                <a:solidFill>
                  <a:srgbClr val="C00000"/>
                </a:solidFill>
              </a:rPr>
              <a:t>Joint Venture</a:t>
            </a:r>
            <a:endParaRPr lang="en-US" altLang="en-US" sz="2800" b="0" dirty="0">
              <a:solidFill>
                <a:srgbClr val="C00000"/>
              </a:solidFill>
            </a:endParaRPr>
          </a:p>
        </p:txBody>
      </p:sp>
      <p:sp>
        <p:nvSpPr>
          <p:cNvPr id="2" name="Rectangle 1"/>
          <p:cNvSpPr/>
          <p:nvPr/>
        </p:nvSpPr>
        <p:spPr>
          <a:xfrm>
            <a:off x="2499166" y="3868944"/>
            <a:ext cx="4144083" cy="400110"/>
          </a:xfrm>
          <a:prstGeom prst="rect">
            <a:avLst/>
          </a:prstGeom>
        </p:spPr>
        <p:txBody>
          <a:bodyPr wrap="none">
            <a:spAutoFit/>
          </a:bodyPr>
          <a:lstStyle/>
          <a:p>
            <a:r>
              <a:rPr lang="en-US" altLang="en-US" sz="2000" b="0" dirty="0" smtClean="0"/>
              <a:t>Asia  </a:t>
            </a:r>
            <a:r>
              <a:rPr lang="en-AU" altLang="en-US" sz="2000" dirty="0" smtClean="0">
                <a:solidFill>
                  <a:srgbClr val="009530"/>
                </a:solidFill>
                <a:cs typeface="Arial" charset="0"/>
              </a:rPr>
              <a:t>–  </a:t>
            </a:r>
            <a:r>
              <a:rPr lang="en-US" altLang="en-US" sz="2000" b="0" dirty="0" smtClean="0"/>
              <a:t>Australasia  </a:t>
            </a:r>
            <a:r>
              <a:rPr lang="en-AU" altLang="en-US" sz="2000" dirty="0" smtClean="0">
                <a:solidFill>
                  <a:srgbClr val="009530"/>
                </a:solidFill>
                <a:cs typeface="Arial" charset="0"/>
              </a:rPr>
              <a:t>–  </a:t>
            </a:r>
            <a:r>
              <a:rPr lang="en-US" altLang="en-US" sz="2000" b="0" dirty="0" smtClean="0"/>
              <a:t>Middle </a:t>
            </a:r>
            <a:r>
              <a:rPr lang="en-US" altLang="en-US" sz="2000" b="0" dirty="0"/>
              <a:t>East</a:t>
            </a:r>
            <a:endParaRPr lang="en-US" sz="2000" dirty="0"/>
          </a:p>
        </p:txBody>
      </p:sp>
    </p:spTree>
    <p:custDataLst>
      <p:tags r:id="rId2"/>
    </p:custDataLst>
    <p:extLst>
      <p:ext uri="{BB962C8B-B14F-4D97-AF65-F5344CB8AC3E}">
        <p14:creationId xmlns:p14="http://schemas.microsoft.com/office/powerpoint/2010/main" val="148589748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8926513" y="4867974"/>
            <a:ext cx="0" cy="576263"/>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212725" y="5354301"/>
            <a:ext cx="8713788"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212725" y="4877499"/>
            <a:ext cx="0" cy="576263"/>
          </a:xfrm>
          <a:prstGeom prst="line">
            <a:avLst/>
          </a:prstGeom>
          <a:ln/>
        </p:spPr>
        <p:style>
          <a:lnRef idx="1">
            <a:schemeClr val="accent2"/>
          </a:lnRef>
          <a:fillRef idx="0">
            <a:schemeClr val="accent2"/>
          </a:fillRef>
          <a:effectRef idx="0">
            <a:schemeClr val="accent2"/>
          </a:effectRef>
          <a:fontRef idx="minor">
            <a:schemeClr val="tx1"/>
          </a:fontRef>
        </p:style>
      </p:cxnSp>
      <p:sp>
        <p:nvSpPr>
          <p:cNvPr id="13319" name="TextBox 9"/>
          <p:cNvSpPr txBox="1">
            <a:spLocks noChangeArrowheads="1"/>
          </p:cNvSpPr>
          <p:nvPr/>
        </p:nvSpPr>
        <p:spPr bwMode="auto">
          <a:xfrm>
            <a:off x="303213" y="5688315"/>
            <a:ext cx="1008062" cy="707886"/>
          </a:xfrm>
          <a:prstGeom prst="rect">
            <a:avLst/>
          </a:prstGeom>
          <a:noFill/>
          <a:ln w="9525">
            <a:noFill/>
            <a:miter lim="800000"/>
            <a:headEnd/>
            <a:tailEnd/>
          </a:ln>
        </p:spPr>
        <p:txBody>
          <a:bodyPr>
            <a:spAutoFit/>
          </a:bodyPr>
          <a:lstStyle/>
          <a:p>
            <a:pPr algn="ctr"/>
            <a:r>
              <a:rPr lang="en-AU" altLang="en-US" sz="800" dirty="0"/>
              <a:t>2009:</a:t>
            </a:r>
          </a:p>
          <a:p>
            <a:pPr algn="ctr"/>
            <a:r>
              <a:rPr lang="en-AU" altLang="en-US" sz="800" dirty="0"/>
              <a:t>Durock</a:t>
            </a:r>
            <a:r>
              <a:rPr lang="en-AU" altLang="en-US" sz="800" b="0" dirty="0"/>
              <a:t>®</a:t>
            </a:r>
            <a:r>
              <a:rPr lang="en-AU" altLang="en-US" sz="800" dirty="0"/>
              <a:t>  Cement </a:t>
            </a:r>
            <a:r>
              <a:rPr lang="en-AU" altLang="en-US" sz="800" dirty="0" smtClean="0"/>
              <a:t>Board Next-Gen </a:t>
            </a:r>
            <a:r>
              <a:rPr lang="en-AU" altLang="en-US" sz="800" dirty="0"/>
              <a:t>up to 25% lighter</a:t>
            </a:r>
          </a:p>
        </p:txBody>
      </p:sp>
      <p:cxnSp>
        <p:nvCxnSpPr>
          <p:cNvPr id="11" name="Straight Arrow Connector 10"/>
          <p:cNvCxnSpPr/>
          <p:nvPr/>
        </p:nvCxnSpPr>
        <p:spPr>
          <a:xfrm flipV="1">
            <a:off x="808038" y="5350178"/>
            <a:ext cx="0" cy="3587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3597275" y="5346363"/>
            <a:ext cx="0" cy="3603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322" name="TextBox 12"/>
          <p:cNvSpPr txBox="1">
            <a:spLocks noChangeArrowheads="1"/>
          </p:cNvSpPr>
          <p:nvPr/>
        </p:nvSpPr>
        <p:spPr bwMode="auto">
          <a:xfrm>
            <a:off x="1344706" y="4480386"/>
            <a:ext cx="1559859" cy="584200"/>
          </a:xfrm>
          <a:prstGeom prst="rect">
            <a:avLst/>
          </a:prstGeom>
          <a:noFill/>
          <a:ln w="9525">
            <a:noFill/>
            <a:miter lim="800000"/>
            <a:headEnd/>
            <a:tailEnd/>
          </a:ln>
        </p:spPr>
        <p:txBody>
          <a:bodyPr wrap="square">
            <a:spAutoFit/>
          </a:bodyPr>
          <a:lstStyle/>
          <a:p>
            <a:pPr algn="ctr"/>
            <a:r>
              <a:rPr lang="en-AU" altLang="en-US" sz="800" dirty="0"/>
              <a:t>2010:</a:t>
            </a:r>
          </a:p>
          <a:p>
            <a:pPr algn="ctr"/>
            <a:r>
              <a:rPr lang="en-AU" altLang="en-US" sz="800" dirty="0"/>
              <a:t>SHEETROCK</a:t>
            </a:r>
            <a:r>
              <a:rPr lang="en-AU" altLang="en-US" sz="800" b="0" dirty="0"/>
              <a:t>®</a:t>
            </a:r>
            <a:r>
              <a:rPr lang="en-AU" altLang="en-US" sz="800" dirty="0"/>
              <a:t> Brand UltraLight  Panels up to 30% lighter</a:t>
            </a:r>
          </a:p>
        </p:txBody>
      </p:sp>
      <p:cxnSp>
        <p:nvCxnSpPr>
          <p:cNvPr id="14" name="Straight Arrow Connector 13"/>
          <p:cNvCxnSpPr/>
          <p:nvPr/>
        </p:nvCxnSpPr>
        <p:spPr>
          <a:xfrm flipH="1">
            <a:off x="2084294" y="5101916"/>
            <a:ext cx="94" cy="2231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flipV="1">
            <a:off x="5434013" y="5354301"/>
            <a:ext cx="0" cy="288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V="1">
            <a:off x="8313738" y="5354904"/>
            <a:ext cx="0" cy="288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327" name="TextBox 17"/>
          <p:cNvSpPr txBox="1">
            <a:spLocks noChangeArrowheads="1"/>
          </p:cNvSpPr>
          <p:nvPr/>
        </p:nvSpPr>
        <p:spPr bwMode="auto">
          <a:xfrm>
            <a:off x="2949575" y="5668009"/>
            <a:ext cx="1295400" cy="708025"/>
          </a:xfrm>
          <a:prstGeom prst="rect">
            <a:avLst/>
          </a:prstGeom>
          <a:noFill/>
          <a:ln w="9525">
            <a:noFill/>
            <a:miter lim="800000"/>
            <a:headEnd/>
            <a:tailEnd/>
          </a:ln>
        </p:spPr>
        <p:txBody>
          <a:bodyPr>
            <a:spAutoFit/>
          </a:bodyPr>
          <a:lstStyle/>
          <a:p>
            <a:pPr algn="ctr"/>
            <a:r>
              <a:rPr lang="en-AU" altLang="en-US" sz="800" dirty="0"/>
              <a:t>2011:</a:t>
            </a:r>
          </a:p>
          <a:p>
            <a:pPr algn="ctr"/>
            <a:r>
              <a:rPr lang="en-US" sz="800" dirty="0"/>
              <a:t>SHEETROCK</a:t>
            </a:r>
            <a:r>
              <a:rPr lang="en-US" sz="800" baseline="30000" dirty="0"/>
              <a:t>®</a:t>
            </a:r>
            <a:r>
              <a:rPr lang="en-US" sz="800" dirty="0"/>
              <a:t> Brand UltraLight Panels FIRECODE</a:t>
            </a:r>
            <a:r>
              <a:rPr lang="en-US" sz="800" baseline="30000" dirty="0"/>
              <a:t>®</a:t>
            </a:r>
            <a:r>
              <a:rPr lang="en-US" sz="800" dirty="0"/>
              <a:t> 30  up to 30% lighter</a:t>
            </a:r>
          </a:p>
        </p:txBody>
      </p:sp>
      <p:sp>
        <p:nvSpPr>
          <p:cNvPr id="13328" name="TextBox 18"/>
          <p:cNvSpPr txBox="1">
            <a:spLocks noChangeArrowheads="1"/>
          </p:cNvSpPr>
          <p:nvPr/>
        </p:nvSpPr>
        <p:spPr bwMode="auto">
          <a:xfrm>
            <a:off x="4749800" y="5654160"/>
            <a:ext cx="1368425" cy="708025"/>
          </a:xfrm>
          <a:prstGeom prst="rect">
            <a:avLst/>
          </a:prstGeom>
          <a:noFill/>
          <a:ln w="9525">
            <a:noFill/>
            <a:miter lim="800000"/>
            <a:headEnd/>
            <a:tailEnd/>
          </a:ln>
        </p:spPr>
        <p:txBody>
          <a:bodyPr>
            <a:spAutoFit/>
          </a:bodyPr>
          <a:lstStyle/>
          <a:p>
            <a:pPr algn="ctr"/>
            <a:r>
              <a:rPr lang="en-AU" altLang="en-US" sz="800" dirty="0"/>
              <a:t>2011:</a:t>
            </a:r>
          </a:p>
          <a:p>
            <a:pPr algn="ctr"/>
            <a:r>
              <a:rPr lang="en-US" sz="800" dirty="0"/>
              <a:t>SHEETROCK</a:t>
            </a:r>
            <a:r>
              <a:rPr lang="en-US" sz="800" baseline="30000" dirty="0"/>
              <a:t>®</a:t>
            </a:r>
            <a:r>
              <a:rPr lang="en-US" sz="800" dirty="0"/>
              <a:t> Brand UltraLight Panels FIRECODE</a:t>
            </a:r>
            <a:r>
              <a:rPr lang="en-US" sz="800" baseline="30000" dirty="0"/>
              <a:t>®</a:t>
            </a:r>
            <a:r>
              <a:rPr lang="en-US" sz="800" dirty="0"/>
              <a:t> X up to 15% lighter</a:t>
            </a:r>
          </a:p>
        </p:txBody>
      </p:sp>
      <p:sp>
        <p:nvSpPr>
          <p:cNvPr id="13329" name="TextBox 19"/>
          <p:cNvSpPr txBox="1">
            <a:spLocks noChangeArrowheads="1"/>
          </p:cNvSpPr>
          <p:nvPr/>
        </p:nvSpPr>
        <p:spPr bwMode="auto">
          <a:xfrm>
            <a:off x="5936776" y="4448154"/>
            <a:ext cx="1897039" cy="707886"/>
          </a:xfrm>
          <a:prstGeom prst="rect">
            <a:avLst/>
          </a:prstGeom>
          <a:noFill/>
          <a:ln w="9525">
            <a:noFill/>
            <a:miter lim="800000"/>
            <a:headEnd/>
            <a:tailEnd/>
          </a:ln>
        </p:spPr>
        <p:txBody>
          <a:bodyPr wrap="square">
            <a:spAutoFit/>
          </a:bodyPr>
          <a:lstStyle/>
          <a:p>
            <a:pPr algn="ctr"/>
            <a:r>
              <a:rPr lang="en-AU" altLang="en-US" sz="800" dirty="0"/>
              <a:t>2012:</a:t>
            </a:r>
          </a:p>
          <a:p>
            <a:pPr algn="ctr"/>
            <a:r>
              <a:rPr lang="en-US" sz="800" dirty="0"/>
              <a:t>SHEETROCK</a:t>
            </a:r>
            <a:r>
              <a:rPr lang="en-US" sz="800" baseline="30000" dirty="0"/>
              <a:t>®</a:t>
            </a:r>
            <a:r>
              <a:rPr lang="en-US" sz="800" dirty="0"/>
              <a:t> Brand </a:t>
            </a:r>
            <a:r>
              <a:rPr lang="en-US" sz="800" dirty="0" smtClean="0"/>
              <a:t>UltraLightWeight</a:t>
            </a:r>
            <a:r>
              <a:rPr lang="en-US" sz="800" dirty="0"/>
              <a:t/>
            </a:r>
            <a:br>
              <a:rPr lang="en-US" sz="800" dirty="0"/>
            </a:br>
            <a:r>
              <a:rPr lang="en-US" sz="800" dirty="0"/>
              <a:t>All Purpose Joint Compound up to 40% lighter</a:t>
            </a:r>
          </a:p>
        </p:txBody>
      </p:sp>
      <p:sp>
        <p:nvSpPr>
          <p:cNvPr id="13330" name="TextBox 20"/>
          <p:cNvSpPr txBox="1">
            <a:spLocks noChangeArrowheads="1"/>
          </p:cNvSpPr>
          <p:nvPr/>
        </p:nvSpPr>
        <p:spPr bwMode="auto">
          <a:xfrm>
            <a:off x="7702550" y="5660674"/>
            <a:ext cx="1223963" cy="708025"/>
          </a:xfrm>
          <a:prstGeom prst="rect">
            <a:avLst/>
          </a:prstGeom>
          <a:noFill/>
          <a:ln w="9525">
            <a:noFill/>
            <a:miter lim="800000"/>
            <a:headEnd/>
            <a:tailEnd/>
          </a:ln>
        </p:spPr>
        <p:txBody>
          <a:bodyPr>
            <a:spAutoFit/>
          </a:bodyPr>
          <a:lstStyle/>
          <a:p>
            <a:pPr algn="ctr"/>
            <a:r>
              <a:rPr lang="en-AU" altLang="en-US" sz="800" dirty="0"/>
              <a:t>2013:</a:t>
            </a:r>
          </a:p>
          <a:p>
            <a:pPr algn="ctr"/>
            <a:r>
              <a:rPr lang="en-US" sz="800" dirty="0" smtClean="0"/>
              <a:t>SHEETROCK</a:t>
            </a:r>
            <a:r>
              <a:rPr lang="en-US" sz="800" baseline="30000" dirty="0" smtClean="0"/>
              <a:t>®</a:t>
            </a:r>
            <a:r>
              <a:rPr lang="en-US" sz="800" dirty="0" smtClean="0"/>
              <a:t> </a:t>
            </a:r>
            <a:r>
              <a:rPr lang="en-US" sz="800" dirty="0"/>
              <a:t>Brand UltraLight Panels Mold Tough</a:t>
            </a:r>
            <a:r>
              <a:rPr lang="en-US" sz="800" baseline="30000" dirty="0"/>
              <a:t>®</a:t>
            </a:r>
            <a:r>
              <a:rPr lang="en-US" sz="800" dirty="0"/>
              <a:t>  up to 20% lighter</a:t>
            </a:r>
          </a:p>
        </p:txBody>
      </p:sp>
      <p:pic>
        <p:nvPicPr>
          <p:cNvPr id="1333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800" y="4505030"/>
            <a:ext cx="752475" cy="767800"/>
          </a:xfrm>
          <a:prstGeom prst="rect">
            <a:avLst/>
          </a:prstGeom>
          <a:solidFill>
            <a:srgbClr val="FF0000"/>
          </a:solidFill>
          <a:ln w="9525">
            <a:noFill/>
            <a:miter lim="800000"/>
            <a:headEnd/>
            <a:tailEnd/>
          </a:ln>
        </p:spPr>
      </p:pic>
      <p:pic>
        <p:nvPicPr>
          <p:cNvPr id="13332"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09738" y="5425099"/>
            <a:ext cx="750887" cy="733425"/>
          </a:xfrm>
          <a:prstGeom prst="rect">
            <a:avLst/>
          </a:prstGeom>
          <a:noFill/>
          <a:ln w="9525">
            <a:noFill/>
            <a:miter lim="800000"/>
            <a:headEnd/>
            <a:tailEnd/>
          </a:ln>
        </p:spPr>
      </p:pic>
      <p:pic>
        <p:nvPicPr>
          <p:cNvPr id="13333"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22625" y="4507654"/>
            <a:ext cx="749300" cy="768350"/>
          </a:xfrm>
          <a:prstGeom prst="rect">
            <a:avLst/>
          </a:prstGeom>
          <a:noFill/>
          <a:ln w="9525">
            <a:noFill/>
            <a:miter lim="800000"/>
            <a:headEnd/>
            <a:tailEnd/>
          </a:ln>
        </p:spPr>
      </p:pic>
      <p:pic>
        <p:nvPicPr>
          <p:cNvPr id="13334"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59363" y="4510829"/>
            <a:ext cx="749300" cy="763587"/>
          </a:xfrm>
          <a:prstGeom prst="rect">
            <a:avLst/>
          </a:prstGeom>
          <a:noFill/>
          <a:ln w="9525">
            <a:noFill/>
            <a:miter lim="800000"/>
            <a:headEnd/>
            <a:tailEnd/>
          </a:ln>
        </p:spPr>
      </p:pic>
      <p:pic>
        <p:nvPicPr>
          <p:cNvPr id="13335"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06883" y="5429316"/>
            <a:ext cx="750888" cy="715963"/>
          </a:xfrm>
          <a:prstGeom prst="rect">
            <a:avLst/>
          </a:prstGeom>
          <a:noFill/>
          <a:ln w="9525">
            <a:noFill/>
            <a:miter lim="800000"/>
            <a:headEnd/>
            <a:tailEnd/>
          </a:ln>
        </p:spPr>
      </p:pic>
      <p:pic>
        <p:nvPicPr>
          <p:cNvPr id="13336" name="Picture 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39088" y="4499515"/>
            <a:ext cx="750887" cy="763588"/>
          </a:xfrm>
          <a:prstGeom prst="rect">
            <a:avLst/>
          </a:prstGeom>
          <a:noFill/>
          <a:ln w="9525">
            <a:noFill/>
            <a:miter lim="800000"/>
            <a:headEnd/>
            <a:tailEnd/>
          </a:ln>
        </p:spPr>
      </p:pic>
      <p:sp>
        <p:nvSpPr>
          <p:cNvPr id="32" name="TextBox 31"/>
          <p:cNvSpPr txBox="1"/>
          <p:nvPr/>
        </p:nvSpPr>
        <p:spPr>
          <a:xfrm>
            <a:off x="247650" y="6436299"/>
            <a:ext cx="7598555" cy="338554"/>
          </a:xfrm>
          <a:prstGeom prst="rect">
            <a:avLst/>
          </a:prstGeom>
          <a:noFill/>
        </p:spPr>
        <p:txBody>
          <a:bodyPr wrap="none" rtlCol="0">
            <a:spAutoFit/>
          </a:bodyPr>
          <a:lstStyle/>
          <a:p>
            <a:pPr marL="180975" indent="-180975" eaLnBrk="0" hangingPunct="0">
              <a:spcBef>
                <a:spcPts val="0"/>
              </a:spcBef>
              <a:buClr>
                <a:schemeClr val="tx1"/>
              </a:buClr>
              <a:buFontTx/>
              <a:buAutoNum type="arabicPeriod"/>
              <a:defRPr/>
            </a:pPr>
            <a:r>
              <a:rPr lang="en-US" sz="800" b="0" dirty="0">
                <a:solidFill>
                  <a:srgbClr val="777777"/>
                </a:solidFill>
              </a:rPr>
              <a:t>See slide in appendix for an overview of USG’s technology journey and leading innovations</a:t>
            </a:r>
          </a:p>
          <a:p>
            <a:pPr marL="180975" indent="-180975" eaLnBrk="0" hangingPunct="0">
              <a:spcBef>
                <a:spcPts val="0"/>
              </a:spcBef>
              <a:buClr>
                <a:schemeClr val="tx1"/>
              </a:buClr>
              <a:buFontTx/>
              <a:buAutoNum type="arabicPeriod"/>
              <a:defRPr/>
            </a:pPr>
            <a:r>
              <a:rPr lang="en-US" sz="800" b="0" dirty="0">
                <a:solidFill>
                  <a:srgbClr val="777777"/>
                </a:solidFill>
              </a:rPr>
              <a:t>Equivalent cost compared to USG’s previous generation technology plasterboard, but at a lower cost relative to industry standard / Boral Gypsum plasterboard</a:t>
            </a:r>
          </a:p>
        </p:txBody>
      </p:sp>
      <p:cxnSp>
        <p:nvCxnSpPr>
          <p:cNvPr id="45" name="Straight Arrow Connector 44"/>
          <p:cNvCxnSpPr/>
          <p:nvPr/>
        </p:nvCxnSpPr>
        <p:spPr>
          <a:xfrm flipH="1">
            <a:off x="6877014" y="5117836"/>
            <a:ext cx="94" cy="2231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 name="Title 2"/>
          <p:cNvSpPr>
            <a:spLocks noGrp="1"/>
          </p:cNvSpPr>
          <p:nvPr>
            <p:ph type="title"/>
          </p:nvPr>
        </p:nvSpPr>
        <p:spPr/>
        <p:txBody>
          <a:bodyPr/>
          <a:lstStyle/>
          <a:p>
            <a:r>
              <a:rPr lang="en-US" dirty="0" smtClean="0"/>
              <a:t>USG: A history of differentiating </a:t>
            </a:r>
            <a:br>
              <a:rPr lang="en-US" dirty="0" smtClean="0"/>
            </a:br>
            <a:r>
              <a:rPr lang="en-US" dirty="0"/>
              <a:t>t</a:t>
            </a:r>
            <a:r>
              <a:rPr lang="en-US" dirty="0" smtClean="0"/>
              <a:t>hrough innovation</a:t>
            </a:r>
            <a:endParaRPr lang="en-US" dirty="0"/>
          </a:p>
        </p:txBody>
      </p:sp>
      <p:sp>
        <p:nvSpPr>
          <p:cNvPr id="4" name="Content Placeholder 3"/>
          <p:cNvSpPr>
            <a:spLocks noGrp="1"/>
          </p:cNvSpPr>
          <p:nvPr>
            <p:ph idx="1"/>
          </p:nvPr>
        </p:nvSpPr>
        <p:spPr>
          <a:xfrm>
            <a:off x="457200" y="1600201"/>
            <a:ext cx="8229600" cy="2844800"/>
          </a:xfrm>
        </p:spPr>
        <p:txBody>
          <a:bodyPr/>
          <a:lstStyle/>
          <a:p>
            <a:r>
              <a:rPr lang="en-AU" altLang="en-US" dirty="0">
                <a:solidFill>
                  <a:srgbClr val="000000"/>
                </a:solidFill>
              </a:rPr>
              <a:t>USG has led every major industry innovation</a:t>
            </a:r>
            <a:r>
              <a:rPr lang="en-AU" altLang="en-US" baseline="30000" dirty="0">
                <a:solidFill>
                  <a:srgbClr val="000000"/>
                </a:solidFill>
              </a:rPr>
              <a:t>1</a:t>
            </a:r>
            <a:endParaRPr lang="en-AU" altLang="en-US" dirty="0">
              <a:solidFill>
                <a:srgbClr val="000000"/>
              </a:solidFill>
            </a:endParaRPr>
          </a:p>
          <a:p>
            <a:pPr lvl="1"/>
            <a:r>
              <a:rPr lang="en-AU" altLang="en-US" dirty="0">
                <a:cs typeface="Arial" charset="0"/>
              </a:rPr>
              <a:t>US$170m invested in R&amp;D since 2003 with 2,000+ patents received</a:t>
            </a:r>
          </a:p>
          <a:p>
            <a:pPr lvl="1"/>
            <a:r>
              <a:rPr lang="en-AU" altLang="en-US" dirty="0">
                <a:cs typeface="Arial" charset="0"/>
              </a:rPr>
              <a:t>Dedicated research &amp; development facility in Libertyville, Illinois, US</a:t>
            </a:r>
          </a:p>
          <a:p>
            <a:r>
              <a:rPr lang="en-AU" altLang="en-US" dirty="0">
                <a:solidFill>
                  <a:srgbClr val="000000"/>
                </a:solidFill>
              </a:rPr>
              <a:t>Significant recognition received for innovations</a:t>
            </a:r>
          </a:p>
          <a:p>
            <a:pPr lvl="1"/>
            <a:r>
              <a:rPr lang="en-AU" altLang="en-US" dirty="0">
                <a:cs typeface="Arial" charset="0"/>
              </a:rPr>
              <a:t>2011 – Global Gypsum Magazine’s Product of the Year Award and The Home Depot’s Product Innovation of the Year Award (SHEETROCK® Brand UltraLight Panels)</a:t>
            </a:r>
          </a:p>
          <a:p>
            <a:pPr lvl="1"/>
            <a:r>
              <a:rPr lang="en-AU" altLang="en-US" dirty="0">
                <a:cs typeface="Arial" charset="0"/>
              </a:rPr>
              <a:t>2013 – Ranked a Top Innovator in the Industrial Materials Sector by the Patent Board</a:t>
            </a:r>
          </a:p>
          <a:p>
            <a:r>
              <a:rPr lang="en-AU" dirty="0">
                <a:solidFill>
                  <a:srgbClr val="000000"/>
                </a:solidFill>
              </a:rPr>
              <a:t>Superior performing, lower weight products in plasterboard, </a:t>
            </a:r>
            <a:r>
              <a:rPr lang="en-AU" dirty="0"/>
              <a:t>cement board and joint </a:t>
            </a:r>
            <a:r>
              <a:rPr lang="en-AU" dirty="0" smtClean="0"/>
              <a:t>compound</a:t>
            </a:r>
          </a:p>
          <a:p>
            <a:pPr lvl="1"/>
            <a:r>
              <a:rPr lang="en-AU" dirty="0">
                <a:cs typeface="Arial" charset="0"/>
              </a:rPr>
              <a:t>UltraLight products command a price premium, can be produced at equivalent </a:t>
            </a:r>
            <a:r>
              <a:rPr lang="en-AU" dirty="0" smtClean="0">
                <a:cs typeface="Arial" charset="0"/>
              </a:rPr>
              <a:t>cost</a:t>
            </a:r>
            <a:r>
              <a:rPr lang="en-AU" baseline="30000" dirty="0" smtClean="0">
                <a:cs typeface="Arial" charset="0"/>
              </a:rPr>
              <a:t>2</a:t>
            </a:r>
            <a:r>
              <a:rPr lang="en-AU" dirty="0" smtClean="0">
                <a:cs typeface="Arial" charset="0"/>
              </a:rPr>
              <a:t> </a:t>
            </a:r>
            <a:r>
              <a:rPr lang="en-AU" dirty="0">
                <a:cs typeface="Arial" charset="0"/>
              </a:rPr>
              <a:t>and reduce </a:t>
            </a:r>
            <a:r>
              <a:rPr lang="en-AU" dirty="0" smtClean="0">
                <a:cs typeface="Arial" charset="0"/>
              </a:rPr>
              <a:t>freight</a:t>
            </a:r>
            <a:endParaRPr lang="en-AU" dirty="0"/>
          </a:p>
          <a:p>
            <a:pPr lvl="1"/>
            <a:r>
              <a:rPr lang="en-AU" dirty="0">
                <a:cs typeface="Arial" charset="0"/>
              </a:rPr>
              <a:t>Better score and snap, superior sag resistance, and lighter weight characteristics improve contractor and distributor productivities</a:t>
            </a:r>
            <a:endParaRPr lang="en-AU" altLang="en-US" dirty="0">
              <a:cs typeface="Arial" charset="0"/>
            </a:endParaRPr>
          </a:p>
          <a:p>
            <a:pPr lvl="1"/>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Grp="1"/>
          </p:cNvSpPr>
          <p:nvPr>
            <p:ph type="title"/>
          </p:nvPr>
        </p:nvSpPr>
        <p:spPr bwMode="auto">
          <a:prstGeom prst="rect">
            <a:avLst/>
          </a:prstGeom>
          <a:noFill/>
          <a:ln w="9525">
            <a:noFill/>
            <a:miter lim="800000"/>
            <a:headEnd/>
            <a:tailEnd/>
          </a:ln>
        </p:spPr>
        <p:txBody>
          <a:bodyPr lIns="0" tIns="0" rIns="0" bIns="0"/>
          <a:lstStyle/>
          <a:p>
            <a:r>
              <a:rPr lang="en-US" altLang="ko-KR" b="0" dirty="0">
                <a:ea typeface="Gulim" pitchFamily="34" charset="-127"/>
              </a:rPr>
              <a:t>Strong </a:t>
            </a:r>
            <a:r>
              <a:rPr lang="en-US" altLang="ko-KR" dirty="0" smtClean="0">
                <a:ea typeface="Gulim" pitchFamily="34" charset="-127"/>
              </a:rPr>
              <a:t>m</a:t>
            </a:r>
            <a:r>
              <a:rPr lang="en-US" altLang="ko-KR" b="0" dirty="0" smtClean="0">
                <a:ea typeface="Gulim" pitchFamily="34" charset="-127"/>
              </a:rPr>
              <a:t>arket response and rapid </a:t>
            </a:r>
            <a:br>
              <a:rPr lang="en-US" altLang="ko-KR" b="0" dirty="0" smtClean="0">
                <a:ea typeface="Gulim" pitchFamily="34" charset="-127"/>
              </a:rPr>
            </a:br>
            <a:r>
              <a:rPr lang="en-US" altLang="ko-KR" b="0" dirty="0" smtClean="0">
                <a:ea typeface="Gulim" pitchFamily="34" charset="-127"/>
              </a:rPr>
              <a:t>adoption of UltraLight technology </a:t>
            </a:r>
            <a:endParaRPr lang="en-AU" altLang="en-US" b="0" dirty="0">
              <a:ea typeface="Gulim" pitchFamily="34" charset="-127"/>
            </a:endParaRPr>
          </a:p>
        </p:txBody>
      </p:sp>
      <p:sp>
        <p:nvSpPr>
          <p:cNvPr id="3" name="Subtitle 2"/>
          <p:cNvSpPr>
            <a:spLocks noGrp="1"/>
          </p:cNvSpPr>
          <p:nvPr>
            <p:ph idx="1"/>
          </p:nvPr>
        </p:nvSpPr>
        <p:spPr>
          <a:xfrm>
            <a:off x="549583" y="1617160"/>
            <a:ext cx="3972884" cy="2859590"/>
          </a:xfrm>
        </p:spPr>
        <p:txBody>
          <a:bodyPr/>
          <a:lstStyle/>
          <a:p>
            <a:pPr marL="0" indent="0">
              <a:spcAft>
                <a:spcPts val="700"/>
              </a:spcAft>
              <a:buNone/>
            </a:pPr>
            <a:r>
              <a:rPr lang="en-US" sz="1600" b="1" dirty="0" smtClean="0"/>
              <a:t>United States</a:t>
            </a:r>
          </a:p>
          <a:p>
            <a:pPr marL="304800" indent="-304800">
              <a:spcBef>
                <a:spcPts val="100"/>
              </a:spcBef>
              <a:spcAft>
                <a:spcPts val="100"/>
              </a:spcAft>
            </a:pPr>
            <a:r>
              <a:rPr lang="en-US" dirty="0">
                <a:solidFill>
                  <a:schemeClr val="tx1"/>
                </a:solidFill>
              </a:rPr>
              <a:t>50% conversion across full USG plasterboard portfolio in 3 years</a:t>
            </a:r>
          </a:p>
          <a:p>
            <a:pPr marL="304800" indent="-304800">
              <a:spcBef>
                <a:spcPts val="100"/>
              </a:spcBef>
              <a:spcAft>
                <a:spcPts val="100"/>
              </a:spcAft>
            </a:pPr>
            <a:r>
              <a:rPr lang="en-US" dirty="0">
                <a:solidFill>
                  <a:schemeClr val="tx1"/>
                </a:solidFill>
              </a:rPr>
              <a:t>~80% of ½” wallboard converted to SHEETROCK® Brand UltraLight Panels</a:t>
            </a:r>
          </a:p>
          <a:p>
            <a:pPr marL="304800" indent="-304800">
              <a:spcBef>
                <a:spcPts val="100"/>
              </a:spcBef>
              <a:spcAft>
                <a:spcPts val="100"/>
              </a:spcAft>
            </a:pPr>
            <a:r>
              <a:rPr lang="en-US" dirty="0">
                <a:solidFill>
                  <a:schemeClr val="tx1"/>
                </a:solidFill>
              </a:rPr>
              <a:t>Side by side comparison drives rapid adoption in the retail channel</a:t>
            </a:r>
          </a:p>
          <a:p>
            <a:pPr marL="304800" indent="-304800">
              <a:spcBef>
                <a:spcPts val="100"/>
              </a:spcBef>
              <a:spcAft>
                <a:spcPts val="100"/>
              </a:spcAft>
            </a:pPr>
            <a:r>
              <a:rPr lang="en-US" dirty="0">
                <a:solidFill>
                  <a:schemeClr val="tx1"/>
                </a:solidFill>
              </a:rPr>
              <a:t>Superior performance attributes encourage residential adoption</a:t>
            </a:r>
          </a:p>
          <a:p>
            <a:pPr marL="304800" indent="-304800">
              <a:spcBef>
                <a:spcPts val="100"/>
              </a:spcBef>
              <a:spcAft>
                <a:spcPts val="100"/>
              </a:spcAft>
            </a:pPr>
            <a:r>
              <a:rPr lang="en-US" dirty="0">
                <a:solidFill>
                  <a:schemeClr val="tx1"/>
                </a:solidFill>
              </a:rPr>
              <a:t>Productivity enhancements yield strong commercial conversion   </a:t>
            </a:r>
          </a:p>
        </p:txBody>
      </p:sp>
      <p:graphicFrame>
        <p:nvGraphicFramePr>
          <p:cNvPr id="12" name="Chart 11"/>
          <p:cNvGraphicFramePr/>
          <p:nvPr>
            <p:extLst>
              <p:ext uri="{D42A27DB-BD31-4B8C-83A1-F6EECF244321}">
                <p14:modId xmlns:p14="http://schemas.microsoft.com/office/powerpoint/2010/main" val="963683044"/>
              </p:ext>
            </p:extLst>
          </p:nvPr>
        </p:nvGraphicFramePr>
        <p:xfrm>
          <a:off x="5144037" y="1856478"/>
          <a:ext cx="3635887" cy="267280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286914" y="1617160"/>
            <a:ext cx="3694897" cy="307777"/>
          </a:xfrm>
          <a:prstGeom prst="rect">
            <a:avLst/>
          </a:prstGeom>
          <a:noFill/>
        </p:spPr>
        <p:txBody>
          <a:bodyPr wrap="square" rtlCol="0">
            <a:spAutoFit/>
          </a:bodyPr>
          <a:lstStyle/>
          <a:p>
            <a:r>
              <a:rPr lang="en-US" sz="1400" dirty="0" smtClean="0"/>
              <a:t>US: Total Board Volumes</a:t>
            </a:r>
            <a:endParaRPr lang="en-US" sz="1400" dirty="0"/>
          </a:p>
        </p:txBody>
      </p:sp>
      <p:sp>
        <p:nvSpPr>
          <p:cNvPr id="4" name="TextBox 3"/>
          <p:cNvSpPr txBox="1"/>
          <p:nvPr/>
        </p:nvSpPr>
        <p:spPr>
          <a:xfrm>
            <a:off x="5124450" y="1885949"/>
            <a:ext cx="338554" cy="2181225"/>
          </a:xfrm>
          <a:prstGeom prst="rect">
            <a:avLst/>
          </a:prstGeom>
          <a:noFill/>
        </p:spPr>
        <p:txBody>
          <a:bodyPr vert="vert270" wrap="square" rtlCol="0">
            <a:spAutoFit/>
          </a:bodyPr>
          <a:lstStyle/>
          <a:p>
            <a:pPr algn="ctr"/>
            <a:r>
              <a:rPr lang="en-AU" sz="1000" b="0" dirty="0" smtClean="0"/>
              <a:t>millions of square feet</a:t>
            </a:r>
            <a:endParaRPr lang="en-AU" sz="1000" b="0" dirty="0"/>
          </a:p>
        </p:txBody>
      </p:sp>
      <p:sp>
        <p:nvSpPr>
          <p:cNvPr id="5" name="TextBox 4"/>
          <p:cNvSpPr txBox="1"/>
          <p:nvPr/>
        </p:nvSpPr>
        <p:spPr>
          <a:xfrm>
            <a:off x="8192115" y="2130424"/>
            <a:ext cx="400050" cy="194925"/>
          </a:xfrm>
          <a:prstGeom prst="rect">
            <a:avLst/>
          </a:prstGeom>
          <a:noFill/>
        </p:spPr>
        <p:txBody>
          <a:bodyPr wrap="square" rtlCol="0">
            <a:spAutoFit/>
          </a:bodyPr>
          <a:lstStyle/>
          <a:p>
            <a:r>
              <a:rPr lang="en-AU" sz="1000" b="0" baseline="30000" dirty="0" smtClean="0"/>
              <a:t>1</a:t>
            </a:r>
            <a:endParaRPr lang="en-AU" sz="1000" b="0" baseline="30000" dirty="0"/>
          </a:p>
        </p:txBody>
      </p:sp>
      <p:sp>
        <p:nvSpPr>
          <p:cNvPr id="21" name="TextBox 20"/>
          <p:cNvSpPr txBox="1"/>
          <p:nvPr/>
        </p:nvSpPr>
        <p:spPr>
          <a:xfrm>
            <a:off x="257175" y="6545356"/>
            <a:ext cx="4745210" cy="215444"/>
          </a:xfrm>
          <a:prstGeom prst="rect">
            <a:avLst/>
          </a:prstGeom>
          <a:noFill/>
        </p:spPr>
        <p:txBody>
          <a:bodyPr wrap="none" rtlCol="0">
            <a:spAutoFit/>
          </a:bodyPr>
          <a:lstStyle/>
          <a:p>
            <a:pPr marL="180975" indent="-180975" eaLnBrk="0" hangingPunct="0">
              <a:spcBef>
                <a:spcPts val="0"/>
              </a:spcBef>
              <a:buClr>
                <a:schemeClr val="tx1"/>
              </a:buClr>
              <a:buFontTx/>
              <a:buAutoNum type="arabicPeriod"/>
              <a:defRPr/>
            </a:pPr>
            <a:r>
              <a:rPr lang="en-US" sz="800" b="0" dirty="0" smtClean="0">
                <a:solidFill>
                  <a:srgbClr val="777777"/>
                </a:solidFill>
              </a:rPr>
              <a:t>Classic </a:t>
            </a:r>
            <a:r>
              <a:rPr lang="en-US" sz="800" b="0" dirty="0">
                <a:solidFill>
                  <a:srgbClr val="777777"/>
                </a:solidFill>
              </a:rPr>
              <a:t>volume refers to USG’s technologies preceding UltraLight third generation technology</a:t>
            </a:r>
          </a:p>
        </p:txBody>
      </p:sp>
      <p:sp>
        <p:nvSpPr>
          <p:cNvPr id="22" name="AutoShape 21"/>
          <p:cNvSpPr>
            <a:spLocks noChangeArrowheads="1"/>
          </p:cNvSpPr>
          <p:nvPr/>
        </p:nvSpPr>
        <p:spPr bwMode="auto">
          <a:xfrm>
            <a:off x="4522467" y="1935926"/>
            <a:ext cx="686066" cy="221101"/>
          </a:xfrm>
          <a:prstGeom prst="rightArrow">
            <a:avLst>
              <a:gd name="adj1" fmla="val 50000"/>
              <a:gd name="adj2" fmla="val 35294"/>
            </a:avLst>
          </a:prstGeom>
          <a:solidFill>
            <a:srgbClr val="C0C0C0"/>
          </a:solidFill>
          <a:ln w="9525">
            <a:noFill/>
            <a:miter lim="800000"/>
            <a:headEnd/>
            <a:tailEnd/>
          </a:ln>
        </p:spPr>
        <p:txBody>
          <a:bodyPr wrap="none" anchor="ctr"/>
          <a:lstStyle/>
          <a:p>
            <a:pPr algn="ctr"/>
            <a:endParaRPr lang="en-US" altLang="en-US" dirty="0"/>
          </a:p>
        </p:txBody>
      </p:sp>
      <p:sp>
        <p:nvSpPr>
          <p:cNvPr id="19" name="TextBox 18"/>
          <p:cNvSpPr txBox="1"/>
          <p:nvPr/>
        </p:nvSpPr>
        <p:spPr>
          <a:xfrm>
            <a:off x="454333" y="4309412"/>
            <a:ext cx="6927808" cy="2233945"/>
          </a:xfrm>
          <a:prstGeom prst="rect">
            <a:avLst/>
          </a:prstGeom>
          <a:noFill/>
        </p:spPr>
        <p:txBody>
          <a:bodyPr wrap="square" rtlCol="0">
            <a:spAutoFit/>
          </a:bodyPr>
          <a:lstStyle/>
          <a:p>
            <a:r>
              <a:rPr lang="en-US" dirty="0" smtClean="0"/>
              <a:t>Mexico</a:t>
            </a:r>
          </a:p>
          <a:p>
            <a:pPr marL="304800" lvl="1" indent="-304800" eaLnBrk="0" hangingPunct="0">
              <a:spcBef>
                <a:spcPts val="100"/>
              </a:spcBef>
              <a:spcAft>
                <a:spcPts val="100"/>
              </a:spcAft>
              <a:buClr>
                <a:srgbClr val="C00000"/>
              </a:buClr>
              <a:buFont typeface="Wingdings" pitchFamily="2" charset="2"/>
              <a:buChar char="§"/>
            </a:pPr>
            <a:r>
              <a:rPr lang="en-US" sz="1400" b="0" dirty="0"/>
              <a:t>Improved performance attributes speeds adoption in emerging market</a:t>
            </a:r>
          </a:p>
          <a:p>
            <a:pPr marL="304800" lvl="1" indent="-304800" eaLnBrk="0" hangingPunct="0">
              <a:spcBef>
                <a:spcPts val="100"/>
              </a:spcBef>
              <a:spcAft>
                <a:spcPts val="100"/>
              </a:spcAft>
              <a:buClr>
                <a:srgbClr val="C00000"/>
              </a:buClr>
              <a:buFont typeface="Wingdings" pitchFamily="2" charset="2"/>
              <a:buChar char="§"/>
            </a:pPr>
            <a:r>
              <a:rPr lang="en-US" sz="1400" b="0" dirty="0"/>
              <a:t>Lighter weight generates freight savings and improved profitability</a:t>
            </a:r>
          </a:p>
          <a:p>
            <a:pPr marL="304800" lvl="1" indent="-304800" eaLnBrk="0" hangingPunct="0">
              <a:spcBef>
                <a:spcPts val="100"/>
              </a:spcBef>
              <a:spcAft>
                <a:spcPts val="100"/>
              </a:spcAft>
              <a:buClr>
                <a:srgbClr val="C00000"/>
              </a:buClr>
              <a:buFont typeface="Wingdings" pitchFamily="2" charset="2"/>
              <a:buChar char="§"/>
            </a:pPr>
            <a:r>
              <a:rPr lang="en-US" sz="1400" b="0" dirty="0"/>
              <a:t>Positioned as a premium price, superior performance product</a:t>
            </a:r>
          </a:p>
          <a:p>
            <a:pPr lvl="1"/>
            <a:endParaRPr lang="en-US" sz="1000" b="0" dirty="0" smtClean="0">
              <a:solidFill>
                <a:srgbClr val="777777"/>
              </a:solidFill>
            </a:endParaRPr>
          </a:p>
          <a:p>
            <a:r>
              <a:rPr lang="en-US" dirty="0" smtClean="0"/>
              <a:t>Canada</a:t>
            </a:r>
          </a:p>
          <a:p>
            <a:pPr marL="304800" lvl="1" indent="-304800" eaLnBrk="0" hangingPunct="0">
              <a:spcBef>
                <a:spcPts val="100"/>
              </a:spcBef>
              <a:spcAft>
                <a:spcPts val="100"/>
              </a:spcAft>
              <a:buClr>
                <a:srgbClr val="C00000"/>
              </a:buClr>
              <a:buFont typeface="Wingdings" pitchFamily="2" charset="2"/>
              <a:buChar char="§"/>
            </a:pPr>
            <a:r>
              <a:rPr lang="en-US" sz="1400" b="0" dirty="0"/>
              <a:t>Strong conversion rate attributed to performance characteristics</a:t>
            </a:r>
          </a:p>
          <a:p>
            <a:pPr marL="304800" lvl="1" indent="-304800" eaLnBrk="0" hangingPunct="0">
              <a:spcBef>
                <a:spcPts val="100"/>
              </a:spcBef>
              <a:spcAft>
                <a:spcPts val="100"/>
              </a:spcAft>
              <a:buClr>
                <a:srgbClr val="C00000"/>
              </a:buClr>
              <a:buFont typeface="Wingdings" pitchFamily="2" charset="2"/>
              <a:buChar char="§"/>
            </a:pPr>
            <a:r>
              <a:rPr lang="en-US" sz="1400" b="0" dirty="0"/>
              <a:t>Lighter weight increases contractor productivity and profitability</a:t>
            </a:r>
          </a:p>
          <a:p>
            <a:pPr marL="304800" lvl="1" indent="-304800" eaLnBrk="0" hangingPunct="0">
              <a:spcBef>
                <a:spcPts val="100"/>
              </a:spcBef>
              <a:spcAft>
                <a:spcPts val="100"/>
              </a:spcAft>
              <a:buClr>
                <a:srgbClr val="C00000"/>
              </a:buClr>
              <a:buFont typeface="Wingdings" pitchFamily="2" charset="2"/>
              <a:buChar char="§"/>
            </a:pPr>
            <a:r>
              <a:rPr lang="en-US" sz="1400" b="0" dirty="0"/>
              <a:t>High adoption rates in all end use markets</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Customer testimonials </a:t>
            </a:r>
            <a:r>
              <a:rPr lang="en-US" dirty="0" smtClean="0"/>
              <a:t>i</a:t>
            </a:r>
            <a:r>
              <a:rPr lang="en-US" b="0" dirty="0" smtClean="0"/>
              <a:t>llustrate the strong </a:t>
            </a:r>
            <a:br>
              <a:rPr lang="en-US" b="0" dirty="0" smtClean="0"/>
            </a:br>
            <a:r>
              <a:rPr lang="en-US" b="0" dirty="0" smtClean="0"/>
              <a:t>value proposition of USG’s UltraLight portfolio</a:t>
            </a:r>
            <a:endParaRPr lang="en-US" b="0" dirty="0"/>
          </a:p>
        </p:txBody>
      </p:sp>
      <p:sp>
        <p:nvSpPr>
          <p:cNvPr id="3" name="Subtitle 2"/>
          <p:cNvSpPr>
            <a:spLocks noGrp="1"/>
          </p:cNvSpPr>
          <p:nvPr>
            <p:ph idx="1"/>
          </p:nvPr>
        </p:nvSpPr>
        <p:spPr>
          <a:xfrm>
            <a:off x="457200" y="1600200"/>
            <a:ext cx="5467350" cy="4525963"/>
          </a:xfrm>
        </p:spPr>
        <p:txBody>
          <a:bodyPr/>
          <a:lstStyle/>
          <a:p>
            <a:pPr marL="0" indent="0">
              <a:spcBef>
                <a:spcPts val="0"/>
              </a:spcBef>
              <a:buNone/>
            </a:pPr>
            <a:r>
              <a:rPr lang="en-US" sz="1200" b="1" i="1" dirty="0" smtClean="0"/>
              <a:t>“When </a:t>
            </a:r>
            <a:r>
              <a:rPr lang="en-US" sz="1200" b="1" i="1" dirty="0"/>
              <a:t>we started tracking board counts on </a:t>
            </a:r>
            <a:r>
              <a:rPr lang="en-US" sz="1200" b="1" i="1" dirty="0" smtClean="0"/>
              <a:t>this </a:t>
            </a:r>
            <a:r>
              <a:rPr lang="en-US" sz="1200" b="1" i="1" dirty="0"/>
              <a:t>product we began </a:t>
            </a:r>
            <a:r>
              <a:rPr lang="en-US" sz="1200" b="1" i="1" dirty="0" smtClean="0"/>
              <a:t>seeing </a:t>
            </a:r>
            <a:r>
              <a:rPr lang="en-US" sz="1200" b="1" i="1" dirty="0"/>
              <a:t>production </a:t>
            </a:r>
            <a:r>
              <a:rPr lang="en-US" sz="1200" b="1" i="1" dirty="0" smtClean="0"/>
              <a:t>rate increases” </a:t>
            </a:r>
          </a:p>
          <a:p>
            <a:pPr marL="0" indent="0">
              <a:spcBef>
                <a:spcPts val="300"/>
              </a:spcBef>
              <a:buNone/>
            </a:pPr>
            <a:r>
              <a:rPr lang="en-US" sz="1100" dirty="0" smtClean="0">
                <a:solidFill>
                  <a:srgbClr val="7E7E7E"/>
                </a:solidFill>
              </a:rPr>
              <a:t>– Commercial Contractor, US</a:t>
            </a:r>
          </a:p>
          <a:p>
            <a:pPr marL="0" indent="0">
              <a:spcBef>
                <a:spcPts val="0"/>
              </a:spcBef>
              <a:buNone/>
            </a:pPr>
            <a:endParaRPr lang="en-US" sz="1200" dirty="0"/>
          </a:p>
          <a:p>
            <a:pPr marL="0" indent="0">
              <a:buNone/>
            </a:pPr>
            <a:r>
              <a:rPr lang="en-US" sz="1200" b="1" i="1" dirty="0"/>
              <a:t>“We will use the product whenever </a:t>
            </a:r>
            <a:r>
              <a:rPr lang="en-US" sz="1200" b="1" i="1" dirty="0" smtClean="0"/>
              <a:t>possible” </a:t>
            </a:r>
          </a:p>
          <a:p>
            <a:pPr marL="0" indent="0">
              <a:spcBef>
                <a:spcPts val="300"/>
              </a:spcBef>
              <a:buNone/>
            </a:pPr>
            <a:r>
              <a:rPr lang="en-US" sz="1100" dirty="0" smtClean="0">
                <a:solidFill>
                  <a:srgbClr val="7E7E7E"/>
                </a:solidFill>
              </a:rPr>
              <a:t>– </a:t>
            </a:r>
            <a:r>
              <a:rPr lang="en-US" sz="1100" dirty="0">
                <a:solidFill>
                  <a:srgbClr val="7E7E7E"/>
                </a:solidFill>
              </a:rPr>
              <a:t>Residential </a:t>
            </a:r>
            <a:r>
              <a:rPr lang="en-US" sz="1100" dirty="0" smtClean="0">
                <a:solidFill>
                  <a:srgbClr val="7E7E7E"/>
                </a:solidFill>
              </a:rPr>
              <a:t>Contractor, US</a:t>
            </a:r>
          </a:p>
          <a:p>
            <a:pPr marL="0" indent="0">
              <a:spcBef>
                <a:spcPts val="0"/>
              </a:spcBef>
              <a:buNone/>
            </a:pPr>
            <a:endParaRPr lang="en-US" sz="1200" dirty="0"/>
          </a:p>
          <a:p>
            <a:pPr marL="0" indent="0">
              <a:buNone/>
            </a:pPr>
            <a:r>
              <a:rPr lang="en-US" sz="1200" b="1" i="1" dirty="0" smtClean="0"/>
              <a:t>“I could do easily 5-10 more sheets” </a:t>
            </a:r>
          </a:p>
          <a:p>
            <a:pPr marL="0" indent="0">
              <a:spcBef>
                <a:spcPts val="300"/>
              </a:spcBef>
              <a:buNone/>
            </a:pPr>
            <a:r>
              <a:rPr lang="en-US" sz="1100" dirty="0" smtClean="0">
                <a:solidFill>
                  <a:srgbClr val="7E7E7E"/>
                </a:solidFill>
              </a:rPr>
              <a:t>– Installer, US </a:t>
            </a:r>
          </a:p>
          <a:p>
            <a:pPr marL="0" indent="0">
              <a:spcBef>
                <a:spcPts val="0"/>
              </a:spcBef>
              <a:buNone/>
            </a:pPr>
            <a:endParaRPr lang="en-US" sz="1200" i="1" cap="small" dirty="0" smtClean="0"/>
          </a:p>
          <a:p>
            <a:pPr marL="0" indent="0">
              <a:buNone/>
            </a:pPr>
            <a:r>
              <a:rPr lang="en-US" sz="1200" b="1" i="1" dirty="0"/>
              <a:t>“All attributes are excellent, I prefer this </a:t>
            </a:r>
            <a:r>
              <a:rPr lang="en-US" sz="1200" b="1" i="1" dirty="0" smtClean="0"/>
              <a:t>board” </a:t>
            </a:r>
          </a:p>
          <a:p>
            <a:pPr marL="0" indent="0">
              <a:spcBef>
                <a:spcPts val="300"/>
              </a:spcBef>
              <a:buNone/>
            </a:pPr>
            <a:r>
              <a:rPr lang="en-US" sz="1100" dirty="0" smtClean="0">
                <a:solidFill>
                  <a:srgbClr val="7E7E7E"/>
                </a:solidFill>
              </a:rPr>
              <a:t>– Contractor, Mexico</a:t>
            </a:r>
          </a:p>
          <a:p>
            <a:pPr marL="0" indent="0">
              <a:spcBef>
                <a:spcPts val="0"/>
              </a:spcBef>
              <a:buNone/>
            </a:pPr>
            <a:endParaRPr lang="en-US" sz="1200" dirty="0" smtClean="0"/>
          </a:p>
          <a:p>
            <a:pPr marL="0" indent="0">
              <a:buNone/>
            </a:pPr>
            <a:r>
              <a:rPr lang="en-US" sz="1200" b="1" i="1" dirty="0" smtClean="0"/>
              <a:t>“Lighter, easier to screw, easier to install, and has no difficulty cutting” </a:t>
            </a:r>
          </a:p>
          <a:p>
            <a:pPr marL="0" indent="0">
              <a:spcBef>
                <a:spcPts val="300"/>
              </a:spcBef>
              <a:buNone/>
            </a:pPr>
            <a:r>
              <a:rPr lang="en-US" sz="1100" dirty="0" smtClean="0">
                <a:solidFill>
                  <a:srgbClr val="7E7E7E"/>
                </a:solidFill>
              </a:rPr>
              <a:t>– </a:t>
            </a:r>
            <a:r>
              <a:rPr lang="en-US" sz="1100" dirty="0">
                <a:solidFill>
                  <a:srgbClr val="7E7E7E"/>
                </a:solidFill>
              </a:rPr>
              <a:t>Contractor, </a:t>
            </a:r>
            <a:r>
              <a:rPr lang="en-US" sz="1100" dirty="0" smtClean="0">
                <a:solidFill>
                  <a:srgbClr val="7E7E7E"/>
                </a:solidFill>
              </a:rPr>
              <a:t>Mexico</a:t>
            </a:r>
          </a:p>
          <a:p>
            <a:pPr marL="0" indent="0">
              <a:spcBef>
                <a:spcPts val="0"/>
              </a:spcBef>
              <a:buNone/>
            </a:pPr>
            <a:endParaRPr lang="en-US" sz="1200" dirty="0"/>
          </a:p>
          <a:p>
            <a:pPr marL="0" indent="0">
              <a:spcBef>
                <a:spcPts val="300"/>
              </a:spcBef>
              <a:buNone/>
            </a:pPr>
            <a:r>
              <a:rPr lang="en-US" sz="1200" b="1" i="1" dirty="0"/>
              <a:t>"Panel weight makes it easier to install &amp; work </a:t>
            </a:r>
            <a:r>
              <a:rPr lang="en-US" sz="1200" b="1" i="1" dirty="0" smtClean="0"/>
              <a:t>with”</a:t>
            </a:r>
            <a:r>
              <a:rPr lang="en-US" sz="1200" dirty="0"/>
              <a:t> </a:t>
            </a:r>
            <a:endParaRPr lang="en-US" sz="1200" dirty="0" smtClean="0"/>
          </a:p>
          <a:p>
            <a:pPr marL="0" indent="0">
              <a:spcBef>
                <a:spcPts val="300"/>
              </a:spcBef>
              <a:buNone/>
            </a:pPr>
            <a:r>
              <a:rPr lang="en-US" sz="1100" dirty="0" smtClean="0">
                <a:solidFill>
                  <a:srgbClr val="7E7E7E"/>
                </a:solidFill>
              </a:rPr>
              <a:t>– </a:t>
            </a:r>
            <a:r>
              <a:rPr lang="en-US" sz="1100" dirty="0">
                <a:solidFill>
                  <a:srgbClr val="7E7E7E"/>
                </a:solidFill>
              </a:rPr>
              <a:t>Contractor, Mexico</a:t>
            </a:r>
          </a:p>
          <a:p>
            <a:pPr marL="0" indent="0">
              <a:spcBef>
                <a:spcPts val="0"/>
              </a:spcBef>
              <a:buNone/>
            </a:pPr>
            <a:endParaRPr lang="en-US" sz="1200" dirty="0" smtClean="0"/>
          </a:p>
          <a:p>
            <a:pPr marL="0" indent="0">
              <a:buNone/>
            </a:pPr>
            <a:r>
              <a:rPr lang="en-US" sz="1200" b="1" i="1" dirty="0" smtClean="0"/>
              <a:t>“It just flows onto the walls” </a:t>
            </a:r>
          </a:p>
          <a:p>
            <a:pPr marL="0" indent="0">
              <a:spcBef>
                <a:spcPts val="300"/>
              </a:spcBef>
              <a:buNone/>
            </a:pPr>
            <a:r>
              <a:rPr lang="en-US" sz="1100" dirty="0" smtClean="0">
                <a:solidFill>
                  <a:srgbClr val="7E7E7E"/>
                </a:solidFill>
              </a:rPr>
              <a:t>– </a:t>
            </a:r>
            <a:r>
              <a:rPr lang="en-US" sz="1100" dirty="0">
                <a:solidFill>
                  <a:srgbClr val="7E7E7E"/>
                </a:solidFill>
              </a:rPr>
              <a:t>Contractor</a:t>
            </a:r>
            <a:r>
              <a:rPr lang="en-US" sz="1100" dirty="0" smtClean="0">
                <a:solidFill>
                  <a:srgbClr val="7E7E7E"/>
                </a:solidFill>
              </a:rPr>
              <a:t>, US regarding SHEETROCK® Brand UltraLightweight Joint Compound</a:t>
            </a:r>
          </a:p>
          <a:p>
            <a:endParaRPr lang="en-US" sz="1100" dirty="0"/>
          </a:p>
        </p:txBody>
      </p:sp>
      <p:pic>
        <p:nvPicPr>
          <p:cNvPr id="16" name="Picture 15" descr="elevator entr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31387" y="1617727"/>
            <a:ext cx="2736630" cy="4424647"/>
          </a:xfrm>
          <a:prstGeom prst="rect">
            <a:avLst/>
          </a:prstGeom>
        </p:spPr>
      </p:pic>
      <p:sp>
        <p:nvSpPr>
          <p:cNvPr id="18" name="TextBox 17"/>
          <p:cNvSpPr txBox="1"/>
          <p:nvPr/>
        </p:nvSpPr>
        <p:spPr>
          <a:xfrm>
            <a:off x="371589" y="6463143"/>
            <a:ext cx="3986989" cy="261610"/>
          </a:xfrm>
          <a:prstGeom prst="rect">
            <a:avLst/>
          </a:prstGeom>
          <a:noFill/>
        </p:spPr>
        <p:txBody>
          <a:bodyPr wrap="none" rtlCol="0">
            <a:spAutoFit/>
          </a:bodyPr>
          <a:lstStyle/>
          <a:p>
            <a:r>
              <a:rPr lang="en-US" sz="1100" b="0" dirty="0" smtClean="0"/>
              <a:t>For additional information : </a:t>
            </a:r>
            <a:r>
              <a:rPr lang="en-US" sz="1100" b="0" dirty="0" smtClean="0">
                <a:solidFill>
                  <a:srgbClr val="C00000"/>
                </a:solidFill>
                <a:hlinkClick r:id="rId3"/>
              </a:rPr>
              <a:t>www.theweighthasbeenlifted.com</a:t>
            </a:r>
            <a:endParaRPr lang="en-US" sz="1100" b="0" dirty="0">
              <a:solidFill>
                <a:srgbClr val="C00000"/>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High-performance ceilings business provides </a:t>
            </a:r>
            <a:br>
              <a:rPr lang="en-US" b="0" dirty="0" smtClean="0"/>
            </a:br>
            <a:r>
              <a:rPr lang="en-US" b="0" dirty="0" smtClean="0"/>
              <a:t>a strong, complementary </a:t>
            </a:r>
            <a:r>
              <a:rPr lang="en-US" dirty="0" smtClean="0"/>
              <a:t>a</a:t>
            </a:r>
            <a:r>
              <a:rPr lang="en-US" b="0" dirty="0" smtClean="0"/>
              <a:t>djacency that further </a:t>
            </a:r>
            <a:br>
              <a:rPr lang="en-US" b="0" dirty="0" smtClean="0"/>
            </a:br>
            <a:r>
              <a:rPr lang="en-US" b="0" dirty="0" smtClean="0"/>
              <a:t>differentiates the joint venture</a:t>
            </a:r>
            <a:endParaRPr lang="en-US" b="0" dirty="0"/>
          </a:p>
        </p:txBody>
      </p:sp>
      <p:graphicFrame>
        <p:nvGraphicFramePr>
          <p:cNvPr id="11" name="Table 10"/>
          <p:cNvGraphicFramePr>
            <a:graphicFrameLocks noGrp="1"/>
          </p:cNvGraphicFramePr>
          <p:nvPr>
            <p:extLst>
              <p:ext uri="{D42A27DB-BD31-4B8C-83A1-F6EECF244321}">
                <p14:modId xmlns:p14="http://schemas.microsoft.com/office/powerpoint/2010/main" val="1236126891"/>
              </p:ext>
            </p:extLst>
          </p:nvPr>
        </p:nvGraphicFramePr>
        <p:xfrm>
          <a:off x="203851" y="2991530"/>
          <a:ext cx="8708136" cy="3552145"/>
        </p:xfrm>
        <a:graphic>
          <a:graphicData uri="http://schemas.openxmlformats.org/drawingml/2006/table">
            <a:tbl>
              <a:tblPr firstRow="1" bandRow="1">
                <a:tableStyleId>{5C22544A-7EE6-4342-B048-85BDC9FD1C3A}</a:tableStyleId>
              </a:tblPr>
              <a:tblGrid>
                <a:gridCol w="2057400"/>
                <a:gridCol w="2244652"/>
                <a:gridCol w="2031695"/>
                <a:gridCol w="2374389"/>
              </a:tblGrid>
              <a:tr h="1769230">
                <a:tc>
                  <a:txBody>
                    <a:bodyPr/>
                    <a:lstStyle/>
                    <a:p>
                      <a:endParaRPr lang="en-GB" sz="1600" dirty="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0"/>
                        </a:spcBef>
                        <a:spcAft>
                          <a:spcPts val="600"/>
                        </a:spcAft>
                      </a:pPr>
                      <a:r>
                        <a:rPr lang="en-US" sz="1400" b="0" dirty="0" smtClean="0">
                          <a:solidFill>
                            <a:schemeClr val="tx1"/>
                          </a:solidFill>
                          <a:latin typeface="Arial" panose="020B0604020202020204" pitchFamily="34" charset="0"/>
                          <a:cs typeface="Arial" panose="020B0604020202020204" pitchFamily="34" charset="0"/>
                        </a:rPr>
                        <a:t>Acoustical Tile </a:t>
                      </a:r>
                    </a:p>
                    <a:p>
                      <a:pPr marL="120650" lvl="1" indent="-120650">
                        <a:spcAft>
                          <a:spcPts val="400"/>
                        </a:spcAft>
                        <a:buClr>
                          <a:srgbClr val="C00000"/>
                        </a:buClr>
                        <a:buFont typeface="Wingdings" pitchFamily="2" charset="2"/>
                        <a:buChar char="§"/>
                      </a:pPr>
                      <a:r>
                        <a:rPr lang="en-US" sz="1200" b="0" dirty="0" smtClean="0">
                          <a:solidFill>
                            <a:schemeClr val="tx1"/>
                          </a:solidFill>
                          <a:latin typeface="+mn-lt"/>
                          <a:cs typeface="Arial" panose="020B0604020202020204" pitchFamily="34" charset="0"/>
                        </a:rPr>
                        <a:t>Full-line high performance offering</a:t>
                      </a:r>
                    </a:p>
                    <a:p>
                      <a:pPr marL="120650" lvl="1" indent="-120650">
                        <a:spcAft>
                          <a:spcPts val="400"/>
                        </a:spcAft>
                        <a:buClr>
                          <a:srgbClr val="C00000"/>
                        </a:buClr>
                        <a:buFont typeface="Wingdings" pitchFamily="2" charset="2"/>
                        <a:buChar char="§"/>
                      </a:pPr>
                      <a:r>
                        <a:rPr lang="en-US" sz="1200" b="0" dirty="0" smtClean="0">
                          <a:solidFill>
                            <a:schemeClr val="tx1"/>
                          </a:solidFill>
                          <a:latin typeface="+mn-lt"/>
                          <a:cs typeface="Arial" panose="020B0604020202020204" pitchFamily="34" charset="0"/>
                        </a:rPr>
                        <a:t>Sustainable solutions </a:t>
                      </a:r>
                    </a:p>
                    <a:p>
                      <a:pPr marL="120650" lvl="1" indent="-120650">
                        <a:spcAft>
                          <a:spcPts val="400"/>
                        </a:spcAft>
                        <a:buClr>
                          <a:srgbClr val="C00000"/>
                        </a:buClr>
                        <a:buFont typeface="Wingdings" pitchFamily="2" charset="2"/>
                        <a:buChar char="§"/>
                      </a:pPr>
                      <a:r>
                        <a:rPr lang="en-US" sz="1200" b="0" dirty="0" smtClean="0">
                          <a:solidFill>
                            <a:schemeClr val="tx1"/>
                          </a:solidFill>
                          <a:latin typeface="+mn-lt"/>
                          <a:cs typeface="Arial" panose="020B0604020202020204" pitchFamily="34" charset="0"/>
                        </a:rPr>
                        <a:t>Architectural specification focused</a:t>
                      </a:r>
                    </a:p>
                  </a:txBody>
                  <a:tcPr>
                    <a:lnL w="3175" cap="flat" cmpd="sng" algn="ctr">
                      <a:noFill/>
                      <a:prstDash val="solid"/>
                      <a:round/>
                      <a:headEnd type="none" w="med" len="med"/>
                      <a:tailEnd type="none" w="med" len="med"/>
                    </a:lnL>
                    <a:lnR w="3175" cap="flat" cmpd="sng" algn="ctr">
                      <a:solidFill>
                        <a:srgbClr val="0070C0"/>
                      </a:solidFill>
                      <a:prstDash val="sysDot"/>
                      <a:round/>
                      <a:headEnd type="none" w="med" len="med"/>
                      <a:tailEnd type="none" w="med" len="med"/>
                    </a:lnR>
                    <a:lnT w="3175" cap="flat" cmpd="sng" algn="ctr">
                      <a:noFill/>
                      <a:prstDash val="solid"/>
                      <a:round/>
                      <a:headEnd type="none" w="med" len="med"/>
                      <a:tailEnd type="none" w="med" len="med"/>
                    </a:lnT>
                    <a:lnB w="3175"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chemeClr val="tx1"/>
                        </a:solidFill>
                        <a:latin typeface="Arial" panose="020B0604020202020204" pitchFamily="34" charset="0"/>
                        <a:cs typeface="Arial" panose="020B0604020202020204" pitchFamily="34" charset="0"/>
                      </a:endParaRPr>
                    </a:p>
                  </a:txBody>
                  <a:tcPr>
                    <a:lnL w="3175" cap="flat" cmpd="sng" algn="ctr">
                      <a:solidFill>
                        <a:srgbClr val="0070C0"/>
                      </a:solid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r>
                        <a:rPr lang="en-US" sz="1400" b="0" dirty="0" smtClean="0">
                          <a:solidFill>
                            <a:schemeClr val="tx1"/>
                          </a:solidFill>
                          <a:latin typeface="Arial" panose="020B0604020202020204" pitchFamily="34" charset="0"/>
                          <a:cs typeface="Arial" panose="020B0604020202020204" pitchFamily="34" charset="0"/>
                        </a:rPr>
                        <a:t>Specialty Solutions</a:t>
                      </a:r>
                    </a:p>
                    <a:p>
                      <a:pPr marL="120650" lvl="1" indent="-120650" algn="l" defTabSz="457200" rtl="0" eaLnBrk="1" latinLnBrk="0" hangingPunct="1">
                        <a:spcAft>
                          <a:spcPts val="400"/>
                        </a:spcAft>
                        <a:buClr>
                          <a:srgbClr val="C00000"/>
                        </a:buClr>
                        <a:buFont typeface="Wingdings" pitchFamily="2" charset="2"/>
                        <a:buChar char="§"/>
                      </a:pPr>
                      <a:r>
                        <a:rPr lang="en-US" sz="1200" b="0" kern="1200" dirty="0" smtClean="0">
                          <a:solidFill>
                            <a:schemeClr val="tx1"/>
                          </a:solidFill>
                          <a:latin typeface="+mn-lt"/>
                          <a:ea typeface="+mn-ea"/>
                          <a:cs typeface="Arial" panose="020B0604020202020204" pitchFamily="34" charset="0"/>
                        </a:rPr>
                        <a:t>Innovator</a:t>
                      </a:r>
                    </a:p>
                    <a:p>
                      <a:pPr marL="120650" lvl="1" indent="-120650" algn="l" defTabSz="457200" rtl="0" eaLnBrk="1" latinLnBrk="0" hangingPunct="1">
                        <a:spcAft>
                          <a:spcPts val="400"/>
                        </a:spcAft>
                        <a:buClr>
                          <a:srgbClr val="C00000"/>
                        </a:buClr>
                        <a:buFont typeface="Wingdings" pitchFamily="2" charset="2"/>
                        <a:buChar char="§"/>
                      </a:pPr>
                      <a:r>
                        <a:rPr lang="en-US" sz="1200" b="0" kern="1200" dirty="0" smtClean="0">
                          <a:solidFill>
                            <a:schemeClr val="tx1"/>
                          </a:solidFill>
                          <a:latin typeface="+mn-lt"/>
                          <a:ea typeface="+mn-ea"/>
                          <a:cs typeface="Arial" panose="020B0604020202020204" pitchFamily="34" charset="0"/>
                        </a:rPr>
                        <a:t>Leading brands</a:t>
                      </a:r>
                    </a:p>
                    <a:p>
                      <a:pPr marL="120650" lvl="1" indent="-120650" algn="l" defTabSz="457200" rtl="0" eaLnBrk="1" latinLnBrk="0" hangingPunct="1">
                        <a:spcAft>
                          <a:spcPts val="400"/>
                        </a:spcAft>
                        <a:buClr>
                          <a:srgbClr val="C00000"/>
                        </a:buClr>
                        <a:buFont typeface="Wingdings" pitchFamily="2" charset="2"/>
                        <a:buChar char="§"/>
                      </a:pPr>
                      <a:r>
                        <a:rPr lang="en-US" sz="1200" b="0" kern="1200" dirty="0" smtClean="0">
                          <a:solidFill>
                            <a:schemeClr val="tx1"/>
                          </a:solidFill>
                          <a:latin typeface="+mn-lt"/>
                          <a:ea typeface="+mn-ea"/>
                          <a:cs typeface="Arial" panose="020B0604020202020204" pitchFamily="34" charset="0"/>
                        </a:rPr>
                        <a:t>Enhances the aesthetics of finished space</a:t>
                      </a:r>
                    </a:p>
                    <a:p>
                      <a:pPr marL="120650" lvl="1" indent="-120650" algn="l" defTabSz="457200" rtl="0" eaLnBrk="1" latinLnBrk="0" hangingPunct="1">
                        <a:spcAft>
                          <a:spcPts val="400"/>
                        </a:spcAft>
                        <a:buClr>
                          <a:srgbClr val="C00000"/>
                        </a:buClr>
                        <a:buFont typeface="Wingdings" pitchFamily="2" charset="2"/>
                        <a:buChar char="§"/>
                      </a:pPr>
                      <a:r>
                        <a:rPr lang="en-US" sz="1200" b="0" kern="1200" dirty="0" smtClean="0">
                          <a:solidFill>
                            <a:schemeClr val="tx1"/>
                          </a:solidFill>
                          <a:latin typeface="+mn-lt"/>
                          <a:ea typeface="+mn-ea"/>
                          <a:cs typeface="Arial" panose="020B0604020202020204" pitchFamily="34" charset="0"/>
                        </a:rPr>
                        <a:t>Creates a basis of design for the specifier</a:t>
                      </a:r>
                    </a:p>
                  </a:txBody>
                  <a:tcPr marR="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1782915">
                <a:tc>
                  <a:txBody>
                    <a:bodyPr/>
                    <a:lstStyle/>
                    <a:p>
                      <a:endParaRPr lang="en-GB" sz="1600" dirty="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70C0"/>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Aft>
                          <a:spcPts val="600"/>
                        </a:spcAft>
                        <a:buNone/>
                      </a:pPr>
                      <a:r>
                        <a:rPr lang="en-US" sz="1400" b="0" dirty="0" smtClean="0">
                          <a:solidFill>
                            <a:schemeClr val="tx1"/>
                          </a:solidFill>
                          <a:latin typeface="Arial" panose="020B0604020202020204" pitchFamily="34" charset="0"/>
                          <a:cs typeface="Arial" panose="020B0604020202020204" pitchFamily="34" charset="0"/>
                        </a:rPr>
                        <a:t>Suspension Systems</a:t>
                      </a:r>
                    </a:p>
                    <a:p>
                      <a:pPr marL="120650" lvl="1" indent="-120650" algn="l" defTabSz="457200" rtl="0" eaLnBrk="1" latinLnBrk="0" hangingPunct="1">
                        <a:spcAft>
                          <a:spcPts val="400"/>
                        </a:spcAft>
                        <a:buClr>
                          <a:srgbClr val="C00000"/>
                        </a:buClr>
                        <a:buFont typeface="Wingdings" pitchFamily="2" charset="2"/>
                        <a:buChar char="§"/>
                      </a:pPr>
                      <a:r>
                        <a:rPr lang="en-US" sz="1200" b="0" kern="1200" dirty="0" smtClean="0">
                          <a:solidFill>
                            <a:schemeClr val="tx1"/>
                          </a:solidFill>
                          <a:latin typeface="+mn-lt"/>
                          <a:ea typeface="+mn-ea"/>
                          <a:cs typeface="Arial" panose="020B0604020202020204" pitchFamily="34" charset="0"/>
                        </a:rPr>
                        <a:t>Globally recognised DONN® grid</a:t>
                      </a:r>
                    </a:p>
                    <a:p>
                      <a:pPr marL="120650" lvl="1" indent="-120650" algn="l" defTabSz="457200" rtl="0" eaLnBrk="1" latinLnBrk="0" hangingPunct="1">
                        <a:spcAft>
                          <a:spcPts val="400"/>
                        </a:spcAft>
                        <a:buClr>
                          <a:srgbClr val="C00000"/>
                        </a:buClr>
                        <a:buFont typeface="Wingdings" pitchFamily="2" charset="2"/>
                        <a:buChar char="§"/>
                      </a:pPr>
                      <a:r>
                        <a:rPr lang="en-US" sz="1200" b="0" kern="1200" dirty="0" smtClean="0">
                          <a:solidFill>
                            <a:schemeClr val="tx1"/>
                          </a:solidFill>
                          <a:latin typeface="+mn-lt"/>
                          <a:ea typeface="+mn-ea"/>
                          <a:cs typeface="Arial" panose="020B0604020202020204" pitchFamily="34" charset="0"/>
                        </a:rPr>
                        <a:t>World class manufacturing </a:t>
                      </a:r>
                    </a:p>
                    <a:p>
                      <a:pPr marL="120650" lvl="1" indent="-120650" algn="l" defTabSz="457200" rtl="0" eaLnBrk="1" latinLnBrk="0" hangingPunct="1">
                        <a:spcAft>
                          <a:spcPts val="400"/>
                        </a:spcAft>
                        <a:buClr>
                          <a:srgbClr val="C00000"/>
                        </a:buClr>
                        <a:buFont typeface="Wingdings" pitchFamily="2" charset="2"/>
                        <a:buChar char="§"/>
                      </a:pPr>
                      <a:r>
                        <a:rPr lang="en-US" sz="1200" b="0" kern="1200" dirty="0" smtClean="0">
                          <a:solidFill>
                            <a:schemeClr val="tx1"/>
                          </a:solidFill>
                          <a:latin typeface="+mn-lt"/>
                          <a:ea typeface="+mn-ea"/>
                          <a:cs typeface="Arial" panose="020B0604020202020204" pitchFamily="34" charset="0"/>
                        </a:rPr>
                        <a:t>Complete code approvals</a:t>
                      </a:r>
                    </a:p>
                    <a:p>
                      <a:pPr marL="120650" lvl="1" indent="-120650" algn="l" defTabSz="457200" rtl="0" eaLnBrk="1" latinLnBrk="0" hangingPunct="1">
                        <a:spcAft>
                          <a:spcPts val="400"/>
                        </a:spcAft>
                        <a:buClr>
                          <a:srgbClr val="C00000"/>
                        </a:buClr>
                        <a:buFont typeface="Wingdings" pitchFamily="2" charset="2"/>
                        <a:buChar char="§"/>
                      </a:pPr>
                      <a:r>
                        <a:rPr lang="en-US" sz="1200" b="0" kern="1200" dirty="0" smtClean="0">
                          <a:solidFill>
                            <a:schemeClr val="tx1"/>
                          </a:solidFill>
                          <a:latin typeface="+mn-lt"/>
                          <a:ea typeface="+mn-ea"/>
                          <a:cs typeface="Arial" panose="020B0604020202020204" pitchFamily="34" charset="0"/>
                        </a:rPr>
                        <a:t>Partnered with GE for integrated LED lighting solution</a:t>
                      </a:r>
                    </a:p>
                  </a:txBody>
                  <a:tcPr>
                    <a:lnL w="3175" cap="flat" cmpd="sng" algn="ctr">
                      <a:noFill/>
                      <a:prstDash val="solid"/>
                      <a:round/>
                      <a:headEnd type="none" w="med" len="med"/>
                      <a:tailEnd type="none" w="med" len="med"/>
                    </a:lnL>
                    <a:lnR w="3175" cap="flat" cmpd="sng" algn="ctr">
                      <a:solidFill>
                        <a:srgbClr val="0070C0"/>
                      </a:solidFill>
                      <a:prstDash val="sysDot"/>
                      <a:round/>
                      <a:headEnd type="none" w="med" len="med"/>
                      <a:tailEnd type="none" w="med" len="med"/>
                    </a:lnR>
                    <a:lnT w="3175" cap="flat" cmpd="sng" algn="ctr">
                      <a:solidFill>
                        <a:srgbClr val="0070C0"/>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chemeClr val="tx1"/>
                        </a:solidFill>
                        <a:latin typeface="Arial" panose="020B0604020202020204" pitchFamily="34" charset="0"/>
                        <a:cs typeface="Arial" panose="020B0604020202020204" pitchFamily="34" charset="0"/>
                      </a:endParaRPr>
                    </a:p>
                  </a:txBody>
                  <a:tcPr>
                    <a:lnL w="3175" cap="flat" cmpd="sng" algn="ctr">
                      <a:solidFill>
                        <a:srgbClr val="0070C0"/>
                      </a:solidFill>
                      <a:prstDash val="sysDot"/>
                      <a:round/>
                      <a:headEnd type="none" w="med" len="med"/>
                      <a:tailEnd type="none" w="med" len="med"/>
                    </a:lnL>
                    <a:lnR w="3175" cap="flat" cmpd="sng" algn="ctr">
                      <a:noFill/>
                      <a:prstDash val="solid"/>
                      <a:round/>
                      <a:headEnd type="none" w="med" len="med"/>
                      <a:tailEnd type="none" w="med" len="med"/>
                    </a:lnR>
                    <a:lnT w="3175" cap="flat" cmpd="sng" algn="ctr">
                      <a:solidFill>
                        <a:srgbClr val="0070C0"/>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400" b="0" dirty="0" smtClean="0">
                          <a:solidFill>
                            <a:schemeClr val="tx1"/>
                          </a:solidFill>
                          <a:latin typeface="Arial" panose="020B0604020202020204" pitchFamily="34" charset="0"/>
                          <a:cs typeface="Arial" panose="020B0604020202020204" pitchFamily="34" charset="0"/>
                        </a:rPr>
                        <a:t>Commercial Segments</a:t>
                      </a:r>
                      <a:endParaRPr lang="en-US" sz="1400" b="0" kern="1200" dirty="0" smtClean="0">
                        <a:solidFill>
                          <a:schemeClr val="tx1"/>
                        </a:solidFill>
                        <a:latin typeface="Arial" panose="020B0604020202020204" pitchFamily="34" charset="0"/>
                        <a:ea typeface="+mn-ea"/>
                        <a:cs typeface="Arial" panose="020B0604020202020204" pitchFamily="34" charset="0"/>
                      </a:endParaRPr>
                    </a:p>
                    <a:p>
                      <a:pPr marL="120650" lvl="1" indent="-120650" algn="l" defTabSz="457200" rtl="0" eaLnBrk="1" latinLnBrk="0" hangingPunct="1">
                        <a:spcAft>
                          <a:spcPts val="400"/>
                        </a:spcAft>
                        <a:buClr>
                          <a:srgbClr val="C00000"/>
                        </a:buClr>
                        <a:buFont typeface="Wingdings" pitchFamily="2" charset="2"/>
                        <a:buChar char="§"/>
                      </a:pPr>
                      <a:r>
                        <a:rPr lang="en-US" sz="1200" b="0" kern="1200" dirty="0" smtClean="0">
                          <a:solidFill>
                            <a:schemeClr val="tx1"/>
                          </a:solidFill>
                          <a:latin typeface="+mn-lt"/>
                          <a:ea typeface="+mn-ea"/>
                          <a:cs typeface="Arial" panose="020B0604020202020204" pitchFamily="34" charset="0"/>
                        </a:rPr>
                        <a:t>Extends the portfolio for commercial projects</a:t>
                      </a:r>
                    </a:p>
                    <a:p>
                      <a:pPr marL="120650" lvl="1" indent="-120650" algn="l" defTabSz="457200" rtl="0" eaLnBrk="1" latinLnBrk="0" hangingPunct="1">
                        <a:spcAft>
                          <a:spcPts val="400"/>
                        </a:spcAft>
                        <a:buClr>
                          <a:srgbClr val="C00000"/>
                        </a:buClr>
                        <a:buFont typeface="Wingdings" pitchFamily="2" charset="2"/>
                        <a:buChar char="§"/>
                      </a:pPr>
                      <a:r>
                        <a:rPr lang="en-US" sz="1200" b="0" kern="1200" dirty="0" smtClean="0">
                          <a:solidFill>
                            <a:schemeClr val="tx1"/>
                          </a:solidFill>
                          <a:latin typeface="+mn-lt"/>
                          <a:ea typeface="+mn-ea"/>
                          <a:cs typeface="Arial" panose="020B0604020202020204" pitchFamily="34" charset="0"/>
                        </a:rPr>
                        <a:t>Strong in all commercial segments</a:t>
                      </a:r>
                    </a:p>
                    <a:p>
                      <a:pPr marL="120650" marR="0" lvl="1" indent="-120650" algn="l" defTabSz="457200" rtl="0" eaLnBrk="1" fontAlgn="auto" latinLnBrk="0" hangingPunct="1">
                        <a:lnSpc>
                          <a:spcPct val="100000"/>
                        </a:lnSpc>
                        <a:spcBef>
                          <a:spcPts val="0"/>
                        </a:spcBef>
                        <a:spcAft>
                          <a:spcPts val="400"/>
                        </a:spcAft>
                        <a:buClr>
                          <a:srgbClr val="C00000"/>
                        </a:buClr>
                        <a:buSzTx/>
                        <a:buFont typeface="Wingdings" pitchFamily="2" charset="2"/>
                        <a:buChar char="§"/>
                        <a:tabLst/>
                        <a:defRPr/>
                      </a:pPr>
                      <a:r>
                        <a:rPr lang="en-US" sz="1200" b="0" kern="1200" dirty="0" smtClean="0">
                          <a:solidFill>
                            <a:schemeClr val="tx1"/>
                          </a:solidFill>
                          <a:latin typeface="+mn-lt"/>
                          <a:ea typeface="+mn-ea"/>
                          <a:cs typeface="Arial" panose="020B0604020202020204" pitchFamily="34" charset="0"/>
                        </a:rPr>
                        <a:t>Broadens the portfolio of product solutions for commercial projects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70C0"/>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9" name="Picture 8" descr="Untitled-7 cop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7997" y="3105188"/>
            <a:ext cx="1783084" cy="1380747"/>
          </a:xfrm>
          <a:prstGeom prst="rect">
            <a:avLst/>
          </a:prstGeom>
          <a:ln>
            <a:noFill/>
          </a:ln>
          <a:effectLst/>
        </p:spPr>
      </p:pic>
      <p:pic>
        <p:nvPicPr>
          <p:cNvPr id="12" name="Picture 11" descr="Untitled-7 copy.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997" y="4878723"/>
            <a:ext cx="1783084" cy="1380747"/>
          </a:xfrm>
          <a:prstGeom prst="rect">
            <a:avLst/>
          </a:prstGeom>
          <a:ln>
            <a:noFill/>
          </a:ln>
          <a:effectLst/>
        </p:spPr>
      </p:pic>
      <p:pic>
        <p:nvPicPr>
          <p:cNvPr id="13" name="Picture 12" descr="Untitled-7 copy.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6105" y="3091541"/>
            <a:ext cx="1783084" cy="1380747"/>
          </a:xfrm>
          <a:prstGeom prst="rect">
            <a:avLst/>
          </a:prstGeom>
          <a:ln>
            <a:noFill/>
          </a:ln>
          <a:effectLst/>
        </p:spPr>
      </p:pic>
      <p:pic>
        <p:nvPicPr>
          <p:cNvPr id="14" name="Picture 13" descr="Untitled-7 copy.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85990" y="4865075"/>
            <a:ext cx="1783084" cy="1380747"/>
          </a:xfrm>
          <a:prstGeom prst="rect">
            <a:avLst/>
          </a:prstGeom>
          <a:ln>
            <a:noFill/>
          </a:ln>
          <a:effectLst/>
        </p:spPr>
      </p:pic>
      <p:sp>
        <p:nvSpPr>
          <p:cNvPr id="3" name="Subtitle 2"/>
          <p:cNvSpPr>
            <a:spLocks noGrp="1"/>
          </p:cNvSpPr>
          <p:nvPr>
            <p:ph idx="1"/>
          </p:nvPr>
        </p:nvSpPr>
        <p:spPr>
          <a:xfrm>
            <a:off x="457200" y="1626666"/>
            <a:ext cx="8229600" cy="1311011"/>
          </a:xfrm>
        </p:spPr>
        <p:txBody>
          <a:bodyPr/>
          <a:lstStyle/>
          <a:p>
            <a:pPr marL="346075" indent="-346075">
              <a:spcAft>
                <a:spcPts val="200"/>
              </a:spcAft>
              <a:buClr>
                <a:srgbClr val="92D050"/>
              </a:buClr>
              <a:buSzPct val="120000"/>
              <a:buFont typeface="Wingdings" pitchFamily="2" charset="2"/>
              <a:buChar char="ü"/>
            </a:pPr>
            <a:r>
              <a:rPr lang="en-US" dirty="0">
                <a:latin typeface="Arial" pitchFamily="34" charset="0"/>
                <a:cs typeface="Arial" pitchFamily="34" charset="0"/>
              </a:rPr>
              <a:t>#2 </a:t>
            </a:r>
            <a:r>
              <a:rPr lang="en-US" dirty="0" smtClean="0">
                <a:latin typeface="Arial" pitchFamily="34" charset="0"/>
                <a:cs typeface="Arial" pitchFamily="34" charset="0"/>
              </a:rPr>
              <a:t>USG global share in the industry </a:t>
            </a:r>
            <a:r>
              <a:rPr lang="en-US" dirty="0">
                <a:latin typeface="Arial" pitchFamily="34" charset="0"/>
                <a:cs typeface="Arial" pitchFamily="34" charset="0"/>
              </a:rPr>
              <a:t>with leading brands</a:t>
            </a:r>
          </a:p>
          <a:p>
            <a:pPr marL="346075" indent="-346075">
              <a:spcAft>
                <a:spcPts val="200"/>
              </a:spcAft>
              <a:buClr>
                <a:srgbClr val="92D050"/>
              </a:buClr>
              <a:buSzPct val="120000"/>
              <a:buFont typeface="Wingdings" pitchFamily="2" charset="2"/>
              <a:buChar char="ü"/>
            </a:pPr>
            <a:r>
              <a:rPr lang="en-US" dirty="0">
                <a:latin typeface="Arial" pitchFamily="34" charset="0"/>
                <a:cs typeface="Arial" pitchFamily="34" charset="0"/>
              </a:rPr>
              <a:t>International manufacturing and market coverage</a:t>
            </a:r>
          </a:p>
          <a:p>
            <a:pPr marL="346075" indent="-346075">
              <a:spcAft>
                <a:spcPts val="200"/>
              </a:spcAft>
              <a:buClr>
                <a:srgbClr val="92D050"/>
              </a:buClr>
              <a:buSzPct val="120000"/>
              <a:buFont typeface="Wingdings" pitchFamily="2" charset="2"/>
              <a:buChar char="ü"/>
            </a:pPr>
            <a:r>
              <a:rPr lang="en-US" dirty="0">
                <a:latin typeface="Arial" pitchFamily="34" charset="0"/>
                <a:cs typeface="Arial" pitchFamily="34" charset="0"/>
              </a:rPr>
              <a:t>Profitable business with stable margins through the </a:t>
            </a:r>
            <a:r>
              <a:rPr lang="en-US" dirty="0" smtClean="0">
                <a:latin typeface="Arial" pitchFamily="34" charset="0"/>
                <a:cs typeface="Arial" pitchFamily="34" charset="0"/>
              </a:rPr>
              <a:t>US cycle</a:t>
            </a:r>
            <a:endParaRPr lang="en-US" dirty="0">
              <a:latin typeface="Arial" pitchFamily="34" charset="0"/>
              <a:cs typeface="Arial" pitchFamily="34" charset="0"/>
            </a:endParaRPr>
          </a:p>
          <a:p>
            <a:pPr marL="346075" indent="-346075">
              <a:spcAft>
                <a:spcPts val="200"/>
              </a:spcAft>
              <a:buClr>
                <a:srgbClr val="92D050"/>
              </a:buClr>
              <a:buSzPct val="120000"/>
              <a:buFont typeface="Wingdings" pitchFamily="2" charset="2"/>
              <a:buChar char="ü"/>
            </a:pPr>
            <a:r>
              <a:rPr lang="en-US" dirty="0">
                <a:latin typeface="Arial" pitchFamily="34" charset="0"/>
                <a:cs typeface="Arial" pitchFamily="34" charset="0"/>
              </a:rPr>
              <a:t>Solutions focused on performance, </a:t>
            </a:r>
            <a:r>
              <a:rPr lang="en-US" dirty="0" smtClean="0">
                <a:latin typeface="Arial" pitchFamily="34" charset="0"/>
                <a:cs typeface="Arial" pitchFamily="34" charset="0"/>
              </a:rPr>
              <a:t>sustainability </a:t>
            </a:r>
            <a:r>
              <a:rPr lang="en-US" dirty="0">
                <a:latin typeface="Arial" pitchFamily="34" charset="0"/>
                <a:cs typeface="Arial" pitchFamily="34" charset="0"/>
              </a:rPr>
              <a:t>and </a:t>
            </a:r>
            <a:r>
              <a:rPr lang="en-US" dirty="0" smtClean="0">
                <a:latin typeface="Arial" pitchFamily="34" charset="0"/>
                <a:cs typeface="Arial" pitchFamily="34" charset="0"/>
              </a:rPr>
              <a:t>aesthetics</a:t>
            </a:r>
            <a:endParaRPr lang="en-US"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Content</a:t>
            </a:r>
            <a:endParaRPr lang="en-US" b="0" dirty="0"/>
          </a:p>
        </p:txBody>
      </p:sp>
      <p:sp>
        <p:nvSpPr>
          <p:cNvPr id="13" name="Content Placeholder 3"/>
          <p:cNvSpPr>
            <a:spLocks noGrp="1"/>
          </p:cNvSpPr>
          <p:nvPr>
            <p:ph idx="1"/>
          </p:nvPr>
        </p:nvSpPr>
        <p:spPr>
          <a:xfrm>
            <a:off x="457200" y="1600200"/>
            <a:ext cx="8229600" cy="4525963"/>
          </a:xfrm>
        </p:spPr>
        <p:txBody>
          <a:bodyPr/>
          <a:lstStyle/>
          <a:p>
            <a:pPr>
              <a:buAutoNum type="arabicPeriod"/>
            </a:pPr>
            <a:r>
              <a:rPr lang="en-US" sz="1800" dirty="0" smtClean="0"/>
              <a:t>Overview of the transaction / strategic rationale</a:t>
            </a:r>
          </a:p>
          <a:p>
            <a:pPr>
              <a:buFont typeface="Wingdings" pitchFamily="2" charset="2"/>
              <a:buAutoNum type="arabicPeriod"/>
            </a:pPr>
            <a:r>
              <a:rPr lang="en-AU" altLang="en-US" sz="1800" dirty="0">
                <a:ea typeface="ＭＳ Ｐゴシック" pitchFamily="34" charset="-128"/>
              </a:rPr>
              <a:t>USG’s IP / Technology and adjacent </a:t>
            </a:r>
            <a:r>
              <a:rPr lang="en-AU" altLang="en-US" sz="1800" dirty="0" smtClean="0">
                <a:ea typeface="ＭＳ Ｐゴシック" pitchFamily="34" charset="-128"/>
              </a:rPr>
              <a:t>products</a:t>
            </a:r>
          </a:p>
          <a:p>
            <a:pPr>
              <a:buFont typeface="Wingdings" pitchFamily="2" charset="2"/>
              <a:buAutoNum type="arabicPeriod"/>
            </a:pPr>
            <a:r>
              <a:rPr lang="en-AU" altLang="en-US" sz="1800" i="1" dirty="0">
                <a:solidFill>
                  <a:srgbClr val="009530"/>
                </a:solidFill>
                <a:ea typeface="ＭＳ Ｐゴシック" pitchFamily="34" charset="-128"/>
              </a:rPr>
              <a:t>JV’s combined footprint and markets</a:t>
            </a:r>
          </a:p>
          <a:p>
            <a:pPr>
              <a:buFont typeface="Wingdings" pitchFamily="2" charset="2"/>
              <a:buAutoNum type="arabicPeriod"/>
            </a:pPr>
            <a:r>
              <a:rPr lang="en-AU" altLang="en-US" sz="1800" dirty="0" smtClean="0">
                <a:ea typeface="ＭＳ Ｐゴシック" pitchFamily="34" charset="-128"/>
              </a:rPr>
              <a:t>Synergies</a:t>
            </a:r>
          </a:p>
          <a:p>
            <a:pPr>
              <a:buFont typeface="Wingdings" pitchFamily="2" charset="2"/>
              <a:buAutoNum type="arabicPeriod"/>
            </a:pPr>
            <a:r>
              <a:rPr lang="en-AU" altLang="en-US" sz="1800" dirty="0">
                <a:ea typeface="ＭＳ Ｐゴシック" pitchFamily="34" charset="-128"/>
              </a:rPr>
              <a:t>Key transaction </a:t>
            </a:r>
            <a:r>
              <a:rPr lang="en-AU" altLang="en-US" sz="1800" dirty="0" smtClean="0">
                <a:ea typeface="ＭＳ Ｐゴシック" pitchFamily="34" charset="-128"/>
              </a:rPr>
              <a:t>terms</a:t>
            </a:r>
          </a:p>
          <a:p>
            <a:pPr>
              <a:buFont typeface="Wingdings" pitchFamily="2" charset="2"/>
              <a:buAutoNum type="arabicPeriod"/>
            </a:pPr>
            <a:r>
              <a:rPr lang="en-US" altLang="en-US" sz="1800" dirty="0">
                <a:ea typeface="ＭＳ Ｐゴシック" pitchFamily="34" charset="-128"/>
              </a:rPr>
              <a:t>Company specific factors</a:t>
            </a:r>
            <a:endParaRPr lang="en-AU" altLang="en-US" sz="1800" dirty="0">
              <a:ea typeface="ＭＳ Ｐゴシック" pitchFamily="34" charset="-128"/>
            </a:endParaRPr>
          </a:p>
          <a:p>
            <a:pPr>
              <a:buFont typeface="Wingdings" pitchFamily="2" charset="2"/>
              <a:buAutoNum type="arabicPeriod"/>
            </a:pPr>
            <a:r>
              <a:rPr lang="en-AU" altLang="en-US" sz="1800" dirty="0" smtClean="0">
                <a:ea typeface="ＭＳ Ｐゴシック" pitchFamily="34" charset="-128"/>
              </a:rPr>
              <a:t>Summary</a:t>
            </a:r>
          </a:p>
          <a:p>
            <a:pPr marL="0" indent="0">
              <a:buNone/>
            </a:pPr>
            <a:r>
              <a:rPr lang="en-AU" altLang="en-US" sz="1800" dirty="0" smtClean="0">
                <a:ea typeface="ＭＳ Ｐゴシック" pitchFamily="34" charset="-128"/>
              </a:rPr>
              <a:t>Appendix</a:t>
            </a:r>
            <a:endParaRPr lang="en-US" altLang="en-US" sz="1800"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AutoNum type="arabicPeriod"/>
            </a:pPr>
            <a:endParaRPr lang="en-US" dirty="0">
              <a:solidFill>
                <a:srgbClr val="009530"/>
              </a:solidFill>
            </a:endParaRPr>
          </a:p>
        </p:txBody>
      </p:sp>
    </p:spTree>
    <p:extLst>
      <p:ext uri="{BB962C8B-B14F-4D97-AF65-F5344CB8AC3E}">
        <p14:creationId xmlns:p14="http://schemas.microsoft.com/office/powerpoint/2010/main" val="303853453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1" name="Group 510"/>
          <p:cNvGrpSpPr/>
          <p:nvPr/>
        </p:nvGrpSpPr>
        <p:grpSpPr>
          <a:xfrm>
            <a:off x="1643829" y="1683987"/>
            <a:ext cx="6105097" cy="4565949"/>
            <a:chOff x="1089025" y="1552575"/>
            <a:chExt cx="6305550" cy="4824413"/>
          </a:xfrm>
        </p:grpSpPr>
        <p:grpSp>
          <p:nvGrpSpPr>
            <p:cNvPr id="512" name="Group 953"/>
            <p:cNvGrpSpPr>
              <a:grpSpLocks/>
            </p:cNvGrpSpPr>
            <p:nvPr/>
          </p:nvGrpSpPr>
          <p:grpSpPr bwMode="auto">
            <a:xfrm>
              <a:off x="1854200" y="1552575"/>
              <a:ext cx="5540375" cy="4824413"/>
              <a:chOff x="1205691" y="2227787"/>
              <a:chExt cx="3700942" cy="3347482"/>
            </a:xfrm>
          </p:grpSpPr>
          <p:sp>
            <p:nvSpPr>
              <p:cNvPr id="518" name="Freeform 442"/>
              <p:cNvSpPr>
                <a:spLocks/>
              </p:cNvSpPr>
              <p:nvPr/>
            </p:nvSpPr>
            <p:spPr bwMode="auto">
              <a:xfrm>
                <a:off x="2135961" y="3372734"/>
                <a:ext cx="8053" cy="13012"/>
              </a:xfrm>
              <a:custGeom>
                <a:avLst/>
                <a:gdLst>
                  <a:gd name="T0" fmla="*/ 0 w 4"/>
                  <a:gd name="T1" fmla="*/ 2147483647 h 7"/>
                  <a:gd name="T2" fmla="*/ 0 w 4"/>
                  <a:gd name="T3" fmla="*/ 2147483647 h 7"/>
                  <a:gd name="T4" fmla="*/ 2147483647 w 4"/>
                  <a:gd name="T5" fmla="*/ 2147483647 h 7"/>
                  <a:gd name="T6" fmla="*/ 2147483647 w 4"/>
                  <a:gd name="T7" fmla="*/ 2147483647 h 7"/>
                  <a:gd name="T8" fmla="*/ 2147483647 w 4"/>
                  <a:gd name="T9" fmla="*/ 2147483647 h 7"/>
                  <a:gd name="T10" fmla="*/ 2147483647 w 4"/>
                  <a:gd name="T11" fmla="*/ 0 h 7"/>
                  <a:gd name="T12" fmla="*/ 2147483647 w 4"/>
                  <a:gd name="T13" fmla="*/ 0 h 7"/>
                  <a:gd name="T14" fmla="*/ 0 w 4"/>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0" y="1"/>
                    </a:moveTo>
                    <a:lnTo>
                      <a:pt x="0" y="7"/>
                    </a:lnTo>
                    <a:lnTo>
                      <a:pt x="2" y="7"/>
                    </a:lnTo>
                    <a:lnTo>
                      <a:pt x="4" y="6"/>
                    </a:lnTo>
                    <a:lnTo>
                      <a:pt x="4" y="4"/>
                    </a:lnTo>
                    <a:lnTo>
                      <a:pt x="2" y="0"/>
                    </a:lnTo>
                    <a:lnTo>
                      <a:pt x="1" y="0"/>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519" name="Freeform 443"/>
              <p:cNvSpPr>
                <a:spLocks/>
              </p:cNvSpPr>
              <p:nvPr/>
            </p:nvSpPr>
            <p:spPr bwMode="auto">
              <a:xfrm>
                <a:off x="2135961" y="3372734"/>
                <a:ext cx="8053" cy="13012"/>
              </a:xfrm>
              <a:custGeom>
                <a:avLst/>
                <a:gdLst>
                  <a:gd name="T0" fmla="*/ 0 w 4"/>
                  <a:gd name="T1" fmla="*/ 2147483647 h 7"/>
                  <a:gd name="T2" fmla="*/ 0 w 4"/>
                  <a:gd name="T3" fmla="*/ 2147483647 h 7"/>
                  <a:gd name="T4" fmla="*/ 2147483647 w 4"/>
                  <a:gd name="T5" fmla="*/ 2147483647 h 7"/>
                  <a:gd name="T6" fmla="*/ 2147483647 w 4"/>
                  <a:gd name="T7" fmla="*/ 2147483647 h 7"/>
                  <a:gd name="T8" fmla="*/ 2147483647 w 4"/>
                  <a:gd name="T9" fmla="*/ 2147483647 h 7"/>
                  <a:gd name="T10" fmla="*/ 2147483647 w 4"/>
                  <a:gd name="T11" fmla="*/ 0 h 7"/>
                  <a:gd name="T12" fmla="*/ 2147483647 w 4"/>
                  <a:gd name="T13" fmla="*/ 0 h 7"/>
                  <a:gd name="T14" fmla="*/ 0 w 4"/>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0" y="1"/>
                    </a:moveTo>
                    <a:lnTo>
                      <a:pt x="0" y="7"/>
                    </a:lnTo>
                    <a:lnTo>
                      <a:pt x="2" y="7"/>
                    </a:lnTo>
                    <a:lnTo>
                      <a:pt x="4" y="6"/>
                    </a:lnTo>
                    <a:lnTo>
                      <a:pt x="4" y="4"/>
                    </a:lnTo>
                    <a:lnTo>
                      <a:pt x="2" y="0"/>
                    </a:lnTo>
                    <a:lnTo>
                      <a:pt x="1" y="0"/>
                    </a:lnTo>
                    <a:lnTo>
                      <a:pt x="0"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20" name="Freeform 444"/>
              <p:cNvSpPr>
                <a:spLocks/>
              </p:cNvSpPr>
              <p:nvPr/>
            </p:nvSpPr>
            <p:spPr bwMode="auto">
              <a:xfrm>
                <a:off x="3185031" y="2679447"/>
                <a:ext cx="195316" cy="198879"/>
              </a:xfrm>
              <a:custGeom>
                <a:avLst/>
                <a:gdLst>
                  <a:gd name="T0" fmla="*/ 2147483647 w 97"/>
                  <a:gd name="T1" fmla="*/ 2147483647 h 107"/>
                  <a:gd name="T2" fmla="*/ 2147483647 w 97"/>
                  <a:gd name="T3" fmla="*/ 2147483647 h 107"/>
                  <a:gd name="T4" fmla="*/ 2147483647 w 97"/>
                  <a:gd name="T5" fmla="*/ 2147483647 h 107"/>
                  <a:gd name="T6" fmla="*/ 2147483647 w 97"/>
                  <a:gd name="T7" fmla="*/ 2147483647 h 107"/>
                  <a:gd name="T8" fmla="*/ 2147483647 w 97"/>
                  <a:gd name="T9" fmla="*/ 2147483647 h 107"/>
                  <a:gd name="T10" fmla="*/ 2147483647 w 97"/>
                  <a:gd name="T11" fmla="*/ 2147483647 h 107"/>
                  <a:gd name="T12" fmla="*/ 2147483647 w 97"/>
                  <a:gd name="T13" fmla="*/ 2147483647 h 107"/>
                  <a:gd name="T14" fmla="*/ 2147483647 w 97"/>
                  <a:gd name="T15" fmla="*/ 2147483647 h 107"/>
                  <a:gd name="T16" fmla="*/ 2147483647 w 97"/>
                  <a:gd name="T17" fmla="*/ 2147483647 h 107"/>
                  <a:gd name="T18" fmla="*/ 2147483647 w 97"/>
                  <a:gd name="T19" fmla="*/ 2147483647 h 107"/>
                  <a:gd name="T20" fmla="*/ 2147483647 w 97"/>
                  <a:gd name="T21" fmla="*/ 2147483647 h 107"/>
                  <a:gd name="T22" fmla="*/ 2147483647 w 97"/>
                  <a:gd name="T23" fmla="*/ 2147483647 h 107"/>
                  <a:gd name="T24" fmla="*/ 2147483647 w 97"/>
                  <a:gd name="T25" fmla="*/ 2147483647 h 107"/>
                  <a:gd name="T26" fmla="*/ 2147483647 w 97"/>
                  <a:gd name="T27" fmla="*/ 2147483647 h 107"/>
                  <a:gd name="T28" fmla="*/ 2147483647 w 97"/>
                  <a:gd name="T29" fmla="*/ 2147483647 h 107"/>
                  <a:gd name="T30" fmla="*/ 2147483647 w 97"/>
                  <a:gd name="T31" fmla="*/ 2147483647 h 107"/>
                  <a:gd name="T32" fmla="*/ 2147483647 w 97"/>
                  <a:gd name="T33" fmla="*/ 2147483647 h 107"/>
                  <a:gd name="T34" fmla="*/ 2147483647 w 97"/>
                  <a:gd name="T35" fmla="*/ 2147483647 h 107"/>
                  <a:gd name="T36" fmla="*/ 2147483647 w 97"/>
                  <a:gd name="T37" fmla="*/ 2147483647 h 107"/>
                  <a:gd name="T38" fmla="*/ 2147483647 w 97"/>
                  <a:gd name="T39" fmla="*/ 2147483647 h 107"/>
                  <a:gd name="T40" fmla="*/ 2147483647 w 97"/>
                  <a:gd name="T41" fmla="*/ 2147483647 h 107"/>
                  <a:gd name="T42" fmla="*/ 2147483647 w 97"/>
                  <a:gd name="T43" fmla="*/ 2147483647 h 107"/>
                  <a:gd name="T44" fmla="*/ 2147483647 w 97"/>
                  <a:gd name="T45" fmla="*/ 2147483647 h 107"/>
                  <a:gd name="T46" fmla="*/ 2147483647 w 97"/>
                  <a:gd name="T47" fmla="*/ 2147483647 h 107"/>
                  <a:gd name="T48" fmla="*/ 2147483647 w 97"/>
                  <a:gd name="T49" fmla="*/ 2147483647 h 107"/>
                  <a:gd name="T50" fmla="*/ 0 w 97"/>
                  <a:gd name="T51" fmla="*/ 2147483647 h 107"/>
                  <a:gd name="T52" fmla="*/ 2147483647 w 97"/>
                  <a:gd name="T53" fmla="*/ 2147483647 h 107"/>
                  <a:gd name="T54" fmla="*/ 2147483647 w 97"/>
                  <a:gd name="T55" fmla="*/ 2147483647 h 107"/>
                  <a:gd name="T56" fmla="*/ 2147483647 w 97"/>
                  <a:gd name="T57" fmla="*/ 2147483647 h 107"/>
                  <a:gd name="T58" fmla="*/ 2147483647 w 97"/>
                  <a:gd name="T59" fmla="*/ 2147483647 h 107"/>
                  <a:gd name="T60" fmla="*/ 2147483647 w 97"/>
                  <a:gd name="T61" fmla="*/ 2147483647 h 107"/>
                  <a:gd name="T62" fmla="*/ 2147483647 w 97"/>
                  <a:gd name="T63" fmla="*/ 2147483647 h 107"/>
                  <a:gd name="T64" fmla="*/ 2147483647 w 97"/>
                  <a:gd name="T65" fmla="*/ 2147483647 h 107"/>
                  <a:gd name="T66" fmla="*/ 2147483647 w 97"/>
                  <a:gd name="T67" fmla="*/ 2147483647 h 107"/>
                  <a:gd name="T68" fmla="*/ 2147483647 w 97"/>
                  <a:gd name="T69" fmla="*/ 2147483647 h 107"/>
                  <a:gd name="T70" fmla="*/ 2147483647 w 97"/>
                  <a:gd name="T71" fmla="*/ 2147483647 h 107"/>
                  <a:gd name="T72" fmla="*/ 2147483647 w 97"/>
                  <a:gd name="T73" fmla="*/ 2147483647 h 107"/>
                  <a:gd name="T74" fmla="*/ 2147483647 w 97"/>
                  <a:gd name="T75" fmla="*/ 2147483647 h 107"/>
                  <a:gd name="T76" fmla="*/ 2147483647 w 97"/>
                  <a:gd name="T77" fmla="*/ 2147483647 h 107"/>
                  <a:gd name="T78" fmla="*/ 2147483647 w 97"/>
                  <a:gd name="T79" fmla="*/ 2147483647 h 107"/>
                  <a:gd name="T80" fmla="*/ 2147483647 w 97"/>
                  <a:gd name="T81" fmla="*/ 2147483647 h 107"/>
                  <a:gd name="T82" fmla="*/ 2147483647 w 97"/>
                  <a:gd name="T83" fmla="*/ 2147483647 h 107"/>
                  <a:gd name="T84" fmla="*/ 2147483647 w 97"/>
                  <a:gd name="T85" fmla="*/ 2147483647 h 107"/>
                  <a:gd name="T86" fmla="*/ 2147483647 w 97"/>
                  <a:gd name="T87" fmla="*/ 2147483647 h 107"/>
                  <a:gd name="T88" fmla="*/ 2147483647 w 97"/>
                  <a:gd name="T89" fmla="*/ 2147483647 h 107"/>
                  <a:gd name="T90" fmla="*/ 2147483647 w 97"/>
                  <a:gd name="T91" fmla="*/ 2147483647 h 107"/>
                  <a:gd name="T92" fmla="*/ 2147483647 w 97"/>
                  <a:gd name="T93" fmla="*/ 2147483647 h 107"/>
                  <a:gd name="T94" fmla="*/ 2147483647 w 97"/>
                  <a:gd name="T95" fmla="*/ 2147483647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7"/>
                  <a:gd name="T145" fmla="*/ 0 h 107"/>
                  <a:gd name="T146" fmla="*/ 97 w 97"/>
                  <a:gd name="T147" fmla="*/ 107 h 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7" h="107">
                    <a:moveTo>
                      <a:pt x="62" y="91"/>
                    </a:moveTo>
                    <a:lnTo>
                      <a:pt x="62" y="88"/>
                    </a:lnTo>
                    <a:lnTo>
                      <a:pt x="55" y="82"/>
                    </a:lnTo>
                    <a:lnTo>
                      <a:pt x="51" y="78"/>
                    </a:lnTo>
                    <a:lnTo>
                      <a:pt x="47" y="77"/>
                    </a:lnTo>
                    <a:lnTo>
                      <a:pt x="47" y="75"/>
                    </a:lnTo>
                    <a:lnTo>
                      <a:pt x="49" y="72"/>
                    </a:lnTo>
                    <a:lnTo>
                      <a:pt x="49" y="75"/>
                    </a:lnTo>
                    <a:lnTo>
                      <a:pt x="49" y="72"/>
                    </a:lnTo>
                    <a:lnTo>
                      <a:pt x="49" y="67"/>
                    </a:lnTo>
                    <a:lnTo>
                      <a:pt x="49" y="65"/>
                    </a:lnTo>
                    <a:lnTo>
                      <a:pt x="52" y="64"/>
                    </a:lnTo>
                    <a:lnTo>
                      <a:pt x="55" y="63"/>
                    </a:lnTo>
                    <a:lnTo>
                      <a:pt x="56" y="60"/>
                    </a:lnTo>
                    <a:lnTo>
                      <a:pt x="62" y="60"/>
                    </a:lnTo>
                    <a:lnTo>
                      <a:pt x="66" y="58"/>
                    </a:lnTo>
                    <a:lnTo>
                      <a:pt x="67" y="55"/>
                    </a:lnTo>
                    <a:lnTo>
                      <a:pt x="72" y="52"/>
                    </a:lnTo>
                    <a:lnTo>
                      <a:pt x="77" y="47"/>
                    </a:lnTo>
                    <a:lnTo>
                      <a:pt x="80" y="44"/>
                    </a:lnTo>
                    <a:lnTo>
                      <a:pt x="83" y="43"/>
                    </a:lnTo>
                    <a:lnTo>
                      <a:pt x="83" y="34"/>
                    </a:lnTo>
                    <a:lnTo>
                      <a:pt x="82" y="32"/>
                    </a:lnTo>
                    <a:lnTo>
                      <a:pt x="83" y="30"/>
                    </a:lnTo>
                    <a:lnTo>
                      <a:pt x="85" y="26"/>
                    </a:lnTo>
                    <a:lnTo>
                      <a:pt x="86" y="23"/>
                    </a:lnTo>
                    <a:lnTo>
                      <a:pt x="94" y="15"/>
                    </a:lnTo>
                    <a:lnTo>
                      <a:pt x="96" y="14"/>
                    </a:lnTo>
                    <a:lnTo>
                      <a:pt x="97" y="14"/>
                    </a:lnTo>
                    <a:lnTo>
                      <a:pt x="97" y="12"/>
                    </a:lnTo>
                    <a:lnTo>
                      <a:pt x="96" y="10"/>
                    </a:lnTo>
                    <a:lnTo>
                      <a:pt x="96" y="9"/>
                    </a:lnTo>
                    <a:lnTo>
                      <a:pt x="94" y="8"/>
                    </a:lnTo>
                    <a:lnTo>
                      <a:pt x="91" y="4"/>
                    </a:lnTo>
                    <a:lnTo>
                      <a:pt x="89" y="0"/>
                    </a:lnTo>
                    <a:lnTo>
                      <a:pt x="85" y="3"/>
                    </a:lnTo>
                    <a:lnTo>
                      <a:pt x="84" y="9"/>
                    </a:lnTo>
                    <a:lnTo>
                      <a:pt x="80" y="14"/>
                    </a:lnTo>
                    <a:lnTo>
                      <a:pt x="72" y="20"/>
                    </a:lnTo>
                    <a:lnTo>
                      <a:pt x="64" y="21"/>
                    </a:lnTo>
                    <a:lnTo>
                      <a:pt x="60" y="21"/>
                    </a:lnTo>
                    <a:lnTo>
                      <a:pt x="58" y="23"/>
                    </a:lnTo>
                    <a:lnTo>
                      <a:pt x="60" y="33"/>
                    </a:lnTo>
                    <a:lnTo>
                      <a:pt x="49" y="33"/>
                    </a:lnTo>
                    <a:lnTo>
                      <a:pt x="44" y="31"/>
                    </a:lnTo>
                    <a:lnTo>
                      <a:pt x="39" y="30"/>
                    </a:lnTo>
                    <a:lnTo>
                      <a:pt x="35" y="32"/>
                    </a:lnTo>
                    <a:lnTo>
                      <a:pt x="29" y="41"/>
                    </a:lnTo>
                    <a:lnTo>
                      <a:pt x="23" y="44"/>
                    </a:lnTo>
                    <a:lnTo>
                      <a:pt x="12" y="50"/>
                    </a:lnTo>
                    <a:lnTo>
                      <a:pt x="8" y="53"/>
                    </a:lnTo>
                    <a:lnTo>
                      <a:pt x="0" y="63"/>
                    </a:lnTo>
                    <a:lnTo>
                      <a:pt x="0" y="64"/>
                    </a:lnTo>
                    <a:lnTo>
                      <a:pt x="3" y="66"/>
                    </a:lnTo>
                    <a:lnTo>
                      <a:pt x="5" y="70"/>
                    </a:lnTo>
                    <a:lnTo>
                      <a:pt x="8" y="67"/>
                    </a:lnTo>
                    <a:lnTo>
                      <a:pt x="12" y="69"/>
                    </a:lnTo>
                    <a:lnTo>
                      <a:pt x="16" y="70"/>
                    </a:lnTo>
                    <a:lnTo>
                      <a:pt x="17" y="71"/>
                    </a:lnTo>
                    <a:lnTo>
                      <a:pt x="16" y="74"/>
                    </a:lnTo>
                    <a:lnTo>
                      <a:pt x="16" y="78"/>
                    </a:lnTo>
                    <a:lnTo>
                      <a:pt x="13" y="86"/>
                    </a:lnTo>
                    <a:lnTo>
                      <a:pt x="14" y="87"/>
                    </a:lnTo>
                    <a:lnTo>
                      <a:pt x="17" y="87"/>
                    </a:lnTo>
                    <a:lnTo>
                      <a:pt x="12" y="89"/>
                    </a:lnTo>
                    <a:lnTo>
                      <a:pt x="12" y="91"/>
                    </a:lnTo>
                    <a:lnTo>
                      <a:pt x="9" y="92"/>
                    </a:lnTo>
                    <a:lnTo>
                      <a:pt x="8" y="96"/>
                    </a:lnTo>
                    <a:lnTo>
                      <a:pt x="6" y="99"/>
                    </a:lnTo>
                    <a:lnTo>
                      <a:pt x="11" y="99"/>
                    </a:lnTo>
                    <a:lnTo>
                      <a:pt x="13" y="99"/>
                    </a:lnTo>
                    <a:lnTo>
                      <a:pt x="13" y="100"/>
                    </a:lnTo>
                    <a:lnTo>
                      <a:pt x="12" y="102"/>
                    </a:lnTo>
                    <a:lnTo>
                      <a:pt x="11" y="102"/>
                    </a:lnTo>
                    <a:lnTo>
                      <a:pt x="11" y="104"/>
                    </a:lnTo>
                    <a:lnTo>
                      <a:pt x="13" y="104"/>
                    </a:lnTo>
                    <a:lnTo>
                      <a:pt x="14" y="107"/>
                    </a:lnTo>
                    <a:lnTo>
                      <a:pt x="17" y="107"/>
                    </a:lnTo>
                    <a:lnTo>
                      <a:pt x="18" y="105"/>
                    </a:lnTo>
                    <a:lnTo>
                      <a:pt x="19" y="104"/>
                    </a:lnTo>
                    <a:lnTo>
                      <a:pt x="20" y="102"/>
                    </a:lnTo>
                    <a:lnTo>
                      <a:pt x="19" y="100"/>
                    </a:lnTo>
                    <a:lnTo>
                      <a:pt x="22" y="100"/>
                    </a:lnTo>
                    <a:lnTo>
                      <a:pt x="23" y="103"/>
                    </a:lnTo>
                    <a:lnTo>
                      <a:pt x="25" y="104"/>
                    </a:lnTo>
                    <a:lnTo>
                      <a:pt x="28" y="105"/>
                    </a:lnTo>
                    <a:lnTo>
                      <a:pt x="29" y="104"/>
                    </a:lnTo>
                    <a:lnTo>
                      <a:pt x="31" y="103"/>
                    </a:lnTo>
                    <a:lnTo>
                      <a:pt x="34" y="105"/>
                    </a:lnTo>
                    <a:lnTo>
                      <a:pt x="38" y="103"/>
                    </a:lnTo>
                    <a:lnTo>
                      <a:pt x="44" y="97"/>
                    </a:lnTo>
                    <a:lnTo>
                      <a:pt x="49" y="96"/>
                    </a:lnTo>
                    <a:lnTo>
                      <a:pt x="53" y="97"/>
                    </a:lnTo>
                    <a:lnTo>
                      <a:pt x="57" y="94"/>
                    </a:lnTo>
                    <a:lnTo>
                      <a:pt x="62" y="91"/>
                    </a:lnTo>
                    <a:close/>
                  </a:path>
                </a:pathLst>
              </a:custGeom>
              <a:solidFill>
                <a:srgbClr val="EAEAEA"/>
              </a:solidFill>
              <a:ln w="6350">
                <a:solidFill>
                  <a:srgbClr val="C0C0C0"/>
                </a:solidFill>
                <a:round/>
                <a:headEnd/>
                <a:tailEnd/>
              </a:ln>
            </p:spPr>
            <p:txBody>
              <a:bodyPr/>
              <a:lstStyle/>
              <a:p>
                <a:endParaRPr lang="en-US" dirty="0"/>
              </a:p>
            </p:txBody>
          </p:sp>
          <p:sp>
            <p:nvSpPr>
              <p:cNvPr id="521" name="Freeform 446"/>
              <p:cNvSpPr>
                <a:spLocks/>
              </p:cNvSpPr>
              <p:nvPr/>
            </p:nvSpPr>
            <p:spPr bwMode="auto">
              <a:xfrm>
                <a:off x="3666274" y="2579079"/>
                <a:ext cx="187263" cy="159846"/>
              </a:xfrm>
              <a:custGeom>
                <a:avLst/>
                <a:gdLst>
                  <a:gd name="T0" fmla="*/ 2147483647 w 93"/>
                  <a:gd name="T1" fmla="*/ 2147483647 h 86"/>
                  <a:gd name="T2" fmla="*/ 2147483647 w 93"/>
                  <a:gd name="T3" fmla="*/ 2147483647 h 86"/>
                  <a:gd name="T4" fmla="*/ 2147483647 w 93"/>
                  <a:gd name="T5" fmla="*/ 2147483647 h 86"/>
                  <a:gd name="T6" fmla="*/ 2147483647 w 93"/>
                  <a:gd name="T7" fmla="*/ 2147483647 h 86"/>
                  <a:gd name="T8" fmla="*/ 2147483647 w 93"/>
                  <a:gd name="T9" fmla="*/ 2147483647 h 86"/>
                  <a:gd name="T10" fmla="*/ 2147483647 w 93"/>
                  <a:gd name="T11" fmla="*/ 2147483647 h 86"/>
                  <a:gd name="T12" fmla="*/ 2147483647 w 93"/>
                  <a:gd name="T13" fmla="*/ 2147483647 h 86"/>
                  <a:gd name="T14" fmla="*/ 2147483647 w 93"/>
                  <a:gd name="T15" fmla="*/ 2147483647 h 86"/>
                  <a:gd name="T16" fmla="*/ 2147483647 w 93"/>
                  <a:gd name="T17" fmla="*/ 2147483647 h 86"/>
                  <a:gd name="T18" fmla="*/ 2147483647 w 93"/>
                  <a:gd name="T19" fmla="*/ 2147483647 h 86"/>
                  <a:gd name="T20" fmla="*/ 2147483647 w 93"/>
                  <a:gd name="T21" fmla="*/ 2147483647 h 86"/>
                  <a:gd name="T22" fmla="*/ 2147483647 w 93"/>
                  <a:gd name="T23" fmla="*/ 2147483647 h 86"/>
                  <a:gd name="T24" fmla="*/ 2147483647 w 93"/>
                  <a:gd name="T25" fmla="*/ 2147483647 h 86"/>
                  <a:gd name="T26" fmla="*/ 2147483647 w 93"/>
                  <a:gd name="T27" fmla="*/ 2147483647 h 86"/>
                  <a:gd name="T28" fmla="*/ 2147483647 w 93"/>
                  <a:gd name="T29" fmla="*/ 2147483647 h 86"/>
                  <a:gd name="T30" fmla="*/ 2147483647 w 93"/>
                  <a:gd name="T31" fmla="*/ 2147483647 h 86"/>
                  <a:gd name="T32" fmla="*/ 2147483647 w 93"/>
                  <a:gd name="T33" fmla="*/ 2147483647 h 86"/>
                  <a:gd name="T34" fmla="*/ 2147483647 w 93"/>
                  <a:gd name="T35" fmla="*/ 2147483647 h 86"/>
                  <a:gd name="T36" fmla="*/ 2147483647 w 93"/>
                  <a:gd name="T37" fmla="*/ 2147483647 h 86"/>
                  <a:gd name="T38" fmla="*/ 2147483647 w 93"/>
                  <a:gd name="T39" fmla="*/ 2147483647 h 86"/>
                  <a:gd name="T40" fmla="*/ 2147483647 w 93"/>
                  <a:gd name="T41" fmla="*/ 2147483647 h 86"/>
                  <a:gd name="T42" fmla="*/ 2147483647 w 93"/>
                  <a:gd name="T43" fmla="*/ 2147483647 h 86"/>
                  <a:gd name="T44" fmla="*/ 0 w 93"/>
                  <a:gd name="T45" fmla="*/ 2147483647 h 86"/>
                  <a:gd name="T46" fmla="*/ 2147483647 w 93"/>
                  <a:gd name="T47" fmla="*/ 2147483647 h 86"/>
                  <a:gd name="T48" fmla="*/ 2147483647 w 93"/>
                  <a:gd name="T49" fmla="*/ 2147483647 h 86"/>
                  <a:gd name="T50" fmla="*/ 2147483647 w 93"/>
                  <a:gd name="T51" fmla="*/ 2147483647 h 86"/>
                  <a:gd name="T52" fmla="*/ 2147483647 w 93"/>
                  <a:gd name="T53" fmla="*/ 2147483647 h 86"/>
                  <a:gd name="T54" fmla="*/ 2147483647 w 93"/>
                  <a:gd name="T55" fmla="*/ 2147483647 h 86"/>
                  <a:gd name="T56" fmla="*/ 2147483647 w 93"/>
                  <a:gd name="T57" fmla="*/ 2147483647 h 86"/>
                  <a:gd name="T58" fmla="*/ 2147483647 w 93"/>
                  <a:gd name="T59" fmla="*/ 2147483647 h 86"/>
                  <a:gd name="T60" fmla="*/ 2147483647 w 93"/>
                  <a:gd name="T61" fmla="*/ 2147483647 h 86"/>
                  <a:gd name="T62" fmla="*/ 2147483647 w 93"/>
                  <a:gd name="T63" fmla="*/ 2147483647 h 86"/>
                  <a:gd name="T64" fmla="*/ 2147483647 w 93"/>
                  <a:gd name="T65" fmla="*/ 0 h 86"/>
                  <a:gd name="T66" fmla="*/ 2147483647 w 93"/>
                  <a:gd name="T67" fmla="*/ 2147483647 h 86"/>
                  <a:gd name="T68" fmla="*/ 2147483647 w 93"/>
                  <a:gd name="T69" fmla="*/ 2147483647 h 86"/>
                  <a:gd name="T70" fmla="*/ 2147483647 w 93"/>
                  <a:gd name="T71" fmla="*/ 2147483647 h 86"/>
                  <a:gd name="T72" fmla="*/ 2147483647 w 93"/>
                  <a:gd name="T73" fmla="*/ 2147483647 h 86"/>
                  <a:gd name="T74" fmla="*/ 2147483647 w 93"/>
                  <a:gd name="T75" fmla="*/ 2147483647 h 86"/>
                  <a:gd name="T76" fmla="*/ 2147483647 w 93"/>
                  <a:gd name="T77" fmla="*/ 2147483647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86"/>
                  <a:gd name="T119" fmla="*/ 93 w 93"/>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86">
                    <a:moveTo>
                      <a:pt x="80" y="31"/>
                    </a:moveTo>
                    <a:lnTo>
                      <a:pt x="85" y="26"/>
                    </a:lnTo>
                    <a:lnTo>
                      <a:pt x="86" y="27"/>
                    </a:lnTo>
                    <a:lnTo>
                      <a:pt x="85" y="32"/>
                    </a:lnTo>
                    <a:lnTo>
                      <a:pt x="82" y="37"/>
                    </a:lnTo>
                    <a:lnTo>
                      <a:pt x="82" y="40"/>
                    </a:lnTo>
                    <a:lnTo>
                      <a:pt x="86" y="42"/>
                    </a:lnTo>
                    <a:lnTo>
                      <a:pt x="86" y="46"/>
                    </a:lnTo>
                    <a:lnTo>
                      <a:pt x="88" y="46"/>
                    </a:lnTo>
                    <a:lnTo>
                      <a:pt x="93" y="44"/>
                    </a:lnTo>
                    <a:lnTo>
                      <a:pt x="92" y="48"/>
                    </a:lnTo>
                    <a:lnTo>
                      <a:pt x="87" y="51"/>
                    </a:lnTo>
                    <a:lnTo>
                      <a:pt x="82" y="53"/>
                    </a:lnTo>
                    <a:lnTo>
                      <a:pt x="80" y="53"/>
                    </a:lnTo>
                    <a:lnTo>
                      <a:pt x="78" y="53"/>
                    </a:lnTo>
                    <a:lnTo>
                      <a:pt x="76" y="55"/>
                    </a:lnTo>
                    <a:lnTo>
                      <a:pt x="71" y="54"/>
                    </a:lnTo>
                    <a:lnTo>
                      <a:pt x="67" y="55"/>
                    </a:lnTo>
                    <a:lnTo>
                      <a:pt x="63" y="58"/>
                    </a:lnTo>
                    <a:lnTo>
                      <a:pt x="59" y="63"/>
                    </a:lnTo>
                    <a:lnTo>
                      <a:pt x="56" y="68"/>
                    </a:lnTo>
                    <a:lnTo>
                      <a:pt x="55" y="73"/>
                    </a:lnTo>
                    <a:lnTo>
                      <a:pt x="53" y="75"/>
                    </a:lnTo>
                    <a:lnTo>
                      <a:pt x="45" y="70"/>
                    </a:lnTo>
                    <a:lnTo>
                      <a:pt x="39" y="68"/>
                    </a:lnTo>
                    <a:lnTo>
                      <a:pt x="32" y="63"/>
                    </a:lnTo>
                    <a:lnTo>
                      <a:pt x="27" y="63"/>
                    </a:lnTo>
                    <a:lnTo>
                      <a:pt x="23" y="64"/>
                    </a:lnTo>
                    <a:lnTo>
                      <a:pt x="21" y="66"/>
                    </a:lnTo>
                    <a:lnTo>
                      <a:pt x="17" y="66"/>
                    </a:lnTo>
                    <a:lnTo>
                      <a:pt x="15" y="64"/>
                    </a:lnTo>
                    <a:lnTo>
                      <a:pt x="10" y="64"/>
                    </a:lnTo>
                    <a:lnTo>
                      <a:pt x="8" y="68"/>
                    </a:lnTo>
                    <a:lnTo>
                      <a:pt x="10" y="71"/>
                    </a:lnTo>
                    <a:lnTo>
                      <a:pt x="16" y="74"/>
                    </a:lnTo>
                    <a:lnTo>
                      <a:pt x="21" y="77"/>
                    </a:lnTo>
                    <a:lnTo>
                      <a:pt x="20" y="80"/>
                    </a:lnTo>
                    <a:lnTo>
                      <a:pt x="16" y="80"/>
                    </a:lnTo>
                    <a:lnTo>
                      <a:pt x="14" y="80"/>
                    </a:lnTo>
                    <a:lnTo>
                      <a:pt x="11" y="81"/>
                    </a:lnTo>
                    <a:lnTo>
                      <a:pt x="10" y="84"/>
                    </a:lnTo>
                    <a:lnTo>
                      <a:pt x="6" y="86"/>
                    </a:lnTo>
                    <a:lnTo>
                      <a:pt x="4" y="86"/>
                    </a:lnTo>
                    <a:lnTo>
                      <a:pt x="3" y="84"/>
                    </a:lnTo>
                    <a:lnTo>
                      <a:pt x="5" y="74"/>
                    </a:lnTo>
                    <a:lnTo>
                      <a:pt x="0" y="70"/>
                    </a:lnTo>
                    <a:lnTo>
                      <a:pt x="0" y="63"/>
                    </a:lnTo>
                    <a:lnTo>
                      <a:pt x="3" y="60"/>
                    </a:lnTo>
                    <a:lnTo>
                      <a:pt x="6" y="58"/>
                    </a:lnTo>
                    <a:lnTo>
                      <a:pt x="10" y="55"/>
                    </a:lnTo>
                    <a:lnTo>
                      <a:pt x="10" y="52"/>
                    </a:lnTo>
                    <a:lnTo>
                      <a:pt x="9" y="49"/>
                    </a:lnTo>
                    <a:lnTo>
                      <a:pt x="10" y="47"/>
                    </a:lnTo>
                    <a:lnTo>
                      <a:pt x="14" y="48"/>
                    </a:lnTo>
                    <a:lnTo>
                      <a:pt x="16" y="49"/>
                    </a:lnTo>
                    <a:lnTo>
                      <a:pt x="22" y="49"/>
                    </a:lnTo>
                    <a:lnTo>
                      <a:pt x="25" y="46"/>
                    </a:lnTo>
                    <a:lnTo>
                      <a:pt x="25" y="41"/>
                    </a:lnTo>
                    <a:lnTo>
                      <a:pt x="25" y="38"/>
                    </a:lnTo>
                    <a:lnTo>
                      <a:pt x="26" y="36"/>
                    </a:lnTo>
                    <a:lnTo>
                      <a:pt x="28" y="31"/>
                    </a:lnTo>
                    <a:lnTo>
                      <a:pt x="28" y="25"/>
                    </a:lnTo>
                    <a:lnTo>
                      <a:pt x="31" y="16"/>
                    </a:lnTo>
                    <a:lnTo>
                      <a:pt x="27" y="7"/>
                    </a:lnTo>
                    <a:lnTo>
                      <a:pt x="28" y="4"/>
                    </a:lnTo>
                    <a:lnTo>
                      <a:pt x="31" y="0"/>
                    </a:lnTo>
                    <a:lnTo>
                      <a:pt x="32" y="0"/>
                    </a:lnTo>
                    <a:lnTo>
                      <a:pt x="34" y="2"/>
                    </a:lnTo>
                    <a:lnTo>
                      <a:pt x="36" y="4"/>
                    </a:lnTo>
                    <a:lnTo>
                      <a:pt x="38" y="7"/>
                    </a:lnTo>
                    <a:lnTo>
                      <a:pt x="44" y="15"/>
                    </a:lnTo>
                    <a:lnTo>
                      <a:pt x="50" y="21"/>
                    </a:lnTo>
                    <a:lnTo>
                      <a:pt x="56" y="26"/>
                    </a:lnTo>
                    <a:lnTo>
                      <a:pt x="63" y="29"/>
                    </a:lnTo>
                    <a:lnTo>
                      <a:pt x="69" y="31"/>
                    </a:lnTo>
                    <a:lnTo>
                      <a:pt x="70" y="32"/>
                    </a:lnTo>
                    <a:lnTo>
                      <a:pt x="74" y="33"/>
                    </a:lnTo>
                    <a:lnTo>
                      <a:pt x="77" y="33"/>
                    </a:lnTo>
                    <a:lnTo>
                      <a:pt x="80" y="31"/>
                    </a:lnTo>
                    <a:close/>
                  </a:path>
                </a:pathLst>
              </a:custGeom>
              <a:solidFill>
                <a:srgbClr val="EAEAEA"/>
              </a:solidFill>
              <a:ln w="6350">
                <a:solidFill>
                  <a:srgbClr val="C0C0C0"/>
                </a:solidFill>
                <a:round/>
                <a:headEnd/>
                <a:tailEnd/>
              </a:ln>
            </p:spPr>
            <p:txBody>
              <a:bodyPr/>
              <a:lstStyle/>
              <a:p>
                <a:endParaRPr lang="en-US" dirty="0"/>
              </a:p>
            </p:txBody>
          </p:sp>
          <p:sp>
            <p:nvSpPr>
              <p:cNvPr id="522" name="Freeform 448"/>
              <p:cNvSpPr>
                <a:spLocks/>
              </p:cNvSpPr>
              <p:nvPr/>
            </p:nvSpPr>
            <p:spPr bwMode="auto">
              <a:xfrm>
                <a:off x="3704533" y="2588372"/>
                <a:ext cx="6041" cy="7434"/>
              </a:xfrm>
              <a:custGeom>
                <a:avLst/>
                <a:gdLst>
                  <a:gd name="T0" fmla="*/ 2147483647 w 3"/>
                  <a:gd name="T1" fmla="*/ 0 h 4"/>
                  <a:gd name="T2" fmla="*/ 0 w 3"/>
                  <a:gd name="T3" fmla="*/ 2147483647 h 4"/>
                  <a:gd name="T4" fmla="*/ 2147483647 w 3"/>
                  <a:gd name="T5" fmla="*/ 2147483647 h 4"/>
                  <a:gd name="T6" fmla="*/ 2147483647 w 3"/>
                  <a:gd name="T7" fmla="*/ 2147483647 h 4"/>
                  <a:gd name="T8" fmla="*/ 2147483647 w 3"/>
                  <a:gd name="T9" fmla="*/ 0 h 4"/>
                  <a:gd name="T10" fmla="*/ 2147483647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0"/>
                    </a:moveTo>
                    <a:lnTo>
                      <a:pt x="0" y="2"/>
                    </a:lnTo>
                    <a:lnTo>
                      <a:pt x="2" y="3"/>
                    </a:lnTo>
                    <a:lnTo>
                      <a:pt x="3" y="4"/>
                    </a:lnTo>
                    <a:lnTo>
                      <a:pt x="3" y="0"/>
                    </a:lnTo>
                    <a:lnTo>
                      <a:pt x="2" y="0"/>
                    </a:lnTo>
                    <a:close/>
                  </a:path>
                </a:pathLst>
              </a:custGeom>
              <a:solidFill>
                <a:srgbClr val="EAEAEA"/>
              </a:solidFill>
              <a:ln w="6350">
                <a:solidFill>
                  <a:srgbClr val="C0C0C0"/>
                </a:solidFill>
                <a:round/>
                <a:headEnd/>
                <a:tailEnd/>
              </a:ln>
            </p:spPr>
            <p:txBody>
              <a:bodyPr/>
              <a:lstStyle/>
              <a:p>
                <a:endParaRPr lang="en-US" dirty="0"/>
              </a:p>
            </p:txBody>
          </p:sp>
          <p:sp>
            <p:nvSpPr>
              <p:cNvPr id="523" name="Freeform 450"/>
              <p:cNvSpPr>
                <a:spLocks/>
              </p:cNvSpPr>
              <p:nvPr/>
            </p:nvSpPr>
            <p:spPr bwMode="auto">
              <a:xfrm>
                <a:off x="3388400" y="2737066"/>
                <a:ext cx="346333" cy="288095"/>
              </a:xfrm>
              <a:custGeom>
                <a:avLst/>
                <a:gdLst>
                  <a:gd name="T0" fmla="*/ 2147483647 w 172"/>
                  <a:gd name="T1" fmla="*/ 2147483647 h 155"/>
                  <a:gd name="T2" fmla="*/ 2147483647 w 172"/>
                  <a:gd name="T3" fmla="*/ 2147483647 h 155"/>
                  <a:gd name="T4" fmla="*/ 2147483647 w 172"/>
                  <a:gd name="T5" fmla="*/ 2147483647 h 155"/>
                  <a:gd name="T6" fmla="*/ 2147483647 w 172"/>
                  <a:gd name="T7" fmla="*/ 2147483647 h 155"/>
                  <a:gd name="T8" fmla="*/ 2147483647 w 172"/>
                  <a:gd name="T9" fmla="*/ 2147483647 h 155"/>
                  <a:gd name="T10" fmla="*/ 2147483647 w 172"/>
                  <a:gd name="T11" fmla="*/ 2147483647 h 155"/>
                  <a:gd name="T12" fmla="*/ 2147483647 w 172"/>
                  <a:gd name="T13" fmla="*/ 2147483647 h 155"/>
                  <a:gd name="T14" fmla="*/ 2147483647 w 172"/>
                  <a:gd name="T15" fmla="*/ 2147483647 h 155"/>
                  <a:gd name="T16" fmla="*/ 2147483647 w 172"/>
                  <a:gd name="T17" fmla="*/ 2147483647 h 155"/>
                  <a:gd name="T18" fmla="*/ 2147483647 w 172"/>
                  <a:gd name="T19" fmla="*/ 2147483647 h 155"/>
                  <a:gd name="T20" fmla="*/ 2147483647 w 172"/>
                  <a:gd name="T21" fmla="*/ 2147483647 h 155"/>
                  <a:gd name="T22" fmla="*/ 2147483647 w 172"/>
                  <a:gd name="T23" fmla="*/ 2147483647 h 155"/>
                  <a:gd name="T24" fmla="*/ 2147483647 w 172"/>
                  <a:gd name="T25" fmla="*/ 2147483647 h 155"/>
                  <a:gd name="T26" fmla="*/ 2147483647 w 172"/>
                  <a:gd name="T27" fmla="*/ 2147483647 h 155"/>
                  <a:gd name="T28" fmla="*/ 2147483647 w 172"/>
                  <a:gd name="T29" fmla="*/ 2147483647 h 155"/>
                  <a:gd name="T30" fmla="*/ 2147483647 w 172"/>
                  <a:gd name="T31" fmla="*/ 2147483647 h 155"/>
                  <a:gd name="T32" fmla="*/ 2147483647 w 172"/>
                  <a:gd name="T33" fmla="*/ 2147483647 h 155"/>
                  <a:gd name="T34" fmla="*/ 2147483647 w 172"/>
                  <a:gd name="T35" fmla="*/ 2147483647 h 155"/>
                  <a:gd name="T36" fmla="*/ 2147483647 w 172"/>
                  <a:gd name="T37" fmla="*/ 2147483647 h 155"/>
                  <a:gd name="T38" fmla="*/ 2147483647 w 172"/>
                  <a:gd name="T39" fmla="*/ 2147483647 h 155"/>
                  <a:gd name="T40" fmla="*/ 2147483647 w 172"/>
                  <a:gd name="T41" fmla="*/ 2147483647 h 155"/>
                  <a:gd name="T42" fmla="*/ 2147483647 w 172"/>
                  <a:gd name="T43" fmla="*/ 2147483647 h 155"/>
                  <a:gd name="T44" fmla="*/ 2147483647 w 172"/>
                  <a:gd name="T45" fmla="*/ 2147483647 h 155"/>
                  <a:gd name="T46" fmla="*/ 2147483647 w 172"/>
                  <a:gd name="T47" fmla="*/ 2147483647 h 155"/>
                  <a:gd name="T48" fmla="*/ 2147483647 w 172"/>
                  <a:gd name="T49" fmla="*/ 2147483647 h 155"/>
                  <a:gd name="T50" fmla="*/ 2147483647 w 172"/>
                  <a:gd name="T51" fmla="*/ 2147483647 h 155"/>
                  <a:gd name="T52" fmla="*/ 2147483647 w 172"/>
                  <a:gd name="T53" fmla="*/ 2147483647 h 155"/>
                  <a:gd name="T54" fmla="*/ 2147483647 w 172"/>
                  <a:gd name="T55" fmla="*/ 2147483647 h 155"/>
                  <a:gd name="T56" fmla="*/ 2147483647 w 172"/>
                  <a:gd name="T57" fmla="*/ 2147483647 h 155"/>
                  <a:gd name="T58" fmla="*/ 2147483647 w 172"/>
                  <a:gd name="T59" fmla="*/ 2147483647 h 155"/>
                  <a:gd name="T60" fmla="*/ 2147483647 w 172"/>
                  <a:gd name="T61" fmla="*/ 2147483647 h 155"/>
                  <a:gd name="T62" fmla="*/ 2147483647 w 172"/>
                  <a:gd name="T63" fmla="*/ 2147483647 h 155"/>
                  <a:gd name="T64" fmla="*/ 2147483647 w 172"/>
                  <a:gd name="T65" fmla="*/ 2147483647 h 155"/>
                  <a:gd name="T66" fmla="*/ 2147483647 w 172"/>
                  <a:gd name="T67" fmla="*/ 2147483647 h 155"/>
                  <a:gd name="T68" fmla="*/ 2147483647 w 172"/>
                  <a:gd name="T69" fmla="*/ 2147483647 h 155"/>
                  <a:gd name="T70" fmla="*/ 2147483647 w 172"/>
                  <a:gd name="T71" fmla="*/ 2147483647 h 155"/>
                  <a:gd name="T72" fmla="*/ 0 w 172"/>
                  <a:gd name="T73" fmla="*/ 2147483647 h 155"/>
                  <a:gd name="T74" fmla="*/ 2147483647 w 172"/>
                  <a:gd name="T75" fmla="*/ 2147483647 h 155"/>
                  <a:gd name="T76" fmla="*/ 2147483647 w 172"/>
                  <a:gd name="T77" fmla="*/ 2147483647 h 155"/>
                  <a:gd name="T78" fmla="*/ 2147483647 w 172"/>
                  <a:gd name="T79" fmla="*/ 2147483647 h 155"/>
                  <a:gd name="T80" fmla="*/ 2147483647 w 172"/>
                  <a:gd name="T81" fmla="*/ 2147483647 h 155"/>
                  <a:gd name="T82" fmla="*/ 2147483647 w 172"/>
                  <a:gd name="T83" fmla="*/ 2147483647 h 155"/>
                  <a:gd name="T84" fmla="*/ 2147483647 w 172"/>
                  <a:gd name="T85" fmla="*/ 2147483647 h 155"/>
                  <a:gd name="T86" fmla="*/ 2147483647 w 172"/>
                  <a:gd name="T87" fmla="*/ 2147483647 h 155"/>
                  <a:gd name="T88" fmla="*/ 2147483647 w 172"/>
                  <a:gd name="T89" fmla="*/ 2147483647 h 155"/>
                  <a:gd name="T90" fmla="*/ 2147483647 w 172"/>
                  <a:gd name="T91" fmla="*/ 2147483647 h 155"/>
                  <a:gd name="T92" fmla="*/ 2147483647 w 172"/>
                  <a:gd name="T93" fmla="*/ 2147483647 h 155"/>
                  <a:gd name="T94" fmla="*/ 2147483647 w 172"/>
                  <a:gd name="T95" fmla="*/ 2147483647 h 155"/>
                  <a:gd name="T96" fmla="*/ 2147483647 w 172"/>
                  <a:gd name="T97" fmla="*/ 2147483647 h 155"/>
                  <a:gd name="T98" fmla="*/ 2147483647 w 172"/>
                  <a:gd name="T99" fmla="*/ 2147483647 h 155"/>
                  <a:gd name="T100" fmla="*/ 2147483647 w 172"/>
                  <a:gd name="T101" fmla="*/ 2147483647 h 155"/>
                  <a:gd name="T102" fmla="*/ 2147483647 w 172"/>
                  <a:gd name="T103" fmla="*/ 2147483647 h 155"/>
                  <a:gd name="T104" fmla="*/ 2147483647 w 172"/>
                  <a:gd name="T105" fmla="*/ 2147483647 h 155"/>
                  <a:gd name="T106" fmla="*/ 2147483647 w 172"/>
                  <a:gd name="T107" fmla="*/ 2147483647 h 155"/>
                  <a:gd name="T108" fmla="*/ 2147483647 w 172"/>
                  <a:gd name="T109" fmla="*/ 2147483647 h 155"/>
                  <a:gd name="T110" fmla="*/ 2147483647 w 172"/>
                  <a:gd name="T111" fmla="*/ 2147483647 h 155"/>
                  <a:gd name="T112" fmla="*/ 2147483647 w 172"/>
                  <a:gd name="T113" fmla="*/ 2147483647 h 155"/>
                  <a:gd name="T114" fmla="*/ 2147483647 w 172"/>
                  <a:gd name="T115" fmla="*/ 2147483647 h 155"/>
                  <a:gd name="T116" fmla="*/ 2147483647 w 172"/>
                  <a:gd name="T117" fmla="*/ 2147483647 h 155"/>
                  <a:gd name="T118" fmla="*/ 2147483647 w 172"/>
                  <a:gd name="T119" fmla="*/ 2147483647 h 155"/>
                  <a:gd name="T120" fmla="*/ 2147483647 w 172"/>
                  <a:gd name="T121" fmla="*/ 2147483647 h 155"/>
                  <a:gd name="T122" fmla="*/ 2147483647 w 172"/>
                  <a:gd name="T123" fmla="*/ 2147483647 h 155"/>
                  <a:gd name="T124" fmla="*/ 2147483647 w 172"/>
                  <a:gd name="T125" fmla="*/ 2147483647 h 1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2"/>
                  <a:gd name="T190" fmla="*/ 0 h 155"/>
                  <a:gd name="T191" fmla="*/ 172 w 172"/>
                  <a:gd name="T192" fmla="*/ 155 h 1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2" h="155">
                    <a:moveTo>
                      <a:pt x="158" y="2"/>
                    </a:moveTo>
                    <a:lnTo>
                      <a:pt x="163" y="2"/>
                    </a:lnTo>
                    <a:lnTo>
                      <a:pt x="163" y="3"/>
                    </a:lnTo>
                    <a:lnTo>
                      <a:pt x="163" y="11"/>
                    </a:lnTo>
                    <a:lnTo>
                      <a:pt x="163" y="16"/>
                    </a:lnTo>
                    <a:lnTo>
                      <a:pt x="164" y="19"/>
                    </a:lnTo>
                    <a:lnTo>
                      <a:pt x="168" y="23"/>
                    </a:lnTo>
                    <a:lnTo>
                      <a:pt x="169" y="27"/>
                    </a:lnTo>
                    <a:lnTo>
                      <a:pt x="171" y="33"/>
                    </a:lnTo>
                    <a:lnTo>
                      <a:pt x="172" y="40"/>
                    </a:lnTo>
                    <a:lnTo>
                      <a:pt x="172" y="43"/>
                    </a:lnTo>
                    <a:lnTo>
                      <a:pt x="171" y="45"/>
                    </a:lnTo>
                    <a:lnTo>
                      <a:pt x="171" y="49"/>
                    </a:lnTo>
                    <a:lnTo>
                      <a:pt x="170" y="50"/>
                    </a:lnTo>
                    <a:lnTo>
                      <a:pt x="168" y="51"/>
                    </a:lnTo>
                    <a:lnTo>
                      <a:pt x="165" y="58"/>
                    </a:lnTo>
                    <a:lnTo>
                      <a:pt x="165" y="63"/>
                    </a:lnTo>
                    <a:lnTo>
                      <a:pt x="161" y="62"/>
                    </a:lnTo>
                    <a:lnTo>
                      <a:pt x="158" y="66"/>
                    </a:lnTo>
                    <a:lnTo>
                      <a:pt x="155" y="71"/>
                    </a:lnTo>
                    <a:lnTo>
                      <a:pt x="157" y="76"/>
                    </a:lnTo>
                    <a:lnTo>
                      <a:pt x="158" y="80"/>
                    </a:lnTo>
                    <a:lnTo>
                      <a:pt x="158" y="85"/>
                    </a:lnTo>
                    <a:lnTo>
                      <a:pt x="158" y="89"/>
                    </a:lnTo>
                    <a:lnTo>
                      <a:pt x="154" y="91"/>
                    </a:lnTo>
                    <a:lnTo>
                      <a:pt x="152" y="98"/>
                    </a:lnTo>
                    <a:lnTo>
                      <a:pt x="152" y="102"/>
                    </a:lnTo>
                    <a:lnTo>
                      <a:pt x="152" y="109"/>
                    </a:lnTo>
                    <a:lnTo>
                      <a:pt x="153" y="111"/>
                    </a:lnTo>
                    <a:lnTo>
                      <a:pt x="154" y="113"/>
                    </a:lnTo>
                    <a:lnTo>
                      <a:pt x="152" y="115"/>
                    </a:lnTo>
                    <a:lnTo>
                      <a:pt x="149" y="120"/>
                    </a:lnTo>
                    <a:lnTo>
                      <a:pt x="147" y="123"/>
                    </a:lnTo>
                    <a:lnTo>
                      <a:pt x="139" y="129"/>
                    </a:lnTo>
                    <a:lnTo>
                      <a:pt x="139" y="127"/>
                    </a:lnTo>
                    <a:lnTo>
                      <a:pt x="139" y="120"/>
                    </a:lnTo>
                    <a:lnTo>
                      <a:pt x="142" y="117"/>
                    </a:lnTo>
                    <a:lnTo>
                      <a:pt x="143" y="115"/>
                    </a:lnTo>
                    <a:lnTo>
                      <a:pt x="139" y="115"/>
                    </a:lnTo>
                    <a:lnTo>
                      <a:pt x="138" y="118"/>
                    </a:lnTo>
                    <a:lnTo>
                      <a:pt x="137" y="121"/>
                    </a:lnTo>
                    <a:lnTo>
                      <a:pt x="136" y="123"/>
                    </a:lnTo>
                    <a:lnTo>
                      <a:pt x="135" y="122"/>
                    </a:lnTo>
                    <a:lnTo>
                      <a:pt x="131" y="122"/>
                    </a:lnTo>
                    <a:lnTo>
                      <a:pt x="128" y="124"/>
                    </a:lnTo>
                    <a:lnTo>
                      <a:pt x="127" y="132"/>
                    </a:lnTo>
                    <a:lnTo>
                      <a:pt x="126" y="134"/>
                    </a:lnTo>
                    <a:lnTo>
                      <a:pt x="124" y="133"/>
                    </a:lnTo>
                    <a:lnTo>
                      <a:pt x="122" y="129"/>
                    </a:lnTo>
                    <a:lnTo>
                      <a:pt x="124" y="126"/>
                    </a:lnTo>
                    <a:lnTo>
                      <a:pt x="121" y="126"/>
                    </a:lnTo>
                    <a:lnTo>
                      <a:pt x="119" y="128"/>
                    </a:lnTo>
                    <a:lnTo>
                      <a:pt x="116" y="131"/>
                    </a:lnTo>
                    <a:lnTo>
                      <a:pt x="114" y="134"/>
                    </a:lnTo>
                    <a:lnTo>
                      <a:pt x="114" y="135"/>
                    </a:lnTo>
                    <a:lnTo>
                      <a:pt x="109" y="134"/>
                    </a:lnTo>
                    <a:lnTo>
                      <a:pt x="100" y="134"/>
                    </a:lnTo>
                    <a:lnTo>
                      <a:pt x="97" y="135"/>
                    </a:lnTo>
                    <a:lnTo>
                      <a:pt x="98" y="133"/>
                    </a:lnTo>
                    <a:lnTo>
                      <a:pt x="99" y="132"/>
                    </a:lnTo>
                    <a:lnTo>
                      <a:pt x="95" y="132"/>
                    </a:lnTo>
                    <a:lnTo>
                      <a:pt x="95" y="131"/>
                    </a:lnTo>
                    <a:lnTo>
                      <a:pt x="94" y="132"/>
                    </a:lnTo>
                    <a:lnTo>
                      <a:pt x="93" y="129"/>
                    </a:lnTo>
                    <a:lnTo>
                      <a:pt x="92" y="126"/>
                    </a:lnTo>
                    <a:lnTo>
                      <a:pt x="91" y="127"/>
                    </a:lnTo>
                    <a:lnTo>
                      <a:pt x="88" y="134"/>
                    </a:lnTo>
                    <a:lnTo>
                      <a:pt x="93" y="138"/>
                    </a:lnTo>
                    <a:lnTo>
                      <a:pt x="93" y="142"/>
                    </a:lnTo>
                    <a:lnTo>
                      <a:pt x="91" y="140"/>
                    </a:lnTo>
                    <a:lnTo>
                      <a:pt x="89" y="142"/>
                    </a:lnTo>
                    <a:lnTo>
                      <a:pt x="87" y="142"/>
                    </a:lnTo>
                    <a:lnTo>
                      <a:pt x="84" y="143"/>
                    </a:lnTo>
                    <a:lnTo>
                      <a:pt x="83" y="144"/>
                    </a:lnTo>
                    <a:lnTo>
                      <a:pt x="83" y="145"/>
                    </a:lnTo>
                    <a:lnTo>
                      <a:pt x="80" y="154"/>
                    </a:lnTo>
                    <a:lnTo>
                      <a:pt x="76" y="155"/>
                    </a:lnTo>
                    <a:lnTo>
                      <a:pt x="71" y="154"/>
                    </a:lnTo>
                    <a:lnTo>
                      <a:pt x="70" y="150"/>
                    </a:lnTo>
                    <a:lnTo>
                      <a:pt x="67" y="149"/>
                    </a:lnTo>
                    <a:lnTo>
                      <a:pt x="66" y="145"/>
                    </a:lnTo>
                    <a:lnTo>
                      <a:pt x="66" y="140"/>
                    </a:lnTo>
                    <a:lnTo>
                      <a:pt x="67" y="139"/>
                    </a:lnTo>
                    <a:lnTo>
                      <a:pt x="70" y="134"/>
                    </a:lnTo>
                    <a:lnTo>
                      <a:pt x="71" y="133"/>
                    </a:lnTo>
                    <a:lnTo>
                      <a:pt x="70" y="133"/>
                    </a:lnTo>
                    <a:lnTo>
                      <a:pt x="65" y="134"/>
                    </a:lnTo>
                    <a:lnTo>
                      <a:pt x="61" y="133"/>
                    </a:lnTo>
                    <a:lnTo>
                      <a:pt x="58" y="132"/>
                    </a:lnTo>
                    <a:lnTo>
                      <a:pt x="54" y="132"/>
                    </a:lnTo>
                    <a:lnTo>
                      <a:pt x="51" y="134"/>
                    </a:lnTo>
                    <a:lnTo>
                      <a:pt x="47" y="137"/>
                    </a:lnTo>
                    <a:lnTo>
                      <a:pt x="44" y="137"/>
                    </a:lnTo>
                    <a:lnTo>
                      <a:pt x="42" y="137"/>
                    </a:lnTo>
                    <a:lnTo>
                      <a:pt x="40" y="137"/>
                    </a:lnTo>
                    <a:lnTo>
                      <a:pt x="38" y="138"/>
                    </a:lnTo>
                    <a:lnTo>
                      <a:pt x="36" y="138"/>
                    </a:lnTo>
                    <a:lnTo>
                      <a:pt x="34" y="139"/>
                    </a:lnTo>
                    <a:lnTo>
                      <a:pt x="27" y="142"/>
                    </a:lnTo>
                    <a:lnTo>
                      <a:pt x="25" y="139"/>
                    </a:lnTo>
                    <a:lnTo>
                      <a:pt x="23" y="140"/>
                    </a:lnTo>
                    <a:lnTo>
                      <a:pt x="20" y="148"/>
                    </a:lnTo>
                    <a:lnTo>
                      <a:pt x="18" y="148"/>
                    </a:lnTo>
                    <a:lnTo>
                      <a:pt x="15" y="146"/>
                    </a:lnTo>
                    <a:lnTo>
                      <a:pt x="12" y="145"/>
                    </a:lnTo>
                    <a:lnTo>
                      <a:pt x="10" y="146"/>
                    </a:lnTo>
                    <a:lnTo>
                      <a:pt x="7" y="146"/>
                    </a:lnTo>
                    <a:lnTo>
                      <a:pt x="6" y="146"/>
                    </a:lnTo>
                    <a:lnTo>
                      <a:pt x="4" y="145"/>
                    </a:lnTo>
                    <a:lnTo>
                      <a:pt x="0" y="145"/>
                    </a:lnTo>
                    <a:lnTo>
                      <a:pt x="0" y="142"/>
                    </a:lnTo>
                    <a:lnTo>
                      <a:pt x="1" y="139"/>
                    </a:lnTo>
                    <a:lnTo>
                      <a:pt x="7" y="138"/>
                    </a:lnTo>
                    <a:lnTo>
                      <a:pt x="11" y="134"/>
                    </a:lnTo>
                    <a:lnTo>
                      <a:pt x="14" y="133"/>
                    </a:lnTo>
                    <a:lnTo>
                      <a:pt x="18" y="129"/>
                    </a:lnTo>
                    <a:lnTo>
                      <a:pt x="21" y="126"/>
                    </a:lnTo>
                    <a:lnTo>
                      <a:pt x="25" y="123"/>
                    </a:lnTo>
                    <a:lnTo>
                      <a:pt x="27" y="120"/>
                    </a:lnTo>
                    <a:lnTo>
                      <a:pt x="31" y="117"/>
                    </a:lnTo>
                    <a:lnTo>
                      <a:pt x="34" y="116"/>
                    </a:lnTo>
                    <a:lnTo>
                      <a:pt x="39" y="117"/>
                    </a:lnTo>
                    <a:lnTo>
                      <a:pt x="44" y="117"/>
                    </a:lnTo>
                    <a:lnTo>
                      <a:pt x="48" y="117"/>
                    </a:lnTo>
                    <a:lnTo>
                      <a:pt x="60" y="115"/>
                    </a:lnTo>
                    <a:lnTo>
                      <a:pt x="62" y="115"/>
                    </a:lnTo>
                    <a:lnTo>
                      <a:pt x="65" y="113"/>
                    </a:lnTo>
                    <a:lnTo>
                      <a:pt x="67" y="113"/>
                    </a:lnTo>
                    <a:lnTo>
                      <a:pt x="67" y="116"/>
                    </a:lnTo>
                    <a:lnTo>
                      <a:pt x="73" y="117"/>
                    </a:lnTo>
                    <a:lnTo>
                      <a:pt x="75" y="117"/>
                    </a:lnTo>
                    <a:lnTo>
                      <a:pt x="77" y="116"/>
                    </a:lnTo>
                    <a:lnTo>
                      <a:pt x="80" y="113"/>
                    </a:lnTo>
                    <a:lnTo>
                      <a:pt x="81" y="105"/>
                    </a:lnTo>
                    <a:lnTo>
                      <a:pt x="84" y="100"/>
                    </a:lnTo>
                    <a:lnTo>
                      <a:pt x="88" y="95"/>
                    </a:lnTo>
                    <a:lnTo>
                      <a:pt x="91" y="90"/>
                    </a:lnTo>
                    <a:lnTo>
                      <a:pt x="91" y="85"/>
                    </a:lnTo>
                    <a:lnTo>
                      <a:pt x="92" y="83"/>
                    </a:lnTo>
                    <a:lnTo>
                      <a:pt x="97" y="79"/>
                    </a:lnTo>
                    <a:lnTo>
                      <a:pt x="99" y="80"/>
                    </a:lnTo>
                    <a:lnTo>
                      <a:pt x="99" y="83"/>
                    </a:lnTo>
                    <a:lnTo>
                      <a:pt x="97" y="84"/>
                    </a:lnTo>
                    <a:lnTo>
                      <a:pt x="94" y="87"/>
                    </a:lnTo>
                    <a:lnTo>
                      <a:pt x="95" y="90"/>
                    </a:lnTo>
                    <a:lnTo>
                      <a:pt x="95" y="94"/>
                    </a:lnTo>
                    <a:lnTo>
                      <a:pt x="97" y="94"/>
                    </a:lnTo>
                    <a:lnTo>
                      <a:pt x="100" y="94"/>
                    </a:lnTo>
                    <a:lnTo>
                      <a:pt x="103" y="90"/>
                    </a:lnTo>
                    <a:lnTo>
                      <a:pt x="106" y="88"/>
                    </a:lnTo>
                    <a:lnTo>
                      <a:pt x="111" y="87"/>
                    </a:lnTo>
                    <a:lnTo>
                      <a:pt x="116" y="83"/>
                    </a:lnTo>
                    <a:lnTo>
                      <a:pt x="120" y="80"/>
                    </a:lnTo>
                    <a:lnTo>
                      <a:pt x="121" y="76"/>
                    </a:lnTo>
                    <a:lnTo>
                      <a:pt x="125" y="72"/>
                    </a:lnTo>
                    <a:lnTo>
                      <a:pt x="128" y="69"/>
                    </a:lnTo>
                    <a:lnTo>
                      <a:pt x="130" y="69"/>
                    </a:lnTo>
                    <a:lnTo>
                      <a:pt x="132" y="66"/>
                    </a:lnTo>
                    <a:lnTo>
                      <a:pt x="132" y="63"/>
                    </a:lnTo>
                    <a:lnTo>
                      <a:pt x="133" y="61"/>
                    </a:lnTo>
                    <a:lnTo>
                      <a:pt x="137" y="52"/>
                    </a:lnTo>
                    <a:lnTo>
                      <a:pt x="138" y="50"/>
                    </a:lnTo>
                    <a:lnTo>
                      <a:pt x="139" y="46"/>
                    </a:lnTo>
                    <a:lnTo>
                      <a:pt x="141" y="43"/>
                    </a:lnTo>
                    <a:lnTo>
                      <a:pt x="142" y="39"/>
                    </a:lnTo>
                    <a:lnTo>
                      <a:pt x="142" y="35"/>
                    </a:lnTo>
                    <a:lnTo>
                      <a:pt x="139" y="33"/>
                    </a:lnTo>
                    <a:lnTo>
                      <a:pt x="137" y="32"/>
                    </a:lnTo>
                    <a:lnTo>
                      <a:pt x="138" y="30"/>
                    </a:lnTo>
                    <a:lnTo>
                      <a:pt x="141" y="25"/>
                    </a:lnTo>
                    <a:lnTo>
                      <a:pt x="141" y="17"/>
                    </a:lnTo>
                    <a:lnTo>
                      <a:pt x="142" y="14"/>
                    </a:lnTo>
                    <a:lnTo>
                      <a:pt x="144" y="13"/>
                    </a:lnTo>
                    <a:lnTo>
                      <a:pt x="146" y="10"/>
                    </a:lnTo>
                    <a:lnTo>
                      <a:pt x="146" y="7"/>
                    </a:lnTo>
                    <a:lnTo>
                      <a:pt x="148" y="6"/>
                    </a:lnTo>
                    <a:lnTo>
                      <a:pt x="149" y="8"/>
                    </a:lnTo>
                    <a:lnTo>
                      <a:pt x="152" y="12"/>
                    </a:lnTo>
                    <a:lnTo>
                      <a:pt x="153" y="13"/>
                    </a:lnTo>
                    <a:lnTo>
                      <a:pt x="154" y="11"/>
                    </a:lnTo>
                    <a:lnTo>
                      <a:pt x="157" y="12"/>
                    </a:lnTo>
                    <a:lnTo>
                      <a:pt x="158" y="12"/>
                    </a:lnTo>
                    <a:lnTo>
                      <a:pt x="160" y="7"/>
                    </a:lnTo>
                    <a:lnTo>
                      <a:pt x="160" y="5"/>
                    </a:lnTo>
                    <a:lnTo>
                      <a:pt x="158" y="6"/>
                    </a:lnTo>
                    <a:lnTo>
                      <a:pt x="154" y="7"/>
                    </a:lnTo>
                    <a:lnTo>
                      <a:pt x="153" y="5"/>
                    </a:lnTo>
                    <a:lnTo>
                      <a:pt x="154" y="1"/>
                    </a:lnTo>
                    <a:lnTo>
                      <a:pt x="155" y="0"/>
                    </a:lnTo>
                    <a:lnTo>
                      <a:pt x="158" y="2"/>
                    </a:lnTo>
                    <a:close/>
                  </a:path>
                </a:pathLst>
              </a:custGeom>
              <a:solidFill>
                <a:srgbClr val="EAEAEA"/>
              </a:solidFill>
              <a:ln w="6350">
                <a:solidFill>
                  <a:srgbClr val="C0C0C0"/>
                </a:solidFill>
                <a:round/>
                <a:headEnd/>
                <a:tailEnd/>
              </a:ln>
            </p:spPr>
            <p:txBody>
              <a:bodyPr/>
              <a:lstStyle/>
              <a:p>
                <a:endParaRPr lang="en-US" dirty="0"/>
              </a:p>
            </p:txBody>
          </p:sp>
          <p:sp>
            <p:nvSpPr>
              <p:cNvPr id="524" name="Freeform 452"/>
              <p:cNvSpPr>
                <a:spLocks/>
              </p:cNvSpPr>
              <p:nvPr/>
            </p:nvSpPr>
            <p:spPr bwMode="auto">
              <a:xfrm>
                <a:off x="3617947" y="2854162"/>
                <a:ext cx="10069" cy="18587"/>
              </a:xfrm>
              <a:custGeom>
                <a:avLst/>
                <a:gdLst>
                  <a:gd name="T0" fmla="*/ 2147483647 w 5"/>
                  <a:gd name="T1" fmla="*/ 0 h 10"/>
                  <a:gd name="T2" fmla="*/ 2147483647 w 5"/>
                  <a:gd name="T3" fmla="*/ 2147483647 h 10"/>
                  <a:gd name="T4" fmla="*/ 2147483647 w 5"/>
                  <a:gd name="T5" fmla="*/ 2147483647 h 10"/>
                  <a:gd name="T6" fmla="*/ 2147483647 w 5"/>
                  <a:gd name="T7" fmla="*/ 2147483647 h 10"/>
                  <a:gd name="T8" fmla="*/ 0 w 5"/>
                  <a:gd name="T9" fmla="*/ 2147483647 h 10"/>
                  <a:gd name="T10" fmla="*/ 0 w 5"/>
                  <a:gd name="T11" fmla="*/ 2147483647 h 10"/>
                  <a:gd name="T12" fmla="*/ 2147483647 w 5"/>
                  <a:gd name="T13" fmla="*/ 2147483647 h 10"/>
                  <a:gd name="T14" fmla="*/ 2147483647 w 5"/>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0"/>
                  <a:gd name="T26" fmla="*/ 5 w 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0">
                    <a:moveTo>
                      <a:pt x="5" y="0"/>
                    </a:moveTo>
                    <a:lnTo>
                      <a:pt x="3" y="4"/>
                    </a:lnTo>
                    <a:lnTo>
                      <a:pt x="5" y="5"/>
                    </a:lnTo>
                    <a:lnTo>
                      <a:pt x="2" y="10"/>
                    </a:lnTo>
                    <a:lnTo>
                      <a:pt x="0" y="10"/>
                    </a:lnTo>
                    <a:lnTo>
                      <a:pt x="0" y="8"/>
                    </a:lnTo>
                    <a:lnTo>
                      <a:pt x="2" y="3"/>
                    </a:lnTo>
                    <a:lnTo>
                      <a:pt x="5" y="0"/>
                    </a:lnTo>
                    <a:close/>
                  </a:path>
                </a:pathLst>
              </a:custGeom>
              <a:solidFill>
                <a:srgbClr val="EAEAEA"/>
              </a:solidFill>
              <a:ln w="6350">
                <a:solidFill>
                  <a:srgbClr val="C0C0C0"/>
                </a:solidFill>
                <a:round/>
                <a:headEnd/>
                <a:tailEnd/>
              </a:ln>
            </p:spPr>
            <p:txBody>
              <a:bodyPr/>
              <a:lstStyle/>
              <a:p>
                <a:endParaRPr lang="en-US" dirty="0"/>
              </a:p>
            </p:txBody>
          </p:sp>
          <p:sp>
            <p:nvSpPr>
              <p:cNvPr id="525" name="Freeform 454"/>
              <p:cNvSpPr>
                <a:spLocks/>
              </p:cNvSpPr>
              <p:nvPr/>
            </p:nvSpPr>
            <p:spPr bwMode="auto">
              <a:xfrm>
                <a:off x="3428673" y="2995423"/>
                <a:ext cx="78529" cy="57620"/>
              </a:xfrm>
              <a:custGeom>
                <a:avLst/>
                <a:gdLst>
                  <a:gd name="T0" fmla="*/ 2147483647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2147483647 h 31"/>
                  <a:gd name="T16" fmla="*/ 2147483647 w 39"/>
                  <a:gd name="T17" fmla="*/ 2147483647 h 31"/>
                  <a:gd name="T18" fmla="*/ 2147483647 w 39"/>
                  <a:gd name="T19" fmla="*/ 2147483647 h 31"/>
                  <a:gd name="T20" fmla="*/ 2147483647 w 39"/>
                  <a:gd name="T21" fmla="*/ 2147483647 h 31"/>
                  <a:gd name="T22" fmla="*/ 2147483647 w 39"/>
                  <a:gd name="T23" fmla="*/ 2147483647 h 31"/>
                  <a:gd name="T24" fmla="*/ 2147483647 w 39"/>
                  <a:gd name="T25" fmla="*/ 2147483647 h 31"/>
                  <a:gd name="T26" fmla="*/ 2147483647 w 39"/>
                  <a:gd name="T27" fmla="*/ 2147483647 h 31"/>
                  <a:gd name="T28" fmla="*/ 2147483647 w 39"/>
                  <a:gd name="T29" fmla="*/ 2147483647 h 31"/>
                  <a:gd name="T30" fmla="*/ 0 w 39"/>
                  <a:gd name="T31" fmla="*/ 2147483647 h 31"/>
                  <a:gd name="T32" fmla="*/ 2147483647 w 39"/>
                  <a:gd name="T33" fmla="*/ 2147483647 h 31"/>
                  <a:gd name="T34" fmla="*/ 2147483647 w 39"/>
                  <a:gd name="T35" fmla="*/ 2147483647 h 31"/>
                  <a:gd name="T36" fmla="*/ 2147483647 w 39"/>
                  <a:gd name="T37" fmla="*/ 2147483647 h 31"/>
                  <a:gd name="T38" fmla="*/ 2147483647 w 39"/>
                  <a:gd name="T39" fmla="*/ 2147483647 h 31"/>
                  <a:gd name="T40" fmla="*/ 2147483647 w 39"/>
                  <a:gd name="T41" fmla="*/ 2147483647 h 31"/>
                  <a:gd name="T42" fmla="*/ 2147483647 w 39"/>
                  <a:gd name="T43" fmla="*/ 2147483647 h 31"/>
                  <a:gd name="T44" fmla="*/ 2147483647 w 39"/>
                  <a:gd name="T45" fmla="*/ 2147483647 h 31"/>
                  <a:gd name="T46" fmla="*/ 2147483647 w 39"/>
                  <a:gd name="T47" fmla="*/ 0 h 31"/>
                  <a:gd name="T48" fmla="*/ 2147483647 w 39"/>
                  <a:gd name="T49" fmla="*/ 0 h 31"/>
                  <a:gd name="T50" fmla="*/ 2147483647 w 39"/>
                  <a:gd name="T51" fmla="*/ 2147483647 h 31"/>
                  <a:gd name="T52" fmla="*/ 2147483647 w 39"/>
                  <a:gd name="T53" fmla="*/ 2147483647 h 31"/>
                  <a:gd name="T54" fmla="*/ 2147483647 w 39"/>
                  <a:gd name="T55" fmla="*/ 2147483647 h 31"/>
                  <a:gd name="T56" fmla="*/ 2147483647 w 39"/>
                  <a:gd name="T57" fmla="*/ 2147483647 h 31"/>
                  <a:gd name="T58" fmla="*/ 2147483647 w 39"/>
                  <a:gd name="T59" fmla="*/ 2147483647 h 31"/>
                  <a:gd name="T60" fmla="*/ 2147483647 w 39"/>
                  <a:gd name="T61" fmla="*/ 2147483647 h 31"/>
                  <a:gd name="T62" fmla="*/ 2147483647 w 39"/>
                  <a:gd name="T63" fmla="*/ 2147483647 h 31"/>
                  <a:gd name="T64" fmla="*/ 2147483647 w 39"/>
                  <a:gd name="T65" fmla="*/ 2147483647 h 31"/>
                  <a:gd name="T66" fmla="*/ 2147483647 w 39"/>
                  <a:gd name="T67" fmla="*/ 2147483647 h 31"/>
                  <a:gd name="T68" fmla="*/ 2147483647 w 39"/>
                  <a:gd name="T69" fmla="*/ 2147483647 h 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31"/>
                  <a:gd name="T107" fmla="*/ 39 w 39"/>
                  <a:gd name="T108" fmla="*/ 31 h 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31">
                    <a:moveTo>
                      <a:pt x="31" y="20"/>
                    </a:moveTo>
                    <a:lnTo>
                      <a:pt x="28" y="17"/>
                    </a:lnTo>
                    <a:lnTo>
                      <a:pt x="24" y="16"/>
                    </a:lnTo>
                    <a:lnTo>
                      <a:pt x="20" y="17"/>
                    </a:lnTo>
                    <a:lnTo>
                      <a:pt x="18" y="20"/>
                    </a:lnTo>
                    <a:lnTo>
                      <a:pt x="17" y="22"/>
                    </a:lnTo>
                    <a:lnTo>
                      <a:pt x="13" y="27"/>
                    </a:lnTo>
                    <a:lnTo>
                      <a:pt x="13" y="30"/>
                    </a:lnTo>
                    <a:lnTo>
                      <a:pt x="11" y="31"/>
                    </a:lnTo>
                    <a:lnTo>
                      <a:pt x="8" y="28"/>
                    </a:lnTo>
                    <a:lnTo>
                      <a:pt x="7" y="27"/>
                    </a:lnTo>
                    <a:lnTo>
                      <a:pt x="5" y="23"/>
                    </a:lnTo>
                    <a:lnTo>
                      <a:pt x="5" y="22"/>
                    </a:lnTo>
                    <a:lnTo>
                      <a:pt x="5" y="20"/>
                    </a:lnTo>
                    <a:lnTo>
                      <a:pt x="2" y="19"/>
                    </a:lnTo>
                    <a:lnTo>
                      <a:pt x="0" y="19"/>
                    </a:lnTo>
                    <a:lnTo>
                      <a:pt x="3" y="15"/>
                    </a:lnTo>
                    <a:lnTo>
                      <a:pt x="11" y="6"/>
                    </a:lnTo>
                    <a:lnTo>
                      <a:pt x="13" y="7"/>
                    </a:lnTo>
                    <a:lnTo>
                      <a:pt x="16" y="9"/>
                    </a:lnTo>
                    <a:lnTo>
                      <a:pt x="18" y="7"/>
                    </a:lnTo>
                    <a:lnTo>
                      <a:pt x="22" y="6"/>
                    </a:lnTo>
                    <a:lnTo>
                      <a:pt x="23" y="4"/>
                    </a:lnTo>
                    <a:lnTo>
                      <a:pt x="27" y="0"/>
                    </a:lnTo>
                    <a:lnTo>
                      <a:pt x="28" y="0"/>
                    </a:lnTo>
                    <a:lnTo>
                      <a:pt x="31" y="1"/>
                    </a:lnTo>
                    <a:lnTo>
                      <a:pt x="34" y="3"/>
                    </a:lnTo>
                    <a:lnTo>
                      <a:pt x="36" y="3"/>
                    </a:lnTo>
                    <a:lnTo>
                      <a:pt x="39" y="10"/>
                    </a:lnTo>
                    <a:lnTo>
                      <a:pt x="38" y="12"/>
                    </a:lnTo>
                    <a:lnTo>
                      <a:pt x="35" y="14"/>
                    </a:lnTo>
                    <a:lnTo>
                      <a:pt x="34" y="15"/>
                    </a:lnTo>
                    <a:lnTo>
                      <a:pt x="33" y="17"/>
                    </a:lnTo>
                    <a:lnTo>
                      <a:pt x="31" y="20"/>
                    </a:lnTo>
                    <a:close/>
                  </a:path>
                </a:pathLst>
              </a:custGeom>
              <a:solidFill>
                <a:srgbClr val="EAEAEA"/>
              </a:solidFill>
              <a:ln w="6350">
                <a:solidFill>
                  <a:srgbClr val="C0C0C0"/>
                </a:solidFill>
                <a:round/>
                <a:headEnd/>
                <a:tailEnd/>
              </a:ln>
            </p:spPr>
            <p:txBody>
              <a:bodyPr/>
              <a:lstStyle/>
              <a:p>
                <a:endParaRPr lang="en-US" dirty="0"/>
              </a:p>
            </p:txBody>
          </p:sp>
          <p:sp>
            <p:nvSpPr>
              <p:cNvPr id="526" name="Freeform 456"/>
              <p:cNvSpPr>
                <a:spLocks/>
              </p:cNvSpPr>
              <p:nvPr/>
            </p:nvSpPr>
            <p:spPr bwMode="auto">
              <a:xfrm>
                <a:off x="3507201" y="2986128"/>
                <a:ext cx="10069" cy="14869"/>
              </a:xfrm>
              <a:custGeom>
                <a:avLst/>
                <a:gdLst>
                  <a:gd name="T0" fmla="*/ 2147483647 w 5"/>
                  <a:gd name="T1" fmla="*/ 0 h 8"/>
                  <a:gd name="T2" fmla="*/ 2147483647 w 5"/>
                  <a:gd name="T3" fmla="*/ 2147483647 h 8"/>
                  <a:gd name="T4" fmla="*/ 0 w 5"/>
                  <a:gd name="T5" fmla="*/ 2147483647 h 8"/>
                  <a:gd name="T6" fmla="*/ 2147483647 w 5"/>
                  <a:gd name="T7" fmla="*/ 2147483647 h 8"/>
                  <a:gd name="T8" fmla="*/ 2147483647 w 5"/>
                  <a:gd name="T9" fmla="*/ 2147483647 h 8"/>
                  <a:gd name="T10" fmla="*/ 2147483647 w 5"/>
                  <a:gd name="T11" fmla="*/ 2147483647 h 8"/>
                  <a:gd name="T12" fmla="*/ 2147483647 w 5"/>
                  <a:gd name="T13" fmla="*/ 0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5" y="0"/>
                    </a:moveTo>
                    <a:lnTo>
                      <a:pt x="1" y="4"/>
                    </a:lnTo>
                    <a:lnTo>
                      <a:pt x="0" y="8"/>
                    </a:lnTo>
                    <a:lnTo>
                      <a:pt x="1" y="8"/>
                    </a:lnTo>
                    <a:lnTo>
                      <a:pt x="3" y="8"/>
                    </a:lnTo>
                    <a:lnTo>
                      <a:pt x="3" y="4"/>
                    </a:lnTo>
                    <a:lnTo>
                      <a:pt x="5" y="0"/>
                    </a:lnTo>
                    <a:close/>
                  </a:path>
                </a:pathLst>
              </a:custGeom>
              <a:solidFill>
                <a:srgbClr val="EAEAEA"/>
              </a:solidFill>
              <a:ln w="6350">
                <a:solidFill>
                  <a:srgbClr val="C0C0C0"/>
                </a:solidFill>
                <a:round/>
                <a:headEnd/>
                <a:tailEnd/>
              </a:ln>
            </p:spPr>
            <p:txBody>
              <a:bodyPr/>
              <a:lstStyle/>
              <a:p>
                <a:endParaRPr lang="en-US" dirty="0"/>
              </a:p>
            </p:txBody>
          </p:sp>
          <p:sp>
            <p:nvSpPr>
              <p:cNvPr id="527" name="Freeform 458"/>
              <p:cNvSpPr>
                <a:spLocks/>
              </p:cNvSpPr>
              <p:nvPr/>
            </p:nvSpPr>
            <p:spPr bwMode="auto">
              <a:xfrm>
                <a:off x="3350143" y="3012151"/>
                <a:ext cx="72489" cy="94794"/>
              </a:xfrm>
              <a:custGeom>
                <a:avLst/>
                <a:gdLst>
                  <a:gd name="T0" fmla="*/ 2147483647 w 36"/>
                  <a:gd name="T1" fmla="*/ 0 h 51"/>
                  <a:gd name="T2" fmla="*/ 2147483647 w 36"/>
                  <a:gd name="T3" fmla="*/ 0 h 51"/>
                  <a:gd name="T4" fmla="*/ 2147483647 w 36"/>
                  <a:gd name="T5" fmla="*/ 2147483647 h 51"/>
                  <a:gd name="T6" fmla="*/ 2147483647 w 36"/>
                  <a:gd name="T7" fmla="*/ 2147483647 h 51"/>
                  <a:gd name="T8" fmla="*/ 2147483647 w 36"/>
                  <a:gd name="T9" fmla="*/ 2147483647 h 51"/>
                  <a:gd name="T10" fmla="*/ 0 w 36"/>
                  <a:gd name="T11" fmla="*/ 2147483647 h 51"/>
                  <a:gd name="T12" fmla="*/ 2147483647 w 36"/>
                  <a:gd name="T13" fmla="*/ 2147483647 h 51"/>
                  <a:gd name="T14" fmla="*/ 2147483647 w 36"/>
                  <a:gd name="T15" fmla="*/ 2147483647 h 51"/>
                  <a:gd name="T16" fmla="*/ 2147483647 w 36"/>
                  <a:gd name="T17" fmla="*/ 2147483647 h 51"/>
                  <a:gd name="T18" fmla="*/ 2147483647 w 36"/>
                  <a:gd name="T19" fmla="*/ 2147483647 h 51"/>
                  <a:gd name="T20" fmla="*/ 2147483647 w 36"/>
                  <a:gd name="T21" fmla="*/ 2147483647 h 51"/>
                  <a:gd name="T22" fmla="*/ 2147483647 w 36"/>
                  <a:gd name="T23" fmla="*/ 2147483647 h 51"/>
                  <a:gd name="T24" fmla="*/ 2147483647 w 36"/>
                  <a:gd name="T25" fmla="*/ 2147483647 h 51"/>
                  <a:gd name="T26" fmla="*/ 2147483647 w 36"/>
                  <a:gd name="T27" fmla="*/ 2147483647 h 51"/>
                  <a:gd name="T28" fmla="*/ 2147483647 w 36"/>
                  <a:gd name="T29" fmla="*/ 2147483647 h 51"/>
                  <a:gd name="T30" fmla="*/ 2147483647 w 36"/>
                  <a:gd name="T31" fmla="*/ 2147483647 h 51"/>
                  <a:gd name="T32" fmla="*/ 2147483647 w 36"/>
                  <a:gd name="T33" fmla="*/ 2147483647 h 51"/>
                  <a:gd name="T34" fmla="*/ 2147483647 w 36"/>
                  <a:gd name="T35" fmla="*/ 2147483647 h 51"/>
                  <a:gd name="T36" fmla="*/ 2147483647 w 36"/>
                  <a:gd name="T37" fmla="*/ 2147483647 h 51"/>
                  <a:gd name="T38" fmla="*/ 2147483647 w 36"/>
                  <a:gd name="T39" fmla="*/ 2147483647 h 51"/>
                  <a:gd name="T40" fmla="*/ 2147483647 w 36"/>
                  <a:gd name="T41" fmla="*/ 2147483647 h 51"/>
                  <a:gd name="T42" fmla="*/ 2147483647 w 36"/>
                  <a:gd name="T43" fmla="*/ 2147483647 h 51"/>
                  <a:gd name="T44" fmla="*/ 2147483647 w 36"/>
                  <a:gd name="T45" fmla="*/ 2147483647 h 51"/>
                  <a:gd name="T46" fmla="*/ 2147483647 w 36"/>
                  <a:gd name="T47" fmla="*/ 2147483647 h 51"/>
                  <a:gd name="T48" fmla="*/ 2147483647 w 36"/>
                  <a:gd name="T49" fmla="*/ 2147483647 h 51"/>
                  <a:gd name="T50" fmla="*/ 2147483647 w 36"/>
                  <a:gd name="T51" fmla="*/ 2147483647 h 51"/>
                  <a:gd name="T52" fmla="*/ 2147483647 w 36"/>
                  <a:gd name="T53" fmla="*/ 2147483647 h 51"/>
                  <a:gd name="T54" fmla="*/ 2147483647 w 36"/>
                  <a:gd name="T55" fmla="*/ 2147483647 h 51"/>
                  <a:gd name="T56" fmla="*/ 2147483647 w 36"/>
                  <a:gd name="T57" fmla="*/ 2147483647 h 51"/>
                  <a:gd name="T58" fmla="*/ 2147483647 w 36"/>
                  <a:gd name="T59" fmla="*/ 2147483647 h 51"/>
                  <a:gd name="T60" fmla="*/ 2147483647 w 36"/>
                  <a:gd name="T61" fmla="*/ 2147483647 h 51"/>
                  <a:gd name="T62" fmla="*/ 2147483647 w 36"/>
                  <a:gd name="T63" fmla="*/ 2147483647 h 51"/>
                  <a:gd name="T64" fmla="*/ 2147483647 w 36"/>
                  <a:gd name="T65" fmla="*/ 2147483647 h 51"/>
                  <a:gd name="T66" fmla="*/ 2147483647 w 36"/>
                  <a:gd name="T67" fmla="*/ 0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51"/>
                  <a:gd name="T104" fmla="*/ 36 w 36"/>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51">
                    <a:moveTo>
                      <a:pt x="18" y="0"/>
                    </a:moveTo>
                    <a:lnTo>
                      <a:pt x="19" y="0"/>
                    </a:lnTo>
                    <a:lnTo>
                      <a:pt x="17" y="0"/>
                    </a:lnTo>
                    <a:lnTo>
                      <a:pt x="15" y="0"/>
                    </a:lnTo>
                    <a:lnTo>
                      <a:pt x="13" y="2"/>
                    </a:lnTo>
                    <a:lnTo>
                      <a:pt x="11" y="6"/>
                    </a:lnTo>
                    <a:lnTo>
                      <a:pt x="8" y="6"/>
                    </a:lnTo>
                    <a:lnTo>
                      <a:pt x="7" y="7"/>
                    </a:lnTo>
                    <a:lnTo>
                      <a:pt x="4" y="8"/>
                    </a:lnTo>
                    <a:lnTo>
                      <a:pt x="4" y="7"/>
                    </a:lnTo>
                    <a:lnTo>
                      <a:pt x="2" y="8"/>
                    </a:lnTo>
                    <a:lnTo>
                      <a:pt x="0" y="12"/>
                    </a:lnTo>
                    <a:lnTo>
                      <a:pt x="2" y="14"/>
                    </a:lnTo>
                    <a:lnTo>
                      <a:pt x="3" y="17"/>
                    </a:lnTo>
                    <a:lnTo>
                      <a:pt x="3" y="19"/>
                    </a:lnTo>
                    <a:lnTo>
                      <a:pt x="2" y="17"/>
                    </a:lnTo>
                    <a:lnTo>
                      <a:pt x="1" y="16"/>
                    </a:lnTo>
                    <a:lnTo>
                      <a:pt x="2" y="24"/>
                    </a:lnTo>
                    <a:lnTo>
                      <a:pt x="3" y="22"/>
                    </a:lnTo>
                    <a:lnTo>
                      <a:pt x="7" y="21"/>
                    </a:lnTo>
                    <a:lnTo>
                      <a:pt x="9" y="23"/>
                    </a:lnTo>
                    <a:lnTo>
                      <a:pt x="11" y="21"/>
                    </a:lnTo>
                    <a:lnTo>
                      <a:pt x="9" y="19"/>
                    </a:lnTo>
                    <a:lnTo>
                      <a:pt x="8" y="18"/>
                    </a:lnTo>
                    <a:lnTo>
                      <a:pt x="8" y="14"/>
                    </a:lnTo>
                    <a:lnTo>
                      <a:pt x="9" y="13"/>
                    </a:lnTo>
                    <a:lnTo>
                      <a:pt x="12" y="17"/>
                    </a:lnTo>
                    <a:lnTo>
                      <a:pt x="13" y="21"/>
                    </a:lnTo>
                    <a:lnTo>
                      <a:pt x="13" y="23"/>
                    </a:lnTo>
                    <a:lnTo>
                      <a:pt x="14" y="23"/>
                    </a:lnTo>
                    <a:lnTo>
                      <a:pt x="14" y="27"/>
                    </a:lnTo>
                    <a:lnTo>
                      <a:pt x="13" y="30"/>
                    </a:lnTo>
                    <a:lnTo>
                      <a:pt x="11" y="33"/>
                    </a:lnTo>
                    <a:lnTo>
                      <a:pt x="9" y="35"/>
                    </a:lnTo>
                    <a:lnTo>
                      <a:pt x="9" y="39"/>
                    </a:lnTo>
                    <a:lnTo>
                      <a:pt x="9" y="44"/>
                    </a:lnTo>
                    <a:lnTo>
                      <a:pt x="9" y="46"/>
                    </a:lnTo>
                    <a:lnTo>
                      <a:pt x="11" y="47"/>
                    </a:lnTo>
                    <a:lnTo>
                      <a:pt x="14" y="50"/>
                    </a:lnTo>
                    <a:lnTo>
                      <a:pt x="15" y="46"/>
                    </a:lnTo>
                    <a:lnTo>
                      <a:pt x="14" y="43"/>
                    </a:lnTo>
                    <a:lnTo>
                      <a:pt x="15" y="40"/>
                    </a:lnTo>
                    <a:lnTo>
                      <a:pt x="18" y="40"/>
                    </a:lnTo>
                    <a:lnTo>
                      <a:pt x="17" y="41"/>
                    </a:lnTo>
                    <a:lnTo>
                      <a:pt x="17" y="44"/>
                    </a:lnTo>
                    <a:lnTo>
                      <a:pt x="17" y="47"/>
                    </a:lnTo>
                    <a:lnTo>
                      <a:pt x="17" y="51"/>
                    </a:lnTo>
                    <a:lnTo>
                      <a:pt x="19" y="51"/>
                    </a:lnTo>
                    <a:lnTo>
                      <a:pt x="22" y="49"/>
                    </a:lnTo>
                    <a:lnTo>
                      <a:pt x="22" y="46"/>
                    </a:lnTo>
                    <a:lnTo>
                      <a:pt x="24" y="44"/>
                    </a:lnTo>
                    <a:lnTo>
                      <a:pt x="25" y="45"/>
                    </a:lnTo>
                    <a:lnTo>
                      <a:pt x="28" y="40"/>
                    </a:lnTo>
                    <a:lnTo>
                      <a:pt x="29" y="32"/>
                    </a:lnTo>
                    <a:lnTo>
                      <a:pt x="31" y="27"/>
                    </a:lnTo>
                    <a:lnTo>
                      <a:pt x="33" y="24"/>
                    </a:lnTo>
                    <a:lnTo>
                      <a:pt x="35" y="21"/>
                    </a:lnTo>
                    <a:lnTo>
                      <a:pt x="36" y="18"/>
                    </a:lnTo>
                    <a:lnTo>
                      <a:pt x="36" y="16"/>
                    </a:lnTo>
                    <a:lnTo>
                      <a:pt x="34" y="12"/>
                    </a:lnTo>
                    <a:lnTo>
                      <a:pt x="30" y="12"/>
                    </a:lnTo>
                    <a:lnTo>
                      <a:pt x="30" y="10"/>
                    </a:lnTo>
                    <a:lnTo>
                      <a:pt x="31" y="6"/>
                    </a:lnTo>
                    <a:lnTo>
                      <a:pt x="30" y="5"/>
                    </a:lnTo>
                    <a:lnTo>
                      <a:pt x="28" y="5"/>
                    </a:lnTo>
                    <a:lnTo>
                      <a:pt x="24" y="5"/>
                    </a:lnTo>
                    <a:lnTo>
                      <a:pt x="20" y="2"/>
                    </a:lnTo>
                    <a:lnTo>
                      <a:pt x="20" y="0"/>
                    </a:lnTo>
                    <a:lnTo>
                      <a:pt x="18" y="0"/>
                    </a:lnTo>
                    <a:close/>
                  </a:path>
                </a:pathLst>
              </a:custGeom>
              <a:solidFill>
                <a:srgbClr val="EAEAEA"/>
              </a:solidFill>
              <a:ln w="6350">
                <a:solidFill>
                  <a:srgbClr val="C0C0C0"/>
                </a:solidFill>
                <a:round/>
                <a:headEnd/>
                <a:tailEnd/>
              </a:ln>
            </p:spPr>
            <p:txBody>
              <a:bodyPr/>
              <a:lstStyle/>
              <a:p>
                <a:endParaRPr lang="en-US" dirty="0"/>
              </a:p>
            </p:txBody>
          </p:sp>
          <p:sp>
            <p:nvSpPr>
              <p:cNvPr id="528" name="Freeform 460"/>
              <p:cNvSpPr>
                <a:spLocks/>
              </p:cNvSpPr>
              <p:nvPr/>
            </p:nvSpPr>
            <p:spPr bwMode="auto">
              <a:xfrm>
                <a:off x="3052135" y="3292809"/>
                <a:ext cx="54367" cy="105945"/>
              </a:xfrm>
              <a:custGeom>
                <a:avLst/>
                <a:gdLst>
                  <a:gd name="T0" fmla="*/ 2147483647 w 27"/>
                  <a:gd name="T1" fmla="*/ 0 h 57"/>
                  <a:gd name="T2" fmla="*/ 2147483647 w 27"/>
                  <a:gd name="T3" fmla="*/ 2147483647 h 57"/>
                  <a:gd name="T4" fmla="*/ 2147483647 w 27"/>
                  <a:gd name="T5" fmla="*/ 2147483647 h 57"/>
                  <a:gd name="T6" fmla="*/ 2147483647 w 27"/>
                  <a:gd name="T7" fmla="*/ 2147483647 h 57"/>
                  <a:gd name="T8" fmla="*/ 2147483647 w 27"/>
                  <a:gd name="T9" fmla="*/ 2147483647 h 57"/>
                  <a:gd name="T10" fmla="*/ 2147483647 w 27"/>
                  <a:gd name="T11" fmla="*/ 2147483647 h 57"/>
                  <a:gd name="T12" fmla="*/ 2147483647 w 27"/>
                  <a:gd name="T13" fmla="*/ 2147483647 h 57"/>
                  <a:gd name="T14" fmla="*/ 2147483647 w 27"/>
                  <a:gd name="T15" fmla="*/ 2147483647 h 57"/>
                  <a:gd name="T16" fmla="*/ 2147483647 w 27"/>
                  <a:gd name="T17" fmla="*/ 2147483647 h 57"/>
                  <a:gd name="T18" fmla="*/ 2147483647 w 27"/>
                  <a:gd name="T19" fmla="*/ 2147483647 h 57"/>
                  <a:gd name="T20" fmla="*/ 2147483647 w 27"/>
                  <a:gd name="T21" fmla="*/ 2147483647 h 57"/>
                  <a:gd name="T22" fmla="*/ 2147483647 w 27"/>
                  <a:gd name="T23" fmla="*/ 2147483647 h 57"/>
                  <a:gd name="T24" fmla="*/ 2147483647 w 27"/>
                  <a:gd name="T25" fmla="*/ 2147483647 h 57"/>
                  <a:gd name="T26" fmla="*/ 2147483647 w 27"/>
                  <a:gd name="T27" fmla="*/ 2147483647 h 57"/>
                  <a:gd name="T28" fmla="*/ 2147483647 w 27"/>
                  <a:gd name="T29" fmla="*/ 2147483647 h 57"/>
                  <a:gd name="T30" fmla="*/ 2147483647 w 27"/>
                  <a:gd name="T31" fmla="*/ 2147483647 h 57"/>
                  <a:gd name="T32" fmla="*/ 2147483647 w 27"/>
                  <a:gd name="T33" fmla="*/ 2147483647 h 57"/>
                  <a:gd name="T34" fmla="*/ 2147483647 w 27"/>
                  <a:gd name="T35" fmla="*/ 2147483647 h 57"/>
                  <a:gd name="T36" fmla="*/ 2147483647 w 27"/>
                  <a:gd name="T37" fmla="*/ 2147483647 h 57"/>
                  <a:gd name="T38" fmla="*/ 2147483647 w 27"/>
                  <a:gd name="T39" fmla="*/ 2147483647 h 57"/>
                  <a:gd name="T40" fmla="*/ 2147483647 w 27"/>
                  <a:gd name="T41" fmla="*/ 2147483647 h 57"/>
                  <a:gd name="T42" fmla="*/ 2147483647 w 27"/>
                  <a:gd name="T43" fmla="*/ 2147483647 h 57"/>
                  <a:gd name="T44" fmla="*/ 2147483647 w 27"/>
                  <a:gd name="T45" fmla="*/ 2147483647 h 57"/>
                  <a:gd name="T46" fmla="*/ 2147483647 w 27"/>
                  <a:gd name="T47" fmla="*/ 2147483647 h 57"/>
                  <a:gd name="T48" fmla="*/ 0 w 27"/>
                  <a:gd name="T49" fmla="*/ 2147483647 h 57"/>
                  <a:gd name="T50" fmla="*/ 0 w 27"/>
                  <a:gd name="T51" fmla="*/ 2147483647 h 57"/>
                  <a:gd name="T52" fmla="*/ 0 w 27"/>
                  <a:gd name="T53" fmla="*/ 2147483647 h 57"/>
                  <a:gd name="T54" fmla="*/ 2147483647 w 27"/>
                  <a:gd name="T55" fmla="*/ 2147483647 h 57"/>
                  <a:gd name="T56" fmla="*/ 2147483647 w 27"/>
                  <a:gd name="T57" fmla="*/ 2147483647 h 57"/>
                  <a:gd name="T58" fmla="*/ 2147483647 w 27"/>
                  <a:gd name="T59" fmla="*/ 2147483647 h 57"/>
                  <a:gd name="T60" fmla="*/ 2147483647 w 27"/>
                  <a:gd name="T61" fmla="*/ 2147483647 h 57"/>
                  <a:gd name="T62" fmla="*/ 2147483647 w 27"/>
                  <a:gd name="T63" fmla="*/ 0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57"/>
                  <a:gd name="T98" fmla="*/ 27 w 27"/>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57">
                    <a:moveTo>
                      <a:pt x="20" y="0"/>
                    </a:moveTo>
                    <a:lnTo>
                      <a:pt x="23" y="2"/>
                    </a:lnTo>
                    <a:lnTo>
                      <a:pt x="24" y="3"/>
                    </a:lnTo>
                    <a:lnTo>
                      <a:pt x="25" y="3"/>
                    </a:lnTo>
                    <a:lnTo>
                      <a:pt x="27" y="4"/>
                    </a:lnTo>
                    <a:lnTo>
                      <a:pt x="27" y="5"/>
                    </a:lnTo>
                    <a:lnTo>
                      <a:pt x="25" y="8"/>
                    </a:lnTo>
                    <a:lnTo>
                      <a:pt x="25" y="10"/>
                    </a:lnTo>
                    <a:lnTo>
                      <a:pt x="25" y="11"/>
                    </a:lnTo>
                    <a:lnTo>
                      <a:pt x="25" y="15"/>
                    </a:lnTo>
                    <a:lnTo>
                      <a:pt x="23" y="20"/>
                    </a:lnTo>
                    <a:lnTo>
                      <a:pt x="22" y="27"/>
                    </a:lnTo>
                    <a:lnTo>
                      <a:pt x="20" y="32"/>
                    </a:lnTo>
                    <a:lnTo>
                      <a:pt x="18" y="38"/>
                    </a:lnTo>
                    <a:lnTo>
                      <a:pt x="16" y="43"/>
                    </a:lnTo>
                    <a:lnTo>
                      <a:pt x="14" y="46"/>
                    </a:lnTo>
                    <a:lnTo>
                      <a:pt x="13" y="48"/>
                    </a:lnTo>
                    <a:lnTo>
                      <a:pt x="11" y="57"/>
                    </a:lnTo>
                    <a:lnTo>
                      <a:pt x="9" y="55"/>
                    </a:lnTo>
                    <a:lnTo>
                      <a:pt x="8" y="52"/>
                    </a:lnTo>
                    <a:lnTo>
                      <a:pt x="7" y="48"/>
                    </a:lnTo>
                    <a:lnTo>
                      <a:pt x="3" y="47"/>
                    </a:lnTo>
                    <a:lnTo>
                      <a:pt x="1" y="42"/>
                    </a:lnTo>
                    <a:lnTo>
                      <a:pt x="0" y="35"/>
                    </a:lnTo>
                    <a:lnTo>
                      <a:pt x="0" y="30"/>
                    </a:lnTo>
                    <a:lnTo>
                      <a:pt x="0" y="26"/>
                    </a:lnTo>
                    <a:lnTo>
                      <a:pt x="2" y="22"/>
                    </a:lnTo>
                    <a:lnTo>
                      <a:pt x="13" y="5"/>
                    </a:lnTo>
                    <a:lnTo>
                      <a:pt x="18" y="3"/>
                    </a:lnTo>
                    <a:lnTo>
                      <a:pt x="19" y="2"/>
                    </a:lnTo>
                    <a:lnTo>
                      <a:pt x="20" y="0"/>
                    </a:lnTo>
                    <a:close/>
                  </a:path>
                </a:pathLst>
              </a:custGeom>
              <a:solidFill>
                <a:srgbClr val="EAEAEA"/>
              </a:solidFill>
              <a:ln w="6350">
                <a:solidFill>
                  <a:srgbClr val="C0C0C0"/>
                </a:solidFill>
                <a:round/>
                <a:headEnd/>
                <a:tailEnd/>
              </a:ln>
            </p:spPr>
            <p:txBody>
              <a:bodyPr/>
              <a:lstStyle/>
              <a:p>
                <a:endParaRPr lang="en-US" dirty="0"/>
              </a:p>
            </p:txBody>
          </p:sp>
          <p:sp>
            <p:nvSpPr>
              <p:cNvPr id="529" name="Freeform 462"/>
              <p:cNvSpPr>
                <a:spLocks/>
              </p:cNvSpPr>
              <p:nvPr/>
            </p:nvSpPr>
            <p:spPr bwMode="auto">
              <a:xfrm>
                <a:off x="2856818" y="3385744"/>
                <a:ext cx="8053" cy="5576"/>
              </a:xfrm>
              <a:custGeom>
                <a:avLst/>
                <a:gdLst>
                  <a:gd name="T0" fmla="*/ 2147483647 w 4"/>
                  <a:gd name="T1" fmla="*/ 0 h 3"/>
                  <a:gd name="T2" fmla="*/ 2147483647 w 4"/>
                  <a:gd name="T3" fmla="*/ 0 h 3"/>
                  <a:gd name="T4" fmla="*/ 2147483647 w 4"/>
                  <a:gd name="T5" fmla="*/ 0 h 3"/>
                  <a:gd name="T6" fmla="*/ 0 w 4"/>
                  <a:gd name="T7" fmla="*/ 2147483647 h 3"/>
                  <a:gd name="T8" fmla="*/ 0 w 4"/>
                  <a:gd name="T9" fmla="*/ 2147483647 h 3"/>
                  <a:gd name="T10" fmla="*/ 0 w 4"/>
                  <a:gd name="T11" fmla="*/ 2147483647 h 3"/>
                  <a:gd name="T12" fmla="*/ 2147483647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0 h 3"/>
                  <a:gd name="T28" fmla="*/ 2147483647 w 4"/>
                  <a:gd name="T29" fmla="*/ 0 h 3"/>
                  <a:gd name="T30" fmla="*/ 2147483647 w 4"/>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3"/>
                  <a:gd name="T50" fmla="*/ 4 w 4"/>
                  <a:gd name="T51" fmla="*/ 3 h 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3">
                    <a:moveTo>
                      <a:pt x="4" y="0"/>
                    </a:moveTo>
                    <a:lnTo>
                      <a:pt x="3" y="0"/>
                    </a:lnTo>
                    <a:lnTo>
                      <a:pt x="1" y="0"/>
                    </a:lnTo>
                    <a:lnTo>
                      <a:pt x="0" y="2"/>
                    </a:lnTo>
                    <a:lnTo>
                      <a:pt x="0" y="3"/>
                    </a:lnTo>
                    <a:lnTo>
                      <a:pt x="1" y="2"/>
                    </a:lnTo>
                    <a:lnTo>
                      <a:pt x="1" y="3"/>
                    </a:lnTo>
                    <a:lnTo>
                      <a:pt x="3" y="2"/>
                    </a:lnTo>
                    <a:lnTo>
                      <a:pt x="3" y="3"/>
                    </a:lnTo>
                    <a:lnTo>
                      <a:pt x="3" y="2"/>
                    </a:lnTo>
                    <a:lnTo>
                      <a:pt x="3" y="0"/>
                    </a:lnTo>
                    <a:lnTo>
                      <a:pt x="4" y="0"/>
                    </a:lnTo>
                    <a:close/>
                  </a:path>
                </a:pathLst>
              </a:custGeom>
              <a:solidFill>
                <a:srgbClr val="EAEAEA"/>
              </a:solidFill>
              <a:ln w="6350">
                <a:solidFill>
                  <a:srgbClr val="C0C0C0"/>
                </a:solidFill>
                <a:round/>
                <a:headEnd/>
                <a:tailEnd/>
              </a:ln>
            </p:spPr>
            <p:txBody>
              <a:bodyPr/>
              <a:lstStyle/>
              <a:p>
                <a:endParaRPr lang="en-US" dirty="0"/>
              </a:p>
            </p:txBody>
          </p:sp>
          <p:sp>
            <p:nvSpPr>
              <p:cNvPr id="530" name="Freeform 463"/>
              <p:cNvSpPr>
                <a:spLocks/>
              </p:cNvSpPr>
              <p:nvPr/>
            </p:nvSpPr>
            <p:spPr bwMode="auto">
              <a:xfrm>
                <a:off x="2856818" y="3385744"/>
                <a:ext cx="8053" cy="5576"/>
              </a:xfrm>
              <a:custGeom>
                <a:avLst/>
                <a:gdLst>
                  <a:gd name="T0" fmla="*/ 2147483647 w 4"/>
                  <a:gd name="T1" fmla="*/ 0 h 3"/>
                  <a:gd name="T2" fmla="*/ 2147483647 w 4"/>
                  <a:gd name="T3" fmla="*/ 0 h 3"/>
                  <a:gd name="T4" fmla="*/ 2147483647 w 4"/>
                  <a:gd name="T5" fmla="*/ 0 h 3"/>
                  <a:gd name="T6" fmla="*/ 0 w 4"/>
                  <a:gd name="T7" fmla="*/ 2147483647 h 3"/>
                  <a:gd name="T8" fmla="*/ 0 w 4"/>
                  <a:gd name="T9" fmla="*/ 2147483647 h 3"/>
                  <a:gd name="T10" fmla="*/ 0 w 4"/>
                  <a:gd name="T11" fmla="*/ 2147483647 h 3"/>
                  <a:gd name="T12" fmla="*/ 2147483647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0 h 3"/>
                  <a:gd name="T28" fmla="*/ 2147483647 w 4"/>
                  <a:gd name="T29" fmla="*/ 0 h 3"/>
                  <a:gd name="T30" fmla="*/ 2147483647 w 4"/>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3"/>
                  <a:gd name="T50" fmla="*/ 4 w 4"/>
                  <a:gd name="T51" fmla="*/ 3 h 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3">
                    <a:moveTo>
                      <a:pt x="4" y="0"/>
                    </a:moveTo>
                    <a:lnTo>
                      <a:pt x="3" y="0"/>
                    </a:lnTo>
                    <a:lnTo>
                      <a:pt x="1" y="0"/>
                    </a:lnTo>
                    <a:lnTo>
                      <a:pt x="0" y="2"/>
                    </a:lnTo>
                    <a:lnTo>
                      <a:pt x="0" y="3"/>
                    </a:lnTo>
                    <a:lnTo>
                      <a:pt x="1" y="2"/>
                    </a:lnTo>
                    <a:lnTo>
                      <a:pt x="1" y="3"/>
                    </a:lnTo>
                    <a:lnTo>
                      <a:pt x="3" y="2"/>
                    </a:lnTo>
                    <a:lnTo>
                      <a:pt x="3" y="3"/>
                    </a:lnTo>
                    <a:lnTo>
                      <a:pt x="3" y="2"/>
                    </a:lnTo>
                    <a:lnTo>
                      <a:pt x="3" y="0"/>
                    </a:lnTo>
                    <a:lnTo>
                      <a:pt x="4"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31" name="Freeform 464"/>
              <p:cNvSpPr>
                <a:spLocks/>
              </p:cNvSpPr>
              <p:nvPr/>
            </p:nvSpPr>
            <p:spPr bwMode="auto">
              <a:xfrm>
                <a:off x="2866887" y="3385744"/>
                <a:ext cx="2013" cy="5576"/>
              </a:xfrm>
              <a:custGeom>
                <a:avLst/>
                <a:gdLst>
                  <a:gd name="T0" fmla="*/ 2147483647 w 1"/>
                  <a:gd name="T1" fmla="*/ 0 h 3"/>
                  <a:gd name="T2" fmla="*/ 0 w 1"/>
                  <a:gd name="T3" fmla="*/ 0 h 3"/>
                  <a:gd name="T4" fmla="*/ 0 w 1"/>
                  <a:gd name="T5" fmla="*/ 2147483647 h 3"/>
                  <a:gd name="T6" fmla="*/ 0 w 1"/>
                  <a:gd name="T7" fmla="*/ 2147483647 h 3"/>
                  <a:gd name="T8" fmla="*/ 2147483647 w 1"/>
                  <a:gd name="T9" fmla="*/ 2147483647 h 3"/>
                  <a:gd name="T10" fmla="*/ 2147483647 w 1"/>
                  <a:gd name="T11" fmla="*/ 2147483647 h 3"/>
                  <a:gd name="T12" fmla="*/ 2147483647 w 1"/>
                  <a:gd name="T13" fmla="*/ 2147483647 h 3"/>
                  <a:gd name="T14" fmla="*/ 2147483647 w 1"/>
                  <a:gd name="T15" fmla="*/ 2147483647 h 3"/>
                  <a:gd name="T16" fmla="*/ 2147483647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1" y="0"/>
                    </a:moveTo>
                    <a:lnTo>
                      <a:pt x="0" y="0"/>
                    </a:lnTo>
                    <a:lnTo>
                      <a:pt x="0" y="2"/>
                    </a:lnTo>
                    <a:lnTo>
                      <a:pt x="1" y="3"/>
                    </a:lnTo>
                    <a:lnTo>
                      <a:pt x="1" y="2"/>
                    </a:lnTo>
                    <a:lnTo>
                      <a:pt x="1" y="0"/>
                    </a:lnTo>
                    <a:close/>
                  </a:path>
                </a:pathLst>
              </a:custGeom>
              <a:solidFill>
                <a:srgbClr val="EAEAEA"/>
              </a:solidFill>
              <a:ln w="6350">
                <a:solidFill>
                  <a:srgbClr val="C0C0C0"/>
                </a:solidFill>
                <a:round/>
                <a:headEnd/>
                <a:tailEnd/>
              </a:ln>
            </p:spPr>
            <p:txBody>
              <a:bodyPr/>
              <a:lstStyle/>
              <a:p>
                <a:endParaRPr lang="en-US" dirty="0"/>
              </a:p>
            </p:txBody>
          </p:sp>
          <p:sp>
            <p:nvSpPr>
              <p:cNvPr id="532" name="Freeform 465"/>
              <p:cNvSpPr>
                <a:spLocks/>
              </p:cNvSpPr>
              <p:nvPr/>
            </p:nvSpPr>
            <p:spPr bwMode="auto">
              <a:xfrm>
                <a:off x="2866887" y="3385744"/>
                <a:ext cx="2013" cy="5576"/>
              </a:xfrm>
              <a:custGeom>
                <a:avLst/>
                <a:gdLst>
                  <a:gd name="T0" fmla="*/ 2147483647 w 1"/>
                  <a:gd name="T1" fmla="*/ 0 h 3"/>
                  <a:gd name="T2" fmla="*/ 0 w 1"/>
                  <a:gd name="T3" fmla="*/ 0 h 3"/>
                  <a:gd name="T4" fmla="*/ 0 w 1"/>
                  <a:gd name="T5" fmla="*/ 2147483647 h 3"/>
                  <a:gd name="T6" fmla="*/ 0 w 1"/>
                  <a:gd name="T7" fmla="*/ 2147483647 h 3"/>
                  <a:gd name="T8" fmla="*/ 2147483647 w 1"/>
                  <a:gd name="T9" fmla="*/ 2147483647 h 3"/>
                  <a:gd name="T10" fmla="*/ 2147483647 w 1"/>
                  <a:gd name="T11" fmla="*/ 2147483647 h 3"/>
                  <a:gd name="T12" fmla="*/ 2147483647 w 1"/>
                  <a:gd name="T13" fmla="*/ 2147483647 h 3"/>
                  <a:gd name="T14" fmla="*/ 2147483647 w 1"/>
                  <a:gd name="T15" fmla="*/ 2147483647 h 3"/>
                  <a:gd name="T16" fmla="*/ 2147483647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1" y="0"/>
                    </a:moveTo>
                    <a:lnTo>
                      <a:pt x="0" y="0"/>
                    </a:lnTo>
                    <a:lnTo>
                      <a:pt x="0" y="2"/>
                    </a:lnTo>
                    <a:lnTo>
                      <a:pt x="1" y="3"/>
                    </a:lnTo>
                    <a:lnTo>
                      <a:pt x="1" y="2"/>
                    </a:lnTo>
                    <a:lnTo>
                      <a:pt x="1"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33" name="Freeform 466"/>
              <p:cNvSpPr>
                <a:spLocks/>
              </p:cNvSpPr>
              <p:nvPr/>
            </p:nvSpPr>
            <p:spPr bwMode="auto">
              <a:xfrm>
                <a:off x="2697747" y="3452657"/>
                <a:ext cx="70476" cy="59477"/>
              </a:xfrm>
              <a:custGeom>
                <a:avLst/>
                <a:gdLst>
                  <a:gd name="T0" fmla="*/ 2147483647 w 35"/>
                  <a:gd name="T1" fmla="*/ 2147483647 h 32"/>
                  <a:gd name="T2" fmla="*/ 2147483647 w 35"/>
                  <a:gd name="T3" fmla="*/ 2147483647 h 32"/>
                  <a:gd name="T4" fmla="*/ 2147483647 w 35"/>
                  <a:gd name="T5" fmla="*/ 0 h 32"/>
                  <a:gd name="T6" fmla="*/ 2147483647 w 35"/>
                  <a:gd name="T7" fmla="*/ 2147483647 h 32"/>
                  <a:gd name="T8" fmla="*/ 2147483647 w 35"/>
                  <a:gd name="T9" fmla="*/ 2147483647 h 32"/>
                  <a:gd name="T10" fmla="*/ 2147483647 w 35"/>
                  <a:gd name="T11" fmla="*/ 2147483647 h 32"/>
                  <a:gd name="T12" fmla="*/ 2147483647 w 35"/>
                  <a:gd name="T13" fmla="*/ 2147483647 h 32"/>
                  <a:gd name="T14" fmla="*/ 2147483647 w 35"/>
                  <a:gd name="T15" fmla="*/ 2147483647 h 32"/>
                  <a:gd name="T16" fmla="*/ 2147483647 w 35"/>
                  <a:gd name="T17" fmla="*/ 2147483647 h 32"/>
                  <a:gd name="T18" fmla="*/ 2147483647 w 35"/>
                  <a:gd name="T19" fmla="*/ 2147483647 h 32"/>
                  <a:gd name="T20" fmla="*/ 2147483647 w 35"/>
                  <a:gd name="T21" fmla="*/ 2147483647 h 32"/>
                  <a:gd name="T22" fmla="*/ 2147483647 w 35"/>
                  <a:gd name="T23" fmla="*/ 2147483647 h 32"/>
                  <a:gd name="T24" fmla="*/ 2147483647 w 35"/>
                  <a:gd name="T25" fmla="*/ 2147483647 h 32"/>
                  <a:gd name="T26" fmla="*/ 2147483647 w 35"/>
                  <a:gd name="T27" fmla="*/ 2147483647 h 32"/>
                  <a:gd name="T28" fmla="*/ 2147483647 w 35"/>
                  <a:gd name="T29" fmla="*/ 2147483647 h 32"/>
                  <a:gd name="T30" fmla="*/ 2147483647 w 35"/>
                  <a:gd name="T31" fmla="*/ 2147483647 h 32"/>
                  <a:gd name="T32" fmla="*/ 2147483647 w 35"/>
                  <a:gd name="T33" fmla="*/ 2147483647 h 32"/>
                  <a:gd name="T34" fmla="*/ 0 w 35"/>
                  <a:gd name="T35" fmla="*/ 2147483647 h 32"/>
                  <a:gd name="T36" fmla="*/ 0 w 35"/>
                  <a:gd name="T37" fmla="*/ 2147483647 h 32"/>
                  <a:gd name="T38" fmla="*/ 2147483647 w 35"/>
                  <a:gd name="T39" fmla="*/ 2147483647 h 32"/>
                  <a:gd name="T40" fmla="*/ 2147483647 w 35"/>
                  <a:gd name="T41" fmla="*/ 2147483647 h 32"/>
                  <a:gd name="T42" fmla="*/ 2147483647 w 35"/>
                  <a:gd name="T43" fmla="*/ 2147483647 h 32"/>
                  <a:gd name="T44" fmla="*/ 2147483647 w 35"/>
                  <a:gd name="T45" fmla="*/ 2147483647 h 32"/>
                  <a:gd name="T46" fmla="*/ 2147483647 w 35"/>
                  <a:gd name="T47" fmla="*/ 2147483647 h 32"/>
                  <a:gd name="T48" fmla="*/ 2147483647 w 35"/>
                  <a:gd name="T49" fmla="*/ 2147483647 h 32"/>
                  <a:gd name="T50" fmla="*/ 2147483647 w 35"/>
                  <a:gd name="T51" fmla="*/ 2147483647 h 32"/>
                  <a:gd name="T52" fmla="*/ 2147483647 w 35"/>
                  <a:gd name="T53" fmla="*/ 2147483647 h 32"/>
                  <a:gd name="T54" fmla="*/ 2147483647 w 35"/>
                  <a:gd name="T55" fmla="*/ 2147483647 h 32"/>
                  <a:gd name="T56" fmla="*/ 2147483647 w 35"/>
                  <a:gd name="T57" fmla="*/ 2147483647 h 32"/>
                  <a:gd name="T58" fmla="*/ 2147483647 w 35"/>
                  <a:gd name="T59" fmla="*/ 2147483647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2"/>
                  <a:gd name="T92" fmla="*/ 35 w 35"/>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2">
                    <a:moveTo>
                      <a:pt x="28" y="1"/>
                    </a:moveTo>
                    <a:lnTo>
                      <a:pt x="27" y="1"/>
                    </a:lnTo>
                    <a:lnTo>
                      <a:pt x="29" y="0"/>
                    </a:lnTo>
                    <a:lnTo>
                      <a:pt x="30" y="1"/>
                    </a:lnTo>
                    <a:lnTo>
                      <a:pt x="34" y="2"/>
                    </a:lnTo>
                    <a:lnTo>
                      <a:pt x="35" y="5"/>
                    </a:lnTo>
                    <a:lnTo>
                      <a:pt x="35" y="7"/>
                    </a:lnTo>
                    <a:lnTo>
                      <a:pt x="31" y="10"/>
                    </a:lnTo>
                    <a:lnTo>
                      <a:pt x="29" y="17"/>
                    </a:lnTo>
                    <a:lnTo>
                      <a:pt x="27" y="22"/>
                    </a:lnTo>
                    <a:lnTo>
                      <a:pt x="24" y="23"/>
                    </a:lnTo>
                    <a:lnTo>
                      <a:pt x="20" y="28"/>
                    </a:lnTo>
                    <a:lnTo>
                      <a:pt x="18" y="28"/>
                    </a:lnTo>
                    <a:lnTo>
                      <a:pt x="16" y="32"/>
                    </a:lnTo>
                    <a:lnTo>
                      <a:pt x="14" y="32"/>
                    </a:lnTo>
                    <a:lnTo>
                      <a:pt x="13" y="30"/>
                    </a:lnTo>
                    <a:lnTo>
                      <a:pt x="2" y="27"/>
                    </a:lnTo>
                    <a:lnTo>
                      <a:pt x="0" y="24"/>
                    </a:lnTo>
                    <a:lnTo>
                      <a:pt x="0" y="13"/>
                    </a:lnTo>
                    <a:lnTo>
                      <a:pt x="1" y="12"/>
                    </a:lnTo>
                    <a:lnTo>
                      <a:pt x="5" y="8"/>
                    </a:lnTo>
                    <a:lnTo>
                      <a:pt x="7" y="6"/>
                    </a:lnTo>
                    <a:lnTo>
                      <a:pt x="9" y="4"/>
                    </a:lnTo>
                    <a:lnTo>
                      <a:pt x="13" y="2"/>
                    </a:lnTo>
                    <a:lnTo>
                      <a:pt x="20" y="2"/>
                    </a:lnTo>
                    <a:lnTo>
                      <a:pt x="23" y="1"/>
                    </a:lnTo>
                    <a:lnTo>
                      <a:pt x="25" y="1"/>
                    </a:lnTo>
                    <a:lnTo>
                      <a:pt x="27" y="1"/>
                    </a:lnTo>
                    <a:lnTo>
                      <a:pt x="28" y="1"/>
                    </a:lnTo>
                    <a:close/>
                  </a:path>
                </a:pathLst>
              </a:custGeom>
              <a:solidFill>
                <a:srgbClr val="EAEAEA"/>
              </a:solidFill>
              <a:ln w="6350">
                <a:solidFill>
                  <a:srgbClr val="C0C0C0"/>
                </a:solidFill>
                <a:round/>
                <a:headEnd/>
                <a:tailEnd/>
              </a:ln>
            </p:spPr>
            <p:txBody>
              <a:bodyPr/>
              <a:lstStyle/>
              <a:p>
                <a:endParaRPr lang="en-US" dirty="0"/>
              </a:p>
            </p:txBody>
          </p:sp>
          <p:sp>
            <p:nvSpPr>
              <p:cNvPr id="534" name="Freeform 470"/>
              <p:cNvSpPr>
                <a:spLocks/>
              </p:cNvSpPr>
              <p:nvPr/>
            </p:nvSpPr>
            <p:spPr bwMode="auto">
              <a:xfrm>
                <a:off x="4036770" y="2510306"/>
                <a:ext cx="14095" cy="14869"/>
              </a:xfrm>
              <a:custGeom>
                <a:avLst/>
                <a:gdLst>
                  <a:gd name="T0" fmla="*/ 2147483647 w 7"/>
                  <a:gd name="T1" fmla="*/ 0 h 8"/>
                  <a:gd name="T2" fmla="*/ 2147483647 w 7"/>
                  <a:gd name="T3" fmla="*/ 2147483647 h 8"/>
                  <a:gd name="T4" fmla="*/ 2147483647 w 7"/>
                  <a:gd name="T5" fmla="*/ 2147483647 h 8"/>
                  <a:gd name="T6" fmla="*/ 2147483647 w 7"/>
                  <a:gd name="T7" fmla="*/ 2147483647 h 8"/>
                  <a:gd name="T8" fmla="*/ 0 w 7"/>
                  <a:gd name="T9" fmla="*/ 2147483647 h 8"/>
                  <a:gd name="T10" fmla="*/ 2147483647 w 7"/>
                  <a:gd name="T11" fmla="*/ 2147483647 h 8"/>
                  <a:gd name="T12" fmla="*/ 2147483647 w 7"/>
                  <a:gd name="T13" fmla="*/ 2147483647 h 8"/>
                  <a:gd name="T14" fmla="*/ 2147483647 w 7"/>
                  <a:gd name="T15" fmla="*/ 0 h 8"/>
                  <a:gd name="T16" fmla="*/ 2147483647 w 7"/>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7" y="0"/>
                    </a:moveTo>
                    <a:lnTo>
                      <a:pt x="7" y="2"/>
                    </a:lnTo>
                    <a:lnTo>
                      <a:pt x="4" y="6"/>
                    </a:lnTo>
                    <a:lnTo>
                      <a:pt x="2" y="8"/>
                    </a:lnTo>
                    <a:lnTo>
                      <a:pt x="0" y="7"/>
                    </a:lnTo>
                    <a:lnTo>
                      <a:pt x="2" y="4"/>
                    </a:lnTo>
                    <a:lnTo>
                      <a:pt x="4" y="3"/>
                    </a:lnTo>
                    <a:lnTo>
                      <a:pt x="6" y="0"/>
                    </a:lnTo>
                    <a:lnTo>
                      <a:pt x="7" y="0"/>
                    </a:lnTo>
                    <a:close/>
                  </a:path>
                </a:pathLst>
              </a:custGeom>
              <a:solidFill>
                <a:srgbClr val="EAEAEA"/>
              </a:solidFill>
              <a:ln w="6350">
                <a:solidFill>
                  <a:srgbClr val="C0C0C0"/>
                </a:solidFill>
                <a:round/>
                <a:headEnd/>
                <a:tailEnd/>
              </a:ln>
            </p:spPr>
            <p:txBody>
              <a:bodyPr/>
              <a:lstStyle/>
              <a:p>
                <a:endParaRPr lang="en-US" dirty="0"/>
              </a:p>
            </p:txBody>
          </p:sp>
          <p:sp>
            <p:nvSpPr>
              <p:cNvPr id="535" name="Freeform 472"/>
              <p:cNvSpPr>
                <a:spLocks/>
              </p:cNvSpPr>
              <p:nvPr/>
            </p:nvSpPr>
            <p:spPr bwMode="auto">
              <a:xfrm>
                <a:off x="3970323" y="2547481"/>
                <a:ext cx="28190" cy="27881"/>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0 w 14"/>
                  <a:gd name="T9" fmla="*/ 2147483647 h 15"/>
                  <a:gd name="T10" fmla="*/ 0 w 14"/>
                  <a:gd name="T11" fmla="*/ 2147483647 h 15"/>
                  <a:gd name="T12" fmla="*/ 2147483647 w 14"/>
                  <a:gd name="T13" fmla="*/ 2147483647 h 15"/>
                  <a:gd name="T14" fmla="*/ 2147483647 w 14"/>
                  <a:gd name="T15" fmla="*/ 0 h 15"/>
                  <a:gd name="T16" fmla="*/ 2147483647 w 14"/>
                  <a:gd name="T17" fmla="*/ 0 h 15"/>
                  <a:gd name="T18" fmla="*/ 2147483647 w 14"/>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14" y="2"/>
                    </a:moveTo>
                    <a:lnTo>
                      <a:pt x="13" y="3"/>
                    </a:lnTo>
                    <a:lnTo>
                      <a:pt x="6" y="11"/>
                    </a:lnTo>
                    <a:lnTo>
                      <a:pt x="2" y="14"/>
                    </a:lnTo>
                    <a:lnTo>
                      <a:pt x="0" y="15"/>
                    </a:lnTo>
                    <a:lnTo>
                      <a:pt x="0" y="11"/>
                    </a:lnTo>
                    <a:lnTo>
                      <a:pt x="6" y="4"/>
                    </a:lnTo>
                    <a:lnTo>
                      <a:pt x="12" y="0"/>
                    </a:lnTo>
                    <a:lnTo>
                      <a:pt x="13" y="0"/>
                    </a:lnTo>
                    <a:lnTo>
                      <a:pt x="14" y="2"/>
                    </a:lnTo>
                    <a:close/>
                  </a:path>
                </a:pathLst>
              </a:custGeom>
              <a:solidFill>
                <a:srgbClr val="EAEAEA"/>
              </a:solidFill>
              <a:ln w="6350">
                <a:solidFill>
                  <a:srgbClr val="C0C0C0"/>
                </a:solidFill>
                <a:round/>
                <a:headEnd/>
                <a:tailEnd/>
              </a:ln>
            </p:spPr>
            <p:txBody>
              <a:bodyPr/>
              <a:lstStyle/>
              <a:p>
                <a:endParaRPr lang="en-US" dirty="0"/>
              </a:p>
            </p:txBody>
          </p:sp>
          <p:sp>
            <p:nvSpPr>
              <p:cNvPr id="536" name="Freeform 474"/>
              <p:cNvSpPr>
                <a:spLocks/>
              </p:cNvSpPr>
              <p:nvPr/>
            </p:nvSpPr>
            <p:spPr bwMode="auto">
              <a:xfrm>
                <a:off x="3887767" y="2577220"/>
                <a:ext cx="60408" cy="42750"/>
              </a:xfrm>
              <a:custGeom>
                <a:avLst/>
                <a:gdLst>
                  <a:gd name="T0" fmla="*/ 2147483647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2147483647 h 23"/>
                  <a:gd name="T12" fmla="*/ 2147483647 w 30"/>
                  <a:gd name="T13" fmla="*/ 2147483647 h 23"/>
                  <a:gd name="T14" fmla="*/ 2147483647 w 30"/>
                  <a:gd name="T15" fmla="*/ 2147483647 h 23"/>
                  <a:gd name="T16" fmla="*/ 2147483647 w 30"/>
                  <a:gd name="T17" fmla="*/ 2147483647 h 23"/>
                  <a:gd name="T18" fmla="*/ 2147483647 w 30"/>
                  <a:gd name="T19" fmla="*/ 2147483647 h 23"/>
                  <a:gd name="T20" fmla="*/ 0 w 30"/>
                  <a:gd name="T21" fmla="*/ 2147483647 h 23"/>
                  <a:gd name="T22" fmla="*/ 2147483647 w 30"/>
                  <a:gd name="T23" fmla="*/ 2147483647 h 23"/>
                  <a:gd name="T24" fmla="*/ 2147483647 w 30"/>
                  <a:gd name="T25" fmla="*/ 2147483647 h 23"/>
                  <a:gd name="T26" fmla="*/ 2147483647 w 30"/>
                  <a:gd name="T27" fmla="*/ 2147483647 h 23"/>
                  <a:gd name="T28" fmla="*/ 2147483647 w 30"/>
                  <a:gd name="T29" fmla="*/ 2147483647 h 23"/>
                  <a:gd name="T30" fmla="*/ 2147483647 w 30"/>
                  <a:gd name="T31" fmla="*/ 2147483647 h 23"/>
                  <a:gd name="T32" fmla="*/ 2147483647 w 30"/>
                  <a:gd name="T33" fmla="*/ 2147483647 h 23"/>
                  <a:gd name="T34" fmla="*/ 2147483647 w 30"/>
                  <a:gd name="T35" fmla="*/ 2147483647 h 23"/>
                  <a:gd name="T36" fmla="*/ 2147483647 w 30"/>
                  <a:gd name="T37" fmla="*/ 2147483647 h 23"/>
                  <a:gd name="T38" fmla="*/ 2147483647 w 30"/>
                  <a:gd name="T39" fmla="*/ 2147483647 h 23"/>
                  <a:gd name="T40" fmla="*/ 2147483647 w 30"/>
                  <a:gd name="T41" fmla="*/ 2147483647 h 23"/>
                  <a:gd name="T42" fmla="*/ 2147483647 w 30"/>
                  <a:gd name="T43" fmla="*/ 2147483647 h 23"/>
                  <a:gd name="T44" fmla="*/ 2147483647 w 30"/>
                  <a:gd name="T45" fmla="*/ 2147483647 h 23"/>
                  <a:gd name="T46" fmla="*/ 2147483647 w 30"/>
                  <a:gd name="T47" fmla="*/ 2147483647 h 23"/>
                  <a:gd name="T48" fmla="*/ 2147483647 w 30"/>
                  <a:gd name="T49" fmla="*/ 0 h 23"/>
                  <a:gd name="T50" fmla="*/ 2147483647 w 30"/>
                  <a:gd name="T51" fmla="*/ 0 h 23"/>
                  <a:gd name="T52" fmla="*/ 2147483647 w 30"/>
                  <a:gd name="T53" fmla="*/ 0 h 23"/>
                  <a:gd name="T54" fmla="*/ 2147483647 w 30"/>
                  <a:gd name="T55" fmla="*/ 2147483647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
                  <a:gd name="T85" fmla="*/ 0 h 23"/>
                  <a:gd name="T86" fmla="*/ 30 w 30"/>
                  <a:gd name="T87" fmla="*/ 23 h 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 h="23">
                    <a:moveTo>
                      <a:pt x="30" y="3"/>
                    </a:moveTo>
                    <a:lnTo>
                      <a:pt x="30" y="1"/>
                    </a:lnTo>
                    <a:lnTo>
                      <a:pt x="30" y="3"/>
                    </a:lnTo>
                    <a:lnTo>
                      <a:pt x="26" y="5"/>
                    </a:lnTo>
                    <a:lnTo>
                      <a:pt x="16" y="12"/>
                    </a:lnTo>
                    <a:lnTo>
                      <a:pt x="14" y="12"/>
                    </a:lnTo>
                    <a:lnTo>
                      <a:pt x="11" y="14"/>
                    </a:lnTo>
                    <a:lnTo>
                      <a:pt x="10" y="16"/>
                    </a:lnTo>
                    <a:lnTo>
                      <a:pt x="6" y="20"/>
                    </a:lnTo>
                    <a:lnTo>
                      <a:pt x="3" y="23"/>
                    </a:lnTo>
                    <a:lnTo>
                      <a:pt x="0" y="23"/>
                    </a:lnTo>
                    <a:lnTo>
                      <a:pt x="1" y="21"/>
                    </a:lnTo>
                    <a:lnTo>
                      <a:pt x="3" y="19"/>
                    </a:lnTo>
                    <a:lnTo>
                      <a:pt x="4" y="16"/>
                    </a:lnTo>
                    <a:lnTo>
                      <a:pt x="5" y="16"/>
                    </a:lnTo>
                    <a:lnTo>
                      <a:pt x="9" y="11"/>
                    </a:lnTo>
                    <a:lnTo>
                      <a:pt x="11" y="9"/>
                    </a:lnTo>
                    <a:lnTo>
                      <a:pt x="12" y="8"/>
                    </a:lnTo>
                    <a:lnTo>
                      <a:pt x="15" y="5"/>
                    </a:lnTo>
                    <a:lnTo>
                      <a:pt x="16" y="4"/>
                    </a:lnTo>
                    <a:lnTo>
                      <a:pt x="17" y="5"/>
                    </a:lnTo>
                    <a:lnTo>
                      <a:pt x="19" y="6"/>
                    </a:lnTo>
                    <a:lnTo>
                      <a:pt x="20" y="5"/>
                    </a:lnTo>
                    <a:lnTo>
                      <a:pt x="23" y="3"/>
                    </a:lnTo>
                    <a:lnTo>
                      <a:pt x="26" y="0"/>
                    </a:lnTo>
                    <a:lnTo>
                      <a:pt x="28" y="0"/>
                    </a:lnTo>
                    <a:lnTo>
                      <a:pt x="30" y="0"/>
                    </a:lnTo>
                    <a:lnTo>
                      <a:pt x="30" y="3"/>
                    </a:lnTo>
                    <a:close/>
                  </a:path>
                </a:pathLst>
              </a:custGeom>
              <a:solidFill>
                <a:srgbClr val="EAEAEA"/>
              </a:solidFill>
              <a:ln w="6350">
                <a:solidFill>
                  <a:srgbClr val="C0C0C0"/>
                </a:solidFill>
                <a:round/>
                <a:headEnd/>
                <a:tailEnd/>
              </a:ln>
            </p:spPr>
            <p:txBody>
              <a:bodyPr/>
              <a:lstStyle/>
              <a:p>
                <a:endParaRPr lang="en-US" dirty="0"/>
              </a:p>
            </p:txBody>
          </p:sp>
          <p:sp>
            <p:nvSpPr>
              <p:cNvPr id="537" name="Freeform 476"/>
              <p:cNvSpPr>
                <a:spLocks/>
              </p:cNvSpPr>
              <p:nvPr/>
            </p:nvSpPr>
            <p:spPr bwMode="auto">
              <a:xfrm>
                <a:off x="3875685" y="2644132"/>
                <a:ext cx="12082" cy="5576"/>
              </a:xfrm>
              <a:custGeom>
                <a:avLst/>
                <a:gdLst>
                  <a:gd name="T0" fmla="*/ 2147483647 w 6"/>
                  <a:gd name="T1" fmla="*/ 0 h 3"/>
                  <a:gd name="T2" fmla="*/ 2147483647 w 6"/>
                  <a:gd name="T3" fmla="*/ 2147483647 h 3"/>
                  <a:gd name="T4" fmla="*/ 2147483647 w 6"/>
                  <a:gd name="T5" fmla="*/ 2147483647 h 3"/>
                  <a:gd name="T6" fmla="*/ 2147483647 w 6"/>
                  <a:gd name="T7" fmla="*/ 2147483647 h 3"/>
                  <a:gd name="T8" fmla="*/ 0 w 6"/>
                  <a:gd name="T9" fmla="*/ 2147483647 h 3"/>
                  <a:gd name="T10" fmla="*/ 2147483647 w 6"/>
                  <a:gd name="T11" fmla="*/ 2147483647 h 3"/>
                  <a:gd name="T12" fmla="*/ 2147483647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5" y="0"/>
                    </a:moveTo>
                    <a:lnTo>
                      <a:pt x="6" y="1"/>
                    </a:lnTo>
                    <a:lnTo>
                      <a:pt x="5" y="2"/>
                    </a:lnTo>
                    <a:lnTo>
                      <a:pt x="3" y="3"/>
                    </a:lnTo>
                    <a:lnTo>
                      <a:pt x="0" y="2"/>
                    </a:lnTo>
                    <a:lnTo>
                      <a:pt x="3" y="1"/>
                    </a:lnTo>
                    <a:lnTo>
                      <a:pt x="5" y="0"/>
                    </a:lnTo>
                    <a:close/>
                  </a:path>
                </a:pathLst>
              </a:custGeom>
              <a:solidFill>
                <a:srgbClr val="EAEAEA"/>
              </a:solidFill>
              <a:ln w="6350">
                <a:solidFill>
                  <a:srgbClr val="C0C0C0"/>
                </a:solidFill>
                <a:round/>
                <a:headEnd/>
                <a:tailEnd/>
              </a:ln>
            </p:spPr>
            <p:txBody>
              <a:bodyPr/>
              <a:lstStyle/>
              <a:p>
                <a:endParaRPr lang="en-US" dirty="0"/>
              </a:p>
            </p:txBody>
          </p:sp>
          <p:sp>
            <p:nvSpPr>
              <p:cNvPr id="538" name="Freeform 478"/>
              <p:cNvSpPr>
                <a:spLocks/>
              </p:cNvSpPr>
              <p:nvPr/>
            </p:nvSpPr>
            <p:spPr bwMode="auto">
              <a:xfrm>
                <a:off x="3841454" y="2618111"/>
                <a:ext cx="26178" cy="35315"/>
              </a:xfrm>
              <a:custGeom>
                <a:avLst/>
                <a:gdLst>
                  <a:gd name="T0" fmla="*/ 2147483647 w 13"/>
                  <a:gd name="T1" fmla="*/ 2147483647 h 19"/>
                  <a:gd name="T2" fmla="*/ 2147483647 w 13"/>
                  <a:gd name="T3" fmla="*/ 0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2147483647 h 19"/>
                  <a:gd name="T14" fmla="*/ 0 w 13"/>
                  <a:gd name="T15" fmla="*/ 2147483647 h 19"/>
                  <a:gd name="T16" fmla="*/ 2147483647 w 13"/>
                  <a:gd name="T17" fmla="*/ 2147483647 h 19"/>
                  <a:gd name="T18" fmla="*/ 2147483647 w 13"/>
                  <a:gd name="T19" fmla="*/ 2147483647 h 19"/>
                  <a:gd name="T20" fmla="*/ 2147483647 w 13"/>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9"/>
                  <a:gd name="T35" fmla="*/ 13 w 1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9">
                    <a:moveTo>
                      <a:pt x="11" y="1"/>
                    </a:moveTo>
                    <a:lnTo>
                      <a:pt x="11" y="0"/>
                    </a:lnTo>
                    <a:lnTo>
                      <a:pt x="13" y="3"/>
                    </a:lnTo>
                    <a:lnTo>
                      <a:pt x="13" y="4"/>
                    </a:lnTo>
                    <a:lnTo>
                      <a:pt x="12" y="5"/>
                    </a:lnTo>
                    <a:lnTo>
                      <a:pt x="2" y="15"/>
                    </a:lnTo>
                    <a:lnTo>
                      <a:pt x="1" y="19"/>
                    </a:lnTo>
                    <a:lnTo>
                      <a:pt x="0" y="15"/>
                    </a:lnTo>
                    <a:lnTo>
                      <a:pt x="9" y="5"/>
                    </a:lnTo>
                    <a:lnTo>
                      <a:pt x="10" y="1"/>
                    </a:lnTo>
                    <a:lnTo>
                      <a:pt x="11" y="1"/>
                    </a:lnTo>
                    <a:close/>
                  </a:path>
                </a:pathLst>
              </a:custGeom>
              <a:solidFill>
                <a:srgbClr val="EAEAEA"/>
              </a:solidFill>
              <a:ln w="6350">
                <a:solidFill>
                  <a:srgbClr val="C0C0C0"/>
                </a:solidFill>
                <a:round/>
                <a:headEnd/>
                <a:tailEnd/>
              </a:ln>
            </p:spPr>
            <p:txBody>
              <a:bodyPr/>
              <a:lstStyle/>
              <a:p>
                <a:endParaRPr lang="en-US" dirty="0"/>
              </a:p>
            </p:txBody>
          </p:sp>
          <p:sp>
            <p:nvSpPr>
              <p:cNvPr id="539" name="Freeform 480"/>
              <p:cNvSpPr>
                <a:spLocks/>
              </p:cNvSpPr>
              <p:nvPr/>
            </p:nvSpPr>
            <p:spPr bwMode="auto">
              <a:xfrm>
                <a:off x="3241411" y="3025162"/>
                <a:ext cx="22150" cy="11152"/>
              </a:xfrm>
              <a:custGeom>
                <a:avLst/>
                <a:gdLst>
                  <a:gd name="T0" fmla="*/ 2147483647 w 11"/>
                  <a:gd name="T1" fmla="*/ 2147483647 h 6"/>
                  <a:gd name="T2" fmla="*/ 0 w 11"/>
                  <a:gd name="T3" fmla="*/ 2147483647 h 6"/>
                  <a:gd name="T4" fmla="*/ 0 w 11"/>
                  <a:gd name="T5" fmla="*/ 2147483647 h 6"/>
                  <a:gd name="T6" fmla="*/ 2147483647 w 11"/>
                  <a:gd name="T7" fmla="*/ 2147483647 h 6"/>
                  <a:gd name="T8" fmla="*/ 2147483647 w 11"/>
                  <a:gd name="T9" fmla="*/ 2147483647 h 6"/>
                  <a:gd name="T10" fmla="*/ 2147483647 w 11"/>
                  <a:gd name="T11" fmla="*/ 2147483647 h 6"/>
                  <a:gd name="T12" fmla="*/ 2147483647 w 11"/>
                  <a:gd name="T13" fmla="*/ 0 h 6"/>
                  <a:gd name="T14" fmla="*/ 2147483647 w 11"/>
                  <a:gd name="T15" fmla="*/ 0 h 6"/>
                  <a:gd name="T16" fmla="*/ 2147483647 w 11"/>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2" y="3"/>
                    </a:moveTo>
                    <a:lnTo>
                      <a:pt x="0" y="4"/>
                    </a:lnTo>
                    <a:lnTo>
                      <a:pt x="0" y="6"/>
                    </a:lnTo>
                    <a:lnTo>
                      <a:pt x="3" y="6"/>
                    </a:lnTo>
                    <a:lnTo>
                      <a:pt x="7" y="5"/>
                    </a:lnTo>
                    <a:lnTo>
                      <a:pt x="11" y="3"/>
                    </a:lnTo>
                    <a:lnTo>
                      <a:pt x="11" y="0"/>
                    </a:lnTo>
                    <a:lnTo>
                      <a:pt x="6" y="0"/>
                    </a:lnTo>
                    <a:lnTo>
                      <a:pt x="2" y="3"/>
                    </a:lnTo>
                    <a:close/>
                  </a:path>
                </a:pathLst>
              </a:custGeom>
              <a:solidFill>
                <a:srgbClr val="EAEAEA"/>
              </a:solidFill>
              <a:ln w="6350">
                <a:solidFill>
                  <a:srgbClr val="C0C0C0"/>
                </a:solidFill>
                <a:round/>
                <a:headEnd/>
                <a:tailEnd/>
              </a:ln>
            </p:spPr>
            <p:txBody>
              <a:bodyPr/>
              <a:lstStyle/>
              <a:p>
                <a:endParaRPr lang="en-US" dirty="0"/>
              </a:p>
            </p:txBody>
          </p:sp>
          <p:sp>
            <p:nvSpPr>
              <p:cNvPr id="540" name="Freeform 482"/>
              <p:cNvSpPr>
                <a:spLocks/>
              </p:cNvSpPr>
              <p:nvPr/>
            </p:nvSpPr>
            <p:spPr bwMode="auto">
              <a:xfrm>
                <a:off x="3239396" y="2848587"/>
                <a:ext cx="106720" cy="146836"/>
              </a:xfrm>
              <a:custGeom>
                <a:avLst/>
                <a:gdLst>
                  <a:gd name="T0" fmla="*/ 2147483647 w 53"/>
                  <a:gd name="T1" fmla="*/ 2147483647 h 79"/>
                  <a:gd name="T2" fmla="*/ 2147483647 w 53"/>
                  <a:gd name="T3" fmla="*/ 2147483647 h 79"/>
                  <a:gd name="T4" fmla="*/ 2147483647 w 53"/>
                  <a:gd name="T5" fmla="*/ 2147483647 h 79"/>
                  <a:gd name="T6" fmla="*/ 2147483647 w 53"/>
                  <a:gd name="T7" fmla="*/ 2147483647 h 79"/>
                  <a:gd name="T8" fmla="*/ 2147483647 w 53"/>
                  <a:gd name="T9" fmla="*/ 2147483647 h 79"/>
                  <a:gd name="T10" fmla="*/ 2147483647 w 53"/>
                  <a:gd name="T11" fmla="*/ 2147483647 h 79"/>
                  <a:gd name="T12" fmla="*/ 2147483647 w 53"/>
                  <a:gd name="T13" fmla="*/ 2147483647 h 79"/>
                  <a:gd name="T14" fmla="*/ 2147483647 w 53"/>
                  <a:gd name="T15" fmla="*/ 2147483647 h 79"/>
                  <a:gd name="T16" fmla="*/ 2147483647 w 53"/>
                  <a:gd name="T17" fmla="*/ 2147483647 h 79"/>
                  <a:gd name="T18" fmla="*/ 2147483647 w 53"/>
                  <a:gd name="T19" fmla="*/ 2147483647 h 79"/>
                  <a:gd name="T20" fmla="*/ 2147483647 w 53"/>
                  <a:gd name="T21" fmla="*/ 2147483647 h 79"/>
                  <a:gd name="T22" fmla="*/ 2147483647 w 53"/>
                  <a:gd name="T23" fmla="*/ 2147483647 h 79"/>
                  <a:gd name="T24" fmla="*/ 2147483647 w 53"/>
                  <a:gd name="T25" fmla="*/ 2147483647 h 79"/>
                  <a:gd name="T26" fmla="*/ 2147483647 w 53"/>
                  <a:gd name="T27" fmla="*/ 2147483647 h 79"/>
                  <a:gd name="T28" fmla="*/ 2147483647 w 53"/>
                  <a:gd name="T29" fmla="*/ 2147483647 h 79"/>
                  <a:gd name="T30" fmla="*/ 2147483647 w 53"/>
                  <a:gd name="T31" fmla="*/ 2147483647 h 79"/>
                  <a:gd name="T32" fmla="*/ 2147483647 w 53"/>
                  <a:gd name="T33" fmla="*/ 2147483647 h 79"/>
                  <a:gd name="T34" fmla="*/ 2147483647 w 53"/>
                  <a:gd name="T35" fmla="*/ 2147483647 h 79"/>
                  <a:gd name="T36" fmla="*/ 2147483647 w 53"/>
                  <a:gd name="T37" fmla="*/ 2147483647 h 79"/>
                  <a:gd name="T38" fmla="*/ 2147483647 w 53"/>
                  <a:gd name="T39" fmla="*/ 2147483647 h 79"/>
                  <a:gd name="T40" fmla="*/ 2147483647 w 53"/>
                  <a:gd name="T41" fmla="*/ 2147483647 h 79"/>
                  <a:gd name="T42" fmla="*/ 2147483647 w 53"/>
                  <a:gd name="T43" fmla="*/ 2147483647 h 79"/>
                  <a:gd name="T44" fmla="*/ 2147483647 w 53"/>
                  <a:gd name="T45" fmla="*/ 2147483647 h 79"/>
                  <a:gd name="T46" fmla="*/ 2147483647 w 53"/>
                  <a:gd name="T47" fmla="*/ 2147483647 h 79"/>
                  <a:gd name="T48" fmla="*/ 2147483647 w 53"/>
                  <a:gd name="T49" fmla="*/ 2147483647 h 79"/>
                  <a:gd name="T50" fmla="*/ 2147483647 w 53"/>
                  <a:gd name="T51" fmla="*/ 2147483647 h 79"/>
                  <a:gd name="T52" fmla="*/ 2147483647 w 53"/>
                  <a:gd name="T53" fmla="*/ 2147483647 h 79"/>
                  <a:gd name="T54" fmla="*/ 2147483647 w 53"/>
                  <a:gd name="T55" fmla="*/ 2147483647 h 79"/>
                  <a:gd name="T56" fmla="*/ 2147483647 w 53"/>
                  <a:gd name="T57" fmla="*/ 2147483647 h 79"/>
                  <a:gd name="T58" fmla="*/ 2147483647 w 53"/>
                  <a:gd name="T59" fmla="*/ 2147483647 h 79"/>
                  <a:gd name="T60" fmla="*/ 2147483647 w 53"/>
                  <a:gd name="T61" fmla="*/ 2147483647 h 79"/>
                  <a:gd name="T62" fmla="*/ 2147483647 w 53"/>
                  <a:gd name="T63" fmla="*/ 2147483647 h 79"/>
                  <a:gd name="T64" fmla="*/ 2147483647 w 53"/>
                  <a:gd name="T65" fmla="*/ 2147483647 h 79"/>
                  <a:gd name="T66" fmla="*/ 2147483647 w 53"/>
                  <a:gd name="T67" fmla="*/ 2147483647 h 79"/>
                  <a:gd name="T68" fmla="*/ 2147483647 w 53"/>
                  <a:gd name="T69" fmla="*/ 2147483647 h 79"/>
                  <a:gd name="T70" fmla="*/ 2147483647 w 53"/>
                  <a:gd name="T71" fmla="*/ 2147483647 h 79"/>
                  <a:gd name="T72" fmla="*/ 2147483647 w 53"/>
                  <a:gd name="T73" fmla="*/ 2147483647 h 79"/>
                  <a:gd name="T74" fmla="*/ 2147483647 w 53"/>
                  <a:gd name="T75" fmla="*/ 2147483647 h 79"/>
                  <a:gd name="T76" fmla="*/ 2147483647 w 53"/>
                  <a:gd name="T77" fmla="*/ 2147483647 h 79"/>
                  <a:gd name="T78" fmla="*/ 2147483647 w 53"/>
                  <a:gd name="T79" fmla="*/ 2147483647 h 79"/>
                  <a:gd name="T80" fmla="*/ 2147483647 w 53"/>
                  <a:gd name="T81" fmla="*/ 2147483647 h 79"/>
                  <a:gd name="T82" fmla="*/ 2147483647 w 53"/>
                  <a:gd name="T83" fmla="*/ 2147483647 h 79"/>
                  <a:gd name="T84" fmla="*/ 2147483647 w 53"/>
                  <a:gd name="T85" fmla="*/ 2147483647 h 79"/>
                  <a:gd name="T86" fmla="*/ 2147483647 w 53"/>
                  <a:gd name="T87" fmla="*/ 2147483647 h 79"/>
                  <a:gd name="T88" fmla="*/ 2147483647 w 53"/>
                  <a:gd name="T89" fmla="*/ 2147483647 h 79"/>
                  <a:gd name="T90" fmla="*/ 2147483647 w 53"/>
                  <a:gd name="T91" fmla="*/ 2147483647 h 79"/>
                  <a:gd name="T92" fmla="*/ 2147483647 w 53"/>
                  <a:gd name="T93" fmla="*/ 2147483647 h 79"/>
                  <a:gd name="T94" fmla="*/ 2147483647 w 53"/>
                  <a:gd name="T95" fmla="*/ 2147483647 h 79"/>
                  <a:gd name="T96" fmla="*/ 2147483647 w 53"/>
                  <a:gd name="T97" fmla="*/ 2147483647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9"/>
                  <a:gd name="T149" fmla="*/ 53 w 53"/>
                  <a:gd name="T150" fmla="*/ 79 h 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9">
                    <a:moveTo>
                      <a:pt x="35" y="0"/>
                    </a:moveTo>
                    <a:lnTo>
                      <a:pt x="36" y="1"/>
                    </a:lnTo>
                    <a:lnTo>
                      <a:pt x="41" y="9"/>
                    </a:lnTo>
                    <a:lnTo>
                      <a:pt x="44" y="12"/>
                    </a:lnTo>
                    <a:lnTo>
                      <a:pt x="46" y="16"/>
                    </a:lnTo>
                    <a:lnTo>
                      <a:pt x="48" y="19"/>
                    </a:lnTo>
                    <a:lnTo>
                      <a:pt x="51" y="25"/>
                    </a:lnTo>
                    <a:lnTo>
                      <a:pt x="52" y="31"/>
                    </a:lnTo>
                    <a:lnTo>
                      <a:pt x="51" y="41"/>
                    </a:lnTo>
                    <a:lnTo>
                      <a:pt x="52" y="47"/>
                    </a:lnTo>
                    <a:lnTo>
                      <a:pt x="53" y="47"/>
                    </a:lnTo>
                    <a:lnTo>
                      <a:pt x="51" y="56"/>
                    </a:lnTo>
                    <a:lnTo>
                      <a:pt x="50" y="60"/>
                    </a:lnTo>
                    <a:lnTo>
                      <a:pt x="46" y="63"/>
                    </a:lnTo>
                    <a:lnTo>
                      <a:pt x="44" y="64"/>
                    </a:lnTo>
                    <a:lnTo>
                      <a:pt x="40" y="64"/>
                    </a:lnTo>
                    <a:lnTo>
                      <a:pt x="37" y="63"/>
                    </a:lnTo>
                    <a:lnTo>
                      <a:pt x="37" y="66"/>
                    </a:lnTo>
                    <a:lnTo>
                      <a:pt x="36" y="67"/>
                    </a:lnTo>
                    <a:lnTo>
                      <a:pt x="34" y="71"/>
                    </a:lnTo>
                    <a:lnTo>
                      <a:pt x="33" y="68"/>
                    </a:lnTo>
                    <a:lnTo>
                      <a:pt x="31" y="68"/>
                    </a:lnTo>
                    <a:lnTo>
                      <a:pt x="29" y="67"/>
                    </a:lnTo>
                    <a:lnTo>
                      <a:pt x="26" y="67"/>
                    </a:lnTo>
                    <a:lnTo>
                      <a:pt x="24" y="68"/>
                    </a:lnTo>
                    <a:lnTo>
                      <a:pt x="25" y="71"/>
                    </a:lnTo>
                    <a:lnTo>
                      <a:pt x="24" y="72"/>
                    </a:lnTo>
                    <a:lnTo>
                      <a:pt x="23" y="73"/>
                    </a:lnTo>
                    <a:lnTo>
                      <a:pt x="22" y="71"/>
                    </a:lnTo>
                    <a:lnTo>
                      <a:pt x="20" y="69"/>
                    </a:lnTo>
                    <a:lnTo>
                      <a:pt x="20" y="74"/>
                    </a:lnTo>
                    <a:lnTo>
                      <a:pt x="18" y="75"/>
                    </a:lnTo>
                    <a:lnTo>
                      <a:pt x="17" y="75"/>
                    </a:lnTo>
                    <a:lnTo>
                      <a:pt x="17" y="74"/>
                    </a:lnTo>
                    <a:lnTo>
                      <a:pt x="18" y="73"/>
                    </a:lnTo>
                    <a:lnTo>
                      <a:pt x="18" y="72"/>
                    </a:lnTo>
                    <a:lnTo>
                      <a:pt x="17" y="72"/>
                    </a:lnTo>
                    <a:lnTo>
                      <a:pt x="14" y="73"/>
                    </a:lnTo>
                    <a:lnTo>
                      <a:pt x="12" y="77"/>
                    </a:lnTo>
                    <a:lnTo>
                      <a:pt x="11" y="77"/>
                    </a:lnTo>
                    <a:lnTo>
                      <a:pt x="9" y="75"/>
                    </a:lnTo>
                    <a:lnTo>
                      <a:pt x="9" y="77"/>
                    </a:lnTo>
                    <a:lnTo>
                      <a:pt x="6" y="79"/>
                    </a:lnTo>
                    <a:lnTo>
                      <a:pt x="6" y="77"/>
                    </a:lnTo>
                    <a:lnTo>
                      <a:pt x="3" y="77"/>
                    </a:lnTo>
                    <a:lnTo>
                      <a:pt x="2" y="79"/>
                    </a:lnTo>
                    <a:lnTo>
                      <a:pt x="2" y="78"/>
                    </a:lnTo>
                    <a:lnTo>
                      <a:pt x="2" y="77"/>
                    </a:lnTo>
                    <a:lnTo>
                      <a:pt x="3" y="73"/>
                    </a:lnTo>
                    <a:lnTo>
                      <a:pt x="6" y="74"/>
                    </a:lnTo>
                    <a:lnTo>
                      <a:pt x="6" y="72"/>
                    </a:lnTo>
                    <a:lnTo>
                      <a:pt x="7" y="71"/>
                    </a:lnTo>
                    <a:lnTo>
                      <a:pt x="6" y="69"/>
                    </a:lnTo>
                    <a:lnTo>
                      <a:pt x="3" y="71"/>
                    </a:lnTo>
                    <a:lnTo>
                      <a:pt x="3" y="69"/>
                    </a:lnTo>
                    <a:lnTo>
                      <a:pt x="4" y="66"/>
                    </a:lnTo>
                    <a:lnTo>
                      <a:pt x="4" y="62"/>
                    </a:lnTo>
                    <a:lnTo>
                      <a:pt x="6" y="58"/>
                    </a:lnTo>
                    <a:lnTo>
                      <a:pt x="7" y="56"/>
                    </a:lnTo>
                    <a:lnTo>
                      <a:pt x="9" y="53"/>
                    </a:lnTo>
                    <a:lnTo>
                      <a:pt x="9" y="51"/>
                    </a:lnTo>
                    <a:lnTo>
                      <a:pt x="8" y="50"/>
                    </a:lnTo>
                    <a:lnTo>
                      <a:pt x="8" y="47"/>
                    </a:lnTo>
                    <a:lnTo>
                      <a:pt x="7" y="46"/>
                    </a:lnTo>
                    <a:lnTo>
                      <a:pt x="7" y="42"/>
                    </a:lnTo>
                    <a:lnTo>
                      <a:pt x="6" y="39"/>
                    </a:lnTo>
                    <a:lnTo>
                      <a:pt x="6" y="35"/>
                    </a:lnTo>
                    <a:lnTo>
                      <a:pt x="3" y="35"/>
                    </a:lnTo>
                    <a:lnTo>
                      <a:pt x="4" y="39"/>
                    </a:lnTo>
                    <a:lnTo>
                      <a:pt x="3" y="39"/>
                    </a:lnTo>
                    <a:lnTo>
                      <a:pt x="2" y="36"/>
                    </a:lnTo>
                    <a:lnTo>
                      <a:pt x="0" y="36"/>
                    </a:lnTo>
                    <a:lnTo>
                      <a:pt x="1" y="34"/>
                    </a:lnTo>
                    <a:lnTo>
                      <a:pt x="2" y="31"/>
                    </a:lnTo>
                    <a:lnTo>
                      <a:pt x="4" y="31"/>
                    </a:lnTo>
                    <a:lnTo>
                      <a:pt x="8" y="30"/>
                    </a:lnTo>
                    <a:lnTo>
                      <a:pt x="11" y="31"/>
                    </a:lnTo>
                    <a:lnTo>
                      <a:pt x="12" y="33"/>
                    </a:lnTo>
                    <a:lnTo>
                      <a:pt x="11" y="29"/>
                    </a:lnTo>
                    <a:lnTo>
                      <a:pt x="11" y="27"/>
                    </a:lnTo>
                    <a:lnTo>
                      <a:pt x="9" y="25"/>
                    </a:lnTo>
                    <a:lnTo>
                      <a:pt x="9" y="24"/>
                    </a:lnTo>
                    <a:lnTo>
                      <a:pt x="11" y="23"/>
                    </a:lnTo>
                    <a:lnTo>
                      <a:pt x="9" y="22"/>
                    </a:lnTo>
                    <a:lnTo>
                      <a:pt x="8" y="22"/>
                    </a:lnTo>
                    <a:lnTo>
                      <a:pt x="7" y="20"/>
                    </a:lnTo>
                    <a:lnTo>
                      <a:pt x="7" y="19"/>
                    </a:lnTo>
                    <a:lnTo>
                      <a:pt x="8" y="19"/>
                    </a:lnTo>
                    <a:lnTo>
                      <a:pt x="6" y="17"/>
                    </a:lnTo>
                    <a:lnTo>
                      <a:pt x="6" y="16"/>
                    </a:lnTo>
                    <a:lnTo>
                      <a:pt x="6" y="14"/>
                    </a:lnTo>
                    <a:lnTo>
                      <a:pt x="7" y="14"/>
                    </a:lnTo>
                    <a:lnTo>
                      <a:pt x="11" y="12"/>
                    </a:lnTo>
                    <a:lnTo>
                      <a:pt x="17" y="6"/>
                    </a:lnTo>
                    <a:lnTo>
                      <a:pt x="22" y="5"/>
                    </a:lnTo>
                    <a:lnTo>
                      <a:pt x="26" y="6"/>
                    </a:lnTo>
                    <a:lnTo>
                      <a:pt x="30" y="3"/>
                    </a:lnTo>
                    <a:lnTo>
                      <a:pt x="35" y="0"/>
                    </a:lnTo>
                    <a:close/>
                  </a:path>
                </a:pathLst>
              </a:custGeom>
              <a:solidFill>
                <a:srgbClr val="EAEAEA"/>
              </a:solidFill>
              <a:ln w="6350">
                <a:solidFill>
                  <a:srgbClr val="C0C0C0"/>
                </a:solidFill>
                <a:round/>
                <a:headEnd/>
                <a:tailEnd/>
              </a:ln>
            </p:spPr>
            <p:txBody>
              <a:bodyPr/>
              <a:lstStyle/>
              <a:p>
                <a:endParaRPr lang="en-US" dirty="0"/>
              </a:p>
            </p:txBody>
          </p:sp>
          <p:sp>
            <p:nvSpPr>
              <p:cNvPr id="541" name="Freeform 544"/>
              <p:cNvSpPr>
                <a:spLocks/>
              </p:cNvSpPr>
              <p:nvPr/>
            </p:nvSpPr>
            <p:spPr bwMode="auto">
              <a:xfrm>
                <a:off x="1205691" y="2848586"/>
                <a:ext cx="445000" cy="312258"/>
              </a:xfrm>
              <a:custGeom>
                <a:avLst/>
                <a:gdLst>
                  <a:gd name="T0" fmla="*/ 2147483647 w 221"/>
                  <a:gd name="T1" fmla="*/ 2147483647 h 168"/>
                  <a:gd name="T2" fmla="*/ 2147483647 w 221"/>
                  <a:gd name="T3" fmla="*/ 2147483647 h 168"/>
                  <a:gd name="T4" fmla="*/ 0 w 221"/>
                  <a:gd name="T5" fmla="*/ 2147483647 h 168"/>
                  <a:gd name="T6" fmla="*/ 0 w 221"/>
                  <a:gd name="T7" fmla="*/ 2147483647 h 168"/>
                  <a:gd name="T8" fmla="*/ 2147483647 w 221"/>
                  <a:gd name="T9" fmla="*/ 2147483647 h 168"/>
                  <a:gd name="T10" fmla="*/ 2147483647 w 221"/>
                  <a:gd name="T11" fmla="*/ 2147483647 h 168"/>
                  <a:gd name="T12" fmla="*/ 2147483647 w 221"/>
                  <a:gd name="T13" fmla="*/ 2147483647 h 168"/>
                  <a:gd name="T14" fmla="*/ 2147483647 w 221"/>
                  <a:gd name="T15" fmla="*/ 2147483647 h 168"/>
                  <a:gd name="T16" fmla="*/ 2147483647 w 221"/>
                  <a:gd name="T17" fmla="*/ 2147483647 h 168"/>
                  <a:gd name="T18" fmla="*/ 2147483647 w 221"/>
                  <a:gd name="T19" fmla="*/ 2147483647 h 168"/>
                  <a:gd name="T20" fmla="*/ 2147483647 w 221"/>
                  <a:gd name="T21" fmla="*/ 2147483647 h 168"/>
                  <a:gd name="T22" fmla="*/ 2147483647 w 221"/>
                  <a:gd name="T23" fmla="*/ 2147483647 h 168"/>
                  <a:gd name="T24" fmla="*/ 2147483647 w 221"/>
                  <a:gd name="T25" fmla="*/ 2147483647 h 168"/>
                  <a:gd name="T26" fmla="*/ 2147483647 w 221"/>
                  <a:gd name="T27" fmla="*/ 2147483647 h 168"/>
                  <a:gd name="T28" fmla="*/ 2147483647 w 221"/>
                  <a:gd name="T29" fmla="*/ 2147483647 h 168"/>
                  <a:gd name="T30" fmla="*/ 2147483647 w 221"/>
                  <a:gd name="T31" fmla="*/ 2147483647 h 168"/>
                  <a:gd name="T32" fmla="*/ 2147483647 w 221"/>
                  <a:gd name="T33" fmla="*/ 2147483647 h 168"/>
                  <a:gd name="T34" fmla="*/ 2147483647 w 221"/>
                  <a:gd name="T35" fmla="*/ 2147483647 h 168"/>
                  <a:gd name="T36" fmla="*/ 2147483647 w 221"/>
                  <a:gd name="T37" fmla="*/ 2147483647 h 168"/>
                  <a:gd name="T38" fmla="*/ 2147483647 w 221"/>
                  <a:gd name="T39" fmla="*/ 2147483647 h 168"/>
                  <a:gd name="T40" fmla="*/ 2147483647 w 221"/>
                  <a:gd name="T41" fmla="*/ 2147483647 h 168"/>
                  <a:gd name="T42" fmla="*/ 2147483647 w 221"/>
                  <a:gd name="T43" fmla="*/ 2147483647 h 168"/>
                  <a:gd name="T44" fmla="*/ 2147483647 w 221"/>
                  <a:gd name="T45" fmla="*/ 2147483647 h 168"/>
                  <a:gd name="T46" fmla="*/ 2147483647 w 221"/>
                  <a:gd name="T47" fmla="*/ 2147483647 h 168"/>
                  <a:gd name="T48" fmla="*/ 2147483647 w 221"/>
                  <a:gd name="T49" fmla="*/ 2147483647 h 168"/>
                  <a:gd name="T50" fmla="*/ 2147483647 w 221"/>
                  <a:gd name="T51" fmla="*/ 2147483647 h 168"/>
                  <a:gd name="T52" fmla="*/ 2147483647 w 221"/>
                  <a:gd name="T53" fmla="*/ 2147483647 h 168"/>
                  <a:gd name="T54" fmla="*/ 2147483647 w 221"/>
                  <a:gd name="T55" fmla="*/ 2147483647 h 168"/>
                  <a:gd name="T56" fmla="*/ 2147483647 w 221"/>
                  <a:gd name="T57" fmla="*/ 2147483647 h 168"/>
                  <a:gd name="T58" fmla="*/ 2147483647 w 221"/>
                  <a:gd name="T59" fmla="*/ 2147483647 h 168"/>
                  <a:gd name="T60" fmla="*/ 2147483647 w 221"/>
                  <a:gd name="T61" fmla="*/ 2147483647 h 168"/>
                  <a:gd name="T62" fmla="*/ 2147483647 w 221"/>
                  <a:gd name="T63" fmla="*/ 2147483647 h 168"/>
                  <a:gd name="T64" fmla="*/ 2147483647 w 221"/>
                  <a:gd name="T65" fmla="*/ 2147483647 h 168"/>
                  <a:gd name="T66" fmla="*/ 2147483647 w 221"/>
                  <a:gd name="T67" fmla="*/ 2147483647 h 168"/>
                  <a:gd name="T68" fmla="*/ 2147483647 w 221"/>
                  <a:gd name="T69" fmla="*/ 2147483647 h 168"/>
                  <a:gd name="T70" fmla="*/ 2147483647 w 221"/>
                  <a:gd name="T71" fmla="*/ 2147483647 h 168"/>
                  <a:gd name="T72" fmla="*/ 2147483647 w 221"/>
                  <a:gd name="T73" fmla="*/ 2147483647 h 168"/>
                  <a:gd name="T74" fmla="*/ 2147483647 w 221"/>
                  <a:gd name="T75" fmla="*/ 2147483647 h 168"/>
                  <a:gd name="T76" fmla="*/ 2147483647 w 221"/>
                  <a:gd name="T77" fmla="*/ 2147483647 h 168"/>
                  <a:gd name="T78" fmla="*/ 2147483647 w 221"/>
                  <a:gd name="T79" fmla="*/ 2147483647 h 168"/>
                  <a:gd name="T80" fmla="*/ 2147483647 w 221"/>
                  <a:gd name="T81" fmla="*/ 2147483647 h 168"/>
                  <a:gd name="T82" fmla="*/ 2147483647 w 221"/>
                  <a:gd name="T83" fmla="*/ 2147483647 h 168"/>
                  <a:gd name="T84" fmla="*/ 2147483647 w 221"/>
                  <a:gd name="T85" fmla="*/ 2147483647 h 168"/>
                  <a:gd name="T86" fmla="*/ 2147483647 w 221"/>
                  <a:gd name="T87" fmla="*/ 2147483647 h 168"/>
                  <a:gd name="T88" fmla="*/ 2147483647 w 221"/>
                  <a:gd name="T89" fmla="*/ 2147483647 h 168"/>
                  <a:gd name="T90" fmla="*/ 2147483647 w 221"/>
                  <a:gd name="T91" fmla="*/ 2147483647 h 168"/>
                  <a:gd name="T92" fmla="*/ 2147483647 w 221"/>
                  <a:gd name="T93" fmla="*/ 2147483647 h 168"/>
                  <a:gd name="T94" fmla="*/ 2147483647 w 221"/>
                  <a:gd name="T95" fmla="*/ 2147483647 h 168"/>
                  <a:gd name="T96" fmla="*/ 2147483647 w 221"/>
                  <a:gd name="T97" fmla="*/ 2147483647 h 168"/>
                  <a:gd name="T98" fmla="*/ 2147483647 w 221"/>
                  <a:gd name="T99" fmla="*/ 2147483647 h 168"/>
                  <a:gd name="T100" fmla="*/ 2147483647 w 221"/>
                  <a:gd name="T101" fmla="*/ 2147483647 h 168"/>
                  <a:gd name="T102" fmla="*/ 2147483647 w 221"/>
                  <a:gd name="T103" fmla="*/ 2147483647 h 168"/>
                  <a:gd name="T104" fmla="*/ 2147483647 w 221"/>
                  <a:gd name="T105" fmla="*/ 2147483647 h 168"/>
                  <a:gd name="T106" fmla="*/ 2147483647 w 221"/>
                  <a:gd name="T107" fmla="*/ 2147483647 h 168"/>
                  <a:gd name="T108" fmla="*/ 2147483647 w 221"/>
                  <a:gd name="T109" fmla="*/ 2147483647 h 168"/>
                  <a:gd name="T110" fmla="*/ 2147483647 w 221"/>
                  <a:gd name="T111" fmla="*/ 2147483647 h 168"/>
                  <a:gd name="T112" fmla="*/ 2147483647 w 221"/>
                  <a:gd name="T113" fmla="*/ 2147483647 h 168"/>
                  <a:gd name="T114" fmla="*/ 2147483647 w 221"/>
                  <a:gd name="T115" fmla="*/ 2147483647 h 168"/>
                  <a:gd name="T116" fmla="*/ 2147483647 w 221"/>
                  <a:gd name="T117" fmla="*/ 2147483647 h 168"/>
                  <a:gd name="T118" fmla="*/ 2147483647 w 221"/>
                  <a:gd name="T119" fmla="*/ 2147483647 h 168"/>
                  <a:gd name="T120" fmla="*/ 2147483647 w 221"/>
                  <a:gd name="T121" fmla="*/ 2147483647 h 168"/>
                  <a:gd name="T122" fmla="*/ 2147483647 w 221"/>
                  <a:gd name="T123" fmla="*/ 2147483647 h 168"/>
                  <a:gd name="T124" fmla="*/ 2147483647 w 221"/>
                  <a:gd name="T125" fmla="*/ 2147483647 h 1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1"/>
                  <a:gd name="T190" fmla="*/ 0 h 168"/>
                  <a:gd name="T191" fmla="*/ 221 w 221"/>
                  <a:gd name="T192" fmla="*/ 168 h 1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1" h="168">
                    <a:moveTo>
                      <a:pt x="6" y="161"/>
                    </a:moveTo>
                    <a:lnTo>
                      <a:pt x="10" y="154"/>
                    </a:lnTo>
                    <a:lnTo>
                      <a:pt x="16" y="145"/>
                    </a:lnTo>
                    <a:lnTo>
                      <a:pt x="18" y="140"/>
                    </a:lnTo>
                    <a:lnTo>
                      <a:pt x="18" y="137"/>
                    </a:lnTo>
                    <a:lnTo>
                      <a:pt x="16" y="132"/>
                    </a:lnTo>
                    <a:lnTo>
                      <a:pt x="13" y="129"/>
                    </a:lnTo>
                    <a:lnTo>
                      <a:pt x="10" y="129"/>
                    </a:lnTo>
                    <a:lnTo>
                      <a:pt x="6" y="128"/>
                    </a:lnTo>
                    <a:lnTo>
                      <a:pt x="4" y="126"/>
                    </a:lnTo>
                    <a:lnTo>
                      <a:pt x="4" y="122"/>
                    </a:lnTo>
                    <a:lnTo>
                      <a:pt x="4" y="117"/>
                    </a:lnTo>
                    <a:lnTo>
                      <a:pt x="4" y="112"/>
                    </a:lnTo>
                    <a:lnTo>
                      <a:pt x="1" y="107"/>
                    </a:lnTo>
                    <a:lnTo>
                      <a:pt x="0" y="104"/>
                    </a:lnTo>
                    <a:lnTo>
                      <a:pt x="1" y="99"/>
                    </a:lnTo>
                    <a:lnTo>
                      <a:pt x="4" y="94"/>
                    </a:lnTo>
                    <a:lnTo>
                      <a:pt x="4" y="90"/>
                    </a:lnTo>
                    <a:lnTo>
                      <a:pt x="0" y="89"/>
                    </a:lnTo>
                    <a:lnTo>
                      <a:pt x="0" y="84"/>
                    </a:lnTo>
                    <a:lnTo>
                      <a:pt x="0" y="82"/>
                    </a:lnTo>
                    <a:lnTo>
                      <a:pt x="6" y="79"/>
                    </a:lnTo>
                    <a:lnTo>
                      <a:pt x="6" y="74"/>
                    </a:lnTo>
                    <a:lnTo>
                      <a:pt x="10" y="68"/>
                    </a:lnTo>
                    <a:lnTo>
                      <a:pt x="11" y="62"/>
                    </a:lnTo>
                    <a:lnTo>
                      <a:pt x="11" y="57"/>
                    </a:lnTo>
                    <a:lnTo>
                      <a:pt x="11" y="53"/>
                    </a:lnTo>
                    <a:lnTo>
                      <a:pt x="13" y="55"/>
                    </a:lnTo>
                    <a:lnTo>
                      <a:pt x="15" y="57"/>
                    </a:lnTo>
                    <a:lnTo>
                      <a:pt x="16" y="57"/>
                    </a:lnTo>
                    <a:lnTo>
                      <a:pt x="18" y="58"/>
                    </a:lnTo>
                    <a:lnTo>
                      <a:pt x="22" y="57"/>
                    </a:lnTo>
                    <a:lnTo>
                      <a:pt x="23" y="58"/>
                    </a:lnTo>
                    <a:lnTo>
                      <a:pt x="26" y="60"/>
                    </a:lnTo>
                    <a:lnTo>
                      <a:pt x="27" y="62"/>
                    </a:lnTo>
                    <a:lnTo>
                      <a:pt x="28" y="62"/>
                    </a:lnTo>
                    <a:lnTo>
                      <a:pt x="31" y="61"/>
                    </a:lnTo>
                    <a:lnTo>
                      <a:pt x="34" y="62"/>
                    </a:lnTo>
                    <a:lnTo>
                      <a:pt x="37" y="60"/>
                    </a:lnTo>
                    <a:lnTo>
                      <a:pt x="39" y="58"/>
                    </a:lnTo>
                    <a:lnTo>
                      <a:pt x="40" y="55"/>
                    </a:lnTo>
                    <a:lnTo>
                      <a:pt x="42" y="55"/>
                    </a:lnTo>
                    <a:lnTo>
                      <a:pt x="43" y="52"/>
                    </a:lnTo>
                    <a:lnTo>
                      <a:pt x="40" y="51"/>
                    </a:lnTo>
                    <a:lnTo>
                      <a:pt x="40" y="50"/>
                    </a:lnTo>
                    <a:lnTo>
                      <a:pt x="43" y="50"/>
                    </a:lnTo>
                    <a:lnTo>
                      <a:pt x="45" y="50"/>
                    </a:lnTo>
                    <a:lnTo>
                      <a:pt x="50" y="49"/>
                    </a:lnTo>
                    <a:lnTo>
                      <a:pt x="51" y="47"/>
                    </a:lnTo>
                    <a:lnTo>
                      <a:pt x="54" y="46"/>
                    </a:lnTo>
                    <a:lnTo>
                      <a:pt x="56" y="44"/>
                    </a:lnTo>
                    <a:lnTo>
                      <a:pt x="57" y="44"/>
                    </a:lnTo>
                    <a:lnTo>
                      <a:pt x="62" y="41"/>
                    </a:lnTo>
                    <a:lnTo>
                      <a:pt x="62" y="40"/>
                    </a:lnTo>
                    <a:lnTo>
                      <a:pt x="62" y="38"/>
                    </a:lnTo>
                    <a:lnTo>
                      <a:pt x="64" y="34"/>
                    </a:lnTo>
                    <a:lnTo>
                      <a:pt x="64" y="33"/>
                    </a:lnTo>
                    <a:lnTo>
                      <a:pt x="66" y="28"/>
                    </a:lnTo>
                    <a:lnTo>
                      <a:pt x="65" y="27"/>
                    </a:lnTo>
                    <a:lnTo>
                      <a:pt x="66" y="25"/>
                    </a:lnTo>
                    <a:lnTo>
                      <a:pt x="67" y="25"/>
                    </a:lnTo>
                    <a:lnTo>
                      <a:pt x="68" y="23"/>
                    </a:lnTo>
                    <a:lnTo>
                      <a:pt x="71" y="23"/>
                    </a:lnTo>
                    <a:lnTo>
                      <a:pt x="72" y="23"/>
                    </a:lnTo>
                    <a:lnTo>
                      <a:pt x="77" y="23"/>
                    </a:lnTo>
                    <a:lnTo>
                      <a:pt x="78" y="22"/>
                    </a:lnTo>
                    <a:lnTo>
                      <a:pt x="78" y="19"/>
                    </a:lnTo>
                    <a:lnTo>
                      <a:pt x="79" y="18"/>
                    </a:lnTo>
                    <a:lnTo>
                      <a:pt x="81" y="18"/>
                    </a:lnTo>
                    <a:lnTo>
                      <a:pt x="82" y="18"/>
                    </a:lnTo>
                    <a:lnTo>
                      <a:pt x="86" y="20"/>
                    </a:lnTo>
                    <a:lnTo>
                      <a:pt x="88" y="22"/>
                    </a:lnTo>
                    <a:lnTo>
                      <a:pt x="93" y="22"/>
                    </a:lnTo>
                    <a:lnTo>
                      <a:pt x="100" y="20"/>
                    </a:lnTo>
                    <a:lnTo>
                      <a:pt x="103" y="22"/>
                    </a:lnTo>
                    <a:lnTo>
                      <a:pt x="104" y="23"/>
                    </a:lnTo>
                    <a:lnTo>
                      <a:pt x="108" y="23"/>
                    </a:lnTo>
                    <a:lnTo>
                      <a:pt x="111" y="23"/>
                    </a:lnTo>
                    <a:lnTo>
                      <a:pt x="112" y="24"/>
                    </a:lnTo>
                    <a:lnTo>
                      <a:pt x="116" y="28"/>
                    </a:lnTo>
                    <a:lnTo>
                      <a:pt x="119" y="28"/>
                    </a:lnTo>
                    <a:lnTo>
                      <a:pt x="120" y="28"/>
                    </a:lnTo>
                    <a:lnTo>
                      <a:pt x="121" y="27"/>
                    </a:lnTo>
                    <a:lnTo>
                      <a:pt x="125" y="24"/>
                    </a:lnTo>
                    <a:lnTo>
                      <a:pt x="126" y="24"/>
                    </a:lnTo>
                    <a:lnTo>
                      <a:pt x="127" y="24"/>
                    </a:lnTo>
                    <a:lnTo>
                      <a:pt x="128" y="23"/>
                    </a:lnTo>
                    <a:lnTo>
                      <a:pt x="130" y="23"/>
                    </a:lnTo>
                    <a:lnTo>
                      <a:pt x="131" y="23"/>
                    </a:lnTo>
                    <a:lnTo>
                      <a:pt x="132" y="24"/>
                    </a:lnTo>
                    <a:lnTo>
                      <a:pt x="136" y="25"/>
                    </a:lnTo>
                    <a:lnTo>
                      <a:pt x="137" y="24"/>
                    </a:lnTo>
                    <a:lnTo>
                      <a:pt x="137" y="23"/>
                    </a:lnTo>
                    <a:lnTo>
                      <a:pt x="137" y="22"/>
                    </a:lnTo>
                    <a:lnTo>
                      <a:pt x="136" y="19"/>
                    </a:lnTo>
                    <a:lnTo>
                      <a:pt x="139" y="17"/>
                    </a:lnTo>
                    <a:lnTo>
                      <a:pt x="141" y="16"/>
                    </a:lnTo>
                    <a:lnTo>
                      <a:pt x="142" y="17"/>
                    </a:lnTo>
                    <a:lnTo>
                      <a:pt x="144" y="17"/>
                    </a:lnTo>
                    <a:lnTo>
                      <a:pt x="147" y="18"/>
                    </a:lnTo>
                    <a:lnTo>
                      <a:pt x="148" y="18"/>
                    </a:lnTo>
                    <a:lnTo>
                      <a:pt x="150" y="16"/>
                    </a:lnTo>
                    <a:lnTo>
                      <a:pt x="150" y="14"/>
                    </a:lnTo>
                    <a:lnTo>
                      <a:pt x="149" y="12"/>
                    </a:lnTo>
                    <a:lnTo>
                      <a:pt x="149" y="11"/>
                    </a:lnTo>
                    <a:lnTo>
                      <a:pt x="152" y="7"/>
                    </a:lnTo>
                    <a:lnTo>
                      <a:pt x="155" y="2"/>
                    </a:lnTo>
                    <a:lnTo>
                      <a:pt x="156" y="2"/>
                    </a:lnTo>
                    <a:lnTo>
                      <a:pt x="156" y="1"/>
                    </a:lnTo>
                    <a:lnTo>
                      <a:pt x="156" y="0"/>
                    </a:lnTo>
                    <a:lnTo>
                      <a:pt x="159" y="1"/>
                    </a:lnTo>
                    <a:lnTo>
                      <a:pt x="160" y="0"/>
                    </a:lnTo>
                    <a:lnTo>
                      <a:pt x="163" y="0"/>
                    </a:lnTo>
                    <a:lnTo>
                      <a:pt x="166" y="3"/>
                    </a:lnTo>
                    <a:lnTo>
                      <a:pt x="166" y="6"/>
                    </a:lnTo>
                    <a:lnTo>
                      <a:pt x="165" y="7"/>
                    </a:lnTo>
                    <a:lnTo>
                      <a:pt x="165" y="9"/>
                    </a:lnTo>
                    <a:lnTo>
                      <a:pt x="166" y="9"/>
                    </a:lnTo>
                    <a:lnTo>
                      <a:pt x="167" y="11"/>
                    </a:lnTo>
                    <a:lnTo>
                      <a:pt x="169" y="9"/>
                    </a:lnTo>
                    <a:lnTo>
                      <a:pt x="170" y="11"/>
                    </a:lnTo>
                    <a:lnTo>
                      <a:pt x="170" y="12"/>
                    </a:lnTo>
                    <a:lnTo>
                      <a:pt x="170" y="13"/>
                    </a:lnTo>
                    <a:lnTo>
                      <a:pt x="169" y="14"/>
                    </a:lnTo>
                    <a:lnTo>
                      <a:pt x="170" y="17"/>
                    </a:lnTo>
                    <a:lnTo>
                      <a:pt x="169" y="18"/>
                    </a:lnTo>
                    <a:lnTo>
                      <a:pt x="169" y="20"/>
                    </a:lnTo>
                    <a:lnTo>
                      <a:pt x="169" y="23"/>
                    </a:lnTo>
                    <a:lnTo>
                      <a:pt x="167" y="25"/>
                    </a:lnTo>
                    <a:lnTo>
                      <a:pt x="169" y="28"/>
                    </a:lnTo>
                    <a:lnTo>
                      <a:pt x="170" y="31"/>
                    </a:lnTo>
                    <a:lnTo>
                      <a:pt x="171" y="34"/>
                    </a:lnTo>
                    <a:lnTo>
                      <a:pt x="172" y="34"/>
                    </a:lnTo>
                    <a:lnTo>
                      <a:pt x="174" y="35"/>
                    </a:lnTo>
                    <a:lnTo>
                      <a:pt x="175" y="34"/>
                    </a:lnTo>
                    <a:lnTo>
                      <a:pt x="178" y="31"/>
                    </a:lnTo>
                    <a:lnTo>
                      <a:pt x="182" y="29"/>
                    </a:lnTo>
                    <a:lnTo>
                      <a:pt x="188" y="28"/>
                    </a:lnTo>
                    <a:lnTo>
                      <a:pt x="189" y="25"/>
                    </a:lnTo>
                    <a:lnTo>
                      <a:pt x="192" y="24"/>
                    </a:lnTo>
                    <a:lnTo>
                      <a:pt x="192" y="23"/>
                    </a:lnTo>
                    <a:lnTo>
                      <a:pt x="193" y="23"/>
                    </a:lnTo>
                    <a:lnTo>
                      <a:pt x="196" y="22"/>
                    </a:lnTo>
                    <a:lnTo>
                      <a:pt x="198" y="20"/>
                    </a:lnTo>
                    <a:lnTo>
                      <a:pt x="199" y="19"/>
                    </a:lnTo>
                    <a:lnTo>
                      <a:pt x="202" y="19"/>
                    </a:lnTo>
                    <a:lnTo>
                      <a:pt x="202" y="20"/>
                    </a:lnTo>
                    <a:lnTo>
                      <a:pt x="203" y="20"/>
                    </a:lnTo>
                    <a:lnTo>
                      <a:pt x="204" y="20"/>
                    </a:lnTo>
                    <a:lnTo>
                      <a:pt x="204" y="23"/>
                    </a:lnTo>
                    <a:lnTo>
                      <a:pt x="205" y="24"/>
                    </a:lnTo>
                    <a:lnTo>
                      <a:pt x="207" y="24"/>
                    </a:lnTo>
                    <a:lnTo>
                      <a:pt x="208" y="22"/>
                    </a:lnTo>
                    <a:lnTo>
                      <a:pt x="208" y="23"/>
                    </a:lnTo>
                    <a:lnTo>
                      <a:pt x="209" y="23"/>
                    </a:lnTo>
                    <a:lnTo>
                      <a:pt x="213" y="20"/>
                    </a:lnTo>
                    <a:lnTo>
                      <a:pt x="215" y="20"/>
                    </a:lnTo>
                    <a:lnTo>
                      <a:pt x="218" y="20"/>
                    </a:lnTo>
                    <a:lnTo>
                      <a:pt x="219" y="22"/>
                    </a:lnTo>
                    <a:lnTo>
                      <a:pt x="220" y="22"/>
                    </a:lnTo>
                    <a:lnTo>
                      <a:pt x="221" y="23"/>
                    </a:lnTo>
                    <a:lnTo>
                      <a:pt x="220" y="23"/>
                    </a:lnTo>
                    <a:lnTo>
                      <a:pt x="219" y="23"/>
                    </a:lnTo>
                    <a:lnTo>
                      <a:pt x="218" y="23"/>
                    </a:lnTo>
                    <a:lnTo>
                      <a:pt x="215" y="25"/>
                    </a:lnTo>
                    <a:lnTo>
                      <a:pt x="215" y="27"/>
                    </a:lnTo>
                    <a:lnTo>
                      <a:pt x="218" y="27"/>
                    </a:lnTo>
                    <a:lnTo>
                      <a:pt x="218" y="28"/>
                    </a:lnTo>
                    <a:lnTo>
                      <a:pt x="218" y="29"/>
                    </a:lnTo>
                    <a:lnTo>
                      <a:pt x="215" y="29"/>
                    </a:lnTo>
                    <a:lnTo>
                      <a:pt x="214" y="30"/>
                    </a:lnTo>
                    <a:lnTo>
                      <a:pt x="213" y="30"/>
                    </a:lnTo>
                    <a:lnTo>
                      <a:pt x="210" y="31"/>
                    </a:lnTo>
                    <a:lnTo>
                      <a:pt x="209" y="31"/>
                    </a:lnTo>
                    <a:lnTo>
                      <a:pt x="205" y="30"/>
                    </a:lnTo>
                    <a:lnTo>
                      <a:pt x="203" y="30"/>
                    </a:lnTo>
                    <a:lnTo>
                      <a:pt x="192" y="30"/>
                    </a:lnTo>
                    <a:lnTo>
                      <a:pt x="188" y="31"/>
                    </a:lnTo>
                    <a:lnTo>
                      <a:pt x="187" y="31"/>
                    </a:lnTo>
                    <a:lnTo>
                      <a:pt x="185" y="34"/>
                    </a:lnTo>
                    <a:lnTo>
                      <a:pt x="182" y="34"/>
                    </a:lnTo>
                    <a:lnTo>
                      <a:pt x="181" y="35"/>
                    </a:lnTo>
                    <a:lnTo>
                      <a:pt x="180" y="35"/>
                    </a:lnTo>
                    <a:lnTo>
                      <a:pt x="178" y="36"/>
                    </a:lnTo>
                    <a:lnTo>
                      <a:pt x="176" y="38"/>
                    </a:lnTo>
                    <a:lnTo>
                      <a:pt x="175" y="38"/>
                    </a:lnTo>
                    <a:lnTo>
                      <a:pt x="175" y="39"/>
                    </a:lnTo>
                    <a:lnTo>
                      <a:pt x="174" y="39"/>
                    </a:lnTo>
                    <a:lnTo>
                      <a:pt x="171" y="39"/>
                    </a:lnTo>
                    <a:lnTo>
                      <a:pt x="171" y="40"/>
                    </a:lnTo>
                    <a:lnTo>
                      <a:pt x="166" y="44"/>
                    </a:lnTo>
                    <a:lnTo>
                      <a:pt x="165" y="45"/>
                    </a:lnTo>
                    <a:lnTo>
                      <a:pt x="165" y="47"/>
                    </a:lnTo>
                    <a:lnTo>
                      <a:pt x="167" y="49"/>
                    </a:lnTo>
                    <a:lnTo>
                      <a:pt x="170" y="51"/>
                    </a:lnTo>
                    <a:lnTo>
                      <a:pt x="171" y="55"/>
                    </a:lnTo>
                    <a:lnTo>
                      <a:pt x="172" y="57"/>
                    </a:lnTo>
                    <a:lnTo>
                      <a:pt x="172" y="58"/>
                    </a:lnTo>
                    <a:lnTo>
                      <a:pt x="171" y="61"/>
                    </a:lnTo>
                    <a:lnTo>
                      <a:pt x="171" y="62"/>
                    </a:lnTo>
                    <a:lnTo>
                      <a:pt x="171" y="63"/>
                    </a:lnTo>
                    <a:lnTo>
                      <a:pt x="170" y="66"/>
                    </a:lnTo>
                    <a:lnTo>
                      <a:pt x="169" y="68"/>
                    </a:lnTo>
                    <a:lnTo>
                      <a:pt x="166" y="69"/>
                    </a:lnTo>
                    <a:lnTo>
                      <a:pt x="164" y="72"/>
                    </a:lnTo>
                    <a:lnTo>
                      <a:pt x="164" y="74"/>
                    </a:lnTo>
                    <a:lnTo>
                      <a:pt x="163" y="75"/>
                    </a:lnTo>
                    <a:lnTo>
                      <a:pt x="163" y="77"/>
                    </a:lnTo>
                    <a:lnTo>
                      <a:pt x="164" y="78"/>
                    </a:lnTo>
                    <a:lnTo>
                      <a:pt x="164" y="79"/>
                    </a:lnTo>
                    <a:lnTo>
                      <a:pt x="164" y="82"/>
                    </a:lnTo>
                    <a:lnTo>
                      <a:pt x="161" y="84"/>
                    </a:lnTo>
                    <a:lnTo>
                      <a:pt x="159" y="85"/>
                    </a:lnTo>
                    <a:lnTo>
                      <a:pt x="156" y="85"/>
                    </a:lnTo>
                    <a:lnTo>
                      <a:pt x="153" y="85"/>
                    </a:lnTo>
                    <a:lnTo>
                      <a:pt x="148" y="84"/>
                    </a:lnTo>
                    <a:lnTo>
                      <a:pt x="147" y="84"/>
                    </a:lnTo>
                    <a:lnTo>
                      <a:pt x="145" y="84"/>
                    </a:lnTo>
                    <a:lnTo>
                      <a:pt x="145" y="86"/>
                    </a:lnTo>
                    <a:lnTo>
                      <a:pt x="145" y="88"/>
                    </a:lnTo>
                    <a:lnTo>
                      <a:pt x="148" y="90"/>
                    </a:lnTo>
                    <a:lnTo>
                      <a:pt x="149" y="90"/>
                    </a:lnTo>
                    <a:lnTo>
                      <a:pt x="150" y="94"/>
                    </a:lnTo>
                    <a:lnTo>
                      <a:pt x="152" y="95"/>
                    </a:lnTo>
                    <a:lnTo>
                      <a:pt x="152" y="96"/>
                    </a:lnTo>
                    <a:lnTo>
                      <a:pt x="149" y="99"/>
                    </a:lnTo>
                    <a:lnTo>
                      <a:pt x="148" y="99"/>
                    </a:lnTo>
                    <a:lnTo>
                      <a:pt x="145" y="101"/>
                    </a:lnTo>
                    <a:lnTo>
                      <a:pt x="143" y="101"/>
                    </a:lnTo>
                    <a:lnTo>
                      <a:pt x="139" y="102"/>
                    </a:lnTo>
                    <a:lnTo>
                      <a:pt x="139" y="106"/>
                    </a:lnTo>
                    <a:lnTo>
                      <a:pt x="138" y="106"/>
                    </a:lnTo>
                    <a:lnTo>
                      <a:pt x="137" y="107"/>
                    </a:lnTo>
                    <a:lnTo>
                      <a:pt x="137" y="110"/>
                    </a:lnTo>
                    <a:lnTo>
                      <a:pt x="137" y="111"/>
                    </a:lnTo>
                    <a:lnTo>
                      <a:pt x="136" y="112"/>
                    </a:lnTo>
                    <a:lnTo>
                      <a:pt x="134" y="113"/>
                    </a:lnTo>
                    <a:lnTo>
                      <a:pt x="134" y="115"/>
                    </a:lnTo>
                    <a:lnTo>
                      <a:pt x="134" y="120"/>
                    </a:lnTo>
                    <a:lnTo>
                      <a:pt x="136" y="122"/>
                    </a:lnTo>
                    <a:lnTo>
                      <a:pt x="136" y="123"/>
                    </a:lnTo>
                    <a:lnTo>
                      <a:pt x="130" y="129"/>
                    </a:lnTo>
                    <a:lnTo>
                      <a:pt x="127" y="128"/>
                    </a:lnTo>
                    <a:lnTo>
                      <a:pt x="126" y="127"/>
                    </a:lnTo>
                    <a:lnTo>
                      <a:pt x="125" y="126"/>
                    </a:lnTo>
                    <a:lnTo>
                      <a:pt x="123" y="126"/>
                    </a:lnTo>
                    <a:lnTo>
                      <a:pt x="122" y="126"/>
                    </a:lnTo>
                    <a:lnTo>
                      <a:pt x="123" y="127"/>
                    </a:lnTo>
                    <a:lnTo>
                      <a:pt x="119" y="126"/>
                    </a:lnTo>
                    <a:lnTo>
                      <a:pt x="117" y="126"/>
                    </a:lnTo>
                    <a:lnTo>
                      <a:pt x="116" y="127"/>
                    </a:lnTo>
                    <a:lnTo>
                      <a:pt x="115" y="128"/>
                    </a:lnTo>
                    <a:lnTo>
                      <a:pt x="110" y="131"/>
                    </a:lnTo>
                    <a:lnTo>
                      <a:pt x="110" y="132"/>
                    </a:lnTo>
                    <a:lnTo>
                      <a:pt x="112" y="133"/>
                    </a:lnTo>
                    <a:lnTo>
                      <a:pt x="111" y="134"/>
                    </a:lnTo>
                    <a:lnTo>
                      <a:pt x="109" y="134"/>
                    </a:lnTo>
                    <a:lnTo>
                      <a:pt x="106" y="135"/>
                    </a:lnTo>
                    <a:lnTo>
                      <a:pt x="103" y="135"/>
                    </a:lnTo>
                    <a:lnTo>
                      <a:pt x="100" y="135"/>
                    </a:lnTo>
                    <a:lnTo>
                      <a:pt x="100" y="134"/>
                    </a:lnTo>
                    <a:lnTo>
                      <a:pt x="99" y="134"/>
                    </a:lnTo>
                    <a:lnTo>
                      <a:pt x="97" y="135"/>
                    </a:lnTo>
                    <a:lnTo>
                      <a:pt x="95" y="138"/>
                    </a:lnTo>
                    <a:lnTo>
                      <a:pt x="92" y="140"/>
                    </a:lnTo>
                    <a:lnTo>
                      <a:pt x="90" y="142"/>
                    </a:lnTo>
                    <a:lnTo>
                      <a:pt x="89" y="146"/>
                    </a:lnTo>
                    <a:lnTo>
                      <a:pt x="90" y="150"/>
                    </a:lnTo>
                    <a:lnTo>
                      <a:pt x="89" y="155"/>
                    </a:lnTo>
                    <a:lnTo>
                      <a:pt x="89" y="156"/>
                    </a:lnTo>
                    <a:lnTo>
                      <a:pt x="90" y="157"/>
                    </a:lnTo>
                    <a:lnTo>
                      <a:pt x="90" y="159"/>
                    </a:lnTo>
                    <a:lnTo>
                      <a:pt x="88" y="161"/>
                    </a:lnTo>
                    <a:lnTo>
                      <a:pt x="81" y="162"/>
                    </a:lnTo>
                    <a:lnTo>
                      <a:pt x="75" y="165"/>
                    </a:lnTo>
                    <a:lnTo>
                      <a:pt x="70" y="165"/>
                    </a:lnTo>
                    <a:lnTo>
                      <a:pt x="64" y="165"/>
                    </a:lnTo>
                    <a:lnTo>
                      <a:pt x="60" y="165"/>
                    </a:lnTo>
                    <a:lnTo>
                      <a:pt x="57" y="166"/>
                    </a:lnTo>
                    <a:lnTo>
                      <a:pt x="56" y="166"/>
                    </a:lnTo>
                    <a:lnTo>
                      <a:pt x="56" y="167"/>
                    </a:lnTo>
                    <a:lnTo>
                      <a:pt x="55" y="168"/>
                    </a:lnTo>
                    <a:lnTo>
                      <a:pt x="50" y="166"/>
                    </a:lnTo>
                    <a:lnTo>
                      <a:pt x="45" y="166"/>
                    </a:lnTo>
                    <a:lnTo>
                      <a:pt x="42" y="167"/>
                    </a:lnTo>
                    <a:lnTo>
                      <a:pt x="38" y="166"/>
                    </a:lnTo>
                    <a:lnTo>
                      <a:pt x="35" y="167"/>
                    </a:lnTo>
                    <a:lnTo>
                      <a:pt x="33" y="167"/>
                    </a:lnTo>
                    <a:lnTo>
                      <a:pt x="32" y="167"/>
                    </a:lnTo>
                    <a:lnTo>
                      <a:pt x="32" y="168"/>
                    </a:lnTo>
                    <a:lnTo>
                      <a:pt x="29" y="168"/>
                    </a:lnTo>
                    <a:lnTo>
                      <a:pt x="28" y="168"/>
                    </a:lnTo>
                    <a:lnTo>
                      <a:pt x="23" y="165"/>
                    </a:lnTo>
                    <a:lnTo>
                      <a:pt x="6" y="161"/>
                    </a:lnTo>
                    <a:close/>
                  </a:path>
                </a:pathLst>
              </a:custGeom>
              <a:solidFill>
                <a:srgbClr val="EAEAEA"/>
              </a:solidFill>
              <a:ln w="6350">
                <a:solidFill>
                  <a:srgbClr val="C0C0C0"/>
                </a:solidFill>
                <a:round/>
                <a:headEnd/>
                <a:tailEnd/>
              </a:ln>
            </p:spPr>
            <p:txBody>
              <a:bodyPr/>
              <a:lstStyle/>
              <a:p>
                <a:endParaRPr lang="en-US" dirty="0"/>
              </a:p>
            </p:txBody>
          </p:sp>
          <p:sp>
            <p:nvSpPr>
              <p:cNvPr id="542" name="Freeform 546"/>
              <p:cNvSpPr>
                <a:spLocks/>
              </p:cNvSpPr>
              <p:nvPr/>
            </p:nvSpPr>
            <p:spPr bwMode="auto">
              <a:xfrm>
                <a:off x="1813791" y="3132964"/>
                <a:ext cx="247669" cy="126390"/>
              </a:xfrm>
              <a:custGeom>
                <a:avLst/>
                <a:gdLst>
                  <a:gd name="T0" fmla="*/ 2147483647 w 123"/>
                  <a:gd name="T1" fmla="*/ 2147483647 h 68"/>
                  <a:gd name="T2" fmla="*/ 2147483647 w 123"/>
                  <a:gd name="T3" fmla="*/ 2147483647 h 68"/>
                  <a:gd name="T4" fmla="*/ 2147483647 w 123"/>
                  <a:gd name="T5" fmla="*/ 2147483647 h 68"/>
                  <a:gd name="T6" fmla="*/ 2147483647 w 123"/>
                  <a:gd name="T7" fmla="*/ 2147483647 h 68"/>
                  <a:gd name="T8" fmla="*/ 2147483647 w 123"/>
                  <a:gd name="T9" fmla="*/ 2147483647 h 68"/>
                  <a:gd name="T10" fmla="*/ 2147483647 w 123"/>
                  <a:gd name="T11" fmla="*/ 2147483647 h 68"/>
                  <a:gd name="T12" fmla="*/ 2147483647 w 123"/>
                  <a:gd name="T13" fmla="*/ 2147483647 h 68"/>
                  <a:gd name="T14" fmla="*/ 2147483647 w 123"/>
                  <a:gd name="T15" fmla="*/ 2147483647 h 68"/>
                  <a:gd name="T16" fmla="*/ 2147483647 w 123"/>
                  <a:gd name="T17" fmla="*/ 2147483647 h 68"/>
                  <a:gd name="T18" fmla="*/ 2147483647 w 123"/>
                  <a:gd name="T19" fmla="*/ 2147483647 h 68"/>
                  <a:gd name="T20" fmla="*/ 2147483647 w 123"/>
                  <a:gd name="T21" fmla="*/ 2147483647 h 68"/>
                  <a:gd name="T22" fmla="*/ 2147483647 w 123"/>
                  <a:gd name="T23" fmla="*/ 2147483647 h 68"/>
                  <a:gd name="T24" fmla="*/ 2147483647 w 123"/>
                  <a:gd name="T25" fmla="*/ 2147483647 h 68"/>
                  <a:gd name="T26" fmla="*/ 2147483647 w 123"/>
                  <a:gd name="T27" fmla="*/ 2147483647 h 68"/>
                  <a:gd name="T28" fmla="*/ 2147483647 w 123"/>
                  <a:gd name="T29" fmla="*/ 2147483647 h 68"/>
                  <a:gd name="T30" fmla="*/ 2147483647 w 123"/>
                  <a:gd name="T31" fmla="*/ 2147483647 h 68"/>
                  <a:gd name="T32" fmla="*/ 2147483647 w 123"/>
                  <a:gd name="T33" fmla="*/ 2147483647 h 68"/>
                  <a:gd name="T34" fmla="*/ 2147483647 w 123"/>
                  <a:gd name="T35" fmla="*/ 2147483647 h 68"/>
                  <a:gd name="T36" fmla="*/ 2147483647 w 123"/>
                  <a:gd name="T37" fmla="*/ 2147483647 h 68"/>
                  <a:gd name="T38" fmla="*/ 0 w 123"/>
                  <a:gd name="T39" fmla="*/ 2147483647 h 68"/>
                  <a:gd name="T40" fmla="*/ 2147483647 w 123"/>
                  <a:gd name="T41" fmla="*/ 2147483647 h 68"/>
                  <a:gd name="T42" fmla="*/ 2147483647 w 123"/>
                  <a:gd name="T43" fmla="*/ 2147483647 h 68"/>
                  <a:gd name="T44" fmla="*/ 2147483647 w 123"/>
                  <a:gd name="T45" fmla="*/ 2147483647 h 68"/>
                  <a:gd name="T46" fmla="*/ 2147483647 w 123"/>
                  <a:gd name="T47" fmla="*/ 2147483647 h 68"/>
                  <a:gd name="T48" fmla="*/ 2147483647 w 123"/>
                  <a:gd name="T49" fmla="*/ 2147483647 h 68"/>
                  <a:gd name="T50" fmla="*/ 2147483647 w 123"/>
                  <a:gd name="T51" fmla="*/ 2147483647 h 68"/>
                  <a:gd name="T52" fmla="*/ 2147483647 w 123"/>
                  <a:gd name="T53" fmla="*/ 2147483647 h 68"/>
                  <a:gd name="T54" fmla="*/ 2147483647 w 123"/>
                  <a:gd name="T55" fmla="*/ 2147483647 h 68"/>
                  <a:gd name="T56" fmla="*/ 2147483647 w 123"/>
                  <a:gd name="T57" fmla="*/ 0 h 68"/>
                  <a:gd name="T58" fmla="*/ 2147483647 w 123"/>
                  <a:gd name="T59" fmla="*/ 2147483647 h 68"/>
                  <a:gd name="T60" fmla="*/ 2147483647 w 123"/>
                  <a:gd name="T61" fmla="*/ 2147483647 h 68"/>
                  <a:gd name="T62" fmla="*/ 2147483647 w 123"/>
                  <a:gd name="T63" fmla="*/ 2147483647 h 68"/>
                  <a:gd name="T64" fmla="*/ 2147483647 w 123"/>
                  <a:gd name="T65" fmla="*/ 2147483647 h 68"/>
                  <a:gd name="T66" fmla="*/ 2147483647 w 123"/>
                  <a:gd name="T67" fmla="*/ 2147483647 h 68"/>
                  <a:gd name="T68" fmla="*/ 2147483647 w 123"/>
                  <a:gd name="T69" fmla="*/ 2147483647 h 68"/>
                  <a:gd name="T70" fmla="*/ 2147483647 w 123"/>
                  <a:gd name="T71" fmla="*/ 2147483647 h 68"/>
                  <a:gd name="T72" fmla="*/ 2147483647 w 123"/>
                  <a:gd name="T73" fmla="*/ 2147483647 h 68"/>
                  <a:gd name="T74" fmla="*/ 2147483647 w 123"/>
                  <a:gd name="T75" fmla="*/ 2147483647 h 68"/>
                  <a:gd name="T76" fmla="*/ 2147483647 w 123"/>
                  <a:gd name="T77" fmla="*/ 2147483647 h 68"/>
                  <a:gd name="T78" fmla="*/ 2147483647 w 123"/>
                  <a:gd name="T79" fmla="*/ 2147483647 h 68"/>
                  <a:gd name="T80" fmla="*/ 2147483647 w 123"/>
                  <a:gd name="T81" fmla="*/ 2147483647 h 68"/>
                  <a:gd name="T82" fmla="*/ 2147483647 w 123"/>
                  <a:gd name="T83" fmla="*/ 2147483647 h 68"/>
                  <a:gd name="T84" fmla="*/ 2147483647 w 123"/>
                  <a:gd name="T85" fmla="*/ 2147483647 h 68"/>
                  <a:gd name="T86" fmla="*/ 2147483647 w 123"/>
                  <a:gd name="T87" fmla="*/ 2147483647 h 68"/>
                  <a:gd name="T88" fmla="*/ 2147483647 w 123"/>
                  <a:gd name="T89" fmla="*/ 2147483647 h 68"/>
                  <a:gd name="T90" fmla="*/ 2147483647 w 123"/>
                  <a:gd name="T91" fmla="*/ 2147483647 h 68"/>
                  <a:gd name="T92" fmla="*/ 2147483647 w 123"/>
                  <a:gd name="T93" fmla="*/ 2147483647 h 68"/>
                  <a:gd name="T94" fmla="*/ 2147483647 w 123"/>
                  <a:gd name="T95" fmla="*/ 2147483647 h 68"/>
                  <a:gd name="T96" fmla="*/ 2147483647 w 123"/>
                  <a:gd name="T97" fmla="*/ 2147483647 h 68"/>
                  <a:gd name="T98" fmla="*/ 2147483647 w 123"/>
                  <a:gd name="T99" fmla="*/ 2147483647 h 68"/>
                  <a:gd name="T100" fmla="*/ 2147483647 w 123"/>
                  <a:gd name="T101" fmla="*/ 2147483647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68"/>
                  <a:gd name="T155" fmla="*/ 123 w 12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68">
                    <a:moveTo>
                      <a:pt x="123" y="42"/>
                    </a:moveTo>
                    <a:lnTo>
                      <a:pt x="122" y="44"/>
                    </a:lnTo>
                    <a:lnTo>
                      <a:pt x="121" y="47"/>
                    </a:lnTo>
                    <a:lnTo>
                      <a:pt x="121" y="52"/>
                    </a:lnTo>
                    <a:lnTo>
                      <a:pt x="121" y="56"/>
                    </a:lnTo>
                    <a:lnTo>
                      <a:pt x="120" y="57"/>
                    </a:lnTo>
                    <a:lnTo>
                      <a:pt x="120" y="58"/>
                    </a:lnTo>
                    <a:lnTo>
                      <a:pt x="122" y="59"/>
                    </a:lnTo>
                    <a:lnTo>
                      <a:pt x="123" y="62"/>
                    </a:lnTo>
                    <a:lnTo>
                      <a:pt x="123" y="63"/>
                    </a:lnTo>
                    <a:lnTo>
                      <a:pt x="122" y="67"/>
                    </a:lnTo>
                    <a:lnTo>
                      <a:pt x="122" y="68"/>
                    </a:lnTo>
                    <a:lnTo>
                      <a:pt x="118" y="67"/>
                    </a:lnTo>
                    <a:lnTo>
                      <a:pt x="115" y="68"/>
                    </a:lnTo>
                    <a:lnTo>
                      <a:pt x="111" y="68"/>
                    </a:lnTo>
                    <a:lnTo>
                      <a:pt x="109" y="68"/>
                    </a:lnTo>
                    <a:lnTo>
                      <a:pt x="106" y="67"/>
                    </a:lnTo>
                    <a:lnTo>
                      <a:pt x="103" y="67"/>
                    </a:lnTo>
                    <a:lnTo>
                      <a:pt x="101" y="67"/>
                    </a:lnTo>
                    <a:lnTo>
                      <a:pt x="88" y="64"/>
                    </a:lnTo>
                    <a:lnTo>
                      <a:pt x="87" y="62"/>
                    </a:lnTo>
                    <a:lnTo>
                      <a:pt x="84" y="62"/>
                    </a:lnTo>
                    <a:lnTo>
                      <a:pt x="81" y="62"/>
                    </a:lnTo>
                    <a:lnTo>
                      <a:pt x="74" y="61"/>
                    </a:lnTo>
                    <a:lnTo>
                      <a:pt x="71" y="58"/>
                    </a:lnTo>
                    <a:lnTo>
                      <a:pt x="70" y="57"/>
                    </a:lnTo>
                    <a:lnTo>
                      <a:pt x="67" y="53"/>
                    </a:lnTo>
                    <a:lnTo>
                      <a:pt x="65" y="52"/>
                    </a:lnTo>
                    <a:lnTo>
                      <a:pt x="60" y="51"/>
                    </a:lnTo>
                    <a:lnTo>
                      <a:pt x="59" y="51"/>
                    </a:lnTo>
                    <a:lnTo>
                      <a:pt x="59" y="52"/>
                    </a:lnTo>
                    <a:lnTo>
                      <a:pt x="56" y="52"/>
                    </a:lnTo>
                    <a:lnTo>
                      <a:pt x="54" y="51"/>
                    </a:lnTo>
                    <a:lnTo>
                      <a:pt x="51" y="51"/>
                    </a:lnTo>
                    <a:lnTo>
                      <a:pt x="48" y="52"/>
                    </a:lnTo>
                    <a:lnTo>
                      <a:pt x="46" y="52"/>
                    </a:lnTo>
                    <a:lnTo>
                      <a:pt x="41" y="51"/>
                    </a:lnTo>
                    <a:lnTo>
                      <a:pt x="38" y="47"/>
                    </a:lnTo>
                    <a:lnTo>
                      <a:pt x="35" y="46"/>
                    </a:lnTo>
                    <a:lnTo>
                      <a:pt x="34" y="46"/>
                    </a:lnTo>
                    <a:lnTo>
                      <a:pt x="32" y="45"/>
                    </a:lnTo>
                    <a:lnTo>
                      <a:pt x="28" y="42"/>
                    </a:lnTo>
                    <a:lnTo>
                      <a:pt x="26" y="42"/>
                    </a:lnTo>
                    <a:lnTo>
                      <a:pt x="23" y="41"/>
                    </a:lnTo>
                    <a:lnTo>
                      <a:pt x="21" y="40"/>
                    </a:lnTo>
                    <a:lnTo>
                      <a:pt x="18" y="36"/>
                    </a:lnTo>
                    <a:lnTo>
                      <a:pt x="16" y="35"/>
                    </a:lnTo>
                    <a:lnTo>
                      <a:pt x="13" y="34"/>
                    </a:lnTo>
                    <a:lnTo>
                      <a:pt x="12" y="33"/>
                    </a:lnTo>
                    <a:lnTo>
                      <a:pt x="8" y="30"/>
                    </a:lnTo>
                    <a:lnTo>
                      <a:pt x="7" y="30"/>
                    </a:lnTo>
                    <a:lnTo>
                      <a:pt x="7" y="31"/>
                    </a:lnTo>
                    <a:lnTo>
                      <a:pt x="6" y="31"/>
                    </a:lnTo>
                    <a:lnTo>
                      <a:pt x="5" y="30"/>
                    </a:lnTo>
                    <a:lnTo>
                      <a:pt x="4" y="29"/>
                    </a:lnTo>
                    <a:lnTo>
                      <a:pt x="2" y="28"/>
                    </a:lnTo>
                    <a:lnTo>
                      <a:pt x="0" y="26"/>
                    </a:lnTo>
                    <a:lnTo>
                      <a:pt x="0" y="24"/>
                    </a:lnTo>
                    <a:lnTo>
                      <a:pt x="1" y="22"/>
                    </a:lnTo>
                    <a:lnTo>
                      <a:pt x="2" y="22"/>
                    </a:lnTo>
                    <a:lnTo>
                      <a:pt x="2" y="19"/>
                    </a:lnTo>
                    <a:lnTo>
                      <a:pt x="4" y="18"/>
                    </a:lnTo>
                    <a:lnTo>
                      <a:pt x="2" y="15"/>
                    </a:lnTo>
                    <a:lnTo>
                      <a:pt x="4" y="14"/>
                    </a:lnTo>
                    <a:lnTo>
                      <a:pt x="5" y="12"/>
                    </a:lnTo>
                    <a:lnTo>
                      <a:pt x="4" y="11"/>
                    </a:lnTo>
                    <a:lnTo>
                      <a:pt x="4" y="9"/>
                    </a:lnTo>
                    <a:lnTo>
                      <a:pt x="5" y="8"/>
                    </a:lnTo>
                    <a:lnTo>
                      <a:pt x="7" y="8"/>
                    </a:lnTo>
                    <a:lnTo>
                      <a:pt x="7" y="6"/>
                    </a:lnTo>
                    <a:lnTo>
                      <a:pt x="10" y="4"/>
                    </a:lnTo>
                    <a:lnTo>
                      <a:pt x="11" y="2"/>
                    </a:lnTo>
                    <a:lnTo>
                      <a:pt x="11" y="1"/>
                    </a:lnTo>
                    <a:lnTo>
                      <a:pt x="12" y="1"/>
                    </a:lnTo>
                    <a:lnTo>
                      <a:pt x="13" y="1"/>
                    </a:lnTo>
                    <a:lnTo>
                      <a:pt x="15" y="1"/>
                    </a:lnTo>
                    <a:lnTo>
                      <a:pt x="16" y="2"/>
                    </a:lnTo>
                    <a:lnTo>
                      <a:pt x="18" y="4"/>
                    </a:lnTo>
                    <a:lnTo>
                      <a:pt x="18" y="3"/>
                    </a:lnTo>
                    <a:lnTo>
                      <a:pt x="19" y="2"/>
                    </a:lnTo>
                    <a:lnTo>
                      <a:pt x="19" y="1"/>
                    </a:lnTo>
                    <a:lnTo>
                      <a:pt x="19" y="0"/>
                    </a:lnTo>
                    <a:lnTo>
                      <a:pt x="24" y="0"/>
                    </a:lnTo>
                    <a:lnTo>
                      <a:pt x="26" y="1"/>
                    </a:lnTo>
                    <a:lnTo>
                      <a:pt x="30" y="2"/>
                    </a:lnTo>
                    <a:lnTo>
                      <a:pt x="35" y="3"/>
                    </a:lnTo>
                    <a:lnTo>
                      <a:pt x="37" y="4"/>
                    </a:lnTo>
                    <a:lnTo>
                      <a:pt x="39" y="7"/>
                    </a:lnTo>
                    <a:lnTo>
                      <a:pt x="41" y="8"/>
                    </a:lnTo>
                    <a:lnTo>
                      <a:pt x="45" y="9"/>
                    </a:lnTo>
                    <a:lnTo>
                      <a:pt x="49" y="13"/>
                    </a:lnTo>
                    <a:lnTo>
                      <a:pt x="50" y="15"/>
                    </a:lnTo>
                    <a:lnTo>
                      <a:pt x="51" y="20"/>
                    </a:lnTo>
                    <a:lnTo>
                      <a:pt x="52" y="22"/>
                    </a:lnTo>
                    <a:lnTo>
                      <a:pt x="54" y="22"/>
                    </a:lnTo>
                    <a:lnTo>
                      <a:pt x="55" y="22"/>
                    </a:lnTo>
                    <a:lnTo>
                      <a:pt x="56" y="20"/>
                    </a:lnTo>
                    <a:lnTo>
                      <a:pt x="57" y="19"/>
                    </a:lnTo>
                    <a:lnTo>
                      <a:pt x="59" y="18"/>
                    </a:lnTo>
                    <a:lnTo>
                      <a:pt x="60" y="18"/>
                    </a:lnTo>
                    <a:lnTo>
                      <a:pt x="61" y="18"/>
                    </a:lnTo>
                    <a:lnTo>
                      <a:pt x="63" y="18"/>
                    </a:lnTo>
                    <a:lnTo>
                      <a:pt x="63" y="19"/>
                    </a:lnTo>
                    <a:lnTo>
                      <a:pt x="62" y="20"/>
                    </a:lnTo>
                    <a:lnTo>
                      <a:pt x="63" y="22"/>
                    </a:lnTo>
                    <a:lnTo>
                      <a:pt x="62" y="25"/>
                    </a:lnTo>
                    <a:lnTo>
                      <a:pt x="62" y="26"/>
                    </a:lnTo>
                    <a:lnTo>
                      <a:pt x="65" y="25"/>
                    </a:lnTo>
                    <a:lnTo>
                      <a:pt x="65" y="28"/>
                    </a:lnTo>
                    <a:lnTo>
                      <a:pt x="66" y="28"/>
                    </a:lnTo>
                    <a:lnTo>
                      <a:pt x="67" y="28"/>
                    </a:lnTo>
                    <a:lnTo>
                      <a:pt x="68" y="29"/>
                    </a:lnTo>
                    <a:lnTo>
                      <a:pt x="71" y="29"/>
                    </a:lnTo>
                    <a:lnTo>
                      <a:pt x="72" y="30"/>
                    </a:lnTo>
                    <a:lnTo>
                      <a:pt x="74" y="30"/>
                    </a:lnTo>
                    <a:lnTo>
                      <a:pt x="76" y="30"/>
                    </a:lnTo>
                    <a:lnTo>
                      <a:pt x="77" y="29"/>
                    </a:lnTo>
                    <a:lnTo>
                      <a:pt x="78" y="29"/>
                    </a:lnTo>
                    <a:lnTo>
                      <a:pt x="77" y="33"/>
                    </a:lnTo>
                    <a:lnTo>
                      <a:pt x="78" y="35"/>
                    </a:lnTo>
                    <a:lnTo>
                      <a:pt x="82" y="37"/>
                    </a:lnTo>
                    <a:lnTo>
                      <a:pt x="84" y="36"/>
                    </a:lnTo>
                    <a:lnTo>
                      <a:pt x="87" y="36"/>
                    </a:lnTo>
                    <a:lnTo>
                      <a:pt x="88" y="39"/>
                    </a:lnTo>
                    <a:lnTo>
                      <a:pt x="88" y="40"/>
                    </a:lnTo>
                    <a:lnTo>
                      <a:pt x="89" y="41"/>
                    </a:lnTo>
                    <a:lnTo>
                      <a:pt x="90" y="42"/>
                    </a:lnTo>
                    <a:lnTo>
                      <a:pt x="92" y="41"/>
                    </a:lnTo>
                    <a:lnTo>
                      <a:pt x="93" y="41"/>
                    </a:lnTo>
                    <a:lnTo>
                      <a:pt x="95" y="42"/>
                    </a:lnTo>
                    <a:lnTo>
                      <a:pt x="96" y="41"/>
                    </a:lnTo>
                    <a:lnTo>
                      <a:pt x="98" y="42"/>
                    </a:lnTo>
                    <a:lnTo>
                      <a:pt x="99" y="42"/>
                    </a:lnTo>
                    <a:lnTo>
                      <a:pt x="100" y="40"/>
                    </a:lnTo>
                    <a:lnTo>
                      <a:pt x="101" y="40"/>
                    </a:lnTo>
                    <a:lnTo>
                      <a:pt x="104" y="40"/>
                    </a:lnTo>
                    <a:lnTo>
                      <a:pt x="105" y="42"/>
                    </a:lnTo>
                    <a:lnTo>
                      <a:pt x="109" y="42"/>
                    </a:lnTo>
                    <a:lnTo>
                      <a:pt x="110" y="44"/>
                    </a:lnTo>
                    <a:lnTo>
                      <a:pt x="111" y="44"/>
                    </a:lnTo>
                    <a:lnTo>
                      <a:pt x="114" y="44"/>
                    </a:lnTo>
                    <a:lnTo>
                      <a:pt x="117" y="45"/>
                    </a:lnTo>
                    <a:lnTo>
                      <a:pt x="118" y="45"/>
                    </a:lnTo>
                    <a:lnTo>
                      <a:pt x="120" y="42"/>
                    </a:lnTo>
                    <a:lnTo>
                      <a:pt x="122" y="41"/>
                    </a:lnTo>
                    <a:lnTo>
                      <a:pt x="123" y="42"/>
                    </a:lnTo>
                    <a:close/>
                  </a:path>
                </a:pathLst>
              </a:custGeom>
              <a:solidFill>
                <a:srgbClr val="EAEAEA"/>
              </a:solidFill>
              <a:ln w="6350">
                <a:solidFill>
                  <a:srgbClr val="C0C0C0"/>
                </a:solidFill>
                <a:round/>
                <a:headEnd/>
                <a:tailEnd/>
              </a:ln>
            </p:spPr>
            <p:txBody>
              <a:bodyPr/>
              <a:lstStyle/>
              <a:p>
                <a:endParaRPr lang="en-US" dirty="0"/>
              </a:p>
            </p:txBody>
          </p:sp>
          <p:sp>
            <p:nvSpPr>
              <p:cNvPr id="543" name="Freeform 547"/>
              <p:cNvSpPr>
                <a:spLocks/>
              </p:cNvSpPr>
              <p:nvPr/>
            </p:nvSpPr>
            <p:spPr bwMode="auto">
              <a:xfrm>
                <a:off x="1813791" y="3132964"/>
                <a:ext cx="247669" cy="126390"/>
              </a:xfrm>
              <a:custGeom>
                <a:avLst/>
                <a:gdLst>
                  <a:gd name="T0" fmla="*/ 2147483647 w 123"/>
                  <a:gd name="T1" fmla="*/ 2147483647 h 68"/>
                  <a:gd name="T2" fmla="*/ 2147483647 w 123"/>
                  <a:gd name="T3" fmla="*/ 2147483647 h 68"/>
                  <a:gd name="T4" fmla="*/ 2147483647 w 123"/>
                  <a:gd name="T5" fmla="*/ 2147483647 h 68"/>
                  <a:gd name="T6" fmla="*/ 2147483647 w 123"/>
                  <a:gd name="T7" fmla="*/ 2147483647 h 68"/>
                  <a:gd name="T8" fmla="*/ 2147483647 w 123"/>
                  <a:gd name="T9" fmla="*/ 2147483647 h 68"/>
                  <a:gd name="T10" fmla="*/ 2147483647 w 123"/>
                  <a:gd name="T11" fmla="*/ 2147483647 h 68"/>
                  <a:gd name="T12" fmla="*/ 2147483647 w 123"/>
                  <a:gd name="T13" fmla="*/ 2147483647 h 68"/>
                  <a:gd name="T14" fmla="*/ 2147483647 w 123"/>
                  <a:gd name="T15" fmla="*/ 2147483647 h 68"/>
                  <a:gd name="T16" fmla="*/ 2147483647 w 123"/>
                  <a:gd name="T17" fmla="*/ 2147483647 h 68"/>
                  <a:gd name="T18" fmla="*/ 2147483647 w 123"/>
                  <a:gd name="T19" fmla="*/ 2147483647 h 68"/>
                  <a:gd name="T20" fmla="*/ 2147483647 w 123"/>
                  <a:gd name="T21" fmla="*/ 2147483647 h 68"/>
                  <a:gd name="T22" fmla="*/ 2147483647 w 123"/>
                  <a:gd name="T23" fmla="*/ 2147483647 h 68"/>
                  <a:gd name="T24" fmla="*/ 2147483647 w 123"/>
                  <a:gd name="T25" fmla="*/ 2147483647 h 68"/>
                  <a:gd name="T26" fmla="*/ 2147483647 w 123"/>
                  <a:gd name="T27" fmla="*/ 2147483647 h 68"/>
                  <a:gd name="T28" fmla="*/ 2147483647 w 123"/>
                  <a:gd name="T29" fmla="*/ 2147483647 h 68"/>
                  <a:gd name="T30" fmla="*/ 2147483647 w 123"/>
                  <a:gd name="T31" fmla="*/ 2147483647 h 68"/>
                  <a:gd name="T32" fmla="*/ 2147483647 w 123"/>
                  <a:gd name="T33" fmla="*/ 2147483647 h 68"/>
                  <a:gd name="T34" fmla="*/ 2147483647 w 123"/>
                  <a:gd name="T35" fmla="*/ 2147483647 h 68"/>
                  <a:gd name="T36" fmla="*/ 2147483647 w 123"/>
                  <a:gd name="T37" fmla="*/ 2147483647 h 68"/>
                  <a:gd name="T38" fmla="*/ 0 w 123"/>
                  <a:gd name="T39" fmla="*/ 2147483647 h 68"/>
                  <a:gd name="T40" fmla="*/ 2147483647 w 123"/>
                  <a:gd name="T41" fmla="*/ 2147483647 h 68"/>
                  <a:gd name="T42" fmla="*/ 2147483647 w 123"/>
                  <a:gd name="T43" fmla="*/ 2147483647 h 68"/>
                  <a:gd name="T44" fmla="*/ 2147483647 w 123"/>
                  <a:gd name="T45" fmla="*/ 2147483647 h 68"/>
                  <a:gd name="T46" fmla="*/ 2147483647 w 123"/>
                  <a:gd name="T47" fmla="*/ 2147483647 h 68"/>
                  <a:gd name="T48" fmla="*/ 2147483647 w 123"/>
                  <a:gd name="T49" fmla="*/ 2147483647 h 68"/>
                  <a:gd name="T50" fmla="*/ 2147483647 w 123"/>
                  <a:gd name="T51" fmla="*/ 2147483647 h 68"/>
                  <a:gd name="T52" fmla="*/ 2147483647 w 123"/>
                  <a:gd name="T53" fmla="*/ 2147483647 h 68"/>
                  <a:gd name="T54" fmla="*/ 2147483647 w 123"/>
                  <a:gd name="T55" fmla="*/ 2147483647 h 68"/>
                  <a:gd name="T56" fmla="*/ 2147483647 w 123"/>
                  <a:gd name="T57" fmla="*/ 0 h 68"/>
                  <a:gd name="T58" fmla="*/ 2147483647 w 123"/>
                  <a:gd name="T59" fmla="*/ 2147483647 h 68"/>
                  <a:gd name="T60" fmla="*/ 2147483647 w 123"/>
                  <a:gd name="T61" fmla="*/ 2147483647 h 68"/>
                  <a:gd name="T62" fmla="*/ 2147483647 w 123"/>
                  <a:gd name="T63" fmla="*/ 2147483647 h 68"/>
                  <a:gd name="T64" fmla="*/ 2147483647 w 123"/>
                  <a:gd name="T65" fmla="*/ 2147483647 h 68"/>
                  <a:gd name="T66" fmla="*/ 2147483647 w 123"/>
                  <a:gd name="T67" fmla="*/ 2147483647 h 68"/>
                  <a:gd name="T68" fmla="*/ 2147483647 w 123"/>
                  <a:gd name="T69" fmla="*/ 2147483647 h 68"/>
                  <a:gd name="T70" fmla="*/ 2147483647 w 123"/>
                  <a:gd name="T71" fmla="*/ 2147483647 h 68"/>
                  <a:gd name="T72" fmla="*/ 2147483647 w 123"/>
                  <a:gd name="T73" fmla="*/ 2147483647 h 68"/>
                  <a:gd name="T74" fmla="*/ 2147483647 w 123"/>
                  <a:gd name="T75" fmla="*/ 2147483647 h 68"/>
                  <a:gd name="T76" fmla="*/ 2147483647 w 123"/>
                  <a:gd name="T77" fmla="*/ 2147483647 h 68"/>
                  <a:gd name="T78" fmla="*/ 2147483647 w 123"/>
                  <a:gd name="T79" fmla="*/ 2147483647 h 68"/>
                  <a:gd name="T80" fmla="*/ 2147483647 w 123"/>
                  <a:gd name="T81" fmla="*/ 2147483647 h 68"/>
                  <a:gd name="T82" fmla="*/ 2147483647 w 123"/>
                  <a:gd name="T83" fmla="*/ 2147483647 h 68"/>
                  <a:gd name="T84" fmla="*/ 2147483647 w 123"/>
                  <a:gd name="T85" fmla="*/ 2147483647 h 68"/>
                  <a:gd name="T86" fmla="*/ 2147483647 w 123"/>
                  <a:gd name="T87" fmla="*/ 2147483647 h 68"/>
                  <a:gd name="T88" fmla="*/ 2147483647 w 123"/>
                  <a:gd name="T89" fmla="*/ 2147483647 h 68"/>
                  <a:gd name="T90" fmla="*/ 2147483647 w 123"/>
                  <a:gd name="T91" fmla="*/ 2147483647 h 68"/>
                  <a:gd name="T92" fmla="*/ 2147483647 w 123"/>
                  <a:gd name="T93" fmla="*/ 2147483647 h 68"/>
                  <a:gd name="T94" fmla="*/ 2147483647 w 123"/>
                  <a:gd name="T95" fmla="*/ 2147483647 h 68"/>
                  <a:gd name="T96" fmla="*/ 2147483647 w 123"/>
                  <a:gd name="T97" fmla="*/ 2147483647 h 68"/>
                  <a:gd name="T98" fmla="*/ 2147483647 w 123"/>
                  <a:gd name="T99" fmla="*/ 2147483647 h 68"/>
                  <a:gd name="T100" fmla="*/ 2147483647 w 123"/>
                  <a:gd name="T101" fmla="*/ 2147483647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68"/>
                  <a:gd name="T155" fmla="*/ 123 w 12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68">
                    <a:moveTo>
                      <a:pt x="123" y="42"/>
                    </a:moveTo>
                    <a:lnTo>
                      <a:pt x="122" y="44"/>
                    </a:lnTo>
                    <a:lnTo>
                      <a:pt x="121" y="47"/>
                    </a:lnTo>
                    <a:lnTo>
                      <a:pt x="121" y="52"/>
                    </a:lnTo>
                    <a:lnTo>
                      <a:pt x="121" y="56"/>
                    </a:lnTo>
                    <a:lnTo>
                      <a:pt x="120" y="57"/>
                    </a:lnTo>
                    <a:lnTo>
                      <a:pt x="120" y="58"/>
                    </a:lnTo>
                    <a:lnTo>
                      <a:pt x="122" y="59"/>
                    </a:lnTo>
                    <a:lnTo>
                      <a:pt x="123" y="62"/>
                    </a:lnTo>
                    <a:lnTo>
                      <a:pt x="123" y="63"/>
                    </a:lnTo>
                    <a:lnTo>
                      <a:pt x="122" y="67"/>
                    </a:lnTo>
                    <a:lnTo>
                      <a:pt x="122" y="68"/>
                    </a:lnTo>
                    <a:lnTo>
                      <a:pt x="118" y="67"/>
                    </a:lnTo>
                    <a:lnTo>
                      <a:pt x="115" y="68"/>
                    </a:lnTo>
                    <a:lnTo>
                      <a:pt x="111" y="68"/>
                    </a:lnTo>
                    <a:lnTo>
                      <a:pt x="109" y="68"/>
                    </a:lnTo>
                    <a:lnTo>
                      <a:pt x="106" y="67"/>
                    </a:lnTo>
                    <a:lnTo>
                      <a:pt x="103" y="67"/>
                    </a:lnTo>
                    <a:lnTo>
                      <a:pt x="101" y="67"/>
                    </a:lnTo>
                    <a:lnTo>
                      <a:pt x="88" y="64"/>
                    </a:lnTo>
                    <a:lnTo>
                      <a:pt x="87" y="62"/>
                    </a:lnTo>
                    <a:lnTo>
                      <a:pt x="84" y="62"/>
                    </a:lnTo>
                    <a:lnTo>
                      <a:pt x="81" y="62"/>
                    </a:lnTo>
                    <a:lnTo>
                      <a:pt x="74" y="61"/>
                    </a:lnTo>
                    <a:lnTo>
                      <a:pt x="71" y="58"/>
                    </a:lnTo>
                    <a:lnTo>
                      <a:pt x="70" y="57"/>
                    </a:lnTo>
                    <a:lnTo>
                      <a:pt x="67" y="53"/>
                    </a:lnTo>
                    <a:lnTo>
                      <a:pt x="65" y="52"/>
                    </a:lnTo>
                    <a:lnTo>
                      <a:pt x="60" y="51"/>
                    </a:lnTo>
                    <a:lnTo>
                      <a:pt x="59" y="51"/>
                    </a:lnTo>
                    <a:lnTo>
                      <a:pt x="59" y="52"/>
                    </a:lnTo>
                    <a:lnTo>
                      <a:pt x="56" y="52"/>
                    </a:lnTo>
                    <a:lnTo>
                      <a:pt x="54" y="51"/>
                    </a:lnTo>
                    <a:lnTo>
                      <a:pt x="51" y="51"/>
                    </a:lnTo>
                    <a:lnTo>
                      <a:pt x="48" y="52"/>
                    </a:lnTo>
                    <a:lnTo>
                      <a:pt x="46" y="52"/>
                    </a:lnTo>
                    <a:lnTo>
                      <a:pt x="41" y="51"/>
                    </a:lnTo>
                    <a:lnTo>
                      <a:pt x="38" y="47"/>
                    </a:lnTo>
                    <a:lnTo>
                      <a:pt x="35" y="46"/>
                    </a:lnTo>
                    <a:lnTo>
                      <a:pt x="34" y="46"/>
                    </a:lnTo>
                    <a:lnTo>
                      <a:pt x="32" y="45"/>
                    </a:lnTo>
                    <a:lnTo>
                      <a:pt x="28" y="42"/>
                    </a:lnTo>
                    <a:lnTo>
                      <a:pt x="26" y="42"/>
                    </a:lnTo>
                    <a:lnTo>
                      <a:pt x="23" y="41"/>
                    </a:lnTo>
                    <a:lnTo>
                      <a:pt x="21" y="40"/>
                    </a:lnTo>
                    <a:lnTo>
                      <a:pt x="18" y="36"/>
                    </a:lnTo>
                    <a:lnTo>
                      <a:pt x="16" y="35"/>
                    </a:lnTo>
                    <a:lnTo>
                      <a:pt x="13" y="34"/>
                    </a:lnTo>
                    <a:lnTo>
                      <a:pt x="12" y="33"/>
                    </a:lnTo>
                    <a:lnTo>
                      <a:pt x="8" y="30"/>
                    </a:lnTo>
                    <a:lnTo>
                      <a:pt x="7" y="30"/>
                    </a:lnTo>
                    <a:lnTo>
                      <a:pt x="7" y="31"/>
                    </a:lnTo>
                    <a:lnTo>
                      <a:pt x="6" y="31"/>
                    </a:lnTo>
                    <a:lnTo>
                      <a:pt x="5" y="30"/>
                    </a:lnTo>
                    <a:lnTo>
                      <a:pt x="4" y="29"/>
                    </a:lnTo>
                    <a:lnTo>
                      <a:pt x="2" y="28"/>
                    </a:lnTo>
                    <a:lnTo>
                      <a:pt x="0" y="26"/>
                    </a:lnTo>
                    <a:lnTo>
                      <a:pt x="0" y="24"/>
                    </a:lnTo>
                    <a:lnTo>
                      <a:pt x="1" y="22"/>
                    </a:lnTo>
                    <a:lnTo>
                      <a:pt x="2" y="22"/>
                    </a:lnTo>
                    <a:lnTo>
                      <a:pt x="2" y="19"/>
                    </a:lnTo>
                    <a:lnTo>
                      <a:pt x="4" y="18"/>
                    </a:lnTo>
                    <a:lnTo>
                      <a:pt x="2" y="15"/>
                    </a:lnTo>
                    <a:lnTo>
                      <a:pt x="4" y="14"/>
                    </a:lnTo>
                    <a:lnTo>
                      <a:pt x="5" y="12"/>
                    </a:lnTo>
                    <a:lnTo>
                      <a:pt x="4" y="11"/>
                    </a:lnTo>
                    <a:lnTo>
                      <a:pt x="4" y="9"/>
                    </a:lnTo>
                    <a:lnTo>
                      <a:pt x="5" y="8"/>
                    </a:lnTo>
                    <a:lnTo>
                      <a:pt x="7" y="8"/>
                    </a:lnTo>
                    <a:lnTo>
                      <a:pt x="7" y="6"/>
                    </a:lnTo>
                    <a:lnTo>
                      <a:pt x="10" y="4"/>
                    </a:lnTo>
                    <a:lnTo>
                      <a:pt x="11" y="2"/>
                    </a:lnTo>
                    <a:lnTo>
                      <a:pt x="11" y="1"/>
                    </a:lnTo>
                    <a:lnTo>
                      <a:pt x="12" y="1"/>
                    </a:lnTo>
                    <a:lnTo>
                      <a:pt x="13" y="1"/>
                    </a:lnTo>
                    <a:lnTo>
                      <a:pt x="15" y="1"/>
                    </a:lnTo>
                    <a:lnTo>
                      <a:pt x="16" y="2"/>
                    </a:lnTo>
                    <a:lnTo>
                      <a:pt x="18" y="4"/>
                    </a:lnTo>
                    <a:lnTo>
                      <a:pt x="18" y="3"/>
                    </a:lnTo>
                    <a:lnTo>
                      <a:pt x="19" y="2"/>
                    </a:lnTo>
                    <a:lnTo>
                      <a:pt x="19" y="1"/>
                    </a:lnTo>
                    <a:lnTo>
                      <a:pt x="19" y="0"/>
                    </a:lnTo>
                    <a:lnTo>
                      <a:pt x="24" y="0"/>
                    </a:lnTo>
                    <a:lnTo>
                      <a:pt x="26" y="1"/>
                    </a:lnTo>
                    <a:lnTo>
                      <a:pt x="30" y="2"/>
                    </a:lnTo>
                    <a:lnTo>
                      <a:pt x="35" y="3"/>
                    </a:lnTo>
                    <a:lnTo>
                      <a:pt x="37" y="4"/>
                    </a:lnTo>
                    <a:lnTo>
                      <a:pt x="39" y="7"/>
                    </a:lnTo>
                    <a:lnTo>
                      <a:pt x="41" y="8"/>
                    </a:lnTo>
                    <a:lnTo>
                      <a:pt x="45" y="9"/>
                    </a:lnTo>
                    <a:lnTo>
                      <a:pt x="49" y="13"/>
                    </a:lnTo>
                    <a:lnTo>
                      <a:pt x="50" y="15"/>
                    </a:lnTo>
                    <a:lnTo>
                      <a:pt x="51" y="20"/>
                    </a:lnTo>
                    <a:lnTo>
                      <a:pt x="52" y="22"/>
                    </a:lnTo>
                    <a:lnTo>
                      <a:pt x="54" y="22"/>
                    </a:lnTo>
                    <a:lnTo>
                      <a:pt x="55" y="22"/>
                    </a:lnTo>
                    <a:lnTo>
                      <a:pt x="56" y="20"/>
                    </a:lnTo>
                    <a:lnTo>
                      <a:pt x="57" y="19"/>
                    </a:lnTo>
                    <a:lnTo>
                      <a:pt x="59" y="18"/>
                    </a:lnTo>
                    <a:lnTo>
                      <a:pt x="60" y="18"/>
                    </a:lnTo>
                    <a:lnTo>
                      <a:pt x="61" y="18"/>
                    </a:lnTo>
                    <a:lnTo>
                      <a:pt x="63" y="18"/>
                    </a:lnTo>
                    <a:lnTo>
                      <a:pt x="63" y="19"/>
                    </a:lnTo>
                    <a:lnTo>
                      <a:pt x="62" y="20"/>
                    </a:lnTo>
                    <a:lnTo>
                      <a:pt x="63" y="22"/>
                    </a:lnTo>
                    <a:lnTo>
                      <a:pt x="62" y="25"/>
                    </a:lnTo>
                    <a:lnTo>
                      <a:pt x="62" y="26"/>
                    </a:lnTo>
                    <a:lnTo>
                      <a:pt x="65" y="25"/>
                    </a:lnTo>
                    <a:lnTo>
                      <a:pt x="65" y="28"/>
                    </a:lnTo>
                    <a:lnTo>
                      <a:pt x="66" y="28"/>
                    </a:lnTo>
                    <a:lnTo>
                      <a:pt x="67" y="28"/>
                    </a:lnTo>
                    <a:lnTo>
                      <a:pt x="68" y="29"/>
                    </a:lnTo>
                    <a:lnTo>
                      <a:pt x="71" y="29"/>
                    </a:lnTo>
                    <a:lnTo>
                      <a:pt x="72" y="30"/>
                    </a:lnTo>
                    <a:lnTo>
                      <a:pt x="74" y="30"/>
                    </a:lnTo>
                    <a:lnTo>
                      <a:pt x="76" y="30"/>
                    </a:lnTo>
                    <a:lnTo>
                      <a:pt x="77" y="29"/>
                    </a:lnTo>
                    <a:lnTo>
                      <a:pt x="78" y="29"/>
                    </a:lnTo>
                    <a:lnTo>
                      <a:pt x="77" y="33"/>
                    </a:lnTo>
                    <a:lnTo>
                      <a:pt x="78" y="35"/>
                    </a:lnTo>
                    <a:lnTo>
                      <a:pt x="82" y="37"/>
                    </a:lnTo>
                    <a:lnTo>
                      <a:pt x="84" y="36"/>
                    </a:lnTo>
                    <a:lnTo>
                      <a:pt x="87" y="36"/>
                    </a:lnTo>
                    <a:lnTo>
                      <a:pt x="88" y="39"/>
                    </a:lnTo>
                    <a:lnTo>
                      <a:pt x="88" y="40"/>
                    </a:lnTo>
                    <a:lnTo>
                      <a:pt x="89" y="41"/>
                    </a:lnTo>
                    <a:lnTo>
                      <a:pt x="90" y="42"/>
                    </a:lnTo>
                    <a:lnTo>
                      <a:pt x="92" y="41"/>
                    </a:lnTo>
                    <a:lnTo>
                      <a:pt x="93" y="41"/>
                    </a:lnTo>
                    <a:lnTo>
                      <a:pt x="95" y="42"/>
                    </a:lnTo>
                    <a:lnTo>
                      <a:pt x="96" y="41"/>
                    </a:lnTo>
                    <a:lnTo>
                      <a:pt x="98" y="42"/>
                    </a:lnTo>
                    <a:lnTo>
                      <a:pt x="99" y="42"/>
                    </a:lnTo>
                    <a:lnTo>
                      <a:pt x="100" y="40"/>
                    </a:lnTo>
                    <a:lnTo>
                      <a:pt x="101" y="40"/>
                    </a:lnTo>
                    <a:lnTo>
                      <a:pt x="104" y="40"/>
                    </a:lnTo>
                    <a:lnTo>
                      <a:pt x="105" y="42"/>
                    </a:lnTo>
                    <a:lnTo>
                      <a:pt x="109" y="42"/>
                    </a:lnTo>
                    <a:lnTo>
                      <a:pt x="110" y="44"/>
                    </a:lnTo>
                    <a:lnTo>
                      <a:pt x="111" y="44"/>
                    </a:lnTo>
                    <a:lnTo>
                      <a:pt x="114" y="44"/>
                    </a:lnTo>
                    <a:lnTo>
                      <a:pt x="117" y="45"/>
                    </a:lnTo>
                    <a:lnTo>
                      <a:pt x="118" y="45"/>
                    </a:lnTo>
                    <a:lnTo>
                      <a:pt x="120" y="42"/>
                    </a:lnTo>
                    <a:lnTo>
                      <a:pt x="122" y="41"/>
                    </a:lnTo>
                    <a:lnTo>
                      <a:pt x="123" y="42"/>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44" name="Freeform 548"/>
              <p:cNvSpPr>
                <a:spLocks/>
              </p:cNvSpPr>
              <p:nvPr/>
            </p:nvSpPr>
            <p:spPr bwMode="auto">
              <a:xfrm>
                <a:off x="2055419" y="3255637"/>
                <a:ext cx="142965" cy="174716"/>
              </a:xfrm>
              <a:custGeom>
                <a:avLst/>
                <a:gdLst>
                  <a:gd name="T0" fmla="*/ 2147483647 w 71"/>
                  <a:gd name="T1" fmla="*/ 2147483647 h 94"/>
                  <a:gd name="T2" fmla="*/ 2147483647 w 71"/>
                  <a:gd name="T3" fmla="*/ 2147483647 h 94"/>
                  <a:gd name="T4" fmla="*/ 2147483647 w 71"/>
                  <a:gd name="T5" fmla="*/ 2147483647 h 94"/>
                  <a:gd name="T6" fmla="*/ 2147483647 w 71"/>
                  <a:gd name="T7" fmla="*/ 2147483647 h 94"/>
                  <a:gd name="T8" fmla="*/ 2147483647 w 71"/>
                  <a:gd name="T9" fmla="*/ 2147483647 h 94"/>
                  <a:gd name="T10" fmla="*/ 2147483647 w 71"/>
                  <a:gd name="T11" fmla="*/ 2147483647 h 94"/>
                  <a:gd name="T12" fmla="*/ 2147483647 w 71"/>
                  <a:gd name="T13" fmla="*/ 2147483647 h 94"/>
                  <a:gd name="T14" fmla="*/ 2147483647 w 71"/>
                  <a:gd name="T15" fmla="*/ 2147483647 h 94"/>
                  <a:gd name="T16" fmla="*/ 2147483647 w 71"/>
                  <a:gd name="T17" fmla="*/ 2147483647 h 94"/>
                  <a:gd name="T18" fmla="*/ 2147483647 w 71"/>
                  <a:gd name="T19" fmla="*/ 2147483647 h 94"/>
                  <a:gd name="T20" fmla="*/ 2147483647 w 71"/>
                  <a:gd name="T21" fmla="*/ 2147483647 h 94"/>
                  <a:gd name="T22" fmla="*/ 2147483647 w 71"/>
                  <a:gd name="T23" fmla="*/ 2147483647 h 94"/>
                  <a:gd name="T24" fmla="*/ 2147483647 w 71"/>
                  <a:gd name="T25" fmla="*/ 2147483647 h 94"/>
                  <a:gd name="T26" fmla="*/ 2147483647 w 71"/>
                  <a:gd name="T27" fmla="*/ 2147483647 h 94"/>
                  <a:gd name="T28" fmla="*/ 2147483647 w 71"/>
                  <a:gd name="T29" fmla="*/ 2147483647 h 94"/>
                  <a:gd name="T30" fmla="*/ 2147483647 w 71"/>
                  <a:gd name="T31" fmla="*/ 2147483647 h 94"/>
                  <a:gd name="T32" fmla="*/ 2147483647 w 71"/>
                  <a:gd name="T33" fmla="*/ 2147483647 h 94"/>
                  <a:gd name="T34" fmla="*/ 2147483647 w 71"/>
                  <a:gd name="T35" fmla="*/ 2147483647 h 94"/>
                  <a:gd name="T36" fmla="*/ 2147483647 w 71"/>
                  <a:gd name="T37" fmla="*/ 2147483647 h 94"/>
                  <a:gd name="T38" fmla="*/ 2147483647 w 71"/>
                  <a:gd name="T39" fmla="*/ 2147483647 h 94"/>
                  <a:gd name="T40" fmla="*/ 2147483647 w 71"/>
                  <a:gd name="T41" fmla="*/ 2147483647 h 94"/>
                  <a:gd name="T42" fmla="*/ 2147483647 w 71"/>
                  <a:gd name="T43" fmla="*/ 2147483647 h 94"/>
                  <a:gd name="T44" fmla="*/ 2147483647 w 71"/>
                  <a:gd name="T45" fmla="*/ 2147483647 h 94"/>
                  <a:gd name="T46" fmla="*/ 2147483647 w 71"/>
                  <a:gd name="T47" fmla="*/ 2147483647 h 94"/>
                  <a:gd name="T48" fmla="*/ 2147483647 w 71"/>
                  <a:gd name="T49" fmla="*/ 2147483647 h 94"/>
                  <a:gd name="T50" fmla="*/ 2147483647 w 71"/>
                  <a:gd name="T51" fmla="*/ 2147483647 h 94"/>
                  <a:gd name="T52" fmla="*/ 2147483647 w 71"/>
                  <a:gd name="T53" fmla="*/ 2147483647 h 94"/>
                  <a:gd name="T54" fmla="*/ 2147483647 w 71"/>
                  <a:gd name="T55" fmla="*/ 2147483647 h 94"/>
                  <a:gd name="T56" fmla="*/ 2147483647 w 71"/>
                  <a:gd name="T57" fmla="*/ 2147483647 h 94"/>
                  <a:gd name="T58" fmla="*/ 2147483647 w 71"/>
                  <a:gd name="T59" fmla="*/ 2147483647 h 94"/>
                  <a:gd name="T60" fmla="*/ 0 w 71"/>
                  <a:gd name="T61" fmla="*/ 2147483647 h 94"/>
                  <a:gd name="T62" fmla="*/ 0 w 71"/>
                  <a:gd name="T63" fmla="*/ 2147483647 h 94"/>
                  <a:gd name="T64" fmla="*/ 2147483647 w 71"/>
                  <a:gd name="T65" fmla="*/ 2147483647 h 94"/>
                  <a:gd name="T66" fmla="*/ 2147483647 w 71"/>
                  <a:gd name="T67" fmla="*/ 2147483647 h 94"/>
                  <a:gd name="T68" fmla="*/ 2147483647 w 71"/>
                  <a:gd name="T69" fmla="*/ 2147483647 h 94"/>
                  <a:gd name="T70" fmla="*/ 2147483647 w 71"/>
                  <a:gd name="T71" fmla="*/ 2147483647 h 94"/>
                  <a:gd name="T72" fmla="*/ 2147483647 w 71"/>
                  <a:gd name="T73" fmla="*/ 2147483647 h 94"/>
                  <a:gd name="T74" fmla="*/ 2147483647 w 71"/>
                  <a:gd name="T75" fmla="*/ 2147483647 h 94"/>
                  <a:gd name="T76" fmla="*/ 2147483647 w 71"/>
                  <a:gd name="T77" fmla="*/ 2147483647 h 94"/>
                  <a:gd name="T78" fmla="*/ 2147483647 w 71"/>
                  <a:gd name="T79" fmla="*/ 2147483647 h 94"/>
                  <a:gd name="T80" fmla="*/ 2147483647 w 71"/>
                  <a:gd name="T81" fmla="*/ 2147483647 h 94"/>
                  <a:gd name="T82" fmla="*/ 2147483647 w 71"/>
                  <a:gd name="T83" fmla="*/ 2147483647 h 94"/>
                  <a:gd name="T84" fmla="*/ 2147483647 w 71"/>
                  <a:gd name="T85" fmla="*/ 2147483647 h 94"/>
                  <a:gd name="T86" fmla="*/ 2147483647 w 71"/>
                  <a:gd name="T87" fmla="*/ 2147483647 h 94"/>
                  <a:gd name="T88" fmla="*/ 2147483647 w 71"/>
                  <a:gd name="T89" fmla="*/ 2147483647 h 94"/>
                  <a:gd name="T90" fmla="*/ 2147483647 w 71"/>
                  <a:gd name="T91" fmla="*/ 2147483647 h 94"/>
                  <a:gd name="T92" fmla="*/ 2147483647 w 71"/>
                  <a:gd name="T93" fmla="*/ 2147483647 h 94"/>
                  <a:gd name="T94" fmla="*/ 2147483647 w 71"/>
                  <a:gd name="T95" fmla="*/ 2147483647 h 94"/>
                  <a:gd name="T96" fmla="*/ 2147483647 w 71"/>
                  <a:gd name="T97" fmla="*/ 2147483647 h 94"/>
                  <a:gd name="T98" fmla="*/ 2147483647 w 71"/>
                  <a:gd name="T99" fmla="*/ 2147483647 h 94"/>
                  <a:gd name="T100" fmla="*/ 2147483647 w 71"/>
                  <a:gd name="T101" fmla="*/ 2147483647 h 94"/>
                  <a:gd name="T102" fmla="*/ 2147483647 w 71"/>
                  <a:gd name="T103" fmla="*/ 2147483647 h 94"/>
                  <a:gd name="T104" fmla="*/ 2147483647 w 71"/>
                  <a:gd name="T105" fmla="*/ 2147483647 h 94"/>
                  <a:gd name="T106" fmla="*/ 2147483647 w 71"/>
                  <a:gd name="T107" fmla="*/ 2147483647 h 94"/>
                  <a:gd name="T108" fmla="*/ 2147483647 w 71"/>
                  <a:gd name="T109" fmla="*/ 2147483647 h 94"/>
                  <a:gd name="T110" fmla="*/ 2147483647 w 71"/>
                  <a:gd name="T111" fmla="*/ 2147483647 h 94"/>
                  <a:gd name="T112" fmla="*/ 2147483647 w 71"/>
                  <a:gd name="T113" fmla="*/ 2147483647 h 94"/>
                  <a:gd name="T114" fmla="*/ 2147483647 w 71"/>
                  <a:gd name="T115" fmla="*/ 2147483647 h 94"/>
                  <a:gd name="T116" fmla="*/ 2147483647 w 71"/>
                  <a:gd name="T117" fmla="*/ 2147483647 h 94"/>
                  <a:gd name="T118" fmla="*/ 2147483647 w 71"/>
                  <a:gd name="T119" fmla="*/ 2147483647 h 94"/>
                  <a:gd name="T120" fmla="*/ 2147483647 w 71"/>
                  <a:gd name="T121" fmla="*/ 2147483647 h 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94"/>
                  <a:gd name="T185" fmla="*/ 71 w 71"/>
                  <a:gd name="T186" fmla="*/ 94 h 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94">
                    <a:moveTo>
                      <a:pt x="71" y="78"/>
                    </a:moveTo>
                    <a:lnTo>
                      <a:pt x="71" y="77"/>
                    </a:lnTo>
                    <a:lnTo>
                      <a:pt x="69" y="68"/>
                    </a:lnTo>
                    <a:lnTo>
                      <a:pt x="68" y="59"/>
                    </a:lnTo>
                    <a:lnTo>
                      <a:pt x="67" y="57"/>
                    </a:lnTo>
                    <a:lnTo>
                      <a:pt x="66" y="55"/>
                    </a:lnTo>
                    <a:lnTo>
                      <a:pt x="64" y="50"/>
                    </a:lnTo>
                    <a:lnTo>
                      <a:pt x="63" y="46"/>
                    </a:lnTo>
                    <a:lnTo>
                      <a:pt x="61" y="46"/>
                    </a:lnTo>
                    <a:lnTo>
                      <a:pt x="58" y="50"/>
                    </a:lnTo>
                    <a:lnTo>
                      <a:pt x="56" y="56"/>
                    </a:lnTo>
                    <a:lnTo>
                      <a:pt x="55" y="58"/>
                    </a:lnTo>
                    <a:lnTo>
                      <a:pt x="53" y="57"/>
                    </a:lnTo>
                    <a:lnTo>
                      <a:pt x="51" y="55"/>
                    </a:lnTo>
                    <a:lnTo>
                      <a:pt x="49" y="53"/>
                    </a:lnTo>
                    <a:lnTo>
                      <a:pt x="47" y="48"/>
                    </a:lnTo>
                    <a:lnTo>
                      <a:pt x="46" y="44"/>
                    </a:lnTo>
                    <a:lnTo>
                      <a:pt x="47" y="41"/>
                    </a:lnTo>
                    <a:lnTo>
                      <a:pt x="51" y="39"/>
                    </a:lnTo>
                    <a:lnTo>
                      <a:pt x="55" y="37"/>
                    </a:lnTo>
                    <a:lnTo>
                      <a:pt x="57" y="35"/>
                    </a:lnTo>
                    <a:lnTo>
                      <a:pt x="61" y="30"/>
                    </a:lnTo>
                    <a:lnTo>
                      <a:pt x="62" y="26"/>
                    </a:lnTo>
                    <a:lnTo>
                      <a:pt x="64" y="25"/>
                    </a:lnTo>
                    <a:lnTo>
                      <a:pt x="64" y="24"/>
                    </a:lnTo>
                    <a:lnTo>
                      <a:pt x="61" y="22"/>
                    </a:lnTo>
                    <a:lnTo>
                      <a:pt x="55" y="20"/>
                    </a:lnTo>
                    <a:lnTo>
                      <a:pt x="47" y="20"/>
                    </a:lnTo>
                    <a:lnTo>
                      <a:pt x="44" y="20"/>
                    </a:lnTo>
                    <a:lnTo>
                      <a:pt x="42" y="22"/>
                    </a:lnTo>
                    <a:lnTo>
                      <a:pt x="33" y="20"/>
                    </a:lnTo>
                    <a:lnTo>
                      <a:pt x="29" y="19"/>
                    </a:lnTo>
                    <a:lnTo>
                      <a:pt x="28" y="17"/>
                    </a:lnTo>
                    <a:lnTo>
                      <a:pt x="27" y="12"/>
                    </a:lnTo>
                    <a:lnTo>
                      <a:pt x="25" y="6"/>
                    </a:lnTo>
                    <a:lnTo>
                      <a:pt x="24" y="4"/>
                    </a:lnTo>
                    <a:lnTo>
                      <a:pt x="23" y="8"/>
                    </a:lnTo>
                    <a:lnTo>
                      <a:pt x="20" y="7"/>
                    </a:lnTo>
                    <a:lnTo>
                      <a:pt x="18" y="8"/>
                    </a:lnTo>
                    <a:lnTo>
                      <a:pt x="17" y="6"/>
                    </a:lnTo>
                    <a:lnTo>
                      <a:pt x="16" y="1"/>
                    </a:lnTo>
                    <a:lnTo>
                      <a:pt x="14" y="1"/>
                    </a:lnTo>
                    <a:lnTo>
                      <a:pt x="13" y="4"/>
                    </a:lnTo>
                    <a:lnTo>
                      <a:pt x="13" y="7"/>
                    </a:lnTo>
                    <a:lnTo>
                      <a:pt x="11" y="4"/>
                    </a:lnTo>
                    <a:lnTo>
                      <a:pt x="8" y="0"/>
                    </a:lnTo>
                    <a:lnTo>
                      <a:pt x="7" y="1"/>
                    </a:lnTo>
                    <a:lnTo>
                      <a:pt x="6" y="3"/>
                    </a:lnTo>
                    <a:lnTo>
                      <a:pt x="2" y="11"/>
                    </a:lnTo>
                    <a:lnTo>
                      <a:pt x="3" y="12"/>
                    </a:lnTo>
                    <a:lnTo>
                      <a:pt x="5" y="15"/>
                    </a:lnTo>
                    <a:lnTo>
                      <a:pt x="6" y="17"/>
                    </a:lnTo>
                    <a:lnTo>
                      <a:pt x="11" y="17"/>
                    </a:lnTo>
                    <a:lnTo>
                      <a:pt x="9" y="18"/>
                    </a:lnTo>
                    <a:lnTo>
                      <a:pt x="11" y="18"/>
                    </a:lnTo>
                    <a:lnTo>
                      <a:pt x="11" y="20"/>
                    </a:lnTo>
                    <a:lnTo>
                      <a:pt x="6" y="22"/>
                    </a:lnTo>
                    <a:lnTo>
                      <a:pt x="5" y="23"/>
                    </a:lnTo>
                    <a:lnTo>
                      <a:pt x="3" y="24"/>
                    </a:lnTo>
                    <a:lnTo>
                      <a:pt x="1" y="24"/>
                    </a:lnTo>
                    <a:lnTo>
                      <a:pt x="0" y="26"/>
                    </a:lnTo>
                    <a:lnTo>
                      <a:pt x="0" y="29"/>
                    </a:lnTo>
                    <a:lnTo>
                      <a:pt x="0" y="30"/>
                    </a:lnTo>
                    <a:lnTo>
                      <a:pt x="2" y="31"/>
                    </a:lnTo>
                    <a:lnTo>
                      <a:pt x="5" y="33"/>
                    </a:lnTo>
                    <a:lnTo>
                      <a:pt x="7" y="34"/>
                    </a:lnTo>
                    <a:lnTo>
                      <a:pt x="9" y="36"/>
                    </a:lnTo>
                    <a:lnTo>
                      <a:pt x="9" y="42"/>
                    </a:lnTo>
                    <a:lnTo>
                      <a:pt x="8" y="46"/>
                    </a:lnTo>
                    <a:lnTo>
                      <a:pt x="8" y="48"/>
                    </a:lnTo>
                    <a:lnTo>
                      <a:pt x="9" y="50"/>
                    </a:lnTo>
                    <a:lnTo>
                      <a:pt x="9" y="55"/>
                    </a:lnTo>
                    <a:lnTo>
                      <a:pt x="11" y="55"/>
                    </a:lnTo>
                    <a:lnTo>
                      <a:pt x="12" y="56"/>
                    </a:lnTo>
                    <a:lnTo>
                      <a:pt x="11" y="59"/>
                    </a:lnTo>
                    <a:lnTo>
                      <a:pt x="11" y="61"/>
                    </a:lnTo>
                    <a:lnTo>
                      <a:pt x="11" y="63"/>
                    </a:lnTo>
                    <a:lnTo>
                      <a:pt x="12" y="66"/>
                    </a:lnTo>
                    <a:lnTo>
                      <a:pt x="13" y="67"/>
                    </a:lnTo>
                    <a:lnTo>
                      <a:pt x="13" y="69"/>
                    </a:lnTo>
                    <a:lnTo>
                      <a:pt x="13" y="72"/>
                    </a:lnTo>
                    <a:lnTo>
                      <a:pt x="13" y="75"/>
                    </a:lnTo>
                    <a:lnTo>
                      <a:pt x="14" y="77"/>
                    </a:lnTo>
                    <a:lnTo>
                      <a:pt x="14" y="78"/>
                    </a:lnTo>
                    <a:lnTo>
                      <a:pt x="16" y="81"/>
                    </a:lnTo>
                    <a:lnTo>
                      <a:pt x="17" y="83"/>
                    </a:lnTo>
                    <a:lnTo>
                      <a:pt x="18" y="81"/>
                    </a:lnTo>
                    <a:lnTo>
                      <a:pt x="19" y="80"/>
                    </a:lnTo>
                    <a:lnTo>
                      <a:pt x="20" y="80"/>
                    </a:lnTo>
                    <a:lnTo>
                      <a:pt x="22" y="80"/>
                    </a:lnTo>
                    <a:lnTo>
                      <a:pt x="22" y="79"/>
                    </a:lnTo>
                    <a:lnTo>
                      <a:pt x="24" y="79"/>
                    </a:lnTo>
                    <a:lnTo>
                      <a:pt x="27" y="78"/>
                    </a:lnTo>
                    <a:lnTo>
                      <a:pt x="27" y="80"/>
                    </a:lnTo>
                    <a:lnTo>
                      <a:pt x="30" y="78"/>
                    </a:lnTo>
                    <a:lnTo>
                      <a:pt x="30" y="77"/>
                    </a:lnTo>
                    <a:lnTo>
                      <a:pt x="33" y="78"/>
                    </a:lnTo>
                    <a:lnTo>
                      <a:pt x="34" y="79"/>
                    </a:lnTo>
                    <a:lnTo>
                      <a:pt x="39" y="72"/>
                    </a:lnTo>
                    <a:lnTo>
                      <a:pt x="39" y="68"/>
                    </a:lnTo>
                    <a:lnTo>
                      <a:pt x="38" y="66"/>
                    </a:lnTo>
                    <a:lnTo>
                      <a:pt x="40" y="63"/>
                    </a:lnTo>
                    <a:lnTo>
                      <a:pt x="41" y="61"/>
                    </a:lnTo>
                    <a:lnTo>
                      <a:pt x="42" y="59"/>
                    </a:lnTo>
                    <a:lnTo>
                      <a:pt x="44" y="63"/>
                    </a:lnTo>
                    <a:lnTo>
                      <a:pt x="46" y="64"/>
                    </a:lnTo>
                    <a:lnTo>
                      <a:pt x="50" y="63"/>
                    </a:lnTo>
                    <a:lnTo>
                      <a:pt x="52" y="63"/>
                    </a:lnTo>
                    <a:lnTo>
                      <a:pt x="55" y="64"/>
                    </a:lnTo>
                    <a:lnTo>
                      <a:pt x="60" y="72"/>
                    </a:lnTo>
                    <a:lnTo>
                      <a:pt x="61" y="78"/>
                    </a:lnTo>
                    <a:lnTo>
                      <a:pt x="61" y="81"/>
                    </a:lnTo>
                    <a:lnTo>
                      <a:pt x="63" y="90"/>
                    </a:lnTo>
                    <a:lnTo>
                      <a:pt x="64" y="94"/>
                    </a:lnTo>
                    <a:lnTo>
                      <a:pt x="66" y="94"/>
                    </a:lnTo>
                    <a:lnTo>
                      <a:pt x="66" y="89"/>
                    </a:lnTo>
                    <a:lnTo>
                      <a:pt x="66" y="86"/>
                    </a:lnTo>
                    <a:lnTo>
                      <a:pt x="67" y="85"/>
                    </a:lnTo>
                    <a:lnTo>
                      <a:pt x="71" y="86"/>
                    </a:lnTo>
                    <a:lnTo>
                      <a:pt x="71" y="78"/>
                    </a:lnTo>
                    <a:close/>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45" name="Freeform 549"/>
              <p:cNvSpPr>
                <a:spLocks/>
              </p:cNvSpPr>
              <p:nvPr/>
            </p:nvSpPr>
            <p:spPr bwMode="auto">
              <a:xfrm>
                <a:off x="1801707" y="3757479"/>
                <a:ext cx="66449" cy="111521"/>
              </a:xfrm>
              <a:custGeom>
                <a:avLst/>
                <a:gdLst>
                  <a:gd name="T0" fmla="*/ 2147483647 w 33"/>
                  <a:gd name="T1" fmla="*/ 0 h 60"/>
                  <a:gd name="T2" fmla="*/ 2147483647 w 33"/>
                  <a:gd name="T3" fmla="*/ 2147483647 h 60"/>
                  <a:gd name="T4" fmla="*/ 2147483647 w 33"/>
                  <a:gd name="T5" fmla="*/ 2147483647 h 60"/>
                  <a:gd name="T6" fmla="*/ 2147483647 w 33"/>
                  <a:gd name="T7" fmla="*/ 2147483647 h 60"/>
                  <a:gd name="T8" fmla="*/ 2147483647 w 33"/>
                  <a:gd name="T9" fmla="*/ 2147483647 h 60"/>
                  <a:gd name="T10" fmla="*/ 2147483647 w 33"/>
                  <a:gd name="T11" fmla="*/ 2147483647 h 60"/>
                  <a:gd name="T12" fmla="*/ 2147483647 w 33"/>
                  <a:gd name="T13" fmla="*/ 2147483647 h 60"/>
                  <a:gd name="T14" fmla="*/ 2147483647 w 33"/>
                  <a:gd name="T15" fmla="*/ 2147483647 h 60"/>
                  <a:gd name="T16" fmla="*/ 2147483647 w 33"/>
                  <a:gd name="T17" fmla="*/ 2147483647 h 60"/>
                  <a:gd name="T18" fmla="*/ 2147483647 w 33"/>
                  <a:gd name="T19" fmla="*/ 2147483647 h 60"/>
                  <a:gd name="T20" fmla="*/ 0 w 33"/>
                  <a:gd name="T21" fmla="*/ 2147483647 h 60"/>
                  <a:gd name="T22" fmla="*/ 0 w 33"/>
                  <a:gd name="T23" fmla="*/ 2147483647 h 60"/>
                  <a:gd name="T24" fmla="*/ 0 w 33"/>
                  <a:gd name="T25" fmla="*/ 2147483647 h 60"/>
                  <a:gd name="T26" fmla="*/ 2147483647 w 33"/>
                  <a:gd name="T27" fmla="*/ 2147483647 h 60"/>
                  <a:gd name="T28" fmla="*/ 2147483647 w 33"/>
                  <a:gd name="T29" fmla="*/ 2147483647 h 60"/>
                  <a:gd name="T30" fmla="*/ 2147483647 w 33"/>
                  <a:gd name="T31" fmla="*/ 2147483647 h 60"/>
                  <a:gd name="T32" fmla="*/ 2147483647 w 33"/>
                  <a:gd name="T33" fmla="*/ 2147483647 h 60"/>
                  <a:gd name="T34" fmla="*/ 2147483647 w 33"/>
                  <a:gd name="T35" fmla="*/ 2147483647 h 60"/>
                  <a:gd name="T36" fmla="*/ 2147483647 w 33"/>
                  <a:gd name="T37" fmla="*/ 2147483647 h 60"/>
                  <a:gd name="T38" fmla="*/ 2147483647 w 33"/>
                  <a:gd name="T39" fmla="*/ 2147483647 h 60"/>
                  <a:gd name="T40" fmla="*/ 2147483647 w 33"/>
                  <a:gd name="T41" fmla="*/ 2147483647 h 60"/>
                  <a:gd name="T42" fmla="*/ 2147483647 w 33"/>
                  <a:gd name="T43" fmla="*/ 2147483647 h 60"/>
                  <a:gd name="T44" fmla="*/ 2147483647 w 33"/>
                  <a:gd name="T45" fmla="*/ 2147483647 h 60"/>
                  <a:gd name="T46" fmla="*/ 2147483647 w 33"/>
                  <a:gd name="T47" fmla="*/ 2147483647 h 60"/>
                  <a:gd name="T48" fmla="*/ 2147483647 w 33"/>
                  <a:gd name="T49" fmla="*/ 2147483647 h 60"/>
                  <a:gd name="T50" fmla="*/ 2147483647 w 33"/>
                  <a:gd name="T51" fmla="*/ 2147483647 h 60"/>
                  <a:gd name="T52" fmla="*/ 2147483647 w 33"/>
                  <a:gd name="T53" fmla="*/ 2147483647 h 60"/>
                  <a:gd name="T54" fmla="*/ 2147483647 w 33"/>
                  <a:gd name="T55" fmla="*/ 2147483647 h 60"/>
                  <a:gd name="T56" fmla="*/ 2147483647 w 33"/>
                  <a:gd name="T57" fmla="*/ 2147483647 h 60"/>
                  <a:gd name="T58" fmla="*/ 2147483647 w 33"/>
                  <a:gd name="T59" fmla="*/ 2147483647 h 60"/>
                  <a:gd name="T60" fmla="*/ 2147483647 w 33"/>
                  <a:gd name="T61" fmla="*/ 2147483647 h 60"/>
                  <a:gd name="T62" fmla="*/ 2147483647 w 33"/>
                  <a:gd name="T63" fmla="*/ 2147483647 h 60"/>
                  <a:gd name="T64" fmla="*/ 2147483647 w 33"/>
                  <a:gd name="T65" fmla="*/ 2147483647 h 60"/>
                  <a:gd name="T66" fmla="*/ 2147483647 w 33"/>
                  <a:gd name="T67" fmla="*/ 2147483647 h 60"/>
                  <a:gd name="T68" fmla="*/ 2147483647 w 33"/>
                  <a:gd name="T69" fmla="*/ 2147483647 h 60"/>
                  <a:gd name="T70" fmla="*/ 2147483647 w 33"/>
                  <a:gd name="T71" fmla="*/ 2147483647 h 60"/>
                  <a:gd name="T72" fmla="*/ 2147483647 w 33"/>
                  <a:gd name="T73" fmla="*/ 0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60"/>
                  <a:gd name="T113" fmla="*/ 33 w 33"/>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60">
                    <a:moveTo>
                      <a:pt x="5" y="0"/>
                    </a:moveTo>
                    <a:lnTo>
                      <a:pt x="3" y="1"/>
                    </a:lnTo>
                    <a:lnTo>
                      <a:pt x="5" y="3"/>
                    </a:lnTo>
                    <a:lnTo>
                      <a:pt x="7" y="3"/>
                    </a:lnTo>
                    <a:lnTo>
                      <a:pt x="8" y="6"/>
                    </a:lnTo>
                    <a:lnTo>
                      <a:pt x="7" y="6"/>
                    </a:lnTo>
                    <a:lnTo>
                      <a:pt x="6" y="7"/>
                    </a:lnTo>
                    <a:lnTo>
                      <a:pt x="5" y="11"/>
                    </a:lnTo>
                    <a:lnTo>
                      <a:pt x="3" y="13"/>
                    </a:lnTo>
                    <a:lnTo>
                      <a:pt x="1" y="27"/>
                    </a:lnTo>
                    <a:lnTo>
                      <a:pt x="0" y="27"/>
                    </a:lnTo>
                    <a:lnTo>
                      <a:pt x="0" y="32"/>
                    </a:lnTo>
                    <a:lnTo>
                      <a:pt x="1" y="47"/>
                    </a:lnTo>
                    <a:lnTo>
                      <a:pt x="2" y="51"/>
                    </a:lnTo>
                    <a:lnTo>
                      <a:pt x="5" y="56"/>
                    </a:lnTo>
                    <a:lnTo>
                      <a:pt x="7" y="60"/>
                    </a:lnTo>
                    <a:lnTo>
                      <a:pt x="12" y="60"/>
                    </a:lnTo>
                    <a:lnTo>
                      <a:pt x="16" y="60"/>
                    </a:lnTo>
                    <a:lnTo>
                      <a:pt x="23" y="56"/>
                    </a:lnTo>
                    <a:lnTo>
                      <a:pt x="28" y="52"/>
                    </a:lnTo>
                    <a:lnTo>
                      <a:pt x="32" y="49"/>
                    </a:lnTo>
                    <a:lnTo>
                      <a:pt x="32" y="41"/>
                    </a:lnTo>
                    <a:lnTo>
                      <a:pt x="33" y="35"/>
                    </a:lnTo>
                    <a:lnTo>
                      <a:pt x="32" y="33"/>
                    </a:lnTo>
                    <a:lnTo>
                      <a:pt x="30" y="33"/>
                    </a:lnTo>
                    <a:lnTo>
                      <a:pt x="27" y="25"/>
                    </a:lnTo>
                    <a:lnTo>
                      <a:pt x="25" y="22"/>
                    </a:lnTo>
                    <a:lnTo>
                      <a:pt x="23" y="19"/>
                    </a:lnTo>
                    <a:lnTo>
                      <a:pt x="23" y="18"/>
                    </a:lnTo>
                    <a:lnTo>
                      <a:pt x="22" y="16"/>
                    </a:lnTo>
                    <a:lnTo>
                      <a:pt x="18" y="13"/>
                    </a:lnTo>
                    <a:lnTo>
                      <a:pt x="17" y="10"/>
                    </a:lnTo>
                    <a:lnTo>
                      <a:pt x="12" y="3"/>
                    </a:lnTo>
                    <a:lnTo>
                      <a:pt x="10" y="1"/>
                    </a:lnTo>
                    <a:lnTo>
                      <a:pt x="7" y="1"/>
                    </a:lnTo>
                    <a:lnTo>
                      <a:pt x="5" y="0"/>
                    </a:lnTo>
                    <a:close/>
                  </a:path>
                </a:pathLst>
              </a:custGeom>
              <a:solidFill>
                <a:srgbClr val="EAEAEA"/>
              </a:solidFill>
              <a:ln w="6350">
                <a:solidFill>
                  <a:srgbClr val="C0C0C0"/>
                </a:solidFill>
                <a:round/>
                <a:headEnd/>
                <a:tailEnd/>
              </a:ln>
            </p:spPr>
            <p:txBody>
              <a:bodyPr/>
              <a:lstStyle/>
              <a:p>
                <a:endParaRPr lang="en-US" dirty="0"/>
              </a:p>
            </p:txBody>
          </p:sp>
          <p:sp>
            <p:nvSpPr>
              <p:cNvPr id="546" name="Freeform 553"/>
              <p:cNvSpPr>
                <a:spLocks/>
              </p:cNvSpPr>
              <p:nvPr/>
            </p:nvSpPr>
            <p:spPr bwMode="auto">
              <a:xfrm>
                <a:off x="1215761" y="2900629"/>
                <a:ext cx="521516" cy="440508"/>
              </a:xfrm>
              <a:custGeom>
                <a:avLst/>
                <a:gdLst>
                  <a:gd name="T0" fmla="*/ 2147483647 w 259"/>
                  <a:gd name="T1" fmla="*/ 2147483647 h 237"/>
                  <a:gd name="T2" fmla="*/ 2147483647 w 259"/>
                  <a:gd name="T3" fmla="*/ 2147483647 h 237"/>
                  <a:gd name="T4" fmla="*/ 0 w 259"/>
                  <a:gd name="T5" fmla="*/ 2147483647 h 237"/>
                  <a:gd name="T6" fmla="*/ 2147483647 w 259"/>
                  <a:gd name="T7" fmla="*/ 2147483647 h 237"/>
                  <a:gd name="T8" fmla="*/ 2147483647 w 259"/>
                  <a:gd name="T9" fmla="*/ 2147483647 h 237"/>
                  <a:gd name="T10" fmla="*/ 2147483647 w 259"/>
                  <a:gd name="T11" fmla="*/ 2147483647 h 237"/>
                  <a:gd name="T12" fmla="*/ 2147483647 w 259"/>
                  <a:gd name="T13" fmla="*/ 2147483647 h 237"/>
                  <a:gd name="T14" fmla="*/ 2147483647 w 259"/>
                  <a:gd name="T15" fmla="*/ 2147483647 h 237"/>
                  <a:gd name="T16" fmla="*/ 2147483647 w 259"/>
                  <a:gd name="T17" fmla="*/ 2147483647 h 237"/>
                  <a:gd name="T18" fmla="*/ 2147483647 w 259"/>
                  <a:gd name="T19" fmla="*/ 2147483647 h 237"/>
                  <a:gd name="T20" fmla="*/ 2147483647 w 259"/>
                  <a:gd name="T21" fmla="*/ 2147483647 h 237"/>
                  <a:gd name="T22" fmla="*/ 2147483647 w 259"/>
                  <a:gd name="T23" fmla="*/ 2147483647 h 237"/>
                  <a:gd name="T24" fmla="*/ 2147483647 w 259"/>
                  <a:gd name="T25" fmla="*/ 2147483647 h 237"/>
                  <a:gd name="T26" fmla="*/ 2147483647 w 259"/>
                  <a:gd name="T27" fmla="*/ 2147483647 h 237"/>
                  <a:gd name="T28" fmla="*/ 2147483647 w 259"/>
                  <a:gd name="T29" fmla="*/ 2147483647 h 237"/>
                  <a:gd name="T30" fmla="*/ 2147483647 w 259"/>
                  <a:gd name="T31" fmla="*/ 2147483647 h 237"/>
                  <a:gd name="T32" fmla="*/ 2147483647 w 259"/>
                  <a:gd name="T33" fmla="*/ 2147483647 h 237"/>
                  <a:gd name="T34" fmla="*/ 2147483647 w 259"/>
                  <a:gd name="T35" fmla="*/ 2147483647 h 237"/>
                  <a:gd name="T36" fmla="*/ 2147483647 w 259"/>
                  <a:gd name="T37" fmla="*/ 2147483647 h 237"/>
                  <a:gd name="T38" fmla="*/ 2147483647 w 259"/>
                  <a:gd name="T39" fmla="*/ 2147483647 h 237"/>
                  <a:gd name="T40" fmla="*/ 2147483647 w 259"/>
                  <a:gd name="T41" fmla="*/ 2147483647 h 237"/>
                  <a:gd name="T42" fmla="*/ 2147483647 w 259"/>
                  <a:gd name="T43" fmla="*/ 2147483647 h 237"/>
                  <a:gd name="T44" fmla="*/ 2147483647 w 259"/>
                  <a:gd name="T45" fmla="*/ 2147483647 h 237"/>
                  <a:gd name="T46" fmla="*/ 2147483647 w 259"/>
                  <a:gd name="T47" fmla="*/ 2147483647 h 237"/>
                  <a:gd name="T48" fmla="*/ 2147483647 w 259"/>
                  <a:gd name="T49" fmla="*/ 2147483647 h 237"/>
                  <a:gd name="T50" fmla="*/ 2147483647 w 259"/>
                  <a:gd name="T51" fmla="*/ 2147483647 h 237"/>
                  <a:gd name="T52" fmla="*/ 2147483647 w 259"/>
                  <a:gd name="T53" fmla="*/ 2147483647 h 237"/>
                  <a:gd name="T54" fmla="*/ 2147483647 w 259"/>
                  <a:gd name="T55" fmla="*/ 2147483647 h 237"/>
                  <a:gd name="T56" fmla="*/ 2147483647 w 259"/>
                  <a:gd name="T57" fmla="*/ 2147483647 h 237"/>
                  <a:gd name="T58" fmla="*/ 2147483647 w 259"/>
                  <a:gd name="T59" fmla="*/ 2147483647 h 237"/>
                  <a:gd name="T60" fmla="*/ 2147483647 w 259"/>
                  <a:gd name="T61" fmla="*/ 2147483647 h 237"/>
                  <a:gd name="T62" fmla="*/ 2147483647 w 259"/>
                  <a:gd name="T63" fmla="*/ 2147483647 h 237"/>
                  <a:gd name="T64" fmla="*/ 2147483647 w 259"/>
                  <a:gd name="T65" fmla="*/ 2147483647 h 237"/>
                  <a:gd name="T66" fmla="*/ 2147483647 w 259"/>
                  <a:gd name="T67" fmla="*/ 2147483647 h 237"/>
                  <a:gd name="T68" fmla="*/ 2147483647 w 259"/>
                  <a:gd name="T69" fmla="*/ 2147483647 h 237"/>
                  <a:gd name="T70" fmla="*/ 2147483647 w 259"/>
                  <a:gd name="T71" fmla="*/ 2147483647 h 237"/>
                  <a:gd name="T72" fmla="*/ 2147483647 w 259"/>
                  <a:gd name="T73" fmla="*/ 2147483647 h 237"/>
                  <a:gd name="T74" fmla="*/ 2147483647 w 259"/>
                  <a:gd name="T75" fmla="*/ 2147483647 h 237"/>
                  <a:gd name="T76" fmla="*/ 2147483647 w 259"/>
                  <a:gd name="T77" fmla="*/ 2147483647 h 237"/>
                  <a:gd name="T78" fmla="*/ 2147483647 w 259"/>
                  <a:gd name="T79" fmla="*/ 2147483647 h 237"/>
                  <a:gd name="T80" fmla="*/ 2147483647 w 259"/>
                  <a:gd name="T81" fmla="*/ 2147483647 h 237"/>
                  <a:gd name="T82" fmla="*/ 2147483647 w 259"/>
                  <a:gd name="T83" fmla="*/ 2147483647 h 237"/>
                  <a:gd name="T84" fmla="*/ 2147483647 w 259"/>
                  <a:gd name="T85" fmla="*/ 2147483647 h 237"/>
                  <a:gd name="T86" fmla="*/ 2147483647 w 259"/>
                  <a:gd name="T87" fmla="*/ 2147483647 h 237"/>
                  <a:gd name="T88" fmla="*/ 2147483647 w 259"/>
                  <a:gd name="T89" fmla="*/ 2147483647 h 237"/>
                  <a:gd name="T90" fmla="*/ 2147483647 w 259"/>
                  <a:gd name="T91" fmla="*/ 2147483647 h 237"/>
                  <a:gd name="T92" fmla="*/ 2147483647 w 259"/>
                  <a:gd name="T93" fmla="*/ 2147483647 h 237"/>
                  <a:gd name="T94" fmla="*/ 2147483647 w 259"/>
                  <a:gd name="T95" fmla="*/ 2147483647 h 237"/>
                  <a:gd name="T96" fmla="*/ 2147483647 w 259"/>
                  <a:gd name="T97" fmla="*/ 2147483647 h 237"/>
                  <a:gd name="T98" fmla="*/ 2147483647 w 259"/>
                  <a:gd name="T99" fmla="*/ 2147483647 h 237"/>
                  <a:gd name="T100" fmla="*/ 2147483647 w 259"/>
                  <a:gd name="T101" fmla="*/ 2147483647 h 237"/>
                  <a:gd name="T102" fmla="*/ 2147483647 w 259"/>
                  <a:gd name="T103" fmla="*/ 2147483647 h 237"/>
                  <a:gd name="T104" fmla="*/ 2147483647 w 259"/>
                  <a:gd name="T105" fmla="*/ 2147483647 h 237"/>
                  <a:gd name="T106" fmla="*/ 2147483647 w 259"/>
                  <a:gd name="T107" fmla="*/ 2147483647 h 237"/>
                  <a:gd name="T108" fmla="*/ 2147483647 w 259"/>
                  <a:gd name="T109" fmla="*/ 2147483647 h 237"/>
                  <a:gd name="T110" fmla="*/ 2147483647 w 259"/>
                  <a:gd name="T111" fmla="*/ 2147483647 h 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9"/>
                  <a:gd name="T169" fmla="*/ 0 h 237"/>
                  <a:gd name="T170" fmla="*/ 259 w 259"/>
                  <a:gd name="T171" fmla="*/ 237 h 2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9" h="237">
                    <a:moveTo>
                      <a:pt x="12" y="214"/>
                    </a:moveTo>
                    <a:lnTo>
                      <a:pt x="12" y="209"/>
                    </a:lnTo>
                    <a:lnTo>
                      <a:pt x="12" y="206"/>
                    </a:lnTo>
                    <a:lnTo>
                      <a:pt x="16" y="198"/>
                    </a:lnTo>
                    <a:lnTo>
                      <a:pt x="18" y="194"/>
                    </a:lnTo>
                    <a:lnTo>
                      <a:pt x="22" y="192"/>
                    </a:lnTo>
                    <a:lnTo>
                      <a:pt x="26" y="191"/>
                    </a:lnTo>
                    <a:lnTo>
                      <a:pt x="29" y="188"/>
                    </a:lnTo>
                    <a:lnTo>
                      <a:pt x="33" y="188"/>
                    </a:lnTo>
                    <a:lnTo>
                      <a:pt x="37" y="184"/>
                    </a:lnTo>
                    <a:lnTo>
                      <a:pt x="38" y="182"/>
                    </a:lnTo>
                    <a:lnTo>
                      <a:pt x="38" y="180"/>
                    </a:lnTo>
                    <a:lnTo>
                      <a:pt x="35" y="178"/>
                    </a:lnTo>
                    <a:lnTo>
                      <a:pt x="30" y="177"/>
                    </a:lnTo>
                    <a:lnTo>
                      <a:pt x="30" y="173"/>
                    </a:lnTo>
                    <a:lnTo>
                      <a:pt x="30" y="169"/>
                    </a:lnTo>
                    <a:lnTo>
                      <a:pt x="29" y="161"/>
                    </a:lnTo>
                    <a:lnTo>
                      <a:pt x="28" y="160"/>
                    </a:lnTo>
                    <a:lnTo>
                      <a:pt x="21" y="158"/>
                    </a:lnTo>
                    <a:lnTo>
                      <a:pt x="16" y="155"/>
                    </a:lnTo>
                    <a:lnTo>
                      <a:pt x="12" y="153"/>
                    </a:lnTo>
                    <a:lnTo>
                      <a:pt x="6" y="140"/>
                    </a:lnTo>
                    <a:lnTo>
                      <a:pt x="2" y="137"/>
                    </a:lnTo>
                    <a:lnTo>
                      <a:pt x="0" y="134"/>
                    </a:lnTo>
                    <a:lnTo>
                      <a:pt x="1" y="133"/>
                    </a:lnTo>
                    <a:lnTo>
                      <a:pt x="18" y="137"/>
                    </a:lnTo>
                    <a:lnTo>
                      <a:pt x="23" y="140"/>
                    </a:lnTo>
                    <a:lnTo>
                      <a:pt x="24" y="140"/>
                    </a:lnTo>
                    <a:lnTo>
                      <a:pt x="27" y="140"/>
                    </a:lnTo>
                    <a:lnTo>
                      <a:pt x="27" y="139"/>
                    </a:lnTo>
                    <a:lnTo>
                      <a:pt x="28" y="139"/>
                    </a:lnTo>
                    <a:lnTo>
                      <a:pt x="30" y="139"/>
                    </a:lnTo>
                    <a:lnTo>
                      <a:pt x="33" y="138"/>
                    </a:lnTo>
                    <a:lnTo>
                      <a:pt x="37" y="139"/>
                    </a:lnTo>
                    <a:lnTo>
                      <a:pt x="40" y="138"/>
                    </a:lnTo>
                    <a:lnTo>
                      <a:pt x="45" y="138"/>
                    </a:lnTo>
                    <a:lnTo>
                      <a:pt x="50" y="140"/>
                    </a:lnTo>
                    <a:lnTo>
                      <a:pt x="51" y="139"/>
                    </a:lnTo>
                    <a:lnTo>
                      <a:pt x="51" y="138"/>
                    </a:lnTo>
                    <a:lnTo>
                      <a:pt x="52" y="138"/>
                    </a:lnTo>
                    <a:lnTo>
                      <a:pt x="55" y="137"/>
                    </a:lnTo>
                    <a:lnTo>
                      <a:pt x="59" y="137"/>
                    </a:lnTo>
                    <a:lnTo>
                      <a:pt x="65" y="137"/>
                    </a:lnTo>
                    <a:lnTo>
                      <a:pt x="70" y="137"/>
                    </a:lnTo>
                    <a:lnTo>
                      <a:pt x="76" y="134"/>
                    </a:lnTo>
                    <a:lnTo>
                      <a:pt x="83" y="133"/>
                    </a:lnTo>
                    <a:lnTo>
                      <a:pt x="85" y="131"/>
                    </a:lnTo>
                    <a:lnTo>
                      <a:pt x="85" y="129"/>
                    </a:lnTo>
                    <a:lnTo>
                      <a:pt x="84" y="128"/>
                    </a:lnTo>
                    <a:lnTo>
                      <a:pt x="84" y="127"/>
                    </a:lnTo>
                    <a:lnTo>
                      <a:pt x="85" y="122"/>
                    </a:lnTo>
                    <a:lnTo>
                      <a:pt x="84" y="118"/>
                    </a:lnTo>
                    <a:lnTo>
                      <a:pt x="85" y="114"/>
                    </a:lnTo>
                    <a:lnTo>
                      <a:pt x="87" y="112"/>
                    </a:lnTo>
                    <a:lnTo>
                      <a:pt x="90" y="110"/>
                    </a:lnTo>
                    <a:lnTo>
                      <a:pt x="92" y="107"/>
                    </a:lnTo>
                    <a:lnTo>
                      <a:pt x="94" y="106"/>
                    </a:lnTo>
                    <a:lnTo>
                      <a:pt x="95" y="106"/>
                    </a:lnTo>
                    <a:lnTo>
                      <a:pt x="95" y="107"/>
                    </a:lnTo>
                    <a:lnTo>
                      <a:pt x="98" y="107"/>
                    </a:lnTo>
                    <a:lnTo>
                      <a:pt x="101" y="107"/>
                    </a:lnTo>
                    <a:lnTo>
                      <a:pt x="104" y="106"/>
                    </a:lnTo>
                    <a:lnTo>
                      <a:pt x="106" y="106"/>
                    </a:lnTo>
                    <a:lnTo>
                      <a:pt x="107" y="105"/>
                    </a:lnTo>
                    <a:lnTo>
                      <a:pt x="105" y="104"/>
                    </a:lnTo>
                    <a:lnTo>
                      <a:pt x="105" y="103"/>
                    </a:lnTo>
                    <a:lnTo>
                      <a:pt x="110" y="100"/>
                    </a:lnTo>
                    <a:lnTo>
                      <a:pt x="111" y="99"/>
                    </a:lnTo>
                    <a:lnTo>
                      <a:pt x="112" y="98"/>
                    </a:lnTo>
                    <a:lnTo>
                      <a:pt x="114" y="98"/>
                    </a:lnTo>
                    <a:lnTo>
                      <a:pt x="118" y="99"/>
                    </a:lnTo>
                    <a:lnTo>
                      <a:pt x="117" y="98"/>
                    </a:lnTo>
                    <a:lnTo>
                      <a:pt x="118" y="98"/>
                    </a:lnTo>
                    <a:lnTo>
                      <a:pt x="120" y="98"/>
                    </a:lnTo>
                    <a:lnTo>
                      <a:pt x="121" y="99"/>
                    </a:lnTo>
                    <a:lnTo>
                      <a:pt x="122" y="100"/>
                    </a:lnTo>
                    <a:lnTo>
                      <a:pt x="125" y="101"/>
                    </a:lnTo>
                    <a:lnTo>
                      <a:pt x="131" y="95"/>
                    </a:lnTo>
                    <a:lnTo>
                      <a:pt x="131" y="94"/>
                    </a:lnTo>
                    <a:lnTo>
                      <a:pt x="129" y="92"/>
                    </a:lnTo>
                    <a:lnTo>
                      <a:pt x="129" y="87"/>
                    </a:lnTo>
                    <a:lnTo>
                      <a:pt x="129" y="85"/>
                    </a:lnTo>
                    <a:lnTo>
                      <a:pt x="131" y="84"/>
                    </a:lnTo>
                    <a:lnTo>
                      <a:pt x="132" y="83"/>
                    </a:lnTo>
                    <a:lnTo>
                      <a:pt x="133" y="82"/>
                    </a:lnTo>
                    <a:lnTo>
                      <a:pt x="132" y="79"/>
                    </a:lnTo>
                    <a:lnTo>
                      <a:pt x="133" y="78"/>
                    </a:lnTo>
                    <a:lnTo>
                      <a:pt x="134" y="78"/>
                    </a:lnTo>
                    <a:lnTo>
                      <a:pt x="134" y="74"/>
                    </a:lnTo>
                    <a:lnTo>
                      <a:pt x="138" y="73"/>
                    </a:lnTo>
                    <a:lnTo>
                      <a:pt x="140" y="73"/>
                    </a:lnTo>
                    <a:lnTo>
                      <a:pt x="143" y="71"/>
                    </a:lnTo>
                    <a:lnTo>
                      <a:pt x="145" y="71"/>
                    </a:lnTo>
                    <a:lnTo>
                      <a:pt x="147" y="68"/>
                    </a:lnTo>
                    <a:lnTo>
                      <a:pt x="147" y="67"/>
                    </a:lnTo>
                    <a:lnTo>
                      <a:pt x="145" y="66"/>
                    </a:lnTo>
                    <a:lnTo>
                      <a:pt x="144" y="62"/>
                    </a:lnTo>
                    <a:lnTo>
                      <a:pt x="143" y="62"/>
                    </a:lnTo>
                    <a:lnTo>
                      <a:pt x="140" y="58"/>
                    </a:lnTo>
                    <a:lnTo>
                      <a:pt x="140" y="56"/>
                    </a:lnTo>
                    <a:lnTo>
                      <a:pt x="142" y="56"/>
                    </a:lnTo>
                    <a:lnTo>
                      <a:pt x="143" y="56"/>
                    </a:lnTo>
                    <a:lnTo>
                      <a:pt x="148" y="57"/>
                    </a:lnTo>
                    <a:lnTo>
                      <a:pt x="151" y="57"/>
                    </a:lnTo>
                    <a:lnTo>
                      <a:pt x="154" y="57"/>
                    </a:lnTo>
                    <a:lnTo>
                      <a:pt x="156" y="56"/>
                    </a:lnTo>
                    <a:lnTo>
                      <a:pt x="159" y="54"/>
                    </a:lnTo>
                    <a:lnTo>
                      <a:pt x="159" y="51"/>
                    </a:lnTo>
                    <a:lnTo>
                      <a:pt x="159" y="50"/>
                    </a:lnTo>
                    <a:lnTo>
                      <a:pt x="158" y="49"/>
                    </a:lnTo>
                    <a:lnTo>
                      <a:pt x="158" y="47"/>
                    </a:lnTo>
                    <a:lnTo>
                      <a:pt x="159" y="46"/>
                    </a:lnTo>
                    <a:lnTo>
                      <a:pt x="159" y="44"/>
                    </a:lnTo>
                    <a:lnTo>
                      <a:pt x="161" y="41"/>
                    </a:lnTo>
                    <a:lnTo>
                      <a:pt x="164" y="40"/>
                    </a:lnTo>
                    <a:lnTo>
                      <a:pt x="165" y="38"/>
                    </a:lnTo>
                    <a:lnTo>
                      <a:pt x="166" y="35"/>
                    </a:lnTo>
                    <a:lnTo>
                      <a:pt x="166" y="34"/>
                    </a:lnTo>
                    <a:lnTo>
                      <a:pt x="166" y="33"/>
                    </a:lnTo>
                    <a:lnTo>
                      <a:pt x="167" y="30"/>
                    </a:lnTo>
                    <a:lnTo>
                      <a:pt x="167" y="29"/>
                    </a:lnTo>
                    <a:lnTo>
                      <a:pt x="166" y="27"/>
                    </a:lnTo>
                    <a:lnTo>
                      <a:pt x="165" y="23"/>
                    </a:lnTo>
                    <a:lnTo>
                      <a:pt x="162" y="21"/>
                    </a:lnTo>
                    <a:lnTo>
                      <a:pt x="160" y="19"/>
                    </a:lnTo>
                    <a:lnTo>
                      <a:pt x="160" y="17"/>
                    </a:lnTo>
                    <a:lnTo>
                      <a:pt x="161" y="16"/>
                    </a:lnTo>
                    <a:lnTo>
                      <a:pt x="166" y="12"/>
                    </a:lnTo>
                    <a:lnTo>
                      <a:pt x="166" y="11"/>
                    </a:lnTo>
                    <a:lnTo>
                      <a:pt x="169" y="11"/>
                    </a:lnTo>
                    <a:lnTo>
                      <a:pt x="170" y="11"/>
                    </a:lnTo>
                    <a:lnTo>
                      <a:pt x="170" y="10"/>
                    </a:lnTo>
                    <a:lnTo>
                      <a:pt x="171" y="10"/>
                    </a:lnTo>
                    <a:lnTo>
                      <a:pt x="173" y="8"/>
                    </a:lnTo>
                    <a:lnTo>
                      <a:pt x="175" y="7"/>
                    </a:lnTo>
                    <a:lnTo>
                      <a:pt x="176" y="7"/>
                    </a:lnTo>
                    <a:lnTo>
                      <a:pt x="177" y="6"/>
                    </a:lnTo>
                    <a:lnTo>
                      <a:pt x="180" y="6"/>
                    </a:lnTo>
                    <a:lnTo>
                      <a:pt x="182" y="3"/>
                    </a:lnTo>
                    <a:lnTo>
                      <a:pt x="183" y="3"/>
                    </a:lnTo>
                    <a:lnTo>
                      <a:pt x="187" y="2"/>
                    </a:lnTo>
                    <a:lnTo>
                      <a:pt x="198" y="2"/>
                    </a:lnTo>
                    <a:lnTo>
                      <a:pt x="200" y="2"/>
                    </a:lnTo>
                    <a:lnTo>
                      <a:pt x="204" y="3"/>
                    </a:lnTo>
                    <a:lnTo>
                      <a:pt x="205" y="3"/>
                    </a:lnTo>
                    <a:lnTo>
                      <a:pt x="208" y="2"/>
                    </a:lnTo>
                    <a:lnTo>
                      <a:pt x="209" y="2"/>
                    </a:lnTo>
                    <a:lnTo>
                      <a:pt x="210" y="1"/>
                    </a:lnTo>
                    <a:lnTo>
                      <a:pt x="213" y="1"/>
                    </a:lnTo>
                    <a:lnTo>
                      <a:pt x="213" y="0"/>
                    </a:lnTo>
                    <a:lnTo>
                      <a:pt x="213" y="1"/>
                    </a:lnTo>
                    <a:lnTo>
                      <a:pt x="216" y="2"/>
                    </a:lnTo>
                    <a:lnTo>
                      <a:pt x="220" y="1"/>
                    </a:lnTo>
                    <a:lnTo>
                      <a:pt x="222" y="2"/>
                    </a:lnTo>
                    <a:lnTo>
                      <a:pt x="224" y="1"/>
                    </a:lnTo>
                    <a:lnTo>
                      <a:pt x="225" y="2"/>
                    </a:lnTo>
                    <a:lnTo>
                      <a:pt x="225" y="6"/>
                    </a:lnTo>
                    <a:lnTo>
                      <a:pt x="227" y="5"/>
                    </a:lnTo>
                    <a:lnTo>
                      <a:pt x="228" y="5"/>
                    </a:lnTo>
                    <a:lnTo>
                      <a:pt x="231" y="7"/>
                    </a:lnTo>
                    <a:lnTo>
                      <a:pt x="233" y="8"/>
                    </a:lnTo>
                    <a:lnTo>
                      <a:pt x="233" y="11"/>
                    </a:lnTo>
                    <a:lnTo>
                      <a:pt x="233" y="12"/>
                    </a:lnTo>
                    <a:lnTo>
                      <a:pt x="233" y="14"/>
                    </a:lnTo>
                    <a:lnTo>
                      <a:pt x="235" y="16"/>
                    </a:lnTo>
                    <a:lnTo>
                      <a:pt x="233" y="17"/>
                    </a:lnTo>
                    <a:lnTo>
                      <a:pt x="232" y="17"/>
                    </a:lnTo>
                    <a:lnTo>
                      <a:pt x="232" y="18"/>
                    </a:lnTo>
                    <a:lnTo>
                      <a:pt x="233" y="19"/>
                    </a:lnTo>
                    <a:lnTo>
                      <a:pt x="235" y="19"/>
                    </a:lnTo>
                    <a:lnTo>
                      <a:pt x="237" y="23"/>
                    </a:lnTo>
                    <a:lnTo>
                      <a:pt x="239" y="22"/>
                    </a:lnTo>
                    <a:lnTo>
                      <a:pt x="241" y="22"/>
                    </a:lnTo>
                    <a:lnTo>
                      <a:pt x="242" y="21"/>
                    </a:lnTo>
                    <a:lnTo>
                      <a:pt x="243" y="22"/>
                    </a:lnTo>
                    <a:lnTo>
                      <a:pt x="243" y="24"/>
                    </a:lnTo>
                    <a:lnTo>
                      <a:pt x="246" y="25"/>
                    </a:lnTo>
                    <a:lnTo>
                      <a:pt x="250" y="27"/>
                    </a:lnTo>
                    <a:lnTo>
                      <a:pt x="253" y="29"/>
                    </a:lnTo>
                    <a:lnTo>
                      <a:pt x="254" y="28"/>
                    </a:lnTo>
                    <a:lnTo>
                      <a:pt x="257" y="29"/>
                    </a:lnTo>
                    <a:lnTo>
                      <a:pt x="259" y="30"/>
                    </a:lnTo>
                    <a:lnTo>
                      <a:pt x="249" y="36"/>
                    </a:lnTo>
                    <a:lnTo>
                      <a:pt x="248" y="39"/>
                    </a:lnTo>
                    <a:lnTo>
                      <a:pt x="249" y="39"/>
                    </a:lnTo>
                    <a:lnTo>
                      <a:pt x="249" y="40"/>
                    </a:lnTo>
                    <a:lnTo>
                      <a:pt x="248" y="43"/>
                    </a:lnTo>
                    <a:lnTo>
                      <a:pt x="247" y="44"/>
                    </a:lnTo>
                    <a:lnTo>
                      <a:pt x="246" y="43"/>
                    </a:lnTo>
                    <a:lnTo>
                      <a:pt x="244" y="41"/>
                    </a:lnTo>
                    <a:lnTo>
                      <a:pt x="239" y="43"/>
                    </a:lnTo>
                    <a:lnTo>
                      <a:pt x="237" y="45"/>
                    </a:lnTo>
                    <a:lnTo>
                      <a:pt x="236" y="45"/>
                    </a:lnTo>
                    <a:lnTo>
                      <a:pt x="233" y="44"/>
                    </a:lnTo>
                    <a:lnTo>
                      <a:pt x="232" y="45"/>
                    </a:lnTo>
                    <a:lnTo>
                      <a:pt x="231" y="46"/>
                    </a:lnTo>
                    <a:lnTo>
                      <a:pt x="230" y="46"/>
                    </a:lnTo>
                    <a:lnTo>
                      <a:pt x="228" y="46"/>
                    </a:lnTo>
                    <a:lnTo>
                      <a:pt x="227" y="47"/>
                    </a:lnTo>
                    <a:lnTo>
                      <a:pt x="226" y="46"/>
                    </a:lnTo>
                    <a:lnTo>
                      <a:pt x="222" y="46"/>
                    </a:lnTo>
                    <a:lnTo>
                      <a:pt x="221" y="46"/>
                    </a:lnTo>
                    <a:lnTo>
                      <a:pt x="220" y="46"/>
                    </a:lnTo>
                    <a:lnTo>
                      <a:pt x="215" y="44"/>
                    </a:lnTo>
                    <a:lnTo>
                      <a:pt x="213" y="43"/>
                    </a:lnTo>
                    <a:lnTo>
                      <a:pt x="208" y="40"/>
                    </a:lnTo>
                    <a:lnTo>
                      <a:pt x="206" y="41"/>
                    </a:lnTo>
                    <a:lnTo>
                      <a:pt x="205" y="43"/>
                    </a:lnTo>
                    <a:lnTo>
                      <a:pt x="203" y="43"/>
                    </a:lnTo>
                    <a:lnTo>
                      <a:pt x="202" y="43"/>
                    </a:lnTo>
                    <a:lnTo>
                      <a:pt x="202" y="45"/>
                    </a:lnTo>
                    <a:lnTo>
                      <a:pt x="199" y="50"/>
                    </a:lnTo>
                    <a:lnTo>
                      <a:pt x="202" y="50"/>
                    </a:lnTo>
                    <a:lnTo>
                      <a:pt x="203" y="51"/>
                    </a:lnTo>
                    <a:lnTo>
                      <a:pt x="203" y="52"/>
                    </a:lnTo>
                    <a:lnTo>
                      <a:pt x="202" y="54"/>
                    </a:lnTo>
                    <a:lnTo>
                      <a:pt x="200" y="54"/>
                    </a:lnTo>
                    <a:lnTo>
                      <a:pt x="200" y="55"/>
                    </a:lnTo>
                    <a:lnTo>
                      <a:pt x="202" y="56"/>
                    </a:lnTo>
                    <a:lnTo>
                      <a:pt x="205" y="56"/>
                    </a:lnTo>
                    <a:lnTo>
                      <a:pt x="206" y="57"/>
                    </a:lnTo>
                    <a:lnTo>
                      <a:pt x="205" y="58"/>
                    </a:lnTo>
                    <a:lnTo>
                      <a:pt x="203" y="60"/>
                    </a:lnTo>
                    <a:lnTo>
                      <a:pt x="203" y="61"/>
                    </a:lnTo>
                    <a:lnTo>
                      <a:pt x="206" y="65"/>
                    </a:lnTo>
                    <a:lnTo>
                      <a:pt x="206" y="66"/>
                    </a:lnTo>
                    <a:lnTo>
                      <a:pt x="205" y="67"/>
                    </a:lnTo>
                    <a:lnTo>
                      <a:pt x="202" y="71"/>
                    </a:lnTo>
                    <a:lnTo>
                      <a:pt x="204" y="72"/>
                    </a:lnTo>
                    <a:lnTo>
                      <a:pt x="205" y="74"/>
                    </a:lnTo>
                    <a:lnTo>
                      <a:pt x="208" y="76"/>
                    </a:lnTo>
                    <a:lnTo>
                      <a:pt x="208" y="78"/>
                    </a:lnTo>
                    <a:lnTo>
                      <a:pt x="210" y="78"/>
                    </a:lnTo>
                    <a:lnTo>
                      <a:pt x="210" y="79"/>
                    </a:lnTo>
                    <a:lnTo>
                      <a:pt x="213" y="79"/>
                    </a:lnTo>
                    <a:lnTo>
                      <a:pt x="214" y="79"/>
                    </a:lnTo>
                    <a:lnTo>
                      <a:pt x="214" y="81"/>
                    </a:lnTo>
                    <a:lnTo>
                      <a:pt x="213" y="83"/>
                    </a:lnTo>
                    <a:lnTo>
                      <a:pt x="214" y="84"/>
                    </a:lnTo>
                    <a:lnTo>
                      <a:pt x="214" y="85"/>
                    </a:lnTo>
                    <a:lnTo>
                      <a:pt x="220" y="85"/>
                    </a:lnTo>
                    <a:lnTo>
                      <a:pt x="221" y="87"/>
                    </a:lnTo>
                    <a:lnTo>
                      <a:pt x="222" y="87"/>
                    </a:lnTo>
                    <a:lnTo>
                      <a:pt x="224" y="88"/>
                    </a:lnTo>
                    <a:lnTo>
                      <a:pt x="224" y="89"/>
                    </a:lnTo>
                    <a:lnTo>
                      <a:pt x="224" y="90"/>
                    </a:lnTo>
                    <a:lnTo>
                      <a:pt x="222" y="92"/>
                    </a:lnTo>
                    <a:lnTo>
                      <a:pt x="222" y="93"/>
                    </a:lnTo>
                    <a:lnTo>
                      <a:pt x="220" y="94"/>
                    </a:lnTo>
                    <a:lnTo>
                      <a:pt x="219" y="94"/>
                    </a:lnTo>
                    <a:lnTo>
                      <a:pt x="219" y="93"/>
                    </a:lnTo>
                    <a:lnTo>
                      <a:pt x="216" y="93"/>
                    </a:lnTo>
                    <a:lnTo>
                      <a:pt x="216" y="94"/>
                    </a:lnTo>
                    <a:lnTo>
                      <a:pt x="213" y="95"/>
                    </a:lnTo>
                    <a:lnTo>
                      <a:pt x="211" y="98"/>
                    </a:lnTo>
                    <a:lnTo>
                      <a:pt x="211" y="100"/>
                    </a:lnTo>
                    <a:lnTo>
                      <a:pt x="213" y="103"/>
                    </a:lnTo>
                    <a:lnTo>
                      <a:pt x="213" y="104"/>
                    </a:lnTo>
                    <a:lnTo>
                      <a:pt x="214" y="104"/>
                    </a:lnTo>
                    <a:lnTo>
                      <a:pt x="214" y="105"/>
                    </a:lnTo>
                    <a:lnTo>
                      <a:pt x="213" y="107"/>
                    </a:lnTo>
                    <a:lnTo>
                      <a:pt x="211" y="109"/>
                    </a:lnTo>
                    <a:lnTo>
                      <a:pt x="211" y="110"/>
                    </a:lnTo>
                    <a:lnTo>
                      <a:pt x="213" y="110"/>
                    </a:lnTo>
                    <a:lnTo>
                      <a:pt x="215" y="110"/>
                    </a:lnTo>
                    <a:lnTo>
                      <a:pt x="216" y="111"/>
                    </a:lnTo>
                    <a:lnTo>
                      <a:pt x="215" y="112"/>
                    </a:lnTo>
                    <a:lnTo>
                      <a:pt x="214" y="112"/>
                    </a:lnTo>
                    <a:lnTo>
                      <a:pt x="213" y="112"/>
                    </a:lnTo>
                    <a:lnTo>
                      <a:pt x="213" y="111"/>
                    </a:lnTo>
                    <a:lnTo>
                      <a:pt x="211" y="114"/>
                    </a:lnTo>
                    <a:lnTo>
                      <a:pt x="208" y="115"/>
                    </a:lnTo>
                    <a:lnTo>
                      <a:pt x="204" y="120"/>
                    </a:lnTo>
                    <a:lnTo>
                      <a:pt x="203" y="120"/>
                    </a:lnTo>
                    <a:lnTo>
                      <a:pt x="202" y="122"/>
                    </a:lnTo>
                    <a:lnTo>
                      <a:pt x="200" y="123"/>
                    </a:lnTo>
                    <a:lnTo>
                      <a:pt x="200" y="125"/>
                    </a:lnTo>
                    <a:lnTo>
                      <a:pt x="200" y="127"/>
                    </a:lnTo>
                    <a:lnTo>
                      <a:pt x="199" y="129"/>
                    </a:lnTo>
                    <a:lnTo>
                      <a:pt x="197" y="131"/>
                    </a:lnTo>
                    <a:lnTo>
                      <a:pt x="195" y="131"/>
                    </a:lnTo>
                    <a:lnTo>
                      <a:pt x="193" y="132"/>
                    </a:lnTo>
                    <a:lnTo>
                      <a:pt x="192" y="134"/>
                    </a:lnTo>
                    <a:lnTo>
                      <a:pt x="191" y="138"/>
                    </a:lnTo>
                    <a:lnTo>
                      <a:pt x="189" y="140"/>
                    </a:lnTo>
                    <a:lnTo>
                      <a:pt x="184" y="147"/>
                    </a:lnTo>
                    <a:lnTo>
                      <a:pt x="183" y="149"/>
                    </a:lnTo>
                    <a:lnTo>
                      <a:pt x="180" y="150"/>
                    </a:lnTo>
                    <a:lnTo>
                      <a:pt x="177" y="154"/>
                    </a:lnTo>
                    <a:lnTo>
                      <a:pt x="176" y="155"/>
                    </a:lnTo>
                    <a:lnTo>
                      <a:pt x="173" y="159"/>
                    </a:lnTo>
                    <a:lnTo>
                      <a:pt x="171" y="162"/>
                    </a:lnTo>
                    <a:lnTo>
                      <a:pt x="169" y="166"/>
                    </a:lnTo>
                    <a:lnTo>
                      <a:pt x="167" y="167"/>
                    </a:lnTo>
                    <a:lnTo>
                      <a:pt x="166" y="167"/>
                    </a:lnTo>
                    <a:lnTo>
                      <a:pt x="160" y="167"/>
                    </a:lnTo>
                    <a:lnTo>
                      <a:pt x="159" y="167"/>
                    </a:lnTo>
                    <a:lnTo>
                      <a:pt x="156" y="169"/>
                    </a:lnTo>
                    <a:lnTo>
                      <a:pt x="155" y="170"/>
                    </a:lnTo>
                    <a:lnTo>
                      <a:pt x="154" y="171"/>
                    </a:lnTo>
                    <a:lnTo>
                      <a:pt x="153" y="170"/>
                    </a:lnTo>
                    <a:lnTo>
                      <a:pt x="153" y="169"/>
                    </a:lnTo>
                    <a:lnTo>
                      <a:pt x="150" y="165"/>
                    </a:lnTo>
                    <a:lnTo>
                      <a:pt x="149" y="165"/>
                    </a:lnTo>
                    <a:lnTo>
                      <a:pt x="148" y="165"/>
                    </a:lnTo>
                    <a:lnTo>
                      <a:pt x="145" y="167"/>
                    </a:lnTo>
                    <a:lnTo>
                      <a:pt x="144" y="169"/>
                    </a:lnTo>
                    <a:lnTo>
                      <a:pt x="142" y="171"/>
                    </a:lnTo>
                    <a:lnTo>
                      <a:pt x="137" y="176"/>
                    </a:lnTo>
                    <a:lnTo>
                      <a:pt x="136" y="178"/>
                    </a:lnTo>
                    <a:lnTo>
                      <a:pt x="134" y="181"/>
                    </a:lnTo>
                    <a:lnTo>
                      <a:pt x="133" y="186"/>
                    </a:lnTo>
                    <a:lnTo>
                      <a:pt x="133" y="187"/>
                    </a:lnTo>
                    <a:lnTo>
                      <a:pt x="134" y="188"/>
                    </a:lnTo>
                    <a:lnTo>
                      <a:pt x="136" y="189"/>
                    </a:lnTo>
                    <a:lnTo>
                      <a:pt x="138" y="189"/>
                    </a:lnTo>
                    <a:lnTo>
                      <a:pt x="139" y="189"/>
                    </a:lnTo>
                    <a:lnTo>
                      <a:pt x="143" y="189"/>
                    </a:lnTo>
                    <a:lnTo>
                      <a:pt x="143" y="191"/>
                    </a:lnTo>
                    <a:lnTo>
                      <a:pt x="144" y="192"/>
                    </a:lnTo>
                    <a:lnTo>
                      <a:pt x="144" y="193"/>
                    </a:lnTo>
                    <a:lnTo>
                      <a:pt x="143" y="199"/>
                    </a:lnTo>
                    <a:lnTo>
                      <a:pt x="143" y="200"/>
                    </a:lnTo>
                    <a:lnTo>
                      <a:pt x="143" y="202"/>
                    </a:lnTo>
                    <a:lnTo>
                      <a:pt x="147" y="205"/>
                    </a:lnTo>
                    <a:lnTo>
                      <a:pt x="150" y="204"/>
                    </a:lnTo>
                    <a:lnTo>
                      <a:pt x="150" y="205"/>
                    </a:lnTo>
                    <a:lnTo>
                      <a:pt x="151" y="205"/>
                    </a:lnTo>
                    <a:lnTo>
                      <a:pt x="151" y="209"/>
                    </a:lnTo>
                    <a:lnTo>
                      <a:pt x="151" y="211"/>
                    </a:lnTo>
                    <a:lnTo>
                      <a:pt x="153" y="213"/>
                    </a:lnTo>
                    <a:lnTo>
                      <a:pt x="154" y="215"/>
                    </a:lnTo>
                    <a:lnTo>
                      <a:pt x="155" y="216"/>
                    </a:lnTo>
                    <a:lnTo>
                      <a:pt x="156" y="219"/>
                    </a:lnTo>
                    <a:lnTo>
                      <a:pt x="158" y="220"/>
                    </a:lnTo>
                    <a:lnTo>
                      <a:pt x="158" y="221"/>
                    </a:lnTo>
                    <a:lnTo>
                      <a:pt x="156" y="221"/>
                    </a:lnTo>
                    <a:lnTo>
                      <a:pt x="156" y="222"/>
                    </a:lnTo>
                    <a:lnTo>
                      <a:pt x="156" y="225"/>
                    </a:lnTo>
                    <a:lnTo>
                      <a:pt x="156" y="226"/>
                    </a:lnTo>
                    <a:lnTo>
                      <a:pt x="158" y="226"/>
                    </a:lnTo>
                    <a:lnTo>
                      <a:pt x="158" y="227"/>
                    </a:lnTo>
                    <a:lnTo>
                      <a:pt x="156" y="227"/>
                    </a:lnTo>
                    <a:lnTo>
                      <a:pt x="155" y="228"/>
                    </a:lnTo>
                    <a:lnTo>
                      <a:pt x="154" y="228"/>
                    </a:lnTo>
                    <a:lnTo>
                      <a:pt x="154" y="230"/>
                    </a:lnTo>
                    <a:lnTo>
                      <a:pt x="153" y="230"/>
                    </a:lnTo>
                    <a:lnTo>
                      <a:pt x="151" y="228"/>
                    </a:lnTo>
                    <a:lnTo>
                      <a:pt x="150" y="228"/>
                    </a:lnTo>
                    <a:lnTo>
                      <a:pt x="150" y="226"/>
                    </a:lnTo>
                    <a:lnTo>
                      <a:pt x="149" y="226"/>
                    </a:lnTo>
                    <a:lnTo>
                      <a:pt x="147" y="226"/>
                    </a:lnTo>
                    <a:lnTo>
                      <a:pt x="144" y="227"/>
                    </a:lnTo>
                    <a:lnTo>
                      <a:pt x="143" y="230"/>
                    </a:lnTo>
                    <a:lnTo>
                      <a:pt x="142" y="230"/>
                    </a:lnTo>
                    <a:lnTo>
                      <a:pt x="137" y="230"/>
                    </a:lnTo>
                    <a:lnTo>
                      <a:pt x="134" y="228"/>
                    </a:lnTo>
                    <a:lnTo>
                      <a:pt x="133" y="228"/>
                    </a:lnTo>
                    <a:lnTo>
                      <a:pt x="132" y="228"/>
                    </a:lnTo>
                    <a:lnTo>
                      <a:pt x="128" y="228"/>
                    </a:lnTo>
                    <a:lnTo>
                      <a:pt x="126" y="228"/>
                    </a:lnTo>
                    <a:lnTo>
                      <a:pt x="125" y="228"/>
                    </a:lnTo>
                    <a:lnTo>
                      <a:pt x="123" y="227"/>
                    </a:lnTo>
                    <a:lnTo>
                      <a:pt x="122" y="228"/>
                    </a:lnTo>
                    <a:lnTo>
                      <a:pt x="122" y="233"/>
                    </a:lnTo>
                    <a:lnTo>
                      <a:pt x="117" y="233"/>
                    </a:lnTo>
                    <a:lnTo>
                      <a:pt x="116" y="233"/>
                    </a:lnTo>
                    <a:lnTo>
                      <a:pt x="115" y="233"/>
                    </a:lnTo>
                    <a:lnTo>
                      <a:pt x="114" y="235"/>
                    </a:lnTo>
                    <a:lnTo>
                      <a:pt x="112" y="236"/>
                    </a:lnTo>
                    <a:lnTo>
                      <a:pt x="111" y="237"/>
                    </a:lnTo>
                    <a:lnTo>
                      <a:pt x="110" y="237"/>
                    </a:lnTo>
                    <a:lnTo>
                      <a:pt x="106" y="236"/>
                    </a:lnTo>
                    <a:lnTo>
                      <a:pt x="104" y="236"/>
                    </a:lnTo>
                    <a:lnTo>
                      <a:pt x="103" y="235"/>
                    </a:lnTo>
                    <a:lnTo>
                      <a:pt x="103" y="233"/>
                    </a:lnTo>
                    <a:lnTo>
                      <a:pt x="101" y="232"/>
                    </a:lnTo>
                    <a:lnTo>
                      <a:pt x="100" y="231"/>
                    </a:lnTo>
                    <a:lnTo>
                      <a:pt x="99" y="227"/>
                    </a:lnTo>
                    <a:lnTo>
                      <a:pt x="96" y="222"/>
                    </a:lnTo>
                    <a:lnTo>
                      <a:pt x="96" y="221"/>
                    </a:lnTo>
                    <a:lnTo>
                      <a:pt x="95" y="221"/>
                    </a:lnTo>
                    <a:lnTo>
                      <a:pt x="93" y="220"/>
                    </a:lnTo>
                    <a:lnTo>
                      <a:pt x="90" y="219"/>
                    </a:lnTo>
                    <a:lnTo>
                      <a:pt x="90" y="214"/>
                    </a:lnTo>
                    <a:lnTo>
                      <a:pt x="89" y="211"/>
                    </a:lnTo>
                    <a:lnTo>
                      <a:pt x="87" y="210"/>
                    </a:lnTo>
                    <a:lnTo>
                      <a:pt x="85" y="209"/>
                    </a:lnTo>
                    <a:lnTo>
                      <a:pt x="82" y="209"/>
                    </a:lnTo>
                    <a:lnTo>
                      <a:pt x="77" y="210"/>
                    </a:lnTo>
                    <a:lnTo>
                      <a:pt x="71" y="210"/>
                    </a:lnTo>
                    <a:lnTo>
                      <a:pt x="66" y="211"/>
                    </a:lnTo>
                    <a:lnTo>
                      <a:pt x="63" y="211"/>
                    </a:lnTo>
                    <a:lnTo>
                      <a:pt x="60" y="210"/>
                    </a:lnTo>
                    <a:lnTo>
                      <a:pt x="57" y="214"/>
                    </a:lnTo>
                    <a:lnTo>
                      <a:pt x="56" y="213"/>
                    </a:lnTo>
                    <a:lnTo>
                      <a:pt x="52" y="213"/>
                    </a:lnTo>
                    <a:lnTo>
                      <a:pt x="50" y="210"/>
                    </a:lnTo>
                    <a:lnTo>
                      <a:pt x="46" y="210"/>
                    </a:lnTo>
                    <a:lnTo>
                      <a:pt x="43" y="210"/>
                    </a:lnTo>
                    <a:lnTo>
                      <a:pt x="40" y="213"/>
                    </a:lnTo>
                    <a:lnTo>
                      <a:pt x="37" y="213"/>
                    </a:lnTo>
                    <a:lnTo>
                      <a:pt x="29" y="211"/>
                    </a:lnTo>
                    <a:lnTo>
                      <a:pt x="26" y="211"/>
                    </a:lnTo>
                    <a:lnTo>
                      <a:pt x="22" y="214"/>
                    </a:lnTo>
                    <a:lnTo>
                      <a:pt x="19" y="213"/>
                    </a:lnTo>
                    <a:lnTo>
                      <a:pt x="17" y="215"/>
                    </a:lnTo>
                    <a:lnTo>
                      <a:pt x="15" y="215"/>
                    </a:lnTo>
                    <a:lnTo>
                      <a:pt x="13" y="215"/>
                    </a:lnTo>
                    <a:lnTo>
                      <a:pt x="13" y="214"/>
                    </a:lnTo>
                    <a:lnTo>
                      <a:pt x="12" y="214"/>
                    </a:lnTo>
                    <a:close/>
                  </a:path>
                </a:pathLst>
              </a:custGeom>
              <a:solidFill>
                <a:srgbClr val="EAEAEA"/>
              </a:solidFill>
              <a:ln w="6350">
                <a:solidFill>
                  <a:srgbClr val="C0C0C0"/>
                </a:solidFill>
                <a:round/>
                <a:headEnd/>
                <a:tailEnd/>
              </a:ln>
            </p:spPr>
            <p:txBody>
              <a:bodyPr/>
              <a:lstStyle/>
              <a:p>
                <a:endParaRPr lang="en-US" dirty="0"/>
              </a:p>
            </p:txBody>
          </p:sp>
          <p:sp>
            <p:nvSpPr>
              <p:cNvPr id="547" name="Freeform 557"/>
              <p:cNvSpPr>
                <a:spLocks/>
              </p:cNvSpPr>
              <p:nvPr/>
            </p:nvSpPr>
            <p:spPr bwMode="auto">
              <a:xfrm>
                <a:off x="2081595" y="3198020"/>
                <a:ext cx="100679" cy="50184"/>
              </a:xfrm>
              <a:custGeom>
                <a:avLst/>
                <a:gdLst>
                  <a:gd name="T0" fmla="*/ 2147483647 w 50"/>
                  <a:gd name="T1" fmla="*/ 2147483647 h 27"/>
                  <a:gd name="T2" fmla="*/ 2147483647 w 50"/>
                  <a:gd name="T3" fmla="*/ 2147483647 h 27"/>
                  <a:gd name="T4" fmla="*/ 2147483647 w 50"/>
                  <a:gd name="T5" fmla="*/ 2147483647 h 27"/>
                  <a:gd name="T6" fmla="*/ 2147483647 w 50"/>
                  <a:gd name="T7" fmla="*/ 2147483647 h 27"/>
                  <a:gd name="T8" fmla="*/ 2147483647 w 50"/>
                  <a:gd name="T9" fmla="*/ 2147483647 h 27"/>
                  <a:gd name="T10" fmla="*/ 2147483647 w 50"/>
                  <a:gd name="T11" fmla="*/ 2147483647 h 27"/>
                  <a:gd name="T12" fmla="*/ 2147483647 w 50"/>
                  <a:gd name="T13" fmla="*/ 2147483647 h 27"/>
                  <a:gd name="T14" fmla="*/ 2147483647 w 50"/>
                  <a:gd name="T15" fmla="*/ 2147483647 h 27"/>
                  <a:gd name="T16" fmla="*/ 2147483647 w 50"/>
                  <a:gd name="T17" fmla="*/ 2147483647 h 27"/>
                  <a:gd name="T18" fmla="*/ 2147483647 w 50"/>
                  <a:gd name="T19" fmla="*/ 2147483647 h 27"/>
                  <a:gd name="T20" fmla="*/ 2147483647 w 50"/>
                  <a:gd name="T21" fmla="*/ 2147483647 h 27"/>
                  <a:gd name="T22" fmla="*/ 2147483647 w 50"/>
                  <a:gd name="T23" fmla="*/ 2147483647 h 27"/>
                  <a:gd name="T24" fmla="*/ 2147483647 w 50"/>
                  <a:gd name="T25" fmla="*/ 2147483647 h 27"/>
                  <a:gd name="T26" fmla="*/ 2147483647 w 50"/>
                  <a:gd name="T27" fmla="*/ 2147483647 h 27"/>
                  <a:gd name="T28" fmla="*/ 2147483647 w 50"/>
                  <a:gd name="T29" fmla="*/ 2147483647 h 27"/>
                  <a:gd name="T30" fmla="*/ 2147483647 w 50"/>
                  <a:gd name="T31" fmla="*/ 2147483647 h 27"/>
                  <a:gd name="T32" fmla="*/ 2147483647 w 50"/>
                  <a:gd name="T33" fmla="*/ 2147483647 h 27"/>
                  <a:gd name="T34" fmla="*/ 2147483647 w 50"/>
                  <a:gd name="T35" fmla="*/ 0 h 27"/>
                  <a:gd name="T36" fmla="*/ 2147483647 w 50"/>
                  <a:gd name="T37" fmla="*/ 0 h 27"/>
                  <a:gd name="T38" fmla="*/ 2147483647 w 50"/>
                  <a:gd name="T39" fmla="*/ 0 h 27"/>
                  <a:gd name="T40" fmla="*/ 2147483647 w 50"/>
                  <a:gd name="T41" fmla="*/ 2147483647 h 27"/>
                  <a:gd name="T42" fmla="*/ 2147483647 w 50"/>
                  <a:gd name="T43" fmla="*/ 2147483647 h 27"/>
                  <a:gd name="T44" fmla="*/ 2147483647 w 50"/>
                  <a:gd name="T45" fmla="*/ 2147483647 h 27"/>
                  <a:gd name="T46" fmla="*/ 2147483647 w 50"/>
                  <a:gd name="T47" fmla="*/ 2147483647 h 27"/>
                  <a:gd name="T48" fmla="*/ 2147483647 w 50"/>
                  <a:gd name="T49" fmla="*/ 2147483647 h 27"/>
                  <a:gd name="T50" fmla="*/ 2147483647 w 50"/>
                  <a:gd name="T51" fmla="*/ 2147483647 h 27"/>
                  <a:gd name="T52" fmla="*/ 2147483647 w 50"/>
                  <a:gd name="T53" fmla="*/ 2147483647 h 27"/>
                  <a:gd name="T54" fmla="*/ 0 w 50"/>
                  <a:gd name="T55" fmla="*/ 2147483647 h 27"/>
                  <a:gd name="T56" fmla="*/ 0 w 50"/>
                  <a:gd name="T57" fmla="*/ 2147483647 h 27"/>
                  <a:gd name="T58" fmla="*/ 2147483647 w 50"/>
                  <a:gd name="T59" fmla="*/ 2147483647 h 27"/>
                  <a:gd name="T60" fmla="*/ 2147483647 w 50"/>
                  <a:gd name="T61" fmla="*/ 2147483647 h 27"/>
                  <a:gd name="T62" fmla="*/ 2147483647 w 50"/>
                  <a:gd name="T63" fmla="*/ 2147483647 h 27"/>
                  <a:gd name="T64" fmla="*/ 2147483647 w 50"/>
                  <a:gd name="T65" fmla="*/ 2147483647 h 27"/>
                  <a:gd name="T66" fmla="*/ 2147483647 w 50"/>
                  <a:gd name="T67" fmla="*/ 2147483647 h 27"/>
                  <a:gd name="T68" fmla="*/ 2147483647 w 50"/>
                  <a:gd name="T69" fmla="*/ 2147483647 h 27"/>
                  <a:gd name="T70" fmla="*/ 2147483647 w 50"/>
                  <a:gd name="T71" fmla="*/ 2147483647 h 27"/>
                  <a:gd name="T72" fmla="*/ 2147483647 w 50"/>
                  <a:gd name="T73" fmla="*/ 2147483647 h 27"/>
                  <a:gd name="T74" fmla="*/ 2147483647 w 50"/>
                  <a:gd name="T75" fmla="*/ 2147483647 h 27"/>
                  <a:gd name="T76" fmla="*/ 2147483647 w 50"/>
                  <a:gd name="T77" fmla="*/ 2147483647 h 27"/>
                  <a:gd name="T78" fmla="*/ 2147483647 w 50"/>
                  <a:gd name="T79" fmla="*/ 2147483647 h 27"/>
                  <a:gd name="T80" fmla="*/ 2147483647 w 50"/>
                  <a:gd name="T81" fmla="*/ 2147483647 h 27"/>
                  <a:gd name="T82" fmla="*/ 2147483647 w 50"/>
                  <a:gd name="T83" fmla="*/ 2147483647 h 27"/>
                  <a:gd name="T84" fmla="*/ 2147483647 w 50"/>
                  <a:gd name="T85" fmla="*/ 2147483647 h 27"/>
                  <a:gd name="T86" fmla="*/ 2147483647 w 50"/>
                  <a:gd name="T87" fmla="*/ 2147483647 h 27"/>
                  <a:gd name="T88" fmla="*/ 2147483647 w 50"/>
                  <a:gd name="T89" fmla="*/ 2147483647 h 27"/>
                  <a:gd name="T90" fmla="*/ 2147483647 w 50"/>
                  <a:gd name="T91" fmla="*/ 2147483647 h 27"/>
                  <a:gd name="T92" fmla="*/ 2147483647 w 50"/>
                  <a:gd name="T93" fmla="*/ 2147483647 h 27"/>
                  <a:gd name="T94" fmla="*/ 2147483647 w 50"/>
                  <a:gd name="T95" fmla="*/ 2147483647 h 27"/>
                  <a:gd name="T96" fmla="*/ 2147483647 w 50"/>
                  <a:gd name="T97" fmla="*/ 2147483647 h 27"/>
                  <a:gd name="T98" fmla="*/ 2147483647 w 50"/>
                  <a:gd name="T99" fmla="*/ 2147483647 h 27"/>
                  <a:gd name="T100" fmla="*/ 2147483647 w 50"/>
                  <a:gd name="T101" fmla="*/ 2147483647 h 27"/>
                  <a:gd name="T102" fmla="*/ 2147483647 w 50"/>
                  <a:gd name="T103" fmla="*/ 2147483647 h 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
                  <a:gd name="T157" fmla="*/ 0 h 27"/>
                  <a:gd name="T158" fmla="*/ 50 w 50"/>
                  <a:gd name="T159" fmla="*/ 27 h 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 h="27">
                    <a:moveTo>
                      <a:pt x="50" y="16"/>
                    </a:moveTo>
                    <a:lnTo>
                      <a:pt x="49" y="15"/>
                    </a:lnTo>
                    <a:lnTo>
                      <a:pt x="44" y="12"/>
                    </a:lnTo>
                    <a:lnTo>
                      <a:pt x="43" y="12"/>
                    </a:lnTo>
                    <a:lnTo>
                      <a:pt x="43" y="11"/>
                    </a:lnTo>
                    <a:lnTo>
                      <a:pt x="44" y="10"/>
                    </a:lnTo>
                    <a:lnTo>
                      <a:pt x="44" y="9"/>
                    </a:lnTo>
                    <a:lnTo>
                      <a:pt x="40" y="6"/>
                    </a:lnTo>
                    <a:lnTo>
                      <a:pt x="39" y="5"/>
                    </a:lnTo>
                    <a:lnTo>
                      <a:pt x="34" y="6"/>
                    </a:lnTo>
                    <a:lnTo>
                      <a:pt x="33" y="6"/>
                    </a:lnTo>
                    <a:lnTo>
                      <a:pt x="29" y="5"/>
                    </a:lnTo>
                    <a:lnTo>
                      <a:pt x="26" y="4"/>
                    </a:lnTo>
                    <a:lnTo>
                      <a:pt x="23" y="2"/>
                    </a:lnTo>
                    <a:lnTo>
                      <a:pt x="22" y="0"/>
                    </a:lnTo>
                    <a:lnTo>
                      <a:pt x="21" y="0"/>
                    </a:lnTo>
                    <a:lnTo>
                      <a:pt x="17" y="0"/>
                    </a:lnTo>
                    <a:lnTo>
                      <a:pt x="17" y="1"/>
                    </a:lnTo>
                    <a:lnTo>
                      <a:pt x="15" y="1"/>
                    </a:lnTo>
                    <a:lnTo>
                      <a:pt x="12" y="5"/>
                    </a:lnTo>
                    <a:lnTo>
                      <a:pt x="10" y="10"/>
                    </a:lnTo>
                    <a:lnTo>
                      <a:pt x="4" y="15"/>
                    </a:lnTo>
                    <a:lnTo>
                      <a:pt x="3" y="16"/>
                    </a:lnTo>
                    <a:lnTo>
                      <a:pt x="3" y="17"/>
                    </a:lnTo>
                    <a:lnTo>
                      <a:pt x="0" y="20"/>
                    </a:lnTo>
                    <a:lnTo>
                      <a:pt x="0" y="21"/>
                    </a:lnTo>
                    <a:lnTo>
                      <a:pt x="1" y="22"/>
                    </a:lnTo>
                    <a:lnTo>
                      <a:pt x="3" y="22"/>
                    </a:lnTo>
                    <a:lnTo>
                      <a:pt x="3" y="24"/>
                    </a:lnTo>
                    <a:lnTo>
                      <a:pt x="4" y="24"/>
                    </a:lnTo>
                    <a:lnTo>
                      <a:pt x="5" y="26"/>
                    </a:lnTo>
                    <a:lnTo>
                      <a:pt x="7" y="27"/>
                    </a:lnTo>
                    <a:lnTo>
                      <a:pt x="14" y="27"/>
                    </a:lnTo>
                    <a:lnTo>
                      <a:pt x="20" y="27"/>
                    </a:lnTo>
                    <a:lnTo>
                      <a:pt x="23" y="26"/>
                    </a:lnTo>
                    <a:lnTo>
                      <a:pt x="25" y="26"/>
                    </a:lnTo>
                    <a:lnTo>
                      <a:pt x="28" y="26"/>
                    </a:lnTo>
                    <a:lnTo>
                      <a:pt x="31" y="27"/>
                    </a:lnTo>
                    <a:lnTo>
                      <a:pt x="33" y="26"/>
                    </a:lnTo>
                    <a:lnTo>
                      <a:pt x="38" y="24"/>
                    </a:lnTo>
                    <a:lnTo>
                      <a:pt x="43" y="24"/>
                    </a:lnTo>
                    <a:lnTo>
                      <a:pt x="48" y="23"/>
                    </a:lnTo>
                    <a:lnTo>
                      <a:pt x="50" y="22"/>
                    </a:lnTo>
                    <a:lnTo>
                      <a:pt x="50" y="21"/>
                    </a:lnTo>
                    <a:lnTo>
                      <a:pt x="50" y="16"/>
                    </a:lnTo>
                    <a:close/>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48" name="Freeform 558"/>
              <p:cNvSpPr>
                <a:spLocks/>
              </p:cNvSpPr>
              <p:nvPr/>
            </p:nvSpPr>
            <p:spPr bwMode="auto">
              <a:xfrm>
                <a:off x="1439267" y="2935943"/>
                <a:ext cx="906106" cy="871721"/>
              </a:xfrm>
              <a:custGeom>
                <a:avLst/>
                <a:gdLst>
                  <a:gd name="T0" fmla="*/ 2147483647 w 450"/>
                  <a:gd name="T1" fmla="*/ 2147483647 h 469"/>
                  <a:gd name="T2" fmla="*/ 2147483647 w 450"/>
                  <a:gd name="T3" fmla="*/ 2147483647 h 469"/>
                  <a:gd name="T4" fmla="*/ 2147483647 w 450"/>
                  <a:gd name="T5" fmla="*/ 2147483647 h 469"/>
                  <a:gd name="T6" fmla="*/ 2147483647 w 450"/>
                  <a:gd name="T7" fmla="*/ 2147483647 h 469"/>
                  <a:gd name="T8" fmla="*/ 2147483647 w 450"/>
                  <a:gd name="T9" fmla="*/ 2147483647 h 469"/>
                  <a:gd name="T10" fmla="*/ 2147483647 w 450"/>
                  <a:gd name="T11" fmla="*/ 2147483647 h 469"/>
                  <a:gd name="T12" fmla="*/ 2147483647 w 450"/>
                  <a:gd name="T13" fmla="*/ 2147483647 h 469"/>
                  <a:gd name="T14" fmla="*/ 2147483647 w 450"/>
                  <a:gd name="T15" fmla="*/ 2147483647 h 469"/>
                  <a:gd name="T16" fmla="*/ 2147483647 w 450"/>
                  <a:gd name="T17" fmla="*/ 2147483647 h 469"/>
                  <a:gd name="T18" fmla="*/ 2147483647 w 450"/>
                  <a:gd name="T19" fmla="*/ 2147483647 h 469"/>
                  <a:gd name="T20" fmla="*/ 2147483647 w 450"/>
                  <a:gd name="T21" fmla="*/ 2147483647 h 469"/>
                  <a:gd name="T22" fmla="*/ 2147483647 w 450"/>
                  <a:gd name="T23" fmla="*/ 2147483647 h 469"/>
                  <a:gd name="T24" fmla="*/ 2147483647 w 450"/>
                  <a:gd name="T25" fmla="*/ 2147483647 h 469"/>
                  <a:gd name="T26" fmla="*/ 2147483647 w 450"/>
                  <a:gd name="T27" fmla="*/ 2147483647 h 469"/>
                  <a:gd name="T28" fmla="*/ 2147483647 w 450"/>
                  <a:gd name="T29" fmla="*/ 2147483647 h 469"/>
                  <a:gd name="T30" fmla="*/ 2147483647 w 450"/>
                  <a:gd name="T31" fmla="*/ 2147483647 h 469"/>
                  <a:gd name="T32" fmla="*/ 2147483647 w 450"/>
                  <a:gd name="T33" fmla="*/ 2147483647 h 469"/>
                  <a:gd name="T34" fmla="*/ 2147483647 w 450"/>
                  <a:gd name="T35" fmla="*/ 2147483647 h 469"/>
                  <a:gd name="T36" fmla="*/ 2147483647 w 450"/>
                  <a:gd name="T37" fmla="*/ 2147483647 h 469"/>
                  <a:gd name="T38" fmla="*/ 2147483647 w 450"/>
                  <a:gd name="T39" fmla="*/ 2147483647 h 469"/>
                  <a:gd name="T40" fmla="*/ 2147483647 w 450"/>
                  <a:gd name="T41" fmla="*/ 2147483647 h 469"/>
                  <a:gd name="T42" fmla="*/ 2147483647 w 450"/>
                  <a:gd name="T43" fmla="*/ 2147483647 h 469"/>
                  <a:gd name="T44" fmla="*/ 2147483647 w 450"/>
                  <a:gd name="T45" fmla="*/ 2147483647 h 469"/>
                  <a:gd name="T46" fmla="*/ 2147483647 w 450"/>
                  <a:gd name="T47" fmla="*/ 2147483647 h 469"/>
                  <a:gd name="T48" fmla="*/ 2147483647 w 450"/>
                  <a:gd name="T49" fmla="*/ 2147483647 h 469"/>
                  <a:gd name="T50" fmla="*/ 2147483647 w 450"/>
                  <a:gd name="T51" fmla="*/ 2147483647 h 469"/>
                  <a:gd name="T52" fmla="*/ 2147483647 w 450"/>
                  <a:gd name="T53" fmla="*/ 2147483647 h 469"/>
                  <a:gd name="T54" fmla="*/ 2147483647 w 450"/>
                  <a:gd name="T55" fmla="*/ 2147483647 h 469"/>
                  <a:gd name="T56" fmla="*/ 2147483647 w 450"/>
                  <a:gd name="T57" fmla="*/ 2147483647 h 469"/>
                  <a:gd name="T58" fmla="*/ 2147483647 w 450"/>
                  <a:gd name="T59" fmla="*/ 2147483647 h 469"/>
                  <a:gd name="T60" fmla="*/ 2147483647 w 450"/>
                  <a:gd name="T61" fmla="*/ 2147483647 h 469"/>
                  <a:gd name="T62" fmla="*/ 2147483647 w 450"/>
                  <a:gd name="T63" fmla="*/ 2147483647 h 469"/>
                  <a:gd name="T64" fmla="*/ 2147483647 w 450"/>
                  <a:gd name="T65" fmla="*/ 2147483647 h 469"/>
                  <a:gd name="T66" fmla="*/ 2147483647 w 450"/>
                  <a:gd name="T67" fmla="*/ 2147483647 h 469"/>
                  <a:gd name="T68" fmla="*/ 2147483647 w 450"/>
                  <a:gd name="T69" fmla="*/ 2147483647 h 469"/>
                  <a:gd name="T70" fmla="*/ 2147483647 w 450"/>
                  <a:gd name="T71" fmla="*/ 2147483647 h 469"/>
                  <a:gd name="T72" fmla="*/ 2147483647 w 450"/>
                  <a:gd name="T73" fmla="*/ 2147483647 h 469"/>
                  <a:gd name="T74" fmla="*/ 2147483647 w 450"/>
                  <a:gd name="T75" fmla="*/ 2147483647 h 469"/>
                  <a:gd name="T76" fmla="*/ 2147483647 w 450"/>
                  <a:gd name="T77" fmla="*/ 2147483647 h 469"/>
                  <a:gd name="T78" fmla="*/ 2147483647 w 450"/>
                  <a:gd name="T79" fmla="*/ 2147483647 h 469"/>
                  <a:gd name="T80" fmla="*/ 2147483647 w 450"/>
                  <a:gd name="T81" fmla="*/ 2147483647 h 469"/>
                  <a:gd name="T82" fmla="*/ 2147483647 w 450"/>
                  <a:gd name="T83" fmla="*/ 2147483647 h 469"/>
                  <a:gd name="T84" fmla="*/ 2147483647 w 450"/>
                  <a:gd name="T85" fmla="*/ 2147483647 h 469"/>
                  <a:gd name="T86" fmla="*/ 2147483647 w 450"/>
                  <a:gd name="T87" fmla="*/ 2147483647 h 469"/>
                  <a:gd name="T88" fmla="*/ 2147483647 w 450"/>
                  <a:gd name="T89" fmla="*/ 2147483647 h 469"/>
                  <a:gd name="T90" fmla="*/ 2147483647 w 450"/>
                  <a:gd name="T91" fmla="*/ 2147483647 h 469"/>
                  <a:gd name="T92" fmla="*/ 2147483647 w 450"/>
                  <a:gd name="T93" fmla="*/ 2147483647 h 469"/>
                  <a:gd name="T94" fmla="*/ 2147483647 w 450"/>
                  <a:gd name="T95" fmla="*/ 2147483647 h 469"/>
                  <a:gd name="T96" fmla="*/ 2147483647 w 450"/>
                  <a:gd name="T97" fmla="*/ 2147483647 h 469"/>
                  <a:gd name="T98" fmla="*/ 2147483647 w 450"/>
                  <a:gd name="T99" fmla="*/ 2147483647 h 469"/>
                  <a:gd name="T100" fmla="*/ 2147483647 w 450"/>
                  <a:gd name="T101" fmla="*/ 2147483647 h 469"/>
                  <a:gd name="T102" fmla="*/ 2147483647 w 450"/>
                  <a:gd name="T103" fmla="*/ 2147483647 h 469"/>
                  <a:gd name="T104" fmla="*/ 2147483647 w 450"/>
                  <a:gd name="T105" fmla="*/ 2147483647 h 469"/>
                  <a:gd name="T106" fmla="*/ 2147483647 w 450"/>
                  <a:gd name="T107" fmla="*/ 2147483647 h 469"/>
                  <a:gd name="T108" fmla="*/ 2147483647 w 450"/>
                  <a:gd name="T109" fmla="*/ 2147483647 h 469"/>
                  <a:gd name="T110" fmla="*/ 2147483647 w 450"/>
                  <a:gd name="T111" fmla="*/ 2147483647 h 469"/>
                  <a:gd name="T112" fmla="*/ 2147483647 w 450"/>
                  <a:gd name="T113" fmla="*/ 2147483647 h 469"/>
                  <a:gd name="T114" fmla="*/ 2147483647 w 450"/>
                  <a:gd name="T115" fmla="*/ 2147483647 h 469"/>
                  <a:gd name="T116" fmla="*/ 2147483647 w 450"/>
                  <a:gd name="T117" fmla="*/ 2147483647 h 469"/>
                  <a:gd name="T118" fmla="*/ 2147483647 w 450"/>
                  <a:gd name="T119" fmla="*/ 2147483647 h 469"/>
                  <a:gd name="T120" fmla="*/ 2147483647 w 450"/>
                  <a:gd name="T121" fmla="*/ 2147483647 h 469"/>
                  <a:gd name="T122" fmla="*/ 2147483647 w 450"/>
                  <a:gd name="T123" fmla="*/ 2147483647 h 469"/>
                  <a:gd name="T124" fmla="*/ 2147483647 w 450"/>
                  <a:gd name="T125" fmla="*/ 2147483647 h 4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0"/>
                  <a:gd name="T190" fmla="*/ 0 h 469"/>
                  <a:gd name="T191" fmla="*/ 450 w 450"/>
                  <a:gd name="T192" fmla="*/ 469 h 4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0" h="469">
                    <a:moveTo>
                      <a:pt x="449" y="140"/>
                    </a:moveTo>
                    <a:lnTo>
                      <a:pt x="446" y="139"/>
                    </a:lnTo>
                    <a:lnTo>
                      <a:pt x="443" y="139"/>
                    </a:lnTo>
                    <a:lnTo>
                      <a:pt x="440" y="137"/>
                    </a:lnTo>
                    <a:lnTo>
                      <a:pt x="434" y="137"/>
                    </a:lnTo>
                    <a:lnTo>
                      <a:pt x="435" y="134"/>
                    </a:lnTo>
                    <a:lnTo>
                      <a:pt x="435" y="130"/>
                    </a:lnTo>
                    <a:lnTo>
                      <a:pt x="433" y="129"/>
                    </a:lnTo>
                    <a:lnTo>
                      <a:pt x="432" y="125"/>
                    </a:lnTo>
                    <a:lnTo>
                      <a:pt x="433" y="124"/>
                    </a:lnTo>
                    <a:lnTo>
                      <a:pt x="429" y="120"/>
                    </a:lnTo>
                    <a:lnTo>
                      <a:pt x="425" y="121"/>
                    </a:lnTo>
                    <a:lnTo>
                      <a:pt x="422" y="124"/>
                    </a:lnTo>
                    <a:lnTo>
                      <a:pt x="418" y="125"/>
                    </a:lnTo>
                    <a:lnTo>
                      <a:pt x="412" y="125"/>
                    </a:lnTo>
                    <a:lnTo>
                      <a:pt x="410" y="125"/>
                    </a:lnTo>
                    <a:lnTo>
                      <a:pt x="408" y="123"/>
                    </a:lnTo>
                    <a:lnTo>
                      <a:pt x="407" y="123"/>
                    </a:lnTo>
                    <a:lnTo>
                      <a:pt x="403" y="124"/>
                    </a:lnTo>
                    <a:lnTo>
                      <a:pt x="401" y="126"/>
                    </a:lnTo>
                    <a:lnTo>
                      <a:pt x="400" y="129"/>
                    </a:lnTo>
                    <a:lnTo>
                      <a:pt x="394" y="134"/>
                    </a:lnTo>
                    <a:lnTo>
                      <a:pt x="390" y="135"/>
                    </a:lnTo>
                    <a:lnTo>
                      <a:pt x="386" y="140"/>
                    </a:lnTo>
                    <a:lnTo>
                      <a:pt x="384" y="142"/>
                    </a:lnTo>
                    <a:lnTo>
                      <a:pt x="379" y="143"/>
                    </a:lnTo>
                    <a:lnTo>
                      <a:pt x="375" y="146"/>
                    </a:lnTo>
                    <a:lnTo>
                      <a:pt x="368" y="148"/>
                    </a:lnTo>
                    <a:lnTo>
                      <a:pt x="363" y="150"/>
                    </a:lnTo>
                    <a:lnTo>
                      <a:pt x="363" y="151"/>
                    </a:lnTo>
                    <a:lnTo>
                      <a:pt x="362" y="152"/>
                    </a:lnTo>
                    <a:lnTo>
                      <a:pt x="362" y="153"/>
                    </a:lnTo>
                    <a:lnTo>
                      <a:pt x="363" y="153"/>
                    </a:lnTo>
                    <a:lnTo>
                      <a:pt x="368" y="156"/>
                    </a:lnTo>
                    <a:lnTo>
                      <a:pt x="369" y="157"/>
                    </a:lnTo>
                    <a:lnTo>
                      <a:pt x="369" y="162"/>
                    </a:lnTo>
                    <a:lnTo>
                      <a:pt x="369" y="163"/>
                    </a:lnTo>
                    <a:lnTo>
                      <a:pt x="367" y="164"/>
                    </a:lnTo>
                    <a:lnTo>
                      <a:pt x="362" y="165"/>
                    </a:lnTo>
                    <a:lnTo>
                      <a:pt x="357" y="165"/>
                    </a:lnTo>
                    <a:lnTo>
                      <a:pt x="352" y="167"/>
                    </a:lnTo>
                    <a:lnTo>
                      <a:pt x="350" y="168"/>
                    </a:lnTo>
                    <a:lnTo>
                      <a:pt x="347" y="167"/>
                    </a:lnTo>
                    <a:lnTo>
                      <a:pt x="344" y="167"/>
                    </a:lnTo>
                    <a:lnTo>
                      <a:pt x="342" y="167"/>
                    </a:lnTo>
                    <a:lnTo>
                      <a:pt x="336" y="168"/>
                    </a:lnTo>
                    <a:lnTo>
                      <a:pt x="333" y="168"/>
                    </a:lnTo>
                    <a:lnTo>
                      <a:pt x="326" y="168"/>
                    </a:lnTo>
                    <a:lnTo>
                      <a:pt x="324" y="167"/>
                    </a:lnTo>
                    <a:lnTo>
                      <a:pt x="323" y="165"/>
                    </a:lnTo>
                    <a:lnTo>
                      <a:pt x="322" y="165"/>
                    </a:lnTo>
                    <a:lnTo>
                      <a:pt x="322" y="163"/>
                    </a:lnTo>
                    <a:lnTo>
                      <a:pt x="320" y="163"/>
                    </a:lnTo>
                    <a:lnTo>
                      <a:pt x="319" y="162"/>
                    </a:lnTo>
                    <a:lnTo>
                      <a:pt x="319" y="161"/>
                    </a:lnTo>
                    <a:lnTo>
                      <a:pt x="322" y="158"/>
                    </a:lnTo>
                    <a:lnTo>
                      <a:pt x="322" y="157"/>
                    </a:lnTo>
                    <a:lnTo>
                      <a:pt x="320" y="158"/>
                    </a:lnTo>
                    <a:lnTo>
                      <a:pt x="319" y="157"/>
                    </a:lnTo>
                    <a:lnTo>
                      <a:pt x="319" y="156"/>
                    </a:lnTo>
                    <a:lnTo>
                      <a:pt x="319" y="154"/>
                    </a:lnTo>
                    <a:lnTo>
                      <a:pt x="320" y="151"/>
                    </a:lnTo>
                    <a:lnTo>
                      <a:pt x="320" y="148"/>
                    </a:lnTo>
                    <a:lnTo>
                      <a:pt x="319" y="146"/>
                    </a:lnTo>
                    <a:lnTo>
                      <a:pt x="319" y="145"/>
                    </a:lnTo>
                    <a:lnTo>
                      <a:pt x="318" y="145"/>
                    </a:lnTo>
                    <a:lnTo>
                      <a:pt x="317" y="145"/>
                    </a:lnTo>
                    <a:lnTo>
                      <a:pt x="314" y="147"/>
                    </a:lnTo>
                    <a:lnTo>
                      <a:pt x="312" y="147"/>
                    </a:lnTo>
                    <a:lnTo>
                      <a:pt x="309" y="147"/>
                    </a:lnTo>
                    <a:lnTo>
                      <a:pt x="309" y="148"/>
                    </a:lnTo>
                    <a:lnTo>
                      <a:pt x="308" y="150"/>
                    </a:lnTo>
                    <a:lnTo>
                      <a:pt x="307" y="153"/>
                    </a:lnTo>
                    <a:lnTo>
                      <a:pt x="307" y="157"/>
                    </a:lnTo>
                    <a:lnTo>
                      <a:pt x="307" y="162"/>
                    </a:lnTo>
                    <a:lnTo>
                      <a:pt x="306" y="163"/>
                    </a:lnTo>
                    <a:lnTo>
                      <a:pt x="306" y="164"/>
                    </a:lnTo>
                    <a:lnTo>
                      <a:pt x="308" y="165"/>
                    </a:lnTo>
                    <a:lnTo>
                      <a:pt x="309" y="168"/>
                    </a:lnTo>
                    <a:lnTo>
                      <a:pt x="309" y="169"/>
                    </a:lnTo>
                    <a:lnTo>
                      <a:pt x="308" y="173"/>
                    </a:lnTo>
                    <a:lnTo>
                      <a:pt x="308" y="174"/>
                    </a:lnTo>
                    <a:lnTo>
                      <a:pt x="304" y="173"/>
                    </a:lnTo>
                    <a:lnTo>
                      <a:pt x="301" y="174"/>
                    </a:lnTo>
                    <a:lnTo>
                      <a:pt x="297" y="174"/>
                    </a:lnTo>
                    <a:lnTo>
                      <a:pt x="295" y="174"/>
                    </a:lnTo>
                    <a:lnTo>
                      <a:pt x="292" y="173"/>
                    </a:lnTo>
                    <a:lnTo>
                      <a:pt x="289" y="173"/>
                    </a:lnTo>
                    <a:lnTo>
                      <a:pt x="287" y="173"/>
                    </a:lnTo>
                    <a:lnTo>
                      <a:pt x="274" y="170"/>
                    </a:lnTo>
                    <a:lnTo>
                      <a:pt x="273" y="168"/>
                    </a:lnTo>
                    <a:lnTo>
                      <a:pt x="270" y="168"/>
                    </a:lnTo>
                    <a:lnTo>
                      <a:pt x="267" y="168"/>
                    </a:lnTo>
                    <a:lnTo>
                      <a:pt x="260" y="167"/>
                    </a:lnTo>
                    <a:lnTo>
                      <a:pt x="257" y="164"/>
                    </a:lnTo>
                    <a:lnTo>
                      <a:pt x="256" y="163"/>
                    </a:lnTo>
                    <a:lnTo>
                      <a:pt x="253" y="159"/>
                    </a:lnTo>
                    <a:lnTo>
                      <a:pt x="251" y="158"/>
                    </a:lnTo>
                    <a:lnTo>
                      <a:pt x="246" y="157"/>
                    </a:lnTo>
                    <a:lnTo>
                      <a:pt x="245" y="157"/>
                    </a:lnTo>
                    <a:lnTo>
                      <a:pt x="245" y="158"/>
                    </a:lnTo>
                    <a:lnTo>
                      <a:pt x="242" y="158"/>
                    </a:lnTo>
                    <a:lnTo>
                      <a:pt x="240" y="157"/>
                    </a:lnTo>
                    <a:lnTo>
                      <a:pt x="237" y="157"/>
                    </a:lnTo>
                    <a:lnTo>
                      <a:pt x="235" y="158"/>
                    </a:lnTo>
                    <a:lnTo>
                      <a:pt x="232" y="158"/>
                    </a:lnTo>
                    <a:lnTo>
                      <a:pt x="227" y="157"/>
                    </a:lnTo>
                    <a:lnTo>
                      <a:pt x="224" y="153"/>
                    </a:lnTo>
                    <a:lnTo>
                      <a:pt x="221" y="152"/>
                    </a:lnTo>
                    <a:lnTo>
                      <a:pt x="220" y="152"/>
                    </a:lnTo>
                    <a:lnTo>
                      <a:pt x="218" y="151"/>
                    </a:lnTo>
                    <a:lnTo>
                      <a:pt x="214" y="148"/>
                    </a:lnTo>
                    <a:lnTo>
                      <a:pt x="212" y="148"/>
                    </a:lnTo>
                    <a:lnTo>
                      <a:pt x="209" y="147"/>
                    </a:lnTo>
                    <a:lnTo>
                      <a:pt x="208" y="146"/>
                    </a:lnTo>
                    <a:lnTo>
                      <a:pt x="204" y="142"/>
                    </a:lnTo>
                    <a:lnTo>
                      <a:pt x="202" y="140"/>
                    </a:lnTo>
                    <a:lnTo>
                      <a:pt x="199" y="140"/>
                    </a:lnTo>
                    <a:lnTo>
                      <a:pt x="198" y="139"/>
                    </a:lnTo>
                    <a:lnTo>
                      <a:pt x="194" y="136"/>
                    </a:lnTo>
                    <a:lnTo>
                      <a:pt x="193" y="136"/>
                    </a:lnTo>
                    <a:lnTo>
                      <a:pt x="193" y="137"/>
                    </a:lnTo>
                    <a:lnTo>
                      <a:pt x="192" y="137"/>
                    </a:lnTo>
                    <a:lnTo>
                      <a:pt x="191" y="136"/>
                    </a:lnTo>
                    <a:lnTo>
                      <a:pt x="190" y="135"/>
                    </a:lnTo>
                    <a:lnTo>
                      <a:pt x="188" y="134"/>
                    </a:lnTo>
                    <a:lnTo>
                      <a:pt x="186" y="132"/>
                    </a:lnTo>
                    <a:lnTo>
                      <a:pt x="186" y="130"/>
                    </a:lnTo>
                    <a:lnTo>
                      <a:pt x="187" y="128"/>
                    </a:lnTo>
                    <a:lnTo>
                      <a:pt x="188" y="128"/>
                    </a:lnTo>
                    <a:lnTo>
                      <a:pt x="188" y="125"/>
                    </a:lnTo>
                    <a:lnTo>
                      <a:pt x="190" y="124"/>
                    </a:lnTo>
                    <a:lnTo>
                      <a:pt x="188" y="121"/>
                    </a:lnTo>
                    <a:lnTo>
                      <a:pt x="190" y="120"/>
                    </a:lnTo>
                    <a:lnTo>
                      <a:pt x="191" y="118"/>
                    </a:lnTo>
                    <a:lnTo>
                      <a:pt x="190" y="117"/>
                    </a:lnTo>
                    <a:lnTo>
                      <a:pt x="190" y="115"/>
                    </a:lnTo>
                    <a:lnTo>
                      <a:pt x="191" y="114"/>
                    </a:lnTo>
                    <a:lnTo>
                      <a:pt x="193" y="114"/>
                    </a:lnTo>
                    <a:lnTo>
                      <a:pt x="193" y="112"/>
                    </a:lnTo>
                    <a:lnTo>
                      <a:pt x="196" y="110"/>
                    </a:lnTo>
                    <a:lnTo>
                      <a:pt x="197" y="108"/>
                    </a:lnTo>
                    <a:lnTo>
                      <a:pt x="197" y="107"/>
                    </a:lnTo>
                    <a:lnTo>
                      <a:pt x="198" y="107"/>
                    </a:lnTo>
                    <a:lnTo>
                      <a:pt x="199" y="107"/>
                    </a:lnTo>
                    <a:lnTo>
                      <a:pt x="201" y="107"/>
                    </a:lnTo>
                    <a:lnTo>
                      <a:pt x="199" y="107"/>
                    </a:lnTo>
                    <a:lnTo>
                      <a:pt x="194" y="104"/>
                    </a:lnTo>
                    <a:lnTo>
                      <a:pt x="193" y="102"/>
                    </a:lnTo>
                    <a:lnTo>
                      <a:pt x="192" y="102"/>
                    </a:lnTo>
                    <a:lnTo>
                      <a:pt x="188" y="99"/>
                    </a:lnTo>
                    <a:lnTo>
                      <a:pt x="187" y="99"/>
                    </a:lnTo>
                    <a:lnTo>
                      <a:pt x="185" y="98"/>
                    </a:lnTo>
                    <a:lnTo>
                      <a:pt x="185" y="97"/>
                    </a:lnTo>
                    <a:lnTo>
                      <a:pt x="183" y="96"/>
                    </a:lnTo>
                    <a:lnTo>
                      <a:pt x="182" y="96"/>
                    </a:lnTo>
                    <a:lnTo>
                      <a:pt x="182" y="95"/>
                    </a:lnTo>
                    <a:lnTo>
                      <a:pt x="181" y="95"/>
                    </a:lnTo>
                    <a:lnTo>
                      <a:pt x="179" y="95"/>
                    </a:lnTo>
                    <a:lnTo>
                      <a:pt x="177" y="95"/>
                    </a:lnTo>
                    <a:lnTo>
                      <a:pt x="177" y="93"/>
                    </a:lnTo>
                    <a:lnTo>
                      <a:pt x="177" y="92"/>
                    </a:lnTo>
                    <a:lnTo>
                      <a:pt x="176" y="92"/>
                    </a:lnTo>
                    <a:lnTo>
                      <a:pt x="175" y="92"/>
                    </a:lnTo>
                    <a:lnTo>
                      <a:pt x="172" y="92"/>
                    </a:lnTo>
                    <a:lnTo>
                      <a:pt x="171" y="92"/>
                    </a:lnTo>
                    <a:lnTo>
                      <a:pt x="170" y="93"/>
                    </a:lnTo>
                    <a:lnTo>
                      <a:pt x="169" y="93"/>
                    </a:lnTo>
                    <a:lnTo>
                      <a:pt x="168" y="93"/>
                    </a:lnTo>
                    <a:lnTo>
                      <a:pt x="169" y="90"/>
                    </a:lnTo>
                    <a:lnTo>
                      <a:pt x="166" y="90"/>
                    </a:lnTo>
                    <a:lnTo>
                      <a:pt x="166" y="87"/>
                    </a:lnTo>
                    <a:lnTo>
                      <a:pt x="164" y="85"/>
                    </a:lnTo>
                    <a:lnTo>
                      <a:pt x="164" y="84"/>
                    </a:lnTo>
                    <a:lnTo>
                      <a:pt x="165" y="82"/>
                    </a:lnTo>
                    <a:lnTo>
                      <a:pt x="164" y="80"/>
                    </a:lnTo>
                    <a:lnTo>
                      <a:pt x="164" y="79"/>
                    </a:lnTo>
                    <a:lnTo>
                      <a:pt x="165" y="77"/>
                    </a:lnTo>
                    <a:lnTo>
                      <a:pt x="165" y="75"/>
                    </a:lnTo>
                    <a:lnTo>
                      <a:pt x="163" y="73"/>
                    </a:lnTo>
                    <a:lnTo>
                      <a:pt x="161" y="70"/>
                    </a:lnTo>
                    <a:lnTo>
                      <a:pt x="161" y="68"/>
                    </a:lnTo>
                    <a:lnTo>
                      <a:pt x="160" y="65"/>
                    </a:lnTo>
                    <a:lnTo>
                      <a:pt x="164" y="64"/>
                    </a:lnTo>
                    <a:lnTo>
                      <a:pt x="165" y="63"/>
                    </a:lnTo>
                    <a:lnTo>
                      <a:pt x="165" y="64"/>
                    </a:lnTo>
                    <a:lnTo>
                      <a:pt x="165" y="65"/>
                    </a:lnTo>
                    <a:lnTo>
                      <a:pt x="166" y="66"/>
                    </a:lnTo>
                    <a:lnTo>
                      <a:pt x="166" y="68"/>
                    </a:lnTo>
                    <a:lnTo>
                      <a:pt x="169" y="69"/>
                    </a:lnTo>
                    <a:lnTo>
                      <a:pt x="170" y="68"/>
                    </a:lnTo>
                    <a:lnTo>
                      <a:pt x="171" y="68"/>
                    </a:lnTo>
                    <a:lnTo>
                      <a:pt x="171" y="66"/>
                    </a:lnTo>
                    <a:lnTo>
                      <a:pt x="172" y="65"/>
                    </a:lnTo>
                    <a:lnTo>
                      <a:pt x="174" y="64"/>
                    </a:lnTo>
                    <a:lnTo>
                      <a:pt x="175" y="65"/>
                    </a:lnTo>
                    <a:lnTo>
                      <a:pt x="177" y="63"/>
                    </a:lnTo>
                    <a:lnTo>
                      <a:pt x="177" y="62"/>
                    </a:lnTo>
                    <a:lnTo>
                      <a:pt x="177" y="60"/>
                    </a:lnTo>
                    <a:lnTo>
                      <a:pt x="175" y="58"/>
                    </a:lnTo>
                    <a:lnTo>
                      <a:pt x="175" y="57"/>
                    </a:lnTo>
                    <a:lnTo>
                      <a:pt x="175" y="55"/>
                    </a:lnTo>
                    <a:lnTo>
                      <a:pt x="175" y="54"/>
                    </a:lnTo>
                    <a:lnTo>
                      <a:pt x="172" y="53"/>
                    </a:lnTo>
                    <a:lnTo>
                      <a:pt x="171" y="53"/>
                    </a:lnTo>
                    <a:lnTo>
                      <a:pt x="171" y="52"/>
                    </a:lnTo>
                    <a:lnTo>
                      <a:pt x="169" y="51"/>
                    </a:lnTo>
                    <a:lnTo>
                      <a:pt x="169" y="46"/>
                    </a:lnTo>
                    <a:lnTo>
                      <a:pt x="170" y="46"/>
                    </a:lnTo>
                    <a:lnTo>
                      <a:pt x="169" y="44"/>
                    </a:lnTo>
                    <a:lnTo>
                      <a:pt x="169" y="43"/>
                    </a:lnTo>
                    <a:lnTo>
                      <a:pt x="170" y="43"/>
                    </a:lnTo>
                    <a:lnTo>
                      <a:pt x="168" y="41"/>
                    </a:lnTo>
                    <a:lnTo>
                      <a:pt x="168" y="38"/>
                    </a:lnTo>
                    <a:lnTo>
                      <a:pt x="171" y="38"/>
                    </a:lnTo>
                    <a:lnTo>
                      <a:pt x="172" y="37"/>
                    </a:lnTo>
                    <a:lnTo>
                      <a:pt x="175" y="38"/>
                    </a:lnTo>
                    <a:lnTo>
                      <a:pt x="176" y="38"/>
                    </a:lnTo>
                    <a:lnTo>
                      <a:pt x="177" y="37"/>
                    </a:lnTo>
                    <a:lnTo>
                      <a:pt x="179" y="33"/>
                    </a:lnTo>
                    <a:lnTo>
                      <a:pt x="179" y="31"/>
                    </a:lnTo>
                    <a:lnTo>
                      <a:pt x="181" y="30"/>
                    </a:lnTo>
                    <a:lnTo>
                      <a:pt x="181" y="28"/>
                    </a:lnTo>
                    <a:lnTo>
                      <a:pt x="182" y="27"/>
                    </a:lnTo>
                    <a:lnTo>
                      <a:pt x="183" y="26"/>
                    </a:lnTo>
                    <a:lnTo>
                      <a:pt x="186" y="25"/>
                    </a:lnTo>
                    <a:lnTo>
                      <a:pt x="186" y="22"/>
                    </a:lnTo>
                    <a:lnTo>
                      <a:pt x="187" y="21"/>
                    </a:lnTo>
                    <a:lnTo>
                      <a:pt x="187" y="16"/>
                    </a:lnTo>
                    <a:lnTo>
                      <a:pt x="188" y="15"/>
                    </a:lnTo>
                    <a:lnTo>
                      <a:pt x="188" y="13"/>
                    </a:lnTo>
                    <a:lnTo>
                      <a:pt x="191" y="11"/>
                    </a:lnTo>
                    <a:lnTo>
                      <a:pt x="190" y="10"/>
                    </a:lnTo>
                    <a:lnTo>
                      <a:pt x="190" y="9"/>
                    </a:lnTo>
                    <a:lnTo>
                      <a:pt x="188" y="9"/>
                    </a:lnTo>
                    <a:lnTo>
                      <a:pt x="186" y="11"/>
                    </a:lnTo>
                    <a:lnTo>
                      <a:pt x="185" y="10"/>
                    </a:lnTo>
                    <a:lnTo>
                      <a:pt x="183" y="8"/>
                    </a:lnTo>
                    <a:lnTo>
                      <a:pt x="182" y="9"/>
                    </a:lnTo>
                    <a:lnTo>
                      <a:pt x="181" y="9"/>
                    </a:lnTo>
                    <a:lnTo>
                      <a:pt x="181" y="8"/>
                    </a:lnTo>
                    <a:lnTo>
                      <a:pt x="180" y="8"/>
                    </a:lnTo>
                    <a:lnTo>
                      <a:pt x="180" y="6"/>
                    </a:lnTo>
                    <a:lnTo>
                      <a:pt x="179" y="4"/>
                    </a:lnTo>
                    <a:lnTo>
                      <a:pt x="177" y="4"/>
                    </a:lnTo>
                    <a:lnTo>
                      <a:pt x="177" y="3"/>
                    </a:lnTo>
                    <a:lnTo>
                      <a:pt x="176" y="3"/>
                    </a:lnTo>
                    <a:lnTo>
                      <a:pt x="175" y="2"/>
                    </a:lnTo>
                    <a:lnTo>
                      <a:pt x="174" y="0"/>
                    </a:lnTo>
                    <a:lnTo>
                      <a:pt x="172" y="2"/>
                    </a:lnTo>
                    <a:lnTo>
                      <a:pt x="170" y="2"/>
                    </a:lnTo>
                    <a:lnTo>
                      <a:pt x="169" y="3"/>
                    </a:lnTo>
                    <a:lnTo>
                      <a:pt x="165" y="3"/>
                    </a:lnTo>
                    <a:lnTo>
                      <a:pt x="163" y="5"/>
                    </a:lnTo>
                    <a:lnTo>
                      <a:pt x="159" y="6"/>
                    </a:lnTo>
                    <a:lnTo>
                      <a:pt x="157" y="8"/>
                    </a:lnTo>
                    <a:lnTo>
                      <a:pt x="155" y="9"/>
                    </a:lnTo>
                    <a:lnTo>
                      <a:pt x="154" y="10"/>
                    </a:lnTo>
                    <a:lnTo>
                      <a:pt x="153" y="11"/>
                    </a:lnTo>
                    <a:lnTo>
                      <a:pt x="152" y="10"/>
                    </a:lnTo>
                    <a:lnTo>
                      <a:pt x="149" y="11"/>
                    </a:lnTo>
                    <a:lnTo>
                      <a:pt x="148" y="11"/>
                    </a:lnTo>
                    <a:lnTo>
                      <a:pt x="138" y="17"/>
                    </a:lnTo>
                    <a:lnTo>
                      <a:pt x="137" y="20"/>
                    </a:lnTo>
                    <a:lnTo>
                      <a:pt x="138" y="20"/>
                    </a:lnTo>
                    <a:lnTo>
                      <a:pt x="138" y="21"/>
                    </a:lnTo>
                    <a:lnTo>
                      <a:pt x="137" y="24"/>
                    </a:lnTo>
                    <a:lnTo>
                      <a:pt x="136" y="25"/>
                    </a:lnTo>
                    <a:lnTo>
                      <a:pt x="135" y="24"/>
                    </a:lnTo>
                    <a:lnTo>
                      <a:pt x="133" y="22"/>
                    </a:lnTo>
                    <a:lnTo>
                      <a:pt x="128" y="24"/>
                    </a:lnTo>
                    <a:lnTo>
                      <a:pt x="126" y="26"/>
                    </a:lnTo>
                    <a:lnTo>
                      <a:pt x="125" y="26"/>
                    </a:lnTo>
                    <a:lnTo>
                      <a:pt x="122" y="25"/>
                    </a:lnTo>
                    <a:lnTo>
                      <a:pt x="121" y="26"/>
                    </a:lnTo>
                    <a:lnTo>
                      <a:pt x="120" y="27"/>
                    </a:lnTo>
                    <a:lnTo>
                      <a:pt x="119" y="27"/>
                    </a:lnTo>
                    <a:lnTo>
                      <a:pt x="117" y="27"/>
                    </a:lnTo>
                    <a:lnTo>
                      <a:pt x="116" y="28"/>
                    </a:lnTo>
                    <a:lnTo>
                      <a:pt x="115" y="27"/>
                    </a:lnTo>
                    <a:lnTo>
                      <a:pt x="111" y="27"/>
                    </a:lnTo>
                    <a:lnTo>
                      <a:pt x="110" y="27"/>
                    </a:lnTo>
                    <a:lnTo>
                      <a:pt x="109" y="27"/>
                    </a:lnTo>
                    <a:lnTo>
                      <a:pt x="104" y="25"/>
                    </a:lnTo>
                    <a:lnTo>
                      <a:pt x="102" y="24"/>
                    </a:lnTo>
                    <a:lnTo>
                      <a:pt x="97" y="21"/>
                    </a:lnTo>
                    <a:lnTo>
                      <a:pt x="95" y="22"/>
                    </a:lnTo>
                    <a:lnTo>
                      <a:pt x="94" y="24"/>
                    </a:lnTo>
                    <a:lnTo>
                      <a:pt x="92" y="24"/>
                    </a:lnTo>
                    <a:lnTo>
                      <a:pt x="91" y="24"/>
                    </a:lnTo>
                    <a:lnTo>
                      <a:pt x="91" y="26"/>
                    </a:lnTo>
                    <a:lnTo>
                      <a:pt x="88" y="31"/>
                    </a:lnTo>
                    <a:lnTo>
                      <a:pt x="91" y="31"/>
                    </a:lnTo>
                    <a:lnTo>
                      <a:pt x="92" y="32"/>
                    </a:lnTo>
                    <a:lnTo>
                      <a:pt x="92" y="33"/>
                    </a:lnTo>
                    <a:lnTo>
                      <a:pt x="91" y="35"/>
                    </a:lnTo>
                    <a:lnTo>
                      <a:pt x="89" y="35"/>
                    </a:lnTo>
                    <a:lnTo>
                      <a:pt x="89" y="36"/>
                    </a:lnTo>
                    <a:lnTo>
                      <a:pt x="91" y="37"/>
                    </a:lnTo>
                    <a:lnTo>
                      <a:pt x="94" y="37"/>
                    </a:lnTo>
                    <a:lnTo>
                      <a:pt x="95" y="38"/>
                    </a:lnTo>
                    <a:lnTo>
                      <a:pt x="94" y="39"/>
                    </a:lnTo>
                    <a:lnTo>
                      <a:pt x="92" y="41"/>
                    </a:lnTo>
                    <a:lnTo>
                      <a:pt x="92" y="42"/>
                    </a:lnTo>
                    <a:lnTo>
                      <a:pt x="95" y="46"/>
                    </a:lnTo>
                    <a:lnTo>
                      <a:pt x="95" y="47"/>
                    </a:lnTo>
                    <a:lnTo>
                      <a:pt x="94" y="48"/>
                    </a:lnTo>
                    <a:lnTo>
                      <a:pt x="91" y="52"/>
                    </a:lnTo>
                    <a:lnTo>
                      <a:pt x="93" y="53"/>
                    </a:lnTo>
                    <a:lnTo>
                      <a:pt x="94" y="55"/>
                    </a:lnTo>
                    <a:lnTo>
                      <a:pt x="97" y="57"/>
                    </a:lnTo>
                    <a:lnTo>
                      <a:pt x="97" y="59"/>
                    </a:lnTo>
                    <a:lnTo>
                      <a:pt x="99" y="59"/>
                    </a:lnTo>
                    <a:lnTo>
                      <a:pt x="99" y="60"/>
                    </a:lnTo>
                    <a:lnTo>
                      <a:pt x="102" y="60"/>
                    </a:lnTo>
                    <a:lnTo>
                      <a:pt x="103" y="60"/>
                    </a:lnTo>
                    <a:lnTo>
                      <a:pt x="103" y="62"/>
                    </a:lnTo>
                    <a:lnTo>
                      <a:pt x="102" y="64"/>
                    </a:lnTo>
                    <a:lnTo>
                      <a:pt x="103" y="65"/>
                    </a:lnTo>
                    <a:lnTo>
                      <a:pt x="103" y="66"/>
                    </a:lnTo>
                    <a:lnTo>
                      <a:pt x="109" y="66"/>
                    </a:lnTo>
                    <a:lnTo>
                      <a:pt x="110" y="68"/>
                    </a:lnTo>
                    <a:lnTo>
                      <a:pt x="111" y="68"/>
                    </a:lnTo>
                    <a:lnTo>
                      <a:pt x="113" y="69"/>
                    </a:lnTo>
                    <a:lnTo>
                      <a:pt x="113" y="70"/>
                    </a:lnTo>
                    <a:lnTo>
                      <a:pt x="113" y="71"/>
                    </a:lnTo>
                    <a:lnTo>
                      <a:pt x="111" y="73"/>
                    </a:lnTo>
                    <a:lnTo>
                      <a:pt x="111" y="74"/>
                    </a:lnTo>
                    <a:lnTo>
                      <a:pt x="109" y="75"/>
                    </a:lnTo>
                    <a:lnTo>
                      <a:pt x="108" y="75"/>
                    </a:lnTo>
                    <a:lnTo>
                      <a:pt x="108" y="74"/>
                    </a:lnTo>
                    <a:lnTo>
                      <a:pt x="105" y="74"/>
                    </a:lnTo>
                    <a:lnTo>
                      <a:pt x="105" y="75"/>
                    </a:lnTo>
                    <a:lnTo>
                      <a:pt x="102" y="76"/>
                    </a:lnTo>
                    <a:lnTo>
                      <a:pt x="100" y="79"/>
                    </a:lnTo>
                    <a:lnTo>
                      <a:pt x="100" y="81"/>
                    </a:lnTo>
                    <a:lnTo>
                      <a:pt x="102" y="84"/>
                    </a:lnTo>
                    <a:lnTo>
                      <a:pt x="102" y="85"/>
                    </a:lnTo>
                    <a:lnTo>
                      <a:pt x="103" y="85"/>
                    </a:lnTo>
                    <a:lnTo>
                      <a:pt x="103" y="86"/>
                    </a:lnTo>
                    <a:lnTo>
                      <a:pt x="102" y="88"/>
                    </a:lnTo>
                    <a:lnTo>
                      <a:pt x="100" y="90"/>
                    </a:lnTo>
                    <a:lnTo>
                      <a:pt x="100" y="91"/>
                    </a:lnTo>
                    <a:lnTo>
                      <a:pt x="102" y="91"/>
                    </a:lnTo>
                    <a:lnTo>
                      <a:pt x="104" y="91"/>
                    </a:lnTo>
                    <a:lnTo>
                      <a:pt x="105" y="92"/>
                    </a:lnTo>
                    <a:lnTo>
                      <a:pt x="104" y="93"/>
                    </a:lnTo>
                    <a:lnTo>
                      <a:pt x="103" y="93"/>
                    </a:lnTo>
                    <a:lnTo>
                      <a:pt x="102" y="93"/>
                    </a:lnTo>
                    <a:lnTo>
                      <a:pt x="102" y="92"/>
                    </a:lnTo>
                    <a:lnTo>
                      <a:pt x="100" y="95"/>
                    </a:lnTo>
                    <a:lnTo>
                      <a:pt x="97" y="96"/>
                    </a:lnTo>
                    <a:lnTo>
                      <a:pt x="93" y="101"/>
                    </a:lnTo>
                    <a:lnTo>
                      <a:pt x="92" y="101"/>
                    </a:lnTo>
                    <a:lnTo>
                      <a:pt x="91" y="103"/>
                    </a:lnTo>
                    <a:lnTo>
                      <a:pt x="89" y="104"/>
                    </a:lnTo>
                    <a:lnTo>
                      <a:pt x="89" y="106"/>
                    </a:lnTo>
                    <a:lnTo>
                      <a:pt x="89" y="108"/>
                    </a:lnTo>
                    <a:lnTo>
                      <a:pt x="88" y="110"/>
                    </a:lnTo>
                    <a:lnTo>
                      <a:pt x="86" y="112"/>
                    </a:lnTo>
                    <a:lnTo>
                      <a:pt x="84" y="112"/>
                    </a:lnTo>
                    <a:lnTo>
                      <a:pt x="82" y="113"/>
                    </a:lnTo>
                    <a:lnTo>
                      <a:pt x="81" y="115"/>
                    </a:lnTo>
                    <a:lnTo>
                      <a:pt x="80" y="119"/>
                    </a:lnTo>
                    <a:lnTo>
                      <a:pt x="78" y="121"/>
                    </a:lnTo>
                    <a:lnTo>
                      <a:pt x="73" y="128"/>
                    </a:lnTo>
                    <a:lnTo>
                      <a:pt x="72" y="130"/>
                    </a:lnTo>
                    <a:lnTo>
                      <a:pt x="69" y="131"/>
                    </a:lnTo>
                    <a:lnTo>
                      <a:pt x="66" y="135"/>
                    </a:lnTo>
                    <a:lnTo>
                      <a:pt x="65" y="136"/>
                    </a:lnTo>
                    <a:lnTo>
                      <a:pt x="62" y="140"/>
                    </a:lnTo>
                    <a:lnTo>
                      <a:pt x="60" y="143"/>
                    </a:lnTo>
                    <a:lnTo>
                      <a:pt x="58" y="147"/>
                    </a:lnTo>
                    <a:lnTo>
                      <a:pt x="56" y="148"/>
                    </a:lnTo>
                    <a:lnTo>
                      <a:pt x="55" y="148"/>
                    </a:lnTo>
                    <a:lnTo>
                      <a:pt x="49" y="148"/>
                    </a:lnTo>
                    <a:lnTo>
                      <a:pt x="48" y="148"/>
                    </a:lnTo>
                    <a:lnTo>
                      <a:pt x="45" y="150"/>
                    </a:lnTo>
                    <a:lnTo>
                      <a:pt x="44" y="151"/>
                    </a:lnTo>
                    <a:lnTo>
                      <a:pt x="43" y="152"/>
                    </a:lnTo>
                    <a:lnTo>
                      <a:pt x="42" y="151"/>
                    </a:lnTo>
                    <a:lnTo>
                      <a:pt x="42" y="150"/>
                    </a:lnTo>
                    <a:lnTo>
                      <a:pt x="39" y="146"/>
                    </a:lnTo>
                    <a:lnTo>
                      <a:pt x="38" y="146"/>
                    </a:lnTo>
                    <a:lnTo>
                      <a:pt x="37" y="146"/>
                    </a:lnTo>
                    <a:lnTo>
                      <a:pt x="34" y="148"/>
                    </a:lnTo>
                    <a:lnTo>
                      <a:pt x="33" y="150"/>
                    </a:lnTo>
                    <a:lnTo>
                      <a:pt x="31" y="152"/>
                    </a:lnTo>
                    <a:lnTo>
                      <a:pt x="26" y="157"/>
                    </a:lnTo>
                    <a:lnTo>
                      <a:pt x="25" y="159"/>
                    </a:lnTo>
                    <a:lnTo>
                      <a:pt x="23" y="162"/>
                    </a:lnTo>
                    <a:lnTo>
                      <a:pt x="22" y="167"/>
                    </a:lnTo>
                    <a:lnTo>
                      <a:pt x="22" y="168"/>
                    </a:lnTo>
                    <a:lnTo>
                      <a:pt x="23" y="169"/>
                    </a:lnTo>
                    <a:lnTo>
                      <a:pt x="25" y="170"/>
                    </a:lnTo>
                    <a:lnTo>
                      <a:pt x="27" y="170"/>
                    </a:lnTo>
                    <a:lnTo>
                      <a:pt x="28" y="170"/>
                    </a:lnTo>
                    <a:lnTo>
                      <a:pt x="32" y="170"/>
                    </a:lnTo>
                    <a:lnTo>
                      <a:pt x="32" y="172"/>
                    </a:lnTo>
                    <a:lnTo>
                      <a:pt x="33" y="173"/>
                    </a:lnTo>
                    <a:lnTo>
                      <a:pt x="33" y="174"/>
                    </a:lnTo>
                    <a:lnTo>
                      <a:pt x="32" y="180"/>
                    </a:lnTo>
                    <a:lnTo>
                      <a:pt x="32" y="181"/>
                    </a:lnTo>
                    <a:lnTo>
                      <a:pt x="32" y="183"/>
                    </a:lnTo>
                    <a:lnTo>
                      <a:pt x="36" y="186"/>
                    </a:lnTo>
                    <a:lnTo>
                      <a:pt x="39" y="185"/>
                    </a:lnTo>
                    <a:lnTo>
                      <a:pt x="39" y="186"/>
                    </a:lnTo>
                    <a:lnTo>
                      <a:pt x="40" y="186"/>
                    </a:lnTo>
                    <a:lnTo>
                      <a:pt x="40" y="190"/>
                    </a:lnTo>
                    <a:lnTo>
                      <a:pt x="40" y="192"/>
                    </a:lnTo>
                    <a:lnTo>
                      <a:pt x="42" y="194"/>
                    </a:lnTo>
                    <a:lnTo>
                      <a:pt x="43" y="196"/>
                    </a:lnTo>
                    <a:lnTo>
                      <a:pt x="44" y="197"/>
                    </a:lnTo>
                    <a:lnTo>
                      <a:pt x="45" y="200"/>
                    </a:lnTo>
                    <a:lnTo>
                      <a:pt x="47" y="201"/>
                    </a:lnTo>
                    <a:lnTo>
                      <a:pt x="47" y="202"/>
                    </a:lnTo>
                    <a:lnTo>
                      <a:pt x="45" y="202"/>
                    </a:lnTo>
                    <a:lnTo>
                      <a:pt x="45" y="203"/>
                    </a:lnTo>
                    <a:lnTo>
                      <a:pt x="45" y="206"/>
                    </a:lnTo>
                    <a:lnTo>
                      <a:pt x="45" y="207"/>
                    </a:lnTo>
                    <a:lnTo>
                      <a:pt x="47" y="207"/>
                    </a:lnTo>
                    <a:lnTo>
                      <a:pt x="47" y="208"/>
                    </a:lnTo>
                    <a:lnTo>
                      <a:pt x="45" y="208"/>
                    </a:lnTo>
                    <a:lnTo>
                      <a:pt x="44" y="209"/>
                    </a:lnTo>
                    <a:lnTo>
                      <a:pt x="43" y="209"/>
                    </a:lnTo>
                    <a:lnTo>
                      <a:pt x="43" y="211"/>
                    </a:lnTo>
                    <a:lnTo>
                      <a:pt x="42" y="211"/>
                    </a:lnTo>
                    <a:lnTo>
                      <a:pt x="40" y="209"/>
                    </a:lnTo>
                    <a:lnTo>
                      <a:pt x="39" y="209"/>
                    </a:lnTo>
                    <a:lnTo>
                      <a:pt x="39" y="207"/>
                    </a:lnTo>
                    <a:lnTo>
                      <a:pt x="38" y="207"/>
                    </a:lnTo>
                    <a:lnTo>
                      <a:pt x="36" y="207"/>
                    </a:lnTo>
                    <a:lnTo>
                      <a:pt x="33" y="208"/>
                    </a:lnTo>
                    <a:lnTo>
                      <a:pt x="32" y="211"/>
                    </a:lnTo>
                    <a:lnTo>
                      <a:pt x="31" y="211"/>
                    </a:lnTo>
                    <a:lnTo>
                      <a:pt x="26" y="211"/>
                    </a:lnTo>
                    <a:lnTo>
                      <a:pt x="23" y="209"/>
                    </a:lnTo>
                    <a:lnTo>
                      <a:pt x="22" y="209"/>
                    </a:lnTo>
                    <a:lnTo>
                      <a:pt x="21" y="209"/>
                    </a:lnTo>
                    <a:lnTo>
                      <a:pt x="17" y="209"/>
                    </a:lnTo>
                    <a:lnTo>
                      <a:pt x="15" y="209"/>
                    </a:lnTo>
                    <a:lnTo>
                      <a:pt x="14" y="209"/>
                    </a:lnTo>
                    <a:lnTo>
                      <a:pt x="12" y="208"/>
                    </a:lnTo>
                    <a:lnTo>
                      <a:pt x="11" y="209"/>
                    </a:lnTo>
                    <a:lnTo>
                      <a:pt x="11" y="214"/>
                    </a:lnTo>
                    <a:lnTo>
                      <a:pt x="6" y="214"/>
                    </a:lnTo>
                    <a:lnTo>
                      <a:pt x="5" y="214"/>
                    </a:lnTo>
                    <a:lnTo>
                      <a:pt x="4" y="214"/>
                    </a:lnTo>
                    <a:lnTo>
                      <a:pt x="3" y="216"/>
                    </a:lnTo>
                    <a:lnTo>
                      <a:pt x="1" y="217"/>
                    </a:lnTo>
                    <a:lnTo>
                      <a:pt x="0" y="218"/>
                    </a:lnTo>
                    <a:lnTo>
                      <a:pt x="0" y="219"/>
                    </a:lnTo>
                    <a:lnTo>
                      <a:pt x="1" y="222"/>
                    </a:lnTo>
                    <a:lnTo>
                      <a:pt x="3" y="222"/>
                    </a:lnTo>
                    <a:lnTo>
                      <a:pt x="4" y="224"/>
                    </a:lnTo>
                    <a:lnTo>
                      <a:pt x="7" y="229"/>
                    </a:lnTo>
                    <a:lnTo>
                      <a:pt x="11" y="231"/>
                    </a:lnTo>
                    <a:lnTo>
                      <a:pt x="14" y="233"/>
                    </a:lnTo>
                    <a:lnTo>
                      <a:pt x="18" y="234"/>
                    </a:lnTo>
                    <a:lnTo>
                      <a:pt x="26" y="234"/>
                    </a:lnTo>
                    <a:lnTo>
                      <a:pt x="29" y="233"/>
                    </a:lnTo>
                    <a:lnTo>
                      <a:pt x="32" y="231"/>
                    </a:lnTo>
                    <a:lnTo>
                      <a:pt x="33" y="229"/>
                    </a:lnTo>
                    <a:lnTo>
                      <a:pt x="34" y="229"/>
                    </a:lnTo>
                    <a:lnTo>
                      <a:pt x="36" y="230"/>
                    </a:lnTo>
                    <a:lnTo>
                      <a:pt x="33" y="236"/>
                    </a:lnTo>
                    <a:lnTo>
                      <a:pt x="31" y="239"/>
                    </a:lnTo>
                    <a:lnTo>
                      <a:pt x="27" y="240"/>
                    </a:lnTo>
                    <a:lnTo>
                      <a:pt x="25" y="241"/>
                    </a:lnTo>
                    <a:lnTo>
                      <a:pt x="20" y="241"/>
                    </a:lnTo>
                    <a:lnTo>
                      <a:pt x="17" y="242"/>
                    </a:lnTo>
                    <a:lnTo>
                      <a:pt x="15" y="240"/>
                    </a:lnTo>
                    <a:lnTo>
                      <a:pt x="14" y="241"/>
                    </a:lnTo>
                    <a:lnTo>
                      <a:pt x="14" y="246"/>
                    </a:lnTo>
                    <a:lnTo>
                      <a:pt x="26" y="257"/>
                    </a:lnTo>
                    <a:lnTo>
                      <a:pt x="29" y="262"/>
                    </a:lnTo>
                    <a:lnTo>
                      <a:pt x="36" y="267"/>
                    </a:lnTo>
                    <a:lnTo>
                      <a:pt x="37" y="267"/>
                    </a:lnTo>
                    <a:lnTo>
                      <a:pt x="44" y="268"/>
                    </a:lnTo>
                    <a:lnTo>
                      <a:pt x="48" y="267"/>
                    </a:lnTo>
                    <a:lnTo>
                      <a:pt x="49" y="267"/>
                    </a:lnTo>
                    <a:lnTo>
                      <a:pt x="51" y="264"/>
                    </a:lnTo>
                    <a:lnTo>
                      <a:pt x="54" y="264"/>
                    </a:lnTo>
                    <a:lnTo>
                      <a:pt x="59" y="262"/>
                    </a:lnTo>
                    <a:lnTo>
                      <a:pt x="60" y="258"/>
                    </a:lnTo>
                    <a:lnTo>
                      <a:pt x="61" y="256"/>
                    </a:lnTo>
                    <a:lnTo>
                      <a:pt x="61" y="249"/>
                    </a:lnTo>
                    <a:lnTo>
                      <a:pt x="62" y="245"/>
                    </a:lnTo>
                    <a:lnTo>
                      <a:pt x="64" y="241"/>
                    </a:lnTo>
                    <a:lnTo>
                      <a:pt x="64" y="242"/>
                    </a:lnTo>
                    <a:lnTo>
                      <a:pt x="65" y="242"/>
                    </a:lnTo>
                    <a:lnTo>
                      <a:pt x="73" y="242"/>
                    </a:lnTo>
                    <a:lnTo>
                      <a:pt x="73" y="244"/>
                    </a:lnTo>
                    <a:lnTo>
                      <a:pt x="72" y="245"/>
                    </a:lnTo>
                    <a:lnTo>
                      <a:pt x="69" y="245"/>
                    </a:lnTo>
                    <a:lnTo>
                      <a:pt x="67" y="249"/>
                    </a:lnTo>
                    <a:lnTo>
                      <a:pt x="69" y="249"/>
                    </a:lnTo>
                    <a:lnTo>
                      <a:pt x="67" y="252"/>
                    </a:lnTo>
                    <a:lnTo>
                      <a:pt x="69" y="252"/>
                    </a:lnTo>
                    <a:lnTo>
                      <a:pt x="70" y="253"/>
                    </a:lnTo>
                    <a:lnTo>
                      <a:pt x="69" y="257"/>
                    </a:lnTo>
                    <a:lnTo>
                      <a:pt x="69" y="261"/>
                    </a:lnTo>
                    <a:lnTo>
                      <a:pt x="69" y="262"/>
                    </a:lnTo>
                    <a:lnTo>
                      <a:pt x="70" y="262"/>
                    </a:lnTo>
                    <a:lnTo>
                      <a:pt x="70" y="264"/>
                    </a:lnTo>
                    <a:lnTo>
                      <a:pt x="72" y="268"/>
                    </a:lnTo>
                    <a:lnTo>
                      <a:pt x="72" y="272"/>
                    </a:lnTo>
                    <a:lnTo>
                      <a:pt x="72" y="274"/>
                    </a:lnTo>
                    <a:lnTo>
                      <a:pt x="71" y="279"/>
                    </a:lnTo>
                    <a:lnTo>
                      <a:pt x="70" y="282"/>
                    </a:lnTo>
                    <a:lnTo>
                      <a:pt x="70" y="285"/>
                    </a:lnTo>
                    <a:lnTo>
                      <a:pt x="71" y="290"/>
                    </a:lnTo>
                    <a:lnTo>
                      <a:pt x="71" y="291"/>
                    </a:lnTo>
                    <a:lnTo>
                      <a:pt x="72" y="296"/>
                    </a:lnTo>
                    <a:lnTo>
                      <a:pt x="72" y="295"/>
                    </a:lnTo>
                    <a:lnTo>
                      <a:pt x="73" y="294"/>
                    </a:lnTo>
                    <a:lnTo>
                      <a:pt x="73" y="295"/>
                    </a:lnTo>
                    <a:lnTo>
                      <a:pt x="75" y="297"/>
                    </a:lnTo>
                    <a:lnTo>
                      <a:pt x="73" y="299"/>
                    </a:lnTo>
                    <a:lnTo>
                      <a:pt x="73" y="301"/>
                    </a:lnTo>
                    <a:lnTo>
                      <a:pt x="72" y="306"/>
                    </a:lnTo>
                    <a:lnTo>
                      <a:pt x="75" y="308"/>
                    </a:lnTo>
                    <a:lnTo>
                      <a:pt x="73" y="310"/>
                    </a:lnTo>
                    <a:lnTo>
                      <a:pt x="75" y="315"/>
                    </a:lnTo>
                    <a:lnTo>
                      <a:pt x="77" y="322"/>
                    </a:lnTo>
                    <a:lnTo>
                      <a:pt x="78" y="324"/>
                    </a:lnTo>
                    <a:lnTo>
                      <a:pt x="78" y="327"/>
                    </a:lnTo>
                    <a:lnTo>
                      <a:pt x="78" y="328"/>
                    </a:lnTo>
                    <a:lnTo>
                      <a:pt x="80" y="337"/>
                    </a:lnTo>
                    <a:lnTo>
                      <a:pt x="81" y="339"/>
                    </a:lnTo>
                    <a:lnTo>
                      <a:pt x="82" y="343"/>
                    </a:lnTo>
                    <a:lnTo>
                      <a:pt x="83" y="346"/>
                    </a:lnTo>
                    <a:lnTo>
                      <a:pt x="86" y="349"/>
                    </a:lnTo>
                    <a:lnTo>
                      <a:pt x="87" y="350"/>
                    </a:lnTo>
                    <a:lnTo>
                      <a:pt x="87" y="352"/>
                    </a:lnTo>
                    <a:lnTo>
                      <a:pt x="88" y="354"/>
                    </a:lnTo>
                    <a:lnTo>
                      <a:pt x="89" y="352"/>
                    </a:lnTo>
                    <a:lnTo>
                      <a:pt x="91" y="352"/>
                    </a:lnTo>
                    <a:lnTo>
                      <a:pt x="89" y="355"/>
                    </a:lnTo>
                    <a:lnTo>
                      <a:pt x="89" y="356"/>
                    </a:lnTo>
                    <a:lnTo>
                      <a:pt x="91" y="361"/>
                    </a:lnTo>
                    <a:lnTo>
                      <a:pt x="93" y="365"/>
                    </a:lnTo>
                    <a:lnTo>
                      <a:pt x="95" y="366"/>
                    </a:lnTo>
                    <a:lnTo>
                      <a:pt x="98" y="372"/>
                    </a:lnTo>
                    <a:lnTo>
                      <a:pt x="99" y="376"/>
                    </a:lnTo>
                    <a:lnTo>
                      <a:pt x="100" y="379"/>
                    </a:lnTo>
                    <a:lnTo>
                      <a:pt x="103" y="383"/>
                    </a:lnTo>
                    <a:lnTo>
                      <a:pt x="104" y="392"/>
                    </a:lnTo>
                    <a:lnTo>
                      <a:pt x="108" y="403"/>
                    </a:lnTo>
                    <a:lnTo>
                      <a:pt x="108" y="404"/>
                    </a:lnTo>
                    <a:lnTo>
                      <a:pt x="110" y="407"/>
                    </a:lnTo>
                    <a:lnTo>
                      <a:pt x="113" y="410"/>
                    </a:lnTo>
                    <a:lnTo>
                      <a:pt x="117" y="416"/>
                    </a:lnTo>
                    <a:lnTo>
                      <a:pt x="120" y="421"/>
                    </a:lnTo>
                    <a:lnTo>
                      <a:pt x="122" y="428"/>
                    </a:lnTo>
                    <a:lnTo>
                      <a:pt x="128" y="443"/>
                    </a:lnTo>
                    <a:lnTo>
                      <a:pt x="130" y="452"/>
                    </a:lnTo>
                    <a:lnTo>
                      <a:pt x="132" y="455"/>
                    </a:lnTo>
                    <a:lnTo>
                      <a:pt x="136" y="460"/>
                    </a:lnTo>
                    <a:lnTo>
                      <a:pt x="139" y="466"/>
                    </a:lnTo>
                    <a:lnTo>
                      <a:pt x="143" y="469"/>
                    </a:lnTo>
                    <a:lnTo>
                      <a:pt x="148" y="469"/>
                    </a:lnTo>
                    <a:lnTo>
                      <a:pt x="150" y="466"/>
                    </a:lnTo>
                    <a:lnTo>
                      <a:pt x="152" y="465"/>
                    </a:lnTo>
                    <a:lnTo>
                      <a:pt x="154" y="463"/>
                    </a:lnTo>
                    <a:lnTo>
                      <a:pt x="154" y="461"/>
                    </a:lnTo>
                    <a:lnTo>
                      <a:pt x="154" y="460"/>
                    </a:lnTo>
                    <a:lnTo>
                      <a:pt x="157" y="454"/>
                    </a:lnTo>
                    <a:lnTo>
                      <a:pt x="163" y="452"/>
                    </a:lnTo>
                    <a:lnTo>
                      <a:pt x="168" y="450"/>
                    </a:lnTo>
                    <a:lnTo>
                      <a:pt x="168" y="448"/>
                    </a:lnTo>
                    <a:lnTo>
                      <a:pt x="168" y="445"/>
                    </a:lnTo>
                    <a:lnTo>
                      <a:pt x="171" y="439"/>
                    </a:lnTo>
                    <a:lnTo>
                      <a:pt x="171" y="438"/>
                    </a:lnTo>
                    <a:lnTo>
                      <a:pt x="174" y="434"/>
                    </a:lnTo>
                    <a:lnTo>
                      <a:pt x="177" y="434"/>
                    </a:lnTo>
                    <a:lnTo>
                      <a:pt x="179" y="436"/>
                    </a:lnTo>
                    <a:lnTo>
                      <a:pt x="181" y="436"/>
                    </a:lnTo>
                    <a:lnTo>
                      <a:pt x="181" y="431"/>
                    </a:lnTo>
                    <a:lnTo>
                      <a:pt x="180" y="422"/>
                    </a:lnTo>
                    <a:lnTo>
                      <a:pt x="181" y="414"/>
                    </a:lnTo>
                    <a:lnTo>
                      <a:pt x="181" y="411"/>
                    </a:lnTo>
                    <a:lnTo>
                      <a:pt x="185" y="404"/>
                    </a:lnTo>
                    <a:lnTo>
                      <a:pt x="186" y="400"/>
                    </a:lnTo>
                    <a:lnTo>
                      <a:pt x="188" y="392"/>
                    </a:lnTo>
                    <a:lnTo>
                      <a:pt x="188" y="390"/>
                    </a:lnTo>
                    <a:lnTo>
                      <a:pt x="188" y="385"/>
                    </a:lnTo>
                    <a:lnTo>
                      <a:pt x="186" y="384"/>
                    </a:lnTo>
                    <a:lnTo>
                      <a:pt x="186" y="383"/>
                    </a:lnTo>
                    <a:lnTo>
                      <a:pt x="185" y="383"/>
                    </a:lnTo>
                    <a:lnTo>
                      <a:pt x="186" y="382"/>
                    </a:lnTo>
                    <a:lnTo>
                      <a:pt x="187" y="383"/>
                    </a:lnTo>
                    <a:lnTo>
                      <a:pt x="185" y="373"/>
                    </a:lnTo>
                    <a:lnTo>
                      <a:pt x="186" y="371"/>
                    </a:lnTo>
                    <a:lnTo>
                      <a:pt x="186" y="368"/>
                    </a:lnTo>
                    <a:lnTo>
                      <a:pt x="186" y="367"/>
                    </a:lnTo>
                    <a:lnTo>
                      <a:pt x="185" y="366"/>
                    </a:lnTo>
                    <a:lnTo>
                      <a:pt x="183" y="362"/>
                    </a:lnTo>
                    <a:lnTo>
                      <a:pt x="183" y="356"/>
                    </a:lnTo>
                    <a:lnTo>
                      <a:pt x="186" y="354"/>
                    </a:lnTo>
                    <a:lnTo>
                      <a:pt x="188" y="350"/>
                    </a:lnTo>
                    <a:lnTo>
                      <a:pt x="192" y="348"/>
                    </a:lnTo>
                    <a:lnTo>
                      <a:pt x="194" y="348"/>
                    </a:lnTo>
                    <a:lnTo>
                      <a:pt x="197" y="349"/>
                    </a:lnTo>
                    <a:lnTo>
                      <a:pt x="199" y="349"/>
                    </a:lnTo>
                    <a:lnTo>
                      <a:pt x="201" y="345"/>
                    </a:lnTo>
                    <a:lnTo>
                      <a:pt x="202" y="341"/>
                    </a:lnTo>
                    <a:lnTo>
                      <a:pt x="203" y="341"/>
                    </a:lnTo>
                    <a:lnTo>
                      <a:pt x="207" y="340"/>
                    </a:lnTo>
                    <a:lnTo>
                      <a:pt x="210" y="339"/>
                    </a:lnTo>
                    <a:lnTo>
                      <a:pt x="216" y="337"/>
                    </a:lnTo>
                    <a:lnTo>
                      <a:pt x="219" y="334"/>
                    </a:lnTo>
                    <a:lnTo>
                      <a:pt x="219" y="332"/>
                    </a:lnTo>
                    <a:lnTo>
                      <a:pt x="220" y="329"/>
                    </a:lnTo>
                    <a:lnTo>
                      <a:pt x="224" y="327"/>
                    </a:lnTo>
                    <a:lnTo>
                      <a:pt x="231" y="321"/>
                    </a:lnTo>
                    <a:lnTo>
                      <a:pt x="236" y="317"/>
                    </a:lnTo>
                    <a:lnTo>
                      <a:pt x="240" y="313"/>
                    </a:lnTo>
                    <a:lnTo>
                      <a:pt x="243" y="310"/>
                    </a:lnTo>
                    <a:lnTo>
                      <a:pt x="247" y="308"/>
                    </a:lnTo>
                    <a:lnTo>
                      <a:pt x="247" y="307"/>
                    </a:lnTo>
                    <a:lnTo>
                      <a:pt x="248" y="307"/>
                    </a:lnTo>
                    <a:lnTo>
                      <a:pt x="251" y="305"/>
                    </a:lnTo>
                    <a:lnTo>
                      <a:pt x="260" y="293"/>
                    </a:lnTo>
                    <a:lnTo>
                      <a:pt x="264" y="289"/>
                    </a:lnTo>
                    <a:lnTo>
                      <a:pt x="273" y="284"/>
                    </a:lnTo>
                    <a:lnTo>
                      <a:pt x="278" y="283"/>
                    </a:lnTo>
                    <a:lnTo>
                      <a:pt x="280" y="282"/>
                    </a:lnTo>
                    <a:lnTo>
                      <a:pt x="281" y="282"/>
                    </a:lnTo>
                    <a:lnTo>
                      <a:pt x="286" y="277"/>
                    </a:lnTo>
                    <a:lnTo>
                      <a:pt x="289" y="274"/>
                    </a:lnTo>
                    <a:lnTo>
                      <a:pt x="289" y="272"/>
                    </a:lnTo>
                    <a:lnTo>
                      <a:pt x="292" y="269"/>
                    </a:lnTo>
                    <a:lnTo>
                      <a:pt x="290" y="262"/>
                    </a:lnTo>
                    <a:lnTo>
                      <a:pt x="292" y="258"/>
                    </a:lnTo>
                    <a:lnTo>
                      <a:pt x="301" y="253"/>
                    </a:lnTo>
                    <a:lnTo>
                      <a:pt x="303" y="252"/>
                    </a:lnTo>
                    <a:lnTo>
                      <a:pt x="306" y="251"/>
                    </a:lnTo>
                    <a:lnTo>
                      <a:pt x="307" y="249"/>
                    </a:lnTo>
                    <a:lnTo>
                      <a:pt x="307" y="247"/>
                    </a:lnTo>
                    <a:lnTo>
                      <a:pt x="309" y="245"/>
                    </a:lnTo>
                    <a:lnTo>
                      <a:pt x="309" y="249"/>
                    </a:lnTo>
                    <a:lnTo>
                      <a:pt x="309" y="252"/>
                    </a:lnTo>
                    <a:lnTo>
                      <a:pt x="311" y="253"/>
                    </a:lnTo>
                    <a:lnTo>
                      <a:pt x="312" y="255"/>
                    </a:lnTo>
                    <a:lnTo>
                      <a:pt x="314" y="255"/>
                    </a:lnTo>
                    <a:lnTo>
                      <a:pt x="315" y="253"/>
                    </a:lnTo>
                    <a:lnTo>
                      <a:pt x="317" y="253"/>
                    </a:lnTo>
                    <a:lnTo>
                      <a:pt x="317" y="252"/>
                    </a:lnTo>
                    <a:lnTo>
                      <a:pt x="318" y="251"/>
                    </a:lnTo>
                    <a:lnTo>
                      <a:pt x="318" y="253"/>
                    </a:lnTo>
                    <a:lnTo>
                      <a:pt x="319" y="255"/>
                    </a:lnTo>
                    <a:lnTo>
                      <a:pt x="322" y="253"/>
                    </a:lnTo>
                    <a:lnTo>
                      <a:pt x="320" y="250"/>
                    </a:lnTo>
                    <a:lnTo>
                      <a:pt x="320" y="249"/>
                    </a:lnTo>
                    <a:lnTo>
                      <a:pt x="319" y="247"/>
                    </a:lnTo>
                    <a:lnTo>
                      <a:pt x="319" y="244"/>
                    </a:lnTo>
                    <a:lnTo>
                      <a:pt x="319" y="241"/>
                    </a:lnTo>
                    <a:lnTo>
                      <a:pt x="319" y="239"/>
                    </a:lnTo>
                    <a:lnTo>
                      <a:pt x="318" y="238"/>
                    </a:lnTo>
                    <a:lnTo>
                      <a:pt x="317" y="235"/>
                    </a:lnTo>
                    <a:lnTo>
                      <a:pt x="317" y="233"/>
                    </a:lnTo>
                    <a:lnTo>
                      <a:pt x="317" y="231"/>
                    </a:lnTo>
                    <a:lnTo>
                      <a:pt x="318" y="228"/>
                    </a:lnTo>
                    <a:lnTo>
                      <a:pt x="317" y="227"/>
                    </a:lnTo>
                    <a:lnTo>
                      <a:pt x="315" y="227"/>
                    </a:lnTo>
                    <a:lnTo>
                      <a:pt x="315" y="222"/>
                    </a:lnTo>
                    <a:lnTo>
                      <a:pt x="314" y="220"/>
                    </a:lnTo>
                    <a:lnTo>
                      <a:pt x="314" y="218"/>
                    </a:lnTo>
                    <a:lnTo>
                      <a:pt x="315" y="214"/>
                    </a:lnTo>
                    <a:lnTo>
                      <a:pt x="315" y="208"/>
                    </a:lnTo>
                    <a:lnTo>
                      <a:pt x="313" y="206"/>
                    </a:lnTo>
                    <a:lnTo>
                      <a:pt x="311" y="205"/>
                    </a:lnTo>
                    <a:lnTo>
                      <a:pt x="308" y="203"/>
                    </a:lnTo>
                    <a:lnTo>
                      <a:pt x="306" y="202"/>
                    </a:lnTo>
                    <a:lnTo>
                      <a:pt x="306" y="201"/>
                    </a:lnTo>
                    <a:lnTo>
                      <a:pt x="306" y="198"/>
                    </a:lnTo>
                    <a:lnTo>
                      <a:pt x="307" y="196"/>
                    </a:lnTo>
                    <a:lnTo>
                      <a:pt x="309" y="196"/>
                    </a:lnTo>
                    <a:lnTo>
                      <a:pt x="311" y="195"/>
                    </a:lnTo>
                    <a:lnTo>
                      <a:pt x="312" y="194"/>
                    </a:lnTo>
                    <a:lnTo>
                      <a:pt x="317" y="192"/>
                    </a:lnTo>
                    <a:lnTo>
                      <a:pt x="317" y="190"/>
                    </a:lnTo>
                    <a:lnTo>
                      <a:pt x="315" y="190"/>
                    </a:lnTo>
                    <a:lnTo>
                      <a:pt x="317" y="189"/>
                    </a:lnTo>
                    <a:lnTo>
                      <a:pt x="312" y="189"/>
                    </a:lnTo>
                    <a:lnTo>
                      <a:pt x="311" y="187"/>
                    </a:lnTo>
                    <a:lnTo>
                      <a:pt x="309" y="184"/>
                    </a:lnTo>
                    <a:lnTo>
                      <a:pt x="308" y="183"/>
                    </a:lnTo>
                    <a:lnTo>
                      <a:pt x="312" y="175"/>
                    </a:lnTo>
                    <a:lnTo>
                      <a:pt x="313" y="173"/>
                    </a:lnTo>
                    <a:lnTo>
                      <a:pt x="314" y="172"/>
                    </a:lnTo>
                    <a:lnTo>
                      <a:pt x="317" y="176"/>
                    </a:lnTo>
                    <a:lnTo>
                      <a:pt x="319" y="179"/>
                    </a:lnTo>
                    <a:lnTo>
                      <a:pt x="319" y="176"/>
                    </a:lnTo>
                    <a:lnTo>
                      <a:pt x="320" y="173"/>
                    </a:lnTo>
                    <a:lnTo>
                      <a:pt x="322" y="173"/>
                    </a:lnTo>
                    <a:lnTo>
                      <a:pt x="323" y="178"/>
                    </a:lnTo>
                    <a:lnTo>
                      <a:pt x="324" y="180"/>
                    </a:lnTo>
                    <a:lnTo>
                      <a:pt x="326" y="179"/>
                    </a:lnTo>
                    <a:lnTo>
                      <a:pt x="329" y="180"/>
                    </a:lnTo>
                    <a:lnTo>
                      <a:pt x="330" y="176"/>
                    </a:lnTo>
                    <a:lnTo>
                      <a:pt x="331" y="178"/>
                    </a:lnTo>
                    <a:lnTo>
                      <a:pt x="333" y="184"/>
                    </a:lnTo>
                    <a:lnTo>
                      <a:pt x="334" y="189"/>
                    </a:lnTo>
                    <a:lnTo>
                      <a:pt x="335" y="191"/>
                    </a:lnTo>
                    <a:lnTo>
                      <a:pt x="336" y="191"/>
                    </a:lnTo>
                    <a:lnTo>
                      <a:pt x="336" y="192"/>
                    </a:lnTo>
                    <a:lnTo>
                      <a:pt x="348" y="194"/>
                    </a:lnTo>
                    <a:lnTo>
                      <a:pt x="350" y="192"/>
                    </a:lnTo>
                    <a:lnTo>
                      <a:pt x="353" y="192"/>
                    </a:lnTo>
                    <a:lnTo>
                      <a:pt x="361" y="192"/>
                    </a:lnTo>
                    <a:lnTo>
                      <a:pt x="367" y="194"/>
                    </a:lnTo>
                    <a:lnTo>
                      <a:pt x="370" y="196"/>
                    </a:lnTo>
                    <a:lnTo>
                      <a:pt x="370" y="197"/>
                    </a:lnTo>
                    <a:lnTo>
                      <a:pt x="368" y="198"/>
                    </a:lnTo>
                    <a:lnTo>
                      <a:pt x="367" y="202"/>
                    </a:lnTo>
                    <a:lnTo>
                      <a:pt x="363" y="207"/>
                    </a:lnTo>
                    <a:lnTo>
                      <a:pt x="361" y="209"/>
                    </a:lnTo>
                    <a:lnTo>
                      <a:pt x="357" y="211"/>
                    </a:lnTo>
                    <a:lnTo>
                      <a:pt x="353" y="213"/>
                    </a:lnTo>
                    <a:lnTo>
                      <a:pt x="352" y="216"/>
                    </a:lnTo>
                    <a:lnTo>
                      <a:pt x="353" y="220"/>
                    </a:lnTo>
                    <a:lnTo>
                      <a:pt x="355" y="225"/>
                    </a:lnTo>
                    <a:lnTo>
                      <a:pt x="358" y="227"/>
                    </a:lnTo>
                    <a:lnTo>
                      <a:pt x="359" y="229"/>
                    </a:lnTo>
                    <a:lnTo>
                      <a:pt x="361" y="230"/>
                    </a:lnTo>
                    <a:lnTo>
                      <a:pt x="362" y="228"/>
                    </a:lnTo>
                    <a:lnTo>
                      <a:pt x="364" y="222"/>
                    </a:lnTo>
                    <a:lnTo>
                      <a:pt x="367" y="218"/>
                    </a:lnTo>
                    <a:lnTo>
                      <a:pt x="369" y="218"/>
                    </a:lnTo>
                    <a:lnTo>
                      <a:pt x="370" y="222"/>
                    </a:lnTo>
                    <a:lnTo>
                      <a:pt x="372" y="227"/>
                    </a:lnTo>
                    <a:lnTo>
                      <a:pt x="373" y="229"/>
                    </a:lnTo>
                    <a:lnTo>
                      <a:pt x="374" y="231"/>
                    </a:lnTo>
                    <a:lnTo>
                      <a:pt x="375" y="240"/>
                    </a:lnTo>
                    <a:lnTo>
                      <a:pt x="377" y="249"/>
                    </a:lnTo>
                    <a:lnTo>
                      <a:pt x="378" y="249"/>
                    </a:lnTo>
                    <a:lnTo>
                      <a:pt x="379" y="247"/>
                    </a:lnTo>
                    <a:lnTo>
                      <a:pt x="381" y="247"/>
                    </a:lnTo>
                    <a:lnTo>
                      <a:pt x="383" y="247"/>
                    </a:lnTo>
                    <a:lnTo>
                      <a:pt x="384" y="245"/>
                    </a:lnTo>
                    <a:lnTo>
                      <a:pt x="385" y="244"/>
                    </a:lnTo>
                    <a:lnTo>
                      <a:pt x="384" y="244"/>
                    </a:lnTo>
                    <a:lnTo>
                      <a:pt x="383" y="241"/>
                    </a:lnTo>
                    <a:lnTo>
                      <a:pt x="383" y="236"/>
                    </a:lnTo>
                    <a:lnTo>
                      <a:pt x="384" y="233"/>
                    </a:lnTo>
                    <a:lnTo>
                      <a:pt x="386" y="233"/>
                    </a:lnTo>
                    <a:lnTo>
                      <a:pt x="388" y="231"/>
                    </a:lnTo>
                    <a:lnTo>
                      <a:pt x="389" y="227"/>
                    </a:lnTo>
                    <a:lnTo>
                      <a:pt x="388" y="219"/>
                    </a:lnTo>
                    <a:lnTo>
                      <a:pt x="390" y="217"/>
                    </a:lnTo>
                    <a:lnTo>
                      <a:pt x="394" y="216"/>
                    </a:lnTo>
                    <a:lnTo>
                      <a:pt x="397" y="217"/>
                    </a:lnTo>
                    <a:lnTo>
                      <a:pt x="400" y="217"/>
                    </a:lnTo>
                    <a:lnTo>
                      <a:pt x="401" y="216"/>
                    </a:lnTo>
                    <a:lnTo>
                      <a:pt x="403" y="209"/>
                    </a:lnTo>
                    <a:lnTo>
                      <a:pt x="408" y="200"/>
                    </a:lnTo>
                    <a:lnTo>
                      <a:pt x="410" y="196"/>
                    </a:lnTo>
                    <a:lnTo>
                      <a:pt x="408" y="194"/>
                    </a:lnTo>
                    <a:lnTo>
                      <a:pt x="410" y="191"/>
                    </a:lnTo>
                    <a:lnTo>
                      <a:pt x="414" y="187"/>
                    </a:lnTo>
                    <a:lnTo>
                      <a:pt x="417" y="185"/>
                    </a:lnTo>
                    <a:lnTo>
                      <a:pt x="416" y="176"/>
                    </a:lnTo>
                    <a:lnTo>
                      <a:pt x="418" y="172"/>
                    </a:lnTo>
                    <a:lnTo>
                      <a:pt x="422" y="169"/>
                    </a:lnTo>
                    <a:lnTo>
                      <a:pt x="427" y="167"/>
                    </a:lnTo>
                    <a:lnTo>
                      <a:pt x="429" y="164"/>
                    </a:lnTo>
                    <a:lnTo>
                      <a:pt x="432" y="161"/>
                    </a:lnTo>
                    <a:lnTo>
                      <a:pt x="436" y="159"/>
                    </a:lnTo>
                    <a:lnTo>
                      <a:pt x="439" y="158"/>
                    </a:lnTo>
                    <a:lnTo>
                      <a:pt x="444" y="161"/>
                    </a:lnTo>
                    <a:lnTo>
                      <a:pt x="445" y="158"/>
                    </a:lnTo>
                    <a:lnTo>
                      <a:pt x="445" y="154"/>
                    </a:lnTo>
                    <a:lnTo>
                      <a:pt x="446" y="151"/>
                    </a:lnTo>
                    <a:lnTo>
                      <a:pt x="449" y="148"/>
                    </a:lnTo>
                    <a:lnTo>
                      <a:pt x="450" y="147"/>
                    </a:lnTo>
                    <a:lnTo>
                      <a:pt x="450" y="143"/>
                    </a:lnTo>
                    <a:lnTo>
                      <a:pt x="449" y="140"/>
                    </a:lnTo>
                    <a:close/>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49" name="Freeform 564"/>
              <p:cNvSpPr>
                <a:spLocks noEditPoints="1"/>
              </p:cNvSpPr>
              <p:nvPr/>
            </p:nvSpPr>
            <p:spPr bwMode="auto">
              <a:xfrm>
                <a:off x="1614447" y="2227787"/>
                <a:ext cx="1894770" cy="1219293"/>
              </a:xfrm>
              <a:custGeom>
                <a:avLst/>
                <a:gdLst>
                  <a:gd name="T0" fmla="*/ 2147483647 w 941"/>
                  <a:gd name="T1" fmla="*/ 2147483647 h 656"/>
                  <a:gd name="T2" fmla="*/ 2147483647 w 941"/>
                  <a:gd name="T3" fmla="*/ 2147483647 h 656"/>
                  <a:gd name="T4" fmla="*/ 2147483647 w 941"/>
                  <a:gd name="T5" fmla="*/ 2147483647 h 656"/>
                  <a:gd name="T6" fmla="*/ 2147483647 w 941"/>
                  <a:gd name="T7" fmla="*/ 2147483647 h 656"/>
                  <a:gd name="T8" fmla="*/ 2147483647 w 941"/>
                  <a:gd name="T9" fmla="*/ 2147483647 h 656"/>
                  <a:gd name="T10" fmla="*/ 2147483647 w 941"/>
                  <a:gd name="T11" fmla="*/ 2147483647 h 656"/>
                  <a:gd name="T12" fmla="*/ 2147483647 w 941"/>
                  <a:gd name="T13" fmla="*/ 2147483647 h 656"/>
                  <a:gd name="T14" fmla="*/ 2147483647 w 941"/>
                  <a:gd name="T15" fmla="*/ 2147483647 h 656"/>
                  <a:gd name="T16" fmla="*/ 2147483647 w 941"/>
                  <a:gd name="T17" fmla="*/ 2147483647 h 656"/>
                  <a:gd name="T18" fmla="*/ 2147483647 w 941"/>
                  <a:gd name="T19" fmla="*/ 2147483647 h 656"/>
                  <a:gd name="T20" fmla="*/ 2147483647 w 941"/>
                  <a:gd name="T21" fmla="*/ 2147483647 h 656"/>
                  <a:gd name="T22" fmla="*/ 2147483647 w 941"/>
                  <a:gd name="T23" fmla="*/ 2147483647 h 656"/>
                  <a:gd name="T24" fmla="*/ 2147483647 w 941"/>
                  <a:gd name="T25" fmla="*/ 2147483647 h 656"/>
                  <a:gd name="T26" fmla="*/ 2147483647 w 941"/>
                  <a:gd name="T27" fmla="*/ 2147483647 h 656"/>
                  <a:gd name="T28" fmla="*/ 2147483647 w 941"/>
                  <a:gd name="T29" fmla="*/ 2147483647 h 656"/>
                  <a:gd name="T30" fmla="*/ 0 w 941"/>
                  <a:gd name="T31" fmla="*/ 2147483647 h 656"/>
                  <a:gd name="T32" fmla="*/ 2147483647 w 941"/>
                  <a:gd name="T33" fmla="*/ 2147483647 h 656"/>
                  <a:gd name="T34" fmla="*/ 2147483647 w 941"/>
                  <a:gd name="T35" fmla="*/ 2147483647 h 656"/>
                  <a:gd name="T36" fmla="*/ 2147483647 w 941"/>
                  <a:gd name="T37" fmla="*/ 2147483647 h 656"/>
                  <a:gd name="T38" fmla="*/ 2147483647 w 941"/>
                  <a:gd name="T39" fmla="*/ 2147483647 h 656"/>
                  <a:gd name="T40" fmla="*/ 2147483647 w 941"/>
                  <a:gd name="T41" fmla="*/ 2147483647 h 656"/>
                  <a:gd name="T42" fmla="*/ 2147483647 w 941"/>
                  <a:gd name="T43" fmla="*/ 2147483647 h 656"/>
                  <a:gd name="T44" fmla="*/ 2147483647 w 941"/>
                  <a:gd name="T45" fmla="*/ 2147483647 h 656"/>
                  <a:gd name="T46" fmla="*/ 2147483647 w 941"/>
                  <a:gd name="T47" fmla="*/ 2147483647 h 656"/>
                  <a:gd name="T48" fmla="*/ 2147483647 w 941"/>
                  <a:gd name="T49" fmla="*/ 2147483647 h 656"/>
                  <a:gd name="T50" fmla="*/ 2147483647 w 941"/>
                  <a:gd name="T51" fmla="*/ 2147483647 h 656"/>
                  <a:gd name="T52" fmla="*/ 2147483647 w 941"/>
                  <a:gd name="T53" fmla="*/ 2147483647 h 656"/>
                  <a:gd name="T54" fmla="*/ 2147483647 w 941"/>
                  <a:gd name="T55" fmla="*/ 2147483647 h 656"/>
                  <a:gd name="T56" fmla="*/ 2147483647 w 941"/>
                  <a:gd name="T57" fmla="*/ 2147483647 h 656"/>
                  <a:gd name="T58" fmla="*/ 2147483647 w 941"/>
                  <a:gd name="T59" fmla="*/ 2147483647 h 656"/>
                  <a:gd name="T60" fmla="*/ 2147483647 w 941"/>
                  <a:gd name="T61" fmla="*/ 2147483647 h 656"/>
                  <a:gd name="T62" fmla="*/ 2147483647 w 941"/>
                  <a:gd name="T63" fmla="*/ 2147483647 h 656"/>
                  <a:gd name="T64" fmla="*/ 2147483647 w 941"/>
                  <a:gd name="T65" fmla="*/ 2147483647 h 656"/>
                  <a:gd name="T66" fmla="*/ 2147483647 w 941"/>
                  <a:gd name="T67" fmla="*/ 2147483647 h 656"/>
                  <a:gd name="T68" fmla="*/ 2147483647 w 941"/>
                  <a:gd name="T69" fmla="*/ 2147483647 h 656"/>
                  <a:gd name="T70" fmla="*/ 2147483647 w 941"/>
                  <a:gd name="T71" fmla="*/ 2147483647 h 656"/>
                  <a:gd name="T72" fmla="*/ 2147483647 w 941"/>
                  <a:gd name="T73" fmla="*/ 2147483647 h 656"/>
                  <a:gd name="T74" fmla="*/ 2147483647 w 941"/>
                  <a:gd name="T75" fmla="*/ 2147483647 h 656"/>
                  <a:gd name="T76" fmla="*/ 2147483647 w 941"/>
                  <a:gd name="T77" fmla="*/ 2147483647 h 656"/>
                  <a:gd name="T78" fmla="*/ 2147483647 w 941"/>
                  <a:gd name="T79" fmla="*/ 2147483647 h 656"/>
                  <a:gd name="T80" fmla="*/ 2147483647 w 941"/>
                  <a:gd name="T81" fmla="*/ 2147483647 h 656"/>
                  <a:gd name="T82" fmla="*/ 2147483647 w 941"/>
                  <a:gd name="T83" fmla="*/ 2147483647 h 656"/>
                  <a:gd name="T84" fmla="*/ 2147483647 w 941"/>
                  <a:gd name="T85" fmla="*/ 2147483647 h 656"/>
                  <a:gd name="T86" fmla="*/ 2147483647 w 941"/>
                  <a:gd name="T87" fmla="*/ 2147483647 h 656"/>
                  <a:gd name="T88" fmla="*/ 2147483647 w 941"/>
                  <a:gd name="T89" fmla="*/ 2147483647 h 656"/>
                  <a:gd name="T90" fmla="*/ 2147483647 w 941"/>
                  <a:gd name="T91" fmla="*/ 2147483647 h 656"/>
                  <a:gd name="T92" fmla="*/ 2147483647 w 941"/>
                  <a:gd name="T93" fmla="*/ 2147483647 h 656"/>
                  <a:gd name="T94" fmla="*/ 2147483647 w 941"/>
                  <a:gd name="T95" fmla="*/ 2147483647 h 656"/>
                  <a:gd name="T96" fmla="*/ 2147483647 w 941"/>
                  <a:gd name="T97" fmla="*/ 2147483647 h 656"/>
                  <a:gd name="T98" fmla="*/ 2147483647 w 941"/>
                  <a:gd name="T99" fmla="*/ 2147483647 h 656"/>
                  <a:gd name="T100" fmla="*/ 2147483647 w 941"/>
                  <a:gd name="T101" fmla="*/ 2147483647 h 656"/>
                  <a:gd name="T102" fmla="*/ 2147483647 w 941"/>
                  <a:gd name="T103" fmla="*/ 2147483647 h 656"/>
                  <a:gd name="T104" fmla="*/ 2147483647 w 941"/>
                  <a:gd name="T105" fmla="*/ 2147483647 h 656"/>
                  <a:gd name="T106" fmla="*/ 2147483647 w 941"/>
                  <a:gd name="T107" fmla="*/ 2147483647 h 656"/>
                  <a:gd name="T108" fmla="*/ 2147483647 w 941"/>
                  <a:gd name="T109" fmla="*/ 2147483647 h 656"/>
                  <a:gd name="T110" fmla="*/ 2147483647 w 941"/>
                  <a:gd name="T111" fmla="*/ 2147483647 h 656"/>
                  <a:gd name="T112" fmla="*/ 2147483647 w 941"/>
                  <a:gd name="T113" fmla="*/ 2147483647 h 656"/>
                  <a:gd name="T114" fmla="*/ 2147483647 w 941"/>
                  <a:gd name="T115" fmla="*/ 2147483647 h 656"/>
                  <a:gd name="T116" fmla="*/ 2147483647 w 941"/>
                  <a:gd name="T117" fmla="*/ 2147483647 h 656"/>
                  <a:gd name="T118" fmla="*/ 2147483647 w 941"/>
                  <a:gd name="T119" fmla="*/ 2147483647 h 656"/>
                  <a:gd name="T120" fmla="*/ 2147483647 w 941"/>
                  <a:gd name="T121" fmla="*/ 2147483647 h 656"/>
                  <a:gd name="T122" fmla="*/ 2147483647 w 941"/>
                  <a:gd name="T123" fmla="*/ 2147483647 h 656"/>
                  <a:gd name="T124" fmla="*/ 2147483647 w 941"/>
                  <a:gd name="T125" fmla="*/ 2147483647 h 6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1"/>
                  <a:gd name="T190" fmla="*/ 0 h 656"/>
                  <a:gd name="T191" fmla="*/ 941 w 941"/>
                  <a:gd name="T192" fmla="*/ 656 h 6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1" h="656">
                    <a:moveTo>
                      <a:pt x="939" y="126"/>
                    </a:moveTo>
                    <a:lnTo>
                      <a:pt x="941" y="122"/>
                    </a:lnTo>
                    <a:lnTo>
                      <a:pt x="941" y="121"/>
                    </a:lnTo>
                    <a:lnTo>
                      <a:pt x="932" y="123"/>
                    </a:lnTo>
                    <a:lnTo>
                      <a:pt x="923" y="130"/>
                    </a:lnTo>
                    <a:lnTo>
                      <a:pt x="918" y="130"/>
                    </a:lnTo>
                    <a:lnTo>
                      <a:pt x="908" y="136"/>
                    </a:lnTo>
                    <a:lnTo>
                      <a:pt x="899" y="139"/>
                    </a:lnTo>
                    <a:lnTo>
                      <a:pt x="895" y="141"/>
                    </a:lnTo>
                    <a:lnTo>
                      <a:pt x="888" y="138"/>
                    </a:lnTo>
                    <a:lnTo>
                      <a:pt x="884" y="139"/>
                    </a:lnTo>
                    <a:lnTo>
                      <a:pt x="882" y="136"/>
                    </a:lnTo>
                    <a:lnTo>
                      <a:pt x="879" y="131"/>
                    </a:lnTo>
                    <a:lnTo>
                      <a:pt x="879" y="126"/>
                    </a:lnTo>
                    <a:lnTo>
                      <a:pt x="879" y="121"/>
                    </a:lnTo>
                    <a:lnTo>
                      <a:pt x="877" y="119"/>
                    </a:lnTo>
                    <a:lnTo>
                      <a:pt x="877" y="114"/>
                    </a:lnTo>
                    <a:lnTo>
                      <a:pt x="876" y="115"/>
                    </a:lnTo>
                    <a:lnTo>
                      <a:pt x="876" y="114"/>
                    </a:lnTo>
                    <a:lnTo>
                      <a:pt x="875" y="111"/>
                    </a:lnTo>
                    <a:lnTo>
                      <a:pt x="871" y="111"/>
                    </a:lnTo>
                    <a:lnTo>
                      <a:pt x="868" y="109"/>
                    </a:lnTo>
                    <a:lnTo>
                      <a:pt x="858" y="100"/>
                    </a:lnTo>
                    <a:lnTo>
                      <a:pt x="853" y="98"/>
                    </a:lnTo>
                    <a:lnTo>
                      <a:pt x="848" y="98"/>
                    </a:lnTo>
                    <a:lnTo>
                      <a:pt x="843" y="95"/>
                    </a:lnTo>
                    <a:lnTo>
                      <a:pt x="837" y="98"/>
                    </a:lnTo>
                    <a:lnTo>
                      <a:pt x="831" y="97"/>
                    </a:lnTo>
                    <a:lnTo>
                      <a:pt x="827" y="94"/>
                    </a:lnTo>
                    <a:lnTo>
                      <a:pt x="827" y="88"/>
                    </a:lnTo>
                    <a:lnTo>
                      <a:pt x="827" y="83"/>
                    </a:lnTo>
                    <a:lnTo>
                      <a:pt x="827" y="82"/>
                    </a:lnTo>
                    <a:lnTo>
                      <a:pt x="827" y="81"/>
                    </a:lnTo>
                    <a:lnTo>
                      <a:pt x="825" y="76"/>
                    </a:lnTo>
                    <a:lnTo>
                      <a:pt x="822" y="64"/>
                    </a:lnTo>
                    <a:lnTo>
                      <a:pt x="816" y="53"/>
                    </a:lnTo>
                    <a:lnTo>
                      <a:pt x="815" y="48"/>
                    </a:lnTo>
                    <a:lnTo>
                      <a:pt x="813" y="43"/>
                    </a:lnTo>
                    <a:lnTo>
                      <a:pt x="813" y="38"/>
                    </a:lnTo>
                    <a:lnTo>
                      <a:pt x="811" y="33"/>
                    </a:lnTo>
                    <a:lnTo>
                      <a:pt x="810" y="29"/>
                    </a:lnTo>
                    <a:lnTo>
                      <a:pt x="810" y="30"/>
                    </a:lnTo>
                    <a:lnTo>
                      <a:pt x="810" y="28"/>
                    </a:lnTo>
                    <a:lnTo>
                      <a:pt x="807" y="27"/>
                    </a:lnTo>
                    <a:lnTo>
                      <a:pt x="805" y="24"/>
                    </a:lnTo>
                    <a:lnTo>
                      <a:pt x="804" y="21"/>
                    </a:lnTo>
                    <a:lnTo>
                      <a:pt x="800" y="16"/>
                    </a:lnTo>
                    <a:lnTo>
                      <a:pt x="799" y="12"/>
                    </a:lnTo>
                    <a:lnTo>
                      <a:pt x="796" y="11"/>
                    </a:lnTo>
                    <a:lnTo>
                      <a:pt x="791" y="10"/>
                    </a:lnTo>
                    <a:lnTo>
                      <a:pt x="786" y="10"/>
                    </a:lnTo>
                    <a:lnTo>
                      <a:pt x="781" y="8"/>
                    </a:lnTo>
                    <a:lnTo>
                      <a:pt x="777" y="6"/>
                    </a:lnTo>
                    <a:lnTo>
                      <a:pt x="772" y="2"/>
                    </a:lnTo>
                    <a:lnTo>
                      <a:pt x="767" y="0"/>
                    </a:lnTo>
                    <a:lnTo>
                      <a:pt x="764" y="0"/>
                    </a:lnTo>
                    <a:lnTo>
                      <a:pt x="754" y="1"/>
                    </a:lnTo>
                    <a:lnTo>
                      <a:pt x="747" y="1"/>
                    </a:lnTo>
                    <a:lnTo>
                      <a:pt x="736" y="5"/>
                    </a:lnTo>
                    <a:lnTo>
                      <a:pt x="726" y="7"/>
                    </a:lnTo>
                    <a:lnTo>
                      <a:pt x="721" y="11"/>
                    </a:lnTo>
                    <a:lnTo>
                      <a:pt x="720" y="13"/>
                    </a:lnTo>
                    <a:lnTo>
                      <a:pt x="712" y="21"/>
                    </a:lnTo>
                    <a:lnTo>
                      <a:pt x="711" y="24"/>
                    </a:lnTo>
                    <a:lnTo>
                      <a:pt x="712" y="26"/>
                    </a:lnTo>
                    <a:lnTo>
                      <a:pt x="717" y="24"/>
                    </a:lnTo>
                    <a:lnTo>
                      <a:pt x="721" y="24"/>
                    </a:lnTo>
                    <a:lnTo>
                      <a:pt x="722" y="26"/>
                    </a:lnTo>
                    <a:lnTo>
                      <a:pt x="722" y="33"/>
                    </a:lnTo>
                    <a:lnTo>
                      <a:pt x="723" y="35"/>
                    </a:lnTo>
                    <a:lnTo>
                      <a:pt x="723" y="38"/>
                    </a:lnTo>
                    <a:lnTo>
                      <a:pt x="716" y="45"/>
                    </a:lnTo>
                    <a:lnTo>
                      <a:pt x="711" y="48"/>
                    </a:lnTo>
                    <a:lnTo>
                      <a:pt x="709" y="53"/>
                    </a:lnTo>
                    <a:lnTo>
                      <a:pt x="708" y="59"/>
                    </a:lnTo>
                    <a:lnTo>
                      <a:pt x="705" y="67"/>
                    </a:lnTo>
                    <a:lnTo>
                      <a:pt x="704" y="70"/>
                    </a:lnTo>
                    <a:lnTo>
                      <a:pt x="701" y="75"/>
                    </a:lnTo>
                    <a:lnTo>
                      <a:pt x="700" y="77"/>
                    </a:lnTo>
                    <a:lnTo>
                      <a:pt x="700" y="81"/>
                    </a:lnTo>
                    <a:lnTo>
                      <a:pt x="700" y="83"/>
                    </a:lnTo>
                    <a:lnTo>
                      <a:pt x="686" y="92"/>
                    </a:lnTo>
                    <a:lnTo>
                      <a:pt x="682" y="94"/>
                    </a:lnTo>
                    <a:lnTo>
                      <a:pt x="678" y="95"/>
                    </a:lnTo>
                    <a:lnTo>
                      <a:pt x="672" y="92"/>
                    </a:lnTo>
                    <a:lnTo>
                      <a:pt x="662" y="89"/>
                    </a:lnTo>
                    <a:lnTo>
                      <a:pt x="659" y="87"/>
                    </a:lnTo>
                    <a:lnTo>
                      <a:pt x="656" y="86"/>
                    </a:lnTo>
                    <a:lnTo>
                      <a:pt x="656" y="87"/>
                    </a:lnTo>
                    <a:lnTo>
                      <a:pt x="654" y="89"/>
                    </a:lnTo>
                    <a:lnTo>
                      <a:pt x="649" y="98"/>
                    </a:lnTo>
                    <a:lnTo>
                      <a:pt x="645" y="101"/>
                    </a:lnTo>
                    <a:lnTo>
                      <a:pt x="645" y="104"/>
                    </a:lnTo>
                    <a:lnTo>
                      <a:pt x="645" y="109"/>
                    </a:lnTo>
                    <a:lnTo>
                      <a:pt x="645" y="114"/>
                    </a:lnTo>
                    <a:lnTo>
                      <a:pt x="645" y="119"/>
                    </a:lnTo>
                    <a:lnTo>
                      <a:pt x="643" y="123"/>
                    </a:lnTo>
                    <a:lnTo>
                      <a:pt x="643" y="130"/>
                    </a:lnTo>
                    <a:lnTo>
                      <a:pt x="644" y="136"/>
                    </a:lnTo>
                    <a:lnTo>
                      <a:pt x="646" y="139"/>
                    </a:lnTo>
                    <a:lnTo>
                      <a:pt x="657" y="142"/>
                    </a:lnTo>
                    <a:lnTo>
                      <a:pt x="665" y="142"/>
                    </a:lnTo>
                    <a:lnTo>
                      <a:pt x="671" y="139"/>
                    </a:lnTo>
                    <a:lnTo>
                      <a:pt x="677" y="137"/>
                    </a:lnTo>
                    <a:lnTo>
                      <a:pt x="684" y="131"/>
                    </a:lnTo>
                    <a:lnTo>
                      <a:pt x="687" y="134"/>
                    </a:lnTo>
                    <a:lnTo>
                      <a:pt x="690" y="138"/>
                    </a:lnTo>
                    <a:lnTo>
                      <a:pt x="698" y="145"/>
                    </a:lnTo>
                    <a:lnTo>
                      <a:pt x="700" y="149"/>
                    </a:lnTo>
                    <a:lnTo>
                      <a:pt x="699" y="153"/>
                    </a:lnTo>
                    <a:lnTo>
                      <a:pt x="699" y="155"/>
                    </a:lnTo>
                    <a:lnTo>
                      <a:pt x="703" y="158"/>
                    </a:lnTo>
                    <a:lnTo>
                      <a:pt x="704" y="161"/>
                    </a:lnTo>
                    <a:lnTo>
                      <a:pt x="701" y="163"/>
                    </a:lnTo>
                    <a:lnTo>
                      <a:pt x="697" y="163"/>
                    </a:lnTo>
                    <a:lnTo>
                      <a:pt x="690" y="160"/>
                    </a:lnTo>
                    <a:lnTo>
                      <a:pt x="683" y="163"/>
                    </a:lnTo>
                    <a:lnTo>
                      <a:pt x="677" y="163"/>
                    </a:lnTo>
                    <a:lnTo>
                      <a:pt x="670" y="163"/>
                    </a:lnTo>
                    <a:lnTo>
                      <a:pt x="664" y="164"/>
                    </a:lnTo>
                    <a:lnTo>
                      <a:pt x="659" y="169"/>
                    </a:lnTo>
                    <a:lnTo>
                      <a:pt x="645" y="183"/>
                    </a:lnTo>
                    <a:lnTo>
                      <a:pt x="640" y="187"/>
                    </a:lnTo>
                    <a:lnTo>
                      <a:pt x="638" y="188"/>
                    </a:lnTo>
                    <a:lnTo>
                      <a:pt x="634" y="187"/>
                    </a:lnTo>
                    <a:lnTo>
                      <a:pt x="632" y="187"/>
                    </a:lnTo>
                    <a:lnTo>
                      <a:pt x="626" y="193"/>
                    </a:lnTo>
                    <a:lnTo>
                      <a:pt x="621" y="199"/>
                    </a:lnTo>
                    <a:lnTo>
                      <a:pt x="612" y="204"/>
                    </a:lnTo>
                    <a:lnTo>
                      <a:pt x="607" y="204"/>
                    </a:lnTo>
                    <a:lnTo>
                      <a:pt x="602" y="203"/>
                    </a:lnTo>
                    <a:lnTo>
                      <a:pt x="599" y="199"/>
                    </a:lnTo>
                    <a:lnTo>
                      <a:pt x="594" y="198"/>
                    </a:lnTo>
                    <a:lnTo>
                      <a:pt x="588" y="199"/>
                    </a:lnTo>
                    <a:lnTo>
                      <a:pt x="585" y="204"/>
                    </a:lnTo>
                    <a:lnTo>
                      <a:pt x="582" y="210"/>
                    </a:lnTo>
                    <a:lnTo>
                      <a:pt x="580" y="214"/>
                    </a:lnTo>
                    <a:lnTo>
                      <a:pt x="587" y="222"/>
                    </a:lnTo>
                    <a:lnTo>
                      <a:pt x="588" y="226"/>
                    </a:lnTo>
                    <a:lnTo>
                      <a:pt x="572" y="240"/>
                    </a:lnTo>
                    <a:lnTo>
                      <a:pt x="568" y="244"/>
                    </a:lnTo>
                    <a:lnTo>
                      <a:pt x="563" y="248"/>
                    </a:lnTo>
                    <a:lnTo>
                      <a:pt x="560" y="251"/>
                    </a:lnTo>
                    <a:lnTo>
                      <a:pt x="551" y="254"/>
                    </a:lnTo>
                    <a:lnTo>
                      <a:pt x="543" y="254"/>
                    </a:lnTo>
                    <a:lnTo>
                      <a:pt x="541" y="255"/>
                    </a:lnTo>
                    <a:lnTo>
                      <a:pt x="534" y="253"/>
                    </a:lnTo>
                    <a:lnTo>
                      <a:pt x="529" y="254"/>
                    </a:lnTo>
                    <a:lnTo>
                      <a:pt x="522" y="254"/>
                    </a:lnTo>
                    <a:lnTo>
                      <a:pt x="517" y="257"/>
                    </a:lnTo>
                    <a:lnTo>
                      <a:pt x="506" y="258"/>
                    </a:lnTo>
                    <a:lnTo>
                      <a:pt x="503" y="259"/>
                    </a:lnTo>
                    <a:lnTo>
                      <a:pt x="501" y="262"/>
                    </a:lnTo>
                    <a:lnTo>
                      <a:pt x="497" y="263"/>
                    </a:lnTo>
                    <a:lnTo>
                      <a:pt x="494" y="264"/>
                    </a:lnTo>
                    <a:lnTo>
                      <a:pt x="486" y="266"/>
                    </a:lnTo>
                    <a:lnTo>
                      <a:pt x="480" y="270"/>
                    </a:lnTo>
                    <a:lnTo>
                      <a:pt x="478" y="271"/>
                    </a:lnTo>
                    <a:lnTo>
                      <a:pt x="474" y="270"/>
                    </a:lnTo>
                    <a:lnTo>
                      <a:pt x="472" y="268"/>
                    </a:lnTo>
                    <a:lnTo>
                      <a:pt x="469" y="266"/>
                    </a:lnTo>
                    <a:lnTo>
                      <a:pt x="462" y="266"/>
                    </a:lnTo>
                    <a:lnTo>
                      <a:pt x="456" y="264"/>
                    </a:lnTo>
                    <a:lnTo>
                      <a:pt x="451" y="262"/>
                    </a:lnTo>
                    <a:lnTo>
                      <a:pt x="441" y="259"/>
                    </a:lnTo>
                    <a:lnTo>
                      <a:pt x="435" y="255"/>
                    </a:lnTo>
                    <a:lnTo>
                      <a:pt x="430" y="252"/>
                    </a:lnTo>
                    <a:lnTo>
                      <a:pt x="428" y="249"/>
                    </a:lnTo>
                    <a:lnTo>
                      <a:pt x="425" y="248"/>
                    </a:lnTo>
                    <a:lnTo>
                      <a:pt x="415" y="246"/>
                    </a:lnTo>
                    <a:lnTo>
                      <a:pt x="411" y="244"/>
                    </a:lnTo>
                    <a:lnTo>
                      <a:pt x="406" y="246"/>
                    </a:lnTo>
                    <a:lnTo>
                      <a:pt x="364" y="248"/>
                    </a:lnTo>
                    <a:lnTo>
                      <a:pt x="358" y="248"/>
                    </a:lnTo>
                    <a:lnTo>
                      <a:pt x="354" y="246"/>
                    </a:lnTo>
                    <a:lnTo>
                      <a:pt x="349" y="242"/>
                    </a:lnTo>
                    <a:lnTo>
                      <a:pt x="346" y="237"/>
                    </a:lnTo>
                    <a:lnTo>
                      <a:pt x="342" y="233"/>
                    </a:lnTo>
                    <a:lnTo>
                      <a:pt x="340" y="229"/>
                    </a:lnTo>
                    <a:lnTo>
                      <a:pt x="337" y="222"/>
                    </a:lnTo>
                    <a:lnTo>
                      <a:pt x="334" y="218"/>
                    </a:lnTo>
                    <a:lnTo>
                      <a:pt x="331" y="214"/>
                    </a:lnTo>
                    <a:lnTo>
                      <a:pt x="327" y="213"/>
                    </a:lnTo>
                    <a:lnTo>
                      <a:pt x="324" y="210"/>
                    </a:lnTo>
                    <a:lnTo>
                      <a:pt x="315" y="208"/>
                    </a:lnTo>
                    <a:lnTo>
                      <a:pt x="310" y="205"/>
                    </a:lnTo>
                    <a:lnTo>
                      <a:pt x="307" y="203"/>
                    </a:lnTo>
                    <a:lnTo>
                      <a:pt x="298" y="200"/>
                    </a:lnTo>
                    <a:lnTo>
                      <a:pt x="294" y="198"/>
                    </a:lnTo>
                    <a:lnTo>
                      <a:pt x="291" y="198"/>
                    </a:lnTo>
                    <a:lnTo>
                      <a:pt x="287" y="200"/>
                    </a:lnTo>
                    <a:lnTo>
                      <a:pt x="285" y="199"/>
                    </a:lnTo>
                    <a:lnTo>
                      <a:pt x="275" y="197"/>
                    </a:lnTo>
                    <a:lnTo>
                      <a:pt x="266" y="196"/>
                    </a:lnTo>
                    <a:lnTo>
                      <a:pt x="263" y="194"/>
                    </a:lnTo>
                    <a:lnTo>
                      <a:pt x="260" y="192"/>
                    </a:lnTo>
                    <a:lnTo>
                      <a:pt x="260" y="188"/>
                    </a:lnTo>
                    <a:lnTo>
                      <a:pt x="263" y="183"/>
                    </a:lnTo>
                    <a:lnTo>
                      <a:pt x="263" y="177"/>
                    </a:lnTo>
                    <a:lnTo>
                      <a:pt x="261" y="172"/>
                    </a:lnTo>
                    <a:lnTo>
                      <a:pt x="261" y="165"/>
                    </a:lnTo>
                    <a:lnTo>
                      <a:pt x="258" y="153"/>
                    </a:lnTo>
                    <a:lnTo>
                      <a:pt x="255" y="148"/>
                    </a:lnTo>
                    <a:lnTo>
                      <a:pt x="253" y="142"/>
                    </a:lnTo>
                    <a:lnTo>
                      <a:pt x="252" y="138"/>
                    </a:lnTo>
                    <a:lnTo>
                      <a:pt x="252" y="137"/>
                    </a:lnTo>
                    <a:lnTo>
                      <a:pt x="248" y="137"/>
                    </a:lnTo>
                    <a:lnTo>
                      <a:pt x="244" y="134"/>
                    </a:lnTo>
                    <a:lnTo>
                      <a:pt x="239" y="133"/>
                    </a:lnTo>
                    <a:lnTo>
                      <a:pt x="237" y="136"/>
                    </a:lnTo>
                    <a:lnTo>
                      <a:pt x="233" y="133"/>
                    </a:lnTo>
                    <a:lnTo>
                      <a:pt x="231" y="127"/>
                    </a:lnTo>
                    <a:lnTo>
                      <a:pt x="222" y="121"/>
                    </a:lnTo>
                    <a:lnTo>
                      <a:pt x="219" y="114"/>
                    </a:lnTo>
                    <a:lnTo>
                      <a:pt x="217" y="110"/>
                    </a:lnTo>
                    <a:lnTo>
                      <a:pt x="217" y="109"/>
                    </a:lnTo>
                    <a:lnTo>
                      <a:pt x="216" y="109"/>
                    </a:lnTo>
                    <a:lnTo>
                      <a:pt x="213" y="114"/>
                    </a:lnTo>
                    <a:lnTo>
                      <a:pt x="205" y="111"/>
                    </a:lnTo>
                    <a:lnTo>
                      <a:pt x="203" y="117"/>
                    </a:lnTo>
                    <a:lnTo>
                      <a:pt x="198" y="122"/>
                    </a:lnTo>
                    <a:lnTo>
                      <a:pt x="192" y="123"/>
                    </a:lnTo>
                    <a:lnTo>
                      <a:pt x="188" y="123"/>
                    </a:lnTo>
                    <a:lnTo>
                      <a:pt x="184" y="130"/>
                    </a:lnTo>
                    <a:lnTo>
                      <a:pt x="183" y="136"/>
                    </a:lnTo>
                    <a:lnTo>
                      <a:pt x="184" y="142"/>
                    </a:lnTo>
                    <a:lnTo>
                      <a:pt x="183" y="153"/>
                    </a:lnTo>
                    <a:lnTo>
                      <a:pt x="177" y="155"/>
                    </a:lnTo>
                    <a:lnTo>
                      <a:pt x="172" y="158"/>
                    </a:lnTo>
                    <a:lnTo>
                      <a:pt x="170" y="156"/>
                    </a:lnTo>
                    <a:lnTo>
                      <a:pt x="167" y="154"/>
                    </a:lnTo>
                    <a:lnTo>
                      <a:pt x="158" y="154"/>
                    </a:lnTo>
                    <a:lnTo>
                      <a:pt x="153" y="153"/>
                    </a:lnTo>
                    <a:lnTo>
                      <a:pt x="150" y="150"/>
                    </a:lnTo>
                    <a:lnTo>
                      <a:pt x="143" y="150"/>
                    </a:lnTo>
                    <a:lnTo>
                      <a:pt x="140" y="156"/>
                    </a:lnTo>
                    <a:lnTo>
                      <a:pt x="138" y="164"/>
                    </a:lnTo>
                    <a:lnTo>
                      <a:pt x="134" y="171"/>
                    </a:lnTo>
                    <a:lnTo>
                      <a:pt x="132" y="178"/>
                    </a:lnTo>
                    <a:lnTo>
                      <a:pt x="132" y="183"/>
                    </a:lnTo>
                    <a:lnTo>
                      <a:pt x="132" y="188"/>
                    </a:lnTo>
                    <a:lnTo>
                      <a:pt x="134" y="193"/>
                    </a:lnTo>
                    <a:lnTo>
                      <a:pt x="132" y="194"/>
                    </a:lnTo>
                    <a:lnTo>
                      <a:pt x="116" y="196"/>
                    </a:lnTo>
                    <a:lnTo>
                      <a:pt x="110" y="198"/>
                    </a:lnTo>
                    <a:lnTo>
                      <a:pt x="105" y="198"/>
                    </a:lnTo>
                    <a:lnTo>
                      <a:pt x="99" y="200"/>
                    </a:lnTo>
                    <a:lnTo>
                      <a:pt x="96" y="202"/>
                    </a:lnTo>
                    <a:lnTo>
                      <a:pt x="99" y="204"/>
                    </a:lnTo>
                    <a:lnTo>
                      <a:pt x="101" y="209"/>
                    </a:lnTo>
                    <a:lnTo>
                      <a:pt x="103" y="219"/>
                    </a:lnTo>
                    <a:lnTo>
                      <a:pt x="104" y="224"/>
                    </a:lnTo>
                    <a:lnTo>
                      <a:pt x="105" y="227"/>
                    </a:lnTo>
                    <a:lnTo>
                      <a:pt x="107" y="235"/>
                    </a:lnTo>
                    <a:lnTo>
                      <a:pt x="107" y="238"/>
                    </a:lnTo>
                    <a:lnTo>
                      <a:pt x="104" y="241"/>
                    </a:lnTo>
                    <a:lnTo>
                      <a:pt x="105" y="244"/>
                    </a:lnTo>
                    <a:lnTo>
                      <a:pt x="103" y="247"/>
                    </a:lnTo>
                    <a:lnTo>
                      <a:pt x="101" y="251"/>
                    </a:lnTo>
                    <a:lnTo>
                      <a:pt x="101" y="259"/>
                    </a:lnTo>
                    <a:lnTo>
                      <a:pt x="100" y="263"/>
                    </a:lnTo>
                    <a:lnTo>
                      <a:pt x="96" y="264"/>
                    </a:lnTo>
                    <a:lnTo>
                      <a:pt x="87" y="268"/>
                    </a:lnTo>
                    <a:lnTo>
                      <a:pt x="77" y="274"/>
                    </a:lnTo>
                    <a:lnTo>
                      <a:pt x="72" y="277"/>
                    </a:lnTo>
                    <a:lnTo>
                      <a:pt x="70" y="281"/>
                    </a:lnTo>
                    <a:lnTo>
                      <a:pt x="67" y="282"/>
                    </a:lnTo>
                    <a:lnTo>
                      <a:pt x="59" y="284"/>
                    </a:lnTo>
                    <a:lnTo>
                      <a:pt x="54" y="284"/>
                    </a:lnTo>
                    <a:lnTo>
                      <a:pt x="49" y="286"/>
                    </a:lnTo>
                    <a:lnTo>
                      <a:pt x="46" y="288"/>
                    </a:lnTo>
                    <a:lnTo>
                      <a:pt x="45" y="293"/>
                    </a:lnTo>
                    <a:lnTo>
                      <a:pt x="41" y="297"/>
                    </a:lnTo>
                    <a:lnTo>
                      <a:pt x="38" y="296"/>
                    </a:lnTo>
                    <a:lnTo>
                      <a:pt x="34" y="297"/>
                    </a:lnTo>
                    <a:lnTo>
                      <a:pt x="30" y="297"/>
                    </a:lnTo>
                    <a:lnTo>
                      <a:pt x="29" y="293"/>
                    </a:lnTo>
                    <a:lnTo>
                      <a:pt x="26" y="292"/>
                    </a:lnTo>
                    <a:lnTo>
                      <a:pt x="22" y="295"/>
                    </a:lnTo>
                    <a:lnTo>
                      <a:pt x="18" y="293"/>
                    </a:lnTo>
                    <a:lnTo>
                      <a:pt x="17" y="298"/>
                    </a:lnTo>
                    <a:lnTo>
                      <a:pt x="15" y="298"/>
                    </a:lnTo>
                    <a:lnTo>
                      <a:pt x="13" y="299"/>
                    </a:lnTo>
                    <a:lnTo>
                      <a:pt x="5" y="303"/>
                    </a:lnTo>
                    <a:lnTo>
                      <a:pt x="2" y="308"/>
                    </a:lnTo>
                    <a:lnTo>
                      <a:pt x="2" y="312"/>
                    </a:lnTo>
                    <a:lnTo>
                      <a:pt x="0" y="321"/>
                    </a:lnTo>
                    <a:lnTo>
                      <a:pt x="0" y="326"/>
                    </a:lnTo>
                    <a:lnTo>
                      <a:pt x="1" y="331"/>
                    </a:lnTo>
                    <a:lnTo>
                      <a:pt x="5" y="334"/>
                    </a:lnTo>
                    <a:lnTo>
                      <a:pt x="10" y="331"/>
                    </a:lnTo>
                    <a:lnTo>
                      <a:pt x="15" y="332"/>
                    </a:lnTo>
                    <a:lnTo>
                      <a:pt x="17" y="335"/>
                    </a:lnTo>
                    <a:lnTo>
                      <a:pt x="17" y="341"/>
                    </a:lnTo>
                    <a:lnTo>
                      <a:pt x="19" y="348"/>
                    </a:lnTo>
                    <a:lnTo>
                      <a:pt x="19" y="358"/>
                    </a:lnTo>
                    <a:lnTo>
                      <a:pt x="17" y="357"/>
                    </a:lnTo>
                    <a:lnTo>
                      <a:pt x="16" y="357"/>
                    </a:lnTo>
                    <a:lnTo>
                      <a:pt x="15" y="357"/>
                    </a:lnTo>
                    <a:lnTo>
                      <a:pt x="12" y="359"/>
                    </a:lnTo>
                    <a:lnTo>
                      <a:pt x="12" y="361"/>
                    </a:lnTo>
                    <a:lnTo>
                      <a:pt x="15" y="361"/>
                    </a:lnTo>
                    <a:lnTo>
                      <a:pt x="15" y="362"/>
                    </a:lnTo>
                    <a:lnTo>
                      <a:pt x="15" y="363"/>
                    </a:lnTo>
                    <a:lnTo>
                      <a:pt x="18" y="364"/>
                    </a:lnTo>
                    <a:lnTo>
                      <a:pt x="22" y="363"/>
                    </a:lnTo>
                    <a:lnTo>
                      <a:pt x="24" y="364"/>
                    </a:lnTo>
                    <a:lnTo>
                      <a:pt x="26" y="363"/>
                    </a:lnTo>
                    <a:lnTo>
                      <a:pt x="27" y="364"/>
                    </a:lnTo>
                    <a:lnTo>
                      <a:pt x="27" y="368"/>
                    </a:lnTo>
                    <a:lnTo>
                      <a:pt x="29" y="367"/>
                    </a:lnTo>
                    <a:lnTo>
                      <a:pt x="30" y="367"/>
                    </a:lnTo>
                    <a:lnTo>
                      <a:pt x="33" y="369"/>
                    </a:lnTo>
                    <a:lnTo>
                      <a:pt x="35" y="370"/>
                    </a:lnTo>
                    <a:lnTo>
                      <a:pt x="35" y="373"/>
                    </a:lnTo>
                    <a:lnTo>
                      <a:pt x="35" y="374"/>
                    </a:lnTo>
                    <a:lnTo>
                      <a:pt x="35" y="376"/>
                    </a:lnTo>
                    <a:lnTo>
                      <a:pt x="37" y="378"/>
                    </a:lnTo>
                    <a:lnTo>
                      <a:pt x="35" y="379"/>
                    </a:lnTo>
                    <a:lnTo>
                      <a:pt x="34" y="379"/>
                    </a:lnTo>
                    <a:lnTo>
                      <a:pt x="34" y="380"/>
                    </a:lnTo>
                    <a:lnTo>
                      <a:pt x="35" y="381"/>
                    </a:lnTo>
                    <a:lnTo>
                      <a:pt x="37" y="381"/>
                    </a:lnTo>
                    <a:lnTo>
                      <a:pt x="39" y="385"/>
                    </a:lnTo>
                    <a:lnTo>
                      <a:pt x="41" y="384"/>
                    </a:lnTo>
                    <a:lnTo>
                      <a:pt x="43" y="384"/>
                    </a:lnTo>
                    <a:lnTo>
                      <a:pt x="44" y="383"/>
                    </a:lnTo>
                    <a:lnTo>
                      <a:pt x="45" y="384"/>
                    </a:lnTo>
                    <a:lnTo>
                      <a:pt x="45" y="386"/>
                    </a:lnTo>
                    <a:lnTo>
                      <a:pt x="48" y="387"/>
                    </a:lnTo>
                    <a:lnTo>
                      <a:pt x="52" y="389"/>
                    </a:lnTo>
                    <a:lnTo>
                      <a:pt x="55" y="391"/>
                    </a:lnTo>
                    <a:lnTo>
                      <a:pt x="56" y="390"/>
                    </a:lnTo>
                    <a:lnTo>
                      <a:pt x="59" y="391"/>
                    </a:lnTo>
                    <a:lnTo>
                      <a:pt x="61" y="392"/>
                    </a:lnTo>
                    <a:lnTo>
                      <a:pt x="62" y="392"/>
                    </a:lnTo>
                    <a:lnTo>
                      <a:pt x="65" y="391"/>
                    </a:lnTo>
                    <a:lnTo>
                      <a:pt x="66" y="392"/>
                    </a:lnTo>
                    <a:lnTo>
                      <a:pt x="67" y="391"/>
                    </a:lnTo>
                    <a:lnTo>
                      <a:pt x="68" y="390"/>
                    </a:lnTo>
                    <a:lnTo>
                      <a:pt x="70" y="389"/>
                    </a:lnTo>
                    <a:lnTo>
                      <a:pt x="72" y="387"/>
                    </a:lnTo>
                    <a:lnTo>
                      <a:pt x="76" y="386"/>
                    </a:lnTo>
                    <a:lnTo>
                      <a:pt x="78" y="384"/>
                    </a:lnTo>
                    <a:lnTo>
                      <a:pt x="82" y="384"/>
                    </a:lnTo>
                    <a:lnTo>
                      <a:pt x="83" y="383"/>
                    </a:lnTo>
                    <a:lnTo>
                      <a:pt x="85" y="383"/>
                    </a:lnTo>
                    <a:lnTo>
                      <a:pt x="87" y="381"/>
                    </a:lnTo>
                    <a:lnTo>
                      <a:pt x="88" y="383"/>
                    </a:lnTo>
                    <a:lnTo>
                      <a:pt x="89" y="384"/>
                    </a:lnTo>
                    <a:lnTo>
                      <a:pt x="90" y="384"/>
                    </a:lnTo>
                    <a:lnTo>
                      <a:pt x="90" y="385"/>
                    </a:lnTo>
                    <a:lnTo>
                      <a:pt x="92" y="385"/>
                    </a:lnTo>
                    <a:lnTo>
                      <a:pt x="93" y="387"/>
                    </a:lnTo>
                    <a:lnTo>
                      <a:pt x="93" y="389"/>
                    </a:lnTo>
                    <a:lnTo>
                      <a:pt x="94" y="389"/>
                    </a:lnTo>
                    <a:lnTo>
                      <a:pt x="94" y="390"/>
                    </a:lnTo>
                    <a:lnTo>
                      <a:pt x="95" y="390"/>
                    </a:lnTo>
                    <a:lnTo>
                      <a:pt x="96" y="389"/>
                    </a:lnTo>
                    <a:lnTo>
                      <a:pt x="98" y="391"/>
                    </a:lnTo>
                    <a:lnTo>
                      <a:pt x="99" y="392"/>
                    </a:lnTo>
                    <a:lnTo>
                      <a:pt x="101" y="390"/>
                    </a:lnTo>
                    <a:lnTo>
                      <a:pt x="103" y="390"/>
                    </a:lnTo>
                    <a:lnTo>
                      <a:pt x="103" y="391"/>
                    </a:lnTo>
                    <a:lnTo>
                      <a:pt x="104" y="392"/>
                    </a:lnTo>
                    <a:lnTo>
                      <a:pt x="101" y="394"/>
                    </a:lnTo>
                    <a:lnTo>
                      <a:pt x="101" y="396"/>
                    </a:lnTo>
                    <a:lnTo>
                      <a:pt x="100" y="397"/>
                    </a:lnTo>
                    <a:lnTo>
                      <a:pt x="100" y="402"/>
                    </a:lnTo>
                    <a:lnTo>
                      <a:pt x="99" y="403"/>
                    </a:lnTo>
                    <a:lnTo>
                      <a:pt x="99" y="406"/>
                    </a:lnTo>
                    <a:lnTo>
                      <a:pt x="96" y="407"/>
                    </a:lnTo>
                    <a:lnTo>
                      <a:pt x="95" y="408"/>
                    </a:lnTo>
                    <a:lnTo>
                      <a:pt x="94" y="409"/>
                    </a:lnTo>
                    <a:lnTo>
                      <a:pt x="94" y="411"/>
                    </a:lnTo>
                    <a:lnTo>
                      <a:pt x="92" y="412"/>
                    </a:lnTo>
                    <a:lnTo>
                      <a:pt x="92" y="414"/>
                    </a:lnTo>
                    <a:lnTo>
                      <a:pt x="90" y="418"/>
                    </a:lnTo>
                    <a:lnTo>
                      <a:pt x="89" y="419"/>
                    </a:lnTo>
                    <a:lnTo>
                      <a:pt x="88" y="419"/>
                    </a:lnTo>
                    <a:lnTo>
                      <a:pt x="85" y="418"/>
                    </a:lnTo>
                    <a:lnTo>
                      <a:pt x="84" y="419"/>
                    </a:lnTo>
                    <a:lnTo>
                      <a:pt x="81" y="419"/>
                    </a:lnTo>
                    <a:lnTo>
                      <a:pt x="81" y="422"/>
                    </a:lnTo>
                    <a:lnTo>
                      <a:pt x="83" y="424"/>
                    </a:lnTo>
                    <a:lnTo>
                      <a:pt x="82" y="424"/>
                    </a:lnTo>
                    <a:lnTo>
                      <a:pt x="82" y="425"/>
                    </a:lnTo>
                    <a:lnTo>
                      <a:pt x="83" y="427"/>
                    </a:lnTo>
                    <a:lnTo>
                      <a:pt x="82" y="427"/>
                    </a:lnTo>
                    <a:lnTo>
                      <a:pt x="82" y="432"/>
                    </a:lnTo>
                    <a:lnTo>
                      <a:pt x="84" y="433"/>
                    </a:lnTo>
                    <a:lnTo>
                      <a:pt x="84" y="434"/>
                    </a:lnTo>
                    <a:lnTo>
                      <a:pt x="85" y="434"/>
                    </a:lnTo>
                    <a:lnTo>
                      <a:pt x="88" y="435"/>
                    </a:lnTo>
                    <a:lnTo>
                      <a:pt x="88" y="436"/>
                    </a:lnTo>
                    <a:lnTo>
                      <a:pt x="88" y="438"/>
                    </a:lnTo>
                    <a:lnTo>
                      <a:pt x="88" y="439"/>
                    </a:lnTo>
                    <a:lnTo>
                      <a:pt x="90" y="441"/>
                    </a:lnTo>
                    <a:lnTo>
                      <a:pt x="90" y="443"/>
                    </a:lnTo>
                    <a:lnTo>
                      <a:pt x="90" y="444"/>
                    </a:lnTo>
                    <a:lnTo>
                      <a:pt x="88" y="446"/>
                    </a:lnTo>
                    <a:lnTo>
                      <a:pt x="87" y="445"/>
                    </a:lnTo>
                    <a:lnTo>
                      <a:pt x="85" y="446"/>
                    </a:lnTo>
                    <a:lnTo>
                      <a:pt x="84" y="447"/>
                    </a:lnTo>
                    <a:lnTo>
                      <a:pt x="84" y="449"/>
                    </a:lnTo>
                    <a:lnTo>
                      <a:pt x="83" y="449"/>
                    </a:lnTo>
                    <a:lnTo>
                      <a:pt x="82" y="450"/>
                    </a:lnTo>
                    <a:lnTo>
                      <a:pt x="79" y="449"/>
                    </a:lnTo>
                    <a:lnTo>
                      <a:pt x="79" y="447"/>
                    </a:lnTo>
                    <a:lnTo>
                      <a:pt x="78" y="446"/>
                    </a:lnTo>
                    <a:lnTo>
                      <a:pt x="78" y="445"/>
                    </a:lnTo>
                    <a:lnTo>
                      <a:pt x="78" y="444"/>
                    </a:lnTo>
                    <a:lnTo>
                      <a:pt x="77" y="445"/>
                    </a:lnTo>
                    <a:lnTo>
                      <a:pt x="73" y="446"/>
                    </a:lnTo>
                    <a:lnTo>
                      <a:pt x="74" y="449"/>
                    </a:lnTo>
                    <a:lnTo>
                      <a:pt x="74" y="451"/>
                    </a:lnTo>
                    <a:lnTo>
                      <a:pt x="76" y="454"/>
                    </a:lnTo>
                    <a:lnTo>
                      <a:pt x="78" y="456"/>
                    </a:lnTo>
                    <a:lnTo>
                      <a:pt x="78" y="458"/>
                    </a:lnTo>
                    <a:lnTo>
                      <a:pt x="77" y="460"/>
                    </a:lnTo>
                    <a:lnTo>
                      <a:pt x="77" y="461"/>
                    </a:lnTo>
                    <a:lnTo>
                      <a:pt x="78" y="463"/>
                    </a:lnTo>
                    <a:lnTo>
                      <a:pt x="77" y="465"/>
                    </a:lnTo>
                    <a:lnTo>
                      <a:pt x="77" y="466"/>
                    </a:lnTo>
                    <a:lnTo>
                      <a:pt x="79" y="468"/>
                    </a:lnTo>
                    <a:lnTo>
                      <a:pt x="79" y="471"/>
                    </a:lnTo>
                    <a:lnTo>
                      <a:pt x="82" y="471"/>
                    </a:lnTo>
                    <a:lnTo>
                      <a:pt x="81" y="474"/>
                    </a:lnTo>
                    <a:lnTo>
                      <a:pt x="82" y="474"/>
                    </a:lnTo>
                    <a:lnTo>
                      <a:pt x="83" y="474"/>
                    </a:lnTo>
                    <a:lnTo>
                      <a:pt x="84" y="473"/>
                    </a:lnTo>
                    <a:lnTo>
                      <a:pt x="85" y="473"/>
                    </a:lnTo>
                    <a:lnTo>
                      <a:pt x="88" y="473"/>
                    </a:lnTo>
                    <a:lnTo>
                      <a:pt x="89" y="473"/>
                    </a:lnTo>
                    <a:lnTo>
                      <a:pt x="90" y="473"/>
                    </a:lnTo>
                    <a:lnTo>
                      <a:pt x="90" y="474"/>
                    </a:lnTo>
                    <a:lnTo>
                      <a:pt x="90" y="476"/>
                    </a:lnTo>
                    <a:lnTo>
                      <a:pt x="92" y="476"/>
                    </a:lnTo>
                    <a:lnTo>
                      <a:pt x="94" y="476"/>
                    </a:lnTo>
                    <a:lnTo>
                      <a:pt x="95" y="476"/>
                    </a:lnTo>
                    <a:lnTo>
                      <a:pt x="95" y="477"/>
                    </a:lnTo>
                    <a:lnTo>
                      <a:pt x="96" y="477"/>
                    </a:lnTo>
                    <a:lnTo>
                      <a:pt x="98" y="478"/>
                    </a:lnTo>
                    <a:lnTo>
                      <a:pt x="98" y="479"/>
                    </a:lnTo>
                    <a:lnTo>
                      <a:pt x="100" y="480"/>
                    </a:lnTo>
                    <a:lnTo>
                      <a:pt x="101" y="480"/>
                    </a:lnTo>
                    <a:lnTo>
                      <a:pt x="105" y="483"/>
                    </a:lnTo>
                    <a:lnTo>
                      <a:pt x="106" y="483"/>
                    </a:lnTo>
                    <a:lnTo>
                      <a:pt x="107" y="485"/>
                    </a:lnTo>
                    <a:lnTo>
                      <a:pt x="112" y="488"/>
                    </a:lnTo>
                    <a:lnTo>
                      <a:pt x="114" y="488"/>
                    </a:lnTo>
                    <a:lnTo>
                      <a:pt x="115" y="489"/>
                    </a:lnTo>
                    <a:lnTo>
                      <a:pt x="117" y="491"/>
                    </a:lnTo>
                    <a:lnTo>
                      <a:pt x="117" y="490"/>
                    </a:lnTo>
                    <a:lnTo>
                      <a:pt x="118" y="489"/>
                    </a:lnTo>
                    <a:lnTo>
                      <a:pt x="118" y="487"/>
                    </a:lnTo>
                    <a:lnTo>
                      <a:pt x="123" y="487"/>
                    </a:lnTo>
                    <a:lnTo>
                      <a:pt x="125" y="488"/>
                    </a:lnTo>
                    <a:lnTo>
                      <a:pt x="129" y="489"/>
                    </a:lnTo>
                    <a:lnTo>
                      <a:pt x="134" y="490"/>
                    </a:lnTo>
                    <a:lnTo>
                      <a:pt x="136" y="491"/>
                    </a:lnTo>
                    <a:lnTo>
                      <a:pt x="138" y="494"/>
                    </a:lnTo>
                    <a:lnTo>
                      <a:pt x="140" y="495"/>
                    </a:lnTo>
                    <a:lnTo>
                      <a:pt x="144" y="496"/>
                    </a:lnTo>
                    <a:lnTo>
                      <a:pt x="148" y="500"/>
                    </a:lnTo>
                    <a:lnTo>
                      <a:pt x="149" y="502"/>
                    </a:lnTo>
                    <a:lnTo>
                      <a:pt x="150" y="507"/>
                    </a:lnTo>
                    <a:lnTo>
                      <a:pt x="151" y="509"/>
                    </a:lnTo>
                    <a:lnTo>
                      <a:pt x="153" y="509"/>
                    </a:lnTo>
                    <a:lnTo>
                      <a:pt x="154" y="509"/>
                    </a:lnTo>
                    <a:lnTo>
                      <a:pt x="155" y="507"/>
                    </a:lnTo>
                    <a:lnTo>
                      <a:pt x="156" y="506"/>
                    </a:lnTo>
                    <a:lnTo>
                      <a:pt x="156" y="505"/>
                    </a:lnTo>
                    <a:lnTo>
                      <a:pt x="158" y="505"/>
                    </a:lnTo>
                    <a:lnTo>
                      <a:pt x="159" y="505"/>
                    </a:lnTo>
                    <a:lnTo>
                      <a:pt x="160" y="505"/>
                    </a:lnTo>
                    <a:lnTo>
                      <a:pt x="162" y="505"/>
                    </a:lnTo>
                    <a:lnTo>
                      <a:pt x="161" y="507"/>
                    </a:lnTo>
                    <a:lnTo>
                      <a:pt x="162" y="509"/>
                    </a:lnTo>
                    <a:lnTo>
                      <a:pt x="161" y="512"/>
                    </a:lnTo>
                    <a:lnTo>
                      <a:pt x="161" y="513"/>
                    </a:lnTo>
                    <a:lnTo>
                      <a:pt x="164" y="512"/>
                    </a:lnTo>
                    <a:lnTo>
                      <a:pt x="164" y="515"/>
                    </a:lnTo>
                    <a:lnTo>
                      <a:pt x="165" y="515"/>
                    </a:lnTo>
                    <a:lnTo>
                      <a:pt x="166" y="515"/>
                    </a:lnTo>
                    <a:lnTo>
                      <a:pt x="167" y="516"/>
                    </a:lnTo>
                    <a:lnTo>
                      <a:pt x="170" y="516"/>
                    </a:lnTo>
                    <a:lnTo>
                      <a:pt x="171" y="517"/>
                    </a:lnTo>
                    <a:lnTo>
                      <a:pt x="173" y="517"/>
                    </a:lnTo>
                    <a:lnTo>
                      <a:pt x="175" y="517"/>
                    </a:lnTo>
                    <a:lnTo>
                      <a:pt x="176" y="516"/>
                    </a:lnTo>
                    <a:lnTo>
                      <a:pt x="177" y="516"/>
                    </a:lnTo>
                    <a:lnTo>
                      <a:pt x="176" y="520"/>
                    </a:lnTo>
                    <a:lnTo>
                      <a:pt x="177" y="521"/>
                    </a:lnTo>
                    <a:lnTo>
                      <a:pt x="181" y="524"/>
                    </a:lnTo>
                    <a:lnTo>
                      <a:pt x="183" y="523"/>
                    </a:lnTo>
                    <a:lnTo>
                      <a:pt x="186" y="523"/>
                    </a:lnTo>
                    <a:lnTo>
                      <a:pt x="187" y="526"/>
                    </a:lnTo>
                    <a:lnTo>
                      <a:pt x="187" y="527"/>
                    </a:lnTo>
                    <a:lnTo>
                      <a:pt x="188" y="528"/>
                    </a:lnTo>
                    <a:lnTo>
                      <a:pt x="189" y="529"/>
                    </a:lnTo>
                    <a:lnTo>
                      <a:pt x="191" y="528"/>
                    </a:lnTo>
                    <a:lnTo>
                      <a:pt x="192" y="528"/>
                    </a:lnTo>
                    <a:lnTo>
                      <a:pt x="194" y="529"/>
                    </a:lnTo>
                    <a:lnTo>
                      <a:pt x="195" y="528"/>
                    </a:lnTo>
                    <a:lnTo>
                      <a:pt x="197" y="529"/>
                    </a:lnTo>
                    <a:lnTo>
                      <a:pt x="198" y="529"/>
                    </a:lnTo>
                    <a:lnTo>
                      <a:pt x="199" y="527"/>
                    </a:lnTo>
                    <a:lnTo>
                      <a:pt x="200" y="527"/>
                    </a:lnTo>
                    <a:lnTo>
                      <a:pt x="203" y="527"/>
                    </a:lnTo>
                    <a:lnTo>
                      <a:pt x="204" y="529"/>
                    </a:lnTo>
                    <a:lnTo>
                      <a:pt x="208" y="529"/>
                    </a:lnTo>
                    <a:lnTo>
                      <a:pt x="209" y="531"/>
                    </a:lnTo>
                    <a:lnTo>
                      <a:pt x="210" y="531"/>
                    </a:lnTo>
                    <a:lnTo>
                      <a:pt x="213" y="531"/>
                    </a:lnTo>
                    <a:lnTo>
                      <a:pt x="216" y="532"/>
                    </a:lnTo>
                    <a:lnTo>
                      <a:pt x="217" y="532"/>
                    </a:lnTo>
                    <a:lnTo>
                      <a:pt x="219" y="529"/>
                    </a:lnTo>
                    <a:lnTo>
                      <a:pt x="221" y="528"/>
                    </a:lnTo>
                    <a:lnTo>
                      <a:pt x="222" y="529"/>
                    </a:lnTo>
                    <a:lnTo>
                      <a:pt x="222" y="528"/>
                    </a:lnTo>
                    <a:lnTo>
                      <a:pt x="225" y="528"/>
                    </a:lnTo>
                    <a:lnTo>
                      <a:pt x="227" y="528"/>
                    </a:lnTo>
                    <a:lnTo>
                      <a:pt x="230" y="526"/>
                    </a:lnTo>
                    <a:lnTo>
                      <a:pt x="231" y="526"/>
                    </a:lnTo>
                    <a:lnTo>
                      <a:pt x="232" y="526"/>
                    </a:lnTo>
                    <a:lnTo>
                      <a:pt x="232" y="527"/>
                    </a:lnTo>
                    <a:lnTo>
                      <a:pt x="233" y="529"/>
                    </a:lnTo>
                    <a:lnTo>
                      <a:pt x="233" y="532"/>
                    </a:lnTo>
                    <a:lnTo>
                      <a:pt x="232" y="535"/>
                    </a:lnTo>
                    <a:lnTo>
                      <a:pt x="232" y="537"/>
                    </a:lnTo>
                    <a:lnTo>
                      <a:pt x="232" y="538"/>
                    </a:lnTo>
                    <a:lnTo>
                      <a:pt x="233" y="539"/>
                    </a:lnTo>
                    <a:lnTo>
                      <a:pt x="235" y="538"/>
                    </a:lnTo>
                    <a:lnTo>
                      <a:pt x="236" y="537"/>
                    </a:lnTo>
                    <a:lnTo>
                      <a:pt x="242" y="532"/>
                    </a:lnTo>
                    <a:lnTo>
                      <a:pt x="244" y="527"/>
                    </a:lnTo>
                    <a:lnTo>
                      <a:pt x="247" y="523"/>
                    </a:lnTo>
                    <a:lnTo>
                      <a:pt x="250" y="522"/>
                    </a:lnTo>
                    <a:lnTo>
                      <a:pt x="252" y="522"/>
                    </a:lnTo>
                    <a:lnTo>
                      <a:pt x="253" y="522"/>
                    </a:lnTo>
                    <a:lnTo>
                      <a:pt x="254" y="522"/>
                    </a:lnTo>
                    <a:lnTo>
                      <a:pt x="255" y="524"/>
                    </a:lnTo>
                    <a:lnTo>
                      <a:pt x="258" y="526"/>
                    </a:lnTo>
                    <a:lnTo>
                      <a:pt x="261" y="527"/>
                    </a:lnTo>
                    <a:lnTo>
                      <a:pt x="265" y="528"/>
                    </a:lnTo>
                    <a:lnTo>
                      <a:pt x="266" y="528"/>
                    </a:lnTo>
                    <a:lnTo>
                      <a:pt x="271" y="527"/>
                    </a:lnTo>
                    <a:lnTo>
                      <a:pt x="272" y="528"/>
                    </a:lnTo>
                    <a:lnTo>
                      <a:pt x="276" y="531"/>
                    </a:lnTo>
                    <a:lnTo>
                      <a:pt x="281" y="529"/>
                    </a:lnTo>
                    <a:lnTo>
                      <a:pt x="288" y="527"/>
                    </a:lnTo>
                    <a:lnTo>
                      <a:pt x="292" y="524"/>
                    </a:lnTo>
                    <a:lnTo>
                      <a:pt x="297" y="523"/>
                    </a:lnTo>
                    <a:lnTo>
                      <a:pt x="299" y="521"/>
                    </a:lnTo>
                    <a:lnTo>
                      <a:pt x="303" y="516"/>
                    </a:lnTo>
                    <a:lnTo>
                      <a:pt x="307" y="515"/>
                    </a:lnTo>
                    <a:lnTo>
                      <a:pt x="313" y="510"/>
                    </a:lnTo>
                    <a:lnTo>
                      <a:pt x="314" y="507"/>
                    </a:lnTo>
                    <a:lnTo>
                      <a:pt x="316" y="505"/>
                    </a:lnTo>
                    <a:lnTo>
                      <a:pt x="320" y="504"/>
                    </a:lnTo>
                    <a:lnTo>
                      <a:pt x="321" y="504"/>
                    </a:lnTo>
                    <a:lnTo>
                      <a:pt x="323" y="506"/>
                    </a:lnTo>
                    <a:lnTo>
                      <a:pt x="325" y="506"/>
                    </a:lnTo>
                    <a:lnTo>
                      <a:pt x="331" y="506"/>
                    </a:lnTo>
                    <a:lnTo>
                      <a:pt x="335" y="505"/>
                    </a:lnTo>
                    <a:lnTo>
                      <a:pt x="338" y="502"/>
                    </a:lnTo>
                    <a:lnTo>
                      <a:pt x="342" y="501"/>
                    </a:lnTo>
                    <a:lnTo>
                      <a:pt x="346" y="505"/>
                    </a:lnTo>
                    <a:lnTo>
                      <a:pt x="345" y="506"/>
                    </a:lnTo>
                    <a:lnTo>
                      <a:pt x="346" y="510"/>
                    </a:lnTo>
                    <a:lnTo>
                      <a:pt x="348" y="511"/>
                    </a:lnTo>
                    <a:lnTo>
                      <a:pt x="348" y="515"/>
                    </a:lnTo>
                    <a:lnTo>
                      <a:pt x="347" y="518"/>
                    </a:lnTo>
                    <a:lnTo>
                      <a:pt x="353" y="518"/>
                    </a:lnTo>
                    <a:lnTo>
                      <a:pt x="356" y="520"/>
                    </a:lnTo>
                    <a:lnTo>
                      <a:pt x="359" y="520"/>
                    </a:lnTo>
                    <a:lnTo>
                      <a:pt x="362" y="521"/>
                    </a:lnTo>
                    <a:lnTo>
                      <a:pt x="363" y="524"/>
                    </a:lnTo>
                    <a:lnTo>
                      <a:pt x="367" y="523"/>
                    </a:lnTo>
                    <a:lnTo>
                      <a:pt x="367" y="522"/>
                    </a:lnTo>
                    <a:lnTo>
                      <a:pt x="368" y="522"/>
                    </a:lnTo>
                    <a:lnTo>
                      <a:pt x="371" y="523"/>
                    </a:lnTo>
                    <a:lnTo>
                      <a:pt x="375" y="527"/>
                    </a:lnTo>
                    <a:lnTo>
                      <a:pt x="376" y="533"/>
                    </a:lnTo>
                    <a:lnTo>
                      <a:pt x="378" y="535"/>
                    </a:lnTo>
                    <a:lnTo>
                      <a:pt x="381" y="535"/>
                    </a:lnTo>
                    <a:lnTo>
                      <a:pt x="384" y="544"/>
                    </a:lnTo>
                    <a:lnTo>
                      <a:pt x="384" y="550"/>
                    </a:lnTo>
                    <a:lnTo>
                      <a:pt x="384" y="557"/>
                    </a:lnTo>
                    <a:lnTo>
                      <a:pt x="384" y="561"/>
                    </a:lnTo>
                    <a:lnTo>
                      <a:pt x="380" y="568"/>
                    </a:lnTo>
                    <a:lnTo>
                      <a:pt x="378" y="571"/>
                    </a:lnTo>
                    <a:lnTo>
                      <a:pt x="376" y="572"/>
                    </a:lnTo>
                    <a:lnTo>
                      <a:pt x="375" y="575"/>
                    </a:lnTo>
                    <a:lnTo>
                      <a:pt x="371" y="578"/>
                    </a:lnTo>
                    <a:lnTo>
                      <a:pt x="370" y="583"/>
                    </a:lnTo>
                    <a:lnTo>
                      <a:pt x="369" y="587"/>
                    </a:lnTo>
                    <a:lnTo>
                      <a:pt x="370" y="592"/>
                    </a:lnTo>
                    <a:lnTo>
                      <a:pt x="370" y="594"/>
                    </a:lnTo>
                    <a:lnTo>
                      <a:pt x="367" y="599"/>
                    </a:lnTo>
                    <a:lnTo>
                      <a:pt x="368" y="600"/>
                    </a:lnTo>
                    <a:lnTo>
                      <a:pt x="373" y="597"/>
                    </a:lnTo>
                    <a:lnTo>
                      <a:pt x="375" y="594"/>
                    </a:lnTo>
                    <a:lnTo>
                      <a:pt x="380" y="594"/>
                    </a:lnTo>
                    <a:lnTo>
                      <a:pt x="386" y="594"/>
                    </a:lnTo>
                    <a:lnTo>
                      <a:pt x="386" y="597"/>
                    </a:lnTo>
                    <a:lnTo>
                      <a:pt x="387" y="601"/>
                    </a:lnTo>
                    <a:lnTo>
                      <a:pt x="387" y="606"/>
                    </a:lnTo>
                    <a:lnTo>
                      <a:pt x="392" y="610"/>
                    </a:lnTo>
                    <a:lnTo>
                      <a:pt x="396" y="612"/>
                    </a:lnTo>
                    <a:lnTo>
                      <a:pt x="395" y="620"/>
                    </a:lnTo>
                    <a:lnTo>
                      <a:pt x="393" y="625"/>
                    </a:lnTo>
                    <a:lnTo>
                      <a:pt x="397" y="626"/>
                    </a:lnTo>
                    <a:lnTo>
                      <a:pt x="402" y="627"/>
                    </a:lnTo>
                    <a:lnTo>
                      <a:pt x="403" y="631"/>
                    </a:lnTo>
                    <a:lnTo>
                      <a:pt x="408" y="636"/>
                    </a:lnTo>
                    <a:lnTo>
                      <a:pt x="414" y="634"/>
                    </a:lnTo>
                    <a:lnTo>
                      <a:pt x="418" y="632"/>
                    </a:lnTo>
                    <a:lnTo>
                      <a:pt x="422" y="632"/>
                    </a:lnTo>
                    <a:lnTo>
                      <a:pt x="422" y="633"/>
                    </a:lnTo>
                    <a:lnTo>
                      <a:pt x="424" y="641"/>
                    </a:lnTo>
                    <a:lnTo>
                      <a:pt x="429" y="639"/>
                    </a:lnTo>
                    <a:lnTo>
                      <a:pt x="430" y="639"/>
                    </a:lnTo>
                    <a:lnTo>
                      <a:pt x="430" y="634"/>
                    </a:lnTo>
                    <a:lnTo>
                      <a:pt x="429" y="631"/>
                    </a:lnTo>
                    <a:lnTo>
                      <a:pt x="429" y="626"/>
                    </a:lnTo>
                    <a:lnTo>
                      <a:pt x="429" y="622"/>
                    </a:lnTo>
                    <a:lnTo>
                      <a:pt x="431" y="620"/>
                    </a:lnTo>
                    <a:lnTo>
                      <a:pt x="436" y="620"/>
                    </a:lnTo>
                    <a:lnTo>
                      <a:pt x="436" y="621"/>
                    </a:lnTo>
                    <a:lnTo>
                      <a:pt x="439" y="622"/>
                    </a:lnTo>
                    <a:lnTo>
                      <a:pt x="439" y="621"/>
                    </a:lnTo>
                    <a:lnTo>
                      <a:pt x="440" y="619"/>
                    </a:lnTo>
                    <a:lnTo>
                      <a:pt x="441" y="617"/>
                    </a:lnTo>
                    <a:lnTo>
                      <a:pt x="442" y="616"/>
                    </a:lnTo>
                    <a:lnTo>
                      <a:pt x="444" y="617"/>
                    </a:lnTo>
                    <a:lnTo>
                      <a:pt x="447" y="617"/>
                    </a:lnTo>
                    <a:lnTo>
                      <a:pt x="448" y="620"/>
                    </a:lnTo>
                    <a:lnTo>
                      <a:pt x="451" y="620"/>
                    </a:lnTo>
                    <a:lnTo>
                      <a:pt x="455" y="617"/>
                    </a:lnTo>
                    <a:lnTo>
                      <a:pt x="457" y="617"/>
                    </a:lnTo>
                    <a:lnTo>
                      <a:pt x="458" y="619"/>
                    </a:lnTo>
                    <a:lnTo>
                      <a:pt x="462" y="617"/>
                    </a:lnTo>
                    <a:lnTo>
                      <a:pt x="463" y="619"/>
                    </a:lnTo>
                    <a:lnTo>
                      <a:pt x="466" y="617"/>
                    </a:lnTo>
                    <a:lnTo>
                      <a:pt x="468" y="616"/>
                    </a:lnTo>
                    <a:lnTo>
                      <a:pt x="470" y="616"/>
                    </a:lnTo>
                    <a:lnTo>
                      <a:pt x="473" y="616"/>
                    </a:lnTo>
                    <a:lnTo>
                      <a:pt x="477" y="614"/>
                    </a:lnTo>
                    <a:lnTo>
                      <a:pt x="479" y="612"/>
                    </a:lnTo>
                    <a:lnTo>
                      <a:pt x="481" y="609"/>
                    </a:lnTo>
                    <a:lnTo>
                      <a:pt x="484" y="609"/>
                    </a:lnTo>
                    <a:lnTo>
                      <a:pt x="489" y="610"/>
                    </a:lnTo>
                    <a:lnTo>
                      <a:pt x="491" y="612"/>
                    </a:lnTo>
                    <a:lnTo>
                      <a:pt x="496" y="615"/>
                    </a:lnTo>
                    <a:lnTo>
                      <a:pt x="500" y="615"/>
                    </a:lnTo>
                    <a:lnTo>
                      <a:pt x="505" y="616"/>
                    </a:lnTo>
                    <a:lnTo>
                      <a:pt x="506" y="619"/>
                    </a:lnTo>
                    <a:lnTo>
                      <a:pt x="505" y="622"/>
                    </a:lnTo>
                    <a:lnTo>
                      <a:pt x="506" y="627"/>
                    </a:lnTo>
                    <a:lnTo>
                      <a:pt x="508" y="631"/>
                    </a:lnTo>
                    <a:lnTo>
                      <a:pt x="514" y="634"/>
                    </a:lnTo>
                    <a:lnTo>
                      <a:pt x="516" y="636"/>
                    </a:lnTo>
                    <a:lnTo>
                      <a:pt x="519" y="636"/>
                    </a:lnTo>
                    <a:lnTo>
                      <a:pt x="524" y="636"/>
                    </a:lnTo>
                    <a:lnTo>
                      <a:pt x="527" y="637"/>
                    </a:lnTo>
                    <a:lnTo>
                      <a:pt x="529" y="636"/>
                    </a:lnTo>
                    <a:lnTo>
                      <a:pt x="530" y="636"/>
                    </a:lnTo>
                    <a:lnTo>
                      <a:pt x="532" y="638"/>
                    </a:lnTo>
                    <a:lnTo>
                      <a:pt x="532" y="636"/>
                    </a:lnTo>
                    <a:lnTo>
                      <a:pt x="534" y="636"/>
                    </a:lnTo>
                    <a:lnTo>
                      <a:pt x="535" y="633"/>
                    </a:lnTo>
                    <a:lnTo>
                      <a:pt x="536" y="633"/>
                    </a:lnTo>
                    <a:lnTo>
                      <a:pt x="538" y="634"/>
                    </a:lnTo>
                    <a:lnTo>
                      <a:pt x="544" y="636"/>
                    </a:lnTo>
                    <a:lnTo>
                      <a:pt x="544" y="637"/>
                    </a:lnTo>
                    <a:lnTo>
                      <a:pt x="545" y="638"/>
                    </a:lnTo>
                    <a:lnTo>
                      <a:pt x="547" y="638"/>
                    </a:lnTo>
                    <a:lnTo>
                      <a:pt x="551" y="636"/>
                    </a:lnTo>
                    <a:lnTo>
                      <a:pt x="552" y="636"/>
                    </a:lnTo>
                    <a:lnTo>
                      <a:pt x="554" y="638"/>
                    </a:lnTo>
                    <a:lnTo>
                      <a:pt x="552" y="643"/>
                    </a:lnTo>
                    <a:lnTo>
                      <a:pt x="551" y="644"/>
                    </a:lnTo>
                    <a:lnTo>
                      <a:pt x="552" y="647"/>
                    </a:lnTo>
                    <a:lnTo>
                      <a:pt x="556" y="655"/>
                    </a:lnTo>
                    <a:lnTo>
                      <a:pt x="560" y="656"/>
                    </a:lnTo>
                    <a:lnTo>
                      <a:pt x="563" y="655"/>
                    </a:lnTo>
                    <a:lnTo>
                      <a:pt x="565" y="652"/>
                    </a:lnTo>
                    <a:lnTo>
                      <a:pt x="563" y="649"/>
                    </a:lnTo>
                    <a:lnTo>
                      <a:pt x="561" y="647"/>
                    </a:lnTo>
                    <a:lnTo>
                      <a:pt x="565" y="638"/>
                    </a:lnTo>
                    <a:lnTo>
                      <a:pt x="567" y="639"/>
                    </a:lnTo>
                    <a:lnTo>
                      <a:pt x="571" y="638"/>
                    </a:lnTo>
                    <a:lnTo>
                      <a:pt x="573" y="637"/>
                    </a:lnTo>
                    <a:lnTo>
                      <a:pt x="574" y="636"/>
                    </a:lnTo>
                    <a:lnTo>
                      <a:pt x="577" y="637"/>
                    </a:lnTo>
                    <a:lnTo>
                      <a:pt x="580" y="636"/>
                    </a:lnTo>
                    <a:lnTo>
                      <a:pt x="583" y="636"/>
                    </a:lnTo>
                    <a:lnTo>
                      <a:pt x="587" y="632"/>
                    </a:lnTo>
                    <a:lnTo>
                      <a:pt x="589" y="632"/>
                    </a:lnTo>
                    <a:lnTo>
                      <a:pt x="590" y="632"/>
                    </a:lnTo>
                    <a:lnTo>
                      <a:pt x="593" y="633"/>
                    </a:lnTo>
                    <a:lnTo>
                      <a:pt x="594" y="632"/>
                    </a:lnTo>
                    <a:lnTo>
                      <a:pt x="598" y="631"/>
                    </a:lnTo>
                    <a:lnTo>
                      <a:pt x="601" y="630"/>
                    </a:lnTo>
                    <a:lnTo>
                      <a:pt x="602" y="630"/>
                    </a:lnTo>
                    <a:lnTo>
                      <a:pt x="604" y="628"/>
                    </a:lnTo>
                    <a:lnTo>
                      <a:pt x="604" y="626"/>
                    </a:lnTo>
                    <a:lnTo>
                      <a:pt x="604" y="625"/>
                    </a:lnTo>
                    <a:lnTo>
                      <a:pt x="604" y="623"/>
                    </a:lnTo>
                    <a:lnTo>
                      <a:pt x="605" y="619"/>
                    </a:lnTo>
                    <a:lnTo>
                      <a:pt x="606" y="620"/>
                    </a:lnTo>
                    <a:lnTo>
                      <a:pt x="609" y="621"/>
                    </a:lnTo>
                    <a:lnTo>
                      <a:pt x="610" y="625"/>
                    </a:lnTo>
                    <a:lnTo>
                      <a:pt x="611" y="625"/>
                    </a:lnTo>
                    <a:lnTo>
                      <a:pt x="612" y="623"/>
                    </a:lnTo>
                    <a:lnTo>
                      <a:pt x="612" y="621"/>
                    </a:lnTo>
                    <a:lnTo>
                      <a:pt x="612" y="619"/>
                    </a:lnTo>
                    <a:lnTo>
                      <a:pt x="612" y="615"/>
                    </a:lnTo>
                    <a:lnTo>
                      <a:pt x="613" y="616"/>
                    </a:lnTo>
                    <a:lnTo>
                      <a:pt x="616" y="617"/>
                    </a:lnTo>
                    <a:lnTo>
                      <a:pt x="618" y="620"/>
                    </a:lnTo>
                    <a:lnTo>
                      <a:pt x="620" y="621"/>
                    </a:lnTo>
                    <a:lnTo>
                      <a:pt x="620" y="622"/>
                    </a:lnTo>
                    <a:lnTo>
                      <a:pt x="623" y="622"/>
                    </a:lnTo>
                    <a:lnTo>
                      <a:pt x="624" y="622"/>
                    </a:lnTo>
                    <a:lnTo>
                      <a:pt x="623" y="620"/>
                    </a:lnTo>
                    <a:lnTo>
                      <a:pt x="623" y="619"/>
                    </a:lnTo>
                    <a:lnTo>
                      <a:pt x="626" y="619"/>
                    </a:lnTo>
                    <a:lnTo>
                      <a:pt x="627" y="620"/>
                    </a:lnTo>
                    <a:lnTo>
                      <a:pt x="627" y="621"/>
                    </a:lnTo>
                    <a:lnTo>
                      <a:pt x="628" y="620"/>
                    </a:lnTo>
                    <a:lnTo>
                      <a:pt x="628" y="616"/>
                    </a:lnTo>
                    <a:lnTo>
                      <a:pt x="631" y="616"/>
                    </a:lnTo>
                    <a:lnTo>
                      <a:pt x="631" y="617"/>
                    </a:lnTo>
                    <a:lnTo>
                      <a:pt x="632" y="619"/>
                    </a:lnTo>
                    <a:lnTo>
                      <a:pt x="634" y="619"/>
                    </a:lnTo>
                    <a:lnTo>
                      <a:pt x="635" y="616"/>
                    </a:lnTo>
                    <a:lnTo>
                      <a:pt x="638" y="615"/>
                    </a:lnTo>
                    <a:lnTo>
                      <a:pt x="640" y="615"/>
                    </a:lnTo>
                    <a:lnTo>
                      <a:pt x="640" y="616"/>
                    </a:lnTo>
                    <a:lnTo>
                      <a:pt x="642" y="617"/>
                    </a:lnTo>
                    <a:lnTo>
                      <a:pt x="644" y="617"/>
                    </a:lnTo>
                    <a:lnTo>
                      <a:pt x="644" y="616"/>
                    </a:lnTo>
                    <a:lnTo>
                      <a:pt x="645" y="615"/>
                    </a:lnTo>
                    <a:lnTo>
                      <a:pt x="646" y="615"/>
                    </a:lnTo>
                    <a:lnTo>
                      <a:pt x="649" y="616"/>
                    </a:lnTo>
                    <a:lnTo>
                      <a:pt x="653" y="614"/>
                    </a:lnTo>
                    <a:lnTo>
                      <a:pt x="656" y="612"/>
                    </a:lnTo>
                    <a:lnTo>
                      <a:pt x="659" y="610"/>
                    </a:lnTo>
                    <a:lnTo>
                      <a:pt x="660" y="609"/>
                    </a:lnTo>
                    <a:lnTo>
                      <a:pt x="661" y="608"/>
                    </a:lnTo>
                    <a:lnTo>
                      <a:pt x="662" y="605"/>
                    </a:lnTo>
                    <a:lnTo>
                      <a:pt x="665" y="603"/>
                    </a:lnTo>
                    <a:lnTo>
                      <a:pt x="667" y="601"/>
                    </a:lnTo>
                    <a:lnTo>
                      <a:pt x="668" y="603"/>
                    </a:lnTo>
                    <a:lnTo>
                      <a:pt x="671" y="600"/>
                    </a:lnTo>
                    <a:lnTo>
                      <a:pt x="672" y="600"/>
                    </a:lnTo>
                    <a:lnTo>
                      <a:pt x="673" y="598"/>
                    </a:lnTo>
                    <a:lnTo>
                      <a:pt x="675" y="597"/>
                    </a:lnTo>
                    <a:lnTo>
                      <a:pt x="676" y="599"/>
                    </a:lnTo>
                    <a:lnTo>
                      <a:pt x="676" y="595"/>
                    </a:lnTo>
                    <a:lnTo>
                      <a:pt x="677" y="595"/>
                    </a:lnTo>
                    <a:lnTo>
                      <a:pt x="682" y="592"/>
                    </a:lnTo>
                    <a:lnTo>
                      <a:pt x="682" y="589"/>
                    </a:lnTo>
                    <a:lnTo>
                      <a:pt x="682" y="588"/>
                    </a:lnTo>
                    <a:lnTo>
                      <a:pt x="681" y="587"/>
                    </a:lnTo>
                    <a:lnTo>
                      <a:pt x="683" y="586"/>
                    </a:lnTo>
                    <a:lnTo>
                      <a:pt x="686" y="586"/>
                    </a:lnTo>
                    <a:lnTo>
                      <a:pt x="690" y="586"/>
                    </a:lnTo>
                    <a:lnTo>
                      <a:pt x="692" y="583"/>
                    </a:lnTo>
                    <a:lnTo>
                      <a:pt x="693" y="581"/>
                    </a:lnTo>
                    <a:lnTo>
                      <a:pt x="694" y="579"/>
                    </a:lnTo>
                    <a:lnTo>
                      <a:pt x="697" y="575"/>
                    </a:lnTo>
                    <a:lnTo>
                      <a:pt x="698" y="575"/>
                    </a:lnTo>
                    <a:lnTo>
                      <a:pt x="699" y="576"/>
                    </a:lnTo>
                    <a:lnTo>
                      <a:pt x="700" y="575"/>
                    </a:lnTo>
                    <a:lnTo>
                      <a:pt x="699" y="572"/>
                    </a:lnTo>
                    <a:lnTo>
                      <a:pt x="700" y="571"/>
                    </a:lnTo>
                    <a:lnTo>
                      <a:pt x="703" y="571"/>
                    </a:lnTo>
                    <a:lnTo>
                      <a:pt x="704" y="571"/>
                    </a:lnTo>
                    <a:lnTo>
                      <a:pt x="704" y="568"/>
                    </a:lnTo>
                    <a:lnTo>
                      <a:pt x="704" y="566"/>
                    </a:lnTo>
                    <a:lnTo>
                      <a:pt x="705" y="565"/>
                    </a:lnTo>
                    <a:lnTo>
                      <a:pt x="706" y="564"/>
                    </a:lnTo>
                    <a:lnTo>
                      <a:pt x="706" y="562"/>
                    </a:lnTo>
                    <a:lnTo>
                      <a:pt x="706" y="560"/>
                    </a:lnTo>
                    <a:lnTo>
                      <a:pt x="708" y="556"/>
                    </a:lnTo>
                    <a:lnTo>
                      <a:pt x="708" y="555"/>
                    </a:lnTo>
                    <a:lnTo>
                      <a:pt x="705" y="550"/>
                    </a:lnTo>
                    <a:lnTo>
                      <a:pt x="708" y="549"/>
                    </a:lnTo>
                    <a:lnTo>
                      <a:pt x="710" y="548"/>
                    </a:lnTo>
                    <a:lnTo>
                      <a:pt x="710" y="551"/>
                    </a:lnTo>
                    <a:lnTo>
                      <a:pt x="711" y="553"/>
                    </a:lnTo>
                    <a:lnTo>
                      <a:pt x="712" y="550"/>
                    </a:lnTo>
                    <a:lnTo>
                      <a:pt x="714" y="546"/>
                    </a:lnTo>
                    <a:lnTo>
                      <a:pt x="716" y="544"/>
                    </a:lnTo>
                    <a:lnTo>
                      <a:pt x="717" y="543"/>
                    </a:lnTo>
                    <a:lnTo>
                      <a:pt x="720" y="540"/>
                    </a:lnTo>
                    <a:lnTo>
                      <a:pt x="721" y="538"/>
                    </a:lnTo>
                    <a:lnTo>
                      <a:pt x="721" y="535"/>
                    </a:lnTo>
                    <a:lnTo>
                      <a:pt x="721" y="533"/>
                    </a:lnTo>
                    <a:lnTo>
                      <a:pt x="722" y="532"/>
                    </a:lnTo>
                    <a:lnTo>
                      <a:pt x="723" y="531"/>
                    </a:lnTo>
                    <a:lnTo>
                      <a:pt x="725" y="528"/>
                    </a:lnTo>
                    <a:lnTo>
                      <a:pt x="727" y="526"/>
                    </a:lnTo>
                    <a:lnTo>
                      <a:pt x="728" y="523"/>
                    </a:lnTo>
                    <a:lnTo>
                      <a:pt x="731" y="522"/>
                    </a:lnTo>
                    <a:lnTo>
                      <a:pt x="732" y="523"/>
                    </a:lnTo>
                    <a:lnTo>
                      <a:pt x="733" y="524"/>
                    </a:lnTo>
                    <a:lnTo>
                      <a:pt x="734" y="521"/>
                    </a:lnTo>
                    <a:lnTo>
                      <a:pt x="734" y="516"/>
                    </a:lnTo>
                    <a:lnTo>
                      <a:pt x="736" y="515"/>
                    </a:lnTo>
                    <a:lnTo>
                      <a:pt x="737" y="511"/>
                    </a:lnTo>
                    <a:lnTo>
                      <a:pt x="734" y="507"/>
                    </a:lnTo>
                    <a:lnTo>
                      <a:pt x="736" y="506"/>
                    </a:lnTo>
                    <a:lnTo>
                      <a:pt x="738" y="506"/>
                    </a:lnTo>
                    <a:lnTo>
                      <a:pt x="739" y="505"/>
                    </a:lnTo>
                    <a:lnTo>
                      <a:pt x="741" y="506"/>
                    </a:lnTo>
                    <a:lnTo>
                      <a:pt x="741" y="504"/>
                    </a:lnTo>
                    <a:lnTo>
                      <a:pt x="741" y="499"/>
                    </a:lnTo>
                    <a:lnTo>
                      <a:pt x="736" y="501"/>
                    </a:lnTo>
                    <a:lnTo>
                      <a:pt x="738" y="500"/>
                    </a:lnTo>
                    <a:lnTo>
                      <a:pt x="742" y="495"/>
                    </a:lnTo>
                    <a:lnTo>
                      <a:pt x="743" y="494"/>
                    </a:lnTo>
                    <a:lnTo>
                      <a:pt x="742" y="494"/>
                    </a:lnTo>
                    <a:lnTo>
                      <a:pt x="739" y="494"/>
                    </a:lnTo>
                    <a:lnTo>
                      <a:pt x="738" y="493"/>
                    </a:lnTo>
                    <a:lnTo>
                      <a:pt x="737" y="491"/>
                    </a:lnTo>
                    <a:lnTo>
                      <a:pt x="736" y="490"/>
                    </a:lnTo>
                    <a:lnTo>
                      <a:pt x="733" y="488"/>
                    </a:lnTo>
                    <a:lnTo>
                      <a:pt x="731" y="488"/>
                    </a:lnTo>
                    <a:lnTo>
                      <a:pt x="725" y="490"/>
                    </a:lnTo>
                    <a:lnTo>
                      <a:pt x="721" y="489"/>
                    </a:lnTo>
                    <a:lnTo>
                      <a:pt x="719" y="488"/>
                    </a:lnTo>
                    <a:lnTo>
                      <a:pt x="715" y="488"/>
                    </a:lnTo>
                    <a:lnTo>
                      <a:pt x="717" y="487"/>
                    </a:lnTo>
                    <a:lnTo>
                      <a:pt x="721" y="485"/>
                    </a:lnTo>
                    <a:lnTo>
                      <a:pt x="726" y="485"/>
                    </a:lnTo>
                    <a:lnTo>
                      <a:pt x="728" y="484"/>
                    </a:lnTo>
                    <a:lnTo>
                      <a:pt x="730" y="482"/>
                    </a:lnTo>
                    <a:lnTo>
                      <a:pt x="732" y="480"/>
                    </a:lnTo>
                    <a:lnTo>
                      <a:pt x="734" y="479"/>
                    </a:lnTo>
                    <a:lnTo>
                      <a:pt x="738" y="477"/>
                    </a:lnTo>
                    <a:lnTo>
                      <a:pt x="742" y="477"/>
                    </a:lnTo>
                    <a:lnTo>
                      <a:pt x="742" y="476"/>
                    </a:lnTo>
                    <a:lnTo>
                      <a:pt x="739" y="472"/>
                    </a:lnTo>
                    <a:lnTo>
                      <a:pt x="738" y="468"/>
                    </a:lnTo>
                    <a:lnTo>
                      <a:pt x="736" y="468"/>
                    </a:lnTo>
                    <a:lnTo>
                      <a:pt x="733" y="467"/>
                    </a:lnTo>
                    <a:lnTo>
                      <a:pt x="731" y="463"/>
                    </a:lnTo>
                    <a:lnTo>
                      <a:pt x="727" y="461"/>
                    </a:lnTo>
                    <a:lnTo>
                      <a:pt x="723" y="461"/>
                    </a:lnTo>
                    <a:lnTo>
                      <a:pt x="723" y="458"/>
                    </a:lnTo>
                    <a:lnTo>
                      <a:pt x="722" y="457"/>
                    </a:lnTo>
                    <a:lnTo>
                      <a:pt x="715" y="458"/>
                    </a:lnTo>
                    <a:lnTo>
                      <a:pt x="715" y="457"/>
                    </a:lnTo>
                    <a:lnTo>
                      <a:pt x="722" y="456"/>
                    </a:lnTo>
                    <a:lnTo>
                      <a:pt x="726" y="457"/>
                    </a:lnTo>
                    <a:lnTo>
                      <a:pt x="730" y="460"/>
                    </a:lnTo>
                    <a:lnTo>
                      <a:pt x="732" y="460"/>
                    </a:lnTo>
                    <a:lnTo>
                      <a:pt x="737" y="461"/>
                    </a:lnTo>
                    <a:lnTo>
                      <a:pt x="742" y="463"/>
                    </a:lnTo>
                    <a:lnTo>
                      <a:pt x="742" y="462"/>
                    </a:lnTo>
                    <a:lnTo>
                      <a:pt x="738" y="457"/>
                    </a:lnTo>
                    <a:lnTo>
                      <a:pt x="733" y="452"/>
                    </a:lnTo>
                    <a:lnTo>
                      <a:pt x="733" y="450"/>
                    </a:lnTo>
                    <a:lnTo>
                      <a:pt x="730" y="447"/>
                    </a:lnTo>
                    <a:lnTo>
                      <a:pt x="727" y="444"/>
                    </a:lnTo>
                    <a:lnTo>
                      <a:pt x="726" y="439"/>
                    </a:lnTo>
                    <a:lnTo>
                      <a:pt x="723" y="435"/>
                    </a:lnTo>
                    <a:lnTo>
                      <a:pt x="721" y="424"/>
                    </a:lnTo>
                    <a:lnTo>
                      <a:pt x="720" y="422"/>
                    </a:lnTo>
                    <a:lnTo>
                      <a:pt x="717" y="417"/>
                    </a:lnTo>
                    <a:lnTo>
                      <a:pt x="716" y="414"/>
                    </a:lnTo>
                    <a:lnTo>
                      <a:pt x="706" y="409"/>
                    </a:lnTo>
                    <a:lnTo>
                      <a:pt x="704" y="407"/>
                    </a:lnTo>
                    <a:lnTo>
                      <a:pt x="701" y="406"/>
                    </a:lnTo>
                    <a:lnTo>
                      <a:pt x="700" y="403"/>
                    </a:lnTo>
                    <a:lnTo>
                      <a:pt x="703" y="400"/>
                    </a:lnTo>
                    <a:lnTo>
                      <a:pt x="706" y="395"/>
                    </a:lnTo>
                    <a:lnTo>
                      <a:pt x="708" y="391"/>
                    </a:lnTo>
                    <a:lnTo>
                      <a:pt x="712" y="387"/>
                    </a:lnTo>
                    <a:lnTo>
                      <a:pt x="715" y="385"/>
                    </a:lnTo>
                    <a:lnTo>
                      <a:pt x="716" y="383"/>
                    </a:lnTo>
                    <a:lnTo>
                      <a:pt x="714" y="380"/>
                    </a:lnTo>
                    <a:lnTo>
                      <a:pt x="716" y="378"/>
                    </a:lnTo>
                    <a:lnTo>
                      <a:pt x="719" y="378"/>
                    </a:lnTo>
                    <a:lnTo>
                      <a:pt x="720" y="381"/>
                    </a:lnTo>
                    <a:lnTo>
                      <a:pt x="722" y="381"/>
                    </a:lnTo>
                    <a:lnTo>
                      <a:pt x="725" y="376"/>
                    </a:lnTo>
                    <a:lnTo>
                      <a:pt x="726" y="374"/>
                    </a:lnTo>
                    <a:lnTo>
                      <a:pt x="727" y="374"/>
                    </a:lnTo>
                    <a:lnTo>
                      <a:pt x="726" y="372"/>
                    </a:lnTo>
                    <a:lnTo>
                      <a:pt x="730" y="372"/>
                    </a:lnTo>
                    <a:lnTo>
                      <a:pt x="732" y="369"/>
                    </a:lnTo>
                    <a:lnTo>
                      <a:pt x="739" y="368"/>
                    </a:lnTo>
                    <a:lnTo>
                      <a:pt x="741" y="365"/>
                    </a:lnTo>
                    <a:lnTo>
                      <a:pt x="743" y="364"/>
                    </a:lnTo>
                    <a:lnTo>
                      <a:pt x="744" y="364"/>
                    </a:lnTo>
                    <a:lnTo>
                      <a:pt x="745" y="363"/>
                    </a:lnTo>
                    <a:lnTo>
                      <a:pt x="747" y="367"/>
                    </a:lnTo>
                    <a:lnTo>
                      <a:pt x="748" y="368"/>
                    </a:lnTo>
                    <a:lnTo>
                      <a:pt x="752" y="364"/>
                    </a:lnTo>
                    <a:lnTo>
                      <a:pt x="750" y="363"/>
                    </a:lnTo>
                    <a:lnTo>
                      <a:pt x="753" y="361"/>
                    </a:lnTo>
                    <a:lnTo>
                      <a:pt x="753" y="357"/>
                    </a:lnTo>
                    <a:lnTo>
                      <a:pt x="752" y="356"/>
                    </a:lnTo>
                    <a:lnTo>
                      <a:pt x="748" y="356"/>
                    </a:lnTo>
                    <a:lnTo>
                      <a:pt x="745" y="353"/>
                    </a:lnTo>
                    <a:lnTo>
                      <a:pt x="743" y="354"/>
                    </a:lnTo>
                    <a:lnTo>
                      <a:pt x="739" y="356"/>
                    </a:lnTo>
                    <a:lnTo>
                      <a:pt x="737" y="356"/>
                    </a:lnTo>
                    <a:lnTo>
                      <a:pt x="734" y="353"/>
                    </a:lnTo>
                    <a:lnTo>
                      <a:pt x="732" y="353"/>
                    </a:lnTo>
                    <a:lnTo>
                      <a:pt x="730" y="351"/>
                    </a:lnTo>
                    <a:lnTo>
                      <a:pt x="726" y="348"/>
                    </a:lnTo>
                    <a:lnTo>
                      <a:pt x="723" y="348"/>
                    </a:lnTo>
                    <a:lnTo>
                      <a:pt x="717" y="351"/>
                    </a:lnTo>
                    <a:lnTo>
                      <a:pt x="716" y="354"/>
                    </a:lnTo>
                    <a:lnTo>
                      <a:pt x="712" y="357"/>
                    </a:lnTo>
                    <a:lnTo>
                      <a:pt x="709" y="361"/>
                    </a:lnTo>
                    <a:lnTo>
                      <a:pt x="705" y="362"/>
                    </a:lnTo>
                    <a:lnTo>
                      <a:pt x="698" y="359"/>
                    </a:lnTo>
                    <a:lnTo>
                      <a:pt x="695" y="356"/>
                    </a:lnTo>
                    <a:lnTo>
                      <a:pt x="695" y="353"/>
                    </a:lnTo>
                    <a:lnTo>
                      <a:pt x="695" y="351"/>
                    </a:lnTo>
                    <a:lnTo>
                      <a:pt x="692" y="348"/>
                    </a:lnTo>
                    <a:lnTo>
                      <a:pt x="690" y="345"/>
                    </a:lnTo>
                    <a:lnTo>
                      <a:pt x="688" y="345"/>
                    </a:lnTo>
                    <a:lnTo>
                      <a:pt x="687" y="343"/>
                    </a:lnTo>
                    <a:lnTo>
                      <a:pt x="684" y="343"/>
                    </a:lnTo>
                    <a:lnTo>
                      <a:pt x="682" y="342"/>
                    </a:lnTo>
                    <a:lnTo>
                      <a:pt x="681" y="340"/>
                    </a:lnTo>
                    <a:lnTo>
                      <a:pt x="676" y="334"/>
                    </a:lnTo>
                    <a:lnTo>
                      <a:pt x="677" y="330"/>
                    </a:lnTo>
                    <a:lnTo>
                      <a:pt x="678" y="324"/>
                    </a:lnTo>
                    <a:lnTo>
                      <a:pt x="682" y="321"/>
                    </a:lnTo>
                    <a:lnTo>
                      <a:pt x="684" y="321"/>
                    </a:lnTo>
                    <a:lnTo>
                      <a:pt x="687" y="323"/>
                    </a:lnTo>
                    <a:lnTo>
                      <a:pt x="690" y="323"/>
                    </a:lnTo>
                    <a:lnTo>
                      <a:pt x="693" y="321"/>
                    </a:lnTo>
                    <a:lnTo>
                      <a:pt x="697" y="321"/>
                    </a:lnTo>
                    <a:lnTo>
                      <a:pt x="700" y="319"/>
                    </a:lnTo>
                    <a:lnTo>
                      <a:pt x="703" y="317"/>
                    </a:lnTo>
                    <a:lnTo>
                      <a:pt x="703" y="313"/>
                    </a:lnTo>
                    <a:lnTo>
                      <a:pt x="705" y="309"/>
                    </a:lnTo>
                    <a:lnTo>
                      <a:pt x="708" y="308"/>
                    </a:lnTo>
                    <a:lnTo>
                      <a:pt x="712" y="304"/>
                    </a:lnTo>
                    <a:lnTo>
                      <a:pt x="720" y="301"/>
                    </a:lnTo>
                    <a:lnTo>
                      <a:pt x="721" y="299"/>
                    </a:lnTo>
                    <a:lnTo>
                      <a:pt x="722" y="296"/>
                    </a:lnTo>
                    <a:lnTo>
                      <a:pt x="726" y="292"/>
                    </a:lnTo>
                    <a:lnTo>
                      <a:pt x="731" y="287"/>
                    </a:lnTo>
                    <a:lnTo>
                      <a:pt x="733" y="286"/>
                    </a:lnTo>
                    <a:lnTo>
                      <a:pt x="739" y="286"/>
                    </a:lnTo>
                    <a:lnTo>
                      <a:pt x="741" y="284"/>
                    </a:lnTo>
                    <a:lnTo>
                      <a:pt x="743" y="286"/>
                    </a:lnTo>
                    <a:lnTo>
                      <a:pt x="743" y="288"/>
                    </a:lnTo>
                    <a:lnTo>
                      <a:pt x="747" y="293"/>
                    </a:lnTo>
                    <a:lnTo>
                      <a:pt x="748" y="295"/>
                    </a:lnTo>
                    <a:lnTo>
                      <a:pt x="745" y="298"/>
                    </a:lnTo>
                    <a:lnTo>
                      <a:pt x="739" y="307"/>
                    </a:lnTo>
                    <a:lnTo>
                      <a:pt x="736" y="309"/>
                    </a:lnTo>
                    <a:lnTo>
                      <a:pt x="736" y="313"/>
                    </a:lnTo>
                    <a:lnTo>
                      <a:pt x="733" y="314"/>
                    </a:lnTo>
                    <a:lnTo>
                      <a:pt x="734" y="314"/>
                    </a:lnTo>
                    <a:lnTo>
                      <a:pt x="737" y="317"/>
                    </a:lnTo>
                    <a:lnTo>
                      <a:pt x="739" y="318"/>
                    </a:lnTo>
                    <a:lnTo>
                      <a:pt x="738" y="320"/>
                    </a:lnTo>
                    <a:lnTo>
                      <a:pt x="737" y="324"/>
                    </a:lnTo>
                    <a:lnTo>
                      <a:pt x="733" y="325"/>
                    </a:lnTo>
                    <a:lnTo>
                      <a:pt x="731" y="329"/>
                    </a:lnTo>
                    <a:lnTo>
                      <a:pt x="732" y="330"/>
                    </a:lnTo>
                    <a:lnTo>
                      <a:pt x="738" y="326"/>
                    </a:lnTo>
                    <a:lnTo>
                      <a:pt x="739" y="325"/>
                    </a:lnTo>
                    <a:lnTo>
                      <a:pt x="742" y="325"/>
                    </a:lnTo>
                    <a:lnTo>
                      <a:pt x="745" y="323"/>
                    </a:lnTo>
                    <a:lnTo>
                      <a:pt x="747" y="319"/>
                    </a:lnTo>
                    <a:lnTo>
                      <a:pt x="749" y="317"/>
                    </a:lnTo>
                    <a:lnTo>
                      <a:pt x="759" y="313"/>
                    </a:lnTo>
                    <a:lnTo>
                      <a:pt x="764" y="309"/>
                    </a:lnTo>
                    <a:lnTo>
                      <a:pt x="765" y="308"/>
                    </a:lnTo>
                    <a:lnTo>
                      <a:pt x="766" y="310"/>
                    </a:lnTo>
                    <a:lnTo>
                      <a:pt x="772" y="308"/>
                    </a:lnTo>
                    <a:lnTo>
                      <a:pt x="776" y="308"/>
                    </a:lnTo>
                    <a:lnTo>
                      <a:pt x="777" y="308"/>
                    </a:lnTo>
                    <a:lnTo>
                      <a:pt x="780" y="307"/>
                    </a:lnTo>
                    <a:lnTo>
                      <a:pt x="780" y="306"/>
                    </a:lnTo>
                    <a:lnTo>
                      <a:pt x="788" y="296"/>
                    </a:lnTo>
                    <a:lnTo>
                      <a:pt x="792" y="293"/>
                    </a:lnTo>
                    <a:lnTo>
                      <a:pt x="803" y="287"/>
                    </a:lnTo>
                    <a:lnTo>
                      <a:pt x="809" y="284"/>
                    </a:lnTo>
                    <a:lnTo>
                      <a:pt x="815" y="275"/>
                    </a:lnTo>
                    <a:lnTo>
                      <a:pt x="819" y="273"/>
                    </a:lnTo>
                    <a:lnTo>
                      <a:pt x="824" y="274"/>
                    </a:lnTo>
                    <a:lnTo>
                      <a:pt x="829" y="276"/>
                    </a:lnTo>
                    <a:lnTo>
                      <a:pt x="840" y="276"/>
                    </a:lnTo>
                    <a:lnTo>
                      <a:pt x="838" y="266"/>
                    </a:lnTo>
                    <a:lnTo>
                      <a:pt x="840" y="264"/>
                    </a:lnTo>
                    <a:lnTo>
                      <a:pt x="844" y="264"/>
                    </a:lnTo>
                    <a:lnTo>
                      <a:pt x="852" y="263"/>
                    </a:lnTo>
                    <a:lnTo>
                      <a:pt x="860" y="257"/>
                    </a:lnTo>
                    <a:lnTo>
                      <a:pt x="864" y="252"/>
                    </a:lnTo>
                    <a:lnTo>
                      <a:pt x="865" y="246"/>
                    </a:lnTo>
                    <a:lnTo>
                      <a:pt x="869" y="243"/>
                    </a:lnTo>
                    <a:lnTo>
                      <a:pt x="871" y="247"/>
                    </a:lnTo>
                    <a:lnTo>
                      <a:pt x="874" y="251"/>
                    </a:lnTo>
                    <a:lnTo>
                      <a:pt x="876" y="252"/>
                    </a:lnTo>
                    <a:lnTo>
                      <a:pt x="876" y="246"/>
                    </a:lnTo>
                    <a:lnTo>
                      <a:pt x="881" y="241"/>
                    </a:lnTo>
                    <a:lnTo>
                      <a:pt x="886" y="235"/>
                    </a:lnTo>
                    <a:lnTo>
                      <a:pt x="886" y="218"/>
                    </a:lnTo>
                    <a:lnTo>
                      <a:pt x="885" y="210"/>
                    </a:lnTo>
                    <a:lnTo>
                      <a:pt x="882" y="207"/>
                    </a:lnTo>
                    <a:lnTo>
                      <a:pt x="892" y="197"/>
                    </a:lnTo>
                    <a:lnTo>
                      <a:pt x="896" y="194"/>
                    </a:lnTo>
                    <a:lnTo>
                      <a:pt x="897" y="194"/>
                    </a:lnTo>
                    <a:lnTo>
                      <a:pt x="897" y="193"/>
                    </a:lnTo>
                    <a:lnTo>
                      <a:pt x="899" y="192"/>
                    </a:lnTo>
                    <a:lnTo>
                      <a:pt x="903" y="192"/>
                    </a:lnTo>
                    <a:lnTo>
                      <a:pt x="906" y="193"/>
                    </a:lnTo>
                    <a:lnTo>
                      <a:pt x="909" y="194"/>
                    </a:lnTo>
                    <a:lnTo>
                      <a:pt x="910" y="198"/>
                    </a:lnTo>
                    <a:lnTo>
                      <a:pt x="912" y="199"/>
                    </a:lnTo>
                    <a:lnTo>
                      <a:pt x="915" y="197"/>
                    </a:lnTo>
                    <a:lnTo>
                      <a:pt x="917" y="191"/>
                    </a:lnTo>
                    <a:lnTo>
                      <a:pt x="920" y="186"/>
                    </a:lnTo>
                    <a:lnTo>
                      <a:pt x="925" y="175"/>
                    </a:lnTo>
                    <a:lnTo>
                      <a:pt x="928" y="164"/>
                    </a:lnTo>
                    <a:lnTo>
                      <a:pt x="931" y="154"/>
                    </a:lnTo>
                    <a:lnTo>
                      <a:pt x="932" y="148"/>
                    </a:lnTo>
                    <a:lnTo>
                      <a:pt x="936" y="144"/>
                    </a:lnTo>
                    <a:lnTo>
                      <a:pt x="940" y="142"/>
                    </a:lnTo>
                    <a:lnTo>
                      <a:pt x="941" y="136"/>
                    </a:lnTo>
                    <a:lnTo>
                      <a:pt x="939" y="131"/>
                    </a:lnTo>
                    <a:lnTo>
                      <a:pt x="939" y="126"/>
                    </a:lnTo>
                    <a:close/>
                    <a:moveTo>
                      <a:pt x="678" y="109"/>
                    </a:moveTo>
                    <a:lnTo>
                      <a:pt x="678" y="106"/>
                    </a:lnTo>
                    <a:lnTo>
                      <a:pt x="677" y="109"/>
                    </a:lnTo>
                    <a:lnTo>
                      <a:pt x="671" y="115"/>
                    </a:lnTo>
                    <a:lnTo>
                      <a:pt x="671" y="117"/>
                    </a:lnTo>
                    <a:lnTo>
                      <a:pt x="667" y="120"/>
                    </a:lnTo>
                    <a:lnTo>
                      <a:pt x="666" y="119"/>
                    </a:lnTo>
                    <a:lnTo>
                      <a:pt x="668" y="117"/>
                    </a:lnTo>
                    <a:lnTo>
                      <a:pt x="667" y="115"/>
                    </a:lnTo>
                    <a:lnTo>
                      <a:pt x="665" y="112"/>
                    </a:lnTo>
                    <a:lnTo>
                      <a:pt x="671" y="109"/>
                    </a:lnTo>
                    <a:lnTo>
                      <a:pt x="675" y="101"/>
                    </a:lnTo>
                    <a:lnTo>
                      <a:pt x="676" y="100"/>
                    </a:lnTo>
                    <a:lnTo>
                      <a:pt x="676" y="104"/>
                    </a:lnTo>
                    <a:lnTo>
                      <a:pt x="678" y="105"/>
                    </a:lnTo>
                    <a:lnTo>
                      <a:pt x="682" y="106"/>
                    </a:lnTo>
                    <a:lnTo>
                      <a:pt x="682" y="108"/>
                    </a:lnTo>
                    <a:lnTo>
                      <a:pt x="678" y="109"/>
                    </a:lnTo>
                    <a:close/>
                    <a:moveTo>
                      <a:pt x="659" y="507"/>
                    </a:moveTo>
                    <a:lnTo>
                      <a:pt x="657" y="509"/>
                    </a:lnTo>
                    <a:lnTo>
                      <a:pt x="659" y="511"/>
                    </a:lnTo>
                    <a:lnTo>
                      <a:pt x="659" y="513"/>
                    </a:lnTo>
                    <a:lnTo>
                      <a:pt x="655" y="512"/>
                    </a:lnTo>
                    <a:lnTo>
                      <a:pt x="654" y="510"/>
                    </a:lnTo>
                    <a:lnTo>
                      <a:pt x="653" y="509"/>
                    </a:lnTo>
                    <a:lnTo>
                      <a:pt x="650" y="506"/>
                    </a:lnTo>
                    <a:lnTo>
                      <a:pt x="649" y="504"/>
                    </a:lnTo>
                    <a:lnTo>
                      <a:pt x="651" y="501"/>
                    </a:lnTo>
                    <a:lnTo>
                      <a:pt x="651" y="498"/>
                    </a:lnTo>
                    <a:lnTo>
                      <a:pt x="649" y="496"/>
                    </a:lnTo>
                    <a:lnTo>
                      <a:pt x="651" y="496"/>
                    </a:lnTo>
                    <a:lnTo>
                      <a:pt x="654" y="498"/>
                    </a:lnTo>
                    <a:lnTo>
                      <a:pt x="651" y="502"/>
                    </a:lnTo>
                    <a:lnTo>
                      <a:pt x="654" y="502"/>
                    </a:lnTo>
                    <a:lnTo>
                      <a:pt x="653" y="505"/>
                    </a:lnTo>
                    <a:lnTo>
                      <a:pt x="656" y="506"/>
                    </a:lnTo>
                    <a:lnTo>
                      <a:pt x="657" y="504"/>
                    </a:lnTo>
                    <a:lnTo>
                      <a:pt x="660" y="505"/>
                    </a:lnTo>
                    <a:lnTo>
                      <a:pt x="661" y="507"/>
                    </a:lnTo>
                    <a:lnTo>
                      <a:pt x="659" y="507"/>
                    </a:lnTo>
                    <a:close/>
                    <a:moveTo>
                      <a:pt x="711" y="468"/>
                    </a:moveTo>
                    <a:lnTo>
                      <a:pt x="712" y="466"/>
                    </a:lnTo>
                    <a:lnTo>
                      <a:pt x="715" y="463"/>
                    </a:lnTo>
                    <a:lnTo>
                      <a:pt x="716" y="465"/>
                    </a:lnTo>
                    <a:lnTo>
                      <a:pt x="715" y="466"/>
                    </a:lnTo>
                    <a:lnTo>
                      <a:pt x="717" y="466"/>
                    </a:lnTo>
                    <a:lnTo>
                      <a:pt x="719" y="466"/>
                    </a:lnTo>
                    <a:lnTo>
                      <a:pt x="717" y="467"/>
                    </a:lnTo>
                    <a:lnTo>
                      <a:pt x="717" y="469"/>
                    </a:lnTo>
                    <a:lnTo>
                      <a:pt x="720" y="469"/>
                    </a:lnTo>
                    <a:lnTo>
                      <a:pt x="717" y="473"/>
                    </a:lnTo>
                    <a:lnTo>
                      <a:pt x="719" y="474"/>
                    </a:lnTo>
                    <a:lnTo>
                      <a:pt x="721" y="471"/>
                    </a:lnTo>
                    <a:lnTo>
                      <a:pt x="721" y="472"/>
                    </a:lnTo>
                    <a:lnTo>
                      <a:pt x="717" y="474"/>
                    </a:lnTo>
                    <a:lnTo>
                      <a:pt x="714" y="476"/>
                    </a:lnTo>
                    <a:lnTo>
                      <a:pt x="711" y="472"/>
                    </a:lnTo>
                    <a:lnTo>
                      <a:pt x="710" y="469"/>
                    </a:lnTo>
                    <a:lnTo>
                      <a:pt x="711" y="468"/>
                    </a:lnTo>
                    <a:close/>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50" name="Freeform 586"/>
              <p:cNvSpPr>
                <a:spLocks/>
              </p:cNvSpPr>
              <p:nvPr/>
            </p:nvSpPr>
            <p:spPr bwMode="auto">
              <a:xfrm>
                <a:off x="4413308" y="4627343"/>
                <a:ext cx="90611" cy="70629"/>
              </a:xfrm>
              <a:custGeom>
                <a:avLst/>
                <a:gdLst>
                  <a:gd name="T0" fmla="*/ 2147483647 w 45"/>
                  <a:gd name="T1" fmla="*/ 2147483647 h 38"/>
                  <a:gd name="T2" fmla="*/ 2147483647 w 45"/>
                  <a:gd name="T3" fmla="*/ 2147483647 h 38"/>
                  <a:gd name="T4" fmla="*/ 2147483647 w 45"/>
                  <a:gd name="T5" fmla="*/ 2147483647 h 38"/>
                  <a:gd name="T6" fmla="*/ 2147483647 w 45"/>
                  <a:gd name="T7" fmla="*/ 2147483647 h 38"/>
                  <a:gd name="T8" fmla="*/ 2147483647 w 45"/>
                  <a:gd name="T9" fmla="*/ 2147483647 h 38"/>
                  <a:gd name="T10" fmla="*/ 2147483647 w 45"/>
                  <a:gd name="T11" fmla="*/ 2147483647 h 38"/>
                  <a:gd name="T12" fmla="*/ 2147483647 w 45"/>
                  <a:gd name="T13" fmla="*/ 2147483647 h 38"/>
                  <a:gd name="T14" fmla="*/ 0 w 45"/>
                  <a:gd name="T15" fmla="*/ 2147483647 h 38"/>
                  <a:gd name="T16" fmla="*/ 2147483647 w 45"/>
                  <a:gd name="T17" fmla="*/ 0 h 38"/>
                  <a:gd name="T18" fmla="*/ 2147483647 w 45"/>
                  <a:gd name="T19" fmla="*/ 2147483647 h 38"/>
                  <a:gd name="T20" fmla="*/ 2147483647 w 45"/>
                  <a:gd name="T21" fmla="*/ 2147483647 h 38"/>
                  <a:gd name="T22" fmla="*/ 2147483647 w 45"/>
                  <a:gd name="T23" fmla="*/ 2147483647 h 38"/>
                  <a:gd name="T24" fmla="*/ 2147483647 w 45"/>
                  <a:gd name="T25" fmla="*/ 2147483647 h 38"/>
                  <a:gd name="T26" fmla="*/ 2147483647 w 45"/>
                  <a:gd name="T27" fmla="*/ 2147483647 h 38"/>
                  <a:gd name="T28" fmla="*/ 2147483647 w 45"/>
                  <a:gd name="T29" fmla="*/ 2147483647 h 38"/>
                  <a:gd name="T30" fmla="*/ 2147483647 w 45"/>
                  <a:gd name="T31" fmla="*/ 2147483647 h 38"/>
                  <a:gd name="T32" fmla="*/ 2147483647 w 45"/>
                  <a:gd name="T33" fmla="*/ 2147483647 h 38"/>
                  <a:gd name="T34" fmla="*/ 2147483647 w 45"/>
                  <a:gd name="T35" fmla="*/ 2147483647 h 38"/>
                  <a:gd name="T36" fmla="*/ 2147483647 w 45"/>
                  <a:gd name="T37" fmla="*/ 2147483647 h 38"/>
                  <a:gd name="T38" fmla="*/ 2147483647 w 45"/>
                  <a:gd name="T39" fmla="*/ 2147483647 h 38"/>
                  <a:gd name="T40" fmla="*/ 2147483647 w 45"/>
                  <a:gd name="T41" fmla="*/ 2147483647 h 38"/>
                  <a:gd name="T42" fmla="*/ 2147483647 w 45"/>
                  <a:gd name="T43" fmla="*/ 2147483647 h 38"/>
                  <a:gd name="T44" fmla="*/ 2147483647 w 45"/>
                  <a:gd name="T45" fmla="*/ 2147483647 h 38"/>
                  <a:gd name="T46" fmla="*/ 2147483647 w 45"/>
                  <a:gd name="T47" fmla="*/ 2147483647 h 38"/>
                  <a:gd name="T48" fmla="*/ 2147483647 w 45"/>
                  <a:gd name="T49" fmla="*/ 2147483647 h 38"/>
                  <a:gd name="T50" fmla="*/ 2147483647 w 45"/>
                  <a:gd name="T51" fmla="*/ 2147483647 h 38"/>
                  <a:gd name="T52" fmla="*/ 2147483647 w 45"/>
                  <a:gd name="T53" fmla="*/ 2147483647 h 38"/>
                  <a:gd name="T54" fmla="*/ 2147483647 w 45"/>
                  <a:gd name="T55" fmla="*/ 2147483647 h 38"/>
                  <a:gd name="T56" fmla="*/ 2147483647 w 45"/>
                  <a:gd name="T57" fmla="*/ 2147483647 h 38"/>
                  <a:gd name="T58" fmla="*/ 2147483647 w 45"/>
                  <a:gd name="T59" fmla="*/ 2147483647 h 38"/>
                  <a:gd name="T60" fmla="*/ 2147483647 w 45"/>
                  <a:gd name="T61" fmla="*/ 2147483647 h 38"/>
                  <a:gd name="T62" fmla="*/ 2147483647 w 45"/>
                  <a:gd name="T63" fmla="*/ 2147483647 h 38"/>
                  <a:gd name="T64" fmla="*/ 2147483647 w 45"/>
                  <a:gd name="T65" fmla="*/ 2147483647 h 38"/>
                  <a:gd name="T66" fmla="*/ 2147483647 w 45"/>
                  <a:gd name="T67" fmla="*/ 2147483647 h 38"/>
                  <a:gd name="T68" fmla="*/ 2147483647 w 45"/>
                  <a:gd name="T69" fmla="*/ 2147483647 h 38"/>
                  <a:gd name="T70" fmla="*/ 2147483647 w 45"/>
                  <a:gd name="T71" fmla="*/ 2147483647 h 38"/>
                  <a:gd name="T72" fmla="*/ 2147483647 w 45"/>
                  <a:gd name="T73" fmla="*/ 2147483647 h 38"/>
                  <a:gd name="T74" fmla="*/ 2147483647 w 45"/>
                  <a:gd name="T75" fmla="*/ 2147483647 h 38"/>
                  <a:gd name="T76" fmla="*/ 2147483647 w 45"/>
                  <a:gd name="T77" fmla="*/ 2147483647 h 38"/>
                  <a:gd name="T78" fmla="*/ 2147483647 w 45"/>
                  <a:gd name="T79" fmla="*/ 2147483647 h 38"/>
                  <a:gd name="T80" fmla="*/ 2147483647 w 45"/>
                  <a:gd name="T81" fmla="*/ 2147483647 h 38"/>
                  <a:gd name="T82" fmla="*/ 2147483647 w 45"/>
                  <a:gd name="T83" fmla="*/ 2147483647 h 38"/>
                  <a:gd name="T84" fmla="*/ 2147483647 w 45"/>
                  <a:gd name="T85" fmla="*/ 2147483647 h 38"/>
                  <a:gd name="T86" fmla="*/ 2147483647 w 45"/>
                  <a:gd name="T87" fmla="*/ 2147483647 h 38"/>
                  <a:gd name="T88" fmla="*/ 2147483647 w 45"/>
                  <a:gd name="T89" fmla="*/ 2147483647 h 38"/>
                  <a:gd name="T90" fmla="*/ 2147483647 w 45"/>
                  <a:gd name="T91" fmla="*/ 2147483647 h 38"/>
                  <a:gd name="T92" fmla="*/ 2147483647 w 45"/>
                  <a:gd name="T93" fmla="*/ 2147483647 h 38"/>
                  <a:gd name="T94" fmla="*/ 2147483647 w 45"/>
                  <a:gd name="T95" fmla="*/ 2147483647 h 38"/>
                  <a:gd name="T96" fmla="*/ 2147483647 w 45"/>
                  <a:gd name="T97" fmla="*/ 2147483647 h 38"/>
                  <a:gd name="T98" fmla="*/ 2147483647 w 45"/>
                  <a:gd name="T99" fmla="*/ 2147483647 h 38"/>
                  <a:gd name="T100" fmla="*/ 2147483647 w 45"/>
                  <a:gd name="T101" fmla="*/ 2147483647 h 38"/>
                  <a:gd name="T102" fmla="*/ 2147483647 w 45"/>
                  <a:gd name="T103" fmla="*/ 2147483647 h 38"/>
                  <a:gd name="T104" fmla="*/ 2147483647 w 45"/>
                  <a:gd name="T105" fmla="*/ 2147483647 h 38"/>
                  <a:gd name="T106" fmla="*/ 2147483647 w 45"/>
                  <a:gd name="T107" fmla="*/ 2147483647 h 38"/>
                  <a:gd name="T108" fmla="*/ 2147483647 w 45"/>
                  <a:gd name="T109" fmla="*/ 2147483647 h 38"/>
                  <a:gd name="T110" fmla="*/ 2147483647 w 45"/>
                  <a:gd name="T111" fmla="*/ 2147483647 h 38"/>
                  <a:gd name="T112" fmla="*/ 2147483647 w 45"/>
                  <a:gd name="T113" fmla="*/ 2147483647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
                  <a:gd name="T172" fmla="*/ 0 h 38"/>
                  <a:gd name="T173" fmla="*/ 45 w 45"/>
                  <a:gd name="T174" fmla="*/ 38 h 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 h="38">
                    <a:moveTo>
                      <a:pt x="17" y="20"/>
                    </a:moveTo>
                    <a:lnTo>
                      <a:pt x="11" y="17"/>
                    </a:lnTo>
                    <a:lnTo>
                      <a:pt x="7" y="12"/>
                    </a:lnTo>
                    <a:lnTo>
                      <a:pt x="6" y="11"/>
                    </a:lnTo>
                    <a:lnTo>
                      <a:pt x="4" y="7"/>
                    </a:lnTo>
                    <a:lnTo>
                      <a:pt x="1" y="5"/>
                    </a:lnTo>
                    <a:lnTo>
                      <a:pt x="1" y="2"/>
                    </a:lnTo>
                    <a:lnTo>
                      <a:pt x="0" y="1"/>
                    </a:lnTo>
                    <a:lnTo>
                      <a:pt x="1" y="0"/>
                    </a:lnTo>
                    <a:lnTo>
                      <a:pt x="3" y="1"/>
                    </a:lnTo>
                    <a:lnTo>
                      <a:pt x="6" y="1"/>
                    </a:lnTo>
                    <a:lnTo>
                      <a:pt x="9" y="4"/>
                    </a:lnTo>
                    <a:lnTo>
                      <a:pt x="11" y="5"/>
                    </a:lnTo>
                    <a:lnTo>
                      <a:pt x="12" y="6"/>
                    </a:lnTo>
                    <a:lnTo>
                      <a:pt x="12" y="7"/>
                    </a:lnTo>
                    <a:lnTo>
                      <a:pt x="14" y="7"/>
                    </a:lnTo>
                    <a:lnTo>
                      <a:pt x="17" y="9"/>
                    </a:lnTo>
                    <a:lnTo>
                      <a:pt x="19" y="12"/>
                    </a:lnTo>
                    <a:lnTo>
                      <a:pt x="20" y="13"/>
                    </a:lnTo>
                    <a:lnTo>
                      <a:pt x="20" y="16"/>
                    </a:lnTo>
                    <a:lnTo>
                      <a:pt x="22" y="16"/>
                    </a:lnTo>
                    <a:lnTo>
                      <a:pt x="23" y="18"/>
                    </a:lnTo>
                    <a:lnTo>
                      <a:pt x="25" y="20"/>
                    </a:lnTo>
                    <a:lnTo>
                      <a:pt x="26" y="21"/>
                    </a:lnTo>
                    <a:lnTo>
                      <a:pt x="28" y="21"/>
                    </a:lnTo>
                    <a:lnTo>
                      <a:pt x="28" y="23"/>
                    </a:lnTo>
                    <a:lnTo>
                      <a:pt x="30" y="23"/>
                    </a:lnTo>
                    <a:lnTo>
                      <a:pt x="34" y="24"/>
                    </a:lnTo>
                    <a:lnTo>
                      <a:pt x="39" y="29"/>
                    </a:lnTo>
                    <a:lnTo>
                      <a:pt x="40" y="31"/>
                    </a:lnTo>
                    <a:lnTo>
                      <a:pt x="42" y="31"/>
                    </a:lnTo>
                    <a:lnTo>
                      <a:pt x="44" y="32"/>
                    </a:lnTo>
                    <a:lnTo>
                      <a:pt x="45" y="34"/>
                    </a:lnTo>
                    <a:lnTo>
                      <a:pt x="44" y="35"/>
                    </a:lnTo>
                    <a:lnTo>
                      <a:pt x="42" y="35"/>
                    </a:lnTo>
                    <a:lnTo>
                      <a:pt x="42" y="38"/>
                    </a:lnTo>
                    <a:lnTo>
                      <a:pt x="42" y="37"/>
                    </a:lnTo>
                    <a:lnTo>
                      <a:pt x="41" y="35"/>
                    </a:lnTo>
                    <a:lnTo>
                      <a:pt x="39" y="34"/>
                    </a:lnTo>
                    <a:lnTo>
                      <a:pt x="36" y="34"/>
                    </a:lnTo>
                    <a:lnTo>
                      <a:pt x="35" y="33"/>
                    </a:lnTo>
                    <a:lnTo>
                      <a:pt x="33" y="33"/>
                    </a:lnTo>
                    <a:lnTo>
                      <a:pt x="31" y="32"/>
                    </a:lnTo>
                    <a:lnTo>
                      <a:pt x="31" y="29"/>
                    </a:lnTo>
                    <a:lnTo>
                      <a:pt x="30" y="29"/>
                    </a:lnTo>
                    <a:lnTo>
                      <a:pt x="29" y="29"/>
                    </a:lnTo>
                    <a:lnTo>
                      <a:pt x="28" y="29"/>
                    </a:lnTo>
                    <a:lnTo>
                      <a:pt x="28" y="28"/>
                    </a:lnTo>
                    <a:lnTo>
                      <a:pt x="26" y="28"/>
                    </a:lnTo>
                    <a:lnTo>
                      <a:pt x="25" y="27"/>
                    </a:lnTo>
                    <a:lnTo>
                      <a:pt x="24" y="27"/>
                    </a:lnTo>
                    <a:lnTo>
                      <a:pt x="22" y="24"/>
                    </a:lnTo>
                    <a:lnTo>
                      <a:pt x="20" y="24"/>
                    </a:lnTo>
                    <a:lnTo>
                      <a:pt x="18" y="23"/>
                    </a:lnTo>
                    <a:lnTo>
                      <a:pt x="18" y="22"/>
                    </a:lnTo>
                    <a:lnTo>
                      <a:pt x="17" y="20"/>
                    </a:lnTo>
                    <a:close/>
                  </a:path>
                </a:pathLst>
              </a:custGeom>
              <a:solidFill>
                <a:srgbClr val="EAEAEA"/>
              </a:solidFill>
              <a:ln w="6350">
                <a:solidFill>
                  <a:srgbClr val="C0C0C0"/>
                </a:solidFill>
                <a:round/>
                <a:headEnd/>
                <a:tailEnd/>
              </a:ln>
            </p:spPr>
            <p:txBody>
              <a:bodyPr/>
              <a:lstStyle/>
              <a:p>
                <a:endParaRPr lang="en-US" dirty="0"/>
              </a:p>
            </p:txBody>
          </p:sp>
          <p:sp>
            <p:nvSpPr>
              <p:cNvPr id="551" name="Freeform 588"/>
              <p:cNvSpPr>
                <a:spLocks/>
              </p:cNvSpPr>
              <p:nvPr/>
            </p:nvSpPr>
            <p:spPr bwMode="auto">
              <a:xfrm>
                <a:off x="4507944" y="4645930"/>
                <a:ext cx="10069" cy="11152"/>
              </a:xfrm>
              <a:custGeom>
                <a:avLst/>
                <a:gdLst>
                  <a:gd name="T0" fmla="*/ 0 w 5"/>
                  <a:gd name="T1" fmla="*/ 0 h 6"/>
                  <a:gd name="T2" fmla="*/ 0 w 5"/>
                  <a:gd name="T3" fmla="*/ 0 h 6"/>
                  <a:gd name="T4" fmla="*/ 2147483647 w 5"/>
                  <a:gd name="T5" fmla="*/ 0 h 6"/>
                  <a:gd name="T6" fmla="*/ 2147483647 w 5"/>
                  <a:gd name="T7" fmla="*/ 0 h 6"/>
                  <a:gd name="T8" fmla="*/ 2147483647 w 5"/>
                  <a:gd name="T9" fmla="*/ 2147483647 h 6"/>
                  <a:gd name="T10" fmla="*/ 2147483647 w 5"/>
                  <a:gd name="T11" fmla="*/ 2147483647 h 6"/>
                  <a:gd name="T12" fmla="*/ 2147483647 w 5"/>
                  <a:gd name="T13" fmla="*/ 2147483647 h 6"/>
                  <a:gd name="T14" fmla="*/ 2147483647 w 5"/>
                  <a:gd name="T15" fmla="*/ 2147483647 h 6"/>
                  <a:gd name="T16" fmla="*/ 2147483647 w 5"/>
                  <a:gd name="T17" fmla="*/ 2147483647 h 6"/>
                  <a:gd name="T18" fmla="*/ 2147483647 w 5"/>
                  <a:gd name="T19" fmla="*/ 2147483647 h 6"/>
                  <a:gd name="T20" fmla="*/ 0 w 5"/>
                  <a:gd name="T21" fmla="*/ 2147483647 h 6"/>
                  <a:gd name="T22" fmla="*/ 0 w 5"/>
                  <a:gd name="T23" fmla="*/ 2147483647 h 6"/>
                  <a:gd name="T24" fmla="*/ 0 w 5"/>
                  <a:gd name="T25" fmla="*/ 2147483647 h 6"/>
                  <a:gd name="T26" fmla="*/ 0 w 5"/>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6"/>
                  <a:gd name="T44" fmla="*/ 5 w 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6">
                    <a:moveTo>
                      <a:pt x="0" y="0"/>
                    </a:moveTo>
                    <a:lnTo>
                      <a:pt x="0" y="0"/>
                    </a:lnTo>
                    <a:lnTo>
                      <a:pt x="1" y="0"/>
                    </a:lnTo>
                    <a:lnTo>
                      <a:pt x="3" y="0"/>
                    </a:lnTo>
                    <a:lnTo>
                      <a:pt x="3" y="2"/>
                    </a:lnTo>
                    <a:lnTo>
                      <a:pt x="4" y="2"/>
                    </a:lnTo>
                    <a:lnTo>
                      <a:pt x="5" y="3"/>
                    </a:lnTo>
                    <a:lnTo>
                      <a:pt x="5" y="5"/>
                    </a:lnTo>
                    <a:lnTo>
                      <a:pt x="4" y="6"/>
                    </a:lnTo>
                    <a:lnTo>
                      <a:pt x="0" y="3"/>
                    </a:lnTo>
                    <a:lnTo>
                      <a:pt x="0" y="2"/>
                    </a:lnTo>
                    <a:lnTo>
                      <a:pt x="0" y="1"/>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552" name="Freeform 590"/>
              <p:cNvSpPr>
                <a:spLocks/>
              </p:cNvSpPr>
              <p:nvPr/>
            </p:nvSpPr>
            <p:spPr bwMode="auto">
              <a:xfrm>
                <a:off x="4528080" y="4664517"/>
                <a:ext cx="10069" cy="5576"/>
              </a:xfrm>
              <a:custGeom>
                <a:avLst/>
                <a:gdLst>
                  <a:gd name="T0" fmla="*/ 2147483647 w 5"/>
                  <a:gd name="T1" fmla="*/ 2147483647 h 3"/>
                  <a:gd name="T2" fmla="*/ 0 w 5"/>
                  <a:gd name="T3" fmla="*/ 0 h 3"/>
                  <a:gd name="T4" fmla="*/ 2147483647 w 5"/>
                  <a:gd name="T5" fmla="*/ 0 h 3"/>
                  <a:gd name="T6" fmla="*/ 2147483647 w 5"/>
                  <a:gd name="T7" fmla="*/ 2147483647 h 3"/>
                  <a:gd name="T8" fmla="*/ 2147483647 w 5"/>
                  <a:gd name="T9" fmla="*/ 2147483647 h 3"/>
                  <a:gd name="T10" fmla="*/ 2147483647 w 5"/>
                  <a:gd name="T11" fmla="*/ 2147483647 h 3"/>
                  <a:gd name="T12" fmla="*/ 2147483647 w 5"/>
                  <a:gd name="T13" fmla="*/ 2147483647 h 3"/>
                  <a:gd name="T14" fmla="*/ 2147483647 w 5"/>
                  <a:gd name="T15" fmla="*/ 2147483647 h 3"/>
                  <a:gd name="T16" fmla="*/ 2147483647 w 5"/>
                  <a:gd name="T17" fmla="*/ 2147483647 h 3"/>
                  <a:gd name="T18" fmla="*/ 2147483647 w 5"/>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
                  <a:gd name="T32" fmla="*/ 5 w 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
                    <a:moveTo>
                      <a:pt x="1" y="1"/>
                    </a:moveTo>
                    <a:lnTo>
                      <a:pt x="0" y="0"/>
                    </a:lnTo>
                    <a:lnTo>
                      <a:pt x="2" y="0"/>
                    </a:lnTo>
                    <a:lnTo>
                      <a:pt x="4" y="1"/>
                    </a:lnTo>
                    <a:lnTo>
                      <a:pt x="5" y="1"/>
                    </a:lnTo>
                    <a:lnTo>
                      <a:pt x="5" y="2"/>
                    </a:lnTo>
                    <a:lnTo>
                      <a:pt x="5" y="3"/>
                    </a:lnTo>
                    <a:lnTo>
                      <a:pt x="2" y="3"/>
                    </a:lnTo>
                    <a:lnTo>
                      <a:pt x="1" y="2"/>
                    </a:lnTo>
                    <a:lnTo>
                      <a:pt x="1" y="1"/>
                    </a:lnTo>
                    <a:close/>
                  </a:path>
                </a:pathLst>
              </a:custGeom>
              <a:solidFill>
                <a:srgbClr val="EAEAEA"/>
              </a:solidFill>
              <a:ln w="6350">
                <a:solidFill>
                  <a:srgbClr val="C0C0C0"/>
                </a:solidFill>
                <a:round/>
                <a:headEnd/>
                <a:tailEnd/>
              </a:ln>
            </p:spPr>
            <p:txBody>
              <a:bodyPr/>
              <a:lstStyle/>
              <a:p>
                <a:endParaRPr lang="en-US" dirty="0"/>
              </a:p>
            </p:txBody>
          </p:sp>
          <p:sp>
            <p:nvSpPr>
              <p:cNvPr id="553" name="Freeform 592"/>
              <p:cNvSpPr>
                <a:spLocks/>
              </p:cNvSpPr>
              <p:nvPr/>
            </p:nvSpPr>
            <p:spPr bwMode="auto">
              <a:xfrm>
                <a:off x="2280938" y="3878294"/>
                <a:ext cx="338280" cy="328987"/>
              </a:xfrm>
              <a:custGeom>
                <a:avLst/>
                <a:gdLst>
                  <a:gd name="T0" fmla="*/ 2147483647 w 168"/>
                  <a:gd name="T1" fmla="*/ 0 h 177"/>
                  <a:gd name="T2" fmla="*/ 2147483647 w 168"/>
                  <a:gd name="T3" fmla="*/ 2147483647 h 177"/>
                  <a:gd name="T4" fmla="*/ 2147483647 w 168"/>
                  <a:gd name="T5" fmla="*/ 2147483647 h 177"/>
                  <a:gd name="T6" fmla="*/ 2147483647 w 168"/>
                  <a:gd name="T7" fmla="*/ 2147483647 h 177"/>
                  <a:gd name="T8" fmla="*/ 2147483647 w 168"/>
                  <a:gd name="T9" fmla="*/ 2147483647 h 177"/>
                  <a:gd name="T10" fmla="*/ 2147483647 w 168"/>
                  <a:gd name="T11" fmla="*/ 2147483647 h 177"/>
                  <a:gd name="T12" fmla="*/ 2147483647 w 168"/>
                  <a:gd name="T13" fmla="*/ 2147483647 h 177"/>
                  <a:gd name="T14" fmla="*/ 2147483647 w 168"/>
                  <a:gd name="T15" fmla="*/ 2147483647 h 177"/>
                  <a:gd name="T16" fmla="*/ 2147483647 w 168"/>
                  <a:gd name="T17" fmla="*/ 2147483647 h 177"/>
                  <a:gd name="T18" fmla="*/ 2147483647 w 168"/>
                  <a:gd name="T19" fmla="*/ 2147483647 h 177"/>
                  <a:gd name="T20" fmla="*/ 2147483647 w 168"/>
                  <a:gd name="T21" fmla="*/ 2147483647 h 177"/>
                  <a:gd name="T22" fmla="*/ 2147483647 w 168"/>
                  <a:gd name="T23" fmla="*/ 2147483647 h 177"/>
                  <a:gd name="T24" fmla="*/ 2147483647 w 168"/>
                  <a:gd name="T25" fmla="*/ 2147483647 h 177"/>
                  <a:gd name="T26" fmla="*/ 2147483647 w 168"/>
                  <a:gd name="T27" fmla="*/ 2147483647 h 177"/>
                  <a:gd name="T28" fmla="*/ 2147483647 w 168"/>
                  <a:gd name="T29" fmla="*/ 2147483647 h 177"/>
                  <a:gd name="T30" fmla="*/ 2147483647 w 168"/>
                  <a:gd name="T31" fmla="*/ 2147483647 h 177"/>
                  <a:gd name="T32" fmla="*/ 2147483647 w 168"/>
                  <a:gd name="T33" fmla="*/ 2147483647 h 177"/>
                  <a:gd name="T34" fmla="*/ 2147483647 w 168"/>
                  <a:gd name="T35" fmla="*/ 2147483647 h 177"/>
                  <a:gd name="T36" fmla="*/ 2147483647 w 168"/>
                  <a:gd name="T37" fmla="*/ 2147483647 h 177"/>
                  <a:gd name="T38" fmla="*/ 2147483647 w 168"/>
                  <a:gd name="T39" fmla="*/ 2147483647 h 177"/>
                  <a:gd name="T40" fmla="*/ 2147483647 w 168"/>
                  <a:gd name="T41" fmla="*/ 2147483647 h 177"/>
                  <a:gd name="T42" fmla="*/ 2147483647 w 168"/>
                  <a:gd name="T43" fmla="*/ 2147483647 h 177"/>
                  <a:gd name="T44" fmla="*/ 2147483647 w 168"/>
                  <a:gd name="T45" fmla="*/ 2147483647 h 177"/>
                  <a:gd name="T46" fmla="*/ 2147483647 w 168"/>
                  <a:gd name="T47" fmla="*/ 2147483647 h 177"/>
                  <a:gd name="T48" fmla="*/ 2147483647 w 168"/>
                  <a:gd name="T49" fmla="*/ 2147483647 h 177"/>
                  <a:gd name="T50" fmla="*/ 2147483647 w 168"/>
                  <a:gd name="T51" fmla="*/ 2147483647 h 177"/>
                  <a:gd name="T52" fmla="*/ 2147483647 w 168"/>
                  <a:gd name="T53" fmla="*/ 2147483647 h 177"/>
                  <a:gd name="T54" fmla="*/ 2147483647 w 168"/>
                  <a:gd name="T55" fmla="*/ 2147483647 h 177"/>
                  <a:gd name="T56" fmla="*/ 2147483647 w 168"/>
                  <a:gd name="T57" fmla="*/ 2147483647 h 177"/>
                  <a:gd name="T58" fmla="*/ 2147483647 w 168"/>
                  <a:gd name="T59" fmla="*/ 2147483647 h 177"/>
                  <a:gd name="T60" fmla="*/ 2147483647 w 168"/>
                  <a:gd name="T61" fmla="*/ 2147483647 h 177"/>
                  <a:gd name="T62" fmla="*/ 2147483647 w 168"/>
                  <a:gd name="T63" fmla="*/ 2147483647 h 177"/>
                  <a:gd name="T64" fmla="*/ 2147483647 w 168"/>
                  <a:gd name="T65" fmla="*/ 2147483647 h 177"/>
                  <a:gd name="T66" fmla="*/ 2147483647 w 168"/>
                  <a:gd name="T67" fmla="*/ 2147483647 h 177"/>
                  <a:gd name="T68" fmla="*/ 2147483647 w 168"/>
                  <a:gd name="T69" fmla="*/ 2147483647 h 177"/>
                  <a:gd name="T70" fmla="*/ 2147483647 w 168"/>
                  <a:gd name="T71" fmla="*/ 2147483647 h 177"/>
                  <a:gd name="T72" fmla="*/ 2147483647 w 168"/>
                  <a:gd name="T73" fmla="*/ 2147483647 h 177"/>
                  <a:gd name="T74" fmla="*/ 2147483647 w 168"/>
                  <a:gd name="T75" fmla="*/ 2147483647 h 177"/>
                  <a:gd name="T76" fmla="*/ 2147483647 w 168"/>
                  <a:gd name="T77" fmla="*/ 2147483647 h 177"/>
                  <a:gd name="T78" fmla="*/ 2147483647 w 168"/>
                  <a:gd name="T79" fmla="*/ 2147483647 h 177"/>
                  <a:gd name="T80" fmla="*/ 2147483647 w 168"/>
                  <a:gd name="T81" fmla="*/ 2147483647 h 177"/>
                  <a:gd name="T82" fmla="*/ 2147483647 w 168"/>
                  <a:gd name="T83" fmla="*/ 2147483647 h 177"/>
                  <a:gd name="T84" fmla="*/ 2147483647 w 168"/>
                  <a:gd name="T85" fmla="*/ 2147483647 h 177"/>
                  <a:gd name="T86" fmla="*/ 2147483647 w 168"/>
                  <a:gd name="T87" fmla="*/ 2147483647 h 177"/>
                  <a:gd name="T88" fmla="*/ 2147483647 w 168"/>
                  <a:gd name="T89" fmla="*/ 2147483647 h 177"/>
                  <a:gd name="T90" fmla="*/ 2147483647 w 168"/>
                  <a:gd name="T91" fmla="*/ 2147483647 h 177"/>
                  <a:gd name="T92" fmla="*/ 2147483647 w 168"/>
                  <a:gd name="T93" fmla="*/ 2147483647 h 177"/>
                  <a:gd name="T94" fmla="*/ 2147483647 w 168"/>
                  <a:gd name="T95" fmla="*/ 2147483647 h 177"/>
                  <a:gd name="T96" fmla="*/ 2147483647 w 168"/>
                  <a:gd name="T97" fmla="*/ 2147483647 h 177"/>
                  <a:gd name="T98" fmla="*/ 2147483647 w 168"/>
                  <a:gd name="T99" fmla="*/ 2147483647 h 177"/>
                  <a:gd name="T100" fmla="*/ 2147483647 w 168"/>
                  <a:gd name="T101" fmla="*/ 2147483647 h 177"/>
                  <a:gd name="T102" fmla="*/ 2147483647 w 168"/>
                  <a:gd name="T103" fmla="*/ 2147483647 h 177"/>
                  <a:gd name="T104" fmla="*/ 2147483647 w 168"/>
                  <a:gd name="T105" fmla="*/ 2147483647 h 177"/>
                  <a:gd name="T106" fmla="*/ 2147483647 w 168"/>
                  <a:gd name="T107" fmla="*/ 2147483647 h 177"/>
                  <a:gd name="T108" fmla="*/ 2147483647 w 168"/>
                  <a:gd name="T109" fmla="*/ 2147483647 h 177"/>
                  <a:gd name="T110" fmla="*/ 2147483647 w 168"/>
                  <a:gd name="T111" fmla="*/ 2147483647 h 177"/>
                  <a:gd name="T112" fmla="*/ 2147483647 w 168"/>
                  <a:gd name="T113" fmla="*/ 2147483647 h 177"/>
                  <a:gd name="T114" fmla="*/ 2147483647 w 168"/>
                  <a:gd name="T115" fmla="*/ 2147483647 h 177"/>
                  <a:gd name="T116" fmla="*/ 2147483647 w 168"/>
                  <a:gd name="T117" fmla="*/ 2147483647 h 177"/>
                  <a:gd name="T118" fmla="*/ 0 w 168"/>
                  <a:gd name="T119" fmla="*/ 2147483647 h 1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
                  <a:gd name="T181" fmla="*/ 0 h 177"/>
                  <a:gd name="T182" fmla="*/ 168 w 168"/>
                  <a:gd name="T183" fmla="*/ 177 h 1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 h="177">
                    <a:moveTo>
                      <a:pt x="0" y="1"/>
                    </a:moveTo>
                    <a:lnTo>
                      <a:pt x="3" y="1"/>
                    </a:lnTo>
                    <a:lnTo>
                      <a:pt x="3" y="0"/>
                    </a:lnTo>
                    <a:lnTo>
                      <a:pt x="6" y="0"/>
                    </a:lnTo>
                    <a:lnTo>
                      <a:pt x="9" y="1"/>
                    </a:lnTo>
                    <a:lnTo>
                      <a:pt x="10" y="1"/>
                    </a:lnTo>
                    <a:lnTo>
                      <a:pt x="12" y="4"/>
                    </a:lnTo>
                    <a:lnTo>
                      <a:pt x="16" y="4"/>
                    </a:lnTo>
                    <a:lnTo>
                      <a:pt x="17" y="6"/>
                    </a:lnTo>
                    <a:lnTo>
                      <a:pt x="21" y="6"/>
                    </a:lnTo>
                    <a:lnTo>
                      <a:pt x="26" y="6"/>
                    </a:lnTo>
                    <a:lnTo>
                      <a:pt x="28" y="6"/>
                    </a:lnTo>
                    <a:lnTo>
                      <a:pt x="31" y="7"/>
                    </a:lnTo>
                    <a:lnTo>
                      <a:pt x="34" y="7"/>
                    </a:lnTo>
                    <a:lnTo>
                      <a:pt x="37" y="7"/>
                    </a:lnTo>
                    <a:lnTo>
                      <a:pt x="42" y="11"/>
                    </a:lnTo>
                    <a:lnTo>
                      <a:pt x="43" y="13"/>
                    </a:lnTo>
                    <a:lnTo>
                      <a:pt x="43" y="14"/>
                    </a:lnTo>
                    <a:lnTo>
                      <a:pt x="44" y="15"/>
                    </a:lnTo>
                    <a:lnTo>
                      <a:pt x="45" y="17"/>
                    </a:lnTo>
                    <a:lnTo>
                      <a:pt x="48" y="20"/>
                    </a:lnTo>
                    <a:lnTo>
                      <a:pt x="49" y="23"/>
                    </a:lnTo>
                    <a:lnTo>
                      <a:pt x="53" y="25"/>
                    </a:lnTo>
                    <a:lnTo>
                      <a:pt x="55" y="29"/>
                    </a:lnTo>
                    <a:lnTo>
                      <a:pt x="65" y="34"/>
                    </a:lnTo>
                    <a:lnTo>
                      <a:pt x="67" y="35"/>
                    </a:lnTo>
                    <a:lnTo>
                      <a:pt x="71" y="39"/>
                    </a:lnTo>
                    <a:lnTo>
                      <a:pt x="73" y="41"/>
                    </a:lnTo>
                    <a:lnTo>
                      <a:pt x="75" y="45"/>
                    </a:lnTo>
                    <a:lnTo>
                      <a:pt x="78" y="45"/>
                    </a:lnTo>
                    <a:lnTo>
                      <a:pt x="80" y="48"/>
                    </a:lnTo>
                    <a:lnTo>
                      <a:pt x="83" y="52"/>
                    </a:lnTo>
                    <a:lnTo>
                      <a:pt x="86" y="53"/>
                    </a:lnTo>
                    <a:lnTo>
                      <a:pt x="87" y="55"/>
                    </a:lnTo>
                    <a:lnTo>
                      <a:pt x="87" y="53"/>
                    </a:lnTo>
                    <a:lnTo>
                      <a:pt x="88" y="52"/>
                    </a:lnTo>
                    <a:lnTo>
                      <a:pt x="91" y="52"/>
                    </a:lnTo>
                    <a:lnTo>
                      <a:pt x="92" y="53"/>
                    </a:lnTo>
                    <a:lnTo>
                      <a:pt x="95" y="59"/>
                    </a:lnTo>
                    <a:lnTo>
                      <a:pt x="98" y="61"/>
                    </a:lnTo>
                    <a:lnTo>
                      <a:pt x="99" y="61"/>
                    </a:lnTo>
                    <a:lnTo>
                      <a:pt x="100" y="61"/>
                    </a:lnTo>
                    <a:lnTo>
                      <a:pt x="105" y="63"/>
                    </a:lnTo>
                    <a:lnTo>
                      <a:pt x="106" y="66"/>
                    </a:lnTo>
                    <a:lnTo>
                      <a:pt x="108" y="68"/>
                    </a:lnTo>
                    <a:lnTo>
                      <a:pt x="109" y="69"/>
                    </a:lnTo>
                    <a:lnTo>
                      <a:pt x="109" y="66"/>
                    </a:lnTo>
                    <a:lnTo>
                      <a:pt x="110" y="67"/>
                    </a:lnTo>
                    <a:lnTo>
                      <a:pt x="111" y="68"/>
                    </a:lnTo>
                    <a:lnTo>
                      <a:pt x="114" y="70"/>
                    </a:lnTo>
                    <a:lnTo>
                      <a:pt x="119" y="69"/>
                    </a:lnTo>
                    <a:lnTo>
                      <a:pt x="121" y="70"/>
                    </a:lnTo>
                    <a:lnTo>
                      <a:pt x="122" y="72"/>
                    </a:lnTo>
                    <a:lnTo>
                      <a:pt x="121" y="73"/>
                    </a:lnTo>
                    <a:lnTo>
                      <a:pt x="121" y="74"/>
                    </a:lnTo>
                    <a:lnTo>
                      <a:pt x="120" y="74"/>
                    </a:lnTo>
                    <a:lnTo>
                      <a:pt x="120" y="77"/>
                    </a:lnTo>
                    <a:lnTo>
                      <a:pt x="121" y="78"/>
                    </a:lnTo>
                    <a:lnTo>
                      <a:pt x="121" y="80"/>
                    </a:lnTo>
                    <a:lnTo>
                      <a:pt x="117" y="81"/>
                    </a:lnTo>
                    <a:lnTo>
                      <a:pt x="117" y="83"/>
                    </a:lnTo>
                    <a:lnTo>
                      <a:pt x="121" y="81"/>
                    </a:lnTo>
                    <a:lnTo>
                      <a:pt x="124" y="80"/>
                    </a:lnTo>
                    <a:lnTo>
                      <a:pt x="127" y="78"/>
                    </a:lnTo>
                    <a:lnTo>
                      <a:pt x="128" y="79"/>
                    </a:lnTo>
                    <a:lnTo>
                      <a:pt x="131" y="81"/>
                    </a:lnTo>
                    <a:lnTo>
                      <a:pt x="131" y="84"/>
                    </a:lnTo>
                    <a:lnTo>
                      <a:pt x="132" y="85"/>
                    </a:lnTo>
                    <a:lnTo>
                      <a:pt x="128" y="89"/>
                    </a:lnTo>
                    <a:lnTo>
                      <a:pt x="128" y="90"/>
                    </a:lnTo>
                    <a:lnTo>
                      <a:pt x="131" y="90"/>
                    </a:lnTo>
                    <a:lnTo>
                      <a:pt x="130" y="92"/>
                    </a:lnTo>
                    <a:lnTo>
                      <a:pt x="128" y="94"/>
                    </a:lnTo>
                    <a:lnTo>
                      <a:pt x="127" y="96"/>
                    </a:lnTo>
                    <a:lnTo>
                      <a:pt x="128" y="99"/>
                    </a:lnTo>
                    <a:lnTo>
                      <a:pt x="131" y="101"/>
                    </a:lnTo>
                    <a:lnTo>
                      <a:pt x="133" y="102"/>
                    </a:lnTo>
                    <a:lnTo>
                      <a:pt x="136" y="102"/>
                    </a:lnTo>
                    <a:lnTo>
                      <a:pt x="137" y="102"/>
                    </a:lnTo>
                    <a:lnTo>
                      <a:pt x="138" y="102"/>
                    </a:lnTo>
                    <a:lnTo>
                      <a:pt x="142" y="102"/>
                    </a:lnTo>
                    <a:lnTo>
                      <a:pt x="143" y="106"/>
                    </a:lnTo>
                    <a:lnTo>
                      <a:pt x="143" y="108"/>
                    </a:lnTo>
                    <a:lnTo>
                      <a:pt x="144" y="111"/>
                    </a:lnTo>
                    <a:lnTo>
                      <a:pt x="144" y="113"/>
                    </a:lnTo>
                    <a:lnTo>
                      <a:pt x="144" y="116"/>
                    </a:lnTo>
                    <a:lnTo>
                      <a:pt x="146" y="116"/>
                    </a:lnTo>
                    <a:lnTo>
                      <a:pt x="148" y="117"/>
                    </a:lnTo>
                    <a:lnTo>
                      <a:pt x="150" y="118"/>
                    </a:lnTo>
                    <a:lnTo>
                      <a:pt x="148" y="122"/>
                    </a:lnTo>
                    <a:lnTo>
                      <a:pt x="150" y="123"/>
                    </a:lnTo>
                    <a:lnTo>
                      <a:pt x="153" y="123"/>
                    </a:lnTo>
                    <a:lnTo>
                      <a:pt x="155" y="122"/>
                    </a:lnTo>
                    <a:lnTo>
                      <a:pt x="158" y="123"/>
                    </a:lnTo>
                    <a:lnTo>
                      <a:pt x="161" y="124"/>
                    </a:lnTo>
                    <a:lnTo>
                      <a:pt x="161" y="125"/>
                    </a:lnTo>
                    <a:lnTo>
                      <a:pt x="164" y="128"/>
                    </a:lnTo>
                    <a:lnTo>
                      <a:pt x="165" y="130"/>
                    </a:lnTo>
                    <a:lnTo>
                      <a:pt x="166" y="132"/>
                    </a:lnTo>
                    <a:lnTo>
                      <a:pt x="168" y="134"/>
                    </a:lnTo>
                    <a:lnTo>
                      <a:pt x="166" y="138"/>
                    </a:lnTo>
                    <a:lnTo>
                      <a:pt x="165" y="141"/>
                    </a:lnTo>
                    <a:lnTo>
                      <a:pt x="165" y="144"/>
                    </a:lnTo>
                    <a:lnTo>
                      <a:pt x="166" y="146"/>
                    </a:lnTo>
                    <a:lnTo>
                      <a:pt x="165" y="149"/>
                    </a:lnTo>
                    <a:lnTo>
                      <a:pt x="164" y="154"/>
                    </a:lnTo>
                    <a:lnTo>
                      <a:pt x="165" y="156"/>
                    </a:lnTo>
                    <a:lnTo>
                      <a:pt x="165" y="167"/>
                    </a:lnTo>
                    <a:lnTo>
                      <a:pt x="164" y="172"/>
                    </a:lnTo>
                    <a:lnTo>
                      <a:pt x="164" y="176"/>
                    </a:lnTo>
                    <a:lnTo>
                      <a:pt x="161" y="176"/>
                    </a:lnTo>
                    <a:lnTo>
                      <a:pt x="159" y="173"/>
                    </a:lnTo>
                    <a:lnTo>
                      <a:pt x="157" y="171"/>
                    </a:lnTo>
                    <a:lnTo>
                      <a:pt x="155" y="172"/>
                    </a:lnTo>
                    <a:lnTo>
                      <a:pt x="155" y="174"/>
                    </a:lnTo>
                    <a:lnTo>
                      <a:pt x="153" y="174"/>
                    </a:lnTo>
                    <a:lnTo>
                      <a:pt x="148" y="171"/>
                    </a:lnTo>
                    <a:lnTo>
                      <a:pt x="146" y="172"/>
                    </a:lnTo>
                    <a:lnTo>
                      <a:pt x="148" y="176"/>
                    </a:lnTo>
                    <a:lnTo>
                      <a:pt x="147" y="177"/>
                    </a:lnTo>
                    <a:lnTo>
                      <a:pt x="143" y="174"/>
                    </a:lnTo>
                    <a:lnTo>
                      <a:pt x="141" y="172"/>
                    </a:lnTo>
                    <a:lnTo>
                      <a:pt x="137" y="167"/>
                    </a:lnTo>
                    <a:lnTo>
                      <a:pt x="135" y="165"/>
                    </a:lnTo>
                    <a:lnTo>
                      <a:pt x="132" y="162"/>
                    </a:lnTo>
                    <a:lnTo>
                      <a:pt x="130" y="161"/>
                    </a:lnTo>
                    <a:lnTo>
                      <a:pt x="128" y="161"/>
                    </a:lnTo>
                    <a:lnTo>
                      <a:pt x="122" y="156"/>
                    </a:lnTo>
                    <a:lnTo>
                      <a:pt x="119" y="154"/>
                    </a:lnTo>
                    <a:lnTo>
                      <a:pt x="116" y="151"/>
                    </a:lnTo>
                    <a:lnTo>
                      <a:pt x="113" y="150"/>
                    </a:lnTo>
                    <a:lnTo>
                      <a:pt x="110" y="146"/>
                    </a:lnTo>
                    <a:lnTo>
                      <a:pt x="110" y="144"/>
                    </a:lnTo>
                    <a:lnTo>
                      <a:pt x="108" y="141"/>
                    </a:lnTo>
                    <a:lnTo>
                      <a:pt x="105" y="139"/>
                    </a:lnTo>
                    <a:lnTo>
                      <a:pt x="103" y="136"/>
                    </a:lnTo>
                    <a:lnTo>
                      <a:pt x="95" y="128"/>
                    </a:lnTo>
                    <a:lnTo>
                      <a:pt x="89" y="122"/>
                    </a:lnTo>
                    <a:lnTo>
                      <a:pt x="88" y="121"/>
                    </a:lnTo>
                    <a:lnTo>
                      <a:pt x="88" y="116"/>
                    </a:lnTo>
                    <a:lnTo>
                      <a:pt x="81" y="103"/>
                    </a:lnTo>
                    <a:lnTo>
                      <a:pt x="81" y="100"/>
                    </a:lnTo>
                    <a:lnTo>
                      <a:pt x="78" y="96"/>
                    </a:lnTo>
                    <a:lnTo>
                      <a:pt x="77" y="95"/>
                    </a:lnTo>
                    <a:lnTo>
                      <a:pt x="75" y="92"/>
                    </a:lnTo>
                    <a:lnTo>
                      <a:pt x="73" y="91"/>
                    </a:lnTo>
                    <a:lnTo>
                      <a:pt x="71" y="86"/>
                    </a:lnTo>
                    <a:lnTo>
                      <a:pt x="66" y="83"/>
                    </a:lnTo>
                    <a:lnTo>
                      <a:pt x="64" y="83"/>
                    </a:lnTo>
                    <a:lnTo>
                      <a:pt x="62" y="83"/>
                    </a:lnTo>
                    <a:lnTo>
                      <a:pt x="62" y="81"/>
                    </a:lnTo>
                    <a:lnTo>
                      <a:pt x="61" y="77"/>
                    </a:lnTo>
                    <a:lnTo>
                      <a:pt x="60" y="70"/>
                    </a:lnTo>
                    <a:lnTo>
                      <a:pt x="58" y="67"/>
                    </a:lnTo>
                    <a:lnTo>
                      <a:pt x="56" y="63"/>
                    </a:lnTo>
                    <a:lnTo>
                      <a:pt x="56" y="61"/>
                    </a:lnTo>
                    <a:lnTo>
                      <a:pt x="54" y="58"/>
                    </a:lnTo>
                    <a:lnTo>
                      <a:pt x="51" y="55"/>
                    </a:lnTo>
                    <a:lnTo>
                      <a:pt x="45" y="52"/>
                    </a:lnTo>
                    <a:lnTo>
                      <a:pt x="43" y="51"/>
                    </a:lnTo>
                    <a:lnTo>
                      <a:pt x="39" y="51"/>
                    </a:lnTo>
                    <a:lnTo>
                      <a:pt x="37" y="42"/>
                    </a:lnTo>
                    <a:lnTo>
                      <a:pt x="36" y="41"/>
                    </a:lnTo>
                    <a:lnTo>
                      <a:pt x="34" y="40"/>
                    </a:lnTo>
                    <a:lnTo>
                      <a:pt x="33" y="39"/>
                    </a:lnTo>
                    <a:lnTo>
                      <a:pt x="29" y="33"/>
                    </a:lnTo>
                    <a:lnTo>
                      <a:pt x="27" y="30"/>
                    </a:lnTo>
                    <a:lnTo>
                      <a:pt x="25" y="29"/>
                    </a:lnTo>
                    <a:lnTo>
                      <a:pt x="22" y="29"/>
                    </a:lnTo>
                    <a:lnTo>
                      <a:pt x="18" y="26"/>
                    </a:lnTo>
                    <a:lnTo>
                      <a:pt x="16" y="24"/>
                    </a:lnTo>
                    <a:lnTo>
                      <a:pt x="15" y="22"/>
                    </a:lnTo>
                    <a:lnTo>
                      <a:pt x="12" y="20"/>
                    </a:lnTo>
                    <a:lnTo>
                      <a:pt x="5" y="13"/>
                    </a:lnTo>
                    <a:lnTo>
                      <a:pt x="4" y="12"/>
                    </a:lnTo>
                    <a:lnTo>
                      <a:pt x="1" y="6"/>
                    </a:lnTo>
                    <a:lnTo>
                      <a:pt x="1" y="1"/>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554" name="Freeform 594"/>
              <p:cNvSpPr>
                <a:spLocks/>
              </p:cNvSpPr>
              <p:nvPr/>
            </p:nvSpPr>
            <p:spPr bwMode="auto">
              <a:xfrm>
                <a:off x="2299061" y="3954500"/>
                <a:ext cx="22150" cy="16729"/>
              </a:xfrm>
              <a:custGeom>
                <a:avLst/>
                <a:gdLst>
                  <a:gd name="T0" fmla="*/ 0 w 11"/>
                  <a:gd name="T1" fmla="*/ 2147483647 h 9"/>
                  <a:gd name="T2" fmla="*/ 0 w 11"/>
                  <a:gd name="T3" fmla="*/ 2147483647 h 9"/>
                  <a:gd name="T4" fmla="*/ 2147483647 w 11"/>
                  <a:gd name="T5" fmla="*/ 0 h 9"/>
                  <a:gd name="T6" fmla="*/ 2147483647 w 11"/>
                  <a:gd name="T7" fmla="*/ 2147483647 h 9"/>
                  <a:gd name="T8" fmla="*/ 2147483647 w 11"/>
                  <a:gd name="T9" fmla="*/ 2147483647 h 9"/>
                  <a:gd name="T10" fmla="*/ 2147483647 w 11"/>
                  <a:gd name="T11" fmla="*/ 2147483647 h 9"/>
                  <a:gd name="T12" fmla="*/ 2147483647 w 11"/>
                  <a:gd name="T13" fmla="*/ 2147483647 h 9"/>
                  <a:gd name="T14" fmla="*/ 2147483647 w 11"/>
                  <a:gd name="T15" fmla="*/ 2147483647 h 9"/>
                  <a:gd name="T16" fmla="*/ 2147483647 w 11"/>
                  <a:gd name="T17" fmla="*/ 2147483647 h 9"/>
                  <a:gd name="T18" fmla="*/ 0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0" y="3"/>
                    </a:moveTo>
                    <a:lnTo>
                      <a:pt x="0" y="1"/>
                    </a:lnTo>
                    <a:lnTo>
                      <a:pt x="1" y="0"/>
                    </a:lnTo>
                    <a:lnTo>
                      <a:pt x="9" y="6"/>
                    </a:lnTo>
                    <a:lnTo>
                      <a:pt x="11" y="9"/>
                    </a:lnTo>
                    <a:lnTo>
                      <a:pt x="8" y="7"/>
                    </a:lnTo>
                    <a:lnTo>
                      <a:pt x="6" y="6"/>
                    </a:lnTo>
                    <a:lnTo>
                      <a:pt x="1" y="4"/>
                    </a:lnTo>
                    <a:lnTo>
                      <a:pt x="0" y="3"/>
                    </a:lnTo>
                    <a:close/>
                  </a:path>
                </a:pathLst>
              </a:custGeom>
              <a:solidFill>
                <a:srgbClr val="EAEAEA"/>
              </a:solidFill>
              <a:ln w="6350">
                <a:solidFill>
                  <a:srgbClr val="C0C0C0"/>
                </a:solidFill>
                <a:round/>
                <a:headEnd/>
                <a:tailEnd/>
              </a:ln>
            </p:spPr>
            <p:txBody>
              <a:bodyPr/>
              <a:lstStyle/>
              <a:p>
                <a:endParaRPr lang="en-US" dirty="0"/>
              </a:p>
            </p:txBody>
          </p:sp>
          <p:sp>
            <p:nvSpPr>
              <p:cNvPr id="555" name="Freeform 596"/>
              <p:cNvSpPr>
                <a:spLocks/>
              </p:cNvSpPr>
              <p:nvPr/>
            </p:nvSpPr>
            <p:spPr bwMode="auto">
              <a:xfrm>
                <a:off x="2343359" y="3995392"/>
                <a:ext cx="24163" cy="26021"/>
              </a:xfrm>
              <a:custGeom>
                <a:avLst/>
                <a:gdLst>
                  <a:gd name="T0" fmla="*/ 0 w 12"/>
                  <a:gd name="T1" fmla="*/ 2147483647 h 14"/>
                  <a:gd name="T2" fmla="*/ 0 w 12"/>
                  <a:gd name="T3" fmla="*/ 2147483647 h 14"/>
                  <a:gd name="T4" fmla="*/ 2147483647 w 12"/>
                  <a:gd name="T5" fmla="*/ 0 h 14"/>
                  <a:gd name="T6" fmla="*/ 2147483647 w 12"/>
                  <a:gd name="T7" fmla="*/ 2147483647 h 14"/>
                  <a:gd name="T8" fmla="*/ 2147483647 w 12"/>
                  <a:gd name="T9" fmla="*/ 2147483647 h 14"/>
                  <a:gd name="T10" fmla="*/ 2147483647 w 12"/>
                  <a:gd name="T11" fmla="*/ 2147483647 h 14"/>
                  <a:gd name="T12" fmla="*/ 2147483647 w 12"/>
                  <a:gd name="T13" fmla="*/ 2147483647 h 14"/>
                  <a:gd name="T14" fmla="*/ 2147483647 w 12"/>
                  <a:gd name="T15" fmla="*/ 2147483647 h 14"/>
                  <a:gd name="T16" fmla="*/ 2147483647 w 12"/>
                  <a:gd name="T17" fmla="*/ 2147483647 h 14"/>
                  <a:gd name="T18" fmla="*/ 2147483647 w 12"/>
                  <a:gd name="T19" fmla="*/ 2147483647 h 14"/>
                  <a:gd name="T20" fmla="*/ 2147483647 w 12"/>
                  <a:gd name="T21" fmla="*/ 2147483647 h 14"/>
                  <a:gd name="T22" fmla="*/ 2147483647 w 12"/>
                  <a:gd name="T23" fmla="*/ 2147483647 h 14"/>
                  <a:gd name="T24" fmla="*/ 0 w 12"/>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4"/>
                  <a:gd name="T41" fmla="*/ 12 w 12"/>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4">
                    <a:moveTo>
                      <a:pt x="0" y="3"/>
                    </a:moveTo>
                    <a:lnTo>
                      <a:pt x="0" y="1"/>
                    </a:lnTo>
                    <a:lnTo>
                      <a:pt x="3" y="0"/>
                    </a:lnTo>
                    <a:lnTo>
                      <a:pt x="6" y="1"/>
                    </a:lnTo>
                    <a:lnTo>
                      <a:pt x="7" y="4"/>
                    </a:lnTo>
                    <a:lnTo>
                      <a:pt x="12" y="7"/>
                    </a:lnTo>
                    <a:lnTo>
                      <a:pt x="12" y="12"/>
                    </a:lnTo>
                    <a:lnTo>
                      <a:pt x="11" y="14"/>
                    </a:lnTo>
                    <a:lnTo>
                      <a:pt x="9" y="14"/>
                    </a:lnTo>
                    <a:lnTo>
                      <a:pt x="8" y="11"/>
                    </a:lnTo>
                    <a:lnTo>
                      <a:pt x="7" y="10"/>
                    </a:lnTo>
                    <a:lnTo>
                      <a:pt x="3" y="7"/>
                    </a:lnTo>
                    <a:lnTo>
                      <a:pt x="0" y="3"/>
                    </a:lnTo>
                    <a:close/>
                  </a:path>
                </a:pathLst>
              </a:custGeom>
              <a:solidFill>
                <a:srgbClr val="EAEAEA"/>
              </a:solidFill>
              <a:ln w="6350">
                <a:solidFill>
                  <a:srgbClr val="C0C0C0"/>
                </a:solidFill>
                <a:round/>
                <a:headEnd/>
                <a:tailEnd/>
              </a:ln>
            </p:spPr>
            <p:txBody>
              <a:bodyPr/>
              <a:lstStyle/>
              <a:p>
                <a:endParaRPr lang="en-US" dirty="0"/>
              </a:p>
            </p:txBody>
          </p:sp>
          <p:sp>
            <p:nvSpPr>
              <p:cNvPr id="556" name="Freeform 598"/>
              <p:cNvSpPr>
                <a:spLocks/>
              </p:cNvSpPr>
              <p:nvPr/>
            </p:nvSpPr>
            <p:spPr bwMode="auto">
              <a:xfrm>
                <a:off x="2476254" y="3976805"/>
                <a:ext cx="10069" cy="11152"/>
              </a:xfrm>
              <a:custGeom>
                <a:avLst/>
                <a:gdLst>
                  <a:gd name="T0" fmla="*/ 2147483647 w 5"/>
                  <a:gd name="T1" fmla="*/ 2147483647 h 6"/>
                  <a:gd name="T2" fmla="*/ 2147483647 w 5"/>
                  <a:gd name="T3" fmla="*/ 2147483647 h 6"/>
                  <a:gd name="T4" fmla="*/ 2147483647 w 5"/>
                  <a:gd name="T5" fmla="*/ 2147483647 h 6"/>
                  <a:gd name="T6" fmla="*/ 0 w 5"/>
                  <a:gd name="T7" fmla="*/ 2147483647 h 6"/>
                  <a:gd name="T8" fmla="*/ 0 w 5"/>
                  <a:gd name="T9" fmla="*/ 2147483647 h 6"/>
                  <a:gd name="T10" fmla="*/ 2147483647 w 5"/>
                  <a:gd name="T11" fmla="*/ 2147483647 h 6"/>
                  <a:gd name="T12" fmla="*/ 2147483647 w 5"/>
                  <a:gd name="T13" fmla="*/ 2147483647 h 6"/>
                  <a:gd name="T14" fmla="*/ 2147483647 w 5"/>
                  <a:gd name="T15" fmla="*/ 0 h 6"/>
                  <a:gd name="T16" fmla="*/ 2147483647 w 5"/>
                  <a:gd name="T17" fmla="*/ 2147483647 h 6"/>
                  <a:gd name="T18" fmla="*/ 2147483647 w 5"/>
                  <a:gd name="T19" fmla="*/ 2147483647 h 6"/>
                  <a:gd name="T20" fmla="*/ 2147483647 w 5"/>
                  <a:gd name="T21" fmla="*/ 2147483647 h 6"/>
                  <a:gd name="T22" fmla="*/ 2147483647 w 5"/>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6"/>
                  <a:gd name="T38" fmla="*/ 5 w 5"/>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6">
                    <a:moveTo>
                      <a:pt x="3" y="6"/>
                    </a:moveTo>
                    <a:lnTo>
                      <a:pt x="2" y="6"/>
                    </a:lnTo>
                    <a:lnTo>
                      <a:pt x="1" y="5"/>
                    </a:lnTo>
                    <a:lnTo>
                      <a:pt x="0" y="3"/>
                    </a:lnTo>
                    <a:lnTo>
                      <a:pt x="0" y="2"/>
                    </a:lnTo>
                    <a:lnTo>
                      <a:pt x="1" y="2"/>
                    </a:lnTo>
                    <a:lnTo>
                      <a:pt x="2" y="2"/>
                    </a:lnTo>
                    <a:lnTo>
                      <a:pt x="3" y="0"/>
                    </a:lnTo>
                    <a:lnTo>
                      <a:pt x="5" y="2"/>
                    </a:lnTo>
                    <a:lnTo>
                      <a:pt x="5" y="5"/>
                    </a:lnTo>
                    <a:lnTo>
                      <a:pt x="3" y="6"/>
                    </a:lnTo>
                    <a:close/>
                  </a:path>
                </a:pathLst>
              </a:custGeom>
              <a:solidFill>
                <a:srgbClr val="EAEAEA"/>
              </a:solidFill>
              <a:ln w="6350">
                <a:solidFill>
                  <a:srgbClr val="C0C0C0"/>
                </a:solidFill>
                <a:round/>
                <a:headEnd/>
                <a:tailEnd/>
              </a:ln>
            </p:spPr>
            <p:txBody>
              <a:bodyPr/>
              <a:lstStyle/>
              <a:p>
                <a:endParaRPr lang="en-US" dirty="0"/>
              </a:p>
            </p:txBody>
          </p:sp>
          <p:sp>
            <p:nvSpPr>
              <p:cNvPr id="557" name="Freeform 600"/>
              <p:cNvSpPr>
                <a:spLocks/>
              </p:cNvSpPr>
              <p:nvPr/>
            </p:nvSpPr>
            <p:spPr bwMode="auto">
              <a:xfrm>
                <a:off x="2494376" y="3991674"/>
                <a:ext cx="14095" cy="9294"/>
              </a:xfrm>
              <a:custGeom>
                <a:avLst/>
                <a:gdLst>
                  <a:gd name="T0" fmla="*/ 0 w 7"/>
                  <a:gd name="T1" fmla="*/ 0 h 5"/>
                  <a:gd name="T2" fmla="*/ 0 w 7"/>
                  <a:gd name="T3" fmla="*/ 0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2147483647 h 5"/>
                  <a:gd name="T16" fmla="*/ 2147483647 w 7"/>
                  <a:gd name="T17" fmla="*/ 2147483647 h 5"/>
                  <a:gd name="T18" fmla="*/ 0 w 7"/>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0" y="0"/>
                    </a:moveTo>
                    <a:lnTo>
                      <a:pt x="0" y="0"/>
                    </a:lnTo>
                    <a:lnTo>
                      <a:pt x="2" y="1"/>
                    </a:lnTo>
                    <a:lnTo>
                      <a:pt x="3" y="1"/>
                    </a:lnTo>
                    <a:lnTo>
                      <a:pt x="5" y="1"/>
                    </a:lnTo>
                    <a:lnTo>
                      <a:pt x="7" y="5"/>
                    </a:lnTo>
                    <a:lnTo>
                      <a:pt x="4" y="3"/>
                    </a:lnTo>
                    <a:lnTo>
                      <a:pt x="2" y="2"/>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558" name="Freeform 602"/>
              <p:cNvSpPr>
                <a:spLocks/>
              </p:cNvSpPr>
              <p:nvPr/>
            </p:nvSpPr>
            <p:spPr bwMode="auto">
              <a:xfrm>
                <a:off x="2389671" y="4064163"/>
                <a:ext cx="20136" cy="24163"/>
              </a:xfrm>
              <a:custGeom>
                <a:avLst/>
                <a:gdLst>
                  <a:gd name="T0" fmla="*/ 2147483647 w 10"/>
                  <a:gd name="T1" fmla="*/ 2147483647 h 13"/>
                  <a:gd name="T2" fmla="*/ 2147483647 w 10"/>
                  <a:gd name="T3" fmla="*/ 0 h 13"/>
                  <a:gd name="T4" fmla="*/ 2147483647 w 10"/>
                  <a:gd name="T5" fmla="*/ 2147483647 h 13"/>
                  <a:gd name="T6" fmla="*/ 2147483647 w 10"/>
                  <a:gd name="T7" fmla="*/ 2147483647 h 13"/>
                  <a:gd name="T8" fmla="*/ 2147483647 w 10"/>
                  <a:gd name="T9" fmla="*/ 2147483647 h 13"/>
                  <a:gd name="T10" fmla="*/ 2147483647 w 10"/>
                  <a:gd name="T11" fmla="*/ 2147483647 h 13"/>
                  <a:gd name="T12" fmla="*/ 2147483647 w 10"/>
                  <a:gd name="T13" fmla="*/ 2147483647 h 13"/>
                  <a:gd name="T14" fmla="*/ 2147483647 w 10"/>
                  <a:gd name="T15" fmla="*/ 2147483647 h 13"/>
                  <a:gd name="T16" fmla="*/ 2147483647 w 10"/>
                  <a:gd name="T17" fmla="*/ 2147483647 h 13"/>
                  <a:gd name="T18" fmla="*/ 2147483647 w 10"/>
                  <a:gd name="T19" fmla="*/ 2147483647 h 13"/>
                  <a:gd name="T20" fmla="*/ 2147483647 w 10"/>
                  <a:gd name="T21" fmla="*/ 2147483647 h 13"/>
                  <a:gd name="T22" fmla="*/ 0 w 10"/>
                  <a:gd name="T23" fmla="*/ 2147483647 h 13"/>
                  <a:gd name="T24" fmla="*/ 0 w 10"/>
                  <a:gd name="T25" fmla="*/ 2147483647 h 13"/>
                  <a:gd name="T26" fmla="*/ 0 w 10"/>
                  <a:gd name="T27" fmla="*/ 2147483647 h 13"/>
                  <a:gd name="T28" fmla="*/ 2147483647 w 10"/>
                  <a:gd name="T29" fmla="*/ 2147483647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3"/>
                  <a:gd name="T47" fmla="*/ 10 w 10"/>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3">
                    <a:moveTo>
                      <a:pt x="1" y="1"/>
                    </a:moveTo>
                    <a:lnTo>
                      <a:pt x="4" y="0"/>
                    </a:lnTo>
                    <a:lnTo>
                      <a:pt x="5" y="1"/>
                    </a:lnTo>
                    <a:lnTo>
                      <a:pt x="5" y="3"/>
                    </a:lnTo>
                    <a:lnTo>
                      <a:pt x="7" y="8"/>
                    </a:lnTo>
                    <a:lnTo>
                      <a:pt x="10" y="11"/>
                    </a:lnTo>
                    <a:lnTo>
                      <a:pt x="8" y="13"/>
                    </a:lnTo>
                    <a:lnTo>
                      <a:pt x="7" y="13"/>
                    </a:lnTo>
                    <a:lnTo>
                      <a:pt x="5" y="13"/>
                    </a:lnTo>
                    <a:lnTo>
                      <a:pt x="4" y="11"/>
                    </a:lnTo>
                    <a:lnTo>
                      <a:pt x="1" y="10"/>
                    </a:lnTo>
                    <a:lnTo>
                      <a:pt x="0" y="6"/>
                    </a:lnTo>
                    <a:lnTo>
                      <a:pt x="0" y="3"/>
                    </a:lnTo>
                    <a:lnTo>
                      <a:pt x="1" y="1"/>
                    </a:lnTo>
                    <a:close/>
                  </a:path>
                </a:pathLst>
              </a:custGeom>
              <a:solidFill>
                <a:srgbClr val="EAEAEA"/>
              </a:solidFill>
              <a:ln w="6350">
                <a:solidFill>
                  <a:srgbClr val="C0C0C0"/>
                </a:solidFill>
                <a:round/>
                <a:headEnd/>
                <a:tailEnd/>
              </a:ln>
            </p:spPr>
            <p:txBody>
              <a:bodyPr/>
              <a:lstStyle/>
              <a:p>
                <a:endParaRPr lang="en-US" dirty="0"/>
              </a:p>
            </p:txBody>
          </p:sp>
          <p:sp>
            <p:nvSpPr>
              <p:cNvPr id="559" name="Freeform 604"/>
              <p:cNvSpPr>
                <a:spLocks/>
              </p:cNvSpPr>
              <p:nvPr/>
            </p:nvSpPr>
            <p:spPr bwMode="auto">
              <a:xfrm>
                <a:off x="2591027" y="4082750"/>
                <a:ext cx="46313" cy="44608"/>
              </a:xfrm>
              <a:custGeom>
                <a:avLst/>
                <a:gdLst>
                  <a:gd name="T0" fmla="*/ 0 w 23"/>
                  <a:gd name="T1" fmla="*/ 2147483647 h 24"/>
                  <a:gd name="T2" fmla="*/ 2147483647 w 23"/>
                  <a:gd name="T3" fmla="*/ 2147483647 h 24"/>
                  <a:gd name="T4" fmla="*/ 2147483647 w 23"/>
                  <a:gd name="T5" fmla="*/ 2147483647 h 24"/>
                  <a:gd name="T6" fmla="*/ 2147483647 w 23"/>
                  <a:gd name="T7" fmla="*/ 0 h 24"/>
                  <a:gd name="T8" fmla="*/ 2147483647 w 23"/>
                  <a:gd name="T9" fmla="*/ 2147483647 h 24"/>
                  <a:gd name="T10" fmla="*/ 2147483647 w 23"/>
                  <a:gd name="T11" fmla="*/ 2147483647 h 24"/>
                  <a:gd name="T12" fmla="*/ 2147483647 w 23"/>
                  <a:gd name="T13" fmla="*/ 2147483647 h 24"/>
                  <a:gd name="T14" fmla="*/ 2147483647 w 23"/>
                  <a:gd name="T15" fmla="*/ 2147483647 h 24"/>
                  <a:gd name="T16" fmla="*/ 2147483647 w 23"/>
                  <a:gd name="T17" fmla="*/ 2147483647 h 24"/>
                  <a:gd name="T18" fmla="*/ 2147483647 w 23"/>
                  <a:gd name="T19" fmla="*/ 0 h 24"/>
                  <a:gd name="T20" fmla="*/ 2147483647 w 23"/>
                  <a:gd name="T21" fmla="*/ 0 h 24"/>
                  <a:gd name="T22" fmla="*/ 2147483647 w 23"/>
                  <a:gd name="T23" fmla="*/ 2147483647 h 24"/>
                  <a:gd name="T24" fmla="*/ 2147483647 w 23"/>
                  <a:gd name="T25" fmla="*/ 2147483647 h 24"/>
                  <a:gd name="T26" fmla="*/ 2147483647 w 23"/>
                  <a:gd name="T27" fmla="*/ 2147483647 h 24"/>
                  <a:gd name="T28" fmla="*/ 2147483647 w 23"/>
                  <a:gd name="T29" fmla="*/ 2147483647 h 24"/>
                  <a:gd name="T30" fmla="*/ 2147483647 w 23"/>
                  <a:gd name="T31" fmla="*/ 2147483647 h 24"/>
                  <a:gd name="T32" fmla="*/ 2147483647 w 23"/>
                  <a:gd name="T33" fmla="*/ 2147483647 h 24"/>
                  <a:gd name="T34" fmla="*/ 2147483647 w 23"/>
                  <a:gd name="T35" fmla="*/ 2147483647 h 24"/>
                  <a:gd name="T36" fmla="*/ 2147483647 w 23"/>
                  <a:gd name="T37" fmla="*/ 2147483647 h 24"/>
                  <a:gd name="T38" fmla="*/ 2147483647 w 23"/>
                  <a:gd name="T39" fmla="*/ 2147483647 h 24"/>
                  <a:gd name="T40" fmla="*/ 2147483647 w 23"/>
                  <a:gd name="T41" fmla="*/ 2147483647 h 24"/>
                  <a:gd name="T42" fmla="*/ 2147483647 w 23"/>
                  <a:gd name="T43" fmla="*/ 2147483647 h 24"/>
                  <a:gd name="T44" fmla="*/ 2147483647 w 23"/>
                  <a:gd name="T45" fmla="*/ 2147483647 h 24"/>
                  <a:gd name="T46" fmla="*/ 2147483647 w 23"/>
                  <a:gd name="T47" fmla="*/ 2147483647 h 24"/>
                  <a:gd name="T48" fmla="*/ 2147483647 w 23"/>
                  <a:gd name="T49" fmla="*/ 2147483647 h 24"/>
                  <a:gd name="T50" fmla="*/ 2147483647 w 23"/>
                  <a:gd name="T51" fmla="*/ 2147483647 h 24"/>
                  <a:gd name="T52" fmla="*/ 2147483647 w 23"/>
                  <a:gd name="T53" fmla="*/ 2147483647 h 24"/>
                  <a:gd name="T54" fmla="*/ 2147483647 w 23"/>
                  <a:gd name="T55" fmla="*/ 2147483647 h 24"/>
                  <a:gd name="T56" fmla="*/ 2147483647 w 23"/>
                  <a:gd name="T57" fmla="*/ 2147483647 h 24"/>
                  <a:gd name="T58" fmla="*/ 2147483647 w 23"/>
                  <a:gd name="T59" fmla="*/ 2147483647 h 24"/>
                  <a:gd name="T60" fmla="*/ 0 w 23"/>
                  <a:gd name="T61" fmla="*/ 2147483647 h 24"/>
                  <a:gd name="T62" fmla="*/ 0 w 23"/>
                  <a:gd name="T63" fmla="*/ 214748364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
                  <a:gd name="T97" fmla="*/ 0 h 24"/>
                  <a:gd name="T98" fmla="*/ 23 w 23"/>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 h="24">
                    <a:moveTo>
                      <a:pt x="0" y="6"/>
                    </a:moveTo>
                    <a:lnTo>
                      <a:pt x="3" y="1"/>
                    </a:lnTo>
                    <a:lnTo>
                      <a:pt x="4" y="1"/>
                    </a:lnTo>
                    <a:lnTo>
                      <a:pt x="5" y="0"/>
                    </a:lnTo>
                    <a:lnTo>
                      <a:pt x="7" y="1"/>
                    </a:lnTo>
                    <a:lnTo>
                      <a:pt x="7" y="3"/>
                    </a:lnTo>
                    <a:lnTo>
                      <a:pt x="9" y="3"/>
                    </a:lnTo>
                    <a:lnTo>
                      <a:pt x="9" y="2"/>
                    </a:lnTo>
                    <a:lnTo>
                      <a:pt x="9" y="1"/>
                    </a:lnTo>
                    <a:lnTo>
                      <a:pt x="10" y="0"/>
                    </a:lnTo>
                    <a:lnTo>
                      <a:pt x="11" y="0"/>
                    </a:lnTo>
                    <a:lnTo>
                      <a:pt x="12" y="2"/>
                    </a:lnTo>
                    <a:lnTo>
                      <a:pt x="14" y="4"/>
                    </a:lnTo>
                    <a:lnTo>
                      <a:pt x="15" y="8"/>
                    </a:lnTo>
                    <a:lnTo>
                      <a:pt x="16" y="12"/>
                    </a:lnTo>
                    <a:lnTo>
                      <a:pt x="17" y="13"/>
                    </a:lnTo>
                    <a:lnTo>
                      <a:pt x="21" y="15"/>
                    </a:lnTo>
                    <a:lnTo>
                      <a:pt x="23" y="15"/>
                    </a:lnTo>
                    <a:lnTo>
                      <a:pt x="22" y="22"/>
                    </a:lnTo>
                    <a:lnTo>
                      <a:pt x="23" y="23"/>
                    </a:lnTo>
                    <a:lnTo>
                      <a:pt x="22" y="24"/>
                    </a:lnTo>
                    <a:lnTo>
                      <a:pt x="20" y="22"/>
                    </a:lnTo>
                    <a:lnTo>
                      <a:pt x="15" y="19"/>
                    </a:lnTo>
                    <a:lnTo>
                      <a:pt x="12" y="18"/>
                    </a:lnTo>
                    <a:lnTo>
                      <a:pt x="12" y="15"/>
                    </a:lnTo>
                    <a:lnTo>
                      <a:pt x="12" y="14"/>
                    </a:lnTo>
                    <a:lnTo>
                      <a:pt x="11" y="12"/>
                    </a:lnTo>
                    <a:lnTo>
                      <a:pt x="10" y="9"/>
                    </a:lnTo>
                    <a:lnTo>
                      <a:pt x="6" y="7"/>
                    </a:lnTo>
                    <a:lnTo>
                      <a:pt x="4" y="7"/>
                    </a:lnTo>
                    <a:lnTo>
                      <a:pt x="0" y="7"/>
                    </a:lnTo>
                    <a:lnTo>
                      <a:pt x="0" y="6"/>
                    </a:lnTo>
                    <a:close/>
                  </a:path>
                </a:pathLst>
              </a:custGeom>
              <a:solidFill>
                <a:srgbClr val="EAEAEA"/>
              </a:solidFill>
              <a:ln w="6350">
                <a:solidFill>
                  <a:srgbClr val="C0C0C0"/>
                </a:solidFill>
                <a:round/>
                <a:headEnd/>
                <a:tailEnd/>
              </a:ln>
            </p:spPr>
            <p:txBody>
              <a:bodyPr/>
              <a:lstStyle/>
              <a:p>
                <a:endParaRPr lang="en-US" dirty="0"/>
              </a:p>
            </p:txBody>
          </p:sp>
          <p:sp>
            <p:nvSpPr>
              <p:cNvPr id="560" name="Freeform 606"/>
              <p:cNvSpPr>
                <a:spLocks/>
              </p:cNvSpPr>
              <p:nvPr/>
            </p:nvSpPr>
            <p:spPr bwMode="auto">
              <a:xfrm>
                <a:off x="2665531" y="4110629"/>
                <a:ext cx="22150" cy="18587"/>
              </a:xfrm>
              <a:custGeom>
                <a:avLst/>
                <a:gdLst>
                  <a:gd name="T0" fmla="*/ 2147483647 w 11"/>
                  <a:gd name="T1" fmla="*/ 0 h 10"/>
                  <a:gd name="T2" fmla="*/ 2147483647 w 11"/>
                  <a:gd name="T3" fmla="*/ 0 h 10"/>
                  <a:gd name="T4" fmla="*/ 2147483647 w 11"/>
                  <a:gd name="T5" fmla="*/ 0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2147483647 w 11"/>
                  <a:gd name="T15" fmla="*/ 2147483647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2147483647 w 11"/>
                  <a:gd name="T25" fmla="*/ 2147483647 h 10"/>
                  <a:gd name="T26" fmla="*/ 2147483647 w 11"/>
                  <a:gd name="T27" fmla="*/ 2147483647 h 10"/>
                  <a:gd name="T28" fmla="*/ 0 w 11"/>
                  <a:gd name="T29" fmla="*/ 2147483647 h 10"/>
                  <a:gd name="T30" fmla="*/ 0 w 11"/>
                  <a:gd name="T31" fmla="*/ 2147483647 h 10"/>
                  <a:gd name="T32" fmla="*/ 0 w 11"/>
                  <a:gd name="T33" fmla="*/ 2147483647 h 10"/>
                  <a:gd name="T34" fmla="*/ 2147483647 w 11"/>
                  <a:gd name="T35" fmla="*/ 0 h 10"/>
                  <a:gd name="T36" fmla="*/ 2147483647 w 11"/>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0"/>
                  <a:gd name="T59" fmla="*/ 11 w 11"/>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0">
                    <a:moveTo>
                      <a:pt x="2" y="0"/>
                    </a:moveTo>
                    <a:lnTo>
                      <a:pt x="2" y="0"/>
                    </a:lnTo>
                    <a:lnTo>
                      <a:pt x="6" y="0"/>
                    </a:lnTo>
                    <a:lnTo>
                      <a:pt x="7" y="2"/>
                    </a:lnTo>
                    <a:lnTo>
                      <a:pt x="8" y="2"/>
                    </a:lnTo>
                    <a:lnTo>
                      <a:pt x="11" y="4"/>
                    </a:lnTo>
                    <a:lnTo>
                      <a:pt x="11" y="7"/>
                    </a:lnTo>
                    <a:lnTo>
                      <a:pt x="10" y="8"/>
                    </a:lnTo>
                    <a:lnTo>
                      <a:pt x="8" y="10"/>
                    </a:lnTo>
                    <a:lnTo>
                      <a:pt x="7" y="10"/>
                    </a:lnTo>
                    <a:lnTo>
                      <a:pt x="6" y="9"/>
                    </a:lnTo>
                    <a:lnTo>
                      <a:pt x="5" y="9"/>
                    </a:lnTo>
                    <a:lnTo>
                      <a:pt x="2" y="9"/>
                    </a:lnTo>
                    <a:lnTo>
                      <a:pt x="1" y="9"/>
                    </a:lnTo>
                    <a:lnTo>
                      <a:pt x="0" y="7"/>
                    </a:lnTo>
                    <a:lnTo>
                      <a:pt x="0" y="4"/>
                    </a:lnTo>
                    <a:lnTo>
                      <a:pt x="0" y="3"/>
                    </a:lnTo>
                    <a:lnTo>
                      <a:pt x="1" y="0"/>
                    </a:lnTo>
                    <a:lnTo>
                      <a:pt x="2" y="0"/>
                    </a:lnTo>
                    <a:close/>
                  </a:path>
                </a:pathLst>
              </a:custGeom>
              <a:solidFill>
                <a:srgbClr val="EAEAEA"/>
              </a:solidFill>
              <a:ln w="6350">
                <a:solidFill>
                  <a:srgbClr val="C0C0C0"/>
                </a:solidFill>
                <a:round/>
                <a:headEnd/>
                <a:tailEnd/>
              </a:ln>
            </p:spPr>
            <p:txBody>
              <a:bodyPr/>
              <a:lstStyle/>
              <a:p>
                <a:endParaRPr lang="en-US" dirty="0"/>
              </a:p>
            </p:txBody>
          </p:sp>
          <p:sp>
            <p:nvSpPr>
              <p:cNvPr id="561" name="Freeform 609"/>
              <p:cNvSpPr>
                <a:spLocks/>
              </p:cNvSpPr>
              <p:nvPr/>
            </p:nvSpPr>
            <p:spPr bwMode="auto">
              <a:xfrm>
                <a:off x="2593042" y="4207282"/>
                <a:ext cx="285926" cy="83641"/>
              </a:xfrm>
              <a:custGeom>
                <a:avLst/>
                <a:gdLst>
                  <a:gd name="T0" fmla="*/ 2147483647 w 142"/>
                  <a:gd name="T1" fmla="*/ 2147483647 h 45"/>
                  <a:gd name="T2" fmla="*/ 2147483647 w 142"/>
                  <a:gd name="T3" fmla="*/ 2147483647 h 45"/>
                  <a:gd name="T4" fmla="*/ 2147483647 w 142"/>
                  <a:gd name="T5" fmla="*/ 2147483647 h 45"/>
                  <a:gd name="T6" fmla="*/ 2147483647 w 142"/>
                  <a:gd name="T7" fmla="*/ 2147483647 h 45"/>
                  <a:gd name="T8" fmla="*/ 2147483647 w 142"/>
                  <a:gd name="T9" fmla="*/ 2147483647 h 45"/>
                  <a:gd name="T10" fmla="*/ 2147483647 w 142"/>
                  <a:gd name="T11" fmla="*/ 2147483647 h 45"/>
                  <a:gd name="T12" fmla="*/ 2147483647 w 142"/>
                  <a:gd name="T13" fmla="*/ 2147483647 h 45"/>
                  <a:gd name="T14" fmla="*/ 2147483647 w 142"/>
                  <a:gd name="T15" fmla="*/ 2147483647 h 45"/>
                  <a:gd name="T16" fmla="*/ 2147483647 w 142"/>
                  <a:gd name="T17" fmla="*/ 2147483647 h 45"/>
                  <a:gd name="T18" fmla="*/ 2147483647 w 142"/>
                  <a:gd name="T19" fmla="*/ 2147483647 h 45"/>
                  <a:gd name="T20" fmla="*/ 2147483647 w 142"/>
                  <a:gd name="T21" fmla="*/ 2147483647 h 45"/>
                  <a:gd name="T22" fmla="*/ 2147483647 w 142"/>
                  <a:gd name="T23" fmla="*/ 2147483647 h 45"/>
                  <a:gd name="T24" fmla="*/ 2147483647 w 142"/>
                  <a:gd name="T25" fmla="*/ 2147483647 h 45"/>
                  <a:gd name="T26" fmla="*/ 2147483647 w 142"/>
                  <a:gd name="T27" fmla="*/ 2147483647 h 45"/>
                  <a:gd name="T28" fmla="*/ 2147483647 w 142"/>
                  <a:gd name="T29" fmla="*/ 2147483647 h 45"/>
                  <a:gd name="T30" fmla="*/ 2147483647 w 142"/>
                  <a:gd name="T31" fmla="*/ 2147483647 h 45"/>
                  <a:gd name="T32" fmla="*/ 2147483647 w 142"/>
                  <a:gd name="T33" fmla="*/ 2147483647 h 45"/>
                  <a:gd name="T34" fmla="*/ 2147483647 w 142"/>
                  <a:gd name="T35" fmla="*/ 2147483647 h 45"/>
                  <a:gd name="T36" fmla="*/ 2147483647 w 142"/>
                  <a:gd name="T37" fmla="*/ 2147483647 h 45"/>
                  <a:gd name="T38" fmla="*/ 2147483647 w 142"/>
                  <a:gd name="T39" fmla="*/ 2147483647 h 45"/>
                  <a:gd name="T40" fmla="*/ 0 w 142"/>
                  <a:gd name="T41" fmla="*/ 2147483647 h 45"/>
                  <a:gd name="T42" fmla="*/ 2147483647 w 142"/>
                  <a:gd name="T43" fmla="*/ 2147483647 h 45"/>
                  <a:gd name="T44" fmla="*/ 2147483647 w 142"/>
                  <a:gd name="T45" fmla="*/ 2147483647 h 45"/>
                  <a:gd name="T46" fmla="*/ 2147483647 w 142"/>
                  <a:gd name="T47" fmla="*/ 2147483647 h 45"/>
                  <a:gd name="T48" fmla="*/ 2147483647 w 142"/>
                  <a:gd name="T49" fmla="*/ 2147483647 h 45"/>
                  <a:gd name="T50" fmla="*/ 2147483647 w 142"/>
                  <a:gd name="T51" fmla="*/ 0 h 45"/>
                  <a:gd name="T52" fmla="*/ 2147483647 w 142"/>
                  <a:gd name="T53" fmla="*/ 0 h 45"/>
                  <a:gd name="T54" fmla="*/ 2147483647 w 142"/>
                  <a:gd name="T55" fmla="*/ 2147483647 h 45"/>
                  <a:gd name="T56" fmla="*/ 2147483647 w 142"/>
                  <a:gd name="T57" fmla="*/ 2147483647 h 45"/>
                  <a:gd name="T58" fmla="*/ 2147483647 w 142"/>
                  <a:gd name="T59" fmla="*/ 2147483647 h 45"/>
                  <a:gd name="T60" fmla="*/ 2147483647 w 142"/>
                  <a:gd name="T61" fmla="*/ 2147483647 h 45"/>
                  <a:gd name="T62" fmla="*/ 2147483647 w 142"/>
                  <a:gd name="T63" fmla="*/ 2147483647 h 45"/>
                  <a:gd name="T64" fmla="*/ 2147483647 w 142"/>
                  <a:gd name="T65" fmla="*/ 2147483647 h 45"/>
                  <a:gd name="T66" fmla="*/ 2147483647 w 142"/>
                  <a:gd name="T67" fmla="*/ 2147483647 h 45"/>
                  <a:gd name="T68" fmla="*/ 2147483647 w 142"/>
                  <a:gd name="T69" fmla="*/ 2147483647 h 45"/>
                  <a:gd name="T70" fmla="*/ 2147483647 w 142"/>
                  <a:gd name="T71" fmla="*/ 2147483647 h 45"/>
                  <a:gd name="T72" fmla="*/ 2147483647 w 142"/>
                  <a:gd name="T73" fmla="*/ 2147483647 h 45"/>
                  <a:gd name="T74" fmla="*/ 2147483647 w 142"/>
                  <a:gd name="T75" fmla="*/ 2147483647 h 45"/>
                  <a:gd name="T76" fmla="*/ 2147483647 w 142"/>
                  <a:gd name="T77" fmla="*/ 2147483647 h 45"/>
                  <a:gd name="T78" fmla="*/ 2147483647 w 142"/>
                  <a:gd name="T79" fmla="*/ 2147483647 h 45"/>
                  <a:gd name="T80" fmla="*/ 2147483647 w 142"/>
                  <a:gd name="T81" fmla="*/ 2147483647 h 45"/>
                  <a:gd name="T82" fmla="*/ 2147483647 w 142"/>
                  <a:gd name="T83" fmla="*/ 2147483647 h 45"/>
                  <a:gd name="T84" fmla="*/ 2147483647 w 142"/>
                  <a:gd name="T85" fmla="*/ 2147483647 h 45"/>
                  <a:gd name="T86" fmla="*/ 2147483647 w 142"/>
                  <a:gd name="T87" fmla="*/ 2147483647 h 45"/>
                  <a:gd name="T88" fmla="*/ 2147483647 w 142"/>
                  <a:gd name="T89" fmla="*/ 2147483647 h 45"/>
                  <a:gd name="T90" fmla="*/ 2147483647 w 142"/>
                  <a:gd name="T91" fmla="*/ 2147483647 h 45"/>
                  <a:gd name="T92" fmla="*/ 2147483647 w 142"/>
                  <a:gd name="T93" fmla="*/ 2147483647 h 45"/>
                  <a:gd name="T94" fmla="*/ 2147483647 w 142"/>
                  <a:gd name="T95" fmla="*/ 2147483647 h 45"/>
                  <a:gd name="T96" fmla="*/ 2147483647 w 142"/>
                  <a:gd name="T97" fmla="*/ 2147483647 h 45"/>
                  <a:gd name="T98" fmla="*/ 2147483647 w 142"/>
                  <a:gd name="T99" fmla="*/ 2147483647 h 45"/>
                  <a:gd name="T100" fmla="*/ 2147483647 w 142"/>
                  <a:gd name="T101" fmla="*/ 2147483647 h 45"/>
                  <a:gd name="T102" fmla="*/ 2147483647 w 142"/>
                  <a:gd name="T103" fmla="*/ 2147483647 h 45"/>
                  <a:gd name="T104" fmla="*/ 2147483647 w 142"/>
                  <a:gd name="T105" fmla="*/ 2147483647 h 45"/>
                  <a:gd name="T106" fmla="*/ 2147483647 w 142"/>
                  <a:gd name="T107" fmla="*/ 2147483647 h 45"/>
                  <a:gd name="T108" fmla="*/ 2147483647 w 142"/>
                  <a:gd name="T109" fmla="*/ 2147483647 h 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45"/>
                  <a:gd name="T167" fmla="*/ 142 w 142"/>
                  <a:gd name="T168" fmla="*/ 45 h 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45">
                    <a:moveTo>
                      <a:pt x="105" y="36"/>
                    </a:moveTo>
                    <a:lnTo>
                      <a:pt x="102" y="36"/>
                    </a:lnTo>
                    <a:lnTo>
                      <a:pt x="99" y="38"/>
                    </a:lnTo>
                    <a:lnTo>
                      <a:pt x="94" y="36"/>
                    </a:lnTo>
                    <a:lnTo>
                      <a:pt x="92" y="36"/>
                    </a:lnTo>
                    <a:lnTo>
                      <a:pt x="92" y="35"/>
                    </a:lnTo>
                    <a:lnTo>
                      <a:pt x="91" y="35"/>
                    </a:lnTo>
                    <a:lnTo>
                      <a:pt x="88" y="35"/>
                    </a:lnTo>
                    <a:lnTo>
                      <a:pt x="85" y="35"/>
                    </a:lnTo>
                    <a:lnTo>
                      <a:pt x="81" y="34"/>
                    </a:lnTo>
                    <a:lnTo>
                      <a:pt x="79" y="33"/>
                    </a:lnTo>
                    <a:lnTo>
                      <a:pt x="76" y="32"/>
                    </a:lnTo>
                    <a:lnTo>
                      <a:pt x="75" y="30"/>
                    </a:lnTo>
                    <a:lnTo>
                      <a:pt x="72" y="29"/>
                    </a:lnTo>
                    <a:lnTo>
                      <a:pt x="68" y="28"/>
                    </a:lnTo>
                    <a:lnTo>
                      <a:pt x="65" y="28"/>
                    </a:lnTo>
                    <a:lnTo>
                      <a:pt x="60" y="27"/>
                    </a:lnTo>
                    <a:lnTo>
                      <a:pt x="59" y="28"/>
                    </a:lnTo>
                    <a:lnTo>
                      <a:pt x="58" y="28"/>
                    </a:lnTo>
                    <a:lnTo>
                      <a:pt x="57" y="28"/>
                    </a:lnTo>
                    <a:lnTo>
                      <a:pt x="57" y="27"/>
                    </a:lnTo>
                    <a:lnTo>
                      <a:pt x="53" y="27"/>
                    </a:lnTo>
                    <a:lnTo>
                      <a:pt x="52" y="28"/>
                    </a:lnTo>
                    <a:lnTo>
                      <a:pt x="50" y="29"/>
                    </a:lnTo>
                    <a:lnTo>
                      <a:pt x="49" y="29"/>
                    </a:lnTo>
                    <a:lnTo>
                      <a:pt x="39" y="27"/>
                    </a:lnTo>
                    <a:lnTo>
                      <a:pt x="36" y="25"/>
                    </a:lnTo>
                    <a:lnTo>
                      <a:pt x="32" y="24"/>
                    </a:lnTo>
                    <a:lnTo>
                      <a:pt x="26" y="24"/>
                    </a:lnTo>
                    <a:lnTo>
                      <a:pt x="24" y="23"/>
                    </a:lnTo>
                    <a:lnTo>
                      <a:pt x="22" y="23"/>
                    </a:lnTo>
                    <a:lnTo>
                      <a:pt x="19" y="22"/>
                    </a:lnTo>
                    <a:lnTo>
                      <a:pt x="17" y="21"/>
                    </a:lnTo>
                    <a:lnTo>
                      <a:pt x="20" y="17"/>
                    </a:lnTo>
                    <a:lnTo>
                      <a:pt x="17" y="17"/>
                    </a:lnTo>
                    <a:lnTo>
                      <a:pt x="11" y="14"/>
                    </a:lnTo>
                    <a:lnTo>
                      <a:pt x="6" y="14"/>
                    </a:lnTo>
                    <a:lnTo>
                      <a:pt x="5" y="13"/>
                    </a:lnTo>
                    <a:lnTo>
                      <a:pt x="2" y="13"/>
                    </a:lnTo>
                    <a:lnTo>
                      <a:pt x="0" y="12"/>
                    </a:lnTo>
                    <a:lnTo>
                      <a:pt x="0" y="11"/>
                    </a:lnTo>
                    <a:lnTo>
                      <a:pt x="2" y="11"/>
                    </a:lnTo>
                    <a:lnTo>
                      <a:pt x="3" y="12"/>
                    </a:lnTo>
                    <a:lnTo>
                      <a:pt x="4" y="12"/>
                    </a:lnTo>
                    <a:lnTo>
                      <a:pt x="5" y="11"/>
                    </a:lnTo>
                    <a:lnTo>
                      <a:pt x="6" y="8"/>
                    </a:lnTo>
                    <a:lnTo>
                      <a:pt x="8" y="8"/>
                    </a:lnTo>
                    <a:lnTo>
                      <a:pt x="9" y="7"/>
                    </a:lnTo>
                    <a:lnTo>
                      <a:pt x="10" y="5"/>
                    </a:lnTo>
                    <a:lnTo>
                      <a:pt x="11" y="1"/>
                    </a:lnTo>
                    <a:lnTo>
                      <a:pt x="15" y="0"/>
                    </a:lnTo>
                    <a:lnTo>
                      <a:pt x="25" y="2"/>
                    </a:lnTo>
                    <a:lnTo>
                      <a:pt x="28" y="0"/>
                    </a:lnTo>
                    <a:lnTo>
                      <a:pt x="32" y="0"/>
                    </a:lnTo>
                    <a:lnTo>
                      <a:pt x="33" y="2"/>
                    </a:lnTo>
                    <a:lnTo>
                      <a:pt x="35" y="5"/>
                    </a:lnTo>
                    <a:lnTo>
                      <a:pt x="37" y="5"/>
                    </a:lnTo>
                    <a:lnTo>
                      <a:pt x="39" y="5"/>
                    </a:lnTo>
                    <a:lnTo>
                      <a:pt x="43" y="6"/>
                    </a:lnTo>
                    <a:lnTo>
                      <a:pt x="46" y="6"/>
                    </a:lnTo>
                    <a:lnTo>
                      <a:pt x="49" y="10"/>
                    </a:lnTo>
                    <a:lnTo>
                      <a:pt x="52" y="13"/>
                    </a:lnTo>
                    <a:lnTo>
                      <a:pt x="55" y="13"/>
                    </a:lnTo>
                    <a:lnTo>
                      <a:pt x="58" y="13"/>
                    </a:lnTo>
                    <a:lnTo>
                      <a:pt x="64" y="14"/>
                    </a:lnTo>
                    <a:lnTo>
                      <a:pt x="65" y="13"/>
                    </a:lnTo>
                    <a:lnTo>
                      <a:pt x="74" y="14"/>
                    </a:lnTo>
                    <a:lnTo>
                      <a:pt x="76" y="16"/>
                    </a:lnTo>
                    <a:lnTo>
                      <a:pt x="79" y="16"/>
                    </a:lnTo>
                    <a:lnTo>
                      <a:pt x="80" y="16"/>
                    </a:lnTo>
                    <a:lnTo>
                      <a:pt x="82" y="11"/>
                    </a:lnTo>
                    <a:lnTo>
                      <a:pt x="83" y="8"/>
                    </a:lnTo>
                    <a:lnTo>
                      <a:pt x="85" y="7"/>
                    </a:lnTo>
                    <a:lnTo>
                      <a:pt x="87" y="7"/>
                    </a:lnTo>
                    <a:lnTo>
                      <a:pt x="88" y="10"/>
                    </a:lnTo>
                    <a:lnTo>
                      <a:pt x="91" y="12"/>
                    </a:lnTo>
                    <a:lnTo>
                      <a:pt x="93" y="12"/>
                    </a:lnTo>
                    <a:lnTo>
                      <a:pt x="96" y="11"/>
                    </a:lnTo>
                    <a:lnTo>
                      <a:pt x="97" y="12"/>
                    </a:lnTo>
                    <a:lnTo>
                      <a:pt x="99" y="12"/>
                    </a:lnTo>
                    <a:lnTo>
                      <a:pt x="101" y="13"/>
                    </a:lnTo>
                    <a:lnTo>
                      <a:pt x="103" y="13"/>
                    </a:lnTo>
                    <a:lnTo>
                      <a:pt x="104" y="14"/>
                    </a:lnTo>
                    <a:lnTo>
                      <a:pt x="109" y="14"/>
                    </a:lnTo>
                    <a:lnTo>
                      <a:pt x="112" y="16"/>
                    </a:lnTo>
                    <a:lnTo>
                      <a:pt x="114" y="19"/>
                    </a:lnTo>
                    <a:lnTo>
                      <a:pt x="115" y="21"/>
                    </a:lnTo>
                    <a:lnTo>
                      <a:pt x="116" y="25"/>
                    </a:lnTo>
                    <a:lnTo>
                      <a:pt x="119" y="27"/>
                    </a:lnTo>
                    <a:lnTo>
                      <a:pt x="123" y="28"/>
                    </a:lnTo>
                    <a:lnTo>
                      <a:pt x="127" y="27"/>
                    </a:lnTo>
                    <a:lnTo>
                      <a:pt x="131" y="28"/>
                    </a:lnTo>
                    <a:lnTo>
                      <a:pt x="135" y="27"/>
                    </a:lnTo>
                    <a:lnTo>
                      <a:pt x="138" y="27"/>
                    </a:lnTo>
                    <a:lnTo>
                      <a:pt x="141" y="29"/>
                    </a:lnTo>
                    <a:lnTo>
                      <a:pt x="141" y="33"/>
                    </a:lnTo>
                    <a:lnTo>
                      <a:pt x="140" y="39"/>
                    </a:lnTo>
                    <a:lnTo>
                      <a:pt x="141" y="40"/>
                    </a:lnTo>
                    <a:lnTo>
                      <a:pt x="141" y="41"/>
                    </a:lnTo>
                    <a:lnTo>
                      <a:pt x="142" y="45"/>
                    </a:lnTo>
                    <a:lnTo>
                      <a:pt x="141" y="44"/>
                    </a:lnTo>
                    <a:lnTo>
                      <a:pt x="140" y="43"/>
                    </a:lnTo>
                    <a:lnTo>
                      <a:pt x="130" y="40"/>
                    </a:lnTo>
                    <a:lnTo>
                      <a:pt x="125" y="38"/>
                    </a:lnTo>
                    <a:lnTo>
                      <a:pt x="121" y="36"/>
                    </a:lnTo>
                    <a:lnTo>
                      <a:pt x="114" y="39"/>
                    </a:lnTo>
                    <a:lnTo>
                      <a:pt x="110" y="39"/>
                    </a:lnTo>
                    <a:lnTo>
                      <a:pt x="107" y="36"/>
                    </a:lnTo>
                    <a:lnTo>
                      <a:pt x="105" y="36"/>
                    </a:lnTo>
                    <a:close/>
                  </a:path>
                </a:pathLst>
              </a:custGeom>
              <a:solidFill>
                <a:srgbClr val="EAEAEA"/>
              </a:solidFill>
              <a:ln w="6350">
                <a:solidFill>
                  <a:srgbClr val="C0C0C0"/>
                </a:solidFill>
                <a:round/>
                <a:headEnd/>
                <a:tailEnd/>
              </a:ln>
            </p:spPr>
            <p:txBody>
              <a:bodyPr/>
              <a:lstStyle/>
              <a:p>
                <a:endParaRPr lang="en-US" dirty="0"/>
              </a:p>
            </p:txBody>
          </p:sp>
          <p:sp>
            <p:nvSpPr>
              <p:cNvPr id="562" name="Freeform 611"/>
              <p:cNvSpPr>
                <a:spLocks/>
              </p:cNvSpPr>
              <p:nvPr/>
            </p:nvSpPr>
            <p:spPr bwMode="auto">
              <a:xfrm>
                <a:off x="2929307" y="4131075"/>
                <a:ext cx="6041" cy="24163"/>
              </a:xfrm>
              <a:custGeom>
                <a:avLst/>
                <a:gdLst>
                  <a:gd name="T0" fmla="*/ 2147483647 w 3"/>
                  <a:gd name="T1" fmla="*/ 0 h 13"/>
                  <a:gd name="T2" fmla="*/ 2147483647 w 3"/>
                  <a:gd name="T3" fmla="*/ 0 h 13"/>
                  <a:gd name="T4" fmla="*/ 2147483647 w 3"/>
                  <a:gd name="T5" fmla="*/ 2147483647 h 13"/>
                  <a:gd name="T6" fmla="*/ 2147483647 w 3"/>
                  <a:gd name="T7" fmla="*/ 2147483647 h 13"/>
                  <a:gd name="T8" fmla="*/ 2147483647 w 3"/>
                  <a:gd name="T9" fmla="*/ 2147483647 h 13"/>
                  <a:gd name="T10" fmla="*/ 2147483647 w 3"/>
                  <a:gd name="T11" fmla="*/ 2147483647 h 13"/>
                  <a:gd name="T12" fmla="*/ 2147483647 w 3"/>
                  <a:gd name="T13" fmla="*/ 2147483647 h 13"/>
                  <a:gd name="T14" fmla="*/ 0 w 3"/>
                  <a:gd name="T15" fmla="*/ 2147483647 h 13"/>
                  <a:gd name="T16" fmla="*/ 0 w 3"/>
                  <a:gd name="T17" fmla="*/ 2147483647 h 13"/>
                  <a:gd name="T18" fmla="*/ 0 w 3"/>
                  <a:gd name="T19" fmla="*/ 2147483647 h 13"/>
                  <a:gd name="T20" fmla="*/ 2147483647 w 3"/>
                  <a:gd name="T21" fmla="*/ 0 h 13"/>
                  <a:gd name="T22" fmla="*/ 2147483647 w 3"/>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3"/>
                  <a:gd name="T38" fmla="*/ 3 w 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3">
                    <a:moveTo>
                      <a:pt x="2" y="0"/>
                    </a:moveTo>
                    <a:lnTo>
                      <a:pt x="2" y="0"/>
                    </a:lnTo>
                    <a:lnTo>
                      <a:pt x="2" y="3"/>
                    </a:lnTo>
                    <a:lnTo>
                      <a:pt x="3" y="8"/>
                    </a:lnTo>
                    <a:lnTo>
                      <a:pt x="3" y="10"/>
                    </a:lnTo>
                    <a:lnTo>
                      <a:pt x="2" y="11"/>
                    </a:lnTo>
                    <a:lnTo>
                      <a:pt x="1" y="13"/>
                    </a:lnTo>
                    <a:lnTo>
                      <a:pt x="0" y="8"/>
                    </a:lnTo>
                    <a:lnTo>
                      <a:pt x="0" y="4"/>
                    </a:lnTo>
                    <a:lnTo>
                      <a:pt x="0" y="2"/>
                    </a:lnTo>
                    <a:lnTo>
                      <a:pt x="2" y="0"/>
                    </a:lnTo>
                    <a:close/>
                  </a:path>
                </a:pathLst>
              </a:custGeom>
              <a:solidFill>
                <a:srgbClr val="EAEAEA"/>
              </a:solidFill>
              <a:ln w="6350">
                <a:solidFill>
                  <a:srgbClr val="C0C0C0"/>
                </a:solidFill>
                <a:round/>
                <a:headEnd/>
                <a:tailEnd/>
              </a:ln>
            </p:spPr>
            <p:txBody>
              <a:bodyPr/>
              <a:lstStyle/>
              <a:p>
                <a:endParaRPr lang="en-US" dirty="0"/>
              </a:p>
            </p:txBody>
          </p:sp>
          <p:sp>
            <p:nvSpPr>
              <p:cNvPr id="563" name="Freeform 612"/>
              <p:cNvSpPr>
                <a:spLocks/>
              </p:cNvSpPr>
              <p:nvPr/>
            </p:nvSpPr>
            <p:spPr bwMode="auto">
              <a:xfrm>
                <a:off x="2929307" y="4131075"/>
                <a:ext cx="6041" cy="24163"/>
              </a:xfrm>
              <a:custGeom>
                <a:avLst/>
                <a:gdLst>
                  <a:gd name="T0" fmla="*/ 2147483647 w 3"/>
                  <a:gd name="T1" fmla="*/ 0 h 13"/>
                  <a:gd name="T2" fmla="*/ 2147483647 w 3"/>
                  <a:gd name="T3" fmla="*/ 0 h 13"/>
                  <a:gd name="T4" fmla="*/ 2147483647 w 3"/>
                  <a:gd name="T5" fmla="*/ 2147483647 h 13"/>
                  <a:gd name="T6" fmla="*/ 2147483647 w 3"/>
                  <a:gd name="T7" fmla="*/ 2147483647 h 13"/>
                  <a:gd name="T8" fmla="*/ 2147483647 w 3"/>
                  <a:gd name="T9" fmla="*/ 2147483647 h 13"/>
                  <a:gd name="T10" fmla="*/ 2147483647 w 3"/>
                  <a:gd name="T11" fmla="*/ 2147483647 h 13"/>
                  <a:gd name="T12" fmla="*/ 2147483647 w 3"/>
                  <a:gd name="T13" fmla="*/ 2147483647 h 13"/>
                  <a:gd name="T14" fmla="*/ 0 w 3"/>
                  <a:gd name="T15" fmla="*/ 2147483647 h 13"/>
                  <a:gd name="T16" fmla="*/ 0 w 3"/>
                  <a:gd name="T17" fmla="*/ 2147483647 h 13"/>
                  <a:gd name="T18" fmla="*/ 0 w 3"/>
                  <a:gd name="T19" fmla="*/ 2147483647 h 13"/>
                  <a:gd name="T20" fmla="*/ 2147483647 w 3"/>
                  <a:gd name="T21" fmla="*/ 0 h 13"/>
                  <a:gd name="T22" fmla="*/ 2147483647 w 3"/>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3"/>
                  <a:gd name="T38" fmla="*/ 3 w 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3">
                    <a:moveTo>
                      <a:pt x="2" y="0"/>
                    </a:moveTo>
                    <a:lnTo>
                      <a:pt x="2" y="0"/>
                    </a:lnTo>
                    <a:lnTo>
                      <a:pt x="2" y="3"/>
                    </a:lnTo>
                    <a:lnTo>
                      <a:pt x="3" y="8"/>
                    </a:lnTo>
                    <a:lnTo>
                      <a:pt x="3" y="10"/>
                    </a:lnTo>
                    <a:lnTo>
                      <a:pt x="2" y="11"/>
                    </a:lnTo>
                    <a:lnTo>
                      <a:pt x="1" y="13"/>
                    </a:lnTo>
                    <a:lnTo>
                      <a:pt x="0" y="8"/>
                    </a:lnTo>
                    <a:lnTo>
                      <a:pt x="0" y="4"/>
                    </a:lnTo>
                    <a:lnTo>
                      <a:pt x="0" y="2"/>
                    </a:lnTo>
                    <a:lnTo>
                      <a:pt x="2"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64" name="Freeform 613"/>
              <p:cNvSpPr>
                <a:spLocks/>
              </p:cNvSpPr>
              <p:nvPr/>
            </p:nvSpPr>
            <p:spPr bwMode="auto">
              <a:xfrm>
                <a:off x="3229327" y="4253748"/>
                <a:ext cx="32218" cy="14869"/>
              </a:xfrm>
              <a:custGeom>
                <a:avLst/>
                <a:gdLst>
                  <a:gd name="T0" fmla="*/ 2147483647 w 16"/>
                  <a:gd name="T1" fmla="*/ 2147483647 h 8"/>
                  <a:gd name="T2" fmla="*/ 0 w 16"/>
                  <a:gd name="T3" fmla="*/ 2147483647 h 8"/>
                  <a:gd name="T4" fmla="*/ 2147483647 w 16"/>
                  <a:gd name="T5" fmla="*/ 2147483647 h 8"/>
                  <a:gd name="T6" fmla="*/ 2147483647 w 16"/>
                  <a:gd name="T7" fmla="*/ 2147483647 h 8"/>
                  <a:gd name="T8" fmla="*/ 2147483647 w 16"/>
                  <a:gd name="T9" fmla="*/ 2147483647 h 8"/>
                  <a:gd name="T10" fmla="*/ 2147483647 w 16"/>
                  <a:gd name="T11" fmla="*/ 2147483647 h 8"/>
                  <a:gd name="T12" fmla="*/ 2147483647 w 16"/>
                  <a:gd name="T13" fmla="*/ 0 h 8"/>
                  <a:gd name="T14" fmla="*/ 2147483647 w 16"/>
                  <a:gd name="T15" fmla="*/ 2147483647 h 8"/>
                  <a:gd name="T16" fmla="*/ 2147483647 w 16"/>
                  <a:gd name="T17" fmla="*/ 2147483647 h 8"/>
                  <a:gd name="T18" fmla="*/ 2147483647 w 16"/>
                  <a:gd name="T19" fmla="*/ 2147483647 h 8"/>
                  <a:gd name="T20" fmla="*/ 2147483647 w 16"/>
                  <a:gd name="T21" fmla="*/ 2147483647 h 8"/>
                  <a:gd name="T22" fmla="*/ 2147483647 w 16"/>
                  <a:gd name="T23" fmla="*/ 2147483647 h 8"/>
                  <a:gd name="T24" fmla="*/ 2147483647 w 16"/>
                  <a:gd name="T25" fmla="*/ 2147483647 h 8"/>
                  <a:gd name="T26" fmla="*/ 2147483647 w 16"/>
                  <a:gd name="T27" fmla="*/ 2147483647 h 8"/>
                  <a:gd name="T28" fmla="*/ 2147483647 w 16"/>
                  <a:gd name="T29" fmla="*/ 2147483647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8"/>
                  <a:gd name="T47" fmla="*/ 16 w 16"/>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8">
                    <a:moveTo>
                      <a:pt x="1" y="8"/>
                    </a:moveTo>
                    <a:lnTo>
                      <a:pt x="0" y="7"/>
                    </a:lnTo>
                    <a:lnTo>
                      <a:pt x="1" y="4"/>
                    </a:lnTo>
                    <a:lnTo>
                      <a:pt x="2" y="3"/>
                    </a:lnTo>
                    <a:lnTo>
                      <a:pt x="7" y="3"/>
                    </a:lnTo>
                    <a:lnTo>
                      <a:pt x="8" y="2"/>
                    </a:lnTo>
                    <a:lnTo>
                      <a:pt x="12" y="0"/>
                    </a:lnTo>
                    <a:lnTo>
                      <a:pt x="13" y="2"/>
                    </a:lnTo>
                    <a:lnTo>
                      <a:pt x="16" y="3"/>
                    </a:lnTo>
                    <a:lnTo>
                      <a:pt x="13" y="5"/>
                    </a:lnTo>
                    <a:lnTo>
                      <a:pt x="11" y="7"/>
                    </a:lnTo>
                    <a:lnTo>
                      <a:pt x="8" y="8"/>
                    </a:lnTo>
                    <a:lnTo>
                      <a:pt x="5" y="7"/>
                    </a:lnTo>
                    <a:lnTo>
                      <a:pt x="3" y="8"/>
                    </a:lnTo>
                    <a:lnTo>
                      <a:pt x="1" y="8"/>
                    </a:lnTo>
                    <a:close/>
                  </a:path>
                </a:pathLst>
              </a:custGeom>
              <a:solidFill>
                <a:srgbClr val="EAEAEA"/>
              </a:solidFill>
              <a:ln w="6350">
                <a:solidFill>
                  <a:srgbClr val="C0C0C0"/>
                </a:solidFill>
                <a:round/>
                <a:headEnd/>
                <a:tailEnd/>
              </a:ln>
            </p:spPr>
            <p:txBody>
              <a:bodyPr/>
              <a:lstStyle/>
              <a:p>
                <a:endParaRPr lang="en-US" dirty="0"/>
              </a:p>
            </p:txBody>
          </p:sp>
          <p:sp>
            <p:nvSpPr>
              <p:cNvPr id="565" name="Freeform 614"/>
              <p:cNvSpPr>
                <a:spLocks/>
              </p:cNvSpPr>
              <p:nvPr/>
            </p:nvSpPr>
            <p:spPr bwMode="auto">
              <a:xfrm>
                <a:off x="3229327" y="4253748"/>
                <a:ext cx="32218" cy="14869"/>
              </a:xfrm>
              <a:custGeom>
                <a:avLst/>
                <a:gdLst>
                  <a:gd name="T0" fmla="*/ 2147483647 w 16"/>
                  <a:gd name="T1" fmla="*/ 2147483647 h 8"/>
                  <a:gd name="T2" fmla="*/ 0 w 16"/>
                  <a:gd name="T3" fmla="*/ 2147483647 h 8"/>
                  <a:gd name="T4" fmla="*/ 2147483647 w 16"/>
                  <a:gd name="T5" fmla="*/ 2147483647 h 8"/>
                  <a:gd name="T6" fmla="*/ 2147483647 w 16"/>
                  <a:gd name="T7" fmla="*/ 2147483647 h 8"/>
                  <a:gd name="T8" fmla="*/ 2147483647 w 16"/>
                  <a:gd name="T9" fmla="*/ 2147483647 h 8"/>
                  <a:gd name="T10" fmla="*/ 2147483647 w 16"/>
                  <a:gd name="T11" fmla="*/ 2147483647 h 8"/>
                  <a:gd name="T12" fmla="*/ 2147483647 w 16"/>
                  <a:gd name="T13" fmla="*/ 0 h 8"/>
                  <a:gd name="T14" fmla="*/ 2147483647 w 16"/>
                  <a:gd name="T15" fmla="*/ 2147483647 h 8"/>
                  <a:gd name="T16" fmla="*/ 2147483647 w 16"/>
                  <a:gd name="T17" fmla="*/ 2147483647 h 8"/>
                  <a:gd name="T18" fmla="*/ 2147483647 w 16"/>
                  <a:gd name="T19" fmla="*/ 2147483647 h 8"/>
                  <a:gd name="T20" fmla="*/ 2147483647 w 16"/>
                  <a:gd name="T21" fmla="*/ 2147483647 h 8"/>
                  <a:gd name="T22" fmla="*/ 2147483647 w 16"/>
                  <a:gd name="T23" fmla="*/ 2147483647 h 8"/>
                  <a:gd name="T24" fmla="*/ 2147483647 w 16"/>
                  <a:gd name="T25" fmla="*/ 2147483647 h 8"/>
                  <a:gd name="T26" fmla="*/ 2147483647 w 16"/>
                  <a:gd name="T27" fmla="*/ 2147483647 h 8"/>
                  <a:gd name="T28" fmla="*/ 2147483647 w 16"/>
                  <a:gd name="T29" fmla="*/ 2147483647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8"/>
                  <a:gd name="T47" fmla="*/ 16 w 16"/>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8">
                    <a:moveTo>
                      <a:pt x="1" y="8"/>
                    </a:moveTo>
                    <a:lnTo>
                      <a:pt x="0" y="7"/>
                    </a:lnTo>
                    <a:lnTo>
                      <a:pt x="1" y="4"/>
                    </a:lnTo>
                    <a:lnTo>
                      <a:pt x="2" y="3"/>
                    </a:lnTo>
                    <a:lnTo>
                      <a:pt x="7" y="3"/>
                    </a:lnTo>
                    <a:lnTo>
                      <a:pt x="8" y="2"/>
                    </a:lnTo>
                    <a:lnTo>
                      <a:pt x="12" y="0"/>
                    </a:lnTo>
                    <a:lnTo>
                      <a:pt x="13" y="2"/>
                    </a:lnTo>
                    <a:lnTo>
                      <a:pt x="16" y="3"/>
                    </a:lnTo>
                    <a:lnTo>
                      <a:pt x="13" y="5"/>
                    </a:lnTo>
                    <a:lnTo>
                      <a:pt x="11" y="7"/>
                    </a:lnTo>
                    <a:lnTo>
                      <a:pt x="8" y="8"/>
                    </a:lnTo>
                    <a:lnTo>
                      <a:pt x="5" y="7"/>
                    </a:lnTo>
                    <a:lnTo>
                      <a:pt x="3" y="8"/>
                    </a:lnTo>
                    <a:lnTo>
                      <a:pt x="1" y="8"/>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66" name="Freeform 615"/>
              <p:cNvSpPr>
                <a:spLocks/>
              </p:cNvSpPr>
              <p:nvPr/>
            </p:nvSpPr>
            <p:spPr bwMode="auto">
              <a:xfrm>
                <a:off x="3136705" y="4341107"/>
                <a:ext cx="18123" cy="11152"/>
              </a:xfrm>
              <a:custGeom>
                <a:avLst/>
                <a:gdLst>
                  <a:gd name="T0" fmla="*/ 0 w 9"/>
                  <a:gd name="T1" fmla="*/ 2147483647 h 6"/>
                  <a:gd name="T2" fmla="*/ 0 w 9"/>
                  <a:gd name="T3" fmla="*/ 2147483647 h 6"/>
                  <a:gd name="T4" fmla="*/ 2147483647 w 9"/>
                  <a:gd name="T5" fmla="*/ 2147483647 h 6"/>
                  <a:gd name="T6" fmla="*/ 2147483647 w 9"/>
                  <a:gd name="T7" fmla="*/ 2147483647 h 6"/>
                  <a:gd name="T8" fmla="*/ 2147483647 w 9"/>
                  <a:gd name="T9" fmla="*/ 0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0 w 9"/>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0" y="6"/>
                    </a:moveTo>
                    <a:lnTo>
                      <a:pt x="0" y="4"/>
                    </a:lnTo>
                    <a:lnTo>
                      <a:pt x="4" y="4"/>
                    </a:lnTo>
                    <a:lnTo>
                      <a:pt x="7" y="1"/>
                    </a:lnTo>
                    <a:lnTo>
                      <a:pt x="9" y="0"/>
                    </a:lnTo>
                    <a:lnTo>
                      <a:pt x="9" y="1"/>
                    </a:lnTo>
                    <a:lnTo>
                      <a:pt x="8" y="2"/>
                    </a:lnTo>
                    <a:lnTo>
                      <a:pt x="7" y="5"/>
                    </a:lnTo>
                    <a:lnTo>
                      <a:pt x="4" y="6"/>
                    </a:lnTo>
                    <a:lnTo>
                      <a:pt x="2" y="6"/>
                    </a:lnTo>
                    <a:lnTo>
                      <a:pt x="0" y="6"/>
                    </a:lnTo>
                    <a:close/>
                  </a:path>
                </a:pathLst>
              </a:custGeom>
              <a:solidFill>
                <a:srgbClr val="EAEAEA"/>
              </a:solidFill>
              <a:ln w="6350">
                <a:solidFill>
                  <a:srgbClr val="C0C0C0"/>
                </a:solidFill>
                <a:round/>
                <a:headEnd/>
                <a:tailEnd/>
              </a:ln>
            </p:spPr>
            <p:txBody>
              <a:bodyPr/>
              <a:lstStyle/>
              <a:p>
                <a:endParaRPr lang="en-US" dirty="0"/>
              </a:p>
            </p:txBody>
          </p:sp>
          <p:sp>
            <p:nvSpPr>
              <p:cNvPr id="567" name="Freeform 616"/>
              <p:cNvSpPr>
                <a:spLocks/>
              </p:cNvSpPr>
              <p:nvPr/>
            </p:nvSpPr>
            <p:spPr bwMode="auto">
              <a:xfrm>
                <a:off x="3136705" y="4341107"/>
                <a:ext cx="18123" cy="11152"/>
              </a:xfrm>
              <a:custGeom>
                <a:avLst/>
                <a:gdLst>
                  <a:gd name="T0" fmla="*/ 0 w 9"/>
                  <a:gd name="T1" fmla="*/ 2147483647 h 6"/>
                  <a:gd name="T2" fmla="*/ 0 w 9"/>
                  <a:gd name="T3" fmla="*/ 2147483647 h 6"/>
                  <a:gd name="T4" fmla="*/ 2147483647 w 9"/>
                  <a:gd name="T5" fmla="*/ 2147483647 h 6"/>
                  <a:gd name="T6" fmla="*/ 2147483647 w 9"/>
                  <a:gd name="T7" fmla="*/ 2147483647 h 6"/>
                  <a:gd name="T8" fmla="*/ 2147483647 w 9"/>
                  <a:gd name="T9" fmla="*/ 0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0 w 9"/>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0" y="6"/>
                    </a:moveTo>
                    <a:lnTo>
                      <a:pt x="0" y="4"/>
                    </a:lnTo>
                    <a:lnTo>
                      <a:pt x="4" y="4"/>
                    </a:lnTo>
                    <a:lnTo>
                      <a:pt x="7" y="1"/>
                    </a:lnTo>
                    <a:lnTo>
                      <a:pt x="9" y="0"/>
                    </a:lnTo>
                    <a:lnTo>
                      <a:pt x="9" y="1"/>
                    </a:lnTo>
                    <a:lnTo>
                      <a:pt x="8" y="2"/>
                    </a:lnTo>
                    <a:lnTo>
                      <a:pt x="7" y="5"/>
                    </a:lnTo>
                    <a:lnTo>
                      <a:pt x="4" y="6"/>
                    </a:lnTo>
                    <a:lnTo>
                      <a:pt x="2" y="6"/>
                    </a:lnTo>
                    <a:lnTo>
                      <a:pt x="0" y="6"/>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68" name="Freeform 617"/>
              <p:cNvSpPr>
                <a:spLocks/>
              </p:cNvSpPr>
              <p:nvPr/>
            </p:nvSpPr>
            <p:spPr bwMode="auto">
              <a:xfrm>
                <a:off x="3187045" y="4272335"/>
                <a:ext cx="20136" cy="7434"/>
              </a:xfrm>
              <a:custGeom>
                <a:avLst/>
                <a:gdLst>
                  <a:gd name="T0" fmla="*/ 0 w 10"/>
                  <a:gd name="T1" fmla="*/ 0 h 4"/>
                  <a:gd name="T2" fmla="*/ 2147483647 w 10"/>
                  <a:gd name="T3" fmla="*/ 0 h 4"/>
                  <a:gd name="T4" fmla="*/ 2147483647 w 10"/>
                  <a:gd name="T5" fmla="*/ 0 h 4"/>
                  <a:gd name="T6" fmla="*/ 2147483647 w 10"/>
                  <a:gd name="T7" fmla="*/ 0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2147483647 h 4"/>
                  <a:gd name="T18" fmla="*/ 2147483647 w 10"/>
                  <a:gd name="T19" fmla="*/ 2147483647 h 4"/>
                  <a:gd name="T20" fmla="*/ 0 w 10"/>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4"/>
                  <a:gd name="T35" fmla="*/ 10 w 10"/>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4">
                    <a:moveTo>
                      <a:pt x="0" y="0"/>
                    </a:moveTo>
                    <a:lnTo>
                      <a:pt x="1" y="0"/>
                    </a:lnTo>
                    <a:lnTo>
                      <a:pt x="4" y="0"/>
                    </a:lnTo>
                    <a:lnTo>
                      <a:pt x="8" y="0"/>
                    </a:lnTo>
                    <a:lnTo>
                      <a:pt x="10" y="1"/>
                    </a:lnTo>
                    <a:lnTo>
                      <a:pt x="8" y="4"/>
                    </a:lnTo>
                    <a:lnTo>
                      <a:pt x="7" y="4"/>
                    </a:lnTo>
                    <a:lnTo>
                      <a:pt x="2" y="4"/>
                    </a:lnTo>
                    <a:lnTo>
                      <a:pt x="0" y="4"/>
                    </a:lnTo>
                    <a:lnTo>
                      <a:pt x="1" y="3"/>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569" name="Freeform 618"/>
              <p:cNvSpPr>
                <a:spLocks/>
              </p:cNvSpPr>
              <p:nvPr/>
            </p:nvSpPr>
            <p:spPr bwMode="auto">
              <a:xfrm>
                <a:off x="3187045" y="4272335"/>
                <a:ext cx="20136" cy="7434"/>
              </a:xfrm>
              <a:custGeom>
                <a:avLst/>
                <a:gdLst>
                  <a:gd name="T0" fmla="*/ 0 w 10"/>
                  <a:gd name="T1" fmla="*/ 0 h 4"/>
                  <a:gd name="T2" fmla="*/ 2147483647 w 10"/>
                  <a:gd name="T3" fmla="*/ 0 h 4"/>
                  <a:gd name="T4" fmla="*/ 2147483647 w 10"/>
                  <a:gd name="T5" fmla="*/ 0 h 4"/>
                  <a:gd name="T6" fmla="*/ 2147483647 w 10"/>
                  <a:gd name="T7" fmla="*/ 0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2147483647 h 4"/>
                  <a:gd name="T18" fmla="*/ 2147483647 w 10"/>
                  <a:gd name="T19" fmla="*/ 2147483647 h 4"/>
                  <a:gd name="T20" fmla="*/ 0 w 10"/>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4"/>
                  <a:gd name="T35" fmla="*/ 10 w 10"/>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4">
                    <a:moveTo>
                      <a:pt x="0" y="0"/>
                    </a:moveTo>
                    <a:lnTo>
                      <a:pt x="1" y="0"/>
                    </a:lnTo>
                    <a:lnTo>
                      <a:pt x="4" y="0"/>
                    </a:lnTo>
                    <a:lnTo>
                      <a:pt x="8" y="0"/>
                    </a:lnTo>
                    <a:lnTo>
                      <a:pt x="10" y="1"/>
                    </a:lnTo>
                    <a:lnTo>
                      <a:pt x="8" y="4"/>
                    </a:lnTo>
                    <a:lnTo>
                      <a:pt x="7" y="4"/>
                    </a:lnTo>
                    <a:lnTo>
                      <a:pt x="2" y="4"/>
                    </a:lnTo>
                    <a:lnTo>
                      <a:pt x="0" y="4"/>
                    </a:lnTo>
                    <a:lnTo>
                      <a:pt x="1" y="3"/>
                    </a:lnTo>
                    <a:lnTo>
                      <a:pt x="0"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70" name="Freeform 619"/>
              <p:cNvSpPr>
                <a:spLocks/>
              </p:cNvSpPr>
              <p:nvPr/>
            </p:nvSpPr>
            <p:spPr bwMode="auto">
              <a:xfrm>
                <a:off x="3172948" y="4274193"/>
                <a:ext cx="8053" cy="9294"/>
              </a:xfrm>
              <a:custGeom>
                <a:avLst/>
                <a:gdLst>
                  <a:gd name="T0" fmla="*/ 0 w 4"/>
                  <a:gd name="T1" fmla="*/ 2147483647 h 5"/>
                  <a:gd name="T2" fmla="*/ 0 w 4"/>
                  <a:gd name="T3" fmla="*/ 2147483647 h 5"/>
                  <a:gd name="T4" fmla="*/ 2147483647 w 4"/>
                  <a:gd name="T5" fmla="*/ 0 h 5"/>
                  <a:gd name="T6" fmla="*/ 2147483647 w 4"/>
                  <a:gd name="T7" fmla="*/ 0 h 5"/>
                  <a:gd name="T8" fmla="*/ 2147483647 w 4"/>
                  <a:gd name="T9" fmla="*/ 2147483647 h 5"/>
                  <a:gd name="T10" fmla="*/ 2147483647 w 4"/>
                  <a:gd name="T11" fmla="*/ 2147483647 h 5"/>
                  <a:gd name="T12" fmla="*/ 2147483647 w 4"/>
                  <a:gd name="T13" fmla="*/ 2147483647 h 5"/>
                  <a:gd name="T14" fmla="*/ 0 w 4"/>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0" y="4"/>
                    </a:moveTo>
                    <a:lnTo>
                      <a:pt x="0" y="2"/>
                    </a:lnTo>
                    <a:lnTo>
                      <a:pt x="2" y="0"/>
                    </a:lnTo>
                    <a:lnTo>
                      <a:pt x="4" y="0"/>
                    </a:lnTo>
                    <a:lnTo>
                      <a:pt x="4" y="2"/>
                    </a:lnTo>
                    <a:lnTo>
                      <a:pt x="2" y="5"/>
                    </a:lnTo>
                    <a:lnTo>
                      <a:pt x="2" y="4"/>
                    </a:lnTo>
                    <a:lnTo>
                      <a:pt x="0" y="4"/>
                    </a:lnTo>
                    <a:close/>
                  </a:path>
                </a:pathLst>
              </a:custGeom>
              <a:solidFill>
                <a:srgbClr val="EAEAEA"/>
              </a:solidFill>
              <a:ln w="6350">
                <a:solidFill>
                  <a:srgbClr val="C0C0C0"/>
                </a:solidFill>
                <a:round/>
                <a:headEnd/>
                <a:tailEnd/>
              </a:ln>
            </p:spPr>
            <p:txBody>
              <a:bodyPr/>
              <a:lstStyle/>
              <a:p>
                <a:endParaRPr lang="en-US" dirty="0"/>
              </a:p>
            </p:txBody>
          </p:sp>
          <p:sp>
            <p:nvSpPr>
              <p:cNvPr id="571" name="Freeform 620"/>
              <p:cNvSpPr>
                <a:spLocks/>
              </p:cNvSpPr>
              <p:nvPr/>
            </p:nvSpPr>
            <p:spPr bwMode="auto">
              <a:xfrm>
                <a:off x="3172948" y="4274193"/>
                <a:ext cx="8053" cy="9294"/>
              </a:xfrm>
              <a:custGeom>
                <a:avLst/>
                <a:gdLst>
                  <a:gd name="T0" fmla="*/ 0 w 4"/>
                  <a:gd name="T1" fmla="*/ 2147483647 h 5"/>
                  <a:gd name="T2" fmla="*/ 0 w 4"/>
                  <a:gd name="T3" fmla="*/ 2147483647 h 5"/>
                  <a:gd name="T4" fmla="*/ 2147483647 w 4"/>
                  <a:gd name="T5" fmla="*/ 0 h 5"/>
                  <a:gd name="T6" fmla="*/ 2147483647 w 4"/>
                  <a:gd name="T7" fmla="*/ 0 h 5"/>
                  <a:gd name="T8" fmla="*/ 2147483647 w 4"/>
                  <a:gd name="T9" fmla="*/ 2147483647 h 5"/>
                  <a:gd name="T10" fmla="*/ 2147483647 w 4"/>
                  <a:gd name="T11" fmla="*/ 2147483647 h 5"/>
                  <a:gd name="T12" fmla="*/ 2147483647 w 4"/>
                  <a:gd name="T13" fmla="*/ 2147483647 h 5"/>
                  <a:gd name="T14" fmla="*/ 0 w 4"/>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0" y="4"/>
                    </a:moveTo>
                    <a:lnTo>
                      <a:pt x="0" y="2"/>
                    </a:lnTo>
                    <a:lnTo>
                      <a:pt x="2" y="0"/>
                    </a:lnTo>
                    <a:lnTo>
                      <a:pt x="4" y="0"/>
                    </a:lnTo>
                    <a:lnTo>
                      <a:pt x="4" y="2"/>
                    </a:lnTo>
                    <a:lnTo>
                      <a:pt x="2" y="5"/>
                    </a:lnTo>
                    <a:lnTo>
                      <a:pt x="2" y="4"/>
                    </a:lnTo>
                    <a:lnTo>
                      <a:pt x="0" y="4"/>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72" name="Freeform 621"/>
              <p:cNvSpPr>
                <a:spLocks/>
              </p:cNvSpPr>
              <p:nvPr/>
            </p:nvSpPr>
            <p:spPr bwMode="auto">
              <a:xfrm>
                <a:off x="3152813" y="4272336"/>
                <a:ext cx="14095" cy="11152"/>
              </a:xfrm>
              <a:custGeom>
                <a:avLst/>
                <a:gdLst>
                  <a:gd name="T0" fmla="*/ 0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0 h 6"/>
                  <a:gd name="T12" fmla="*/ 2147483647 w 7"/>
                  <a:gd name="T13" fmla="*/ 0 h 6"/>
                  <a:gd name="T14" fmla="*/ 2147483647 w 7"/>
                  <a:gd name="T15" fmla="*/ 2147483647 h 6"/>
                  <a:gd name="T16" fmla="*/ 2147483647 w 7"/>
                  <a:gd name="T17" fmla="*/ 2147483647 h 6"/>
                  <a:gd name="T18" fmla="*/ 2147483647 w 7"/>
                  <a:gd name="T19" fmla="*/ 2147483647 h 6"/>
                  <a:gd name="T20" fmla="*/ 2147483647 w 7"/>
                  <a:gd name="T21" fmla="*/ 2147483647 h 6"/>
                  <a:gd name="T22" fmla="*/ 2147483647 w 7"/>
                  <a:gd name="T23" fmla="*/ 2147483647 h 6"/>
                  <a:gd name="T24" fmla="*/ 0 w 7"/>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6"/>
                  <a:gd name="T41" fmla="*/ 7 w 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6">
                    <a:moveTo>
                      <a:pt x="0" y="5"/>
                    </a:moveTo>
                    <a:lnTo>
                      <a:pt x="1" y="3"/>
                    </a:lnTo>
                    <a:lnTo>
                      <a:pt x="1" y="1"/>
                    </a:lnTo>
                    <a:lnTo>
                      <a:pt x="2" y="3"/>
                    </a:lnTo>
                    <a:lnTo>
                      <a:pt x="3" y="3"/>
                    </a:lnTo>
                    <a:lnTo>
                      <a:pt x="5" y="0"/>
                    </a:lnTo>
                    <a:lnTo>
                      <a:pt x="6" y="0"/>
                    </a:lnTo>
                    <a:lnTo>
                      <a:pt x="7" y="1"/>
                    </a:lnTo>
                    <a:lnTo>
                      <a:pt x="6" y="4"/>
                    </a:lnTo>
                    <a:lnTo>
                      <a:pt x="5" y="5"/>
                    </a:lnTo>
                    <a:lnTo>
                      <a:pt x="2" y="6"/>
                    </a:lnTo>
                    <a:lnTo>
                      <a:pt x="1" y="6"/>
                    </a:lnTo>
                    <a:lnTo>
                      <a:pt x="0" y="5"/>
                    </a:lnTo>
                    <a:close/>
                  </a:path>
                </a:pathLst>
              </a:custGeom>
              <a:solidFill>
                <a:srgbClr val="EAEAEA"/>
              </a:solidFill>
              <a:ln w="6350">
                <a:solidFill>
                  <a:srgbClr val="C0C0C0"/>
                </a:solidFill>
                <a:round/>
                <a:headEnd/>
                <a:tailEnd/>
              </a:ln>
            </p:spPr>
            <p:txBody>
              <a:bodyPr/>
              <a:lstStyle/>
              <a:p>
                <a:endParaRPr lang="en-US" dirty="0"/>
              </a:p>
            </p:txBody>
          </p:sp>
          <p:sp>
            <p:nvSpPr>
              <p:cNvPr id="573" name="Freeform 622"/>
              <p:cNvSpPr>
                <a:spLocks/>
              </p:cNvSpPr>
              <p:nvPr/>
            </p:nvSpPr>
            <p:spPr bwMode="auto">
              <a:xfrm>
                <a:off x="3152813" y="4272336"/>
                <a:ext cx="14095" cy="11152"/>
              </a:xfrm>
              <a:custGeom>
                <a:avLst/>
                <a:gdLst>
                  <a:gd name="T0" fmla="*/ 0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0 h 6"/>
                  <a:gd name="T12" fmla="*/ 2147483647 w 7"/>
                  <a:gd name="T13" fmla="*/ 0 h 6"/>
                  <a:gd name="T14" fmla="*/ 2147483647 w 7"/>
                  <a:gd name="T15" fmla="*/ 2147483647 h 6"/>
                  <a:gd name="T16" fmla="*/ 2147483647 w 7"/>
                  <a:gd name="T17" fmla="*/ 2147483647 h 6"/>
                  <a:gd name="T18" fmla="*/ 2147483647 w 7"/>
                  <a:gd name="T19" fmla="*/ 2147483647 h 6"/>
                  <a:gd name="T20" fmla="*/ 2147483647 w 7"/>
                  <a:gd name="T21" fmla="*/ 2147483647 h 6"/>
                  <a:gd name="T22" fmla="*/ 2147483647 w 7"/>
                  <a:gd name="T23" fmla="*/ 2147483647 h 6"/>
                  <a:gd name="T24" fmla="*/ 0 w 7"/>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6"/>
                  <a:gd name="T41" fmla="*/ 7 w 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6">
                    <a:moveTo>
                      <a:pt x="0" y="5"/>
                    </a:moveTo>
                    <a:lnTo>
                      <a:pt x="1" y="3"/>
                    </a:lnTo>
                    <a:lnTo>
                      <a:pt x="1" y="1"/>
                    </a:lnTo>
                    <a:lnTo>
                      <a:pt x="2" y="3"/>
                    </a:lnTo>
                    <a:lnTo>
                      <a:pt x="3" y="3"/>
                    </a:lnTo>
                    <a:lnTo>
                      <a:pt x="5" y="0"/>
                    </a:lnTo>
                    <a:lnTo>
                      <a:pt x="6" y="0"/>
                    </a:lnTo>
                    <a:lnTo>
                      <a:pt x="7" y="1"/>
                    </a:lnTo>
                    <a:lnTo>
                      <a:pt x="6" y="4"/>
                    </a:lnTo>
                    <a:lnTo>
                      <a:pt x="5" y="5"/>
                    </a:lnTo>
                    <a:lnTo>
                      <a:pt x="2" y="6"/>
                    </a:lnTo>
                    <a:lnTo>
                      <a:pt x="1" y="6"/>
                    </a:lnTo>
                    <a:lnTo>
                      <a:pt x="0" y="5"/>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74" name="Freeform 623"/>
              <p:cNvSpPr>
                <a:spLocks/>
              </p:cNvSpPr>
              <p:nvPr/>
            </p:nvSpPr>
            <p:spPr bwMode="auto">
              <a:xfrm>
                <a:off x="3044079" y="4268618"/>
                <a:ext cx="98665" cy="26021"/>
              </a:xfrm>
              <a:custGeom>
                <a:avLst/>
                <a:gdLst>
                  <a:gd name="T0" fmla="*/ 2147483647 w 49"/>
                  <a:gd name="T1" fmla="*/ 2147483647 h 14"/>
                  <a:gd name="T2" fmla="*/ 2147483647 w 49"/>
                  <a:gd name="T3" fmla="*/ 2147483647 h 14"/>
                  <a:gd name="T4" fmla="*/ 2147483647 w 49"/>
                  <a:gd name="T5" fmla="*/ 2147483647 h 14"/>
                  <a:gd name="T6" fmla="*/ 2147483647 w 49"/>
                  <a:gd name="T7" fmla="*/ 2147483647 h 14"/>
                  <a:gd name="T8" fmla="*/ 2147483647 w 49"/>
                  <a:gd name="T9" fmla="*/ 2147483647 h 14"/>
                  <a:gd name="T10" fmla="*/ 2147483647 w 49"/>
                  <a:gd name="T11" fmla="*/ 2147483647 h 14"/>
                  <a:gd name="T12" fmla="*/ 2147483647 w 49"/>
                  <a:gd name="T13" fmla="*/ 2147483647 h 14"/>
                  <a:gd name="T14" fmla="*/ 2147483647 w 49"/>
                  <a:gd name="T15" fmla="*/ 2147483647 h 14"/>
                  <a:gd name="T16" fmla="*/ 2147483647 w 49"/>
                  <a:gd name="T17" fmla="*/ 2147483647 h 14"/>
                  <a:gd name="T18" fmla="*/ 2147483647 w 49"/>
                  <a:gd name="T19" fmla="*/ 2147483647 h 14"/>
                  <a:gd name="T20" fmla="*/ 2147483647 w 49"/>
                  <a:gd name="T21" fmla="*/ 2147483647 h 14"/>
                  <a:gd name="T22" fmla="*/ 2147483647 w 49"/>
                  <a:gd name="T23" fmla="*/ 2147483647 h 14"/>
                  <a:gd name="T24" fmla="*/ 2147483647 w 49"/>
                  <a:gd name="T25" fmla="*/ 2147483647 h 14"/>
                  <a:gd name="T26" fmla="*/ 2147483647 w 49"/>
                  <a:gd name="T27" fmla="*/ 2147483647 h 14"/>
                  <a:gd name="T28" fmla="*/ 2147483647 w 49"/>
                  <a:gd name="T29" fmla="*/ 2147483647 h 14"/>
                  <a:gd name="T30" fmla="*/ 2147483647 w 49"/>
                  <a:gd name="T31" fmla="*/ 2147483647 h 14"/>
                  <a:gd name="T32" fmla="*/ 2147483647 w 49"/>
                  <a:gd name="T33" fmla="*/ 2147483647 h 14"/>
                  <a:gd name="T34" fmla="*/ 2147483647 w 49"/>
                  <a:gd name="T35" fmla="*/ 2147483647 h 14"/>
                  <a:gd name="T36" fmla="*/ 2147483647 w 49"/>
                  <a:gd name="T37" fmla="*/ 2147483647 h 14"/>
                  <a:gd name="T38" fmla="*/ 2147483647 w 49"/>
                  <a:gd name="T39" fmla="*/ 2147483647 h 14"/>
                  <a:gd name="T40" fmla="*/ 2147483647 w 49"/>
                  <a:gd name="T41" fmla="*/ 2147483647 h 14"/>
                  <a:gd name="T42" fmla="*/ 2147483647 w 49"/>
                  <a:gd name="T43" fmla="*/ 2147483647 h 14"/>
                  <a:gd name="T44" fmla="*/ 2147483647 w 49"/>
                  <a:gd name="T45" fmla="*/ 0 h 14"/>
                  <a:gd name="T46" fmla="*/ 2147483647 w 49"/>
                  <a:gd name="T47" fmla="*/ 2147483647 h 14"/>
                  <a:gd name="T48" fmla="*/ 2147483647 w 49"/>
                  <a:gd name="T49" fmla="*/ 2147483647 h 14"/>
                  <a:gd name="T50" fmla="*/ 2147483647 w 49"/>
                  <a:gd name="T51" fmla="*/ 2147483647 h 14"/>
                  <a:gd name="T52" fmla="*/ 2147483647 w 49"/>
                  <a:gd name="T53" fmla="*/ 2147483647 h 14"/>
                  <a:gd name="T54" fmla="*/ 2147483647 w 49"/>
                  <a:gd name="T55" fmla="*/ 2147483647 h 14"/>
                  <a:gd name="T56" fmla="*/ 2147483647 w 49"/>
                  <a:gd name="T57" fmla="*/ 2147483647 h 14"/>
                  <a:gd name="T58" fmla="*/ 2147483647 w 49"/>
                  <a:gd name="T59" fmla="*/ 2147483647 h 14"/>
                  <a:gd name="T60" fmla="*/ 2147483647 w 49"/>
                  <a:gd name="T61" fmla="*/ 2147483647 h 14"/>
                  <a:gd name="T62" fmla="*/ 2147483647 w 49"/>
                  <a:gd name="T63" fmla="*/ 2147483647 h 14"/>
                  <a:gd name="T64" fmla="*/ 2147483647 w 49"/>
                  <a:gd name="T65" fmla="*/ 2147483647 h 14"/>
                  <a:gd name="T66" fmla="*/ 2147483647 w 49"/>
                  <a:gd name="T67" fmla="*/ 2147483647 h 14"/>
                  <a:gd name="T68" fmla="*/ 2147483647 w 49"/>
                  <a:gd name="T69" fmla="*/ 2147483647 h 14"/>
                  <a:gd name="T70" fmla="*/ 2147483647 w 49"/>
                  <a:gd name="T71" fmla="*/ 2147483647 h 14"/>
                  <a:gd name="T72" fmla="*/ 2147483647 w 49"/>
                  <a:gd name="T73" fmla="*/ 2147483647 h 14"/>
                  <a:gd name="T74" fmla="*/ 2147483647 w 49"/>
                  <a:gd name="T75" fmla="*/ 2147483647 h 14"/>
                  <a:gd name="T76" fmla="*/ 2147483647 w 49"/>
                  <a:gd name="T77" fmla="*/ 2147483647 h 14"/>
                  <a:gd name="T78" fmla="*/ 0 w 49"/>
                  <a:gd name="T79" fmla="*/ 2147483647 h 14"/>
                  <a:gd name="T80" fmla="*/ 0 w 49"/>
                  <a:gd name="T81" fmla="*/ 2147483647 h 14"/>
                  <a:gd name="T82" fmla="*/ 0 w 49"/>
                  <a:gd name="T83" fmla="*/ 2147483647 h 14"/>
                  <a:gd name="T84" fmla="*/ 2147483647 w 49"/>
                  <a:gd name="T85" fmla="*/ 2147483647 h 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
                  <a:gd name="T130" fmla="*/ 0 h 14"/>
                  <a:gd name="T131" fmla="*/ 49 w 49"/>
                  <a:gd name="T132" fmla="*/ 14 h 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 h="14">
                    <a:moveTo>
                      <a:pt x="2" y="6"/>
                    </a:moveTo>
                    <a:lnTo>
                      <a:pt x="2" y="6"/>
                    </a:lnTo>
                    <a:lnTo>
                      <a:pt x="5" y="5"/>
                    </a:lnTo>
                    <a:lnTo>
                      <a:pt x="9" y="3"/>
                    </a:lnTo>
                    <a:lnTo>
                      <a:pt x="12" y="2"/>
                    </a:lnTo>
                    <a:lnTo>
                      <a:pt x="13" y="3"/>
                    </a:lnTo>
                    <a:lnTo>
                      <a:pt x="17" y="5"/>
                    </a:lnTo>
                    <a:lnTo>
                      <a:pt x="20" y="5"/>
                    </a:lnTo>
                    <a:lnTo>
                      <a:pt x="21" y="6"/>
                    </a:lnTo>
                    <a:lnTo>
                      <a:pt x="26" y="8"/>
                    </a:lnTo>
                    <a:lnTo>
                      <a:pt x="27" y="7"/>
                    </a:lnTo>
                    <a:lnTo>
                      <a:pt x="34" y="6"/>
                    </a:lnTo>
                    <a:lnTo>
                      <a:pt x="34" y="7"/>
                    </a:lnTo>
                    <a:lnTo>
                      <a:pt x="37" y="8"/>
                    </a:lnTo>
                    <a:lnTo>
                      <a:pt x="39" y="8"/>
                    </a:lnTo>
                    <a:lnTo>
                      <a:pt x="42" y="8"/>
                    </a:lnTo>
                    <a:lnTo>
                      <a:pt x="43" y="6"/>
                    </a:lnTo>
                    <a:lnTo>
                      <a:pt x="44" y="5"/>
                    </a:lnTo>
                    <a:lnTo>
                      <a:pt x="45" y="5"/>
                    </a:lnTo>
                    <a:lnTo>
                      <a:pt x="46" y="3"/>
                    </a:lnTo>
                    <a:lnTo>
                      <a:pt x="46" y="2"/>
                    </a:lnTo>
                    <a:lnTo>
                      <a:pt x="46" y="0"/>
                    </a:lnTo>
                    <a:lnTo>
                      <a:pt x="48" y="1"/>
                    </a:lnTo>
                    <a:lnTo>
                      <a:pt x="49" y="5"/>
                    </a:lnTo>
                    <a:lnTo>
                      <a:pt x="46" y="7"/>
                    </a:lnTo>
                    <a:lnTo>
                      <a:pt x="45" y="8"/>
                    </a:lnTo>
                    <a:lnTo>
                      <a:pt x="42" y="11"/>
                    </a:lnTo>
                    <a:lnTo>
                      <a:pt x="39" y="11"/>
                    </a:lnTo>
                    <a:lnTo>
                      <a:pt x="37" y="11"/>
                    </a:lnTo>
                    <a:lnTo>
                      <a:pt x="33" y="12"/>
                    </a:lnTo>
                    <a:lnTo>
                      <a:pt x="28" y="12"/>
                    </a:lnTo>
                    <a:lnTo>
                      <a:pt x="26" y="12"/>
                    </a:lnTo>
                    <a:lnTo>
                      <a:pt x="23" y="13"/>
                    </a:lnTo>
                    <a:lnTo>
                      <a:pt x="20" y="14"/>
                    </a:lnTo>
                    <a:lnTo>
                      <a:pt x="17" y="13"/>
                    </a:lnTo>
                    <a:lnTo>
                      <a:pt x="11" y="12"/>
                    </a:lnTo>
                    <a:lnTo>
                      <a:pt x="2" y="12"/>
                    </a:lnTo>
                    <a:lnTo>
                      <a:pt x="1" y="12"/>
                    </a:lnTo>
                    <a:lnTo>
                      <a:pt x="0" y="11"/>
                    </a:lnTo>
                    <a:lnTo>
                      <a:pt x="0" y="8"/>
                    </a:lnTo>
                    <a:lnTo>
                      <a:pt x="0" y="7"/>
                    </a:lnTo>
                    <a:lnTo>
                      <a:pt x="2" y="6"/>
                    </a:lnTo>
                    <a:close/>
                  </a:path>
                </a:pathLst>
              </a:custGeom>
              <a:solidFill>
                <a:srgbClr val="EAEAEA"/>
              </a:solidFill>
              <a:ln w="6350">
                <a:solidFill>
                  <a:srgbClr val="C0C0C0"/>
                </a:solidFill>
                <a:round/>
                <a:headEnd/>
                <a:tailEnd/>
              </a:ln>
            </p:spPr>
            <p:txBody>
              <a:bodyPr/>
              <a:lstStyle/>
              <a:p>
                <a:endParaRPr lang="en-US" dirty="0"/>
              </a:p>
            </p:txBody>
          </p:sp>
          <p:sp>
            <p:nvSpPr>
              <p:cNvPr id="575" name="Freeform 625"/>
              <p:cNvSpPr>
                <a:spLocks/>
              </p:cNvSpPr>
              <p:nvPr/>
            </p:nvSpPr>
            <p:spPr bwMode="auto">
              <a:xfrm>
                <a:off x="3019917" y="4303932"/>
                <a:ext cx="54367" cy="29739"/>
              </a:xfrm>
              <a:custGeom>
                <a:avLst/>
                <a:gdLst>
                  <a:gd name="T0" fmla="*/ 2147483647 w 27"/>
                  <a:gd name="T1" fmla="*/ 0 h 16"/>
                  <a:gd name="T2" fmla="*/ 2147483647 w 27"/>
                  <a:gd name="T3" fmla="*/ 2147483647 h 16"/>
                  <a:gd name="T4" fmla="*/ 2147483647 w 27"/>
                  <a:gd name="T5" fmla="*/ 2147483647 h 16"/>
                  <a:gd name="T6" fmla="*/ 2147483647 w 27"/>
                  <a:gd name="T7" fmla="*/ 2147483647 h 16"/>
                  <a:gd name="T8" fmla="*/ 2147483647 w 27"/>
                  <a:gd name="T9" fmla="*/ 2147483647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2147483647 w 27"/>
                  <a:gd name="T25" fmla="*/ 2147483647 h 16"/>
                  <a:gd name="T26" fmla="*/ 2147483647 w 27"/>
                  <a:gd name="T27" fmla="*/ 2147483647 h 16"/>
                  <a:gd name="T28" fmla="*/ 2147483647 w 27"/>
                  <a:gd name="T29" fmla="*/ 2147483647 h 16"/>
                  <a:gd name="T30" fmla="*/ 2147483647 w 27"/>
                  <a:gd name="T31" fmla="*/ 2147483647 h 16"/>
                  <a:gd name="T32" fmla="*/ 0 w 27"/>
                  <a:gd name="T33" fmla="*/ 2147483647 h 16"/>
                  <a:gd name="T34" fmla="*/ 0 w 27"/>
                  <a:gd name="T35" fmla="*/ 2147483647 h 16"/>
                  <a:gd name="T36" fmla="*/ 2147483647 w 27"/>
                  <a:gd name="T37" fmla="*/ 2147483647 h 16"/>
                  <a:gd name="T38" fmla="*/ 2147483647 w 27"/>
                  <a:gd name="T39" fmla="*/ 2147483647 h 16"/>
                  <a:gd name="T40" fmla="*/ 2147483647 w 27"/>
                  <a:gd name="T41" fmla="*/ 2147483647 h 16"/>
                  <a:gd name="T42" fmla="*/ 2147483647 w 27"/>
                  <a:gd name="T43" fmla="*/ 2147483647 h 16"/>
                  <a:gd name="T44" fmla="*/ 2147483647 w 27"/>
                  <a:gd name="T45" fmla="*/ 2147483647 h 16"/>
                  <a:gd name="T46" fmla="*/ 2147483647 w 27"/>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16"/>
                  <a:gd name="T74" fmla="*/ 27 w 27"/>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16">
                    <a:moveTo>
                      <a:pt x="14" y="0"/>
                    </a:moveTo>
                    <a:lnTo>
                      <a:pt x="16" y="3"/>
                    </a:lnTo>
                    <a:lnTo>
                      <a:pt x="18" y="3"/>
                    </a:lnTo>
                    <a:lnTo>
                      <a:pt x="18" y="4"/>
                    </a:lnTo>
                    <a:lnTo>
                      <a:pt x="21" y="5"/>
                    </a:lnTo>
                    <a:lnTo>
                      <a:pt x="23" y="8"/>
                    </a:lnTo>
                    <a:lnTo>
                      <a:pt x="27" y="10"/>
                    </a:lnTo>
                    <a:lnTo>
                      <a:pt x="27" y="14"/>
                    </a:lnTo>
                    <a:lnTo>
                      <a:pt x="25" y="15"/>
                    </a:lnTo>
                    <a:lnTo>
                      <a:pt x="23" y="16"/>
                    </a:lnTo>
                    <a:lnTo>
                      <a:pt x="19" y="16"/>
                    </a:lnTo>
                    <a:lnTo>
                      <a:pt x="16" y="13"/>
                    </a:lnTo>
                    <a:lnTo>
                      <a:pt x="13" y="10"/>
                    </a:lnTo>
                    <a:lnTo>
                      <a:pt x="10" y="8"/>
                    </a:lnTo>
                    <a:lnTo>
                      <a:pt x="6" y="8"/>
                    </a:lnTo>
                    <a:lnTo>
                      <a:pt x="2" y="8"/>
                    </a:lnTo>
                    <a:lnTo>
                      <a:pt x="0" y="5"/>
                    </a:lnTo>
                    <a:lnTo>
                      <a:pt x="0" y="3"/>
                    </a:lnTo>
                    <a:lnTo>
                      <a:pt x="2" y="2"/>
                    </a:lnTo>
                    <a:lnTo>
                      <a:pt x="5" y="2"/>
                    </a:lnTo>
                    <a:lnTo>
                      <a:pt x="10" y="2"/>
                    </a:lnTo>
                    <a:lnTo>
                      <a:pt x="11" y="2"/>
                    </a:lnTo>
                    <a:lnTo>
                      <a:pt x="12" y="2"/>
                    </a:lnTo>
                    <a:lnTo>
                      <a:pt x="14" y="0"/>
                    </a:lnTo>
                    <a:close/>
                  </a:path>
                </a:pathLst>
              </a:custGeom>
              <a:solidFill>
                <a:srgbClr val="EAEAEA"/>
              </a:solidFill>
              <a:ln w="6350">
                <a:solidFill>
                  <a:srgbClr val="C0C0C0"/>
                </a:solidFill>
                <a:round/>
                <a:headEnd/>
                <a:tailEnd/>
              </a:ln>
            </p:spPr>
            <p:txBody>
              <a:bodyPr/>
              <a:lstStyle/>
              <a:p>
                <a:endParaRPr lang="en-US" dirty="0"/>
              </a:p>
            </p:txBody>
          </p:sp>
          <p:sp>
            <p:nvSpPr>
              <p:cNvPr id="576" name="Freeform 626"/>
              <p:cNvSpPr>
                <a:spLocks/>
              </p:cNvSpPr>
              <p:nvPr/>
            </p:nvSpPr>
            <p:spPr bwMode="auto">
              <a:xfrm>
                <a:off x="3019917" y="4303932"/>
                <a:ext cx="54367" cy="29739"/>
              </a:xfrm>
              <a:custGeom>
                <a:avLst/>
                <a:gdLst>
                  <a:gd name="T0" fmla="*/ 2147483647 w 27"/>
                  <a:gd name="T1" fmla="*/ 0 h 16"/>
                  <a:gd name="T2" fmla="*/ 2147483647 w 27"/>
                  <a:gd name="T3" fmla="*/ 2147483647 h 16"/>
                  <a:gd name="T4" fmla="*/ 2147483647 w 27"/>
                  <a:gd name="T5" fmla="*/ 2147483647 h 16"/>
                  <a:gd name="T6" fmla="*/ 2147483647 w 27"/>
                  <a:gd name="T7" fmla="*/ 2147483647 h 16"/>
                  <a:gd name="T8" fmla="*/ 2147483647 w 27"/>
                  <a:gd name="T9" fmla="*/ 2147483647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2147483647 w 27"/>
                  <a:gd name="T25" fmla="*/ 2147483647 h 16"/>
                  <a:gd name="T26" fmla="*/ 2147483647 w 27"/>
                  <a:gd name="T27" fmla="*/ 2147483647 h 16"/>
                  <a:gd name="T28" fmla="*/ 2147483647 w 27"/>
                  <a:gd name="T29" fmla="*/ 2147483647 h 16"/>
                  <a:gd name="T30" fmla="*/ 2147483647 w 27"/>
                  <a:gd name="T31" fmla="*/ 2147483647 h 16"/>
                  <a:gd name="T32" fmla="*/ 0 w 27"/>
                  <a:gd name="T33" fmla="*/ 2147483647 h 16"/>
                  <a:gd name="T34" fmla="*/ 0 w 27"/>
                  <a:gd name="T35" fmla="*/ 2147483647 h 16"/>
                  <a:gd name="T36" fmla="*/ 2147483647 w 27"/>
                  <a:gd name="T37" fmla="*/ 2147483647 h 16"/>
                  <a:gd name="T38" fmla="*/ 2147483647 w 27"/>
                  <a:gd name="T39" fmla="*/ 2147483647 h 16"/>
                  <a:gd name="T40" fmla="*/ 2147483647 w 27"/>
                  <a:gd name="T41" fmla="*/ 2147483647 h 16"/>
                  <a:gd name="T42" fmla="*/ 2147483647 w 27"/>
                  <a:gd name="T43" fmla="*/ 2147483647 h 16"/>
                  <a:gd name="T44" fmla="*/ 2147483647 w 27"/>
                  <a:gd name="T45" fmla="*/ 2147483647 h 16"/>
                  <a:gd name="T46" fmla="*/ 2147483647 w 27"/>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16"/>
                  <a:gd name="T74" fmla="*/ 27 w 27"/>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16">
                    <a:moveTo>
                      <a:pt x="14" y="0"/>
                    </a:moveTo>
                    <a:lnTo>
                      <a:pt x="16" y="3"/>
                    </a:lnTo>
                    <a:lnTo>
                      <a:pt x="18" y="3"/>
                    </a:lnTo>
                    <a:lnTo>
                      <a:pt x="18" y="4"/>
                    </a:lnTo>
                    <a:lnTo>
                      <a:pt x="21" y="5"/>
                    </a:lnTo>
                    <a:lnTo>
                      <a:pt x="23" y="8"/>
                    </a:lnTo>
                    <a:lnTo>
                      <a:pt x="27" y="10"/>
                    </a:lnTo>
                    <a:lnTo>
                      <a:pt x="27" y="14"/>
                    </a:lnTo>
                    <a:lnTo>
                      <a:pt x="25" y="15"/>
                    </a:lnTo>
                    <a:lnTo>
                      <a:pt x="23" y="16"/>
                    </a:lnTo>
                    <a:lnTo>
                      <a:pt x="19" y="16"/>
                    </a:lnTo>
                    <a:lnTo>
                      <a:pt x="16" y="13"/>
                    </a:lnTo>
                    <a:lnTo>
                      <a:pt x="13" y="10"/>
                    </a:lnTo>
                    <a:lnTo>
                      <a:pt x="10" y="8"/>
                    </a:lnTo>
                    <a:lnTo>
                      <a:pt x="6" y="8"/>
                    </a:lnTo>
                    <a:lnTo>
                      <a:pt x="2" y="8"/>
                    </a:lnTo>
                    <a:lnTo>
                      <a:pt x="0" y="5"/>
                    </a:lnTo>
                    <a:lnTo>
                      <a:pt x="0" y="3"/>
                    </a:lnTo>
                    <a:lnTo>
                      <a:pt x="2" y="2"/>
                    </a:lnTo>
                    <a:lnTo>
                      <a:pt x="5" y="2"/>
                    </a:lnTo>
                    <a:lnTo>
                      <a:pt x="10" y="2"/>
                    </a:lnTo>
                    <a:lnTo>
                      <a:pt x="11" y="2"/>
                    </a:lnTo>
                    <a:lnTo>
                      <a:pt x="12" y="2"/>
                    </a:lnTo>
                    <a:lnTo>
                      <a:pt x="14"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77" name="Freeform 627"/>
              <p:cNvSpPr>
                <a:spLocks/>
              </p:cNvSpPr>
              <p:nvPr/>
            </p:nvSpPr>
            <p:spPr bwMode="auto">
              <a:xfrm>
                <a:off x="2951455" y="4270478"/>
                <a:ext cx="72489" cy="27881"/>
              </a:xfrm>
              <a:custGeom>
                <a:avLst/>
                <a:gdLst>
                  <a:gd name="T0" fmla="*/ 2147483647 w 36"/>
                  <a:gd name="T1" fmla="*/ 2147483647 h 15"/>
                  <a:gd name="T2" fmla="*/ 2147483647 w 36"/>
                  <a:gd name="T3" fmla="*/ 2147483647 h 15"/>
                  <a:gd name="T4" fmla="*/ 2147483647 w 36"/>
                  <a:gd name="T5" fmla="*/ 2147483647 h 15"/>
                  <a:gd name="T6" fmla="*/ 2147483647 w 36"/>
                  <a:gd name="T7" fmla="*/ 2147483647 h 15"/>
                  <a:gd name="T8" fmla="*/ 2147483647 w 36"/>
                  <a:gd name="T9" fmla="*/ 2147483647 h 15"/>
                  <a:gd name="T10" fmla="*/ 2147483647 w 36"/>
                  <a:gd name="T11" fmla="*/ 2147483647 h 15"/>
                  <a:gd name="T12" fmla="*/ 2147483647 w 36"/>
                  <a:gd name="T13" fmla="*/ 2147483647 h 15"/>
                  <a:gd name="T14" fmla="*/ 2147483647 w 36"/>
                  <a:gd name="T15" fmla="*/ 2147483647 h 15"/>
                  <a:gd name="T16" fmla="*/ 2147483647 w 36"/>
                  <a:gd name="T17" fmla="*/ 2147483647 h 15"/>
                  <a:gd name="T18" fmla="*/ 2147483647 w 36"/>
                  <a:gd name="T19" fmla="*/ 2147483647 h 15"/>
                  <a:gd name="T20" fmla="*/ 2147483647 w 36"/>
                  <a:gd name="T21" fmla="*/ 2147483647 h 15"/>
                  <a:gd name="T22" fmla="*/ 2147483647 w 36"/>
                  <a:gd name="T23" fmla="*/ 2147483647 h 15"/>
                  <a:gd name="T24" fmla="*/ 2147483647 w 36"/>
                  <a:gd name="T25" fmla="*/ 2147483647 h 15"/>
                  <a:gd name="T26" fmla="*/ 2147483647 w 36"/>
                  <a:gd name="T27" fmla="*/ 0 h 15"/>
                  <a:gd name="T28" fmla="*/ 2147483647 w 36"/>
                  <a:gd name="T29" fmla="*/ 2147483647 h 15"/>
                  <a:gd name="T30" fmla="*/ 2147483647 w 36"/>
                  <a:gd name="T31" fmla="*/ 2147483647 h 15"/>
                  <a:gd name="T32" fmla="*/ 2147483647 w 36"/>
                  <a:gd name="T33" fmla="*/ 2147483647 h 15"/>
                  <a:gd name="T34" fmla="*/ 2147483647 w 36"/>
                  <a:gd name="T35" fmla="*/ 2147483647 h 15"/>
                  <a:gd name="T36" fmla="*/ 2147483647 w 36"/>
                  <a:gd name="T37" fmla="*/ 2147483647 h 15"/>
                  <a:gd name="T38" fmla="*/ 2147483647 w 36"/>
                  <a:gd name="T39" fmla="*/ 2147483647 h 15"/>
                  <a:gd name="T40" fmla="*/ 2147483647 w 36"/>
                  <a:gd name="T41" fmla="*/ 2147483647 h 15"/>
                  <a:gd name="T42" fmla="*/ 2147483647 w 36"/>
                  <a:gd name="T43" fmla="*/ 2147483647 h 15"/>
                  <a:gd name="T44" fmla="*/ 2147483647 w 36"/>
                  <a:gd name="T45" fmla="*/ 2147483647 h 15"/>
                  <a:gd name="T46" fmla="*/ 2147483647 w 36"/>
                  <a:gd name="T47" fmla="*/ 2147483647 h 15"/>
                  <a:gd name="T48" fmla="*/ 2147483647 w 36"/>
                  <a:gd name="T49" fmla="*/ 2147483647 h 15"/>
                  <a:gd name="T50" fmla="*/ 2147483647 w 36"/>
                  <a:gd name="T51" fmla="*/ 2147483647 h 15"/>
                  <a:gd name="T52" fmla="*/ 2147483647 w 36"/>
                  <a:gd name="T53" fmla="*/ 2147483647 h 15"/>
                  <a:gd name="T54" fmla="*/ 2147483647 w 36"/>
                  <a:gd name="T55" fmla="*/ 2147483647 h 15"/>
                  <a:gd name="T56" fmla="*/ 2147483647 w 36"/>
                  <a:gd name="T57" fmla="*/ 2147483647 h 15"/>
                  <a:gd name="T58" fmla="*/ 2147483647 w 36"/>
                  <a:gd name="T59" fmla="*/ 2147483647 h 15"/>
                  <a:gd name="T60" fmla="*/ 2147483647 w 36"/>
                  <a:gd name="T61" fmla="*/ 2147483647 h 15"/>
                  <a:gd name="T62" fmla="*/ 2147483647 w 36"/>
                  <a:gd name="T63" fmla="*/ 2147483647 h 15"/>
                  <a:gd name="T64" fmla="*/ 2147483647 w 36"/>
                  <a:gd name="T65" fmla="*/ 2147483647 h 15"/>
                  <a:gd name="T66" fmla="*/ 2147483647 w 36"/>
                  <a:gd name="T67" fmla="*/ 2147483647 h 15"/>
                  <a:gd name="T68" fmla="*/ 2147483647 w 36"/>
                  <a:gd name="T69" fmla="*/ 2147483647 h 15"/>
                  <a:gd name="T70" fmla="*/ 2147483647 w 36"/>
                  <a:gd name="T71" fmla="*/ 2147483647 h 15"/>
                  <a:gd name="T72" fmla="*/ 2147483647 w 36"/>
                  <a:gd name="T73" fmla="*/ 2147483647 h 15"/>
                  <a:gd name="T74" fmla="*/ 2147483647 w 36"/>
                  <a:gd name="T75" fmla="*/ 2147483647 h 15"/>
                  <a:gd name="T76" fmla="*/ 0 w 36"/>
                  <a:gd name="T77" fmla="*/ 2147483647 h 15"/>
                  <a:gd name="T78" fmla="*/ 0 w 36"/>
                  <a:gd name="T79" fmla="*/ 2147483647 h 15"/>
                  <a:gd name="T80" fmla="*/ 0 w 36"/>
                  <a:gd name="T81" fmla="*/ 2147483647 h 15"/>
                  <a:gd name="T82" fmla="*/ 2147483647 w 36"/>
                  <a:gd name="T83" fmla="*/ 2147483647 h 15"/>
                  <a:gd name="T84" fmla="*/ 2147483647 w 36"/>
                  <a:gd name="T85" fmla="*/ 2147483647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
                  <a:gd name="T130" fmla="*/ 0 h 15"/>
                  <a:gd name="T131" fmla="*/ 36 w 36"/>
                  <a:gd name="T132" fmla="*/ 15 h 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 h="15">
                    <a:moveTo>
                      <a:pt x="3" y="5"/>
                    </a:moveTo>
                    <a:lnTo>
                      <a:pt x="6" y="4"/>
                    </a:lnTo>
                    <a:lnTo>
                      <a:pt x="12" y="5"/>
                    </a:lnTo>
                    <a:lnTo>
                      <a:pt x="14" y="7"/>
                    </a:lnTo>
                    <a:lnTo>
                      <a:pt x="15" y="9"/>
                    </a:lnTo>
                    <a:lnTo>
                      <a:pt x="17" y="9"/>
                    </a:lnTo>
                    <a:lnTo>
                      <a:pt x="18" y="9"/>
                    </a:lnTo>
                    <a:lnTo>
                      <a:pt x="19" y="9"/>
                    </a:lnTo>
                    <a:lnTo>
                      <a:pt x="22" y="7"/>
                    </a:lnTo>
                    <a:lnTo>
                      <a:pt x="20" y="6"/>
                    </a:lnTo>
                    <a:lnTo>
                      <a:pt x="18" y="5"/>
                    </a:lnTo>
                    <a:lnTo>
                      <a:pt x="15" y="4"/>
                    </a:lnTo>
                    <a:lnTo>
                      <a:pt x="15" y="1"/>
                    </a:lnTo>
                    <a:lnTo>
                      <a:pt x="17" y="0"/>
                    </a:lnTo>
                    <a:lnTo>
                      <a:pt x="19" y="1"/>
                    </a:lnTo>
                    <a:lnTo>
                      <a:pt x="22" y="4"/>
                    </a:lnTo>
                    <a:lnTo>
                      <a:pt x="24" y="4"/>
                    </a:lnTo>
                    <a:lnTo>
                      <a:pt x="26" y="2"/>
                    </a:lnTo>
                    <a:lnTo>
                      <a:pt x="28" y="4"/>
                    </a:lnTo>
                    <a:lnTo>
                      <a:pt x="29" y="6"/>
                    </a:lnTo>
                    <a:lnTo>
                      <a:pt x="31" y="2"/>
                    </a:lnTo>
                    <a:lnTo>
                      <a:pt x="33" y="5"/>
                    </a:lnTo>
                    <a:lnTo>
                      <a:pt x="35" y="6"/>
                    </a:lnTo>
                    <a:lnTo>
                      <a:pt x="35" y="9"/>
                    </a:lnTo>
                    <a:lnTo>
                      <a:pt x="36" y="9"/>
                    </a:lnTo>
                    <a:lnTo>
                      <a:pt x="34" y="10"/>
                    </a:lnTo>
                    <a:lnTo>
                      <a:pt x="31" y="9"/>
                    </a:lnTo>
                    <a:lnTo>
                      <a:pt x="31" y="10"/>
                    </a:lnTo>
                    <a:lnTo>
                      <a:pt x="31" y="11"/>
                    </a:lnTo>
                    <a:lnTo>
                      <a:pt x="28" y="11"/>
                    </a:lnTo>
                    <a:lnTo>
                      <a:pt x="25" y="11"/>
                    </a:lnTo>
                    <a:lnTo>
                      <a:pt x="25" y="9"/>
                    </a:lnTo>
                    <a:lnTo>
                      <a:pt x="20" y="11"/>
                    </a:lnTo>
                    <a:lnTo>
                      <a:pt x="17" y="12"/>
                    </a:lnTo>
                    <a:lnTo>
                      <a:pt x="13" y="13"/>
                    </a:lnTo>
                    <a:lnTo>
                      <a:pt x="6" y="15"/>
                    </a:lnTo>
                    <a:lnTo>
                      <a:pt x="3" y="15"/>
                    </a:lnTo>
                    <a:lnTo>
                      <a:pt x="1" y="13"/>
                    </a:lnTo>
                    <a:lnTo>
                      <a:pt x="0" y="12"/>
                    </a:lnTo>
                    <a:lnTo>
                      <a:pt x="0" y="10"/>
                    </a:lnTo>
                    <a:lnTo>
                      <a:pt x="0" y="9"/>
                    </a:lnTo>
                    <a:lnTo>
                      <a:pt x="3" y="6"/>
                    </a:lnTo>
                    <a:lnTo>
                      <a:pt x="3" y="5"/>
                    </a:lnTo>
                    <a:close/>
                  </a:path>
                </a:pathLst>
              </a:custGeom>
              <a:solidFill>
                <a:srgbClr val="EAEAEA"/>
              </a:solidFill>
              <a:ln w="6350">
                <a:solidFill>
                  <a:srgbClr val="C0C0C0"/>
                </a:solidFill>
                <a:round/>
                <a:headEnd/>
                <a:tailEnd/>
              </a:ln>
            </p:spPr>
            <p:txBody>
              <a:bodyPr/>
              <a:lstStyle/>
              <a:p>
                <a:endParaRPr lang="en-US" dirty="0"/>
              </a:p>
            </p:txBody>
          </p:sp>
          <p:sp>
            <p:nvSpPr>
              <p:cNvPr id="578" name="Freeform 628"/>
              <p:cNvSpPr>
                <a:spLocks/>
              </p:cNvSpPr>
              <p:nvPr/>
            </p:nvSpPr>
            <p:spPr bwMode="auto">
              <a:xfrm>
                <a:off x="2951455" y="4270478"/>
                <a:ext cx="72489" cy="27881"/>
              </a:xfrm>
              <a:custGeom>
                <a:avLst/>
                <a:gdLst>
                  <a:gd name="T0" fmla="*/ 2147483647 w 36"/>
                  <a:gd name="T1" fmla="*/ 2147483647 h 15"/>
                  <a:gd name="T2" fmla="*/ 2147483647 w 36"/>
                  <a:gd name="T3" fmla="*/ 2147483647 h 15"/>
                  <a:gd name="T4" fmla="*/ 2147483647 w 36"/>
                  <a:gd name="T5" fmla="*/ 2147483647 h 15"/>
                  <a:gd name="T6" fmla="*/ 2147483647 w 36"/>
                  <a:gd name="T7" fmla="*/ 2147483647 h 15"/>
                  <a:gd name="T8" fmla="*/ 2147483647 w 36"/>
                  <a:gd name="T9" fmla="*/ 2147483647 h 15"/>
                  <a:gd name="T10" fmla="*/ 2147483647 w 36"/>
                  <a:gd name="T11" fmla="*/ 2147483647 h 15"/>
                  <a:gd name="T12" fmla="*/ 2147483647 w 36"/>
                  <a:gd name="T13" fmla="*/ 2147483647 h 15"/>
                  <a:gd name="T14" fmla="*/ 2147483647 w 36"/>
                  <a:gd name="T15" fmla="*/ 2147483647 h 15"/>
                  <a:gd name="T16" fmla="*/ 2147483647 w 36"/>
                  <a:gd name="T17" fmla="*/ 2147483647 h 15"/>
                  <a:gd name="T18" fmla="*/ 2147483647 w 36"/>
                  <a:gd name="T19" fmla="*/ 2147483647 h 15"/>
                  <a:gd name="T20" fmla="*/ 2147483647 w 36"/>
                  <a:gd name="T21" fmla="*/ 2147483647 h 15"/>
                  <a:gd name="T22" fmla="*/ 2147483647 w 36"/>
                  <a:gd name="T23" fmla="*/ 2147483647 h 15"/>
                  <a:gd name="T24" fmla="*/ 2147483647 w 36"/>
                  <a:gd name="T25" fmla="*/ 2147483647 h 15"/>
                  <a:gd name="T26" fmla="*/ 2147483647 w 36"/>
                  <a:gd name="T27" fmla="*/ 0 h 15"/>
                  <a:gd name="T28" fmla="*/ 2147483647 w 36"/>
                  <a:gd name="T29" fmla="*/ 2147483647 h 15"/>
                  <a:gd name="T30" fmla="*/ 2147483647 w 36"/>
                  <a:gd name="T31" fmla="*/ 2147483647 h 15"/>
                  <a:gd name="T32" fmla="*/ 2147483647 w 36"/>
                  <a:gd name="T33" fmla="*/ 2147483647 h 15"/>
                  <a:gd name="T34" fmla="*/ 2147483647 w 36"/>
                  <a:gd name="T35" fmla="*/ 2147483647 h 15"/>
                  <a:gd name="T36" fmla="*/ 2147483647 w 36"/>
                  <a:gd name="T37" fmla="*/ 2147483647 h 15"/>
                  <a:gd name="T38" fmla="*/ 2147483647 w 36"/>
                  <a:gd name="T39" fmla="*/ 2147483647 h 15"/>
                  <a:gd name="T40" fmla="*/ 2147483647 w 36"/>
                  <a:gd name="T41" fmla="*/ 2147483647 h 15"/>
                  <a:gd name="T42" fmla="*/ 2147483647 w 36"/>
                  <a:gd name="T43" fmla="*/ 2147483647 h 15"/>
                  <a:gd name="T44" fmla="*/ 2147483647 w 36"/>
                  <a:gd name="T45" fmla="*/ 2147483647 h 15"/>
                  <a:gd name="T46" fmla="*/ 2147483647 w 36"/>
                  <a:gd name="T47" fmla="*/ 2147483647 h 15"/>
                  <a:gd name="T48" fmla="*/ 2147483647 w 36"/>
                  <a:gd name="T49" fmla="*/ 2147483647 h 15"/>
                  <a:gd name="T50" fmla="*/ 2147483647 w 36"/>
                  <a:gd name="T51" fmla="*/ 2147483647 h 15"/>
                  <a:gd name="T52" fmla="*/ 2147483647 w 36"/>
                  <a:gd name="T53" fmla="*/ 2147483647 h 15"/>
                  <a:gd name="T54" fmla="*/ 2147483647 w 36"/>
                  <a:gd name="T55" fmla="*/ 2147483647 h 15"/>
                  <a:gd name="T56" fmla="*/ 2147483647 w 36"/>
                  <a:gd name="T57" fmla="*/ 2147483647 h 15"/>
                  <a:gd name="T58" fmla="*/ 2147483647 w 36"/>
                  <a:gd name="T59" fmla="*/ 2147483647 h 15"/>
                  <a:gd name="T60" fmla="*/ 2147483647 w 36"/>
                  <a:gd name="T61" fmla="*/ 2147483647 h 15"/>
                  <a:gd name="T62" fmla="*/ 2147483647 w 36"/>
                  <a:gd name="T63" fmla="*/ 2147483647 h 15"/>
                  <a:gd name="T64" fmla="*/ 2147483647 w 36"/>
                  <a:gd name="T65" fmla="*/ 2147483647 h 15"/>
                  <a:gd name="T66" fmla="*/ 2147483647 w 36"/>
                  <a:gd name="T67" fmla="*/ 2147483647 h 15"/>
                  <a:gd name="T68" fmla="*/ 2147483647 w 36"/>
                  <a:gd name="T69" fmla="*/ 2147483647 h 15"/>
                  <a:gd name="T70" fmla="*/ 2147483647 w 36"/>
                  <a:gd name="T71" fmla="*/ 2147483647 h 15"/>
                  <a:gd name="T72" fmla="*/ 2147483647 w 36"/>
                  <a:gd name="T73" fmla="*/ 2147483647 h 15"/>
                  <a:gd name="T74" fmla="*/ 2147483647 w 36"/>
                  <a:gd name="T75" fmla="*/ 2147483647 h 15"/>
                  <a:gd name="T76" fmla="*/ 0 w 36"/>
                  <a:gd name="T77" fmla="*/ 2147483647 h 15"/>
                  <a:gd name="T78" fmla="*/ 0 w 36"/>
                  <a:gd name="T79" fmla="*/ 2147483647 h 15"/>
                  <a:gd name="T80" fmla="*/ 0 w 36"/>
                  <a:gd name="T81" fmla="*/ 2147483647 h 15"/>
                  <a:gd name="T82" fmla="*/ 2147483647 w 36"/>
                  <a:gd name="T83" fmla="*/ 2147483647 h 15"/>
                  <a:gd name="T84" fmla="*/ 2147483647 w 36"/>
                  <a:gd name="T85" fmla="*/ 2147483647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
                  <a:gd name="T130" fmla="*/ 0 h 15"/>
                  <a:gd name="T131" fmla="*/ 36 w 36"/>
                  <a:gd name="T132" fmla="*/ 15 h 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 h="15">
                    <a:moveTo>
                      <a:pt x="3" y="5"/>
                    </a:moveTo>
                    <a:lnTo>
                      <a:pt x="6" y="4"/>
                    </a:lnTo>
                    <a:lnTo>
                      <a:pt x="12" y="5"/>
                    </a:lnTo>
                    <a:lnTo>
                      <a:pt x="14" y="7"/>
                    </a:lnTo>
                    <a:lnTo>
                      <a:pt x="15" y="9"/>
                    </a:lnTo>
                    <a:lnTo>
                      <a:pt x="17" y="9"/>
                    </a:lnTo>
                    <a:lnTo>
                      <a:pt x="18" y="9"/>
                    </a:lnTo>
                    <a:lnTo>
                      <a:pt x="19" y="9"/>
                    </a:lnTo>
                    <a:lnTo>
                      <a:pt x="22" y="7"/>
                    </a:lnTo>
                    <a:lnTo>
                      <a:pt x="20" y="6"/>
                    </a:lnTo>
                    <a:lnTo>
                      <a:pt x="18" y="5"/>
                    </a:lnTo>
                    <a:lnTo>
                      <a:pt x="15" y="4"/>
                    </a:lnTo>
                    <a:lnTo>
                      <a:pt x="15" y="1"/>
                    </a:lnTo>
                    <a:lnTo>
                      <a:pt x="17" y="0"/>
                    </a:lnTo>
                    <a:lnTo>
                      <a:pt x="19" y="1"/>
                    </a:lnTo>
                    <a:lnTo>
                      <a:pt x="22" y="4"/>
                    </a:lnTo>
                    <a:lnTo>
                      <a:pt x="24" y="4"/>
                    </a:lnTo>
                    <a:lnTo>
                      <a:pt x="26" y="2"/>
                    </a:lnTo>
                    <a:lnTo>
                      <a:pt x="28" y="4"/>
                    </a:lnTo>
                    <a:lnTo>
                      <a:pt x="29" y="6"/>
                    </a:lnTo>
                    <a:lnTo>
                      <a:pt x="31" y="2"/>
                    </a:lnTo>
                    <a:lnTo>
                      <a:pt x="33" y="5"/>
                    </a:lnTo>
                    <a:lnTo>
                      <a:pt x="35" y="6"/>
                    </a:lnTo>
                    <a:lnTo>
                      <a:pt x="35" y="9"/>
                    </a:lnTo>
                    <a:lnTo>
                      <a:pt x="36" y="9"/>
                    </a:lnTo>
                    <a:lnTo>
                      <a:pt x="34" y="10"/>
                    </a:lnTo>
                    <a:lnTo>
                      <a:pt x="31" y="9"/>
                    </a:lnTo>
                    <a:lnTo>
                      <a:pt x="31" y="10"/>
                    </a:lnTo>
                    <a:lnTo>
                      <a:pt x="31" y="11"/>
                    </a:lnTo>
                    <a:lnTo>
                      <a:pt x="28" y="11"/>
                    </a:lnTo>
                    <a:lnTo>
                      <a:pt x="25" y="11"/>
                    </a:lnTo>
                    <a:lnTo>
                      <a:pt x="25" y="9"/>
                    </a:lnTo>
                    <a:lnTo>
                      <a:pt x="20" y="11"/>
                    </a:lnTo>
                    <a:lnTo>
                      <a:pt x="17" y="12"/>
                    </a:lnTo>
                    <a:lnTo>
                      <a:pt x="13" y="13"/>
                    </a:lnTo>
                    <a:lnTo>
                      <a:pt x="6" y="15"/>
                    </a:lnTo>
                    <a:lnTo>
                      <a:pt x="3" y="15"/>
                    </a:lnTo>
                    <a:lnTo>
                      <a:pt x="1" y="13"/>
                    </a:lnTo>
                    <a:lnTo>
                      <a:pt x="0" y="12"/>
                    </a:lnTo>
                    <a:lnTo>
                      <a:pt x="0" y="10"/>
                    </a:lnTo>
                    <a:lnTo>
                      <a:pt x="0" y="9"/>
                    </a:lnTo>
                    <a:lnTo>
                      <a:pt x="3" y="6"/>
                    </a:lnTo>
                    <a:lnTo>
                      <a:pt x="3" y="5"/>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79" name="Freeform 629"/>
              <p:cNvSpPr>
                <a:spLocks/>
              </p:cNvSpPr>
              <p:nvPr/>
            </p:nvSpPr>
            <p:spPr bwMode="auto">
              <a:xfrm>
                <a:off x="2923265" y="4272335"/>
                <a:ext cx="24163" cy="22305"/>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0 h 12"/>
                  <a:gd name="T10" fmla="*/ 2147483647 w 12"/>
                  <a:gd name="T11" fmla="*/ 2147483647 h 12"/>
                  <a:gd name="T12" fmla="*/ 2147483647 w 12"/>
                  <a:gd name="T13" fmla="*/ 2147483647 h 12"/>
                  <a:gd name="T14" fmla="*/ 2147483647 w 12"/>
                  <a:gd name="T15" fmla="*/ 2147483647 h 12"/>
                  <a:gd name="T16" fmla="*/ 2147483647 w 12"/>
                  <a:gd name="T17" fmla="*/ 2147483647 h 12"/>
                  <a:gd name="T18" fmla="*/ 2147483647 w 12"/>
                  <a:gd name="T19" fmla="*/ 2147483647 h 12"/>
                  <a:gd name="T20" fmla="*/ 2147483647 w 12"/>
                  <a:gd name="T21" fmla="*/ 2147483647 h 12"/>
                  <a:gd name="T22" fmla="*/ 0 w 12"/>
                  <a:gd name="T23" fmla="*/ 2147483647 h 12"/>
                  <a:gd name="T24" fmla="*/ 0 w 12"/>
                  <a:gd name="T25" fmla="*/ 2147483647 h 12"/>
                  <a:gd name="T26" fmla="*/ 2147483647 w 12"/>
                  <a:gd name="T27" fmla="*/ 2147483647 h 12"/>
                  <a:gd name="T28" fmla="*/ 2147483647 w 12"/>
                  <a:gd name="T29" fmla="*/ 2147483647 h 12"/>
                  <a:gd name="T30" fmla="*/ 2147483647 w 12"/>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3" y="4"/>
                    </a:moveTo>
                    <a:lnTo>
                      <a:pt x="3" y="4"/>
                    </a:lnTo>
                    <a:lnTo>
                      <a:pt x="4" y="3"/>
                    </a:lnTo>
                    <a:lnTo>
                      <a:pt x="6" y="1"/>
                    </a:lnTo>
                    <a:lnTo>
                      <a:pt x="9" y="0"/>
                    </a:lnTo>
                    <a:lnTo>
                      <a:pt x="11" y="3"/>
                    </a:lnTo>
                    <a:lnTo>
                      <a:pt x="12" y="5"/>
                    </a:lnTo>
                    <a:lnTo>
                      <a:pt x="11" y="9"/>
                    </a:lnTo>
                    <a:lnTo>
                      <a:pt x="11" y="11"/>
                    </a:lnTo>
                    <a:lnTo>
                      <a:pt x="9" y="12"/>
                    </a:lnTo>
                    <a:lnTo>
                      <a:pt x="3" y="12"/>
                    </a:lnTo>
                    <a:lnTo>
                      <a:pt x="0" y="11"/>
                    </a:lnTo>
                    <a:lnTo>
                      <a:pt x="0" y="9"/>
                    </a:lnTo>
                    <a:lnTo>
                      <a:pt x="1" y="8"/>
                    </a:lnTo>
                    <a:lnTo>
                      <a:pt x="3" y="6"/>
                    </a:lnTo>
                    <a:lnTo>
                      <a:pt x="3" y="4"/>
                    </a:lnTo>
                    <a:close/>
                  </a:path>
                </a:pathLst>
              </a:custGeom>
              <a:solidFill>
                <a:srgbClr val="EAEAEA"/>
              </a:solidFill>
              <a:ln w="6350">
                <a:solidFill>
                  <a:srgbClr val="C0C0C0"/>
                </a:solidFill>
                <a:round/>
                <a:headEnd/>
                <a:tailEnd/>
              </a:ln>
            </p:spPr>
            <p:txBody>
              <a:bodyPr/>
              <a:lstStyle/>
              <a:p>
                <a:endParaRPr lang="en-US" dirty="0"/>
              </a:p>
            </p:txBody>
          </p:sp>
          <p:sp>
            <p:nvSpPr>
              <p:cNvPr id="580" name="Freeform 630"/>
              <p:cNvSpPr>
                <a:spLocks/>
              </p:cNvSpPr>
              <p:nvPr/>
            </p:nvSpPr>
            <p:spPr bwMode="auto">
              <a:xfrm>
                <a:off x="2923265" y="4272335"/>
                <a:ext cx="24163" cy="22305"/>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0 h 12"/>
                  <a:gd name="T10" fmla="*/ 2147483647 w 12"/>
                  <a:gd name="T11" fmla="*/ 2147483647 h 12"/>
                  <a:gd name="T12" fmla="*/ 2147483647 w 12"/>
                  <a:gd name="T13" fmla="*/ 2147483647 h 12"/>
                  <a:gd name="T14" fmla="*/ 2147483647 w 12"/>
                  <a:gd name="T15" fmla="*/ 2147483647 h 12"/>
                  <a:gd name="T16" fmla="*/ 2147483647 w 12"/>
                  <a:gd name="T17" fmla="*/ 2147483647 h 12"/>
                  <a:gd name="T18" fmla="*/ 2147483647 w 12"/>
                  <a:gd name="T19" fmla="*/ 2147483647 h 12"/>
                  <a:gd name="T20" fmla="*/ 2147483647 w 12"/>
                  <a:gd name="T21" fmla="*/ 2147483647 h 12"/>
                  <a:gd name="T22" fmla="*/ 0 w 12"/>
                  <a:gd name="T23" fmla="*/ 2147483647 h 12"/>
                  <a:gd name="T24" fmla="*/ 0 w 12"/>
                  <a:gd name="T25" fmla="*/ 2147483647 h 12"/>
                  <a:gd name="T26" fmla="*/ 2147483647 w 12"/>
                  <a:gd name="T27" fmla="*/ 2147483647 h 12"/>
                  <a:gd name="T28" fmla="*/ 2147483647 w 12"/>
                  <a:gd name="T29" fmla="*/ 2147483647 h 12"/>
                  <a:gd name="T30" fmla="*/ 2147483647 w 12"/>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3" y="4"/>
                    </a:moveTo>
                    <a:lnTo>
                      <a:pt x="3" y="4"/>
                    </a:lnTo>
                    <a:lnTo>
                      <a:pt x="4" y="3"/>
                    </a:lnTo>
                    <a:lnTo>
                      <a:pt x="6" y="1"/>
                    </a:lnTo>
                    <a:lnTo>
                      <a:pt x="9" y="0"/>
                    </a:lnTo>
                    <a:lnTo>
                      <a:pt x="11" y="3"/>
                    </a:lnTo>
                    <a:lnTo>
                      <a:pt x="12" y="5"/>
                    </a:lnTo>
                    <a:lnTo>
                      <a:pt x="11" y="9"/>
                    </a:lnTo>
                    <a:lnTo>
                      <a:pt x="11" y="11"/>
                    </a:lnTo>
                    <a:lnTo>
                      <a:pt x="9" y="12"/>
                    </a:lnTo>
                    <a:lnTo>
                      <a:pt x="3" y="12"/>
                    </a:lnTo>
                    <a:lnTo>
                      <a:pt x="0" y="11"/>
                    </a:lnTo>
                    <a:lnTo>
                      <a:pt x="0" y="9"/>
                    </a:lnTo>
                    <a:lnTo>
                      <a:pt x="1" y="8"/>
                    </a:lnTo>
                    <a:lnTo>
                      <a:pt x="3" y="6"/>
                    </a:lnTo>
                    <a:lnTo>
                      <a:pt x="3" y="4"/>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81" name="Freeform 631"/>
              <p:cNvSpPr>
                <a:spLocks/>
              </p:cNvSpPr>
              <p:nvPr/>
            </p:nvSpPr>
            <p:spPr bwMode="auto">
              <a:xfrm>
                <a:off x="2878966" y="4268617"/>
                <a:ext cx="34231" cy="22305"/>
              </a:xfrm>
              <a:custGeom>
                <a:avLst/>
                <a:gdLst>
                  <a:gd name="T0" fmla="*/ 2147483647 w 17"/>
                  <a:gd name="T1" fmla="*/ 2147483647 h 12"/>
                  <a:gd name="T2" fmla="*/ 2147483647 w 17"/>
                  <a:gd name="T3" fmla="*/ 2147483647 h 12"/>
                  <a:gd name="T4" fmla="*/ 2147483647 w 17"/>
                  <a:gd name="T5" fmla="*/ 0 h 12"/>
                  <a:gd name="T6" fmla="*/ 2147483647 w 17"/>
                  <a:gd name="T7" fmla="*/ 2147483647 h 12"/>
                  <a:gd name="T8" fmla="*/ 2147483647 w 17"/>
                  <a:gd name="T9" fmla="*/ 2147483647 h 12"/>
                  <a:gd name="T10" fmla="*/ 2147483647 w 17"/>
                  <a:gd name="T11" fmla="*/ 2147483647 h 12"/>
                  <a:gd name="T12" fmla="*/ 2147483647 w 17"/>
                  <a:gd name="T13" fmla="*/ 2147483647 h 12"/>
                  <a:gd name="T14" fmla="*/ 2147483647 w 17"/>
                  <a:gd name="T15" fmla="*/ 2147483647 h 12"/>
                  <a:gd name="T16" fmla="*/ 2147483647 w 17"/>
                  <a:gd name="T17" fmla="*/ 2147483647 h 12"/>
                  <a:gd name="T18" fmla="*/ 2147483647 w 17"/>
                  <a:gd name="T19" fmla="*/ 2147483647 h 12"/>
                  <a:gd name="T20" fmla="*/ 2147483647 w 17"/>
                  <a:gd name="T21" fmla="*/ 2147483647 h 12"/>
                  <a:gd name="T22" fmla="*/ 2147483647 w 17"/>
                  <a:gd name="T23" fmla="*/ 2147483647 h 12"/>
                  <a:gd name="T24" fmla="*/ 2147483647 w 17"/>
                  <a:gd name="T25" fmla="*/ 2147483647 h 12"/>
                  <a:gd name="T26" fmla="*/ 0 w 17"/>
                  <a:gd name="T27" fmla="*/ 2147483647 h 12"/>
                  <a:gd name="T28" fmla="*/ 0 w 17"/>
                  <a:gd name="T29" fmla="*/ 2147483647 h 12"/>
                  <a:gd name="T30" fmla="*/ 2147483647 w 17"/>
                  <a:gd name="T31" fmla="*/ 0 h 12"/>
                  <a:gd name="T32" fmla="*/ 2147483647 w 17"/>
                  <a:gd name="T33" fmla="*/ 214748364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7" y="1"/>
                    </a:moveTo>
                    <a:lnTo>
                      <a:pt x="9" y="1"/>
                    </a:lnTo>
                    <a:lnTo>
                      <a:pt x="10" y="0"/>
                    </a:lnTo>
                    <a:lnTo>
                      <a:pt x="14" y="1"/>
                    </a:lnTo>
                    <a:lnTo>
                      <a:pt x="16" y="2"/>
                    </a:lnTo>
                    <a:lnTo>
                      <a:pt x="17" y="5"/>
                    </a:lnTo>
                    <a:lnTo>
                      <a:pt x="17" y="6"/>
                    </a:lnTo>
                    <a:lnTo>
                      <a:pt x="12" y="10"/>
                    </a:lnTo>
                    <a:lnTo>
                      <a:pt x="11" y="12"/>
                    </a:lnTo>
                    <a:lnTo>
                      <a:pt x="11" y="11"/>
                    </a:lnTo>
                    <a:lnTo>
                      <a:pt x="9" y="7"/>
                    </a:lnTo>
                    <a:lnTo>
                      <a:pt x="6" y="6"/>
                    </a:lnTo>
                    <a:lnTo>
                      <a:pt x="1" y="5"/>
                    </a:lnTo>
                    <a:lnTo>
                      <a:pt x="0" y="5"/>
                    </a:lnTo>
                    <a:lnTo>
                      <a:pt x="0" y="1"/>
                    </a:lnTo>
                    <a:lnTo>
                      <a:pt x="1" y="0"/>
                    </a:lnTo>
                    <a:lnTo>
                      <a:pt x="7" y="1"/>
                    </a:lnTo>
                    <a:close/>
                  </a:path>
                </a:pathLst>
              </a:custGeom>
              <a:solidFill>
                <a:srgbClr val="EAEAEA"/>
              </a:solidFill>
              <a:ln w="6350">
                <a:solidFill>
                  <a:srgbClr val="C0C0C0"/>
                </a:solidFill>
                <a:round/>
                <a:headEnd/>
                <a:tailEnd/>
              </a:ln>
            </p:spPr>
            <p:txBody>
              <a:bodyPr/>
              <a:lstStyle/>
              <a:p>
                <a:endParaRPr lang="en-US" dirty="0"/>
              </a:p>
            </p:txBody>
          </p:sp>
          <p:sp>
            <p:nvSpPr>
              <p:cNvPr id="582" name="Freeform 632"/>
              <p:cNvSpPr>
                <a:spLocks/>
              </p:cNvSpPr>
              <p:nvPr/>
            </p:nvSpPr>
            <p:spPr bwMode="auto">
              <a:xfrm>
                <a:off x="2878966" y="4268617"/>
                <a:ext cx="34231" cy="22305"/>
              </a:xfrm>
              <a:custGeom>
                <a:avLst/>
                <a:gdLst>
                  <a:gd name="T0" fmla="*/ 2147483647 w 17"/>
                  <a:gd name="T1" fmla="*/ 2147483647 h 12"/>
                  <a:gd name="T2" fmla="*/ 2147483647 w 17"/>
                  <a:gd name="T3" fmla="*/ 2147483647 h 12"/>
                  <a:gd name="T4" fmla="*/ 2147483647 w 17"/>
                  <a:gd name="T5" fmla="*/ 0 h 12"/>
                  <a:gd name="T6" fmla="*/ 2147483647 w 17"/>
                  <a:gd name="T7" fmla="*/ 2147483647 h 12"/>
                  <a:gd name="T8" fmla="*/ 2147483647 w 17"/>
                  <a:gd name="T9" fmla="*/ 2147483647 h 12"/>
                  <a:gd name="T10" fmla="*/ 2147483647 w 17"/>
                  <a:gd name="T11" fmla="*/ 2147483647 h 12"/>
                  <a:gd name="T12" fmla="*/ 2147483647 w 17"/>
                  <a:gd name="T13" fmla="*/ 2147483647 h 12"/>
                  <a:gd name="T14" fmla="*/ 2147483647 w 17"/>
                  <a:gd name="T15" fmla="*/ 2147483647 h 12"/>
                  <a:gd name="T16" fmla="*/ 2147483647 w 17"/>
                  <a:gd name="T17" fmla="*/ 2147483647 h 12"/>
                  <a:gd name="T18" fmla="*/ 2147483647 w 17"/>
                  <a:gd name="T19" fmla="*/ 2147483647 h 12"/>
                  <a:gd name="T20" fmla="*/ 2147483647 w 17"/>
                  <a:gd name="T21" fmla="*/ 2147483647 h 12"/>
                  <a:gd name="T22" fmla="*/ 2147483647 w 17"/>
                  <a:gd name="T23" fmla="*/ 2147483647 h 12"/>
                  <a:gd name="T24" fmla="*/ 2147483647 w 17"/>
                  <a:gd name="T25" fmla="*/ 2147483647 h 12"/>
                  <a:gd name="T26" fmla="*/ 0 w 17"/>
                  <a:gd name="T27" fmla="*/ 2147483647 h 12"/>
                  <a:gd name="T28" fmla="*/ 0 w 17"/>
                  <a:gd name="T29" fmla="*/ 2147483647 h 12"/>
                  <a:gd name="T30" fmla="*/ 2147483647 w 17"/>
                  <a:gd name="T31" fmla="*/ 0 h 12"/>
                  <a:gd name="T32" fmla="*/ 2147483647 w 17"/>
                  <a:gd name="T33" fmla="*/ 214748364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7" y="1"/>
                    </a:moveTo>
                    <a:lnTo>
                      <a:pt x="9" y="1"/>
                    </a:lnTo>
                    <a:lnTo>
                      <a:pt x="10" y="0"/>
                    </a:lnTo>
                    <a:lnTo>
                      <a:pt x="14" y="1"/>
                    </a:lnTo>
                    <a:lnTo>
                      <a:pt x="16" y="2"/>
                    </a:lnTo>
                    <a:lnTo>
                      <a:pt x="17" y="5"/>
                    </a:lnTo>
                    <a:lnTo>
                      <a:pt x="17" y="6"/>
                    </a:lnTo>
                    <a:lnTo>
                      <a:pt x="12" y="10"/>
                    </a:lnTo>
                    <a:lnTo>
                      <a:pt x="11" y="12"/>
                    </a:lnTo>
                    <a:lnTo>
                      <a:pt x="11" y="11"/>
                    </a:lnTo>
                    <a:lnTo>
                      <a:pt x="9" y="7"/>
                    </a:lnTo>
                    <a:lnTo>
                      <a:pt x="6" y="6"/>
                    </a:lnTo>
                    <a:lnTo>
                      <a:pt x="1" y="5"/>
                    </a:lnTo>
                    <a:lnTo>
                      <a:pt x="0" y="5"/>
                    </a:lnTo>
                    <a:lnTo>
                      <a:pt x="0" y="1"/>
                    </a:lnTo>
                    <a:lnTo>
                      <a:pt x="1" y="0"/>
                    </a:lnTo>
                    <a:lnTo>
                      <a:pt x="7"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83" name="Freeform 633"/>
              <p:cNvSpPr>
                <a:spLocks/>
              </p:cNvSpPr>
              <p:nvPr/>
            </p:nvSpPr>
            <p:spPr bwMode="auto">
              <a:xfrm>
                <a:off x="2824600" y="4233304"/>
                <a:ext cx="40271" cy="13012"/>
              </a:xfrm>
              <a:custGeom>
                <a:avLst/>
                <a:gdLst>
                  <a:gd name="T0" fmla="*/ 0 w 20"/>
                  <a:gd name="T1" fmla="*/ 2147483647 h 7"/>
                  <a:gd name="T2" fmla="*/ 2147483647 w 20"/>
                  <a:gd name="T3" fmla="*/ 2147483647 h 7"/>
                  <a:gd name="T4" fmla="*/ 2147483647 w 20"/>
                  <a:gd name="T5" fmla="*/ 0 h 7"/>
                  <a:gd name="T6" fmla="*/ 2147483647 w 20"/>
                  <a:gd name="T7" fmla="*/ 0 h 7"/>
                  <a:gd name="T8" fmla="*/ 2147483647 w 20"/>
                  <a:gd name="T9" fmla="*/ 0 h 7"/>
                  <a:gd name="T10" fmla="*/ 2147483647 w 20"/>
                  <a:gd name="T11" fmla="*/ 0 h 7"/>
                  <a:gd name="T12" fmla="*/ 2147483647 w 20"/>
                  <a:gd name="T13" fmla="*/ 2147483647 h 7"/>
                  <a:gd name="T14" fmla="*/ 2147483647 w 20"/>
                  <a:gd name="T15" fmla="*/ 2147483647 h 7"/>
                  <a:gd name="T16" fmla="*/ 2147483647 w 20"/>
                  <a:gd name="T17" fmla="*/ 2147483647 h 7"/>
                  <a:gd name="T18" fmla="*/ 2147483647 w 20"/>
                  <a:gd name="T19" fmla="*/ 2147483647 h 7"/>
                  <a:gd name="T20" fmla="*/ 2147483647 w 20"/>
                  <a:gd name="T21" fmla="*/ 2147483647 h 7"/>
                  <a:gd name="T22" fmla="*/ 0 w 20"/>
                  <a:gd name="T23" fmla="*/ 2147483647 h 7"/>
                  <a:gd name="T24" fmla="*/ 0 w 20"/>
                  <a:gd name="T25" fmla="*/ 2147483647 h 7"/>
                  <a:gd name="T26" fmla="*/ 0 w 20"/>
                  <a:gd name="T27" fmla="*/ 2147483647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7"/>
                  <a:gd name="T44" fmla="*/ 20 w 20"/>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7">
                    <a:moveTo>
                      <a:pt x="0" y="2"/>
                    </a:moveTo>
                    <a:lnTo>
                      <a:pt x="1" y="2"/>
                    </a:lnTo>
                    <a:lnTo>
                      <a:pt x="3" y="0"/>
                    </a:lnTo>
                    <a:lnTo>
                      <a:pt x="5" y="0"/>
                    </a:lnTo>
                    <a:lnTo>
                      <a:pt x="16" y="0"/>
                    </a:lnTo>
                    <a:lnTo>
                      <a:pt x="19" y="0"/>
                    </a:lnTo>
                    <a:lnTo>
                      <a:pt x="20" y="4"/>
                    </a:lnTo>
                    <a:lnTo>
                      <a:pt x="19" y="4"/>
                    </a:lnTo>
                    <a:lnTo>
                      <a:pt x="15" y="5"/>
                    </a:lnTo>
                    <a:lnTo>
                      <a:pt x="11" y="7"/>
                    </a:lnTo>
                    <a:lnTo>
                      <a:pt x="3" y="5"/>
                    </a:lnTo>
                    <a:lnTo>
                      <a:pt x="0" y="4"/>
                    </a:lnTo>
                    <a:lnTo>
                      <a:pt x="0" y="3"/>
                    </a:lnTo>
                    <a:lnTo>
                      <a:pt x="0" y="2"/>
                    </a:lnTo>
                    <a:close/>
                  </a:path>
                </a:pathLst>
              </a:custGeom>
              <a:solidFill>
                <a:srgbClr val="EAEAEA"/>
              </a:solidFill>
              <a:ln w="6350">
                <a:solidFill>
                  <a:srgbClr val="C0C0C0"/>
                </a:solidFill>
                <a:round/>
                <a:headEnd/>
                <a:tailEnd/>
              </a:ln>
            </p:spPr>
            <p:txBody>
              <a:bodyPr/>
              <a:lstStyle/>
              <a:p>
                <a:endParaRPr lang="en-US" dirty="0"/>
              </a:p>
            </p:txBody>
          </p:sp>
          <p:sp>
            <p:nvSpPr>
              <p:cNvPr id="584" name="Freeform 634"/>
              <p:cNvSpPr>
                <a:spLocks/>
              </p:cNvSpPr>
              <p:nvPr/>
            </p:nvSpPr>
            <p:spPr bwMode="auto">
              <a:xfrm>
                <a:off x="2824600" y="4233304"/>
                <a:ext cx="40271" cy="13012"/>
              </a:xfrm>
              <a:custGeom>
                <a:avLst/>
                <a:gdLst>
                  <a:gd name="T0" fmla="*/ 0 w 20"/>
                  <a:gd name="T1" fmla="*/ 2147483647 h 7"/>
                  <a:gd name="T2" fmla="*/ 2147483647 w 20"/>
                  <a:gd name="T3" fmla="*/ 2147483647 h 7"/>
                  <a:gd name="T4" fmla="*/ 2147483647 w 20"/>
                  <a:gd name="T5" fmla="*/ 0 h 7"/>
                  <a:gd name="T6" fmla="*/ 2147483647 w 20"/>
                  <a:gd name="T7" fmla="*/ 0 h 7"/>
                  <a:gd name="T8" fmla="*/ 2147483647 w 20"/>
                  <a:gd name="T9" fmla="*/ 0 h 7"/>
                  <a:gd name="T10" fmla="*/ 2147483647 w 20"/>
                  <a:gd name="T11" fmla="*/ 0 h 7"/>
                  <a:gd name="T12" fmla="*/ 2147483647 w 20"/>
                  <a:gd name="T13" fmla="*/ 2147483647 h 7"/>
                  <a:gd name="T14" fmla="*/ 2147483647 w 20"/>
                  <a:gd name="T15" fmla="*/ 2147483647 h 7"/>
                  <a:gd name="T16" fmla="*/ 2147483647 w 20"/>
                  <a:gd name="T17" fmla="*/ 2147483647 h 7"/>
                  <a:gd name="T18" fmla="*/ 2147483647 w 20"/>
                  <a:gd name="T19" fmla="*/ 2147483647 h 7"/>
                  <a:gd name="T20" fmla="*/ 2147483647 w 20"/>
                  <a:gd name="T21" fmla="*/ 2147483647 h 7"/>
                  <a:gd name="T22" fmla="*/ 0 w 20"/>
                  <a:gd name="T23" fmla="*/ 2147483647 h 7"/>
                  <a:gd name="T24" fmla="*/ 0 w 20"/>
                  <a:gd name="T25" fmla="*/ 2147483647 h 7"/>
                  <a:gd name="T26" fmla="*/ 0 w 20"/>
                  <a:gd name="T27" fmla="*/ 2147483647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7"/>
                  <a:gd name="T44" fmla="*/ 20 w 20"/>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7">
                    <a:moveTo>
                      <a:pt x="0" y="2"/>
                    </a:moveTo>
                    <a:lnTo>
                      <a:pt x="1" y="2"/>
                    </a:lnTo>
                    <a:lnTo>
                      <a:pt x="3" y="0"/>
                    </a:lnTo>
                    <a:lnTo>
                      <a:pt x="5" y="0"/>
                    </a:lnTo>
                    <a:lnTo>
                      <a:pt x="16" y="0"/>
                    </a:lnTo>
                    <a:lnTo>
                      <a:pt x="19" y="0"/>
                    </a:lnTo>
                    <a:lnTo>
                      <a:pt x="20" y="4"/>
                    </a:lnTo>
                    <a:lnTo>
                      <a:pt x="19" y="4"/>
                    </a:lnTo>
                    <a:lnTo>
                      <a:pt x="15" y="5"/>
                    </a:lnTo>
                    <a:lnTo>
                      <a:pt x="11" y="7"/>
                    </a:lnTo>
                    <a:lnTo>
                      <a:pt x="3" y="5"/>
                    </a:lnTo>
                    <a:lnTo>
                      <a:pt x="0" y="4"/>
                    </a:lnTo>
                    <a:lnTo>
                      <a:pt x="0" y="3"/>
                    </a:lnTo>
                    <a:lnTo>
                      <a:pt x="0" y="2"/>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85" name="Freeform 635"/>
              <p:cNvSpPr>
                <a:spLocks/>
              </p:cNvSpPr>
              <p:nvPr/>
            </p:nvSpPr>
            <p:spPr bwMode="auto">
              <a:xfrm>
                <a:off x="2901116" y="4231443"/>
                <a:ext cx="10069" cy="7434"/>
              </a:xfrm>
              <a:custGeom>
                <a:avLst/>
                <a:gdLst>
                  <a:gd name="T0" fmla="*/ 0 w 5"/>
                  <a:gd name="T1" fmla="*/ 0 h 4"/>
                  <a:gd name="T2" fmla="*/ 2147483647 w 5"/>
                  <a:gd name="T3" fmla="*/ 0 h 4"/>
                  <a:gd name="T4" fmla="*/ 2147483647 w 5"/>
                  <a:gd name="T5" fmla="*/ 2147483647 h 4"/>
                  <a:gd name="T6" fmla="*/ 2147483647 w 5"/>
                  <a:gd name="T7" fmla="*/ 2147483647 h 4"/>
                  <a:gd name="T8" fmla="*/ 2147483647 w 5"/>
                  <a:gd name="T9" fmla="*/ 2147483647 h 4"/>
                  <a:gd name="T10" fmla="*/ 0 w 5"/>
                  <a:gd name="T11" fmla="*/ 2147483647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0" y="0"/>
                    </a:moveTo>
                    <a:lnTo>
                      <a:pt x="4" y="0"/>
                    </a:lnTo>
                    <a:lnTo>
                      <a:pt x="5" y="1"/>
                    </a:lnTo>
                    <a:lnTo>
                      <a:pt x="5" y="3"/>
                    </a:lnTo>
                    <a:lnTo>
                      <a:pt x="3" y="4"/>
                    </a:lnTo>
                    <a:lnTo>
                      <a:pt x="0" y="1"/>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586" name="Freeform 636"/>
              <p:cNvSpPr>
                <a:spLocks/>
              </p:cNvSpPr>
              <p:nvPr/>
            </p:nvSpPr>
            <p:spPr bwMode="auto">
              <a:xfrm>
                <a:off x="2901116" y="4231443"/>
                <a:ext cx="10069" cy="7434"/>
              </a:xfrm>
              <a:custGeom>
                <a:avLst/>
                <a:gdLst>
                  <a:gd name="T0" fmla="*/ 0 w 5"/>
                  <a:gd name="T1" fmla="*/ 0 h 4"/>
                  <a:gd name="T2" fmla="*/ 2147483647 w 5"/>
                  <a:gd name="T3" fmla="*/ 0 h 4"/>
                  <a:gd name="T4" fmla="*/ 2147483647 w 5"/>
                  <a:gd name="T5" fmla="*/ 2147483647 h 4"/>
                  <a:gd name="T6" fmla="*/ 2147483647 w 5"/>
                  <a:gd name="T7" fmla="*/ 2147483647 h 4"/>
                  <a:gd name="T8" fmla="*/ 2147483647 w 5"/>
                  <a:gd name="T9" fmla="*/ 2147483647 h 4"/>
                  <a:gd name="T10" fmla="*/ 0 w 5"/>
                  <a:gd name="T11" fmla="*/ 2147483647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0" y="0"/>
                    </a:moveTo>
                    <a:lnTo>
                      <a:pt x="4" y="0"/>
                    </a:lnTo>
                    <a:lnTo>
                      <a:pt x="5" y="1"/>
                    </a:lnTo>
                    <a:lnTo>
                      <a:pt x="5" y="3"/>
                    </a:lnTo>
                    <a:lnTo>
                      <a:pt x="3" y="4"/>
                    </a:lnTo>
                    <a:lnTo>
                      <a:pt x="0" y="1"/>
                    </a:lnTo>
                    <a:lnTo>
                      <a:pt x="0"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87" name="Freeform 637"/>
              <p:cNvSpPr>
                <a:spLocks/>
              </p:cNvSpPr>
              <p:nvPr/>
            </p:nvSpPr>
            <p:spPr bwMode="auto">
              <a:xfrm>
                <a:off x="3372292" y="4041859"/>
                <a:ext cx="26178" cy="11152"/>
              </a:xfrm>
              <a:custGeom>
                <a:avLst/>
                <a:gdLst>
                  <a:gd name="T0" fmla="*/ 0 w 13"/>
                  <a:gd name="T1" fmla="*/ 2147483647 h 6"/>
                  <a:gd name="T2" fmla="*/ 0 w 13"/>
                  <a:gd name="T3" fmla="*/ 2147483647 h 6"/>
                  <a:gd name="T4" fmla="*/ 2147483647 w 13"/>
                  <a:gd name="T5" fmla="*/ 0 h 6"/>
                  <a:gd name="T6" fmla="*/ 2147483647 w 13"/>
                  <a:gd name="T7" fmla="*/ 0 h 6"/>
                  <a:gd name="T8" fmla="*/ 2147483647 w 13"/>
                  <a:gd name="T9" fmla="*/ 2147483647 h 6"/>
                  <a:gd name="T10" fmla="*/ 2147483647 w 13"/>
                  <a:gd name="T11" fmla="*/ 2147483647 h 6"/>
                  <a:gd name="T12" fmla="*/ 2147483647 w 13"/>
                  <a:gd name="T13" fmla="*/ 2147483647 h 6"/>
                  <a:gd name="T14" fmla="*/ 2147483647 w 13"/>
                  <a:gd name="T15" fmla="*/ 2147483647 h 6"/>
                  <a:gd name="T16" fmla="*/ 2147483647 w 13"/>
                  <a:gd name="T17" fmla="*/ 2147483647 h 6"/>
                  <a:gd name="T18" fmla="*/ 2147483647 w 13"/>
                  <a:gd name="T19" fmla="*/ 2147483647 h 6"/>
                  <a:gd name="T20" fmla="*/ 0 w 13"/>
                  <a:gd name="T21" fmla="*/ 2147483647 h 6"/>
                  <a:gd name="T22" fmla="*/ 0 w 13"/>
                  <a:gd name="T23" fmla="*/ 2147483647 h 6"/>
                  <a:gd name="T24" fmla="*/ 0 w 13"/>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6"/>
                  <a:gd name="T41" fmla="*/ 13 w 13"/>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6">
                    <a:moveTo>
                      <a:pt x="0" y="1"/>
                    </a:moveTo>
                    <a:lnTo>
                      <a:pt x="0" y="1"/>
                    </a:lnTo>
                    <a:lnTo>
                      <a:pt x="1" y="0"/>
                    </a:lnTo>
                    <a:lnTo>
                      <a:pt x="4" y="0"/>
                    </a:lnTo>
                    <a:lnTo>
                      <a:pt x="13" y="3"/>
                    </a:lnTo>
                    <a:lnTo>
                      <a:pt x="8" y="4"/>
                    </a:lnTo>
                    <a:lnTo>
                      <a:pt x="7" y="6"/>
                    </a:lnTo>
                    <a:lnTo>
                      <a:pt x="4" y="4"/>
                    </a:lnTo>
                    <a:lnTo>
                      <a:pt x="2" y="3"/>
                    </a:lnTo>
                    <a:lnTo>
                      <a:pt x="1" y="3"/>
                    </a:lnTo>
                    <a:lnTo>
                      <a:pt x="0" y="2"/>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588" name="Freeform 638"/>
              <p:cNvSpPr>
                <a:spLocks/>
              </p:cNvSpPr>
              <p:nvPr/>
            </p:nvSpPr>
            <p:spPr bwMode="auto">
              <a:xfrm>
                <a:off x="3372292" y="4041859"/>
                <a:ext cx="26178" cy="11152"/>
              </a:xfrm>
              <a:custGeom>
                <a:avLst/>
                <a:gdLst>
                  <a:gd name="T0" fmla="*/ 0 w 13"/>
                  <a:gd name="T1" fmla="*/ 2147483647 h 6"/>
                  <a:gd name="T2" fmla="*/ 0 w 13"/>
                  <a:gd name="T3" fmla="*/ 2147483647 h 6"/>
                  <a:gd name="T4" fmla="*/ 2147483647 w 13"/>
                  <a:gd name="T5" fmla="*/ 0 h 6"/>
                  <a:gd name="T6" fmla="*/ 2147483647 w 13"/>
                  <a:gd name="T7" fmla="*/ 0 h 6"/>
                  <a:gd name="T8" fmla="*/ 2147483647 w 13"/>
                  <a:gd name="T9" fmla="*/ 2147483647 h 6"/>
                  <a:gd name="T10" fmla="*/ 2147483647 w 13"/>
                  <a:gd name="T11" fmla="*/ 2147483647 h 6"/>
                  <a:gd name="T12" fmla="*/ 2147483647 w 13"/>
                  <a:gd name="T13" fmla="*/ 2147483647 h 6"/>
                  <a:gd name="T14" fmla="*/ 2147483647 w 13"/>
                  <a:gd name="T15" fmla="*/ 2147483647 h 6"/>
                  <a:gd name="T16" fmla="*/ 2147483647 w 13"/>
                  <a:gd name="T17" fmla="*/ 2147483647 h 6"/>
                  <a:gd name="T18" fmla="*/ 2147483647 w 13"/>
                  <a:gd name="T19" fmla="*/ 2147483647 h 6"/>
                  <a:gd name="T20" fmla="*/ 0 w 13"/>
                  <a:gd name="T21" fmla="*/ 2147483647 h 6"/>
                  <a:gd name="T22" fmla="*/ 0 w 13"/>
                  <a:gd name="T23" fmla="*/ 2147483647 h 6"/>
                  <a:gd name="T24" fmla="*/ 0 w 13"/>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6"/>
                  <a:gd name="T41" fmla="*/ 13 w 13"/>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6">
                    <a:moveTo>
                      <a:pt x="0" y="1"/>
                    </a:moveTo>
                    <a:lnTo>
                      <a:pt x="0" y="1"/>
                    </a:lnTo>
                    <a:lnTo>
                      <a:pt x="1" y="0"/>
                    </a:lnTo>
                    <a:lnTo>
                      <a:pt x="4" y="0"/>
                    </a:lnTo>
                    <a:lnTo>
                      <a:pt x="13" y="3"/>
                    </a:lnTo>
                    <a:lnTo>
                      <a:pt x="8" y="4"/>
                    </a:lnTo>
                    <a:lnTo>
                      <a:pt x="7" y="6"/>
                    </a:lnTo>
                    <a:lnTo>
                      <a:pt x="4" y="4"/>
                    </a:lnTo>
                    <a:lnTo>
                      <a:pt x="2" y="3"/>
                    </a:lnTo>
                    <a:lnTo>
                      <a:pt x="1" y="3"/>
                    </a:lnTo>
                    <a:lnTo>
                      <a:pt x="0" y="2"/>
                    </a:lnTo>
                    <a:lnTo>
                      <a:pt x="0"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89" name="Freeform 639"/>
              <p:cNvSpPr>
                <a:spLocks/>
              </p:cNvSpPr>
              <p:nvPr/>
            </p:nvSpPr>
            <p:spPr bwMode="auto">
              <a:xfrm>
                <a:off x="3380346" y="4066021"/>
                <a:ext cx="10069" cy="9294"/>
              </a:xfrm>
              <a:custGeom>
                <a:avLst/>
                <a:gdLst>
                  <a:gd name="T0" fmla="*/ 0 w 5"/>
                  <a:gd name="T1" fmla="*/ 2147483647 h 5"/>
                  <a:gd name="T2" fmla="*/ 2147483647 w 5"/>
                  <a:gd name="T3" fmla="*/ 0 h 5"/>
                  <a:gd name="T4" fmla="*/ 2147483647 w 5"/>
                  <a:gd name="T5" fmla="*/ 0 h 5"/>
                  <a:gd name="T6" fmla="*/ 2147483647 w 5"/>
                  <a:gd name="T7" fmla="*/ 2147483647 h 5"/>
                  <a:gd name="T8" fmla="*/ 2147483647 w 5"/>
                  <a:gd name="T9" fmla="*/ 2147483647 h 5"/>
                  <a:gd name="T10" fmla="*/ 2147483647 w 5"/>
                  <a:gd name="T11" fmla="*/ 2147483647 h 5"/>
                  <a:gd name="T12" fmla="*/ 0 w 5"/>
                  <a:gd name="T13" fmla="*/ 2147483647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1"/>
                    </a:moveTo>
                    <a:lnTo>
                      <a:pt x="3" y="0"/>
                    </a:lnTo>
                    <a:lnTo>
                      <a:pt x="5" y="0"/>
                    </a:lnTo>
                    <a:lnTo>
                      <a:pt x="5" y="5"/>
                    </a:lnTo>
                    <a:lnTo>
                      <a:pt x="3" y="5"/>
                    </a:lnTo>
                    <a:lnTo>
                      <a:pt x="2" y="5"/>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590" name="Freeform 640"/>
              <p:cNvSpPr>
                <a:spLocks/>
              </p:cNvSpPr>
              <p:nvPr/>
            </p:nvSpPr>
            <p:spPr bwMode="auto">
              <a:xfrm>
                <a:off x="3380346" y="4066021"/>
                <a:ext cx="10069" cy="9294"/>
              </a:xfrm>
              <a:custGeom>
                <a:avLst/>
                <a:gdLst>
                  <a:gd name="T0" fmla="*/ 0 w 5"/>
                  <a:gd name="T1" fmla="*/ 2147483647 h 5"/>
                  <a:gd name="T2" fmla="*/ 2147483647 w 5"/>
                  <a:gd name="T3" fmla="*/ 0 h 5"/>
                  <a:gd name="T4" fmla="*/ 2147483647 w 5"/>
                  <a:gd name="T5" fmla="*/ 0 h 5"/>
                  <a:gd name="T6" fmla="*/ 2147483647 w 5"/>
                  <a:gd name="T7" fmla="*/ 2147483647 h 5"/>
                  <a:gd name="T8" fmla="*/ 2147483647 w 5"/>
                  <a:gd name="T9" fmla="*/ 2147483647 h 5"/>
                  <a:gd name="T10" fmla="*/ 2147483647 w 5"/>
                  <a:gd name="T11" fmla="*/ 2147483647 h 5"/>
                  <a:gd name="T12" fmla="*/ 0 w 5"/>
                  <a:gd name="T13" fmla="*/ 2147483647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1"/>
                    </a:moveTo>
                    <a:lnTo>
                      <a:pt x="3" y="0"/>
                    </a:lnTo>
                    <a:lnTo>
                      <a:pt x="5" y="0"/>
                    </a:lnTo>
                    <a:lnTo>
                      <a:pt x="5" y="5"/>
                    </a:lnTo>
                    <a:lnTo>
                      <a:pt x="3" y="5"/>
                    </a:lnTo>
                    <a:lnTo>
                      <a:pt x="2" y="5"/>
                    </a:lnTo>
                    <a:lnTo>
                      <a:pt x="0"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91" name="Freeform 641"/>
              <p:cNvSpPr>
                <a:spLocks/>
              </p:cNvSpPr>
              <p:nvPr/>
            </p:nvSpPr>
            <p:spPr bwMode="auto">
              <a:xfrm>
                <a:off x="3352156" y="4088326"/>
                <a:ext cx="20136" cy="9294"/>
              </a:xfrm>
              <a:custGeom>
                <a:avLst/>
                <a:gdLst>
                  <a:gd name="T0" fmla="*/ 0 w 10"/>
                  <a:gd name="T1" fmla="*/ 2147483647 h 5"/>
                  <a:gd name="T2" fmla="*/ 2147483647 w 10"/>
                  <a:gd name="T3" fmla="*/ 2147483647 h 5"/>
                  <a:gd name="T4" fmla="*/ 2147483647 w 10"/>
                  <a:gd name="T5" fmla="*/ 2147483647 h 5"/>
                  <a:gd name="T6" fmla="*/ 2147483647 w 10"/>
                  <a:gd name="T7" fmla="*/ 0 h 5"/>
                  <a:gd name="T8" fmla="*/ 2147483647 w 10"/>
                  <a:gd name="T9" fmla="*/ 0 h 5"/>
                  <a:gd name="T10" fmla="*/ 2147483647 w 10"/>
                  <a:gd name="T11" fmla="*/ 0 h 5"/>
                  <a:gd name="T12" fmla="*/ 2147483647 w 10"/>
                  <a:gd name="T13" fmla="*/ 2147483647 h 5"/>
                  <a:gd name="T14" fmla="*/ 2147483647 w 10"/>
                  <a:gd name="T15" fmla="*/ 2147483647 h 5"/>
                  <a:gd name="T16" fmla="*/ 2147483647 w 10"/>
                  <a:gd name="T17" fmla="*/ 2147483647 h 5"/>
                  <a:gd name="T18" fmla="*/ 2147483647 w 10"/>
                  <a:gd name="T19" fmla="*/ 2147483647 h 5"/>
                  <a:gd name="T20" fmla="*/ 2147483647 w 10"/>
                  <a:gd name="T21" fmla="*/ 2147483647 h 5"/>
                  <a:gd name="T22" fmla="*/ 2147483647 w 10"/>
                  <a:gd name="T23" fmla="*/ 2147483647 h 5"/>
                  <a:gd name="T24" fmla="*/ 0 w 10"/>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5"/>
                  <a:gd name="T41" fmla="*/ 10 w 10"/>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5">
                    <a:moveTo>
                      <a:pt x="0" y="1"/>
                    </a:moveTo>
                    <a:lnTo>
                      <a:pt x="1" y="1"/>
                    </a:lnTo>
                    <a:lnTo>
                      <a:pt x="2" y="1"/>
                    </a:lnTo>
                    <a:lnTo>
                      <a:pt x="5" y="0"/>
                    </a:lnTo>
                    <a:lnTo>
                      <a:pt x="6" y="0"/>
                    </a:lnTo>
                    <a:lnTo>
                      <a:pt x="8" y="0"/>
                    </a:lnTo>
                    <a:lnTo>
                      <a:pt x="10" y="1"/>
                    </a:lnTo>
                    <a:lnTo>
                      <a:pt x="10" y="3"/>
                    </a:lnTo>
                    <a:lnTo>
                      <a:pt x="10" y="4"/>
                    </a:lnTo>
                    <a:lnTo>
                      <a:pt x="7" y="5"/>
                    </a:lnTo>
                    <a:lnTo>
                      <a:pt x="5" y="5"/>
                    </a:lnTo>
                    <a:lnTo>
                      <a:pt x="1" y="3"/>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592" name="Freeform 642"/>
              <p:cNvSpPr>
                <a:spLocks/>
              </p:cNvSpPr>
              <p:nvPr/>
            </p:nvSpPr>
            <p:spPr bwMode="auto">
              <a:xfrm>
                <a:off x="3352156" y="4088326"/>
                <a:ext cx="20136" cy="9294"/>
              </a:xfrm>
              <a:custGeom>
                <a:avLst/>
                <a:gdLst>
                  <a:gd name="T0" fmla="*/ 0 w 10"/>
                  <a:gd name="T1" fmla="*/ 2147483647 h 5"/>
                  <a:gd name="T2" fmla="*/ 2147483647 w 10"/>
                  <a:gd name="T3" fmla="*/ 2147483647 h 5"/>
                  <a:gd name="T4" fmla="*/ 2147483647 w 10"/>
                  <a:gd name="T5" fmla="*/ 2147483647 h 5"/>
                  <a:gd name="T6" fmla="*/ 2147483647 w 10"/>
                  <a:gd name="T7" fmla="*/ 0 h 5"/>
                  <a:gd name="T8" fmla="*/ 2147483647 w 10"/>
                  <a:gd name="T9" fmla="*/ 0 h 5"/>
                  <a:gd name="T10" fmla="*/ 2147483647 w 10"/>
                  <a:gd name="T11" fmla="*/ 0 h 5"/>
                  <a:gd name="T12" fmla="*/ 2147483647 w 10"/>
                  <a:gd name="T13" fmla="*/ 2147483647 h 5"/>
                  <a:gd name="T14" fmla="*/ 2147483647 w 10"/>
                  <a:gd name="T15" fmla="*/ 2147483647 h 5"/>
                  <a:gd name="T16" fmla="*/ 2147483647 w 10"/>
                  <a:gd name="T17" fmla="*/ 2147483647 h 5"/>
                  <a:gd name="T18" fmla="*/ 2147483647 w 10"/>
                  <a:gd name="T19" fmla="*/ 2147483647 h 5"/>
                  <a:gd name="T20" fmla="*/ 2147483647 w 10"/>
                  <a:gd name="T21" fmla="*/ 2147483647 h 5"/>
                  <a:gd name="T22" fmla="*/ 2147483647 w 10"/>
                  <a:gd name="T23" fmla="*/ 2147483647 h 5"/>
                  <a:gd name="T24" fmla="*/ 0 w 10"/>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5"/>
                  <a:gd name="T41" fmla="*/ 10 w 10"/>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5">
                    <a:moveTo>
                      <a:pt x="0" y="1"/>
                    </a:moveTo>
                    <a:lnTo>
                      <a:pt x="1" y="1"/>
                    </a:lnTo>
                    <a:lnTo>
                      <a:pt x="2" y="1"/>
                    </a:lnTo>
                    <a:lnTo>
                      <a:pt x="5" y="0"/>
                    </a:lnTo>
                    <a:lnTo>
                      <a:pt x="6" y="0"/>
                    </a:lnTo>
                    <a:lnTo>
                      <a:pt x="8" y="0"/>
                    </a:lnTo>
                    <a:lnTo>
                      <a:pt x="10" y="1"/>
                    </a:lnTo>
                    <a:lnTo>
                      <a:pt x="10" y="3"/>
                    </a:lnTo>
                    <a:lnTo>
                      <a:pt x="10" y="4"/>
                    </a:lnTo>
                    <a:lnTo>
                      <a:pt x="7" y="5"/>
                    </a:lnTo>
                    <a:lnTo>
                      <a:pt x="5" y="5"/>
                    </a:lnTo>
                    <a:lnTo>
                      <a:pt x="1" y="3"/>
                    </a:lnTo>
                    <a:lnTo>
                      <a:pt x="0"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93" name="Freeform 643"/>
              <p:cNvSpPr>
                <a:spLocks/>
              </p:cNvSpPr>
              <p:nvPr/>
            </p:nvSpPr>
            <p:spPr bwMode="auto">
              <a:xfrm>
                <a:off x="3295776" y="4118065"/>
                <a:ext cx="90611" cy="31598"/>
              </a:xfrm>
              <a:custGeom>
                <a:avLst/>
                <a:gdLst>
                  <a:gd name="T0" fmla="*/ 0 w 45"/>
                  <a:gd name="T1" fmla="*/ 2147483647 h 17"/>
                  <a:gd name="T2" fmla="*/ 0 w 45"/>
                  <a:gd name="T3" fmla="*/ 2147483647 h 17"/>
                  <a:gd name="T4" fmla="*/ 0 w 45"/>
                  <a:gd name="T5" fmla="*/ 2147483647 h 17"/>
                  <a:gd name="T6" fmla="*/ 0 w 45"/>
                  <a:gd name="T7" fmla="*/ 2147483647 h 17"/>
                  <a:gd name="T8" fmla="*/ 2147483647 w 45"/>
                  <a:gd name="T9" fmla="*/ 2147483647 h 17"/>
                  <a:gd name="T10" fmla="*/ 2147483647 w 45"/>
                  <a:gd name="T11" fmla="*/ 2147483647 h 17"/>
                  <a:gd name="T12" fmla="*/ 2147483647 w 45"/>
                  <a:gd name="T13" fmla="*/ 2147483647 h 17"/>
                  <a:gd name="T14" fmla="*/ 2147483647 w 45"/>
                  <a:gd name="T15" fmla="*/ 2147483647 h 17"/>
                  <a:gd name="T16" fmla="*/ 2147483647 w 45"/>
                  <a:gd name="T17" fmla="*/ 2147483647 h 17"/>
                  <a:gd name="T18" fmla="*/ 2147483647 w 45"/>
                  <a:gd name="T19" fmla="*/ 2147483647 h 17"/>
                  <a:gd name="T20" fmla="*/ 2147483647 w 45"/>
                  <a:gd name="T21" fmla="*/ 2147483647 h 17"/>
                  <a:gd name="T22" fmla="*/ 2147483647 w 45"/>
                  <a:gd name="T23" fmla="*/ 0 h 17"/>
                  <a:gd name="T24" fmla="*/ 2147483647 w 45"/>
                  <a:gd name="T25" fmla="*/ 2147483647 h 17"/>
                  <a:gd name="T26" fmla="*/ 2147483647 w 45"/>
                  <a:gd name="T27" fmla="*/ 2147483647 h 17"/>
                  <a:gd name="T28" fmla="*/ 2147483647 w 45"/>
                  <a:gd name="T29" fmla="*/ 2147483647 h 17"/>
                  <a:gd name="T30" fmla="*/ 2147483647 w 45"/>
                  <a:gd name="T31" fmla="*/ 2147483647 h 17"/>
                  <a:gd name="T32" fmla="*/ 2147483647 w 45"/>
                  <a:gd name="T33" fmla="*/ 2147483647 h 17"/>
                  <a:gd name="T34" fmla="*/ 2147483647 w 45"/>
                  <a:gd name="T35" fmla="*/ 2147483647 h 17"/>
                  <a:gd name="T36" fmla="*/ 2147483647 w 45"/>
                  <a:gd name="T37" fmla="*/ 2147483647 h 17"/>
                  <a:gd name="T38" fmla="*/ 2147483647 w 45"/>
                  <a:gd name="T39" fmla="*/ 2147483647 h 17"/>
                  <a:gd name="T40" fmla="*/ 2147483647 w 45"/>
                  <a:gd name="T41" fmla="*/ 2147483647 h 17"/>
                  <a:gd name="T42" fmla="*/ 2147483647 w 45"/>
                  <a:gd name="T43" fmla="*/ 2147483647 h 17"/>
                  <a:gd name="T44" fmla="*/ 2147483647 w 45"/>
                  <a:gd name="T45" fmla="*/ 2147483647 h 17"/>
                  <a:gd name="T46" fmla="*/ 2147483647 w 45"/>
                  <a:gd name="T47" fmla="*/ 2147483647 h 17"/>
                  <a:gd name="T48" fmla="*/ 2147483647 w 45"/>
                  <a:gd name="T49" fmla="*/ 2147483647 h 17"/>
                  <a:gd name="T50" fmla="*/ 2147483647 w 45"/>
                  <a:gd name="T51" fmla="*/ 2147483647 h 17"/>
                  <a:gd name="T52" fmla="*/ 2147483647 w 45"/>
                  <a:gd name="T53" fmla="*/ 2147483647 h 17"/>
                  <a:gd name="T54" fmla="*/ 2147483647 w 45"/>
                  <a:gd name="T55" fmla="*/ 2147483647 h 17"/>
                  <a:gd name="T56" fmla="*/ 2147483647 w 45"/>
                  <a:gd name="T57" fmla="*/ 2147483647 h 17"/>
                  <a:gd name="T58" fmla="*/ 2147483647 w 45"/>
                  <a:gd name="T59" fmla="*/ 2147483647 h 17"/>
                  <a:gd name="T60" fmla="*/ 2147483647 w 45"/>
                  <a:gd name="T61" fmla="*/ 2147483647 h 17"/>
                  <a:gd name="T62" fmla="*/ 2147483647 w 45"/>
                  <a:gd name="T63" fmla="*/ 2147483647 h 17"/>
                  <a:gd name="T64" fmla="*/ 2147483647 w 45"/>
                  <a:gd name="T65" fmla="*/ 2147483647 h 17"/>
                  <a:gd name="T66" fmla="*/ 2147483647 w 45"/>
                  <a:gd name="T67" fmla="*/ 2147483647 h 17"/>
                  <a:gd name="T68" fmla="*/ 2147483647 w 45"/>
                  <a:gd name="T69" fmla="*/ 2147483647 h 17"/>
                  <a:gd name="T70" fmla="*/ 2147483647 w 45"/>
                  <a:gd name="T71" fmla="*/ 2147483647 h 17"/>
                  <a:gd name="T72" fmla="*/ 2147483647 w 45"/>
                  <a:gd name="T73" fmla="*/ 2147483647 h 17"/>
                  <a:gd name="T74" fmla="*/ 2147483647 w 45"/>
                  <a:gd name="T75" fmla="*/ 2147483647 h 17"/>
                  <a:gd name="T76" fmla="*/ 0 w 45"/>
                  <a:gd name="T77" fmla="*/ 2147483647 h 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
                  <a:gd name="T118" fmla="*/ 0 h 17"/>
                  <a:gd name="T119" fmla="*/ 45 w 45"/>
                  <a:gd name="T120" fmla="*/ 17 h 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 h="17">
                    <a:moveTo>
                      <a:pt x="0" y="11"/>
                    </a:moveTo>
                    <a:lnTo>
                      <a:pt x="0" y="11"/>
                    </a:lnTo>
                    <a:lnTo>
                      <a:pt x="0" y="7"/>
                    </a:lnTo>
                    <a:lnTo>
                      <a:pt x="0" y="5"/>
                    </a:lnTo>
                    <a:lnTo>
                      <a:pt x="1" y="5"/>
                    </a:lnTo>
                    <a:lnTo>
                      <a:pt x="2" y="3"/>
                    </a:lnTo>
                    <a:lnTo>
                      <a:pt x="5" y="1"/>
                    </a:lnTo>
                    <a:lnTo>
                      <a:pt x="12" y="3"/>
                    </a:lnTo>
                    <a:lnTo>
                      <a:pt x="14" y="1"/>
                    </a:lnTo>
                    <a:lnTo>
                      <a:pt x="17" y="1"/>
                    </a:lnTo>
                    <a:lnTo>
                      <a:pt x="19" y="3"/>
                    </a:lnTo>
                    <a:lnTo>
                      <a:pt x="24" y="0"/>
                    </a:lnTo>
                    <a:lnTo>
                      <a:pt x="27" y="1"/>
                    </a:lnTo>
                    <a:lnTo>
                      <a:pt x="30" y="4"/>
                    </a:lnTo>
                    <a:lnTo>
                      <a:pt x="31" y="4"/>
                    </a:lnTo>
                    <a:lnTo>
                      <a:pt x="34" y="4"/>
                    </a:lnTo>
                    <a:lnTo>
                      <a:pt x="36" y="4"/>
                    </a:lnTo>
                    <a:lnTo>
                      <a:pt x="39" y="5"/>
                    </a:lnTo>
                    <a:lnTo>
                      <a:pt x="41" y="9"/>
                    </a:lnTo>
                    <a:lnTo>
                      <a:pt x="42" y="10"/>
                    </a:lnTo>
                    <a:lnTo>
                      <a:pt x="45" y="11"/>
                    </a:lnTo>
                    <a:lnTo>
                      <a:pt x="45" y="15"/>
                    </a:lnTo>
                    <a:lnTo>
                      <a:pt x="44" y="17"/>
                    </a:lnTo>
                    <a:lnTo>
                      <a:pt x="41" y="16"/>
                    </a:lnTo>
                    <a:lnTo>
                      <a:pt x="30" y="10"/>
                    </a:lnTo>
                    <a:lnTo>
                      <a:pt x="27" y="9"/>
                    </a:lnTo>
                    <a:lnTo>
                      <a:pt x="24" y="9"/>
                    </a:lnTo>
                    <a:lnTo>
                      <a:pt x="24" y="10"/>
                    </a:lnTo>
                    <a:lnTo>
                      <a:pt x="23" y="11"/>
                    </a:lnTo>
                    <a:lnTo>
                      <a:pt x="19" y="10"/>
                    </a:lnTo>
                    <a:lnTo>
                      <a:pt x="17" y="10"/>
                    </a:lnTo>
                    <a:lnTo>
                      <a:pt x="14" y="7"/>
                    </a:lnTo>
                    <a:lnTo>
                      <a:pt x="12" y="9"/>
                    </a:lnTo>
                    <a:lnTo>
                      <a:pt x="11" y="10"/>
                    </a:lnTo>
                    <a:lnTo>
                      <a:pt x="8" y="11"/>
                    </a:lnTo>
                    <a:lnTo>
                      <a:pt x="6" y="10"/>
                    </a:lnTo>
                    <a:lnTo>
                      <a:pt x="3" y="6"/>
                    </a:lnTo>
                    <a:lnTo>
                      <a:pt x="2" y="7"/>
                    </a:lnTo>
                    <a:lnTo>
                      <a:pt x="0" y="11"/>
                    </a:lnTo>
                    <a:close/>
                  </a:path>
                </a:pathLst>
              </a:custGeom>
              <a:solidFill>
                <a:srgbClr val="EAEAEA"/>
              </a:solidFill>
              <a:ln w="6350">
                <a:solidFill>
                  <a:srgbClr val="C0C0C0"/>
                </a:solidFill>
                <a:round/>
                <a:headEnd/>
                <a:tailEnd/>
              </a:ln>
            </p:spPr>
            <p:txBody>
              <a:bodyPr/>
              <a:lstStyle/>
              <a:p>
                <a:endParaRPr lang="en-US" dirty="0"/>
              </a:p>
            </p:txBody>
          </p:sp>
          <p:sp>
            <p:nvSpPr>
              <p:cNvPr id="594" name="Freeform 645"/>
              <p:cNvSpPr>
                <a:spLocks/>
              </p:cNvSpPr>
              <p:nvPr/>
            </p:nvSpPr>
            <p:spPr bwMode="auto">
              <a:xfrm>
                <a:off x="3013876" y="3987957"/>
                <a:ext cx="197330" cy="211890"/>
              </a:xfrm>
              <a:custGeom>
                <a:avLst/>
                <a:gdLst>
                  <a:gd name="T0" fmla="*/ 2147483647 w 98"/>
                  <a:gd name="T1" fmla="*/ 2147483647 h 114"/>
                  <a:gd name="T2" fmla="*/ 2147483647 w 98"/>
                  <a:gd name="T3" fmla="*/ 2147483647 h 114"/>
                  <a:gd name="T4" fmla="*/ 2147483647 w 98"/>
                  <a:gd name="T5" fmla="*/ 2147483647 h 114"/>
                  <a:gd name="T6" fmla="*/ 2147483647 w 98"/>
                  <a:gd name="T7" fmla="*/ 2147483647 h 114"/>
                  <a:gd name="T8" fmla="*/ 2147483647 w 98"/>
                  <a:gd name="T9" fmla="*/ 2147483647 h 114"/>
                  <a:gd name="T10" fmla="*/ 2147483647 w 98"/>
                  <a:gd name="T11" fmla="*/ 2147483647 h 114"/>
                  <a:gd name="T12" fmla="*/ 2147483647 w 98"/>
                  <a:gd name="T13" fmla="*/ 2147483647 h 114"/>
                  <a:gd name="T14" fmla="*/ 2147483647 w 98"/>
                  <a:gd name="T15" fmla="*/ 2147483647 h 114"/>
                  <a:gd name="T16" fmla="*/ 2147483647 w 98"/>
                  <a:gd name="T17" fmla="*/ 2147483647 h 114"/>
                  <a:gd name="T18" fmla="*/ 2147483647 w 98"/>
                  <a:gd name="T19" fmla="*/ 2147483647 h 114"/>
                  <a:gd name="T20" fmla="*/ 2147483647 w 98"/>
                  <a:gd name="T21" fmla="*/ 2147483647 h 114"/>
                  <a:gd name="T22" fmla="*/ 2147483647 w 98"/>
                  <a:gd name="T23" fmla="*/ 2147483647 h 114"/>
                  <a:gd name="T24" fmla="*/ 2147483647 w 98"/>
                  <a:gd name="T25" fmla="*/ 2147483647 h 114"/>
                  <a:gd name="T26" fmla="*/ 2147483647 w 98"/>
                  <a:gd name="T27" fmla="*/ 2147483647 h 114"/>
                  <a:gd name="T28" fmla="*/ 2147483647 w 98"/>
                  <a:gd name="T29" fmla="*/ 2147483647 h 114"/>
                  <a:gd name="T30" fmla="*/ 2147483647 w 98"/>
                  <a:gd name="T31" fmla="*/ 2147483647 h 114"/>
                  <a:gd name="T32" fmla="*/ 2147483647 w 98"/>
                  <a:gd name="T33" fmla="*/ 2147483647 h 114"/>
                  <a:gd name="T34" fmla="*/ 2147483647 w 98"/>
                  <a:gd name="T35" fmla="*/ 2147483647 h 114"/>
                  <a:gd name="T36" fmla="*/ 2147483647 w 98"/>
                  <a:gd name="T37" fmla="*/ 2147483647 h 114"/>
                  <a:gd name="T38" fmla="*/ 2147483647 w 98"/>
                  <a:gd name="T39" fmla="*/ 2147483647 h 114"/>
                  <a:gd name="T40" fmla="*/ 2147483647 w 98"/>
                  <a:gd name="T41" fmla="*/ 2147483647 h 114"/>
                  <a:gd name="T42" fmla="*/ 2147483647 w 98"/>
                  <a:gd name="T43" fmla="*/ 2147483647 h 114"/>
                  <a:gd name="T44" fmla="*/ 2147483647 w 98"/>
                  <a:gd name="T45" fmla="*/ 2147483647 h 114"/>
                  <a:gd name="T46" fmla="*/ 2147483647 w 98"/>
                  <a:gd name="T47" fmla="*/ 2147483647 h 114"/>
                  <a:gd name="T48" fmla="*/ 2147483647 w 98"/>
                  <a:gd name="T49" fmla="*/ 2147483647 h 114"/>
                  <a:gd name="T50" fmla="*/ 2147483647 w 98"/>
                  <a:gd name="T51" fmla="*/ 2147483647 h 114"/>
                  <a:gd name="T52" fmla="*/ 2147483647 w 98"/>
                  <a:gd name="T53" fmla="*/ 2147483647 h 114"/>
                  <a:gd name="T54" fmla="*/ 2147483647 w 98"/>
                  <a:gd name="T55" fmla="*/ 2147483647 h 114"/>
                  <a:gd name="T56" fmla="*/ 2147483647 w 98"/>
                  <a:gd name="T57" fmla="*/ 2147483647 h 114"/>
                  <a:gd name="T58" fmla="*/ 2147483647 w 98"/>
                  <a:gd name="T59" fmla="*/ 2147483647 h 114"/>
                  <a:gd name="T60" fmla="*/ 2147483647 w 98"/>
                  <a:gd name="T61" fmla="*/ 2147483647 h 114"/>
                  <a:gd name="T62" fmla="*/ 2147483647 w 98"/>
                  <a:gd name="T63" fmla="*/ 2147483647 h 114"/>
                  <a:gd name="T64" fmla="*/ 2147483647 w 98"/>
                  <a:gd name="T65" fmla="*/ 2147483647 h 114"/>
                  <a:gd name="T66" fmla="*/ 2147483647 w 98"/>
                  <a:gd name="T67" fmla="*/ 2147483647 h 114"/>
                  <a:gd name="T68" fmla="*/ 2147483647 w 98"/>
                  <a:gd name="T69" fmla="*/ 2147483647 h 114"/>
                  <a:gd name="T70" fmla="*/ 2147483647 w 98"/>
                  <a:gd name="T71" fmla="*/ 2147483647 h 114"/>
                  <a:gd name="T72" fmla="*/ 2147483647 w 98"/>
                  <a:gd name="T73" fmla="*/ 2147483647 h 114"/>
                  <a:gd name="T74" fmla="*/ 2147483647 w 98"/>
                  <a:gd name="T75" fmla="*/ 2147483647 h 114"/>
                  <a:gd name="T76" fmla="*/ 2147483647 w 98"/>
                  <a:gd name="T77" fmla="*/ 2147483647 h 114"/>
                  <a:gd name="T78" fmla="*/ 2147483647 w 98"/>
                  <a:gd name="T79" fmla="*/ 2147483647 h 114"/>
                  <a:gd name="T80" fmla="*/ 2147483647 w 98"/>
                  <a:gd name="T81" fmla="*/ 2147483647 h 114"/>
                  <a:gd name="T82" fmla="*/ 2147483647 w 98"/>
                  <a:gd name="T83" fmla="*/ 2147483647 h 114"/>
                  <a:gd name="T84" fmla="*/ 2147483647 w 98"/>
                  <a:gd name="T85" fmla="*/ 2147483647 h 114"/>
                  <a:gd name="T86" fmla="*/ 2147483647 w 98"/>
                  <a:gd name="T87" fmla="*/ 2147483647 h 114"/>
                  <a:gd name="T88" fmla="*/ 2147483647 w 98"/>
                  <a:gd name="T89" fmla="*/ 2147483647 h 114"/>
                  <a:gd name="T90" fmla="*/ 2147483647 w 98"/>
                  <a:gd name="T91" fmla="*/ 2147483647 h 114"/>
                  <a:gd name="T92" fmla="*/ 0 w 98"/>
                  <a:gd name="T93" fmla="*/ 2147483647 h 114"/>
                  <a:gd name="T94" fmla="*/ 2147483647 w 98"/>
                  <a:gd name="T95" fmla="*/ 2147483647 h 114"/>
                  <a:gd name="T96" fmla="*/ 2147483647 w 98"/>
                  <a:gd name="T97" fmla="*/ 2147483647 h 114"/>
                  <a:gd name="T98" fmla="*/ 2147483647 w 98"/>
                  <a:gd name="T99" fmla="*/ 2147483647 h 114"/>
                  <a:gd name="T100" fmla="*/ 2147483647 w 98"/>
                  <a:gd name="T101" fmla="*/ 2147483647 h 114"/>
                  <a:gd name="T102" fmla="*/ 2147483647 w 98"/>
                  <a:gd name="T103" fmla="*/ 2147483647 h 114"/>
                  <a:gd name="T104" fmla="*/ 2147483647 w 98"/>
                  <a:gd name="T105" fmla="*/ 2147483647 h 114"/>
                  <a:gd name="T106" fmla="*/ 2147483647 w 98"/>
                  <a:gd name="T107" fmla="*/ 2147483647 h 114"/>
                  <a:gd name="T108" fmla="*/ 2147483647 w 98"/>
                  <a:gd name="T109" fmla="*/ 2147483647 h 1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8"/>
                  <a:gd name="T166" fmla="*/ 0 h 114"/>
                  <a:gd name="T167" fmla="*/ 98 w 98"/>
                  <a:gd name="T168" fmla="*/ 114 h 1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8" h="114">
                    <a:moveTo>
                      <a:pt x="35" y="7"/>
                    </a:moveTo>
                    <a:lnTo>
                      <a:pt x="39" y="8"/>
                    </a:lnTo>
                    <a:lnTo>
                      <a:pt x="39" y="9"/>
                    </a:lnTo>
                    <a:lnTo>
                      <a:pt x="42" y="10"/>
                    </a:lnTo>
                    <a:lnTo>
                      <a:pt x="44" y="11"/>
                    </a:lnTo>
                    <a:lnTo>
                      <a:pt x="47" y="10"/>
                    </a:lnTo>
                    <a:lnTo>
                      <a:pt x="48" y="10"/>
                    </a:lnTo>
                    <a:lnTo>
                      <a:pt x="50" y="10"/>
                    </a:lnTo>
                    <a:lnTo>
                      <a:pt x="52" y="11"/>
                    </a:lnTo>
                    <a:lnTo>
                      <a:pt x="54" y="11"/>
                    </a:lnTo>
                    <a:lnTo>
                      <a:pt x="57" y="11"/>
                    </a:lnTo>
                    <a:lnTo>
                      <a:pt x="58" y="13"/>
                    </a:lnTo>
                    <a:lnTo>
                      <a:pt x="61" y="14"/>
                    </a:lnTo>
                    <a:lnTo>
                      <a:pt x="63" y="14"/>
                    </a:lnTo>
                    <a:lnTo>
                      <a:pt x="65" y="13"/>
                    </a:lnTo>
                    <a:lnTo>
                      <a:pt x="68" y="13"/>
                    </a:lnTo>
                    <a:lnTo>
                      <a:pt x="77" y="14"/>
                    </a:lnTo>
                    <a:lnTo>
                      <a:pt x="81" y="13"/>
                    </a:lnTo>
                    <a:lnTo>
                      <a:pt x="87" y="7"/>
                    </a:lnTo>
                    <a:lnTo>
                      <a:pt x="90" y="5"/>
                    </a:lnTo>
                    <a:lnTo>
                      <a:pt x="92" y="3"/>
                    </a:lnTo>
                    <a:lnTo>
                      <a:pt x="94" y="0"/>
                    </a:lnTo>
                    <a:lnTo>
                      <a:pt x="97" y="2"/>
                    </a:lnTo>
                    <a:lnTo>
                      <a:pt x="98" y="4"/>
                    </a:lnTo>
                    <a:lnTo>
                      <a:pt x="97" y="7"/>
                    </a:lnTo>
                    <a:lnTo>
                      <a:pt x="96" y="9"/>
                    </a:lnTo>
                    <a:lnTo>
                      <a:pt x="91" y="14"/>
                    </a:lnTo>
                    <a:lnTo>
                      <a:pt x="88" y="18"/>
                    </a:lnTo>
                    <a:lnTo>
                      <a:pt x="86" y="20"/>
                    </a:lnTo>
                    <a:lnTo>
                      <a:pt x="83" y="22"/>
                    </a:lnTo>
                    <a:lnTo>
                      <a:pt x="79" y="22"/>
                    </a:lnTo>
                    <a:lnTo>
                      <a:pt x="76" y="22"/>
                    </a:lnTo>
                    <a:lnTo>
                      <a:pt x="70" y="22"/>
                    </a:lnTo>
                    <a:lnTo>
                      <a:pt x="66" y="21"/>
                    </a:lnTo>
                    <a:lnTo>
                      <a:pt x="61" y="20"/>
                    </a:lnTo>
                    <a:lnTo>
                      <a:pt x="57" y="20"/>
                    </a:lnTo>
                    <a:lnTo>
                      <a:pt x="50" y="20"/>
                    </a:lnTo>
                    <a:lnTo>
                      <a:pt x="47" y="21"/>
                    </a:lnTo>
                    <a:lnTo>
                      <a:pt x="44" y="20"/>
                    </a:lnTo>
                    <a:lnTo>
                      <a:pt x="42" y="20"/>
                    </a:lnTo>
                    <a:lnTo>
                      <a:pt x="41" y="20"/>
                    </a:lnTo>
                    <a:lnTo>
                      <a:pt x="38" y="20"/>
                    </a:lnTo>
                    <a:lnTo>
                      <a:pt x="37" y="20"/>
                    </a:lnTo>
                    <a:lnTo>
                      <a:pt x="35" y="21"/>
                    </a:lnTo>
                    <a:lnTo>
                      <a:pt x="31" y="21"/>
                    </a:lnTo>
                    <a:lnTo>
                      <a:pt x="27" y="20"/>
                    </a:lnTo>
                    <a:lnTo>
                      <a:pt x="25" y="20"/>
                    </a:lnTo>
                    <a:lnTo>
                      <a:pt x="22" y="24"/>
                    </a:lnTo>
                    <a:lnTo>
                      <a:pt x="20" y="27"/>
                    </a:lnTo>
                    <a:lnTo>
                      <a:pt x="20" y="31"/>
                    </a:lnTo>
                    <a:lnTo>
                      <a:pt x="20" y="40"/>
                    </a:lnTo>
                    <a:lnTo>
                      <a:pt x="21" y="42"/>
                    </a:lnTo>
                    <a:lnTo>
                      <a:pt x="25" y="42"/>
                    </a:lnTo>
                    <a:lnTo>
                      <a:pt x="28" y="49"/>
                    </a:lnTo>
                    <a:lnTo>
                      <a:pt x="35" y="48"/>
                    </a:lnTo>
                    <a:lnTo>
                      <a:pt x="36" y="47"/>
                    </a:lnTo>
                    <a:lnTo>
                      <a:pt x="37" y="44"/>
                    </a:lnTo>
                    <a:lnTo>
                      <a:pt x="39" y="42"/>
                    </a:lnTo>
                    <a:lnTo>
                      <a:pt x="43" y="41"/>
                    </a:lnTo>
                    <a:lnTo>
                      <a:pt x="46" y="42"/>
                    </a:lnTo>
                    <a:lnTo>
                      <a:pt x="47" y="42"/>
                    </a:lnTo>
                    <a:lnTo>
                      <a:pt x="49" y="42"/>
                    </a:lnTo>
                    <a:lnTo>
                      <a:pt x="50" y="40"/>
                    </a:lnTo>
                    <a:lnTo>
                      <a:pt x="54" y="40"/>
                    </a:lnTo>
                    <a:lnTo>
                      <a:pt x="61" y="40"/>
                    </a:lnTo>
                    <a:lnTo>
                      <a:pt x="61" y="37"/>
                    </a:lnTo>
                    <a:lnTo>
                      <a:pt x="66" y="36"/>
                    </a:lnTo>
                    <a:lnTo>
                      <a:pt x="69" y="36"/>
                    </a:lnTo>
                    <a:lnTo>
                      <a:pt x="71" y="38"/>
                    </a:lnTo>
                    <a:lnTo>
                      <a:pt x="70" y="41"/>
                    </a:lnTo>
                    <a:lnTo>
                      <a:pt x="69" y="43"/>
                    </a:lnTo>
                    <a:lnTo>
                      <a:pt x="65" y="41"/>
                    </a:lnTo>
                    <a:lnTo>
                      <a:pt x="61" y="42"/>
                    </a:lnTo>
                    <a:lnTo>
                      <a:pt x="55" y="49"/>
                    </a:lnTo>
                    <a:lnTo>
                      <a:pt x="53" y="52"/>
                    </a:lnTo>
                    <a:lnTo>
                      <a:pt x="49" y="53"/>
                    </a:lnTo>
                    <a:lnTo>
                      <a:pt x="47" y="54"/>
                    </a:lnTo>
                    <a:lnTo>
                      <a:pt x="44" y="55"/>
                    </a:lnTo>
                    <a:lnTo>
                      <a:pt x="42" y="57"/>
                    </a:lnTo>
                    <a:lnTo>
                      <a:pt x="39" y="55"/>
                    </a:lnTo>
                    <a:lnTo>
                      <a:pt x="39" y="58"/>
                    </a:lnTo>
                    <a:lnTo>
                      <a:pt x="43" y="60"/>
                    </a:lnTo>
                    <a:lnTo>
                      <a:pt x="52" y="71"/>
                    </a:lnTo>
                    <a:lnTo>
                      <a:pt x="53" y="71"/>
                    </a:lnTo>
                    <a:lnTo>
                      <a:pt x="54" y="75"/>
                    </a:lnTo>
                    <a:lnTo>
                      <a:pt x="55" y="76"/>
                    </a:lnTo>
                    <a:lnTo>
                      <a:pt x="54" y="79"/>
                    </a:lnTo>
                    <a:lnTo>
                      <a:pt x="53" y="79"/>
                    </a:lnTo>
                    <a:lnTo>
                      <a:pt x="52" y="81"/>
                    </a:lnTo>
                    <a:lnTo>
                      <a:pt x="53" y="84"/>
                    </a:lnTo>
                    <a:lnTo>
                      <a:pt x="55" y="86"/>
                    </a:lnTo>
                    <a:lnTo>
                      <a:pt x="58" y="87"/>
                    </a:lnTo>
                    <a:lnTo>
                      <a:pt x="58" y="90"/>
                    </a:lnTo>
                    <a:lnTo>
                      <a:pt x="59" y="91"/>
                    </a:lnTo>
                    <a:lnTo>
                      <a:pt x="61" y="91"/>
                    </a:lnTo>
                    <a:lnTo>
                      <a:pt x="61" y="93"/>
                    </a:lnTo>
                    <a:lnTo>
                      <a:pt x="61" y="95"/>
                    </a:lnTo>
                    <a:lnTo>
                      <a:pt x="60" y="96"/>
                    </a:lnTo>
                    <a:lnTo>
                      <a:pt x="55" y="96"/>
                    </a:lnTo>
                    <a:lnTo>
                      <a:pt x="52" y="97"/>
                    </a:lnTo>
                    <a:lnTo>
                      <a:pt x="49" y="101"/>
                    </a:lnTo>
                    <a:lnTo>
                      <a:pt x="47" y="102"/>
                    </a:lnTo>
                    <a:lnTo>
                      <a:pt x="43" y="102"/>
                    </a:lnTo>
                    <a:lnTo>
                      <a:pt x="42" y="98"/>
                    </a:lnTo>
                    <a:lnTo>
                      <a:pt x="41" y="95"/>
                    </a:lnTo>
                    <a:lnTo>
                      <a:pt x="42" y="91"/>
                    </a:lnTo>
                    <a:lnTo>
                      <a:pt x="41" y="88"/>
                    </a:lnTo>
                    <a:lnTo>
                      <a:pt x="37" y="87"/>
                    </a:lnTo>
                    <a:lnTo>
                      <a:pt x="35" y="84"/>
                    </a:lnTo>
                    <a:lnTo>
                      <a:pt x="32" y="80"/>
                    </a:lnTo>
                    <a:lnTo>
                      <a:pt x="35" y="75"/>
                    </a:lnTo>
                    <a:lnTo>
                      <a:pt x="35" y="73"/>
                    </a:lnTo>
                    <a:lnTo>
                      <a:pt x="35" y="70"/>
                    </a:lnTo>
                    <a:lnTo>
                      <a:pt x="33" y="68"/>
                    </a:lnTo>
                    <a:lnTo>
                      <a:pt x="30" y="68"/>
                    </a:lnTo>
                    <a:lnTo>
                      <a:pt x="26" y="70"/>
                    </a:lnTo>
                    <a:lnTo>
                      <a:pt x="24" y="73"/>
                    </a:lnTo>
                    <a:lnTo>
                      <a:pt x="21" y="76"/>
                    </a:lnTo>
                    <a:lnTo>
                      <a:pt x="24" y="80"/>
                    </a:lnTo>
                    <a:lnTo>
                      <a:pt x="24" y="84"/>
                    </a:lnTo>
                    <a:lnTo>
                      <a:pt x="24" y="98"/>
                    </a:lnTo>
                    <a:lnTo>
                      <a:pt x="25" y="101"/>
                    </a:lnTo>
                    <a:lnTo>
                      <a:pt x="22" y="104"/>
                    </a:lnTo>
                    <a:lnTo>
                      <a:pt x="24" y="108"/>
                    </a:lnTo>
                    <a:lnTo>
                      <a:pt x="25" y="113"/>
                    </a:lnTo>
                    <a:lnTo>
                      <a:pt x="24" y="113"/>
                    </a:lnTo>
                    <a:lnTo>
                      <a:pt x="20" y="114"/>
                    </a:lnTo>
                    <a:lnTo>
                      <a:pt x="16" y="114"/>
                    </a:lnTo>
                    <a:lnTo>
                      <a:pt x="13" y="114"/>
                    </a:lnTo>
                    <a:lnTo>
                      <a:pt x="10" y="113"/>
                    </a:lnTo>
                    <a:lnTo>
                      <a:pt x="8" y="109"/>
                    </a:lnTo>
                    <a:lnTo>
                      <a:pt x="10" y="103"/>
                    </a:lnTo>
                    <a:lnTo>
                      <a:pt x="10" y="99"/>
                    </a:lnTo>
                    <a:lnTo>
                      <a:pt x="13" y="90"/>
                    </a:lnTo>
                    <a:lnTo>
                      <a:pt x="11" y="88"/>
                    </a:lnTo>
                    <a:lnTo>
                      <a:pt x="10" y="81"/>
                    </a:lnTo>
                    <a:lnTo>
                      <a:pt x="6" y="81"/>
                    </a:lnTo>
                    <a:lnTo>
                      <a:pt x="3" y="81"/>
                    </a:lnTo>
                    <a:lnTo>
                      <a:pt x="0" y="77"/>
                    </a:lnTo>
                    <a:lnTo>
                      <a:pt x="0" y="74"/>
                    </a:lnTo>
                    <a:lnTo>
                      <a:pt x="0" y="69"/>
                    </a:lnTo>
                    <a:lnTo>
                      <a:pt x="4" y="64"/>
                    </a:lnTo>
                    <a:lnTo>
                      <a:pt x="5" y="60"/>
                    </a:lnTo>
                    <a:lnTo>
                      <a:pt x="8" y="55"/>
                    </a:lnTo>
                    <a:lnTo>
                      <a:pt x="8" y="47"/>
                    </a:lnTo>
                    <a:lnTo>
                      <a:pt x="10" y="41"/>
                    </a:lnTo>
                    <a:lnTo>
                      <a:pt x="13" y="40"/>
                    </a:lnTo>
                    <a:lnTo>
                      <a:pt x="14" y="37"/>
                    </a:lnTo>
                    <a:lnTo>
                      <a:pt x="15" y="40"/>
                    </a:lnTo>
                    <a:lnTo>
                      <a:pt x="15" y="36"/>
                    </a:lnTo>
                    <a:lnTo>
                      <a:pt x="15" y="30"/>
                    </a:lnTo>
                    <a:lnTo>
                      <a:pt x="14" y="29"/>
                    </a:lnTo>
                    <a:lnTo>
                      <a:pt x="16" y="25"/>
                    </a:lnTo>
                    <a:lnTo>
                      <a:pt x="16" y="24"/>
                    </a:lnTo>
                    <a:lnTo>
                      <a:pt x="16" y="20"/>
                    </a:lnTo>
                    <a:lnTo>
                      <a:pt x="17" y="18"/>
                    </a:lnTo>
                    <a:lnTo>
                      <a:pt x="21" y="14"/>
                    </a:lnTo>
                    <a:lnTo>
                      <a:pt x="22" y="14"/>
                    </a:lnTo>
                    <a:lnTo>
                      <a:pt x="25" y="15"/>
                    </a:lnTo>
                    <a:lnTo>
                      <a:pt x="26" y="15"/>
                    </a:lnTo>
                    <a:lnTo>
                      <a:pt x="28" y="13"/>
                    </a:lnTo>
                    <a:lnTo>
                      <a:pt x="30" y="9"/>
                    </a:lnTo>
                    <a:lnTo>
                      <a:pt x="31" y="8"/>
                    </a:lnTo>
                    <a:lnTo>
                      <a:pt x="35" y="7"/>
                    </a:lnTo>
                    <a:close/>
                  </a:path>
                </a:pathLst>
              </a:custGeom>
              <a:solidFill>
                <a:srgbClr val="EAEAEA"/>
              </a:solidFill>
              <a:ln w="6350">
                <a:solidFill>
                  <a:srgbClr val="C0C0C0"/>
                </a:solidFill>
                <a:round/>
                <a:headEnd/>
                <a:tailEnd/>
              </a:ln>
            </p:spPr>
            <p:txBody>
              <a:bodyPr/>
              <a:lstStyle/>
              <a:p>
                <a:endParaRPr lang="en-US" dirty="0"/>
              </a:p>
            </p:txBody>
          </p:sp>
          <p:sp>
            <p:nvSpPr>
              <p:cNvPr id="595" name="Freeform 647"/>
              <p:cNvSpPr>
                <a:spLocks/>
              </p:cNvSpPr>
              <p:nvPr/>
            </p:nvSpPr>
            <p:spPr bwMode="auto">
              <a:xfrm>
                <a:off x="3106501" y="4184977"/>
                <a:ext cx="6041" cy="7434"/>
              </a:xfrm>
              <a:custGeom>
                <a:avLst/>
                <a:gdLst>
                  <a:gd name="T0" fmla="*/ 0 w 3"/>
                  <a:gd name="T1" fmla="*/ 2147483647 h 4"/>
                  <a:gd name="T2" fmla="*/ 0 w 3"/>
                  <a:gd name="T3" fmla="*/ 2147483647 h 4"/>
                  <a:gd name="T4" fmla="*/ 2147483647 w 3"/>
                  <a:gd name="T5" fmla="*/ 0 h 4"/>
                  <a:gd name="T6" fmla="*/ 2147483647 w 3"/>
                  <a:gd name="T7" fmla="*/ 0 h 4"/>
                  <a:gd name="T8" fmla="*/ 2147483647 w 3"/>
                  <a:gd name="T9" fmla="*/ 2147483647 h 4"/>
                  <a:gd name="T10" fmla="*/ 2147483647 w 3"/>
                  <a:gd name="T11" fmla="*/ 2147483647 h 4"/>
                  <a:gd name="T12" fmla="*/ 2147483647 w 3"/>
                  <a:gd name="T13" fmla="*/ 2147483647 h 4"/>
                  <a:gd name="T14" fmla="*/ 2147483647 w 3"/>
                  <a:gd name="T15" fmla="*/ 2147483647 h 4"/>
                  <a:gd name="T16" fmla="*/ 0 w 3"/>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0" y="1"/>
                    </a:moveTo>
                    <a:lnTo>
                      <a:pt x="0" y="1"/>
                    </a:lnTo>
                    <a:lnTo>
                      <a:pt x="1" y="0"/>
                    </a:lnTo>
                    <a:lnTo>
                      <a:pt x="2" y="0"/>
                    </a:lnTo>
                    <a:lnTo>
                      <a:pt x="3" y="2"/>
                    </a:lnTo>
                    <a:lnTo>
                      <a:pt x="3" y="4"/>
                    </a:lnTo>
                    <a:lnTo>
                      <a:pt x="2" y="4"/>
                    </a:lnTo>
                    <a:lnTo>
                      <a:pt x="1" y="3"/>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596" name="Freeform 648"/>
              <p:cNvSpPr>
                <a:spLocks/>
              </p:cNvSpPr>
              <p:nvPr/>
            </p:nvSpPr>
            <p:spPr bwMode="auto">
              <a:xfrm>
                <a:off x="3106501" y="4184977"/>
                <a:ext cx="6041" cy="7434"/>
              </a:xfrm>
              <a:custGeom>
                <a:avLst/>
                <a:gdLst>
                  <a:gd name="T0" fmla="*/ 0 w 3"/>
                  <a:gd name="T1" fmla="*/ 2147483647 h 4"/>
                  <a:gd name="T2" fmla="*/ 0 w 3"/>
                  <a:gd name="T3" fmla="*/ 2147483647 h 4"/>
                  <a:gd name="T4" fmla="*/ 2147483647 w 3"/>
                  <a:gd name="T5" fmla="*/ 0 h 4"/>
                  <a:gd name="T6" fmla="*/ 2147483647 w 3"/>
                  <a:gd name="T7" fmla="*/ 0 h 4"/>
                  <a:gd name="T8" fmla="*/ 2147483647 w 3"/>
                  <a:gd name="T9" fmla="*/ 2147483647 h 4"/>
                  <a:gd name="T10" fmla="*/ 2147483647 w 3"/>
                  <a:gd name="T11" fmla="*/ 2147483647 h 4"/>
                  <a:gd name="T12" fmla="*/ 2147483647 w 3"/>
                  <a:gd name="T13" fmla="*/ 2147483647 h 4"/>
                  <a:gd name="T14" fmla="*/ 2147483647 w 3"/>
                  <a:gd name="T15" fmla="*/ 2147483647 h 4"/>
                  <a:gd name="T16" fmla="*/ 0 w 3"/>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0" y="1"/>
                    </a:moveTo>
                    <a:lnTo>
                      <a:pt x="0" y="1"/>
                    </a:lnTo>
                    <a:lnTo>
                      <a:pt x="1" y="0"/>
                    </a:lnTo>
                    <a:lnTo>
                      <a:pt x="2" y="0"/>
                    </a:lnTo>
                    <a:lnTo>
                      <a:pt x="3" y="2"/>
                    </a:lnTo>
                    <a:lnTo>
                      <a:pt x="3" y="4"/>
                    </a:lnTo>
                    <a:lnTo>
                      <a:pt x="2" y="4"/>
                    </a:lnTo>
                    <a:lnTo>
                      <a:pt x="1" y="3"/>
                    </a:lnTo>
                    <a:lnTo>
                      <a:pt x="0"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97" name="Freeform 649"/>
              <p:cNvSpPr>
                <a:spLocks/>
              </p:cNvSpPr>
              <p:nvPr/>
            </p:nvSpPr>
            <p:spPr bwMode="auto">
              <a:xfrm>
                <a:off x="3120596" y="4170108"/>
                <a:ext cx="12082" cy="22305"/>
              </a:xfrm>
              <a:custGeom>
                <a:avLst/>
                <a:gdLst>
                  <a:gd name="T0" fmla="*/ 2147483647 w 6"/>
                  <a:gd name="T1" fmla="*/ 2147483647 h 12"/>
                  <a:gd name="T2" fmla="*/ 2147483647 w 6"/>
                  <a:gd name="T3" fmla="*/ 2147483647 h 12"/>
                  <a:gd name="T4" fmla="*/ 2147483647 w 6"/>
                  <a:gd name="T5" fmla="*/ 0 h 12"/>
                  <a:gd name="T6" fmla="*/ 2147483647 w 6"/>
                  <a:gd name="T7" fmla="*/ 2147483647 h 12"/>
                  <a:gd name="T8" fmla="*/ 2147483647 w 6"/>
                  <a:gd name="T9" fmla="*/ 2147483647 h 12"/>
                  <a:gd name="T10" fmla="*/ 2147483647 w 6"/>
                  <a:gd name="T11" fmla="*/ 2147483647 h 12"/>
                  <a:gd name="T12" fmla="*/ 2147483647 w 6"/>
                  <a:gd name="T13" fmla="*/ 2147483647 h 12"/>
                  <a:gd name="T14" fmla="*/ 2147483647 w 6"/>
                  <a:gd name="T15" fmla="*/ 2147483647 h 12"/>
                  <a:gd name="T16" fmla="*/ 2147483647 w 6"/>
                  <a:gd name="T17" fmla="*/ 2147483647 h 12"/>
                  <a:gd name="T18" fmla="*/ 2147483647 w 6"/>
                  <a:gd name="T19" fmla="*/ 2147483647 h 12"/>
                  <a:gd name="T20" fmla="*/ 0 w 6"/>
                  <a:gd name="T21" fmla="*/ 2147483647 h 12"/>
                  <a:gd name="T22" fmla="*/ 0 w 6"/>
                  <a:gd name="T23" fmla="*/ 2147483647 h 12"/>
                  <a:gd name="T24" fmla="*/ 2147483647 w 6"/>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2"/>
                  <a:gd name="T41" fmla="*/ 6 w 6"/>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2">
                    <a:moveTo>
                      <a:pt x="1" y="1"/>
                    </a:moveTo>
                    <a:lnTo>
                      <a:pt x="2" y="1"/>
                    </a:lnTo>
                    <a:lnTo>
                      <a:pt x="5" y="0"/>
                    </a:lnTo>
                    <a:lnTo>
                      <a:pt x="6" y="1"/>
                    </a:lnTo>
                    <a:lnTo>
                      <a:pt x="6" y="5"/>
                    </a:lnTo>
                    <a:lnTo>
                      <a:pt x="6" y="8"/>
                    </a:lnTo>
                    <a:lnTo>
                      <a:pt x="5" y="9"/>
                    </a:lnTo>
                    <a:lnTo>
                      <a:pt x="5" y="12"/>
                    </a:lnTo>
                    <a:lnTo>
                      <a:pt x="4" y="11"/>
                    </a:lnTo>
                    <a:lnTo>
                      <a:pt x="2" y="12"/>
                    </a:lnTo>
                    <a:lnTo>
                      <a:pt x="0" y="11"/>
                    </a:lnTo>
                    <a:lnTo>
                      <a:pt x="0" y="8"/>
                    </a:lnTo>
                    <a:lnTo>
                      <a:pt x="1" y="1"/>
                    </a:lnTo>
                    <a:close/>
                  </a:path>
                </a:pathLst>
              </a:custGeom>
              <a:solidFill>
                <a:srgbClr val="EAEAEA"/>
              </a:solidFill>
              <a:ln w="6350">
                <a:solidFill>
                  <a:srgbClr val="C0C0C0"/>
                </a:solidFill>
                <a:round/>
                <a:headEnd/>
                <a:tailEnd/>
              </a:ln>
            </p:spPr>
            <p:txBody>
              <a:bodyPr/>
              <a:lstStyle/>
              <a:p>
                <a:endParaRPr lang="en-US" dirty="0"/>
              </a:p>
            </p:txBody>
          </p:sp>
          <p:sp>
            <p:nvSpPr>
              <p:cNvPr id="598" name="Freeform 650"/>
              <p:cNvSpPr>
                <a:spLocks/>
              </p:cNvSpPr>
              <p:nvPr/>
            </p:nvSpPr>
            <p:spPr bwMode="auto">
              <a:xfrm>
                <a:off x="3120596" y="4170108"/>
                <a:ext cx="12082" cy="22305"/>
              </a:xfrm>
              <a:custGeom>
                <a:avLst/>
                <a:gdLst>
                  <a:gd name="T0" fmla="*/ 2147483647 w 6"/>
                  <a:gd name="T1" fmla="*/ 2147483647 h 12"/>
                  <a:gd name="T2" fmla="*/ 2147483647 w 6"/>
                  <a:gd name="T3" fmla="*/ 2147483647 h 12"/>
                  <a:gd name="T4" fmla="*/ 2147483647 w 6"/>
                  <a:gd name="T5" fmla="*/ 0 h 12"/>
                  <a:gd name="T6" fmla="*/ 2147483647 w 6"/>
                  <a:gd name="T7" fmla="*/ 2147483647 h 12"/>
                  <a:gd name="T8" fmla="*/ 2147483647 w 6"/>
                  <a:gd name="T9" fmla="*/ 2147483647 h 12"/>
                  <a:gd name="T10" fmla="*/ 2147483647 w 6"/>
                  <a:gd name="T11" fmla="*/ 2147483647 h 12"/>
                  <a:gd name="T12" fmla="*/ 2147483647 w 6"/>
                  <a:gd name="T13" fmla="*/ 2147483647 h 12"/>
                  <a:gd name="T14" fmla="*/ 2147483647 w 6"/>
                  <a:gd name="T15" fmla="*/ 2147483647 h 12"/>
                  <a:gd name="T16" fmla="*/ 2147483647 w 6"/>
                  <a:gd name="T17" fmla="*/ 2147483647 h 12"/>
                  <a:gd name="T18" fmla="*/ 2147483647 w 6"/>
                  <a:gd name="T19" fmla="*/ 2147483647 h 12"/>
                  <a:gd name="T20" fmla="*/ 0 w 6"/>
                  <a:gd name="T21" fmla="*/ 2147483647 h 12"/>
                  <a:gd name="T22" fmla="*/ 0 w 6"/>
                  <a:gd name="T23" fmla="*/ 2147483647 h 12"/>
                  <a:gd name="T24" fmla="*/ 2147483647 w 6"/>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2"/>
                  <a:gd name="T41" fmla="*/ 6 w 6"/>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2">
                    <a:moveTo>
                      <a:pt x="1" y="1"/>
                    </a:moveTo>
                    <a:lnTo>
                      <a:pt x="2" y="1"/>
                    </a:lnTo>
                    <a:lnTo>
                      <a:pt x="5" y="0"/>
                    </a:lnTo>
                    <a:lnTo>
                      <a:pt x="6" y="1"/>
                    </a:lnTo>
                    <a:lnTo>
                      <a:pt x="6" y="5"/>
                    </a:lnTo>
                    <a:lnTo>
                      <a:pt x="6" y="8"/>
                    </a:lnTo>
                    <a:lnTo>
                      <a:pt x="5" y="9"/>
                    </a:lnTo>
                    <a:lnTo>
                      <a:pt x="5" y="12"/>
                    </a:lnTo>
                    <a:lnTo>
                      <a:pt x="4" y="11"/>
                    </a:lnTo>
                    <a:lnTo>
                      <a:pt x="2" y="12"/>
                    </a:lnTo>
                    <a:lnTo>
                      <a:pt x="0" y="11"/>
                    </a:lnTo>
                    <a:lnTo>
                      <a:pt x="0" y="8"/>
                    </a:lnTo>
                    <a:lnTo>
                      <a:pt x="1"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99" name="Freeform 651"/>
              <p:cNvSpPr>
                <a:spLocks/>
              </p:cNvSpPr>
              <p:nvPr/>
            </p:nvSpPr>
            <p:spPr bwMode="auto">
              <a:xfrm>
                <a:off x="3130663" y="4164532"/>
                <a:ext cx="16108" cy="35315"/>
              </a:xfrm>
              <a:custGeom>
                <a:avLst/>
                <a:gdLst>
                  <a:gd name="T0" fmla="*/ 2147483647 w 8"/>
                  <a:gd name="T1" fmla="*/ 2147483647 h 19"/>
                  <a:gd name="T2" fmla="*/ 2147483647 w 8"/>
                  <a:gd name="T3" fmla="*/ 2147483647 h 19"/>
                  <a:gd name="T4" fmla="*/ 2147483647 w 8"/>
                  <a:gd name="T5" fmla="*/ 2147483647 h 19"/>
                  <a:gd name="T6" fmla="*/ 2147483647 w 8"/>
                  <a:gd name="T7" fmla="*/ 2147483647 h 19"/>
                  <a:gd name="T8" fmla="*/ 2147483647 w 8"/>
                  <a:gd name="T9" fmla="*/ 0 h 19"/>
                  <a:gd name="T10" fmla="*/ 2147483647 w 8"/>
                  <a:gd name="T11" fmla="*/ 2147483647 h 19"/>
                  <a:gd name="T12" fmla="*/ 2147483647 w 8"/>
                  <a:gd name="T13" fmla="*/ 2147483647 h 19"/>
                  <a:gd name="T14" fmla="*/ 2147483647 w 8"/>
                  <a:gd name="T15" fmla="*/ 2147483647 h 19"/>
                  <a:gd name="T16" fmla="*/ 2147483647 w 8"/>
                  <a:gd name="T17" fmla="*/ 2147483647 h 19"/>
                  <a:gd name="T18" fmla="*/ 2147483647 w 8"/>
                  <a:gd name="T19" fmla="*/ 2147483647 h 19"/>
                  <a:gd name="T20" fmla="*/ 2147483647 w 8"/>
                  <a:gd name="T21" fmla="*/ 2147483647 h 19"/>
                  <a:gd name="T22" fmla="*/ 2147483647 w 8"/>
                  <a:gd name="T23" fmla="*/ 2147483647 h 19"/>
                  <a:gd name="T24" fmla="*/ 2147483647 w 8"/>
                  <a:gd name="T25" fmla="*/ 2147483647 h 19"/>
                  <a:gd name="T26" fmla="*/ 2147483647 w 8"/>
                  <a:gd name="T27" fmla="*/ 2147483647 h 19"/>
                  <a:gd name="T28" fmla="*/ 2147483647 w 8"/>
                  <a:gd name="T29" fmla="*/ 2147483647 h 19"/>
                  <a:gd name="T30" fmla="*/ 2147483647 w 8"/>
                  <a:gd name="T31" fmla="*/ 2147483647 h 19"/>
                  <a:gd name="T32" fmla="*/ 2147483647 w 8"/>
                  <a:gd name="T33" fmla="*/ 2147483647 h 19"/>
                  <a:gd name="T34" fmla="*/ 0 w 8"/>
                  <a:gd name="T35" fmla="*/ 2147483647 h 19"/>
                  <a:gd name="T36" fmla="*/ 0 w 8"/>
                  <a:gd name="T37" fmla="*/ 2147483647 h 19"/>
                  <a:gd name="T38" fmla="*/ 2147483647 w 8"/>
                  <a:gd name="T39" fmla="*/ 2147483647 h 19"/>
                  <a:gd name="T40" fmla="*/ 2147483647 w 8"/>
                  <a:gd name="T41" fmla="*/ 2147483647 h 19"/>
                  <a:gd name="T42" fmla="*/ 2147483647 w 8"/>
                  <a:gd name="T43" fmla="*/ 2147483647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19"/>
                  <a:gd name="T68" fmla="*/ 8 w 8"/>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19">
                    <a:moveTo>
                      <a:pt x="2" y="9"/>
                    </a:moveTo>
                    <a:lnTo>
                      <a:pt x="3" y="8"/>
                    </a:lnTo>
                    <a:lnTo>
                      <a:pt x="3" y="2"/>
                    </a:lnTo>
                    <a:lnTo>
                      <a:pt x="5" y="1"/>
                    </a:lnTo>
                    <a:lnTo>
                      <a:pt x="5" y="0"/>
                    </a:lnTo>
                    <a:lnTo>
                      <a:pt x="6" y="1"/>
                    </a:lnTo>
                    <a:lnTo>
                      <a:pt x="7" y="3"/>
                    </a:lnTo>
                    <a:lnTo>
                      <a:pt x="8" y="6"/>
                    </a:lnTo>
                    <a:lnTo>
                      <a:pt x="6" y="7"/>
                    </a:lnTo>
                    <a:lnTo>
                      <a:pt x="6" y="8"/>
                    </a:lnTo>
                    <a:lnTo>
                      <a:pt x="6" y="11"/>
                    </a:lnTo>
                    <a:lnTo>
                      <a:pt x="7" y="11"/>
                    </a:lnTo>
                    <a:lnTo>
                      <a:pt x="8" y="13"/>
                    </a:lnTo>
                    <a:lnTo>
                      <a:pt x="8" y="15"/>
                    </a:lnTo>
                    <a:lnTo>
                      <a:pt x="6" y="15"/>
                    </a:lnTo>
                    <a:lnTo>
                      <a:pt x="2" y="19"/>
                    </a:lnTo>
                    <a:lnTo>
                      <a:pt x="0" y="18"/>
                    </a:lnTo>
                    <a:lnTo>
                      <a:pt x="0" y="15"/>
                    </a:lnTo>
                    <a:lnTo>
                      <a:pt x="1" y="13"/>
                    </a:lnTo>
                    <a:lnTo>
                      <a:pt x="2" y="12"/>
                    </a:lnTo>
                    <a:lnTo>
                      <a:pt x="2" y="9"/>
                    </a:lnTo>
                    <a:close/>
                  </a:path>
                </a:pathLst>
              </a:custGeom>
              <a:solidFill>
                <a:srgbClr val="EAEAEA"/>
              </a:solidFill>
              <a:ln w="6350">
                <a:solidFill>
                  <a:srgbClr val="C0C0C0"/>
                </a:solidFill>
                <a:round/>
                <a:headEnd/>
                <a:tailEnd/>
              </a:ln>
            </p:spPr>
            <p:txBody>
              <a:bodyPr/>
              <a:lstStyle/>
              <a:p>
                <a:endParaRPr lang="en-US" dirty="0"/>
              </a:p>
            </p:txBody>
          </p:sp>
          <p:sp>
            <p:nvSpPr>
              <p:cNvPr id="600" name="Freeform 652"/>
              <p:cNvSpPr>
                <a:spLocks/>
              </p:cNvSpPr>
              <p:nvPr/>
            </p:nvSpPr>
            <p:spPr bwMode="auto">
              <a:xfrm>
                <a:off x="3130663" y="4164532"/>
                <a:ext cx="16108" cy="35315"/>
              </a:xfrm>
              <a:custGeom>
                <a:avLst/>
                <a:gdLst>
                  <a:gd name="T0" fmla="*/ 2147483647 w 8"/>
                  <a:gd name="T1" fmla="*/ 2147483647 h 19"/>
                  <a:gd name="T2" fmla="*/ 2147483647 w 8"/>
                  <a:gd name="T3" fmla="*/ 2147483647 h 19"/>
                  <a:gd name="T4" fmla="*/ 2147483647 w 8"/>
                  <a:gd name="T5" fmla="*/ 2147483647 h 19"/>
                  <a:gd name="T6" fmla="*/ 2147483647 w 8"/>
                  <a:gd name="T7" fmla="*/ 2147483647 h 19"/>
                  <a:gd name="T8" fmla="*/ 2147483647 w 8"/>
                  <a:gd name="T9" fmla="*/ 0 h 19"/>
                  <a:gd name="T10" fmla="*/ 2147483647 w 8"/>
                  <a:gd name="T11" fmla="*/ 2147483647 h 19"/>
                  <a:gd name="T12" fmla="*/ 2147483647 w 8"/>
                  <a:gd name="T13" fmla="*/ 2147483647 h 19"/>
                  <a:gd name="T14" fmla="*/ 2147483647 w 8"/>
                  <a:gd name="T15" fmla="*/ 2147483647 h 19"/>
                  <a:gd name="T16" fmla="*/ 2147483647 w 8"/>
                  <a:gd name="T17" fmla="*/ 2147483647 h 19"/>
                  <a:gd name="T18" fmla="*/ 2147483647 w 8"/>
                  <a:gd name="T19" fmla="*/ 2147483647 h 19"/>
                  <a:gd name="T20" fmla="*/ 2147483647 w 8"/>
                  <a:gd name="T21" fmla="*/ 2147483647 h 19"/>
                  <a:gd name="T22" fmla="*/ 2147483647 w 8"/>
                  <a:gd name="T23" fmla="*/ 2147483647 h 19"/>
                  <a:gd name="T24" fmla="*/ 2147483647 w 8"/>
                  <a:gd name="T25" fmla="*/ 2147483647 h 19"/>
                  <a:gd name="T26" fmla="*/ 2147483647 w 8"/>
                  <a:gd name="T27" fmla="*/ 2147483647 h 19"/>
                  <a:gd name="T28" fmla="*/ 2147483647 w 8"/>
                  <a:gd name="T29" fmla="*/ 2147483647 h 19"/>
                  <a:gd name="T30" fmla="*/ 2147483647 w 8"/>
                  <a:gd name="T31" fmla="*/ 2147483647 h 19"/>
                  <a:gd name="T32" fmla="*/ 2147483647 w 8"/>
                  <a:gd name="T33" fmla="*/ 2147483647 h 19"/>
                  <a:gd name="T34" fmla="*/ 0 w 8"/>
                  <a:gd name="T35" fmla="*/ 2147483647 h 19"/>
                  <a:gd name="T36" fmla="*/ 0 w 8"/>
                  <a:gd name="T37" fmla="*/ 2147483647 h 19"/>
                  <a:gd name="T38" fmla="*/ 2147483647 w 8"/>
                  <a:gd name="T39" fmla="*/ 2147483647 h 19"/>
                  <a:gd name="T40" fmla="*/ 2147483647 w 8"/>
                  <a:gd name="T41" fmla="*/ 2147483647 h 19"/>
                  <a:gd name="T42" fmla="*/ 2147483647 w 8"/>
                  <a:gd name="T43" fmla="*/ 2147483647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19"/>
                  <a:gd name="T68" fmla="*/ 8 w 8"/>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19">
                    <a:moveTo>
                      <a:pt x="2" y="9"/>
                    </a:moveTo>
                    <a:lnTo>
                      <a:pt x="3" y="8"/>
                    </a:lnTo>
                    <a:lnTo>
                      <a:pt x="3" y="2"/>
                    </a:lnTo>
                    <a:lnTo>
                      <a:pt x="5" y="1"/>
                    </a:lnTo>
                    <a:lnTo>
                      <a:pt x="5" y="0"/>
                    </a:lnTo>
                    <a:lnTo>
                      <a:pt x="6" y="1"/>
                    </a:lnTo>
                    <a:lnTo>
                      <a:pt x="7" y="3"/>
                    </a:lnTo>
                    <a:lnTo>
                      <a:pt x="8" y="6"/>
                    </a:lnTo>
                    <a:lnTo>
                      <a:pt x="6" y="7"/>
                    </a:lnTo>
                    <a:lnTo>
                      <a:pt x="6" y="8"/>
                    </a:lnTo>
                    <a:lnTo>
                      <a:pt x="6" y="11"/>
                    </a:lnTo>
                    <a:lnTo>
                      <a:pt x="7" y="11"/>
                    </a:lnTo>
                    <a:lnTo>
                      <a:pt x="8" y="13"/>
                    </a:lnTo>
                    <a:lnTo>
                      <a:pt x="8" y="15"/>
                    </a:lnTo>
                    <a:lnTo>
                      <a:pt x="6" y="15"/>
                    </a:lnTo>
                    <a:lnTo>
                      <a:pt x="2" y="19"/>
                    </a:lnTo>
                    <a:lnTo>
                      <a:pt x="0" y="18"/>
                    </a:lnTo>
                    <a:lnTo>
                      <a:pt x="0" y="15"/>
                    </a:lnTo>
                    <a:lnTo>
                      <a:pt x="1" y="13"/>
                    </a:lnTo>
                    <a:lnTo>
                      <a:pt x="2" y="12"/>
                    </a:lnTo>
                    <a:lnTo>
                      <a:pt x="2" y="9"/>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01" name="Freeform 653"/>
              <p:cNvSpPr>
                <a:spLocks/>
              </p:cNvSpPr>
              <p:nvPr/>
            </p:nvSpPr>
            <p:spPr bwMode="auto">
              <a:xfrm>
                <a:off x="3142746" y="4151521"/>
                <a:ext cx="8053" cy="7434"/>
              </a:xfrm>
              <a:custGeom>
                <a:avLst/>
                <a:gdLst>
                  <a:gd name="T0" fmla="*/ 0 w 4"/>
                  <a:gd name="T1" fmla="*/ 0 h 4"/>
                  <a:gd name="T2" fmla="*/ 2147483647 w 4"/>
                  <a:gd name="T3" fmla="*/ 0 h 4"/>
                  <a:gd name="T4" fmla="*/ 2147483647 w 4"/>
                  <a:gd name="T5" fmla="*/ 0 h 4"/>
                  <a:gd name="T6" fmla="*/ 2147483647 w 4"/>
                  <a:gd name="T7" fmla="*/ 2147483647 h 4"/>
                  <a:gd name="T8" fmla="*/ 2147483647 w 4"/>
                  <a:gd name="T9" fmla="*/ 2147483647 h 4"/>
                  <a:gd name="T10" fmla="*/ 2147483647 w 4"/>
                  <a:gd name="T11" fmla="*/ 2147483647 h 4"/>
                  <a:gd name="T12" fmla="*/ 2147483647 w 4"/>
                  <a:gd name="T13" fmla="*/ 2147483647 h 4"/>
                  <a:gd name="T14" fmla="*/ 0 w 4"/>
                  <a:gd name="T15" fmla="*/ 2147483647 h 4"/>
                  <a:gd name="T16" fmla="*/ 0 w 4"/>
                  <a:gd name="T17" fmla="*/ 2147483647 h 4"/>
                  <a:gd name="T18" fmla="*/ 0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0"/>
                    </a:moveTo>
                    <a:lnTo>
                      <a:pt x="1" y="0"/>
                    </a:lnTo>
                    <a:lnTo>
                      <a:pt x="2" y="2"/>
                    </a:lnTo>
                    <a:lnTo>
                      <a:pt x="4" y="3"/>
                    </a:lnTo>
                    <a:lnTo>
                      <a:pt x="2" y="4"/>
                    </a:lnTo>
                    <a:lnTo>
                      <a:pt x="1" y="4"/>
                    </a:lnTo>
                    <a:lnTo>
                      <a:pt x="0" y="4"/>
                    </a:lnTo>
                    <a:lnTo>
                      <a:pt x="0" y="2"/>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602" name="Freeform 654"/>
              <p:cNvSpPr>
                <a:spLocks/>
              </p:cNvSpPr>
              <p:nvPr/>
            </p:nvSpPr>
            <p:spPr bwMode="auto">
              <a:xfrm>
                <a:off x="3142746" y="4151521"/>
                <a:ext cx="8053" cy="7434"/>
              </a:xfrm>
              <a:custGeom>
                <a:avLst/>
                <a:gdLst>
                  <a:gd name="T0" fmla="*/ 0 w 4"/>
                  <a:gd name="T1" fmla="*/ 0 h 4"/>
                  <a:gd name="T2" fmla="*/ 2147483647 w 4"/>
                  <a:gd name="T3" fmla="*/ 0 h 4"/>
                  <a:gd name="T4" fmla="*/ 2147483647 w 4"/>
                  <a:gd name="T5" fmla="*/ 0 h 4"/>
                  <a:gd name="T6" fmla="*/ 2147483647 w 4"/>
                  <a:gd name="T7" fmla="*/ 2147483647 h 4"/>
                  <a:gd name="T8" fmla="*/ 2147483647 w 4"/>
                  <a:gd name="T9" fmla="*/ 2147483647 h 4"/>
                  <a:gd name="T10" fmla="*/ 2147483647 w 4"/>
                  <a:gd name="T11" fmla="*/ 2147483647 h 4"/>
                  <a:gd name="T12" fmla="*/ 2147483647 w 4"/>
                  <a:gd name="T13" fmla="*/ 2147483647 h 4"/>
                  <a:gd name="T14" fmla="*/ 0 w 4"/>
                  <a:gd name="T15" fmla="*/ 2147483647 h 4"/>
                  <a:gd name="T16" fmla="*/ 0 w 4"/>
                  <a:gd name="T17" fmla="*/ 2147483647 h 4"/>
                  <a:gd name="T18" fmla="*/ 0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0"/>
                    </a:moveTo>
                    <a:lnTo>
                      <a:pt x="1" y="0"/>
                    </a:lnTo>
                    <a:lnTo>
                      <a:pt x="2" y="2"/>
                    </a:lnTo>
                    <a:lnTo>
                      <a:pt x="4" y="3"/>
                    </a:lnTo>
                    <a:lnTo>
                      <a:pt x="2" y="4"/>
                    </a:lnTo>
                    <a:lnTo>
                      <a:pt x="1" y="4"/>
                    </a:lnTo>
                    <a:lnTo>
                      <a:pt x="0" y="4"/>
                    </a:lnTo>
                    <a:lnTo>
                      <a:pt x="0" y="2"/>
                    </a:lnTo>
                    <a:lnTo>
                      <a:pt x="0"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03" name="Freeform 655"/>
              <p:cNvSpPr>
                <a:spLocks/>
              </p:cNvSpPr>
              <p:nvPr/>
            </p:nvSpPr>
            <p:spPr bwMode="auto">
              <a:xfrm>
                <a:off x="3134691" y="4073457"/>
                <a:ext cx="12082" cy="11152"/>
              </a:xfrm>
              <a:custGeom>
                <a:avLst/>
                <a:gdLst>
                  <a:gd name="T0" fmla="*/ 2147483647 w 6"/>
                  <a:gd name="T1" fmla="*/ 0 h 6"/>
                  <a:gd name="T2" fmla="*/ 2147483647 w 6"/>
                  <a:gd name="T3" fmla="*/ 0 h 6"/>
                  <a:gd name="T4" fmla="*/ 2147483647 w 6"/>
                  <a:gd name="T5" fmla="*/ 0 h 6"/>
                  <a:gd name="T6" fmla="*/ 2147483647 w 6"/>
                  <a:gd name="T7" fmla="*/ 2147483647 h 6"/>
                  <a:gd name="T8" fmla="*/ 2147483647 w 6"/>
                  <a:gd name="T9" fmla="*/ 2147483647 h 6"/>
                  <a:gd name="T10" fmla="*/ 2147483647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4" y="0"/>
                    </a:moveTo>
                    <a:lnTo>
                      <a:pt x="6" y="0"/>
                    </a:lnTo>
                    <a:lnTo>
                      <a:pt x="6" y="2"/>
                    </a:lnTo>
                    <a:lnTo>
                      <a:pt x="4" y="6"/>
                    </a:lnTo>
                    <a:lnTo>
                      <a:pt x="1" y="5"/>
                    </a:lnTo>
                    <a:lnTo>
                      <a:pt x="0" y="2"/>
                    </a:lnTo>
                    <a:lnTo>
                      <a:pt x="1" y="1"/>
                    </a:lnTo>
                    <a:lnTo>
                      <a:pt x="3" y="0"/>
                    </a:lnTo>
                    <a:lnTo>
                      <a:pt x="4" y="0"/>
                    </a:lnTo>
                    <a:close/>
                  </a:path>
                </a:pathLst>
              </a:custGeom>
              <a:solidFill>
                <a:srgbClr val="EAEAEA"/>
              </a:solidFill>
              <a:ln w="6350">
                <a:solidFill>
                  <a:srgbClr val="C0C0C0"/>
                </a:solidFill>
                <a:round/>
                <a:headEnd/>
                <a:tailEnd/>
              </a:ln>
            </p:spPr>
            <p:txBody>
              <a:bodyPr/>
              <a:lstStyle/>
              <a:p>
                <a:endParaRPr lang="en-US" dirty="0"/>
              </a:p>
            </p:txBody>
          </p:sp>
          <p:sp>
            <p:nvSpPr>
              <p:cNvPr id="604" name="Freeform 656"/>
              <p:cNvSpPr>
                <a:spLocks/>
              </p:cNvSpPr>
              <p:nvPr/>
            </p:nvSpPr>
            <p:spPr bwMode="auto">
              <a:xfrm>
                <a:off x="3134691" y="4073457"/>
                <a:ext cx="12082" cy="11152"/>
              </a:xfrm>
              <a:custGeom>
                <a:avLst/>
                <a:gdLst>
                  <a:gd name="T0" fmla="*/ 2147483647 w 6"/>
                  <a:gd name="T1" fmla="*/ 0 h 6"/>
                  <a:gd name="T2" fmla="*/ 2147483647 w 6"/>
                  <a:gd name="T3" fmla="*/ 0 h 6"/>
                  <a:gd name="T4" fmla="*/ 2147483647 w 6"/>
                  <a:gd name="T5" fmla="*/ 0 h 6"/>
                  <a:gd name="T6" fmla="*/ 2147483647 w 6"/>
                  <a:gd name="T7" fmla="*/ 2147483647 h 6"/>
                  <a:gd name="T8" fmla="*/ 2147483647 w 6"/>
                  <a:gd name="T9" fmla="*/ 2147483647 h 6"/>
                  <a:gd name="T10" fmla="*/ 2147483647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4" y="0"/>
                    </a:moveTo>
                    <a:lnTo>
                      <a:pt x="6" y="0"/>
                    </a:lnTo>
                    <a:lnTo>
                      <a:pt x="6" y="2"/>
                    </a:lnTo>
                    <a:lnTo>
                      <a:pt x="4" y="6"/>
                    </a:lnTo>
                    <a:lnTo>
                      <a:pt x="1" y="5"/>
                    </a:lnTo>
                    <a:lnTo>
                      <a:pt x="0" y="2"/>
                    </a:lnTo>
                    <a:lnTo>
                      <a:pt x="1" y="1"/>
                    </a:lnTo>
                    <a:lnTo>
                      <a:pt x="3" y="0"/>
                    </a:lnTo>
                    <a:lnTo>
                      <a:pt x="4"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05" name="Freeform 657"/>
              <p:cNvSpPr>
                <a:spLocks/>
              </p:cNvSpPr>
              <p:nvPr/>
            </p:nvSpPr>
            <p:spPr bwMode="auto">
              <a:xfrm>
                <a:off x="3146771" y="4075314"/>
                <a:ext cx="10069" cy="9294"/>
              </a:xfrm>
              <a:custGeom>
                <a:avLst/>
                <a:gdLst>
                  <a:gd name="T0" fmla="*/ 0 w 5"/>
                  <a:gd name="T1" fmla="*/ 2147483647 h 5"/>
                  <a:gd name="T2" fmla="*/ 2147483647 w 5"/>
                  <a:gd name="T3" fmla="*/ 0 h 5"/>
                  <a:gd name="T4" fmla="*/ 2147483647 w 5"/>
                  <a:gd name="T5" fmla="*/ 0 h 5"/>
                  <a:gd name="T6" fmla="*/ 2147483647 w 5"/>
                  <a:gd name="T7" fmla="*/ 0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0 w 5"/>
                  <a:gd name="T19" fmla="*/ 2147483647 h 5"/>
                  <a:gd name="T20" fmla="*/ 0 w 5"/>
                  <a:gd name="T21" fmla="*/ 2147483647 h 5"/>
                  <a:gd name="T22" fmla="*/ 0 w 5"/>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0" y="1"/>
                    </a:moveTo>
                    <a:lnTo>
                      <a:pt x="3" y="0"/>
                    </a:lnTo>
                    <a:lnTo>
                      <a:pt x="4" y="0"/>
                    </a:lnTo>
                    <a:lnTo>
                      <a:pt x="5" y="0"/>
                    </a:lnTo>
                    <a:lnTo>
                      <a:pt x="5" y="1"/>
                    </a:lnTo>
                    <a:lnTo>
                      <a:pt x="5" y="2"/>
                    </a:lnTo>
                    <a:lnTo>
                      <a:pt x="4" y="5"/>
                    </a:lnTo>
                    <a:lnTo>
                      <a:pt x="3" y="4"/>
                    </a:lnTo>
                    <a:lnTo>
                      <a:pt x="2" y="5"/>
                    </a:lnTo>
                    <a:lnTo>
                      <a:pt x="0" y="4"/>
                    </a:lnTo>
                    <a:lnTo>
                      <a:pt x="0" y="2"/>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606" name="Freeform 658"/>
              <p:cNvSpPr>
                <a:spLocks/>
              </p:cNvSpPr>
              <p:nvPr/>
            </p:nvSpPr>
            <p:spPr bwMode="auto">
              <a:xfrm>
                <a:off x="3146771" y="4075314"/>
                <a:ext cx="10069" cy="9294"/>
              </a:xfrm>
              <a:custGeom>
                <a:avLst/>
                <a:gdLst>
                  <a:gd name="T0" fmla="*/ 0 w 5"/>
                  <a:gd name="T1" fmla="*/ 2147483647 h 5"/>
                  <a:gd name="T2" fmla="*/ 2147483647 w 5"/>
                  <a:gd name="T3" fmla="*/ 0 h 5"/>
                  <a:gd name="T4" fmla="*/ 2147483647 w 5"/>
                  <a:gd name="T5" fmla="*/ 0 h 5"/>
                  <a:gd name="T6" fmla="*/ 2147483647 w 5"/>
                  <a:gd name="T7" fmla="*/ 0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0 w 5"/>
                  <a:gd name="T19" fmla="*/ 2147483647 h 5"/>
                  <a:gd name="T20" fmla="*/ 0 w 5"/>
                  <a:gd name="T21" fmla="*/ 2147483647 h 5"/>
                  <a:gd name="T22" fmla="*/ 0 w 5"/>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0" y="1"/>
                    </a:moveTo>
                    <a:lnTo>
                      <a:pt x="3" y="0"/>
                    </a:lnTo>
                    <a:lnTo>
                      <a:pt x="4" y="0"/>
                    </a:lnTo>
                    <a:lnTo>
                      <a:pt x="5" y="0"/>
                    </a:lnTo>
                    <a:lnTo>
                      <a:pt x="5" y="1"/>
                    </a:lnTo>
                    <a:lnTo>
                      <a:pt x="5" y="2"/>
                    </a:lnTo>
                    <a:lnTo>
                      <a:pt x="4" y="5"/>
                    </a:lnTo>
                    <a:lnTo>
                      <a:pt x="3" y="4"/>
                    </a:lnTo>
                    <a:lnTo>
                      <a:pt x="2" y="5"/>
                    </a:lnTo>
                    <a:lnTo>
                      <a:pt x="0" y="4"/>
                    </a:lnTo>
                    <a:lnTo>
                      <a:pt x="0" y="2"/>
                    </a:lnTo>
                    <a:lnTo>
                      <a:pt x="0"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07" name="Freeform 659"/>
              <p:cNvSpPr>
                <a:spLocks/>
              </p:cNvSpPr>
              <p:nvPr/>
            </p:nvSpPr>
            <p:spPr bwMode="auto">
              <a:xfrm>
                <a:off x="3185029" y="4086466"/>
                <a:ext cx="26178" cy="9294"/>
              </a:xfrm>
              <a:custGeom>
                <a:avLst/>
                <a:gdLst>
                  <a:gd name="T0" fmla="*/ 0 w 13"/>
                  <a:gd name="T1" fmla="*/ 0 h 5"/>
                  <a:gd name="T2" fmla="*/ 2147483647 w 13"/>
                  <a:gd name="T3" fmla="*/ 0 h 5"/>
                  <a:gd name="T4" fmla="*/ 2147483647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2147483647 w 13"/>
                  <a:gd name="T15" fmla="*/ 2147483647 h 5"/>
                  <a:gd name="T16" fmla="*/ 2147483647 w 13"/>
                  <a:gd name="T17" fmla="*/ 2147483647 h 5"/>
                  <a:gd name="T18" fmla="*/ 2147483647 w 13"/>
                  <a:gd name="T19" fmla="*/ 2147483647 h 5"/>
                  <a:gd name="T20" fmla="*/ 2147483647 w 13"/>
                  <a:gd name="T21" fmla="*/ 2147483647 h 5"/>
                  <a:gd name="T22" fmla="*/ 0 w 13"/>
                  <a:gd name="T23" fmla="*/ 2147483647 h 5"/>
                  <a:gd name="T24" fmla="*/ 0 w 13"/>
                  <a:gd name="T25" fmla="*/ 2147483647 h 5"/>
                  <a:gd name="T26" fmla="*/ 0 w 13"/>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5"/>
                  <a:gd name="T44" fmla="*/ 13 w 13"/>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5">
                    <a:moveTo>
                      <a:pt x="0" y="0"/>
                    </a:moveTo>
                    <a:lnTo>
                      <a:pt x="6" y="0"/>
                    </a:lnTo>
                    <a:lnTo>
                      <a:pt x="8" y="1"/>
                    </a:lnTo>
                    <a:lnTo>
                      <a:pt x="13" y="1"/>
                    </a:lnTo>
                    <a:lnTo>
                      <a:pt x="13" y="2"/>
                    </a:lnTo>
                    <a:lnTo>
                      <a:pt x="11" y="4"/>
                    </a:lnTo>
                    <a:lnTo>
                      <a:pt x="6" y="4"/>
                    </a:lnTo>
                    <a:lnTo>
                      <a:pt x="3" y="5"/>
                    </a:lnTo>
                    <a:lnTo>
                      <a:pt x="1" y="5"/>
                    </a:lnTo>
                    <a:lnTo>
                      <a:pt x="0" y="2"/>
                    </a:lnTo>
                    <a:lnTo>
                      <a:pt x="0" y="1"/>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608" name="Freeform 660"/>
              <p:cNvSpPr>
                <a:spLocks/>
              </p:cNvSpPr>
              <p:nvPr/>
            </p:nvSpPr>
            <p:spPr bwMode="auto">
              <a:xfrm>
                <a:off x="3185029" y="4086466"/>
                <a:ext cx="26178" cy="9294"/>
              </a:xfrm>
              <a:custGeom>
                <a:avLst/>
                <a:gdLst>
                  <a:gd name="T0" fmla="*/ 0 w 13"/>
                  <a:gd name="T1" fmla="*/ 0 h 5"/>
                  <a:gd name="T2" fmla="*/ 2147483647 w 13"/>
                  <a:gd name="T3" fmla="*/ 0 h 5"/>
                  <a:gd name="T4" fmla="*/ 2147483647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2147483647 w 13"/>
                  <a:gd name="T15" fmla="*/ 2147483647 h 5"/>
                  <a:gd name="T16" fmla="*/ 2147483647 w 13"/>
                  <a:gd name="T17" fmla="*/ 2147483647 h 5"/>
                  <a:gd name="T18" fmla="*/ 2147483647 w 13"/>
                  <a:gd name="T19" fmla="*/ 2147483647 h 5"/>
                  <a:gd name="T20" fmla="*/ 2147483647 w 13"/>
                  <a:gd name="T21" fmla="*/ 2147483647 h 5"/>
                  <a:gd name="T22" fmla="*/ 0 w 13"/>
                  <a:gd name="T23" fmla="*/ 2147483647 h 5"/>
                  <a:gd name="T24" fmla="*/ 0 w 13"/>
                  <a:gd name="T25" fmla="*/ 2147483647 h 5"/>
                  <a:gd name="T26" fmla="*/ 0 w 13"/>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5"/>
                  <a:gd name="T44" fmla="*/ 13 w 13"/>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5">
                    <a:moveTo>
                      <a:pt x="0" y="0"/>
                    </a:moveTo>
                    <a:lnTo>
                      <a:pt x="6" y="0"/>
                    </a:lnTo>
                    <a:lnTo>
                      <a:pt x="8" y="1"/>
                    </a:lnTo>
                    <a:lnTo>
                      <a:pt x="13" y="1"/>
                    </a:lnTo>
                    <a:lnTo>
                      <a:pt x="13" y="2"/>
                    </a:lnTo>
                    <a:lnTo>
                      <a:pt x="11" y="4"/>
                    </a:lnTo>
                    <a:lnTo>
                      <a:pt x="6" y="4"/>
                    </a:lnTo>
                    <a:lnTo>
                      <a:pt x="3" y="5"/>
                    </a:lnTo>
                    <a:lnTo>
                      <a:pt x="1" y="5"/>
                    </a:lnTo>
                    <a:lnTo>
                      <a:pt x="0" y="2"/>
                    </a:lnTo>
                    <a:lnTo>
                      <a:pt x="0" y="1"/>
                    </a:lnTo>
                    <a:lnTo>
                      <a:pt x="0"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09" name="Freeform 661"/>
              <p:cNvSpPr>
                <a:spLocks/>
              </p:cNvSpPr>
              <p:nvPr/>
            </p:nvSpPr>
            <p:spPr bwMode="auto">
              <a:xfrm>
                <a:off x="3217246" y="4088326"/>
                <a:ext cx="26178" cy="7434"/>
              </a:xfrm>
              <a:custGeom>
                <a:avLst/>
                <a:gdLst>
                  <a:gd name="T0" fmla="*/ 0 w 13"/>
                  <a:gd name="T1" fmla="*/ 2147483647 h 4"/>
                  <a:gd name="T2" fmla="*/ 0 w 13"/>
                  <a:gd name="T3" fmla="*/ 2147483647 h 4"/>
                  <a:gd name="T4" fmla="*/ 2147483647 w 13"/>
                  <a:gd name="T5" fmla="*/ 2147483647 h 4"/>
                  <a:gd name="T6" fmla="*/ 2147483647 w 13"/>
                  <a:gd name="T7" fmla="*/ 2147483647 h 4"/>
                  <a:gd name="T8" fmla="*/ 2147483647 w 13"/>
                  <a:gd name="T9" fmla="*/ 0 h 4"/>
                  <a:gd name="T10" fmla="*/ 2147483647 w 13"/>
                  <a:gd name="T11" fmla="*/ 2147483647 h 4"/>
                  <a:gd name="T12" fmla="*/ 2147483647 w 13"/>
                  <a:gd name="T13" fmla="*/ 2147483647 h 4"/>
                  <a:gd name="T14" fmla="*/ 2147483647 w 13"/>
                  <a:gd name="T15" fmla="*/ 2147483647 h 4"/>
                  <a:gd name="T16" fmla="*/ 2147483647 w 13"/>
                  <a:gd name="T17" fmla="*/ 2147483647 h 4"/>
                  <a:gd name="T18" fmla="*/ 0 w 13"/>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4"/>
                  <a:gd name="T32" fmla="*/ 13 w 1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4">
                    <a:moveTo>
                      <a:pt x="0" y="1"/>
                    </a:moveTo>
                    <a:lnTo>
                      <a:pt x="0" y="1"/>
                    </a:lnTo>
                    <a:lnTo>
                      <a:pt x="3" y="1"/>
                    </a:lnTo>
                    <a:lnTo>
                      <a:pt x="7" y="1"/>
                    </a:lnTo>
                    <a:lnTo>
                      <a:pt x="13" y="0"/>
                    </a:lnTo>
                    <a:lnTo>
                      <a:pt x="13" y="1"/>
                    </a:lnTo>
                    <a:lnTo>
                      <a:pt x="12" y="1"/>
                    </a:lnTo>
                    <a:lnTo>
                      <a:pt x="9" y="3"/>
                    </a:lnTo>
                    <a:lnTo>
                      <a:pt x="2" y="4"/>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610" name="Freeform 662"/>
              <p:cNvSpPr>
                <a:spLocks/>
              </p:cNvSpPr>
              <p:nvPr/>
            </p:nvSpPr>
            <p:spPr bwMode="auto">
              <a:xfrm>
                <a:off x="3217246" y="4088326"/>
                <a:ext cx="26178" cy="7434"/>
              </a:xfrm>
              <a:custGeom>
                <a:avLst/>
                <a:gdLst>
                  <a:gd name="T0" fmla="*/ 0 w 13"/>
                  <a:gd name="T1" fmla="*/ 2147483647 h 4"/>
                  <a:gd name="T2" fmla="*/ 0 w 13"/>
                  <a:gd name="T3" fmla="*/ 2147483647 h 4"/>
                  <a:gd name="T4" fmla="*/ 2147483647 w 13"/>
                  <a:gd name="T5" fmla="*/ 2147483647 h 4"/>
                  <a:gd name="T6" fmla="*/ 2147483647 w 13"/>
                  <a:gd name="T7" fmla="*/ 2147483647 h 4"/>
                  <a:gd name="T8" fmla="*/ 2147483647 w 13"/>
                  <a:gd name="T9" fmla="*/ 0 h 4"/>
                  <a:gd name="T10" fmla="*/ 2147483647 w 13"/>
                  <a:gd name="T11" fmla="*/ 2147483647 h 4"/>
                  <a:gd name="T12" fmla="*/ 2147483647 w 13"/>
                  <a:gd name="T13" fmla="*/ 2147483647 h 4"/>
                  <a:gd name="T14" fmla="*/ 2147483647 w 13"/>
                  <a:gd name="T15" fmla="*/ 2147483647 h 4"/>
                  <a:gd name="T16" fmla="*/ 2147483647 w 13"/>
                  <a:gd name="T17" fmla="*/ 2147483647 h 4"/>
                  <a:gd name="T18" fmla="*/ 0 w 13"/>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4"/>
                  <a:gd name="T32" fmla="*/ 13 w 1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4">
                    <a:moveTo>
                      <a:pt x="0" y="1"/>
                    </a:moveTo>
                    <a:lnTo>
                      <a:pt x="0" y="1"/>
                    </a:lnTo>
                    <a:lnTo>
                      <a:pt x="3" y="1"/>
                    </a:lnTo>
                    <a:lnTo>
                      <a:pt x="7" y="1"/>
                    </a:lnTo>
                    <a:lnTo>
                      <a:pt x="13" y="0"/>
                    </a:lnTo>
                    <a:lnTo>
                      <a:pt x="13" y="1"/>
                    </a:lnTo>
                    <a:lnTo>
                      <a:pt x="12" y="1"/>
                    </a:lnTo>
                    <a:lnTo>
                      <a:pt x="9" y="3"/>
                    </a:lnTo>
                    <a:lnTo>
                      <a:pt x="2" y="4"/>
                    </a:lnTo>
                    <a:lnTo>
                      <a:pt x="0"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11" name="Freeform 663"/>
              <p:cNvSpPr>
                <a:spLocks/>
              </p:cNvSpPr>
              <p:nvPr/>
            </p:nvSpPr>
            <p:spPr bwMode="auto">
              <a:xfrm>
                <a:off x="3231343" y="4095762"/>
                <a:ext cx="4028" cy="13012"/>
              </a:xfrm>
              <a:custGeom>
                <a:avLst/>
                <a:gdLst>
                  <a:gd name="T0" fmla="*/ 0 w 2"/>
                  <a:gd name="T1" fmla="*/ 0 h 7"/>
                  <a:gd name="T2" fmla="*/ 2147483647 w 2"/>
                  <a:gd name="T3" fmla="*/ 0 h 7"/>
                  <a:gd name="T4" fmla="*/ 2147483647 w 2"/>
                  <a:gd name="T5" fmla="*/ 0 h 7"/>
                  <a:gd name="T6" fmla="*/ 2147483647 w 2"/>
                  <a:gd name="T7" fmla="*/ 2147483647 h 7"/>
                  <a:gd name="T8" fmla="*/ 2147483647 w 2"/>
                  <a:gd name="T9" fmla="*/ 2147483647 h 7"/>
                  <a:gd name="T10" fmla="*/ 0 w 2"/>
                  <a:gd name="T11" fmla="*/ 2147483647 h 7"/>
                  <a:gd name="T12" fmla="*/ 0 w 2"/>
                  <a:gd name="T13" fmla="*/ 0 h 7"/>
                  <a:gd name="T14" fmla="*/ 0 60000 65536"/>
                  <a:gd name="T15" fmla="*/ 0 60000 65536"/>
                  <a:gd name="T16" fmla="*/ 0 60000 65536"/>
                  <a:gd name="T17" fmla="*/ 0 60000 65536"/>
                  <a:gd name="T18" fmla="*/ 0 60000 65536"/>
                  <a:gd name="T19" fmla="*/ 0 60000 65536"/>
                  <a:gd name="T20" fmla="*/ 0 60000 65536"/>
                  <a:gd name="T21" fmla="*/ 0 w 2"/>
                  <a:gd name="T22" fmla="*/ 0 h 7"/>
                  <a:gd name="T23" fmla="*/ 2 w 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7">
                    <a:moveTo>
                      <a:pt x="0" y="0"/>
                    </a:moveTo>
                    <a:lnTo>
                      <a:pt x="1" y="0"/>
                    </a:lnTo>
                    <a:lnTo>
                      <a:pt x="1" y="2"/>
                    </a:lnTo>
                    <a:lnTo>
                      <a:pt x="2" y="7"/>
                    </a:lnTo>
                    <a:lnTo>
                      <a:pt x="0" y="2"/>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612" name="Freeform 664"/>
              <p:cNvSpPr>
                <a:spLocks/>
              </p:cNvSpPr>
              <p:nvPr/>
            </p:nvSpPr>
            <p:spPr bwMode="auto">
              <a:xfrm>
                <a:off x="3231343" y="4095762"/>
                <a:ext cx="4028" cy="13012"/>
              </a:xfrm>
              <a:custGeom>
                <a:avLst/>
                <a:gdLst>
                  <a:gd name="T0" fmla="*/ 0 w 2"/>
                  <a:gd name="T1" fmla="*/ 0 h 7"/>
                  <a:gd name="T2" fmla="*/ 2147483647 w 2"/>
                  <a:gd name="T3" fmla="*/ 0 h 7"/>
                  <a:gd name="T4" fmla="*/ 2147483647 w 2"/>
                  <a:gd name="T5" fmla="*/ 0 h 7"/>
                  <a:gd name="T6" fmla="*/ 2147483647 w 2"/>
                  <a:gd name="T7" fmla="*/ 2147483647 h 7"/>
                  <a:gd name="T8" fmla="*/ 2147483647 w 2"/>
                  <a:gd name="T9" fmla="*/ 2147483647 h 7"/>
                  <a:gd name="T10" fmla="*/ 0 w 2"/>
                  <a:gd name="T11" fmla="*/ 2147483647 h 7"/>
                  <a:gd name="T12" fmla="*/ 0 w 2"/>
                  <a:gd name="T13" fmla="*/ 0 h 7"/>
                  <a:gd name="T14" fmla="*/ 0 60000 65536"/>
                  <a:gd name="T15" fmla="*/ 0 60000 65536"/>
                  <a:gd name="T16" fmla="*/ 0 60000 65536"/>
                  <a:gd name="T17" fmla="*/ 0 60000 65536"/>
                  <a:gd name="T18" fmla="*/ 0 60000 65536"/>
                  <a:gd name="T19" fmla="*/ 0 60000 65536"/>
                  <a:gd name="T20" fmla="*/ 0 60000 65536"/>
                  <a:gd name="T21" fmla="*/ 0 w 2"/>
                  <a:gd name="T22" fmla="*/ 0 h 7"/>
                  <a:gd name="T23" fmla="*/ 2 w 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7">
                    <a:moveTo>
                      <a:pt x="0" y="0"/>
                    </a:moveTo>
                    <a:lnTo>
                      <a:pt x="1" y="0"/>
                    </a:lnTo>
                    <a:lnTo>
                      <a:pt x="1" y="2"/>
                    </a:lnTo>
                    <a:lnTo>
                      <a:pt x="2" y="7"/>
                    </a:lnTo>
                    <a:lnTo>
                      <a:pt x="0" y="2"/>
                    </a:lnTo>
                    <a:lnTo>
                      <a:pt x="0"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13" name="Freeform 665"/>
              <p:cNvSpPr>
                <a:spLocks/>
              </p:cNvSpPr>
              <p:nvPr/>
            </p:nvSpPr>
            <p:spPr bwMode="auto">
              <a:xfrm>
                <a:off x="3235369" y="4125500"/>
                <a:ext cx="38259" cy="24163"/>
              </a:xfrm>
              <a:custGeom>
                <a:avLst/>
                <a:gdLst>
                  <a:gd name="T0" fmla="*/ 0 w 19"/>
                  <a:gd name="T1" fmla="*/ 2147483647 h 13"/>
                  <a:gd name="T2" fmla="*/ 2147483647 w 19"/>
                  <a:gd name="T3" fmla="*/ 2147483647 h 13"/>
                  <a:gd name="T4" fmla="*/ 2147483647 w 19"/>
                  <a:gd name="T5" fmla="*/ 2147483647 h 13"/>
                  <a:gd name="T6" fmla="*/ 2147483647 w 19"/>
                  <a:gd name="T7" fmla="*/ 2147483647 h 13"/>
                  <a:gd name="T8" fmla="*/ 2147483647 w 19"/>
                  <a:gd name="T9" fmla="*/ 0 h 13"/>
                  <a:gd name="T10" fmla="*/ 2147483647 w 19"/>
                  <a:gd name="T11" fmla="*/ 2147483647 h 13"/>
                  <a:gd name="T12" fmla="*/ 2147483647 w 19"/>
                  <a:gd name="T13" fmla="*/ 2147483647 h 13"/>
                  <a:gd name="T14" fmla="*/ 2147483647 w 19"/>
                  <a:gd name="T15" fmla="*/ 2147483647 h 13"/>
                  <a:gd name="T16" fmla="*/ 2147483647 w 19"/>
                  <a:gd name="T17" fmla="*/ 2147483647 h 13"/>
                  <a:gd name="T18" fmla="*/ 2147483647 w 19"/>
                  <a:gd name="T19" fmla="*/ 2147483647 h 13"/>
                  <a:gd name="T20" fmla="*/ 2147483647 w 19"/>
                  <a:gd name="T21" fmla="*/ 2147483647 h 13"/>
                  <a:gd name="T22" fmla="*/ 2147483647 w 19"/>
                  <a:gd name="T23" fmla="*/ 2147483647 h 13"/>
                  <a:gd name="T24" fmla="*/ 2147483647 w 19"/>
                  <a:gd name="T25" fmla="*/ 2147483647 h 13"/>
                  <a:gd name="T26" fmla="*/ 2147483647 w 19"/>
                  <a:gd name="T27" fmla="*/ 2147483647 h 13"/>
                  <a:gd name="T28" fmla="*/ 2147483647 w 19"/>
                  <a:gd name="T29" fmla="*/ 2147483647 h 13"/>
                  <a:gd name="T30" fmla="*/ 2147483647 w 19"/>
                  <a:gd name="T31" fmla="*/ 2147483647 h 13"/>
                  <a:gd name="T32" fmla="*/ 0 w 19"/>
                  <a:gd name="T33" fmla="*/ 2147483647 h 13"/>
                  <a:gd name="T34" fmla="*/ 0 w 19"/>
                  <a:gd name="T35" fmla="*/ 2147483647 h 13"/>
                  <a:gd name="T36" fmla="*/ 0 w 19"/>
                  <a:gd name="T37" fmla="*/ 2147483647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3"/>
                  <a:gd name="T59" fmla="*/ 19 w 19"/>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3">
                    <a:moveTo>
                      <a:pt x="0" y="1"/>
                    </a:moveTo>
                    <a:lnTo>
                      <a:pt x="2" y="1"/>
                    </a:lnTo>
                    <a:lnTo>
                      <a:pt x="2" y="2"/>
                    </a:lnTo>
                    <a:lnTo>
                      <a:pt x="8" y="1"/>
                    </a:lnTo>
                    <a:lnTo>
                      <a:pt x="11" y="0"/>
                    </a:lnTo>
                    <a:lnTo>
                      <a:pt x="16" y="3"/>
                    </a:lnTo>
                    <a:lnTo>
                      <a:pt x="16" y="5"/>
                    </a:lnTo>
                    <a:lnTo>
                      <a:pt x="17" y="5"/>
                    </a:lnTo>
                    <a:lnTo>
                      <a:pt x="19" y="8"/>
                    </a:lnTo>
                    <a:lnTo>
                      <a:pt x="17" y="10"/>
                    </a:lnTo>
                    <a:lnTo>
                      <a:pt x="15" y="11"/>
                    </a:lnTo>
                    <a:lnTo>
                      <a:pt x="13" y="13"/>
                    </a:lnTo>
                    <a:lnTo>
                      <a:pt x="8" y="12"/>
                    </a:lnTo>
                    <a:lnTo>
                      <a:pt x="5" y="11"/>
                    </a:lnTo>
                    <a:lnTo>
                      <a:pt x="3" y="8"/>
                    </a:lnTo>
                    <a:lnTo>
                      <a:pt x="2" y="5"/>
                    </a:lnTo>
                    <a:lnTo>
                      <a:pt x="0" y="2"/>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614" name="Freeform 667"/>
              <p:cNvSpPr>
                <a:spLocks/>
              </p:cNvSpPr>
              <p:nvPr/>
            </p:nvSpPr>
            <p:spPr bwMode="auto">
              <a:xfrm>
                <a:off x="3217247" y="3932198"/>
                <a:ext cx="6041" cy="11152"/>
              </a:xfrm>
              <a:custGeom>
                <a:avLst/>
                <a:gdLst>
                  <a:gd name="T0" fmla="*/ 0 w 3"/>
                  <a:gd name="T1" fmla="*/ 0 h 6"/>
                  <a:gd name="T2" fmla="*/ 2147483647 w 3"/>
                  <a:gd name="T3" fmla="*/ 0 h 6"/>
                  <a:gd name="T4" fmla="*/ 2147483647 w 3"/>
                  <a:gd name="T5" fmla="*/ 2147483647 h 6"/>
                  <a:gd name="T6" fmla="*/ 2147483647 w 3"/>
                  <a:gd name="T7" fmla="*/ 2147483647 h 6"/>
                  <a:gd name="T8" fmla="*/ 0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0"/>
                    </a:moveTo>
                    <a:lnTo>
                      <a:pt x="1" y="0"/>
                    </a:lnTo>
                    <a:lnTo>
                      <a:pt x="1" y="1"/>
                    </a:lnTo>
                    <a:lnTo>
                      <a:pt x="3" y="6"/>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615" name="Freeform 669"/>
              <p:cNvSpPr>
                <a:spLocks/>
              </p:cNvSpPr>
              <p:nvPr/>
            </p:nvSpPr>
            <p:spPr bwMode="auto">
              <a:xfrm>
                <a:off x="3257518" y="3909892"/>
                <a:ext cx="6041" cy="14869"/>
              </a:xfrm>
              <a:custGeom>
                <a:avLst/>
                <a:gdLst>
                  <a:gd name="T0" fmla="*/ 0 w 3"/>
                  <a:gd name="T1" fmla="*/ 0 h 8"/>
                  <a:gd name="T2" fmla="*/ 2147483647 w 3"/>
                  <a:gd name="T3" fmla="*/ 0 h 8"/>
                  <a:gd name="T4" fmla="*/ 2147483647 w 3"/>
                  <a:gd name="T5" fmla="*/ 2147483647 h 8"/>
                  <a:gd name="T6" fmla="*/ 2147483647 w 3"/>
                  <a:gd name="T7" fmla="*/ 2147483647 h 8"/>
                  <a:gd name="T8" fmla="*/ 2147483647 w 3"/>
                  <a:gd name="T9" fmla="*/ 2147483647 h 8"/>
                  <a:gd name="T10" fmla="*/ 2147483647 w 3"/>
                  <a:gd name="T11" fmla="*/ 2147483647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2" y="0"/>
                    </a:lnTo>
                    <a:lnTo>
                      <a:pt x="2" y="1"/>
                    </a:lnTo>
                    <a:lnTo>
                      <a:pt x="3" y="5"/>
                    </a:lnTo>
                    <a:lnTo>
                      <a:pt x="3" y="7"/>
                    </a:lnTo>
                    <a:lnTo>
                      <a:pt x="2" y="8"/>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616" name="Freeform 671"/>
              <p:cNvSpPr>
                <a:spLocks/>
              </p:cNvSpPr>
              <p:nvPr/>
            </p:nvSpPr>
            <p:spPr bwMode="auto">
              <a:xfrm>
                <a:off x="3305844" y="3963794"/>
                <a:ext cx="12082" cy="16729"/>
              </a:xfrm>
              <a:custGeom>
                <a:avLst/>
                <a:gdLst>
                  <a:gd name="T0" fmla="*/ 2147483647 w 6"/>
                  <a:gd name="T1" fmla="*/ 0 h 9"/>
                  <a:gd name="T2" fmla="*/ 2147483647 w 6"/>
                  <a:gd name="T3" fmla="*/ 2147483647 h 9"/>
                  <a:gd name="T4" fmla="*/ 2147483647 w 6"/>
                  <a:gd name="T5" fmla="*/ 2147483647 h 9"/>
                  <a:gd name="T6" fmla="*/ 2147483647 w 6"/>
                  <a:gd name="T7" fmla="*/ 2147483647 h 9"/>
                  <a:gd name="T8" fmla="*/ 2147483647 w 6"/>
                  <a:gd name="T9" fmla="*/ 2147483647 h 9"/>
                  <a:gd name="T10" fmla="*/ 2147483647 w 6"/>
                  <a:gd name="T11" fmla="*/ 2147483647 h 9"/>
                  <a:gd name="T12" fmla="*/ 0 w 6"/>
                  <a:gd name="T13" fmla="*/ 2147483647 h 9"/>
                  <a:gd name="T14" fmla="*/ 0 w 6"/>
                  <a:gd name="T15" fmla="*/ 2147483647 h 9"/>
                  <a:gd name="T16" fmla="*/ 2147483647 w 6"/>
                  <a:gd name="T17" fmla="*/ 2147483647 h 9"/>
                  <a:gd name="T18" fmla="*/ 2147483647 w 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4" y="0"/>
                    </a:moveTo>
                    <a:lnTo>
                      <a:pt x="6" y="1"/>
                    </a:lnTo>
                    <a:lnTo>
                      <a:pt x="6" y="4"/>
                    </a:lnTo>
                    <a:lnTo>
                      <a:pt x="6" y="5"/>
                    </a:lnTo>
                    <a:lnTo>
                      <a:pt x="3" y="9"/>
                    </a:lnTo>
                    <a:lnTo>
                      <a:pt x="1" y="9"/>
                    </a:lnTo>
                    <a:lnTo>
                      <a:pt x="0" y="5"/>
                    </a:lnTo>
                    <a:lnTo>
                      <a:pt x="0" y="2"/>
                    </a:lnTo>
                    <a:lnTo>
                      <a:pt x="2" y="1"/>
                    </a:lnTo>
                    <a:lnTo>
                      <a:pt x="4" y="0"/>
                    </a:lnTo>
                    <a:close/>
                  </a:path>
                </a:pathLst>
              </a:custGeom>
              <a:solidFill>
                <a:srgbClr val="EAEAEA"/>
              </a:solidFill>
              <a:ln w="6350">
                <a:solidFill>
                  <a:srgbClr val="C0C0C0"/>
                </a:solidFill>
                <a:round/>
                <a:headEnd/>
                <a:tailEnd/>
              </a:ln>
            </p:spPr>
            <p:txBody>
              <a:bodyPr/>
              <a:lstStyle/>
              <a:p>
                <a:endParaRPr lang="en-US" dirty="0"/>
              </a:p>
            </p:txBody>
          </p:sp>
          <p:sp>
            <p:nvSpPr>
              <p:cNvPr id="617" name="Freeform 673"/>
              <p:cNvSpPr>
                <a:spLocks/>
              </p:cNvSpPr>
              <p:nvPr/>
            </p:nvSpPr>
            <p:spPr bwMode="auto">
              <a:xfrm>
                <a:off x="3277655" y="3974945"/>
                <a:ext cx="44298" cy="89216"/>
              </a:xfrm>
              <a:custGeom>
                <a:avLst/>
                <a:gdLst>
                  <a:gd name="T0" fmla="*/ 2147483647 w 22"/>
                  <a:gd name="T1" fmla="*/ 0 h 48"/>
                  <a:gd name="T2" fmla="*/ 2147483647 w 22"/>
                  <a:gd name="T3" fmla="*/ 0 h 48"/>
                  <a:gd name="T4" fmla="*/ 2147483647 w 22"/>
                  <a:gd name="T5" fmla="*/ 0 h 48"/>
                  <a:gd name="T6" fmla="*/ 2147483647 w 22"/>
                  <a:gd name="T7" fmla="*/ 2147483647 h 48"/>
                  <a:gd name="T8" fmla="*/ 2147483647 w 22"/>
                  <a:gd name="T9" fmla="*/ 2147483647 h 48"/>
                  <a:gd name="T10" fmla="*/ 2147483647 w 22"/>
                  <a:gd name="T11" fmla="*/ 2147483647 h 48"/>
                  <a:gd name="T12" fmla="*/ 2147483647 w 22"/>
                  <a:gd name="T13" fmla="*/ 2147483647 h 48"/>
                  <a:gd name="T14" fmla="*/ 2147483647 w 22"/>
                  <a:gd name="T15" fmla="*/ 2147483647 h 48"/>
                  <a:gd name="T16" fmla="*/ 2147483647 w 22"/>
                  <a:gd name="T17" fmla="*/ 2147483647 h 48"/>
                  <a:gd name="T18" fmla="*/ 2147483647 w 22"/>
                  <a:gd name="T19" fmla="*/ 2147483647 h 48"/>
                  <a:gd name="T20" fmla="*/ 2147483647 w 22"/>
                  <a:gd name="T21" fmla="*/ 2147483647 h 48"/>
                  <a:gd name="T22" fmla="*/ 2147483647 w 22"/>
                  <a:gd name="T23" fmla="*/ 2147483647 h 48"/>
                  <a:gd name="T24" fmla="*/ 2147483647 w 22"/>
                  <a:gd name="T25" fmla="*/ 2147483647 h 48"/>
                  <a:gd name="T26" fmla="*/ 2147483647 w 22"/>
                  <a:gd name="T27" fmla="*/ 2147483647 h 48"/>
                  <a:gd name="T28" fmla="*/ 2147483647 w 22"/>
                  <a:gd name="T29" fmla="*/ 2147483647 h 48"/>
                  <a:gd name="T30" fmla="*/ 2147483647 w 22"/>
                  <a:gd name="T31" fmla="*/ 2147483647 h 48"/>
                  <a:gd name="T32" fmla="*/ 2147483647 w 22"/>
                  <a:gd name="T33" fmla="*/ 2147483647 h 48"/>
                  <a:gd name="T34" fmla="*/ 2147483647 w 22"/>
                  <a:gd name="T35" fmla="*/ 2147483647 h 48"/>
                  <a:gd name="T36" fmla="*/ 2147483647 w 22"/>
                  <a:gd name="T37" fmla="*/ 2147483647 h 48"/>
                  <a:gd name="T38" fmla="*/ 2147483647 w 22"/>
                  <a:gd name="T39" fmla="*/ 2147483647 h 48"/>
                  <a:gd name="T40" fmla="*/ 2147483647 w 22"/>
                  <a:gd name="T41" fmla="*/ 2147483647 h 48"/>
                  <a:gd name="T42" fmla="*/ 2147483647 w 22"/>
                  <a:gd name="T43" fmla="*/ 2147483647 h 48"/>
                  <a:gd name="T44" fmla="*/ 2147483647 w 22"/>
                  <a:gd name="T45" fmla="*/ 2147483647 h 48"/>
                  <a:gd name="T46" fmla="*/ 2147483647 w 22"/>
                  <a:gd name="T47" fmla="*/ 2147483647 h 48"/>
                  <a:gd name="T48" fmla="*/ 2147483647 w 22"/>
                  <a:gd name="T49" fmla="*/ 2147483647 h 48"/>
                  <a:gd name="T50" fmla="*/ 2147483647 w 22"/>
                  <a:gd name="T51" fmla="*/ 2147483647 h 48"/>
                  <a:gd name="T52" fmla="*/ 2147483647 w 22"/>
                  <a:gd name="T53" fmla="*/ 2147483647 h 48"/>
                  <a:gd name="T54" fmla="*/ 2147483647 w 22"/>
                  <a:gd name="T55" fmla="*/ 2147483647 h 48"/>
                  <a:gd name="T56" fmla="*/ 2147483647 w 22"/>
                  <a:gd name="T57" fmla="*/ 2147483647 h 48"/>
                  <a:gd name="T58" fmla="*/ 2147483647 w 22"/>
                  <a:gd name="T59" fmla="*/ 2147483647 h 48"/>
                  <a:gd name="T60" fmla="*/ 2147483647 w 22"/>
                  <a:gd name="T61" fmla="*/ 2147483647 h 48"/>
                  <a:gd name="T62" fmla="*/ 2147483647 w 22"/>
                  <a:gd name="T63" fmla="*/ 2147483647 h 48"/>
                  <a:gd name="T64" fmla="*/ 2147483647 w 22"/>
                  <a:gd name="T65" fmla="*/ 2147483647 h 48"/>
                  <a:gd name="T66" fmla="*/ 2147483647 w 22"/>
                  <a:gd name="T67" fmla="*/ 2147483647 h 48"/>
                  <a:gd name="T68" fmla="*/ 2147483647 w 22"/>
                  <a:gd name="T69" fmla="*/ 2147483647 h 48"/>
                  <a:gd name="T70" fmla="*/ 2147483647 w 22"/>
                  <a:gd name="T71" fmla="*/ 2147483647 h 48"/>
                  <a:gd name="T72" fmla="*/ 2147483647 w 22"/>
                  <a:gd name="T73" fmla="*/ 2147483647 h 48"/>
                  <a:gd name="T74" fmla="*/ 2147483647 w 22"/>
                  <a:gd name="T75" fmla="*/ 2147483647 h 48"/>
                  <a:gd name="T76" fmla="*/ 2147483647 w 22"/>
                  <a:gd name="T77" fmla="*/ 2147483647 h 48"/>
                  <a:gd name="T78" fmla="*/ 2147483647 w 22"/>
                  <a:gd name="T79" fmla="*/ 2147483647 h 48"/>
                  <a:gd name="T80" fmla="*/ 2147483647 w 22"/>
                  <a:gd name="T81" fmla="*/ 2147483647 h 48"/>
                  <a:gd name="T82" fmla="*/ 2147483647 w 22"/>
                  <a:gd name="T83" fmla="*/ 2147483647 h 48"/>
                  <a:gd name="T84" fmla="*/ 2147483647 w 22"/>
                  <a:gd name="T85" fmla="*/ 2147483647 h 48"/>
                  <a:gd name="T86" fmla="*/ 2147483647 w 22"/>
                  <a:gd name="T87" fmla="*/ 2147483647 h 48"/>
                  <a:gd name="T88" fmla="*/ 2147483647 w 22"/>
                  <a:gd name="T89" fmla="*/ 2147483647 h 48"/>
                  <a:gd name="T90" fmla="*/ 2147483647 w 22"/>
                  <a:gd name="T91" fmla="*/ 2147483647 h 48"/>
                  <a:gd name="T92" fmla="*/ 2147483647 w 22"/>
                  <a:gd name="T93" fmla="*/ 2147483647 h 48"/>
                  <a:gd name="T94" fmla="*/ 0 w 22"/>
                  <a:gd name="T95" fmla="*/ 2147483647 h 48"/>
                  <a:gd name="T96" fmla="*/ 0 w 22"/>
                  <a:gd name="T97" fmla="*/ 2147483647 h 48"/>
                  <a:gd name="T98" fmla="*/ 0 w 22"/>
                  <a:gd name="T99" fmla="*/ 2147483647 h 48"/>
                  <a:gd name="T100" fmla="*/ 2147483647 w 22"/>
                  <a:gd name="T101" fmla="*/ 2147483647 h 48"/>
                  <a:gd name="T102" fmla="*/ 2147483647 w 22"/>
                  <a:gd name="T103" fmla="*/ 2147483647 h 48"/>
                  <a:gd name="T104" fmla="*/ 2147483647 w 22"/>
                  <a:gd name="T105" fmla="*/ 0 h 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
                  <a:gd name="T160" fmla="*/ 0 h 48"/>
                  <a:gd name="T161" fmla="*/ 22 w 22"/>
                  <a:gd name="T162" fmla="*/ 48 h 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 h="48">
                    <a:moveTo>
                      <a:pt x="9" y="0"/>
                    </a:moveTo>
                    <a:lnTo>
                      <a:pt x="9" y="0"/>
                    </a:lnTo>
                    <a:lnTo>
                      <a:pt x="10" y="0"/>
                    </a:lnTo>
                    <a:lnTo>
                      <a:pt x="10" y="3"/>
                    </a:lnTo>
                    <a:lnTo>
                      <a:pt x="9" y="4"/>
                    </a:lnTo>
                    <a:lnTo>
                      <a:pt x="7" y="5"/>
                    </a:lnTo>
                    <a:lnTo>
                      <a:pt x="7" y="6"/>
                    </a:lnTo>
                    <a:lnTo>
                      <a:pt x="9" y="7"/>
                    </a:lnTo>
                    <a:lnTo>
                      <a:pt x="10" y="10"/>
                    </a:lnTo>
                    <a:lnTo>
                      <a:pt x="10" y="12"/>
                    </a:lnTo>
                    <a:lnTo>
                      <a:pt x="10" y="15"/>
                    </a:lnTo>
                    <a:lnTo>
                      <a:pt x="6" y="18"/>
                    </a:lnTo>
                    <a:lnTo>
                      <a:pt x="4" y="20"/>
                    </a:lnTo>
                    <a:lnTo>
                      <a:pt x="4" y="21"/>
                    </a:lnTo>
                    <a:lnTo>
                      <a:pt x="6" y="21"/>
                    </a:lnTo>
                    <a:lnTo>
                      <a:pt x="7" y="20"/>
                    </a:lnTo>
                    <a:lnTo>
                      <a:pt x="10" y="18"/>
                    </a:lnTo>
                    <a:lnTo>
                      <a:pt x="14" y="12"/>
                    </a:lnTo>
                    <a:lnTo>
                      <a:pt x="16" y="11"/>
                    </a:lnTo>
                    <a:lnTo>
                      <a:pt x="18" y="11"/>
                    </a:lnTo>
                    <a:lnTo>
                      <a:pt x="20" y="12"/>
                    </a:lnTo>
                    <a:lnTo>
                      <a:pt x="21" y="14"/>
                    </a:lnTo>
                    <a:lnTo>
                      <a:pt x="21" y="17"/>
                    </a:lnTo>
                    <a:lnTo>
                      <a:pt x="15" y="22"/>
                    </a:lnTo>
                    <a:lnTo>
                      <a:pt x="15" y="23"/>
                    </a:lnTo>
                    <a:lnTo>
                      <a:pt x="20" y="26"/>
                    </a:lnTo>
                    <a:lnTo>
                      <a:pt x="20" y="28"/>
                    </a:lnTo>
                    <a:lnTo>
                      <a:pt x="21" y="29"/>
                    </a:lnTo>
                    <a:lnTo>
                      <a:pt x="22" y="31"/>
                    </a:lnTo>
                    <a:lnTo>
                      <a:pt x="20" y="31"/>
                    </a:lnTo>
                    <a:lnTo>
                      <a:pt x="17" y="29"/>
                    </a:lnTo>
                    <a:lnTo>
                      <a:pt x="14" y="28"/>
                    </a:lnTo>
                    <a:lnTo>
                      <a:pt x="10" y="27"/>
                    </a:lnTo>
                    <a:lnTo>
                      <a:pt x="9" y="29"/>
                    </a:lnTo>
                    <a:lnTo>
                      <a:pt x="9" y="33"/>
                    </a:lnTo>
                    <a:lnTo>
                      <a:pt x="9" y="38"/>
                    </a:lnTo>
                    <a:lnTo>
                      <a:pt x="10" y="42"/>
                    </a:lnTo>
                    <a:lnTo>
                      <a:pt x="12" y="44"/>
                    </a:lnTo>
                    <a:lnTo>
                      <a:pt x="15" y="48"/>
                    </a:lnTo>
                    <a:lnTo>
                      <a:pt x="14" y="48"/>
                    </a:lnTo>
                    <a:lnTo>
                      <a:pt x="11" y="45"/>
                    </a:lnTo>
                    <a:lnTo>
                      <a:pt x="6" y="38"/>
                    </a:lnTo>
                    <a:lnTo>
                      <a:pt x="5" y="29"/>
                    </a:lnTo>
                    <a:lnTo>
                      <a:pt x="4" y="26"/>
                    </a:lnTo>
                    <a:lnTo>
                      <a:pt x="4" y="23"/>
                    </a:lnTo>
                    <a:lnTo>
                      <a:pt x="3" y="20"/>
                    </a:lnTo>
                    <a:lnTo>
                      <a:pt x="1" y="20"/>
                    </a:lnTo>
                    <a:lnTo>
                      <a:pt x="0" y="17"/>
                    </a:lnTo>
                    <a:lnTo>
                      <a:pt x="0" y="14"/>
                    </a:lnTo>
                    <a:lnTo>
                      <a:pt x="3" y="7"/>
                    </a:lnTo>
                    <a:lnTo>
                      <a:pt x="4" y="5"/>
                    </a:lnTo>
                    <a:lnTo>
                      <a:pt x="9" y="0"/>
                    </a:lnTo>
                    <a:close/>
                  </a:path>
                </a:pathLst>
              </a:custGeom>
              <a:solidFill>
                <a:srgbClr val="EAEAEA"/>
              </a:solidFill>
              <a:ln w="6350">
                <a:solidFill>
                  <a:srgbClr val="C0C0C0"/>
                </a:solidFill>
                <a:round/>
                <a:headEnd/>
                <a:tailEnd/>
              </a:ln>
            </p:spPr>
            <p:txBody>
              <a:bodyPr/>
              <a:lstStyle/>
              <a:p>
                <a:endParaRPr lang="en-US" dirty="0"/>
              </a:p>
            </p:txBody>
          </p:sp>
          <p:sp>
            <p:nvSpPr>
              <p:cNvPr id="618" name="Freeform 675"/>
              <p:cNvSpPr>
                <a:spLocks/>
              </p:cNvSpPr>
              <p:nvPr/>
            </p:nvSpPr>
            <p:spPr bwMode="auto">
              <a:xfrm>
                <a:off x="3277655" y="4049293"/>
                <a:ext cx="14095" cy="14869"/>
              </a:xfrm>
              <a:custGeom>
                <a:avLst/>
                <a:gdLst>
                  <a:gd name="T0" fmla="*/ 0 w 7"/>
                  <a:gd name="T1" fmla="*/ 0 h 8"/>
                  <a:gd name="T2" fmla="*/ 2147483647 w 7"/>
                  <a:gd name="T3" fmla="*/ 0 h 8"/>
                  <a:gd name="T4" fmla="*/ 2147483647 w 7"/>
                  <a:gd name="T5" fmla="*/ 2147483647 h 8"/>
                  <a:gd name="T6" fmla="*/ 2147483647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2147483647 w 7"/>
                  <a:gd name="T17" fmla="*/ 2147483647 h 8"/>
                  <a:gd name="T18" fmla="*/ 2147483647 w 7"/>
                  <a:gd name="T19" fmla="*/ 2147483647 h 8"/>
                  <a:gd name="T20" fmla="*/ 2147483647 w 7"/>
                  <a:gd name="T21" fmla="*/ 2147483647 h 8"/>
                  <a:gd name="T22" fmla="*/ 0 w 7"/>
                  <a:gd name="T23" fmla="*/ 0 h 8"/>
                  <a:gd name="T24" fmla="*/ 0 w 7"/>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8"/>
                  <a:gd name="T41" fmla="*/ 7 w 7"/>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8">
                    <a:moveTo>
                      <a:pt x="0" y="0"/>
                    </a:moveTo>
                    <a:lnTo>
                      <a:pt x="3" y="0"/>
                    </a:lnTo>
                    <a:lnTo>
                      <a:pt x="4" y="2"/>
                    </a:lnTo>
                    <a:lnTo>
                      <a:pt x="4" y="4"/>
                    </a:lnTo>
                    <a:lnTo>
                      <a:pt x="5" y="5"/>
                    </a:lnTo>
                    <a:lnTo>
                      <a:pt x="7" y="7"/>
                    </a:lnTo>
                    <a:lnTo>
                      <a:pt x="6" y="8"/>
                    </a:lnTo>
                    <a:lnTo>
                      <a:pt x="5" y="7"/>
                    </a:lnTo>
                    <a:lnTo>
                      <a:pt x="3" y="7"/>
                    </a:lnTo>
                    <a:lnTo>
                      <a:pt x="1" y="4"/>
                    </a:lnTo>
                    <a:lnTo>
                      <a:pt x="1" y="3"/>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619" name="Freeform 676"/>
              <p:cNvSpPr>
                <a:spLocks/>
              </p:cNvSpPr>
              <p:nvPr/>
            </p:nvSpPr>
            <p:spPr bwMode="auto">
              <a:xfrm>
                <a:off x="3277655" y="4049293"/>
                <a:ext cx="14095" cy="14869"/>
              </a:xfrm>
              <a:custGeom>
                <a:avLst/>
                <a:gdLst>
                  <a:gd name="T0" fmla="*/ 0 w 7"/>
                  <a:gd name="T1" fmla="*/ 0 h 8"/>
                  <a:gd name="T2" fmla="*/ 2147483647 w 7"/>
                  <a:gd name="T3" fmla="*/ 0 h 8"/>
                  <a:gd name="T4" fmla="*/ 2147483647 w 7"/>
                  <a:gd name="T5" fmla="*/ 2147483647 h 8"/>
                  <a:gd name="T6" fmla="*/ 2147483647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2147483647 w 7"/>
                  <a:gd name="T17" fmla="*/ 2147483647 h 8"/>
                  <a:gd name="T18" fmla="*/ 2147483647 w 7"/>
                  <a:gd name="T19" fmla="*/ 2147483647 h 8"/>
                  <a:gd name="T20" fmla="*/ 2147483647 w 7"/>
                  <a:gd name="T21" fmla="*/ 2147483647 h 8"/>
                  <a:gd name="T22" fmla="*/ 0 w 7"/>
                  <a:gd name="T23" fmla="*/ 0 h 8"/>
                  <a:gd name="T24" fmla="*/ 0 w 7"/>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8"/>
                  <a:gd name="T41" fmla="*/ 7 w 7"/>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8">
                    <a:moveTo>
                      <a:pt x="0" y="0"/>
                    </a:moveTo>
                    <a:lnTo>
                      <a:pt x="3" y="0"/>
                    </a:lnTo>
                    <a:lnTo>
                      <a:pt x="4" y="2"/>
                    </a:lnTo>
                    <a:lnTo>
                      <a:pt x="4" y="4"/>
                    </a:lnTo>
                    <a:lnTo>
                      <a:pt x="5" y="5"/>
                    </a:lnTo>
                    <a:lnTo>
                      <a:pt x="7" y="7"/>
                    </a:lnTo>
                    <a:lnTo>
                      <a:pt x="6" y="8"/>
                    </a:lnTo>
                    <a:lnTo>
                      <a:pt x="5" y="7"/>
                    </a:lnTo>
                    <a:lnTo>
                      <a:pt x="3" y="7"/>
                    </a:lnTo>
                    <a:lnTo>
                      <a:pt x="1" y="4"/>
                    </a:lnTo>
                    <a:lnTo>
                      <a:pt x="1" y="3"/>
                    </a:lnTo>
                    <a:lnTo>
                      <a:pt x="0"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20" name="Freeform 677"/>
              <p:cNvSpPr>
                <a:spLocks/>
              </p:cNvSpPr>
              <p:nvPr/>
            </p:nvSpPr>
            <p:spPr bwMode="auto">
              <a:xfrm>
                <a:off x="3277653" y="4077175"/>
                <a:ext cx="24163" cy="11152"/>
              </a:xfrm>
              <a:custGeom>
                <a:avLst/>
                <a:gdLst>
                  <a:gd name="T0" fmla="*/ 0 w 12"/>
                  <a:gd name="T1" fmla="*/ 2147483647 h 6"/>
                  <a:gd name="T2" fmla="*/ 2147483647 w 12"/>
                  <a:gd name="T3" fmla="*/ 2147483647 h 6"/>
                  <a:gd name="T4" fmla="*/ 2147483647 w 12"/>
                  <a:gd name="T5" fmla="*/ 0 h 6"/>
                  <a:gd name="T6" fmla="*/ 2147483647 w 12"/>
                  <a:gd name="T7" fmla="*/ 2147483647 h 6"/>
                  <a:gd name="T8" fmla="*/ 2147483647 w 12"/>
                  <a:gd name="T9" fmla="*/ 2147483647 h 6"/>
                  <a:gd name="T10" fmla="*/ 2147483647 w 12"/>
                  <a:gd name="T11" fmla="*/ 2147483647 h 6"/>
                  <a:gd name="T12" fmla="*/ 2147483647 w 12"/>
                  <a:gd name="T13" fmla="*/ 2147483647 h 6"/>
                  <a:gd name="T14" fmla="*/ 2147483647 w 12"/>
                  <a:gd name="T15" fmla="*/ 2147483647 h 6"/>
                  <a:gd name="T16" fmla="*/ 2147483647 w 12"/>
                  <a:gd name="T17" fmla="*/ 2147483647 h 6"/>
                  <a:gd name="T18" fmla="*/ 0 w 12"/>
                  <a:gd name="T19" fmla="*/ 2147483647 h 6"/>
                  <a:gd name="T20" fmla="*/ 0 w 12"/>
                  <a:gd name="T21" fmla="*/ 2147483647 h 6"/>
                  <a:gd name="T22" fmla="*/ 0 w 12"/>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6"/>
                  <a:gd name="T38" fmla="*/ 12 w 1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6">
                    <a:moveTo>
                      <a:pt x="0" y="1"/>
                    </a:moveTo>
                    <a:lnTo>
                      <a:pt x="1" y="1"/>
                    </a:lnTo>
                    <a:lnTo>
                      <a:pt x="4" y="0"/>
                    </a:lnTo>
                    <a:lnTo>
                      <a:pt x="6" y="1"/>
                    </a:lnTo>
                    <a:lnTo>
                      <a:pt x="11" y="3"/>
                    </a:lnTo>
                    <a:lnTo>
                      <a:pt x="12" y="4"/>
                    </a:lnTo>
                    <a:lnTo>
                      <a:pt x="11" y="5"/>
                    </a:lnTo>
                    <a:lnTo>
                      <a:pt x="5" y="5"/>
                    </a:lnTo>
                    <a:lnTo>
                      <a:pt x="3" y="6"/>
                    </a:lnTo>
                    <a:lnTo>
                      <a:pt x="0" y="5"/>
                    </a:lnTo>
                    <a:lnTo>
                      <a:pt x="0" y="3"/>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621" name="Freeform 678"/>
              <p:cNvSpPr>
                <a:spLocks/>
              </p:cNvSpPr>
              <p:nvPr/>
            </p:nvSpPr>
            <p:spPr bwMode="auto">
              <a:xfrm>
                <a:off x="3277653" y="4077175"/>
                <a:ext cx="24163" cy="11152"/>
              </a:xfrm>
              <a:custGeom>
                <a:avLst/>
                <a:gdLst>
                  <a:gd name="T0" fmla="*/ 0 w 12"/>
                  <a:gd name="T1" fmla="*/ 2147483647 h 6"/>
                  <a:gd name="T2" fmla="*/ 2147483647 w 12"/>
                  <a:gd name="T3" fmla="*/ 2147483647 h 6"/>
                  <a:gd name="T4" fmla="*/ 2147483647 w 12"/>
                  <a:gd name="T5" fmla="*/ 0 h 6"/>
                  <a:gd name="T6" fmla="*/ 2147483647 w 12"/>
                  <a:gd name="T7" fmla="*/ 2147483647 h 6"/>
                  <a:gd name="T8" fmla="*/ 2147483647 w 12"/>
                  <a:gd name="T9" fmla="*/ 2147483647 h 6"/>
                  <a:gd name="T10" fmla="*/ 2147483647 w 12"/>
                  <a:gd name="T11" fmla="*/ 2147483647 h 6"/>
                  <a:gd name="T12" fmla="*/ 2147483647 w 12"/>
                  <a:gd name="T13" fmla="*/ 2147483647 h 6"/>
                  <a:gd name="T14" fmla="*/ 2147483647 w 12"/>
                  <a:gd name="T15" fmla="*/ 2147483647 h 6"/>
                  <a:gd name="T16" fmla="*/ 2147483647 w 12"/>
                  <a:gd name="T17" fmla="*/ 2147483647 h 6"/>
                  <a:gd name="T18" fmla="*/ 0 w 12"/>
                  <a:gd name="T19" fmla="*/ 2147483647 h 6"/>
                  <a:gd name="T20" fmla="*/ 0 w 12"/>
                  <a:gd name="T21" fmla="*/ 2147483647 h 6"/>
                  <a:gd name="T22" fmla="*/ 0 w 12"/>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6"/>
                  <a:gd name="T38" fmla="*/ 12 w 1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6">
                    <a:moveTo>
                      <a:pt x="0" y="1"/>
                    </a:moveTo>
                    <a:lnTo>
                      <a:pt x="1" y="1"/>
                    </a:lnTo>
                    <a:lnTo>
                      <a:pt x="4" y="0"/>
                    </a:lnTo>
                    <a:lnTo>
                      <a:pt x="6" y="1"/>
                    </a:lnTo>
                    <a:lnTo>
                      <a:pt x="11" y="3"/>
                    </a:lnTo>
                    <a:lnTo>
                      <a:pt x="12" y="4"/>
                    </a:lnTo>
                    <a:lnTo>
                      <a:pt x="11" y="5"/>
                    </a:lnTo>
                    <a:lnTo>
                      <a:pt x="5" y="5"/>
                    </a:lnTo>
                    <a:lnTo>
                      <a:pt x="3" y="6"/>
                    </a:lnTo>
                    <a:lnTo>
                      <a:pt x="0" y="5"/>
                    </a:lnTo>
                    <a:lnTo>
                      <a:pt x="0" y="3"/>
                    </a:lnTo>
                    <a:lnTo>
                      <a:pt x="0"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22" name="Freeform 679"/>
              <p:cNvSpPr>
                <a:spLocks/>
              </p:cNvSpPr>
              <p:nvPr/>
            </p:nvSpPr>
            <p:spPr bwMode="auto">
              <a:xfrm>
                <a:off x="3297790" y="4138509"/>
                <a:ext cx="10069" cy="9294"/>
              </a:xfrm>
              <a:custGeom>
                <a:avLst/>
                <a:gdLst>
                  <a:gd name="T0" fmla="*/ 0 w 5"/>
                  <a:gd name="T1" fmla="*/ 2147483647 h 5"/>
                  <a:gd name="T2" fmla="*/ 0 w 5"/>
                  <a:gd name="T3" fmla="*/ 2147483647 h 5"/>
                  <a:gd name="T4" fmla="*/ 0 w 5"/>
                  <a:gd name="T5" fmla="*/ 2147483647 h 5"/>
                  <a:gd name="T6" fmla="*/ 0 w 5"/>
                  <a:gd name="T7" fmla="*/ 2147483647 h 5"/>
                  <a:gd name="T8" fmla="*/ 2147483647 w 5"/>
                  <a:gd name="T9" fmla="*/ 2147483647 h 5"/>
                  <a:gd name="T10" fmla="*/ 2147483647 w 5"/>
                  <a:gd name="T11" fmla="*/ 0 h 5"/>
                  <a:gd name="T12" fmla="*/ 2147483647 w 5"/>
                  <a:gd name="T13" fmla="*/ 0 h 5"/>
                  <a:gd name="T14" fmla="*/ 2147483647 w 5"/>
                  <a:gd name="T15" fmla="*/ 2147483647 h 5"/>
                  <a:gd name="T16" fmla="*/ 2147483647 w 5"/>
                  <a:gd name="T17" fmla="*/ 2147483647 h 5"/>
                  <a:gd name="T18" fmla="*/ 2147483647 w 5"/>
                  <a:gd name="T19" fmla="*/ 2147483647 h 5"/>
                  <a:gd name="T20" fmla="*/ 0 w 5"/>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5"/>
                  <a:gd name="T35" fmla="*/ 5 w 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5">
                    <a:moveTo>
                      <a:pt x="0" y="5"/>
                    </a:moveTo>
                    <a:lnTo>
                      <a:pt x="0" y="5"/>
                    </a:lnTo>
                    <a:lnTo>
                      <a:pt x="0" y="4"/>
                    </a:lnTo>
                    <a:lnTo>
                      <a:pt x="0" y="3"/>
                    </a:lnTo>
                    <a:lnTo>
                      <a:pt x="2" y="1"/>
                    </a:lnTo>
                    <a:lnTo>
                      <a:pt x="4" y="0"/>
                    </a:lnTo>
                    <a:lnTo>
                      <a:pt x="5" y="0"/>
                    </a:lnTo>
                    <a:lnTo>
                      <a:pt x="5" y="3"/>
                    </a:lnTo>
                    <a:lnTo>
                      <a:pt x="4" y="4"/>
                    </a:lnTo>
                    <a:lnTo>
                      <a:pt x="2" y="4"/>
                    </a:lnTo>
                    <a:lnTo>
                      <a:pt x="0" y="5"/>
                    </a:lnTo>
                    <a:close/>
                  </a:path>
                </a:pathLst>
              </a:custGeom>
              <a:solidFill>
                <a:srgbClr val="EAEAEA"/>
              </a:solidFill>
              <a:ln w="6350">
                <a:solidFill>
                  <a:srgbClr val="C0C0C0"/>
                </a:solidFill>
                <a:round/>
                <a:headEnd/>
                <a:tailEnd/>
              </a:ln>
            </p:spPr>
            <p:txBody>
              <a:bodyPr/>
              <a:lstStyle/>
              <a:p>
                <a:endParaRPr lang="en-US" dirty="0"/>
              </a:p>
            </p:txBody>
          </p:sp>
          <p:sp>
            <p:nvSpPr>
              <p:cNvPr id="623" name="Freeform 680"/>
              <p:cNvSpPr>
                <a:spLocks/>
              </p:cNvSpPr>
              <p:nvPr/>
            </p:nvSpPr>
            <p:spPr bwMode="auto">
              <a:xfrm>
                <a:off x="3297790" y="4138509"/>
                <a:ext cx="10069" cy="9294"/>
              </a:xfrm>
              <a:custGeom>
                <a:avLst/>
                <a:gdLst>
                  <a:gd name="T0" fmla="*/ 0 w 5"/>
                  <a:gd name="T1" fmla="*/ 2147483647 h 5"/>
                  <a:gd name="T2" fmla="*/ 0 w 5"/>
                  <a:gd name="T3" fmla="*/ 2147483647 h 5"/>
                  <a:gd name="T4" fmla="*/ 0 w 5"/>
                  <a:gd name="T5" fmla="*/ 2147483647 h 5"/>
                  <a:gd name="T6" fmla="*/ 0 w 5"/>
                  <a:gd name="T7" fmla="*/ 2147483647 h 5"/>
                  <a:gd name="T8" fmla="*/ 2147483647 w 5"/>
                  <a:gd name="T9" fmla="*/ 2147483647 h 5"/>
                  <a:gd name="T10" fmla="*/ 2147483647 w 5"/>
                  <a:gd name="T11" fmla="*/ 0 h 5"/>
                  <a:gd name="T12" fmla="*/ 2147483647 w 5"/>
                  <a:gd name="T13" fmla="*/ 0 h 5"/>
                  <a:gd name="T14" fmla="*/ 2147483647 w 5"/>
                  <a:gd name="T15" fmla="*/ 2147483647 h 5"/>
                  <a:gd name="T16" fmla="*/ 2147483647 w 5"/>
                  <a:gd name="T17" fmla="*/ 2147483647 h 5"/>
                  <a:gd name="T18" fmla="*/ 2147483647 w 5"/>
                  <a:gd name="T19" fmla="*/ 2147483647 h 5"/>
                  <a:gd name="T20" fmla="*/ 0 w 5"/>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5"/>
                  <a:gd name="T35" fmla="*/ 5 w 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5">
                    <a:moveTo>
                      <a:pt x="0" y="5"/>
                    </a:moveTo>
                    <a:lnTo>
                      <a:pt x="0" y="5"/>
                    </a:lnTo>
                    <a:lnTo>
                      <a:pt x="0" y="4"/>
                    </a:lnTo>
                    <a:lnTo>
                      <a:pt x="0" y="3"/>
                    </a:lnTo>
                    <a:lnTo>
                      <a:pt x="2" y="1"/>
                    </a:lnTo>
                    <a:lnTo>
                      <a:pt x="4" y="0"/>
                    </a:lnTo>
                    <a:lnTo>
                      <a:pt x="5" y="0"/>
                    </a:lnTo>
                    <a:lnTo>
                      <a:pt x="5" y="3"/>
                    </a:lnTo>
                    <a:lnTo>
                      <a:pt x="4" y="4"/>
                    </a:lnTo>
                    <a:lnTo>
                      <a:pt x="2" y="4"/>
                    </a:lnTo>
                    <a:lnTo>
                      <a:pt x="0" y="5"/>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24" name="Freeform 681"/>
              <p:cNvSpPr>
                <a:spLocks/>
              </p:cNvSpPr>
              <p:nvPr/>
            </p:nvSpPr>
            <p:spPr bwMode="auto">
              <a:xfrm>
                <a:off x="3529351" y="4058587"/>
                <a:ext cx="26178" cy="14869"/>
              </a:xfrm>
              <a:custGeom>
                <a:avLst/>
                <a:gdLst>
                  <a:gd name="T0" fmla="*/ 0 w 13"/>
                  <a:gd name="T1" fmla="*/ 0 h 8"/>
                  <a:gd name="T2" fmla="*/ 0 w 13"/>
                  <a:gd name="T3" fmla="*/ 0 h 8"/>
                  <a:gd name="T4" fmla="*/ 2147483647 w 13"/>
                  <a:gd name="T5" fmla="*/ 0 h 8"/>
                  <a:gd name="T6" fmla="*/ 2147483647 w 13"/>
                  <a:gd name="T7" fmla="*/ 0 h 8"/>
                  <a:gd name="T8" fmla="*/ 2147483647 w 13"/>
                  <a:gd name="T9" fmla="*/ 0 h 8"/>
                  <a:gd name="T10" fmla="*/ 2147483647 w 13"/>
                  <a:gd name="T11" fmla="*/ 0 h 8"/>
                  <a:gd name="T12" fmla="*/ 2147483647 w 13"/>
                  <a:gd name="T13" fmla="*/ 2147483647 h 8"/>
                  <a:gd name="T14" fmla="*/ 2147483647 w 13"/>
                  <a:gd name="T15" fmla="*/ 2147483647 h 8"/>
                  <a:gd name="T16" fmla="*/ 2147483647 w 13"/>
                  <a:gd name="T17" fmla="*/ 2147483647 h 8"/>
                  <a:gd name="T18" fmla="*/ 2147483647 w 13"/>
                  <a:gd name="T19" fmla="*/ 2147483647 h 8"/>
                  <a:gd name="T20" fmla="*/ 2147483647 w 13"/>
                  <a:gd name="T21" fmla="*/ 2147483647 h 8"/>
                  <a:gd name="T22" fmla="*/ 2147483647 w 13"/>
                  <a:gd name="T23" fmla="*/ 2147483647 h 8"/>
                  <a:gd name="T24" fmla="*/ 2147483647 w 13"/>
                  <a:gd name="T25" fmla="*/ 2147483647 h 8"/>
                  <a:gd name="T26" fmla="*/ 2147483647 w 13"/>
                  <a:gd name="T27" fmla="*/ 2147483647 h 8"/>
                  <a:gd name="T28" fmla="*/ 2147483647 w 13"/>
                  <a:gd name="T29" fmla="*/ 2147483647 h 8"/>
                  <a:gd name="T30" fmla="*/ 0 w 13"/>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8"/>
                  <a:gd name="T50" fmla="*/ 13 w 13"/>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8">
                    <a:moveTo>
                      <a:pt x="0" y="0"/>
                    </a:moveTo>
                    <a:lnTo>
                      <a:pt x="0" y="0"/>
                    </a:lnTo>
                    <a:lnTo>
                      <a:pt x="1" y="0"/>
                    </a:lnTo>
                    <a:lnTo>
                      <a:pt x="2" y="0"/>
                    </a:lnTo>
                    <a:lnTo>
                      <a:pt x="3" y="0"/>
                    </a:lnTo>
                    <a:lnTo>
                      <a:pt x="6" y="0"/>
                    </a:lnTo>
                    <a:lnTo>
                      <a:pt x="8" y="2"/>
                    </a:lnTo>
                    <a:lnTo>
                      <a:pt x="11" y="4"/>
                    </a:lnTo>
                    <a:lnTo>
                      <a:pt x="13" y="6"/>
                    </a:lnTo>
                    <a:lnTo>
                      <a:pt x="12" y="8"/>
                    </a:lnTo>
                    <a:lnTo>
                      <a:pt x="8" y="8"/>
                    </a:lnTo>
                    <a:lnTo>
                      <a:pt x="7" y="6"/>
                    </a:lnTo>
                    <a:lnTo>
                      <a:pt x="7" y="5"/>
                    </a:lnTo>
                    <a:lnTo>
                      <a:pt x="5" y="4"/>
                    </a:lnTo>
                    <a:lnTo>
                      <a:pt x="1" y="2"/>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625" name="Freeform 683"/>
              <p:cNvSpPr>
                <a:spLocks/>
              </p:cNvSpPr>
              <p:nvPr/>
            </p:nvSpPr>
            <p:spPr bwMode="auto">
              <a:xfrm>
                <a:off x="3533377" y="4084608"/>
                <a:ext cx="40271" cy="9294"/>
              </a:xfrm>
              <a:custGeom>
                <a:avLst/>
                <a:gdLst>
                  <a:gd name="T0" fmla="*/ 0 w 20"/>
                  <a:gd name="T1" fmla="*/ 2147483647 h 5"/>
                  <a:gd name="T2" fmla="*/ 0 w 20"/>
                  <a:gd name="T3" fmla="*/ 0 h 5"/>
                  <a:gd name="T4" fmla="*/ 2147483647 w 20"/>
                  <a:gd name="T5" fmla="*/ 0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2147483647 h 5"/>
                  <a:gd name="T18" fmla="*/ 0 w 20"/>
                  <a:gd name="T19" fmla="*/ 2147483647 h 5"/>
                  <a:gd name="T20" fmla="*/ 0 w 20"/>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5"/>
                  <a:gd name="T35" fmla="*/ 20 w 2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5">
                    <a:moveTo>
                      <a:pt x="0" y="1"/>
                    </a:moveTo>
                    <a:lnTo>
                      <a:pt x="0" y="0"/>
                    </a:lnTo>
                    <a:lnTo>
                      <a:pt x="3" y="0"/>
                    </a:lnTo>
                    <a:lnTo>
                      <a:pt x="9" y="1"/>
                    </a:lnTo>
                    <a:lnTo>
                      <a:pt x="17" y="2"/>
                    </a:lnTo>
                    <a:lnTo>
                      <a:pt x="19" y="2"/>
                    </a:lnTo>
                    <a:lnTo>
                      <a:pt x="20" y="5"/>
                    </a:lnTo>
                    <a:lnTo>
                      <a:pt x="16" y="5"/>
                    </a:lnTo>
                    <a:lnTo>
                      <a:pt x="10" y="3"/>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626" name="Freeform 685"/>
              <p:cNvSpPr>
                <a:spLocks/>
              </p:cNvSpPr>
              <p:nvPr/>
            </p:nvSpPr>
            <p:spPr bwMode="auto">
              <a:xfrm>
                <a:off x="3452835" y="4190553"/>
                <a:ext cx="4028" cy="9294"/>
              </a:xfrm>
              <a:custGeom>
                <a:avLst/>
                <a:gdLst>
                  <a:gd name="T0" fmla="*/ 2147483647 w 2"/>
                  <a:gd name="T1" fmla="*/ 2147483647 h 5"/>
                  <a:gd name="T2" fmla="*/ 2147483647 w 2"/>
                  <a:gd name="T3" fmla="*/ 0 h 5"/>
                  <a:gd name="T4" fmla="*/ 2147483647 w 2"/>
                  <a:gd name="T5" fmla="*/ 0 h 5"/>
                  <a:gd name="T6" fmla="*/ 2147483647 w 2"/>
                  <a:gd name="T7" fmla="*/ 2147483647 h 5"/>
                  <a:gd name="T8" fmla="*/ 2147483647 w 2"/>
                  <a:gd name="T9" fmla="*/ 2147483647 h 5"/>
                  <a:gd name="T10" fmla="*/ 0 w 2"/>
                  <a:gd name="T11" fmla="*/ 2147483647 h 5"/>
                  <a:gd name="T12" fmla="*/ 2147483647 w 2"/>
                  <a:gd name="T13" fmla="*/ 2147483647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1" y="1"/>
                    </a:moveTo>
                    <a:lnTo>
                      <a:pt x="2" y="0"/>
                    </a:lnTo>
                    <a:lnTo>
                      <a:pt x="2" y="3"/>
                    </a:lnTo>
                    <a:lnTo>
                      <a:pt x="1" y="5"/>
                    </a:lnTo>
                    <a:lnTo>
                      <a:pt x="0" y="5"/>
                    </a:lnTo>
                    <a:lnTo>
                      <a:pt x="1" y="1"/>
                    </a:lnTo>
                    <a:close/>
                  </a:path>
                </a:pathLst>
              </a:custGeom>
              <a:solidFill>
                <a:srgbClr val="EAEAEA"/>
              </a:solidFill>
              <a:ln w="6350">
                <a:solidFill>
                  <a:srgbClr val="C0C0C0"/>
                </a:solidFill>
                <a:round/>
                <a:headEnd/>
                <a:tailEnd/>
              </a:ln>
            </p:spPr>
            <p:txBody>
              <a:bodyPr/>
              <a:lstStyle/>
              <a:p>
                <a:endParaRPr lang="en-US" dirty="0"/>
              </a:p>
            </p:txBody>
          </p:sp>
          <p:sp>
            <p:nvSpPr>
              <p:cNvPr id="627" name="Freeform 687"/>
              <p:cNvSpPr>
                <a:spLocks/>
              </p:cNvSpPr>
              <p:nvPr/>
            </p:nvSpPr>
            <p:spPr bwMode="auto">
              <a:xfrm>
                <a:off x="3491091" y="4196129"/>
                <a:ext cx="16108" cy="24163"/>
              </a:xfrm>
              <a:custGeom>
                <a:avLst/>
                <a:gdLst>
                  <a:gd name="T0" fmla="*/ 0 w 8"/>
                  <a:gd name="T1" fmla="*/ 2147483647 h 13"/>
                  <a:gd name="T2" fmla="*/ 2147483647 w 8"/>
                  <a:gd name="T3" fmla="*/ 0 h 13"/>
                  <a:gd name="T4" fmla="*/ 2147483647 w 8"/>
                  <a:gd name="T5" fmla="*/ 0 h 13"/>
                  <a:gd name="T6" fmla="*/ 2147483647 w 8"/>
                  <a:gd name="T7" fmla="*/ 2147483647 h 13"/>
                  <a:gd name="T8" fmla="*/ 2147483647 w 8"/>
                  <a:gd name="T9" fmla="*/ 2147483647 h 13"/>
                  <a:gd name="T10" fmla="*/ 2147483647 w 8"/>
                  <a:gd name="T11" fmla="*/ 2147483647 h 13"/>
                  <a:gd name="T12" fmla="*/ 2147483647 w 8"/>
                  <a:gd name="T13" fmla="*/ 2147483647 h 13"/>
                  <a:gd name="T14" fmla="*/ 2147483647 w 8"/>
                  <a:gd name="T15" fmla="*/ 2147483647 h 13"/>
                  <a:gd name="T16" fmla="*/ 2147483647 w 8"/>
                  <a:gd name="T17" fmla="*/ 2147483647 h 13"/>
                  <a:gd name="T18" fmla="*/ 2147483647 w 8"/>
                  <a:gd name="T19" fmla="*/ 2147483647 h 13"/>
                  <a:gd name="T20" fmla="*/ 2147483647 w 8"/>
                  <a:gd name="T21" fmla="*/ 2147483647 h 13"/>
                  <a:gd name="T22" fmla="*/ 2147483647 w 8"/>
                  <a:gd name="T23" fmla="*/ 2147483647 h 13"/>
                  <a:gd name="T24" fmla="*/ 2147483647 w 8"/>
                  <a:gd name="T25" fmla="*/ 2147483647 h 13"/>
                  <a:gd name="T26" fmla="*/ 0 w 8"/>
                  <a:gd name="T27" fmla="*/ 2147483647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3"/>
                  <a:gd name="T44" fmla="*/ 8 w 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3">
                    <a:moveTo>
                      <a:pt x="0" y="5"/>
                    </a:moveTo>
                    <a:lnTo>
                      <a:pt x="4" y="0"/>
                    </a:lnTo>
                    <a:lnTo>
                      <a:pt x="7" y="0"/>
                    </a:lnTo>
                    <a:lnTo>
                      <a:pt x="8" y="3"/>
                    </a:lnTo>
                    <a:lnTo>
                      <a:pt x="8" y="8"/>
                    </a:lnTo>
                    <a:lnTo>
                      <a:pt x="8" y="12"/>
                    </a:lnTo>
                    <a:lnTo>
                      <a:pt x="7" y="13"/>
                    </a:lnTo>
                    <a:lnTo>
                      <a:pt x="5" y="13"/>
                    </a:lnTo>
                    <a:lnTo>
                      <a:pt x="4" y="13"/>
                    </a:lnTo>
                    <a:lnTo>
                      <a:pt x="3" y="11"/>
                    </a:lnTo>
                    <a:lnTo>
                      <a:pt x="2" y="8"/>
                    </a:lnTo>
                    <a:lnTo>
                      <a:pt x="3" y="5"/>
                    </a:lnTo>
                    <a:lnTo>
                      <a:pt x="2" y="6"/>
                    </a:lnTo>
                    <a:lnTo>
                      <a:pt x="0" y="5"/>
                    </a:lnTo>
                    <a:close/>
                  </a:path>
                </a:pathLst>
              </a:custGeom>
              <a:solidFill>
                <a:srgbClr val="EAEAEA"/>
              </a:solidFill>
              <a:ln w="6350">
                <a:solidFill>
                  <a:srgbClr val="C0C0C0"/>
                </a:solidFill>
                <a:round/>
                <a:headEnd/>
                <a:tailEnd/>
              </a:ln>
            </p:spPr>
            <p:txBody>
              <a:bodyPr/>
              <a:lstStyle/>
              <a:p>
                <a:endParaRPr lang="en-US" dirty="0"/>
              </a:p>
            </p:txBody>
          </p:sp>
          <p:sp>
            <p:nvSpPr>
              <p:cNvPr id="628" name="Freeform 689"/>
              <p:cNvSpPr>
                <a:spLocks/>
              </p:cNvSpPr>
              <p:nvPr/>
            </p:nvSpPr>
            <p:spPr bwMode="auto">
              <a:xfrm>
                <a:off x="3489079" y="4210998"/>
                <a:ext cx="12082" cy="14869"/>
              </a:xfrm>
              <a:custGeom>
                <a:avLst/>
                <a:gdLst>
                  <a:gd name="T0" fmla="*/ 0 w 6"/>
                  <a:gd name="T1" fmla="*/ 2147483647 h 8"/>
                  <a:gd name="T2" fmla="*/ 0 w 6"/>
                  <a:gd name="T3" fmla="*/ 2147483647 h 8"/>
                  <a:gd name="T4" fmla="*/ 0 w 6"/>
                  <a:gd name="T5" fmla="*/ 0 h 8"/>
                  <a:gd name="T6" fmla="*/ 2147483647 w 6"/>
                  <a:gd name="T7" fmla="*/ 2147483647 h 8"/>
                  <a:gd name="T8" fmla="*/ 2147483647 w 6"/>
                  <a:gd name="T9" fmla="*/ 2147483647 h 8"/>
                  <a:gd name="T10" fmla="*/ 2147483647 w 6"/>
                  <a:gd name="T11" fmla="*/ 2147483647 h 8"/>
                  <a:gd name="T12" fmla="*/ 2147483647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0 w 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0" y="3"/>
                    </a:moveTo>
                    <a:lnTo>
                      <a:pt x="0" y="1"/>
                    </a:lnTo>
                    <a:lnTo>
                      <a:pt x="0" y="0"/>
                    </a:lnTo>
                    <a:lnTo>
                      <a:pt x="3" y="4"/>
                    </a:lnTo>
                    <a:lnTo>
                      <a:pt x="5" y="4"/>
                    </a:lnTo>
                    <a:lnTo>
                      <a:pt x="6" y="5"/>
                    </a:lnTo>
                    <a:lnTo>
                      <a:pt x="6" y="8"/>
                    </a:lnTo>
                    <a:lnTo>
                      <a:pt x="5" y="8"/>
                    </a:lnTo>
                    <a:lnTo>
                      <a:pt x="3" y="5"/>
                    </a:lnTo>
                    <a:lnTo>
                      <a:pt x="1" y="4"/>
                    </a:lnTo>
                    <a:lnTo>
                      <a:pt x="0" y="3"/>
                    </a:lnTo>
                    <a:close/>
                  </a:path>
                </a:pathLst>
              </a:custGeom>
              <a:solidFill>
                <a:srgbClr val="EAEAEA"/>
              </a:solidFill>
              <a:ln w="6350">
                <a:solidFill>
                  <a:srgbClr val="C0C0C0"/>
                </a:solidFill>
                <a:round/>
                <a:headEnd/>
                <a:tailEnd/>
              </a:ln>
            </p:spPr>
            <p:txBody>
              <a:bodyPr/>
              <a:lstStyle/>
              <a:p>
                <a:endParaRPr lang="en-US" dirty="0"/>
              </a:p>
            </p:txBody>
          </p:sp>
          <p:sp>
            <p:nvSpPr>
              <p:cNvPr id="629" name="Freeform 690"/>
              <p:cNvSpPr>
                <a:spLocks/>
              </p:cNvSpPr>
              <p:nvPr/>
            </p:nvSpPr>
            <p:spPr bwMode="auto">
              <a:xfrm>
                <a:off x="3489079" y="4210998"/>
                <a:ext cx="12082" cy="14869"/>
              </a:xfrm>
              <a:custGeom>
                <a:avLst/>
                <a:gdLst>
                  <a:gd name="T0" fmla="*/ 0 w 6"/>
                  <a:gd name="T1" fmla="*/ 2147483647 h 8"/>
                  <a:gd name="T2" fmla="*/ 0 w 6"/>
                  <a:gd name="T3" fmla="*/ 2147483647 h 8"/>
                  <a:gd name="T4" fmla="*/ 0 w 6"/>
                  <a:gd name="T5" fmla="*/ 0 h 8"/>
                  <a:gd name="T6" fmla="*/ 2147483647 w 6"/>
                  <a:gd name="T7" fmla="*/ 2147483647 h 8"/>
                  <a:gd name="T8" fmla="*/ 2147483647 w 6"/>
                  <a:gd name="T9" fmla="*/ 2147483647 h 8"/>
                  <a:gd name="T10" fmla="*/ 2147483647 w 6"/>
                  <a:gd name="T11" fmla="*/ 2147483647 h 8"/>
                  <a:gd name="T12" fmla="*/ 2147483647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0 w 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0" y="3"/>
                    </a:moveTo>
                    <a:lnTo>
                      <a:pt x="0" y="1"/>
                    </a:lnTo>
                    <a:lnTo>
                      <a:pt x="0" y="0"/>
                    </a:lnTo>
                    <a:lnTo>
                      <a:pt x="3" y="4"/>
                    </a:lnTo>
                    <a:lnTo>
                      <a:pt x="5" y="4"/>
                    </a:lnTo>
                    <a:lnTo>
                      <a:pt x="6" y="5"/>
                    </a:lnTo>
                    <a:lnTo>
                      <a:pt x="6" y="8"/>
                    </a:lnTo>
                    <a:lnTo>
                      <a:pt x="5" y="8"/>
                    </a:lnTo>
                    <a:lnTo>
                      <a:pt x="3" y="5"/>
                    </a:lnTo>
                    <a:lnTo>
                      <a:pt x="1" y="4"/>
                    </a:lnTo>
                    <a:lnTo>
                      <a:pt x="0" y="3"/>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30" name="Freeform 693"/>
              <p:cNvSpPr>
                <a:spLocks/>
              </p:cNvSpPr>
              <p:nvPr/>
            </p:nvSpPr>
            <p:spPr bwMode="auto">
              <a:xfrm>
                <a:off x="3396455" y="4242597"/>
                <a:ext cx="16108" cy="26021"/>
              </a:xfrm>
              <a:custGeom>
                <a:avLst/>
                <a:gdLst>
                  <a:gd name="T0" fmla="*/ 0 w 8"/>
                  <a:gd name="T1" fmla="*/ 2147483647 h 14"/>
                  <a:gd name="T2" fmla="*/ 0 w 8"/>
                  <a:gd name="T3" fmla="*/ 2147483647 h 14"/>
                  <a:gd name="T4" fmla="*/ 2147483647 w 8"/>
                  <a:gd name="T5" fmla="*/ 2147483647 h 14"/>
                  <a:gd name="T6" fmla="*/ 0 w 8"/>
                  <a:gd name="T7" fmla="*/ 2147483647 h 14"/>
                  <a:gd name="T8" fmla="*/ 2147483647 w 8"/>
                  <a:gd name="T9" fmla="*/ 2147483647 h 14"/>
                  <a:gd name="T10" fmla="*/ 2147483647 w 8"/>
                  <a:gd name="T11" fmla="*/ 0 h 14"/>
                  <a:gd name="T12" fmla="*/ 2147483647 w 8"/>
                  <a:gd name="T13" fmla="*/ 0 h 14"/>
                  <a:gd name="T14" fmla="*/ 2147483647 w 8"/>
                  <a:gd name="T15" fmla="*/ 2147483647 h 14"/>
                  <a:gd name="T16" fmla="*/ 2147483647 w 8"/>
                  <a:gd name="T17" fmla="*/ 2147483647 h 14"/>
                  <a:gd name="T18" fmla="*/ 2147483647 w 8"/>
                  <a:gd name="T19" fmla="*/ 2147483647 h 14"/>
                  <a:gd name="T20" fmla="*/ 0 w 8"/>
                  <a:gd name="T21" fmla="*/ 2147483647 h 14"/>
                  <a:gd name="T22" fmla="*/ 0 w 8"/>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0" y="10"/>
                    </a:moveTo>
                    <a:lnTo>
                      <a:pt x="0" y="10"/>
                    </a:lnTo>
                    <a:lnTo>
                      <a:pt x="1" y="10"/>
                    </a:lnTo>
                    <a:lnTo>
                      <a:pt x="0" y="6"/>
                    </a:lnTo>
                    <a:lnTo>
                      <a:pt x="3" y="3"/>
                    </a:lnTo>
                    <a:lnTo>
                      <a:pt x="5" y="0"/>
                    </a:lnTo>
                    <a:lnTo>
                      <a:pt x="6" y="0"/>
                    </a:lnTo>
                    <a:lnTo>
                      <a:pt x="8" y="2"/>
                    </a:lnTo>
                    <a:lnTo>
                      <a:pt x="7" y="8"/>
                    </a:lnTo>
                    <a:lnTo>
                      <a:pt x="3" y="14"/>
                    </a:lnTo>
                    <a:lnTo>
                      <a:pt x="0" y="11"/>
                    </a:lnTo>
                    <a:lnTo>
                      <a:pt x="0" y="10"/>
                    </a:lnTo>
                    <a:close/>
                  </a:path>
                </a:pathLst>
              </a:custGeom>
              <a:solidFill>
                <a:srgbClr val="EAEAEA"/>
              </a:solidFill>
              <a:ln w="6350">
                <a:solidFill>
                  <a:srgbClr val="C0C0C0"/>
                </a:solidFill>
                <a:round/>
                <a:headEnd/>
                <a:tailEnd/>
              </a:ln>
            </p:spPr>
            <p:txBody>
              <a:bodyPr/>
              <a:lstStyle/>
              <a:p>
                <a:endParaRPr lang="en-US" dirty="0"/>
              </a:p>
            </p:txBody>
          </p:sp>
          <p:sp>
            <p:nvSpPr>
              <p:cNvPr id="631" name="Freeform 694"/>
              <p:cNvSpPr>
                <a:spLocks/>
              </p:cNvSpPr>
              <p:nvPr/>
            </p:nvSpPr>
            <p:spPr bwMode="auto">
              <a:xfrm>
                <a:off x="3396455" y="4242597"/>
                <a:ext cx="16108" cy="26021"/>
              </a:xfrm>
              <a:custGeom>
                <a:avLst/>
                <a:gdLst>
                  <a:gd name="T0" fmla="*/ 0 w 8"/>
                  <a:gd name="T1" fmla="*/ 2147483647 h 14"/>
                  <a:gd name="T2" fmla="*/ 0 w 8"/>
                  <a:gd name="T3" fmla="*/ 2147483647 h 14"/>
                  <a:gd name="T4" fmla="*/ 2147483647 w 8"/>
                  <a:gd name="T5" fmla="*/ 2147483647 h 14"/>
                  <a:gd name="T6" fmla="*/ 0 w 8"/>
                  <a:gd name="T7" fmla="*/ 2147483647 h 14"/>
                  <a:gd name="T8" fmla="*/ 2147483647 w 8"/>
                  <a:gd name="T9" fmla="*/ 2147483647 h 14"/>
                  <a:gd name="T10" fmla="*/ 2147483647 w 8"/>
                  <a:gd name="T11" fmla="*/ 0 h 14"/>
                  <a:gd name="T12" fmla="*/ 2147483647 w 8"/>
                  <a:gd name="T13" fmla="*/ 0 h 14"/>
                  <a:gd name="T14" fmla="*/ 2147483647 w 8"/>
                  <a:gd name="T15" fmla="*/ 2147483647 h 14"/>
                  <a:gd name="T16" fmla="*/ 2147483647 w 8"/>
                  <a:gd name="T17" fmla="*/ 2147483647 h 14"/>
                  <a:gd name="T18" fmla="*/ 2147483647 w 8"/>
                  <a:gd name="T19" fmla="*/ 2147483647 h 14"/>
                  <a:gd name="T20" fmla="*/ 0 w 8"/>
                  <a:gd name="T21" fmla="*/ 2147483647 h 14"/>
                  <a:gd name="T22" fmla="*/ 0 w 8"/>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0" y="10"/>
                    </a:moveTo>
                    <a:lnTo>
                      <a:pt x="0" y="10"/>
                    </a:lnTo>
                    <a:lnTo>
                      <a:pt x="1" y="10"/>
                    </a:lnTo>
                    <a:lnTo>
                      <a:pt x="0" y="6"/>
                    </a:lnTo>
                    <a:lnTo>
                      <a:pt x="3" y="3"/>
                    </a:lnTo>
                    <a:lnTo>
                      <a:pt x="5" y="0"/>
                    </a:lnTo>
                    <a:lnTo>
                      <a:pt x="6" y="0"/>
                    </a:lnTo>
                    <a:lnTo>
                      <a:pt x="8" y="2"/>
                    </a:lnTo>
                    <a:lnTo>
                      <a:pt x="7" y="8"/>
                    </a:lnTo>
                    <a:lnTo>
                      <a:pt x="3" y="14"/>
                    </a:lnTo>
                    <a:lnTo>
                      <a:pt x="0" y="11"/>
                    </a:lnTo>
                    <a:lnTo>
                      <a:pt x="0" y="1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632" name="Freeform 695"/>
              <p:cNvSpPr>
                <a:spLocks/>
              </p:cNvSpPr>
              <p:nvPr/>
            </p:nvSpPr>
            <p:spPr bwMode="auto">
              <a:xfrm>
                <a:off x="2433969" y="3380170"/>
                <a:ext cx="225521" cy="256498"/>
              </a:xfrm>
              <a:custGeom>
                <a:avLst/>
                <a:gdLst>
                  <a:gd name="T0" fmla="*/ 2147483647 w 112"/>
                  <a:gd name="T1" fmla="*/ 2147483647 h 138"/>
                  <a:gd name="T2" fmla="*/ 2147483647 w 112"/>
                  <a:gd name="T3" fmla="*/ 2147483647 h 138"/>
                  <a:gd name="T4" fmla="*/ 2147483647 w 112"/>
                  <a:gd name="T5" fmla="*/ 2147483647 h 138"/>
                  <a:gd name="T6" fmla="*/ 2147483647 w 112"/>
                  <a:gd name="T7" fmla="*/ 2147483647 h 138"/>
                  <a:gd name="T8" fmla="*/ 2147483647 w 112"/>
                  <a:gd name="T9" fmla="*/ 2147483647 h 138"/>
                  <a:gd name="T10" fmla="*/ 2147483647 w 112"/>
                  <a:gd name="T11" fmla="*/ 2147483647 h 138"/>
                  <a:gd name="T12" fmla="*/ 2147483647 w 112"/>
                  <a:gd name="T13" fmla="*/ 2147483647 h 138"/>
                  <a:gd name="T14" fmla="*/ 2147483647 w 112"/>
                  <a:gd name="T15" fmla="*/ 2147483647 h 138"/>
                  <a:gd name="T16" fmla="*/ 2147483647 w 112"/>
                  <a:gd name="T17" fmla="*/ 2147483647 h 138"/>
                  <a:gd name="T18" fmla="*/ 2147483647 w 112"/>
                  <a:gd name="T19" fmla="*/ 2147483647 h 138"/>
                  <a:gd name="T20" fmla="*/ 2147483647 w 112"/>
                  <a:gd name="T21" fmla="*/ 2147483647 h 138"/>
                  <a:gd name="T22" fmla="*/ 2147483647 w 112"/>
                  <a:gd name="T23" fmla="*/ 2147483647 h 138"/>
                  <a:gd name="T24" fmla="*/ 2147483647 w 112"/>
                  <a:gd name="T25" fmla="*/ 2147483647 h 138"/>
                  <a:gd name="T26" fmla="*/ 2147483647 w 112"/>
                  <a:gd name="T27" fmla="*/ 2147483647 h 138"/>
                  <a:gd name="T28" fmla="*/ 2147483647 w 112"/>
                  <a:gd name="T29" fmla="*/ 2147483647 h 138"/>
                  <a:gd name="T30" fmla="*/ 2147483647 w 112"/>
                  <a:gd name="T31" fmla="*/ 2147483647 h 138"/>
                  <a:gd name="T32" fmla="*/ 2147483647 w 112"/>
                  <a:gd name="T33" fmla="*/ 2147483647 h 138"/>
                  <a:gd name="T34" fmla="*/ 2147483647 w 112"/>
                  <a:gd name="T35" fmla="*/ 2147483647 h 138"/>
                  <a:gd name="T36" fmla="*/ 2147483647 w 112"/>
                  <a:gd name="T37" fmla="*/ 2147483647 h 138"/>
                  <a:gd name="T38" fmla="*/ 2147483647 w 112"/>
                  <a:gd name="T39" fmla="*/ 2147483647 h 138"/>
                  <a:gd name="T40" fmla="*/ 2147483647 w 112"/>
                  <a:gd name="T41" fmla="*/ 2147483647 h 138"/>
                  <a:gd name="T42" fmla="*/ 2147483647 w 112"/>
                  <a:gd name="T43" fmla="*/ 2147483647 h 138"/>
                  <a:gd name="T44" fmla="*/ 2147483647 w 112"/>
                  <a:gd name="T45" fmla="*/ 2147483647 h 138"/>
                  <a:gd name="T46" fmla="*/ 2147483647 w 112"/>
                  <a:gd name="T47" fmla="*/ 2147483647 h 138"/>
                  <a:gd name="T48" fmla="*/ 2147483647 w 112"/>
                  <a:gd name="T49" fmla="*/ 2147483647 h 138"/>
                  <a:gd name="T50" fmla="*/ 2147483647 w 112"/>
                  <a:gd name="T51" fmla="*/ 2147483647 h 138"/>
                  <a:gd name="T52" fmla="*/ 2147483647 w 112"/>
                  <a:gd name="T53" fmla="*/ 2147483647 h 138"/>
                  <a:gd name="T54" fmla="*/ 2147483647 w 112"/>
                  <a:gd name="T55" fmla="*/ 2147483647 h 138"/>
                  <a:gd name="T56" fmla="*/ 2147483647 w 112"/>
                  <a:gd name="T57" fmla="*/ 2147483647 h 138"/>
                  <a:gd name="T58" fmla="*/ 2147483647 w 112"/>
                  <a:gd name="T59" fmla="*/ 2147483647 h 138"/>
                  <a:gd name="T60" fmla="*/ 2147483647 w 112"/>
                  <a:gd name="T61" fmla="*/ 2147483647 h 138"/>
                  <a:gd name="T62" fmla="*/ 2147483647 w 112"/>
                  <a:gd name="T63" fmla="*/ 2147483647 h 138"/>
                  <a:gd name="T64" fmla="*/ 2147483647 w 112"/>
                  <a:gd name="T65" fmla="*/ 2147483647 h 138"/>
                  <a:gd name="T66" fmla="*/ 2147483647 w 112"/>
                  <a:gd name="T67" fmla="*/ 2147483647 h 138"/>
                  <a:gd name="T68" fmla="*/ 2147483647 w 112"/>
                  <a:gd name="T69" fmla="*/ 2147483647 h 138"/>
                  <a:gd name="T70" fmla="*/ 2147483647 w 112"/>
                  <a:gd name="T71" fmla="*/ 2147483647 h 138"/>
                  <a:gd name="T72" fmla="*/ 2147483647 w 112"/>
                  <a:gd name="T73" fmla="*/ 2147483647 h 138"/>
                  <a:gd name="T74" fmla="*/ 2147483647 w 112"/>
                  <a:gd name="T75" fmla="*/ 2147483647 h 138"/>
                  <a:gd name="T76" fmla="*/ 2147483647 w 112"/>
                  <a:gd name="T77" fmla="*/ 2147483647 h 138"/>
                  <a:gd name="T78" fmla="*/ 0 w 112"/>
                  <a:gd name="T79" fmla="*/ 2147483647 h 138"/>
                  <a:gd name="T80" fmla="*/ 2147483647 w 112"/>
                  <a:gd name="T81" fmla="*/ 2147483647 h 138"/>
                  <a:gd name="T82" fmla="*/ 2147483647 w 112"/>
                  <a:gd name="T83" fmla="*/ 2147483647 h 138"/>
                  <a:gd name="T84" fmla="*/ 2147483647 w 112"/>
                  <a:gd name="T85" fmla="*/ 2147483647 h 138"/>
                  <a:gd name="T86" fmla="*/ 2147483647 w 112"/>
                  <a:gd name="T87" fmla="*/ 2147483647 h 138"/>
                  <a:gd name="T88" fmla="*/ 2147483647 w 112"/>
                  <a:gd name="T89" fmla="*/ 2147483647 h 138"/>
                  <a:gd name="T90" fmla="*/ 2147483647 w 112"/>
                  <a:gd name="T91" fmla="*/ 2147483647 h 138"/>
                  <a:gd name="T92" fmla="*/ 2147483647 w 112"/>
                  <a:gd name="T93" fmla="*/ 2147483647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
                  <a:gd name="T142" fmla="*/ 0 h 138"/>
                  <a:gd name="T143" fmla="*/ 112 w 112"/>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 h="138">
                    <a:moveTo>
                      <a:pt x="29" y="1"/>
                    </a:moveTo>
                    <a:lnTo>
                      <a:pt x="33" y="6"/>
                    </a:lnTo>
                    <a:lnTo>
                      <a:pt x="38" y="11"/>
                    </a:lnTo>
                    <a:lnTo>
                      <a:pt x="40" y="13"/>
                    </a:lnTo>
                    <a:lnTo>
                      <a:pt x="41" y="17"/>
                    </a:lnTo>
                    <a:lnTo>
                      <a:pt x="41" y="19"/>
                    </a:lnTo>
                    <a:lnTo>
                      <a:pt x="41" y="22"/>
                    </a:lnTo>
                    <a:lnTo>
                      <a:pt x="46" y="27"/>
                    </a:lnTo>
                    <a:lnTo>
                      <a:pt x="51" y="28"/>
                    </a:lnTo>
                    <a:lnTo>
                      <a:pt x="57" y="27"/>
                    </a:lnTo>
                    <a:lnTo>
                      <a:pt x="61" y="27"/>
                    </a:lnTo>
                    <a:lnTo>
                      <a:pt x="63" y="29"/>
                    </a:lnTo>
                    <a:lnTo>
                      <a:pt x="66" y="32"/>
                    </a:lnTo>
                    <a:lnTo>
                      <a:pt x="66" y="34"/>
                    </a:lnTo>
                    <a:lnTo>
                      <a:pt x="68" y="35"/>
                    </a:lnTo>
                    <a:lnTo>
                      <a:pt x="70" y="38"/>
                    </a:lnTo>
                    <a:lnTo>
                      <a:pt x="71" y="40"/>
                    </a:lnTo>
                    <a:lnTo>
                      <a:pt x="71" y="43"/>
                    </a:lnTo>
                    <a:lnTo>
                      <a:pt x="66" y="46"/>
                    </a:lnTo>
                    <a:lnTo>
                      <a:pt x="65" y="47"/>
                    </a:lnTo>
                    <a:lnTo>
                      <a:pt x="61" y="46"/>
                    </a:lnTo>
                    <a:lnTo>
                      <a:pt x="60" y="46"/>
                    </a:lnTo>
                    <a:lnTo>
                      <a:pt x="59" y="49"/>
                    </a:lnTo>
                    <a:lnTo>
                      <a:pt x="57" y="51"/>
                    </a:lnTo>
                    <a:lnTo>
                      <a:pt x="57" y="52"/>
                    </a:lnTo>
                    <a:lnTo>
                      <a:pt x="60" y="54"/>
                    </a:lnTo>
                    <a:lnTo>
                      <a:pt x="62" y="55"/>
                    </a:lnTo>
                    <a:lnTo>
                      <a:pt x="67" y="58"/>
                    </a:lnTo>
                    <a:lnTo>
                      <a:pt x="74" y="63"/>
                    </a:lnTo>
                    <a:lnTo>
                      <a:pt x="76" y="67"/>
                    </a:lnTo>
                    <a:lnTo>
                      <a:pt x="82" y="73"/>
                    </a:lnTo>
                    <a:lnTo>
                      <a:pt x="83" y="76"/>
                    </a:lnTo>
                    <a:lnTo>
                      <a:pt x="88" y="82"/>
                    </a:lnTo>
                    <a:lnTo>
                      <a:pt x="90" y="82"/>
                    </a:lnTo>
                    <a:lnTo>
                      <a:pt x="94" y="85"/>
                    </a:lnTo>
                    <a:lnTo>
                      <a:pt x="96" y="89"/>
                    </a:lnTo>
                    <a:lnTo>
                      <a:pt x="96" y="93"/>
                    </a:lnTo>
                    <a:lnTo>
                      <a:pt x="98" y="96"/>
                    </a:lnTo>
                    <a:lnTo>
                      <a:pt x="100" y="96"/>
                    </a:lnTo>
                    <a:lnTo>
                      <a:pt x="104" y="100"/>
                    </a:lnTo>
                    <a:lnTo>
                      <a:pt x="106" y="102"/>
                    </a:lnTo>
                    <a:lnTo>
                      <a:pt x="107" y="107"/>
                    </a:lnTo>
                    <a:lnTo>
                      <a:pt x="111" y="115"/>
                    </a:lnTo>
                    <a:lnTo>
                      <a:pt x="112" y="117"/>
                    </a:lnTo>
                    <a:lnTo>
                      <a:pt x="112" y="127"/>
                    </a:lnTo>
                    <a:lnTo>
                      <a:pt x="111" y="128"/>
                    </a:lnTo>
                    <a:lnTo>
                      <a:pt x="107" y="131"/>
                    </a:lnTo>
                    <a:lnTo>
                      <a:pt x="105" y="132"/>
                    </a:lnTo>
                    <a:lnTo>
                      <a:pt x="103" y="132"/>
                    </a:lnTo>
                    <a:lnTo>
                      <a:pt x="100" y="129"/>
                    </a:lnTo>
                    <a:lnTo>
                      <a:pt x="98" y="129"/>
                    </a:lnTo>
                    <a:lnTo>
                      <a:pt x="95" y="131"/>
                    </a:lnTo>
                    <a:lnTo>
                      <a:pt x="90" y="133"/>
                    </a:lnTo>
                    <a:lnTo>
                      <a:pt x="90" y="137"/>
                    </a:lnTo>
                    <a:lnTo>
                      <a:pt x="88" y="138"/>
                    </a:lnTo>
                    <a:lnTo>
                      <a:pt x="84" y="137"/>
                    </a:lnTo>
                    <a:lnTo>
                      <a:pt x="79" y="135"/>
                    </a:lnTo>
                    <a:lnTo>
                      <a:pt x="77" y="133"/>
                    </a:lnTo>
                    <a:lnTo>
                      <a:pt x="77" y="132"/>
                    </a:lnTo>
                    <a:lnTo>
                      <a:pt x="78" y="132"/>
                    </a:lnTo>
                    <a:lnTo>
                      <a:pt x="81" y="129"/>
                    </a:lnTo>
                    <a:lnTo>
                      <a:pt x="81" y="117"/>
                    </a:lnTo>
                    <a:lnTo>
                      <a:pt x="82" y="115"/>
                    </a:lnTo>
                    <a:lnTo>
                      <a:pt x="82" y="112"/>
                    </a:lnTo>
                    <a:lnTo>
                      <a:pt x="81" y="110"/>
                    </a:lnTo>
                    <a:lnTo>
                      <a:pt x="79" y="109"/>
                    </a:lnTo>
                    <a:lnTo>
                      <a:pt x="77" y="107"/>
                    </a:lnTo>
                    <a:lnTo>
                      <a:pt x="77" y="105"/>
                    </a:lnTo>
                    <a:lnTo>
                      <a:pt x="74" y="105"/>
                    </a:lnTo>
                    <a:lnTo>
                      <a:pt x="72" y="102"/>
                    </a:lnTo>
                    <a:lnTo>
                      <a:pt x="70" y="100"/>
                    </a:lnTo>
                    <a:lnTo>
                      <a:pt x="68" y="98"/>
                    </a:lnTo>
                    <a:lnTo>
                      <a:pt x="70" y="90"/>
                    </a:lnTo>
                    <a:lnTo>
                      <a:pt x="68" y="87"/>
                    </a:lnTo>
                    <a:lnTo>
                      <a:pt x="68" y="83"/>
                    </a:lnTo>
                    <a:lnTo>
                      <a:pt x="66" y="80"/>
                    </a:lnTo>
                    <a:lnTo>
                      <a:pt x="65" y="79"/>
                    </a:lnTo>
                    <a:lnTo>
                      <a:pt x="63" y="77"/>
                    </a:lnTo>
                    <a:lnTo>
                      <a:pt x="61" y="76"/>
                    </a:lnTo>
                    <a:lnTo>
                      <a:pt x="60" y="74"/>
                    </a:lnTo>
                    <a:lnTo>
                      <a:pt x="59" y="72"/>
                    </a:lnTo>
                    <a:lnTo>
                      <a:pt x="55" y="67"/>
                    </a:lnTo>
                    <a:lnTo>
                      <a:pt x="51" y="67"/>
                    </a:lnTo>
                    <a:lnTo>
                      <a:pt x="48" y="67"/>
                    </a:lnTo>
                    <a:lnTo>
                      <a:pt x="45" y="68"/>
                    </a:lnTo>
                    <a:lnTo>
                      <a:pt x="44" y="71"/>
                    </a:lnTo>
                    <a:lnTo>
                      <a:pt x="43" y="73"/>
                    </a:lnTo>
                    <a:lnTo>
                      <a:pt x="40" y="73"/>
                    </a:lnTo>
                    <a:lnTo>
                      <a:pt x="37" y="76"/>
                    </a:lnTo>
                    <a:lnTo>
                      <a:pt x="35" y="76"/>
                    </a:lnTo>
                    <a:lnTo>
                      <a:pt x="33" y="73"/>
                    </a:lnTo>
                    <a:lnTo>
                      <a:pt x="30" y="71"/>
                    </a:lnTo>
                    <a:lnTo>
                      <a:pt x="28" y="69"/>
                    </a:lnTo>
                    <a:lnTo>
                      <a:pt x="26" y="71"/>
                    </a:lnTo>
                    <a:lnTo>
                      <a:pt x="22" y="72"/>
                    </a:lnTo>
                    <a:lnTo>
                      <a:pt x="18" y="76"/>
                    </a:lnTo>
                    <a:lnTo>
                      <a:pt x="16" y="77"/>
                    </a:lnTo>
                    <a:lnTo>
                      <a:pt x="13" y="79"/>
                    </a:lnTo>
                    <a:lnTo>
                      <a:pt x="12" y="80"/>
                    </a:lnTo>
                    <a:lnTo>
                      <a:pt x="12" y="79"/>
                    </a:lnTo>
                    <a:lnTo>
                      <a:pt x="11" y="76"/>
                    </a:lnTo>
                    <a:lnTo>
                      <a:pt x="12" y="72"/>
                    </a:lnTo>
                    <a:lnTo>
                      <a:pt x="13" y="65"/>
                    </a:lnTo>
                    <a:lnTo>
                      <a:pt x="15" y="62"/>
                    </a:lnTo>
                    <a:lnTo>
                      <a:pt x="15" y="60"/>
                    </a:lnTo>
                    <a:lnTo>
                      <a:pt x="15" y="57"/>
                    </a:lnTo>
                    <a:lnTo>
                      <a:pt x="13" y="52"/>
                    </a:lnTo>
                    <a:lnTo>
                      <a:pt x="15" y="47"/>
                    </a:lnTo>
                    <a:lnTo>
                      <a:pt x="13" y="46"/>
                    </a:lnTo>
                    <a:lnTo>
                      <a:pt x="8" y="46"/>
                    </a:lnTo>
                    <a:lnTo>
                      <a:pt x="6" y="46"/>
                    </a:lnTo>
                    <a:lnTo>
                      <a:pt x="6" y="40"/>
                    </a:lnTo>
                    <a:lnTo>
                      <a:pt x="5" y="36"/>
                    </a:lnTo>
                    <a:lnTo>
                      <a:pt x="4" y="34"/>
                    </a:lnTo>
                    <a:lnTo>
                      <a:pt x="2" y="33"/>
                    </a:lnTo>
                    <a:lnTo>
                      <a:pt x="0" y="33"/>
                    </a:lnTo>
                    <a:lnTo>
                      <a:pt x="0" y="32"/>
                    </a:lnTo>
                    <a:lnTo>
                      <a:pt x="0" y="29"/>
                    </a:lnTo>
                    <a:lnTo>
                      <a:pt x="1" y="29"/>
                    </a:lnTo>
                    <a:lnTo>
                      <a:pt x="1" y="28"/>
                    </a:lnTo>
                    <a:lnTo>
                      <a:pt x="2" y="27"/>
                    </a:lnTo>
                    <a:lnTo>
                      <a:pt x="5" y="25"/>
                    </a:lnTo>
                    <a:lnTo>
                      <a:pt x="6" y="25"/>
                    </a:lnTo>
                    <a:lnTo>
                      <a:pt x="6" y="24"/>
                    </a:lnTo>
                    <a:lnTo>
                      <a:pt x="6" y="22"/>
                    </a:lnTo>
                    <a:lnTo>
                      <a:pt x="13" y="17"/>
                    </a:lnTo>
                    <a:lnTo>
                      <a:pt x="15" y="16"/>
                    </a:lnTo>
                    <a:lnTo>
                      <a:pt x="15" y="13"/>
                    </a:lnTo>
                    <a:lnTo>
                      <a:pt x="17" y="21"/>
                    </a:lnTo>
                    <a:lnTo>
                      <a:pt x="22" y="19"/>
                    </a:lnTo>
                    <a:lnTo>
                      <a:pt x="23" y="19"/>
                    </a:lnTo>
                    <a:lnTo>
                      <a:pt x="23" y="14"/>
                    </a:lnTo>
                    <a:lnTo>
                      <a:pt x="22" y="11"/>
                    </a:lnTo>
                    <a:lnTo>
                      <a:pt x="22" y="6"/>
                    </a:lnTo>
                    <a:lnTo>
                      <a:pt x="22" y="2"/>
                    </a:lnTo>
                    <a:lnTo>
                      <a:pt x="24" y="0"/>
                    </a:lnTo>
                    <a:lnTo>
                      <a:pt x="29" y="0"/>
                    </a:lnTo>
                    <a:lnTo>
                      <a:pt x="29" y="1"/>
                    </a:lnTo>
                    <a:close/>
                  </a:path>
                </a:pathLst>
              </a:custGeom>
              <a:solidFill>
                <a:srgbClr val="EAEAEA"/>
              </a:solidFill>
              <a:ln w="6350">
                <a:solidFill>
                  <a:srgbClr val="C0C0C0"/>
                </a:solidFill>
                <a:round/>
                <a:headEnd/>
                <a:tailEnd/>
              </a:ln>
            </p:spPr>
            <p:txBody>
              <a:bodyPr/>
              <a:lstStyle/>
              <a:p>
                <a:endParaRPr lang="en-US" dirty="0"/>
              </a:p>
            </p:txBody>
          </p:sp>
          <p:sp>
            <p:nvSpPr>
              <p:cNvPr id="715" name="Freeform 697"/>
              <p:cNvSpPr>
                <a:spLocks/>
              </p:cNvSpPr>
              <p:nvPr/>
            </p:nvSpPr>
            <p:spPr bwMode="auto">
              <a:xfrm>
                <a:off x="2707814" y="3913611"/>
                <a:ext cx="310090" cy="243487"/>
              </a:xfrm>
              <a:custGeom>
                <a:avLst/>
                <a:gdLst>
                  <a:gd name="T0" fmla="*/ 2147483647 w 154"/>
                  <a:gd name="T1" fmla="*/ 2147483647 h 131"/>
                  <a:gd name="T2" fmla="*/ 2147483647 w 154"/>
                  <a:gd name="T3" fmla="*/ 2147483647 h 131"/>
                  <a:gd name="T4" fmla="*/ 2147483647 w 154"/>
                  <a:gd name="T5" fmla="*/ 2147483647 h 131"/>
                  <a:gd name="T6" fmla="*/ 2147483647 w 154"/>
                  <a:gd name="T7" fmla="*/ 2147483647 h 131"/>
                  <a:gd name="T8" fmla="*/ 2147483647 w 154"/>
                  <a:gd name="T9" fmla="*/ 2147483647 h 131"/>
                  <a:gd name="T10" fmla="*/ 2147483647 w 154"/>
                  <a:gd name="T11" fmla="*/ 2147483647 h 131"/>
                  <a:gd name="T12" fmla="*/ 2147483647 w 154"/>
                  <a:gd name="T13" fmla="*/ 2147483647 h 131"/>
                  <a:gd name="T14" fmla="*/ 2147483647 w 154"/>
                  <a:gd name="T15" fmla="*/ 2147483647 h 131"/>
                  <a:gd name="T16" fmla="*/ 2147483647 w 154"/>
                  <a:gd name="T17" fmla="*/ 2147483647 h 131"/>
                  <a:gd name="T18" fmla="*/ 2147483647 w 154"/>
                  <a:gd name="T19" fmla="*/ 2147483647 h 131"/>
                  <a:gd name="T20" fmla="*/ 2147483647 w 154"/>
                  <a:gd name="T21" fmla="*/ 2147483647 h 131"/>
                  <a:gd name="T22" fmla="*/ 2147483647 w 154"/>
                  <a:gd name="T23" fmla="*/ 2147483647 h 131"/>
                  <a:gd name="T24" fmla="*/ 2147483647 w 154"/>
                  <a:gd name="T25" fmla="*/ 2147483647 h 131"/>
                  <a:gd name="T26" fmla="*/ 2147483647 w 154"/>
                  <a:gd name="T27" fmla="*/ 2147483647 h 131"/>
                  <a:gd name="T28" fmla="*/ 2147483647 w 154"/>
                  <a:gd name="T29" fmla="*/ 2147483647 h 131"/>
                  <a:gd name="T30" fmla="*/ 2147483647 w 154"/>
                  <a:gd name="T31" fmla="*/ 2147483647 h 131"/>
                  <a:gd name="T32" fmla="*/ 2147483647 w 154"/>
                  <a:gd name="T33" fmla="*/ 2147483647 h 131"/>
                  <a:gd name="T34" fmla="*/ 2147483647 w 154"/>
                  <a:gd name="T35" fmla="*/ 2147483647 h 131"/>
                  <a:gd name="T36" fmla="*/ 2147483647 w 154"/>
                  <a:gd name="T37" fmla="*/ 2147483647 h 131"/>
                  <a:gd name="T38" fmla="*/ 2147483647 w 154"/>
                  <a:gd name="T39" fmla="*/ 2147483647 h 131"/>
                  <a:gd name="T40" fmla="*/ 2147483647 w 154"/>
                  <a:gd name="T41" fmla="*/ 2147483647 h 131"/>
                  <a:gd name="T42" fmla="*/ 2147483647 w 154"/>
                  <a:gd name="T43" fmla="*/ 2147483647 h 131"/>
                  <a:gd name="T44" fmla="*/ 2147483647 w 154"/>
                  <a:gd name="T45" fmla="*/ 2147483647 h 131"/>
                  <a:gd name="T46" fmla="*/ 2147483647 w 154"/>
                  <a:gd name="T47" fmla="*/ 2147483647 h 131"/>
                  <a:gd name="T48" fmla="*/ 2147483647 w 154"/>
                  <a:gd name="T49" fmla="*/ 2147483647 h 131"/>
                  <a:gd name="T50" fmla="*/ 2147483647 w 154"/>
                  <a:gd name="T51" fmla="*/ 2147483647 h 131"/>
                  <a:gd name="T52" fmla="*/ 2147483647 w 154"/>
                  <a:gd name="T53" fmla="*/ 2147483647 h 131"/>
                  <a:gd name="T54" fmla="*/ 2147483647 w 154"/>
                  <a:gd name="T55" fmla="*/ 2147483647 h 131"/>
                  <a:gd name="T56" fmla="*/ 2147483647 w 154"/>
                  <a:gd name="T57" fmla="*/ 2147483647 h 131"/>
                  <a:gd name="T58" fmla="*/ 2147483647 w 154"/>
                  <a:gd name="T59" fmla="*/ 2147483647 h 131"/>
                  <a:gd name="T60" fmla="*/ 2147483647 w 154"/>
                  <a:gd name="T61" fmla="*/ 2147483647 h 131"/>
                  <a:gd name="T62" fmla="*/ 2147483647 w 154"/>
                  <a:gd name="T63" fmla="*/ 2147483647 h 131"/>
                  <a:gd name="T64" fmla="*/ 2147483647 w 154"/>
                  <a:gd name="T65" fmla="*/ 2147483647 h 131"/>
                  <a:gd name="T66" fmla="*/ 2147483647 w 154"/>
                  <a:gd name="T67" fmla="*/ 2147483647 h 131"/>
                  <a:gd name="T68" fmla="*/ 2147483647 w 154"/>
                  <a:gd name="T69" fmla="*/ 2147483647 h 131"/>
                  <a:gd name="T70" fmla="*/ 2147483647 w 154"/>
                  <a:gd name="T71" fmla="*/ 2147483647 h 131"/>
                  <a:gd name="T72" fmla="*/ 2147483647 w 154"/>
                  <a:gd name="T73" fmla="*/ 2147483647 h 131"/>
                  <a:gd name="T74" fmla="*/ 2147483647 w 154"/>
                  <a:gd name="T75" fmla="*/ 2147483647 h 131"/>
                  <a:gd name="T76" fmla="*/ 2147483647 w 154"/>
                  <a:gd name="T77" fmla="*/ 2147483647 h 131"/>
                  <a:gd name="T78" fmla="*/ 2147483647 w 154"/>
                  <a:gd name="T79" fmla="*/ 2147483647 h 131"/>
                  <a:gd name="T80" fmla="*/ 2147483647 w 154"/>
                  <a:gd name="T81" fmla="*/ 2147483647 h 131"/>
                  <a:gd name="T82" fmla="*/ 2147483647 w 154"/>
                  <a:gd name="T83" fmla="*/ 2147483647 h 131"/>
                  <a:gd name="T84" fmla="*/ 2147483647 w 154"/>
                  <a:gd name="T85" fmla="*/ 2147483647 h 131"/>
                  <a:gd name="T86" fmla="*/ 0 w 154"/>
                  <a:gd name="T87" fmla="*/ 2147483647 h 131"/>
                  <a:gd name="T88" fmla="*/ 2147483647 w 154"/>
                  <a:gd name="T89" fmla="*/ 2147483647 h 131"/>
                  <a:gd name="T90" fmla="*/ 2147483647 w 154"/>
                  <a:gd name="T91" fmla="*/ 2147483647 h 131"/>
                  <a:gd name="T92" fmla="*/ 2147483647 w 154"/>
                  <a:gd name="T93" fmla="*/ 2147483647 h 131"/>
                  <a:gd name="T94" fmla="*/ 2147483647 w 154"/>
                  <a:gd name="T95" fmla="*/ 2147483647 h 131"/>
                  <a:gd name="T96" fmla="*/ 2147483647 w 154"/>
                  <a:gd name="T97" fmla="*/ 2147483647 h 131"/>
                  <a:gd name="T98" fmla="*/ 2147483647 w 154"/>
                  <a:gd name="T99" fmla="*/ 2147483647 h 131"/>
                  <a:gd name="T100" fmla="*/ 2147483647 w 154"/>
                  <a:gd name="T101" fmla="*/ 2147483647 h 131"/>
                  <a:gd name="T102" fmla="*/ 2147483647 w 154"/>
                  <a:gd name="T103" fmla="*/ 2147483647 h 131"/>
                  <a:gd name="T104" fmla="*/ 2147483647 w 154"/>
                  <a:gd name="T105" fmla="*/ 2147483647 h 131"/>
                  <a:gd name="T106" fmla="*/ 2147483647 w 154"/>
                  <a:gd name="T107" fmla="*/ 2147483647 h 131"/>
                  <a:gd name="T108" fmla="*/ 2147483647 w 154"/>
                  <a:gd name="T109" fmla="*/ 2147483647 h 131"/>
                  <a:gd name="T110" fmla="*/ 2147483647 w 154"/>
                  <a:gd name="T111" fmla="*/ 2147483647 h 131"/>
                  <a:gd name="T112" fmla="*/ 2147483647 w 154"/>
                  <a:gd name="T113" fmla="*/ 2147483647 h 131"/>
                  <a:gd name="T114" fmla="*/ 2147483647 w 154"/>
                  <a:gd name="T115" fmla="*/ 0 h 131"/>
                  <a:gd name="T116" fmla="*/ 2147483647 w 154"/>
                  <a:gd name="T117" fmla="*/ 2147483647 h 1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131"/>
                  <a:gd name="T179" fmla="*/ 154 w 154"/>
                  <a:gd name="T180" fmla="*/ 131 h 1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131">
                    <a:moveTo>
                      <a:pt x="133" y="4"/>
                    </a:moveTo>
                    <a:lnTo>
                      <a:pt x="133" y="4"/>
                    </a:lnTo>
                    <a:lnTo>
                      <a:pt x="132" y="5"/>
                    </a:lnTo>
                    <a:lnTo>
                      <a:pt x="130" y="5"/>
                    </a:lnTo>
                    <a:lnTo>
                      <a:pt x="132" y="6"/>
                    </a:lnTo>
                    <a:lnTo>
                      <a:pt x="134" y="7"/>
                    </a:lnTo>
                    <a:lnTo>
                      <a:pt x="135" y="9"/>
                    </a:lnTo>
                    <a:lnTo>
                      <a:pt x="135" y="11"/>
                    </a:lnTo>
                    <a:lnTo>
                      <a:pt x="134" y="11"/>
                    </a:lnTo>
                    <a:lnTo>
                      <a:pt x="132" y="11"/>
                    </a:lnTo>
                    <a:lnTo>
                      <a:pt x="132" y="12"/>
                    </a:lnTo>
                    <a:lnTo>
                      <a:pt x="128" y="12"/>
                    </a:lnTo>
                    <a:lnTo>
                      <a:pt x="127" y="14"/>
                    </a:lnTo>
                    <a:lnTo>
                      <a:pt x="129" y="16"/>
                    </a:lnTo>
                    <a:lnTo>
                      <a:pt x="130" y="17"/>
                    </a:lnTo>
                    <a:lnTo>
                      <a:pt x="129" y="18"/>
                    </a:lnTo>
                    <a:lnTo>
                      <a:pt x="130" y="20"/>
                    </a:lnTo>
                    <a:lnTo>
                      <a:pt x="132" y="21"/>
                    </a:lnTo>
                    <a:lnTo>
                      <a:pt x="133" y="22"/>
                    </a:lnTo>
                    <a:lnTo>
                      <a:pt x="134" y="25"/>
                    </a:lnTo>
                    <a:lnTo>
                      <a:pt x="139" y="33"/>
                    </a:lnTo>
                    <a:lnTo>
                      <a:pt x="138" y="34"/>
                    </a:lnTo>
                    <a:lnTo>
                      <a:pt x="138" y="36"/>
                    </a:lnTo>
                    <a:lnTo>
                      <a:pt x="136" y="37"/>
                    </a:lnTo>
                    <a:lnTo>
                      <a:pt x="138" y="38"/>
                    </a:lnTo>
                    <a:lnTo>
                      <a:pt x="151" y="50"/>
                    </a:lnTo>
                    <a:lnTo>
                      <a:pt x="154" y="53"/>
                    </a:lnTo>
                    <a:lnTo>
                      <a:pt x="154" y="54"/>
                    </a:lnTo>
                    <a:lnTo>
                      <a:pt x="151" y="54"/>
                    </a:lnTo>
                    <a:lnTo>
                      <a:pt x="145" y="55"/>
                    </a:lnTo>
                    <a:lnTo>
                      <a:pt x="141" y="54"/>
                    </a:lnTo>
                    <a:lnTo>
                      <a:pt x="139" y="51"/>
                    </a:lnTo>
                    <a:lnTo>
                      <a:pt x="139" y="53"/>
                    </a:lnTo>
                    <a:lnTo>
                      <a:pt x="139" y="55"/>
                    </a:lnTo>
                    <a:lnTo>
                      <a:pt x="136" y="56"/>
                    </a:lnTo>
                    <a:lnTo>
                      <a:pt x="134" y="59"/>
                    </a:lnTo>
                    <a:lnTo>
                      <a:pt x="133" y="61"/>
                    </a:lnTo>
                    <a:lnTo>
                      <a:pt x="132" y="64"/>
                    </a:lnTo>
                    <a:lnTo>
                      <a:pt x="132" y="67"/>
                    </a:lnTo>
                    <a:lnTo>
                      <a:pt x="132" y="70"/>
                    </a:lnTo>
                    <a:lnTo>
                      <a:pt x="130" y="75"/>
                    </a:lnTo>
                    <a:lnTo>
                      <a:pt x="129" y="77"/>
                    </a:lnTo>
                    <a:lnTo>
                      <a:pt x="125" y="86"/>
                    </a:lnTo>
                    <a:lnTo>
                      <a:pt x="123" y="88"/>
                    </a:lnTo>
                    <a:lnTo>
                      <a:pt x="122" y="87"/>
                    </a:lnTo>
                    <a:lnTo>
                      <a:pt x="119" y="89"/>
                    </a:lnTo>
                    <a:lnTo>
                      <a:pt x="112" y="94"/>
                    </a:lnTo>
                    <a:lnTo>
                      <a:pt x="113" y="95"/>
                    </a:lnTo>
                    <a:lnTo>
                      <a:pt x="114" y="95"/>
                    </a:lnTo>
                    <a:lnTo>
                      <a:pt x="114" y="98"/>
                    </a:lnTo>
                    <a:lnTo>
                      <a:pt x="114" y="100"/>
                    </a:lnTo>
                    <a:lnTo>
                      <a:pt x="118" y="102"/>
                    </a:lnTo>
                    <a:lnTo>
                      <a:pt x="117" y="108"/>
                    </a:lnTo>
                    <a:lnTo>
                      <a:pt x="114" y="106"/>
                    </a:lnTo>
                    <a:lnTo>
                      <a:pt x="114" y="108"/>
                    </a:lnTo>
                    <a:lnTo>
                      <a:pt x="114" y="110"/>
                    </a:lnTo>
                    <a:lnTo>
                      <a:pt x="113" y="113"/>
                    </a:lnTo>
                    <a:lnTo>
                      <a:pt x="112" y="113"/>
                    </a:lnTo>
                    <a:lnTo>
                      <a:pt x="111" y="115"/>
                    </a:lnTo>
                    <a:lnTo>
                      <a:pt x="111" y="116"/>
                    </a:lnTo>
                    <a:lnTo>
                      <a:pt x="110" y="117"/>
                    </a:lnTo>
                    <a:lnTo>
                      <a:pt x="110" y="119"/>
                    </a:lnTo>
                    <a:lnTo>
                      <a:pt x="108" y="122"/>
                    </a:lnTo>
                    <a:lnTo>
                      <a:pt x="105" y="124"/>
                    </a:lnTo>
                    <a:lnTo>
                      <a:pt x="103" y="125"/>
                    </a:lnTo>
                    <a:lnTo>
                      <a:pt x="101" y="126"/>
                    </a:lnTo>
                    <a:lnTo>
                      <a:pt x="90" y="131"/>
                    </a:lnTo>
                    <a:lnTo>
                      <a:pt x="88" y="131"/>
                    </a:lnTo>
                    <a:lnTo>
                      <a:pt x="86" y="125"/>
                    </a:lnTo>
                    <a:lnTo>
                      <a:pt x="86" y="122"/>
                    </a:lnTo>
                    <a:lnTo>
                      <a:pt x="85" y="121"/>
                    </a:lnTo>
                    <a:lnTo>
                      <a:pt x="84" y="121"/>
                    </a:lnTo>
                    <a:lnTo>
                      <a:pt x="81" y="119"/>
                    </a:lnTo>
                    <a:lnTo>
                      <a:pt x="78" y="119"/>
                    </a:lnTo>
                    <a:lnTo>
                      <a:pt x="75" y="120"/>
                    </a:lnTo>
                    <a:lnTo>
                      <a:pt x="73" y="120"/>
                    </a:lnTo>
                    <a:lnTo>
                      <a:pt x="73" y="119"/>
                    </a:lnTo>
                    <a:lnTo>
                      <a:pt x="72" y="116"/>
                    </a:lnTo>
                    <a:lnTo>
                      <a:pt x="67" y="116"/>
                    </a:lnTo>
                    <a:lnTo>
                      <a:pt x="64" y="115"/>
                    </a:lnTo>
                    <a:lnTo>
                      <a:pt x="62" y="114"/>
                    </a:lnTo>
                    <a:lnTo>
                      <a:pt x="62" y="115"/>
                    </a:lnTo>
                    <a:lnTo>
                      <a:pt x="62" y="116"/>
                    </a:lnTo>
                    <a:lnTo>
                      <a:pt x="59" y="117"/>
                    </a:lnTo>
                    <a:lnTo>
                      <a:pt x="56" y="120"/>
                    </a:lnTo>
                    <a:lnTo>
                      <a:pt x="53" y="120"/>
                    </a:lnTo>
                    <a:lnTo>
                      <a:pt x="51" y="119"/>
                    </a:lnTo>
                    <a:lnTo>
                      <a:pt x="48" y="120"/>
                    </a:lnTo>
                    <a:lnTo>
                      <a:pt x="46" y="120"/>
                    </a:lnTo>
                    <a:lnTo>
                      <a:pt x="45" y="121"/>
                    </a:lnTo>
                    <a:lnTo>
                      <a:pt x="44" y="116"/>
                    </a:lnTo>
                    <a:lnTo>
                      <a:pt x="42" y="110"/>
                    </a:lnTo>
                    <a:lnTo>
                      <a:pt x="40" y="113"/>
                    </a:lnTo>
                    <a:lnTo>
                      <a:pt x="37" y="111"/>
                    </a:lnTo>
                    <a:lnTo>
                      <a:pt x="35" y="113"/>
                    </a:lnTo>
                    <a:lnTo>
                      <a:pt x="34" y="114"/>
                    </a:lnTo>
                    <a:lnTo>
                      <a:pt x="33" y="114"/>
                    </a:lnTo>
                    <a:lnTo>
                      <a:pt x="30" y="114"/>
                    </a:lnTo>
                    <a:lnTo>
                      <a:pt x="29" y="114"/>
                    </a:lnTo>
                    <a:lnTo>
                      <a:pt x="26" y="114"/>
                    </a:lnTo>
                    <a:lnTo>
                      <a:pt x="23" y="111"/>
                    </a:lnTo>
                    <a:lnTo>
                      <a:pt x="22" y="113"/>
                    </a:lnTo>
                    <a:lnTo>
                      <a:pt x="20" y="113"/>
                    </a:lnTo>
                    <a:lnTo>
                      <a:pt x="19" y="109"/>
                    </a:lnTo>
                    <a:lnTo>
                      <a:pt x="19" y="106"/>
                    </a:lnTo>
                    <a:lnTo>
                      <a:pt x="18" y="105"/>
                    </a:lnTo>
                    <a:lnTo>
                      <a:pt x="17" y="99"/>
                    </a:lnTo>
                    <a:lnTo>
                      <a:pt x="15" y="95"/>
                    </a:lnTo>
                    <a:lnTo>
                      <a:pt x="15" y="94"/>
                    </a:lnTo>
                    <a:lnTo>
                      <a:pt x="17" y="92"/>
                    </a:lnTo>
                    <a:lnTo>
                      <a:pt x="15" y="88"/>
                    </a:lnTo>
                    <a:lnTo>
                      <a:pt x="14" y="86"/>
                    </a:lnTo>
                    <a:lnTo>
                      <a:pt x="12" y="81"/>
                    </a:lnTo>
                    <a:lnTo>
                      <a:pt x="12" y="80"/>
                    </a:lnTo>
                    <a:lnTo>
                      <a:pt x="11" y="78"/>
                    </a:lnTo>
                    <a:lnTo>
                      <a:pt x="7" y="77"/>
                    </a:lnTo>
                    <a:lnTo>
                      <a:pt x="6" y="76"/>
                    </a:lnTo>
                    <a:lnTo>
                      <a:pt x="4" y="76"/>
                    </a:lnTo>
                    <a:lnTo>
                      <a:pt x="3" y="75"/>
                    </a:lnTo>
                    <a:lnTo>
                      <a:pt x="2" y="71"/>
                    </a:lnTo>
                    <a:lnTo>
                      <a:pt x="2" y="65"/>
                    </a:lnTo>
                    <a:lnTo>
                      <a:pt x="1" y="62"/>
                    </a:lnTo>
                    <a:lnTo>
                      <a:pt x="0" y="61"/>
                    </a:lnTo>
                    <a:lnTo>
                      <a:pt x="0" y="60"/>
                    </a:lnTo>
                    <a:lnTo>
                      <a:pt x="0" y="55"/>
                    </a:lnTo>
                    <a:lnTo>
                      <a:pt x="0" y="51"/>
                    </a:lnTo>
                    <a:lnTo>
                      <a:pt x="2" y="45"/>
                    </a:lnTo>
                    <a:lnTo>
                      <a:pt x="2" y="43"/>
                    </a:lnTo>
                    <a:lnTo>
                      <a:pt x="4" y="40"/>
                    </a:lnTo>
                    <a:lnTo>
                      <a:pt x="7" y="38"/>
                    </a:lnTo>
                    <a:lnTo>
                      <a:pt x="8" y="37"/>
                    </a:lnTo>
                    <a:lnTo>
                      <a:pt x="8" y="38"/>
                    </a:lnTo>
                    <a:lnTo>
                      <a:pt x="17" y="49"/>
                    </a:lnTo>
                    <a:lnTo>
                      <a:pt x="20" y="53"/>
                    </a:lnTo>
                    <a:lnTo>
                      <a:pt x="24" y="53"/>
                    </a:lnTo>
                    <a:lnTo>
                      <a:pt x="28" y="51"/>
                    </a:lnTo>
                    <a:lnTo>
                      <a:pt x="30" y="51"/>
                    </a:lnTo>
                    <a:lnTo>
                      <a:pt x="33" y="53"/>
                    </a:lnTo>
                    <a:lnTo>
                      <a:pt x="35" y="53"/>
                    </a:lnTo>
                    <a:lnTo>
                      <a:pt x="39" y="53"/>
                    </a:lnTo>
                    <a:lnTo>
                      <a:pt x="41" y="53"/>
                    </a:lnTo>
                    <a:lnTo>
                      <a:pt x="44" y="51"/>
                    </a:lnTo>
                    <a:lnTo>
                      <a:pt x="47" y="47"/>
                    </a:lnTo>
                    <a:lnTo>
                      <a:pt x="50" y="44"/>
                    </a:lnTo>
                    <a:lnTo>
                      <a:pt x="51" y="44"/>
                    </a:lnTo>
                    <a:lnTo>
                      <a:pt x="58" y="44"/>
                    </a:lnTo>
                    <a:lnTo>
                      <a:pt x="59" y="44"/>
                    </a:lnTo>
                    <a:lnTo>
                      <a:pt x="61" y="47"/>
                    </a:lnTo>
                    <a:lnTo>
                      <a:pt x="62" y="47"/>
                    </a:lnTo>
                    <a:lnTo>
                      <a:pt x="68" y="49"/>
                    </a:lnTo>
                    <a:lnTo>
                      <a:pt x="70" y="49"/>
                    </a:lnTo>
                    <a:lnTo>
                      <a:pt x="73" y="47"/>
                    </a:lnTo>
                    <a:lnTo>
                      <a:pt x="77" y="47"/>
                    </a:lnTo>
                    <a:lnTo>
                      <a:pt x="79" y="45"/>
                    </a:lnTo>
                    <a:lnTo>
                      <a:pt x="83" y="44"/>
                    </a:lnTo>
                    <a:lnTo>
                      <a:pt x="85" y="43"/>
                    </a:lnTo>
                    <a:lnTo>
                      <a:pt x="86" y="42"/>
                    </a:lnTo>
                    <a:lnTo>
                      <a:pt x="88" y="38"/>
                    </a:lnTo>
                    <a:lnTo>
                      <a:pt x="90" y="33"/>
                    </a:lnTo>
                    <a:lnTo>
                      <a:pt x="92" y="26"/>
                    </a:lnTo>
                    <a:lnTo>
                      <a:pt x="100" y="17"/>
                    </a:lnTo>
                    <a:lnTo>
                      <a:pt x="101" y="14"/>
                    </a:lnTo>
                    <a:lnTo>
                      <a:pt x="101" y="7"/>
                    </a:lnTo>
                    <a:lnTo>
                      <a:pt x="103" y="3"/>
                    </a:lnTo>
                    <a:lnTo>
                      <a:pt x="105" y="0"/>
                    </a:lnTo>
                    <a:lnTo>
                      <a:pt x="111" y="0"/>
                    </a:lnTo>
                    <a:lnTo>
                      <a:pt x="124" y="0"/>
                    </a:lnTo>
                    <a:lnTo>
                      <a:pt x="127" y="1"/>
                    </a:lnTo>
                    <a:lnTo>
                      <a:pt x="130" y="3"/>
                    </a:lnTo>
                    <a:lnTo>
                      <a:pt x="133" y="4"/>
                    </a:lnTo>
                    <a:close/>
                  </a:path>
                </a:pathLst>
              </a:custGeom>
              <a:solidFill>
                <a:srgbClr val="EAEAEA"/>
              </a:solidFill>
              <a:ln w="6350">
                <a:solidFill>
                  <a:srgbClr val="C0C0C0"/>
                </a:solidFill>
                <a:round/>
                <a:headEnd/>
                <a:tailEnd/>
              </a:ln>
            </p:spPr>
            <p:txBody>
              <a:bodyPr/>
              <a:lstStyle/>
              <a:p>
                <a:endParaRPr lang="en-US" dirty="0"/>
              </a:p>
            </p:txBody>
          </p:sp>
          <p:sp>
            <p:nvSpPr>
              <p:cNvPr id="716" name="Freeform 699"/>
              <p:cNvSpPr>
                <a:spLocks/>
              </p:cNvSpPr>
              <p:nvPr/>
            </p:nvSpPr>
            <p:spPr bwMode="auto">
              <a:xfrm>
                <a:off x="3388400" y="4049294"/>
                <a:ext cx="322172" cy="250922"/>
              </a:xfrm>
              <a:custGeom>
                <a:avLst/>
                <a:gdLst>
                  <a:gd name="T0" fmla="*/ 2147483647 w 160"/>
                  <a:gd name="T1" fmla="*/ 2147483647 h 135"/>
                  <a:gd name="T2" fmla="*/ 2147483647 w 160"/>
                  <a:gd name="T3" fmla="*/ 2147483647 h 135"/>
                  <a:gd name="T4" fmla="*/ 2147483647 w 160"/>
                  <a:gd name="T5" fmla="*/ 2147483647 h 135"/>
                  <a:gd name="T6" fmla="*/ 2147483647 w 160"/>
                  <a:gd name="T7" fmla="*/ 2147483647 h 135"/>
                  <a:gd name="T8" fmla="*/ 2147483647 w 160"/>
                  <a:gd name="T9" fmla="*/ 2147483647 h 135"/>
                  <a:gd name="T10" fmla="*/ 2147483647 w 160"/>
                  <a:gd name="T11" fmla="*/ 2147483647 h 135"/>
                  <a:gd name="T12" fmla="*/ 2147483647 w 160"/>
                  <a:gd name="T13" fmla="*/ 2147483647 h 135"/>
                  <a:gd name="T14" fmla="*/ 2147483647 w 160"/>
                  <a:gd name="T15" fmla="*/ 2147483647 h 135"/>
                  <a:gd name="T16" fmla="*/ 2147483647 w 160"/>
                  <a:gd name="T17" fmla="*/ 2147483647 h 135"/>
                  <a:gd name="T18" fmla="*/ 2147483647 w 160"/>
                  <a:gd name="T19" fmla="*/ 2147483647 h 135"/>
                  <a:gd name="T20" fmla="*/ 2147483647 w 160"/>
                  <a:gd name="T21" fmla="*/ 2147483647 h 135"/>
                  <a:gd name="T22" fmla="*/ 2147483647 w 160"/>
                  <a:gd name="T23" fmla="*/ 2147483647 h 135"/>
                  <a:gd name="T24" fmla="*/ 2147483647 w 160"/>
                  <a:gd name="T25" fmla="*/ 2147483647 h 135"/>
                  <a:gd name="T26" fmla="*/ 2147483647 w 160"/>
                  <a:gd name="T27" fmla="*/ 2147483647 h 135"/>
                  <a:gd name="T28" fmla="*/ 2147483647 w 160"/>
                  <a:gd name="T29" fmla="*/ 2147483647 h 135"/>
                  <a:gd name="T30" fmla="*/ 2147483647 w 160"/>
                  <a:gd name="T31" fmla="*/ 2147483647 h 135"/>
                  <a:gd name="T32" fmla="*/ 2147483647 w 160"/>
                  <a:gd name="T33" fmla="*/ 2147483647 h 135"/>
                  <a:gd name="T34" fmla="*/ 2147483647 w 160"/>
                  <a:gd name="T35" fmla="*/ 2147483647 h 135"/>
                  <a:gd name="T36" fmla="*/ 2147483647 w 160"/>
                  <a:gd name="T37" fmla="*/ 2147483647 h 135"/>
                  <a:gd name="T38" fmla="*/ 2147483647 w 160"/>
                  <a:gd name="T39" fmla="*/ 2147483647 h 135"/>
                  <a:gd name="T40" fmla="*/ 2147483647 w 160"/>
                  <a:gd name="T41" fmla="*/ 2147483647 h 135"/>
                  <a:gd name="T42" fmla="*/ 2147483647 w 160"/>
                  <a:gd name="T43" fmla="*/ 2147483647 h 135"/>
                  <a:gd name="T44" fmla="*/ 2147483647 w 160"/>
                  <a:gd name="T45" fmla="*/ 2147483647 h 135"/>
                  <a:gd name="T46" fmla="*/ 2147483647 w 160"/>
                  <a:gd name="T47" fmla="*/ 2147483647 h 135"/>
                  <a:gd name="T48" fmla="*/ 2147483647 w 160"/>
                  <a:gd name="T49" fmla="*/ 2147483647 h 135"/>
                  <a:gd name="T50" fmla="*/ 2147483647 w 160"/>
                  <a:gd name="T51" fmla="*/ 2147483647 h 135"/>
                  <a:gd name="T52" fmla="*/ 2147483647 w 160"/>
                  <a:gd name="T53" fmla="*/ 2147483647 h 135"/>
                  <a:gd name="T54" fmla="*/ 2147483647 w 160"/>
                  <a:gd name="T55" fmla="*/ 2147483647 h 135"/>
                  <a:gd name="T56" fmla="*/ 2147483647 w 160"/>
                  <a:gd name="T57" fmla="*/ 2147483647 h 135"/>
                  <a:gd name="T58" fmla="*/ 2147483647 w 160"/>
                  <a:gd name="T59" fmla="*/ 2147483647 h 135"/>
                  <a:gd name="T60" fmla="*/ 2147483647 w 160"/>
                  <a:gd name="T61" fmla="*/ 2147483647 h 135"/>
                  <a:gd name="T62" fmla="*/ 2147483647 w 160"/>
                  <a:gd name="T63" fmla="*/ 2147483647 h 135"/>
                  <a:gd name="T64" fmla="*/ 2147483647 w 160"/>
                  <a:gd name="T65" fmla="*/ 0 h 135"/>
                  <a:gd name="T66" fmla="*/ 2147483647 w 160"/>
                  <a:gd name="T67" fmla="*/ 2147483647 h 135"/>
                  <a:gd name="T68" fmla="*/ 2147483647 w 160"/>
                  <a:gd name="T69" fmla="*/ 2147483647 h 135"/>
                  <a:gd name="T70" fmla="*/ 2147483647 w 160"/>
                  <a:gd name="T71" fmla="*/ 2147483647 h 135"/>
                  <a:gd name="T72" fmla="*/ 2147483647 w 160"/>
                  <a:gd name="T73" fmla="*/ 2147483647 h 135"/>
                  <a:gd name="T74" fmla="*/ 2147483647 w 160"/>
                  <a:gd name="T75" fmla="*/ 2147483647 h 135"/>
                  <a:gd name="T76" fmla="*/ 2147483647 w 160"/>
                  <a:gd name="T77" fmla="*/ 2147483647 h 135"/>
                  <a:gd name="T78" fmla="*/ 2147483647 w 160"/>
                  <a:gd name="T79" fmla="*/ 2147483647 h 135"/>
                  <a:gd name="T80" fmla="*/ 2147483647 w 160"/>
                  <a:gd name="T81" fmla="*/ 2147483647 h 135"/>
                  <a:gd name="T82" fmla="*/ 2147483647 w 160"/>
                  <a:gd name="T83" fmla="*/ 2147483647 h 135"/>
                  <a:gd name="T84" fmla="*/ 2147483647 w 160"/>
                  <a:gd name="T85" fmla="*/ 2147483647 h 135"/>
                  <a:gd name="T86" fmla="*/ 2147483647 w 160"/>
                  <a:gd name="T87" fmla="*/ 2147483647 h 135"/>
                  <a:gd name="T88" fmla="*/ 2147483647 w 160"/>
                  <a:gd name="T89" fmla="*/ 2147483647 h 135"/>
                  <a:gd name="T90" fmla="*/ 2147483647 w 160"/>
                  <a:gd name="T91" fmla="*/ 2147483647 h 135"/>
                  <a:gd name="T92" fmla="*/ 2147483647 w 160"/>
                  <a:gd name="T93" fmla="*/ 2147483647 h 135"/>
                  <a:gd name="T94" fmla="*/ 2147483647 w 160"/>
                  <a:gd name="T95" fmla="*/ 2147483647 h 135"/>
                  <a:gd name="T96" fmla="*/ 2147483647 w 160"/>
                  <a:gd name="T97" fmla="*/ 2147483647 h 135"/>
                  <a:gd name="T98" fmla="*/ 2147483647 w 160"/>
                  <a:gd name="T99" fmla="*/ 2147483647 h 1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35"/>
                  <a:gd name="T152" fmla="*/ 160 w 160"/>
                  <a:gd name="T153" fmla="*/ 135 h 1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35">
                    <a:moveTo>
                      <a:pt x="160" y="135"/>
                    </a:moveTo>
                    <a:lnTo>
                      <a:pt x="160" y="135"/>
                    </a:lnTo>
                    <a:lnTo>
                      <a:pt x="157" y="134"/>
                    </a:lnTo>
                    <a:lnTo>
                      <a:pt x="154" y="132"/>
                    </a:lnTo>
                    <a:lnTo>
                      <a:pt x="150" y="128"/>
                    </a:lnTo>
                    <a:lnTo>
                      <a:pt x="148" y="125"/>
                    </a:lnTo>
                    <a:lnTo>
                      <a:pt x="144" y="123"/>
                    </a:lnTo>
                    <a:lnTo>
                      <a:pt x="142" y="120"/>
                    </a:lnTo>
                    <a:lnTo>
                      <a:pt x="142" y="119"/>
                    </a:lnTo>
                    <a:lnTo>
                      <a:pt x="141" y="118"/>
                    </a:lnTo>
                    <a:lnTo>
                      <a:pt x="137" y="119"/>
                    </a:lnTo>
                    <a:lnTo>
                      <a:pt x="133" y="120"/>
                    </a:lnTo>
                    <a:lnTo>
                      <a:pt x="128" y="119"/>
                    </a:lnTo>
                    <a:lnTo>
                      <a:pt x="126" y="121"/>
                    </a:lnTo>
                    <a:lnTo>
                      <a:pt x="125" y="120"/>
                    </a:lnTo>
                    <a:lnTo>
                      <a:pt x="125" y="121"/>
                    </a:lnTo>
                    <a:lnTo>
                      <a:pt x="125" y="123"/>
                    </a:lnTo>
                    <a:lnTo>
                      <a:pt x="124" y="123"/>
                    </a:lnTo>
                    <a:lnTo>
                      <a:pt x="121" y="123"/>
                    </a:lnTo>
                    <a:lnTo>
                      <a:pt x="120" y="121"/>
                    </a:lnTo>
                    <a:lnTo>
                      <a:pt x="114" y="124"/>
                    </a:lnTo>
                    <a:lnTo>
                      <a:pt x="109" y="124"/>
                    </a:lnTo>
                    <a:lnTo>
                      <a:pt x="106" y="124"/>
                    </a:lnTo>
                    <a:lnTo>
                      <a:pt x="106" y="121"/>
                    </a:lnTo>
                    <a:lnTo>
                      <a:pt x="109" y="118"/>
                    </a:lnTo>
                    <a:lnTo>
                      <a:pt x="110" y="114"/>
                    </a:lnTo>
                    <a:lnTo>
                      <a:pt x="115" y="109"/>
                    </a:lnTo>
                    <a:lnTo>
                      <a:pt x="119" y="108"/>
                    </a:lnTo>
                    <a:lnTo>
                      <a:pt x="120" y="108"/>
                    </a:lnTo>
                    <a:lnTo>
                      <a:pt x="124" y="110"/>
                    </a:lnTo>
                    <a:lnTo>
                      <a:pt x="125" y="110"/>
                    </a:lnTo>
                    <a:lnTo>
                      <a:pt x="125" y="108"/>
                    </a:lnTo>
                    <a:lnTo>
                      <a:pt x="122" y="106"/>
                    </a:lnTo>
                    <a:lnTo>
                      <a:pt x="125" y="104"/>
                    </a:lnTo>
                    <a:lnTo>
                      <a:pt x="121" y="103"/>
                    </a:lnTo>
                    <a:lnTo>
                      <a:pt x="119" y="102"/>
                    </a:lnTo>
                    <a:lnTo>
                      <a:pt x="120" y="101"/>
                    </a:lnTo>
                    <a:lnTo>
                      <a:pt x="121" y="96"/>
                    </a:lnTo>
                    <a:lnTo>
                      <a:pt x="119" y="95"/>
                    </a:lnTo>
                    <a:lnTo>
                      <a:pt x="116" y="91"/>
                    </a:lnTo>
                    <a:lnTo>
                      <a:pt x="115" y="85"/>
                    </a:lnTo>
                    <a:lnTo>
                      <a:pt x="116" y="84"/>
                    </a:lnTo>
                    <a:lnTo>
                      <a:pt x="115" y="82"/>
                    </a:lnTo>
                    <a:lnTo>
                      <a:pt x="111" y="79"/>
                    </a:lnTo>
                    <a:lnTo>
                      <a:pt x="110" y="79"/>
                    </a:lnTo>
                    <a:lnTo>
                      <a:pt x="108" y="77"/>
                    </a:lnTo>
                    <a:lnTo>
                      <a:pt x="106" y="76"/>
                    </a:lnTo>
                    <a:lnTo>
                      <a:pt x="105" y="74"/>
                    </a:lnTo>
                    <a:lnTo>
                      <a:pt x="102" y="74"/>
                    </a:lnTo>
                    <a:lnTo>
                      <a:pt x="97" y="70"/>
                    </a:lnTo>
                    <a:lnTo>
                      <a:pt x="94" y="71"/>
                    </a:lnTo>
                    <a:lnTo>
                      <a:pt x="88" y="68"/>
                    </a:lnTo>
                    <a:lnTo>
                      <a:pt x="84" y="66"/>
                    </a:lnTo>
                    <a:lnTo>
                      <a:pt x="82" y="66"/>
                    </a:lnTo>
                    <a:lnTo>
                      <a:pt x="76" y="64"/>
                    </a:lnTo>
                    <a:lnTo>
                      <a:pt x="73" y="64"/>
                    </a:lnTo>
                    <a:lnTo>
                      <a:pt x="69" y="63"/>
                    </a:lnTo>
                    <a:lnTo>
                      <a:pt x="65" y="63"/>
                    </a:lnTo>
                    <a:lnTo>
                      <a:pt x="65" y="62"/>
                    </a:lnTo>
                    <a:lnTo>
                      <a:pt x="64" y="62"/>
                    </a:lnTo>
                    <a:lnTo>
                      <a:pt x="61" y="60"/>
                    </a:lnTo>
                    <a:lnTo>
                      <a:pt x="59" y="58"/>
                    </a:lnTo>
                    <a:lnTo>
                      <a:pt x="59" y="55"/>
                    </a:lnTo>
                    <a:lnTo>
                      <a:pt x="56" y="55"/>
                    </a:lnTo>
                    <a:lnTo>
                      <a:pt x="54" y="55"/>
                    </a:lnTo>
                    <a:lnTo>
                      <a:pt x="53" y="58"/>
                    </a:lnTo>
                    <a:lnTo>
                      <a:pt x="53" y="55"/>
                    </a:lnTo>
                    <a:lnTo>
                      <a:pt x="49" y="54"/>
                    </a:lnTo>
                    <a:lnTo>
                      <a:pt x="48" y="53"/>
                    </a:lnTo>
                    <a:lnTo>
                      <a:pt x="48" y="52"/>
                    </a:lnTo>
                    <a:lnTo>
                      <a:pt x="45" y="51"/>
                    </a:lnTo>
                    <a:lnTo>
                      <a:pt x="44" y="48"/>
                    </a:lnTo>
                    <a:lnTo>
                      <a:pt x="44" y="46"/>
                    </a:lnTo>
                    <a:lnTo>
                      <a:pt x="45" y="42"/>
                    </a:lnTo>
                    <a:lnTo>
                      <a:pt x="45" y="40"/>
                    </a:lnTo>
                    <a:lnTo>
                      <a:pt x="44" y="42"/>
                    </a:lnTo>
                    <a:lnTo>
                      <a:pt x="44" y="44"/>
                    </a:lnTo>
                    <a:lnTo>
                      <a:pt x="43" y="47"/>
                    </a:lnTo>
                    <a:lnTo>
                      <a:pt x="40" y="51"/>
                    </a:lnTo>
                    <a:lnTo>
                      <a:pt x="40" y="53"/>
                    </a:lnTo>
                    <a:lnTo>
                      <a:pt x="39" y="55"/>
                    </a:lnTo>
                    <a:lnTo>
                      <a:pt x="38" y="57"/>
                    </a:lnTo>
                    <a:lnTo>
                      <a:pt x="32" y="58"/>
                    </a:lnTo>
                    <a:lnTo>
                      <a:pt x="31" y="57"/>
                    </a:lnTo>
                    <a:lnTo>
                      <a:pt x="29" y="54"/>
                    </a:lnTo>
                    <a:lnTo>
                      <a:pt x="29" y="51"/>
                    </a:lnTo>
                    <a:lnTo>
                      <a:pt x="29" y="49"/>
                    </a:lnTo>
                    <a:lnTo>
                      <a:pt x="29" y="46"/>
                    </a:lnTo>
                    <a:lnTo>
                      <a:pt x="27" y="46"/>
                    </a:lnTo>
                    <a:lnTo>
                      <a:pt x="25" y="42"/>
                    </a:lnTo>
                    <a:lnTo>
                      <a:pt x="22" y="41"/>
                    </a:lnTo>
                    <a:lnTo>
                      <a:pt x="18" y="41"/>
                    </a:lnTo>
                    <a:lnTo>
                      <a:pt x="16" y="40"/>
                    </a:lnTo>
                    <a:lnTo>
                      <a:pt x="17" y="37"/>
                    </a:lnTo>
                    <a:lnTo>
                      <a:pt x="20" y="36"/>
                    </a:lnTo>
                    <a:lnTo>
                      <a:pt x="23" y="36"/>
                    </a:lnTo>
                    <a:lnTo>
                      <a:pt x="27" y="37"/>
                    </a:lnTo>
                    <a:lnTo>
                      <a:pt x="33" y="33"/>
                    </a:lnTo>
                    <a:lnTo>
                      <a:pt x="36" y="32"/>
                    </a:lnTo>
                    <a:lnTo>
                      <a:pt x="38" y="33"/>
                    </a:lnTo>
                    <a:lnTo>
                      <a:pt x="42" y="33"/>
                    </a:lnTo>
                    <a:lnTo>
                      <a:pt x="44" y="32"/>
                    </a:lnTo>
                    <a:lnTo>
                      <a:pt x="44" y="30"/>
                    </a:lnTo>
                    <a:lnTo>
                      <a:pt x="45" y="29"/>
                    </a:lnTo>
                    <a:lnTo>
                      <a:pt x="45" y="26"/>
                    </a:lnTo>
                    <a:lnTo>
                      <a:pt x="43" y="27"/>
                    </a:lnTo>
                    <a:lnTo>
                      <a:pt x="38" y="29"/>
                    </a:lnTo>
                    <a:lnTo>
                      <a:pt x="32" y="30"/>
                    </a:lnTo>
                    <a:lnTo>
                      <a:pt x="27" y="30"/>
                    </a:lnTo>
                    <a:lnTo>
                      <a:pt x="25" y="30"/>
                    </a:lnTo>
                    <a:lnTo>
                      <a:pt x="22" y="30"/>
                    </a:lnTo>
                    <a:lnTo>
                      <a:pt x="18" y="27"/>
                    </a:lnTo>
                    <a:lnTo>
                      <a:pt x="16" y="24"/>
                    </a:lnTo>
                    <a:lnTo>
                      <a:pt x="15" y="20"/>
                    </a:lnTo>
                    <a:lnTo>
                      <a:pt x="14" y="19"/>
                    </a:lnTo>
                    <a:lnTo>
                      <a:pt x="11" y="18"/>
                    </a:lnTo>
                    <a:lnTo>
                      <a:pt x="7" y="18"/>
                    </a:lnTo>
                    <a:lnTo>
                      <a:pt x="6" y="16"/>
                    </a:lnTo>
                    <a:lnTo>
                      <a:pt x="5" y="19"/>
                    </a:lnTo>
                    <a:lnTo>
                      <a:pt x="0" y="16"/>
                    </a:lnTo>
                    <a:lnTo>
                      <a:pt x="1" y="15"/>
                    </a:lnTo>
                    <a:lnTo>
                      <a:pt x="3" y="13"/>
                    </a:lnTo>
                    <a:lnTo>
                      <a:pt x="5" y="8"/>
                    </a:lnTo>
                    <a:lnTo>
                      <a:pt x="6" y="7"/>
                    </a:lnTo>
                    <a:lnTo>
                      <a:pt x="9" y="7"/>
                    </a:lnTo>
                    <a:lnTo>
                      <a:pt x="11" y="7"/>
                    </a:lnTo>
                    <a:lnTo>
                      <a:pt x="14" y="5"/>
                    </a:lnTo>
                    <a:lnTo>
                      <a:pt x="18" y="0"/>
                    </a:lnTo>
                    <a:lnTo>
                      <a:pt x="22" y="0"/>
                    </a:lnTo>
                    <a:lnTo>
                      <a:pt x="27" y="0"/>
                    </a:lnTo>
                    <a:lnTo>
                      <a:pt x="31" y="0"/>
                    </a:lnTo>
                    <a:lnTo>
                      <a:pt x="34" y="3"/>
                    </a:lnTo>
                    <a:lnTo>
                      <a:pt x="36" y="5"/>
                    </a:lnTo>
                    <a:lnTo>
                      <a:pt x="38" y="7"/>
                    </a:lnTo>
                    <a:lnTo>
                      <a:pt x="48" y="7"/>
                    </a:lnTo>
                    <a:lnTo>
                      <a:pt x="49" y="11"/>
                    </a:lnTo>
                    <a:lnTo>
                      <a:pt x="50" y="14"/>
                    </a:lnTo>
                    <a:lnTo>
                      <a:pt x="50" y="19"/>
                    </a:lnTo>
                    <a:lnTo>
                      <a:pt x="49" y="22"/>
                    </a:lnTo>
                    <a:lnTo>
                      <a:pt x="49" y="25"/>
                    </a:lnTo>
                    <a:lnTo>
                      <a:pt x="51" y="32"/>
                    </a:lnTo>
                    <a:lnTo>
                      <a:pt x="54" y="37"/>
                    </a:lnTo>
                    <a:lnTo>
                      <a:pt x="55" y="36"/>
                    </a:lnTo>
                    <a:lnTo>
                      <a:pt x="55" y="33"/>
                    </a:lnTo>
                    <a:lnTo>
                      <a:pt x="58" y="35"/>
                    </a:lnTo>
                    <a:lnTo>
                      <a:pt x="60" y="40"/>
                    </a:lnTo>
                    <a:lnTo>
                      <a:pt x="60" y="41"/>
                    </a:lnTo>
                    <a:lnTo>
                      <a:pt x="61" y="43"/>
                    </a:lnTo>
                    <a:lnTo>
                      <a:pt x="66" y="46"/>
                    </a:lnTo>
                    <a:lnTo>
                      <a:pt x="69" y="47"/>
                    </a:lnTo>
                    <a:lnTo>
                      <a:pt x="72" y="46"/>
                    </a:lnTo>
                    <a:lnTo>
                      <a:pt x="73" y="42"/>
                    </a:lnTo>
                    <a:lnTo>
                      <a:pt x="76" y="42"/>
                    </a:lnTo>
                    <a:lnTo>
                      <a:pt x="77" y="41"/>
                    </a:lnTo>
                    <a:lnTo>
                      <a:pt x="78" y="38"/>
                    </a:lnTo>
                    <a:lnTo>
                      <a:pt x="83" y="33"/>
                    </a:lnTo>
                    <a:lnTo>
                      <a:pt x="86" y="30"/>
                    </a:lnTo>
                    <a:lnTo>
                      <a:pt x="88" y="29"/>
                    </a:lnTo>
                    <a:lnTo>
                      <a:pt x="89" y="29"/>
                    </a:lnTo>
                    <a:lnTo>
                      <a:pt x="95" y="27"/>
                    </a:lnTo>
                    <a:lnTo>
                      <a:pt x="98" y="26"/>
                    </a:lnTo>
                    <a:lnTo>
                      <a:pt x="97" y="22"/>
                    </a:lnTo>
                    <a:lnTo>
                      <a:pt x="98" y="21"/>
                    </a:lnTo>
                    <a:lnTo>
                      <a:pt x="102" y="19"/>
                    </a:lnTo>
                    <a:lnTo>
                      <a:pt x="108" y="16"/>
                    </a:lnTo>
                    <a:lnTo>
                      <a:pt x="109" y="18"/>
                    </a:lnTo>
                    <a:lnTo>
                      <a:pt x="110" y="19"/>
                    </a:lnTo>
                    <a:lnTo>
                      <a:pt x="115" y="20"/>
                    </a:lnTo>
                    <a:lnTo>
                      <a:pt x="119" y="22"/>
                    </a:lnTo>
                    <a:lnTo>
                      <a:pt x="121" y="22"/>
                    </a:lnTo>
                    <a:lnTo>
                      <a:pt x="122" y="24"/>
                    </a:lnTo>
                    <a:lnTo>
                      <a:pt x="128" y="25"/>
                    </a:lnTo>
                    <a:lnTo>
                      <a:pt x="133" y="29"/>
                    </a:lnTo>
                    <a:lnTo>
                      <a:pt x="135" y="30"/>
                    </a:lnTo>
                    <a:lnTo>
                      <a:pt x="138" y="31"/>
                    </a:lnTo>
                    <a:lnTo>
                      <a:pt x="142" y="30"/>
                    </a:lnTo>
                    <a:lnTo>
                      <a:pt x="143" y="30"/>
                    </a:lnTo>
                    <a:lnTo>
                      <a:pt x="144" y="31"/>
                    </a:lnTo>
                    <a:lnTo>
                      <a:pt x="147" y="30"/>
                    </a:lnTo>
                    <a:lnTo>
                      <a:pt x="148" y="31"/>
                    </a:lnTo>
                    <a:lnTo>
                      <a:pt x="150" y="32"/>
                    </a:lnTo>
                    <a:lnTo>
                      <a:pt x="152" y="32"/>
                    </a:lnTo>
                    <a:lnTo>
                      <a:pt x="153" y="32"/>
                    </a:lnTo>
                    <a:lnTo>
                      <a:pt x="153" y="33"/>
                    </a:lnTo>
                    <a:lnTo>
                      <a:pt x="153" y="35"/>
                    </a:lnTo>
                    <a:lnTo>
                      <a:pt x="154" y="35"/>
                    </a:lnTo>
                    <a:lnTo>
                      <a:pt x="155" y="33"/>
                    </a:lnTo>
                    <a:lnTo>
                      <a:pt x="157" y="33"/>
                    </a:lnTo>
                    <a:lnTo>
                      <a:pt x="157" y="36"/>
                    </a:lnTo>
                    <a:lnTo>
                      <a:pt x="158" y="71"/>
                    </a:lnTo>
                    <a:lnTo>
                      <a:pt x="158" y="92"/>
                    </a:lnTo>
                    <a:lnTo>
                      <a:pt x="157" y="98"/>
                    </a:lnTo>
                    <a:lnTo>
                      <a:pt x="159" y="103"/>
                    </a:lnTo>
                    <a:lnTo>
                      <a:pt x="159" y="115"/>
                    </a:lnTo>
                    <a:lnTo>
                      <a:pt x="159" y="131"/>
                    </a:lnTo>
                    <a:lnTo>
                      <a:pt x="160" y="135"/>
                    </a:lnTo>
                    <a:close/>
                  </a:path>
                </a:pathLst>
              </a:custGeom>
              <a:solidFill>
                <a:srgbClr val="EAEAEA"/>
              </a:solidFill>
              <a:ln w="6350">
                <a:solidFill>
                  <a:srgbClr val="C0C0C0"/>
                </a:solidFill>
                <a:round/>
                <a:headEnd/>
                <a:tailEnd/>
              </a:ln>
            </p:spPr>
            <p:txBody>
              <a:bodyPr/>
              <a:lstStyle/>
              <a:p>
                <a:endParaRPr lang="en-US" dirty="0"/>
              </a:p>
            </p:txBody>
          </p:sp>
          <p:sp>
            <p:nvSpPr>
              <p:cNvPr id="717" name="Freeform 701"/>
              <p:cNvSpPr>
                <a:spLocks/>
              </p:cNvSpPr>
              <p:nvPr/>
            </p:nvSpPr>
            <p:spPr bwMode="auto">
              <a:xfrm>
                <a:off x="3158854" y="4294640"/>
                <a:ext cx="50339" cy="40892"/>
              </a:xfrm>
              <a:custGeom>
                <a:avLst/>
                <a:gdLst>
                  <a:gd name="T0" fmla="*/ 2147483647 w 25"/>
                  <a:gd name="T1" fmla="*/ 2147483647 h 22"/>
                  <a:gd name="T2" fmla="*/ 2147483647 w 25"/>
                  <a:gd name="T3" fmla="*/ 2147483647 h 22"/>
                  <a:gd name="T4" fmla="*/ 2147483647 w 25"/>
                  <a:gd name="T5" fmla="*/ 2147483647 h 22"/>
                  <a:gd name="T6" fmla="*/ 2147483647 w 25"/>
                  <a:gd name="T7" fmla="*/ 2147483647 h 22"/>
                  <a:gd name="T8" fmla="*/ 2147483647 w 25"/>
                  <a:gd name="T9" fmla="*/ 2147483647 h 22"/>
                  <a:gd name="T10" fmla="*/ 2147483647 w 25"/>
                  <a:gd name="T11" fmla="*/ 2147483647 h 22"/>
                  <a:gd name="T12" fmla="*/ 2147483647 w 25"/>
                  <a:gd name="T13" fmla="*/ 2147483647 h 22"/>
                  <a:gd name="T14" fmla="*/ 2147483647 w 25"/>
                  <a:gd name="T15" fmla="*/ 2147483647 h 22"/>
                  <a:gd name="T16" fmla="*/ 2147483647 w 25"/>
                  <a:gd name="T17" fmla="*/ 2147483647 h 22"/>
                  <a:gd name="T18" fmla="*/ 2147483647 w 25"/>
                  <a:gd name="T19" fmla="*/ 2147483647 h 22"/>
                  <a:gd name="T20" fmla="*/ 2147483647 w 25"/>
                  <a:gd name="T21" fmla="*/ 2147483647 h 22"/>
                  <a:gd name="T22" fmla="*/ 2147483647 w 25"/>
                  <a:gd name="T23" fmla="*/ 2147483647 h 22"/>
                  <a:gd name="T24" fmla="*/ 2147483647 w 25"/>
                  <a:gd name="T25" fmla="*/ 2147483647 h 22"/>
                  <a:gd name="T26" fmla="*/ 2147483647 w 25"/>
                  <a:gd name="T27" fmla="*/ 2147483647 h 22"/>
                  <a:gd name="T28" fmla="*/ 2147483647 w 25"/>
                  <a:gd name="T29" fmla="*/ 2147483647 h 22"/>
                  <a:gd name="T30" fmla="*/ 2147483647 w 25"/>
                  <a:gd name="T31" fmla="*/ 2147483647 h 22"/>
                  <a:gd name="T32" fmla="*/ 2147483647 w 25"/>
                  <a:gd name="T33" fmla="*/ 2147483647 h 22"/>
                  <a:gd name="T34" fmla="*/ 2147483647 w 25"/>
                  <a:gd name="T35" fmla="*/ 2147483647 h 22"/>
                  <a:gd name="T36" fmla="*/ 2147483647 w 25"/>
                  <a:gd name="T37" fmla="*/ 2147483647 h 22"/>
                  <a:gd name="T38" fmla="*/ 2147483647 w 25"/>
                  <a:gd name="T39" fmla="*/ 2147483647 h 22"/>
                  <a:gd name="T40" fmla="*/ 2147483647 w 25"/>
                  <a:gd name="T41" fmla="*/ 2147483647 h 22"/>
                  <a:gd name="T42" fmla="*/ 2147483647 w 25"/>
                  <a:gd name="T43" fmla="*/ 0 h 22"/>
                  <a:gd name="T44" fmla="*/ 2147483647 w 25"/>
                  <a:gd name="T45" fmla="*/ 0 h 22"/>
                  <a:gd name="T46" fmla="*/ 2147483647 w 25"/>
                  <a:gd name="T47" fmla="*/ 0 h 22"/>
                  <a:gd name="T48" fmla="*/ 2147483647 w 25"/>
                  <a:gd name="T49" fmla="*/ 0 h 22"/>
                  <a:gd name="T50" fmla="*/ 2147483647 w 25"/>
                  <a:gd name="T51" fmla="*/ 2147483647 h 22"/>
                  <a:gd name="T52" fmla="*/ 2147483647 w 25"/>
                  <a:gd name="T53" fmla="*/ 2147483647 h 22"/>
                  <a:gd name="T54" fmla="*/ 2147483647 w 25"/>
                  <a:gd name="T55" fmla="*/ 2147483647 h 22"/>
                  <a:gd name="T56" fmla="*/ 2147483647 w 25"/>
                  <a:gd name="T57" fmla="*/ 2147483647 h 22"/>
                  <a:gd name="T58" fmla="*/ 2147483647 w 25"/>
                  <a:gd name="T59" fmla="*/ 0 h 22"/>
                  <a:gd name="T60" fmla="*/ 2147483647 w 25"/>
                  <a:gd name="T61" fmla="*/ 2147483647 h 22"/>
                  <a:gd name="T62" fmla="*/ 2147483647 w 25"/>
                  <a:gd name="T63" fmla="*/ 2147483647 h 22"/>
                  <a:gd name="T64" fmla="*/ 2147483647 w 25"/>
                  <a:gd name="T65" fmla="*/ 2147483647 h 22"/>
                  <a:gd name="T66" fmla="*/ 2147483647 w 25"/>
                  <a:gd name="T67" fmla="*/ 2147483647 h 22"/>
                  <a:gd name="T68" fmla="*/ 2147483647 w 25"/>
                  <a:gd name="T69" fmla="*/ 2147483647 h 22"/>
                  <a:gd name="T70" fmla="*/ 2147483647 w 25"/>
                  <a:gd name="T71" fmla="*/ 2147483647 h 22"/>
                  <a:gd name="T72" fmla="*/ 2147483647 w 25"/>
                  <a:gd name="T73" fmla="*/ 2147483647 h 22"/>
                  <a:gd name="T74" fmla="*/ 2147483647 w 25"/>
                  <a:gd name="T75" fmla="*/ 2147483647 h 22"/>
                  <a:gd name="T76" fmla="*/ 2147483647 w 25"/>
                  <a:gd name="T77" fmla="*/ 2147483647 h 22"/>
                  <a:gd name="T78" fmla="*/ 2147483647 w 25"/>
                  <a:gd name="T79" fmla="*/ 2147483647 h 22"/>
                  <a:gd name="T80" fmla="*/ 2147483647 w 25"/>
                  <a:gd name="T81" fmla="*/ 2147483647 h 22"/>
                  <a:gd name="T82" fmla="*/ 2147483647 w 25"/>
                  <a:gd name="T83" fmla="*/ 2147483647 h 22"/>
                  <a:gd name="T84" fmla="*/ 2147483647 w 25"/>
                  <a:gd name="T85" fmla="*/ 2147483647 h 22"/>
                  <a:gd name="T86" fmla="*/ 2147483647 w 25"/>
                  <a:gd name="T87" fmla="*/ 2147483647 h 22"/>
                  <a:gd name="T88" fmla="*/ 2147483647 w 25"/>
                  <a:gd name="T89" fmla="*/ 2147483647 h 22"/>
                  <a:gd name="T90" fmla="*/ 2147483647 w 25"/>
                  <a:gd name="T91" fmla="*/ 2147483647 h 22"/>
                  <a:gd name="T92" fmla="*/ 2147483647 w 25"/>
                  <a:gd name="T93" fmla="*/ 2147483647 h 22"/>
                  <a:gd name="T94" fmla="*/ 2147483647 w 25"/>
                  <a:gd name="T95" fmla="*/ 2147483647 h 22"/>
                  <a:gd name="T96" fmla="*/ 2147483647 w 25"/>
                  <a:gd name="T97" fmla="*/ 2147483647 h 22"/>
                  <a:gd name="T98" fmla="*/ 2147483647 w 25"/>
                  <a:gd name="T99" fmla="*/ 2147483647 h 22"/>
                  <a:gd name="T100" fmla="*/ 2147483647 w 25"/>
                  <a:gd name="T101" fmla="*/ 2147483647 h 22"/>
                  <a:gd name="T102" fmla="*/ 2147483647 w 25"/>
                  <a:gd name="T103" fmla="*/ 2147483647 h 22"/>
                  <a:gd name="T104" fmla="*/ 2147483647 w 25"/>
                  <a:gd name="T105" fmla="*/ 2147483647 h 22"/>
                  <a:gd name="T106" fmla="*/ 2147483647 w 25"/>
                  <a:gd name="T107" fmla="*/ 2147483647 h 22"/>
                  <a:gd name="T108" fmla="*/ 2147483647 w 25"/>
                  <a:gd name="T109" fmla="*/ 2147483647 h 22"/>
                  <a:gd name="T110" fmla="*/ 2147483647 w 25"/>
                  <a:gd name="T111" fmla="*/ 2147483647 h 22"/>
                  <a:gd name="T112" fmla="*/ 2147483647 w 25"/>
                  <a:gd name="T113" fmla="*/ 2147483647 h 22"/>
                  <a:gd name="T114" fmla="*/ 2147483647 w 25"/>
                  <a:gd name="T115" fmla="*/ 2147483647 h 22"/>
                  <a:gd name="T116" fmla="*/ 2147483647 w 25"/>
                  <a:gd name="T117" fmla="*/ 2147483647 h 22"/>
                  <a:gd name="T118" fmla="*/ 2147483647 w 25"/>
                  <a:gd name="T119" fmla="*/ 2147483647 h 22"/>
                  <a:gd name="T120" fmla="*/ 2147483647 w 25"/>
                  <a:gd name="T121" fmla="*/ 2147483647 h 22"/>
                  <a:gd name="T122" fmla="*/ 2147483647 w 25"/>
                  <a:gd name="T123" fmla="*/ 2147483647 h 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
                  <a:gd name="T187" fmla="*/ 0 h 22"/>
                  <a:gd name="T188" fmla="*/ 25 w 25"/>
                  <a:gd name="T189" fmla="*/ 22 h 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 h="22">
                    <a:moveTo>
                      <a:pt x="24" y="9"/>
                    </a:moveTo>
                    <a:lnTo>
                      <a:pt x="24" y="8"/>
                    </a:lnTo>
                    <a:lnTo>
                      <a:pt x="24" y="7"/>
                    </a:lnTo>
                    <a:lnTo>
                      <a:pt x="22" y="7"/>
                    </a:lnTo>
                    <a:lnTo>
                      <a:pt x="22" y="5"/>
                    </a:lnTo>
                    <a:lnTo>
                      <a:pt x="22" y="4"/>
                    </a:lnTo>
                    <a:lnTo>
                      <a:pt x="21" y="4"/>
                    </a:lnTo>
                    <a:lnTo>
                      <a:pt x="22" y="4"/>
                    </a:lnTo>
                    <a:lnTo>
                      <a:pt x="22" y="3"/>
                    </a:lnTo>
                    <a:lnTo>
                      <a:pt x="22" y="4"/>
                    </a:lnTo>
                    <a:lnTo>
                      <a:pt x="24" y="4"/>
                    </a:lnTo>
                    <a:lnTo>
                      <a:pt x="25" y="4"/>
                    </a:lnTo>
                    <a:lnTo>
                      <a:pt x="25" y="3"/>
                    </a:lnTo>
                    <a:lnTo>
                      <a:pt x="25" y="2"/>
                    </a:lnTo>
                    <a:lnTo>
                      <a:pt x="25" y="0"/>
                    </a:lnTo>
                    <a:lnTo>
                      <a:pt x="24" y="0"/>
                    </a:lnTo>
                    <a:lnTo>
                      <a:pt x="24" y="2"/>
                    </a:lnTo>
                    <a:lnTo>
                      <a:pt x="22" y="2"/>
                    </a:lnTo>
                    <a:lnTo>
                      <a:pt x="21" y="2"/>
                    </a:lnTo>
                    <a:lnTo>
                      <a:pt x="21" y="0"/>
                    </a:lnTo>
                    <a:lnTo>
                      <a:pt x="19" y="2"/>
                    </a:lnTo>
                    <a:lnTo>
                      <a:pt x="18" y="3"/>
                    </a:lnTo>
                    <a:lnTo>
                      <a:pt x="15" y="3"/>
                    </a:lnTo>
                    <a:lnTo>
                      <a:pt x="14" y="4"/>
                    </a:lnTo>
                    <a:lnTo>
                      <a:pt x="14" y="5"/>
                    </a:lnTo>
                    <a:lnTo>
                      <a:pt x="13" y="5"/>
                    </a:lnTo>
                    <a:lnTo>
                      <a:pt x="13" y="7"/>
                    </a:lnTo>
                    <a:lnTo>
                      <a:pt x="13" y="8"/>
                    </a:lnTo>
                    <a:lnTo>
                      <a:pt x="11" y="7"/>
                    </a:lnTo>
                    <a:lnTo>
                      <a:pt x="11" y="8"/>
                    </a:lnTo>
                    <a:lnTo>
                      <a:pt x="13" y="8"/>
                    </a:lnTo>
                    <a:lnTo>
                      <a:pt x="11" y="8"/>
                    </a:lnTo>
                    <a:lnTo>
                      <a:pt x="11" y="9"/>
                    </a:lnTo>
                    <a:lnTo>
                      <a:pt x="10" y="9"/>
                    </a:lnTo>
                    <a:lnTo>
                      <a:pt x="11" y="8"/>
                    </a:lnTo>
                    <a:lnTo>
                      <a:pt x="10" y="8"/>
                    </a:lnTo>
                    <a:lnTo>
                      <a:pt x="10" y="7"/>
                    </a:lnTo>
                    <a:lnTo>
                      <a:pt x="9" y="7"/>
                    </a:lnTo>
                    <a:lnTo>
                      <a:pt x="9" y="8"/>
                    </a:lnTo>
                    <a:lnTo>
                      <a:pt x="8" y="8"/>
                    </a:lnTo>
                    <a:lnTo>
                      <a:pt x="8" y="7"/>
                    </a:lnTo>
                    <a:lnTo>
                      <a:pt x="7" y="7"/>
                    </a:lnTo>
                    <a:lnTo>
                      <a:pt x="4" y="9"/>
                    </a:lnTo>
                    <a:lnTo>
                      <a:pt x="3" y="10"/>
                    </a:lnTo>
                    <a:lnTo>
                      <a:pt x="2" y="15"/>
                    </a:lnTo>
                    <a:lnTo>
                      <a:pt x="3" y="16"/>
                    </a:lnTo>
                    <a:lnTo>
                      <a:pt x="2" y="19"/>
                    </a:lnTo>
                    <a:lnTo>
                      <a:pt x="0" y="20"/>
                    </a:lnTo>
                    <a:lnTo>
                      <a:pt x="2" y="22"/>
                    </a:lnTo>
                    <a:lnTo>
                      <a:pt x="4" y="22"/>
                    </a:lnTo>
                    <a:lnTo>
                      <a:pt x="7" y="22"/>
                    </a:lnTo>
                    <a:lnTo>
                      <a:pt x="9" y="21"/>
                    </a:lnTo>
                    <a:lnTo>
                      <a:pt x="11" y="20"/>
                    </a:lnTo>
                    <a:lnTo>
                      <a:pt x="14" y="19"/>
                    </a:lnTo>
                    <a:lnTo>
                      <a:pt x="15" y="19"/>
                    </a:lnTo>
                    <a:lnTo>
                      <a:pt x="18" y="18"/>
                    </a:lnTo>
                    <a:lnTo>
                      <a:pt x="20" y="15"/>
                    </a:lnTo>
                    <a:lnTo>
                      <a:pt x="22" y="11"/>
                    </a:lnTo>
                    <a:lnTo>
                      <a:pt x="24" y="9"/>
                    </a:lnTo>
                    <a:close/>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718" name="Freeform 706"/>
              <p:cNvSpPr>
                <a:spLocks/>
              </p:cNvSpPr>
              <p:nvPr/>
            </p:nvSpPr>
            <p:spPr bwMode="auto">
              <a:xfrm>
                <a:off x="2544714" y="3995392"/>
                <a:ext cx="8053" cy="5576"/>
              </a:xfrm>
              <a:custGeom>
                <a:avLst/>
                <a:gdLst>
                  <a:gd name="T0" fmla="*/ 2147483647 w 4"/>
                  <a:gd name="T1" fmla="*/ 2147483647 h 3"/>
                  <a:gd name="T2" fmla="*/ 2147483647 w 4"/>
                  <a:gd name="T3" fmla="*/ 0 h 3"/>
                  <a:gd name="T4" fmla="*/ 2147483647 w 4"/>
                  <a:gd name="T5" fmla="*/ 0 h 3"/>
                  <a:gd name="T6" fmla="*/ 0 w 4"/>
                  <a:gd name="T7" fmla="*/ 0 h 3"/>
                  <a:gd name="T8" fmla="*/ 0 w 4"/>
                  <a:gd name="T9" fmla="*/ 2147483647 h 3"/>
                  <a:gd name="T10" fmla="*/ 0 w 4"/>
                  <a:gd name="T11" fmla="*/ 2147483647 h 3"/>
                  <a:gd name="T12" fmla="*/ 2147483647 w 4"/>
                  <a:gd name="T13" fmla="*/ 2147483647 h 3"/>
                  <a:gd name="T14" fmla="*/ 2147483647 w 4"/>
                  <a:gd name="T15" fmla="*/ 2147483647 h 3"/>
                  <a:gd name="T16" fmla="*/ 2147483647 w 4"/>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4" y="1"/>
                    </a:moveTo>
                    <a:lnTo>
                      <a:pt x="4" y="0"/>
                    </a:lnTo>
                    <a:lnTo>
                      <a:pt x="2" y="0"/>
                    </a:lnTo>
                    <a:lnTo>
                      <a:pt x="0" y="0"/>
                    </a:lnTo>
                    <a:lnTo>
                      <a:pt x="0" y="3"/>
                    </a:lnTo>
                    <a:lnTo>
                      <a:pt x="1" y="3"/>
                    </a:lnTo>
                    <a:lnTo>
                      <a:pt x="4" y="3"/>
                    </a:lnTo>
                    <a:lnTo>
                      <a:pt x="4" y="1"/>
                    </a:lnTo>
                    <a:close/>
                  </a:path>
                </a:pathLst>
              </a:custGeom>
              <a:solidFill>
                <a:srgbClr val="EAEAEA"/>
              </a:solidFill>
              <a:ln w="6350">
                <a:solidFill>
                  <a:srgbClr val="C0C0C0"/>
                </a:solidFill>
                <a:round/>
                <a:headEnd/>
                <a:tailEnd/>
              </a:ln>
            </p:spPr>
            <p:txBody>
              <a:bodyPr/>
              <a:lstStyle/>
              <a:p>
                <a:endParaRPr lang="en-US" dirty="0"/>
              </a:p>
            </p:txBody>
          </p:sp>
          <p:sp>
            <p:nvSpPr>
              <p:cNvPr id="719" name="Freeform 707"/>
              <p:cNvSpPr>
                <a:spLocks/>
              </p:cNvSpPr>
              <p:nvPr/>
            </p:nvSpPr>
            <p:spPr bwMode="auto">
              <a:xfrm>
                <a:off x="2544714" y="3995392"/>
                <a:ext cx="8053" cy="5576"/>
              </a:xfrm>
              <a:custGeom>
                <a:avLst/>
                <a:gdLst>
                  <a:gd name="T0" fmla="*/ 2147483647 w 4"/>
                  <a:gd name="T1" fmla="*/ 2147483647 h 3"/>
                  <a:gd name="T2" fmla="*/ 2147483647 w 4"/>
                  <a:gd name="T3" fmla="*/ 0 h 3"/>
                  <a:gd name="T4" fmla="*/ 2147483647 w 4"/>
                  <a:gd name="T5" fmla="*/ 0 h 3"/>
                  <a:gd name="T6" fmla="*/ 0 w 4"/>
                  <a:gd name="T7" fmla="*/ 0 h 3"/>
                  <a:gd name="T8" fmla="*/ 0 w 4"/>
                  <a:gd name="T9" fmla="*/ 2147483647 h 3"/>
                  <a:gd name="T10" fmla="*/ 0 w 4"/>
                  <a:gd name="T11" fmla="*/ 2147483647 h 3"/>
                  <a:gd name="T12" fmla="*/ 2147483647 w 4"/>
                  <a:gd name="T13" fmla="*/ 2147483647 h 3"/>
                  <a:gd name="T14" fmla="*/ 2147483647 w 4"/>
                  <a:gd name="T15" fmla="*/ 2147483647 h 3"/>
                  <a:gd name="T16" fmla="*/ 2147483647 w 4"/>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4" y="1"/>
                    </a:moveTo>
                    <a:lnTo>
                      <a:pt x="4" y="0"/>
                    </a:lnTo>
                    <a:lnTo>
                      <a:pt x="2" y="0"/>
                    </a:lnTo>
                    <a:lnTo>
                      <a:pt x="0" y="0"/>
                    </a:lnTo>
                    <a:lnTo>
                      <a:pt x="0" y="3"/>
                    </a:lnTo>
                    <a:lnTo>
                      <a:pt x="1" y="3"/>
                    </a:lnTo>
                    <a:lnTo>
                      <a:pt x="4" y="3"/>
                    </a:lnTo>
                    <a:lnTo>
                      <a:pt x="4"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720" name="Freeform 708"/>
              <p:cNvSpPr>
                <a:spLocks/>
              </p:cNvSpPr>
              <p:nvPr/>
            </p:nvSpPr>
            <p:spPr bwMode="auto">
              <a:xfrm>
                <a:off x="3877697" y="4095760"/>
                <a:ext cx="16108" cy="7434"/>
              </a:xfrm>
              <a:custGeom>
                <a:avLst/>
                <a:gdLst>
                  <a:gd name="T0" fmla="*/ 0 w 8"/>
                  <a:gd name="T1" fmla="*/ 0 h 4"/>
                  <a:gd name="T2" fmla="*/ 0 w 8"/>
                  <a:gd name="T3" fmla="*/ 0 h 4"/>
                  <a:gd name="T4" fmla="*/ 2147483647 w 8"/>
                  <a:gd name="T5" fmla="*/ 0 h 4"/>
                  <a:gd name="T6" fmla="*/ 2147483647 w 8"/>
                  <a:gd name="T7" fmla="*/ 2147483647 h 4"/>
                  <a:gd name="T8" fmla="*/ 2147483647 w 8"/>
                  <a:gd name="T9" fmla="*/ 2147483647 h 4"/>
                  <a:gd name="T10" fmla="*/ 2147483647 w 8"/>
                  <a:gd name="T11" fmla="*/ 0 h 4"/>
                  <a:gd name="T12" fmla="*/ 2147483647 w 8"/>
                  <a:gd name="T13" fmla="*/ 2147483647 h 4"/>
                  <a:gd name="T14" fmla="*/ 2147483647 w 8"/>
                  <a:gd name="T15" fmla="*/ 2147483647 h 4"/>
                  <a:gd name="T16" fmla="*/ 2147483647 w 8"/>
                  <a:gd name="T17" fmla="*/ 2147483647 h 4"/>
                  <a:gd name="T18" fmla="*/ 2147483647 w 8"/>
                  <a:gd name="T19" fmla="*/ 2147483647 h 4"/>
                  <a:gd name="T20" fmla="*/ 2147483647 w 8"/>
                  <a:gd name="T21" fmla="*/ 2147483647 h 4"/>
                  <a:gd name="T22" fmla="*/ 0 w 8"/>
                  <a:gd name="T23" fmla="*/ 2147483647 h 4"/>
                  <a:gd name="T24" fmla="*/ 0 w 8"/>
                  <a:gd name="T25" fmla="*/ 2147483647 h 4"/>
                  <a:gd name="T26" fmla="*/ 0 w 8"/>
                  <a:gd name="T27" fmla="*/ 2147483647 h 4"/>
                  <a:gd name="T28" fmla="*/ 0 w 8"/>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4"/>
                  <a:gd name="T47" fmla="*/ 8 w 8"/>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4">
                    <a:moveTo>
                      <a:pt x="0" y="0"/>
                    </a:moveTo>
                    <a:lnTo>
                      <a:pt x="0" y="0"/>
                    </a:lnTo>
                    <a:lnTo>
                      <a:pt x="2" y="0"/>
                    </a:lnTo>
                    <a:lnTo>
                      <a:pt x="3" y="1"/>
                    </a:lnTo>
                    <a:lnTo>
                      <a:pt x="5" y="1"/>
                    </a:lnTo>
                    <a:lnTo>
                      <a:pt x="8" y="0"/>
                    </a:lnTo>
                    <a:lnTo>
                      <a:pt x="6" y="4"/>
                    </a:lnTo>
                    <a:lnTo>
                      <a:pt x="5" y="2"/>
                    </a:lnTo>
                    <a:lnTo>
                      <a:pt x="4" y="2"/>
                    </a:lnTo>
                    <a:lnTo>
                      <a:pt x="3" y="4"/>
                    </a:lnTo>
                    <a:lnTo>
                      <a:pt x="2" y="4"/>
                    </a:lnTo>
                    <a:lnTo>
                      <a:pt x="0" y="2"/>
                    </a:lnTo>
                    <a:lnTo>
                      <a:pt x="0" y="1"/>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721" name="Freeform 710"/>
              <p:cNvSpPr>
                <a:spLocks/>
              </p:cNvSpPr>
              <p:nvPr/>
            </p:nvSpPr>
            <p:spPr bwMode="auto">
              <a:xfrm>
                <a:off x="3970323" y="4077174"/>
                <a:ext cx="4028" cy="7434"/>
              </a:xfrm>
              <a:custGeom>
                <a:avLst/>
                <a:gdLst>
                  <a:gd name="T0" fmla="*/ 0 w 2"/>
                  <a:gd name="T1" fmla="*/ 0 h 4"/>
                  <a:gd name="T2" fmla="*/ 2147483647 w 2"/>
                  <a:gd name="T3" fmla="*/ 0 h 4"/>
                  <a:gd name="T4" fmla="*/ 2147483647 w 2"/>
                  <a:gd name="T5" fmla="*/ 2147483647 h 4"/>
                  <a:gd name="T6" fmla="*/ 2147483647 w 2"/>
                  <a:gd name="T7" fmla="*/ 2147483647 h 4"/>
                  <a:gd name="T8" fmla="*/ 0 w 2"/>
                  <a:gd name="T9" fmla="*/ 2147483647 h 4"/>
                  <a:gd name="T10" fmla="*/ 0 w 2"/>
                  <a:gd name="T11" fmla="*/ 0 h 4"/>
                  <a:gd name="T12" fmla="*/ 0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0"/>
                    </a:moveTo>
                    <a:lnTo>
                      <a:pt x="1" y="0"/>
                    </a:lnTo>
                    <a:lnTo>
                      <a:pt x="2" y="3"/>
                    </a:lnTo>
                    <a:lnTo>
                      <a:pt x="2" y="4"/>
                    </a:lnTo>
                    <a:lnTo>
                      <a:pt x="0" y="3"/>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722" name="Freeform 712"/>
              <p:cNvSpPr>
                <a:spLocks/>
              </p:cNvSpPr>
              <p:nvPr/>
            </p:nvSpPr>
            <p:spPr bwMode="auto">
              <a:xfrm>
                <a:off x="3984418" y="4106913"/>
                <a:ext cx="12082" cy="9294"/>
              </a:xfrm>
              <a:custGeom>
                <a:avLst/>
                <a:gdLst>
                  <a:gd name="T0" fmla="*/ 0 w 6"/>
                  <a:gd name="T1" fmla="*/ 2147483647 h 5"/>
                  <a:gd name="T2" fmla="*/ 0 w 6"/>
                  <a:gd name="T3" fmla="*/ 2147483647 h 5"/>
                  <a:gd name="T4" fmla="*/ 2147483647 w 6"/>
                  <a:gd name="T5" fmla="*/ 0 h 5"/>
                  <a:gd name="T6" fmla="*/ 2147483647 w 6"/>
                  <a:gd name="T7" fmla="*/ 0 h 5"/>
                  <a:gd name="T8" fmla="*/ 2147483647 w 6"/>
                  <a:gd name="T9" fmla="*/ 2147483647 h 5"/>
                  <a:gd name="T10" fmla="*/ 2147483647 w 6"/>
                  <a:gd name="T11" fmla="*/ 2147483647 h 5"/>
                  <a:gd name="T12" fmla="*/ 2147483647 w 6"/>
                  <a:gd name="T13" fmla="*/ 2147483647 h 5"/>
                  <a:gd name="T14" fmla="*/ 0 w 6"/>
                  <a:gd name="T15" fmla="*/ 2147483647 h 5"/>
                  <a:gd name="T16" fmla="*/ 0 w 6"/>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0" y="1"/>
                    </a:moveTo>
                    <a:lnTo>
                      <a:pt x="0" y="1"/>
                    </a:lnTo>
                    <a:lnTo>
                      <a:pt x="2" y="0"/>
                    </a:lnTo>
                    <a:lnTo>
                      <a:pt x="5" y="0"/>
                    </a:lnTo>
                    <a:lnTo>
                      <a:pt x="6" y="2"/>
                    </a:lnTo>
                    <a:lnTo>
                      <a:pt x="6" y="4"/>
                    </a:lnTo>
                    <a:lnTo>
                      <a:pt x="2" y="5"/>
                    </a:lnTo>
                    <a:lnTo>
                      <a:pt x="0" y="2"/>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723" name="Freeform 714"/>
              <p:cNvSpPr>
                <a:spLocks/>
              </p:cNvSpPr>
              <p:nvPr/>
            </p:nvSpPr>
            <p:spPr bwMode="auto">
              <a:xfrm>
                <a:off x="4008579" y="4114347"/>
                <a:ext cx="74502" cy="61337"/>
              </a:xfrm>
              <a:custGeom>
                <a:avLst/>
                <a:gdLst>
                  <a:gd name="T0" fmla="*/ 0 w 37"/>
                  <a:gd name="T1" fmla="*/ 0 h 33"/>
                  <a:gd name="T2" fmla="*/ 2147483647 w 37"/>
                  <a:gd name="T3" fmla="*/ 0 h 33"/>
                  <a:gd name="T4" fmla="*/ 2147483647 w 37"/>
                  <a:gd name="T5" fmla="*/ 2147483647 h 33"/>
                  <a:gd name="T6" fmla="*/ 2147483647 w 37"/>
                  <a:gd name="T7" fmla="*/ 2147483647 h 33"/>
                  <a:gd name="T8" fmla="*/ 2147483647 w 37"/>
                  <a:gd name="T9" fmla="*/ 2147483647 h 33"/>
                  <a:gd name="T10" fmla="*/ 2147483647 w 37"/>
                  <a:gd name="T11" fmla="*/ 2147483647 h 33"/>
                  <a:gd name="T12" fmla="*/ 2147483647 w 37"/>
                  <a:gd name="T13" fmla="*/ 2147483647 h 33"/>
                  <a:gd name="T14" fmla="*/ 2147483647 w 37"/>
                  <a:gd name="T15" fmla="*/ 2147483647 h 33"/>
                  <a:gd name="T16" fmla="*/ 2147483647 w 37"/>
                  <a:gd name="T17" fmla="*/ 2147483647 h 33"/>
                  <a:gd name="T18" fmla="*/ 2147483647 w 37"/>
                  <a:gd name="T19" fmla="*/ 2147483647 h 33"/>
                  <a:gd name="T20" fmla="*/ 2147483647 w 37"/>
                  <a:gd name="T21" fmla="*/ 2147483647 h 33"/>
                  <a:gd name="T22" fmla="*/ 2147483647 w 37"/>
                  <a:gd name="T23" fmla="*/ 2147483647 h 33"/>
                  <a:gd name="T24" fmla="*/ 2147483647 w 37"/>
                  <a:gd name="T25" fmla="*/ 2147483647 h 33"/>
                  <a:gd name="T26" fmla="*/ 2147483647 w 37"/>
                  <a:gd name="T27" fmla="*/ 2147483647 h 33"/>
                  <a:gd name="T28" fmla="*/ 2147483647 w 37"/>
                  <a:gd name="T29" fmla="*/ 2147483647 h 33"/>
                  <a:gd name="T30" fmla="*/ 2147483647 w 37"/>
                  <a:gd name="T31" fmla="*/ 2147483647 h 33"/>
                  <a:gd name="T32" fmla="*/ 2147483647 w 37"/>
                  <a:gd name="T33" fmla="*/ 2147483647 h 33"/>
                  <a:gd name="T34" fmla="*/ 2147483647 w 37"/>
                  <a:gd name="T35" fmla="*/ 2147483647 h 33"/>
                  <a:gd name="T36" fmla="*/ 2147483647 w 37"/>
                  <a:gd name="T37" fmla="*/ 2147483647 h 33"/>
                  <a:gd name="T38" fmla="*/ 2147483647 w 37"/>
                  <a:gd name="T39" fmla="*/ 2147483647 h 33"/>
                  <a:gd name="T40" fmla="*/ 2147483647 w 37"/>
                  <a:gd name="T41" fmla="*/ 2147483647 h 33"/>
                  <a:gd name="T42" fmla="*/ 2147483647 w 37"/>
                  <a:gd name="T43" fmla="*/ 2147483647 h 33"/>
                  <a:gd name="T44" fmla="*/ 2147483647 w 37"/>
                  <a:gd name="T45" fmla="*/ 2147483647 h 33"/>
                  <a:gd name="T46" fmla="*/ 2147483647 w 37"/>
                  <a:gd name="T47" fmla="*/ 2147483647 h 33"/>
                  <a:gd name="T48" fmla="*/ 2147483647 w 37"/>
                  <a:gd name="T49" fmla="*/ 2147483647 h 33"/>
                  <a:gd name="T50" fmla="*/ 2147483647 w 37"/>
                  <a:gd name="T51" fmla="*/ 2147483647 h 33"/>
                  <a:gd name="T52" fmla="*/ 2147483647 w 37"/>
                  <a:gd name="T53" fmla="*/ 2147483647 h 33"/>
                  <a:gd name="T54" fmla="*/ 2147483647 w 37"/>
                  <a:gd name="T55" fmla="*/ 2147483647 h 33"/>
                  <a:gd name="T56" fmla="*/ 2147483647 w 37"/>
                  <a:gd name="T57" fmla="*/ 2147483647 h 33"/>
                  <a:gd name="T58" fmla="*/ 2147483647 w 37"/>
                  <a:gd name="T59" fmla="*/ 2147483647 h 33"/>
                  <a:gd name="T60" fmla="*/ 2147483647 w 37"/>
                  <a:gd name="T61" fmla="*/ 2147483647 h 33"/>
                  <a:gd name="T62" fmla="*/ 0 w 37"/>
                  <a:gd name="T63" fmla="*/ 2147483647 h 33"/>
                  <a:gd name="T64" fmla="*/ 0 w 37"/>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3"/>
                  <a:gd name="T101" fmla="*/ 37 w 37"/>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3">
                    <a:moveTo>
                      <a:pt x="0" y="0"/>
                    </a:moveTo>
                    <a:lnTo>
                      <a:pt x="1" y="0"/>
                    </a:lnTo>
                    <a:lnTo>
                      <a:pt x="6" y="2"/>
                    </a:lnTo>
                    <a:lnTo>
                      <a:pt x="7" y="3"/>
                    </a:lnTo>
                    <a:lnTo>
                      <a:pt x="10" y="5"/>
                    </a:lnTo>
                    <a:lnTo>
                      <a:pt x="16" y="8"/>
                    </a:lnTo>
                    <a:lnTo>
                      <a:pt x="18" y="9"/>
                    </a:lnTo>
                    <a:lnTo>
                      <a:pt x="22" y="12"/>
                    </a:lnTo>
                    <a:lnTo>
                      <a:pt x="23" y="13"/>
                    </a:lnTo>
                    <a:lnTo>
                      <a:pt x="27" y="16"/>
                    </a:lnTo>
                    <a:lnTo>
                      <a:pt x="28" y="18"/>
                    </a:lnTo>
                    <a:lnTo>
                      <a:pt x="31" y="19"/>
                    </a:lnTo>
                    <a:lnTo>
                      <a:pt x="33" y="19"/>
                    </a:lnTo>
                    <a:lnTo>
                      <a:pt x="34" y="20"/>
                    </a:lnTo>
                    <a:lnTo>
                      <a:pt x="36" y="24"/>
                    </a:lnTo>
                    <a:lnTo>
                      <a:pt x="37" y="25"/>
                    </a:lnTo>
                    <a:lnTo>
                      <a:pt x="37" y="27"/>
                    </a:lnTo>
                    <a:lnTo>
                      <a:pt x="36" y="29"/>
                    </a:lnTo>
                    <a:lnTo>
                      <a:pt x="34" y="33"/>
                    </a:lnTo>
                    <a:lnTo>
                      <a:pt x="32" y="33"/>
                    </a:lnTo>
                    <a:lnTo>
                      <a:pt x="29" y="25"/>
                    </a:lnTo>
                    <a:lnTo>
                      <a:pt x="28" y="19"/>
                    </a:lnTo>
                    <a:lnTo>
                      <a:pt x="25" y="14"/>
                    </a:lnTo>
                    <a:lnTo>
                      <a:pt x="23" y="13"/>
                    </a:lnTo>
                    <a:lnTo>
                      <a:pt x="18" y="12"/>
                    </a:lnTo>
                    <a:lnTo>
                      <a:pt x="16" y="11"/>
                    </a:lnTo>
                    <a:lnTo>
                      <a:pt x="14" y="8"/>
                    </a:lnTo>
                    <a:lnTo>
                      <a:pt x="11" y="7"/>
                    </a:lnTo>
                    <a:lnTo>
                      <a:pt x="10" y="6"/>
                    </a:lnTo>
                    <a:lnTo>
                      <a:pt x="7" y="5"/>
                    </a:lnTo>
                    <a:lnTo>
                      <a:pt x="3" y="2"/>
                    </a:lnTo>
                    <a:lnTo>
                      <a:pt x="0" y="2"/>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724" name="Freeform 716"/>
              <p:cNvSpPr>
                <a:spLocks/>
              </p:cNvSpPr>
              <p:nvPr/>
            </p:nvSpPr>
            <p:spPr bwMode="auto">
              <a:xfrm>
                <a:off x="3915955" y="4196129"/>
                <a:ext cx="10069" cy="9294"/>
              </a:xfrm>
              <a:custGeom>
                <a:avLst/>
                <a:gdLst>
                  <a:gd name="T0" fmla="*/ 0 w 5"/>
                  <a:gd name="T1" fmla="*/ 2147483647 h 5"/>
                  <a:gd name="T2" fmla="*/ 0 w 5"/>
                  <a:gd name="T3" fmla="*/ 0 h 5"/>
                  <a:gd name="T4" fmla="*/ 2147483647 w 5"/>
                  <a:gd name="T5" fmla="*/ 2147483647 h 5"/>
                  <a:gd name="T6" fmla="*/ 2147483647 w 5"/>
                  <a:gd name="T7" fmla="*/ 2147483647 h 5"/>
                  <a:gd name="T8" fmla="*/ 2147483647 w 5"/>
                  <a:gd name="T9" fmla="*/ 2147483647 h 5"/>
                  <a:gd name="T10" fmla="*/ 2147483647 w 5"/>
                  <a:gd name="T11" fmla="*/ 2147483647 h 5"/>
                  <a:gd name="T12" fmla="*/ 2147483647 w 5"/>
                  <a:gd name="T13" fmla="*/ 2147483647 h 5"/>
                  <a:gd name="T14" fmla="*/ 0 w 5"/>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1"/>
                    </a:moveTo>
                    <a:lnTo>
                      <a:pt x="0" y="0"/>
                    </a:lnTo>
                    <a:lnTo>
                      <a:pt x="1" y="1"/>
                    </a:lnTo>
                    <a:lnTo>
                      <a:pt x="3" y="2"/>
                    </a:lnTo>
                    <a:lnTo>
                      <a:pt x="5" y="5"/>
                    </a:lnTo>
                    <a:lnTo>
                      <a:pt x="2" y="5"/>
                    </a:lnTo>
                    <a:lnTo>
                      <a:pt x="1" y="3"/>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725" name="Freeform 718"/>
              <p:cNvSpPr>
                <a:spLocks/>
              </p:cNvSpPr>
              <p:nvPr/>
            </p:nvSpPr>
            <p:spPr bwMode="auto">
              <a:xfrm>
                <a:off x="3932066" y="4158955"/>
                <a:ext cx="126855" cy="61337"/>
              </a:xfrm>
              <a:custGeom>
                <a:avLst/>
                <a:gdLst>
                  <a:gd name="T0" fmla="*/ 0 w 63"/>
                  <a:gd name="T1" fmla="*/ 2147483647 h 33"/>
                  <a:gd name="T2" fmla="*/ 2147483647 w 63"/>
                  <a:gd name="T3" fmla="*/ 2147483647 h 33"/>
                  <a:gd name="T4" fmla="*/ 2147483647 w 63"/>
                  <a:gd name="T5" fmla="*/ 2147483647 h 33"/>
                  <a:gd name="T6" fmla="*/ 2147483647 w 63"/>
                  <a:gd name="T7" fmla="*/ 2147483647 h 33"/>
                  <a:gd name="T8" fmla="*/ 2147483647 w 63"/>
                  <a:gd name="T9" fmla="*/ 2147483647 h 33"/>
                  <a:gd name="T10" fmla="*/ 2147483647 w 63"/>
                  <a:gd name="T11" fmla="*/ 2147483647 h 33"/>
                  <a:gd name="T12" fmla="*/ 2147483647 w 63"/>
                  <a:gd name="T13" fmla="*/ 2147483647 h 33"/>
                  <a:gd name="T14" fmla="*/ 2147483647 w 63"/>
                  <a:gd name="T15" fmla="*/ 2147483647 h 33"/>
                  <a:gd name="T16" fmla="*/ 2147483647 w 63"/>
                  <a:gd name="T17" fmla="*/ 2147483647 h 33"/>
                  <a:gd name="T18" fmla="*/ 2147483647 w 63"/>
                  <a:gd name="T19" fmla="*/ 2147483647 h 33"/>
                  <a:gd name="T20" fmla="*/ 2147483647 w 63"/>
                  <a:gd name="T21" fmla="*/ 2147483647 h 33"/>
                  <a:gd name="T22" fmla="*/ 2147483647 w 63"/>
                  <a:gd name="T23" fmla="*/ 2147483647 h 33"/>
                  <a:gd name="T24" fmla="*/ 2147483647 w 63"/>
                  <a:gd name="T25" fmla="*/ 2147483647 h 33"/>
                  <a:gd name="T26" fmla="*/ 2147483647 w 63"/>
                  <a:gd name="T27" fmla="*/ 2147483647 h 33"/>
                  <a:gd name="T28" fmla="*/ 2147483647 w 63"/>
                  <a:gd name="T29" fmla="*/ 2147483647 h 33"/>
                  <a:gd name="T30" fmla="*/ 2147483647 w 63"/>
                  <a:gd name="T31" fmla="*/ 2147483647 h 33"/>
                  <a:gd name="T32" fmla="*/ 2147483647 w 63"/>
                  <a:gd name="T33" fmla="*/ 2147483647 h 33"/>
                  <a:gd name="T34" fmla="*/ 2147483647 w 63"/>
                  <a:gd name="T35" fmla="*/ 2147483647 h 33"/>
                  <a:gd name="T36" fmla="*/ 2147483647 w 63"/>
                  <a:gd name="T37" fmla="*/ 2147483647 h 33"/>
                  <a:gd name="T38" fmla="*/ 2147483647 w 63"/>
                  <a:gd name="T39" fmla="*/ 2147483647 h 33"/>
                  <a:gd name="T40" fmla="*/ 2147483647 w 63"/>
                  <a:gd name="T41" fmla="*/ 2147483647 h 33"/>
                  <a:gd name="T42" fmla="*/ 2147483647 w 63"/>
                  <a:gd name="T43" fmla="*/ 2147483647 h 33"/>
                  <a:gd name="T44" fmla="*/ 2147483647 w 63"/>
                  <a:gd name="T45" fmla="*/ 2147483647 h 33"/>
                  <a:gd name="T46" fmla="*/ 2147483647 w 63"/>
                  <a:gd name="T47" fmla="*/ 2147483647 h 33"/>
                  <a:gd name="T48" fmla="*/ 2147483647 w 63"/>
                  <a:gd name="T49" fmla="*/ 2147483647 h 33"/>
                  <a:gd name="T50" fmla="*/ 2147483647 w 63"/>
                  <a:gd name="T51" fmla="*/ 2147483647 h 33"/>
                  <a:gd name="T52" fmla="*/ 2147483647 w 63"/>
                  <a:gd name="T53" fmla="*/ 2147483647 h 33"/>
                  <a:gd name="T54" fmla="*/ 2147483647 w 63"/>
                  <a:gd name="T55" fmla="*/ 0 h 33"/>
                  <a:gd name="T56" fmla="*/ 2147483647 w 63"/>
                  <a:gd name="T57" fmla="*/ 2147483647 h 33"/>
                  <a:gd name="T58" fmla="*/ 2147483647 w 63"/>
                  <a:gd name="T59" fmla="*/ 2147483647 h 33"/>
                  <a:gd name="T60" fmla="*/ 2147483647 w 63"/>
                  <a:gd name="T61" fmla="*/ 0 h 33"/>
                  <a:gd name="T62" fmla="*/ 2147483647 w 63"/>
                  <a:gd name="T63" fmla="*/ 0 h 33"/>
                  <a:gd name="T64" fmla="*/ 2147483647 w 63"/>
                  <a:gd name="T65" fmla="*/ 2147483647 h 33"/>
                  <a:gd name="T66" fmla="*/ 2147483647 w 63"/>
                  <a:gd name="T67" fmla="*/ 2147483647 h 33"/>
                  <a:gd name="T68" fmla="*/ 2147483647 w 63"/>
                  <a:gd name="T69" fmla="*/ 2147483647 h 33"/>
                  <a:gd name="T70" fmla="*/ 2147483647 w 63"/>
                  <a:gd name="T71" fmla="*/ 2147483647 h 33"/>
                  <a:gd name="T72" fmla="*/ 2147483647 w 63"/>
                  <a:gd name="T73" fmla="*/ 2147483647 h 33"/>
                  <a:gd name="T74" fmla="*/ 2147483647 w 63"/>
                  <a:gd name="T75" fmla="*/ 2147483647 h 33"/>
                  <a:gd name="T76" fmla="*/ 2147483647 w 63"/>
                  <a:gd name="T77" fmla="*/ 2147483647 h 33"/>
                  <a:gd name="T78" fmla="*/ 2147483647 w 63"/>
                  <a:gd name="T79" fmla="*/ 2147483647 h 33"/>
                  <a:gd name="T80" fmla="*/ 2147483647 w 63"/>
                  <a:gd name="T81" fmla="*/ 2147483647 h 33"/>
                  <a:gd name="T82" fmla="*/ 2147483647 w 63"/>
                  <a:gd name="T83" fmla="*/ 2147483647 h 33"/>
                  <a:gd name="T84" fmla="*/ 2147483647 w 63"/>
                  <a:gd name="T85" fmla="*/ 2147483647 h 33"/>
                  <a:gd name="T86" fmla="*/ 2147483647 w 63"/>
                  <a:gd name="T87" fmla="*/ 2147483647 h 33"/>
                  <a:gd name="T88" fmla="*/ 2147483647 w 63"/>
                  <a:gd name="T89" fmla="*/ 2147483647 h 33"/>
                  <a:gd name="T90" fmla="*/ 2147483647 w 63"/>
                  <a:gd name="T91" fmla="*/ 2147483647 h 33"/>
                  <a:gd name="T92" fmla="*/ 2147483647 w 63"/>
                  <a:gd name="T93" fmla="*/ 2147483647 h 33"/>
                  <a:gd name="T94" fmla="*/ 2147483647 w 63"/>
                  <a:gd name="T95" fmla="*/ 2147483647 h 33"/>
                  <a:gd name="T96" fmla="*/ 2147483647 w 63"/>
                  <a:gd name="T97" fmla="*/ 2147483647 h 33"/>
                  <a:gd name="T98" fmla="*/ 2147483647 w 63"/>
                  <a:gd name="T99" fmla="*/ 2147483647 h 33"/>
                  <a:gd name="T100" fmla="*/ 2147483647 w 63"/>
                  <a:gd name="T101" fmla="*/ 2147483647 h 33"/>
                  <a:gd name="T102" fmla="*/ 2147483647 w 63"/>
                  <a:gd name="T103" fmla="*/ 2147483647 h 33"/>
                  <a:gd name="T104" fmla="*/ 2147483647 w 63"/>
                  <a:gd name="T105" fmla="*/ 2147483647 h 33"/>
                  <a:gd name="T106" fmla="*/ 2147483647 w 63"/>
                  <a:gd name="T107" fmla="*/ 2147483647 h 33"/>
                  <a:gd name="T108" fmla="*/ 2147483647 w 63"/>
                  <a:gd name="T109" fmla="*/ 2147483647 h 33"/>
                  <a:gd name="T110" fmla="*/ 2147483647 w 63"/>
                  <a:gd name="T111" fmla="*/ 2147483647 h 33"/>
                  <a:gd name="T112" fmla="*/ 2147483647 w 63"/>
                  <a:gd name="T113" fmla="*/ 2147483647 h 33"/>
                  <a:gd name="T114" fmla="*/ 2147483647 w 63"/>
                  <a:gd name="T115" fmla="*/ 2147483647 h 33"/>
                  <a:gd name="T116" fmla="*/ 0 w 63"/>
                  <a:gd name="T117" fmla="*/ 2147483647 h 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
                  <a:gd name="T178" fmla="*/ 0 h 33"/>
                  <a:gd name="T179" fmla="*/ 63 w 63"/>
                  <a:gd name="T180" fmla="*/ 33 h 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 h="33">
                    <a:moveTo>
                      <a:pt x="0" y="20"/>
                    </a:moveTo>
                    <a:lnTo>
                      <a:pt x="1" y="18"/>
                    </a:lnTo>
                    <a:lnTo>
                      <a:pt x="3" y="20"/>
                    </a:lnTo>
                    <a:lnTo>
                      <a:pt x="14" y="21"/>
                    </a:lnTo>
                    <a:lnTo>
                      <a:pt x="22" y="20"/>
                    </a:lnTo>
                    <a:lnTo>
                      <a:pt x="25" y="18"/>
                    </a:lnTo>
                    <a:lnTo>
                      <a:pt x="25" y="17"/>
                    </a:lnTo>
                    <a:lnTo>
                      <a:pt x="25" y="16"/>
                    </a:lnTo>
                    <a:lnTo>
                      <a:pt x="26" y="14"/>
                    </a:lnTo>
                    <a:lnTo>
                      <a:pt x="27" y="14"/>
                    </a:lnTo>
                    <a:lnTo>
                      <a:pt x="28" y="14"/>
                    </a:lnTo>
                    <a:lnTo>
                      <a:pt x="27" y="16"/>
                    </a:lnTo>
                    <a:lnTo>
                      <a:pt x="27" y="18"/>
                    </a:lnTo>
                    <a:lnTo>
                      <a:pt x="28" y="20"/>
                    </a:lnTo>
                    <a:lnTo>
                      <a:pt x="31" y="20"/>
                    </a:lnTo>
                    <a:lnTo>
                      <a:pt x="33" y="20"/>
                    </a:lnTo>
                    <a:lnTo>
                      <a:pt x="36" y="20"/>
                    </a:lnTo>
                    <a:lnTo>
                      <a:pt x="38" y="20"/>
                    </a:lnTo>
                    <a:lnTo>
                      <a:pt x="39" y="20"/>
                    </a:lnTo>
                    <a:lnTo>
                      <a:pt x="44" y="14"/>
                    </a:lnTo>
                    <a:lnTo>
                      <a:pt x="48" y="11"/>
                    </a:lnTo>
                    <a:lnTo>
                      <a:pt x="49" y="11"/>
                    </a:lnTo>
                    <a:lnTo>
                      <a:pt x="52" y="10"/>
                    </a:lnTo>
                    <a:lnTo>
                      <a:pt x="52" y="7"/>
                    </a:lnTo>
                    <a:lnTo>
                      <a:pt x="52" y="5"/>
                    </a:lnTo>
                    <a:lnTo>
                      <a:pt x="50" y="3"/>
                    </a:lnTo>
                    <a:lnTo>
                      <a:pt x="50" y="1"/>
                    </a:lnTo>
                    <a:lnTo>
                      <a:pt x="53" y="0"/>
                    </a:lnTo>
                    <a:lnTo>
                      <a:pt x="55" y="1"/>
                    </a:lnTo>
                    <a:lnTo>
                      <a:pt x="56" y="1"/>
                    </a:lnTo>
                    <a:lnTo>
                      <a:pt x="56" y="0"/>
                    </a:lnTo>
                    <a:lnTo>
                      <a:pt x="59" y="0"/>
                    </a:lnTo>
                    <a:lnTo>
                      <a:pt x="61" y="1"/>
                    </a:lnTo>
                    <a:lnTo>
                      <a:pt x="63" y="4"/>
                    </a:lnTo>
                    <a:lnTo>
                      <a:pt x="63" y="7"/>
                    </a:lnTo>
                    <a:lnTo>
                      <a:pt x="63" y="10"/>
                    </a:lnTo>
                    <a:lnTo>
                      <a:pt x="60" y="11"/>
                    </a:lnTo>
                    <a:lnTo>
                      <a:pt x="59" y="12"/>
                    </a:lnTo>
                    <a:lnTo>
                      <a:pt x="58" y="14"/>
                    </a:lnTo>
                    <a:lnTo>
                      <a:pt x="59" y="17"/>
                    </a:lnTo>
                    <a:lnTo>
                      <a:pt x="56" y="21"/>
                    </a:lnTo>
                    <a:lnTo>
                      <a:pt x="55" y="21"/>
                    </a:lnTo>
                    <a:lnTo>
                      <a:pt x="52" y="21"/>
                    </a:lnTo>
                    <a:lnTo>
                      <a:pt x="50" y="22"/>
                    </a:lnTo>
                    <a:lnTo>
                      <a:pt x="50" y="25"/>
                    </a:lnTo>
                    <a:lnTo>
                      <a:pt x="47" y="27"/>
                    </a:lnTo>
                    <a:lnTo>
                      <a:pt x="39" y="31"/>
                    </a:lnTo>
                    <a:lnTo>
                      <a:pt x="37" y="32"/>
                    </a:lnTo>
                    <a:lnTo>
                      <a:pt x="34" y="32"/>
                    </a:lnTo>
                    <a:lnTo>
                      <a:pt x="28" y="32"/>
                    </a:lnTo>
                    <a:lnTo>
                      <a:pt x="26" y="33"/>
                    </a:lnTo>
                    <a:lnTo>
                      <a:pt x="21" y="33"/>
                    </a:lnTo>
                    <a:lnTo>
                      <a:pt x="19" y="29"/>
                    </a:lnTo>
                    <a:lnTo>
                      <a:pt x="16" y="29"/>
                    </a:lnTo>
                    <a:lnTo>
                      <a:pt x="14" y="31"/>
                    </a:lnTo>
                    <a:lnTo>
                      <a:pt x="8" y="27"/>
                    </a:lnTo>
                    <a:lnTo>
                      <a:pt x="4" y="26"/>
                    </a:lnTo>
                    <a:lnTo>
                      <a:pt x="1" y="23"/>
                    </a:lnTo>
                    <a:lnTo>
                      <a:pt x="0" y="20"/>
                    </a:lnTo>
                    <a:close/>
                  </a:path>
                </a:pathLst>
              </a:custGeom>
              <a:solidFill>
                <a:srgbClr val="EAEAEA"/>
              </a:solidFill>
              <a:ln w="6350">
                <a:solidFill>
                  <a:srgbClr val="C0C0C0"/>
                </a:solidFill>
                <a:round/>
                <a:headEnd/>
                <a:tailEnd/>
              </a:ln>
            </p:spPr>
            <p:txBody>
              <a:bodyPr/>
              <a:lstStyle/>
              <a:p>
                <a:endParaRPr lang="en-US" dirty="0"/>
              </a:p>
            </p:txBody>
          </p:sp>
          <p:sp>
            <p:nvSpPr>
              <p:cNvPr id="726" name="Freeform 720"/>
              <p:cNvSpPr>
                <a:spLocks/>
              </p:cNvSpPr>
              <p:nvPr/>
            </p:nvSpPr>
            <p:spPr bwMode="auto">
              <a:xfrm>
                <a:off x="3998512" y="4307650"/>
                <a:ext cx="16108" cy="7434"/>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2147483647 h 4"/>
                  <a:gd name="T12" fmla="*/ 2147483647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1" y="0"/>
                    </a:moveTo>
                    <a:lnTo>
                      <a:pt x="5" y="0"/>
                    </a:lnTo>
                    <a:lnTo>
                      <a:pt x="6" y="2"/>
                    </a:lnTo>
                    <a:lnTo>
                      <a:pt x="8" y="4"/>
                    </a:lnTo>
                    <a:lnTo>
                      <a:pt x="1" y="3"/>
                    </a:lnTo>
                    <a:lnTo>
                      <a:pt x="0" y="1"/>
                    </a:lnTo>
                    <a:lnTo>
                      <a:pt x="1" y="0"/>
                    </a:lnTo>
                    <a:close/>
                  </a:path>
                </a:pathLst>
              </a:custGeom>
              <a:solidFill>
                <a:srgbClr val="EAEAEA"/>
              </a:solidFill>
              <a:ln w="6350">
                <a:solidFill>
                  <a:srgbClr val="C0C0C0"/>
                </a:solidFill>
                <a:round/>
                <a:headEnd/>
                <a:tailEnd/>
              </a:ln>
            </p:spPr>
            <p:txBody>
              <a:bodyPr/>
              <a:lstStyle/>
              <a:p>
                <a:endParaRPr lang="en-US" dirty="0"/>
              </a:p>
            </p:txBody>
          </p:sp>
          <p:sp>
            <p:nvSpPr>
              <p:cNvPr id="727" name="Freeform 722"/>
              <p:cNvSpPr>
                <a:spLocks/>
              </p:cNvSpPr>
              <p:nvPr/>
            </p:nvSpPr>
            <p:spPr bwMode="auto">
              <a:xfrm>
                <a:off x="4010594" y="4320660"/>
                <a:ext cx="12082" cy="9294"/>
              </a:xfrm>
              <a:custGeom>
                <a:avLst/>
                <a:gdLst>
                  <a:gd name="T0" fmla="*/ 0 w 6"/>
                  <a:gd name="T1" fmla="*/ 0 h 5"/>
                  <a:gd name="T2" fmla="*/ 2147483647 w 6"/>
                  <a:gd name="T3" fmla="*/ 2147483647 h 5"/>
                  <a:gd name="T4" fmla="*/ 2147483647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2147483647 w 6"/>
                  <a:gd name="T15" fmla="*/ 2147483647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0" y="0"/>
                    </a:moveTo>
                    <a:lnTo>
                      <a:pt x="3" y="1"/>
                    </a:lnTo>
                    <a:lnTo>
                      <a:pt x="3" y="2"/>
                    </a:lnTo>
                    <a:lnTo>
                      <a:pt x="5" y="1"/>
                    </a:lnTo>
                    <a:lnTo>
                      <a:pt x="6" y="2"/>
                    </a:lnTo>
                    <a:lnTo>
                      <a:pt x="6" y="5"/>
                    </a:lnTo>
                    <a:lnTo>
                      <a:pt x="4" y="5"/>
                    </a:lnTo>
                    <a:lnTo>
                      <a:pt x="2" y="1"/>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728" name="Freeform 724"/>
              <p:cNvSpPr>
                <a:spLocks/>
              </p:cNvSpPr>
              <p:nvPr/>
            </p:nvSpPr>
            <p:spPr bwMode="auto">
              <a:xfrm>
                <a:off x="4824074" y="4541845"/>
                <a:ext cx="38259" cy="26021"/>
              </a:xfrm>
              <a:custGeom>
                <a:avLst/>
                <a:gdLst>
                  <a:gd name="T0" fmla="*/ 2147483647 w 19"/>
                  <a:gd name="T1" fmla="*/ 2147483647 h 14"/>
                  <a:gd name="T2" fmla="*/ 2147483647 w 19"/>
                  <a:gd name="T3" fmla="*/ 2147483647 h 14"/>
                  <a:gd name="T4" fmla="*/ 2147483647 w 19"/>
                  <a:gd name="T5" fmla="*/ 0 h 14"/>
                  <a:gd name="T6" fmla="*/ 2147483647 w 19"/>
                  <a:gd name="T7" fmla="*/ 2147483647 h 14"/>
                  <a:gd name="T8" fmla="*/ 2147483647 w 19"/>
                  <a:gd name="T9" fmla="*/ 2147483647 h 14"/>
                  <a:gd name="T10" fmla="*/ 2147483647 w 19"/>
                  <a:gd name="T11" fmla="*/ 2147483647 h 14"/>
                  <a:gd name="T12" fmla="*/ 2147483647 w 19"/>
                  <a:gd name="T13" fmla="*/ 2147483647 h 14"/>
                  <a:gd name="T14" fmla="*/ 2147483647 w 19"/>
                  <a:gd name="T15" fmla="*/ 2147483647 h 14"/>
                  <a:gd name="T16" fmla="*/ 2147483647 w 19"/>
                  <a:gd name="T17" fmla="*/ 2147483647 h 14"/>
                  <a:gd name="T18" fmla="*/ 2147483647 w 19"/>
                  <a:gd name="T19" fmla="*/ 2147483647 h 14"/>
                  <a:gd name="T20" fmla="*/ 2147483647 w 19"/>
                  <a:gd name="T21" fmla="*/ 2147483647 h 14"/>
                  <a:gd name="T22" fmla="*/ 2147483647 w 19"/>
                  <a:gd name="T23" fmla="*/ 2147483647 h 14"/>
                  <a:gd name="T24" fmla="*/ 2147483647 w 19"/>
                  <a:gd name="T25" fmla="*/ 2147483647 h 14"/>
                  <a:gd name="T26" fmla="*/ 2147483647 w 19"/>
                  <a:gd name="T27" fmla="*/ 2147483647 h 14"/>
                  <a:gd name="T28" fmla="*/ 2147483647 w 19"/>
                  <a:gd name="T29" fmla="*/ 2147483647 h 14"/>
                  <a:gd name="T30" fmla="*/ 2147483647 w 19"/>
                  <a:gd name="T31" fmla="*/ 2147483647 h 14"/>
                  <a:gd name="T32" fmla="*/ 0 w 19"/>
                  <a:gd name="T33" fmla="*/ 2147483647 h 14"/>
                  <a:gd name="T34" fmla="*/ 0 w 19"/>
                  <a:gd name="T35" fmla="*/ 2147483647 h 14"/>
                  <a:gd name="T36" fmla="*/ 2147483647 w 19"/>
                  <a:gd name="T37" fmla="*/ 2147483647 h 14"/>
                  <a:gd name="T38" fmla="*/ 2147483647 w 19"/>
                  <a:gd name="T39" fmla="*/ 2147483647 h 14"/>
                  <a:gd name="T40" fmla="*/ 2147483647 w 19"/>
                  <a:gd name="T41" fmla="*/ 2147483647 h 14"/>
                  <a:gd name="T42" fmla="*/ 2147483647 w 19"/>
                  <a:gd name="T43" fmla="*/ 2147483647 h 14"/>
                  <a:gd name="T44" fmla="*/ 2147483647 w 19"/>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4"/>
                  <a:gd name="T71" fmla="*/ 19 w 19"/>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4">
                    <a:moveTo>
                      <a:pt x="9" y="1"/>
                    </a:moveTo>
                    <a:lnTo>
                      <a:pt x="11" y="1"/>
                    </a:lnTo>
                    <a:lnTo>
                      <a:pt x="13" y="0"/>
                    </a:lnTo>
                    <a:lnTo>
                      <a:pt x="14" y="1"/>
                    </a:lnTo>
                    <a:lnTo>
                      <a:pt x="15" y="2"/>
                    </a:lnTo>
                    <a:lnTo>
                      <a:pt x="17" y="3"/>
                    </a:lnTo>
                    <a:lnTo>
                      <a:pt x="18" y="4"/>
                    </a:lnTo>
                    <a:lnTo>
                      <a:pt x="19" y="6"/>
                    </a:lnTo>
                    <a:lnTo>
                      <a:pt x="19" y="11"/>
                    </a:lnTo>
                    <a:lnTo>
                      <a:pt x="19" y="12"/>
                    </a:lnTo>
                    <a:lnTo>
                      <a:pt x="15" y="12"/>
                    </a:lnTo>
                    <a:lnTo>
                      <a:pt x="14" y="14"/>
                    </a:lnTo>
                    <a:lnTo>
                      <a:pt x="11" y="14"/>
                    </a:lnTo>
                    <a:lnTo>
                      <a:pt x="6" y="14"/>
                    </a:lnTo>
                    <a:lnTo>
                      <a:pt x="6" y="13"/>
                    </a:lnTo>
                    <a:lnTo>
                      <a:pt x="1" y="12"/>
                    </a:lnTo>
                    <a:lnTo>
                      <a:pt x="0" y="11"/>
                    </a:lnTo>
                    <a:lnTo>
                      <a:pt x="0" y="8"/>
                    </a:lnTo>
                    <a:lnTo>
                      <a:pt x="1" y="4"/>
                    </a:lnTo>
                    <a:lnTo>
                      <a:pt x="4" y="2"/>
                    </a:lnTo>
                    <a:lnTo>
                      <a:pt x="7" y="1"/>
                    </a:lnTo>
                    <a:lnTo>
                      <a:pt x="8" y="1"/>
                    </a:lnTo>
                    <a:lnTo>
                      <a:pt x="9" y="1"/>
                    </a:lnTo>
                    <a:close/>
                  </a:path>
                </a:pathLst>
              </a:custGeom>
              <a:solidFill>
                <a:srgbClr val="EAEAEA"/>
              </a:solidFill>
              <a:ln w="6350">
                <a:solidFill>
                  <a:srgbClr val="C0C0C0"/>
                </a:solidFill>
                <a:round/>
                <a:headEnd/>
                <a:tailEnd/>
              </a:ln>
            </p:spPr>
            <p:txBody>
              <a:bodyPr/>
              <a:lstStyle/>
              <a:p>
                <a:endParaRPr lang="en-US" dirty="0"/>
              </a:p>
            </p:txBody>
          </p:sp>
          <p:sp>
            <p:nvSpPr>
              <p:cNvPr id="729" name="Freeform 726"/>
              <p:cNvSpPr>
                <a:spLocks/>
              </p:cNvSpPr>
              <p:nvPr/>
            </p:nvSpPr>
            <p:spPr bwMode="auto">
              <a:xfrm>
                <a:off x="4860320" y="4506528"/>
                <a:ext cx="46313" cy="22305"/>
              </a:xfrm>
              <a:custGeom>
                <a:avLst/>
                <a:gdLst>
                  <a:gd name="T0" fmla="*/ 2147483647 w 23"/>
                  <a:gd name="T1" fmla="*/ 2147483647 h 12"/>
                  <a:gd name="T2" fmla="*/ 2147483647 w 23"/>
                  <a:gd name="T3" fmla="*/ 2147483647 h 12"/>
                  <a:gd name="T4" fmla="*/ 2147483647 w 23"/>
                  <a:gd name="T5" fmla="*/ 2147483647 h 12"/>
                  <a:gd name="T6" fmla="*/ 2147483647 w 23"/>
                  <a:gd name="T7" fmla="*/ 0 h 12"/>
                  <a:gd name="T8" fmla="*/ 2147483647 w 23"/>
                  <a:gd name="T9" fmla="*/ 0 h 12"/>
                  <a:gd name="T10" fmla="*/ 2147483647 w 23"/>
                  <a:gd name="T11" fmla="*/ 0 h 12"/>
                  <a:gd name="T12" fmla="*/ 2147483647 w 23"/>
                  <a:gd name="T13" fmla="*/ 2147483647 h 12"/>
                  <a:gd name="T14" fmla="*/ 2147483647 w 23"/>
                  <a:gd name="T15" fmla="*/ 2147483647 h 12"/>
                  <a:gd name="T16" fmla="*/ 2147483647 w 23"/>
                  <a:gd name="T17" fmla="*/ 2147483647 h 12"/>
                  <a:gd name="T18" fmla="*/ 2147483647 w 23"/>
                  <a:gd name="T19" fmla="*/ 2147483647 h 12"/>
                  <a:gd name="T20" fmla="*/ 2147483647 w 23"/>
                  <a:gd name="T21" fmla="*/ 2147483647 h 12"/>
                  <a:gd name="T22" fmla="*/ 2147483647 w 23"/>
                  <a:gd name="T23" fmla="*/ 2147483647 h 12"/>
                  <a:gd name="T24" fmla="*/ 2147483647 w 23"/>
                  <a:gd name="T25" fmla="*/ 2147483647 h 12"/>
                  <a:gd name="T26" fmla="*/ 2147483647 w 23"/>
                  <a:gd name="T27" fmla="*/ 2147483647 h 12"/>
                  <a:gd name="T28" fmla="*/ 2147483647 w 23"/>
                  <a:gd name="T29" fmla="*/ 2147483647 h 12"/>
                  <a:gd name="T30" fmla="*/ 2147483647 w 23"/>
                  <a:gd name="T31" fmla="*/ 2147483647 h 12"/>
                  <a:gd name="T32" fmla="*/ 2147483647 w 23"/>
                  <a:gd name="T33" fmla="*/ 2147483647 h 12"/>
                  <a:gd name="T34" fmla="*/ 2147483647 w 23"/>
                  <a:gd name="T35" fmla="*/ 2147483647 h 12"/>
                  <a:gd name="T36" fmla="*/ 2147483647 w 23"/>
                  <a:gd name="T37" fmla="*/ 2147483647 h 12"/>
                  <a:gd name="T38" fmla="*/ 2147483647 w 23"/>
                  <a:gd name="T39" fmla="*/ 2147483647 h 12"/>
                  <a:gd name="T40" fmla="*/ 2147483647 w 23"/>
                  <a:gd name="T41" fmla="*/ 2147483647 h 12"/>
                  <a:gd name="T42" fmla="*/ 2147483647 w 23"/>
                  <a:gd name="T43" fmla="*/ 2147483647 h 12"/>
                  <a:gd name="T44" fmla="*/ 2147483647 w 23"/>
                  <a:gd name="T45" fmla="*/ 2147483647 h 12"/>
                  <a:gd name="T46" fmla="*/ 0 w 23"/>
                  <a:gd name="T47" fmla="*/ 2147483647 h 12"/>
                  <a:gd name="T48" fmla="*/ 0 w 23"/>
                  <a:gd name="T49" fmla="*/ 2147483647 h 12"/>
                  <a:gd name="T50" fmla="*/ 2147483647 w 23"/>
                  <a:gd name="T51" fmla="*/ 2147483647 h 12"/>
                  <a:gd name="T52" fmla="*/ 2147483647 w 23"/>
                  <a:gd name="T53" fmla="*/ 2147483647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12"/>
                  <a:gd name="T83" fmla="*/ 23 w 23"/>
                  <a:gd name="T84" fmla="*/ 12 h 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12">
                    <a:moveTo>
                      <a:pt x="6" y="5"/>
                    </a:moveTo>
                    <a:lnTo>
                      <a:pt x="7" y="5"/>
                    </a:lnTo>
                    <a:lnTo>
                      <a:pt x="17" y="0"/>
                    </a:lnTo>
                    <a:lnTo>
                      <a:pt x="19" y="0"/>
                    </a:lnTo>
                    <a:lnTo>
                      <a:pt x="23" y="0"/>
                    </a:lnTo>
                    <a:lnTo>
                      <a:pt x="22" y="1"/>
                    </a:lnTo>
                    <a:lnTo>
                      <a:pt x="18" y="4"/>
                    </a:lnTo>
                    <a:lnTo>
                      <a:pt x="16" y="8"/>
                    </a:lnTo>
                    <a:lnTo>
                      <a:pt x="21" y="5"/>
                    </a:lnTo>
                    <a:lnTo>
                      <a:pt x="21" y="8"/>
                    </a:lnTo>
                    <a:lnTo>
                      <a:pt x="22" y="9"/>
                    </a:lnTo>
                    <a:lnTo>
                      <a:pt x="17" y="9"/>
                    </a:lnTo>
                    <a:lnTo>
                      <a:pt x="12" y="10"/>
                    </a:lnTo>
                    <a:lnTo>
                      <a:pt x="12" y="8"/>
                    </a:lnTo>
                    <a:lnTo>
                      <a:pt x="11" y="8"/>
                    </a:lnTo>
                    <a:lnTo>
                      <a:pt x="10" y="9"/>
                    </a:lnTo>
                    <a:lnTo>
                      <a:pt x="8" y="11"/>
                    </a:lnTo>
                    <a:lnTo>
                      <a:pt x="7" y="12"/>
                    </a:lnTo>
                    <a:lnTo>
                      <a:pt x="6" y="11"/>
                    </a:lnTo>
                    <a:lnTo>
                      <a:pt x="5" y="12"/>
                    </a:lnTo>
                    <a:lnTo>
                      <a:pt x="2" y="11"/>
                    </a:lnTo>
                    <a:lnTo>
                      <a:pt x="2" y="10"/>
                    </a:lnTo>
                    <a:lnTo>
                      <a:pt x="0" y="10"/>
                    </a:lnTo>
                    <a:lnTo>
                      <a:pt x="0" y="8"/>
                    </a:lnTo>
                    <a:lnTo>
                      <a:pt x="2" y="8"/>
                    </a:lnTo>
                    <a:lnTo>
                      <a:pt x="6" y="5"/>
                    </a:lnTo>
                    <a:close/>
                  </a:path>
                </a:pathLst>
              </a:custGeom>
              <a:solidFill>
                <a:srgbClr val="EAEAEA"/>
              </a:solidFill>
              <a:ln w="6350">
                <a:solidFill>
                  <a:srgbClr val="C0C0C0"/>
                </a:solidFill>
                <a:round/>
                <a:headEnd/>
                <a:tailEnd/>
              </a:ln>
            </p:spPr>
            <p:txBody>
              <a:bodyPr/>
              <a:lstStyle/>
              <a:p>
                <a:endParaRPr lang="en-US" dirty="0"/>
              </a:p>
            </p:txBody>
          </p:sp>
          <p:sp>
            <p:nvSpPr>
              <p:cNvPr id="730" name="Freeform 728"/>
              <p:cNvSpPr>
                <a:spLocks/>
              </p:cNvSpPr>
              <p:nvPr/>
            </p:nvSpPr>
            <p:spPr bwMode="auto">
              <a:xfrm>
                <a:off x="3704531" y="4110631"/>
                <a:ext cx="306062" cy="234193"/>
              </a:xfrm>
              <a:custGeom>
                <a:avLst/>
                <a:gdLst>
                  <a:gd name="T0" fmla="*/ 2147483647 w 152"/>
                  <a:gd name="T1" fmla="*/ 2147483647 h 126"/>
                  <a:gd name="T2" fmla="*/ 0 w 152"/>
                  <a:gd name="T3" fmla="*/ 2147483647 h 126"/>
                  <a:gd name="T4" fmla="*/ 2147483647 w 152"/>
                  <a:gd name="T5" fmla="*/ 2147483647 h 126"/>
                  <a:gd name="T6" fmla="*/ 2147483647 w 152"/>
                  <a:gd name="T7" fmla="*/ 2147483647 h 126"/>
                  <a:gd name="T8" fmla="*/ 2147483647 w 152"/>
                  <a:gd name="T9" fmla="*/ 2147483647 h 126"/>
                  <a:gd name="T10" fmla="*/ 2147483647 w 152"/>
                  <a:gd name="T11" fmla="*/ 2147483647 h 126"/>
                  <a:gd name="T12" fmla="*/ 2147483647 w 152"/>
                  <a:gd name="T13" fmla="*/ 2147483647 h 126"/>
                  <a:gd name="T14" fmla="*/ 2147483647 w 152"/>
                  <a:gd name="T15" fmla="*/ 2147483647 h 126"/>
                  <a:gd name="T16" fmla="*/ 2147483647 w 152"/>
                  <a:gd name="T17" fmla="*/ 2147483647 h 126"/>
                  <a:gd name="T18" fmla="*/ 2147483647 w 152"/>
                  <a:gd name="T19" fmla="*/ 2147483647 h 126"/>
                  <a:gd name="T20" fmla="*/ 2147483647 w 152"/>
                  <a:gd name="T21" fmla="*/ 2147483647 h 126"/>
                  <a:gd name="T22" fmla="*/ 2147483647 w 152"/>
                  <a:gd name="T23" fmla="*/ 2147483647 h 126"/>
                  <a:gd name="T24" fmla="*/ 2147483647 w 152"/>
                  <a:gd name="T25" fmla="*/ 2147483647 h 126"/>
                  <a:gd name="T26" fmla="*/ 2147483647 w 152"/>
                  <a:gd name="T27" fmla="*/ 2147483647 h 126"/>
                  <a:gd name="T28" fmla="*/ 2147483647 w 152"/>
                  <a:gd name="T29" fmla="*/ 2147483647 h 126"/>
                  <a:gd name="T30" fmla="*/ 2147483647 w 152"/>
                  <a:gd name="T31" fmla="*/ 2147483647 h 126"/>
                  <a:gd name="T32" fmla="*/ 2147483647 w 152"/>
                  <a:gd name="T33" fmla="*/ 2147483647 h 126"/>
                  <a:gd name="T34" fmla="*/ 2147483647 w 152"/>
                  <a:gd name="T35" fmla="*/ 2147483647 h 126"/>
                  <a:gd name="T36" fmla="*/ 2147483647 w 152"/>
                  <a:gd name="T37" fmla="*/ 2147483647 h 126"/>
                  <a:gd name="T38" fmla="*/ 2147483647 w 152"/>
                  <a:gd name="T39" fmla="*/ 2147483647 h 126"/>
                  <a:gd name="T40" fmla="*/ 2147483647 w 152"/>
                  <a:gd name="T41" fmla="*/ 2147483647 h 126"/>
                  <a:gd name="T42" fmla="*/ 2147483647 w 152"/>
                  <a:gd name="T43" fmla="*/ 2147483647 h 126"/>
                  <a:gd name="T44" fmla="*/ 2147483647 w 152"/>
                  <a:gd name="T45" fmla="*/ 2147483647 h 126"/>
                  <a:gd name="T46" fmla="*/ 2147483647 w 152"/>
                  <a:gd name="T47" fmla="*/ 2147483647 h 126"/>
                  <a:gd name="T48" fmla="*/ 2147483647 w 152"/>
                  <a:gd name="T49" fmla="*/ 2147483647 h 126"/>
                  <a:gd name="T50" fmla="*/ 2147483647 w 152"/>
                  <a:gd name="T51" fmla="*/ 2147483647 h 126"/>
                  <a:gd name="T52" fmla="*/ 2147483647 w 152"/>
                  <a:gd name="T53" fmla="*/ 2147483647 h 126"/>
                  <a:gd name="T54" fmla="*/ 2147483647 w 152"/>
                  <a:gd name="T55" fmla="*/ 2147483647 h 126"/>
                  <a:gd name="T56" fmla="*/ 2147483647 w 152"/>
                  <a:gd name="T57" fmla="*/ 2147483647 h 126"/>
                  <a:gd name="T58" fmla="*/ 2147483647 w 152"/>
                  <a:gd name="T59" fmla="*/ 2147483647 h 126"/>
                  <a:gd name="T60" fmla="*/ 2147483647 w 152"/>
                  <a:gd name="T61" fmla="*/ 2147483647 h 126"/>
                  <a:gd name="T62" fmla="*/ 2147483647 w 152"/>
                  <a:gd name="T63" fmla="*/ 2147483647 h 126"/>
                  <a:gd name="T64" fmla="*/ 2147483647 w 152"/>
                  <a:gd name="T65" fmla="*/ 2147483647 h 126"/>
                  <a:gd name="T66" fmla="*/ 2147483647 w 152"/>
                  <a:gd name="T67" fmla="*/ 2147483647 h 126"/>
                  <a:gd name="T68" fmla="*/ 2147483647 w 152"/>
                  <a:gd name="T69" fmla="*/ 2147483647 h 126"/>
                  <a:gd name="T70" fmla="*/ 2147483647 w 152"/>
                  <a:gd name="T71" fmla="*/ 2147483647 h 126"/>
                  <a:gd name="T72" fmla="*/ 2147483647 w 152"/>
                  <a:gd name="T73" fmla="*/ 2147483647 h 126"/>
                  <a:gd name="T74" fmla="*/ 2147483647 w 152"/>
                  <a:gd name="T75" fmla="*/ 2147483647 h 126"/>
                  <a:gd name="T76" fmla="*/ 2147483647 w 152"/>
                  <a:gd name="T77" fmla="*/ 2147483647 h 126"/>
                  <a:gd name="T78" fmla="*/ 2147483647 w 152"/>
                  <a:gd name="T79" fmla="*/ 2147483647 h 126"/>
                  <a:gd name="T80" fmla="*/ 2147483647 w 152"/>
                  <a:gd name="T81" fmla="*/ 2147483647 h 126"/>
                  <a:gd name="T82" fmla="*/ 2147483647 w 152"/>
                  <a:gd name="T83" fmla="*/ 2147483647 h 126"/>
                  <a:gd name="T84" fmla="*/ 2147483647 w 152"/>
                  <a:gd name="T85" fmla="*/ 2147483647 h 126"/>
                  <a:gd name="T86" fmla="*/ 2147483647 w 152"/>
                  <a:gd name="T87" fmla="*/ 2147483647 h 126"/>
                  <a:gd name="T88" fmla="*/ 2147483647 w 152"/>
                  <a:gd name="T89" fmla="*/ 2147483647 h 126"/>
                  <a:gd name="T90" fmla="*/ 2147483647 w 152"/>
                  <a:gd name="T91" fmla="*/ 2147483647 h 126"/>
                  <a:gd name="T92" fmla="*/ 0 w 152"/>
                  <a:gd name="T93" fmla="*/ 0 h 1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2"/>
                  <a:gd name="T142" fmla="*/ 0 h 126"/>
                  <a:gd name="T143" fmla="*/ 152 w 152"/>
                  <a:gd name="T144" fmla="*/ 126 h 1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2" h="126">
                    <a:moveTo>
                      <a:pt x="0" y="0"/>
                    </a:moveTo>
                    <a:lnTo>
                      <a:pt x="0" y="3"/>
                    </a:lnTo>
                    <a:lnTo>
                      <a:pt x="1" y="38"/>
                    </a:lnTo>
                    <a:lnTo>
                      <a:pt x="1" y="59"/>
                    </a:lnTo>
                    <a:lnTo>
                      <a:pt x="0" y="65"/>
                    </a:lnTo>
                    <a:lnTo>
                      <a:pt x="2" y="70"/>
                    </a:lnTo>
                    <a:lnTo>
                      <a:pt x="2" y="82"/>
                    </a:lnTo>
                    <a:lnTo>
                      <a:pt x="2" y="98"/>
                    </a:lnTo>
                    <a:lnTo>
                      <a:pt x="3" y="102"/>
                    </a:lnTo>
                    <a:lnTo>
                      <a:pt x="7" y="102"/>
                    </a:lnTo>
                    <a:lnTo>
                      <a:pt x="8" y="103"/>
                    </a:lnTo>
                    <a:lnTo>
                      <a:pt x="11" y="103"/>
                    </a:lnTo>
                    <a:lnTo>
                      <a:pt x="13" y="103"/>
                    </a:lnTo>
                    <a:lnTo>
                      <a:pt x="15" y="103"/>
                    </a:lnTo>
                    <a:lnTo>
                      <a:pt x="20" y="103"/>
                    </a:lnTo>
                    <a:lnTo>
                      <a:pt x="22" y="103"/>
                    </a:lnTo>
                    <a:lnTo>
                      <a:pt x="25" y="104"/>
                    </a:lnTo>
                    <a:lnTo>
                      <a:pt x="28" y="104"/>
                    </a:lnTo>
                    <a:lnTo>
                      <a:pt x="31" y="101"/>
                    </a:lnTo>
                    <a:lnTo>
                      <a:pt x="35" y="99"/>
                    </a:lnTo>
                    <a:lnTo>
                      <a:pt x="36" y="98"/>
                    </a:lnTo>
                    <a:lnTo>
                      <a:pt x="34" y="93"/>
                    </a:lnTo>
                    <a:lnTo>
                      <a:pt x="33" y="92"/>
                    </a:lnTo>
                    <a:lnTo>
                      <a:pt x="31" y="90"/>
                    </a:lnTo>
                    <a:lnTo>
                      <a:pt x="36" y="88"/>
                    </a:lnTo>
                    <a:lnTo>
                      <a:pt x="39" y="87"/>
                    </a:lnTo>
                    <a:lnTo>
                      <a:pt x="37" y="86"/>
                    </a:lnTo>
                    <a:lnTo>
                      <a:pt x="39" y="85"/>
                    </a:lnTo>
                    <a:lnTo>
                      <a:pt x="42" y="85"/>
                    </a:lnTo>
                    <a:lnTo>
                      <a:pt x="45" y="84"/>
                    </a:lnTo>
                    <a:lnTo>
                      <a:pt x="44" y="81"/>
                    </a:lnTo>
                    <a:lnTo>
                      <a:pt x="42" y="77"/>
                    </a:lnTo>
                    <a:lnTo>
                      <a:pt x="45" y="79"/>
                    </a:lnTo>
                    <a:lnTo>
                      <a:pt x="48" y="80"/>
                    </a:lnTo>
                    <a:lnTo>
                      <a:pt x="50" y="79"/>
                    </a:lnTo>
                    <a:lnTo>
                      <a:pt x="51" y="77"/>
                    </a:lnTo>
                    <a:lnTo>
                      <a:pt x="52" y="76"/>
                    </a:lnTo>
                    <a:lnTo>
                      <a:pt x="55" y="79"/>
                    </a:lnTo>
                    <a:lnTo>
                      <a:pt x="57" y="77"/>
                    </a:lnTo>
                    <a:lnTo>
                      <a:pt x="58" y="79"/>
                    </a:lnTo>
                    <a:lnTo>
                      <a:pt x="61" y="80"/>
                    </a:lnTo>
                    <a:lnTo>
                      <a:pt x="62" y="81"/>
                    </a:lnTo>
                    <a:lnTo>
                      <a:pt x="66" y="82"/>
                    </a:lnTo>
                    <a:lnTo>
                      <a:pt x="67" y="82"/>
                    </a:lnTo>
                    <a:lnTo>
                      <a:pt x="69" y="84"/>
                    </a:lnTo>
                    <a:lnTo>
                      <a:pt x="72" y="84"/>
                    </a:lnTo>
                    <a:lnTo>
                      <a:pt x="78" y="86"/>
                    </a:lnTo>
                    <a:lnTo>
                      <a:pt x="80" y="88"/>
                    </a:lnTo>
                    <a:lnTo>
                      <a:pt x="81" y="92"/>
                    </a:lnTo>
                    <a:lnTo>
                      <a:pt x="85" y="97"/>
                    </a:lnTo>
                    <a:lnTo>
                      <a:pt x="88" y="101"/>
                    </a:lnTo>
                    <a:lnTo>
                      <a:pt x="92" y="101"/>
                    </a:lnTo>
                    <a:lnTo>
                      <a:pt x="92" y="103"/>
                    </a:lnTo>
                    <a:lnTo>
                      <a:pt x="92" y="104"/>
                    </a:lnTo>
                    <a:lnTo>
                      <a:pt x="94" y="106"/>
                    </a:lnTo>
                    <a:lnTo>
                      <a:pt x="96" y="107"/>
                    </a:lnTo>
                    <a:lnTo>
                      <a:pt x="99" y="109"/>
                    </a:lnTo>
                    <a:lnTo>
                      <a:pt x="100" y="112"/>
                    </a:lnTo>
                    <a:lnTo>
                      <a:pt x="105" y="117"/>
                    </a:lnTo>
                    <a:lnTo>
                      <a:pt x="106" y="117"/>
                    </a:lnTo>
                    <a:lnTo>
                      <a:pt x="108" y="118"/>
                    </a:lnTo>
                    <a:lnTo>
                      <a:pt x="112" y="118"/>
                    </a:lnTo>
                    <a:lnTo>
                      <a:pt x="114" y="119"/>
                    </a:lnTo>
                    <a:lnTo>
                      <a:pt x="119" y="119"/>
                    </a:lnTo>
                    <a:lnTo>
                      <a:pt x="124" y="120"/>
                    </a:lnTo>
                    <a:lnTo>
                      <a:pt x="139" y="123"/>
                    </a:lnTo>
                    <a:lnTo>
                      <a:pt x="140" y="125"/>
                    </a:lnTo>
                    <a:lnTo>
                      <a:pt x="144" y="126"/>
                    </a:lnTo>
                    <a:lnTo>
                      <a:pt x="147" y="125"/>
                    </a:lnTo>
                    <a:lnTo>
                      <a:pt x="149" y="124"/>
                    </a:lnTo>
                    <a:lnTo>
                      <a:pt x="146" y="121"/>
                    </a:lnTo>
                    <a:lnTo>
                      <a:pt x="144" y="121"/>
                    </a:lnTo>
                    <a:lnTo>
                      <a:pt x="146" y="121"/>
                    </a:lnTo>
                    <a:lnTo>
                      <a:pt x="150" y="121"/>
                    </a:lnTo>
                    <a:lnTo>
                      <a:pt x="152" y="120"/>
                    </a:lnTo>
                    <a:lnTo>
                      <a:pt x="152" y="119"/>
                    </a:lnTo>
                    <a:lnTo>
                      <a:pt x="145" y="118"/>
                    </a:lnTo>
                    <a:lnTo>
                      <a:pt x="141" y="117"/>
                    </a:lnTo>
                    <a:lnTo>
                      <a:pt x="136" y="114"/>
                    </a:lnTo>
                    <a:lnTo>
                      <a:pt x="138" y="112"/>
                    </a:lnTo>
                    <a:lnTo>
                      <a:pt x="139" y="110"/>
                    </a:lnTo>
                    <a:lnTo>
                      <a:pt x="136" y="109"/>
                    </a:lnTo>
                    <a:lnTo>
                      <a:pt x="133" y="109"/>
                    </a:lnTo>
                    <a:lnTo>
                      <a:pt x="129" y="109"/>
                    </a:lnTo>
                    <a:lnTo>
                      <a:pt x="127" y="107"/>
                    </a:lnTo>
                    <a:lnTo>
                      <a:pt x="128" y="104"/>
                    </a:lnTo>
                    <a:lnTo>
                      <a:pt x="128" y="102"/>
                    </a:lnTo>
                    <a:lnTo>
                      <a:pt x="127" y="101"/>
                    </a:lnTo>
                    <a:lnTo>
                      <a:pt x="119" y="101"/>
                    </a:lnTo>
                    <a:lnTo>
                      <a:pt x="117" y="99"/>
                    </a:lnTo>
                    <a:lnTo>
                      <a:pt x="114" y="96"/>
                    </a:lnTo>
                    <a:lnTo>
                      <a:pt x="113" y="93"/>
                    </a:lnTo>
                    <a:lnTo>
                      <a:pt x="111" y="92"/>
                    </a:lnTo>
                    <a:lnTo>
                      <a:pt x="111" y="88"/>
                    </a:lnTo>
                    <a:lnTo>
                      <a:pt x="111" y="86"/>
                    </a:lnTo>
                    <a:lnTo>
                      <a:pt x="110" y="86"/>
                    </a:lnTo>
                    <a:lnTo>
                      <a:pt x="108" y="85"/>
                    </a:lnTo>
                    <a:lnTo>
                      <a:pt x="107" y="84"/>
                    </a:lnTo>
                    <a:lnTo>
                      <a:pt x="103" y="81"/>
                    </a:lnTo>
                    <a:lnTo>
                      <a:pt x="100" y="77"/>
                    </a:lnTo>
                    <a:lnTo>
                      <a:pt x="97" y="76"/>
                    </a:lnTo>
                    <a:lnTo>
                      <a:pt x="96" y="73"/>
                    </a:lnTo>
                    <a:lnTo>
                      <a:pt x="95" y="70"/>
                    </a:lnTo>
                    <a:lnTo>
                      <a:pt x="94" y="68"/>
                    </a:lnTo>
                    <a:lnTo>
                      <a:pt x="95" y="66"/>
                    </a:lnTo>
                    <a:lnTo>
                      <a:pt x="99" y="66"/>
                    </a:lnTo>
                    <a:lnTo>
                      <a:pt x="101" y="65"/>
                    </a:lnTo>
                    <a:lnTo>
                      <a:pt x="103" y="65"/>
                    </a:lnTo>
                    <a:lnTo>
                      <a:pt x="106" y="65"/>
                    </a:lnTo>
                    <a:lnTo>
                      <a:pt x="106" y="60"/>
                    </a:lnTo>
                    <a:lnTo>
                      <a:pt x="105" y="58"/>
                    </a:lnTo>
                    <a:lnTo>
                      <a:pt x="102" y="55"/>
                    </a:lnTo>
                    <a:lnTo>
                      <a:pt x="100" y="53"/>
                    </a:lnTo>
                    <a:lnTo>
                      <a:pt x="97" y="53"/>
                    </a:lnTo>
                    <a:lnTo>
                      <a:pt x="90" y="52"/>
                    </a:lnTo>
                    <a:lnTo>
                      <a:pt x="88" y="51"/>
                    </a:lnTo>
                    <a:lnTo>
                      <a:pt x="83" y="48"/>
                    </a:lnTo>
                    <a:lnTo>
                      <a:pt x="75" y="46"/>
                    </a:lnTo>
                    <a:lnTo>
                      <a:pt x="74" y="44"/>
                    </a:lnTo>
                    <a:lnTo>
                      <a:pt x="74" y="40"/>
                    </a:lnTo>
                    <a:lnTo>
                      <a:pt x="73" y="36"/>
                    </a:lnTo>
                    <a:lnTo>
                      <a:pt x="70" y="32"/>
                    </a:lnTo>
                    <a:lnTo>
                      <a:pt x="67" y="30"/>
                    </a:lnTo>
                    <a:lnTo>
                      <a:pt x="63" y="29"/>
                    </a:lnTo>
                    <a:lnTo>
                      <a:pt x="56" y="24"/>
                    </a:lnTo>
                    <a:lnTo>
                      <a:pt x="53" y="21"/>
                    </a:lnTo>
                    <a:lnTo>
                      <a:pt x="52" y="19"/>
                    </a:lnTo>
                    <a:lnTo>
                      <a:pt x="50" y="19"/>
                    </a:lnTo>
                    <a:lnTo>
                      <a:pt x="46" y="18"/>
                    </a:lnTo>
                    <a:lnTo>
                      <a:pt x="35" y="13"/>
                    </a:lnTo>
                    <a:lnTo>
                      <a:pt x="28" y="11"/>
                    </a:lnTo>
                    <a:lnTo>
                      <a:pt x="25" y="10"/>
                    </a:lnTo>
                    <a:lnTo>
                      <a:pt x="23" y="10"/>
                    </a:lnTo>
                    <a:lnTo>
                      <a:pt x="17" y="7"/>
                    </a:lnTo>
                    <a:lnTo>
                      <a:pt x="11" y="5"/>
                    </a:lnTo>
                    <a:lnTo>
                      <a:pt x="8" y="4"/>
                    </a:lnTo>
                    <a:lnTo>
                      <a:pt x="3" y="3"/>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731" name="Freeform 730"/>
              <p:cNvSpPr>
                <a:spLocks/>
              </p:cNvSpPr>
              <p:nvPr/>
            </p:nvSpPr>
            <p:spPr bwMode="auto">
              <a:xfrm>
                <a:off x="4491836" y="4463779"/>
                <a:ext cx="18123" cy="24163"/>
              </a:xfrm>
              <a:custGeom>
                <a:avLst/>
                <a:gdLst>
                  <a:gd name="T0" fmla="*/ 0 w 9"/>
                  <a:gd name="T1" fmla="*/ 0 h 13"/>
                  <a:gd name="T2" fmla="*/ 0 w 9"/>
                  <a:gd name="T3" fmla="*/ 0 h 13"/>
                  <a:gd name="T4" fmla="*/ 2147483647 w 9"/>
                  <a:gd name="T5" fmla="*/ 0 h 13"/>
                  <a:gd name="T6" fmla="*/ 2147483647 w 9"/>
                  <a:gd name="T7" fmla="*/ 2147483647 h 13"/>
                  <a:gd name="T8" fmla="*/ 2147483647 w 9"/>
                  <a:gd name="T9" fmla="*/ 2147483647 h 13"/>
                  <a:gd name="T10" fmla="*/ 2147483647 w 9"/>
                  <a:gd name="T11" fmla="*/ 2147483647 h 13"/>
                  <a:gd name="T12" fmla="*/ 2147483647 w 9"/>
                  <a:gd name="T13" fmla="*/ 2147483647 h 13"/>
                  <a:gd name="T14" fmla="*/ 2147483647 w 9"/>
                  <a:gd name="T15" fmla="*/ 2147483647 h 13"/>
                  <a:gd name="T16" fmla="*/ 2147483647 w 9"/>
                  <a:gd name="T17" fmla="*/ 2147483647 h 13"/>
                  <a:gd name="T18" fmla="*/ 2147483647 w 9"/>
                  <a:gd name="T19" fmla="*/ 2147483647 h 13"/>
                  <a:gd name="T20" fmla="*/ 2147483647 w 9"/>
                  <a:gd name="T21" fmla="*/ 2147483647 h 13"/>
                  <a:gd name="T22" fmla="*/ 2147483647 w 9"/>
                  <a:gd name="T23" fmla="*/ 2147483647 h 13"/>
                  <a:gd name="T24" fmla="*/ 2147483647 w 9"/>
                  <a:gd name="T25" fmla="*/ 2147483647 h 13"/>
                  <a:gd name="T26" fmla="*/ 2147483647 w 9"/>
                  <a:gd name="T27" fmla="*/ 2147483647 h 13"/>
                  <a:gd name="T28" fmla="*/ 2147483647 w 9"/>
                  <a:gd name="T29" fmla="*/ 2147483647 h 13"/>
                  <a:gd name="T30" fmla="*/ 2147483647 w 9"/>
                  <a:gd name="T31" fmla="*/ 2147483647 h 13"/>
                  <a:gd name="T32" fmla="*/ 2147483647 w 9"/>
                  <a:gd name="T33" fmla="*/ 2147483647 h 13"/>
                  <a:gd name="T34" fmla="*/ 2147483647 w 9"/>
                  <a:gd name="T35" fmla="*/ 2147483647 h 13"/>
                  <a:gd name="T36" fmla="*/ 2147483647 w 9"/>
                  <a:gd name="T37" fmla="*/ 2147483647 h 13"/>
                  <a:gd name="T38" fmla="*/ 2147483647 w 9"/>
                  <a:gd name="T39" fmla="*/ 2147483647 h 13"/>
                  <a:gd name="T40" fmla="*/ 2147483647 w 9"/>
                  <a:gd name="T41" fmla="*/ 2147483647 h 13"/>
                  <a:gd name="T42" fmla="*/ 0 w 9"/>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13"/>
                  <a:gd name="T68" fmla="*/ 9 w 9"/>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13">
                    <a:moveTo>
                      <a:pt x="0" y="0"/>
                    </a:moveTo>
                    <a:lnTo>
                      <a:pt x="0" y="0"/>
                    </a:lnTo>
                    <a:lnTo>
                      <a:pt x="1" y="0"/>
                    </a:lnTo>
                    <a:lnTo>
                      <a:pt x="1" y="2"/>
                    </a:lnTo>
                    <a:lnTo>
                      <a:pt x="2" y="4"/>
                    </a:lnTo>
                    <a:lnTo>
                      <a:pt x="2" y="7"/>
                    </a:lnTo>
                    <a:lnTo>
                      <a:pt x="3" y="7"/>
                    </a:lnTo>
                    <a:lnTo>
                      <a:pt x="5" y="7"/>
                    </a:lnTo>
                    <a:lnTo>
                      <a:pt x="6" y="4"/>
                    </a:lnTo>
                    <a:lnTo>
                      <a:pt x="7" y="4"/>
                    </a:lnTo>
                    <a:lnTo>
                      <a:pt x="7" y="5"/>
                    </a:lnTo>
                    <a:lnTo>
                      <a:pt x="7" y="6"/>
                    </a:lnTo>
                    <a:lnTo>
                      <a:pt x="8" y="6"/>
                    </a:lnTo>
                    <a:lnTo>
                      <a:pt x="8" y="9"/>
                    </a:lnTo>
                    <a:lnTo>
                      <a:pt x="9" y="12"/>
                    </a:lnTo>
                    <a:lnTo>
                      <a:pt x="8" y="12"/>
                    </a:lnTo>
                    <a:lnTo>
                      <a:pt x="6" y="12"/>
                    </a:lnTo>
                    <a:lnTo>
                      <a:pt x="5" y="13"/>
                    </a:lnTo>
                    <a:lnTo>
                      <a:pt x="3" y="13"/>
                    </a:lnTo>
                    <a:lnTo>
                      <a:pt x="1" y="9"/>
                    </a:lnTo>
                    <a:lnTo>
                      <a:pt x="1" y="5"/>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732" name="Freeform 732"/>
              <p:cNvSpPr>
                <a:spLocks/>
              </p:cNvSpPr>
              <p:nvPr/>
            </p:nvSpPr>
            <p:spPr bwMode="auto">
              <a:xfrm>
                <a:off x="4509958" y="4497237"/>
                <a:ext cx="18123" cy="18587"/>
              </a:xfrm>
              <a:custGeom>
                <a:avLst/>
                <a:gdLst>
                  <a:gd name="T0" fmla="*/ 0 w 9"/>
                  <a:gd name="T1" fmla="*/ 0 h 10"/>
                  <a:gd name="T2" fmla="*/ 2147483647 w 9"/>
                  <a:gd name="T3" fmla="*/ 0 h 10"/>
                  <a:gd name="T4" fmla="*/ 2147483647 w 9"/>
                  <a:gd name="T5" fmla="*/ 0 h 10"/>
                  <a:gd name="T6" fmla="*/ 2147483647 w 9"/>
                  <a:gd name="T7" fmla="*/ 2147483647 h 10"/>
                  <a:gd name="T8" fmla="*/ 2147483647 w 9"/>
                  <a:gd name="T9" fmla="*/ 2147483647 h 10"/>
                  <a:gd name="T10" fmla="*/ 2147483647 w 9"/>
                  <a:gd name="T11" fmla="*/ 2147483647 h 10"/>
                  <a:gd name="T12" fmla="*/ 2147483647 w 9"/>
                  <a:gd name="T13" fmla="*/ 2147483647 h 10"/>
                  <a:gd name="T14" fmla="*/ 2147483647 w 9"/>
                  <a:gd name="T15" fmla="*/ 2147483647 h 10"/>
                  <a:gd name="T16" fmla="*/ 2147483647 w 9"/>
                  <a:gd name="T17" fmla="*/ 2147483647 h 10"/>
                  <a:gd name="T18" fmla="*/ 2147483647 w 9"/>
                  <a:gd name="T19" fmla="*/ 2147483647 h 10"/>
                  <a:gd name="T20" fmla="*/ 2147483647 w 9"/>
                  <a:gd name="T21" fmla="*/ 2147483647 h 10"/>
                  <a:gd name="T22" fmla="*/ 2147483647 w 9"/>
                  <a:gd name="T23" fmla="*/ 2147483647 h 10"/>
                  <a:gd name="T24" fmla="*/ 0 w 9"/>
                  <a:gd name="T25" fmla="*/ 2147483647 h 10"/>
                  <a:gd name="T26" fmla="*/ 0 w 9"/>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0"/>
                  <a:gd name="T44" fmla="*/ 9 w 9"/>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0">
                    <a:moveTo>
                      <a:pt x="0" y="0"/>
                    </a:moveTo>
                    <a:lnTo>
                      <a:pt x="2" y="0"/>
                    </a:lnTo>
                    <a:lnTo>
                      <a:pt x="3" y="0"/>
                    </a:lnTo>
                    <a:lnTo>
                      <a:pt x="3" y="3"/>
                    </a:lnTo>
                    <a:lnTo>
                      <a:pt x="4" y="3"/>
                    </a:lnTo>
                    <a:lnTo>
                      <a:pt x="5" y="5"/>
                    </a:lnTo>
                    <a:lnTo>
                      <a:pt x="8" y="6"/>
                    </a:lnTo>
                    <a:lnTo>
                      <a:pt x="9" y="9"/>
                    </a:lnTo>
                    <a:lnTo>
                      <a:pt x="9" y="10"/>
                    </a:lnTo>
                    <a:lnTo>
                      <a:pt x="4" y="10"/>
                    </a:lnTo>
                    <a:lnTo>
                      <a:pt x="3" y="3"/>
                    </a:lnTo>
                    <a:lnTo>
                      <a:pt x="2" y="3"/>
                    </a:lnTo>
                    <a:lnTo>
                      <a:pt x="0" y="3"/>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733" name="Freeform 734"/>
              <p:cNvSpPr>
                <a:spLocks/>
              </p:cNvSpPr>
              <p:nvPr/>
            </p:nvSpPr>
            <p:spPr bwMode="auto">
              <a:xfrm>
                <a:off x="4540162" y="4484225"/>
                <a:ext cx="2013" cy="13012"/>
              </a:xfrm>
              <a:custGeom>
                <a:avLst/>
                <a:gdLst>
                  <a:gd name="T0" fmla="*/ 0 w 1"/>
                  <a:gd name="T1" fmla="*/ 2147483647 h 7"/>
                  <a:gd name="T2" fmla="*/ 0 w 1"/>
                  <a:gd name="T3" fmla="*/ 0 h 7"/>
                  <a:gd name="T4" fmla="*/ 0 w 1"/>
                  <a:gd name="T5" fmla="*/ 2147483647 h 7"/>
                  <a:gd name="T6" fmla="*/ 2147483647 w 1"/>
                  <a:gd name="T7" fmla="*/ 2147483647 h 7"/>
                  <a:gd name="T8" fmla="*/ 2147483647 w 1"/>
                  <a:gd name="T9" fmla="*/ 2147483647 h 7"/>
                  <a:gd name="T10" fmla="*/ 2147483647 w 1"/>
                  <a:gd name="T11" fmla="*/ 2147483647 h 7"/>
                  <a:gd name="T12" fmla="*/ 2147483647 w 1"/>
                  <a:gd name="T13" fmla="*/ 2147483647 h 7"/>
                  <a:gd name="T14" fmla="*/ 0 w 1"/>
                  <a:gd name="T15" fmla="*/ 2147483647 h 7"/>
                  <a:gd name="T16" fmla="*/ 0 w 1"/>
                  <a:gd name="T17" fmla="*/ 2147483647 h 7"/>
                  <a:gd name="T18" fmla="*/ 0 w 1"/>
                  <a:gd name="T19" fmla="*/ 214748364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7"/>
                  <a:gd name="T32" fmla="*/ 1 w 1"/>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7">
                    <a:moveTo>
                      <a:pt x="0" y="1"/>
                    </a:moveTo>
                    <a:lnTo>
                      <a:pt x="0" y="0"/>
                    </a:lnTo>
                    <a:lnTo>
                      <a:pt x="0" y="2"/>
                    </a:lnTo>
                    <a:lnTo>
                      <a:pt x="1" y="5"/>
                    </a:lnTo>
                    <a:lnTo>
                      <a:pt x="1" y="7"/>
                    </a:lnTo>
                    <a:lnTo>
                      <a:pt x="0" y="6"/>
                    </a:lnTo>
                    <a:lnTo>
                      <a:pt x="0" y="4"/>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734" name="Freeform 736"/>
              <p:cNvSpPr>
                <a:spLocks/>
              </p:cNvSpPr>
              <p:nvPr/>
            </p:nvSpPr>
            <p:spPr bwMode="auto">
              <a:xfrm>
                <a:off x="4532109" y="4502810"/>
                <a:ext cx="10069" cy="9294"/>
              </a:xfrm>
              <a:custGeom>
                <a:avLst/>
                <a:gdLst>
                  <a:gd name="T0" fmla="*/ 2147483647 w 5"/>
                  <a:gd name="T1" fmla="*/ 2147483647 h 5"/>
                  <a:gd name="T2" fmla="*/ 2147483647 w 5"/>
                  <a:gd name="T3" fmla="*/ 0 h 5"/>
                  <a:gd name="T4" fmla="*/ 2147483647 w 5"/>
                  <a:gd name="T5" fmla="*/ 2147483647 h 5"/>
                  <a:gd name="T6" fmla="*/ 2147483647 w 5"/>
                  <a:gd name="T7" fmla="*/ 2147483647 h 5"/>
                  <a:gd name="T8" fmla="*/ 2147483647 w 5"/>
                  <a:gd name="T9" fmla="*/ 2147483647 h 5"/>
                  <a:gd name="T10" fmla="*/ 2147483647 w 5"/>
                  <a:gd name="T11" fmla="*/ 2147483647 h 5"/>
                  <a:gd name="T12" fmla="*/ 0 w 5"/>
                  <a:gd name="T13" fmla="*/ 2147483647 h 5"/>
                  <a:gd name="T14" fmla="*/ 0 w 5"/>
                  <a:gd name="T15" fmla="*/ 2147483647 h 5"/>
                  <a:gd name="T16" fmla="*/ 2147483647 w 5"/>
                  <a:gd name="T17" fmla="*/ 2147483647 h 5"/>
                  <a:gd name="T18" fmla="*/ 2147483647 w 5"/>
                  <a:gd name="T19" fmla="*/ 2147483647 h 5"/>
                  <a:gd name="T20" fmla="*/ 2147483647 w 5"/>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5"/>
                  <a:gd name="T35" fmla="*/ 5 w 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5">
                    <a:moveTo>
                      <a:pt x="4" y="1"/>
                    </a:moveTo>
                    <a:lnTo>
                      <a:pt x="4" y="0"/>
                    </a:lnTo>
                    <a:lnTo>
                      <a:pt x="4" y="2"/>
                    </a:lnTo>
                    <a:lnTo>
                      <a:pt x="5" y="5"/>
                    </a:lnTo>
                    <a:lnTo>
                      <a:pt x="3" y="5"/>
                    </a:lnTo>
                    <a:lnTo>
                      <a:pt x="2" y="3"/>
                    </a:lnTo>
                    <a:lnTo>
                      <a:pt x="0" y="2"/>
                    </a:lnTo>
                    <a:lnTo>
                      <a:pt x="2" y="2"/>
                    </a:lnTo>
                    <a:lnTo>
                      <a:pt x="3" y="1"/>
                    </a:lnTo>
                    <a:lnTo>
                      <a:pt x="4" y="1"/>
                    </a:lnTo>
                    <a:close/>
                  </a:path>
                </a:pathLst>
              </a:custGeom>
              <a:solidFill>
                <a:srgbClr val="EAEAEA"/>
              </a:solidFill>
              <a:ln w="6350">
                <a:solidFill>
                  <a:srgbClr val="C0C0C0"/>
                </a:solidFill>
                <a:round/>
                <a:headEnd/>
                <a:tailEnd/>
              </a:ln>
            </p:spPr>
            <p:txBody>
              <a:bodyPr/>
              <a:lstStyle/>
              <a:p>
                <a:endParaRPr lang="en-US" dirty="0"/>
              </a:p>
            </p:txBody>
          </p:sp>
          <p:sp>
            <p:nvSpPr>
              <p:cNvPr id="735" name="Freeform 738"/>
              <p:cNvSpPr>
                <a:spLocks/>
              </p:cNvSpPr>
              <p:nvPr/>
            </p:nvSpPr>
            <p:spPr bwMode="auto">
              <a:xfrm>
                <a:off x="4542175" y="4547418"/>
                <a:ext cx="10069" cy="7434"/>
              </a:xfrm>
              <a:custGeom>
                <a:avLst/>
                <a:gdLst>
                  <a:gd name="T0" fmla="*/ 2147483647 w 5"/>
                  <a:gd name="T1" fmla="*/ 0 h 4"/>
                  <a:gd name="T2" fmla="*/ 2147483647 w 5"/>
                  <a:gd name="T3" fmla="*/ 0 h 4"/>
                  <a:gd name="T4" fmla="*/ 2147483647 w 5"/>
                  <a:gd name="T5" fmla="*/ 2147483647 h 4"/>
                  <a:gd name="T6" fmla="*/ 2147483647 w 5"/>
                  <a:gd name="T7" fmla="*/ 2147483647 h 4"/>
                  <a:gd name="T8" fmla="*/ 0 w 5"/>
                  <a:gd name="T9" fmla="*/ 2147483647 h 4"/>
                  <a:gd name="T10" fmla="*/ 0 w 5"/>
                  <a:gd name="T11" fmla="*/ 2147483647 h 4"/>
                  <a:gd name="T12" fmla="*/ 0 w 5"/>
                  <a:gd name="T13" fmla="*/ 2147483647 h 4"/>
                  <a:gd name="T14" fmla="*/ 0 w 5"/>
                  <a:gd name="T15" fmla="*/ 0 h 4"/>
                  <a:gd name="T16" fmla="*/ 2147483647 w 5"/>
                  <a:gd name="T17" fmla="*/ 0 h 4"/>
                  <a:gd name="T18" fmla="*/ 2147483647 w 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4"/>
                  <a:gd name="T32" fmla="*/ 5 w 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4">
                    <a:moveTo>
                      <a:pt x="3" y="0"/>
                    </a:moveTo>
                    <a:lnTo>
                      <a:pt x="4" y="0"/>
                    </a:lnTo>
                    <a:lnTo>
                      <a:pt x="5" y="4"/>
                    </a:lnTo>
                    <a:lnTo>
                      <a:pt x="4" y="4"/>
                    </a:lnTo>
                    <a:lnTo>
                      <a:pt x="0" y="4"/>
                    </a:lnTo>
                    <a:lnTo>
                      <a:pt x="0" y="3"/>
                    </a:lnTo>
                    <a:lnTo>
                      <a:pt x="0" y="1"/>
                    </a:lnTo>
                    <a:lnTo>
                      <a:pt x="0" y="0"/>
                    </a:lnTo>
                    <a:lnTo>
                      <a:pt x="3" y="0"/>
                    </a:lnTo>
                    <a:close/>
                  </a:path>
                </a:pathLst>
              </a:custGeom>
              <a:solidFill>
                <a:srgbClr val="EAEAEA"/>
              </a:solidFill>
              <a:ln w="6350">
                <a:solidFill>
                  <a:srgbClr val="C0C0C0"/>
                </a:solidFill>
                <a:round/>
                <a:headEnd/>
                <a:tailEnd/>
              </a:ln>
            </p:spPr>
            <p:txBody>
              <a:bodyPr/>
              <a:lstStyle/>
              <a:p>
                <a:endParaRPr lang="en-US" dirty="0"/>
              </a:p>
            </p:txBody>
          </p:sp>
          <p:sp>
            <p:nvSpPr>
              <p:cNvPr id="736" name="Freeform 740"/>
              <p:cNvSpPr>
                <a:spLocks/>
              </p:cNvSpPr>
              <p:nvPr/>
            </p:nvSpPr>
            <p:spPr bwMode="auto">
              <a:xfrm>
                <a:off x="4564325" y="4579017"/>
                <a:ext cx="6041" cy="9294"/>
              </a:xfrm>
              <a:custGeom>
                <a:avLst/>
                <a:gdLst>
                  <a:gd name="T0" fmla="*/ 0 w 3"/>
                  <a:gd name="T1" fmla="*/ 0 h 5"/>
                  <a:gd name="T2" fmla="*/ 0 w 3"/>
                  <a:gd name="T3" fmla="*/ 0 h 5"/>
                  <a:gd name="T4" fmla="*/ 0 w 3"/>
                  <a:gd name="T5" fmla="*/ 0 h 5"/>
                  <a:gd name="T6" fmla="*/ 2147483647 w 3"/>
                  <a:gd name="T7" fmla="*/ 0 h 5"/>
                  <a:gd name="T8" fmla="*/ 2147483647 w 3"/>
                  <a:gd name="T9" fmla="*/ 2147483647 h 5"/>
                  <a:gd name="T10" fmla="*/ 2147483647 w 3"/>
                  <a:gd name="T11" fmla="*/ 2147483647 h 5"/>
                  <a:gd name="T12" fmla="*/ 2147483647 w 3"/>
                  <a:gd name="T13" fmla="*/ 2147483647 h 5"/>
                  <a:gd name="T14" fmla="*/ 2147483647 w 3"/>
                  <a:gd name="T15" fmla="*/ 2147483647 h 5"/>
                  <a:gd name="T16" fmla="*/ 2147483647 w 3"/>
                  <a:gd name="T17" fmla="*/ 2147483647 h 5"/>
                  <a:gd name="T18" fmla="*/ 0 w 3"/>
                  <a:gd name="T19" fmla="*/ 2147483647 h 5"/>
                  <a:gd name="T20" fmla="*/ 0 w 3"/>
                  <a:gd name="T21" fmla="*/ 0 h 5"/>
                  <a:gd name="T22" fmla="*/ 2147483647 w 3"/>
                  <a:gd name="T23" fmla="*/ 2147483647 h 5"/>
                  <a:gd name="T24" fmla="*/ 0 w 3"/>
                  <a:gd name="T25" fmla="*/ 2147483647 h 5"/>
                  <a:gd name="T26" fmla="*/ 0 w 3"/>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5"/>
                  <a:gd name="T44" fmla="*/ 3 w 3"/>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5">
                    <a:moveTo>
                      <a:pt x="0" y="0"/>
                    </a:moveTo>
                    <a:lnTo>
                      <a:pt x="0" y="0"/>
                    </a:lnTo>
                    <a:lnTo>
                      <a:pt x="3" y="0"/>
                    </a:lnTo>
                    <a:lnTo>
                      <a:pt x="3" y="2"/>
                    </a:lnTo>
                    <a:lnTo>
                      <a:pt x="3" y="3"/>
                    </a:lnTo>
                    <a:lnTo>
                      <a:pt x="3" y="5"/>
                    </a:lnTo>
                    <a:lnTo>
                      <a:pt x="2" y="4"/>
                    </a:lnTo>
                    <a:lnTo>
                      <a:pt x="0" y="2"/>
                    </a:lnTo>
                    <a:lnTo>
                      <a:pt x="0" y="0"/>
                    </a:lnTo>
                    <a:lnTo>
                      <a:pt x="2" y="4"/>
                    </a:lnTo>
                    <a:lnTo>
                      <a:pt x="0" y="2"/>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737" name="Freeform 742"/>
              <p:cNvSpPr>
                <a:spLocks/>
              </p:cNvSpPr>
              <p:nvPr/>
            </p:nvSpPr>
            <p:spPr bwMode="auto">
              <a:xfrm>
                <a:off x="4572380" y="4603180"/>
                <a:ext cx="4028" cy="5576"/>
              </a:xfrm>
              <a:custGeom>
                <a:avLst/>
                <a:gdLst>
                  <a:gd name="T0" fmla="*/ 0 w 2"/>
                  <a:gd name="T1" fmla="*/ 0 h 3"/>
                  <a:gd name="T2" fmla="*/ 2147483647 w 2"/>
                  <a:gd name="T3" fmla="*/ 0 h 3"/>
                  <a:gd name="T4" fmla="*/ 2147483647 w 2"/>
                  <a:gd name="T5" fmla="*/ 2147483647 h 3"/>
                  <a:gd name="T6" fmla="*/ 2147483647 w 2"/>
                  <a:gd name="T7" fmla="*/ 2147483647 h 3"/>
                  <a:gd name="T8" fmla="*/ 2147483647 w 2"/>
                  <a:gd name="T9" fmla="*/ 2147483647 h 3"/>
                  <a:gd name="T10" fmla="*/ 0 w 2"/>
                  <a:gd name="T11" fmla="*/ 2147483647 h 3"/>
                  <a:gd name="T12" fmla="*/ 0 w 2"/>
                  <a:gd name="T13" fmla="*/ 0 h 3"/>
                  <a:gd name="T14" fmla="*/ 0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0"/>
                    </a:moveTo>
                    <a:lnTo>
                      <a:pt x="1" y="0"/>
                    </a:lnTo>
                    <a:lnTo>
                      <a:pt x="2" y="1"/>
                    </a:lnTo>
                    <a:lnTo>
                      <a:pt x="2" y="3"/>
                    </a:lnTo>
                    <a:lnTo>
                      <a:pt x="1" y="2"/>
                    </a:lnTo>
                    <a:lnTo>
                      <a:pt x="0" y="1"/>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738" name="Freeform 744"/>
              <p:cNvSpPr>
                <a:spLocks/>
              </p:cNvSpPr>
              <p:nvPr/>
            </p:nvSpPr>
            <p:spPr bwMode="auto">
              <a:xfrm>
                <a:off x="2375576" y="3807666"/>
                <a:ext cx="4028" cy="5576"/>
              </a:xfrm>
              <a:custGeom>
                <a:avLst/>
                <a:gdLst>
                  <a:gd name="T0" fmla="*/ 2147483647 w 2"/>
                  <a:gd name="T1" fmla="*/ 0 h 3"/>
                  <a:gd name="T2" fmla="*/ 0 w 2"/>
                  <a:gd name="T3" fmla="*/ 0 h 3"/>
                  <a:gd name="T4" fmla="*/ 0 w 2"/>
                  <a:gd name="T5" fmla="*/ 2147483647 h 3"/>
                  <a:gd name="T6" fmla="*/ 2147483647 w 2"/>
                  <a:gd name="T7" fmla="*/ 2147483647 h 3"/>
                  <a:gd name="T8" fmla="*/ 2147483647 w 2"/>
                  <a:gd name="T9" fmla="*/ 2147483647 h 3"/>
                  <a:gd name="T10" fmla="*/ 2147483647 w 2"/>
                  <a:gd name="T11" fmla="*/ 2147483647 h 3"/>
                  <a:gd name="T12" fmla="*/ 2147483647 w 2"/>
                  <a:gd name="T13" fmla="*/ 0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1" y="0"/>
                    </a:moveTo>
                    <a:lnTo>
                      <a:pt x="0" y="0"/>
                    </a:lnTo>
                    <a:lnTo>
                      <a:pt x="0" y="2"/>
                    </a:lnTo>
                    <a:lnTo>
                      <a:pt x="1" y="3"/>
                    </a:lnTo>
                    <a:lnTo>
                      <a:pt x="2" y="2"/>
                    </a:lnTo>
                    <a:lnTo>
                      <a:pt x="2" y="1"/>
                    </a:lnTo>
                    <a:lnTo>
                      <a:pt x="1" y="0"/>
                    </a:lnTo>
                    <a:close/>
                  </a:path>
                </a:pathLst>
              </a:custGeom>
              <a:solidFill>
                <a:srgbClr val="EAEAEA"/>
              </a:solidFill>
              <a:ln w="6350">
                <a:solidFill>
                  <a:srgbClr val="C0C0C0"/>
                </a:solidFill>
                <a:round/>
                <a:headEnd/>
                <a:tailEnd/>
              </a:ln>
            </p:spPr>
            <p:txBody>
              <a:bodyPr/>
              <a:lstStyle/>
              <a:p>
                <a:endParaRPr lang="en-US" dirty="0"/>
              </a:p>
            </p:txBody>
          </p:sp>
          <p:sp>
            <p:nvSpPr>
              <p:cNvPr id="739" name="Freeform 746"/>
              <p:cNvSpPr>
                <a:spLocks/>
              </p:cNvSpPr>
              <p:nvPr/>
            </p:nvSpPr>
            <p:spPr bwMode="auto">
              <a:xfrm>
                <a:off x="2355439" y="3434072"/>
                <a:ext cx="243642" cy="444225"/>
              </a:xfrm>
              <a:custGeom>
                <a:avLst/>
                <a:gdLst>
                  <a:gd name="T0" fmla="*/ 2147483647 w 121"/>
                  <a:gd name="T1" fmla="*/ 2147483647 h 239"/>
                  <a:gd name="T2" fmla="*/ 2147483647 w 121"/>
                  <a:gd name="T3" fmla="*/ 2147483647 h 239"/>
                  <a:gd name="T4" fmla="*/ 2147483647 w 121"/>
                  <a:gd name="T5" fmla="*/ 2147483647 h 239"/>
                  <a:gd name="T6" fmla="*/ 0 w 121"/>
                  <a:gd name="T7" fmla="*/ 2147483647 h 239"/>
                  <a:gd name="T8" fmla="*/ 2147483647 w 121"/>
                  <a:gd name="T9" fmla="*/ 2147483647 h 239"/>
                  <a:gd name="T10" fmla="*/ 2147483647 w 121"/>
                  <a:gd name="T11" fmla="*/ 2147483647 h 239"/>
                  <a:gd name="T12" fmla="*/ 2147483647 w 121"/>
                  <a:gd name="T13" fmla="*/ 2147483647 h 239"/>
                  <a:gd name="T14" fmla="*/ 2147483647 w 121"/>
                  <a:gd name="T15" fmla="*/ 2147483647 h 239"/>
                  <a:gd name="T16" fmla="*/ 2147483647 w 121"/>
                  <a:gd name="T17" fmla="*/ 2147483647 h 239"/>
                  <a:gd name="T18" fmla="*/ 2147483647 w 121"/>
                  <a:gd name="T19" fmla="*/ 2147483647 h 239"/>
                  <a:gd name="T20" fmla="*/ 2147483647 w 121"/>
                  <a:gd name="T21" fmla="*/ 2147483647 h 239"/>
                  <a:gd name="T22" fmla="*/ 2147483647 w 121"/>
                  <a:gd name="T23" fmla="*/ 2147483647 h 239"/>
                  <a:gd name="T24" fmla="*/ 2147483647 w 121"/>
                  <a:gd name="T25" fmla="*/ 2147483647 h 239"/>
                  <a:gd name="T26" fmla="*/ 2147483647 w 121"/>
                  <a:gd name="T27" fmla="*/ 2147483647 h 239"/>
                  <a:gd name="T28" fmla="*/ 2147483647 w 121"/>
                  <a:gd name="T29" fmla="*/ 2147483647 h 239"/>
                  <a:gd name="T30" fmla="*/ 2147483647 w 121"/>
                  <a:gd name="T31" fmla="*/ 2147483647 h 239"/>
                  <a:gd name="T32" fmla="*/ 2147483647 w 121"/>
                  <a:gd name="T33" fmla="*/ 2147483647 h 239"/>
                  <a:gd name="T34" fmla="*/ 2147483647 w 121"/>
                  <a:gd name="T35" fmla="*/ 2147483647 h 239"/>
                  <a:gd name="T36" fmla="*/ 2147483647 w 121"/>
                  <a:gd name="T37" fmla="*/ 2147483647 h 239"/>
                  <a:gd name="T38" fmla="*/ 2147483647 w 121"/>
                  <a:gd name="T39" fmla="*/ 2147483647 h 239"/>
                  <a:gd name="T40" fmla="*/ 2147483647 w 121"/>
                  <a:gd name="T41" fmla="*/ 2147483647 h 239"/>
                  <a:gd name="T42" fmla="*/ 2147483647 w 121"/>
                  <a:gd name="T43" fmla="*/ 2147483647 h 239"/>
                  <a:gd name="T44" fmla="*/ 2147483647 w 121"/>
                  <a:gd name="T45" fmla="*/ 2147483647 h 239"/>
                  <a:gd name="T46" fmla="*/ 2147483647 w 121"/>
                  <a:gd name="T47" fmla="*/ 2147483647 h 239"/>
                  <a:gd name="T48" fmla="*/ 2147483647 w 121"/>
                  <a:gd name="T49" fmla="*/ 2147483647 h 239"/>
                  <a:gd name="T50" fmla="*/ 2147483647 w 121"/>
                  <a:gd name="T51" fmla="*/ 2147483647 h 239"/>
                  <a:gd name="T52" fmla="*/ 2147483647 w 121"/>
                  <a:gd name="T53" fmla="*/ 2147483647 h 239"/>
                  <a:gd name="T54" fmla="*/ 2147483647 w 121"/>
                  <a:gd name="T55" fmla="*/ 2147483647 h 239"/>
                  <a:gd name="T56" fmla="*/ 2147483647 w 121"/>
                  <a:gd name="T57" fmla="*/ 2147483647 h 239"/>
                  <a:gd name="T58" fmla="*/ 2147483647 w 121"/>
                  <a:gd name="T59" fmla="*/ 2147483647 h 239"/>
                  <a:gd name="T60" fmla="*/ 2147483647 w 121"/>
                  <a:gd name="T61" fmla="*/ 2147483647 h 239"/>
                  <a:gd name="T62" fmla="*/ 2147483647 w 121"/>
                  <a:gd name="T63" fmla="*/ 2147483647 h 239"/>
                  <a:gd name="T64" fmla="*/ 2147483647 w 121"/>
                  <a:gd name="T65" fmla="*/ 2147483647 h 239"/>
                  <a:gd name="T66" fmla="*/ 2147483647 w 121"/>
                  <a:gd name="T67" fmla="*/ 2147483647 h 239"/>
                  <a:gd name="T68" fmla="*/ 2147483647 w 121"/>
                  <a:gd name="T69" fmla="*/ 2147483647 h 239"/>
                  <a:gd name="T70" fmla="*/ 2147483647 w 121"/>
                  <a:gd name="T71" fmla="*/ 2147483647 h 239"/>
                  <a:gd name="T72" fmla="*/ 2147483647 w 121"/>
                  <a:gd name="T73" fmla="*/ 2147483647 h 239"/>
                  <a:gd name="T74" fmla="*/ 2147483647 w 121"/>
                  <a:gd name="T75" fmla="*/ 2147483647 h 239"/>
                  <a:gd name="T76" fmla="*/ 2147483647 w 121"/>
                  <a:gd name="T77" fmla="*/ 2147483647 h 239"/>
                  <a:gd name="T78" fmla="*/ 2147483647 w 121"/>
                  <a:gd name="T79" fmla="*/ 2147483647 h 239"/>
                  <a:gd name="T80" fmla="*/ 2147483647 w 121"/>
                  <a:gd name="T81" fmla="*/ 2147483647 h 239"/>
                  <a:gd name="T82" fmla="*/ 2147483647 w 121"/>
                  <a:gd name="T83" fmla="*/ 2147483647 h 239"/>
                  <a:gd name="T84" fmla="*/ 2147483647 w 121"/>
                  <a:gd name="T85" fmla="*/ 2147483647 h 239"/>
                  <a:gd name="T86" fmla="*/ 2147483647 w 121"/>
                  <a:gd name="T87" fmla="*/ 2147483647 h 239"/>
                  <a:gd name="T88" fmla="*/ 2147483647 w 121"/>
                  <a:gd name="T89" fmla="*/ 2147483647 h 239"/>
                  <a:gd name="T90" fmla="*/ 2147483647 w 121"/>
                  <a:gd name="T91" fmla="*/ 2147483647 h 239"/>
                  <a:gd name="T92" fmla="*/ 2147483647 w 121"/>
                  <a:gd name="T93" fmla="*/ 2147483647 h 239"/>
                  <a:gd name="T94" fmla="*/ 2147483647 w 121"/>
                  <a:gd name="T95" fmla="*/ 2147483647 h 239"/>
                  <a:gd name="T96" fmla="*/ 2147483647 w 121"/>
                  <a:gd name="T97" fmla="*/ 2147483647 h 239"/>
                  <a:gd name="T98" fmla="*/ 2147483647 w 121"/>
                  <a:gd name="T99" fmla="*/ 2147483647 h 239"/>
                  <a:gd name="T100" fmla="*/ 2147483647 w 121"/>
                  <a:gd name="T101" fmla="*/ 2147483647 h 239"/>
                  <a:gd name="T102" fmla="*/ 2147483647 w 121"/>
                  <a:gd name="T103" fmla="*/ 2147483647 h 239"/>
                  <a:gd name="T104" fmla="*/ 2147483647 w 121"/>
                  <a:gd name="T105" fmla="*/ 0 h 2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239"/>
                  <a:gd name="T161" fmla="*/ 121 w 121"/>
                  <a:gd name="T162" fmla="*/ 239 h 2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239">
                    <a:moveTo>
                      <a:pt x="40" y="0"/>
                    </a:moveTo>
                    <a:lnTo>
                      <a:pt x="38" y="1"/>
                    </a:lnTo>
                    <a:lnTo>
                      <a:pt x="36" y="4"/>
                    </a:lnTo>
                    <a:lnTo>
                      <a:pt x="35" y="7"/>
                    </a:lnTo>
                    <a:lnTo>
                      <a:pt x="30" y="7"/>
                    </a:lnTo>
                    <a:lnTo>
                      <a:pt x="28" y="10"/>
                    </a:lnTo>
                    <a:lnTo>
                      <a:pt x="24" y="12"/>
                    </a:lnTo>
                    <a:lnTo>
                      <a:pt x="22" y="15"/>
                    </a:lnTo>
                    <a:lnTo>
                      <a:pt x="18" y="17"/>
                    </a:lnTo>
                    <a:lnTo>
                      <a:pt x="14" y="18"/>
                    </a:lnTo>
                    <a:lnTo>
                      <a:pt x="10" y="18"/>
                    </a:lnTo>
                    <a:lnTo>
                      <a:pt x="6" y="20"/>
                    </a:lnTo>
                    <a:lnTo>
                      <a:pt x="2" y="31"/>
                    </a:lnTo>
                    <a:lnTo>
                      <a:pt x="1" y="33"/>
                    </a:lnTo>
                    <a:lnTo>
                      <a:pt x="2" y="37"/>
                    </a:lnTo>
                    <a:lnTo>
                      <a:pt x="0" y="38"/>
                    </a:lnTo>
                    <a:lnTo>
                      <a:pt x="0" y="40"/>
                    </a:lnTo>
                    <a:lnTo>
                      <a:pt x="1" y="45"/>
                    </a:lnTo>
                    <a:lnTo>
                      <a:pt x="5" y="51"/>
                    </a:lnTo>
                    <a:lnTo>
                      <a:pt x="11" y="56"/>
                    </a:lnTo>
                    <a:lnTo>
                      <a:pt x="13" y="59"/>
                    </a:lnTo>
                    <a:lnTo>
                      <a:pt x="13" y="64"/>
                    </a:lnTo>
                    <a:lnTo>
                      <a:pt x="13" y="69"/>
                    </a:lnTo>
                    <a:lnTo>
                      <a:pt x="13" y="71"/>
                    </a:lnTo>
                    <a:lnTo>
                      <a:pt x="17" y="72"/>
                    </a:lnTo>
                    <a:lnTo>
                      <a:pt x="18" y="75"/>
                    </a:lnTo>
                    <a:lnTo>
                      <a:pt x="16" y="76"/>
                    </a:lnTo>
                    <a:lnTo>
                      <a:pt x="14" y="80"/>
                    </a:lnTo>
                    <a:lnTo>
                      <a:pt x="13" y="82"/>
                    </a:lnTo>
                    <a:lnTo>
                      <a:pt x="13" y="86"/>
                    </a:lnTo>
                    <a:lnTo>
                      <a:pt x="12" y="87"/>
                    </a:lnTo>
                    <a:lnTo>
                      <a:pt x="10" y="89"/>
                    </a:lnTo>
                    <a:lnTo>
                      <a:pt x="8" y="92"/>
                    </a:lnTo>
                    <a:lnTo>
                      <a:pt x="8" y="95"/>
                    </a:lnTo>
                    <a:lnTo>
                      <a:pt x="11" y="100"/>
                    </a:lnTo>
                    <a:lnTo>
                      <a:pt x="16" y="104"/>
                    </a:lnTo>
                    <a:lnTo>
                      <a:pt x="21" y="109"/>
                    </a:lnTo>
                    <a:lnTo>
                      <a:pt x="22" y="110"/>
                    </a:lnTo>
                    <a:lnTo>
                      <a:pt x="22" y="113"/>
                    </a:lnTo>
                    <a:lnTo>
                      <a:pt x="23" y="122"/>
                    </a:lnTo>
                    <a:lnTo>
                      <a:pt x="24" y="127"/>
                    </a:lnTo>
                    <a:lnTo>
                      <a:pt x="25" y="128"/>
                    </a:lnTo>
                    <a:lnTo>
                      <a:pt x="27" y="132"/>
                    </a:lnTo>
                    <a:lnTo>
                      <a:pt x="30" y="142"/>
                    </a:lnTo>
                    <a:lnTo>
                      <a:pt x="30" y="144"/>
                    </a:lnTo>
                    <a:lnTo>
                      <a:pt x="25" y="152"/>
                    </a:lnTo>
                    <a:lnTo>
                      <a:pt x="22" y="154"/>
                    </a:lnTo>
                    <a:lnTo>
                      <a:pt x="19" y="158"/>
                    </a:lnTo>
                    <a:lnTo>
                      <a:pt x="19" y="162"/>
                    </a:lnTo>
                    <a:lnTo>
                      <a:pt x="18" y="165"/>
                    </a:lnTo>
                    <a:lnTo>
                      <a:pt x="17" y="168"/>
                    </a:lnTo>
                    <a:lnTo>
                      <a:pt x="16" y="169"/>
                    </a:lnTo>
                    <a:lnTo>
                      <a:pt x="14" y="171"/>
                    </a:lnTo>
                    <a:lnTo>
                      <a:pt x="14" y="174"/>
                    </a:lnTo>
                    <a:lnTo>
                      <a:pt x="11" y="187"/>
                    </a:lnTo>
                    <a:lnTo>
                      <a:pt x="10" y="192"/>
                    </a:lnTo>
                    <a:lnTo>
                      <a:pt x="10" y="196"/>
                    </a:lnTo>
                    <a:lnTo>
                      <a:pt x="11" y="199"/>
                    </a:lnTo>
                    <a:lnTo>
                      <a:pt x="16" y="198"/>
                    </a:lnTo>
                    <a:lnTo>
                      <a:pt x="22" y="204"/>
                    </a:lnTo>
                    <a:lnTo>
                      <a:pt x="23" y="206"/>
                    </a:lnTo>
                    <a:lnTo>
                      <a:pt x="28" y="212"/>
                    </a:lnTo>
                    <a:lnTo>
                      <a:pt x="30" y="214"/>
                    </a:lnTo>
                    <a:lnTo>
                      <a:pt x="33" y="218"/>
                    </a:lnTo>
                    <a:lnTo>
                      <a:pt x="40" y="226"/>
                    </a:lnTo>
                    <a:lnTo>
                      <a:pt x="39" y="223"/>
                    </a:lnTo>
                    <a:lnTo>
                      <a:pt x="43" y="223"/>
                    </a:lnTo>
                    <a:lnTo>
                      <a:pt x="45" y="225"/>
                    </a:lnTo>
                    <a:lnTo>
                      <a:pt x="49" y="225"/>
                    </a:lnTo>
                    <a:lnTo>
                      <a:pt x="52" y="226"/>
                    </a:lnTo>
                    <a:lnTo>
                      <a:pt x="55" y="230"/>
                    </a:lnTo>
                    <a:lnTo>
                      <a:pt x="54" y="235"/>
                    </a:lnTo>
                    <a:lnTo>
                      <a:pt x="55" y="239"/>
                    </a:lnTo>
                    <a:lnTo>
                      <a:pt x="62" y="234"/>
                    </a:lnTo>
                    <a:lnTo>
                      <a:pt x="65" y="234"/>
                    </a:lnTo>
                    <a:lnTo>
                      <a:pt x="68" y="234"/>
                    </a:lnTo>
                    <a:lnTo>
                      <a:pt x="69" y="230"/>
                    </a:lnTo>
                    <a:lnTo>
                      <a:pt x="67" y="226"/>
                    </a:lnTo>
                    <a:lnTo>
                      <a:pt x="65" y="223"/>
                    </a:lnTo>
                    <a:lnTo>
                      <a:pt x="60" y="219"/>
                    </a:lnTo>
                    <a:lnTo>
                      <a:pt x="50" y="218"/>
                    </a:lnTo>
                    <a:lnTo>
                      <a:pt x="46" y="214"/>
                    </a:lnTo>
                    <a:lnTo>
                      <a:pt x="45" y="213"/>
                    </a:lnTo>
                    <a:lnTo>
                      <a:pt x="44" y="210"/>
                    </a:lnTo>
                    <a:lnTo>
                      <a:pt x="41" y="201"/>
                    </a:lnTo>
                    <a:lnTo>
                      <a:pt x="40" y="197"/>
                    </a:lnTo>
                    <a:lnTo>
                      <a:pt x="38" y="195"/>
                    </a:lnTo>
                    <a:lnTo>
                      <a:pt x="36" y="191"/>
                    </a:lnTo>
                    <a:lnTo>
                      <a:pt x="35" y="186"/>
                    </a:lnTo>
                    <a:lnTo>
                      <a:pt x="34" y="184"/>
                    </a:lnTo>
                    <a:lnTo>
                      <a:pt x="32" y="182"/>
                    </a:lnTo>
                    <a:lnTo>
                      <a:pt x="28" y="184"/>
                    </a:lnTo>
                    <a:lnTo>
                      <a:pt x="25" y="184"/>
                    </a:lnTo>
                    <a:lnTo>
                      <a:pt x="24" y="181"/>
                    </a:lnTo>
                    <a:lnTo>
                      <a:pt x="24" y="176"/>
                    </a:lnTo>
                    <a:lnTo>
                      <a:pt x="23" y="171"/>
                    </a:lnTo>
                    <a:lnTo>
                      <a:pt x="23" y="168"/>
                    </a:lnTo>
                    <a:lnTo>
                      <a:pt x="24" y="165"/>
                    </a:lnTo>
                    <a:lnTo>
                      <a:pt x="25" y="163"/>
                    </a:lnTo>
                    <a:lnTo>
                      <a:pt x="25" y="160"/>
                    </a:lnTo>
                    <a:lnTo>
                      <a:pt x="27" y="159"/>
                    </a:lnTo>
                    <a:lnTo>
                      <a:pt x="28" y="157"/>
                    </a:lnTo>
                    <a:lnTo>
                      <a:pt x="28" y="153"/>
                    </a:lnTo>
                    <a:lnTo>
                      <a:pt x="30" y="146"/>
                    </a:lnTo>
                    <a:lnTo>
                      <a:pt x="33" y="142"/>
                    </a:lnTo>
                    <a:lnTo>
                      <a:pt x="35" y="137"/>
                    </a:lnTo>
                    <a:lnTo>
                      <a:pt x="35" y="133"/>
                    </a:lnTo>
                    <a:lnTo>
                      <a:pt x="36" y="124"/>
                    </a:lnTo>
                    <a:lnTo>
                      <a:pt x="35" y="117"/>
                    </a:lnTo>
                    <a:lnTo>
                      <a:pt x="39" y="116"/>
                    </a:lnTo>
                    <a:lnTo>
                      <a:pt x="44" y="115"/>
                    </a:lnTo>
                    <a:lnTo>
                      <a:pt x="45" y="116"/>
                    </a:lnTo>
                    <a:lnTo>
                      <a:pt x="46" y="116"/>
                    </a:lnTo>
                    <a:lnTo>
                      <a:pt x="50" y="116"/>
                    </a:lnTo>
                    <a:lnTo>
                      <a:pt x="51" y="119"/>
                    </a:lnTo>
                    <a:lnTo>
                      <a:pt x="50" y="128"/>
                    </a:lnTo>
                    <a:lnTo>
                      <a:pt x="51" y="131"/>
                    </a:lnTo>
                    <a:lnTo>
                      <a:pt x="52" y="131"/>
                    </a:lnTo>
                    <a:lnTo>
                      <a:pt x="51" y="130"/>
                    </a:lnTo>
                    <a:lnTo>
                      <a:pt x="52" y="130"/>
                    </a:lnTo>
                    <a:lnTo>
                      <a:pt x="60" y="130"/>
                    </a:lnTo>
                    <a:lnTo>
                      <a:pt x="62" y="130"/>
                    </a:lnTo>
                    <a:lnTo>
                      <a:pt x="65" y="130"/>
                    </a:lnTo>
                    <a:lnTo>
                      <a:pt x="69" y="135"/>
                    </a:lnTo>
                    <a:lnTo>
                      <a:pt x="72" y="137"/>
                    </a:lnTo>
                    <a:lnTo>
                      <a:pt x="74" y="138"/>
                    </a:lnTo>
                    <a:lnTo>
                      <a:pt x="76" y="138"/>
                    </a:lnTo>
                    <a:lnTo>
                      <a:pt x="77" y="139"/>
                    </a:lnTo>
                    <a:lnTo>
                      <a:pt x="79" y="144"/>
                    </a:lnTo>
                    <a:lnTo>
                      <a:pt x="82" y="146"/>
                    </a:lnTo>
                    <a:lnTo>
                      <a:pt x="82" y="144"/>
                    </a:lnTo>
                    <a:lnTo>
                      <a:pt x="82" y="142"/>
                    </a:lnTo>
                    <a:lnTo>
                      <a:pt x="80" y="137"/>
                    </a:lnTo>
                    <a:lnTo>
                      <a:pt x="78" y="133"/>
                    </a:lnTo>
                    <a:lnTo>
                      <a:pt x="74" y="131"/>
                    </a:lnTo>
                    <a:lnTo>
                      <a:pt x="72" y="125"/>
                    </a:lnTo>
                    <a:lnTo>
                      <a:pt x="72" y="121"/>
                    </a:lnTo>
                    <a:lnTo>
                      <a:pt x="72" y="116"/>
                    </a:lnTo>
                    <a:lnTo>
                      <a:pt x="74" y="115"/>
                    </a:lnTo>
                    <a:lnTo>
                      <a:pt x="76" y="111"/>
                    </a:lnTo>
                    <a:lnTo>
                      <a:pt x="78" y="111"/>
                    </a:lnTo>
                    <a:lnTo>
                      <a:pt x="82" y="105"/>
                    </a:lnTo>
                    <a:lnTo>
                      <a:pt x="83" y="103"/>
                    </a:lnTo>
                    <a:lnTo>
                      <a:pt x="85" y="103"/>
                    </a:lnTo>
                    <a:lnTo>
                      <a:pt x="94" y="103"/>
                    </a:lnTo>
                    <a:lnTo>
                      <a:pt x="98" y="104"/>
                    </a:lnTo>
                    <a:lnTo>
                      <a:pt x="102" y="103"/>
                    </a:lnTo>
                    <a:lnTo>
                      <a:pt x="111" y="103"/>
                    </a:lnTo>
                    <a:lnTo>
                      <a:pt x="113" y="105"/>
                    </a:lnTo>
                    <a:lnTo>
                      <a:pt x="116" y="104"/>
                    </a:lnTo>
                    <a:lnTo>
                      <a:pt x="116" y="103"/>
                    </a:lnTo>
                    <a:lnTo>
                      <a:pt x="117" y="103"/>
                    </a:lnTo>
                    <a:lnTo>
                      <a:pt x="120" y="100"/>
                    </a:lnTo>
                    <a:lnTo>
                      <a:pt x="120" y="88"/>
                    </a:lnTo>
                    <a:lnTo>
                      <a:pt x="121" y="86"/>
                    </a:lnTo>
                    <a:lnTo>
                      <a:pt x="121" y="83"/>
                    </a:lnTo>
                    <a:lnTo>
                      <a:pt x="120" y="81"/>
                    </a:lnTo>
                    <a:lnTo>
                      <a:pt x="118" y="80"/>
                    </a:lnTo>
                    <a:lnTo>
                      <a:pt x="116" y="78"/>
                    </a:lnTo>
                    <a:lnTo>
                      <a:pt x="116" y="76"/>
                    </a:lnTo>
                    <a:lnTo>
                      <a:pt x="113" y="76"/>
                    </a:lnTo>
                    <a:lnTo>
                      <a:pt x="111" y="73"/>
                    </a:lnTo>
                    <a:lnTo>
                      <a:pt x="109" y="71"/>
                    </a:lnTo>
                    <a:lnTo>
                      <a:pt x="107" y="69"/>
                    </a:lnTo>
                    <a:lnTo>
                      <a:pt x="109" y="61"/>
                    </a:lnTo>
                    <a:lnTo>
                      <a:pt x="107" y="58"/>
                    </a:lnTo>
                    <a:lnTo>
                      <a:pt x="107" y="54"/>
                    </a:lnTo>
                    <a:lnTo>
                      <a:pt x="105" y="51"/>
                    </a:lnTo>
                    <a:lnTo>
                      <a:pt x="104" y="50"/>
                    </a:lnTo>
                    <a:lnTo>
                      <a:pt x="102" y="48"/>
                    </a:lnTo>
                    <a:lnTo>
                      <a:pt x="100" y="47"/>
                    </a:lnTo>
                    <a:lnTo>
                      <a:pt x="99" y="45"/>
                    </a:lnTo>
                    <a:lnTo>
                      <a:pt x="98" y="43"/>
                    </a:lnTo>
                    <a:lnTo>
                      <a:pt x="94" y="38"/>
                    </a:lnTo>
                    <a:lnTo>
                      <a:pt x="90" y="38"/>
                    </a:lnTo>
                    <a:lnTo>
                      <a:pt x="87" y="38"/>
                    </a:lnTo>
                    <a:lnTo>
                      <a:pt x="84" y="39"/>
                    </a:lnTo>
                    <a:lnTo>
                      <a:pt x="83" y="42"/>
                    </a:lnTo>
                    <a:lnTo>
                      <a:pt x="82" y="44"/>
                    </a:lnTo>
                    <a:lnTo>
                      <a:pt x="79" y="44"/>
                    </a:lnTo>
                    <a:lnTo>
                      <a:pt x="76" y="47"/>
                    </a:lnTo>
                    <a:lnTo>
                      <a:pt x="74" y="47"/>
                    </a:lnTo>
                    <a:lnTo>
                      <a:pt x="72" y="44"/>
                    </a:lnTo>
                    <a:lnTo>
                      <a:pt x="69" y="42"/>
                    </a:lnTo>
                    <a:lnTo>
                      <a:pt x="67" y="40"/>
                    </a:lnTo>
                    <a:lnTo>
                      <a:pt x="65" y="42"/>
                    </a:lnTo>
                    <a:lnTo>
                      <a:pt x="61" y="43"/>
                    </a:lnTo>
                    <a:lnTo>
                      <a:pt x="57" y="47"/>
                    </a:lnTo>
                    <a:lnTo>
                      <a:pt x="55" y="48"/>
                    </a:lnTo>
                    <a:lnTo>
                      <a:pt x="52" y="50"/>
                    </a:lnTo>
                    <a:lnTo>
                      <a:pt x="51" y="51"/>
                    </a:lnTo>
                    <a:lnTo>
                      <a:pt x="51" y="50"/>
                    </a:lnTo>
                    <a:lnTo>
                      <a:pt x="50" y="47"/>
                    </a:lnTo>
                    <a:lnTo>
                      <a:pt x="51" y="43"/>
                    </a:lnTo>
                    <a:lnTo>
                      <a:pt x="52" y="36"/>
                    </a:lnTo>
                    <a:lnTo>
                      <a:pt x="54" y="33"/>
                    </a:lnTo>
                    <a:lnTo>
                      <a:pt x="54" y="31"/>
                    </a:lnTo>
                    <a:lnTo>
                      <a:pt x="54" y="28"/>
                    </a:lnTo>
                    <a:lnTo>
                      <a:pt x="52" y="23"/>
                    </a:lnTo>
                    <a:lnTo>
                      <a:pt x="54" y="18"/>
                    </a:lnTo>
                    <a:lnTo>
                      <a:pt x="52" y="17"/>
                    </a:lnTo>
                    <a:lnTo>
                      <a:pt x="47" y="17"/>
                    </a:lnTo>
                    <a:lnTo>
                      <a:pt x="45" y="17"/>
                    </a:lnTo>
                    <a:lnTo>
                      <a:pt x="45" y="11"/>
                    </a:lnTo>
                    <a:lnTo>
                      <a:pt x="44" y="7"/>
                    </a:lnTo>
                    <a:lnTo>
                      <a:pt x="43" y="5"/>
                    </a:lnTo>
                    <a:lnTo>
                      <a:pt x="41" y="4"/>
                    </a:lnTo>
                    <a:lnTo>
                      <a:pt x="39" y="4"/>
                    </a:lnTo>
                    <a:lnTo>
                      <a:pt x="39" y="3"/>
                    </a:lnTo>
                    <a:lnTo>
                      <a:pt x="39" y="0"/>
                    </a:lnTo>
                    <a:lnTo>
                      <a:pt x="40" y="0"/>
                    </a:lnTo>
                    <a:close/>
                  </a:path>
                </a:pathLst>
              </a:custGeom>
              <a:solidFill>
                <a:srgbClr val="EAEAEA"/>
              </a:solidFill>
              <a:ln w="6350">
                <a:solidFill>
                  <a:srgbClr val="C0C0C0"/>
                </a:solidFill>
                <a:round/>
                <a:headEnd/>
                <a:tailEnd/>
              </a:ln>
            </p:spPr>
            <p:txBody>
              <a:bodyPr/>
              <a:lstStyle/>
              <a:p>
                <a:endParaRPr lang="en-US" dirty="0"/>
              </a:p>
            </p:txBody>
          </p:sp>
          <p:sp>
            <p:nvSpPr>
              <p:cNvPr id="740" name="Freeform 748"/>
              <p:cNvSpPr>
                <a:spLocks/>
              </p:cNvSpPr>
              <p:nvPr/>
            </p:nvSpPr>
            <p:spPr bwMode="auto">
              <a:xfrm>
                <a:off x="3174962" y="4302073"/>
                <a:ext cx="12082" cy="9294"/>
              </a:xfrm>
              <a:custGeom>
                <a:avLst/>
                <a:gdLst>
                  <a:gd name="T0" fmla="*/ 2147483647 w 6"/>
                  <a:gd name="T1" fmla="*/ 2147483647 h 5"/>
                  <a:gd name="T2" fmla="*/ 2147483647 w 6"/>
                  <a:gd name="T3" fmla="*/ 0 h 5"/>
                  <a:gd name="T4" fmla="*/ 2147483647 w 6"/>
                  <a:gd name="T5" fmla="*/ 0 h 5"/>
                  <a:gd name="T6" fmla="*/ 2147483647 w 6"/>
                  <a:gd name="T7" fmla="*/ 0 h 5"/>
                  <a:gd name="T8" fmla="*/ 2147483647 w 6"/>
                  <a:gd name="T9" fmla="*/ 0 h 5"/>
                  <a:gd name="T10" fmla="*/ 2147483647 w 6"/>
                  <a:gd name="T11" fmla="*/ 2147483647 h 5"/>
                  <a:gd name="T12" fmla="*/ 2147483647 w 6"/>
                  <a:gd name="T13" fmla="*/ 2147483647 h 5"/>
                  <a:gd name="T14" fmla="*/ 2147483647 w 6"/>
                  <a:gd name="T15" fmla="*/ 2147483647 h 5"/>
                  <a:gd name="T16" fmla="*/ 2147483647 w 6"/>
                  <a:gd name="T17" fmla="*/ 2147483647 h 5"/>
                  <a:gd name="T18" fmla="*/ 2147483647 w 6"/>
                  <a:gd name="T19" fmla="*/ 2147483647 h 5"/>
                  <a:gd name="T20" fmla="*/ 2147483647 w 6"/>
                  <a:gd name="T21" fmla="*/ 2147483647 h 5"/>
                  <a:gd name="T22" fmla="*/ 2147483647 w 6"/>
                  <a:gd name="T23" fmla="*/ 2147483647 h 5"/>
                  <a:gd name="T24" fmla="*/ 2147483647 w 6"/>
                  <a:gd name="T25" fmla="*/ 2147483647 h 5"/>
                  <a:gd name="T26" fmla="*/ 2147483647 w 6"/>
                  <a:gd name="T27" fmla="*/ 2147483647 h 5"/>
                  <a:gd name="T28" fmla="*/ 2147483647 w 6"/>
                  <a:gd name="T29" fmla="*/ 2147483647 h 5"/>
                  <a:gd name="T30" fmla="*/ 2147483647 w 6"/>
                  <a:gd name="T31" fmla="*/ 2147483647 h 5"/>
                  <a:gd name="T32" fmla="*/ 2147483647 w 6"/>
                  <a:gd name="T33" fmla="*/ 2147483647 h 5"/>
                  <a:gd name="T34" fmla="*/ 2147483647 w 6"/>
                  <a:gd name="T35" fmla="*/ 2147483647 h 5"/>
                  <a:gd name="T36" fmla="*/ 2147483647 w 6"/>
                  <a:gd name="T37" fmla="*/ 2147483647 h 5"/>
                  <a:gd name="T38" fmla="*/ 2147483647 w 6"/>
                  <a:gd name="T39" fmla="*/ 2147483647 h 5"/>
                  <a:gd name="T40" fmla="*/ 2147483647 w 6"/>
                  <a:gd name="T41" fmla="*/ 2147483647 h 5"/>
                  <a:gd name="T42" fmla="*/ 2147483647 w 6"/>
                  <a:gd name="T43" fmla="*/ 2147483647 h 5"/>
                  <a:gd name="T44" fmla="*/ 2147483647 w 6"/>
                  <a:gd name="T45" fmla="*/ 2147483647 h 5"/>
                  <a:gd name="T46" fmla="*/ 2147483647 w 6"/>
                  <a:gd name="T47" fmla="*/ 2147483647 h 5"/>
                  <a:gd name="T48" fmla="*/ 2147483647 w 6"/>
                  <a:gd name="T49" fmla="*/ 2147483647 h 5"/>
                  <a:gd name="T50" fmla="*/ 2147483647 w 6"/>
                  <a:gd name="T51" fmla="*/ 2147483647 h 5"/>
                  <a:gd name="T52" fmla="*/ 2147483647 w 6"/>
                  <a:gd name="T53" fmla="*/ 2147483647 h 5"/>
                  <a:gd name="T54" fmla="*/ 2147483647 w 6"/>
                  <a:gd name="T55" fmla="*/ 2147483647 h 5"/>
                  <a:gd name="T56" fmla="*/ 2147483647 w 6"/>
                  <a:gd name="T57" fmla="*/ 2147483647 h 5"/>
                  <a:gd name="T58" fmla="*/ 2147483647 w 6"/>
                  <a:gd name="T59" fmla="*/ 2147483647 h 5"/>
                  <a:gd name="T60" fmla="*/ 2147483647 w 6"/>
                  <a:gd name="T61" fmla="*/ 2147483647 h 5"/>
                  <a:gd name="T62" fmla="*/ 2147483647 w 6"/>
                  <a:gd name="T63" fmla="*/ 2147483647 h 5"/>
                  <a:gd name="T64" fmla="*/ 2147483647 w 6"/>
                  <a:gd name="T65" fmla="*/ 2147483647 h 5"/>
                  <a:gd name="T66" fmla="*/ 2147483647 w 6"/>
                  <a:gd name="T67" fmla="*/ 2147483647 h 5"/>
                  <a:gd name="T68" fmla="*/ 0 w 6"/>
                  <a:gd name="T69" fmla="*/ 2147483647 h 5"/>
                  <a:gd name="T70" fmla="*/ 0 w 6"/>
                  <a:gd name="T71" fmla="*/ 2147483647 h 5"/>
                  <a:gd name="T72" fmla="*/ 0 w 6"/>
                  <a:gd name="T73" fmla="*/ 2147483647 h 5"/>
                  <a:gd name="T74" fmla="*/ 0 w 6"/>
                  <a:gd name="T75" fmla="*/ 2147483647 h 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
                  <a:gd name="T115" fmla="*/ 0 h 5"/>
                  <a:gd name="T116" fmla="*/ 6 w 6"/>
                  <a:gd name="T117" fmla="*/ 5 h 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 h="5">
                    <a:moveTo>
                      <a:pt x="0" y="3"/>
                    </a:moveTo>
                    <a:lnTo>
                      <a:pt x="1" y="3"/>
                    </a:lnTo>
                    <a:lnTo>
                      <a:pt x="3" y="0"/>
                    </a:lnTo>
                    <a:lnTo>
                      <a:pt x="6" y="0"/>
                    </a:lnTo>
                    <a:lnTo>
                      <a:pt x="6" y="1"/>
                    </a:lnTo>
                    <a:lnTo>
                      <a:pt x="5" y="1"/>
                    </a:lnTo>
                    <a:lnTo>
                      <a:pt x="5" y="3"/>
                    </a:lnTo>
                    <a:lnTo>
                      <a:pt x="5" y="4"/>
                    </a:lnTo>
                    <a:lnTo>
                      <a:pt x="3" y="3"/>
                    </a:lnTo>
                    <a:lnTo>
                      <a:pt x="3" y="4"/>
                    </a:lnTo>
                    <a:lnTo>
                      <a:pt x="5" y="4"/>
                    </a:lnTo>
                    <a:lnTo>
                      <a:pt x="3" y="4"/>
                    </a:lnTo>
                    <a:lnTo>
                      <a:pt x="3" y="5"/>
                    </a:lnTo>
                    <a:lnTo>
                      <a:pt x="2" y="5"/>
                    </a:lnTo>
                    <a:lnTo>
                      <a:pt x="3" y="4"/>
                    </a:lnTo>
                    <a:lnTo>
                      <a:pt x="2" y="4"/>
                    </a:lnTo>
                    <a:lnTo>
                      <a:pt x="2" y="3"/>
                    </a:lnTo>
                    <a:lnTo>
                      <a:pt x="1" y="3"/>
                    </a:lnTo>
                    <a:lnTo>
                      <a:pt x="1" y="4"/>
                    </a:lnTo>
                    <a:lnTo>
                      <a:pt x="0" y="4"/>
                    </a:lnTo>
                    <a:lnTo>
                      <a:pt x="0" y="3"/>
                    </a:lnTo>
                    <a:close/>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741" name="Freeform 749"/>
              <p:cNvSpPr>
                <a:spLocks/>
              </p:cNvSpPr>
              <p:nvPr/>
            </p:nvSpPr>
            <p:spPr bwMode="auto">
              <a:xfrm>
                <a:off x="3201138" y="4277912"/>
                <a:ext cx="72489" cy="33456"/>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2147483647 w 36"/>
                  <a:gd name="T19" fmla="*/ 2147483647 h 18"/>
                  <a:gd name="T20" fmla="*/ 2147483647 w 36"/>
                  <a:gd name="T21" fmla="*/ 2147483647 h 18"/>
                  <a:gd name="T22" fmla="*/ 2147483647 w 36"/>
                  <a:gd name="T23" fmla="*/ 2147483647 h 18"/>
                  <a:gd name="T24" fmla="*/ 2147483647 w 36"/>
                  <a:gd name="T25" fmla="*/ 2147483647 h 18"/>
                  <a:gd name="T26" fmla="*/ 2147483647 w 36"/>
                  <a:gd name="T27" fmla="*/ 2147483647 h 18"/>
                  <a:gd name="T28" fmla="*/ 2147483647 w 36"/>
                  <a:gd name="T29" fmla="*/ 2147483647 h 18"/>
                  <a:gd name="T30" fmla="*/ 0 w 36"/>
                  <a:gd name="T31" fmla="*/ 2147483647 h 18"/>
                  <a:gd name="T32" fmla="*/ 2147483647 w 36"/>
                  <a:gd name="T33" fmla="*/ 2147483647 h 18"/>
                  <a:gd name="T34" fmla="*/ 2147483647 w 36"/>
                  <a:gd name="T35" fmla="*/ 2147483647 h 18"/>
                  <a:gd name="T36" fmla="*/ 2147483647 w 36"/>
                  <a:gd name="T37" fmla="*/ 2147483647 h 18"/>
                  <a:gd name="T38" fmla="*/ 2147483647 w 36"/>
                  <a:gd name="T39" fmla="*/ 2147483647 h 18"/>
                  <a:gd name="T40" fmla="*/ 2147483647 w 36"/>
                  <a:gd name="T41" fmla="*/ 2147483647 h 18"/>
                  <a:gd name="T42" fmla="*/ 2147483647 w 36"/>
                  <a:gd name="T43" fmla="*/ 2147483647 h 18"/>
                  <a:gd name="T44" fmla="*/ 2147483647 w 36"/>
                  <a:gd name="T45" fmla="*/ 2147483647 h 18"/>
                  <a:gd name="T46" fmla="*/ 2147483647 w 36"/>
                  <a:gd name="T47" fmla="*/ 2147483647 h 18"/>
                  <a:gd name="T48" fmla="*/ 2147483647 w 36"/>
                  <a:gd name="T49" fmla="*/ 2147483647 h 18"/>
                  <a:gd name="T50" fmla="*/ 2147483647 w 36"/>
                  <a:gd name="T51" fmla="*/ 2147483647 h 18"/>
                  <a:gd name="T52" fmla="*/ 2147483647 w 36"/>
                  <a:gd name="T53" fmla="*/ 2147483647 h 18"/>
                  <a:gd name="T54" fmla="*/ 2147483647 w 36"/>
                  <a:gd name="T55" fmla="*/ 2147483647 h 18"/>
                  <a:gd name="T56" fmla="*/ 2147483647 w 36"/>
                  <a:gd name="T57" fmla="*/ 2147483647 h 18"/>
                  <a:gd name="T58" fmla="*/ 2147483647 w 36"/>
                  <a:gd name="T59" fmla="*/ 2147483647 h 18"/>
                  <a:gd name="T60" fmla="*/ 2147483647 w 36"/>
                  <a:gd name="T61" fmla="*/ 2147483647 h 18"/>
                  <a:gd name="T62" fmla="*/ 2147483647 w 36"/>
                  <a:gd name="T63" fmla="*/ 2147483647 h 18"/>
                  <a:gd name="T64" fmla="*/ 2147483647 w 36"/>
                  <a:gd name="T65" fmla="*/ 2147483647 h 18"/>
                  <a:gd name="T66" fmla="*/ 2147483647 w 36"/>
                  <a:gd name="T67" fmla="*/ 2147483647 h 18"/>
                  <a:gd name="T68" fmla="*/ 2147483647 w 36"/>
                  <a:gd name="T69" fmla="*/ 2147483647 h 18"/>
                  <a:gd name="T70" fmla="*/ 2147483647 w 36"/>
                  <a:gd name="T71" fmla="*/ 2147483647 h 18"/>
                  <a:gd name="T72" fmla="*/ 2147483647 w 36"/>
                  <a:gd name="T73" fmla="*/ 2147483647 h 18"/>
                  <a:gd name="T74" fmla="*/ 2147483647 w 36"/>
                  <a:gd name="T75" fmla="*/ 2147483647 h 18"/>
                  <a:gd name="T76" fmla="*/ 2147483647 w 36"/>
                  <a:gd name="T77" fmla="*/ 2147483647 h 18"/>
                  <a:gd name="T78" fmla="*/ 2147483647 w 36"/>
                  <a:gd name="T79" fmla="*/ 2147483647 h 18"/>
                  <a:gd name="T80" fmla="*/ 2147483647 w 36"/>
                  <a:gd name="T81" fmla="*/ 2147483647 h 18"/>
                  <a:gd name="T82" fmla="*/ 2147483647 w 36"/>
                  <a:gd name="T83" fmla="*/ 2147483647 h 18"/>
                  <a:gd name="T84" fmla="*/ 0 w 36"/>
                  <a:gd name="T85" fmla="*/ 2147483647 h 18"/>
                  <a:gd name="T86" fmla="*/ 0 w 36"/>
                  <a:gd name="T87" fmla="*/ 2147483647 h 18"/>
                  <a:gd name="T88" fmla="*/ 0 w 36"/>
                  <a:gd name="T89" fmla="*/ 2147483647 h 18"/>
                  <a:gd name="T90" fmla="*/ 0 w 36"/>
                  <a:gd name="T91" fmla="*/ 2147483647 h 18"/>
                  <a:gd name="T92" fmla="*/ 2147483647 w 36"/>
                  <a:gd name="T93" fmla="*/ 2147483647 h 18"/>
                  <a:gd name="T94" fmla="*/ 2147483647 w 36"/>
                  <a:gd name="T95" fmla="*/ 2147483647 h 18"/>
                  <a:gd name="T96" fmla="*/ 2147483647 w 36"/>
                  <a:gd name="T97" fmla="*/ 2147483647 h 18"/>
                  <a:gd name="T98" fmla="*/ 2147483647 w 36"/>
                  <a:gd name="T99" fmla="*/ 2147483647 h 18"/>
                  <a:gd name="T100" fmla="*/ 2147483647 w 36"/>
                  <a:gd name="T101" fmla="*/ 0 h 18"/>
                  <a:gd name="T102" fmla="*/ 2147483647 w 36"/>
                  <a:gd name="T103" fmla="*/ 2147483647 h 18"/>
                  <a:gd name="T104" fmla="*/ 2147483647 w 36"/>
                  <a:gd name="T105" fmla="*/ 2147483647 h 18"/>
                  <a:gd name="T106" fmla="*/ 2147483647 w 36"/>
                  <a:gd name="T107" fmla="*/ 2147483647 h 18"/>
                  <a:gd name="T108" fmla="*/ 2147483647 w 36"/>
                  <a:gd name="T109" fmla="*/ 2147483647 h 18"/>
                  <a:gd name="T110" fmla="*/ 2147483647 w 36"/>
                  <a:gd name="T111" fmla="*/ 2147483647 h 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18"/>
                  <a:gd name="T170" fmla="*/ 36 w 36"/>
                  <a:gd name="T171" fmla="*/ 18 h 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18">
                    <a:moveTo>
                      <a:pt x="3" y="18"/>
                    </a:moveTo>
                    <a:lnTo>
                      <a:pt x="3" y="17"/>
                    </a:lnTo>
                    <a:lnTo>
                      <a:pt x="3" y="16"/>
                    </a:lnTo>
                    <a:lnTo>
                      <a:pt x="1" y="16"/>
                    </a:lnTo>
                    <a:lnTo>
                      <a:pt x="1" y="14"/>
                    </a:lnTo>
                    <a:lnTo>
                      <a:pt x="1" y="13"/>
                    </a:lnTo>
                    <a:lnTo>
                      <a:pt x="0" y="13"/>
                    </a:lnTo>
                    <a:lnTo>
                      <a:pt x="1" y="13"/>
                    </a:lnTo>
                    <a:lnTo>
                      <a:pt x="1" y="12"/>
                    </a:lnTo>
                    <a:lnTo>
                      <a:pt x="1" y="13"/>
                    </a:lnTo>
                    <a:lnTo>
                      <a:pt x="3" y="13"/>
                    </a:lnTo>
                    <a:lnTo>
                      <a:pt x="4" y="13"/>
                    </a:lnTo>
                    <a:lnTo>
                      <a:pt x="4" y="12"/>
                    </a:lnTo>
                    <a:lnTo>
                      <a:pt x="4" y="11"/>
                    </a:lnTo>
                    <a:lnTo>
                      <a:pt x="4" y="9"/>
                    </a:lnTo>
                    <a:lnTo>
                      <a:pt x="3" y="9"/>
                    </a:lnTo>
                    <a:lnTo>
                      <a:pt x="3" y="11"/>
                    </a:lnTo>
                    <a:lnTo>
                      <a:pt x="1" y="11"/>
                    </a:lnTo>
                    <a:lnTo>
                      <a:pt x="0" y="11"/>
                    </a:lnTo>
                    <a:lnTo>
                      <a:pt x="0" y="9"/>
                    </a:lnTo>
                    <a:lnTo>
                      <a:pt x="1" y="8"/>
                    </a:lnTo>
                    <a:lnTo>
                      <a:pt x="3" y="5"/>
                    </a:lnTo>
                    <a:lnTo>
                      <a:pt x="5" y="5"/>
                    </a:lnTo>
                    <a:lnTo>
                      <a:pt x="14" y="3"/>
                    </a:lnTo>
                    <a:lnTo>
                      <a:pt x="15" y="2"/>
                    </a:lnTo>
                    <a:lnTo>
                      <a:pt x="17" y="2"/>
                    </a:lnTo>
                    <a:lnTo>
                      <a:pt x="26" y="2"/>
                    </a:lnTo>
                    <a:lnTo>
                      <a:pt x="28" y="1"/>
                    </a:lnTo>
                    <a:lnTo>
                      <a:pt x="31" y="1"/>
                    </a:lnTo>
                    <a:lnTo>
                      <a:pt x="33" y="0"/>
                    </a:lnTo>
                    <a:lnTo>
                      <a:pt x="36" y="1"/>
                    </a:lnTo>
                    <a:lnTo>
                      <a:pt x="36" y="2"/>
                    </a:lnTo>
                    <a:lnTo>
                      <a:pt x="34" y="6"/>
                    </a:lnTo>
                    <a:lnTo>
                      <a:pt x="30" y="7"/>
                    </a:lnTo>
                    <a:lnTo>
                      <a:pt x="22" y="11"/>
                    </a:lnTo>
                    <a:lnTo>
                      <a:pt x="19" y="12"/>
                    </a:lnTo>
                    <a:lnTo>
                      <a:pt x="15" y="13"/>
                    </a:lnTo>
                    <a:lnTo>
                      <a:pt x="9" y="14"/>
                    </a:lnTo>
                    <a:lnTo>
                      <a:pt x="4" y="18"/>
                    </a:lnTo>
                    <a:lnTo>
                      <a:pt x="3" y="18"/>
                    </a:lnTo>
                    <a:close/>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742" name="Freeform 750"/>
              <p:cNvSpPr>
                <a:spLocks/>
              </p:cNvSpPr>
              <p:nvPr/>
            </p:nvSpPr>
            <p:spPr bwMode="auto">
              <a:xfrm>
                <a:off x="2375576" y="3699862"/>
                <a:ext cx="8053" cy="7434"/>
              </a:xfrm>
              <a:custGeom>
                <a:avLst/>
                <a:gdLst>
                  <a:gd name="T0" fmla="*/ 2147483647 w 4"/>
                  <a:gd name="T1" fmla="*/ 0 h 4"/>
                  <a:gd name="T2" fmla="*/ 2147483647 w 4"/>
                  <a:gd name="T3" fmla="*/ 0 h 4"/>
                  <a:gd name="T4" fmla="*/ 2147483647 w 4"/>
                  <a:gd name="T5" fmla="*/ 0 h 4"/>
                  <a:gd name="T6" fmla="*/ 0 w 4"/>
                  <a:gd name="T7" fmla="*/ 2147483647 h 4"/>
                  <a:gd name="T8" fmla="*/ 2147483647 w 4"/>
                  <a:gd name="T9" fmla="*/ 2147483647 h 4"/>
                  <a:gd name="T10" fmla="*/ 2147483647 w 4"/>
                  <a:gd name="T11" fmla="*/ 2147483647 h 4"/>
                  <a:gd name="T12" fmla="*/ 2147483647 w 4"/>
                  <a:gd name="T13" fmla="*/ 2147483647 h 4"/>
                  <a:gd name="T14" fmla="*/ 2147483647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0"/>
                    </a:moveTo>
                    <a:lnTo>
                      <a:pt x="3" y="0"/>
                    </a:lnTo>
                    <a:lnTo>
                      <a:pt x="2" y="0"/>
                    </a:lnTo>
                    <a:lnTo>
                      <a:pt x="0" y="4"/>
                    </a:lnTo>
                    <a:lnTo>
                      <a:pt x="2" y="4"/>
                    </a:lnTo>
                    <a:lnTo>
                      <a:pt x="3" y="4"/>
                    </a:lnTo>
                    <a:lnTo>
                      <a:pt x="4" y="1"/>
                    </a:lnTo>
                    <a:lnTo>
                      <a:pt x="3" y="0"/>
                    </a:lnTo>
                    <a:close/>
                  </a:path>
                </a:pathLst>
              </a:custGeom>
              <a:solidFill>
                <a:srgbClr val="EAEAEA"/>
              </a:solidFill>
              <a:ln w="6350">
                <a:solidFill>
                  <a:srgbClr val="C0C0C0"/>
                </a:solidFill>
                <a:round/>
                <a:headEnd/>
                <a:tailEnd/>
              </a:ln>
            </p:spPr>
            <p:txBody>
              <a:bodyPr/>
              <a:lstStyle/>
              <a:p>
                <a:endParaRPr lang="en-US" dirty="0"/>
              </a:p>
            </p:txBody>
          </p:sp>
          <p:sp>
            <p:nvSpPr>
              <p:cNvPr id="743" name="Freeform 752"/>
              <p:cNvSpPr>
                <a:spLocks/>
              </p:cNvSpPr>
              <p:nvPr/>
            </p:nvSpPr>
            <p:spPr bwMode="auto">
              <a:xfrm>
                <a:off x="2375576" y="3699862"/>
                <a:ext cx="2013" cy="9294"/>
              </a:xfrm>
              <a:custGeom>
                <a:avLst/>
                <a:gdLst>
                  <a:gd name="T0" fmla="*/ 0 w 1"/>
                  <a:gd name="T1" fmla="*/ 2147483647 h 5"/>
                  <a:gd name="T2" fmla="*/ 0 w 1"/>
                  <a:gd name="T3" fmla="*/ 2147483647 h 5"/>
                  <a:gd name="T4" fmla="*/ 0 w 1"/>
                  <a:gd name="T5" fmla="*/ 2147483647 h 5"/>
                  <a:gd name="T6" fmla="*/ 0 w 1"/>
                  <a:gd name="T7" fmla="*/ 2147483647 h 5"/>
                  <a:gd name="T8" fmla="*/ 2147483647 w 1"/>
                  <a:gd name="T9" fmla="*/ 0 h 5"/>
                  <a:gd name="T10" fmla="*/ 0 w 1"/>
                  <a:gd name="T11" fmla="*/ 2147483647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1"/>
                    </a:moveTo>
                    <a:lnTo>
                      <a:pt x="0" y="1"/>
                    </a:lnTo>
                    <a:lnTo>
                      <a:pt x="0" y="5"/>
                    </a:lnTo>
                    <a:lnTo>
                      <a:pt x="0" y="4"/>
                    </a:lnTo>
                    <a:lnTo>
                      <a:pt x="1" y="0"/>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744" name="Freeform 754"/>
              <p:cNvSpPr>
                <a:spLocks/>
              </p:cNvSpPr>
              <p:nvPr/>
            </p:nvSpPr>
            <p:spPr bwMode="auto">
              <a:xfrm>
                <a:off x="2963537" y="3711014"/>
                <a:ext cx="72489" cy="87358"/>
              </a:xfrm>
              <a:custGeom>
                <a:avLst/>
                <a:gdLst>
                  <a:gd name="T0" fmla="*/ 2147483647 w 36"/>
                  <a:gd name="T1" fmla="*/ 2147483647 h 47"/>
                  <a:gd name="T2" fmla="*/ 2147483647 w 36"/>
                  <a:gd name="T3" fmla="*/ 0 h 47"/>
                  <a:gd name="T4" fmla="*/ 2147483647 w 36"/>
                  <a:gd name="T5" fmla="*/ 2147483647 h 47"/>
                  <a:gd name="T6" fmla="*/ 2147483647 w 36"/>
                  <a:gd name="T7" fmla="*/ 2147483647 h 47"/>
                  <a:gd name="T8" fmla="*/ 2147483647 w 36"/>
                  <a:gd name="T9" fmla="*/ 2147483647 h 47"/>
                  <a:gd name="T10" fmla="*/ 2147483647 w 36"/>
                  <a:gd name="T11" fmla="*/ 2147483647 h 47"/>
                  <a:gd name="T12" fmla="*/ 2147483647 w 36"/>
                  <a:gd name="T13" fmla="*/ 2147483647 h 47"/>
                  <a:gd name="T14" fmla="*/ 2147483647 w 36"/>
                  <a:gd name="T15" fmla="*/ 2147483647 h 47"/>
                  <a:gd name="T16" fmla="*/ 2147483647 w 36"/>
                  <a:gd name="T17" fmla="*/ 2147483647 h 47"/>
                  <a:gd name="T18" fmla="*/ 2147483647 w 36"/>
                  <a:gd name="T19" fmla="*/ 2147483647 h 47"/>
                  <a:gd name="T20" fmla="*/ 2147483647 w 36"/>
                  <a:gd name="T21" fmla="*/ 2147483647 h 47"/>
                  <a:gd name="T22" fmla="*/ 2147483647 w 36"/>
                  <a:gd name="T23" fmla="*/ 2147483647 h 47"/>
                  <a:gd name="T24" fmla="*/ 2147483647 w 36"/>
                  <a:gd name="T25" fmla="*/ 2147483647 h 47"/>
                  <a:gd name="T26" fmla="*/ 2147483647 w 36"/>
                  <a:gd name="T27" fmla="*/ 2147483647 h 47"/>
                  <a:gd name="T28" fmla="*/ 2147483647 w 36"/>
                  <a:gd name="T29" fmla="*/ 2147483647 h 47"/>
                  <a:gd name="T30" fmla="*/ 2147483647 w 36"/>
                  <a:gd name="T31" fmla="*/ 2147483647 h 47"/>
                  <a:gd name="T32" fmla="*/ 2147483647 w 36"/>
                  <a:gd name="T33" fmla="*/ 2147483647 h 47"/>
                  <a:gd name="T34" fmla="*/ 2147483647 w 36"/>
                  <a:gd name="T35" fmla="*/ 2147483647 h 47"/>
                  <a:gd name="T36" fmla="*/ 2147483647 w 36"/>
                  <a:gd name="T37" fmla="*/ 2147483647 h 47"/>
                  <a:gd name="T38" fmla="*/ 2147483647 w 36"/>
                  <a:gd name="T39" fmla="*/ 2147483647 h 47"/>
                  <a:gd name="T40" fmla="*/ 2147483647 w 36"/>
                  <a:gd name="T41" fmla="*/ 2147483647 h 47"/>
                  <a:gd name="T42" fmla="*/ 2147483647 w 36"/>
                  <a:gd name="T43" fmla="*/ 2147483647 h 47"/>
                  <a:gd name="T44" fmla="*/ 0 w 36"/>
                  <a:gd name="T45" fmla="*/ 2147483647 h 47"/>
                  <a:gd name="T46" fmla="*/ 2147483647 w 36"/>
                  <a:gd name="T47" fmla="*/ 2147483647 h 47"/>
                  <a:gd name="T48" fmla="*/ 2147483647 w 36"/>
                  <a:gd name="T49" fmla="*/ 2147483647 h 47"/>
                  <a:gd name="T50" fmla="*/ 2147483647 w 36"/>
                  <a:gd name="T51" fmla="*/ 2147483647 h 47"/>
                  <a:gd name="T52" fmla="*/ 2147483647 w 36"/>
                  <a:gd name="T53" fmla="*/ 2147483647 h 47"/>
                  <a:gd name="T54" fmla="*/ 2147483647 w 36"/>
                  <a:gd name="T55" fmla="*/ 2147483647 h 47"/>
                  <a:gd name="T56" fmla="*/ 2147483647 w 36"/>
                  <a:gd name="T57" fmla="*/ 2147483647 h 47"/>
                  <a:gd name="T58" fmla="*/ 2147483647 w 36"/>
                  <a:gd name="T59" fmla="*/ 2147483647 h 47"/>
                  <a:gd name="T60" fmla="*/ 2147483647 w 36"/>
                  <a:gd name="T61" fmla="*/ 2147483647 h 47"/>
                  <a:gd name="T62" fmla="*/ 2147483647 w 36"/>
                  <a:gd name="T63" fmla="*/ 2147483647 h 47"/>
                  <a:gd name="T64" fmla="*/ 2147483647 w 36"/>
                  <a:gd name="T65" fmla="*/ 2147483647 h 47"/>
                  <a:gd name="T66" fmla="*/ 2147483647 w 36"/>
                  <a:gd name="T67" fmla="*/ 2147483647 h 47"/>
                  <a:gd name="T68" fmla="*/ 2147483647 w 36"/>
                  <a:gd name="T69" fmla="*/ 2147483647 h 47"/>
                  <a:gd name="T70" fmla="*/ 2147483647 w 36"/>
                  <a:gd name="T71" fmla="*/ 2147483647 h 47"/>
                  <a:gd name="T72" fmla="*/ 2147483647 w 36"/>
                  <a:gd name="T73" fmla="*/ 2147483647 h 47"/>
                  <a:gd name="T74" fmla="*/ 2147483647 w 36"/>
                  <a:gd name="T75" fmla="*/ 2147483647 h 47"/>
                  <a:gd name="T76" fmla="*/ 2147483647 w 36"/>
                  <a:gd name="T77" fmla="*/ 2147483647 h 47"/>
                  <a:gd name="T78" fmla="*/ 2147483647 w 36"/>
                  <a:gd name="T79" fmla="*/ 2147483647 h 47"/>
                  <a:gd name="T80" fmla="*/ 2147483647 w 36"/>
                  <a:gd name="T81" fmla="*/ 2147483647 h 47"/>
                  <a:gd name="T82" fmla="*/ 2147483647 w 36"/>
                  <a:gd name="T83" fmla="*/ 2147483647 h 47"/>
                  <a:gd name="T84" fmla="*/ 2147483647 w 36"/>
                  <a:gd name="T85" fmla="*/ 2147483647 h 47"/>
                  <a:gd name="T86" fmla="*/ 2147483647 w 36"/>
                  <a:gd name="T87" fmla="*/ 2147483647 h 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7"/>
                  <a:gd name="T134" fmla="*/ 36 w 36"/>
                  <a:gd name="T135" fmla="*/ 47 h 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7">
                    <a:moveTo>
                      <a:pt x="34" y="1"/>
                    </a:moveTo>
                    <a:lnTo>
                      <a:pt x="34" y="0"/>
                    </a:lnTo>
                    <a:lnTo>
                      <a:pt x="35" y="1"/>
                    </a:lnTo>
                    <a:lnTo>
                      <a:pt x="35" y="5"/>
                    </a:lnTo>
                    <a:lnTo>
                      <a:pt x="35" y="6"/>
                    </a:lnTo>
                    <a:lnTo>
                      <a:pt x="35" y="8"/>
                    </a:lnTo>
                    <a:lnTo>
                      <a:pt x="35" y="10"/>
                    </a:lnTo>
                    <a:lnTo>
                      <a:pt x="36" y="14"/>
                    </a:lnTo>
                    <a:lnTo>
                      <a:pt x="35" y="16"/>
                    </a:lnTo>
                    <a:lnTo>
                      <a:pt x="33" y="17"/>
                    </a:lnTo>
                    <a:lnTo>
                      <a:pt x="31" y="20"/>
                    </a:lnTo>
                    <a:lnTo>
                      <a:pt x="29" y="22"/>
                    </a:lnTo>
                    <a:lnTo>
                      <a:pt x="25" y="24"/>
                    </a:lnTo>
                    <a:lnTo>
                      <a:pt x="24" y="25"/>
                    </a:lnTo>
                    <a:lnTo>
                      <a:pt x="23" y="28"/>
                    </a:lnTo>
                    <a:lnTo>
                      <a:pt x="19" y="32"/>
                    </a:lnTo>
                    <a:lnTo>
                      <a:pt x="13" y="37"/>
                    </a:lnTo>
                    <a:lnTo>
                      <a:pt x="11" y="41"/>
                    </a:lnTo>
                    <a:lnTo>
                      <a:pt x="7" y="43"/>
                    </a:lnTo>
                    <a:lnTo>
                      <a:pt x="6" y="43"/>
                    </a:lnTo>
                    <a:lnTo>
                      <a:pt x="3" y="46"/>
                    </a:lnTo>
                    <a:lnTo>
                      <a:pt x="2" y="47"/>
                    </a:lnTo>
                    <a:lnTo>
                      <a:pt x="0" y="47"/>
                    </a:lnTo>
                    <a:lnTo>
                      <a:pt x="1" y="43"/>
                    </a:lnTo>
                    <a:lnTo>
                      <a:pt x="2" y="39"/>
                    </a:lnTo>
                    <a:lnTo>
                      <a:pt x="5" y="37"/>
                    </a:lnTo>
                    <a:lnTo>
                      <a:pt x="8" y="35"/>
                    </a:lnTo>
                    <a:lnTo>
                      <a:pt x="11" y="35"/>
                    </a:lnTo>
                    <a:lnTo>
                      <a:pt x="19" y="25"/>
                    </a:lnTo>
                    <a:lnTo>
                      <a:pt x="22" y="22"/>
                    </a:lnTo>
                    <a:lnTo>
                      <a:pt x="23" y="21"/>
                    </a:lnTo>
                    <a:lnTo>
                      <a:pt x="25" y="19"/>
                    </a:lnTo>
                    <a:lnTo>
                      <a:pt x="27" y="16"/>
                    </a:lnTo>
                    <a:lnTo>
                      <a:pt x="29" y="16"/>
                    </a:lnTo>
                    <a:lnTo>
                      <a:pt x="31" y="13"/>
                    </a:lnTo>
                    <a:lnTo>
                      <a:pt x="31" y="9"/>
                    </a:lnTo>
                    <a:lnTo>
                      <a:pt x="31" y="10"/>
                    </a:lnTo>
                    <a:lnTo>
                      <a:pt x="33" y="10"/>
                    </a:lnTo>
                    <a:lnTo>
                      <a:pt x="33" y="9"/>
                    </a:lnTo>
                    <a:lnTo>
                      <a:pt x="31" y="8"/>
                    </a:lnTo>
                    <a:lnTo>
                      <a:pt x="31" y="6"/>
                    </a:lnTo>
                    <a:lnTo>
                      <a:pt x="33" y="4"/>
                    </a:lnTo>
                    <a:lnTo>
                      <a:pt x="33" y="3"/>
                    </a:lnTo>
                    <a:lnTo>
                      <a:pt x="34" y="1"/>
                    </a:lnTo>
                    <a:close/>
                  </a:path>
                </a:pathLst>
              </a:custGeom>
              <a:solidFill>
                <a:srgbClr val="EAEAEA"/>
              </a:solidFill>
              <a:ln w="6350">
                <a:solidFill>
                  <a:srgbClr val="C0C0C0"/>
                </a:solidFill>
                <a:round/>
                <a:headEnd/>
                <a:tailEnd/>
              </a:ln>
            </p:spPr>
            <p:txBody>
              <a:bodyPr/>
              <a:lstStyle/>
              <a:p>
                <a:endParaRPr lang="en-US" dirty="0"/>
              </a:p>
            </p:txBody>
          </p:sp>
          <p:sp>
            <p:nvSpPr>
              <p:cNvPr id="745" name="Freeform 756"/>
              <p:cNvSpPr>
                <a:spLocks/>
              </p:cNvSpPr>
              <p:nvPr/>
            </p:nvSpPr>
            <p:spPr bwMode="auto">
              <a:xfrm>
                <a:off x="3044080" y="3696144"/>
                <a:ext cx="4028" cy="5576"/>
              </a:xfrm>
              <a:custGeom>
                <a:avLst/>
                <a:gdLst>
                  <a:gd name="T0" fmla="*/ 0 w 2"/>
                  <a:gd name="T1" fmla="*/ 0 h 3"/>
                  <a:gd name="T2" fmla="*/ 2147483647 w 2"/>
                  <a:gd name="T3" fmla="*/ 2147483647 h 3"/>
                  <a:gd name="T4" fmla="*/ 2147483647 w 2"/>
                  <a:gd name="T5" fmla="*/ 2147483647 h 3"/>
                  <a:gd name="T6" fmla="*/ 2147483647 w 2"/>
                  <a:gd name="T7" fmla="*/ 2147483647 h 3"/>
                  <a:gd name="T8" fmla="*/ 2147483647 w 2"/>
                  <a:gd name="T9" fmla="*/ 2147483647 h 3"/>
                  <a:gd name="T10" fmla="*/ 2147483647 w 2"/>
                  <a:gd name="T11" fmla="*/ 2147483647 h 3"/>
                  <a:gd name="T12" fmla="*/ 0 w 2"/>
                  <a:gd name="T13" fmla="*/ 2147483647 h 3"/>
                  <a:gd name="T14" fmla="*/ 0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0"/>
                    </a:moveTo>
                    <a:lnTo>
                      <a:pt x="2" y="1"/>
                    </a:lnTo>
                    <a:lnTo>
                      <a:pt x="2" y="2"/>
                    </a:lnTo>
                    <a:lnTo>
                      <a:pt x="2" y="3"/>
                    </a:lnTo>
                    <a:lnTo>
                      <a:pt x="1" y="3"/>
                    </a:lnTo>
                    <a:lnTo>
                      <a:pt x="0" y="1"/>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746" name="Freeform 758"/>
              <p:cNvSpPr>
                <a:spLocks/>
              </p:cNvSpPr>
              <p:nvPr/>
            </p:nvSpPr>
            <p:spPr bwMode="auto">
              <a:xfrm>
                <a:off x="3044080" y="3686852"/>
                <a:ext cx="12082" cy="5576"/>
              </a:xfrm>
              <a:custGeom>
                <a:avLst/>
                <a:gdLst>
                  <a:gd name="T0" fmla="*/ 2147483647 w 6"/>
                  <a:gd name="T1" fmla="*/ 0 h 3"/>
                  <a:gd name="T2" fmla="*/ 0 w 6"/>
                  <a:gd name="T3" fmla="*/ 0 h 3"/>
                  <a:gd name="T4" fmla="*/ 2147483647 w 6"/>
                  <a:gd name="T5" fmla="*/ 2147483647 h 3"/>
                  <a:gd name="T6" fmla="*/ 2147483647 w 6"/>
                  <a:gd name="T7" fmla="*/ 2147483647 h 3"/>
                  <a:gd name="T8" fmla="*/ 2147483647 w 6"/>
                  <a:gd name="T9" fmla="*/ 2147483647 h 3"/>
                  <a:gd name="T10" fmla="*/ 2147483647 w 6"/>
                  <a:gd name="T11" fmla="*/ 2147483647 h 3"/>
                  <a:gd name="T12" fmla="*/ 2147483647 w 6"/>
                  <a:gd name="T13" fmla="*/ 2147483647 h 3"/>
                  <a:gd name="T14" fmla="*/ 2147483647 w 6"/>
                  <a:gd name="T15" fmla="*/ 2147483647 h 3"/>
                  <a:gd name="T16" fmla="*/ 2147483647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1" y="0"/>
                    </a:moveTo>
                    <a:lnTo>
                      <a:pt x="0" y="0"/>
                    </a:lnTo>
                    <a:lnTo>
                      <a:pt x="2" y="1"/>
                    </a:lnTo>
                    <a:lnTo>
                      <a:pt x="5" y="1"/>
                    </a:lnTo>
                    <a:lnTo>
                      <a:pt x="6" y="2"/>
                    </a:lnTo>
                    <a:lnTo>
                      <a:pt x="6" y="3"/>
                    </a:lnTo>
                    <a:lnTo>
                      <a:pt x="4" y="3"/>
                    </a:lnTo>
                    <a:lnTo>
                      <a:pt x="2" y="2"/>
                    </a:lnTo>
                    <a:lnTo>
                      <a:pt x="1" y="0"/>
                    </a:lnTo>
                    <a:close/>
                  </a:path>
                </a:pathLst>
              </a:custGeom>
              <a:solidFill>
                <a:srgbClr val="EAEAEA"/>
              </a:solidFill>
              <a:ln w="6350">
                <a:solidFill>
                  <a:srgbClr val="C0C0C0"/>
                </a:solidFill>
                <a:round/>
                <a:headEnd/>
                <a:tailEnd/>
              </a:ln>
            </p:spPr>
            <p:txBody>
              <a:bodyPr/>
              <a:lstStyle/>
              <a:p>
                <a:endParaRPr lang="en-US" dirty="0"/>
              </a:p>
            </p:txBody>
          </p:sp>
          <p:sp>
            <p:nvSpPr>
              <p:cNvPr id="747" name="Freeform 759"/>
              <p:cNvSpPr>
                <a:spLocks/>
              </p:cNvSpPr>
              <p:nvPr/>
            </p:nvSpPr>
            <p:spPr bwMode="auto">
              <a:xfrm>
                <a:off x="3044080" y="3686852"/>
                <a:ext cx="12082" cy="5576"/>
              </a:xfrm>
              <a:custGeom>
                <a:avLst/>
                <a:gdLst>
                  <a:gd name="T0" fmla="*/ 2147483647 w 6"/>
                  <a:gd name="T1" fmla="*/ 0 h 3"/>
                  <a:gd name="T2" fmla="*/ 0 w 6"/>
                  <a:gd name="T3" fmla="*/ 0 h 3"/>
                  <a:gd name="T4" fmla="*/ 2147483647 w 6"/>
                  <a:gd name="T5" fmla="*/ 2147483647 h 3"/>
                  <a:gd name="T6" fmla="*/ 2147483647 w 6"/>
                  <a:gd name="T7" fmla="*/ 2147483647 h 3"/>
                  <a:gd name="T8" fmla="*/ 2147483647 w 6"/>
                  <a:gd name="T9" fmla="*/ 2147483647 h 3"/>
                  <a:gd name="T10" fmla="*/ 2147483647 w 6"/>
                  <a:gd name="T11" fmla="*/ 2147483647 h 3"/>
                  <a:gd name="T12" fmla="*/ 2147483647 w 6"/>
                  <a:gd name="T13" fmla="*/ 2147483647 h 3"/>
                  <a:gd name="T14" fmla="*/ 2147483647 w 6"/>
                  <a:gd name="T15" fmla="*/ 2147483647 h 3"/>
                  <a:gd name="T16" fmla="*/ 2147483647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1" y="0"/>
                    </a:moveTo>
                    <a:lnTo>
                      <a:pt x="0" y="0"/>
                    </a:lnTo>
                    <a:lnTo>
                      <a:pt x="2" y="1"/>
                    </a:lnTo>
                    <a:lnTo>
                      <a:pt x="5" y="1"/>
                    </a:lnTo>
                    <a:lnTo>
                      <a:pt x="6" y="2"/>
                    </a:lnTo>
                    <a:lnTo>
                      <a:pt x="6" y="3"/>
                    </a:lnTo>
                    <a:lnTo>
                      <a:pt x="4" y="3"/>
                    </a:lnTo>
                    <a:lnTo>
                      <a:pt x="2" y="2"/>
                    </a:lnTo>
                    <a:lnTo>
                      <a:pt x="1"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748" name="Freeform 760"/>
              <p:cNvSpPr>
                <a:spLocks/>
              </p:cNvSpPr>
              <p:nvPr/>
            </p:nvSpPr>
            <p:spPr bwMode="auto">
              <a:xfrm>
                <a:off x="3058175" y="3649677"/>
                <a:ext cx="38259" cy="39033"/>
              </a:xfrm>
              <a:custGeom>
                <a:avLst/>
                <a:gdLst>
                  <a:gd name="T0" fmla="*/ 0 w 19"/>
                  <a:gd name="T1" fmla="*/ 2147483647 h 21"/>
                  <a:gd name="T2" fmla="*/ 0 w 19"/>
                  <a:gd name="T3" fmla="*/ 2147483647 h 21"/>
                  <a:gd name="T4" fmla="*/ 2147483647 w 19"/>
                  <a:gd name="T5" fmla="*/ 0 h 21"/>
                  <a:gd name="T6" fmla="*/ 2147483647 w 19"/>
                  <a:gd name="T7" fmla="*/ 0 h 21"/>
                  <a:gd name="T8" fmla="*/ 2147483647 w 19"/>
                  <a:gd name="T9" fmla="*/ 2147483647 h 21"/>
                  <a:gd name="T10" fmla="*/ 2147483647 w 19"/>
                  <a:gd name="T11" fmla="*/ 2147483647 h 21"/>
                  <a:gd name="T12" fmla="*/ 2147483647 w 19"/>
                  <a:gd name="T13" fmla="*/ 2147483647 h 21"/>
                  <a:gd name="T14" fmla="*/ 2147483647 w 19"/>
                  <a:gd name="T15" fmla="*/ 2147483647 h 21"/>
                  <a:gd name="T16" fmla="*/ 2147483647 w 19"/>
                  <a:gd name="T17" fmla="*/ 2147483647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2147483647 w 19"/>
                  <a:gd name="T27" fmla="*/ 2147483647 h 21"/>
                  <a:gd name="T28" fmla="*/ 2147483647 w 19"/>
                  <a:gd name="T29" fmla="*/ 2147483647 h 21"/>
                  <a:gd name="T30" fmla="*/ 2147483647 w 19"/>
                  <a:gd name="T31" fmla="*/ 2147483647 h 21"/>
                  <a:gd name="T32" fmla="*/ 2147483647 w 19"/>
                  <a:gd name="T33" fmla="*/ 2147483647 h 21"/>
                  <a:gd name="T34" fmla="*/ 2147483647 w 19"/>
                  <a:gd name="T35" fmla="*/ 2147483647 h 21"/>
                  <a:gd name="T36" fmla="*/ 2147483647 w 19"/>
                  <a:gd name="T37" fmla="*/ 2147483647 h 21"/>
                  <a:gd name="T38" fmla="*/ 2147483647 w 19"/>
                  <a:gd name="T39" fmla="*/ 2147483647 h 21"/>
                  <a:gd name="T40" fmla="*/ 2147483647 w 19"/>
                  <a:gd name="T41" fmla="*/ 2147483647 h 21"/>
                  <a:gd name="T42" fmla="*/ 2147483647 w 19"/>
                  <a:gd name="T43" fmla="*/ 2147483647 h 21"/>
                  <a:gd name="T44" fmla="*/ 2147483647 w 19"/>
                  <a:gd name="T45" fmla="*/ 2147483647 h 21"/>
                  <a:gd name="T46" fmla="*/ 0 w 19"/>
                  <a:gd name="T47" fmla="*/ 2147483647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21"/>
                  <a:gd name="T74" fmla="*/ 19 w 19"/>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21">
                    <a:moveTo>
                      <a:pt x="0" y="1"/>
                    </a:moveTo>
                    <a:lnTo>
                      <a:pt x="0" y="1"/>
                    </a:lnTo>
                    <a:lnTo>
                      <a:pt x="2" y="0"/>
                    </a:lnTo>
                    <a:lnTo>
                      <a:pt x="9" y="0"/>
                    </a:lnTo>
                    <a:lnTo>
                      <a:pt x="11" y="1"/>
                    </a:lnTo>
                    <a:lnTo>
                      <a:pt x="14" y="1"/>
                    </a:lnTo>
                    <a:lnTo>
                      <a:pt x="16" y="4"/>
                    </a:lnTo>
                    <a:lnTo>
                      <a:pt x="17" y="5"/>
                    </a:lnTo>
                    <a:lnTo>
                      <a:pt x="19" y="5"/>
                    </a:lnTo>
                    <a:lnTo>
                      <a:pt x="19" y="9"/>
                    </a:lnTo>
                    <a:lnTo>
                      <a:pt x="19" y="11"/>
                    </a:lnTo>
                    <a:lnTo>
                      <a:pt x="19" y="15"/>
                    </a:lnTo>
                    <a:lnTo>
                      <a:pt x="19" y="16"/>
                    </a:lnTo>
                    <a:lnTo>
                      <a:pt x="17" y="19"/>
                    </a:lnTo>
                    <a:lnTo>
                      <a:pt x="14" y="21"/>
                    </a:lnTo>
                    <a:lnTo>
                      <a:pt x="13" y="19"/>
                    </a:lnTo>
                    <a:lnTo>
                      <a:pt x="10" y="17"/>
                    </a:lnTo>
                    <a:lnTo>
                      <a:pt x="8" y="11"/>
                    </a:lnTo>
                    <a:lnTo>
                      <a:pt x="8" y="8"/>
                    </a:lnTo>
                    <a:lnTo>
                      <a:pt x="5" y="5"/>
                    </a:lnTo>
                    <a:lnTo>
                      <a:pt x="4" y="4"/>
                    </a:lnTo>
                    <a:lnTo>
                      <a:pt x="3" y="3"/>
                    </a:lnTo>
                    <a:lnTo>
                      <a:pt x="2" y="1"/>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749" name="Freeform 762"/>
              <p:cNvSpPr>
                <a:spLocks/>
              </p:cNvSpPr>
              <p:nvPr/>
            </p:nvSpPr>
            <p:spPr bwMode="auto">
              <a:xfrm>
                <a:off x="3042067" y="3500983"/>
                <a:ext cx="134910" cy="178433"/>
              </a:xfrm>
              <a:custGeom>
                <a:avLst/>
                <a:gdLst>
                  <a:gd name="T0" fmla="*/ 2147483647 w 67"/>
                  <a:gd name="T1" fmla="*/ 2147483647 h 96"/>
                  <a:gd name="T2" fmla="*/ 2147483647 w 67"/>
                  <a:gd name="T3" fmla="*/ 2147483647 h 96"/>
                  <a:gd name="T4" fmla="*/ 2147483647 w 67"/>
                  <a:gd name="T5" fmla="*/ 2147483647 h 96"/>
                  <a:gd name="T6" fmla="*/ 2147483647 w 67"/>
                  <a:gd name="T7" fmla="*/ 2147483647 h 96"/>
                  <a:gd name="T8" fmla="*/ 2147483647 w 67"/>
                  <a:gd name="T9" fmla="*/ 2147483647 h 96"/>
                  <a:gd name="T10" fmla="*/ 2147483647 w 67"/>
                  <a:gd name="T11" fmla="*/ 2147483647 h 96"/>
                  <a:gd name="T12" fmla="*/ 2147483647 w 67"/>
                  <a:gd name="T13" fmla="*/ 2147483647 h 96"/>
                  <a:gd name="T14" fmla="*/ 2147483647 w 67"/>
                  <a:gd name="T15" fmla="*/ 2147483647 h 96"/>
                  <a:gd name="T16" fmla="*/ 2147483647 w 67"/>
                  <a:gd name="T17" fmla="*/ 2147483647 h 96"/>
                  <a:gd name="T18" fmla="*/ 2147483647 w 67"/>
                  <a:gd name="T19" fmla="*/ 2147483647 h 96"/>
                  <a:gd name="T20" fmla="*/ 2147483647 w 67"/>
                  <a:gd name="T21" fmla="*/ 2147483647 h 96"/>
                  <a:gd name="T22" fmla="*/ 2147483647 w 67"/>
                  <a:gd name="T23" fmla="*/ 2147483647 h 96"/>
                  <a:gd name="T24" fmla="*/ 2147483647 w 67"/>
                  <a:gd name="T25" fmla="*/ 2147483647 h 96"/>
                  <a:gd name="T26" fmla="*/ 2147483647 w 67"/>
                  <a:gd name="T27" fmla="*/ 2147483647 h 96"/>
                  <a:gd name="T28" fmla="*/ 2147483647 w 67"/>
                  <a:gd name="T29" fmla="*/ 2147483647 h 96"/>
                  <a:gd name="T30" fmla="*/ 2147483647 w 67"/>
                  <a:gd name="T31" fmla="*/ 2147483647 h 96"/>
                  <a:gd name="T32" fmla="*/ 2147483647 w 67"/>
                  <a:gd name="T33" fmla="*/ 2147483647 h 96"/>
                  <a:gd name="T34" fmla="*/ 2147483647 w 67"/>
                  <a:gd name="T35" fmla="*/ 2147483647 h 96"/>
                  <a:gd name="T36" fmla="*/ 2147483647 w 67"/>
                  <a:gd name="T37" fmla="*/ 2147483647 h 96"/>
                  <a:gd name="T38" fmla="*/ 2147483647 w 67"/>
                  <a:gd name="T39" fmla="*/ 2147483647 h 96"/>
                  <a:gd name="T40" fmla="*/ 2147483647 w 67"/>
                  <a:gd name="T41" fmla="*/ 2147483647 h 96"/>
                  <a:gd name="T42" fmla="*/ 2147483647 w 67"/>
                  <a:gd name="T43" fmla="*/ 2147483647 h 96"/>
                  <a:gd name="T44" fmla="*/ 2147483647 w 67"/>
                  <a:gd name="T45" fmla="*/ 2147483647 h 96"/>
                  <a:gd name="T46" fmla="*/ 2147483647 w 67"/>
                  <a:gd name="T47" fmla="*/ 2147483647 h 96"/>
                  <a:gd name="T48" fmla="*/ 2147483647 w 67"/>
                  <a:gd name="T49" fmla="*/ 2147483647 h 96"/>
                  <a:gd name="T50" fmla="*/ 2147483647 w 67"/>
                  <a:gd name="T51" fmla="*/ 2147483647 h 96"/>
                  <a:gd name="T52" fmla="*/ 2147483647 w 67"/>
                  <a:gd name="T53" fmla="*/ 2147483647 h 96"/>
                  <a:gd name="T54" fmla="*/ 2147483647 w 67"/>
                  <a:gd name="T55" fmla="*/ 2147483647 h 96"/>
                  <a:gd name="T56" fmla="*/ 2147483647 w 67"/>
                  <a:gd name="T57" fmla="*/ 2147483647 h 96"/>
                  <a:gd name="T58" fmla="*/ 2147483647 w 67"/>
                  <a:gd name="T59" fmla="*/ 2147483647 h 96"/>
                  <a:gd name="T60" fmla="*/ 2147483647 w 67"/>
                  <a:gd name="T61" fmla="*/ 2147483647 h 96"/>
                  <a:gd name="T62" fmla="*/ 2147483647 w 67"/>
                  <a:gd name="T63" fmla="*/ 2147483647 h 96"/>
                  <a:gd name="T64" fmla="*/ 2147483647 w 67"/>
                  <a:gd name="T65" fmla="*/ 2147483647 h 96"/>
                  <a:gd name="T66" fmla="*/ 2147483647 w 67"/>
                  <a:gd name="T67" fmla="*/ 2147483647 h 96"/>
                  <a:gd name="T68" fmla="*/ 2147483647 w 67"/>
                  <a:gd name="T69" fmla="*/ 2147483647 h 96"/>
                  <a:gd name="T70" fmla="*/ 2147483647 w 67"/>
                  <a:gd name="T71" fmla="*/ 2147483647 h 96"/>
                  <a:gd name="T72" fmla="*/ 2147483647 w 67"/>
                  <a:gd name="T73" fmla="*/ 2147483647 h 96"/>
                  <a:gd name="T74" fmla="*/ 0 w 67"/>
                  <a:gd name="T75" fmla="*/ 2147483647 h 96"/>
                  <a:gd name="T76" fmla="*/ 2147483647 w 67"/>
                  <a:gd name="T77" fmla="*/ 2147483647 h 96"/>
                  <a:gd name="T78" fmla="*/ 2147483647 w 67"/>
                  <a:gd name="T79" fmla="*/ 2147483647 h 96"/>
                  <a:gd name="T80" fmla="*/ 2147483647 w 67"/>
                  <a:gd name="T81" fmla="*/ 2147483647 h 96"/>
                  <a:gd name="T82" fmla="*/ 2147483647 w 67"/>
                  <a:gd name="T83" fmla="*/ 2147483647 h 96"/>
                  <a:gd name="T84" fmla="*/ 2147483647 w 67"/>
                  <a:gd name="T85" fmla="*/ 0 h 96"/>
                  <a:gd name="T86" fmla="*/ 2147483647 w 67"/>
                  <a:gd name="T87" fmla="*/ 2147483647 h 96"/>
                  <a:gd name="T88" fmla="*/ 2147483647 w 67"/>
                  <a:gd name="T89" fmla="*/ 0 h 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96"/>
                  <a:gd name="T137" fmla="*/ 67 w 67"/>
                  <a:gd name="T138" fmla="*/ 96 h 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96">
                    <a:moveTo>
                      <a:pt x="38" y="2"/>
                    </a:moveTo>
                    <a:lnTo>
                      <a:pt x="39" y="3"/>
                    </a:lnTo>
                    <a:lnTo>
                      <a:pt x="38" y="6"/>
                    </a:lnTo>
                    <a:lnTo>
                      <a:pt x="36" y="8"/>
                    </a:lnTo>
                    <a:lnTo>
                      <a:pt x="36" y="12"/>
                    </a:lnTo>
                    <a:lnTo>
                      <a:pt x="36" y="18"/>
                    </a:lnTo>
                    <a:lnTo>
                      <a:pt x="38" y="19"/>
                    </a:lnTo>
                    <a:lnTo>
                      <a:pt x="39" y="20"/>
                    </a:lnTo>
                    <a:lnTo>
                      <a:pt x="40" y="22"/>
                    </a:lnTo>
                    <a:lnTo>
                      <a:pt x="41" y="24"/>
                    </a:lnTo>
                    <a:lnTo>
                      <a:pt x="41" y="26"/>
                    </a:lnTo>
                    <a:lnTo>
                      <a:pt x="40" y="30"/>
                    </a:lnTo>
                    <a:lnTo>
                      <a:pt x="38" y="34"/>
                    </a:lnTo>
                    <a:lnTo>
                      <a:pt x="38" y="36"/>
                    </a:lnTo>
                    <a:lnTo>
                      <a:pt x="36" y="39"/>
                    </a:lnTo>
                    <a:lnTo>
                      <a:pt x="34" y="40"/>
                    </a:lnTo>
                    <a:lnTo>
                      <a:pt x="32" y="41"/>
                    </a:lnTo>
                    <a:lnTo>
                      <a:pt x="29" y="42"/>
                    </a:lnTo>
                    <a:lnTo>
                      <a:pt x="28" y="46"/>
                    </a:lnTo>
                    <a:lnTo>
                      <a:pt x="28" y="48"/>
                    </a:lnTo>
                    <a:lnTo>
                      <a:pt x="27" y="51"/>
                    </a:lnTo>
                    <a:lnTo>
                      <a:pt x="24" y="52"/>
                    </a:lnTo>
                    <a:lnTo>
                      <a:pt x="25" y="55"/>
                    </a:lnTo>
                    <a:lnTo>
                      <a:pt x="27" y="57"/>
                    </a:lnTo>
                    <a:lnTo>
                      <a:pt x="28" y="59"/>
                    </a:lnTo>
                    <a:lnTo>
                      <a:pt x="29" y="62"/>
                    </a:lnTo>
                    <a:lnTo>
                      <a:pt x="28" y="63"/>
                    </a:lnTo>
                    <a:lnTo>
                      <a:pt x="28" y="66"/>
                    </a:lnTo>
                    <a:lnTo>
                      <a:pt x="29" y="68"/>
                    </a:lnTo>
                    <a:lnTo>
                      <a:pt x="30" y="70"/>
                    </a:lnTo>
                    <a:lnTo>
                      <a:pt x="34" y="74"/>
                    </a:lnTo>
                    <a:lnTo>
                      <a:pt x="35" y="74"/>
                    </a:lnTo>
                    <a:lnTo>
                      <a:pt x="38" y="74"/>
                    </a:lnTo>
                    <a:lnTo>
                      <a:pt x="38" y="73"/>
                    </a:lnTo>
                    <a:lnTo>
                      <a:pt x="38" y="69"/>
                    </a:lnTo>
                    <a:lnTo>
                      <a:pt x="39" y="70"/>
                    </a:lnTo>
                    <a:lnTo>
                      <a:pt x="41" y="68"/>
                    </a:lnTo>
                    <a:lnTo>
                      <a:pt x="44" y="68"/>
                    </a:lnTo>
                    <a:lnTo>
                      <a:pt x="45" y="67"/>
                    </a:lnTo>
                    <a:lnTo>
                      <a:pt x="47" y="68"/>
                    </a:lnTo>
                    <a:lnTo>
                      <a:pt x="49" y="70"/>
                    </a:lnTo>
                    <a:lnTo>
                      <a:pt x="50" y="73"/>
                    </a:lnTo>
                    <a:lnTo>
                      <a:pt x="51" y="75"/>
                    </a:lnTo>
                    <a:lnTo>
                      <a:pt x="52" y="77"/>
                    </a:lnTo>
                    <a:lnTo>
                      <a:pt x="54" y="75"/>
                    </a:lnTo>
                    <a:lnTo>
                      <a:pt x="54" y="72"/>
                    </a:lnTo>
                    <a:lnTo>
                      <a:pt x="55" y="73"/>
                    </a:lnTo>
                    <a:lnTo>
                      <a:pt x="56" y="73"/>
                    </a:lnTo>
                    <a:lnTo>
                      <a:pt x="58" y="74"/>
                    </a:lnTo>
                    <a:lnTo>
                      <a:pt x="62" y="75"/>
                    </a:lnTo>
                    <a:lnTo>
                      <a:pt x="63" y="78"/>
                    </a:lnTo>
                    <a:lnTo>
                      <a:pt x="61" y="78"/>
                    </a:lnTo>
                    <a:lnTo>
                      <a:pt x="58" y="79"/>
                    </a:lnTo>
                    <a:lnTo>
                      <a:pt x="58" y="81"/>
                    </a:lnTo>
                    <a:lnTo>
                      <a:pt x="61" y="83"/>
                    </a:lnTo>
                    <a:lnTo>
                      <a:pt x="62" y="84"/>
                    </a:lnTo>
                    <a:lnTo>
                      <a:pt x="62" y="86"/>
                    </a:lnTo>
                    <a:lnTo>
                      <a:pt x="63" y="86"/>
                    </a:lnTo>
                    <a:lnTo>
                      <a:pt x="63" y="88"/>
                    </a:lnTo>
                    <a:lnTo>
                      <a:pt x="66" y="88"/>
                    </a:lnTo>
                    <a:lnTo>
                      <a:pt x="67" y="89"/>
                    </a:lnTo>
                    <a:lnTo>
                      <a:pt x="67" y="95"/>
                    </a:lnTo>
                    <a:lnTo>
                      <a:pt x="65" y="96"/>
                    </a:lnTo>
                    <a:lnTo>
                      <a:pt x="63" y="94"/>
                    </a:lnTo>
                    <a:lnTo>
                      <a:pt x="62" y="92"/>
                    </a:lnTo>
                    <a:lnTo>
                      <a:pt x="65" y="90"/>
                    </a:lnTo>
                    <a:lnTo>
                      <a:pt x="63" y="90"/>
                    </a:lnTo>
                    <a:lnTo>
                      <a:pt x="60" y="90"/>
                    </a:lnTo>
                    <a:lnTo>
                      <a:pt x="57" y="88"/>
                    </a:lnTo>
                    <a:lnTo>
                      <a:pt x="55" y="88"/>
                    </a:lnTo>
                    <a:lnTo>
                      <a:pt x="54" y="84"/>
                    </a:lnTo>
                    <a:lnTo>
                      <a:pt x="52" y="81"/>
                    </a:lnTo>
                    <a:lnTo>
                      <a:pt x="49" y="80"/>
                    </a:lnTo>
                    <a:lnTo>
                      <a:pt x="47" y="79"/>
                    </a:lnTo>
                    <a:lnTo>
                      <a:pt x="47" y="78"/>
                    </a:lnTo>
                    <a:lnTo>
                      <a:pt x="44" y="75"/>
                    </a:lnTo>
                    <a:lnTo>
                      <a:pt x="41" y="74"/>
                    </a:lnTo>
                    <a:lnTo>
                      <a:pt x="41" y="78"/>
                    </a:lnTo>
                    <a:lnTo>
                      <a:pt x="45" y="84"/>
                    </a:lnTo>
                    <a:lnTo>
                      <a:pt x="45" y="85"/>
                    </a:lnTo>
                    <a:lnTo>
                      <a:pt x="43" y="85"/>
                    </a:lnTo>
                    <a:lnTo>
                      <a:pt x="41" y="81"/>
                    </a:lnTo>
                    <a:lnTo>
                      <a:pt x="39" y="80"/>
                    </a:lnTo>
                    <a:lnTo>
                      <a:pt x="35" y="75"/>
                    </a:lnTo>
                    <a:lnTo>
                      <a:pt x="33" y="74"/>
                    </a:lnTo>
                    <a:lnTo>
                      <a:pt x="30" y="74"/>
                    </a:lnTo>
                    <a:lnTo>
                      <a:pt x="28" y="74"/>
                    </a:lnTo>
                    <a:lnTo>
                      <a:pt x="27" y="78"/>
                    </a:lnTo>
                    <a:lnTo>
                      <a:pt x="24" y="79"/>
                    </a:lnTo>
                    <a:lnTo>
                      <a:pt x="22" y="79"/>
                    </a:lnTo>
                    <a:lnTo>
                      <a:pt x="21" y="78"/>
                    </a:lnTo>
                    <a:lnTo>
                      <a:pt x="18" y="77"/>
                    </a:lnTo>
                    <a:lnTo>
                      <a:pt x="16" y="75"/>
                    </a:lnTo>
                    <a:lnTo>
                      <a:pt x="14" y="77"/>
                    </a:lnTo>
                    <a:lnTo>
                      <a:pt x="13" y="73"/>
                    </a:lnTo>
                    <a:lnTo>
                      <a:pt x="13" y="70"/>
                    </a:lnTo>
                    <a:lnTo>
                      <a:pt x="13" y="68"/>
                    </a:lnTo>
                    <a:lnTo>
                      <a:pt x="16" y="67"/>
                    </a:lnTo>
                    <a:lnTo>
                      <a:pt x="17" y="64"/>
                    </a:lnTo>
                    <a:lnTo>
                      <a:pt x="17" y="62"/>
                    </a:lnTo>
                    <a:lnTo>
                      <a:pt x="16" y="61"/>
                    </a:lnTo>
                    <a:lnTo>
                      <a:pt x="13" y="61"/>
                    </a:lnTo>
                    <a:lnTo>
                      <a:pt x="12" y="64"/>
                    </a:lnTo>
                    <a:lnTo>
                      <a:pt x="12" y="66"/>
                    </a:lnTo>
                    <a:lnTo>
                      <a:pt x="10" y="63"/>
                    </a:lnTo>
                    <a:lnTo>
                      <a:pt x="8" y="61"/>
                    </a:lnTo>
                    <a:lnTo>
                      <a:pt x="6" y="61"/>
                    </a:lnTo>
                    <a:lnTo>
                      <a:pt x="5" y="56"/>
                    </a:lnTo>
                    <a:lnTo>
                      <a:pt x="3" y="52"/>
                    </a:lnTo>
                    <a:lnTo>
                      <a:pt x="1" y="42"/>
                    </a:lnTo>
                    <a:lnTo>
                      <a:pt x="0" y="37"/>
                    </a:lnTo>
                    <a:lnTo>
                      <a:pt x="0" y="36"/>
                    </a:lnTo>
                    <a:lnTo>
                      <a:pt x="2" y="37"/>
                    </a:lnTo>
                    <a:lnTo>
                      <a:pt x="5" y="40"/>
                    </a:lnTo>
                    <a:lnTo>
                      <a:pt x="8" y="39"/>
                    </a:lnTo>
                    <a:lnTo>
                      <a:pt x="8" y="30"/>
                    </a:lnTo>
                    <a:lnTo>
                      <a:pt x="8" y="26"/>
                    </a:lnTo>
                    <a:lnTo>
                      <a:pt x="10" y="23"/>
                    </a:lnTo>
                    <a:lnTo>
                      <a:pt x="10" y="18"/>
                    </a:lnTo>
                    <a:lnTo>
                      <a:pt x="10" y="14"/>
                    </a:lnTo>
                    <a:lnTo>
                      <a:pt x="10" y="11"/>
                    </a:lnTo>
                    <a:lnTo>
                      <a:pt x="11" y="4"/>
                    </a:lnTo>
                    <a:lnTo>
                      <a:pt x="12" y="1"/>
                    </a:lnTo>
                    <a:lnTo>
                      <a:pt x="14" y="0"/>
                    </a:lnTo>
                    <a:lnTo>
                      <a:pt x="16" y="0"/>
                    </a:lnTo>
                    <a:lnTo>
                      <a:pt x="19" y="0"/>
                    </a:lnTo>
                    <a:lnTo>
                      <a:pt x="23" y="1"/>
                    </a:lnTo>
                    <a:lnTo>
                      <a:pt x="29" y="3"/>
                    </a:lnTo>
                    <a:lnTo>
                      <a:pt x="32" y="4"/>
                    </a:lnTo>
                    <a:lnTo>
                      <a:pt x="34" y="3"/>
                    </a:lnTo>
                    <a:lnTo>
                      <a:pt x="34" y="1"/>
                    </a:lnTo>
                    <a:lnTo>
                      <a:pt x="36" y="0"/>
                    </a:lnTo>
                    <a:lnTo>
                      <a:pt x="38" y="2"/>
                    </a:lnTo>
                    <a:close/>
                  </a:path>
                </a:pathLst>
              </a:custGeom>
              <a:solidFill>
                <a:srgbClr val="EAEAEA"/>
              </a:solidFill>
              <a:ln w="6350">
                <a:solidFill>
                  <a:srgbClr val="C0C0C0"/>
                </a:solidFill>
                <a:round/>
                <a:headEnd/>
                <a:tailEnd/>
              </a:ln>
            </p:spPr>
            <p:txBody>
              <a:bodyPr/>
              <a:lstStyle/>
              <a:p>
                <a:endParaRPr lang="en-US" dirty="0"/>
              </a:p>
            </p:txBody>
          </p:sp>
          <p:sp>
            <p:nvSpPr>
              <p:cNvPr id="750" name="Freeform 764"/>
              <p:cNvSpPr>
                <a:spLocks/>
              </p:cNvSpPr>
              <p:nvPr/>
            </p:nvSpPr>
            <p:spPr bwMode="auto">
              <a:xfrm>
                <a:off x="3108515" y="3605071"/>
                <a:ext cx="2013" cy="11152"/>
              </a:xfrm>
              <a:custGeom>
                <a:avLst/>
                <a:gdLst>
                  <a:gd name="T0" fmla="*/ 0 w 1"/>
                  <a:gd name="T1" fmla="*/ 2147483647 h 6"/>
                  <a:gd name="T2" fmla="*/ 0 w 1"/>
                  <a:gd name="T3" fmla="*/ 0 h 6"/>
                  <a:gd name="T4" fmla="*/ 2147483647 w 1"/>
                  <a:gd name="T5" fmla="*/ 0 h 6"/>
                  <a:gd name="T6" fmla="*/ 2147483647 w 1"/>
                  <a:gd name="T7" fmla="*/ 2147483647 h 6"/>
                  <a:gd name="T8" fmla="*/ 0 w 1"/>
                  <a:gd name="T9" fmla="*/ 2147483647 h 6"/>
                  <a:gd name="T10" fmla="*/ 0 w 1"/>
                  <a:gd name="T11" fmla="*/ 2147483647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1"/>
                    </a:moveTo>
                    <a:lnTo>
                      <a:pt x="0" y="0"/>
                    </a:lnTo>
                    <a:lnTo>
                      <a:pt x="1" y="0"/>
                    </a:lnTo>
                    <a:lnTo>
                      <a:pt x="1" y="6"/>
                    </a:lnTo>
                    <a:lnTo>
                      <a:pt x="0" y="6"/>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751" name="Freeform 765"/>
              <p:cNvSpPr>
                <a:spLocks/>
              </p:cNvSpPr>
              <p:nvPr/>
            </p:nvSpPr>
            <p:spPr bwMode="auto">
              <a:xfrm>
                <a:off x="3108515" y="3605071"/>
                <a:ext cx="2013" cy="11152"/>
              </a:xfrm>
              <a:custGeom>
                <a:avLst/>
                <a:gdLst>
                  <a:gd name="T0" fmla="*/ 0 w 1"/>
                  <a:gd name="T1" fmla="*/ 2147483647 h 6"/>
                  <a:gd name="T2" fmla="*/ 0 w 1"/>
                  <a:gd name="T3" fmla="*/ 0 h 6"/>
                  <a:gd name="T4" fmla="*/ 2147483647 w 1"/>
                  <a:gd name="T5" fmla="*/ 0 h 6"/>
                  <a:gd name="T6" fmla="*/ 2147483647 w 1"/>
                  <a:gd name="T7" fmla="*/ 2147483647 h 6"/>
                  <a:gd name="T8" fmla="*/ 0 w 1"/>
                  <a:gd name="T9" fmla="*/ 2147483647 h 6"/>
                  <a:gd name="T10" fmla="*/ 0 w 1"/>
                  <a:gd name="T11" fmla="*/ 2147483647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1"/>
                    </a:moveTo>
                    <a:lnTo>
                      <a:pt x="0" y="0"/>
                    </a:lnTo>
                    <a:lnTo>
                      <a:pt x="1" y="0"/>
                    </a:lnTo>
                    <a:lnTo>
                      <a:pt x="1" y="6"/>
                    </a:lnTo>
                    <a:lnTo>
                      <a:pt x="0" y="6"/>
                    </a:lnTo>
                    <a:lnTo>
                      <a:pt x="0"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752" name="Freeform 766"/>
              <p:cNvSpPr>
                <a:spLocks/>
              </p:cNvSpPr>
              <p:nvPr/>
            </p:nvSpPr>
            <p:spPr bwMode="auto">
              <a:xfrm>
                <a:off x="3106501" y="3649677"/>
                <a:ext cx="6041" cy="9294"/>
              </a:xfrm>
              <a:custGeom>
                <a:avLst/>
                <a:gdLst>
                  <a:gd name="T0" fmla="*/ 0 w 3"/>
                  <a:gd name="T1" fmla="*/ 2147483647 h 5"/>
                  <a:gd name="T2" fmla="*/ 0 w 3"/>
                  <a:gd name="T3" fmla="*/ 2147483647 h 5"/>
                  <a:gd name="T4" fmla="*/ 0 w 3"/>
                  <a:gd name="T5" fmla="*/ 0 h 5"/>
                  <a:gd name="T6" fmla="*/ 2147483647 w 3"/>
                  <a:gd name="T7" fmla="*/ 0 h 5"/>
                  <a:gd name="T8" fmla="*/ 2147483647 w 3"/>
                  <a:gd name="T9" fmla="*/ 2147483647 h 5"/>
                  <a:gd name="T10" fmla="*/ 2147483647 w 3"/>
                  <a:gd name="T11" fmla="*/ 2147483647 h 5"/>
                  <a:gd name="T12" fmla="*/ 2147483647 w 3"/>
                  <a:gd name="T13" fmla="*/ 2147483647 h 5"/>
                  <a:gd name="T14" fmla="*/ 2147483647 w 3"/>
                  <a:gd name="T15" fmla="*/ 2147483647 h 5"/>
                  <a:gd name="T16" fmla="*/ 0 w 3"/>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0" y="4"/>
                    </a:moveTo>
                    <a:lnTo>
                      <a:pt x="0" y="3"/>
                    </a:lnTo>
                    <a:lnTo>
                      <a:pt x="0" y="0"/>
                    </a:lnTo>
                    <a:lnTo>
                      <a:pt x="2" y="0"/>
                    </a:lnTo>
                    <a:lnTo>
                      <a:pt x="3" y="1"/>
                    </a:lnTo>
                    <a:lnTo>
                      <a:pt x="3" y="3"/>
                    </a:lnTo>
                    <a:lnTo>
                      <a:pt x="3" y="5"/>
                    </a:lnTo>
                    <a:lnTo>
                      <a:pt x="2" y="5"/>
                    </a:lnTo>
                    <a:lnTo>
                      <a:pt x="0" y="4"/>
                    </a:lnTo>
                    <a:close/>
                  </a:path>
                </a:pathLst>
              </a:custGeom>
              <a:solidFill>
                <a:srgbClr val="EAEAEA"/>
              </a:solidFill>
              <a:ln w="6350">
                <a:solidFill>
                  <a:srgbClr val="C0C0C0"/>
                </a:solidFill>
                <a:round/>
                <a:headEnd/>
                <a:tailEnd/>
              </a:ln>
            </p:spPr>
            <p:txBody>
              <a:bodyPr/>
              <a:lstStyle/>
              <a:p>
                <a:endParaRPr lang="en-US" dirty="0"/>
              </a:p>
            </p:txBody>
          </p:sp>
          <p:sp>
            <p:nvSpPr>
              <p:cNvPr id="753" name="Freeform 767"/>
              <p:cNvSpPr>
                <a:spLocks/>
              </p:cNvSpPr>
              <p:nvPr/>
            </p:nvSpPr>
            <p:spPr bwMode="auto">
              <a:xfrm>
                <a:off x="3106501" y="3649677"/>
                <a:ext cx="6041" cy="9294"/>
              </a:xfrm>
              <a:custGeom>
                <a:avLst/>
                <a:gdLst>
                  <a:gd name="T0" fmla="*/ 0 w 3"/>
                  <a:gd name="T1" fmla="*/ 2147483647 h 5"/>
                  <a:gd name="T2" fmla="*/ 0 w 3"/>
                  <a:gd name="T3" fmla="*/ 2147483647 h 5"/>
                  <a:gd name="T4" fmla="*/ 0 w 3"/>
                  <a:gd name="T5" fmla="*/ 0 h 5"/>
                  <a:gd name="T6" fmla="*/ 2147483647 w 3"/>
                  <a:gd name="T7" fmla="*/ 0 h 5"/>
                  <a:gd name="T8" fmla="*/ 2147483647 w 3"/>
                  <a:gd name="T9" fmla="*/ 2147483647 h 5"/>
                  <a:gd name="T10" fmla="*/ 2147483647 w 3"/>
                  <a:gd name="T11" fmla="*/ 2147483647 h 5"/>
                  <a:gd name="T12" fmla="*/ 2147483647 w 3"/>
                  <a:gd name="T13" fmla="*/ 2147483647 h 5"/>
                  <a:gd name="T14" fmla="*/ 2147483647 w 3"/>
                  <a:gd name="T15" fmla="*/ 2147483647 h 5"/>
                  <a:gd name="T16" fmla="*/ 0 w 3"/>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0" y="4"/>
                    </a:moveTo>
                    <a:lnTo>
                      <a:pt x="0" y="3"/>
                    </a:lnTo>
                    <a:lnTo>
                      <a:pt x="0" y="0"/>
                    </a:lnTo>
                    <a:lnTo>
                      <a:pt x="2" y="0"/>
                    </a:lnTo>
                    <a:lnTo>
                      <a:pt x="3" y="1"/>
                    </a:lnTo>
                    <a:lnTo>
                      <a:pt x="3" y="3"/>
                    </a:lnTo>
                    <a:lnTo>
                      <a:pt x="3" y="5"/>
                    </a:lnTo>
                    <a:lnTo>
                      <a:pt x="2" y="5"/>
                    </a:lnTo>
                    <a:lnTo>
                      <a:pt x="0" y="4"/>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754" name="Freeform 768"/>
              <p:cNvSpPr>
                <a:spLocks/>
              </p:cNvSpPr>
              <p:nvPr/>
            </p:nvSpPr>
            <p:spPr bwMode="auto">
              <a:xfrm>
                <a:off x="3110528" y="3677558"/>
                <a:ext cx="2013" cy="13012"/>
              </a:xfrm>
              <a:custGeom>
                <a:avLst/>
                <a:gdLst>
                  <a:gd name="T0" fmla="*/ 0 w 1"/>
                  <a:gd name="T1" fmla="*/ 2147483647 h 7"/>
                  <a:gd name="T2" fmla="*/ 0 w 1"/>
                  <a:gd name="T3" fmla="*/ 0 h 7"/>
                  <a:gd name="T4" fmla="*/ 2147483647 w 1"/>
                  <a:gd name="T5" fmla="*/ 0 h 7"/>
                  <a:gd name="T6" fmla="*/ 2147483647 w 1"/>
                  <a:gd name="T7" fmla="*/ 2147483647 h 7"/>
                  <a:gd name="T8" fmla="*/ 0 w 1"/>
                  <a:gd name="T9" fmla="*/ 2147483647 h 7"/>
                  <a:gd name="T10" fmla="*/ 0 w 1"/>
                  <a:gd name="T11" fmla="*/ 2147483647 h 7"/>
                  <a:gd name="T12" fmla="*/ 0 w 1"/>
                  <a:gd name="T13" fmla="*/ 2147483647 h 7"/>
                  <a:gd name="T14" fmla="*/ 0 60000 65536"/>
                  <a:gd name="T15" fmla="*/ 0 60000 65536"/>
                  <a:gd name="T16" fmla="*/ 0 60000 65536"/>
                  <a:gd name="T17" fmla="*/ 0 60000 65536"/>
                  <a:gd name="T18" fmla="*/ 0 60000 65536"/>
                  <a:gd name="T19" fmla="*/ 0 60000 65536"/>
                  <a:gd name="T20" fmla="*/ 0 60000 65536"/>
                  <a:gd name="T21" fmla="*/ 0 w 1"/>
                  <a:gd name="T22" fmla="*/ 0 h 7"/>
                  <a:gd name="T23" fmla="*/ 1 w 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7">
                    <a:moveTo>
                      <a:pt x="0" y="2"/>
                    </a:moveTo>
                    <a:lnTo>
                      <a:pt x="0" y="0"/>
                    </a:lnTo>
                    <a:lnTo>
                      <a:pt x="1" y="0"/>
                    </a:lnTo>
                    <a:lnTo>
                      <a:pt x="1" y="6"/>
                    </a:lnTo>
                    <a:lnTo>
                      <a:pt x="0" y="7"/>
                    </a:lnTo>
                    <a:lnTo>
                      <a:pt x="0" y="5"/>
                    </a:lnTo>
                    <a:lnTo>
                      <a:pt x="0" y="2"/>
                    </a:lnTo>
                    <a:close/>
                  </a:path>
                </a:pathLst>
              </a:custGeom>
              <a:solidFill>
                <a:srgbClr val="EAEAEA"/>
              </a:solidFill>
              <a:ln w="6350">
                <a:solidFill>
                  <a:srgbClr val="C0C0C0"/>
                </a:solidFill>
                <a:round/>
                <a:headEnd/>
                <a:tailEnd/>
              </a:ln>
            </p:spPr>
            <p:txBody>
              <a:bodyPr/>
              <a:lstStyle/>
              <a:p>
                <a:endParaRPr lang="en-US" dirty="0"/>
              </a:p>
            </p:txBody>
          </p:sp>
          <p:sp>
            <p:nvSpPr>
              <p:cNvPr id="755" name="Freeform 769"/>
              <p:cNvSpPr>
                <a:spLocks/>
              </p:cNvSpPr>
              <p:nvPr/>
            </p:nvSpPr>
            <p:spPr bwMode="auto">
              <a:xfrm>
                <a:off x="3110528" y="3677558"/>
                <a:ext cx="2013" cy="13012"/>
              </a:xfrm>
              <a:custGeom>
                <a:avLst/>
                <a:gdLst>
                  <a:gd name="T0" fmla="*/ 0 w 1"/>
                  <a:gd name="T1" fmla="*/ 2147483647 h 7"/>
                  <a:gd name="T2" fmla="*/ 0 w 1"/>
                  <a:gd name="T3" fmla="*/ 0 h 7"/>
                  <a:gd name="T4" fmla="*/ 2147483647 w 1"/>
                  <a:gd name="T5" fmla="*/ 0 h 7"/>
                  <a:gd name="T6" fmla="*/ 2147483647 w 1"/>
                  <a:gd name="T7" fmla="*/ 2147483647 h 7"/>
                  <a:gd name="T8" fmla="*/ 0 w 1"/>
                  <a:gd name="T9" fmla="*/ 2147483647 h 7"/>
                  <a:gd name="T10" fmla="*/ 0 w 1"/>
                  <a:gd name="T11" fmla="*/ 2147483647 h 7"/>
                  <a:gd name="T12" fmla="*/ 0 w 1"/>
                  <a:gd name="T13" fmla="*/ 2147483647 h 7"/>
                  <a:gd name="T14" fmla="*/ 0 60000 65536"/>
                  <a:gd name="T15" fmla="*/ 0 60000 65536"/>
                  <a:gd name="T16" fmla="*/ 0 60000 65536"/>
                  <a:gd name="T17" fmla="*/ 0 60000 65536"/>
                  <a:gd name="T18" fmla="*/ 0 60000 65536"/>
                  <a:gd name="T19" fmla="*/ 0 60000 65536"/>
                  <a:gd name="T20" fmla="*/ 0 60000 65536"/>
                  <a:gd name="T21" fmla="*/ 0 w 1"/>
                  <a:gd name="T22" fmla="*/ 0 h 7"/>
                  <a:gd name="T23" fmla="*/ 1 w 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7">
                    <a:moveTo>
                      <a:pt x="0" y="2"/>
                    </a:moveTo>
                    <a:lnTo>
                      <a:pt x="0" y="0"/>
                    </a:lnTo>
                    <a:lnTo>
                      <a:pt x="1" y="0"/>
                    </a:lnTo>
                    <a:lnTo>
                      <a:pt x="1" y="6"/>
                    </a:lnTo>
                    <a:lnTo>
                      <a:pt x="0" y="7"/>
                    </a:lnTo>
                    <a:lnTo>
                      <a:pt x="0" y="5"/>
                    </a:lnTo>
                    <a:lnTo>
                      <a:pt x="0" y="2"/>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756" name="Freeform 770"/>
              <p:cNvSpPr>
                <a:spLocks/>
              </p:cNvSpPr>
              <p:nvPr/>
            </p:nvSpPr>
            <p:spPr bwMode="auto">
              <a:xfrm>
                <a:off x="3124622" y="3679417"/>
                <a:ext cx="6041" cy="7434"/>
              </a:xfrm>
              <a:custGeom>
                <a:avLst/>
                <a:gdLst>
                  <a:gd name="T0" fmla="*/ 0 w 3"/>
                  <a:gd name="T1" fmla="*/ 2147483647 h 4"/>
                  <a:gd name="T2" fmla="*/ 0 w 3"/>
                  <a:gd name="T3" fmla="*/ 0 h 4"/>
                  <a:gd name="T4" fmla="*/ 2147483647 w 3"/>
                  <a:gd name="T5" fmla="*/ 2147483647 h 4"/>
                  <a:gd name="T6" fmla="*/ 2147483647 w 3"/>
                  <a:gd name="T7" fmla="*/ 2147483647 h 4"/>
                  <a:gd name="T8" fmla="*/ 2147483647 w 3"/>
                  <a:gd name="T9" fmla="*/ 2147483647 h 4"/>
                  <a:gd name="T10" fmla="*/ 2147483647 w 3"/>
                  <a:gd name="T11" fmla="*/ 2147483647 h 4"/>
                  <a:gd name="T12" fmla="*/ 0 w 3"/>
                  <a:gd name="T13" fmla="*/ 2147483647 h 4"/>
                  <a:gd name="T14" fmla="*/ 0 w 3"/>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1"/>
                    </a:moveTo>
                    <a:lnTo>
                      <a:pt x="0" y="0"/>
                    </a:lnTo>
                    <a:lnTo>
                      <a:pt x="2" y="1"/>
                    </a:lnTo>
                    <a:lnTo>
                      <a:pt x="3" y="1"/>
                    </a:lnTo>
                    <a:lnTo>
                      <a:pt x="3" y="3"/>
                    </a:lnTo>
                    <a:lnTo>
                      <a:pt x="3" y="4"/>
                    </a:lnTo>
                    <a:lnTo>
                      <a:pt x="0" y="3"/>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757" name="Freeform 771"/>
              <p:cNvSpPr>
                <a:spLocks/>
              </p:cNvSpPr>
              <p:nvPr/>
            </p:nvSpPr>
            <p:spPr bwMode="auto">
              <a:xfrm>
                <a:off x="3124622" y="3679417"/>
                <a:ext cx="6041" cy="7434"/>
              </a:xfrm>
              <a:custGeom>
                <a:avLst/>
                <a:gdLst>
                  <a:gd name="T0" fmla="*/ 0 w 3"/>
                  <a:gd name="T1" fmla="*/ 2147483647 h 4"/>
                  <a:gd name="T2" fmla="*/ 0 w 3"/>
                  <a:gd name="T3" fmla="*/ 0 h 4"/>
                  <a:gd name="T4" fmla="*/ 2147483647 w 3"/>
                  <a:gd name="T5" fmla="*/ 2147483647 h 4"/>
                  <a:gd name="T6" fmla="*/ 2147483647 w 3"/>
                  <a:gd name="T7" fmla="*/ 2147483647 h 4"/>
                  <a:gd name="T8" fmla="*/ 2147483647 w 3"/>
                  <a:gd name="T9" fmla="*/ 2147483647 h 4"/>
                  <a:gd name="T10" fmla="*/ 2147483647 w 3"/>
                  <a:gd name="T11" fmla="*/ 2147483647 h 4"/>
                  <a:gd name="T12" fmla="*/ 0 w 3"/>
                  <a:gd name="T13" fmla="*/ 2147483647 h 4"/>
                  <a:gd name="T14" fmla="*/ 0 w 3"/>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1"/>
                    </a:moveTo>
                    <a:lnTo>
                      <a:pt x="0" y="0"/>
                    </a:lnTo>
                    <a:lnTo>
                      <a:pt x="2" y="1"/>
                    </a:lnTo>
                    <a:lnTo>
                      <a:pt x="3" y="1"/>
                    </a:lnTo>
                    <a:lnTo>
                      <a:pt x="3" y="3"/>
                    </a:lnTo>
                    <a:lnTo>
                      <a:pt x="3" y="4"/>
                    </a:lnTo>
                    <a:lnTo>
                      <a:pt x="0" y="3"/>
                    </a:lnTo>
                    <a:lnTo>
                      <a:pt x="0" y="1"/>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758" name="Freeform 772"/>
              <p:cNvSpPr>
                <a:spLocks/>
              </p:cNvSpPr>
              <p:nvPr/>
            </p:nvSpPr>
            <p:spPr bwMode="auto">
              <a:xfrm>
                <a:off x="3142745" y="3660831"/>
                <a:ext cx="10069" cy="11152"/>
              </a:xfrm>
              <a:custGeom>
                <a:avLst/>
                <a:gdLst>
                  <a:gd name="T0" fmla="*/ 0 w 5"/>
                  <a:gd name="T1" fmla="*/ 0 h 6"/>
                  <a:gd name="T2" fmla="*/ 0 w 5"/>
                  <a:gd name="T3" fmla="*/ 0 h 6"/>
                  <a:gd name="T4" fmla="*/ 0 w 5"/>
                  <a:gd name="T5" fmla="*/ 2147483647 h 6"/>
                  <a:gd name="T6" fmla="*/ 2147483647 w 5"/>
                  <a:gd name="T7" fmla="*/ 2147483647 h 6"/>
                  <a:gd name="T8" fmla="*/ 2147483647 w 5"/>
                  <a:gd name="T9" fmla="*/ 2147483647 h 6"/>
                  <a:gd name="T10" fmla="*/ 2147483647 w 5"/>
                  <a:gd name="T11" fmla="*/ 2147483647 h 6"/>
                  <a:gd name="T12" fmla="*/ 2147483647 w 5"/>
                  <a:gd name="T13" fmla="*/ 2147483647 h 6"/>
                  <a:gd name="T14" fmla="*/ 2147483647 w 5"/>
                  <a:gd name="T15" fmla="*/ 2147483647 h 6"/>
                  <a:gd name="T16" fmla="*/ 2147483647 w 5"/>
                  <a:gd name="T17" fmla="*/ 2147483647 h 6"/>
                  <a:gd name="T18" fmla="*/ 0 w 5"/>
                  <a:gd name="T19" fmla="*/ 2147483647 h 6"/>
                  <a:gd name="T20" fmla="*/ 0 w 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6"/>
                  <a:gd name="T35" fmla="*/ 5 w 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6">
                    <a:moveTo>
                      <a:pt x="0" y="0"/>
                    </a:moveTo>
                    <a:lnTo>
                      <a:pt x="0" y="0"/>
                    </a:lnTo>
                    <a:lnTo>
                      <a:pt x="0" y="2"/>
                    </a:lnTo>
                    <a:lnTo>
                      <a:pt x="2" y="3"/>
                    </a:lnTo>
                    <a:lnTo>
                      <a:pt x="4" y="4"/>
                    </a:lnTo>
                    <a:lnTo>
                      <a:pt x="5" y="5"/>
                    </a:lnTo>
                    <a:lnTo>
                      <a:pt x="5" y="6"/>
                    </a:lnTo>
                    <a:lnTo>
                      <a:pt x="4" y="5"/>
                    </a:lnTo>
                    <a:lnTo>
                      <a:pt x="2" y="5"/>
                    </a:lnTo>
                    <a:lnTo>
                      <a:pt x="0" y="2"/>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803" name="Freeform 773"/>
              <p:cNvSpPr>
                <a:spLocks/>
              </p:cNvSpPr>
              <p:nvPr/>
            </p:nvSpPr>
            <p:spPr bwMode="auto">
              <a:xfrm>
                <a:off x="3142745" y="3660831"/>
                <a:ext cx="10069" cy="11152"/>
              </a:xfrm>
              <a:custGeom>
                <a:avLst/>
                <a:gdLst>
                  <a:gd name="T0" fmla="*/ 0 w 5"/>
                  <a:gd name="T1" fmla="*/ 0 h 6"/>
                  <a:gd name="T2" fmla="*/ 0 w 5"/>
                  <a:gd name="T3" fmla="*/ 0 h 6"/>
                  <a:gd name="T4" fmla="*/ 0 w 5"/>
                  <a:gd name="T5" fmla="*/ 2147483647 h 6"/>
                  <a:gd name="T6" fmla="*/ 2147483647 w 5"/>
                  <a:gd name="T7" fmla="*/ 2147483647 h 6"/>
                  <a:gd name="T8" fmla="*/ 2147483647 w 5"/>
                  <a:gd name="T9" fmla="*/ 2147483647 h 6"/>
                  <a:gd name="T10" fmla="*/ 2147483647 w 5"/>
                  <a:gd name="T11" fmla="*/ 2147483647 h 6"/>
                  <a:gd name="T12" fmla="*/ 2147483647 w 5"/>
                  <a:gd name="T13" fmla="*/ 2147483647 h 6"/>
                  <a:gd name="T14" fmla="*/ 2147483647 w 5"/>
                  <a:gd name="T15" fmla="*/ 2147483647 h 6"/>
                  <a:gd name="T16" fmla="*/ 2147483647 w 5"/>
                  <a:gd name="T17" fmla="*/ 2147483647 h 6"/>
                  <a:gd name="T18" fmla="*/ 0 w 5"/>
                  <a:gd name="T19" fmla="*/ 2147483647 h 6"/>
                  <a:gd name="T20" fmla="*/ 0 w 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6"/>
                  <a:gd name="T35" fmla="*/ 5 w 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6">
                    <a:moveTo>
                      <a:pt x="0" y="0"/>
                    </a:moveTo>
                    <a:lnTo>
                      <a:pt x="0" y="0"/>
                    </a:lnTo>
                    <a:lnTo>
                      <a:pt x="0" y="2"/>
                    </a:lnTo>
                    <a:lnTo>
                      <a:pt x="2" y="3"/>
                    </a:lnTo>
                    <a:lnTo>
                      <a:pt x="4" y="4"/>
                    </a:lnTo>
                    <a:lnTo>
                      <a:pt x="5" y="5"/>
                    </a:lnTo>
                    <a:lnTo>
                      <a:pt x="5" y="6"/>
                    </a:lnTo>
                    <a:lnTo>
                      <a:pt x="4" y="5"/>
                    </a:lnTo>
                    <a:lnTo>
                      <a:pt x="2" y="5"/>
                    </a:lnTo>
                    <a:lnTo>
                      <a:pt x="0" y="2"/>
                    </a:lnTo>
                    <a:lnTo>
                      <a:pt x="0"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804" name="Freeform 774"/>
              <p:cNvSpPr>
                <a:spLocks/>
              </p:cNvSpPr>
              <p:nvPr/>
            </p:nvSpPr>
            <p:spPr bwMode="auto">
              <a:xfrm>
                <a:off x="3162881" y="3675700"/>
                <a:ext cx="2013" cy="5576"/>
              </a:xfrm>
              <a:custGeom>
                <a:avLst/>
                <a:gdLst>
                  <a:gd name="T0" fmla="*/ 0 w 1"/>
                  <a:gd name="T1" fmla="*/ 0 h 3"/>
                  <a:gd name="T2" fmla="*/ 0 w 1"/>
                  <a:gd name="T3" fmla="*/ 0 h 3"/>
                  <a:gd name="T4" fmla="*/ 2147483647 w 1"/>
                  <a:gd name="T5" fmla="*/ 2147483647 h 3"/>
                  <a:gd name="T6" fmla="*/ 2147483647 w 1"/>
                  <a:gd name="T7" fmla="*/ 2147483647 h 3"/>
                  <a:gd name="T8" fmla="*/ 2147483647 w 1"/>
                  <a:gd name="T9" fmla="*/ 2147483647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0"/>
                    </a:lnTo>
                    <a:lnTo>
                      <a:pt x="1" y="2"/>
                    </a:lnTo>
                    <a:lnTo>
                      <a:pt x="1" y="3"/>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805" name="Freeform 775"/>
              <p:cNvSpPr>
                <a:spLocks/>
              </p:cNvSpPr>
              <p:nvPr/>
            </p:nvSpPr>
            <p:spPr bwMode="auto">
              <a:xfrm>
                <a:off x="3162881" y="3675700"/>
                <a:ext cx="2013" cy="5576"/>
              </a:xfrm>
              <a:custGeom>
                <a:avLst/>
                <a:gdLst>
                  <a:gd name="T0" fmla="*/ 0 w 1"/>
                  <a:gd name="T1" fmla="*/ 0 h 3"/>
                  <a:gd name="T2" fmla="*/ 0 w 1"/>
                  <a:gd name="T3" fmla="*/ 0 h 3"/>
                  <a:gd name="T4" fmla="*/ 2147483647 w 1"/>
                  <a:gd name="T5" fmla="*/ 2147483647 h 3"/>
                  <a:gd name="T6" fmla="*/ 2147483647 w 1"/>
                  <a:gd name="T7" fmla="*/ 2147483647 h 3"/>
                  <a:gd name="T8" fmla="*/ 2147483647 w 1"/>
                  <a:gd name="T9" fmla="*/ 2147483647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0"/>
                    </a:lnTo>
                    <a:lnTo>
                      <a:pt x="1" y="2"/>
                    </a:lnTo>
                    <a:lnTo>
                      <a:pt x="1" y="3"/>
                    </a:lnTo>
                    <a:lnTo>
                      <a:pt x="0"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806" name="Freeform 776"/>
              <p:cNvSpPr>
                <a:spLocks/>
              </p:cNvSpPr>
              <p:nvPr/>
            </p:nvSpPr>
            <p:spPr bwMode="auto">
              <a:xfrm>
                <a:off x="3146773" y="3677557"/>
                <a:ext cx="28190" cy="24163"/>
              </a:xfrm>
              <a:custGeom>
                <a:avLst/>
                <a:gdLst>
                  <a:gd name="T0" fmla="*/ 2147483647 w 14"/>
                  <a:gd name="T1" fmla="*/ 0 h 13"/>
                  <a:gd name="T2" fmla="*/ 2147483647 w 14"/>
                  <a:gd name="T3" fmla="*/ 2147483647 h 13"/>
                  <a:gd name="T4" fmla="*/ 2147483647 w 14"/>
                  <a:gd name="T5" fmla="*/ 2147483647 h 13"/>
                  <a:gd name="T6" fmla="*/ 2147483647 w 14"/>
                  <a:gd name="T7" fmla="*/ 2147483647 h 13"/>
                  <a:gd name="T8" fmla="*/ 2147483647 w 14"/>
                  <a:gd name="T9" fmla="*/ 2147483647 h 13"/>
                  <a:gd name="T10" fmla="*/ 2147483647 w 14"/>
                  <a:gd name="T11" fmla="*/ 2147483647 h 13"/>
                  <a:gd name="T12" fmla="*/ 2147483647 w 14"/>
                  <a:gd name="T13" fmla="*/ 2147483647 h 13"/>
                  <a:gd name="T14" fmla="*/ 2147483647 w 14"/>
                  <a:gd name="T15" fmla="*/ 2147483647 h 13"/>
                  <a:gd name="T16" fmla="*/ 2147483647 w 14"/>
                  <a:gd name="T17" fmla="*/ 2147483647 h 13"/>
                  <a:gd name="T18" fmla="*/ 2147483647 w 14"/>
                  <a:gd name="T19" fmla="*/ 2147483647 h 13"/>
                  <a:gd name="T20" fmla="*/ 2147483647 w 14"/>
                  <a:gd name="T21" fmla="*/ 2147483647 h 13"/>
                  <a:gd name="T22" fmla="*/ 2147483647 w 14"/>
                  <a:gd name="T23" fmla="*/ 2147483647 h 13"/>
                  <a:gd name="T24" fmla="*/ 2147483647 w 14"/>
                  <a:gd name="T25" fmla="*/ 2147483647 h 13"/>
                  <a:gd name="T26" fmla="*/ 2147483647 w 14"/>
                  <a:gd name="T27" fmla="*/ 2147483647 h 13"/>
                  <a:gd name="T28" fmla="*/ 0 w 14"/>
                  <a:gd name="T29" fmla="*/ 2147483647 h 13"/>
                  <a:gd name="T30" fmla="*/ 2147483647 w 14"/>
                  <a:gd name="T31" fmla="*/ 2147483647 h 13"/>
                  <a:gd name="T32" fmla="*/ 2147483647 w 14"/>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3"/>
                  <a:gd name="T53" fmla="*/ 14 w 14"/>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3">
                    <a:moveTo>
                      <a:pt x="2" y="0"/>
                    </a:moveTo>
                    <a:lnTo>
                      <a:pt x="3" y="1"/>
                    </a:lnTo>
                    <a:lnTo>
                      <a:pt x="4" y="2"/>
                    </a:lnTo>
                    <a:lnTo>
                      <a:pt x="5" y="2"/>
                    </a:lnTo>
                    <a:lnTo>
                      <a:pt x="13" y="8"/>
                    </a:lnTo>
                    <a:lnTo>
                      <a:pt x="14" y="10"/>
                    </a:lnTo>
                    <a:lnTo>
                      <a:pt x="14" y="13"/>
                    </a:lnTo>
                    <a:lnTo>
                      <a:pt x="11" y="12"/>
                    </a:lnTo>
                    <a:lnTo>
                      <a:pt x="9" y="10"/>
                    </a:lnTo>
                    <a:lnTo>
                      <a:pt x="6" y="7"/>
                    </a:lnTo>
                    <a:lnTo>
                      <a:pt x="5" y="6"/>
                    </a:lnTo>
                    <a:lnTo>
                      <a:pt x="4" y="7"/>
                    </a:lnTo>
                    <a:lnTo>
                      <a:pt x="2" y="10"/>
                    </a:lnTo>
                    <a:lnTo>
                      <a:pt x="0" y="8"/>
                    </a:lnTo>
                    <a:lnTo>
                      <a:pt x="2" y="5"/>
                    </a:lnTo>
                    <a:lnTo>
                      <a:pt x="2" y="0"/>
                    </a:lnTo>
                    <a:close/>
                  </a:path>
                </a:pathLst>
              </a:custGeom>
              <a:solidFill>
                <a:srgbClr val="EAEAEA"/>
              </a:solidFill>
              <a:ln w="6350">
                <a:solidFill>
                  <a:srgbClr val="C0C0C0"/>
                </a:solidFill>
                <a:round/>
                <a:headEnd/>
                <a:tailEnd/>
              </a:ln>
            </p:spPr>
            <p:txBody>
              <a:bodyPr/>
              <a:lstStyle/>
              <a:p>
                <a:endParaRPr lang="en-US" dirty="0"/>
              </a:p>
            </p:txBody>
          </p:sp>
          <p:sp>
            <p:nvSpPr>
              <p:cNvPr id="807" name="Freeform 778"/>
              <p:cNvSpPr>
                <a:spLocks/>
              </p:cNvSpPr>
              <p:nvPr/>
            </p:nvSpPr>
            <p:spPr bwMode="auto">
              <a:xfrm>
                <a:off x="3181004" y="3677557"/>
                <a:ext cx="44298" cy="44608"/>
              </a:xfrm>
              <a:custGeom>
                <a:avLst/>
                <a:gdLst>
                  <a:gd name="T0" fmla="*/ 0 w 22"/>
                  <a:gd name="T1" fmla="*/ 2147483647 h 24"/>
                  <a:gd name="T2" fmla="*/ 2147483647 w 22"/>
                  <a:gd name="T3" fmla="*/ 2147483647 h 24"/>
                  <a:gd name="T4" fmla="*/ 2147483647 w 22"/>
                  <a:gd name="T5" fmla="*/ 2147483647 h 24"/>
                  <a:gd name="T6" fmla="*/ 2147483647 w 22"/>
                  <a:gd name="T7" fmla="*/ 0 h 24"/>
                  <a:gd name="T8" fmla="*/ 2147483647 w 22"/>
                  <a:gd name="T9" fmla="*/ 0 h 24"/>
                  <a:gd name="T10" fmla="*/ 2147483647 w 22"/>
                  <a:gd name="T11" fmla="*/ 2147483647 h 24"/>
                  <a:gd name="T12" fmla="*/ 2147483647 w 22"/>
                  <a:gd name="T13" fmla="*/ 2147483647 h 24"/>
                  <a:gd name="T14" fmla="*/ 2147483647 w 22"/>
                  <a:gd name="T15" fmla="*/ 2147483647 h 24"/>
                  <a:gd name="T16" fmla="*/ 2147483647 w 22"/>
                  <a:gd name="T17" fmla="*/ 2147483647 h 24"/>
                  <a:gd name="T18" fmla="*/ 2147483647 w 22"/>
                  <a:gd name="T19" fmla="*/ 2147483647 h 24"/>
                  <a:gd name="T20" fmla="*/ 2147483647 w 22"/>
                  <a:gd name="T21" fmla="*/ 2147483647 h 24"/>
                  <a:gd name="T22" fmla="*/ 2147483647 w 22"/>
                  <a:gd name="T23" fmla="*/ 2147483647 h 24"/>
                  <a:gd name="T24" fmla="*/ 2147483647 w 22"/>
                  <a:gd name="T25" fmla="*/ 2147483647 h 24"/>
                  <a:gd name="T26" fmla="*/ 2147483647 w 22"/>
                  <a:gd name="T27" fmla="*/ 2147483647 h 24"/>
                  <a:gd name="T28" fmla="*/ 2147483647 w 22"/>
                  <a:gd name="T29" fmla="*/ 2147483647 h 24"/>
                  <a:gd name="T30" fmla="*/ 2147483647 w 22"/>
                  <a:gd name="T31" fmla="*/ 2147483647 h 24"/>
                  <a:gd name="T32" fmla="*/ 2147483647 w 22"/>
                  <a:gd name="T33" fmla="*/ 2147483647 h 24"/>
                  <a:gd name="T34" fmla="*/ 2147483647 w 22"/>
                  <a:gd name="T35" fmla="*/ 2147483647 h 24"/>
                  <a:gd name="T36" fmla="*/ 2147483647 w 22"/>
                  <a:gd name="T37" fmla="*/ 2147483647 h 24"/>
                  <a:gd name="T38" fmla="*/ 2147483647 w 22"/>
                  <a:gd name="T39" fmla="*/ 2147483647 h 24"/>
                  <a:gd name="T40" fmla="*/ 2147483647 w 22"/>
                  <a:gd name="T41" fmla="*/ 2147483647 h 24"/>
                  <a:gd name="T42" fmla="*/ 2147483647 w 22"/>
                  <a:gd name="T43" fmla="*/ 2147483647 h 24"/>
                  <a:gd name="T44" fmla="*/ 2147483647 w 22"/>
                  <a:gd name="T45" fmla="*/ 2147483647 h 24"/>
                  <a:gd name="T46" fmla="*/ 2147483647 w 22"/>
                  <a:gd name="T47" fmla="*/ 2147483647 h 24"/>
                  <a:gd name="T48" fmla="*/ 0 w 22"/>
                  <a:gd name="T49" fmla="*/ 2147483647 h 24"/>
                  <a:gd name="T50" fmla="*/ 0 w 22"/>
                  <a:gd name="T51" fmla="*/ 2147483647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24"/>
                  <a:gd name="T80" fmla="*/ 22 w 22"/>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24">
                    <a:moveTo>
                      <a:pt x="0" y="1"/>
                    </a:moveTo>
                    <a:lnTo>
                      <a:pt x="2" y="1"/>
                    </a:lnTo>
                    <a:lnTo>
                      <a:pt x="8" y="1"/>
                    </a:lnTo>
                    <a:lnTo>
                      <a:pt x="11" y="0"/>
                    </a:lnTo>
                    <a:lnTo>
                      <a:pt x="13" y="0"/>
                    </a:lnTo>
                    <a:lnTo>
                      <a:pt x="15" y="1"/>
                    </a:lnTo>
                    <a:lnTo>
                      <a:pt x="16" y="4"/>
                    </a:lnTo>
                    <a:lnTo>
                      <a:pt x="19" y="6"/>
                    </a:lnTo>
                    <a:lnTo>
                      <a:pt x="19" y="8"/>
                    </a:lnTo>
                    <a:lnTo>
                      <a:pt x="19" y="13"/>
                    </a:lnTo>
                    <a:lnTo>
                      <a:pt x="19" y="16"/>
                    </a:lnTo>
                    <a:lnTo>
                      <a:pt x="21" y="22"/>
                    </a:lnTo>
                    <a:lnTo>
                      <a:pt x="22" y="24"/>
                    </a:lnTo>
                    <a:lnTo>
                      <a:pt x="19" y="24"/>
                    </a:lnTo>
                    <a:lnTo>
                      <a:pt x="15" y="23"/>
                    </a:lnTo>
                    <a:lnTo>
                      <a:pt x="14" y="21"/>
                    </a:lnTo>
                    <a:lnTo>
                      <a:pt x="13" y="19"/>
                    </a:lnTo>
                    <a:lnTo>
                      <a:pt x="10" y="18"/>
                    </a:lnTo>
                    <a:lnTo>
                      <a:pt x="10" y="16"/>
                    </a:lnTo>
                    <a:lnTo>
                      <a:pt x="11" y="15"/>
                    </a:lnTo>
                    <a:lnTo>
                      <a:pt x="10" y="13"/>
                    </a:lnTo>
                    <a:lnTo>
                      <a:pt x="7" y="8"/>
                    </a:lnTo>
                    <a:lnTo>
                      <a:pt x="4" y="8"/>
                    </a:lnTo>
                    <a:lnTo>
                      <a:pt x="3" y="6"/>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808" name="Freeform 780"/>
              <p:cNvSpPr>
                <a:spLocks/>
              </p:cNvSpPr>
              <p:nvPr/>
            </p:nvSpPr>
            <p:spPr bwMode="auto">
              <a:xfrm>
                <a:off x="3108515" y="3698005"/>
                <a:ext cx="36245" cy="42750"/>
              </a:xfrm>
              <a:custGeom>
                <a:avLst/>
                <a:gdLst>
                  <a:gd name="T0" fmla="*/ 0 w 18"/>
                  <a:gd name="T1" fmla="*/ 0 h 23"/>
                  <a:gd name="T2" fmla="*/ 2147483647 w 18"/>
                  <a:gd name="T3" fmla="*/ 0 h 23"/>
                  <a:gd name="T4" fmla="*/ 2147483647 w 18"/>
                  <a:gd name="T5" fmla="*/ 0 h 23"/>
                  <a:gd name="T6" fmla="*/ 2147483647 w 18"/>
                  <a:gd name="T7" fmla="*/ 2147483647 h 23"/>
                  <a:gd name="T8" fmla="*/ 2147483647 w 18"/>
                  <a:gd name="T9" fmla="*/ 2147483647 h 23"/>
                  <a:gd name="T10" fmla="*/ 2147483647 w 18"/>
                  <a:gd name="T11" fmla="*/ 2147483647 h 23"/>
                  <a:gd name="T12" fmla="*/ 2147483647 w 18"/>
                  <a:gd name="T13" fmla="*/ 2147483647 h 23"/>
                  <a:gd name="T14" fmla="*/ 2147483647 w 18"/>
                  <a:gd name="T15" fmla="*/ 2147483647 h 23"/>
                  <a:gd name="T16" fmla="*/ 2147483647 w 18"/>
                  <a:gd name="T17" fmla="*/ 2147483647 h 23"/>
                  <a:gd name="T18" fmla="*/ 2147483647 w 18"/>
                  <a:gd name="T19" fmla="*/ 2147483647 h 23"/>
                  <a:gd name="T20" fmla="*/ 2147483647 w 18"/>
                  <a:gd name="T21" fmla="*/ 2147483647 h 23"/>
                  <a:gd name="T22" fmla="*/ 2147483647 w 18"/>
                  <a:gd name="T23" fmla="*/ 2147483647 h 23"/>
                  <a:gd name="T24" fmla="*/ 2147483647 w 18"/>
                  <a:gd name="T25" fmla="*/ 2147483647 h 23"/>
                  <a:gd name="T26" fmla="*/ 2147483647 w 18"/>
                  <a:gd name="T27" fmla="*/ 2147483647 h 23"/>
                  <a:gd name="T28" fmla="*/ 2147483647 w 18"/>
                  <a:gd name="T29" fmla="*/ 2147483647 h 23"/>
                  <a:gd name="T30" fmla="*/ 2147483647 w 18"/>
                  <a:gd name="T31" fmla="*/ 2147483647 h 23"/>
                  <a:gd name="T32" fmla="*/ 2147483647 w 18"/>
                  <a:gd name="T33" fmla="*/ 2147483647 h 23"/>
                  <a:gd name="T34" fmla="*/ 2147483647 w 18"/>
                  <a:gd name="T35" fmla="*/ 2147483647 h 23"/>
                  <a:gd name="T36" fmla="*/ 2147483647 w 18"/>
                  <a:gd name="T37" fmla="*/ 2147483647 h 23"/>
                  <a:gd name="T38" fmla="*/ 0 w 18"/>
                  <a:gd name="T39" fmla="*/ 2147483647 h 23"/>
                  <a:gd name="T40" fmla="*/ 0 w 18"/>
                  <a:gd name="T41" fmla="*/ 2147483647 h 23"/>
                  <a:gd name="T42" fmla="*/ 2147483647 w 18"/>
                  <a:gd name="T43" fmla="*/ 2147483647 h 23"/>
                  <a:gd name="T44" fmla="*/ 2147483647 w 18"/>
                  <a:gd name="T45" fmla="*/ 2147483647 h 23"/>
                  <a:gd name="T46" fmla="*/ 2147483647 w 18"/>
                  <a:gd name="T47" fmla="*/ 2147483647 h 23"/>
                  <a:gd name="T48" fmla="*/ 0 w 18"/>
                  <a:gd name="T49" fmla="*/ 2147483647 h 23"/>
                  <a:gd name="T50" fmla="*/ 0 w 18"/>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23"/>
                  <a:gd name="T80" fmla="*/ 18 w 18"/>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23">
                    <a:moveTo>
                      <a:pt x="0" y="0"/>
                    </a:moveTo>
                    <a:lnTo>
                      <a:pt x="1" y="0"/>
                    </a:lnTo>
                    <a:lnTo>
                      <a:pt x="3" y="0"/>
                    </a:lnTo>
                    <a:lnTo>
                      <a:pt x="7" y="4"/>
                    </a:lnTo>
                    <a:lnTo>
                      <a:pt x="7" y="5"/>
                    </a:lnTo>
                    <a:lnTo>
                      <a:pt x="10" y="5"/>
                    </a:lnTo>
                    <a:lnTo>
                      <a:pt x="13" y="5"/>
                    </a:lnTo>
                    <a:lnTo>
                      <a:pt x="14" y="6"/>
                    </a:lnTo>
                    <a:lnTo>
                      <a:pt x="17" y="6"/>
                    </a:lnTo>
                    <a:lnTo>
                      <a:pt x="18" y="6"/>
                    </a:lnTo>
                    <a:lnTo>
                      <a:pt x="18" y="10"/>
                    </a:lnTo>
                    <a:lnTo>
                      <a:pt x="17" y="12"/>
                    </a:lnTo>
                    <a:lnTo>
                      <a:pt x="14" y="13"/>
                    </a:lnTo>
                    <a:lnTo>
                      <a:pt x="12" y="17"/>
                    </a:lnTo>
                    <a:lnTo>
                      <a:pt x="11" y="18"/>
                    </a:lnTo>
                    <a:lnTo>
                      <a:pt x="8" y="20"/>
                    </a:lnTo>
                    <a:lnTo>
                      <a:pt x="7" y="20"/>
                    </a:lnTo>
                    <a:lnTo>
                      <a:pt x="3" y="21"/>
                    </a:lnTo>
                    <a:lnTo>
                      <a:pt x="1" y="23"/>
                    </a:lnTo>
                    <a:lnTo>
                      <a:pt x="0" y="20"/>
                    </a:lnTo>
                    <a:lnTo>
                      <a:pt x="0" y="16"/>
                    </a:lnTo>
                    <a:lnTo>
                      <a:pt x="1" y="12"/>
                    </a:lnTo>
                    <a:lnTo>
                      <a:pt x="2" y="5"/>
                    </a:lnTo>
                    <a:lnTo>
                      <a:pt x="1" y="4"/>
                    </a:lnTo>
                    <a:lnTo>
                      <a:pt x="0" y="1"/>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809" name="Freeform 782"/>
              <p:cNvSpPr>
                <a:spLocks/>
              </p:cNvSpPr>
              <p:nvPr/>
            </p:nvSpPr>
            <p:spPr bwMode="auto">
              <a:xfrm>
                <a:off x="3128650" y="3735178"/>
                <a:ext cx="4028" cy="5576"/>
              </a:xfrm>
              <a:custGeom>
                <a:avLst/>
                <a:gdLst>
                  <a:gd name="T0" fmla="*/ 2147483647 w 2"/>
                  <a:gd name="T1" fmla="*/ 0 h 3"/>
                  <a:gd name="T2" fmla="*/ 2147483647 w 2"/>
                  <a:gd name="T3" fmla="*/ 0 h 3"/>
                  <a:gd name="T4" fmla="*/ 2147483647 w 2"/>
                  <a:gd name="T5" fmla="*/ 2147483647 h 3"/>
                  <a:gd name="T6" fmla="*/ 2147483647 w 2"/>
                  <a:gd name="T7" fmla="*/ 2147483647 h 3"/>
                  <a:gd name="T8" fmla="*/ 0 w 2"/>
                  <a:gd name="T9" fmla="*/ 2147483647 h 3"/>
                  <a:gd name="T10" fmla="*/ 0 w 2"/>
                  <a:gd name="T11" fmla="*/ 2147483647 h 3"/>
                  <a:gd name="T12" fmla="*/ 0 w 2"/>
                  <a:gd name="T13" fmla="*/ 0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1" y="0"/>
                    </a:moveTo>
                    <a:lnTo>
                      <a:pt x="2" y="0"/>
                    </a:lnTo>
                    <a:lnTo>
                      <a:pt x="2" y="2"/>
                    </a:lnTo>
                    <a:lnTo>
                      <a:pt x="1" y="3"/>
                    </a:lnTo>
                    <a:lnTo>
                      <a:pt x="0" y="3"/>
                    </a:lnTo>
                    <a:lnTo>
                      <a:pt x="0" y="1"/>
                    </a:lnTo>
                    <a:lnTo>
                      <a:pt x="0" y="0"/>
                    </a:lnTo>
                    <a:lnTo>
                      <a:pt x="1" y="0"/>
                    </a:lnTo>
                    <a:close/>
                  </a:path>
                </a:pathLst>
              </a:custGeom>
              <a:solidFill>
                <a:srgbClr val="EAEAEA"/>
              </a:solidFill>
              <a:ln w="6350">
                <a:solidFill>
                  <a:srgbClr val="C0C0C0"/>
                </a:solidFill>
                <a:round/>
                <a:headEnd/>
                <a:tailEnd/>
              </a:ln>
            </p:spPr>
            <p:txBody>
              <a:bodyPr/>
              <a:lstStyle/>
              <a:p>
                <a:endParaRPr lang="en-US" dirty="0"/>
              </a:p>
            </p:txBody>
          </p:sp>
          <p:sp>
            <p:nvSpPr>
              <p:cNvPr id="810" name="Freeform 783"/>
              <p:cNvSpPr>
                <a:spLocks/>
              </p:cNvSpPr>
              <p:nvPr/>
            </p:nvSpPr>
            <p:spPr bwMode="auto">
              <a:xfrm>
                <a:off x="3128650" y="3735178"/>
                <a:ext cx="4028" cy="5576"/>
              </a:xfrm>
              <a:custGeom>
                <a:avLst/>
                <a:gdLst>
                  <a:gd name="T0" fmla="*/ 2147483647 w 2"/>
                  <a:gd name="T1" fmla="*/ 0 h 3"/>
                  <a:gd name="T2" fmla="*/ 2147483647 w 2"/>
                  <a:gd name="T3" fmla="*/ 0 h 3"/>
                  <a:gd name="T4" fmla="*/ 2147483647 w 2"/>
                  <a:gd name="T5" fmla="*/ 2147483647 h 3"/>
                  <a:gd name="T6" fmla="*/ 2147483647 w 2"/>
                  <a:gd name="T7" fmla="*/ 2147483647 h 3"/>
                  <a:gd name="T8" fmla="*/ 0 w 2"/>
                  <a:gd name="T9" fmla="*/ 2147483647 h 3"/>
                  <a:gd name="T10" fmla="*/ 0 w 2"/>
                  <a:gd name="T11" fmla="*/ 2147483647 h 3"/>
                  <a:gd name="T12" fmla="*/ 0 w 2"/>
                  <a:gd name="T13" fmla="*/ 0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1" y="0"/>
                    </a:moveTo>
                    <a:lnTo>
                      <a:pt x="2" y="0"/>
                    </a:lnTo>
                    <a:lnTo>
                      <a:pt x="2" y="2"/>
                    </a:lnTo>
                    <a:lnTo>
                      <a:pt x="1" y="3"/>
                    </a:lnTo>
                    <a:lnTo>
                      <a:pt x="0" y="3"/>
                    </a:lnTo>
                    <a:lnTo>
                      <a:pt x="0" y="1"/>
                    </a:lnTo>
                    <a:lnTo>
                      <a:pt x="0" y="0"/>
                    </a:lnTo>
                    <a:lnTo>
                      <a:pt x="1"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811" name="Freeform 784"/>
              <p:cNvSpPr>
                <a:spLocks/>
              </p:cNvSpPr>
              <p:nvPr/>
            </p:nvSpPr>
            <p:spPr bwMode="auto">
              <a:xfrm>
                <a:off x="3122610" y="3725883"/>
                <a:ext cx="34231" cy="53902"/>
              </a:xfrm>
              <a:custGeom>
                <a:avLst/>
                <a:gdLst>
                  <a:gd name="T0" fmla="*/ 2147483647 w 17"/>
                  <a:gd name="T1" fmla="*/ 2147483647 h 29"/>
                  <a:gd name="T2" fmla="*/ 2147483647 w 17"/>
                  <a:gd name="T3" fmla="*/ 0 h 29"/>
                  <a:gd name="T4" fmla="*/ 2147483647 w 17"/>
                  <a:gd name="T5" fmla="*/ 0 h 29"/>
                  <a:gd name="T6" fmla="*/ 2147483647 w 17"/>
                  <a:gd name="T7" fmla="*/ 2147483647 h 29"/>
                  <a:gd name="T8" fmla="*/ 2147483647 w 17"/>
                  <a:gd name="T9" fmla="*/ 2147483647 h 29"/>
                  <a:gd name="T10" fmla="*/ 2147483647 w 17"/>
                  <a:gd name="T11" fmla="*/ 2147483647 h 29"/>
                  <a:gd name="T12" fmla="*/ 2147483647 w 17"/>
                  <a:gd name="T13" fmla="*/ 2147483647 h 29"/>
                  <a:gd name="T14" fmla="*/ 2147483647 w 17"/>
                  <a:gd name="T15" fmla="*/ 2147483647 h 29"/>
                  <a:gd name="T16" fmla="*/ 2147483647 w 17"/>
                  <a:gd name="T17" fmla="*/ 2147483647 h 29"/>
                  <a:gd name="T18" fmla="*/ 2147483647 w 17"/>
                  <a:gd name="T19" fmla="*/ 2147483647 h 29"/>
                  <a:gd name="T20" fmla="*/ 2147483647 w 17"/>
                  <a:gd name="T21" fmla="*/ 2147483647 h 29"/>
                  <a:gd name="T22" fmla="*/ 2147483647 w 17"/>
                  <a:gd name="T23" fmla="*/ 2147483647 h 29"/>
                  <a:gd name="T24" fmla="*/ 2147483647 w 17"/>
                  <a:gd name="T25" fmla="*/ 2147483647 h 29"/>
                  <a:gd name="T26" fmla="*/ 2147483647 w 17"/>
                  <a:gd name="T27" fmla="*/ 2147483647 h 29"/>
                  <a:gd name="T28" fmla="*/ 2147483647 w 17"/>
                  <a:gd name="T29" fmla="*/ 2147483647 h 29"/>
                  <a:gd name="T30" fmla="*/ 2147483647 w 17"/>
                  <a:gd name="T31" fmla="*/ 2147483647 h 29"/>
                  <a:gd name="T32" fmla="*/ 2147483647 w 17"/>
                  <a:gd name="T33" fmla="*/ 2147483647 h 29"/>
                  <a:gd name="T34" fmla="*/ 2147483647 w 17"/>
                  <a:gd name="T35" fmla="*/ 2147483647 h 29"/>
                  <a:gd name="T36" fmla="*/ 0 w 17"/>
                  <a:gd name="T37" fmla="*/ 2147483647 h 29"/>
                  <a:gd name="T38" fmla="*/ 2147483647 w 17"/>
                  <a:gd name="T39" fmla="*/ 2147483647 h 29"/>
                  <a:gd name="T40" fmla="*/ 2147483647 w 17"/>
                  <a:gd name="T41" fmla="*/ 2147483647 h 29"/>
                  <a:gd name="T42" fmla="*/ 2147483647 w 17"/>
                  <a:gd name="T43" fmla="*/ 2147483647 h 29"/>
                  <a:gd name="T44" fmla="*/ 2147483647 w 17"/>
                  <a:gd name="T45" fmla="*/ 2147483647 h 29"/>
                  <a:gd name="T46" fmla="*/ 2147483647 w 17"/>
                  <a:gd name="T47" fmla="*/ 2147483647 h 29"/>
                  <a:gd name="T48" fmla="*/ 2147483647 w 17"/>
                  <a:gd name="T49" fmla="*/ 2147483647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9"/>
                  <a:gd name="T77" fmla="*/ 17 w 17"/>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9">
                    <a:moveTo>
                      <a:pt x="9" y="1"/>
                    </a:moveTo>
                    <a:lnTo>
                      <a:pt x="11" y="0"/>
                    </a:lnTo>
                    <a:lnTo>
                      <a:pt x="12" y="0"/>
                    </a:lnTo>
                    <a:lnTo>
                      <a:pt x="17" y="1"/>
                    </a:lnTo>
                    <a:lnTo>
                      <a:pt x="17" y="3"/>
                    </a:lnTo>
                    <a:lnTo>
                      <a:pt x="17" y="7"/>
                    </a:lnTo>
                    <a:lnTo>
                      <a:pt x="16" y="8"/>
                    </a:lnTo>
                    <a:lnTo>
                      <a:pt x="15" y="11"/>
                    </a:lnTo>
                    <a:lnTo>
                      <a:pt x="12" y="17"/>
                    </a:lnTo>
                    <a:lnTo>
                      <a:pt x="12" y="20"/>
                    </a:lnTo>
                    <a:lnTo>
                      <a:pt x="12" y="23"/>
                    </a:lnTo>
                    <a:lnTo>
                      <a:pt x="14" y="24"/>
                    </a:lnTo>
                    <a:lnTo>
                      <a:pt x="12" y="28"/>
                    </a:lnTo>
                    <a:lnTo>
                      <a:pt x="10" y="29"/>
                    </a:lnTo>
                    <a:lnTo>
                      <a:pt x="7" y="27"/>
                    </a:lnTo>
                    <a:lnTo>
                      <a:pt x="6" y="24"/>
                    </a:lnTo>
                    <a:lnTo>
                      <a:pt x="4" y="24"/>
                    </a:lnTo>
                    <a:lnTo>
                      <a:pt x="3" y="22"/>
                    </a:lnTo>
                    <a:lnTo>
                      <a:pt x="0" y="19"/>
                    </a:lnTo>
                    <a:lnTo>
                      <a:pt x="1" y="16"/>
                    </a:lnTo>
                    <a:lnTo>
                      <a:pt x="6" y="14"/>
                    </a:lnTo>
                    <a:lnTo>
                      <a:pt x="6" y="12"/>
                    </a:lnTo>
                    <a:lnTo>
                      <a:pt x="6" y="7"/>
                    </a:lnTo>
                    <a:lnTo>
                      <a:pt x="9" y="2"/>
                    </a:lnTo>
                    <a:lnTo>
                      <a:pt x="9" y="1"/>
                    </a:lnTo>
                    <a:close/>
                  </a:path>
                </a:pathLst>
              </a:custGeom>
              <a:solidFill>
                <a:srgbClr val="EAEAEA"/>
              </a:solidFill>
              <a:ln w="6350">
                <a:solidFill>
                  <a:srgbClr val="C0C0C0"/>
                </a:solidFill>
                <a:round/>
                <a:headEnd/>
                <a:tailEnd/>
              </a:ln>
            </p:spPr>
            <p:txBody>
              <a:bodyPr/>
              <a:lstStyle/>
              <a:p>
                <a:endParaRPr lang="en-US" dirty="0"/>
              </a:p>
            </p:txBody>
          </p:sp>
          <p:sp>
            <p:nvSpPr>
              <p:cNvPr id="812" name="Freeform 786"/>
              <p:cNvSpPr>
                <a:spLocks/>
              </p:cNvSpPr>
              <p:nvPr/>
            </p:nvSpPr>
            <p:spPr bwMode="auto">
              <a:xfrm>
                <a:off x="3185029" y="3701720"/>
                <a:ext cx="6041" cy="7434"/>
              </a:xfrm>
              <a:custGeom>
                <a:avLst/>
                <a:gdLst>
                  <a:gd name="T0" fmla="*/ 0 w 3"/>
                  <a:gd name="T1" fmla="*/ 2147483647 h 4"/>
                  <a:gd name="T2" fmla="*/ 0 w 3"/>
                  <a:gd name="T3" fmla="*/ 0 h 4"/>
                  <a:gd name="T4" fmla="*/ 2147483647 w 3"/>
                  <a:gd name="T5" fmla="*/ 2147483647 h 4"/>
                  <a:gd name="T6" fmla="*/ 2147483647 w 3"/>
                  <a:gd name="T7" fmla="*/ 2147483647 h 4"/>
                  <a:gd name="T8" fmla="*/ 2147483647 w 3"/>
                  <a:gd name="T9" fmla="*/ 2147483647 h 4"/>
                  <a:gd name="T10" fmla="*/ 2147483647 w 3"/>
                  <a:gd name="T11" fmla="*/ 2147483647 h 4"/>
                  <a:gd name="T12" fmla="*/ 2147483647 w 3"/>
                  <a:gd name="T13" fmla="*/ 2147483647 h 4"/>
                  <a:gd name="T14" fmla="*/ 0 w 3"/>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2" y="2"/>
                    </a:lnTo>
                    <a:lnTo>
                      <a:pt x="2" y="3"/>
                    </a:lnTo>
                    <a:lnTo>
                      <a:pt x="3" y="3"/>
                    </a:lnTo>
                    <a:lnTo>
                      <a:pt x="2" y="4"/>
                    </a:lnTo>
                    <a:lnTo>
                      <a:pt x="1" y="4"/>
                    </a:lnTo>
                    <a:lnTo>
                      <a:pt x="0" y="2"/>
                    </a:lnTo>
                    <a:close/>
                  </a:path>
                </a:pathLst>
              </a:custGeom>
              <a:solidFill>
                <a:srgbClr val="EAEAEA"/>
              </a:solidFill>
              <a:ln w="6350">
                <a:solidFill>
                  <a:srgbClr val="C0C0C0"/>
                </a:solidFill>
                <a:round/>
                <a:headEnd/>
                <a:tailEnd/>
              </a:ln>
            </p:spPr>
            <p:txBody>
              <a:bodyPr/>
              <a:lstStyle/>
              <a:p>
                <a:endParaRPr lang="en-US" dirty="0"/>
              </a:p>
            </p:txBody>
          </p:sp>
          <p:sp>
            <p:nvSpPr>
              <p:cNvPr id="813" name="Freeform 787"/>
              <p:cNvSpPr>
                <a:spLocks/>
              </p:cNvSpPr>
              <p:nvPr/>
            </p:nvSpPr>
            <p:spPr bwMode="auto">
              <a:xfrm>
                <a:off x="3185029" y="3701720"/>
                <a:ext cx="6041" cy="7434"/>
              </a:xfrm>
              <a:custGeom>
                <a:avLst/>
                <a:gdLst>
                  <a:gd name="T0" fmla="*/ 0 w 3"/>
                  <a:gd name="T1" fmla="*/ 2147483647 h 4"/>
                  <a:gd name="T2" fmla="*/ 0 w 3"/>
                  <a:gd name="T3" fmla="*/ 0 h 4"/>
                  <a:gd name="T4" fmla="*/ 2147483647 w 3"/>
                  <a:gd name="T5" fmla="*/ 2147483647 h 4"/>
                  <a:gd name="T6" fmla="*/ 2147483647 w 3"/>
                  <a:gd name="T7" fmla="*/ 2147483647 h 4"/>
                  <a:gd name="T8" fmla="*/ 2147483647 w 3"/>
                  <a:gd name="T9" fmla="*/ 2147483647 h 4"/>
                  <a:gd name="T10" fmla="*/ 2147483647 w 3"/>
                  <a:gd name="T11" fmla="*/ 2147483647 h 4"/>
                  <a:gd name="T12" fmla="*/ 2147483647 w 3"/>
                  <a:gd name="T13" fmla="*/ 2147483647 h 4"/>
                  <a:gd name="T14" fmla="*/ 0 w 3"/>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2" y="2"/>
                    </a:lnTo>
                    <a:lnTo>
                      <a:pt x="2" y="3"/>
                    </a:lnTo>
                    <a:lnTo>
                      <a:pt x="3" y="3"/>
                    </a:lnTo>
                    <a:lnTo>
                      <a:pt x="2" y="4"/>
                    </a:lnTo>
                    <a:lnTo>
                      <a:pt x="1" y="4"/>
                    </a:lnTo>
                    <a:lnTo>
                      <a:pt x="0" y="2"/>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814" name="Freeform 788"/>
              <p:cNvSpPr>
                <a:spLocks/>
              </p:cNvSpPr>
              <p:nvPr/>
            </p:nvSpPr>
            <p:spPr bwMode="auto">
              <a:xfrm>
                <a:off x="3181004" y="3709156"/>
                <a:ext cx="30203" cy="42750"/>
              </a:xfrm>
              <a:custGeom>
                <a:avLst/>
                <a:gdLst>
                  <a:gd name="T0" fmla="*/ 0 w 15"/>
                  <a:gd name="T1" fmla="*/ 0 h 23"/>
                  <a:gd name="T2" fmla="*/ 2147483647 w 15"/>
                  <a:gd name="T3" fmla="*/ 2147483647 h 23"/>
                  <a:gd name="T4" fmla="*/ 2147483647 w 15"/>
                  <a:gd name="T5" fmla="*/ 2147483647 h 23"/>
                  <a:gd name="T6" fmla="*/ 2147483647 w 15"/>
                  <a:gd name="T7" fmla="*/ 2147483647 h 23"/>
                  <a:gd name="T8" fmla="*/ 2147483647 w 15"/>
                  <a:gd name="T9" fmla="*/ 2147483647 h 23"/>
                  <a:gd name="T10" fmla="*/ 2147483647 w 15"/>
                  <a:gd name="T11" fmla="*/ 2147483647 h 23"/>
                  <a:gd name="T12" fmla="*/ 2147483647 w 15"/>
                  <a:gd name="T13" fmla="*/ 2147483647 h 23"/>
                  <a:gd name="T14" fmla="*/ 2147483647 w 15"/>
                  <a:gd name="T15" fmla="*/ 2147483647 h 23"/>
                  <a:gd name="T16" fmla="*/ 2147483647 w 15"/>
                  <a:gd name="T17" fmla="*/ 2147483647 h 23"/>
                  <a:gd name="T18" fmla="*/ 2147483647 w 15"/>
                  <a:gd name="T19" fmla="*/ 2147483647 h 23"/>
                  <a:gd name="T20" fmla="*/ 2147483647 w 15"/>
                  <a:gd name="T21" fmla="*/ 2147483647 h 23"/>
                  <a:gd name="T22" fmla="*/ 2147483647 w 15"/>
                  <a:gd name="T23" fmla="*/ 2147483647 h 23"/>
                  <a:gd name="T24" fmla="*/ 2147483647 w 15"/>
                  <a:gd name="T25" fmla="*/ 2147483647 h 23"/>
                  <a:gd name="T26" fmla="*/ 2147483647 w 15"/>
                  <a:gd name="T27" fmla="*/ 2147483647 h 23"/>
                  <a:gd name="T28" fmla="*/ 2147483647 w 15"/>
                  <a:gd name="T29" fmla="*/ 2147483647 h 23"/>
                  <a:gd name="T30" fmla="*/ 2147483647 w 15"/>
                  <a:gd name="T31" fmla="*/ 2147483647 h 23"/>
                  <a:gd name="T32" fmla="*/ 2147483647 w 15"/>
                  <a:gd name="T33" fmla="*/ 2147483647 h 23"/>
                  <a:gd name="T34" fmla="*/ 2147483647 w 15"/>
                  <a:gd name="T35" fmla="*/ 2147483647 h 23"/>
                  <a:gd name="T36" fmla="*/ 2147483647 w 15"/>
                  <a:gd name="T37" fmla="*/ 2147483647 h 23"/>
                  <a:gd name="T38" fmla="*/ 2147483647 w 15"/>
                  <a:gd name="T39" fmla="*/ 2147483647 h 23"/>
                  <a:gd name="T40" fmla="*/ 2147483647 w 15"/>
                  <a:gd name="T41" fmla="*/ 2147483647 h 23"/>
                  <a:gd name="T42" fmla="*/ 0 w 15"/>
                  <a:gd name="T43" fmla="*/ 2147483647 h 23"/>
                  <a:gd name="T44" fmla="*/ 0 w 15"/>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23"/>
                  <a:gd name="T71" fmla="*/ 15 w 15"/>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23">
                    <a:moveTo>
                      <a:pt x="0" y="0"/>
                    </a:moveTo>
                    <a:lnTo>
                      <a:pt x="2" y="1"/>
                    </a:lnTo>
                    <a:lnTo>
                      <a:pt x="3" y="2"/>
                    </a:lnTo>
                    <a:lnTo>
                      <a:pt x="4" y="1"/>
                    </a:lnTo>
                    <a:lnTo>
                      <a:pt x="5" y="2"/>
                    </a:lnTo>
                    <a:lnTo>
                      <a:pt x="9" y="2"/>
                    </a:lnTo>
                    <a:lnTo>
                      <a:pt x="11" y="5"/>
                    </a:lnTo>
                    <a:lnTo>
                      <a:pt x="11" y="12"/>
                    </a:lnTo>
                    <a:lnTo>
                      <a:pt x="13" y="15"/>
                    </a:lnTo>
                    <a:lnTo>
                      <a:pt x="14" y="18"/>
                    </a:lnTo>
                    <a:lnTo>
                      <a:pt x="15" y="20"/>
                    </a:lnTo>
                    <a:lnTo>
                      <a:pt x="13" y="21"/>
                    </a:lnTo>
                    <a:lnTo>
                      <a:pt x="11" y="20"/>
                    </a:lnTo>
                    <a:lnTo>
                      <a:pt x="11" y="23"/>
                    </a:lnTo>
                    <a:lnTo>
                      <a:pt x="9" y="22"/>
                    </a:lnTo>
                    <a:lnTo>
                      <a:pt x="8" y="20"/>
                    </a:lnTo>
                    <a:lnTo>
                      <a:pt x="8" y="12"/>
                    </a:lnTo>
                    <a:lnTo>
                      <a:pt x="7" y="9"/>
                    </a:lnTo>
                    <a:lnTo>
                      <a:pt x="3" y="10"/>
                    </a:lnTo>
                    <a:lnTo>
                      <a:pt x="2" y="6"/>
                    </a:lnTo>
                    <a:lnTo>
                      <a:pt x="2" y="2"/>
                    </a:lnTo>
                    <a:lnTo>
                      <a:pt x="0" y="1"/>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815" name="Freeform 790"/>
              <p:cNvSpPr>
                <a:spLocks/>
              </p:cNvSpPr>
              <p:nvPr/>
            </p:nvSpPr>
            <p:spPr bwMode="auto">
              <a:xfrm>
                <a:off x="3221274" y="3738895"/>
                <a:ext cx="4028" cy="18587"/>
              </a:xfrm>
              <a:custGeom>
                <a:avLst/>
                <a:gdLst>
                  <a:gd name="T0" fmla="*/ 0 w 2"/>
                  <a:gd name="T1" fmla="*/ 2147483647 h 10"/>
                  <a:gd name="T2" fmla="*/ 0 w 2"/>
                  <a:gd name="T3" fmla="*/ 2147483647 h 10"/>
                  <a:gd name="T4" fmla="*/ 2147483647 w 2"/>
                  <a:gd name="T5" fmla="*/ 0 h 10"/>
                  <a:gd name="T6" fmla="*/ 2147483647 w 2"/>
                  <a:gd name="T7" fmla="*/ 2147483647 h 10"/>
                  <a:gd name="T8" fmla="*/ 2147483647 w 2"/>
                  <a:gd name="T9" fmla="*/ 2147483647 h 10"/>
                  <a:gd name="T10" fmla="*/ 2147483647 w 2"/>
                  <a:gd name="T11" fmla="*/ 2147483647 h 10"/>
                  <a:gd name="T12" fmla="*/ 2147483647 w 2"/>
                  <a:gd name="T13" fmla="*/ 2147483647 h 10"/>
                  <a:gd name="T14" fmla="*/ 0 w 2"/>
                  <a:gd name="T15" fmla="*/ 2147483647 h 10"/>
                  <a:gd name="T16" fmla="*/ 0 w 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0"/>
                  <a:gd name="T29" fmla="*/ 2 w 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0">
                    <a:moveTo>
                      <a:pt x="0" y="5"/>
                    </a:moveTo>
                    <a:lnTo>
                      <a:pt x="0" y="2"/>
                    </a:lnTo>
                    <a:lnTo>
                      <a:pt x="1" y="0"/>
                    </a:lnTo>
                    <a:lnTo>
                      <a:pt x="1" y="1"/>
                    </a:lnTo>
                    <a:lnTo>
                      <a:pt x="2" y="10"/>
                    </a:lnTo>
                    <a:lnTo>
                      <a:pt x="1" y="9"/>
                    </a:lnTo>
                    <a:lnTo>
                      <a:pt x="0" y="7"/>
                    </a:lnTo>
                    <a:lnTo>
                      <a:pt x="0" y="5"/>
                    </a:lnTo>
                    <a:close/>
                  </a:path>
                </a:pathLst>
              </a:custGeom>
              <a:solidFill>
                <a:srgbClr val="EAEAEA"/>
              </a:solidFill>
              <a:ln w="6350">
                <a:solidFill>
                  <a:srgbClr val="C0C0C0"/>
                </a:solidFill>
                <a:round/>
                <a:headEnd/>
                <a:tailEnd/>
              </a:ln>
            </p:spPr>
            <p:txBody>
              <a:bodyPr/>
              <a:lstStyle/>
              <a:p>
                <a:endParaRPr lang="en-US" dirty="0"/>
              </a:p>
            </p:txBody>
          </p:sp>
          <p:sp>
            <p:nvSpPr>
              <p:cNvPr id="816" name="Freeform 792"/>
              <p:cNvSpPr>
                <a:spLocks/>
              </p:cNvSpPr>
              <p:nvPr/>
            </p:nvSpPr>
            <p:spPr bwMode="auto">
              <a:xfrm>
                <a:off x="3235369" y="3751904"/>
                <a:ext cx="4028" cy="7434"/>
              </a:xfrm>
              <a:custGeom>
                <a:avLst/>
                <a:gdLst>
                  <a:gd name="T0" fmla="*/ 0 w 2"/>
                  <a:gd name="T1" fmla="*/ 0 h 4"/>
                  <a:gd name="T2" fmla="*/ 2147483647 w 2"/>
                  <a:gd name="T3" fmla="*/ 2147483647 h 4"/>
                  <a:gd name="T4" fmla="*/ 2147483647 w 2"/>
                  <a:gd name="T5" fmla="*/ 2147483647 h 4"/>
                  <a:gd name="T6" fmla="*/ 0 w 2"/>
                  <a:gd name="T7" fmla="*/ 2147483647 h 4"/>
                  <a:gd name="T8" fmla="*/ 0 w 2"/>
                  <a:gd name="T9" fmla="*/ 2147483647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2" y="3"/>
                    </a:lnTo>
                    <a:lnTo>
                      <a:pt x="2" y="4"/>
                    </a:lnTo>
                    <a:lnTo>
                      <a:pt x="0" y="3"/>
                    </a:lnTo>
                    <a:lnTo>
                      <a:pt x="0" y="2"/>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817" name="Freeform 794"/>
              <p:cNvSpPr>
                <a:spLocks/>
              </p:cNvSpPr>
              <p:nvPr/>
            </p:nvSpPr>
            <p:spPr bwMode="auto">
              <a:xfrm>
                <a:off x="3152813" y="3716590"/>
                <a:ext cx="22150" cy="52043"/>
              </a:xfrm>
              <a:custGeom>
                <a:avLst/>
                <a:gdLst>
                  <a:gd name="T0" fmla="*/ 2147483647 w 11"/>
                  <a:gd name="T1" fmla="*/ 2147483647 h 28"/>
                  <a:gd name="T2" fmla="*/ 2147483647 w 11"/>
                  <a:gd name="T3" fmla="*/ 0 h 28"/>
                  <a:gd name="T4" fmla="*/ 2147483647 w 11"/>
                  <a:gd name="T5" fmla="*/ 2147483647 h 28"/>
                  <a:gd name="T6" fmla="*/ 2147483647 w 11"/>
                  <a:gd name="T7" fmla="*/ 2147483647 h 28"/>
                  <a:gd name="T8" fmla="*/ 2147483647 w 11"/>
                  <a:gd name="T9" fmla="*/ 2147483647 h 28"/>
                  <a:gd name="T10" fmla="*/ 2147483647 w 11"/>
                  <a:gd name="T11" fmla="*/ 2147483647 h 28"/>
                  <a:gd name="T12" fmla="*/ 2147483647 w 11"/>
                  <a:gd name="T13" fmla="*/ 2147483647 h 28"/>
                  <a:gd name="T14" fmla="*/ 2147483647 w 11"/>
                  <a:gd name="T15" fmla="*/ 2147483647 h 28"/>
                  <a:gd name="T16" fmla="*/ 2147483647 w 11"/>
                  <a:gd name="T17" fmla="*/ 2147483647 h 28"/>
                  <a:gd name="T18" fmla="*/ 2147483647 w 11"/>
                  <a:gd name="T19" fmla="*/ 2147483647 h 28"/>
                  <a:gd name="T20" fmla="*/ 2147483647 w 11"/>
                  <a:gd name="T21" fmla="*/ 2147483647 h 28"/>
                  <a:gd name="T22" fmla="*/ 0 w 11"/>
                  <a:gd name="T23" fmla="*/ 2147483647 h 28"/>
                  <a:gd name="T24" fmla="*/ 0 w 11"/>
                  <a:gd name="T25" fmla="*/ 2147483647 h 28"/>
                  <a:gd name="T26" fmla="*/ 2147483647 w 11"/>
                  <a:gd name="T27" fmla="*/ 2147483647 h 28"/>
                  <a:gd name="T28" fmla="*/ 2147483647 w 11"/>
                  <a:gd name="T29" fmla="*/ 2147483647 h 28"/>
                  <a:gd name="T30" fmla="*/ 2147483647 w 11"/>
                  <a:gd name="T31" fmla="*/ 2147483647 h 28"/>
                  <a:gd name="T32" fmla="*/ 2147483647 w 11"/>
                  <a:gd name="T33" fmla="*/ 2147483647 h 28"/>
                  <a:gd name="T34" fmla="*/ 2147483647 w 11"/>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28"/>
                  <a:gd name="T56" fmla="*/ 11 w 1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28">
                    <a:moveTo>
                      <a:pt x="10" y="1"/>
                    </a:moveTo>
                    <a:lnTo>
                      <a:pt x="11" y="0"/>
                    </a:lnTo>
                    <a:lnTo>
                      <a:pt x="11" y="1"/>
                    </a:lnTo>
                    <a:lnTo>
                      <a:pt x="11" y="3"/>
                    </a:lnTo>
                    <a:lnTo>
                      <a:pt x="11" y="10"/>
                    </a:lnTo>
                    <a:lnTo>
                      <a:pt x="10" y="13"/>
                    </a:lnTo>
                    <a:lnTo>
                      <a:pt x="7" y="16"/>
                    </a:lnTo>
                    <a:lnTo>
                      <a:pt x="5" y="21"/>
                    </a:lnTo>
                    <a:lnTo>
                      <a:pt x="2" y="24"/>
                    </a:lnTo>
                    <a:lnTo>
                      <a:pt x="2" y="27"/>
                    </a:lnTo>
                    <a:lnTo>
                      <a:pt x="1" y="28"/>
                    </a:lnTo>
                    <a:lnTo>
                      <a:pt x="0" y="24"/>
                    </a:lnTo>
                    <a:lnTo>
                      <a:pt x="0" y="22"/>
                    </a:lnTo>
                    <a:lnTo>
                      <a:pt x="2" y="16"/>
                    </a:lnTo>
                    <a:lnTo>
                      <a:pt x="5" y="12"/>
                    </a:lnTo>
                    <a:lnTo>
                      <a:pt x="7" y="6"/>
                    </a:lnTo>
                    <a:lnTo>
                      <a:pt x="8" y="1"/>
                    </a:lnTo>
                    <a:lnTo>
                      <a:pt x="10" y="1"/>
                    </a:lnTo>
                    <a:close/>
                  </a:path>
                </a:pathLst>
              </a:custGeom>
              <a:solidFill>
                <a:srgbClr val="EAEAEA"/>
              </a:solidFill>
              <a:ln w="6350">
                <a:solidFill>
                  <a:srgbClr val="C0C0C0"/>
                </a:solidFill>
                <a:round/>
                <a:headEnd/>
                <a:tailEnd/>
              </a:ln>
            </p:spPr>
            <p:txBody>
              <a:bodyPr/>
              <a:lstStyle/>
              <a:p>
                <a:endParaRPr lang="en-US" dirty="0"/>
              </a:p>
            </p:txBody>
          </p:sp>
          <p:sp>
            <p:nvSpPr>
              <p:cNvPr id="818" name="Freeform 796"/>
              <p:cNvSpPr>
                <a:spLocks/>
              </p:cNvSpPr>
              <p:nvPr/>
            </p:nvSpPr>
            <p:spPr bwMode="auto">
              <a:xfrm>
                <a:off x="3166909" y="3748187"/>
                <a:ext cx="22150" cy="14869"/>
              </a:xfrm>
              <a:custGeom>
                <a:avLst/>
                <a:gdLst>
                  <a:gd name="T0" fmla="*/ 0 w 11"/>
                  <a:gd name="T1" fmla="*/ 2147483647 h 8"/>
                  <a:gd name="T2" fmla="*/ 0 w 11"/>
                  <a:gd name="T3" fmla="*/ 2147483647 h 8"/>
                  <a:gd name="T4" fmla="*/ 2147483647 w 11"/>
                  <a:gd name="T5" fmla="*/ 2147483647 h 8"/>
                  <a:gd name="T6" fmla="*/ 2147483647 w 11"/>
                  <a:gd name="T7" fmla="*/ 2147483647 h 8"/>
                  <a:gd name="T8" fmla="*/ 2147483647 w 11"/>
                  <a:gd name="T9" fmla="*/ 2147483647 h 8"/>
                  <a:gd name="T10" fmla="*/ 2147483647 w 11"/>
                  <a:gd name="T11" fmla="*/ 0 h 8"/>
                  <a:gd name="T12" fmla="*/ 2147483647 w 11"/>
                  <a:gd name="T13" fmla="*/ 2147483647 h 8"/>
                  <a:gd name="T14" fmla="*/ 2147483647 w 11"/>
                  <a:gd name="T15" fmla="*/ 2147483647 h 8"/>
                  <a:gd name="T16" fmla="*/ 2147483647 w 11"/>
                  <a:gd name="T17" fmla="*/ 2147483647 h 8"/>
                  <a:gd name="T18" fmla="*/ 2147483647 w 11"/>
                  <a:gd name="T19" fmla="*/ 2147483647 h 8"/>
                  <a:gd name="T20" fmla="*/ 2147483647 w 11"/>
                  <a:gd name="T21" fmla="*/ 2147483647 h 8"/>
                  <a:gd name="T22" fmla="*/ 2147483647 w 11"/>
                  <a:gd name="T23" fmla="*/ 2147483647 h 8"/>
                  <a:gd name="T24" fmla="*/ 2147483647 w 11"/>
                  <a:gd name="T25" fmla="*/ 2147483647 h 8"/>
                  <a:gd name="T26" fmla="*/ 2147483647 w 11"/>
                  <a:gd name="T27" fmla="*/ 2147483647 h 8"/>
                  <a:gd name="T28" fmla="*/ 2147483647 w 11"/>
                  <a:gd name="T29" fmla="*/ 2147483647 h 8"/>
                  <a:gd name="T30" fmla="*/ 0 w 11"/>
                  <a:gd name="T31" fmla="*/ 2147483647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8"/>
                  <a:gd name="T50" fmla="*/ 11 w 11"/>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8">
                    <a:moveTo>
                      <a:pt x="0" y="5"/>
                    </a:moveTo>
                    <a:lnTo>
                      <a:pt x="0" y="5"/>
                    </a:lnTo>
                    <a:lnTo>
                      <a:pt x="1" y="5"/>
                    </a:lnTo>
                    <a:lnTo>
                      <a:pt x="3" y="4"/>
                    </a:lnTo>
                    <a:lnTo>
                      <a:pt x="4" y="1"/>
                    </a:lnTo>
                    <a:lnTo>
                      <a:pt x="6" y="0"/>
                    </a:lnTo>
                    <a:lnTo>
                      <a:pt x="10" y="1"/>
                    </a:lnTo>
                    <a:lnTo>
                      <a:pt x="11" y="1"/>
                    </a:lnTo>
                    <a:lnTo>
                      <a:pt x="11" y="4"/>
                    </a:lnTo>
                    <a:lnTo>
                      <a:pt x="11" y="5"/>
                    </a:lnTo>
                    <a:lnTo>
                      <a:pt x="11" y="6"/>
                    </a:lnTo>
                    <a:lnTo>
                      <a:pt x="11" y="7"/>
                    </a:lnTo>
                    <a:lnTo>
                      <a:pt x="6" y="8"/>
                    </a:lnTo>
                    <a:lnTo>
                      <a:pt x="3" y="8"/>
                    </a:lnTo>
                    <a:lnTo>
                      <a:pt x="1" y="7"/>
                    </a:lnTo>
                    <a:lnTo>
                      <a:pt x="0" y="5"/>
                    </a:lnTo>
                    <a:close/>
                  </a:path>
                </a:pathLst>
              </a:custGeom>
              <a:solidFill>
                <a:srgbClr val="EAEAEA"/>
              </a:solidFill>
              <a:ln w="6350">
                <a:solidFill>
                  <a:srgbClr val="C0C0C0"/>
                </a:solidFill>
                <a:round/>
                <a:headEnd/>
                <a:tailEnd/>
              </a:ln>
            </p:spPr>
            <p:txBody>
              <a:bodyPr/>
              <a:lstStyle/>
              <a:p>
                <a:endParaRPr lang="en-US" dirty="0"/>
              </a:p>
            </p:txBody>
          </p:sp>
          <p:sp>
            <p:nvSpPr>
              <p:cNvPr id="819" name="Freeform 798"/>
              <p:cNvSpPr>
                <a:spLocks/>
              </p:cNvSpPr>
              <p:nvPr/>
            </p:nvSpPr>
            <p:spPr bwMode="auto">
              <a:xfrm>
                <a:off x="3108515" y="3759339"/>
                <a:ext cx="144977" cy="120815"/>
              </a:xfrm>
              <a:custGeom>
                <a:avLst/>
                <a:gdLst>
                  <a:gd name="T0" fmla="*/ 2147483647 w 72"/>
                  <a:gd name="T1" fmla="*/ 0 h 65"/>
                  <a:gd name="T2" fmla="*/ 2147483647 w 72"/>
                  <a:gd name="T3" fmla="*/ 2147483647 h 65"/>
                  <a:gd name="T4" fmla="*/ 2147483647 w 72"/>
                  <a:gd name="T5" fmla="*/ 2147483647 h 65"/>
                  <a:gd name="T6" fmla="*/ 2147483647 w 72"/>
                  <a:gd name="T7" fmla="*/ 2147483647 h 65"/>
                  <a:gd name="T8" fmla="*/ 2147483647 w 72"/>
                  <a:gd name="T9" fmla="*/ 2147483647 h 65"/>
                  <a:gd name="T10" fmla="*/ 2147483647 w 72"/>
                  <a:gd name="T11" fmla="*/ 2147483647 h 65"/>
                  <a:gd name="T12" fmla="*/ 2147483647 w 72"/>
                  <a:gd name="T13" fmla="*/ 2147483647 h 65"/>
                  <a:gd name="T14" fmla="*/ 2147483647 w 72"/>
                  <a:gd name="T15" fmla="*/ 2147483647 h 65"/>
                  <a:gd name="T16" fmla="*/ 2147483647 w 72"/>
                  <a:gd name="T17" fmla="*/ 2147483647 h 65"/>
                  <a:gd name="T18" fmla="*/ 2147483647 w 72"/>
                  <a:gd name="T19" fmla="*/ 2147483647 h 65"/>
                  <a:gd name="T20" fmla="*/ 2147483647 w 72"/>
                  <a:gd name="T21" fmla="*/ 2147483647 h 65"/>
                  <a:gd name="T22" fmla="*/ 2147483647 w 72"/>
                  <a:gd name="T23" fmla="*/ 2147483647 h 65"/>
                  <a:gd name="T24" fmla="*/ 2147483647 w 72"/>
                  <a:gd name="T25" fmla="*/ 2147483647 h 65"/>
                  <a:gd name="T26" fmla="*/ 2147483647 w 72"/>
                  <a:gd name="T27" fmla="*/ 2147483647 h 65"/>
                  <a:gd name="T28" fmla="*/ 2147483647 w 72"/>
                  <a:gd name="T29" fmla="*/ 2147483647 h 65"/>
                  <a:gd name="T30" fmla="*/ 2147483647 w 72"/>
                  <a:gd name="T31" fmla="*/ 2147483647 h 65"/>
                  <a:gd name="T32" fmla="*/ 2147483647 w 72"/>
                  <a:gd name="T33" fmla="*/ 2147483647 h 65"/>
                  <a:gd name="T34" fmla="*/ 2147483647 w 72"/>
                  <a:gd name="T35" fmla="*/ 2147483647 h 65"/>
                  <a:gd name="T36" fmla="*/ 2147483647 w 72"/>
                  <a:gd name="T37" fmla="*/ 2147483647 h 65"/>
                  <a:gd name="T38" fmla="*/ 2147483647 w 72"/>
                  <a:gd name="T39" fmla="*/ 2147483647 h 65"/>
                  <a:gd name="T40" fmla="*/ 2147483647 w 72"/>
                  <a:gd name="T41" fmla="*/ 2147483647 h 65"/>
                  <a:gd name="T42" fmla="*/ 2147483647 w 72"/>
                  <a:gd name="T43" fmla="*/ 2147483647 h 65"/>
                  <a:gd name="T44" fmla="*/ 2147483647 w 72"/>
                  <a:gd name="T45" fmla="*/ 2147483647 h 65"/>
                  <a:gd name="T46" fmla="*/ 2147483647 w 72"/>
                  <a:gd name="T47" fmla="*/ 2147483647 h 65"/>
                  <a:gd name="T48" fmla="*/ 2147483647 w 72"/>
                  <a:gd name="T49" fmla="*/ 2147483647 h 65"/>
                  <a:gd name="T50" fmla="*/ 2147483647 w 72"/>
                  <a:gd name="T51" fmla="*/ 2147483647 h 65"/>
                  <a:gd name="T52" fmla="*/ 2147483647 w 72"/>
                  <a:gd name="T53" fmla="*/ 2147483647 h 65"/>
                  <a:gd name="T54" fmla="*/ 2147483647 w 72"/>
                  <a:gd name="T55" fmla="*/ 2147483647 h 65"/>
                  <a:gd name="T56" fmla="*/ 2147483647 w 72"/>
                  <a:gd name="T57" fmla="*/ 2147483647 h 65"/>
                  <a:gd name="T58" fmla="*/ 2147483647 w 72"/>
                  <a:gd name="T59" fmla="*/ 2147483647 h 65"/>
                  <a:gd name="T60" fmla="*/ 2147483647 w 72"/>
                  <a:gd name="T61" fmla="*/ 2147483647 h 65"/>
                  <a:gd name="T62" fmla="*/ 2147483647 w 72"/>
                  <a:gd name="T63" fmla="*/ 2147483647 h 65"/>
                  <a:gd name="T64" fmla="*/ 2147483647 w 72"/>
                  <a:gd name="T65" fmla="*/ 2147483647 h 65"/>
                  <a:gd name="T66" fmla="*/ 2147483647 w 72"/>
                  <a:gd name="T67" fmla="*/ 2147483647 h 65"/>
                  <a:gd name="T68" fmla="*/ 2147483647 w 72"/>
                  <a:gd name="T69" fmla="*/ 2147483647 h 65"/>
                  <a:gd name="T70" fmla="*/ 2147483647 w 72"/>
                  <a:gd name="T71" fmla="*/ 2147483647 h 65"/>
                  <a:gd name="T72" fmla="*/ 2147483647 w 72"/>
                  <a:gd name="T73" fmla="*/ 2147483647 h 65"/>
                  <a:gd name="T74" fmla="*/ 2147483647 w 72"/>
                  <a:gd name="T75" fmla="*/ 2147483647 h 65"/>
                  <a:gd name="T76" fmla="*/ 2147483647 w 72"/>
                  <a:gd name="T77" fmla="*/ 2147483647 h 65"/>
                  <a:gd name="T78" fmla="*/ 2147483647 w 72"/>
                  <a:gd name="T79" fmla="*/ 2147483647 h 65"/>
                  <a:gd name="T80" fmla="*/ 2147483647 w 72"/>
                  <a:gd name="T81" fmla="*/ 2147483647 h 65"/>
                  <a:gd name="T82" fmla="*/ 2147483647 w 72"/>
                  <a:gd name="T83" fmla="*/ 2147483647 h 65"/>
                  <a:gd name="T84" fmla="*/ 2147483647 w 72"/>
                  <a:gd name="T85" fmla="*/ 2147483647 h 65"/>
                  <a:gd name="T86" fmla="*/ 2147483647 w 72"/>
                  <a:gd name="T87" fmla="*/ 2147483647 h 65"/>
                  <a:gd name="T88" fmla="*/ 2147483647 w 72"/>
                  <a:gd name="T89" fmla="*/ 2147483647 h 65"/>
                  <a:gd name="T90" fmla="*/ 2147483647 w 72"/>
                  <a:gd name="T91" fmla="*/ 2147483647 h 65"/>
                  <a:gd name="T92" fmla="*/ 2147483647 w 72"/>
                  <a:gd name="T93" fmla="*/ 2147483647 h 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65"/>
                  <a:gd name="T143" fmla="*/ 72 w 72"/>
                  <a:gd name="T144" fmla="*/ 65 h 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65">
                    <a:moveTo>
                      <a:pt x="54" y="1"/>
                    </a:moveTo>
                    <a:lnTo>
                      <a:pt x="54" y="0"/>
                    </a:lnTo>
                    <a:lnTo>
                      <a:pt x="56" y="0"/>
                    </a:lnTo>
                    <a:lnTo>
                      <a:pt x="58" y="4"/>
                    </a:lnTo>
                    <a:lnTo>
                      <a:pt x="61" y="4"/>
                    </a:lnTo>
                    <a:lnTo>
                      <a:pt x="63" y="7"/>
                    </a:lnTo>
                    <a:lnTo>
                      <a:pt x="65" y="7"/>
                    </a:lnTo>
                    <a:lnTo>
                      <a:pt x="66" y="10"/>
                    </a:lnTo>
                    <a:lnTo>
                      <a:pt x="67" y="13"/>
                    </a:lnTo>
                    <a:lnTo>
                      <a:pt x="68" y="15"/>
                    </a:lnTo>
                    <a:lnTo>
                      <a:pt x="65" y="18"/>
                    </a:lnTo>
                    <a:lnTo>
                      <a:pt x="68" y="20"/>
                    </a:lnTo>
                    <a:lnTo>
                      <a:pt x="68" y="23"/>
                    </a:lnTo>
                    <a:lnTo>
                      <a:pt x="69" y="24"/>
                    </a:lnTo>
                    <a:lnTo>
                      <a:pt x="69" y="29"/>
                    </a:lnTo>
                    <a:lnTo>
                      <a:pt x="71" y="32"/>
                    </a:lnTo>
                    <a:lnTo>
                      <a:pt x="72" y="35"/>
                    </a:lnTo>
                    <a:lnTo>
                      <a:pt x="72" y="40"/>
                    </a:lnTo>
                    <a:lnTo>
                      <a:pt x="71" y="43"/>
                    </a:lnTo>
                    <a:lnTo>
                      <a:pt x="68" y="44"/>
                    </a:lnTo>
                    <a:lnTo>
                      <a:pt x="67" y="45"/>
                    </a:lnTo>
                    <a:lnTo>
                      <a:pt x="67" y="53"/>
                    </a:lnTo>
                    <a:lnTo>
                      <a:pt x="65" y="51"/>
                    </a:lnTo>
                    <a:lnTo>
                      <a:pt x="65" y="48"/>
                    </a:lnTo>
                    <a:lnTo>
                      <a:pt x="63" y="43"/>
                    </a:lnTo>
                    <a:lnTo>
                      <a:pt x="62" y="40"/>
                    </a:lnTo>
                    <a:lnTo>
                      <a:pt x="61" y="38"/>
                    </a:lnTo>
                    <a:lnTo>
                      <a:pt x="60" y="38"/>
                    </a:lnTo>
                    <a:lnTo>
                      <a:pt x="58" y="39"/>
                    </a:lnTo>
                    <a:lnTo>
                      <a:pt x="55" y="45"/>
                    </a:lnTo>
                    <a:lnTo>
                      <a:pt x="54" y="49"/>
                    </a:lnTo>
                    <a:lnTo>
                      <a:pt x="56" y="51"/>
                    </a:lnTo>
                    <a:lnTo>
                      <a:pt x="57" y="54"/>
                    </a:lnTo>
                    <a:lnTo>
                      <a:pt x="58" y="57"/>
                    </a:lnTo>
                    <a:lnTo>
                      <a:pt x="58" y="59"/>
                    </a:lnTo>
                    <a:lnTo>
                      <a:pt x="55" y="65"/>
                    </a:lnTo>
                    <a:lnTo>
                      <a:pt x="52" y="64"/>
                    </a:lnTo>
                    <a:lnTo>
                      <a:pt x="52" y="60"/>
                    </a:lnTo>
                    <a:lnTo>
                      <a:pt x="51" y="59"/>
                    </a:lnTo>
                    <a:lnTo>
                      <a:pt x="49" y="60"/>
                    </a:lnTo>
                    <a:lnTo>
                      <a:pt x="46" y="60"/>
                    </a:lnTo>
                    <a:lnTo>
                      <a:pt x="44" y="60"/>
                    </a:lnTo>
                    <a:lnTo>
                      <a:pt x="38" y="56"/>
                    </a:lnTo>
                    <a:lnTo>
                      <a:pt x="35" y="54"/>
                    </a:lnTo>
                    <a:lnTo>
                      <a:pt x="34" y="51"/>
                    </a:lnTo>
                    <a:lnTo>
                      <a:pt x="34" y="49"/>
                    </a:lnTo>
                    <a:lnTo>
                      <a:pt x="33" y="46"/>
                    </a:lnTo>
                    <a:lnTo>
                      <a:pt x="32" y="43"/>
                    </a:lnTo>
                    <a:lnTo>
                      <a:pt x="35" y="38"/>
                    </a:lnTo>
                    <a:lnTo>
                      <a:pt x="35" y="35"/>
                    </a:lnTo>
                    <a:lnTo>
                      <a:pt x="33" y="33"/>
                    </a:lnTo>
                    <a:lnTo>
                      <a:pt x="30" y="31"/>
                    </a:lnTo>
                    <a:lnTo>
                      <a:pt x="27" y="29"/>
                    </a:lnTo>
                    <a:lnTo>
                      <a:pt x="25" y="29"/>
                    </a:lnTo>
                    <a:lnTo>
                      <a:pt x="23" y="34"/>
                    </a:lnTo>
                    <a:lnTo>
                      <a:pt x="23" y="35"/>
                    </a:lnTo>
                    <a:lnTo>
                      <a:pt x="21" y="34"/>
                    </a:lnTo>
                    <a:lnTo>
                      <a:pt x="19" y="34"/>
                    </a:lnTo>
                    <a:lnTo>
                      <a:pt x="19" y="33"/>
                    </a:lnTo>
                    <a:lnTo>
                      <a:pt x="16" y="35"/>
                    </a:lnTo>
                    <a:lnTo>
                      <a:pt x="14" y="38"/>
                    </a:lnTo>
                    <a:lnTo>
                      <a:pt x="14" y="35"/>
                    </a:lnTo>
                    <a:lnTo>
                      <a:pt x="13" y="32"/>
                    </a:lnTo>
                    <a:lnTo>
                      <a:pt x="11" y="32"/>
                    </a:lnTo>
                    <a:lnTo>
                      <a:pt x="8" y="35"/>
                    </a:lnTo>
                    <a:lnTo>
                      <a:pt x="5" y="44"/>
                    </a:lnTo>
                    <a:lnTo>
                      <a:pt x="2" y="44"/>
                    </a:lnTo>
                    <a:lnTo>
                      <a:pt x="1" y="44"/>
                    </a:lnTo>
                    <a:lnTo>
                      <a:pt x="0" y="40"/>
                    </a:lnTo>
                    <a:lnTo>
                      <a:pt x="2" y="34"/>
                    </a:lnTo>
                    <a:lnTo>
                      <a:pt x="3" y="29"/>
                    </a:lnTo>
                    <a:lnTo>
                      <a:pt x="6" y="27"/>
                    </a:lnTo>
                    <a:lnTo>
                      <a:pt x="14" y="24"/>
                    </a:lnTo>
                    <a:lnTo>
                      <a:pt x="16" y="22"/>
                    </a:lnTo>
                    <a:lnTo>
                      <a:pt x="18" y="20"/>
                    </a:lnTo>
                    <a:lnTo>
                      <a:pt x="21" y="18"/>
                    </a:lnTo>
                    <a:lnTo>
                      <a:pt x="23" y="16"/>
                    </a:lnTo>
                    <a:lnTo>
                      <a:pt x="28" y="18"/>
                    </a:lnTo>
                    <a:lnTo>
                      <a:pt x="29" y="22"/>
                    </a:lnTo>
                    <a:lnTo>
                      <a:pt x="28" y="27"/>
                    </a:lnTo>
                    <a:lnTo>
                      <a:pt x="34" y="24"/>
                    </a:lnTo>
                    <a:lnTo>
                      <a:pt x="36" y="20"/>
                    </a:lnTo>
                    <a:lnTo>
                      <a:pt x="39" y="18"/>
                    </a:lnTo>
                    <a:lnTo>
                      <a:pt x="41" y="20"/>
                    </a:lnTo>
                    <a:lnTo>
                      <a:pt x="43" y="17"/>
                    </a:lnTo>
                    <a:lnTo>
                      <a:pt x="43" y="15"/>
                    </a:lnTo>
                    <a:lnTo>
                      <a:pt x="44" y="12"/>
                    </a:lnTo>
                    <a:lnTo>
                      <a:pt x="47" y="13"/>
                    </a:lnTo>
                    <a:lnTo>
                      <a:pt x="51" y="12"/>
                    </a:lnTo>
                    <a:lnTo>
                      <a:pt x="54" y="12"/>
                    </a:lnTo>
                    <a:lnTo>
                      <a:pt x="55" y="11"/>
                    </a:lnTo>
                    <a:lnTo>
                      <a:pt x="55" y="7"/>
                    </a:lnTo>
                    <a:lnTo>
                      <a:pt x="54" y="2"/>
                    </a:lnTo>
                    <a:lnTo>
                      <a:pt x="54" y="1"/>
                    </a:lnTo>
                    <a:close/>
                  </a:path>
                </a:pathLst>
              </a:custGeom>
              <a:solidFill>
                <a:srgbClr val="EAEAEA"/>
              </a:solidFill>
              <a:ln w="6350">
                <a:solidFill>
                  <a:srgbClr val="C0C0C0"/>
                </a:solidFill>
                <a:round/>
                <a:headEnd/>
                <a:tailEnd/>
              </a:ln>
            </p:spPr>
            <p:txBody>
              <a:bodyPr/>
              <a:lstStyle/>
              <a:p>
                <a:endParaRPr lang="en-US" dirty="0"/>
              </a:p>
            </p:txBody>
          </p:sp>
          <p:sp>
            <p:nvSpPr>
              <p:cNvPr id="820" name="Freeform 800"/>
              <p:cNvSpPr>
                <a:spLocks/>
              </p:cNvSpPr>
              <p:nvPr/>
            </p:nvSpPr>
            <p:spPr bwMode="auto">
              <a:xfrm>
                <a:off x="3106501" y="3848555"/>
                <a:ext cx="14095" cy="5576"/>
              </a:xfrm>
              <a:custGeom>
                <a:avLst/>
                <a:gdLst>
                  <a:gd name="T0" fmla="*/ 0 w 7"/>
                  <a:gd name="T1" fmla="*/ 2147483647 h 3"/>
                  <a:gd name="T2" fmla="*/ 2147483647 w 7"/>
                  <a:gd name="T3" fmla="*/ 0 h 3"/>
                  <a:gd name="T4" fmla="*/ 2147483647 w 7"/>
                  <a:gd name="T5" fmla="*/ 0 h 3"/>
                  <a:gd name="T6" fmla="*/ 2147483647 w 7"/>
                  <a:gd name="T7" fmla="*/ 2147483647 h 3"/>
                  <a:gd name="T8" fmla="*/ 2147483647 w 7"/>
                  <a:gd name="T9" fmla="*/ 2147483647 h 3"/>
                  <a:gd name="T10" fmla="*/ 2147483647 w 7"/>
                  <a:gd name="T11" fmla="*/ 2147483647 h 3"/>
                  <a:gd name="T12" fmla="*/ 2147483647 w 7"/>
                  <a:gd name="T13" fmla="*/ 2147483647 h 3"/>
                  <a:gd name="T14" fmla="*/ 2147483647 w 7"/>
                  <a:gd name="T15" fmla="*/ 2147483647 h 3"/>
                  <a:gd name="T16" fmla="*/ 0 w 7"/>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
                  <a:gd name="T29" fmla="*/ 7 w 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
                    <a:moveTo>
                      <a:pt x="0" y="1"/>
                    </a:moveTo>
                    <a:lnTo>
                      <a:pt x="1" y="0"/>
                    </a:lnTo>
                    <a:lnTo>
                      <a:pt x="3" y="0"/>
                    </a:lnTo>
                    <a:lnTo>
                      <a:pt x="6" y="1"/>
                    </a:lnTo>
                    <a:lnTo>
                      <a:pt x="7" y="1"/>
                    </a:lnTo>
                    <a:lnTo>
                      <a:pt x="4" y="3"/>
                    </a:lnTo>
                    <a:lnTo>
                      <a:pt x="2" y="3"/>
                    </a:lnTo>
                    <a:lnTo>
                      <a:pt x="1" y="2"/>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821" name="Freeform 802"/>
              <p:cNvSpPr>
                <a:spLocks/>
              </p:cNvSpPr>
              <p:nvPr/>
            </p:nvSpPr>
            <p:spPr bwMode="auto">
              <a:xfrm>
                <a:off x="3078312" y="3865284"/>
                <a:ext cx="14095" cy="7434"/>
              </a:xfrm>
              <a:custGeom>
                <a:avLst/>
                <a:gdLst>
                  <a:gd name="T0" fmla="*/ 0 w 7"/>
                  <a:gd name="T1" fmla="*/ 2147483647 h 4"/>
                  <a:gd name="T2" fmla="*/ 0 w 7"/>
                  <a:gd name="T3" fmla="*/ 2147483647 h 4"/>
                  <a:gd name="T4" fmla="*/ 0 w 7"/>
                  <a:gd name="T5" fmla="*/ 2147483647 h 4"/>
                  <a:gd name="T6" fmla="*/ 2147483647 w 7"/>
                  <a:gd name="T7" fmla="*/ 0 h 4"/>
                  <a:gd name="T8" fmla="*/ 2147483647 w 7"/>
                  <a:gd name="T9" fmla="*/ 2147483647 h 4"/>
                  <a:gd name="T10" fmla="*/ 2147483647 w 7"/>
                  <a:gd name="T11" fmla="*/ 2147483647 h 4"/>
                  <a:gd name="T12" fmla="*/ 2147483647 w 7"/>
                  <a:gd name="T13" fmla="*/ 2147483647 h 4"/>
                  <a:gd name="T14" fmla="*/ 2147483647 w 7"/>
                  <a:gd name="T15" fmla="*/ 2147483647 h 4"/>
                  <a:gd name="T16" fmla="*/ 0 w 7"/>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3"/>
                    </a:moveTo>
                    <a:lnTo>
                      <a:pt x="0" y="2"/>
                    </a:lnTo>
                    <a:lnTo>
                      <a:pt x="3" y="0"/>
                    </a:lnTo>
                    <a:lnTo>
                      <a:pt x="7" y="2"/>
                    </a:lnTo>
                    <a:lnTo>
                      <a:pt x="6" y="4"/>
                    </a:lnTo>
                    <a:lnTo>
                      <a:pt x="4" y="3"/>
                    </a:lnTo>
                    <a:lnTo>
                      <a:pt x="1" y="3"/>
                    </a:lnTo>
                    <a:lnTo>
                      <a:pt x="0" y="3"/>
                    </a:lnTo>
                    <a:close/>
                  </a:path>
                </a:pathLst>
              </a:custGeom>
              <a:solidFill>
                <a:srgbClr val="EAEAEA"/>
              </a:solidFill>
              <a:ln w="6350">
                <a:solidFill>
                  <a:srgbClr val="C0C0C0"/>
                </a:solidFill>
                <a:round/>
                <a:headEnd/>
                <a:tailEnd/>
              </a:ln>
            </p:spPr>
            <p:txBody>
              <a:bodyPr/>
              <a:lstStyle/>
              <a:p>
                <a:endParaRPr lang="en-US" dirty="0"/>
              </a:p>
            </p:txBody>
          </p:sp>
          <p:sp>
            <p:nvSpPr>
              <p:cNvPr id="822" name="Freeform 806"/>
              <p:cNvSpPr>
                <a:spLocks/>
              </p:cNvSpPr>
              <p:nvPr/>
            </p:nvSpPr>
            <p:spPr bwMode="auto">
              <a:xfrm>
                <a:off x="4129393" y="4192413"/>
                <a:ext cx="40271" cy="40892"/>
              </a:xfrm>
              <a:custGeom>
                <a:avLst/>
                <a:gdLst>
                  <a:gd name="T0" fmla="*/ 0 w 20"/>
                  <a:gd name="T1" fmla="*/ 0 h 22"/>
                  <a:gd name="T2" fmla="*/ 2147483647 w 20"/>
                  <a:gd name="T3" fmla="*/ 2147483647 h 22"/>
                  <a:gd name="T4" fmla="*/ 2147483647 w 20"/>
                  <a:gd name="T5" fmla="*/ 2147483647 h 22"/>
                  <a:gd name="T6" fmla="*/ 2147483647 w 20"/>
                  <a:gd name="T7" fmla="*/ 2147483647 h 22"/>
                  <a:gd name="T8" fmla="*/ 2147483647 w 20"/>
                  <a:gd name="T9" fmla="*/ 2147483647 h 22"/>
                  <a:gd name="T10" fmla="*/ 2147483647 w 20"/>
                  <a:gd name="T11" fmla="*/ 2147483647 h 22"/>
                  <a:gd name="T12" fmla="*/ 2147483647 w 20"/>
                  <a:gd name="T13" fmla="*/ 2147483647 h 22"/>
                  <a:gd name="T14" fmla="*/ 2147483647 w 20"/>
                  <a:gd name="T15" fmla="*/ 2147483647 h 22"/>
                  <a:gd name="T16" fmla="*/ 2147483647 w 20"/>
                  <a:gd name="T17" fmla="*/ 2147483647 h 22"/>
                  <a:gd name="T18" fmla="*/ 2147483647 w 20"/>
                  <a:gd name="T19" fmla="*/ 2147483647 h 22"/>
                  <a:gd name="T20" fmla="*/ 2147483647 w 20"/>
                  <a:gd name="T21" fmla="*/ 2147483647 h 22"/>
                  <a:gd name="T22" fmla="*/ 2147483647 w 20"/>
                  <a:gd name="T23" fmla="*/ 2147483647 h 22"/>
                  <a:gd name="T24" fmla="*/ 2147483647 w 20"/>
                  <a:gd name="T25" fmla="*/ 2147483647 h 22"/>
                  <a:gd name="T26" fmla="*/ 2147483647 w 20"/>
                  <a:gd name="T27" fmla="*/ 2147483647 h 22"/>
                  <a:gd name="T28" fmla="*/ 2147483647 w 20"/>
                  <a:gd name="T29" fmla="*/ 2147483647 h 22"/>
                  <a:gd name="T30" fmla="*/ 2147483647 w 20"/>
                  <a:gd name="T31" fmla="*/ 2147483647 h 22"/>
                  <a:gd name="T32" fmla="*/ 2147483647 w 20"/>
                  <a:gd name="T33" fmla="*/ 2147483647 h 22"/>
                  <a:gd name="T34" fmla="*/ 0 w 20"/>
                  <a:gd name="T35" fmla="*/ 2147483647 h 22"/>
                  <a:gd name="T36" fmla="*/ 0 w 20"/>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2"/>
                  <a:gd name="T59" fmla="*/ 20 w 20"/>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2">
                    <a:moveTo>
                      <a:pt x="0" y="0"/>
                    </a:moveTo>
                    <a:lnTo>
                      <a:pt x="2" y="2"/>
                    </a:lnTo>
                    <a:lnTo>
                      <a:pt x="5" y="2"/>
                    </a:lnTo>
                    <a:lnTo>
                      <a:pt x="9" y="7"/>
                    </a:lnTo>
                    <a:lnTo>
                      <a:pt x="12" y="11"/>
                    </a:lnTo>
                    <a:lnTo>
                      <a:pt x="18" y="16"/>
                    </a:lnTo>
                    <a:lnTo>
                      <a:pt x="20" y="20"/>
                    </a:lnTo>
                    <a:lnTo>
                      <a:pt x="18" y="21"/>
                    </a:lnTo>
                    <a:lnTo>
                      <a:pt x="17" y="22"/>
                    </a:lnTo>
                    <a:lnTo>
                      <a:pt x="15" y="22"/>
                    </a:lnTo>
                    <a:lnTo>
                      <a:pt x="12" y="21"/>
                    </a:lnTo>
                    <a:lnTo>
                      <a:pt x="10" y="20"/>
                    </a:lnTo>
                    <a:lnTo>
                      <a:pt x="9" y="18"/>
                    </a:lnTo>
                    <a:lnTo>
                      <a:pt x="9" y="14"/>
                    </a:lnTo>
                    <a:lnTo>
                      <a:pt x="6" y="11"/>
                    </a:lnTo>
                    <a:lnTo>
                      <a:pt x="2" y="9"/>
                    </a:lnTo>
                    <a:lnTo>
                      <a:pt x="1" y="7"/>
                    </a:lnTo>
                    <a:lnTo>
                      <a:pt x="0" y="3"/>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823" name="Freeform 809"/>
              <p:cNvSpPr>
                <a:spLocks/>
              </p:cNvSpPr>
              <p:nvPr/>
            </p:nvSpPr>
            <p:spPr bwMode="auto">
              <a:xfrm>
                <a:off x="4185774" y="4225868"/>
                <a:ext cx="30203" cy="22305"/>
              </a:xfrm>
              <a:custGeom>
                <a:avLst/>
                <a:gdLst>
                  <a:gd name="T0" fmla="*/ 0 w 15"/>
                  <a:gd name="T1" fmla="*/ 2147483647 h 12"/>
                  <a:gd name="T2" fmla="*/ 0 w 15"/>
                  <a:gd name="T3" fmla="*/ 0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0 w 15"/>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2"/>
                  <a:gd name="T50" fmla="*/ 15 w 15"/>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2">
                    <a:moveTo>
                      <a:pt x="0" y="1"/>
                    </a:moveTo>
                    <a:lnTo>
                      <a:pt x="0" y="0"/>
                    </a:lnTo>
                    <a:lnTo>
                      <a:pt x="3" y="2"/>
                    </a:lnTo>
                    <a:lnTo>
                      <a:pt x="4" y="3"/>
                    </a:lnTo>
                    <a:lnTo>
                      <a:pt x="7" y="3"/>
                    </a:lnTo>
                    <a:lnTo>
                      <a:pt x="7" y="6"/>
                    </a:lnTo>
                    <a:lnTo>
                      <a:pt x="9" y="7"/>
                    </a:lnTo>
                    <a:lnTo>
                      <a:pt x="11" y="8"/>
                    </a:lnTo>
                    <a:lnTo>
                      <a:pt x="12" y="9"/>
                    </a:lnTo>
                    <a:lnTo>
                      <a:pt x="15" y="9"/>
                    </a:lnTo>
                    <a:lnTo>
                      <a:pt x="15" y="12"/>
                    </a:lnTo>
                    <a:lnTo>
                      <a:pt x="12" y="12"/>
                    </a:lnTo>
                    <a:lnTo>
                      <a:pt x="10" y="11"/>
                    </a:lnTo>
                    <a:lnTo>
                      <a:pt x="6" y="9"/>
                    </a:lnTo>
                    <a:lnTo>
                      <a:pt x="3" y="6"/>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824" name="Freeform 811"/>
              <p:cNvSpPr>
                <a:spLocks/>
              </p:cNvSpPr>
              <p:nvPr/>
            </p:nvSpPr>
            <p:spPr bwMode="auto">
              <a:xfrm>
                <a:off x="4185774" y="4251891"/>
                <a:ext cx="8053" cy="11152"/>
              </a:xfrm>
              <a:custGeom>
                <a:avLst/>
                <a:gdLst>
                  <a:gd name="T0" fmla="*/ 0 w 4"/>
                  <a:gd name="T1" fmla="*/ 0 h 6"/>
                  <a:gd name="T2" fmla="*/ 2147483647 w 4"/>
                  <a:gd name="T3" fmla="*/ 2147483647 h 6"/>
                  <a:gd name="T4" fmla="*/ 2147483647 w 4"/>
                  <a:gd name="T5" fmla="*/ 2147483647 h 6"/>
                  <a:gd name="T6" fmla="*/ 2147483647 w 4"/>
                  <a:gd name="T7" fmla="*/ 2147483647 h 6"/>
                  <a:gd name="T8" fmla="*/ 2147483647 w 4"/>
                  <a:gd name="T9" fmla="*/ 2147483647 h 6"/>
                  <a:gd name="T10" fmla="*/ 2147483647 w 4"/>
                  <a:gd name="T11" fmla="*/ 2147483647 h 6"/>
                  <a:gd name="T12" fmla="*/ 0 w 4"/>
                  <a:gd name="T13" fmla="*/ 2147483647 h 6"/>
                  <a:gd name="T14" fmla="*/ 0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0" y="0"/>
                    </a:moveTo>
                    <a:lnTo>
                      <a:pt x="3" y="1"/>
                    </a:lnTo>
                    <a:lnTo>
                      <a:pt x="3" y="3"/>
                    </a:lnTo>
                    <a:lnTo>
                      <a:pt x="4" y="4"/>
                    </a:lnTo>
                    <a:lnTo>
                      <a:pt x="3" y="6"/>
                    </a:lnTo>
                    <a:lnTo>
                      <a:pt x="1" y="3"/>
                    </a:lnTo>
                    <a:lnTo>
                      <a:pt x="0" y="1"/>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825" name="Freeform 813"/>
              <p:cNvSpPr>
                <a:spLocks/>
              </p:cNvSpPr>
              <p:nvPr/>
            </p:nvSpPr>
            <p:spPr bwMode="auto">
              <a:xfrm>
                <a:off x="4199870" y="4261182"/>
                <a:ext cx="6041" cy="9294"/>
              </a:xfrm>
              <a:custGeom>
                <a:avLst/>
                <a:gdLst>
                  <a:gd name="T0" fmla="*/ 2147483647 w 3"/>
                  <a:gd name="T1" fmla="*/ 2147483647 h 5"/>
                  <a:gd name="T2" fmla="*/ 2147483647 w 3"/>
                  <a:gd name="T3" fmla="*/ 2147483647 h 5"/>
                  <a:gd name="T4" fmla="*/ 2147483647 w 3"/>
                  <a:gd name="T5" fmla="*/ 2147483647 h 5"/>
                  <a:gd name="T6" fmla="*/ 2147483647 w 3"/>
                  <a:gd name="T7" fmla="*/ 2147483647 h 5"/>
                  <a:gd name="T8" fmla="*/ 0 w 3"/>
                  <a:gd name="T9" fmla="*/ 2147483647 h 5"/>
                  <a:gd name="T10" fmla="*/ 0 w 3"/>
                  <a:gd name="T11" fmla="*/ 0 h 5"/>
                  <a:gd name="T12" fmla="*/ 2147483647 w 3"/>
                  <a:gd name="T13" fmla="*/ 0 h 5"/>
                  <a:gd name="T14" fmla="*/ 2147483647 w 3"/>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1"/>
                    </a:moveTo>
                    <a:lnTo>
                      <a:pt x="3" y="3"/>
                    </a:lnTo>
                    <a:lnTo>
                      <a:pt x="3" y="4"/>
                    </a:lnTo>
                    <a:lnTo>
                      <a:pt x="2" y="5"/>
                    </a:lnTo>
                    <a:lnTo>
                      <a:pt x="0" y="3"/>
                    </a:lnTo>
                    <a:lnTo>
                      <a:pt x="0" y="0"/>
                    </a:lnTo>
                    <a:lnTo>
                      <a:pt x="2" y="0"/>
                    </a:lnTo>
                    <a:lnTo>
                      <a:pt x="2" y="1"/>
                    </a:lnTo>
                    <a:close/>
                  </a:path>
                </a:pathLst>
              </a:custGeom>
              <a:solidFill>
                <a:srgbClr val="EAEAEA"/>
              </a:solidFill>
              <a:ln w="6350">
                <a:solidFill>
                  <a:srgbClr val="C0C0C0"/>
                </a:solidFill>
                <a:round/>
                <a:headEnd/>
                <a:tailEnd/>
              </a:ln>
            </p:spPr>
            <p:txBody>
              <a:bodyPr/>
              <a:lstStyle/>
              <a:p>
                <a:endParaRPr lang="en-US" dirty="0"/>
              </a:p>
            </p:txBody>
          </p:sp>
          <p:sp>
            <p:nvSpPr>
              <p:cNvPr id="826" name="Freeform 819"/>
              <p:cNvSpPr>
                <a:spLocks/>
              </p:cNvSpPr>
              <p:nvPr/>
            </p:nvSpPr>
            <p:spPr bwMode="auto">
              <a:xfrm>
                <a:off x="4248195" y="4251891"/>
                <a:ext cx="40271" cy="27881"/>
              </a:xfrm>
              <a:custGeom>
                <a:avLst/>
                <a:gdLst>
                  <a:gd name="T0" fmla="*/ 0 w 20"/>
                  <a:gd name="T1" fmla="*/ 2147483647 h 15"/>
                  <a:gd name="T2" fmla="*/ 2147483647 w 20"/>
                  <a:gd name="T3" fmla="*/ 0 h 15"/>
                  <a:gd name="T4" fmla="*/ 2147483647 w 20"/>
                  <a:gd name="T5" fmla="*/ 2147483647 h 15"/>
                  <a:gd name="T6" fmla="*/ 2147483647 w 20"/>
                  <a:gd name="T7" fmla="*/ 2147483647 h 15"/>
                  <a:gd name="T8" fmla="*/ 2147483647 w 20"/>
                  <a:gd name="T9" fmla="*/ 2147483647 h 15"/>
                  <a:gd name="T10" fmla="*/ 2147483647 w 20"/>
                  <a:gd name="T11" fmla="*/ 2147483647 h 15"/>
                  <a:gd name="T12" fmla="*/ 2147483647 w 20"/>
                  <a:gd name="T13" fmla="*/ 2147483647 h 15"/>
                  <a:gd name="T14" fmla="*/ 2147483647 w 20"/>
                  <a:gd name="T15" fmla="*/ 2147483647 h 15"/>
                  <a:gd name="T16" fmla="*/ 2147483647 w 20"/>
                  <a:gd name="T17" fmla="*/ 2147483647 h 15"/>
                  <a:gd name="T18" fmla="*/ 2147483647 w 20"/>
                  <a:gd name="T19" fmla="*/ 2147483647 h 15"/>
                  <a:gd name="T20" fmla="*/ 2147483647 w 20"/>
                  <a:gd name="T21" fmla="*/ 2147483647 h 15"/>
                  <a:gd name="T22" fmla="*/ 2147483647 w 20"/>
                  <a:gd name="T23" fmla="*/ 2147483647 h 15"/>
                  <a:gd name="T24" fmla="*/ 2147483647 w 20"/>
                  <a:gd name="T25" fmla="*/ 2147483647 h 15"/>
                  <a:gd name="T26" fmla="*/ 0 w 20"/>
                  <a:gd name="T27" fmla="*/ 2147483647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5"/>
                  <a:gd name="T44" fmla="*/ 20 w 2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5">
                    <a:moveTo>
                      <a:pt x="0" y="1"/>
                    </a:moveTo>
                    <a:lnTo>
                      <a:pt x="1" y="0"/>
                    </a:lnTo>
                    <a:lnTo>
                      <a:pt x="11" y="8"/>
                    </a:lnTo>
                    <a:lnTo>
                      <a:pt x="16" y="9"/>
                    </a:lnTo>
                    <a:lnTo>
                      <a:pt x="17" y="10"/>
                    </a:lnTo>
                    <a:lnTo>
                      <a:pt x="18" y="10"/>
                    </a:lnTo>
                    <a:lnTo>
                      <a:pt x="19" y="12"/>
                    </a:lnTo>
                    <a:lnTo>
                      <a:pt x="20" y="15"/>
                    </a:lnTo>
                    <a:lnTo>
                      <a:pt x="16" y="14"/>
                    </a:lnTo>
                    <a:lnTo>
                      <a:pt x="12" y="10"/>
                    </a:lnTo>
                    <a:lnTo>
                      <a:pt x="5" y="6"/>
                    </a:lnTo>
                    <a:lnTo>
                      <a:pt x="2" y="4"/>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827" name="Freeform 821"/>
              <p:cNvSpPr>
                <a:spLocks/>
              </p:cNvSpPr>
              <p:nvPr/>
            </p:nvSpPr>
            <p:spPr bwMode="auto">
              <a:xfrm>
                <a:off x="4316657" y="4277912"/>
                <a:ext cx="26178" cy="35315"/>
              </a:xfrm>
              <a:custGeom>
                <a:avLst/>
                <a:gdLst>
                  <a:gd name="T0" fmla="*/ 0 w 13"/>
                  <a:gd name="T1" fmla="*/ 2147483647 h 19"/>
                  <a:gd name="T2" fmla="*/ 0 w 13"/>
                  <a:gd name="T3" fmla="*/ 0 h 19"/>
                  <a:gd name="T4" fmla="*/ 0 w 13"/>
                  <a:gd name="T5" fmla="*/ 0 h 19"/>
                  <a:gd name="T6" fmla="*/ 2147483647 w 13"/>
                  <a:gd name="T7" fmla="*/ 2147483647 h 19"/>
                  <a:gd name="T8" fmla="*/ 2147483647 w 13"/>
                  <a:gd name="T9" fmla="*/ 2147483647 h 19"/>
                  <a:gd name="T10" fmla="*/ 2147483647 w 13"/>
                  <a:gd name="T11" fmla="*/ 2147483647 h 19"/>
                  <a:gd name="T12" fmla="*/ 2147483647 w 13"/>
                  <a:gd name="T13" fmla="*/ 2147483647 h 19"/>
                  <a:gd name="T14" fmla="*/ 2147483647 w 13"/>
                  <a:gd name="T15" fmla="*/ 2147483647 h 19"/>
                  <a:gd name="T16" fmla="*/ 2147483647 w 13"/>
                  <a:gd name="T17" fmla="*/ 2147483647 h 19"/>
                  <a:gd name="T18" fmla="*/ 2147483647 w 13"/>
                  <a:gd name="T19" fmla="*/ 2147483647 h 19"/>
                  <a:gd name="T20" fmla="*/ 2147483647 w 13"/>
                  <a:gd name="T21" fmla="*/ 2147483647 h 19"/>
                  <a:gd name="T22" fmla="*/ 2147483647 w 13"/>
                  <a:gd name="T23" fmla="*/ 2147483647 h 19"/>
                  <a:gd name="T24" fmla="*/ 2147483647 w 13"/>
                  <a:gd name="T25" fmla="*/ 2147483647 h 19"/>
                  <a:gd name="T26" fmla="*/ 2147483647 w 13"/>
                  <a:gd name="T27" fmla="*/ 2147483647 h 19"/>
                  <a:gd name="T28" fmla="*/ 2147483647 w 13"/>
                  <a:gd name="T29" fmla="*/ 2147483647 h 19"/>
                  <a:gd name="T30" fmla="*/ 2147483647 w 13"/>
                  <a:gd name="T31" fmla="*/ 2147483647 h 19"/>
                  <a:gd name="T32" fmla="*/ 2147483647 w 13"/>
                  <a:gd name="T33" fmla="*/ 2147483647 h 19"/>
                  <a:gd name="T34" fmla="*/ 2147483647 w 13"/>
                  <a:gd name="T35" fmla="*/ 2147483647 h 19"/>
                  <a:gd name="T36" fmla="*/ 2147483647 w 13"/>
                  <a:gd name="T37" fmla="*/ 2147483647 h 19"/>
                  <a:gd name="T38" fmla="*/ 0 w 13"/>
                  <a:gd name="T39" fmla="*/ 2147483647 h 19"/>
                  <a:gd name="T40" fmla="*/ 0 w 13"/>
                  <a:gd name="T41" fmla="*/ 2147483647 h 19"/>
                  <a:gd name="T42" fmla="*/ 0 w 13"/>
                  <a:gd name="T43" fmla="*/ 2147483647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19"/>
                  <a:gd name="T68" fmla="*/ 13 w 1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19">
                    <a:moveTo>
                      <a:pt x="0" y="1"/>
                    </a:moveTo>
                    <a:lnTo>
                      <a:pt x="0" y="0"/>
                    </a:lnTo>
                    <a:lnTo>
                      <a:pt x="2" y="1"/>
                    </a:lnTo>
                    <a:lnTo>
                      <a:pt x="4" y="5"/>
                    </a:lnTo>
                    <a:lnTo>
                      <a:pt x="4" y="7"/>
                    </a:lnTo>
                    <a:lnTo>
                      <a:pt x="6" y="8"/>
                    </a:lnTo>
                    <a:lnTo>
                      <a:pt x="8" y="12"/>
                    </a:lnTo>
                    <a:lnTo>
                      <a:pt x="8" y="13"/>
                    </a:lnTo>
                    <a:lnTo>
                      <a:pt x="8" y="14"/>
                    </a:lnTo>
                    <a:lnTo>
                      <a:pt x="11" y="16"/>
                    </a:lnTo>
                    <a:lnTo>
                      <a:pt x="12" y="17"/>
                    </a:lnTo>
                    <a:lnTo>
                      <a:pt x="13" y="19"/>
                    </a:lnTo>
                    <a:lnTo>
                      <a:pt x="12" y="18"/>
                    </a:lnTo>
                    <a:lnTo>
                      <a:pt x="10" y="18"/>
                    </a:lnTo>
                    <a:lnTo>
                      <a:pt x="7" y="16"/>
                    </a:lnTo>
                    <a:lnTo>
                      <a:pt x="5" y="13"/>
                    </a:lnTo>
                    <a:lnTo>
                      <a:pt x="1" y="6"/>
                    </a:lnTo>
                    <a:lnTo>
                      <a:pt x="0" y="3"/>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828" name="Freeform 823"/>
              <p:cNvSpPr>
                <a:spLocks/>
              </p:cNvSpPr>
              <p:nvPr/>
            </p:nvSpPr>
            <p:spPr bwMode="auto">
              <a:xfrm>
                <a:off x="4280411" y="4302074"/>
                <a:ext cx="40271" cy="20446"/>
              </a:xfrm>
              <a:custGeom>
                <a:avLst/>
                <a:gdLst>
                  <a:gd name="T0" fmla="*/ 2147483647 w 20"/>
                  <a:gd name="T1" fmla="*/ 2147483647 h 11"/>
                  <a:gd name="T2" fmla="*/ 2147483647 w 20"/>
                  <a:gd name="T3" fmla="*/ 0 h 11"/>
                  <a:gd name="T4" fmla="*/ 2147483647 w 20"/>
                  <a:gd name="T5" fmla="*/ 2147483647 h 11"/>
                  <a:gd name="T6" fmla="*/ 2147483647 w 20"/>
                  <a:gd name="T7" fmla="*/ 2147483647 h 11"/>
                  <a:gd name="T8" fmla="*/ 2147483647 w 20"/>
                  <a:gd name="T9" fmla="*/ 2147483647 h 11"/>
                  <a:gd name="T10" fmla="*/ 2147483647 w 20"/>
                  <a:gd name="T11" fmla="*/ 2147483647 h 11"/>
                  <a:gd name="T12" fmla="*/ 2147483647 w 20"/>
                  <a:gd name="T13" fmla="*/ 2147483647 h 11"/>
                  <a:gd name="T14" fmla="*/ 2147483647 w 20"/>
                  <a:gd name="T15" fmla="*/ 2147483647 h 11"/>
                  <a:gd name="T16" fmla="*/ 2147483647 w 20"/>
                  <a:gd name="T17" fmla="*/ 2147483647 h 11"/>
                  <a:gd name="T18" fmla="*/ 2147483647 w 20"/>
                  <a:gd name="T19" fmla="*/ 2147483647 h 11"/>
                  <a:gd name="T20" fmla="*/ 2147483647 w 20"/>
                  <a:gd name="T21" fmla="*/ 2147483647 h 11"/>
                  <a:gd name="T22" fmla="*/ 2147483647 w 20"/>
                  <a:gd name="T23" fmla="*/ 2147483647 h 11"/>
                  <a:gd name="T24" fmla="*/ 2147483647 w 20"/>
                  <a:gd name="T25" fmla="*/ 2147483647 h 11"/>
                  <a:gd name="T26" fmla="*/ 2147483647 w 20"/>
                  <a:gd name="T27" fmla="*/ 2147483647 h 11"/>
                  <a:gd name="T28" fmla="*/ 2147483647 w 20"/>
                  <a:gd name="T29" fmla="*/ 2147483647 h 11"/>
                  <a:gd name="T30" fmla="*/ 2147483647 w 20"/>
                  <a:gd name="T31" fmla="*/ 2147483647 h 11"/>
                  <a:gd name="T32" fmla="*/ 0 w 20"/>
                  <a:gd name="T33" fmla="*/ 2147483647 h 11"/>
                  <a:gd name="T34" fmla="*/ 0 w 20"/>
                  <a:gd name="T35" fmla="*/ 2147483647 h 11"/>
                  <a:gd name="T36" fmla="*/ 2147483647 w 20"/>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1"/>
                  <a:gd name="T59" fmla="*/ 20 w 20"/>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1">
                    <a:moveTo>
                      <a:pt x="1" y="1"/>
                    </a:moveTo>
                    <a:lnTo>
                      <a:pt x="2" y="0"/>
                    </a:lnTo>
                    <a:lnTo>
                      <a:pt x="4" y="3"/>
                    </a:lnTo>
                    <a:lnTo>
                      <a:pt x="8" y="3"/>
                    </a:lnTo>
                    <a:lnTo>
                      <a:pt x="12" y="3"/>
                    </a:lnTo>
                    <a:lnTo>
                      <a:pt x="13" y="4"/>
                    </a:lnTo>
                    <a:lnTo>
                      <a:pt x="18" y="6"/>
                    </a:lnTo>
                    <a:lnTo>
                      <a:pt x="19" y="7"/>
                    </a:lnTo>
                    <a:lnTo>
                      <a:pt x="20" y="7"/>
                    </a:lnTo>
                    <a:lnTo>
                      <a:pt x="20" y="10"/>
                    </a:lnTo>
                    <a:lnTo>
                      <a:pt x="18" y="11"/>
                    </a:lnTo>
                    <a:lnTo>
                      <a:pt x="13" y="10"/>
                    </a:lnTo>
                    <a:lnTo>
                      <a:pt x="11" y="10"/>
                    </a:lnTo>
                    <a:lnTo>
                      <a:pt x="7" y="10"/>
                    </a:lnTo>
                    <a:lnTo>
                      <a:pt x="3" y="9"/>
                    </a:lnTo>
                    <a:lnTo>
                      <a:pt x="2" y="6"/>
                    </a:lnTo>
                    <a:lnTo>
                      <a:pt x="0" y="5"/>
                    </a:lnTo>
                    <a:lnTo>
                      <a:pt x="0" y="3"/>
                    </a:lnTo>
                    <a:lnTo>
                      <a:pt x="1" y="1"/>
                    </a:lnTo>
                    <a:close/>
                  </a:path>
                </a:pathLst>
              </a:custGeom>
              <a:solidFill>
                <a:srgbClr val="EAEAEA"/>
              </a:solidFill>
              <a:ln w="6350">
                <a:solidFill>
                  <a:srgbClr val="C0C0C0"/>
                </a:solidFill>
                <a:round/>
                <a:headEnd/>
                <a:tailEnd/>
              </a:ln>
            </p:spPr>
            <p:txBody>
              <a:bodyPr/>
              <a:lstStyle/>
              <a:p>
                <a:endParaRPr lang="en-US" dirty="0"/>
              </a:p>
            </p:txBody>
          </p:sp>
          <p:sp>
            <p:nvSpPr>
              <p:cNvPr id="829" name="Freeform 825"/>
              <p:cNvSpPr>
                <a:spLocks/>
              </p:cNvSpPr>
              <p:nvPr/>
            </p:nvSpPr>
            <p:spPr bwMode="auto">
              <a:xfrm>
                <a:off x="4336792" y="4331813"/>
                <a:ext cx="28190" cy="18587"/>
              </a:xfrm>
              <a:custGeom>
                <a:avLst/>
                <a:gdLst>
                  <a:gd name="T0" fmla="*/ 0 w 14"/>
                  <a:gd name="T1" fmla="*/ 0 h 10"/>
                  <a:gd name="T2" fmla="*/ 2147483647 w 14"/>
                  <a:gd name="T3" fmla="*/ 0 h 10"/>
                  <a:gd name="T4" fmla="*/ 2147483647 w 14"/>
                  <a:gd name="T5" fmla="*/ 0 h 10"/>
                  <a:gd name="T6" fmla="*/ 2147483647 w 14"/>
                  <a:gd name="T7" fmla="*/ 2147483647 h 10"/>
                  <a:gd name="T8" fmla="*/ 2147483647 w 14"/>
                  <a:gd name="T9" fmla="*/ 2147483647 h 10"/>
                  <a:gd name="T10" fmla="*/ 2147483647 w 14"/>
                  <a:gd name="T11" fmla="*/ 2147483647 h 10"/>
                  <a:gd name="T12" fmla="*/ 2147483647 w 14"/>
                  <a:gd name="T13" fmla="*/ 2147483647 h 10"/>
                  <a:gd name="T14" fmla="*/ 2147483647 w 14"/>
                  <a:gd name="T15" fmla="*/ 2147483647 h 10"/>
                  <a:gd name="T16" fmla="*/ 2147483647 w 14"/>
                  <a:gd name="T17" fmla="*/ 2147483647 h 10"/>
                  <a:gd name="T18" fmla="*/ 2147483647 w 14"/>
                  <a:gd name="T19" fmla="*/ 2147483647 h 10"/>
                  <a:gd name="T20" fmla="*/ 2147483647 w 14"/>
                  <a:gd name="T21" fmla="*/ 2147483647 h 10"/>
                  <a:gd name="T22" fmla="*/ 2147483647 w 14"/>
                  <a:gd name="T23" fmla="*/ 2147483647 h 10"/>
                  <a:gd name="T24" fmla="*/ 2147483647 w 14"/>
                  <a:gd name="T25" fmla="*/ 2147483647 h 10"/>
                  <a:gd name="T26" fmla="*/ 0 w 14"/>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0" y="0"/>
                    </a:moveTo>
                    <a:lnTo>
                      <a:pt x="1" y="0"/>
                    </a:lnTo>
                    <a:lnTo>
                      <a:pt x="3" y="0"/>
                    </a:lnTo>
                    <a:lnTo>
                      <a:pt x="11" y="4"/>
                    </a:lnTo>
                    <a:lnTo>
                      <a:pt x="12" y="5"/>
                    </a:lnTo>
                    <a:lnTo>
                      <a:pt x="13" y="6"/>
                    </a:lnTo>
                    <a:lnTo>
                      <a:pt x="14" y="7"/>
                    </a:lnTo>
                    <a:lnTo>
                      <a:pt x="14" y="9"/>
                    </a:lnTo>
                    <a:lnTo>
                      <a:pt x="13" y="10"/>
                    </a:lnTo>
                    <a:lnTo>
                      <a:pt x="9" y="9"/>
                    </a:lnTo>
                    <a:lnTo>
                      <a:pt x="7" y="7"/>
                    </a:lnTo>
                    <a:lnTo>
                      <a:pt x="5" y="5"/>
                    </a:lnTo>
                    <a:lnTo>
                      <a:pt x="2" y="4"/>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830" name="Freeform 827"/>
              <p:cNvSpPr>
                <a:spLocks/>
              </p:cNvSpPr>
              <p:nvPr/>
            </p:nvSpPr>
            <p:spPr bwMode="auto">
              <a:xfrm>
                <a:off x="2188313" y="3198018"/>
                <a:ext cx="275860" cy="550170"/>
              </a:xfrm>
              <a:custGeom>
                <a:avLst/>
                <a:gdLst>
                  <a:gd name="T0" fmla="*/ 2147483647 w 137"/>
                  <a:gd name="T1" fmla="*/ 2147483647 h 296"/>
                  <a:gd name="T2" fmla="*/ 2147483647 w 137"/>
                  <a:gd name="T3" fmla="*/ 2147483647 h 296"/>
                  <a:gd name="T4" fmla="*/ 2147483647 w 137"/>
                  <a:gd name="T5" fmla="*/ 2147483647 h 296"/>
                  <a:gd name="T6" fmla="*/ 2147483647 w 137"/>
                  <a:gd name="T7" fmla="*/ 2147483647 h 296"/>
                  <a:gd name="T8" fmla="*/ 2147483647 w 137"/>
                  <a:gd name="T9" fmla="*/ 2147483647 h 296"/>
                  <a:gd name="T10" fmla="*/ 2147483647 w 137"/>
                  <a:gd name="T11" fmla="*/ 2147483647 h 296"/>
                  <a:gd name="T12" fmla="*/ 0 w 137"/>
                  <a:gd name="T13" fmla="*/ 2147483647 h 296"/>
                  <a:gd name="T14" fmla="*/ 2147483647 w 137"/>
                  <a:gd name="T15" fmla="*/ 2147483647 h 296"/>
                  <a:gd name="T16" fmla="*/ 2147483647 w 137"/>
                  <a:gd name="T17" fmla="*/ 2147483647 h 296"/>
                  <a:gd name="T18" fmla="*/ 2147483647 w 137"/>
                  <a:gd name="T19" fmla="*/ 2147483647 h 296"/>
                  <a:gd name="T20" fmla="*/ 2147483647 w 137"/>
                  <a:gd name="T21" fmla="*/ 2147483647 h 296"/>
                  <a:gd name="T22" fmla="*/ 2147483647 w 137"/>
                  <a:gd name="T23" fmla="*/ 2147483647 h 296"/>
                  <a:gd name="T24" fmla="*/ 2147483647 w 137"/>
                  <a:gd name="T25" fmla="*/ 2147483647 h 296"/>
                  <a:gd name="T26" fmla="*/ 2147483647 w 137"/>
                  <a:gd name="T27" fmla="*/ 2147483647 h 296"/>
                  <a:gd name="T28" fmla="*/ 2147483647 w 137"/>
                  <a:gd name="T29" fmla="*/ 2147483647 h 296"/>
                  <a:gd name="T30" fmla="*/ 2147483647 w 137"/>
                  <a:gd name="T31" fmla="*/ 2147483647 h 296"/>
                  <a:gd name="T32" fmla="*/ 2147483647 w 137"/>
                  <a:gd name="T33" fmla="*/ 2147483647 h 296"/>
                  <a:gd name="T34" fmla="*/ 2147483647 w 137"/>
                  <a:gd name="T35" fmla="*/ 2147483647 h 296"/>
                  <a:gd name="T36" fmla="*/ 2147483647 w 137"/>
                  <a:gd name="T37" fmla="*/ 2147483647 h 296"/>
                  <a:gd name="T38" fmla="*/ 2147483647 w 137"/>
                  <a:gd name="T39" fmla="*/ 2147483647 h 296"/>
                  <a:gd name="T40" fmla="*/ 2147483647 w 137"/>
                  <a:gd name="T41" fmla="*/ 2147483647 h 296"/>
                  <a:gd name="T42" fmla="*/ 2147483647 w 137"/>
                  <a:gd name="T43" fmla="*/ 2147483647 h 296"/>
                  <a:gd name="T44" fmla="*/ 2147483647 w 137"/>
                  <a:gd name="T45" fmla="*/ 2147483647 h 296"/>
                  <a:gd name="T46" fmla="*/ 2147483647 w 137"/>
                  <a:gd name="T47" fmla="*/ 2147483647 h 296"/>
                  <a:gd name="T48" fmla="*/ 2147483647 w 137"/>
                  <a:gd name="T49" fmla="*/ 2147483647 h 296"/>
                  <a:gd name="T50" fmla="*/ 2147483647 w 137"/>
                  <a:gd name="T51" fmla="*/ 2147483647 h 296"/>
                  <a:gd name="T52" fmla="*/ 2147483647 w 137"/>
                  <a:gd name="T53" fmla="*/ 2147483647 h 296"/>
                  <a:gd name="T54" fmla="*/ 2147483647 w 137"/>
                  <a:gd name="T55" fmla="*/ 2147483647 h 296"/>
                  <a:gd name="T56" fmla="*/ 2147483647 w 137"/>
                  <a:gd name="T57" fmla="*/ 2147483647 h 296"/>
                  <a:gd name="T58" fmla="*/ 2147483647 w 137"/>
                  <a:gd name="T59" fmla="*/ 2147483647 h 296"/>
                  <a:gd name="T60" fmla="*/ 2147483647 w 137"/>
                  <a:gd name="T61" fmla="*/ 2147483647 h 296"/>
                  <a:gd name="T62" fmla="*/ 2147483647 w 137"/>
                  <a:gd name="T63" fmla="*/ 2147483647 h 296"/>
                  <a:gd name="T64" fmla="*/ 2147483647 w 137"/>
                  <a:gd name="T65" fmla="*/ 2147483647 h 296"/>
                  <a:gd name="T66" fmla="*/ 2147483647 w 137"/>
                  <a:gd name="T67" fmla="*/ 2147483647 h 296"/>
                  <a:gd name="T68" fmla="*/ 2147483647 w 137"/>
                  <a:gd name="T69" fmla="*/ 2147483647 h 296"/>
                  <a:gd name="T70" fmla="*/ 2147483647 w 137"/>
                  <a:gd name="T71" fmla="*/ 2147483647 h 296"/>
                  <a:gd name="T72" fmla="*/ 2147483647 w 137"/>
                  <a:gd name="T73" fmla="*/ 2147483647 h 296"/>
                  <a:gd name="T74" fmla="*/ 2147483647 w 137"/>
                  <a:gd name="T75" fmla="*/ 2147483647 h 296"/>
                  <a:gd name="T76" fmla="*/ 2147483647 w 137"/>
                  <a:gd name="T77" fmla="*/ 2147483647 h 296"/>
                  <a:gd name="T78" fmla="*/ 2147483647 w 137"/>
                  <a:gd name="T79" fmla="*/ 2147483647 h 296"/>
                  <a:gd name="T80" fmla="*/ 2147483647 w 137"/>
                  <a:gd name="T81" fmla="*/ 2147483647 h 296"/>
                  <a:gd name="T82" fmla="*/ 2147483647 w 137"/>
                  <a:gd name="T83" fmla="*/ 2147483647 h 296"/>
                  <a:gd name="T84" fmla="*/ 2147483647 w 137"/>
                  <a:gd name="T85" fmla="*/ 2147483647 h 296"/>
                  <a:gd name="T86" fmla="*/ 2147483647 w 137"/>
                  <a:gd name="T87" fmla="*/ 2147483647 h 296"/>
                  <a:gd name="T88" fmla="*/ 2147483647 w 137"/>
                  <a:gd name="T89" fmla="*/ 2147483647 h 296"/>
                  <a:gd name="T90" fmla="*/ 2147483647 w 137"/>
                  <a:gd name="T91" fmla="*/ 2147483647 h 296"/>
                  <a:gd name="T92" fmla="*/ 2147483647 w 137"/>
                  <a:gd name="T93" fmla="*/ 2147483647 h 296"/>
                  <a:gd name="T94" fmla="*/ 2147483647 w 137"/>
                  <a:gd name="T95" fmla="*/ 2147483647 h 296"/>
                  <a:gd name="T96" fmla="*/ 2147483647 w 137"/>
                  <a:gd name="T97" fmla="*/ 2147483647 h 296"/>
                  <a:gd name="T98" fmla="*/ 2147483647 w 137"/>
                  <a:gd name="T99" fmla="*/ 2147483647 h 296"/>
                  <a:gd name="T100" fmla="*/ 2147483647 w 137"/>
                  <a:gd name="T101" fmla="*/ 2147483647 h 296"/>
                  <a:gd name="T102" fmla="*/ 2147483647 w 137"/>
                  <a:gd name="T103" fmla="*/ 2147483647 h 296"/>
                  <a:gd name="T104" fmla="*/ 2147483647 w 137"/>
                  <a:gd name="T105" fmla="*/ 2147483647 h 296"/>
                  <a:gd name="T106" fmla="*/ 2147483647 w 137"/>
                  <a:gd name="T107" fmla="*/ 2147483647 h 296"/>
                  <a:gd name="T108" fmla="*/ 2147483647 w 137"/>
                  <a:gd name="T109" fmla="*/ 2147483647 h 296"/>
                  <a:gd name="T110" fmla="*/ 2147483647 w 137"/>
                  <a:gd name="T111" fmla="*/ 2147483647 h 296"/>
                  <a:gd name="T112" fmla="*/ 2147483647 w 137"/>
                  <a:gd name="T113" fmla="*/ 2147483647 h 2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7"/>
                  <a:gd name="T172" fmla="*/ 0 h 296"/>
                  <a:gd name="T173" fmla="*/ 137 w 137"/>
                  <a:gd name="T174" fmla="*/ 296 h 2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7" h="296">
                    <a:moveTo>
                      <a:pt x="31" y="198"/>
                    </a:moveTo>
                    <a:lnTo>
                      <a:pt x="33" y="194"/>
                    </a:lnTo>
                    <a:lnTo>
                      <a:pt x="33" y="189"/>
                    </a:lnTo>
                    <a:lnTo>
                      <a:pt x="35" y="185"/>
                    </a:lnTo>
                    <a:lnTo>
                      <a:pt x="35" y="180"/>
                    </a:lnTo>
                    <a:lnTo>
                      <a:pt x="34" y="171"/>
                    </a:lnTo>
                    <a:lnTo>
                      <a:pt x="33" y="169"/>
                    </a:lnTo>
                    <a:lnTo>
                      <a:pt x="31" y="166"/>
                    </a:lnTo>
                    <a:lnTo>
                      <a:pt x="30" y="163"/>
                    </a:lnTo>
                    <a:lnTo>
                      <a:pt x="27" y="156"/>
                    </a:lnTo>
                    <a:lnTo>
                      <a:pt x="25" y="154"/>
                    </a:lnTo>
                    <a:lnTo>
                      <a:pt x="24" y="158"/>
                    </a:lnTo>
                    <a:lnTo>
                      <a:pt x="22" y="155"/>
                    </a:lnTo>
                    <a:lnTo>
                      <a:pt x="19" y="152"/>
                    </a:lnTo>
                    <a:lnTo>
                      <a:pt x="20" y="149"/>
                    </a:lnTo>
                    <a:lnTo>
                      <a:pt x="23" y="150"/>
                    </a:lnTo>
                    <a:lnTo>
                      <a:pt x="23" y="149"/>
                    </a:lnTo>
                    <a:lnTo>
                      <a:pt x="20" y="148"/>
                    </a:lnTo>
                    <a:lnTo>
                      <a:pt x="22" y="145"/>
                    </a:lnTo>
                    <a:lnTo>
                      <a:pt x="22" y="144"/>
                    </a:lnTo>
                    <a:lnTo>
                      <a:pt x="9" y="138"/>
                    </a:lnTo>
                    <a:lnTo>
                      <a:pt x="9" y="136"/>
                    </a:lnTo>
                    <a:lnTo>
                      <a:pt x="7" y="134"/>
                    </a:lnTo>
                    <a:lnTo>
                      <a:pt x="6" y="132"/>
                    </a:lnTo>
                    <a:lnTo>
                      <a:pt x="6" y="133"/>
                    </a:lnTo>
                    <a:lnTo>
                      <a:pt x="3" y="132"/>
                    </a:lnTo>
                    <a:lnTo>
                      <a:pt x="2" y="128"/>
                    </a:lnTo>
                    <a:lnTo>
                      <a:pt x="0" y="125"/>
                    </a:lnTo>
                    <a:lnTo>
                      <a:pt x="0" y="120"/>
                    </a:lnTo>
                    <a:lnTo>
                      <a:pt x="0" y="117"/>
                    </a:lnTo>
                    <a:lnTo>
                      <a:pt x="1" y="116"/>
                    </a:lnTo>
                    <a:lnTo>
                      <a:pt x="5" y="117"/>
                    </a:lnTo>
                    <a:lnTo>
                      <a:pt x="5" y="109"/>
                    </a:lnTo>
                    <a:lnTo>
                      <a:pt x="5" y="108"/>
                    </a:lnTo>
                    <a:lnTo>
                      <a:pt x="6" y="108"/>
                    </a:lnTo>
                    <a:lnTo>
                      <a:pt x="7" y="106"/>
                    </a:lnTo>
                    <a:lnTo>
                      <a:pt x="9" y="106"/>
                    </a:lnTo>
                    <a:lnTo>
                      <a:pt x="11" y="106"/>
                    </a:lnTo>
                    <a:lnTo>
                      <a:pt x="12" y="104"/>
                    </a:lnTo>
                    <a:lnTo>
                      <a:pt x="13" y="103"/>
                    </a:lnTo>
                    <a:lnTo>
                      <a:pt x="12" y="103"/>
                    </a:lnTo>
                    <a:lnTo>
                      <a:pt x="11" y="100"/>
                    </a:lnTo>
                    <a:lnTo>
                      <a:pt x="11" y="95"/>
                    </a:lnTo>
                    <a:lnTo>
                      <a:pt x="12" y="92"/>
                    </a:lnTo>
                    <a:lnTo>
                      <a:pt x="14" y="92"/>
                    </a:lnTo>
                    <a:lnTo>
                      <a:pt x="16" y="90"/>
                    </a:lnTo>
                    <a:lnTo>
                      <a:pt x="17" y="86"/>
                    </a:lnTo>
                    <a:lnTo>
                      <a:pt x="16" y="78"/>
                    </a:lnTo>
                    <a:lnTo>
                      <a:pt x="18" y="76"/>
                    </a:lnTo>
                    <a:lnTo>
                      <a:pt x="22" y="75"/>
                    </a:lnTo>
                    <a:lnTo>
                      <a:pt x="25" y="76"/>
                    </a:lnTo>
                    <a:lnTo>
                      <a:pt x="28" y="76"/>
                    </a:lnTo>
                    <a:lnTo>
                      <a:pt x="29" y="75"/>
                    </a:lnTo>
                    <a:lnTo>
                      <a:pt x="31" y="68"/>
                    </a:lnTo>
                    <a:lnTo>
                      <a:pt x="36" y="59"/>
                    </a:lnTo>
                    <a:lnTo>
                      <a:pt x="38" y="55"/>
                    </a:lnTo>
                    <a:lnTo>
                      <a:pt x="36" y="53"/>
                    </a:lnTo>
                    <a:lnTo>
                      <a:pt x="38" y="50"/>
                    </a:lnTo>
                    <a:lnTo>
                      <a:pt x="42" y="46"/>
                    </a:lnTo>
                    <a:lnTo>
                      <a:pt x="45" y="44"/>
                    </a:lnTo>
                    <a:lnTo>
                      <a:pt x="44" y="35"/>
                    </a:lnTo>
                    <a:lnTo>
                      <a:pt x="46" y="31"/>
                    </a:lnTo>
                    <a:lnTo>
                      <a:pt x="50" y="28"/>
                    </a:lnTo>
                    <a:lnTo>
                      <a:pt x="55" y="26"/>
                    </a:lnTo>
                    <a:lnTo>
                      <a:pt x="57" y="23"/>
                    </a:lnTo>
                    <a:lnTo>
                      <a:pt x="60" y="20"/>
                    </a:lnTo>
                    <a:lnTo>
                      <a:pt x="64" y="18"/>
                    </a:lnTo>
                    <a:lnTo>
                      <a:pt x="67" y="17"/>
                    </a:lnTo>
                    <a:lnTo>
                      <a:pt x="72" y="20"/>
                    </a:lnTo>
                    <a:lnTo>
                      <a:pt x="73" y="17"/>
                    </a:lnTo>
                    <a:lnTo>
                      <a:pt x="73" y="13"/>
                    </a:lnTo>
                    <a:lnTo>
                      <a:pt x="74" y="10"/>
                    </a:lnTo>
                    <a:lnTo>
                      <a:pt x="77" y="7"/>
                    </a:lnTo>
                    <a:lnTo>
                      <a:pt x="78" y="6"/>
                    </a:lnTo>
                    <a:lnTo>
                      <a:pt x="78" y="2"/>
                    </a:lnTo>
                    <a:lnTo>
                      <a:pt x="82" y="1"/>
                    </a:lnTo>
                    <a:lnTo>
                      <a:pt x="82" y="0"/>
                    </a:lnTo>
                    <a:lnTo>
                      <a:pt x="83" y="0"/>
                    </a:lnTo>
                    <a:lnTo>
                      <a:pt x="86" y="1"/>
                    </a:lnTo>
                    <a:lnTo>
                      <a:pt x="90" y="5"/>
                    </a:lnTo>
                    <a:lnTo>
                      <a:pt x="91" y="11"/>
                    </a:lnTo>
                    <a:lnTo>
                      <a:pt x="93" y="13"/>
                    </a:lnTo>
                    <a:lnTo>
                      <a:pt x="96" y="13"/>
                    </a:lnTo>
                    <a:lnTo>
                      <a:pt x="99" y="22"/>
                    </a:lnTo>
                    <a:lnTo>
                      <a:pt x="99" y="28"/>
                    </a:lnTo>
                    <a:lnTo>
                      <a:pt x="99" y="35"/>
                    </a:lnTo>
                    <a:lnTo>
                      <a:pt x="99" y="39"/>
                    </a:lnTo>
                    <a:lnTo>
                      <a:pt x="95" y="46"/>
                    </a:lnTo>
                    <a:lnTo>
                      <a:pt x="93" y="49"/>
                    </a:lnTo>
                    <a:lnTo>
                      <a:pt x="91" y="50"/>
                    </a:lnTo>
                    <a:lnTo>
                      <a:pt x="90" y="53"/>
                    </a:lnTo>
                    <a:lnTo>
                      <a:pt x="86" y="56"/>
                    </a:lnTo>
                    <a:lnTo>
                      <a:pt x="85" y="61"/>
                    </a:lnTo>
                    <a:lnTo>
                      <a:pt x="84" y="65"/>
                    </a:lnTo>
                    <a:lnTo>
                      <a:pt x="85" y="70"/>
                    </a:lnTo>
                    <a:lnTo>
                      <a:pt x="85" y="72"/>
                    </a:lnTo>
                    <a:lnTo>
                      <a:pt x="82" y="77"/>
                    </a:lnTo>
                    <a:lnTo>
                      <a:pt x="83" y="78"/>
                    </a:lnTo>
                    <a:lnTo>
                      <a:pt x="88" y="75"/>
                    </a:lnTo>
                    <a:lnTo>
                      <a:pt x="90" y="72"/>
                    </a:lnTo>
                    <a:lnTo>
                      <a:pt x="95" y="72"/>
                    </a:lnTo>
                    <a:lnTo>
                      <a:pt x="101" y="72"/>
                    </a:lnTo>
                    <a:lnTo>
                      <a:pt x="101" y="75"/>
                    </a:lnTo>
                    <a:lnTo>
                      <a:pt x="102" y="79"/>
                    </a:lnTo>
                    <a:lnTo>
                      <a:pt x="102" y="84"/>
                    </a:lnTo>
                    <a:lnTo>
                      <a:pt x="107" y="88"/>
                    </a:lnTo>
                    <a:lnTo>
                      <a:pt x="111" y="90"/>
                    </a:lnTo>
                    <a:lnTo>
                      <a:pt x="110" y="98"/>
                    </a:lnTo>
                    <a:lnTo>
                      <a:pt x="108" y="103"/>
                    </a:lnTo>
                    <a:lnTo>
                      <a:pt x="112" y="104"/>
                    </a:lnTo>
                    <a:lnTo>
                      <a:pt x="117" y="105"/>
                    </a:lnTo>
                    <a:lnTo>
                      <a:pt x="118" y="109"/>
                    </a:lnTo>
                    <a:lnTo>
                      <a:pt x="123" y="114"/>
                    </a:lnTo>
                    <a:lnTo>
                      <a:pt x="129" y="112"/>
                    </a:lnTo>
                    <a:lnTo>
                      <a:pt x="133" y="110"/>
                    </a:lnTo>
                    <a:lnTo>
                      <a:pt x="137" y="110"/>
                    </a:lnTo>
                    <a:lnTo>
                      <a:pt x="137" y="111"/>
                    </a:lnTo>
                    <a:lnTo>
                      <a:pt x="137" y="114"/>
                    </a:lnTo>
                    <a:lnTo>
                      <a:pt x="135" y="115"/>
                    </a:lnTo>
                    <a:lnTo>
                      <a:pt x="128" y="120"/>
                    </a:lnTo>
                    <a:lnTo>
                      <a:pt x="128" y="122"/>
                    </a:lnTo>
                    <a:lnTo>
                      <a:pt x="128" y="123"/>
                    </a:lnTo>
                    <a:lnTo>
                      <a:pt x="127" y="123"/>
                    </a:lnTo>
                    <a:lnTo>
                      <a:pt x="124" y="125"/>
                    </a:lnTo>
                    <a:lnTo>
                      <a:pt x="123" y="126"/>
                    </a:lnTo>
                    <a:lnTo>
                      <a:pt x="123" y="127"/>
                    </a:lnTo>
                    <a:lnTo>
                      <a:pt x="121" y="128"/>
                    </a:lnTo>
                    <a:lnTo>
                      <a:pt x="119" y="131"/>
                    </a:lnTo>
                    <a:lnTo>
                      <a:pt x="118" y="134"/>
                    </a:lnTo>
                    <a:lnTo>
                      <a:pt x="113" y="134"/>
                    </a:lnTo>
                    <a:lnTo>
                      <a:pt x="111" y="137"/>
                    </a:lnTo>
                    <a:lnTo>
                      <a:pt x="107" y="139"/>
                    </a:lnTo>
                    <a:lnTo>
                      <a:pt x="105" y="142"/>
                    </a:lnTo>
                    <a:lnTo>
                      <a:pt x="101" y="144"/>
                    </a:lnTo>
                    <a:lnTo>
                      <a:pt x="97" y="145"/>
                    </a:lnTo>
                    <a:lnTo>
                      <a:pt x="93" y="145"/>
                    </a:lnTo>
                    <a:lnTo>
                      <a:pt x="89" y="147"/>
                    </a:lnTo>
                    <a:lnTo>
                      <a:pt x="85" y="158"/>
                    </a:lnTo>
                    <a:lnTo>
                      <a:pt x="84" y="160"/>
                    </a:lnTo>
                    <a:lnTo>
                      <a:pt x="85" y="164"/>
                    </a:lnTo>
                    <a:lnTo>
                      <a:pt x="83" y="165"/>
                    </a:lnTo>
                    <a:lnTo>
                      <a:pt x="83" y="167"/>
                    </a:lnTo>
                    <a:lnTo>
                      <a:pt x="84" y="172"/>
                    </a:lnTo>
                    <a:lnTo>
                      <a:pt x="88" y="178"/>
                    </a:lnTo>
                    <a:lnTo>
                      <a:pt x="94" y="183"/>
                    </a:lnTo>
                    <a:lnTo>
                      <a:pt x="96" y="186"/>
                    </a:lnTo>
                    <a:lnTo>
                      <a:pt x="96" y="191"/>
                    </a:lnTo>
                    <a:lnTo>
                      <a:pt x="96" y="196"/>
                    </a:lnTo>
                    <a:lnTo>
                      <a:pt x="96" y="198"/>
                    </a:lnTo>
                    <a:lnTo>
                      <a:pt x="100" y="199"/>
                    </a:lnTo>
                    <a:lnTo>
                      <a:pt x="101" y="202"/>
                    </a:lnTo>
                    <a:lnTo>
                      <a:pt x="99" y="203"/>
                    </a:lnTo>
                    <a:lnTo>
                      <a:pt x="97" y="207"/>
                    </a:lnTo>
                    <a:lnTo>
                      <a:pt x="96" y="209"/>
                    </a:lnTo>
                    <a:lnTo>
                      <a:pt x="96" y="213"/>
                    </a:lnTo>
                    <a:lnTo>
                      <a:pt x="95" y="214"/>
                    </a:lnTo>
                    <a:lnTo>
                      <a:pt x="93" y="216"/>
                    </a:lnTo>
                    <a:lnTo>
                      <a:pt x="91" y="219"/>
                    </a:lnTo>
                    <a:lnTo>
                      <a:pt x="91" y="222"/>
                    </a:lnTo>
                    <a:lnTo>
                      <a:pt x="94" y="227"/>
                    </a:lnTo>
                    <a:lnTo>
                      <a:pt x="99" y="231"/>
                    </a:lnTo>
                    <a:lnTo>
                      <a:pt x="104" y="236"/>
                    </a:lnTo>
                    <a:lnTo>
                      <a:pt x="105" y="237"/>
                    </a:lnTo>
                    <a:lnTo>
                      <a:pt x="105" y="240"/>
                    </a:lnTo>
                    <a:lnTo>
                      <a:pt x="106" y="249"/>
                    </a:lnTo>
                    <a:lnTo>
                      <a:pt x="107" y="254"/>
                    </a:lnTo>
                    <a:lnTo>
                      <a:pt x="108" y="255"/>
                    </a:lnTo>
                    <a:lnTo>
                      <a:pt x="110" y="259"/>
                    </a:lnTo>
                    <a:lnTo>
                      <a:pt x="113" y="269"/>
                    </a:lnTo>
                    <a:lnTo>
                      <a:pt x="113" y="271"/>
                    </a:lnTo>
                    <a:lnTo>
                      <a:pt x="108" y="279"/>
                    </a:lnTo>
                    <a:lnTo>
                      <a:pt x="105" y="281"/>
                    </a:lnTo>
                    <a:lnTo>
                      <a:pt x="102" y="285"/>
                    </a:lnTo>
                    <a:lnTo>
                      <a:pt x="102" y="289"/>
                    </a:lnTo>
                    <a:lnTo>
                      <a:pt x="101" y="292"/>
                    </a:lnTo>
                    <a:lnTo>
                      <a:pt x="100" y="295"/>
                    </a:lnTo>
                    <a:lnTo>
                      <a:pt x="99" y="296"/>
                    </a:lnTo>
                    <a:lnTo>
                      <a:pt x="96" y="293"/>
                    </a:lnTo>
                    <a:lnTo>
                      <a:pt x="96" y="290"/>
                    </a:lnTo>
                    <a:lnTo>
                      <a:pt x="97" y="286"/>
                    </a:lnTo>
                    <a:lnTo>
                      <a:pt x="100" y="280"/>
                    </a:lnTo>
                    <a:lnTo>
                      <a:pt x="100" y="276"/>
                    </a:lnTo>
                    <a:lnTo>
                      <a:pt x="101" y="271"/>
                    </a:lnTo>
                    <a:lnTo>
                      <a:pt x="99" y="270"/>
                    </a:lnTo>
                    <a:lnTo>
                      <a:pt x="96" y="268"/>
                    </a:lnTo>
                    <a:lnTo>
                      <a:pt x="96" y="266"/>
                    </a:lnTo>
                    <a:lnTo>
                      <a:pt x="99" y="266"/>
                    </a:lnTo>
                    <a:lnTo>
                      <a:pt x="99" y="264"/>
                    </a:lnTo>
                    <a:lnTo>
                      <a:pt x="99" y="260"/>
                    </a:lnTo>
                    <a:lnTo>
                      <a:pt x="97" y="252"/>
                    </a:lnTo>
                    <a:lnTo>
                      <a:pt x="95" y="244"/>
                    </a:lnTo>
                    <a:lnTo>
                      <a:pt x="94" y="240"/>
                    </a:lnTo>
                    <a:lnTo>
                      <a:pt x="93" y="241"/>
                    </a:lnTo>
                    <a:lnTo>
                      <a:pt x="91" y="242"/>
                    </a:lnTo>
                    <a:lnTo>
                      <a:pt x="90" y="237"/>
                    </a:lnTo>
                    <a:lnTo>
                      <a:pt x="89" y="231"/>
                    </a:lnTo>
                    <a:lnTo>
                      <a:pt x="86" y="226"/>
                    </a:lnTo>
                    <a:lnTo>
                      <a:pt x="85" y="220"/>
                    </a:lnTo>
                    <a:lnTo>
                      <a:pt x="84" y="214"/>
                    </a:lnTo>
                    <a:lnTo>
                      <a:pt x="83" y="203"/>
                    </a:lnTo>
                    <a:lnTo>
                      <a:pt x="83" y="196"/>
                    </a:lnTo>
                    <a:lnTo>
                      <a:pt x="82" y="196"/>
                    </a:lnTo>
                    <a:lnTo>
                      <a:pt x="78" y="193"/>
                    </a:lnTo>
                    <a:lnTo>
                      <a:pt x="75" y="191"/>
                    </a:lnTo>
                    <a:lnTo>
                      <a:pt x="73" y="188"/>
                    </a:lnTo>
                    <a:lnTo>
                      <a:pt x="71" y="189"/>
                    </a:lnTo>
                    <a:lnTo>
                      <a:pt x="69" y="185"/>
                    </a:lnTo>
                    <a:lnTo>
                      <a:pt x="68" y="181"/>
                    </a:lnTo>
                    <a:lnTo>
                      <a:pt x="68" y="186"/>
                    </a:lnTo>
                    <a:lnTo>
                      <a:pt x="67" y="193"/>
                    </a:lnTo>
                    <a:lnTo>
                      <a:pt x="63" y="196"/>
                    </a:lnTo>
                    <a:lnTo>
                      <a:pt x="58" y="197"/>
                    </a:lnTo>
                    <a:lnTo>
                      <a:pt x="56" y="199"/>
                    </a:lnTo>
                    <a:lnTo>
                      <a:pt x="52" y="202"/>
                    </a:lnTo>
                    <a:lnTo>
                      <a:pt x="50" y="204"/>
                    </a:lnTo>
                    <a:lnTo>
                      <a:pt x="47" y="208"/>
                    </a:lnTo>
                    <a:lnTo>
                      <a:pt x="46" y="207"/>
                    </a:lnTo>
                    <a:lnTo>
                      <a:pt x="44" y="207"/>
                    </a:lnTo>
                    <a:lnTo>
                      <a:pt x="42" y="205"/>
                    </a:lnTo>
                    <a:lnTo>
                      <a:pt x="40" y="208"/>
                    </a:lnTo>
                    <a:lnTo>
                      <a:pt x="38" y="207"/>
                    </a:lnTo>
                    <a:lnTo>
                      <a:pt x="35" y="205"/>
                    </a:lnTo>
                    <a:lnTo>
                      <a:pt x="34" y="204"/>
                    </a:lnTo>
                    <a:lnTo>
                      <a:pt x="35" y="202"/>
                    </a:lnTo>
                    <a:lnTo>
                      <a:pt x="31" y="204"/>
                    </a:lnTo>
                    <a:lnTo>
                      <a:pt x="30" y="203"/>
                    </a:lnTo>
                    <a:lnTo>
                      <a:pt x="31" y="198"/>
                    </a:lnTo>
                    <a:close/>
                  </a:path>
                </a:pathLst>
              </a:custGeom>
              <a:solidFill>
                <a:srgbClr val="EAEAEA"/>
              </a:solidFill>
              <a:ln w="6350">
                <a:solidFill>
                  <a:srgbClr val="C0C0C0"/>
                </a:solidFill>
                <a:round/>
                <a:headEnd/>
                <a:tailEnd/>
              </a:ln>
            </p:spPr>
            <p:txBody>
              <a:bodyPr/>
              <a:lstStyle/>
              <a:p>
                <a:endParaRPr lang="en-US" dirty="0"/>
              </a:p>
            </p:txBody>
          </p:sp>
          <p:sp>
            <p:nvSpPr>
              <p:cNvPr id="831" name="Freeform 829"/>
              <p:cNvSpPr>
                <a:spLocks/>
              </p:cNvSpPr>
              <p:nvPr/>
            </p:nvSpPr>
            <p:spPr bwMode="auto">
              <a:xfrm>
                <a:off x="2500416" y="3616223"/>
                <a:ext cx="163100" cy="122673"/>
              </a:xfrm>
              <a:custGeom>
                <a:avLst/>
                <a:gdLst>
                  <a:gd name="T0" fmla="*/ 2147483647 w 81"/>
                  <a:gd name="T1" fmla="*/ 2147483647 h 66"/>
                  <a:gd name="T2" fmla="*/ 2147483647 w 81"/>
                  <a:gd name="T3" fmla="*/ 2147483647 h 66"/>
                  <a:gd name="T4" fmla="*/ 2147483647 w 81"/>
                  <a:gd name="T5" fmla="*/ 2147483647 h 66"/>
                  <a:gd name="T6" fmla="*/ 2147483647 w 81"/>
                  <a:gd name="T7" fmla="*/ 2147483647 h 66"/>
                  <a:gd name="T8" fmla="*/ 2147483647 w 81"/>
                  <a:gd name="T9" fmla="*/ 2147483647 h 66"/>
                  <a:gd name="T10" fmla="*/ 2147483647 w 81"/>
                  <a:gd name="T11" fmla="*/ 2147483647 h 66"/>
                  <a:gd name="T12" fmla="*/ 2147483647 w 81"/>
                  <a:gd name="T13" fmla="*/ 2147483647 h 66"/>
                  <a:gd name="T14" fmla="*/ 2147483647 w 81"/>
                  <a:gd name="T15" fmla="*/ 2147483647 h 66"/>
                  <a:gd name="T16" fmla="*/ 2147483647 w 81"/>
                  <a:gd name="T17" fmla="*/ 2147483647 h 66"/>
                  <a:gd name="T18" fmla="*/ 2147483647 w 81"/>
                  <a:gd name="T19" fmla="*/ 2147483647 h 66"/>
                  <a:gd name="T20" fmla="*/ 2147483647 w 81"/>
                  <a:gd name="T21" fmla="*/ 2147483647 h 66"/>
                  <a:gd name="T22" fmla="*/ 2147483647 w 81"/>
                  <a:gd name="T23" fmla="*/ 2147483647 h 66"/>
                  <a:gd name="T24" fmla="*/ 0 w 81"/>
                  <a:gd name="T25" fmla="*/ 2147483647 h 66"/>
                  <a:gd name="T26" fmla="*/ 0 w 81"/>
                  <a:gd name="T27" fmla="*/ 2147483647 h 66"/>
                  <a:gd name="T28" fmla="*/ 2147483647 w 81"/>
                  <a:gd name="T29" fmla="*/ 2147483647 h 66"/>
                  <a:gd name="T30" fmla="*/ 2147483647 w 81"/>
                  <a:gd name="T31" fmla="*/ 2147483647 h 66"/>
                  <a:gd name="T32" fmla="*/ 2147483647 w 81"/>
                  <a:gd name="T33" fmla="*/ 2147483647 h 66"/>
                  <a:gd name="T34" fmla="*/ 2147483647 w 81"/>
                  <a:gd name="T35" fmla="*/ 2147483647 h 66"/>
                  <a:gd name="T36" fmla="*/ 2147483647 w 81"/>
                  <a:gd name="T37" fmla="*/ 2147483647 h 66"/>
                  <a:gd name="T38" fmla="*/ 2147483647 w 81"/>
                  <a:gd name="T39" fmla="*/ 2147483647 h 66"/>
                  <a:gd name="T40" fmla="*/ 2147483647 w 81"/>
                  <a:gd name="T41" fmla="*/ 2147483647 h 66"/>
                  <a:gd name="T42" fmla="*/ 2147483647 w 81"/>
                  <a:gd name="T43" fmla="*/ 2147483647 h 66"/>
                  <a:gd name="T44" fmla="*/ 2147483647 w 81"/>
                  <a:gd name="T45" fmla="*/ 2147483647 h 66"/>
                  <a:gd name="T46" fmla="*/ 2147483647 w 81"/>
                  <a:gd name="T47" fmla="*/ 2147483647 h 66"/>
                  <a:gd name="T48" fmla="*/ 2147483647 w 81"/>
                  <a:gd name="T49" fmla="*/ 2147483647 h 66"/>
                  <a:gd name="T50" fmla="*/ 2147483647 w 81"/>
                  <a:gd name="T51" fmla="*/ 2147483647 h 66"/>
                  <a:gd name="T52" fmla="*/ 2147483647 w 81"/>
                  <a:gd name="T53" fmla="*/ 2147483647 h 66"/>
                  <a:gd name="T54" fmla="*/ 2147483647 w 81"/>
                  <a:gd name="T55" fmla="*/ 2147483647 h 66"/>
                  <a:gd name="T56" fmla="*/ 2147483647 w 81"/>
                  <a:gd name="T57" fmla="*/ 2147483647 h 66"/>
                  <a:gd name="T58" fmla="*/ 2147483647 w 81"/>
                  <a:gd name="T59" fmla="*/ 2147483647 h 66"/>
                  <a:gd name="T60" fmla="*/ 2147483647 w 81"/>
                  <a:gd name="T61" fmla="*/ 2147483647 h 66"/>
                  <a:gd name="T62" fmla="*/ 2147483647 w 81"/>
                  <a:gd name="T63" fmla="*/ 2147483647 h 66"/>
                  <a:gd name="T64" fmla="*/ 2147483647 w 81"/>
                  <a:gd name="T65" fmla="*/ 2147483647 h 66"/>
                  <a:gd name="T66" fmla="*/ 2147483647 w 81"/>
                  <a:gd name="T67" fmla="*/ 2147483647 h 66"/>
                  <a:gd name="T68" fmla="*/ 2147483647 w 81"/>
                  <a:gd name="T69" fmla="*/ 2147483647 h 66"/>
                  <a:gd name="T70" fmla="*/ 2147483647 w 81"/>
                  <a:gd name="T71" fmla="*/ 2147483647 h 66"/>
                  <a:gd name="T72" fmla="*/ 2147483647 w 81"/>
                  <a:gd name="T73" fmla="*/ 2147483647 h 66"/>
                  <a:gd name="T74" fmla="*/ 2147483647 w 81"/>
                  <a:gd name="T75" fmla="*/ 2147483647 h 66"/>
                  <a:gd name="T76" fmla="*/ 2147483647 w 81"/>
                  <a:gd name="T77" fmla="*/ 2147483647 h 66"/>
                  <a:gd name="T78" fmla="*/ 2147483647 w 81"/>
                  <a:gd name="T79" fmla="*/ 2147483647 h 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1"/>
                  <a:gd name="T121" fmla="*/ 0 h 66"/>
                  <a:gd name="T122" fmla="*/ 81 w 81"/>
                  <a:gd name="T123" fmla="*/ 66 h 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1" h="66">
                    <a:moveTo>
                      <a:pt x="33" y="66"/>
                    </a:moveTo>
                    <a:lnTo>
                      <a:pt x="32" y="66"/>
                    </a:lnTo>
                    <a:lnTo>
                      <a:pt x="30" y="65"/>
                    </a:lnTo>
                    <a:lnTo>
                      <a:pt x="29" y="64"/>
                    </a:lnTo>
                    <a:lnTo>
                      <a:pt x="24" y="64"/>
                    </a:lnTo>
                    <a:lnTo>
                      <a:pt x="22" y="65"/>
                    </a:lnTo>
                    <a:lnTo>
                      <a:pt x="19" y="65"/>
                    </a:lnTo>
                    <a:lnTo>
                      <a:pt x="19" y="61"/>
                    </a:lnTo>
                    <a:lnTo>
                      <a:pt x="21" y="60"/>
                    </a:lnTo>
                    <a:lnTo>
                      <a:pt x="21" y="57"/>
                    </a:lnTo>
                    <a:lnTo>
                      <a:pt x="18" y="56"/>
                    </a:lnTo>
                    <a:lnTo>
                      <a:pt x="17" y="56"/>
                    </a:lnTo>
                    <a:lnTo>
                      <a:pt x="16" y="59"/>
                    </a:lnTo>
                    <a:lnTo>
                      <a:pt x="13" y="60"/>
                    </a:lnTo>
                    <a:lnTo>
                      <a:pt x="11" y="52"/>
                    </a:lnTo>
                    <a:lnTo>
                      <a:pt x="11" y="51"/>
                    </a:lnTo>
                    <a:lnTo>
                      <a:pt x="12" y="52"/>
                    </a:lnTo>
                    <a:lnTo>
                      <a:pt x="12" y="51"/>
                    </a:lnTo>
                    <a:lnTo>
                      <a:pt x="10" y="48"/>
                    </a:lnTo>
                    <a:lnTo>
                      <a:pt x="10" y="46"/>
                    </a:lnTo>
                    <a:lnTo>
                      <a:pt x="10" y="44"/>
                    </a:lnTo>
                    <a:lnTo>
                      <a:pt x="8" y="39"/>
                    </a:lnTo>
                    <a:lnTo>
                      <a:pt x="6" y="35"/>
                    </a:lnTo>
                    <a:lnTo>
                      <a:pt x="2" y="33"/>
                    </a:lnTo>
                    <a:lnTo>
                      <a:pt x="0" y="27"/>
                    </a:lnTo>
                    <a:lnTo>
                      <a:pt x="0" y="23"/>
                    </a:lnTo>
                    <a:lnTo>
                      <a:pt x="0" y="18"/>
                    </a:lnTo>
                    <a:lnTo>
                      <a:pt x="2" y="17"/>
                    </a:lnTo>
                    <a:lnTo>
                      <a:pt x="4" y="13"/>
                    </a:lnTo>
                    <a:lnTo>
                      <a:pt x="6" y="13"/>
                    </a:lnTo>
                    <a:lnTo>
                      <a:pt x="10" y="7"/>
                    </a:lnTo>
                    <a:lnTo>
                      <a:pt x="11" y="5"/>
                    </a:lnTo>
                    <a:lnTo>
                      <a:pt x="13" y="5"/>
                    </a:lnTo>
                    <a:lnTo>
                      <a:pt x="22" y="5"/>
                    </a:lnTo>
                    <a:lnTo>
                      <a:pt x="26" y="6"/>
                    </a:lnTo>
                    <a:lnTo>
                      <a:pt x="30" y="5"/>
                    </a:lnTo>
                    <a:lnTo>
                      <a:pt x="39" y="5"/>
                    </a:lnTo>
                    <a:lnTo>
                      <a:pt x="41" y="7"/>
                    </a:lnTo>
                    <a:lnTo>
                      <a:pt x="44" y="6"/>
                    </a:lnTo>
                    <a:lnTo>
                      <a:pt x="46" y="8"/>
                    </a:lnTo>
                    <a:lnTo>
                      <a:pt x="51" y="10"/>
                    </a:lnTo>
                    <a:lnTo>
                      <a:pt x="55" y="11"/>
                    </a:lnTo>
                    <a:lnTo>
                      <a:pt x="57" y="10"/>
                    </a:lnTo>
                    <a:lnTo>
                      <a:pt x="57" y="6"/>
                    </a:lnTo>
                    <a:lnTo>
                      <a:pt x="62" y="4"/>
                    </a:lnTo>
                    <a:lnTo>
                      <a:pt x="65" y="2"/>
                    </a:lnTo>
                    <a:lnTo>
                      <a:pt x="67" y="2"/>
                    </a:lnTo>
                    <a:lnTo>
                      <a:pt x="70" y="5"/>
                    </a:lnTo>
                    <a:lnTo>
                      <a:pt x="72" y="5"/>
                    </a:lnTo>
                    <a:lnTo>
                      <a:pt x="74" y="4"/>
                    </a:lnTo>
                    <a:lnTo>
                      <a:pt x="78" y="1"/>
                    </a:lnTo>
                    <a:lnTo>
                      <a:pt x="79" y="0"/>
                    </a:lnTo>
                    <a:lnTo>
                      <a:pt x="78" y="10"/>
                    </a:lnTo>
                    <a:lnTo>
                      <a:pt x="79" y="15"/>
                    </a:lnTo>
                    <a:lnTo>
                      <a:pt x="81" y="18"/>
                    </a:lnTo>
                    <a:lnTo>
                      <a:pt x="81" y="32"/>
                    </a:lnTo>
                    <a:lnTo>
                      <a:pt x="79" y="35"/>
                    </a:lnTo>
                    <a:lnTo>
                      <a:pt x="78" y="38"/>
                    </a:lnTo>
                    <a:lnTo>
                      <a:pt x="76" y="38"/>
                    </a:lnTo>
                    <a:lnTo>
                      <a:pt x="73" y="40"/>
                    </a:lnTo>
                    <a:lnTo>
                      <a:pt x="71" y="40"/>
                    </a:lnTo>
                    <a:lnTo>
                      <a:pt x="68" y="40"/>
                    </a:lnTo>
                    <a:lnTo>
                      <a:pt x="63" y="43"/>
                    </a:lnTo>
                    <a:lnTo>
                      <a:pt x="63" y="46"/>
                    </a:lnTo>
                    <a:lnTo>
                      <a:pt x="57" y="46"/>
                    </a:lnTo>
                    <a:lnTo>
                      <a:pt x="55" y="48"/>
                    </a:lnTo>
                    <a:lnTo>
                      <a:pt x="55" y="51"/>
                    </a:lnTo>
                    <a:lnTo>
                      <a:pt x="55" y="54"/>
                    </a:lnTo>
                    <a:lnTo>
                      <a:pt x="55" y="56"/>
                    </a:lnTo>
                    <a:lnTo>
                      <a:pt x="54" y="57"/>
                    </a:lnTo>
                    <a:lnTo>
                      <a:pt x="51" y="57"/>
                    </a:lnTo>
                    <a:lnTo>
                      <a:pt x="48" y="60"/>
                    </a:lnTo>
                    <a:lnTo>
                      <a:pt x="45" y="61"/>
                    </a:lnTo>
                    <a:lnTo>
                      <a:pt x="43" y="60"/>
                    </a:lnTo>
                    <a:lnTo>
                      <a:pt x="41" y="60"/>
                    </a:lnTo>
                    <a:lnTo>
                      <a:pt x="40" y="62"/>
                    </a:lnTo>
                    <a:lnTo>
                      <a:pt x="39" y="64"/>
                    </a:lnTo>
                    <a:lnTo>
                      <a:pt x="38" y="65"/>
                    </a:lnTo>
                    <a:lnTo>
                      <a:pt x="34" y="66"/>
                    </a:lnTo>
                    <a:lnTo>
                      <a:pt x="33" y="66"/>
                    </a:lnTo>
                    <a:close/>
                  </a:path>
                </a:pathLst>
              </a:custGeom>
              <a:solidFill>
                <a:srgbClr val="EAEAEA"/>
              </a:solidFill>
              <a:ln w="6350">
                <a:solidFill>
                  <a:srgbClr val="C0C0C0"/>
                </a:solidFill>
                <a:round/>
                <a:headEnd/>
                <a:tailEnd/>
              </a:ln>
            </p:spPr>
            <p:txBody>
              <a:bodyPr/>
              <a:lstStyle/>
              <a:p>
                <a:endParaRPr lang="en-US" dirty="0"/>
              </a:p>
            </p:txBody>
          </p:sp>
          <p:sp>
            <p:nvSpPr>
              <p:cNvPr id="832" name="Freeform 831"/>
              <p:cNvSpPr>
                <a:spLocks/>
              </p:cNvSpPr>
              <p:nvPr/>
            </p:nvSpPr>
            <p:spPr bwMode="auto">
              <a:xfrm>
                <a:off x="2194354" y="3649679"/>
                <a:ext cx="16108" cy="57620"/>
              </a:xfrm>
              <a:custGeom>
                <a:avLst/>
                <a:gdLst>
                  <a:gd name="T0" fmla="*/ 2147483647 w 8"/>
                  <a:gd name="T1" fmla="*/ 0 h 31"/>
                  <a:gd name="T2" fmla="*/ 2147483647 w 8"/>
                  <a:gd name="T3" fmla="*/ 2147483647 h 31"/>
                  <a:gd name="T4" fmla="*/ 2147483647 w 8"/>
                  <a:gd name="T5" fmla="*/ 2147483647 h 31"/>
                  <a:gd name="T6" fmla="*/ 2147483647 w 8"/>
                  <a:gd name="T7" fmla="*/ 2147483647 h 31"/>
                  <a:gd name="T8" fmla="*/ 2147483647 w 8"/>
                  <a:gd name="T9" fmla="*/ 2147483647 h 31"/>
                  <a:gd name="T10" fmla="*/ 2147483647 w 8"/>
                  <a:gd name="T11" fmla="*/ 2147483647 h 31"/>
                  <a:gd name="T12" fmla="*/ 0 w 8"/>
                  <a:gd name="T13" fmla="*/ 2147483647 h 31"/>
                  <a:gd name="T14" fmla="*/ 2147483647 w 8"/>
                  <a:gd name="T15" fmla="*/ 2147483647 h 31"/>
                  <a:gd name="T16" fmla="*/ 2147483647 w 8"/>
                  <a:gd name="T17" fmla="*/ 2147483647 h 31"/>
                  <a:gd name="T18" fmla="*/ 2147483647 w 8"/>
                  <a:gd name="T19" fmla="*/ 2147483647 h 31"/>
                  <a:gd name="T20" fmla="*/ 2147483647 w 8"/>
                  <a:gd name="T21" fmla="*/ 2147483647 h 31"/>
                  <a:gd name="T22" fmla="*/ 2147483647 w 8"/>
                  <a:gd name="T23" fmla="*/ 2147483647 h 31"/>
                  <a:gd name="T24" fmla="*/ 2147483647 w 8"/>
                  <a:gd name="T25" fmla="*/ 2147483647 h 31"/>
                  <a:gd name="T26" fmla="*/ 2147483647 w 8"/>
                  <a:gd name="T27" fmla="*/ 2147483647 h 31"/>
                  <a:gd name="T28" fmla="*/ 2147483647 w 8"/>
                  <a:gd name="T29" fmla="*/ 2147483647 h 31"/>
                  <a:gd name="T30" fmla="*/ 2147483647 w 8"/>
                  <a:gd name="T31" fmla="*/ 2147483647 h 31"/>
                  <a:gd name="T32" fmla="*/ 2147483647 w 8"/>
                  <a:gd name="T33" fmla="*/ 2147483647 h 31"/>
                  <a:gd name="T34" fmla="*/ 2147483647 w 8"/>
                  <a:gd name="T35" fmla="*/ 2147483647 h 31"/>
                  <a:gd name="T36" fmla="*/ 2147483647 w 8"/>
                  <a:gd name="T37" fmla="*/ 2147483647 h 31"/>
                  <a:gd name="T38" fmla="*/ 2147483647 w 8"/>
                  <a:gd name="T39" fmla="*/ 0 h 31"/>
                  <a:gd name="T40" fmla="*/ 2147483647 w 8"/>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31"/>
                  <a:gd name="T65" fmla="*/ 8 w 8"/>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31">
                    <a:moveTo>
                      <a:pt x="6" y="0"/>
                    </a:moveTo>
                    <a:lnTo>
                      <a:pt x="6" y="1"/>
                    </a:lnTo>
                    <a:lnTo>
                      <a:pt x="4" y="8"/>
                    </a:lnTo>
                    <a:lnTo>
                      <a:pt x="3" y="16"/>
                    </a:lnTo>
                    <a:lnTo>
                      <a:pt x="3" y="21"/>
                    </a:lnTo>
                    <a:lnTo>
                      <a:pt x="3" y="22"/>
                    </a:lnTo>
                    <a:lnTo>
                      <a:pt x="0" y="26"/>
                    </a:lnTo>
                    <a:lnTo>
                      <a:pt x="2" y="30"/>
                    </a:lnTo>
                    <a:lnTo>
                      <a:pt x="3" y="31"/>
                    </a:lnTo>
                    <a:lnTo>
                      <a:pt x="4" y="31"/>
                    </a:lnTo>
                    <a:lnTo>
                      <a:pt x="3" y="30"/>
                    </a:lnTo>
                    <a:lnTo>
                      <a:pt x="4" y="22"/>
                    </a:lnTo>
                    <a:lnTo>
                      <a:pt x="5" y="20"/>
                    </a:lnTo>
                    <a:lnTo>
                      <a:pt x="5" y="19"/>
                    </a:lnTo>
                    <a:lnTo>
                      <a:pt x="6" y="16"/>
                    </a:lnTo>
                    <a:lnTo>
                      <a:pt x="6" y="11"/>
                    </a:lnTo>
                    <a:lnTo>
                      <a:pt x="6" y="10"/>
                    </a:lnTo>
                    <a:lnTo>
                      <a:pt x="6" y="8"/>
                    </a:lnTo>
                    <a:lnTo>
                      <a:pt x="8" y="6"/>
                    </a:lnTo>
                    <a:lnTo>
                      <a:pt x="8" y="0"/>
                    </a:lnTo>
                    <a:lnTo>
                      <a:pt x="6" y="0"/>
                    </a:lnTo>
                    <a:close/>
                  </a:path>
                </a:pathLst>
              </a:custGeom>
              <a:solidFill>
                <a:srgbClr val="EAEAEA"/>
              </a:solidFill>
              <a:ln w="6350">
                <a:solidFill>
                  <a:srgbClr val="C0C0C0"/>
                </a:solidFill>
                <a:round/>
                <a:headEnd/>
                <a:tailEnd/>
              </a:ln>
            </p:spPr>
            <p:txBody>
              <a:bodyPr/>
              <a:lstStyle/>
              <a:p>
                <a:endParaRPr lang="en-US" dirty="0"/>
              </a:p>
            </p:txBody>
          </p:sp>
          <p:sp>
            <p:nvSpPr>
              <p:cNvPr id="833" name="Freeform 833"/>
              <p:cNvSpPr>
                <a:spLocks/>
              </p:cNvSpPr>
              <p:nvPr/>
            </p:nvSpPr>
            <p:spPr bwMode="auto">
              <a:xfrm>
                <a:off x="2492364" y="3359724"/>
                <a:ext cx="223506" cy="433072"/>
              </a:xfrm>
              <a:custGeom>
                <a:avLst/>
                <a:gdLst>
                  <a:gd name="T0" fmla="*/ 2147483647 w 111"/>
                  <a:gd name="T1" fmla="*/ 2147483647 h 233"/>
                  <a:gd name="T2" fmla="*/ 2147483647 w 111"/>
                  <a:gd name="T3" fmla="*/ 2147483647 h 233"/>
                  <a:gd name="T4" fmla="*/ 2147483647 w 111"/>
                  <a:gd name="T5" fmla="*/ 2147483647 h 233"/>
                  <a:gd name="T6" fmla="*/ 2147483647 w 111"/>
                  <a:gd name="T7" fmla="*/ 2147483647 h 233"/>
                  <a:gd name="T8" fmla="*/ 2147483647 w 111"/>
                  <a:gd name="T9" fmla="*/ 2147483647 h 233"/>
                  <a:gd name="T10" fmla="*/ 2147483647 w 111"/>
                  <a:gd name="T11" fmla="*/ 2147483647 h 233"/>
                  <a:gd name="T12" fmla="*/ 2147483647 w 111"/>
                  <a:gd name="T13" fmla="*/ 2147483647 h 233"/>
                  <a:gd name="T14" fmla="*/ 2147483647 w 111"/>
                  <a:gd name="T15" fmla="*/ 2147483647 h 233"/>
                  <a:gd name="T16" fmla="*/ 2147483647 w 111"/>
                  <a:gd name="T17" fmla="*/ 2147483647 h 233"/>
                  <a:gd name="T18" fmla="*/ 2147483647 w 111"/>
                  <a:gd name="T19" fmla="*/ 2147483647 h 233"/>
                  <a:gd name="T20" fmla="*/ 2147483647 w 111"/>
                  <a:gd name="T21" fmla="*/ 2147483647 h 233"/>
                  <a:gd name="T22" fmla="*/ 2147483647 w 111"/>
                  <a:gd name="T23" fmla="*/ 2147483647 h 233"/>
                  <a:gd name="T24" fmla="*/ 2147483647 w 111"/>
                  <a:gd name="T25" fmla="*/ 2147483647 h 233"/>
                  <a:gd name="T26" fmla="*/ 2147483647 w 111"/>
                  <a:gd name="T27" fmla="*/ 2147483647 h 233"/>
                  <a:gd name="T28" fmla="*/ 2147483647 w 111"/>
                  <a:gd name="T29" fmla="*/ 2147483647 h 233"/>
                  <a:gd name="T30" fmla="*/ 2147483647 w 111"/>
                  <a:gd name="T31" fmla="*/ 2147483647 h 233"/>
                  <a:gd name="T32" fmla="*/ 2147483647 w 111"/>
                  <a:gd name="T33" fmla="*/ 2147483647 h 233"/>
                  <a:gd name="T34" fmla="*/ 2147483647 w 111"/>
                  <a:gd name="T35" fmla="*/ 2147483647 h 233"/>
                  <a:gd name="T36" fmla="*/ 2147483647 w 111"/>
                  <a:gd name="T37" fmla="*/ 2147483647 h 233"/>
                  <a:gd name="T38" fmla="*/ 2147483647 w 111"/>
                  <a:gd name="T39" fmla="*/ 2147483647 h 233"/>
                  <a:gd name="T40" fmla="*/ 2147483647 w 111"/>
                  <a:gd name="T41" fmla="*/ 2147483647 h 233"/>
                  <a:gd name="T42" fmla="*/ 2147483647 w 111"/>
                  <a:gd name="T43" fmla="*/ 2147483647 h 233"/>
                  <a:gd name="T44" fmla="*/ 2147483647 w 111"/>
                  <a:gd name="T45" fmla="*/ 2147483647 h 233"/>
                  <a:gd name="T46" fmla="*/ 2147483647 w 111"/>
                  <a:gd name="T47" fmla="*/ 2147483647 h 233"/>
                  <a:gd name="T48" fmla="*/ 2147483647 w 111"/>
                  <a:gd name="T49" fmla="*/ 2147483647 h 233"/>
                  <a:gd name="T50" fmla="*/ 2147483647 w 111"/>
                  <a:gd name="T51" fmla="*/ 2147483647 h 233"/>
                  <a:gd name="T52" fmla="*/ 2147483647 w 111"/>
                  <a:gd name="T53" fmla="*/ 2147483647 h 233"/>
                  <a:gd name="T54" fmla="*/ 2147483647 w 111"/>
                  <a:gd name="T55" fmla="*/ 2147483647 h 233"/>
                  <a:gd name="T56" fmla="*/ 2147483647 w 111"/>
                  <a:gd name="T57" fmla="*/ 2147483647 h 233"/>
                  <a:gd name="T58" fmla="*/ 2147483647 w 111"/>
                  <a:gd name="T59" fmla="*/ 2147483647 h 233"/>
                  <a:gd name="T60" fmla="*/ 2147483647 w 111"/>
                  <a:gd name="T61" fmla="*/ 2147483647 h 233"/>
                  <a:gd name="T62" fmla="*/ 2147483647 w 111"/>
                  <a:gd name="T63" fmla="*/ 2147483647 h 233"/>
                  <a:gd name="T64" fmla="*/ 2147483647 w 111"/>
                  <a:gd name="T65" fmla="*/ 2147483647 h 233"/>
                  <a:gd name="T66" fmla="*/ 2147483647 w 111"/>
                  <a:gd name="T67" fmla="*/ 2147483647 h 233"/>
                  <a:gd name="T68" fmla="*/ 2147483647 w 111"/>
                  <a:gd name="T69" fmla="*/ 2147483647 h 233"/>
                  <a:gd name="T70" fmla="*/ 2147483647 w 111"/>
                  <a:gd name="T71" fmla="*/ 2147483647 h 233"/>
                  <a:gd name="T72" fmla="*/ 2147483647 w 111"/>
                  <a:gd name="T73" fmla="*/ 2147483647 h 233"/>
                  <a:gd name="T74" fmla="*/ 2147483647 w 111"/>
                  <a:gd name="T75" fmla="*/ 2147483647 h 233"/>
                  <a:gd name="T76" fmla="*/ 2147483647 w 111"/>
                  <a:gd name="T77" fmla="*/ 2147483647 h 233"/>
                  <a:gd name="T78" fmla="*/ 2147483647 w 111"/>
                  <a:gd name="T79" fmla="*/ 2147483647 h 233"/>
                  <a:gd name="T80" fmla="*/ 2147483647 w 111"/>
                  <a:gd name="T81" fmla="*/ 2147483647 h 233"/>
                  <a:gd name="T82" fmla="*/ 2147483647 w 111"/>
                  <a:gd name="T83" fmla="*/ 2147483647 h 233"/>
                  <a:gd name="T84" fmla="*/ 2147483647 w 111"/>
                  <a:gd name="T85" fmla="*/ 2147483647 h 233"/>
                  <a:gd name="T86" fmla="*/ 2147483647 w 111"/>
                  <a:gd name="T87" fmla="*/ 2147483647 h 233"/>
                  <a:gd name="T88" fmla="*/ 2147483647 w 111"/>
                  <a:gd name="T89" fmla="*/ 2147483647 h 233"/>
                  <a:gd name="T90" fmla="*/ 2147483647 w 111"/>
                  <a:gd name="T91" fmla="*/ 2147483647 h 233"/>
                  <a:gd name="T92" fmla="*/ 2147483647 w 111"/>
                  <a:gd name="T93" fmla="*/ 2147483647 h 233"/>
                  <a:gd name="T94" fmla="*/ 2147483647 w 111"/>
                  <a:gd name="T95" fmla="*/ 2147483647 h 233"/>
                  <a:gd name="T96" fmla="*/ 2147483647 w 111"/>
                  <a:gd name="T97" fmla="*/ 2147483647 h 233"/>
                  <a:gd name="T98" fmla="*/ 2147483647 w 111"/>
                  <a:gd name="T99" fmla="*/ 2147483647 h 233"/>
                  <a:gd name="T100" fmla="*/ 2147483647 w 111"/>
                  <a:gd name="T101" fmla="*/ 2147483647 h 233"/>
                  <a:gd name="T102" fmla="*/ 2147483647 w 111"/>
                  <a:gd name="T103" fmla="*/ 2147483647 h 233"/>
                  <a:gd name="T104" fmla="*/ 2147483647 w 111"/>
                  <a:gd name="T105" fmla="*/ 2147483647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1"/>
                  <a:gd name="T160" fmla="*/ 0 h 233"/>
                  <a:gd name="T161" fmla="*/ 111 w 111"/>
                  <a:gd name="T162" fmla="*/ 233 h 2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1" h="233">
                    <a:moveTo>
                      <a:pt x="65" y="217"/>
                    </a:moveTo>
                    <a:lnTo>
                      <a:pt x="67" y="217"/>
                    </a:lnTo>
                    <a:lnTo>
                      <a:pt x="69" y="216"/>
                    </a:lnTo>
                    <a:lnTo>
                      <a:pt x="67" y="213"/>
                    </a:lnTo>
                    <a:lnTo>
                      <a:pt x="67" y="211"/>
                    </a:lnTo>
                    <a:lnTo>
                      <a:pt x="70" y="211"/>
                    </a:lnTo>
                    <a:lnTo>
                      <a:pt x="70" y="210"/>
                    </a:lnTo>
                    <a:lnTo>
                      <a:pt x="71" y="210"/>
                    </a:lnTo>
                    <a:lnTo>
                      <a:pt x="71" y="208"/>
                    </a:lnTo>
                    <a:lnTo>
                      <a:pt x="71" y="206"/>
                    </a:lnTo>
                    <a:lnTo>
                      <a:pt x="72" y="205"/>
                    </a:lnTo>
                    <a:lnTo>
                      <a:pt x="76" y="204"/>
                    </a:lnTo>
                    <a:lnTo>
                      <a:pt x="78" y="205"/>
                    </a:lnTo>
                    <a:lnTo>
                      <a:pt x="81" y="205"/>
                    </a:lnTo>
                    <a:lnTo>
                      <a:pt x="87" y="202"/>
                    </a:lnTo>
                    <a:lnTo>
                      <a:pt x="91" y="200"/>
                    </a:lnTo>
                    <a:lnTo>
                      <a:pt x="93" y="197"/>
                    </a:lnTo>
                    <a:lnTo>
                      <a:pt x="102" y="193"/>
                    </a:lnTo>
                    <a:lnTo>
                      <a:pt x="104" y="190"/>
                    </a:lnTo>
                    <a:lnTo>
                      <a:pt x="107" y="190"/>
                    </a:lnTo>
                    <a:lnTo>
                      <a:pt x="107" y="189"/>
                    </a:lnTo>
                    <a:lnTo>
                      <a:pt x="108" y="187"/>
                    </a:lnTo>
                    <a:lnTo>
                      <a:pt x="109" y="186"/>
                    </a:lnTo>
                    <a:lnTo>
                      <a:pt x="109" y="183"/>
                    </a:lnTo>
                    <a:lnTo>
                      <a:pt x="109" y="182"/>
                    </a:lnTo>
                    <a:lnTo>
                      <a:pt x="109" y="181"/>
                    </a:lnTo>
                    <a:lnTo>
                      <a:pt x="109" y="182"/>
                    </a:lnTo>
                    <a:lnTo>
                      <a:pt x="109" y="179"/>
                    </a:lnTo>
                    <a:lnTo>
                      <a:pt x="109" y="173"/>
                    </a:lnTo>
                    <a:lnTo>
                      <a:pt x="109" y="172"/>
                    </a:lnTo>
                    <a:lnTo>
                      <a:pt x="110" y="173"/>
                    </a:lnTo>
                    <a:lnTo>
                      <a:pt x="109" y="170"/>
                    </a:lnTo>
                    <a:lnTo>
                      <a:pt x="110" y="168"/>
                    </a:lnTo>
                    <a:lnTo>
                      <a:pt x="111" y="168"/>
                    </a:lnTo>
                    <a:lnTo>
                      <a:pt x="111" y="170"/>
                    </a:lnTo>
                    <a:lnTo>
                      <a:pt x="111" y="167"/>
                    </a:lnTo>
                    <a:lnTo>
                      <a:pt x="111" y="165"/>
                    </a:lnTo>
                    <a:lnTo>
                      <a:pt x="110" y="164"/>
                    </a:lnTo>
                    <a:lnTo>
                      <a:pt x="110" y="160"/>
                    </a:lnTo>
                    <a:lnTo>
                      <a:pt x="110" y="156"/>
                    </a:lnTo>
                    <a:lnTo>
                      <a:pt x="109" y="154"/>
                    </a:lnTo>
                    <a:lnTo>
                      <a:pt x="109" y="151"/>
                    </a:lnTo>
                    <a:lnTo>
                      <a:pt x="109" y="150"/>
                    </a:lnTo>
                    <a:lnTo>
                      <a:pt x="108" y="142"/>
                    </a:lnTo>
                    <a:lnTo>
                      <a:pt x="103" y="128"/>
                    </a:lnTo>
                    <a:lnTo>
                      <a:pt x="97" y="121"/>
                    </a:lnTo>
                    <a:lnTo>
                      <a:pt x="96" y="118"/>
                    </a:lnTo>
                    <a:lnTo>
                      <a:pt x="96" y="115"/>
                    </a:lnTo>
                    <a:lnTo>
                      <a:pt x="94" y="116"/>
                    </a:lnTo>
                    <a:lnTo>
                      <a:pt x="93" y="116"/>
                    </a:lnTo>
                    <a:lnTo>
                      <a:pt x="93" y="115"/>
                    </a:lnTo>
                    <a:lnTo>
                      <a:pt x="92" y="112"/>
                    </a:lnTo>
                    <a:lnTo>
                      <a:pt x="87" y="111"/>
                    </a:lnTo>
                    <a:lnTo>
                      <a:pt x="85" y="109"/>
                    </a:lnTo>
                    <a:lnTo>
                      <a:pt x="82" y="106"/>
                    </a:lnTo>
                    <a:lnTo>
                      <a:pt x="80" y="104"/>
                    </a:lnTo>
                    <a:lnTo>
                      <a:pt x="77" y="101"/>
                    </a:lnTo>
                    <a:lnTo>
                      <a:pt x="76" y="100"/>
                    </a:lnTo>
                    <a:lnTo>
                      <a:pt x="75" y="99"/>
                    </a:lnTo>
                    <a:lnTo>
                      <a:pt x="72" y="96"/>
                    </a:lnTo>
                    <a:lnTo>
                      <a:pt x="70" y="93"/>
                    </a:lnTo>
                    <a:lnTo>
                      <a:pt x="67" y="90"/>
                    </a:lnTo>
                    <a:lnTo>
                      <a:pt x="66" y="87"/>
                    </a:lnTo>
                    <a:lnTo>
                      <a:pt x="65" y="83"/>
                    </a:lnTo>
                    <a:lnTo>
                      <a:pt x="61" y="80"/>
                    </a:lnTo>
                    <a:lnTo>
                      <a:pt x="56" y="76"/>
                    </a:lnTo>
                    <a:lnTo>
                      <a:pt x="54" y="72"/>
                    </a:lnTo>
                    <a:lnTo>
                      <a:pt x="55" y="68"/>
                    </a:lnTo>
                    <a:lnTo>
                      <a:pt x="56" y="66"/>
                    </a:lnTo>
                    <a:lnTo>
                      <a:pt x="56" y="62"/>
                    </a:lnTo>
                    <a:lnTo>
                      <a:pt x="60" y="55"/>
                    </a:lnTo>
                    <a:lnTo>
                      <a:pt x="67" y="47"/>
                    </a:lnTo>
                    <a:lnTo>
                      <a:pt x="69" y="46"/>
                    </a:lnTo>
                    <a:lnTo>
                      <a:pt x="70" y="43"/>
                    </a:lnTo>
                    <a:lnTo>
                      <a:pt x="72" y="40"/>
                    </a:lnTo>
                    <a:lnTo>
                      <a:pt x="74" y="39"/>
                    </a:lnTo>
                    <a:lnTo>
                      <a:pt x="78" y="36"/>
                    </a:lnTo>
                    <a:lnTo>
                      <a:pt x="81" y="34"/>
                    </a:lnTo>
                    <a:lnTo>
                      <a:pt x="82" y="32"/>
                    </a:lnTo>
                    <a:lnTo>
                      <a:pt x="87" y="29"/>
                    </a:lnTo>
                    <a:lnTo>
                      <a:pt x="89" y="29"/>
                    </a:lnTo>
                    <a:lnTo>
                      <a:pt x="91" y="28"/>
                    </a:lnTo>
                    <a:lnTo>
                      <a:pt x="88" y="27"/>
                    </a:lnTo>
                    <a:lnTo>
                      <a:pt x="83" y="27"/>
                    </a:lnTo>
                    <a:lnTo>
                      <a:pt x="80" y="27"/>
                    </a:lnTo>
                    <a:lnTo>
                      <a:pt x="78" y="25"/>
                    </a:lnTo>
                    <a:lnTo>
                      <a:pt x="72" y="22"/>
                    </a:lnTo>
                    <a:lnTo>
                      <a:pt x="70" y="18"/>
                    </a:lnTo>
                    <a:lnTo>
                      <a:pt x="69" y="13"/>
                    </a:lnTo>
                    <a:lnTo>
                      <a:pt x="70" y="10"/>
                    </a:lnTo>
                    <a:lnTo>
                      <a:pt x="69" y="7"/>
                    </a:lnTo>
                    <a:lnTo>
                      <a:pt x="64" y="6"/>
                    </a:lnTo>
                    <a:lnTo>
                      <a:pt x="60" y="6"/>
                    </a:lnTo>
                    <a:lnTo>
                      <a:pt x="55" y="3"/>
                    </a:lnTo>
                    <a:lnTo>
                      <a:pt x="53" y="1"/>
                    </a:lnTo>
                    <a:lnTo>
                      <a:pt x="48" y="0"/>
                    </a:lnTo>
                    <a:lnTo>
                      <a:pt x="45" y="0"/>
                    </a:lnTo>
                    <a:lnTo>
                      <a:pt x="43" y="3"/>
                    </a:lnTo>
                    <a:lnTo>
                      <a:pt x="41" y="5"/>
                    </a:lnTo>
                    <a:lnTo>
                      <a:pt x="37" y="7"/>
                    </a:lnTo>
                    <a:lnTo>
                      <a:pt x="34" y="7"/>
                    </a:lnTo>
                    <a:lnTo>
                      <a:pt x="32" y="7"/>
                    </a:lnTo>
                    <a:lnTo>
                      <a:pt x="30" y="8"/>
                    </a:lnTo>
                    <a:lnTo>
                      <a:pt x="27" y="10"/>
                    </a:lnTo>
                    <a:lnTo>
                      <a:pt x="26" y="8"/>
                    </a:lnTo>
                    <a:lnTo>
                      <a:pt x="22" y="10"/>
                    </a:lnTo>
                    <a:lnTo>
                      <a:pt x="21" y="8"/>
                    </a:lnTo>
                    <a:lnTo>
                      <a:pt x="19" y="8"/>
                    </a:lnTo>
                    <a:lnTo>
                      <a:pt x="15" y="11"/>
                    </a:lnTo>
                    <a:lnTo>
                      <a:pt x="12" y="11"/>
                    </a:lnTo>
                    <a:lnTo>
                      <a:pt x="11" y="8"/>
                    </a:lnTo>
                    <a:lnTo>
                      <a:pt x="8" y="8"/>
                    </a:lnTo>
                    <a:lnTo>
                      <a:pt x="6" y="7"/>
                    </a:lnTo>
                    <a:lnTo>
                      <a:pt x="5" y="8"/>
                    </a:lnTo>
                    <a:lnTo>
                      <a:pt x="4" y="10"/>
                    </a:lnTo>
                    <a:lnTo>
                      <a:pt x="3" y="12"/>
                    </a:lnTo>
                    <a:lnTo>
                      <a:pt x="3" y="13"/>
                    </a:lnTo>
                    <a:lnTo>
                      <a:pt x="0" y="12"/>
                    </a:lnTo>
                    <a:lnTo>
                      <a:pt x="4" y="17"/>
                    </a:lnTo>
                    <a:lnTo>
                      <a:pt x="9" y="22"/>
                    </a:lnTo>
                    <a:lnTo>
                      <a:pt x="11" y="24"/>
                    </a:lnTo>
                    <a:lnTo>
                      <a:pt x="12" y="28"/>
                    </a:lnTo>
                    <a:lnTo>
                      <a:pt x="12" y="30"/>
                    </a:lnTo>
                    <a:lnTo>
                      <a:pt x="12" y="33"/>
                    </a:lnTo>
                    <a:lnTo>
                      <a:pt x="17" y="38"/>
                    </a:lnTo>
                    <a:lnTo>
                      <a:pt x="22" y="39"/>
                    </a:lnTo>
                    <a:lnTo>
                      <a:pt x="28" y="38"/>
                    </a:lnTo>
                    <a:lnTo>
                      <a:pt x="32" y="38"/>
                    </a:lnTo>
                    <a:lnTo>
                      <a:pt x="34" y="40"/>
                    </a:lnTo>
                    <a:lnTo>
                      <a:pt x="37" y="43"/>
                    </a:lnTo>
                    <a:lnTo>
                      <a:pt x="37" y="45"/>
                    </a:lnTo>
                    <a:lnTo>
                      <a:pt x="39" y="46"/>
                    </a:lnTo>
                    <a:lnTo>
                      <a:pt x="41" y="49"/>
                    </a:lnTo>
                    <a:lnTo>
                      <a:pt x="42" y="51"/>
                    </a:lnTo>
                    <a:lnTo>
                      <a:pt x="42" y="54"/>
                    </a:lnTo>
                    <a:lnTo>
                      <a:pt x="37" y="57"/>
                    </a:lnTo>
                    <a:lnTo>
                      <a:pt x="36" y="58"/>
                    </a:lnTo>
                    <a:lnTo>
                      <a:pt x="32" y="57"/>
                    </a:lnTo>
                    <a:lnTo>
                      <a:pt x="31" y="57"/>
                    </a:lnTo>
                    <a:lnTo>
                      <a:pt x="30" y="60"/>
                    </a:lnTo>
                    <a:lnTo>
                      <a:pt x="28" y="62"/>
                    </a:lnTo>
                    <a:lnTo>
                      <a:pt x="28" y="63"/>
                    </a:lnTo>
                    <a:lnTo>
                      <a:pt x="31" y="65"/>
                    </a:lnTo>
                    <a:lnTo>
                      <a:pt x="33" y="66"/>
                    </a:lnTo>
                    <a:lnTo>
                      <a:pt x="38" y="69"/>
                    </a:lnTo>
                    <a:lnTo>
                      <a:pt x="45" y="74"/>
                    </a:lnTo>
                    <a:lnTo>
                      <a:pt x="47" y="78"/>
                    </a:lnTo>
                    <a:lnTo>
                      <a:pt x="53" y="84"/>
                    </a:lnTo>
                    <a:lnTo>
                      <a:pt x="54" y="87"/>
                    </a:lnTo>
                    <a:lnTo>
                      <a:pt x="59" y="93"/>
                    </a:lnTo>
                    <a:lnTo>
                      <a:pt x="61" y="93"/>
                    </a:lnTo>
                    <a:lnTo>
                      <a:pt x="65" y="96"/>
                    </a:lnTo>
                    <a:lnTo>
                      <a:pt x="67" y="100"/>
                    </a:lnTo>
                    <a:lnTo>
                      <a:pt x="67" y="104"/>
                    </a:lnTo>
                    <a:lnTo>
                      <a:pt x="69" y="107"/>
                    </a:lnTo>
                    <a:lnTo>
                      <a:pt x="71" y="107"/>
                    </a:lnTo>
                    <a:lnTo>
                      <a:pt x="75" y="111"/>
                    </a:lnTo>
                    <a:lnTo>
                      <a:pt x="77" y="113"/>
                    </a:lnTo>
                    <a:lnTo>
                      <a:pt x="78" y="118"/>
                    </a:lnTo>
                    <a:lnTo>
                      <a:pt x="82" y="126"/>
                    </a:lnTo>
                    <a:lnTo>
                      <a:pt x="83" y="128"/>
                    </a:lnTo>
                    <a:lnTo>
                      <a:pt x="83" y="138"/>
                    </a:lnTo>
                    <a:lnTo>
                      <a:pt x="82" y="148"/>
                    </a:lnTo>
                    <a:lnTo>
                      <a:pt x="83" y="153"/>
                    </a:lnTo>
                    <a:lnTo>
                      <a:pt x="85" y="156"/>
                    </a:lnTo>
                    <a:lnTo>
                      <a:pt x="85" y="170"/>
                    </a:lnTo>
                    <a:lnTo>
                      <a:pt x="83" y="173"/>
                    </a:lnTo>
                    <a:lnTo>
                      <a:pt x="82" y="176"/>
                    </a:lnTo>
                    <a:lnTo>
                      <a:pt x="80" y="176"/>
                    </a:lnTo>
                    <a:lnTo>
                      <a:pt x="77" y="178"/>
                    </a:lnTo>
                    <a:lnTo>
                      <a:pt x="75" y="178"/>
                    </a:lnTo>
                    <a:lnTo>
                      <a:pt x="72" y="178"/>
                    </a:lnTo>
                    <a:lnTo>
                      <a:pt x="67" y="181"/>
                    </a:lnTo>
                    <a:lnTo>
                      <a:pt x="67" y="184"/>
                    </a:lnTo>
                    <a:lnTo>
                      <a:pt x="61" y="184"/>
                    </a:lnTo>
                    <a:lnTo>
                      <a:pt x="59" y="186"/>
                    </a:lnTo>
                    <a:lnTo>
                      <a:pt x="59" y="189"/>
                    </a:lnTo>
                    <a:lnTo>
                      <a:pt x="59" y="192"/>
                    </a:lnTo>
                    <a:lnTo>
                      <a:pt x="59" y="194"/>
                    </a:lnTo>
                    <a:lnTo>
                      <a:pt x="58" y="195"/>
                    </a:lnTo>
                    <a:lnTo>
                      <a:pt x="55" y="195"/>
                    </a:lnTo>
                    <a:lnTo>
                      <a:pt x="52" y="198"/>
                    </a:lnTo>
                    <a:lnTo>
                      <a:pt x="49" y="199"/>
                    </a:lnTo>
                    <a:lnTo>
                      <a:pt x="47" y="198"/>
                    </a:lnTo>
                    <a:lnTo>
                      <a:pt x="45" y="198"/>
                    </a:lnTo>
                    <a:lnTo>
                      <a:pt x="44" y="200"/>
                    </a:lnTo>
                    <a:lnTo>
                      <a:pt x="43" y="202"/>
                    </a:lnTo>
                    <a:lnTo>
                      <a:pt x="42" y="203"/>
                    </a:lnTo>
                    <a:lnTo>
                      <a:pt x="38" y="204"/>
                    </a:lnTo>
                    <a:lnTo>
                      <a:pt x="37" y="204"/>
                    </a:lnTo>
                    <a:lnTo>
                      <a:pt x="39" y="208"/>
                    </a:lnTo>
                    <a:lnTo>
                      <a:pt x="44" y="209"/>
                    </a:lnTo>
                    <a:lnTo>
                      <a:pt x="45" y="211"/>
                    </a:lnTo>
                    <a:lnTo>
                      <a:pt x="44" y="214"/>
                    </a:lnTo>
                    <a:lnTo>
                      <a:pt x="43" y="216"/>
                    </a:lnTo>
                    <a:lnTo>
                      <a:pt x="42" y="221"/>
                    </a:lnTo>
                    <a:lnTo>
                      <a:pt x="42" y="224"/>
                    </a:lnTo>
                    <a:lnTo>
                      <a:pt x="43" y="227"/>
                    </a:lnTo>
                    <a:lnTo>
                      <a:pt x="44" y="231"/>
                    </a:lnTo>
                    <a:lnTo>
                      <a:pt x="43" y="232"/>
                    </a:lnTo>
                    <a:lnTo>
                      <a:pt x="43" y="233"/>
                    </a:lnTo>
                    <a:lnTo>
                      <a:pt x="47" y="233"/>
                    </a:lnTo>
                    <a:lnTo>
                      <a:pt x="50" y="230"/>
                    </a:lnTo>
                    <a:lnTo>
                      <a:pt x="53" y="226"/>
                    </a:lnTo>
                    <a:lnTo>
                      <a:pt x="55" y="224"/>
                    </a:lnTo>
                    <a:lnTo>
                      <a:pt x="61" y="221"/>
                    </a:lnTo>
                    <a:lnTo>
                      <a:pt x="63" y="220"/>
                    </a:lnTo>
                    <a:lnTo>
                      <a:pt x="63" y="219"/>
                    </a:lnTo>
                    <a:lnTo>
                      <a:pt x="65" y="217"/>
                    </a:lnTo>
                    <a:close/>
                  </a:path>
                </a:pathLst>
              </a:custGeom>
              <a:solidFill>
                <a:srgbClr val="EAEAEA"/>
              </a:solidFill>
              <a:ln w="6350">
                <a:solidFill>
                  <a:srgbClr val="C0C0C0"/>
                </a:solidFill>
                <a:round/>
                <a:headEnd/>
                <a:tailEnd/>
              </a:ln>
            </p:spPr>
            <p:txBody>
              <a:bodyPr/>
              <a:lstStyle/>
              <a:p>
                <a:endParaRPr lang="en-US" dirty="0"/>
              </a:p>
            </p:txBody>
          </p:sp>
          <p:sp>
            <p:nvSpPr>
              <p:cNvPr id="834" name="Freeform 835"/>
              <p:cNvSpPr>
                <a:spLocks/>
              </p:cNvSpPr>
              <p:nvPr/>
            </p:nvSpPr>
            <p:spPr bwMode="auto">
              <a:xfrm>
                <a:off x="2723922" y="3841121"/>
                <a:ext cx="302035" cy="170998"/>
              </a:xfrm>
              <a:custGeom>
                <a:avLst/>
                <a:gdLst>
                  <a:gd name="T0" fmla="*/ 2147483647 w 150"/>
                  <a:gd name="T1" fmla="*/ 2147483647 h 92"/>
                  <a:gd name="T2" fmla="*/ 2147483647 w 150"/>
                  <a:gd name="T3" fmla="*/ 2147483647 h 92"/>
                  <a:gd name="T4" fmla="*/ 2147483647 w 150"/>
                  <a:gd name="T5" fmla="*/ 2147483647 h 92"/>
                  <a:gd name="T6" fmla="*/ 2147483647 w 150"/>
                  <a:gd name="T7" fmla="*/ 2147483647 h 92"/>
                  <a:gd name="T8" fmla="*/ 2147483647 w 150"/>
                  <a:gd name="T9" fmla="*/ 2147483647 h 92"/>
                  <a:gd name="T10" fmla="*/ 2147483647 w 150"/>
                  <a:gd name="T11" fmla="*/ 2147483647 h 92"/>
                  <a:gd name="T12" fmla="*/ 2147483647 w 150"/>
                  <a:gd name="T13" fmla="*/ 2147483647 h 92"/>
                  <a:gd name="T14" fmla="*/ 2147483647 w 150"/>
                  <a:gd name="T15" fmla="*/ 2147483647 h 92"/>
                  <a:gd name="T16" fmla="*/ 2147483647 w 150"/>
                  <a:gd name="T17" fmla="*/ 2147483647 h 92"/>
                  <a:gd name="T18" fmla="*/ 2147483647 w 150"/>
                  <a:gd name="T19" fmla="*/ 2147483647 h 92"/>
                  <a:gd name="T20" fmla="*/ 2147483647 w 150"/>
                  <a:gd name="T21" fmla="*/ 2147483647 h 92"/>
                  <a:gd name="T22" fmla="*/ 2147483647 w 150"/>
                  <a:gd name="T23" fmla="*/ 2147483647 h 92"/>
                  <a:gd name="T24" fmla="*/ 2147483647 w 150"/>
                  <a:gd name="T25" fmla="*/ 0 h 92"/>
                  <a:gd name="T26" fmla="*/ 2147483647 w 150"/>
                  <a:gd name="T27" fmla="*/ 2147483647 h 92"/>
                  <a:gd name="T28" fmla="*/ 2147483647 w 150"/>
                  <a:gd name="T29" fmla="*/ 2147483647 h 92"/>
                  <a:gd name="T30" fmla="*/ 2147483647 w 150"/>
                  <a:gd name="T31" fmla="*/ 2147483647 h 92"/>
                  <a:gd name="T32" fmla="*/ 2147483647 w 150"/>
                  <a:gd name="T33" fmla="*/ 2147483647 h 92"/>
                  <a:gd name="T34" fmla="*/ 2147483647 w 150"/>
                  <a:gd name="T35" fmla="*/ 2147483647 h 92"/>
                  <a:gd name="T36" fmla="*/ 2147483647 w 150"/>
                  <a:gd name="T37" fmla="*/ 2147483647 h 92"/>
                  <a:gd name="T38" fmla="*/ 2147483647 w 150"/>
                  <a:gd name="T39" fmla="*/ 2147483647 h 92"/>
                  <a:gd name="T40" fmla="*/ 2147483647 w 150"/>
                  <a:gd name="T41" fmla="*/ 2147483647 h 92"/>
                  <a:gd name="T42" fmla="*/ 2147483647 w 150"/>
                  <a:gd name="T43" fmla="*/ 2147483647 h 92"/>
                  <a:gd name="T44" fmla="*/ 2147483647 w 150"/>
                  <a:gd name="T45" fmla="*/ 2147483647 h 92"/>
                  <a:gd name="T46" fmla="*/ 2147483647 w 150"/>
                  <a:gd name="T47" fmla="*/ 2147483647 h 92"/>
                  <a:gd name="T48" fmla="*/ 2147483647 w 150"/>
                  <a:gd name="T49" fmla="*/ 2147483647 h 92"/>
                  <a:gd name="T50" fmla="*/ 2147483647 w 150"/>
                  <a:gd name="T51" fmla="*/ 2147483647 h 92"/>
                  <a:gd name="T52" fmla="*/ 2147483647 w 150"/>
                  <a:gd name="T53" fmla="*/ 2147483647 h 92"/>
                  <a:gd name="T54" fmla="*/ 2147483647 w 150"/>
                  <a:gd name="T55" fmla="*/ 2147483647 h 92"/>
                  <a:gd name="T56" fmla="*/ 2147483647 w 150"/>
                  <a:gd name="T57" fmla="*/ 2147483647 h 92"/>
                  <a:gd name="T58" fmla="*/ 2147483647 w 150"/>
                  <a:gd name="T59" fmla="*/ 2147483647 h 92"/>
                  <a:gd name="T60" fmla="*/ 2147483647 w 150"/>
                  <a:gd name="T61" fmla="*/ 2147483647 h 92"/>
                  <a:gd name="T62" fmla="*/ 2147483647 w 150"/>
                  <a:gd name="T63" fmla="*/ 2147483647 h 92"/>
                  <a:gd name="T64" fmla="*/ 2147483647 w 150"/>
                  <a:gd name="T65" fmla="*/ 2147483647 h 92"/>
                  <a:gd name="T66" fmla="*/ 2147483647 w 150"/>
                  <a:gd name="T67" fmla="*/ 2147483647 h 92"/>
                  <a:gd name="T68" fmla="*/ 2147483647 w 150"/>
                  <a:gd name="T69" fmla="*/ 2147483647 h 92"/>
                  <a:gd name="T70" fmla="*/ 2147483647 w 150"/>
                  <a:gd name="T71" fmla="*/ 2147483647 h 92"/>
                  <a:gd name="T72" fmla="*/ 2147483647 w 150"/>
                  <a:gd name="T73" fmla="*/ 2147483647 h 92"/>
                  <a:gd name="T74" fmla="*/ 2147483647 w 150"/>
                  <a:gd name="T75" fmla="*/ 2147483647 h 92"/>
                  <a:gd name="T76" fmla="*/ 2147483647 w 150"/>
                  <a:gd name="T77" fmla="*/ 2147483647 h 92"/>
                  <a:gd name="T78" fmla="*/ 2147483647 w 150"/>
                  <a:gd name="T79" fmla="*/ 2147483647 h 92"/>
                  <a:gd name="T80" fmla="*/ 2147483647 w 150"/>
                  <a:gd name="T81" fmla="*/ 2147483647 h 92"/>
                  <a:gd name="T82" fmla="*/ 2147483647 w 150"/>
                  <a:gd name="T83" fmla="*/ 2147483647 h 92"/>
                  <a:gd name="T84" fmla="*/ 2147483647 w 150"/>
                  <a:gd name="T85" fmla="*/ 2147483647 h 92"/>
                  <a:gd name="T86" fmla="*/ 0 w 150"/>
                  <a:gd name="T87" fmla="*/ 2147483647 h 92"/>
                  <a:gd name="T88" fmla="*/ 2147483647 w 150"/>
                  <a:gd name="T89" fmla="*/ 2147483647 h 92"/>
                  <a:gd name="T90" fmla="*/ 2147483647 w 150"/>
                  <a:gd name="T91" fmla="*/ 2147483647 h 92"/>
                  <a:gd name="T92" fmla="*/ 2147483647 w 150"/>
                  <a:gd name="T93" fmla="*/ 2147483647 h 92"/>
                  <a:gd name="T94" fmla="*/ 2147483647 w 150"/>
                  <a:gd name="T95" fmla="*/ 2147483647 h 92"/>
                  <a:gd name="T96" fmla="*/ 2147483647 w 150"/>
                  <a:gd name="T97" fmla="*/ 2147483647 h 92"/>
                  <a:gd name="T98" fmla="*/ 2147483647 w 150"/>
                  <a:gd name="T99" fmla="*/ 2147483647 h 92"/>
                  <a:gd name="T100" fmla="*/ 2147483647 w 150"/>
                  <a:gd name="T101" fmla="*/ 2147483647 h 92"/>
                  <a:gd name="T102" fmla="*/ 2147483647 w 150"/>
                  <a:gd name="T103" fmla="*/ 2147483647 h 92"/>
                  <a:gd name="T104" fmla="*/ 2147483647 w 150"/>
                  <a:gd name="T105" fmla="*/ 2147483647 h 92"/>
                  <a:gd name="T106" fmla="*/ 2147483647 w 150"/>
                  <a:gd name="T107" fmla="*/ 2147483647 h 92"/>
                  <a:gd name="T108" fmla="*/ 2147483647 w 150"/>
                  <a:gd name="T109" fmla="*/ 2147483647 h 92"/>
                  <a:gd name="T110" fmla="*/ 2147483647 w 150"/>
                  <a:gd name="T111" fmla="*/ 2147483647 h 92"/>
                  <a:gd name="T112" fmla="*/ 2147483647 w 150"/>
                  <a:gd name="T113" fmla="*/ 2147483647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
                  <a:gd name="T172" fmla="*/ 0 h 92"/>
                  <a:gd name="T173" fmla="*/ 150 w 150"/>
                  <a:gd name="T174" fmla="*/ 92 h 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 h="92">
                    <a:moveTo>
                      <a:pt x="69" y="35"/>
                    </a:moveTo>
                    <a:lnTo>
                      <a:pt x="70" y="37"/>
                    </a:lnTo>
                    <a:lnTo>
                      <a:pt x="71" y="37"/>
                    </a:lnTo>
                    <a:lnTo>
                      <a:pt x="73" y="40"/>
                    </a:lnTo>
                    <a:lnTo>
                      <a:pt x="75" y="42"/>
                    </a:lnTo>
                    <a:lnTo>
                      <a:pt x="76" y="43"/>
                    </a:lnTo>
                    <a:lnTo>
                      <a:pt x="77" y="44"/>
                    </a:lnTo>
                    <a:lnTo>
                      <a:pt x="78" y="44"/>
                    </a:lnTo>
                    <a:lnTo>
                      <a:pt x="80" y="44"/>
                    </a:lnTo>
                    <a:lnTo>
                      <a:pt x="81" y="42"/>
                    </a:lnTo>
                    <a:lnTo>
                      <a:pt x="81" y="34"/>
                    </a:lnTo>
                    <a:lnTo>
                      <a:pt x="82" y="33"/>
                    </a:lnTo>
                    <a:lnTo>
                      <a:pt x="83" y="33"/>
                    </a:lnTo>
                    <a:lnTo>
                      <a:pt x="84" y="33"/>
                    </a:lnTo>
                    <a:lnTo>
                      <a:pt x="86" y="34"/>
                    </a:lnTo>
                    <a:lnTo>
                      <a:pt x="86" y="37"/>
                    </a:lnTo>
                    <a:lnTo>
                      <a:pt x="87" y="38"/>
                    </a:lnTo>
                    <a:lnTo>
                      <a:pt x="88" y="39"/>
                    </a:lnTo>
                    <a:lnTo>
                      <a:pt x="91" y="39"/>
                    </a:lnTo>
                    <a:lnTo>
                      <a:pt x="91" y="38"/>
                    </a:lnTo>
                    <a:lnTo>
                      <a:pt x="91" y="35"/>
                    </a:lnTo>
                    <a:lnTo>
                      <a:pt x="91" y="34"/>
                    </a:lnTo>
                    <a:lnTo>
                      <a:pt x="89" y="32"/>
                    </a:lnTo>
                    <a:lnTo>
                      <a:pt x="88" y="31"/>
                    </a:lnTo>
                    <a:lnTo>
                      <a:pt x="89" y="31"/>
                    </a:lnTo>
                    <a:lnTo>
                      <a:pt x="91" y="29"/>
                    </a:lnTo>
                    <a:lnTo>
                      <a:pt x="93" y="27"/>
                    </a:lnTo>
                    <a:lnTo>
                      <a:pt x="92" y="26"/>
                    </a:lnTo>
                    <a:lnTo>
                      <a:pt x="91" y="24"/>
                    </a:lnTo>
                    <a:lnTo>
                      <a:pt x="92" y="22"/>
                    </a:lnTo>
                    <a:lnTo>
                      <a:pt x="93" y="22"/>
                    </a:lnTo>
                    <a:lnTo>
                      <a:pt x="95" y="22"/>
                    </a:lnTo>
                    <a:lnTo>
                      <a:pt x="99" y="17"/>
                    </a:lnTo>
                    <a:lnTo>
                      <a:pt x="102" y="15"/>
                    </a:lnTo>
                    <a:lnTo>
                      <a:pt x="102" y="13"/>
                    </a:lnTo>
                    <a:lnTo>
                      <a:pt x="108" y="5"/>
                    </a:lnTo>
                    <a:lnTo>
                      <a:pt x="109" y="4"/>
                    </a:lnTo>
                    <a:lnTo>
                      <a:pt x="110" y="1"/>
                    </a:lnTo>
                    <a:lnTo>
                      <a:pt x="111" y="0"/>
                    </a:lnTo>
                    <a:lnTo>
                      <a:pt x="111" y="4"/>
                    </a:lnTo>
                    <a:lnTo>
                      <a:pt x="111" y="5"/>
                    </a:lnTo>
                    <a:lnTo>
                      <a:pt x="111" y="6"/>
                    </a:lnTo>
                    <a:lnTo>
                      <a:pt x="114" y="2"/>
                    </a:lnTo>
                    <a:lnTo>
                      <a:pt x="115" y="0"/>
                    </a:lnTo>
                    <a:lnTo>
                      <a:pt x="117" y="0"/>
                    </a:lnTo>
                    <a:lnTo>
                      <a:pt x="119" y="1"/>
                    </a:lnTo>
                    <a:lnTo>
                      <a:pt x="120" y="5"/>
                    </a:lnTo>
                    <a:lnTo>
                      <a:pt x="121" y="6"/>
                    </a:lnTo>
                    <a:lnTo>
                      <a:pt x="122" y="5"/>
                    </a:lnTo>
                    <a:lnTo>
                      <a:pt x="125" y="7"/>
                    </a:lnTo>
                    <a:lnTo>
                      <a:pt x="126" y="11"/>
                    </a:lnTo>
                    <a:lnTo>
                      <a:pt x="125" y="12"/>
                    </a:lnTo>
                    <a:lnTo>
                      <a:pt x="125" y="16"/>
                    </a:lnTo>
                    <a:lnTo>
                      <a:pt x="126" y="16"/>
                    </a:lnTo>
                    <a:lnTo>
                      <a:pt x="127" y="16"/>
                    </a:lnTo>
                    <a:lnTo>
                      <a:pt x="130" y="15"/>
                    </a:lnTo>
                    <a:lnTo>
                      <a:pt x="131" y="15"/>
                    </a:lnTo>
                    <a:lnTo>
                      <a:pt x="132" y="16"/>
                    </a:lnTo>
                    <a:lnTo>
                      <a:pt x="132" y="17"/>
                    </a:lnTo>
                    <a:lnTo>
                      <a:pt x="131" y="18"/>
                    </a:lnTo>
                    <a:lnTo>
                      <a:pt x="131" y="20"/>
                    </a:lnTo>
                    <a:lnTo>
                      <a:pt x="132" y="20"/>
                    </a:lnTo>
                    <a:lnTo>
                      <a:pt x="135" y="18"/>
                    </a:lnTo>
                    <a:lnTo>
                      <a:pt x="136" y="18"/>
                    </a:lnTo>
                    <a:lnTo>
                      <a:pt x="137" y="20"/>
                    </a:lnTo>
                    <a:lnTo>
                      <a:pt x="142" y="22"/>
                    </a:lnTo>
                    <a:lnTo>
                      <a:pt x="148" y="24"/>
                    </a:lnTo>
                    <a:lnTo>
                      <a:pt x="149" y="26"/>
                    </a:lnTo>
                    <a:lnTo>
                      <a:pt x="150" y="27"/>
                    </a:lnTo>
                    <a:lnTo>
                      <a:pt x="149" y="28"/>
                    </a:lnTo>
                    <a:lnTo>
                      <a:pt x="147" y="29"/>
                    </a:lnTo>
                    <a:lnTo>
                      <a:pt x="144" y="31"/>
                    </a:lnTo>
                    <a:lnTo>
                      <a:pt x="142" y="32"/>
                    </a:lnTo>
                    <a:lnTo>
                      <a:pt x="138" y="32"/>
                    </a:lnTo>
                    <a:lnTo>
                      <a:pt x="137" y="31"/>
                    </a:lnTo>
                    <a:lnTo>
                      <a:pt x="135" y="32"/>
                    </a:lnTo>
                    <a:lnTo>
                      <a:pt x="135" y="33"/>
                    </a:lnTo>
                    <a:lnTo>
                      <a:pt x="135" y="35"/>
                    </a:lnTo>
                    <a:lnTo>
                      <a:pt x="137" y="37"/>
                    </a:lnTo>
                    <a:lnTo>
                      <a:pt x="138" y="37"/>
                    </a:lnTo>
                    <a:lnTo>
                      <a:pt x="139" y="38"/>
                    </a:lnTo>
                    <a:lnTo>
                      <a:pt x="139" y="39"/>
                    </a:lnTo>
                    <a:lnTo>
                      <a:pt x="136" y="40"/>
                    </a:lnTo>
                    <a:lnTo>
                      <a:pt x="131" y="42"/>
                    </a:lnTo>
                    <a:lnTo>
                      <a:pt x="130" y="42"/>
                    </a:lnTo>
                    <a:lnTo>
                      <a:pt x="127" y="40"/>
                    </a:lnTo>
                    <a:lnTo>
                      <a:pt x="126" y="40"/>
                    </a:lnTo>
                    <a:lnTo>
                      <a:pt x="125" y="42"/>
                    </a:lnTo>
                    <a:lnTo>
                      <a:pt x="125" y="43"/>
                    </a:lnTo>
                    <a:lnTo>
                      <a:pt x="122" y="42"/>
                    </a:lnTo>
                    <a:lnTo>
                      <a:pt x="119" y="40"/>
                    </a:lnTo>
                    <a:lnTo>
                      <a:pt x="116" y="39"/>
                    </a:lnTo>
                    <a:lnTo>
                      <a:pt x="103" y="39"/>
                    </a:lnTo>
                    <a:lnTo>
                      <a:pt x="97" y="39"/>
                    </a:lnTo>
                    <a:lnTo>
                      <a:pt x="95" y="42"/>
                    </a:lnTo>
                    <a:lnTo>
                      <a:pt x="93" y="46"/>
                    </a:lnTo>
                    <a:lnTo>
                      <a:pt x="93" y="53"/>
                    </a:lnTo>
                    <a:lnTo>
                      <a:pt x="92" y="56"/>
                    </a:lnTo>
                    <a:lnTo>
                      <a:pt x="84" y="65"/>
                    </a:lnTo>
                    <a:lnTo>
                      <a:pt x="82" y="72"/>
                    </a:lnTo>
                    <a:lnTo>
                      <a:pt x="80" y="77"/>
                    </a:lnTo>
                    <a:lnTo>
                      <a:pt x="78" y="81"/>
                    </a:lnTo>
                    <a:lnTo>
                      <a:pt x="77" y="82"/>
                    </a:lnTo>
                    <a:lnTo>
                      <a:pt x="75" y="83"/>
                    </a:lnTo>
                    <a:lnTo>
                      <a:pt x="71" y="84"/>
                    </a:lnTo>
                    <a:lnTo>
                      <a:pt x="69" y="86"/>
                    </a:lnTo>
                    <a:lnTo>
                      <a:pt x="65" y="86"/>
                    </a:lnTo>
                    <a:lnTo>
                      <a:pt x="62" y="88"/>
                    </a:lnTo>
                    <a:lnTo>
                      <a:pt x="60" y="88"/>
                    </a:lnTo>
                    <a:lnTo>
                      <a:pt x="54" y="86"/>
                    </a:lnTo>
                    <a:lnTo>
                      <a:pt x="53" y="86"/>
                    </a:lnTo>
                    <a:lnTo>
                      <a:pt x="51" y="83"/>
                    </a:lnTo>
                    <a:lnTo>
                      <a:pt x="50" y="83"/>
                    </a:lnTo>
                    <a:lnTo>
                      <a:pt x="43" y="83"/>
                    </a:lnTo>
                    <a:lnTo>
                      <a:pt x="42" y="83"/>
                    </a:lnTo>
                    <a:lnTo>
                      <a:pt x="39" y="86"/>
                    </a:lnTo>
                    <a:lnTo>
                      <a:pt x="36" y="90"/>
                    </a:lnTo>
                    <a:lnTo>
                      <a:pt x="33" y="92"/>
                    </a:lnTo>
                    <a:lnTo>
                      <a:pt x="31" y="92"/>
                    </a:lnTo>
                    <a:lnTo>
                      <a:pt x="27" y="92"/>
                    </a:lnTo>
                    <a:lnTo>
                      <a:pt x="25" y="92"/>
                    </a:lnTo>
                    <a:lnTo>
                      <a:pt x="22" y="90"/>
                    </a:lnTo>
                    <a:lnTo>
                      <a:pt x="20" y="90"/>
                    </a:lnTo>
                    <a:lnTo>
                      <a:pt x="16" y="92"/>
                    </a:lnTo>
                    <a:lnTo>
                      <a:pt x="12" y="92"/>
                    </a:lnTo>
                    <a:lnTo>
                      <a:pt x="9" y="88"/>
                    </a:lnTo>
                    <a:lnTo>
                      <a:pt x="0" y="77"/>
                    </a:lnTo>
                    <a:lnTo>
                      <a:pt x="0" y="76"/>
                    </a:lnTo>
                    <a:lnTo>
                      <a:pt x="1" y="75"/>
                    </a:lnTo>
                    <a:lnTo>
                      <a:pt x="3" y="75"/>
                    </a:lnTo>
                    <a:lnTo>
                      <a:pt x="3" y="73"/>
                    </a:lnTo>
                    <a:lnTo>
                      <a:pt x="4" y="77"/>
                    </a:lnTo>
                    <a:lnTo>
                      <a:pt x="5" y="78"/>
                    </a:lnTo>
                    <a:lnTo>
                      <a:pt x="9" y="79"/>
                    </a:lnTo>
                    <a:lnTo>
                      <a:pt x="10" y="79"/>
                    </a:lnTo>
                    <a:lnTo>
                      <a:pt x="14" y="79"/>
                    </a:lnTo>
                    <a:lnTo>
                      <a:pt x="15" y="79"/>
                    </a:lnTo>
                    <a:lnTo>
                      <a:pt x="17" y="81"/>
                    </a:lnTo>
                    <a:lnTo>
                      <a:pt x="20" y="82"/>
                    </a:lnTo>
                    <a:lnTo>
                      <a:pt x="25" y="82"/>
                    </a:lnTo>
                    <a:lnTo>
                      <a:pt x="25" y="79"/>
                    </a:lnTo>
                    <a:lnTo>
                      <a:pt x="26" y="78"/>
                    </a:lnTo>
                    <a:lnTo>
                      <a:pt x="26" y="76"/>
                    </a:lnTo>
                    <a:lnTo>
                      <a:pt x="27" y="73"/>
                    </a:lnTo>
                    <a:lnTo>
                      <a:pt x="26" y="71"/>
                    </a:lnTo>
                    <a:lnTo>
                      <a:pt x="27" y="70"/>
                    </a:lnTo>
                    <a:lnTo>
                      <a:pt x="29" y="71"/>
                    </a:lnTo>
                    <a:lnTo>
                      <a:pt x="29" y="67"/>
                    </a:lnTo>
                    <a:lnTo>
                      <a:pt x="31" y="66"/>
                    </a:lnTo>
                    <a:lnTo>
                      <a:pt x="32" y="62"/>
                    </a:lnTo>
                    <a:lnTo>
                      <a:pt x="33" y="62"/>
                    </a:lnTo>
                    <a:lnTo>
                      <a:pt x="38" y="61"/>
                    </a:lnTo>
                    <a:lnTo>
                      <a:pt x="39" y="61"/>
                    </a:lnTo>
                    <a:lnTo>
                      <a:pt x="40" y="61"/>
                    </a:lnTo>
                    <a:lnTo>
                      <a:pt x="43" y="61"/>
                    </a:lnTo>
                    <a:lnTo>
                      <a:pt x="45" y="60"/>
                    </a:lnTo>
                    <a:lnTo>
                      <a:pt x="50" y="60"/>
                    </a:lnTo>
                    <a:lnTo>
                      <a:pt x="51" y="59"/>
                    </a:lnTo>
                    <a:lnTo>
                      <a:pt x="54" y="56"/>
                    </a:lnTo>
                    <a:lnTo>
                      <a:pt x="58" y="51"/>
                    </a:lnTo>
                    <a:lnTo>
                      <a:pt x="59" y="50"/>
                    </a:lnTo>
                    <a:lnTo>
                      <a:pt x="61" y="46"/>
                    </a:lnTo>
                    <a:lnTo>
                      <a:pt x="66" y="43"/>
                    </a:lnTo>
                    <a:lnTo>
                      <a:pt x="67" y="40"/>
                    </a:lnTo>
                    <a:lnTo>
                      <a:pt x="69" y="37"/>
                    </a:lnTo>
                    <a:lnTo>
                      <a:pt x="69" y="35"/>
                    </a:lnTo>
                    <a:close/>
                  </a:path>
                </a:pathLst>
              </a:custGeom>
              <a:solidFill>
                <a:srgbClr val="EAEAEA"/>
              </a:solidFill>
              <a:ln w="6350">
                <a:solidFill>
                  <a:srgbClr val="C0C0C0"/>
                </a:solidFill>
                <a:round/>
                <a:headEnd/>
                <a:tailEnd/>
              </a:ln>
            </p:spPr>
            <p:txBody>
              <a:bodyPr/>
              <a:lstStyle/>
              <a:p>
                <a:endParaRPr lang="en-US" dirty="0"/>
              </a:p>
            </p:txBody>
          </p:sp>
          <p:sp>
            <p:nvSpPr>
              <p:cNvPr id="835" name="Freeform 837"/>
              <p:cNvSpPr>
                <a:spLocks/>
              </p:cNvSpPr>
              <p:nvPr/>
            </p:nvSpPr>
            <p:spPr bwMode="auto">
              <a:xfrm>
                <a:off x="2433970" y="3848557"/>
                <a:ext cx="126855" cy="152411"/>
              </a:xfrm>
              <a:custGeom>
                <a:avLst/>
                <a:gdLst>
                  <a:gd name="T0" fmla="*/ 2147483647 w 63"/>
                  <a:gd name="T1" fmla="*/ 2147483647 h 82"/>
                  <a:gd name="T2" fmla="*/ 0 w 63"/>
                  <a:gd name="T3" fmla="*/ 2147483647 h 82"/>
                  <a:gd name="T4" fmla="*/ 2147483647 w 63"/>
                  <a:gd name="T5" fmla="*/ 2147483647 h 82"/>
                  <a:gd name="T6" fmla="*/ 2147483647 w 63"/>
                  <a:gd name="T7" fmla="*/ 2147483647 h 82"/>
                  <a:gd name="T8" fmla="*/ 2147483647 w 63"/>
                  <a:gd name="T9" fmla="*/ 2147483647 h 82"/>
                  <a:gd name="T10" fmla="*/ 2147483647 w 63"/>
                  <a:gd name="T11" fmla="*/ 2147483647 h 82"/>
                  <a:gd name="T12" fmla="*/ 2147483647 w 63"/>
                  <a:gd name="T13" fmla="*/ 2147483647 h 82"/>
                  <a:gd name="T14" fmla="*/ 2147483647 w 63"/>
                  <a:gd name="T15" fmla="*/ 2147483647 h 82"/>
                  <a:gd name="T16" fmla="*/ 2147483647 w 63"/>
                  <a:gd name="T17" fmla="*/ 2147483647 h 82"/>
                  <a:gd name="T18" fmla="*/ 2147483647 w 63"/>
                  <a:gd name="T19" fmla="*/ 2147483647 h 82"/>
                  <a:gd name="T20" fmla="*/ 2147483647 w 63"/>
                  <a:gd name="T21" fmla="*/ 2147483647 h 82"/>
                  <a:gd name="T22" fmla="*/ 2147483647 w 63"/>
                  <a:gd name="T23" fmla="*/ 2147483647 h 82"/>
                  <a:gd name="T24" fmla="*/ 2147483647 w 63"/>
                  <a:gd name="T25" fmla="*/ 2147483647 h 82"/>
                  <a:gd name="T26" fmla="*/ 2147483647 w 63"/>
                  <a:gd name="T27" fmla="*/ 2147483647 h 82"/>
                  <a:gd name="T28" fmla="*/ 2147483647 w 63"/>
                  <a:gd name="T29" fmla="*/ 2147483647 h 82"/>
                  <a:gd name="T30" fmla="*/ 2147483647 w 63"/>
                  <a:gd name="T31" fmla="*/ 2147483647 h 82"/>
                  <a:gd name="T32" fmla="*/ 2147483647 w 63"/>
                  <a:gd name="T33" fmla="*/ 2147483647 h 82"/>
                  <a:gd name="T34" fmla="*/ 2147483647 w 63"/>
                  <a:gd name="T35" fmla="*/ 2147483647 h 82"/>
                  <a:gd name="T36" fmla="*/ 2147483647 w 63"/>
                  <a:gd name="T37" fmla="*/ 2147483647 h 82"/>
                  <a:gd name="T38" fmla="*/ 2147483647 w 63"/>
                  <a:gd name="T39" fmla="*/ 2147483647 h 82"/>
                  <a:gd name="T40" fmla="*/ 2147483647 w 63"/>
                  <a:gd name="T41" fmla="*/ 2147483647 h 82"/>
                  <a:gd name="T42" fmla="*/ 2147483647 w 63"/>
                  <a:gd name="T43" fmla="*/ 2147483647 h 82"/>
                  <a:gd name="T44" fmla="*/ 2147483647 w 63"/>
                  <a:gd name="T45" fmla="*/ 2147483647 h 82"/>
                  <a:gd name="T46" fmla="*/ 2147483647 w 63"/>
                  <a:gd name="T47" fmla="*/ 2147483647 h 82"/>
                  <a:gd name="T48" fmla="*/ 2147483647 w 63"/>
                  <a:gd name="T49" fmla="*/ 2147483647 h 82"/>
                  <a:gd name="T50" fmla="*/ 2147483647 w 63"/>
                  <a:gd name="T51" fmla="*/ 2147483647 h 82"/>
                  <a:gd name="T52" fmla="*/ 2147483647 w 63"/>
                  <a:gd name="T53" fmla="*/ 2147483647 h 82"/>
                  <a:gd name="T54" fmla="*/ 2147483647 w 63"/>
                  <a:gd name="T55" fmla="*/ 2147483647 h 82"/>
                  <a:gd name="T56" fmla="*/ 2147483647 w 63"/>
                  <a:gd name="T57" fmla="*/ 2147483647 h 82"/>
                  <a:gd name="T58" fmla="*/ 2147483647 w 63"/>
                  <a:gd name="T59" fmla="*/ 2147483647 h 82"/>
                  <a:gd name="T60" fmla="*/ 2147483647 w 63"/>
                  <a:gd name="T61" fmla="*/ 2147483647 h 82"/>
                  <a:gd name="T62" fmla="*/ 2147483647 w 63"/>
                  <a:gd name="T63" fmla="*/ 2147483647 h 82"/>
                  <a:gd name="T64" fmla="*/ 2147483647 w 63"/>
                  <a:gd name="T65" fmla="*/ 2147483647 h 82"/>
                  <a:gd name="T66" fmla="*/ 2147483647 w 63"/>
                  <a:gd name="T67" fmla="*/ 2147483647 h 82"/>
                  <a:gd name="T68" fmla="*/ 2147483647 w 63"/>
                  <a:gd name="T69" fmla="*/ 2147483647 h 82"/>
                  <a:gd name="T70" fmla="*/ 2147483647 w 63"/>
                  <a:gd name="T71" fmla="*/ 2147483647 h 82"/>
                  <a:gd name="T72" fmla="*/ 2147483647 w 63"/>
                  <a:gd name="T73" fmla="*/ 2147483647 h 82"/>
                  <a:gd name="T74" fmla="*/ 2147483647 w 63"/>
                  <a:gd name="T75" fmla="*/ 2147483647 h 82"/>
                  <a:gd name="T76" fmla="*/ 2147483647 w 63"/>
                  <a:gd name="T77" fmla="*/ 2147483647 h 82"/>
                  <a:gd name="T78" fmla="*/ 2147483647 w 63"/>
                  <a:gd name="T79" fmla="*/ 2147483647 h 82"/>
                  <a:gd name="T80" fmla="*/ 2147483647 w 63"/>
                  <a:gd name="T81" fmla="*/ 2147483647 h 82"/>
                  <a:gd name="T82" fmla="*/ 2147483647 w 63"/>
                  <a:gd name="T83" fmla="*/ 2147483647 h 82"/>
                  <a:gd name="T84" fmla="*/ 2147483647 w 63"/>
                  <a:gd name="T85" fmla="*/ 2147483647 h 82"/>
                  <a:gd name="T86" fmla="*/ 2147483647 w 63"/>
                  <a:gd name="T87" fmla="*/ 2147483647 h 82"/>
                  <a:gd name="T88" fmla="*/ 2147483647 w 63"/>
                  <a:gd name="T89" fmla="*/ 2147483647 h 82"/>
                  <a:gd name="T90" fmla="*/ 2147483647 w 63"/>
                  <a:gd name="T91" fmla="*/ 2147483647 h 82"/>
                  <a:gd name="T92" fmla="*/ 2147483647 w 63"/>
                  <a:gd name="T93" fmla="*/ 2147483647 h 82"/>
                  <a:gd name="T94" fmla="*/ 2147483647 w 63"/>
                  <a:gd name="T95" fmla="*/ 2147483647 h 82"/>
                  <a:gd name="T96" fmla="*/ 2147483647 w 63"/>
                  <a:gd name="T97" fmla="*/ 2147483647 h 82"/>
                  <a:gd name="T98" fmla="*/ 2147483647 w 63"/>
                  <a:gd name="T99" fmla="*/ 2147483647 h 82"/>
                  <a:gd name="T100" fmla="*/ 2147483647 w 63"/>
                  <a:gd name="T101" fmla="*/ 2147483647 h 82"/>
                  <a:gd name="T102" fmla="*/ 2147483647 w 63"/>
                  <a:gd name="T103" fmla="*/ 2147483647 h 82"/>
                  <a:gd name="T104" fmla="*/ 2147483647 w 63"/>
                  <a:gd name="T105" fmla="*/ 2147483647 h 82"/>
                  <a:gd name="T106" fmla="*/ 2147483647 w 63"/>
                  <a:gd name="T107" fmla="*/ 2147483647 h 82"/>
                  <a:gd name="T108" fmla="*/ 2147483647 w 63"/>
                  <a:gd name="T109" fmla="*/ 2147483647 h 82"/>
                  <a:gd name="T110" fmla="*/ 2147483647 w 63"/>
                  <a:gd name="T111" fmla="*/ 0 h 82"/>
                  <a:gd name="T112" fmla="*/ 0 w 63"/>
                  <a:gd name="T113" fmla="*/ 0 h 82"/>
                  <a:gd name="T114" fmla="*/ 2147483647 w 63"/>
                  <a:gd name="T115" fmla="*/ 2147483647 h 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
                  <a:gd name="T175" fmla="*/ 0 h 82"/>
                  <a:gd name="T176" fmla="*/ 63 w 63"/>
                  <a:gd name="T177" fmla="*/ 82 h 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 h="82">
                    <a:moveTo>
                      <a:pt x="1" y="3"/>
                    </a:moveTo>
                    <a:lnTo>
                      <a:pt x="0" y="3"/>
                    </a:lnTo>
                    <a:lnTo>
                      <a:pt x="1" y="6"/>
                    </a:lnTo>
                    <a:lnTo>
                      <a:pt x="2" y="11"/>
                    </a:lnTo>
                    <a:lnTo>
                      <a:pt x="4" y="14"/>
                    </a:lnTo>
                    <a:lnTo>
                      <a:pt x="4" y="24"/>
                    </a:lnTo>
                    <a:lnTo>
                      <a:pt x="5" y="27"/>
                    </a:lnTo>
                    <a:lnTo>
                      <a:pt x="7" y="29"/>
                    </a:lnTo>
                    <a:lnTo>
                      <a:pt x="7" y="31"/>
                    </a:lnTo>
                    <a:lnTo>
                      <a:pt x="7" y="36"/>
                    </a:lnTo>
                    <a:lnTo>
                      <a:pt x="8" y="39"/>
                    </a:lnTo>
                    <a:lnTo>
                      <a:pt x="8" y="41"/>
                    </a:lnTo>
                    <a:lnTo>
                      <a:pt x="15" y="47"/>
                    </a:lnTo>
                    <a:lnTo>
                      <a:pt x="17" y="51"/>
                    </a:lnTo>
                    <a:lnTo>
                      <a:pt x="18" y="55"/>
                    </a:lnTo>
                    <a:lnTo>
                      <a:pt x="19" y="58"/>
                    </a:lnTo>
                    <a:lnTo>
                      <a:pt x="22" y="61"/>
                    </a:lnTo>
                    <a:lnTo>
                      <a:pt x="26" y="63"/>
                    </a:lnTo>
                    <a:lnTo>
                      <a:pt x="32" y="69"/>
                    </a:lnTo>
                    <a:lnTo>
                      <a:pt x="35" y="71"/>
                    </a:lnTo>
                    <a:lnTo>
                      <a:pt x="40" y="74"/>
                    </a:lnTo>
                    <a:lnTo>
                      <a:pt x="43" y="75"/>
                    </a:lnTo>
                    <a:lnTo>
                      <a:pt x="46" y="77"/>
                    </a:lnTo>
                    <a:lnTo>
                      <a:pt x="50" y="80"/>
                    </a:lnTo>
                    <a:lnTo>
                      <a:pt x="51" y="79"/>
                    </a:lnTo>
                    <a:lnTo>
                      <a:pt x="51" y="82"/>
                    </a:lnTo>
                    <a:lnTo>
                      <a:pt x="52" y="80"/>
                    </a:lnTo>
                    <a:lnTo>
                      <a:pt x="54" y="78"/>
                    </a:lnTo>
                    <a:lnTo>
                      <a:pt x="55" y="77"/>
                    </a:lnTo>
                    <a:lnTo>
                      <a:pt x="60" y="78"/>
                    </a:lnTo>
                    <a:lnTo>
                      <a:pt x="61" y="80"/>
                    </a:lnTo>
                    <a:lnTo>
                      <a:pt x="62" y="78"/>
                    </a:lnTo>
                    <a:lnTo>
                      <a:pt x="63" y="74"/>
                    </a:lnTo>
                    <a:lnTo>
                      <a:pt x="59" y="66"/>
                    </a:lnTo>
                    <a:lnTo>
                      <a:pt x="57" y="62"/>
                    </a:lnTo>
                    <a:lnTo>
                      <a:pt x="52" y="58"/>
                    </a:lnTo>
                    <a:lnTo>
                      <a:pt x="51" y="53"/>
                    </a:lnTo>
                    <a:lnTo>
                      <a:pt x="50" y="41"/>
                    </a:lnTo>
                    <a:lnTo>
                      <a:pt x="51" y="35"/>
                    </a:lnTo>
                    <a:lnTo>
                      <a:pt x="51" y="29"/>
                    </a:lnTo>
                    <a:lnTo>
                      <a:pt x="50" y="27"/>
                    </a:lnTo>
                    <a:lnTo>
                      <a:pt x="49" y="23"/>
                    </a:lnTo>
                    <a:lnTo>
                      <a:pt x="44" y="17"/>
                    </a:lnTo>
                    <a:lnTo>
                      <a:pt x="38" y="12"/>
                    </a:lnTo>
                    <a:lnTo>
                      <a:pt x="34" y="7"/>
                    </a:lnTo>
                    <a:lnTo>
                      <a:pt x="30" y="7"/>
                    </a:lnTo>
                    <a:lnTo>
                      <a:pt x="29" y="11"/>
                    </a:lnTo>
                    <a:lnTo>
                      <a:pt x="26" y="11"/>
                    </a:lnTo>
                    <a:lnTo>
                      <a:pt x="23" y="11"/>
                    </a:lnTo>
                    <a:lnTo>
                      <a:pt x="16" y="16"/>
                    </a:lnTo>
                    <a:lnTo>
                      <a:pt x="15" y="12"/>
                    </a:lnTo>
                    <a:lnTo>
                      <a:pt x="16" y="7"/>
                    </a:lnTo>
                    <a:lnTo>
                      <a:pt x="13" y="3"/>
                    </a:lnTo>
                    <a:lnTo>
                      <a:pt x="10" y="2"/>
                    </a:lnTo>
                    <a:lnTo>
                      <a:pt x="6" y="2"/>
                    </a:lnTo>
                    <a:lnTo>
                      <a:pt x="4" y="0"/>
                    </a:lnTo>
                    <a:lnTo>
                      <a:pt x="0" y="0"/>
                    </a:lnTo>
                    <a:lnTo>
                      <a:pt x="1" y="3"/>
                    </a:lnTo>
                    <a:close/>
                  </a:path>
                </a:pathLst>
              </a:custGeom>
              <a:solidFill>
                <a:srgbClr val="EAEAEA"/>
              </a:solidFill>
              <a:ln w="6350">
                <a:solidFill>
                  <a:srgbClr val="C0C0C0"/>
                </a:solidFill>
                <a:round/>
                <a:headEnd/>
                <a:tailEnd/>
              </a:ln>
            </p:spPr>
            <p:txBody>
              <a:bodyPr/>
              <a:lstStyle/>
              <a:p>
                <a:endParaRPr lang="en-US" dirty="0"/>
              </a:p>
            </p:txBody>
          </p:sp>
          <p:sp>
            <p:nvSpPr>
              <p:cNvPr id="836" name="Freeform 839"/>
              <p:cNvSpPr>
                <a:spLocks/>
              </p:cNvSpPr>
              <p:nvPr/>
            </p:nvSpPr>
            <p:spPr bwMode="auto">
              <a:xfrm>
                <a:off x="4491836" y="3474961"/>
                <a:ext cx="2013" cy="1860"/>
              </a:xfrm>
              <a:custGeom>
                <a:avLst/>
                <a:gdLst>
                  <a:gd name="T0" fmla="*/ 0 w 1"/>
                  <a:gd name="T1" fmla="*/ 0 h 1"/>
                  <a:gd name="T2" fmla="*/ 2147483647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1"/>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837" name="Freeform 840"/>
              <p:cNvSpPr>
                <a:spLocks/>
              </p:cNvSpPr>
              <p:nvPr/>
            </p:nvSpPr>
            <p:spPr bwMode="auto">
              <a:xfrm>
                <a:off x="4491836" y="3474961"/>
                <a:ext cx="2013" cy="1860"/>
              </a:xfrm>
              <a:custGeom>
                <a:avLst/>
                <a:gdLst>
                  <a:gd name="T0" fmla="*/ 0 w 1"/>
                  <a:gd name="T1" fmla="*/ 0 h 1"/>
                  <a:gd name="T2" fmla="*/ 2147483647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1"/>
                    </a:lnTo>
                    <a:lnTo>
                      <a:pt x="0"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838" name="Freeform 843"/>
              <p:cNvSpPr>
                <a:spLocks/>
              </p:cNvSpPr>
              <p:nvPr/>
            </p:nvSpPr>
            <p:spPr bwMode="auto">
              <a:xfrm>
                <a:off x="2862860" y="3893163"/>
                <a:ext cx="44298" cy="29739"/>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2147483647 w 22"/>
                  <a:gd name="T13" fmla="*/ 2147483647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2147483647 w 22"/>
                  <a:gd name="T27" fmla="*/ 2147483647 h 16"/>
                  <a:gd name="T28" fmla="*/ 2147483647 w 22"/>
                  <a:gd name="T29" fmla="*/ 2147483647 h 16"/>
                  <a:gd name="T30" fmla="*/ 2147483647 w 22"/>
                  <a:gd name="T31" fmla="*/ 2147483647 h 16"/>
                  <a:gd name="T32" fmla="*/ 2147483647 w 22"/>
                  <a:gd name="T33" fmla="*/ 2147483647 h 16"/>
                  <a:gd name="T34" fmla="*/ 2147483647 w 22"/>
                  <a:gd name="T35" fmla="*/ 2147483647 h 16"/>
                  <a:gd name="T36" fmla="*/ 2147483647 w 22"/>
                  <a:gd name="T37" fmla="*/ 2147483647 h 16"/>
                  <a:gd name="T38" fmla="*/ 2147483647 w 22"/>
                  <a:gd name="T39" fmla="*/ 2147483647 h 16"/>
                  <a:gd name="T40" fmla="*/ 2147483647 w 22"/>
                  <a:gd name="T41" fmla="*/ 2147483647 h 16"/>
                  <a:gd name="T42" fmla="*/ 2147483647 w 22"/>
                  <a:gd name="T43" fmla="*/ 2147483647 h 16"/>
                  <a:gd name="T44" fmla="*/ 2147483647 w 22"/>
                  <a:gd name="T45" fmla="*/ 2147483647 h 16"/>
                  <a:gd name="T46" fmla="*/ 0 w 22"/>
                  <a:gd name="T47" fmla="*/ 2147483647 h 16"/>
                  <a:gd name="T48" fmla="*/ 2147483647 w 22"/>
                  <a:gd name="T49" fmla="*/ 2147483647 h 16"/>
                  <a:gd name="T50" fmla="*/ 2147483647 w 22"/>
                  <a:gd name="T51" fmla="*/ 2147483647 h 16"/>
                  <a:gd name="T52" fmla="*/ 2147483647 w 22"/>
                  <a:gd name="T53" fmla="*/ 2147483647 h 16"/>
                  <a:gd name="T54" fmla="*/ 2147483647 w 22"/>
                  <a:gd name="T55" fmla="*/ 2147483647 h 16"/>
                  <a:gd name="T56" fmla="*/ 2147483647 w 22"/>
                  <a:gd name="T57" fmla="*/ 0 h 16"/>
                  <a:gd name="T58" fmla="*/ 2147483647 w 22"/>
                  <a:gd name="T59" fmla="*/ 2147483647 h 16"/>
                  <a:gd name="T60" fmla="*/ 2147483647 w 22"/>
                  <a:gd name="T61" fmla="*/ 2147483647 h 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16"/>
                  <a:gd name="T95" fmla="*/ 22 w 22"/>
                  <a:gd name="T96" fmla="*/ 16 h 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16">
                    <a:moveTo>
                      <a:pt x="19" y="3"/>
                    </a:moveTo>
                    <a:lnTo>
                      <a:pt x="20" y="4"/>
                    </a:lnTo>
                    <a:lnTo>
                      <a:pt x="22" y="6"/>
                    </a:lnTo>
                    <a:lnTo>
                      <a:pt x="22" y="7"/>
                    </a:lnTo>
                    <a:lnTo>
                      <a:pt x="22" y="10"/>
                    </a:lnTo>
                    <a:lnTo>
                      <a:pt x="22" y="11"/>
                    </a:lnTo>
                    <a:lnTo>
                      <a:pt x="19" y="11"/>
                    </a:lnTo>
                    <a:lnTo>
                      <a:pt x="18" y="10"/>
                    </a:lnTo>
                    <a:lnTo>
                      <a:pt x="17" y="9"/>
                    </a:lnTo>
                    <a:lnTo>
                      <a:pt x="17" y="6"/>
                    </a:lnTo>
                    <a:lnTo>
                      <a:pt x="15" y="5"/>
                    </a:lnTo>
                    <a:lnTo>
                      <a:pt x="14" y="5"/>
                    </a:lnTo>
                    <a:lnTo>
                      <a:pt x="13" y="5"/>
                    </a:lnTo>
                    <a:lnTo>
                      <a:pt x="12" y="6"/>
                    </a:lnTo>
                    <a:lnTo>
                      <a:pt x="12" y="14"/>
                    </a:lnTo>
                    <a:lnTo>
                      <a:pt x="11" y="16"/>
                    </a:lnTo>
                    <a:lnTo>
                      <a:pt x="9" y="16"/>
                    </a:lnTo>
                    <a:lnTo>
                      <a:pt x="8" y="16"/>
                    </a:lnTo>
                    <a:lnTo>
                      <a:pt x="7" y="15"/>
                    </a:lnTo>
                    <a:lnTo>
                      <a:pt x="6" y="14"/>
                    </a:lnTo>
                    <a:lnTo>
                      <a:pt x="4" y="12"/>
                    </a:lnTo>
                    <a:lnTo>
                      <a:pt x="2" y="9"/>
                    </a:lnTo>
                    <a:lnTo>
                      <a:pt x="1" y="9"/>
                    </a:lnTo>
                    <a:lnTo>
                      <a:pt x="0" y="7"/>
                    </a:lnTo>
                    <a:lnTo>
                      <a:pt x="1" y="7"/>
                    </a:lnTo>
                    <a:lnTo>
                      <a:pt x="3" y="6"/>
                    </a:lnTo>
                    <a:lnTo>
                      <a:pt x="7" y="6"/>
                    </a:lnTo>
                    <a:lnTo>
                      <a:pt x="9" y="5"/>
                    </a:lnTo>
                    <a:lnTo>
                      <a:pt x="14" y="0"/>
                    </a:lnTo>
                    <a:lnTo>
                      <a:pt x="15" y="3"/>
                    </a:lnTo>
                    <a:lnTo>
                      <a:pt x="19" y="3"/>
                    </a:lnTo>
                    <a:close/>
                  </a:path>
                </a:pathLst>
              </a:custGeom>
              <a:solidFill>
                <a:srgbClr val="EAEAEA"/>
              </a:solidFill>
              <a:ln w="6350">
                <a:solidFill>
                  <a:srgbClr val="C0C0C0"/>
                </a:solidFill>
                <a:round/>
                <a:headEnd/>
                <a:tailEnd/>
              </a:ln>
            </p:spPr>
            <p:txBody>
              <a:bodyPr/>
              <a:lstStyle/>
              <a:p>
                <a:endParaRPr lang="en-US" dirty="0"/>
              </a:p>
            </p:txBody>
          </p:sp>
          <p:sp>
            <p:nvSpPr>
              <p:cNvPr id="839" name="Freeform 847"/>
              <p:cNvSpPr>
                <a:spLocks/>
              </p:cNvSpPr>
              <p:nvPr/>
            </p:nvSpPr>
            <p:spPr bwMode="auto">
              <a:xfrm>
                <a:off x="4524054" y="5549248"/>
                <a:ext cx="18123" cy="26021"/>
              </a:xfrm>
              <a:custGeom>
                <a:avLst/>
                <a:gdLst>
                  <a:gd name="T0" fmla="*/ 2147483647 w 9"/>
                  <a:gd name="T1" fmla="*/ 2147483647 h 14"/>
                  <a:gd name="T2" fmla="*/ 2147483647 w 9"/>
                  <a:gd name="T3" fmla="*/ 0 h 14"/>
                  <a:gd name="T4" fmla="*/ 2147483647 w 9"/>
                  <a:gd name="T5" fmla="*/ 2147483647 h 14"/>
                  <a:gd name="T6" fmla="*/ 2147483647 w 9"/>
                  <a:gd name="T7" fmla="*/ 2147483647 h 14"/>
                  <a:gd name="T8" fmla="*/ 2147483647 w 9"/>
                  <a:gd name="T9" fmla="*/ 2147483647 h 14"/>
                  <a:gd name="T10" fmla="*/ 2147483647 w 9"/>
                  <a:gd name="T11" fmla="*/ 2147483647 h 14"/>
                  <a:gd name="T12" fmla="*/ 2147483647 w 9"/>
                  <a:gd name="T13" fmla="*/ 2147483647 h 14"/>
                  <a:gd name="T14" fmla="*/ 2147483647 w 9"/>
                  <a:gd name="T15" fmla="*/ 2147483647 h 14"/>
                  <a:gd name="T16" fmla="*/ 2147483647 w 9"/>
                  <a:gd name="T17" fmla="*/ 2147483647 h 14"/>
                  <a:gd name="T18" fmla="*/ 2147483647 w 9"/>
                  <a:gd name="T19" fmla="*/ 2147483647 h 14"/>
                  <a:gd name="T20" fmla="*/ 2147483647 w 9"/>
                  <a:gd name="T21" fmla="*/ 2147483647 h 14"/>
                  <a:gd name="T22" fmla="*/ 2147483647 w 9"/>
                  <a:gd name="T23" fmla="*/ 2147483647 h 14"/>
                  <a:gd name="T24" fmla="*/ 2147483647 w 9"/>
                  <a:gd name="T25" fmla="*/ 2147483647 h 14"/>
                  <a:gd name="T26" fmla="*/ 2147483647 w 9"/>
                  <a:gd name="T27" fmla="*/ 2147483647 h 14"/>
                  <a:gd name="T28" fmla="*/ 0 w 9"/>
                  <a:gd name="T29" fmla="*/ 2147483647 h 14"/>
                  <a:gd name="T30" fmla="*/ 0 w 9"/>
                  <a:gd name="T31" fmla="*/ 2147483647 h 14"/>
                  <a:gd name="T32" fmla="*/ 0 w 9"/>
                  <a:gd name="T33" fmla="*/ 2147483647 h 14"/>
                  <a:gd name="T34" fmla="*/ 2147483647 w 9"/>
                  <a:gd name="T35" fmla="*/ 2147483647 h 14"/>
                  <a:gd name="T36" fmla="*/ 2147483647 w 9"/>
                  <a:gd name="T37" fmla="*/ 2147483647 h 14"/>
                  <a:gd name="T38" fmla="*/ 2147483647 w 9"/>
                  <a:gd name="T39" fmla="*/ 0 h 14"/>
                  <a:gd name="T40" fmla="*/ 2147483647 w 9"/>
                  <a:gd name="T41" fmla="*/ 0 h 14"/>
                  <a:gd name="T42" fmla="*/ 2147483647 w 9"/>
                  <a:gd name="T43" fmla="*/ 2147483647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14"/>
                  <a:gd name="T68" fmla="*/ 9 w 9"/>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14">
                    <a:moveTo>
                      <a:pt x="6" y="2"/>
                    </a:moveTo>
                    <a:lnTo>
                      <a:pt x="6" y="0"/>
                    </a:lnTo>
                    <a:lnTo>
                      <a:pt x="6" y="2"/>
                    </a:lnTo>
                    <a:lnTo>
                      <a:pt x="8" y="4"/>
                    </a:lnTo>
                    <a:lnTo>
                      <a:pt x="8" y="5"/>
                    </a:lnTo>
                    <a:lnTo>
                      <a:pt x="7" y="6"/>
                    </a:lnTo>
                    <a:lnTo>
                      <a:pt x="9" y="6"/>
                    </a:lnTo>
                    <a:lnTo>
                      <a:pt x="9" y="9"/>
                    </a:lnTo>
                    <a:lnTo>
                      <a:pt x="8" y="9"/>
                    </a:lnTo>
                    <a:lnTo>
                      <a:pt x="7" y="11"/>
                    </a:lnTo>
                    <a:lnTo>
                      <a:pt x="4" y="11"/>
                    </a:lnTo>
                    <a:lnTo>
                      <a:pt x="4" y="10"/>
                    </a:lnTo>
                    <a:lnTo>
                      <a:pt x="3" y="11"/>
                    </a:lnTo>
                    <a:lnTo>
                      <a:pt x="1" y="14"/>
                    </a:lnTo>
                    <a:lnTo>
                      <a:pt x="0" y="14"/>
                    </a:lnTo>
                    <a:lnTo>
                      <a:pt x="0" y="13"/>
                    </a:lnTo>
                    <a:lnTo>
                      <a:pt x="0" y="9"/>
                    </a:lnTo>
                    <a:lnTo>
                      <a:pt x="2" y="8"/>
                    </a:lnTo>
                    <a:lnTo>
                      <a:pt x="3" y="4"/>
                    </a:lnTo>
                    <a:lnTo>
                      <a:pt x="3" y="0"/>
                    </a:lnTo>
                    <a:lnTo>
                      <a:pt x="4" y="0"/>
                    </a:lnTo>
                    <a:lnTo>
                      <a:pt x="6" y="2"/>
                    </a:lnTo>
                    <a:close/>
                  </a:path>
                </a:pathLst>
              </a:custGeom>
              <a:solidFill>
                <a:srgbClr val="EAEAEA"/>
              </a:solidFill>
              <a:ln w="6350">
                <a:solidFill>
                  <a:srgbClr val="C0C0C0"/>
                </a:solidFill>
                <a:round/>
                <a:headEnd/>
                <a:tailEnd/>
              </a:ln>
            </p:spPr>
            <p:txBody>
              <a:bodyPr/>
              <a:lstStyle/>
              <a:p>
                <a:endParaRPr lang="en-US" dirty="0"/>
              </a:p>
            </p:txBody>
          </p:sp>
          <p:sp>
            <p:nvSpPr>
              <p:cNvPr id="840" name="Freeform 849"/>
              <p:cNvSpPr>
                <a:spLocks/>
              </p:cNvSpPr>
              <p:nvPr/>
            </p:nvSpPr>
            <p:spPr bwMode="auto">
              <a:xfrm>
                <a:off x="4491836" y="5307621"/>
                <a:ext cx="239616" cy="241628"/>
              </a:xfrm>
              <a:custGeom>
                <a:avLst/>
                <a:gdLst>
                  <a:gd name="T0" fmla="*/ 2147483647 w 119"/>
                  <a:gd name="T1" fmla="*/ 2147483647 h 130"/>
                  <a:gd name="T2" fmla="*/ 2147483647 w 119"/>
                  <a:gd name="T3" fmla="*/ 0 h 130"/>
                  <a:gd name="T4" fmla="*/ 2147483647 w 119"/>
                  <a:gd name="T5" fmla="*/ 2147483647 h 130"/>
                  <a:gd name="T6" fmla="*/ 2147483647 w 119"/>
                  <a:gd name="T7" fmla="*/ 2147483647 h 130"/>
                  <a:gd name="T8" fmla="*/ 2147483647 w 119"/>
                  <a:gd name="T9" fmla="*/ 2147483647 h 130"/>
                  <a:gd name="T10" fmla="*/ 2147483647 w 119"/>
                  <a:gd name="T11" fmla="*/ 2147483647 h 130"/>
                  <a:gd name="T12" fmla="*/ 2147483647 w 119"/>
                  <a:gd name="T13" fmla="*/ 2147483647 h 130"/>
                  <a:gd name="T14" fmla="*/ 2147483647 w 119"/>
                  <a:gd name="T15" fmla="*/ 2147483647 h 130"/>
                  <a:gd name="T16" fmla="*/ 2147483647 w 119"/>
                  <a:gd name="T17" fmla="*/ 2147483647 h 130"/>
                  <a:gd name="T18" fmla="*/ 2147483647 w 119"/>
                  <a:gd name="T19" fmla="*/ 2147483647 h 130"/>
                  <a:gd name="T20" fmla="*/ 2147483647 w 119"/>
                  <a:gd name="T21" fmla="*/ 2147483647 h 130"/>
                  <a:gd name="T22" fmla="*/ 2147483647 w 119"/>
                  <a:gd name="T23" fmla="*/ 2147483647 h 130"/>
                  <a:gd name="T24" fmla="*/ 2147483647 w 119"/>
                  <a:gd name="T25" fmla="*/ 2147483647 h 130"/>
                  <a:gd name="T26" fmla="*/ 2147483647 w 119"/>
                  <a:gd name="T27" fmla="*/ 2147483647 h 130"/>
                  <a:gd name="T28" fmla="*/ 2147483647 w 119"/>
                  <a:gd name="T29" fmla="*/ 2147483647 h 130"/>
                  <a:gd name="T30" fmla="*/ 2147483647 w 119"/>
                  <a:gd name="T31" fmla="*/ 2147483647 h 130"/>
                  <a:gd name="T32" fmla="*/ 2147483647 w 119"/>
                  <a:gd name="T33" fmla="*/ 2147483647 h 130"/>
                  <a:gd name="T34" fmla="*/ 2147483647 w 119"/>
                  <a:gd name="T35" fmla="*/ 2147483647 h 130"/>
                  <a:gd name="T36" fmla="*/ 2147483647 w 119"/>
                  <a:gd name="T37" fmla="*/ 2147483647 h 130"/>
                  <a:gd name="T38" fmla="*/ 2147483647 w 119"/>
                  <a:gd name="T39" fmla="*/ 2147483647 h 130"/>
                  <a:gd name="T40" fmla="*/ 2147483647 w 119"/>
                  <a:gd name="T41" fmla="*/ 2147483647 h 130"/>
                  <a:gd name="T42" fmla="*/ 2147483647 w 119"/>
                  <a:gd name="T43" fmla="*/ 2147483647 h 130"/>
                  <a:gd name="T44" fmla="*/ 2147483647 w 119"/>
                  <a:gd name="T45" fmla="*/ 2147483647 h 130"/>
                  <a:gd name="T46" fmla="*/ 2147483647 w 119"/>
                  <a:gd name="T47" fmla="*/ 2147483647 h 130"/>
                  <a:gd name="T48" fmla="*/ 2147483647 w 119"/>
                  <a:gd name="T49" fmla="*/ 2147483647 h 130"/>
                  <a:gd name="T50" fmla="*/ 2147483647 w 119"/>
                  <a:gd name="T51" fmla="*/ 2147483647 h 130"/>
                  <a:gd name="T52" fmla="*/ 2147483647 w 119"/>
                  <a:gd name="T53" fmla="*/ 2147483647 h 130"/>
                  <a:gd name="T54" fmla="*/ 2147483647 w 119"/>
                  <a:gd name="T55" fmla="*/ 2147483647 h 130"/>
                  <a:gd name="T56" fmla="*/ 2147483647 w 119"/>
                  <a:gd name="T57" fmla="*/ 2147483647 h 130"/>
                  <a:gd name="T58" fmla="*/ 2147483647 w 119"/>
                  <a:gd name="T59" fmla="*/ 2147483647 h 130"/>
                  <a:gd name="T60" fmla="*/ 2147483647 w 119"/>
                  <a:gd name="T61" fmla="*/ 2147483647 h 130"/>
                  <a:gd name="T62" fmla="*/ 2147483647 w 119"/>
                  <a:gd name="T63" fmla="*/ 2147483647 h 130"/>
                  <a:gd name="T64" fmla="*/ 2147483647 w 119"/>
                  <a:gd name="T65" fmla="*/ 2147483647 h 130"/>
                  <a:gd name="T66" fmla="*/ 2147483647 w 119"/>
                  <a:gd name="T67" fmla="*/ 2147483647 h 130"/>
                  <a:gd name="T68" fmla="*/ 2147483647 w 119"/>
                  <a:gd name="T69" fmla="*/ 2147483647 h 130"/>
                  <a:gd name="T70" fmla="*/ 2147483647 w 119"/>
                  <a:gd name="T71" fmla="*/ 2147483647 h 130"/>
                  <a:gd name="T72" fmla="*/ 2147483647 w 119"/>
                  <a:gd name="T73" fmla="*/ 2147483647 h 130"/>
                  <a:gd name="T74" fmla="*/ 2147483647 w 119"/>
                  <a:gd name="T75" fmla="*/ 2147483647 h 130"/>
                  <a:gd name="T76" fmla="*/ 2147483647 w 119"/>
                  <a:gd name="T77" fmla="*/ 2147483647 h 130"/>
                  <a:gd name="T78" fmla="*/ 2147483647 w 119"/>
                  <a:gd name="T79" fmla="*/ 2147483647 h 130"/>
                  <a:gd name="T80" fmla="*/ 2147483647 w 119"/>
                  <a:gd name="T81" fmla="*/ 2147483647 h 130"/>
                  <a:gd name="T82" fmla="*/ 2147483647 w 119"/>
                  <a:gd name="T83" fmla="*/ 2147483647 h 130"/>
                  <a:gd name="T84" fmla="*/ 2147483647 w 119"/>
                  <a:gd name="T85" fmla="*/ 2147483647 h 130"/>
                  <a:gd name="T86" fmla="*/ 2147483647 w 119"/>
                  <a:gd name="T87" fmla="*/ 2147483647 h 130"/>
                  <a:gd name="T88" fmla="*/ 2147483647 w 119"/>
                  <a:gd name="T89" fmla="*/ 2147483647 h 130"/>
                  <a:gd name="T90" fmla="*/ 2147483647 w 119"/>
                  <a:gd name="T91" fmla="*/ 2147483647 h 130"/>
                  <a:gd name="T92" fmla="*/ 2147483647 w 119"/>
                  <a:gd name="T93" fmla="*/ 2147483647 h 130"/>
                  <a:gd name="T94" fmla="*/ 2147483647 w 119"/>
                  <a:gd name="T95" fmla="*/ 2147483647 h 130"/>
                  <a:gd name="T96" fmla="*/ 2147483647 w 119"/>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130"/>
                  <a:gd name="T149" fmla="*/ 119 w 119"/>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130">
                    <a:moveTo>
                      <a:pt x="86" y="9"/>
                    </a:moveTo>
                    <a:lnTo>
                      <a:pt x="86" y="9"/>
                    </a:lnTo>
                    <a:lnTo>
                      <a:pt x="88" y="6"/>
                    </a:lnTo>
                    <a:lnTo>
                      <a:pt x="89" y="4"/>
                    </a:lnTo>
                    <a:lnTo>
                      <a:pt x="91" y="2"/>
                    </a:lnTo>
                    <a:lnTo>
                      <a:pt x="92" y="2"/>
                    </a:lnTo>
                    <a:lnTo>
                      <a:pt x="94" y="1"/>
                    </a:lnTo>
                    <a:lnTo>
                      <a:pt x="95" y="0"/>
                    </a:lnTo>
                    <a:lnTo>
                      <a:pt x="95" y="1"/>
                    </a:lnTo>
                    <a:lnTo>
                      <a:pt x="95" y="4"/>
                    </a:lnTo>
                    <a:lnTo>
                      <a:pt x="96" y="6"/>
                    </a:lnTo>
                    <a:lnTo>
                      <a:pt x="97" y="6"/>
                    </a:lnTo>
                    <a:lnTo>
                      <a:pt x="99" y="6"/>
                    </a:lnTo>
                    <a:lnTo>
                      <a:pt x="100" y="8"/>
                    </a:lnTo>
                    <a:lnTo>
                      <a:pt x="100" y="13"/>
                    </a:lnTo>
                    <a:lnTo>
                      <a:pt x="101" y="14"/>
                    </a:lnTo>
                    <a:lnTo>
                      <a:pt x="103" y="15"/>
                    </a:lnTo>
                    <a:lnTo>
                      <a:pt x="107" y="12"/>
                    </a:lnTo>
                    <a:lnTo>
                      <a:pt x="108" y="12"/>
                    </a:lnTo>
                    <a:lnTo>
                      <a:pt x="110" y="9"/>
                    </a:lnTo>
                    <a:lnTo>
                      <a:pt x="112" y="8"/>
                    </a:lnTo>
                    <a:lnTo>
                      <a:pt x="113" y="8"/>
                    </a:lnTo>
                    <a:lnTo>
                      <a:pt x="114" y="8"/>
                    </a:lnTo>
                    <a:lnTo>
                      <a:pt x="112" y="9"/>
                    </a:lnTo>
                    <a:lnTo>
                      <a:pt x="113" y="11"/>
                    </a:lnTo>
                    <a:lnTo>
                      <a:pt x="113" y="12"/>
                    </a:lnTo>
                    <a:lnTo>
                      <a:pt x="112" y="15"/>
                    </a:lnTo>
                    <a:lnTo>
                      <a:pt x="114" y="13"/>
                    </a:lnTo>
                    <a:lnTo>
                      <a:pt x="114" y="12"/>
                    </a:lnTo>
                    <a:lnTo>
                      <a:pt x="116" y="9"/>
                    </a:lnTo>
                    <a:lnTo>
                      <a:pt x="117" y="9"/>
                    </a:lnTo>
                    <a:lnTo>
                      <a:pt x="118" y="12"/>
                    </a:lnTo>
                    <a:lnTo>
                      <a:pt x="116" y="14"/>
                    </a:lnTo>
                    <a:lnTo>
                      <a:pt x="117" y="14"/>
                    </a:lnTo>
                    <a:lnTo>
                      <a:pt x="118" y="17"/>
                    </a:lnTo>
                    <a:lnTo>
                      <a:pt x="117" y="19"/>
                    </a:lnTo>
                    <a:lnTo>
                      <a:pt x="119" y="24"/>
                    </a:lnTo>
                    <a:lnTo>
                      <a:pt x="118" y="26"/>
                    </a:lnTo>
                    <a:lnTo>
                      <a:pt x="116" y="30"/>
                    </a:lnTo>
                    <a:lnTo>
                      <a:pt x="114" y="33"/>
                    </a:lnTo>
                    <a:lnTo>
                      <a:pt x="113" y="35"/>
                    </a:lnTo>
                    <a:lnTo>
                      <a:pt x="112" y="35"/>
                    </a:lnTo>
                    <a:lnTo>
                      <a:pt x="111" y="36"/>
                    </a:lnTo>
                    <a:lnTo>
                      <a:pt x="108" y="40"/>
                    </a:lnTo>
                    <a:lnTo>
                      <a:pt x="105" y="47"/>
                    </a:lnTo>
                    <a:lnTo>
                      <a:pt x="103" y="48"/>
                    </a:lnTo>
                    <a:lnTo>
                      <a:pt x="102" y="50"/>
                    </a:lnTo>
                    <a:lnTo>
                      <a:pt x="101" y="51"/>
                    </a:lnTo>
                    <a:lnTo>
                      <a:pt x="97" y="53"/>
                    </a:lnTo>
                    <a:lnTo>
                      <a:pt x="97" y="55"/>
                    </a:lnTo>
                    <a:lnTo>
                      <a:pt x="96" y="61"/>
                    </a:lnTo>
                    <a:lnTo>
                      <a:pt x="96" y="64"/>
                    </a:lnTo>
                    <a:lnTo>
                      <a:pt x="99" y="64"/>
                    </a:lnTo>
                    <a:lnTo>
                      <a:pt x="101" y="66"/>
                    </a:lnTo>
                    <a:lnTo>
                      <a:pt x="101" y="68"/>
                    </a:lnTo>
                    <a:lnTo>
                      <a:pt x="101" y="69"/>
                    </a:lnTo>
                    <a:lnTo>
                      <a:pt x="100" y="68"/>
                    </a:lnTo>
                    <a:lnTo>
                      <a:pt x="100" y="69"/>
                    </a:lnTo>
                    <a:lnTo>
                      <a:pt x="94" y="67"/>
                    </a:lnTo>
                    <a:lnTo>
                      <a:pt x="91" y="67"/>
                    </a:lnTo>
                    <a:lnTo>
                      <a:pt x="90" y="67"/>
                    </a:lnTo>
                    <a:lnTo>
                      <a:pt x="90" y="69"/>
                    </a:lnTo>
                    <a:lnTo>
                      <a:pt x="89" y="69"/>
                    </a:lnTo>
                    <a:lnTo>
                      <a:pt x="88" y="68"/>
                    </a:lnTo>
                    <a:lnTo>
                      <a:pt x="86" y="70"/>
                    </a:lnTo>
                    <a:lnTo>
                      <a:pt x="83" y="72"/>
                    </a:lnTo>
                    <a:lnTo>
                      <a:pt x="80" y="74"/>
                    </a:lnTo>
                    <a:lnTo>
                      <a:pt x="79" y="74"/>
                    </a:lnTo>
                    <a:lnTo>
                      <a:pt x="78" y="72"/>
                    </a:lnTo>
                    <a:lnTo>
                      <a:pt x="77" y="72"/>
                    </a:lnTo>
                    <a:lnTo>
                      <a:pt x="77" y="74"/>
                    </a:lnTo>
                    <a:lnTo>
                      <a:pt x="77" y="78"/>
                    </a:lnTo>
                    <a:lnTo>
                      <a:pt x="74" y="81"/>
                    </a:lnTo>
                    <a:lnTo>
                      <a:pt x="73" y="85"/>
                    </a:lnTo>
                    <a:lnTo>
                      <a:pt x="73" y="90"/>
                    </a:lnTo>
                    <a:lnTo>
                      <a:pt x="72" y="91"/>
                    </a:lnTo>
                    <a:lnTo>
                      <a:pt x="72" y="95"/>
                    </a:lnTo>
                    <a:lnTo>
                      <a:pt x="69" y="97"/>
                    </a:lnTo>
                    <a:lnTo>
                      <a:pt x="68" y="101"/>
                    </a:lnTo>
                    <a:lnTo>
                      <a:pt x="68" y="103"/>
                    </a:lnTo>
                    <a:lnTo>
                      <a:pt x="67" y="107"/>
                    </a:lnTo>
                    <a:lnTo>
                      <a:pt x="66" y="108"/>
                    </a:lnTo>
                    <a:lnTo>
                      <a:pt x="64" y="110"/>
                    </a:lnTo>
                    <a:lnTo>
                      <a:pt x="64" y="112"/>
                    </a:lnTo>
                    <a:lnTo>
                      <a:pt x="63" y="113"/>
                    </a:lnTo>
                    <a:lnTo>
                      <a:pt x="66" y="113"/>
                    </a:lnTo>
                    <a:lnTo>
                      <a:pt x="64" y="116"/>
                    </a:lnTo>
                    <a:lnTo>
                      <a:pt x="62" y="114"/>
                    </a:lnTo>
                    <a:lnTo>
                      <a:pt x="60" y="117"/>
                    </a:lnTo>
                    <a:lnTo>
                      <a:pt x="57" y="121"/>
                    </a:lnTo>
                    <a:lnTo>
                      <a:pt x="52" y="122"/>
                    </a:lnTo>
                    <a:lnTo>
                      <a:pt x="51" y="123"/>
                    </a:lnTo>
                    <a:lnTo>
                      <a:pt x="51" y="124"/>
                    </a:lnTo>
                    <a:lnTo>
                      <a:pt x="50" y="124"/>
                    </a:lnTo>
                    <a:lnTo>
                      <a:pt x="50" y="127"/>
                    </a:lnTo>
                    <a:lnTo>
                      <a:pt x="49" y="127"/>
                    </a:lnTo>
                    <a:lnTo>
                      <a:pt x="42" y="129"/>
                    </a:lnTo>
                    <a:lnTo>
                      <a:pt x="41" y="129"/>
                    </a:lnTo>
                    <a:lnTo>
                      <a:pt x="39" y="130"/>
                    </a:lnTo>
                    <a:lnTo>
                      <a:pt x="36" y="129"/>
                    </a:lnTo>
                    <a:lnTo>
                      <a:pt x="36" y="127"/>
                    </a:lnTo>
                    <a:lnTo>
                      <a:pt x="35" y="127"/>
                    </a:lnTo>
                    <a:lnTo>
                      <a:pt x="34" y="128"/>
                    </a:lnTo>
                    <a:lnTo>
                      <a:pt x="31" y="128"/>
                    </a:lnTo>
                    <a:lnTo>
                      <a:pt x="30" y="128"/>
                    </a:lnTo>
                    <a:lnTo>
                      <a:pt x="30" y="127"/>
                    </a:lnTo>
                    <a:lnTo>
                      <a:pt x="29" y="128"/>
                    </a:lnTo>
                    <a:lnTo>
                      <a:pt x="28" y="127"/>
                    </a:lnTo>
                    <a:lnTo>
                      <a:pt x="28" y="124"/>
                    </a:lnTo>
                    <a:lnTo>
                      <a:pt x="27" y="125"/>
                    </a:lnTo>
                    <a:lnTo>
                      <a:pt x="25" y="124"/>
                    </a:lnTo>
                    <a:lnTo>
                      <a:pt x="20" y="124"/>
                    </a:lnTo>
                    <a:lnTo>
                      <a:pt x="19" y="121"/>
                    </a:lnTo>
                    <a:lnTo>
                      <a:pt x="18" y="119"/>
                    </a:lnTo>
                    <a:lnTo>
                      <a:pt x="16" y="118"/>
                    </a:lnTo>
                    <a:lnTo>
                      <a:pt x="13" y="121"/>
                    </a:lnTo>
                    <a:lnTo>
                      <a:pt x="11" y="121"/>
                    </a:lnTo>
                    <a:lnTo>
                      <a:pt x="5" y="121"/>
                    </a:lnTo>
                    <a:lnTo>
                      <a:pt x="3" y="119"/>
                    </a:lnTo>
                    <a:lnTo>
                      <a:pt x="3" y="117"/>
                    </a:lnTo>
                    <a:lnTo>
                      <a:pt x="6" y="114"/>
                    </a:lnTo>
                    <a:lnTo>
                      <a:pt x="6" y="113"/>
                    </a:lnTo>
                    <a:lnTo>
                      <a:pt x="3" y="117"/>
                    </a:lnTo>
                    <a:lnTo>
                      <a:pt x="2" y="117"/>
                    </a:lnTo>
                    <a:lnTo>
                      <a:pt x="3" y="113"/>
                    </a:lnTo>
                    <a:lnTo>
                      <a:pt x="2" y="114"/>
                    </a:lnTo>
                    <a:lnTo>
                      <a:pt x="0" y="114"/>
                    </a:lnTo>
                    <a:lnTo>
                      <a:pt x="0" y="113"/>
                    </a:lnTo>
                    <a:lnTo>
                      <a:pt x="1" y="111"/>
                    </a:lnTo>
                    <a:lnTo>
                      <a:pt x="5" y="111"/>
                    </a:lnTo>
                    <a:lnTo>
                      <a:pt x="6" y="108"/>
                    </a:lnTo>
                    <a:lnTo>
                      <a:pt x="5" y="107"/>
                    </a:lnTo>
                    <a:lnTo>
                      <a:pt x="6" y="107"/>
                    </a:lnTo>
                    <a:lnTo>
                      <a:pt x="7" y="105"/>
                    </a:lnTo>
                    <a:lnTo>
                      <a:pt x="6" y="105"/>
                    </a:lnTo>
                    <a:lnTo>
                      <a:pt x="5" y="105"/>
                    </a:lnTo>
                    <a:lnTo>
                      <a:pt x="3" y="102"/>
                    </a:lnTo>
                    <a:lnTo>
                      <a:pt x="6" y="102"/>
                    </a:lnTo>
                    <a:lnTo>
                      <a:pt x="7" y="101"/>
                    </a:lnTo>
                    <a:lnTo>
                      <a:pt x="6" y="101"/>
                    </a:lnTo>
                    <a:lnTo>
                      <a:pt x="6" y="100"/>
                    </a:lnTo>
                    <a:lnTo>
                      <a:pt x="7" y="100"/>
                    </a:lnTo>
                    <a:lnTo>
                      <a:pt x="8" y="100"/>
                    </a:lnTo>
                    <a:lnTo>
                      <a:pt x="9" y="100"/>
                    </a:lnTo>
                    <a:lnTo>
                      <a:pt x="11" y="100"/>
                    </a:lnTo>
                    <a:lnTo>
                      <a:pt x="11" y="99"/>
                    </a:lnTo>
                    <a:lnTo>
                      <a:pt x="9" y="99"/>
                    </a:lnTo>
                    <a:lnTo>
                      <a:pt x="8" y="97"/>
                    </a:lnTo>
                    <a:lnTo>
                      <a:pt x="9" y="92"/>
                    </a:lnTo>
                    <a:lnTo>
                      <a:pt x="11" y="91"/>
                    </a:lnTo>
                    <a:lnTo>
                      <a:pt x="12" y="90"/>
                    </a:lnTo>
                    <a:lnTo>
                      <a:pt x="13" y="91"/>
                    </a:lnTo>
                    <a:lnTo>
                      <a:pt x="13" y="94"/>
                    </a:lnTo>
                    <a:lnTo>
                      <a:pt x="14" y="94"/>
                    </a:lnTo>
                    <a:lnTo>
                      <a:pt x="16" y="92"/>
                    </a:lnTo>
                    <a:lnTo>
                      <a:pt x="14" y="90"/>
                    </a:lnTo>
                    <a:lnTo>
                      <a:pt x="16" y="89"/>
                    </a:lnTo>
                    <a:lnTo>
                      <a:pt x="17" y="85"/>
                    </a:lnTo>
                    <a:lnTo>
                      <a:pt x="19" y="85"/>
                    </a:lnTo>
                    <a:lnTo>
                      <a:pt x="20" y="83"/>
                    </a:lnTo>
                    <a:lnTo>
                      <a:pt x="22" y="80"/>
                    </a:lnTo>
                    <a:lnTo>
                      <a:pt x="23" y="78"/>
                    </a:lnTo>
                    <a:lnTo>
                      <a:pt x="24" y="78"/>
                    </a:lnTo>
                    <a:lnTo>
                      <a:pt x="25" y="73"/>
                    </a:lnTo>
                    <a:lnTo>
                      <a:pt x="27" y="73"/>
                    </a:lnTo>
                    <a:lnTo>
                      <a:pt x="28" y="72"/>
                    </a:lnTo>
                    <a:lnTo>
                      <a:pt x="30" y="72"/>
                    </a:lnTo>
                    <a:lnTo>
                      <a:pt x="33" y="70"/>
                    </a:lnTo>
                    <a:lnTo>
                      <a:pt x="34" y="70"/>
                    </a:lnTo>
                    <a:lnTo>
                      <a:pt x="36" y="70"/>
                    </a:lnTo>
                    <a:lnTo>
                      <a:pt x="39" y="69"/>
                    </a:lnTo>
                    <a:lnTo>
                      <a:pt x="42" y="66"/>
                    </a:lnTo>
                    <a:lnTo>
                      <a:pt x="47" y="63"/>
                    </a:lnTo>
                    <a:lnTo>
                      <a:pt x="52" y="58"/>
                    </a:lnTo>
                    <a:lnTo>
                      <a:pt x="56" y="56"/>
                    </a:lnTo>
                    <a:lnTo>
                      <a:pt x="56" y="53"/>
                    </a:lnTo>
                    <a:lnTo>
                      <a:pt x="60" y="51"/>
                    </a:lnTo>
                    <a:lnTo>
                      <a:pt x="61" y="50"/>
                    </a:lnTo>
                    <a:lnTo>
                      <a:pt x="63" y="50"/>
                    </a:lnTo>
                    <a:lnTo>
                      <a:pt x="66" y="48"/>
                    </a:lnTo>
                    <a:lnTo>
                      <a:pt x="68" y="46"/>
                    </a:lnTo>
                    <a:lnTo>
                      <a:pt x="72" y="41"/>
                    </a:lnTo>
                    <a:lnTo>
                      <a:pt x="73" y="35"/>
                    </a:lnTo>
                    <a:lnTo>
                      <a:pt x="74" y="29"/>
                    </a:lnTo>
                    <a:lnTo>
                      <a:pt x="75" y="26"/>
                    </a:lnTo>
                    <a:lnTo>
                      <a:pt x="80" y="23"/>
                    </a:lnTo>
                    <a:lnTo>
                      <a:pt x="83" y="22"/>
                    </a:lnTo>
                    <a:lnTo>
                      <a:pt x="83" y="20"/>
                    </a:lnTo>
                    <a:lnTo>
                      <a:pt x="85" y="17"/>
                    </a:lnTo>
                    <a:lnTo>
                      <a:pt x="86" y="9"/>
                    </a:lnTo>
                    <a:close/>
                  </a:path>
                </a:pathLst>
              </a:custGeom>
              <a:solidFill>
                <a:srgbClr val="EAEAEA"/>
              </a:solidFill>
              <a:ln w="6350">
                <a:solidFill>
                  <a:srgbClr val="C0C0C0"/>
                </a:solidFill>
                <a:round/>
                <a:headEnd/>
                <a:tailEnd/>
              </a:ln>
            </p:spPr>
            <p:txBody>
              <a:bodyPr/>
              <a:lstStyle/>
              <a:p>
                <a:endParaRPr lang="en-US" dirty="0"/>
              </a:p>
            </p:txBody>
          </p:sp>
          <p:sp>
            <p:nvSpPr>
              <p:cNvPr id="841" name="Freeform 851"/>
              <p:cNvSpPr>
                <a:spLocks/>
              </p:cNvSpPr>
              <p:nvPr/>
            </p:nvSpPr>
            <p:spPr bwMode="auto">
              <a:xfrm>
                <a:off x="4683127" y="5086437"/>
                <a:ext cx="179208" cy="258358"/>
              </a:xfrm>
              <a:custGeom>
                <a:avLst/>
                <a:gdLst>
                  <a:gd name="T0" fmla="*/ 2147483647 w 89"/>
                  <a:gd name="T1" fmla="*/ 2147483647 h 139"/>
                  <a:gd name="T2" fmla="*/ 2147483647 w 89"/>
                  <a:gd name="T3" fmla="*/ 2147483647 h 139"/>
                  <a:gd name="T4" fmla="*/ 2147483647 w 89"/>
                  <a:gd name="T5" fmla="*/ 2147483647 h 139"/>
                  <a:gd name="T6" fmla="*/ 2147483647 w 89"/>
                  <a:gd name="T7" fmla="*/ 2147483647 h 139"/>
                  <a:gd name="T8" fmla="*/ 2147483647 w 89"/>
                  <a:gd name="T9" fmla="*/ 2147483647 h 139"/>
                  <a:gd name="T10" fmla="*/ 2147483647 w 89"/>
                  <a:gd name="T11" fmla="*/ 2147483647 h 139"/>
                  <a:gd name="T12" fmla="*/ 2147483647 w 89"/>
                  <a:gd name="T13" fmla="*/ 2147483647 h 139"/>
                  <a:gd name="T14" fmla="*/ 2147483647 w 89"/>
                  <a:gd name="T15" fmla="*/ 2147483647 h 139"/>
                  <a:gd name="T16" fmla="*/ 2147483647 w 89"/>
                  <a:gd name="T17" fmla="*/ 2147483647 h 139"/>
                  <a:gd name="T18" fmla="*/ 2147483647 w 89"/>
                  <a:gd name="T19" fmla="*/ 2147483647 h 139"/>
                  <a:gd name="T20" fmla="*/ 2147483647 w 89"/>
                  <a:gd name="T21" fmla="*/ 2147483647 h 139"/>
                  <a:gd name="T22" fmla="*/ 2147483647 w 89"/>
                  <a:gd name="T23" fmla="*/ 2147483647 h 139"/>
                  <a:gd name="T24" fmla="*/ 2147483647 w 89"/>
                  <a:gd name="T25" fmla="*/ 2147483647 h 139"/>
                  <a:gd name="T26" fmla="*/ 2147483647 w 89"/>
                  <a:gd name="T27" fmla="*/ 2147483647 h 139"/>
                  <a:gd name="T28" fmla="*/ 2147483647 w 89"/>
                  <a:gd name="T29" fmla="*/ 2147483647 h 139"/>
                  <a:gd name="T30" fmla="*/ 2147483647 w 89"/>
                  <a:gd name="T31" fmla="*/ 2147483647 h 139"/>
                  <a:gd name="T32" fmla="*/ 2147483647 w 89"/>
                  <a:gd name="T33" fmla="*/ 2147483647 h 139"/>
                  <a:gd name="T34" fmla="*/ 2147483647 w 89"/>
                  <a:gd name="T35" fmla="*/ 0 h 139"/>
                  <a:gd name="T36" fmla="*/ 2147483647 w 89"/>
                  <a:gd name="T37" fmla="*/ 2147483647 h 139"/>
                  <a:gd name="T38" fmla="*/ 2147483647 w 89"/>
                  <a:gd name="T39" fmla="*/ 2147483647 h 139"/>
                  <a:gd name="T40" fmla="*/ 2147483647 w 89"/>
                  <a:gd name="T41" fmla="*/ 2147483647 h 139"/>
                  <a:gd name="T42" fmla="*/ 2147483647 w 89"/>
                  <a:gd name="T43" fmla="*/ 2147483647 h 139"/>
                  <a:gd name="T44" fmla="*/ 2147483647 w 89"/>
                  <a:gd name="T45" fmla="*/ 2147483647 h 139"/>
                  <a:gd name="T46" fmla="*/ 2147483647 w 89"/>
                  <a:gd name="T47" fmla="*/ 2147483647 h 139"/>
                  <a:gd name="T48" fmla="*/ 2147483647 w 89"/>
                  <a:gd name="T49" fmla="*/ 2147483647 h 139"/>
                  <a:gd name="T50" fmla="*/ 2147483647 w 89"/>
                  <a:gd name="T51" fmla="*/ 2147483647 h 139"/>
                  <a:gd name="T52" fmla="*/ 2147483647 w 89"/>
                  <a:gd name="T53" fmla="*/ 2147483647 h 139"/>
                  <a:gd name="T54" fmla="*/ 2147483647 w 89"/>
                  <a:gd name="T55" fmla="*/ 2147483647 h 139"/>
                  <a:gd name="T56" fmla="*/ 2147483647 w 89"/>
                  <a:gd name="T57" fmla="*/ 2147483647 h 139"/>
                  <a:gd name="T58" fmla="*/ 2147483647 w 89"/>
                  <a:gd name="T59" fmla="*/ 2147483647 h 139"/>
                  <a:gd name="T60" fmla="*/ 2147483647 w 89"/>
                  <a:gd name="T61" fmla="*/ 2147483647 h 139"/>
                  <a:gd name="T62" fmla="*/ 2147483647 w 89"/>
                  <a:gd name="T63" fmla="*/ 2147483647 h 139"/>
                  <a:gd name="T64" fmla="*/ 2147483647 w 89"/>
                  <a:gd name="T65" fmla="*/ 2147483647 h 139"/>
                  <a:gd name="T66" fmla="*/ 2147483647 w 89"/>
                  <a:gd name="T67" fmla="*/ 2147483647 h 139"/>
                  <a:gd name="T68" fmla="*/ 2147483647 w 89"/>
                  <a:gd name="T69" fmla="*/ 2147483647 h 139"/>
                  <a:gd name="T70" fmla="*/ 2147483647 w 89"/>
                  <a:gd name="T71" fmla="*/ 2147483647 h 139"/>
                  <a:gd name="T72" fmla="*/ 2147483647 w 89"/>
                  <a:gd name="T73" fmla="*/ 2147483647 h 139"/>
                  <a:gd name="T74" fmla="*/ 2147483647 w 89"/>
                  <a:gd name="T75" fmla="*/ 2147483647 h 139"/>
                  <a:gd name="T76" fmla="*/ 2147483647 w 89"/>
                  <a:gd name="T77" fmla="*/ 2147483647 h 139"/>
                  <a:gd name="T78" fmla="*/ 2147483647 w 89"/>
                  <a:gd name="T79" fmla="*/ 2147483647 h 139"/>
                  <a:gd name="T80" fmla="*/ 2147483647 w 89"/>
                  <a:gd name="T81" fmla="*/ 2147483647 h 139"/>
                  <a:gd name="T82" fmla="*/ 2147483647 w 89"/>
                  <a:gd name="T83" fmla="*/ 2147483647 h 139"/>
                  <a:gd name="T84" fmla="*/ 2147483647 w 89"/>
                  <a:gd name="T85" fmla="*/ 2147483647 h 139"/>
                  <a:gd name="T86" fmla="*/ 2147483647 w 89"/>
                  <a:gd name="T87" fmla="*/ 2147483647 h 139"/>
                  <a:gd name="T88" fmla="*/ 2147483647 w 89"/>
                  <a:gd name="T89" fmla="*/ 2147483647 h 139"/>
                  <a:gd name="T90" fmla="*/ 2147483647 w 89"/>
                  <a:gd name="T91" fmla="*/ 2147483647 h 139"/>
                  <a:gd name="T92" fmla="*/ 2147483647 w 89"/>
                  <a:gd name="T93" fmla="*/ 2147483647 h 139"/>
                  <a:gd name="T94" fmla="*/ 2147483647 w 89"/>
                  <a:gd name="T95" fmla="*/ 2147483647 h 1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
                  <a:gd name="T145" fmla="*/ 0 h 139"/>
                  <a:gd name="T146" fmla="*/ 89 w 89"/>
                  <a:gd name="T147" fmla="*/ 139 h 1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 h="139">
                    <a:moveTo>
                      <a:pt x="32" y="132"/>
                    </a:moveTo>
                    <a:lnTo>
                      <a:pt x="33" y="130"/>
                    </a:lnTo>
                    <a:lnTo>
                      <a:pt x="34" y="126"/>
                    </a:lnTo>
                    <a:lnTo>
                      <a:pt x="37" y="125"/>
                    </a:lnTo>
                    <a:lnTo>
                      <a:pt x="38" y="121"/>
                    </a:lnTo>
                    <a:lnTo>
                      <a:pt x="39" y="117"/>
                    </a:lnTo>
                    <a:lnTo>
                      <a:pt x="39" y="115"/>
                    </a:lnTo>
                    <a:lnTo>
                      <a:pt x="39" y="112"/>
                    </a:lnTo>
                    <a:lnTo>
                      <a:pt x="38" y="110"/>
                    </a:lnTo>
                    <a:lnTo>
                      <a:pt x="34" y="105"/>
                    </a:lnTo>
                    <a:lnTo>
                      <a:pt x="30" y="105"/>
                    </a:lnTo>
                    <a:lnTo>
                      <a:pt x="28" y="104"/>
                    </a:lnTo>
                    <a:lnTo>
                      <a:pt x="23" y="99"/>
                    </a:lnTo>
                    <a:lnTo>
                      <a:pt x="19" y="98"/>
                    </a:lnTo>
                    <a:lnTo>
                      <a:pt x="17" y="95"/>
                    </a:lnTo>
                    <a:lnTo>
                      <a:pt x="17" y="92"/>
                    </a:lnTo>
                    <a:lnTo>
                      <a:pt x="19" y="89"/>
                    </a:lnTo>
                    <a:lnTo>
                      <a:pt x="22" y="88"/>
                    </a:lnTo>
                    <a:lnTo>
                      <a:pt x="27" y="87"/>
                    </a:lnTo>
                    <a:lnTo>
                      <a:pt x="28" y="84"/>
                    </a:lnTo>
                    <a:lnTo>
                      <a:pt x="29" y="79"/>
                    </a:lnTo>
                    <a:lnTo>
                      <a:pt x="30" y="73"/>
                    </a:lnTo>
                    <a:lnTo>
                      <a:pt x="30" y="71"/>
                    </a:lnTo>
                    <a:lnTo>
                      <a:pt x="33" y="71"/>
                    </a:lnTo>
                    <a:lnTo>
                      <a:pt x="33" y="70"/>
                    </a:lnTo>
                    <a:lnTo>
                      <a:pt x="33" y="67"/>
                    </a:lnTo>
                    <a:lnTo>
                      <a:pt x="33" y="65"/>
                    </a:lnTo>
                    <a:lnTo>
                      <a:pt x="34" y="64"/>
                    </a:lnTo>
                    <a:lnTo>
                      <a:pt x="33" y="62"/>
                    </a:lnTo>
                    <a:lnTo>
                      <a:pt x="33" y="59"/>
                    </a:lnTo>
                    <a:lnTo>
                      <a:pt x="33" y="55"/>
                    </a:lnTo>
                    <a:lnTo>
                      <a:pt x="32" y="56"/>
                    </a:lnTo>
                    <a:lnTo>
                      <a:pt x="29" y="54"/>
                    </a:lnTo>
                    <a:lnTo>
                      <a:pt x="29" y="51"/>
                    </a:lnTo>
                    <a:lnTo>
                      <a:pt x="30" y="51"/>
                    </a:lnTo>
                    <a:lnTo>
                      <a:pt x="32" y="50"/>
                    </a:lnTo>
                    <a:lnTo>
                      <a:pt x="32" y="49"/>
                    </a:lnTo>
                    <a:lnTo>
                      <a:pt x="30" y="48"/>
                    </a:lnTo>
                    <a:lnTo>
                      <a:pt x="28" y="49"/>
                    </a:lnTo>
                    <a:lnTo>
                      <a:pt x="24" y="43"/>
                    </a:lnTo>
                    <a:lnTo>
                      <a:pt x="23" y="39"/>
                    </a:lnTo>
                    <a:lnTo>
                      <a:pt x="24" y="42"/>
                    </a:lnTo>
                    <a:lnTo>
                      <a:pt x="26" y="42"/>
                    </a:lnTo>
                    <a:lnTo>
                      <a:pt x="27" y="38"/>
                    </a:lnTo>
                    <a:lnTo>
                      <a:pt x="26" y="38"/>
                    </a:lnTo>
                    <a:lnTo>
                      <a:pt x="24" y="37"/>
                    </a:lnTo>
                    <a:lnTo>
                      <a:pt x="24" y="35"/>
                    </a:lnTo>
                    <a:lnTo>
                      <a:pt x="24" y="33"/>
                    </a:lnTo>
                    <a:lnTo>
                      <a:pt x="23" y="32"/>
                    </a:lnTo>
                    <a:lnTo>
                      <a:pt x="23" y="33"/>
                    </a:lnTo>
                    <a:lnTo>
                      <a:pt x="21" y="33"/>
                    </a:lnTo>
                    <a:lnTo>
                      <a:pt x="21" y="34"/>
                    </a:lnTo>
                    <a:lnTo>
                      <a:pt x="21" y="37"/>
                    </a:lnTo>
                    <a:lnTo>
                      <a:pt x="17" y="31"/>
                    </a:lnTo>
                    <a:lnTo>
                      <a:pt x="12" y="24"/>
                    </a:lnTo>
                    <a:lnTo>
                      <a:pt x="11" y="22"/>
                    </a:lnTo>
                    <a:lnTo>
                      <a:pt x="11" y="21"/>
                    </a:lnTo>
                    <a:lnTo>
                      <a:pt x="12" y="19"/>
                    </a:lnTo>
                    <a:lnTo>
                      <a:pt x="13" y="17"/>
                    </a:lnTo>
                    <a:lnTo>
                      <a:pt x="12" y="16"/>
                    </a:lnTo>
                    <a:lnTo>
                      <a:pt x="12" y="17"/>
                    </a:lnTo>
                    <a:lnTo>
                      <a:pt x="10" y="19"/>
                    </a:lnTo>
                    <a:lnTo>
                      <a:pt x="7" y="17"/>
                    </a:lnTo>
                    <a:lnTo>
                      <a:pt x="6" y="15"/>
                    </a:lnTo>
                    <a:lnTo>
                      <a:pt x="7" y="12"/>
                    </a:lnTo>
                    <a:lnTo>
                      <a:pt x="6" y="10"/>
                    </a:lnTo>
                    <a:lnTo>
                      <a:pt x="2" y="4"/>
                    </a:lnTo>
                    <a:lnTo>
                      <a:pt x="1" y="2"/>
                    </a:lnTo>
                    <a:lnTo>
                      <a:pt x="0" y="1"/>
                    </a:lnTo>
                    <a:lnTo>
                      <a:pt x="2" y="0"/>
                    </a:lnTo>
                    <a:lnTo>
                      <a:pt x="4" y="0"/>
                    </a:lnTo>
                    <a:lnTo>
                      <a:pt x="5" y="4"/>
                    </a:lnTo>
                    <a:lnTo>
                      <a:pt x="6" y="6"/>
                    </a:lnTo>
                    <a:lnTo>
                      <a:pt x="6" y="8"/>
                    </a:lnTo>
                    <a:lnTo>
                      <a:pt x="7" y="10"/>
                    </a:lnTo>
                    <a:lnTo>
                      <a:pt x="8" y="10"/>
                    </a:lnTo>
                    <a:lnTo>
                      <a:pt x="10" y="8"/>
                    </a:lnTo>
                    <a:lnTo>
                      <a:pt x="11" y="8"/>
                    </a:lnTo>
                    <a:lnTo>
                      <a:pt x="10" y="10"/>
                    </a:lnTo>
                    <a:lnTo>
                      <a:pt x="13" y="10"/>
                    </a:lnTo>
                    <a:lnTo>
                      <a:pt x="15" y="11"/>
                    </a:lnTo>
                    <a:lnTo>
                      <a:pt x="17" y="11"/>
                    </a:lnTo>
                    <a:lnTo>
                      <a:pt x="18" y="11"/>
                    </a:lnTo>
                    <a:lnTo>
                      <a:pt x="21" y="13"/>
                    </a:lnTo>
                    <a:lnTo>
                      <a:pt x="19" y="15"/>
                    </a:lnTo>
                    <a:lnTo>
                      <a:pt x="22" y="17"/>
                    </a:lnTo>
                    <a:lnTo>
                      <a:pt x="23" y="16"/>
                    </a:lnTo>
                    <a:lnTo>
                      <a:pt x="24" y="17"/>
                    </a:lnTo>
                    <a:lnTo>
                      <a:pt x="24" y="18"/>
                    </a:lnTo>
                    <a:lnTo>
                      <a:pt x="26" y="19"/>
                    </a:lnTo>
                    <a:lnTo>
                      <a:pt x="27" y="22"/>
                    </a:lnTo>
                    <a:lnTo>
                      <a:pt x="28" y="23"/>
                    </a:lnTo>
                    <a:lnTo>
                      <a:pt x="28" y="24"/>
                    </a:lnTo>
                    <a:lnTo>
                      <a:pt x="28" y="27"/>
                    </a:lnTo>
                    <a:lnTo>
                      <a:pt x="26" y="26"/>
                    </a:lnTo>
                    <a:lnTo>
                      <a:pt x="24" y="26"/>
                    </a:lnTo>
                    <a:lnTo>
                      <a:pt x="24" y="27"/>
                    </a:lnTo>
                    <a:lnTo>
                      <a:pt x="26" y="28"/>
                    </a:lnTo>
                    <a:lnTo>
                      <a:pt x="27" y="28"/>
                    </a:lnTo>
                    <a:lnTo>
                      <a:pt x="27" y="31"/>
                    </a:lnTo>
                    <a:lnTo>
                      <a:pt x="29" y="33"/>
                    </a:lnTo>
                    <a:lnTo>
                      <a:pt x="32" y="35"/>
                    </a:lnTo>
                    <a:lnTo>
                      <a:pt x="33" y="38"/>
                    </a:lnTo>
                    <a:lnTo>
                      <a:pt x="32" y="40"/>
                    </a:lnTo>
                    <a:lnTo>
                      <a:pt x="30" y="42"/>
                    </a:lnTo>
                    <a:lnTo>
                      <a:pt x="32" y="43"/>
                    </a:lnTo>
                    <a:lnTo>
                      <a:pt x="32" y="45"/>
                    </a:lnTo>
                    <a:lnTo>
                      <a:pt x="30" y="46"/>
                    </a:lnTo>
                    <a:lnTo>
                      <a:pt x="32" y="46"/>
                    </a:lnTo>
                    <a:lnTo>
                      <a:pt x="33" y="48"/>
                    </a:lnTo>
                    <a:lnTo>
                      <a:pt x="35" y="48"/>
                    </a:lnTo>
                    <a:lnTo>
                      <a:pt x="38" y="48"/>
                    </a:lnTo>
                    <a:lnTo>
                      <a:pt x="39" y="48"/>
                    </a:lnTo>
                    <a:lnTo>
                      <a:pt x="39" y="50"/>
                    </a:lnTo>
                    <a:lnTo>
                      <a:pt x="40" y="53"/>
                    </a:lnTo>
                    <a:lnTo>
                      <a:pt x="41" y="53"/>
                    </a:lnTo>
                    <a:lnTo>
                      <a:pt x="43" y="51"/>
                    </a:lnTo>
                    <a:lnTo>
                      <a:pt x="43" y="44"/>
                    </a:lnTo>
                    <a:lnTo>
                      <a:pt x="43" y="43"/>
                    </a:lnTo>
                    <a:lnTo>
                      <a:pt x="40" y="40"/>
                    </a:lnTo>
                    <a:lnTo>
                      <a:pt x="41" y="40"/>
                    </a:lnTo>
                    <a:lnTo>
                      <a:pt x="43" y="42"/>
                    </a:lnTo>
                    <a:lnTo>
                      <a:pt x="46" y="43"/>
                    </a:lnTo>
                    <a:lnTo>
                      <a:pt x="46" y="45"/>
                    </a:lnTo>
                    <a:lnTo>
                      <a:pt x="48" y="46"/>
                    </a:lnTo>
                    <a:lnTo>
                      <a:pt x="48" y="49"/>
                    </a:lnTo>
                    <a:lnTo>
                      <a:pt x="48" y="50"/>
                    </a:lnTo>
                    <a:lnTo>
                      <a:pt x="48" y="53"/>
                    </a:lnTo>
                    <a:lnTo>
                      <a:pt x="48" y="55"/>
                    </a:lnTo>
                    <a:lnTo>
                      <a:pt x="49" y="55"/>
                    </a:lnTo>
                    <a:lnTo>
                      <a:pt x="50" y="57"/>
                    </a:lnTo>
                    <a:lnTo>
                      <a:pt x="50" y="60"/>
                    </a:lnTo>
                    <a:lnTo>
                      <a:pt x="52" y="62"/>
                    </a:lnTo>
                    <a:lnTo>
                      <a:pt x="55" y="62"/>
                    </a:lnTo>
                    <a:lnTo>
                      <a:pt x="59" y="65"/>
                    </a:lnTo>
                    <a:lnTo>
                      <a:pt x="66" y="66"/>
                    </a:lnTo>
                    <a:lnTo>
                      <a:pt x="68" y="67"/>
                    </a:lnTo>
                    <a:lnTo>
                      <a:pt x="71" y="68"/>
                    </a:lnTo>
                    <a:lnTo>
                      <a:pt x="72" y="66"/>
                    </a:lnTo>
                    <a:lnTo>
                      <a:pt x="73" y="66"/>
                    </a:lnTo>
                    <a:lnTo>
                      <a:pt x="76" y="64"/>
                    </a:lnTo>
                    <a:lnTo>
                      <a:pt x="77" y="62"/>
                    </a:lnTo>
                    <a:lnTo>
                      <a:pt x="78" y="61"/>
                    </a:lnTo>
                    <a:lnTo>
                      <a:pt x="81" y="60"/>
                    </a:lnTo>
                    <a:lnTo>
                      <a:pt x="83" y="59"/>
                    </a:lnTo>
                    <a:lnTo>
                      <a:pt x="85" y="60"/>
                    </a:lnTo>
                    <a:lnTo>
                      <a:pt x="89" y="61"/>
                    </a:lnTo>
                    <a:lnTo>
                      <a:pt x="88" y="66"/>
                    </a:lnTo>
                    <a:lnTo>
                      <a:pt x="87" y="70"/>
                    </a:lnTo>
                    <a:lnTo>
                      <a:pt x="87" y="73"/>
                    </a:lnTo>
                    <a:lnTo>
                      <a:pt x="87" y="75"/>
                    </a:lnTo>
                    <a:lnTo>
                      <a:pt x="87" y="77"/>
                    </a:lnTo>
                    <a:lnTo>
                      <a:pt x="85" y="79"/>
                    </a:lnTo>
                    <a:lnTo>
                      <a:pt x="83" y="81"/>
                    </a:lnTo>
                    <a:lnTo>
                      <a:pt x="82" y="82"/>
                    </a:lnTo>
                    <a:lnTo>
                      <a:pt x="81" y="86"/>
                    </a:lnTo>
                    <a:lnTo>
                      <a:pt x="81" y="87"/>
                    </a:lnTo>
                    <a:lnTo>
                      <a:pt x="81" y="89"/>
                    </a:lnTo>
                    <a:lnTo>
                      <a:pt x="82" y="89"/>
                    </a:lnTo>
                    <a:lnTo>
                      <a:pt x="82" y="90"/>
                    </a:lnTo>
                    <a:lnTo>
                      <a:pt x="79" y="93"/>
                    </a:lnTo>
                    <a:lnTo>
                      <a:pt x="79" y="89"/>
                    </a:lnTo>
                    <a:lnTo>
                      <a:pt x="78" y="89"/>
                    </a:lnTo>
                    <a:lnTo>
                      <a:pt x="76" y="89"/>
                    </a:lnTo>
                    <a:lnTo>
                      <a:pt x="73" y="89"/>
                    </a:lnTo>
                    <a:lnTo>
                      <a:pt x="72" y="89"/>
                    </a:lnTo>
                    <a:lnTo>
                      <a:pt x="70" y="90"/>
                    </a:lnTo>
                    <a:lnTo>
                      <a:pt x="68" y="92"/>
                    </a:lnTo>
                    <a:lnTo>
                      <a:pt x="63" y="98"/>
                    </a:lnTo>
                    <a:lnTo>
                      <a:pt x="63" y="99"/>
                    </a:lnTo>
                    <a:lnTo>
                      <a:pt x="65" y="98"/>
                    </a:lnTo>
                    <a:lnTo>
                      <a:pt x="66" y="100"/>
                    </a:lnTo>
                    <a:lnTo>
                      <a:pt x="67" y="101"/>
                    </a:lnTo>
                    <a:lnTo>
                      <a:pt x="67" y="104"/>
                    </a:lnTo>
                    <a:lnTo>
                      <a:pt x="65" y="108"/>
                    </a:lnTo>
                    <a:lnTo>
                      <a:pt x="61" y="114"/>
                    </a:lnTo>
                    <a:lnTo>
                      <a:pt x="61" y="116"/>
                    </a:lnTo>
                    <a:lnTo>
                      <a:pt x="57" y="121"/>
                    </a:lnTo>
                    <a:lnTo>
                      <a:pt x="51" y="131"/>
                    </a:lnTo>
                    <a:lnTo>
                      <a:pt x="49" y="136"/>
                    </a:lnTo>
                    <a:lnTo>
                      <a:pt x="44" y="138"/>
                    </a:lnTo>
                    <a:lnTo>
                      <a:pt x="41" y="139"/>
                    </a:lnTo>
                    <a:lnTo>
                      <a:pt x="39" y="138"/>
                    </a:lnTo>
                    <a:lnTo>
                      <a:pt x="38" y="136"/>
                    </a:lnTo>
                    <a:lnTo>
                      <a:pt x="32" y="136"/>
                    </a:lnTo>
                    <a:lnTo>
                      <a:pt x="30" y="133"/>
                    </a:lnTo>
                    <a:lnTo>
                      <a:pt x="32" y="132"/>
                    </a:lnTo>
                    <a:close/>
                  </a:path>
                </a:pathLst>
              </a:custGeom>
              <a:solidFill>
                <a:srgbClr val="EAEAEA"/>
              </a:solidFill>
              <a:ln w="6350">
                <a:solidFill>
                  <a:srgbClr val="C0C0C0"/>
                </a:solidFill>
                <a:round/>
                <a:headEnd/>
                <a:tailEnd/>
              </a:ln>
            </p:spPr>
            <p:txBody>
              <a:bodyPr/>
              <a:lstStyle/>
              <a:p>
                <a:endParaRPr lang="en-US" dirty="0"/>
              </a:p>
            </p:txBody>
          </p:sp>
          <p:sp>
            <p:nvSpPr>
              <p:cNvPr id="842" name="Freeform 853"/>
              <p:cNvSpPr>
                <a:spLocks/>
              </p:cNvSpPr>
              <p:nvPr/>
            </p:nvSpPr>
            <p:spPr bwMode="auto">
              <a:xfrm>
                <a:off x="3358197" y="4365268"/>
                <a:ext cx="16108" cy="14869"/>
              </a:xfrm>
              <a:custGeom>
                <a:avLst/>
                <a:gdLst>
                  <a:gd name="T0" fmla="*/ 2147483647 w 8"/>
                  <a:gd name="T1" fmla="*/ 2147483647 h 8"/>
                  <a:gd name="T2" fmla="*/ 0 w 8"/>
                  <a:gd name="T3" fmla="*/ 2147483647 h 8"/>
                  <a:gd name="T4" fmla="*/ 0 w 8"/>
                  <a:gd name="T5" fmla="*/ 2147483647 h 8"/>
                  <a:gd name="T6" fmla="*/ 0 w 8"/>
                  <a:gd name="T7" fmla="*/ 2147483647 h 8"/>
                  <a:gd name="T8" fmla="*/ 0 w 8"/>
                  <a:gd name="T9" fmla="*/ 2147483647 h 8"/>
                  <a:gd name="T10" fmla="*/ 2147483647 w 8"/>
                  <a:gd name="T11" fmla="*/ 0 h 8"/>
                  <a:gd name="T12" fmla="*/ 2147483647 w 8"/>
                  <a:gd name="T13" fmla="*/ 0 h 8"/>
                  <a:gd name="T14" fmla="*/ 2147483647 w 8"/>
                  <a:gd name="T15" fmla="*/ 2147483647 h 8"/>
                  <a:gd name="T16" fmla="*/ 2147483647 w 8"/>
                  <a:gd name="T17" fmla="*/ 2147483647 h 8"/>
                  <a:gd name="T18" fmla="*/ 2147483647 w 8"/>
                  <a:gd name="T19" fmla="*/ 2147483647 h 8"/>
                  <a:gd name="T20" fmla="*/ 2147483647 w 8"/>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2" y="8"/>
                    </a:moveTo>
                    <a:lnTo>
                      <a:pt x="0" y="8"/>
                    </a:lnTo>
                    <a:lnTo>
                      <a:pt x="0" y="5"/>
                    </a:lnTo>
                    <a:lnTo>
                      <a:pt x="0" y="3"/>
                    </a:lnTo>
                    <a:lnTo>
                      <a:pt x="2" y="0"/>
                    </a:lnTo>
                    <a:lnTo>
                      <a:pt x="3" y="0"/>
                    </a:lnTo>
                    <a:lnTo>
                      <a:pt x="4" y="3"/>
                    </a:lnTo>
                    <a:lnTo>
                      <a:pt x="5" y="5"/>
                    </a:lnTo>
                    <a:lnTo>
                      <a:pt x="8" y="8"/>
                    </a:lnTo>
                    <a:lnTo>
                      <a:pt x="2" y="8"/>
                    </a:lnTo>
                    <a:close/>
                  </a:path>
                </a:pathLst>
              </a:custGeom>
              <a:solidFill>
                <a:srgbClr val="EAEAEA"/>
              </a:solidFill>
              <a:ln w="6350">
                <a:solidFill>
                  <a:srgbClr val="C0C0C0"/>
                </a:solidFill>
                <a:round/>
                <a:headEnd/>
                <a:tailEnd/>
              </a:ln>
            </p:spPr>
            <p:txBody>
              <a:bodyPr/>
              <a:lstStyle/>
              <a:p>
                <a:endParaRPr lang="en-US" dirty="0"/>
              </a:p>
            </p:txBody>
          </p:sp>
          <p:sp>
            <p:nvSpPr>
              <p:cNvPr id="843" name="Freeform 854"/>
              <p:cNvSpPr>
                <a:spLocks/>
              </p:cNvSpPr>
              <p:nvPr/>
            </p:nvSpPr>
            <p:spPr bwMode="auto">
              <a:xfrm>
                <a:off x="3358197" y="4365268"/>
                <a:ext cx="16108" cy="14869"/>
              </a:xfrm>
              <a:custGeom>
                <a:avLst/>
                <a:gdLst>
                  <a:gd name="T0" fmla="*/ 2147483647 w 8"/>
                  <a:gd name="T1" fmla="*/ 2147483647 h 8"/>
                  <a:gd name="T2" fmla="*/ 0 w 8"/>
                  <a:gd name="T3" fmla="*/ 2147483647 h 8"/>
                  <a:gd name="T4" fmla="*/ 0 w 8"/>
                  <a:gd name="T5" fmla="*/ 2147483647 h 8"/>
                  <a:gd name="T6" fmla="*/ 0 w 8"/>
                  <a:gd name="T7" fmla="*/ 2147483647 h 8"/>
                  <a:gd name="T8" fmla="*/ 0 w 8"/>
                  <a:gd name="T9" fmla="*/ 2147483647 h 8"/>
                  <a:gd name="T10" fmla="*/ 2147483647 w 8"/>
                  <a:gd name="T11" fmla="*/ 0 h 8"/>
                  <a:gd name="T12" fmla="*/ 2147483647 w 8"/>
                  <a:gd name="T13" fmla="*/ 0 h 8"/>
                  <a:gd name="T14" fmla="*/ 2147483647 w 8"/>
                  <a:gd name="T15" fmla="*/ 2147483647 h 8"/>
                  <a:gd name="T16" fmla="*/ 2147483647 w 8"/>
                  <a:gd name="T17" fmla="*/ 2147483647 h 8"/>
                  <a:gd name="T18" fmla="*/ 2147483647 w 8"/>
                  <a:gd name="T19" fmla="*/ 2147483647 h 8"/>
                  <a:gd name="T20" fmla="*/ 2147483647 w 8"/>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2" y="8"/>
                    </a:moveTo>
                    <a:lnTo>
                      <a:pt x="0" y="8"/>
                    </a:lnTo>
                    <a:lnTo>
                      <a:pt x="0" y="5"/>
                    </a:lnTo>
                    <a:lnTo>
                      <a:pt x="0" y="3"/>
                    </a:lnTo>
                    <a:lnTo>
                      <a:pt x="2" y="0"/>
                    </a:lnTo>
                    <a:lnTo>
                      <a:pt x="3" y="0"/>
                    </a:lnTo>
                    <a:lnTo>
                      <a:pt x="4" y="3"/>
                    </a:lnTo>
                    <a:lnTo>
                      <a:pt x="5" y="5"/>
                    </a:lnTo>
                    <a:lnTo>
                      <a:pt x="8" y="8"/>
                    </a:lnTo>
                    <a:lnTo>
                      <a:pt x="2" y="8"/>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844" name="Freeform 855"/>
              <p:cNvSpPr>
                <a:spLocks/>
              </p:cNvSpPr>
              <p:nvPr/>
            </p:nvSpPr>
            <p:spPr bwMode="auto">
              <a:xfrm>
                <a:off x="3366252" y="4361552"/>
                <a:ext cx="34231" cy="20446"/>
              </a:xfrm>
              <a:custGeom>
                <a:avLst/>
                <a:gdLst>
                  <a:gd name="T0" fmla="*/ 0 w 17"/>
                  <a:gd name="T1" fmla="*/ 0 h 11"/>
                  <a:gd name="T2" fmla="*/ 2147483647 w 17"/>
                  <a:gd name="T3" fmla="*/ 2147483647 h 11"/>
                  <a:gd name="T4" fmla="*/ 2147483647 w 17"/>
                  <a:gd name="T5" fmla="*/ 2147483647 h 11"/>
                  <a:gd name="T6" fmla="*/ 2147483647 w 17"/>
                  <a:gd name="T7" fmla="*/ 2147483647 h 11"/>
                  <a:gd name="T8" fmla="*/ 2147483647 w 17"/>
                  <a:gd name="T9" fmla="*/ 2147483647 h 11"/>
                  <a:gd name="T10" fmla="*/ 2147483647 w 17"/>
                  <a:gd name="T11" fmla="*/ 2147483647 h 11"/>
                  <a:gd name="T12" fmla="*/ 2147483647 w 17"/>
                  <a:gd name="T13" fmla="*/ 2147483647 h 11"/>
                  <a:gd name="T14" fmla="*/ 2147483647 w 17"/>
                  <a:gd name="T15" fmla="*/ 0 h 11"/>
                  <a:gd name="T16" fmla="*/ 2147483647 w 17"/>
                  <a:gd name="T17" fmla="*/ 2147483647 h 11"/>
                  <a:gd name="T18" fmla="*/ 2147483647 w 17"/>
                  <a:gd name="T19" fmla="*/ 2147483647 h 11"/>
                  <a:gd name="T20" fmla="*/ 2147483647 w 17"/>
                  <a:gd name="T21" fmla="*/ 2147483647 h 11"/>
                  <a:gd name="T22" fmla="*/ 2147483647 w 17"/>
                  <a:gd name="T23" fmla="*/ 2147483647 h 11"/>
                  <a:gd name="T24" fmla="*/ 2147483647 w 17"/>
                  <a:gd name="T25" fmla="*/ 2147483647 h 11"/>
                  <a:gd name="T26" fmla="*/ 2147483647 w 17"/>
                  <a:gd name="T27" fmla="*/ 2147483647 h 11"/>
                  <a:gd name="T28" fmla="*/ 2147483647 w 17"/>
                  <a:gd name="T29" fmla="*/ 2147483647 h 11"/>
                  <a:gd name="T30" fmla="*/ 2147483647 w 17"/>
                  <a:gd name="T31" fmla="*/ 2147483647 h 11"/>
                  <a:gd name="T32" fmla="*/ 0 w 17"/>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1"/>
                  <a:gd name="T53" fmla="*/ 17 w 17"/>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1">
                    <a:moveTo>
                      <a:pt x="0" y="0"/>
                    </a:moveTo>
                    <a:lnTo>
                      <a:pt x="1" y="1"/>
                    </a:lnTo>
                    <a:lnTo>
                      <a:pt x="3" y="1"/>
                    </a:lnTo>
                    <a:lnTo>
                      <a:pt x="4" y="2"/>
                    </a:lnTo>
                    <a:lnTo>
                      <a:pt x="6" y="4"/>
                    </a:lnTo>
                    <a:lnTo>
                      <a:pt x="10" y="2"/>
                    </a:lnTo>
                    <a:lnTo>
                      <a:pt x="11" y="2"/>
                    </a:lnTo>
                    <a:lnTo>
                      <a:pt x="15" y="0"/>
                    </a:lnTo>
                    <a:lnTo>
                      <a:pt x="16" y="1"/>
                    </a:lnTo>
                    <a:lnTo>
                      <a:pt x="17" y="2"/>
                    </a:lnTo>
                    <a:lnTo>
                      <a:pt x="17" y="5"/>
                    </a:lnTo>
                    <a:lnTo>
                      <a:pt x="16" y="8"/>
                    </a:lnTo>
                    <a:lnTo>
                      <a:pt x="11" y="11"/>
                    </a:lnTo>
                    <a:lnTo>
                      <a:pt x="9" y="11"/>
                    </a:lnTo>
                    <a:lnTo>
                      <a:pt x="7" y="8"/>
                    </a:lnTo>
                    <a:lnTo>
                      <a:pt x="3" y="6"/>
                    </a:lnTo>
                    <a:lnTo>
                      <a:pt x="0" y="0"/>
                    </a:lnTo>
                    <a:close/>
                  </a:path>
                </a:pathLst>
              </a:custGeom>
              <a:solidFill>
                <a:srgbClr val="EAEAEA"/>
              </a:solidFill>
              <a:ln w="6350">
                <a:solidFill>
                  <a:srgbClr val="C0C0C0"/>
                </a:solidFill>
                <a:round/>
                <a:headEnd/>
                <a:tailEnd/>
              </a:ln>
            </p:spPr>
            <p:txBody>
              <a:bodyPr/>
              <a:lstStyle/>
              <a:p>
                <a:endParaRPr lang="en-US" dirty="0"/>
              </a:p>
            </p:txBody>
          </p:sp>
          <p:sp>
            <p:nvSpPr>
              <p:cNvPr id="845" name="Freeform 856"/>
              <p:cNvSpPr>
                <a:spLocks/>
              </p:cNvSpPr>
              <p:nvPr/>
            </p:nvSpPr>
            <p:spPr bwMode="auto">
              <a:xfrm>
                <a:off x="3366252" y="4361552"/>
                <a:ext cx="34231" cy="20446"/>
              </a:xfrm>
              <a:custGeom>
                <a:avLst/>
                <a:gdLst>
                  <a:gd name="T0" fmla="*/ 0 w 17"/>
                  <a:gd name="T1" fmla="*/ 0 h 11"/>
                  <a:gd name="T2" fmla="*/ 2147483647 w 17"/>
                  <a:gd name="T3" fmla="*/ 2147483647 h 11"/>
                  <a:gd name="T4" fmla="*/ 2147483647 w 17"/>
                  <a:gd name="T5" fmla="*/ 2147483647 h 11"/>
                  <a:gd name="T6" fmla="*/ 2147483647 w 17"/>
                  <a:gd name="T7" fmla="*/ 2147483647 h 11"/>
                  <a:gd name="T8" fmla="*/ 2147483647 w 17"/>
                  <a:gd name="T9" fmla="*/ 2147483647 h 11"/>
                  <a:gd name="T10" fmla="*/ 2147483647 w 17"/>
                  <a:gd name="T11" fmla="*/ 2147483647 h 11"/>
                  <a:gd name="T12" fmla="*/ 2147483647 w 17"/>
                  <a:gd name="T13" fmla="*/ 2147483647 h 11"/>
                  <a:gd name="T14" fmla="*/ 2147483647 w 17"/>
                  <a:gd name="T15" fmla="*/ 0 h 11"/>
                  <a:gd name="T16" fmla="*/ 2147483647 w 17"/>
                  <a:gd name="T17" fmla="*/ 2147483647 h 11"/>
                  <a:gd name="T18" fmla="*/ 2147483647 w 17"/>
                  <a:gd name="T19" fmla="*/ 2147483647 h 11"/>
                  <a:gd name="T20" fmla="*/ 2147483647 w 17"/>
                  <a:gd name="T21" fmla="*/ 2147483647 h 11"/>
                  <a:gd name="T22" fmla="*/ 2147483647 w 17"/>
                  <a:gd name="T23" fmla="*/ 2147483647 h 11"/>
                  <a:gd name="T24" fmla="*/ 2147483647 w 17"/>
                  <a:gd name="T25" fmla="*/ 2147483647 h 11"/>
                  <a:gd name="T26" fmla="*/ 2147483647 w 17"/>
                  <a:gd name="T27" fmla="*/ 2147483647 h 11"/>
                  <a:gd name="T28" fmla="*/ 2147483647 w 17"/>
                  <a:gd name="T29" fmla="*/ 2147483647 h 11"/>
                  <a:gd name="T30" fmla="*/ 2147483647 w 17"/>
                  <a:gd name="T31" fmla="*/ 2147483647 h 11"/>
                  <a:gd name="T32" fmla="*/ 0 w 17"/>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1"/>
                  <a:gd name="T53" fmla="*/ 17 w 17"/>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1">
                    <a:moveTo>
                      <a:pt x="0" y="0"/>
                    </a:moveTo>
                    <a:lnTo>
                      <a:pt x="1" y="1"/>
                    </a:lnTo>
                    <a:lnTo>
                      <a:pt x="3" y="1"/>
                    </a:lnTo>
                    <a:lnTo>
                      <a:pt x="4" y="2"/>
                    </a:lnTo>
                    <a:lnTo>
                      <a:pt x="6" y="4"/>
                    </a:lnTo>
                    <a:lnTo>
                      <a:pt x="10" y="2"/>
                    </a:lnTo>
                    <a:lnTo>
                      <a:pt x="11" y="2"/>
                    </a:lnTo>
                    <a:lnTo>
                      <a:pt x="15" y="0"/>
                    </a:lnTo>
                    <a:lnTo>
                      <a:pt x="16" y="1"/>
                    </a:lnTo>
                    <a:lnTo>
                      <a:pt x="17" y="2"/>
                    </a:lnTo>
                    <a:lnTo>
                      <a:pt x="17" y="5"/>
                    </a:lnTo>
                    <a:lnTo>
                      <a:pt x="16" y="8"/>
                    </a:lnTo>
                    <a:lnTo>
                      <a:pt x="11" y="11"/>
                    </a:lnTo>
                    <a:lnTo>
                      <a:pt x="9" y="11"/>
                    </a:lnTo>
                    <a:lnTo>
                      <a:pt x="7" y="8"/>
                    </a:lnTo>
                    <a:lnTo>
                      <a:pt x="3" y="6"/>
                    </a:lnTo>
                    <a:lnTo>
                      <a:pt x="0" y="0"/>
                    </a:lnTo>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846" name="Freeform 857"/>
              <p:cNvSpPr>
                <a:spLocks/>
              </p:cNvSpPr>
              <p:nvPr/>
            </p:nvSpPr>
            <p:spPr bwMode="auto">
              <a:xfrm>
                <a:off x="3557540" y="4355975"/>
                <a:ext cx="6041" cy="14869"/>
              </a:xfrm>
              <a:custGeom>
                <a:avLst/>
                <a:gdLst>
                  <a:gd name="T0" fmla="*/ 0 w 3"/>
                  <a:gd name="T1" fmla="*/ 2147483647 h 8"/>
                  <a:gd name="T2" fmla="*/ 0 w 3"/>
                  <a:gd name="T3" fmla="*/ 2147483647 h 8"/>
                  <a:gd name="T4" fmla="*/ 0 w 3"/>
                  <a:gd name="T5" fmla="*/ 2147483647 h 8"/>
                  <a:gd name="T6" fmla="*/ 2147483647 w 3"/>
                  <a:gd name="T7" fmla="*/ 2147483647 h 8"/>
                  <a:gd name="T8" fmla="*/ 2147483647 w 3"/>
                  <a:gd name="T9" fmla="*/ 0 h 8"/>
                  <a:gd name="T10" fmla="*/ 2147483647 w 3"/>
                  <a:gd name="T11" fmla="*/ 2147483647 h 8"/>
                  <a:gd name="T12" fmla="*/ 2147483647 w 3"/>
                  <a:gd name="T13" fmla="*/ 2147483647 h 8"/>
                  <a:gd name="T14" fmla="*/ 0 w 3"/>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0" y="8"/>
                    </a:moveTo>
                    <a:lnTo>
                      <a:pt x="0" y="8"/>
                    </a:lnTo>
                    <a:lnTo>
                      <a:pt x="0" y="4"/>
                    </a:lnTo>
                    <a:lnTo>
                      <a:pt x="2" y="2"/>
                    </a:lnTo>
                    <a:lnTo>
                      <a:pt x="3" y="0"/>
                    </a:lnTo>
                    <a:lnTo>
                      <a:pt x="3" y="3"/>
                    </a:lnTo>
                    <a:lnTo>
                      <a:pt x="2" y="5"/>
                    </a:lnTo>
                    <a:lnTo>
                      <a:pt x="0" y="8"/>
                    </a:lnTo>
                    <a:close/>
                  </a:path>
                </a:pathLst>
              </a:custGeom>
              <a:solidFill>
                <a:srgbClr val="EAEAEA"/>
              </a:solidFill>
              <a:ln w="6350">
                <a:solidFill>
                  <a:srgbClr val="C0C0C0"/>
                </a:solidFill>
                <a:round/>
                <a:headEnd/>
                <a:tailEnd/>
              </a:ln>
            </p:spPr>
            <p:txBody>
              <a:bodyPr/>
              <a:lstStyle/>
              <a:p>
                <a:endParaRPr lang="en-US" dirty="0"/>
              </a:p>
            </p:txBody>
          </p:sp>
          <p:sp>
            <p:nvSpPr>
              <p:cNvPr id="847" name="Freeform 859"/>
              <p:cNvSpPr>
                <a:spLocks/>
              </p:cNvSpPr>
              <p:nvPr/>
            </p:nvSpPr>
            <p:spPr bwMode="auto">
              <a:xfrm>
                <a:off x="3557540" y="4434042"/>
                <a:ext cx="16108" cy="18587"/>
              </a:xfrm>
              <a:custGeom>
                <a:avLst/>
                <a:gdLst>
                  <a:gd name="T0" fmla="*/ 0 w 8"/>
                  <a:gd name="T1" fmla="*/ 2147483647 h 10"/>
                  <a:gd name="T2" fmla="*/ 0 w 8"/>
                  <a:gd name="T3" fmla="*/ 2147483647 h 10"/>
                  <a:gd name="T4" fmla="*/ 2147483647 w 8"/>
                  <a:gd name="T5" fmla="*/ 2147483647 h 10"/>
                  <a:gd name="T6" fmla="*/ 2147483647 w 8"/>
                  <a:gd name="T7" fmla="*/ 0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2147483647 w 8"/>
                  <a:gd name="T19" fmla="*/ 2147483647 h 10"/>
                  <a:gd name="T20" fmla="*/ 0 w 8"/>
                  <a:gd name="T21" fmla="*/ 2147483647 h 10"/>
                  <a:gd name="T22" fmla="*/ 0 w 8"/>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0" y="1"/>
                    </a:moveTo>
                    <a:lnTo>
                      <a:pt x="0" y="1"/>
                    </a:lnTo>
                    <a:lnTo>
                      <a:pt x="2" y="3"/>
                    </a:lnTo>
                    <a:lnTo>
                      <a:pt x="3" y="0"/>
                    </a:lnTo>
                    <a:lnTo>
                      <a:pt x="4" y="3"/>
                    </a:lnTo>
                    <a:lnTo>
                      <a:pt x="5" y="1"/>
                    </a:lnTo>
                    <a:lnTo>
                      <a:pt x="7" y="7"/>
                    </a:lnTo>
                    <a:lnTo>
                      <a:pt x="8" y="9"/>
                    </a:lnTo>
                    <a:lnTo>
                      <a:pt x="5" y="10"/>
                    </a:lnTo>
                    <a:lnTo>
                      <a:pt x="2" y="9"/>
                    </a:lnTo>
                    <a:lnTo>
                      <a:pt x="0" y="7"/>
                    </a:lnTo>
                    <a:lnTo>
                      <a:pt x="0" y="1"/>
                    </a:lnTo>
                    <a:close/>
                  </a:path>
                </a:pathLst>
              </a:custGeom>
              <a:solidFill>
                <a:srgbClr val="EAEAEA"/>
              </a:solidFill>
              <a:ln w="6350">
                <a:solidFill>
                  <a:srgbClr val="C0C0C0"/>
                </a:solidFill>
                <a:round/>
                <a:headEnd/>
                <a:tailEnd/>
              </a:ln>
            </p:spPr>
            <p:txBody>
              <a:bodyPr/>
              <a:lstStyle/>
              <a:p>
                <a:endParaRPr lang="en-US" dirty="0"/>
              </a:p>
            </p:txBody>
          </p:sp>
          <p:sp>
            <p:nvSpPr>
              <p:cNvPr id="848" name="Freeform 863"/>
              <p:cNvSpPr>
                <a:spLocks/>
              </p:cNvSpPr>
              <p:nvPr/>
            </p:nvSpPr>
            <p:spPr bwMode="auto">
              <a:xfrm>
                <a:off x="4073014" y="4766743"/>
                <a:ext cx="10069" cy="31598"/>
              </a:xfrm>
              <a:custGeom>
                <a:avLst/>
                <a:gdLst>
                  <a:gd name="T0" fmla="*/ 2147483647 w 5"/>
                  <a:gd name="T1" fmla="*/ 2147483647 h 17"/>
                  <a:gd name="T2" fmla="*/ 2147483647 w 5"/>
                  <a:gd name="T3" fmla="*/ 0 h 17"/>
                  <a:gd name="T4" fmla="*/ 2147483647 w 5"/>
                  <a:gd name="T5" fmla="*/ 2147483647 h 17"/>
                  <a:gd name="T6" fmla="*/ 2147483647 w 5"/>
                  <a:gd name="T7" fmla="*/ 2147483647 h 17"/>
                  <a:gd name="T8" fmla="*/ 2147483647 w 5"/>
                  <a:gd name="T9" fmla="*/ 2147483647 h 17"/>
                  <a:gd name="T10" fmla="*/ 2147483647 w 5"/>
                  <a:gd name="T11" fmla="*/ 2147483647 h 17"/>
                  <a:gd name="T12" fmla="*/ 0 w 5"/>
                  <a:gd name="T13" fmla="*/ 2147483647 h 17"/>
                  <a:gd name="T14" fmla="*/ 0 w 5"/>
                  <a:gd name="T15" fmla="*/ 2147483647 h 17"/>
                  <a:gd name="T16" fmla="*/ 0 w 5"/>
                  <a:gd name="T17" fmla="*/ 2147483647 h 17"/>
                  <a:gd name="T18" fmla="*/ 2147483647 w 5"/>
                  <a:gd name="T19" fmla="*/ 2147483647 h 17"/>
                  <a:gd name="T20" fmla="*/ 2147483647 w 5"/>
                  <a:gd name="T21" fmla="*/ 2147483647 h 17"/>
                  <a:gd name="T22" fmla="*/ 2147483647 w 5"/>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17"/>
                  <a:gd name="T38" fmla="*/ 5 w 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17">
                    <a:moveTo>
                      <a:pt x="1" y="1"/>
                    </a:moveTo>
                    <a:lnTo>
                      <a:pt x="2" y="0"/>
                    </a:lnTo>
                    <a:lnTo>
                      <a:pt x="5" y="4"/>
                    </a:lnTo>
                    <a:lnTo>
                      <a:pt x="5" y="8"/>
                    </a:lnTo>
                    <a:lnTo>
                      <a:pt x="1" y="14"/>
                    </a:lnTo>
                    <a:lnTo>
                      <a:pt x="1" y="17"/>
                    </a:lnTo>
                    <a:lnTo>
                      <a:pt x="0" y="17"/>
                    </a:lnTo>
                    <a:lnTo>
                      <a:pt x="0" y="13"/>
                    </a:lnTo>
                    <a:lnTo>
                      <a:pt x="0" y="8"/>
                    </a:lnTo>
                    <a:lnTo>
                      <a:pt x="1" y="6"/>
                    </a:lnTo>
                    <a:lnTo>
                      <a:pt x="2" y="3"/>
                    </a:lnTo>
                    <a:lnTo>
                      <a:pt x="1" y="1"/>
                    </a:lnTo>
                    <a:close/>
                  </a:path>
                </a:pathLst>
              </a:custGeom>
              <a:solidFill>
                <a:srgbClr val="EAEAEA"/>
              </a:solidFill>
              <a:ln w="6350">
                <a:solidFill>
                  <a:srgbClr val="C0C0C0"/>
                </a:solidFill>
                <a:round/>
                <a:headEnd/>
                <a:tailEnd/>
              </a:ln>
            </p:spPr>
            <p:txBody>
              <a:bodyPr/>
              <a:lstStyle/>
              <a:p>
                <a:endParaRPr lang="en-US" dirty="0"/>
              </a:p>
            </p:txBody>
          </p:sp>
          <p:sp>
            <p:nvSpPr>
              <p:cNvPr id="849" name="Freeform 865"/>
              <p:cNvSpPr>
                <a:spLocks/>
              </p:cNvSpPr>
              <p:nvPr/>
            </p:nvSpPr>
            <p:spPr bwMode="auto">
              <a:xfrm>
                <a:off x="4085095" y="4850384"/>
                <a:ext cx="4028" cy="9294"/>
              </a:xfrm>
              <a:custGeom>
                <a:avLst/>
                <a:gdLst>
                  <a:gd name="T0" fmla="*/ 2147483647 w 2"/>
                  <a:gd name="T1" fmla="*/ 0 h 5"/>
                  <a:gd name="T2" fmla="*/ 2147483647 w 2"/>
                  <a:gd name="T3" fmla="*/ 0 h 5"/>
                  <a:gd name="T4" fmla="*/ 2147483647 w 2"/>
                  <a:gd name="T5" fmla="*/ 2147483647 h 5"/>
                  <a:gd name="T6" fmla="*/ 2147483647 w 2"/>
                  <a:gd name="T7" fmla="*/ 2147483647 h 5"/>
                  <a:gd name="T8" fmla="*/ 2147483647 w 2"/>
                  <a:gd name="T9" fmla="*/ 2147483647 h 5"/>
                  <a:gd name="T10" fmla="*/ 2147483647 w 2"/>
                  <a:gd name="T11" fmla="*/ 2147483647 h 5"/>
                  <a:gd name="T12" fmla="*/ 0 w 2"/>
                  <a:gd name="T13" fmla="*/ 2147483647 h 5"/>
                  <a:gd name="T14" fmla="*/ 2147483647 w 2"/>
                  <a:gd name="T15" fmla="*/ 0 h 5"/>
                  <a:gd name="T16" fmla="*/ 0 w 2"/>
                  <a:gd name="T17" fmla="*/ 2147483647 h 5"/>
                  <a:gd name="T18" fmla="*/ 2147483647 w 2"/>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5"/>
                  <a:gd name="T32" fmla="*/ 2 w 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5">
                    <a:moveTo>
                      <a:pt x="1" y="0"/>
                    </a:moveTo>
                    <a:lnTo>
                      <a:pt x="2" y="0"/>
                    </a:lnTo>
                    <a:lnTo>
                      <a:pt x="2" y="1"/>
                    </a:lnTo>
                    <a:lnTo>
                      <a:pt x="2" y="3"/>
                    </a:lnTo>
                    <a:lnTo>
                      <a:pt x="1" y="5"/>
                    </a:lnTo>
                    <a:lnTo>
                      <a:pt x="0" y="1"/>
                    </a:lnTo>
                    <a:lnTo>
                      <a:pt x="1" y="0"/>
                    </a:lnTo>
                    <a:lnTo>
                      <a:pt x="0" y="1"/>
                    </a:lnTo>
                    <a:lnTo>
                      <a:pt x="1" y="0"/>
                    </a:lnTo>
                    <a:close/>
                  </a:path>
                </a:pathLst>
              </a:custGeom>
              <a:solidFill>
                <a:srgbClr val="EAEAEA"/>
              </a:solidFill>
              <a:ln w="6350">
                <a:solidFill>
                  <a:srgbClr val="C0C0C0"/>
                </a:solidFill>
                <a:round/>
                <a:headEnd/>
                <a:tailEnd/>
              </a:ln>
            </p:spPr>
            <p:txBody>
              <a:bodyPr/>
              <a:lstStyle/>
              <a:p>
                <a:endParaRPr lang="en-US" dirty="0"/>
              </a:p>
            </p:txBody>
          </p:sp>
          <p:sp>
            <p:nvSpPr>
              <p:cNvPr id="850" name="Freeform 483"/>
              <p:cNvSpPr>
                <a:spLocks/>
              </p:cNvSpPr>
              <p:nvPr/>
            </p:nvSpPr>
            <p:spPr bwMode="auto">
              <a:xfrm>
                <a:off x="3561567" y="5127327"/>
                <a:ext cx="48326" cy="16729"/>
              </a:xfrm>
              <a:custGeom>
                <a:avLst/>
                <a:gdLst>
                  <a:gd name="T0" fmla="*/ 2147483647 w 24"/>
                  <a:gd name="T1" fmla="*/ 2147483647 h 9"/>
                  <a:gd name="T2" fmla="*/ 2147483647 w 24"/>
                  <a:gd name="T3" fmla="*/ 2147483647 h 9"/>
                  <a:gd name="T4" fmla="*/ 2147483647 w 24"/>
                  <a:gd name="T5" fmla="*/ 2147483647 h 9"/>
                  <a:gd name="T6" fmla="*/ 2147483647 w 24"/>
                  <a:gd name="T7" fmla="*/ 0 h 9"/>
                  <a:gd name="T8" fmla="*/ 2147483647 w 24"/>
                  <a:gd name="T9" fmla="*/ 0 h 9"/>
                  <a:gd name="T10" fmla="*/ 2147483647 w 24"/>
                  <a:gd name="T11" fmla="*/ 2147483647 h 9"/>
                  <a:gd name="T12" fmla="*/ 2147483647 w 24"/>
                  <a:gd name="T13" fmla="*/ 2147483647 h 9"/>
                  <a:gd name="T14" fmla="*/ 2147483647 w 24"/>
                  <a:gd name="T15" fmla="*/ 2147483647 h 9"/>
                  <a:gd name="T16" fmla="*/ 2147483647 w 24"/>
                  <a:gd name="T17" fmla="*/ 2147483647 h 9"/>
                  <a:gd name="T18" fmla="*/ 2147483647 w 24"/>
                  <a:gd name="T19" fmla="*/ 2147483647 h 9"/>
                  <a:gd name="T20" fmla="*/ 2147483647 w 24"/>
                  <a:gd name="T21" fmla="*/ 2147483647 h 9"/>
                  <a:gd name="T22" fmla="*/ 2147483647 w 24"/>
                  <a:gd name="T23" fmla="*/ 2147483647 h 9"/>
                  <a:gd name="T24" fmla="*/ 2147483647 w 24"/>
                  <a:gd name="T25" fmla="*/ 2147483647 h 9"/>
                  <a:gd name="T26" fmla="*/ 2147483647 w 24"/>
                  <a:gd name="T27" fmla="*/ 2147483647 h 9"/>
                  <a:gd name="T28" fmla="*/ 2147483647 w 24"/>
                  <a:gd name="T29" fmla="*/ 2147483647 h 9"/>
                  <a:gd name="T30" fmla="*/ 2147483647 w 24"/>
                  <a:gd name="T31" fmla="*/ 2147483647 h 9"/>
                  <a:gd name="T32" fmla="*/ 0 w 24"/>
                  <a:gd name="T33" fmla="*/ 2147483647 h 9"/>
                  <a:gd name="T34" fmla="*/ 2147483647 w 24"/>
                  <a:gd name="T35" fmla="*/ 2147483647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9"/>
                  <a:gd name="T56" fmla="*/ 24 w 24"/>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9">
                    <a:moveTo>
                      <a:pt x="1" y="4"/>
                    </a:moveTo>
                    <a:lnTo>
                      <a:pt x="1" y="2"/>
                    </a:lnTo>
                    <a:lnTo>
                      <a:pt x="5" y="1"/>
                    </a:lnTo>
                    <a:lnTo>
                      <a:pt x="12" y="0"/>
                    </a:lnTo>
                    <a:lnTo>
                      <a:pt x="16" y="0"/>
                    </a:lnTo>
                    <a:lnTo>
                      <a:pt x="17" y="2"/>
                    </a:lnTo>
                    <a:lnTo>
                      <a:pt x="20" y="4"/>
                    </a:lnTo>
                    <a:lnTo>
                      <a:pt x="23" y="4"/>
                    </a:lnTo>
                    <a:lnTo>
                      <a:pt x="24" y="6"/>
                    </a:lnTo>
                    <a:lnTo>
                      <a:pt x="20" y="5"/>
                    </a:lnTo>
                    <a:lnTo>
                      <a:pt x="17" y="6"/>
                    </a:lnTo>
                    <a:lnTo>
                      <a:pt x="17" y="7"/>
                    </a:lnTo>
                    <a:lnTo>
                      <a:pt x="14" y="9"/>
                    </a:lnTo>
                    <a:lnTo>
                      <a:pt x="12" y="7"/>
                    </a:lnTo>
                    <a:lnTo>
                      <a:pt x="6" y="9"/>
                    </a:lnTo>
                    <a:lnTo>
                      <a:pt x="2" y="7"/>
                    </a:lnTo>
                    <a:lnTo>
                      <a:pt x="0" y="5"/>
                    </a:lnTo>
                    <a:lnTo>
                      <a:pt x="1" y="4"/>
                    </a:lnTo>
                    <a:close/>
                  </a:path>
                </a:pathLst>
              </a:custGeom>
              <a:solidFill>
                <a:srgbClr val="EAEAEA"/>
              </a:solidFill>
              <a:ln w="6350">
                <a:solidFill>
                  <a:srgbClr val="C0C0C0"/>
                </a:solidFill>
                <a:round/>
                <a:headEnd/>
                <a:tailEnd/>
              </a:ln>
            </p:spPr>
            <p:txBody>
              <a:bodyPr/>
              <a:lstStyle/>
              <a:p>
                <a:endParaRPr lang="en-US" dirty="0"/>
              </a:p>
            </p:txBody>
          </p:sp>
          <p:sp>
            <p:nvSpPr>
              <p:cNvPr id="851" name="Freeform 869"/>
              <p:cNvSpPr>
                <a:spLocks/>
              </p:cNvSpPr>
              <p:nvPr/>
            </p:nvSpPr>
            <p:spPr bwMode="auto">
              <a:xfrm>
                <a:off x="3911928" y="5277882"/>
                <a:ext cx="16108" cy="20446"/>
              </a:xfrm>
              <a:custGeom>
                <a:avLst/>
                <a:gdLst>
                  <a:gd name="T0" fmla="*/ 2147483647 w 8"/>
                  <a:gd name="T1" fmla="*/ 2147483647 h 11"/>
                  <a:gd name="T2" fmla="*/ 2147483647 w 8"/>
                  <a:gd name="T3" fmla="*/ 0 h 11"/>
                  <a:gd name="T4" fmla="*/ 2147483647 w 8"/>
                  <a:gd name="T5" fmla="*/ 2147483647 h 11"/>
                  <a:gd name="T6" fmla="*/ 2147483647 w 8"/>
                  <a:gd name="T7" fmla="*/ 2147483647 h 11"/>
                  <a:gd name="T8" fmla="*/ 2147483647 w 8"/>
                  <a:gd name="T9" fmla="*/ 2147483647 h 11"/>
                  <a:gd name="T10" fmla="*/ 2147483647 w 8"/>
                  <a:gd name="T11" fmla="*/ 2147483647 h 11"/>
                  <a:gd name="T12" fmla="*/ 2147483647 w 8"/>
                  <a:gd name="T13" fmla="*/ 2147483647 h 11"/>
                  <a:gd name="T14" fmla="*/ 2147483647 w 8"/>
                  <a:gd name="T15" fmla="*/ 2147483647 h 11"/>
                  <a:gd name="T16" fmla="*/ 0 w 8"/>
                  <a:gd name="T17" fmla="*/ 2147483647 h 11"/>
                  <a:gd name="T18" fmla="*/ 2147483647 w 8"/>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1"/>
                  <a:gd name="T32" fmla="*/ 8 w 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1">
                    <a:moveTo>
                      <a:pt x="2" y="1"/>
                    </a:moveTo>
                    <a:lnTo>
                      <a:pt x="3" y="0"/>
                    </a:lnTo>
                    <a:lnTo>
                      <a:pt x="8" y="3"/>
                    </a:lnTo>
                    <a:lnTo>
                      <a:pt x="8" y="7"/>
                    </a:lnTo>
                    <a:lnTo>
                      <a:pt x="8" y="8"/>
                    </a:lnTo>
                    <a:lnTo>
                      <a:pt x="5" y="11"/>
                    </a:lnTo>
                    <a:lnTo>
                      <a:pt x="4" y="7"/>
                    </a:lnTo>
                    <a:lnTo>
                      <a:pt x="3" y="3"/>
                    </a:lnTo>
                    <a:lnTo>
                      <a:pt x="0" y="2"/>
                    </a:lnTo>
                    <a:lnTo>
                      <a:pt x="2" y="1"/>
                    </a:lnTo>
                    <a:close/>
                  </a:path>
                </a:pathLst>
              </a:custGeom>
              <a:solidFill>
                <a:srgbClr val="EAEAEA"/>
              </a:solidFill>
              <a:ln w="6350">
                <a:solidFill>
                  <a:srgbClr val="C0C0C0"/>
                </a:solidFill>
                <a:round/>
                <a:headEnd/>
                <a:tailEnd/>
              </a:ln>
            </p:spPr>
            <p:txBody>
              <a:bodyPr/>
              <a:lstStyle/>
              <a:p>
                <a:endParaRPr lang="en-US" dirty="0"/>
              </a:p>
            </p:txBody>
          </p:sp>
          <p:sp>
            <p:nvSpPr>
              <p:cNvPr id="852" name="Freeform 871"/>
              <p:cNvSpPr>
                <a:spLocks/>
              </p:cNvSpPr>
              <p:nvPr/>
            </p:nvSpPr>
            <p:spPr bwMode="auto">
              <a:xfrm>
                <a:off x="3919983" y="5298327"/>
                <a:ext cx="12082" cy="5576"/>
              </a:xfrm>
              <a:custGeom>
                <a:avLst/>
                <a:gdLst>
                  <a:gd name="T0" fmla="*/ 2147483647 w 6"/>
                  <a:gd name="T1" fmla="*/ 2147483647 h 3"/>
                  <a:gd name="T2" fmla="*/ 0 w 6"/>
                  <a:gd name="T3" fmla="*/ 2147483647 h 3"/>
                  <a:gd name="T4" fmla="*/ 2147483647 w 6"/>
                  <a:gd name="T5" fmla="*/ 0 h 3"/>
                  <a:gd name="T6" fmla="*/ 2147483647 w 6"/>
                  <a:gd name="T7" fmla="*/ 2147483647 h 3"/>
                  <a:gd name="T8" fmla="*/ 2147483647 w 6"/>
                  <a:gd name="T9" fmla="*/ 2147483647 h 3"/>
                  <a:gd name="T10" fmla="*/ 2147483647 w 6"/>
                  <a:gd name="T11" fmla="*/ 2147483647 h 3"/>
                  <a:gd name="T12" fmla="*/ 2147483647 w 6"/>
                  <a:gd name="T13" fmla="*/ 2147483647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1" y="2"/>
                    </a:moveTo>
                    <a:lnTo>
                      <a:pt x="0" y="1"/>
                    </a:lnTo>
                    <a:lnTo>
                      <a:pt x="5" y="0"/>
                    </a:lnTo>
                    <a:lnTo>
                      <a:pt x="6" y="1"/>
                    </a:lnTo>
                    <a:lnTo>
                      <a:pt x="6" y="2"/>
                    </a:lnTo>
                    <a:lnTo>
                      <a:pt x="5" y="3"/>
                    </a:lnTo>
                    <a:lnTo>
                      <a:pt x="1" y="2"/>
                    </a:lnTo>
                    <a:close/>
                  </a:path>
                </a:pathLst>
              </a:custGeom>
              <a:solidFill>
                <a:srgbClr val="EAEAEA"/>
              </a:solidFill>
              <a:ln w="6350">
                <a:solidFill>
                  <a:srgbClr val="C0C0C0"/>
                </a:solidFill>
                <a:round/>
                <a:headEnd/>
                <a:tailEnd/>
              </a:ln>
            </p:spPr>
            <p:txBody>
              <a:bodyPr/>
              <a:lstStyle/>
              <a:p>
                <a:endParaRPr lang="en-US" dirty="0"/>
              </a:p>
            </p:txBody>
          </p:sp>
          <p:sp>
            <p:nvSpPr>
              <p:cNvPr id="853" name="Freeform 873"/>
              <p:cNvSpPr>
                <a:spLocks/>
              </p:cNvSpPr>
              <p:nvPr/>
            </p:nvSpPr>
            <p:spPr bwMode="auto">
              <a:xfrm>
                <a:off x="3817292" y="5311337"/>
                <a:ext cx="112759" cy="113381"/>
              </a:xfrm>
              <a:custGeom>
                <a:avLst/>
                <a:gdLst>
                  <a:gd name="T0" fmla="*/ 2147483647 w 56"/>
                  <a:gd name="T1" fmla="*/ 2147483647 h 61"/>
                  <a:gd name="T2" fmla="*/ 2147483647 w 56"/>
                  <a:gd name="T3" fmla="*/ 2147483647 h 61"/>
                  <a:gd name="T4" fmla="*/ 2147483647 w 56"/>
                  <a:gd name="T5" fmla="*/ 2147483647 h 61"/>
                  <a:gd name="T6" fmla="*/ 2147483647 w 56"/>
                  <a:gd name="T7" fmla="*/ 2147483647 h 61"/>
                  <a:gd name="T8" fmla="*/ 2147483647 w 56"/>
                  <a:gd name="T9" fmla="*/ 2147483647 h 61"/>
                  <a:gd name="T10" fmla="*/ 2147483647 w 56"/>
                  <a:gd name="T11" fmla="*/ 2147483647 h 61"/>
                  <a:gd name="T12" fmla="*/ 2147483647 w 56"/>
                  <a:gd name="T13" fmla="*/ 2147483647 h 61"/>
                  <a:gd name="T14" fmla="*/ 2147483647 w 56"/>
                  <a:gd name="T15" fmla="*/ 2147483647 h 61"/>
                  <a:gd name="T16" fmla="*/ 2147483647 w 56"/>
                  <a:gd name="T17" fmla="*/ 2147483647 h 61"/>
                  <a:gd name="T18" fmla="*/ 2147483647 w 56"/>
                  <a:gd name="T19" fmla="*/ 2147483647 h 61"/>
                  <a:gd name="T20" fmla="*/ 2147483647 w 56"/>
                  <a:gd name="T21" fmla="*/ 2147483647 h 61"/>
                  <a:gd name="T22" fmla="*/ 2147483647 w 56"/>
                  <a:gd name="T23" fmla="*/ 2147483647 h 61"/>
                  <a:gd name="T24" fmla="*/ 2147483647 w 56"/>
                  <a:gd name="T25" fmla="*/ 2147483647 h 61"/>
                  <a:gd name="T26" fmla="*/ 2147483647 w 56"/>
                  <a:gd name="T27" fmla="*/ 2147483647 h 61"/>
                  <a:gd name="T28" fmla="*/ 2147483647 w 56"/>
                  <a:gd name="T29" fmla="*/ 2147483647 h 61"/>
                  <a:gd name="T30" fmla="*/ 2147483647 w 56"/>
                  <a:gd name="T31" fmla="*/ 2147483647 h 61"/>
                  <a:gd name="T32" fmla="*/ 2147483647 w 56"/>
                  <a:gd name="T33" fmla="*/ 2147483647 h 61"/>
                  <a:gd name="T34" fmla="*/ 2147483647 w 56"/>
                  <a:gd name="T35" fmla="*/ 2147483647 h 61"/>
                  <a:gd name="T36" fmla="*/ 2147483647 w 56"/>
                  <a:gd name="T37" fmla="*/ 2147483647 h 61"/>
                  <a:gd name="T38" fmla="*/ 2147483647 w 56"/>
                  <a:gd name="T39" fmla="*/ 2147483647 h 61"/>
                  <a:gd name="T40" fmla="*/ 2147483647 w 56"/>
                  <a:gd name="T41" fmla="*/ 2147483647 h 61"/>
                  <a:gd name="T42" fmla="*/ 2147483647 w 56"/>
                  <a:gd name="T43" fmla="*/ 2147483647 h 61"/>
                  <a:gd name="T44" fmla="*/ 2147483647 w 56"/>
                  <a:gd name="T45" fmla="*/ 2147483647 h 61"/>
                  <a:gd name="T46" fmla="*/ 2147483647 w 56"/>
                  <a:gd name="T47" fmla="*/ 2147483647 h 61"/>
                  <a:gd name="T48" fmla="*/ 2147483647 w 56"/>
                  <a:gd name="T49" fmla="*/ 2147483647 h 61"/>
                  <a:gd name="T50" fmla="*/ 2147483647 w 56"/>
                  <a:gd name="T51" fmla="*/ 2147483647 h 61"/>
                  <a:gd name="T52" fmla="*/ 2147483647 w 56"/>
                  <a:gd name="T53" fmla="*/ 2147483647 h 61"/>
                  <a:gd name="T54" fmla="*/ 2147483647 w 56"/>
                  <a:gd name="T55" fmla="*/ 2147483647 h 61"/>
                  <a:gd name="T56" fmla="*/ 2147483647 w 56"/>
                  <a:gd name="T57" fmla="*/ 2147483647 h 61"/>
                  <a:gd name="T58" fmla="*/ 2147483647 w 56"/>
                  <a:gd name="T59" fmla="*/ 2147483647 h 61"/>
                  <a:gd name="T60" fmla="*/ 2147483647 w 56"/>
                  <a:gd name="T61" fmla="*/ 2147483647 h 61"/>
                  <a:gd name="T62" fmla="*/ 2147483647 w 56"/>
                  <a:gd name="T63" fmla="*/ 2147483647 h 61"/>
                  <a:gd name="T64" fmla="*/ 2147483647 w 56"/>
                  <a:gd name="T65" fmla="*/ 2147483647 h 61"/>
                  <a:gd name="T66" fmla="*/ 2147483647 w 56"/>
                  <a:gd name="T67" fmla="*/ 2147483647 h 61"/>
                  <a:gd name="T68" fmla="*/ 2147483647 w 56"/>
                  <a:gd name="T69" fmla="*/ 2147483647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61"/>
                  <a:gd name="T107" fmla="*/ 56 w 56"/>
                  <a:gd name="T108" fmla="*/ 61 h 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61">
                    <a:moveTo>
                      <a:pt x="1" y="0"/>
                    </a:moveTo>
                    <a:lnTo>
                      <a:pt x="1" y="1"/>
                    </a:lnTo>
                    <a:lnTo>
                      <a:pt x="3" y="1"/>
                    </a:lnTo>
                    <a:lnTo>
                      <a:pt x="6" y="4"/>
                    </a:lnTo>
                    <a:lnTo>
                      <a:pt x="7" y="2"/>
                    </a:lnTo>
                    <a:lnTo>
                      <a:pt x="8" y="2"/>
                    </a:lnTo>
                    <a:lnTo>
                      <a:pt x="12" y="4"/>
                    </a:lnTo>
                    <a:lnTo>
                      <a:pt x="19" y="9"/>
                    </a:lnTo>
                    <a:lnTo>
                      <a:pt x="28" y="10"/>
                    </a:lnTo>
                    <a:lnTo>
                      <a:pt x="29" y="10"/>
                    </a:lnTo>
                    <a:lnTo>
                      <a:pt x="33" y="7"/>
                    </a:lnTo>
                    <a:lnTo>
                      <a:pt x="35" y="6"/>
                    </a:lnTo>
                    <a:lnTo>
                      <a:pt x="39" y="7"/>
                    </a:lnTo>
                    <a:lnTo>
                      <a:pt x="41" y="6"/>
                    </a:lnTo>
                    <a:lnTo>
                      <a:pt x="45" y="4"/>
                    </a:lnTo>
                    <a:lnTo>
                      <a:pt x="46" y="4"/>
                    </a:lnTo>
                    <a:lnTo>
                      <a:pt x="49" y="5"/>
                    </a:lnTo>
                    <a:lnTo>
                      <a:pt x="50" y="2"/>
                    </a:lnTo>
                    <a:lnTo>
                      <a:pt x="52" y="2"/>
                    </a:lnTo>
                    <a:lnTo>
                      <a:pt x="55" y="6"/>
                    </a:lnTo>
                    <a:lnTo>
                      <a:pt x="55" y="12"/>
                    </a:lnTo>
                    <a:lnTo>
                      <a:pt x="56" y="15"/>
                    </a:lnTo>
                    <a:lnTo>
                      <a:pt x="55" y="18"/>
                    </a:lnTo>
                    <a:lnTo>
                      <a:pt x="55" y="23"/>
                    </a:lnTo>
                    <a:lnTo>
                      <a:pt x="56" y="29"/>
                    </a:lnTo>
                    <a:lnTo>
                      <a:pt x="56" y="31"/>
                    </a:lnTo>
                    <a:lnTo>
                      <a:pt x="56" y="34"/>
                    </a:lnTo>
                    <a:lnTo>
                      <a:pt x="56" y="32"/>
                    </a:lnTo>
                    <a:lnTo>
                      <a:pt x="56" y="29"/>
                    </a:lnTo>
                    <a:lnTo>
                      <a:pt x="55" y="27"/>
                    </a:lnTo>
                    <a:lnTo>
                      <a:pt x="55" y="28"/>
                    </a:lnTo>
                    <a:lnTo>
                      <a:pt x="51" y="33"/>
                    </a:lnTo>
                    <a:lnTo>
                      <a:pt x="51" y="38"/>
                    </a:lnTo>
                    <a:lnTo>
                      <a:pt x="50" y="38"/>
                    </a:lnTo>
                    <a:lnTo>
                      <a:pt x="50" y="43"/>
                    </a:lnTo>
                    <a:lnTo>
                      <a:pt x="49" y="44"/>
                    </a:lnTo>
                    <a:lnTo>
                      <a:pt x="46" y="44"/>
                    </a:lnTo>
                    <a:lnTo>
                      <a:pt x="44" y="43"/>
                    </a:lnTo>
                    <a:lnTo>
                      <a:pt x="44" y="44"/>
                    </a:lnTo>
                    <a:lnTo>
                      <a:pt x="44" y="46"/>
                    </a:lnTo>
                    <a:lnTo>
                      <a:pt x="43" y="49"/>
                    </a:lnTo>
                    <a:lnTo>
                      <a:pt x="40" y="50"/>
                    </a:lnTo>
                    <a:lnTo>
                      <a:pt x="40" y="54"/>
                    </a:lnTo>
                    <a:lnTo>
                      <a:pt x="39" y="51"/>
                    </a:lnTo>
                    <a:lnTo>
                      <a:pt x="36" y="51"/>
                    </a:lnTo>
                    <a:lnTo>
                      <a:pt x="35" y="53"/>
                    </a:lnTo>
                    <a:lnTo>
                      <a:pt x="35" y="55"/>
                    </a:lnTo>
                    <a:lnTo>
                      <a:pt x="35" y="57"/>
                    </a:lnTo>
                    <a:lnTo>
                      <a:pt x="33" y="61"/>
                    </a:lnTo>
                    <a:lnTo>
                      <a:pt x="32" y="61"/>
                    </a:lnTo>
                    <a:lnTo>
                      <a:pt x="29" y="60"/>
                    </a:lnTo>
                    <a:lnTo>
                      <a:pt x="28" y="59"/>
                    </a:lnTo>
                    <a:lnTo>
                      <a:pt x="27" y="60"/>
                    </a:lnTo>
                    <a:lnTo>
                      <a:pt x="23" y="59"/>
                    </a:lnTo>
                    <a:lnTo>
                      <a:pt x="21" y="59"/>
                    </a:lnTo>
                    <a:lnTo>
                      <a:pt x="19" y="56"/>
                    </a:lnTo>
                    <a:lnTo>
                      <a:pt x="22" y="56"/>
                    </a:lnTo>
                    <a:lnTo>
                      <a:pt x="23" y="54"/>
                    </a:lnTo>
                    <a:lnTo>
                      <a:pt x="21" y="54"/>
                    </a:lnTo>
                    <a:lnTo>
                      <a:pt x="17" y="53"/>
                    </a:lnTo>
                    <a:lnTo>
                      <a:pt x="14" y="46"/>
                    </a:lnTo>
                    <a:lnTo>
                      <a:pt x="12" y="44"/>
                    </a:lnTo>
                    <a:lnTo>
                      <a:pt x="11" y="43"/>
                    </a:lnTo>
                    <a:lnTo>
                      <a:pt x="7" y="31"/>
                    </a:lnTo>
                    <a:lnTo>
                      <a:pt x="11" y="37"/>
                    </a:lnTo>
                    <a:lnTo>
                      <a:pt x="12" y="33"/>
                    </a:lnTo>
                    <a:lnTo>
                      <a:pt x="11" y="32"/>
                    </a:lnTo>
                    <a:lnTo>
                      <a:pt x="7" y="26"/>
                    </a:lnTo>
                    <a:lnTo>
                      <a:pt x="0" y="11"/>
                    </a:lnTo>
                    <a:lnTo>
                      <a:pt x="1" y="7"/>
                    </a:lnTo>
                    <a:lnTo>
                      <a:pt x="1" y="0"/>
                    </a:lnTo>
                    <a:close/>
                  </a:path>
                </a:pathLst>
              </a:custGeom>
              <a:solidFill>
                <a:srgbClr val="EAEAEA"/>
              </a:solidFill>
              <a:ln w="6350">
                <a:solidFill>
                  <a:srgbClr val="C0C0C0"/>
                </a:solidFill>
                <a:round/>
                <a:headEnd/>
                <a:tailEnd/>
              </a:ln>
            </p:spPr>
            <p:txBody>
              <a:bodyPr/>
              <a:lstStyle/>
              <a:p>
                <a:endParaRPr lang="en-US" dirty="0"/>
              </a:p>
            </p:txBody>
          </p:sp>
          <p:sp>
            <p:nvSpPr>
              <p:cNvPr id="854" name="Freeform 875"/>
              <p:cNvSpPr>
                <a:spLocks/>
              </p:cNvSpPr>
              <p:nvPr/>
            </p:nvSpPr>
            <p:spPr bwMode="auto">
              <a:xfrm>
                <a:off x="2834669" y="4344824"/>
                <a:ext cx="1254455" cy="908895"/>
              </a:xfrm>
              <a:custGeom>
                <a:avLst/>
                <a:gdLst>
                  <a:gd name="T0" fmla="*/ 2147483647 w 623"/>
                  <a:gd name="T1" fmla="*/ 2147483647 h 489"/>
                  <a:gd name="T2" fmla="*/ 2147483647 w 623"/>
                  <a:gd name="T3" fmla="*/ 2147483647 h 489"/>
                  <a:gd name="T4" fmla="*/ 2147483647 w 623"/>
                  <a:gd name="T5" fmla="*/ 2147483647 h 489"/>
                  <a:gd name="T6" fmla="*/ 2147483647 w 623"/>
                  <a:gd name="T7" fmla="*/ 2147483647 h 489"/>
                  <a:gd name="T8" fmla="*/ 2147483647 w 623"/>
                  <a:gd name="T9" fmla="*/ 2147483647 h 489"/>
                  <a:gd name="T10" fmla="*/ 2147483647 w 623"/>
                  <a:gd name="T11" fmla="*/ 2147483647 h 489"/>
                  <a:gd name="T12" fmla="*/ 2147483647 w 623"/>
                  <a:gd name="T13" fmla="*/ 2147483647 h 489"/>
                  <a:gd name="T14" fmla="*/ 2147483647 w 623"/>
                  <a:gd name="T15" fmla="*/ 2147483647 h 489"/>
                  <a:gd name="T16" fmla="*/ 2147483647 w 623"/>
                  <a:gd name="T17" fmla="*/ 2147483647 h 489"/>
                  <a:gd name="T18" fmla="*/ 2147483647 w 623"/>
                  <a:gd name="T19" fmla="*/ 2147483647 h 489"/>
                  <a:gd name="T20" fmla="*/ 2147483647 w 623"/>
                  <a:gd name="T21" fmla="*/ 2147483647 h 489"/>
                  <a:gd name="T22" fmla="*/ 2147483647 w 623"/>
                  <a:gd name="T23" fmla="*/ 2147483647 h 489"/>
                  <a:gd name="T24" fmla="*/ 2147483647 w 623"/>
                  <a:gd name="T25" fmla="*/ 2147483647 h 489"/>
                  <a:gd name="T26" fmla="*/ 2147483647 w 623"/>
                  <a:gd name="T27" fmla="*/ 2147483647 h 489"/>
                  <a:gd name="T28" fmla="*/ 2147483647 w 623"/>
                  <a:gd name="T29" fmla="*/ 2147483647 h 489"/>
                  <a:gd name="T30" fmla="*/ 2147483647 w 623"/>
                  <a:gd name="T31" fmla="*/ 2147483647 h 489"/>
                  <a:gd name="T32" fmla="*/ 2147483647 w 623"/>
                  <a:gd name="T33" fmla="*/ 2147483647 h 489"/>
                  <a:gd name="T34" fmla="*/ 2147483647 w 623"/>
                  <a:gd name="T35" fmla="*/ 2147483647 h 489"/>
                  <a:gd name="T36" fmla="*/ 2147483647 w 623"/>
                  <a:gd name="T37" fmla="*/ 2147483647 h 489"/>
                  <a:gd name="T38" fmla="*/ 2147483647 w 623"/>
                  <a:gd name="T39" fmla="*/ 2147483647 h 489"/>
                  <a:gd name="T40" fmla="*/ 2147483647 w 623"/>
                  <a:gd name="T41" fmla="*/ 2147483647 h 489"/>
                  <a:gd name="T42" fmla="*/ 2147483647 w 623"/>
                  <a:gd name="T43" fmla="*/ 2147483647 h 489"/>
                  <a:gd name="T44" fmla="*/ 2147483647 w 623"/>
                  <a:gd name="T45" fmla="*/ 2147483647 h 489"/>
                  <a:gd name="T46" fmla="*/ 2147483647 w 623"/>
                  <a:gd name="T47" fmla="*/ 2147483647 h 489"/>
                  <a:gd name="T48" fmla="*/ 2147483647 w 623"/>
                  <a:gd name="T49" fmla="*/ 2147483647 h 489"/>
                  <a:gd name="T50" fmla="*/ 2147483647 w 623"/>
                  <a:gd name="T51" fmla="*/ 2147483647 h 489"/>
                  <a:gd name="T52" fmla="*/ 2147483647 w 623"/>
                  <a:gd name="T53" fmla="*/ 2147483647 h 489"/>
                  <a:gd name="T54" fmla="*/ 2147483647 w 623"/>
                  <a:gd name="T55" fmla="*/ 2147483647 h 489"/>
                  <a:gd name="T56" fmla="*/ 2147483647 w 623"/>
                  <a:gd name="T57" fmla="*/ 2147483647 h 489"/>
                  <a:gd name="T58" fmla="*/ 2147483647 w 623"/>
                  <a:gd name="T59" fmla="*/ 2147483647 h 489"/>
                  <a:gd name="T60" fmla="*/ 2147483647 w 623"/>
                  <a:gd name="T61" fmla="*/ 2147483647 h 489"/>
                  <a:gd name="T62" fmla="*/ 2147483647 w 623"/>
                  <a:gd name="T63" fmla="*/ 2147483647 h 489"/>
                  <a:gd name="T64" fmla="*/ 2147483647 w 623"/>
                  <a:gd name="T65" fmla="*/ 2147483647 h 489"/>
                  <a:gd name="T66" fmla="*/ 2147483647 w 623"/>
                  <a:gd name="T67" fmla="*/ 2147483647 h 489"/>
                  <a:gd name="T68" fmla="*/ 2147483647 w 623"/>
                  <a:gd name="T69" fmla="*/ 2147483647 h 489"/>
                  <a:gd name="T70" fmla="*/ 2147483647 w 623"/>
                  <a:gd name="T71" fmla="*/ 2147483647 h 489"/>
                  <a:gd name="T72" fmla="*/ 2147483647 w 623"/>
                  <a:gd name="T73" fmla="*/ 2147483647 h 489"/>
                  <a:gd name="T74" fmla="*/ 2147483647 w 623"/>
                  <a:gd name="T75" fmla="*/ 2147483647 h 489"/>
                  <a:gd name="T76" fmla="*/ 2147483647 w 623"/>
                  <a:gd name="T77" fmla="*/ 2147483647 h 489"/>
                  <a:gd name="T78" fmla="*/ 2147483647 w 623"/>
                  <a:gd name="T79" fmla="*/ 2147483647 h 489"/>
                  <a:gd name="T80" fmla="*/ 2147483647 w 623"/>
                  <a:gd name="T81" fmla="*/ 2147483647 h 489"/>
                  <a:gd name="T82" fmla="*/ 2147483647 w 623"/>
                  <a:gd name="T83" fmla="*/ 2147483647 h 489"/>
                  <a:gd name="T84" fmla="*/ 2147483647 w 623"/>
                  <a:gd name="T85" fmla="*/ 2147483647 h 489"/>
                  <a:gd name="T86" fmla="*/ 2147483647 w 623"/>
                  <a:gd name="T87" fmla="*/ 2147483647 h 489"/>
                  <a:gd name="T88" fmla="*/ 2147483647 w 623"/>
                  <a:gd name="T89" fmla="*/ 2147483647 h 489"/>
                  <a:gd name="T90" fmla="*/ 2147483647 w 623"/>
                  <a:gd name="T91" fmla="*/ 2147483647 h 489"/>
                  <a:gd name="T92" fmla="*/ 2147483647 w 623"/>
                  <a:gd name="T93" fmla="*/ 2147483647 h 489"/>
                  <a:gd name="T94" fmla="*/ 2147483647 w 623"/>
                  <a:gd name="T95" fmla="*/ 2147483647 h 489"/>
                  <a:gd name="T96" fmla="*/ 2147483647 w 623"/>
                  <a:gd name="T97" fmla="*/ 2147483647 h 489"/>
                  <a:gd name="T98" fmla="*/ 2147483647 w 623"/>
                  <a:gd name="T99" fmla="*/ 2147483647 h 489"/>
                  <a:gd name="T100" fmla="*/ 2147483647 w 623"/>
                  <a:gd name="T101" fmla="*/ 2147483647 h 489"/>
                  <a:gd name="T102" fmla="*/ 2147483647 w 623"/>
                  <a:gd name="T103" fmla="*/ 2147483647 h 489"/>
                  <a:gd name="T104" fmla="*/ 2147483647 w 623"/>
                  <a:gd name="T105" fmla="*/ 2147483647 h 489"/>
                  <a:gd name="T106" fmla="*/ 2147483647 w 623"/>
                  <a:gd name="T107" fmla="*/ 2147483647 h 489"/>
                  <a:gd name="T108" fmla="*/ 2147483647 w 623"/>
                  <a:gd name="T109" fmla="*/ 2147483647 h 489"/>
                  <a:gd name="T110" fmla="*/ 2147483647 w 623"/>
                  <a:gd name="T111" fmla="*/ 2147483647 h 489"/>
                  <a:gd name="T112" fmla="*/ 2147483647 w 623"/>
                  <a:gd name="T113" fmla="*/ 2147483647 h 489"/>
                  <a:gd name="T114" fmla="*/ 2147483647 w 623"/>
                  <a:gd name="T115" fmla="*/ 2147483647 h 489"/>
                  <a:gd name="T116" fmla="*/ 2147483647 w 623"/>
                  <a:gd name="T117" fmla="*/ 2147483647 h 489"/>
                  <a:gd name="T118" fmla="*/ 2147483647 w 623"/>
                  <a:gd name="T119" fmla="*/ 2147483647 h 489"/>
                  <a:gd name="T120" fmla="*/ 2147483647 w 623"/>
                  <a:gd name="T121" fmla="*/ 2147483647 h 4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3"/>
                  <a:gd name="T184" fmla="*/ 0 h 489"/>
                  <a:gd name="T185" fmla="*/ 623 w 623"/>
                  <a:gd name="T186" fmla="*/ 489 h 4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3" h="489">
                    <a:moveTo>
                      <a:pt x="12" y="179"/>
                    </a:moveTo>
                    <a:lnTo>
                      <a:pt x="14" y="178"/>
                    </a:lnTo>
                    <a:lnTo>
                      <a:pt x="14" y="183"/>
                    </a:lnTo>
                    <a:lnTo>
                      <a:pt x="12" y="184"/>
                    </a:lnTo>
                    <a:lnTo>
                      <a:pt x="12" y="185"/>
                    </a:lnTo>
                    <a:lnTo>
                      <a:pt x="14" y="186"/>
                    </a:lnTo>
                    <a:lnTo>
                      <a:pt x="14" y="187"/>
                    </a:lnTo>
                    <a:lnTo>
                      <a:pt x="12" y="190"/>
                    </a:lnTo>
                    <a:lnTo>
                      <a:pt x="15" y="190"/>
                    </a:lnTo>
                    <a:lnTo>
                      <a:pt x="17" y="187"/>
                    </a:lnTo>
                    <a:lnTo>
                      <a:pt x="18" y="184"/>
                    </a:lnTo>
                    <a:lnTo>
                      <a:pt x="21" y="180"/>
                    </a:lnTo>
                    <a:lnTo>
                      <a:pt x="22" y="179"/>
                    </a:lnTo>
                    <a:lnTo>
                      <a:pt x="25" y="178"/>
                    </a:lnTo>
                    <a:lnTo>
                      <a:pt x="27" y="176"/>
                    </a:lnTo>
                    <a:lnTo>
                      <a:pt x="28" y="175"/>
                    </a:lnTo>
                    <a:lnTo>
                      <a:pt x="34" y="174"/>
                    </a:lnTo>
                    <a:lnTo>
                      <a:pt x="36" y="172"/>
                    </a:lnTo>
                    <a:lnTo>
                      <a:pt x="38" y="169"/>
                    </a:lnTo>
                    <a:lnTo>
                      <a:pt x="39" y="169"/>
                    </a:lnTo>
                    <a:lnTo>
                      <a:pt x="42" y="165"/>
                    </a:lnTo>
                    <a:lnTo>
                      <a:pt x="45" y="164"/>
                    </a:lnTo>
                    <a:lnTo>
                      <a:pt x="47" y="163"/>
                    </a:lnTo>
                    <a:lnTo>
                      <a:pt x="49" y="162"/>
                    </a:lnTo>
                    <a:lnTo>
                      <a:pt x="54" y="158"/>
                    </a:lnTo>
                    <a:lnTo>
                      <a:pt x="55" y="158"/>
                    </a:lnTo>
                    <a:lnTo>
                      <a:pt x="56" y="158"/>
                    </a:lnTo>
                    <a:lnTo>
                      <a:pt x="60" y="158"/>
                    </a:lnTo>
                    <a:lnTo>
                      <a:pt x="62" y="159"/>
                    </a:lnTo>
                    <a:lnTo>
                      <a:pt x="66" y="159"/>
                    </a:lnTo>
                    <a:lnTo>
                      <a:pt x="69" y="159"/>
                    </a:lnTo>
                    <a:lnTo>
                      <a:pt x="71" y="158"/>
                    </a:lnTo>
                    <a:lnTo>
                      <a:pt x="73" y="156"/>
                    </a:lnTo>
                    <a:lnTo>
                      <a:pt x="76" y="154"/>
                    </a:lnTo>
                    <a:lnTo>
                      <a:pt x="78" y="154"/>
                    </a:lnTo>
                    <a:lnTo>
                      <a:pt x="82" y="153"/>
                    </a:lnTo>
                    <a:lnTo>
                      <a:pt x="84" y="153"/>
                    </a:lnTo>
                    <a:lnTo>
                      <a:pt x="91" y="148"/>
                    </a:lnTo>
                    <a:lnTo>
                      <a:pt x="94" y="147"/>
                    </a:lnTo>
                    <a:lnTo>
                      <a:pt x="97" y="150"/>
                    </a:lnTo>
                    <a:lnTo>
                      <a:pt x="100" y="147"/>
                    </a:lnTo>
                    <a:lnTo>
                      <a:pt x="104" y="147"/>
                    </a:lnTo>
                    <a:lnTo>
                      <a:pt x="106" y="147"/>
                    </a:lnTo>
                    <a:lnTo>
                      <a:pt x="109" y="146"/>
                    </a:lnTo>
                    <a:lnTo>
                      <a:pt x="116" y="145"/>
                    </a:lnTo>
                    <a:lnTo>
                      <a:pt x="120" y="142"/>
                    </a:lnTo>
                    <a:lnTo>
                      <a:pt x="122" y="141"/>
                    </a:lnTo>
                    <a:lnTo>
                      <a:pt x="128" y="135"/>
                    </a:lnTo>
                    <a:lnTo>
                      <a:pt x="130" y="134"/>
                    </a:lnTo>
                    <a:lnTo>
                      <a:pt x="130" y="130"/>
                    </a:lnTo>
                    <a:lnTo>
                      <a:pt x="132" y="128"/>
                    </a:lnTo>
                    <a:lnTo>
                      <a:pt x="132" y="126"/>
                    </a:lnTo>
                    <a:lnTo>
                      <a:pt x="132" y="124"/>
                    </a:lnTo>
                    <a:lnTo>
                      <a:pt x="135" y="124"/>
                    </a:lnTo>
                    <a:lnTo>
                      <a:pt x="141" y="119"/>
                    </a:lnTo>
                    <a:lnTo>
                      <a:pt x="141" y="117"/>
                    </a:lnTo>
                    <a:lnTo>
                      <a:pt x="139" y="117"/>
                    </a:lnTo>
                    <a:lnTo>
                      <a:pt x="138" y="108"/>
                    </a:lnTo>
                    <a:lnTo>
                      <a:pt x="138" y="104"/>
                    </a:lnTo>
                    <a:lnTo>
                      <a:pt x="141" y="101"/>
                    </a:lnTo>
                    <a:lnTo>
                      <a:pt x="142" y="99"/>
                    </a:lnTo>
                    <a:lnTo>
                      <a:pt x="143" y="99"/>
                    </a:lnTo>
                    <a:lnTo>
                      <a:pt x="144" y="98"/>
                    </a:lnTo>
                    <a:lnTo>
                      <a:pt x="147" y="96"/>
                    </a:lnTo>
                    <a:lnTo>
                      <a:pt x="148" y="96"/>
                    </a:lnTo>
                    <a:lnTo>
                      <a:pt x="148" y="95"/>
                    </a:lnTo>
                    <a:lnTo>
                      <a:pt x="148" y="91"/>
                    </a:lnTo>
                    <a:lnTo>
                      <a:pt x="149" y="91"/>
                    </a:lnTo>
                    <a:lnTo>
                      <a:pt x="150" y="93"/>
                    </a:lnTo>
                    <a:lnTo>
                      <a:pt x="152" y="96"/>
                    </a:lnTo>
                    <a:lnTo>
                      <a:pt x="153" y="99"/>
                    </a:lnTo>
                    <a:lnTo>
                      <a:pt x="155" y="103"/>
                    </a:lnTo>
                    <a:lnTo>
                      <a:pt x="157" y="106"/>
                    </a:lnTo>
                    <a:lnTo>
                      <a:pt x="158" y="108"/>
                    </a:lnTo>
                    <a:lnTo>
                      <a:pt x="159" y="109"/>
                    </a:lnTo>
                    <a:lnTo>
                      <a:pt x="160" y="107"/>
                    </a:lnTo>
                    <a:lnTo>
                      <a:pt x="160" y="102"/>
                    </a:lnTo>
                    <a:lnTo>
                      <a:pt x="163" y="102"/>
                    </a:lnTo>
                    <a:lnTo>
                      <a:pt x="163" y="98"/>
                    </a:lnTo>
                    <a:lnTo>
                      <a:pt x="160" y="95"/>
                    </a:lnTo>
                    <a:lnTo>
                      <a:pt x="159" y="93"/>
                    </a:lnTo>
                    <a:lnTo>
                      <a:pt x="159" y="92"/>
                    </a:lnTo>
                    <a:lnTo>
                      <a:pt x="159" y="88"/>
                    </a:lnTo>
                    <a:lnTo>
                      <a:pt x="160" y="87"/>
                    </a:lnTo>
                    <a:lnTo>
                      <a:pt x="164" y="88"/>
                    </a:lnTo>
                    <a:lnTo>
                      <a:pt x="166" y="87"/>
                    </a:lnTo>
                    <a:lnTo>
                      <a:pt x="169" y="92"/>
                    </a:lnTo>
                    <a:lnTo>
                      <a:pt x="174" y="93"/>
                    </a:lnTo>
                    <a:lnTo>
                      <a:pt x="175" y="91"/>
                    </a:lnTo>
                    <a:lnTo>
                      <a:pt x="172" y="90"/>
                    </a:lnTo>
                    <a:lnTo>
                      <a:pt x="172" y="86"/>
                    </a:lnTo>
                    <a:lnTo>
                      <a:pt x="175" y="84"/>
                    </a:lnTo>
                    <a:lnTo>
                      <a:pt x="176" y="81"/>
                    </a:lnTo>
                    <a:lnTo>
                      <a:pt x="175" y="76"/>
                    </a:lnTo>
                    <a:lnTo>
                      <a:pt x="176" y="75"/>
                    </a:lnTo>
                    <a:lnTo>
                      <a:pt x="179" y="75"/>
                    </a:lnTo>
                    <a:lnTo>
                      <a:pt x="181" y="76"/>
                    </a:lnTo>
                    <a:lnTo>
                      <a:pt x="182" y="75"/>
                    </a:lnTo>
                    <a:lnTo>
                      <a:pt x="181" y="73"/>
                    </a:lnTo>
                    <a:lnTo>
                      <a:pt x="181" y="70"/>
                    </a:lnTo>
                    <a:lnTo>
                      <a:pt x="182" y="69"/>
                    </a:lnTo>
                    <a:lnTo>
                      <a:pt x="187" y="70"/>
                    </a:lnTo>
                    <a:lnTo>
                      <a:pt x="187" y="69"/>
                    </a:lnTo>
                    <a:lnTo>
                      <a:pt x="185" y="66"/>
                    </a:lnTo>
                    <a:lnTo>
                      <a:pt x="185" y="63"/>
                    </a:lnTo>
                    <a:lnTo>
                      <a:pt x="187" y="62"/>
                    </a:lnTo>
                    <a:lnTo>
                      <a:pt x="188" y="62"/>
                    </a:lnTo>
                    <a:lnTo>
                      <a:pt x="191" y="62"/>
                    </a:lnTo>
                    <a:lnTo>
                      <a:pt x="193" y="62"/>
                    </a:lnTo>
                    <a:lnTo>
                      <a:pt x="193" y="63"/>
                    </a:lnTo>
                    <a:lnTo>
                      <a:pt x="196" y="63"/>
                    </a:lnTo>
                    <a:lnTo>
                      <a:pt x="197" y="60"/>
                    </a:lnTo>
                    <a:lnTo>
                      <a:pt x="198" y="58"/>
                    </a:lnTo>
                    <a:lnTo>
                      <a:pt x="198" y="57"/>
                    </a:lnTo>
                    <a:lnTo>
                      <a:pt x="197" y="54"/>
                    </a:lnTo>
                    <a:lnTo>
                      <a:pt x="198" y="52"/>
                    </a:lnTo>
                    <a:lnTo>
                      <a:pt x="199" y="54"/>
                    </a:lnTo>
                    <a:lnTo>
                      <a:pt x="199" y="57"/>
                    </a:lnTo>
                    <a:lnTo>
                      <a:pt x="202" y="55"/>
                    </a:lnTo>
                    <a:lnTo>
                      <a:pt x="202" y="53"/>
                    </a:lnTo>
                    <a:lnTo>
                      <a:pt x="203" y="54"/>
                    </a:lnTo>
                    <a:lnTo>
                      <a:pt x="203" y="55"/>
                    </a:lnTo>
                    <a:lnTo>
                      <a:pt x="205" y="55"/>
                    </a:lnTo>
                    <a:lnTo>
                      <a:pt x="208" y="53"/>
                    </a:lnTo>
                    <a:lnTo>
                      <a:pt x="209" y="52"/>
                    </a:lnTo>
                    <a:lnTo>
                      <a:pt x="209" y="51"/>
                    </a:lnTo>
                    <a:lnTo>
                      <a:pt x="212" y="49"/>
                    </a:lnTo>
                    <a:lnTo>
                      <a:pt x="212" y="51"/>
                    </a:lnTo>
                    <a:lnTo>
                      <a:pt x="214" y="52"/>
                    </a:lnTo>
                    <a:lnTo>
                      <a:pt x="216" y="52"/>
                    </a:lnTo>
                    <a:lnTo>
                      <a:pt x="220" y="53"/>
                    </a:lnTo>
                    <a:lnTo>
                      <a:pt x="221" y="55"/>
                    </a:lnTo>
                    <a:lnTo>
                      <a:pt x="226" y="62"/>
                    </a:lnTo>
                    <a:lnTo>
                      <a:pt x="230" y="64"/>
                    </a:lnTo>
                    <a:lnTo>
                      <a:pt x="230" y="69"/>
                    </a:lnTo>
                    <a:lnTo>
                      <a:pt x="230" y="73"/>
                    </a:lnTo>
                    <a:lnTo>
                      <a:pt x="231" y="73"/>
                    </a:lnTo>
                    <a:lnTo>
                      <a:pt x="231" y="70"/>
                    </a:lnTo>
                    <a:lnTo>
                      <a:pt x="231" y="69"/>
                    </a:lnTo>
                    <a:lnTo>
                      <a:pt x="232" y="68"/>
                    </a:lnTo>
                    <a:lnTo>
                      <a:pt x="234" y="68"/>
                    </a:lnTo>
                    <a:lnTo>
                      <a:pt x="236" y="68"/>
                    </a:lnTo>
                    <a:lnTo>
                      <a:pt x="236" y="66"/>
                    </a:lnTo>
                    <a:lnTo>
                      <a:pt x="236" y="65"/>
                    </a:lnTo>
                    <a:lnTo>
                      <a:pt x="240" y="66"/>
                    </a:lnTo>
                    <a:lnTo>
                      <a:pt x="242" y="66"/>
                    </a:lnTo>
                    <a:lnTo>
                      <a:pt x="246" y="66"/>
                    </a:lnTo>
                    <a:lnTo>
                      <a:pt x="248" y="68"/>
                    </a:lnTo>
                    <a:lnTo>
                      <a:pt x="253" y="73"/>
                    </a:lnTo>
                    <a:lnTo>
                      <a:pt x="254" y="71"/>
                    </a:lnTo>
                    <a:lnTo>
                      <a:pt x="253" y="68"/>
                    </a:lnTo>
                    <a:lnTo>
                      <a:pt x="256" y="66"/>
                    </a:lnTo>
                    <a:lnTo>
                      <a:pt x="252" y="62"/>
                    </a:lnTo>
                    <a:lnTo>
                      <a:pt x="249" y="58"/>
                    </a:lnTo>
                    <a:lnTo>
                      <a:pt x="251" y="54"/>
                    </a:lnTo>
                    <a:lnTo>
                      <a:pt x="252" y="54"/>
                    </a:lnTo>
                    <a:lnTo>
                      <a:pt x="253" y="54"/>
                    </a:lnTo>
                    <a:lnTo>
                      <a:pt x="256" y="49"/>
                    </a:lnTo>
                    <a:lnTo>
                      <a:pt x="256" y="47"/>
                    </a:lnTo>
                    <a:lnTo>
                      <a:pt x="257" y="46"/>
                    </a:lnTo>
                    <a:lnTo>
                      <a:pt x="259" y="46"/>
                    </a:lnTo>
                    <a:lnTo>
                      <a:pt x="262" y="46"/>
                    </a:lnTo>
                    <a:lnTo>
                      <a:pt x="264" y="43"/>
                    </a:lnTo>
                    <a:lnTo>
                      <a:pt x="264" y="41"/>
                    </a:lnTo>
                    <a:lnTo>
                      <a:pt x="262" y="41"/>
                    </a:lnTo>
                    <a:lnTo>
                      <a:pt x="262" y="38"/>
                    </a:lnTo>
                    <a:lnTo>
                      <a:pt x="262" y="36"/>
                    </a:lnTo>
                    <a:lnTo>
                      <a:pt x="263" y="33"/>
                    </a:lnTo>
                    <a:lnTo>
                      <a:pt x="265" y="32"/>
                    </a:lnTo>
                    <a:lnTo>
                      <a:pt x="268" y="31"/>
                    </a:lnTo>
                    <a:lnTo>
                      <a:pt x="269" y="30"/>
                    </a:lnTo>
                    <a:lnTo>
                      <a:pt x="271" y="30"/>
                    </a:lnTo>
                    <a:lnTo>
                      <a:pt x="273" y="31"/>
                    </a:lnTo>
                    <a:lnTo>
                      <a:pt x="274" y="33"/>
                    </a:lnTo>
                    <a:lnTo>
                      <a:pt x="274" y="31"/>
                    </a:lnTo>
                    <a:lnTo>
                      <a:pt x="273" y="28"/>
                    </a:lnTo>
                    <a:lnTo>
                      <a:pt x="274" y="27"/>
                    </a:lnTo>
                    <a:lnTo>
                      <a:pt x="275" y="26"/>
                    </a:lnTo>
                    <a:lnTo>
                      <a:pt x="279" y="27"/>
                    </a:lnTo>
                    <a:lnTo>
                      <a:pt x="279" y="25"/>
                    </a:lnTo>
                    <a:lnTo>
                      <a:pt x="282" y="26"/>
                    </a:lnTo>
                    <a:lnTo>
                      <a:pt x="286" y="26"/>
                    </a:lnTo>
                    <a:lnTo>
                      <a:pt x="289" y="26"/>
                    </a:lnTo>
                    <a:lnTo>
                      <a:pt x="291" y="26"/>
                    </a:lnTo>
                    <a:lnTo>
                      <a:pt x="297" y="25"/>
                    </a:lnTo>
                    <a:lnTo>
                      <a:pt x="300" y="22"/>
                    </a:lnTo>
                    <a:lnTo>
                      <a:pt x="300" y="16"/>
                    </a:lnTo>
                    <a:lnTo>
                      <a:pt x="297" y="14"/>
                    </a:lnTo>
                    <a:lnTo>
                      <a:pt x="295" y="14"/>
                    </a:lnTo>
                    <a:lnTo>
                      <a:pt x="292" y="15"/>
                    </a:lnTo>
                    <a:lnTo>
                      <a:pt x="290" y="13"/>
                    </a:lnTo>
                    <a:lnTo>
                      <a:pt x="289" y="11"/>
                    </a:lnTo>
                    <a:lnTo>
                      <a:pt x="286" y="10"/>
                    </a:lnTo>
                    <a:lnTo>
                      <a:pt x="287" y="10"/>
                    </a:lnTo>
                    <a:lnTo>
                      <a:pt x="289" y="10"/>
                    </a:lnTo>
                    <a:lnTo>
                      <a:pt x="289" y="9"/>
                    </a:lnTo>
                    <a:lnTo>
                      <a:pt x="290" y="8"/>
                    </a:lnTo>
                    <a:lnTo>
                      <a:pt x="291" y="9"/>
                    </a:lnTo>
                    <a:lnTo>
                      <a:pt x="291" y="14"/>
                    </a:lnTo>
                    <a:lnTo>
                      <a:pt x="292" y="11"/>
                    </a:lnTo>
                    <a:lnTo>
                      <a:pt x="292" y="9"/>
                    </a:lnTo>
                    <a:lnTo>
                      <a:pt x="293" y="9"/>
                    </a:lnTo>
                    <a:lnTo>
                      <a:pt x="295" y="10"/>
                    </a:lnTo>
                    <a:lnTo>
                      <a:pt x="296" y="10"/>
                    </a:lnTo>
                    <a:lnTo>
                      <a:pt x="297" y="11"/>
                    </a:lnTo>
                    <a:lnTo>
                      <a:pt x="298" y="13"/>
                    </a:lnTo>
                    <a:lnTo>
                      <a:pt x="301" y="15"/>
                    </a:lnTo>
                    <a:lnTo>
                      <a:pt x="301" y="13"/>
                    </a:lnTo>
                    <a:lnTo>
                      <a:pt x="302" y="13"/>
                    </a:lnTo>
                    <a:lnTo>
                      <a:pt x="303" y="13"/>
                    </a:lnTo>
                    <a:lnTo>
                      <a:pt x="304" y="15"/>
                    </a:lnTo>
                    <a:lnTo>
                      <a:pt x="307" y="17"/>
                    </a:lnTo>
                    <a:lnTo>
                      <a:pt x="311" y="19"/>
                    </a:lnTo>
                    <a:lnTo>
                      <a:pt x="312" y="17"/>
                    </a:lnTo>
                    <a:lnTo>
                      <a:pt x="313" y="19"/>
                    </a:lnTo>
                    <a:lnTo>
                      <a:pt x="314" y="19"/>
                    </a:lnTo>
                    <a:lnTo>
                      <a:pt x="315" y="17"/>
                    </a:lnTo>
                    <a:lnTo>
                      <a:pt x="317" y="17"/>
                    </a:lnTo>
                    <a:lnTo>
                      <a:pt x="317" y="20"/>
                    </a:lnTo>
                    <a:lnTo>
                      <a:pt x="319" y="20"/>
                    </a:lnTo>
                    <a:lnTo>
                      <a:pt x="322" y="20"/>
                    </a:lnTo>
                    <a:lnTo>
                      <a:pt x="324" y="22"/>
                    </a:lnTo>
                    <a:lnTo>
                      <a:pt x="326" y="21"/>
                    </a:lnTo>
                    <a:lnTo>
                      <a:pt x="329" y="22"/>
                    </a:lnTo>
                    <a:lnTo>
                      <a:pt x="331" y="21"/>
                    </a:lnTo>
                    <a:lnTo>
                      <a:pt x="334" y="24"/>
                    </a:lnTo>
                    <a:lnTo>
                      <a:pt x="336" y="24"/>
                    </a:lnTo>
                    <a:lnTo>
                      <a:pt x="337" y="25"/>
                    </a:lnTo>
                    <a:lnTo>
                      <a:pt x="339" y="26"/>
                    </a:lnTo>
                    <a:lnTo>
                      <a:pt x="342" y="22"/>
                    </a:lnTo>
                    <a:lnTo>
                      <a:pt x="344" y="22"/>
                    </a:lnTo>
                    <a:lnTo>
                      <a:pt x="345" y="22"/>
                    </a:lnTo>
                    <a:lnTo>
                      <a:pt x="347" y="22"/>
                    </a:lnTo>
                    <a:lnTo>
                      <a:pt x="351" y="21"/>
                    </a:lnTo>
                    <a:lnTo>
                      <a:pt x="348" y="24"/>
                    </a:lnTo>
                    <a:lnTo>
                      <a:pt x="350" y="25"/>
                    </a:lnTo>
                    <a:lnTo>
                      <a:pt x="351" y="24"/>
                    </a:lnTo>
                    <a:lnTo>
                      <a:pt x="352" y="25"/>
                    </a:lnTo>
                    <a:lnTo>
                      <a:pt x="351" y="30"/>
                    </a:lnTo>
                    <a:lnTo>
                      <a:pt x="352" y="30"/>
                    </a:lnTo>
                    <a:lnTo>
                      <a:pt x="355" y="30"/>
                    </a:lnTo>
                    <a:lnTo>
                      <a:pt x="356" y="26"/>
                    </a:lnTo>
                    <a:lnTo>
                      <a:pt x="356" y="22"/>
                    </a:lnTo>
                    <a:lnTo>
                      <a:pt x="358" y="20"/>
                    </a:lnTo>
                    <a:lnTo>
                      <a:pt x="359" y="21"/>
                    </a:lnTo>
                    <a:lnTo>
                      <a:pt x="359" y="22"/>
                    </a:lnTo>
                    <a:lnTo>
                      <a:pt x="361" y="27"/>
                    </a:lnTo>
                    <a:lnTo>
                      <a:pt x="363" y="25"/>
                    </a:lnTo>
                    <a:lnTo>
                      <a:pt x="364" y="25"/>
                    </a:lnTo>
                    <a:lnTo>
                      <a:pt x="366" y="26"/>
                    </a:lnTo>
                    <a:lnTo>
                      <a:pt x="366" y="27"/>
                    </a:lnTo>
                    <a:lnTo>
                      <a:pt x="364" y="31"/>
                    </a:lnTo>
                    <a:lnTo>
                      <a:pt x="362" y="33"/>
                    </a:lnTo>
                    <a:lnTo>
                      <a:pt x="361" y="35"/>
                    </a:lnTo>
                    <a:lnTo>
                      <a:pt x="359" y="33"/>
                    </a:lnTo>
                    <a:lnTo>
                      <a:pt x="359" y="35"/>
                    </a:lnTo>
                    <a:lnTo>
                      <a:pt x="361" y="37"/>
                    </a:lnTo>
                    <a:lnTo>
                      <a:pt x="359" y="41"/>
                    </a:lnTo>
                    <a:lnTo>
                      <a:pt x="358" y="41"/>
                    </a:lnTo>
                    <a:lnTo>
                      <a:pt x="356" y="41"/>
                    </a:lnTo>
                    <a:lnTo>
                      <a:pt x="356" y="39"/>
                    </a:lnTo>
                    <a:lnTo>
                      <a:pt x="355" y="41"/>
                    </a:lnTo>
                    <a:lnTo>
                      <a:pt x="355" y="43"/>
                    </a:lnTo>
                    <a:lnTo>
                      <a:pt x="355" y="44"/>
                    </a:lnTo>
                    <a:lnTo>
                      <a:pt x="353" y="43"/>
                    </a:lnTo>
                    <a:lnTo>
                      <a:pt x="352" y="42"/>
                    </a:lnTo>
                    <a:lnTo>
                      <a:pt x="351" y="41"/>
                    </a:lnTo>
                    <a:lnTo>
                      <a:pt x="351" y="44"/>
                    </a:lnTo>
                    <a:lnTo>
                      <a:pt x="350" y="47"/>
                    </a:lnTo>
                    <a:lnTo>
                      <a:pt x="350" y="49"/>
                    </a:lnTo>
                    <a:lnTo>
                      <a:pt x="352" y="48"/>
                    </a:lnTo>
                    <a:lnTo>
                      <a:pt x="351" y="53"/>
                    </a:lnTo>
                    <a:lnTo>
                      <a:pt x="351" y="54"/>
                    </a:lnTo>
                    <a:lnTo>
                      <a:pt x="348" y="60"/>
                    </a:lnTo>
                    <a:lnTo>
                      <a:pt x="347" y="63"/>
                    </a:lnTo>
                    <a:lnTo>
                      <a:pt x="347" y="64"/>
                    </a:lnTo>
                    <a:lnTo>
                      <a:pt x="346" y="65"/>
                    </a:lnTo>
                    <a:lnTo>
                      <a:pt x="346" y="69"/>
                    </a:lnTo>
                    <a:lnTo>
                      <a:pt x="347" y="70"/>
                    </a:lnTo>
                    <a:lnTo>
                      <a:pt x="348" y="71"/>
                    </a:lnTo>
                    <a:lnTo>
                      <a:pt x="351" y="71"/>
                    </a:lnTo>
                    <a:lnTo>
                      <a:pt x="353" y="74"/>
                    </a:lnTo>
                    <a:lnTo>
                      <a:pt x="357" y="75"/>
                    </a:lnTo>
                    <a:lnTo>
                      <a:pt x="358" y="77"/>
                    </a:lnTo>
                    <a:lnTo>
                      <a:pt x="359" y="80"/>
                    </a:lnTo>
                    <a:lnTo>
                      <a:pt x="359" y="85"/>
                    </a:lnTo>
                    <a:lnTo>
                      <a:pt x="362" y="82"/>
                    </a:lnTo>
                    <a:lnTo>
                      <a:pt x="368" y="84"/>
                    </a:lnTo>
                    <a:lnTo>
                      <a:pt x="372" y="84"/>
                    </a:lnTo>
                    <a:lnTo>
                      <a:pt x="373" y="86"/>
                    </a:lnTo>
                    <a:lnTo>
                      <a:pt x="375" y="87"/>
                    </a:lnTo>
                    <a:lnTo>
                      <a:pt x="379" y="88"/>
                    </a:lnTo>
                    <a:lnTo>
                      <a:pt x="381" y="91"/>
                    </a:lnTo>
                    <a:lnTo>
                      <a:pt x="383" y="93"/>
                    </a:lnTo>
                    <a:lnTo>
                      <a:pt x="385" y="95"/>
                    </a:lnTo>
                    <a:lnTo>
                      <a:pt x="388" y="96"/>
                    </a:lnTo>
                    <a:lnTo>
                      <a:pt x="390" y="96"/>
                    </a:lnTo>
                    <a:lnTo>
                      <a:pt x="397" y="98"/>
                    </a:lnTo>
                    <a:lnTo>
                      <a:pt x="400" y="101"/>
                    </a:lnTo>
                    <a:lnTo>
                      <a:pt x="401" y="103"/>
                    </a:lnTo>
                    <a:lnTo>
                      <a:pt x="402" y="106"/>
                    </a:lnTo>
                    <a:lnTo>
                      <a:pt x="411" y="110"/>
                    </a:lnTo>
                    <a:lnTo>
                      <a:pt x="416" y="113"/>
                    </a:lnTo>
                    <a:lnTo>
                      <a:pt x="419" y="112"/>
                    </a:lnTo>
                    <a:lnTo>
                      <a:pt x="422" y="110"/>
                    </a:lnTo>
                    <a:lnTo>
                      <a:pt x="427" y="109"/>
                    </a:lnTo>
                    <a:lnTo>
                      <a:pt x="428" y="107"/>
                    </a:lnTo>
                    <a:lnTo>
                      <a:pt x="429" y="101"/>
                    </a:lnTo>
                    <a:lnTo>
                      <a:pt x="433" y="95"/>
                    </a:lnTo>
                    <a:lnTo>
                      <a:pt x="435" y="81"/>
                    </a:lnTo>
                    <a:lnTo>
                      <a:pt x="436" y="76"/>
                    </a:lnTo>
                    <a:lnTo>
                      <a:pt x="439" y="74"/>
                    </a:lnTo>
                    <a:lnTo>
                      <a:pt x="439" y="70"/>
                    </a:lnTo>
                    <a:lnTo>
                      <a:pt x="439" y="65"/>
                    </a:lnTo>
                    <a:lnTo>
                      <a:pt x="436" y="60"/>
                    </a:lnTo>
                    <a:lnTo>
                      <a:pt x="438" y="57"/>
                    </a:lnTo>
                    <a:lnTo>
                      <a:pt x="436" y="47"/>
                    </a:lnTo>
                    <a:lnTo>
                      <a:pt x="439" y="42"/>
                    </a:lnTo>
                    <a:lnTo>
                      <a:pt x="439" y="37"/>
                    </a:lnTo>
                    <a:lnTo>
                      <a:pt x="440" y="33"/>
                    </a:lnTo>
                    <a:lnTo>
                      <a:pt x="441" y="31"/>
                    </a:lnTo>
                    <a:lnTo>
                      <a:pt x="439" y="31"/>
                    </a:lnTo>
                    <a:lnTo>
                      <a:pt x="439" y="27"/>
                    </a:lnTo>
                    <a:lnTo>
                      <a:pt x="440" y="22"/>
                    </a:lnTo>
                    <a:lnTo>
                      <a:pt x="443" y="21"/>
                    </a:lnTo>
                    <a:lnTo>
                      <a:pt x="444" y="19"/>
                    </a:lnTo>
                    <a:lnTo>
                      <a:pt x="445" y="14"/>
                    </a:lnTo>
                    <a:lnTo>
                      <a:pt x="449" y="9"/>
                    </a:lnTo>
                    <a:lnTo>
                      <a:pt x="449" y="5"/>
                    </a:lnTo>
                    <a:lnTo>
                      <a:pt x="450" y="4"/>
                    </a:lnTo>
                    <a:lnTo>
                      <a:pt x="451" y="4"/>
                    </a:lnTo>
                    <a:lnTo>
                      <a:pt x="454" y="2"/>
                    </a:lnTo>
                    <a:lnTo>
                      <a:pt x="455" y="0"/>
                    </a:lnTo>
                    <a:lnTo>
                      <a:pt x="456" y="2"/>
                    </a:lnTo>
                    <a:lnTo>
                      <a:pt x="456" y="3"/>
                    </a:lnTo>
                    <a:lnTo>
                      <a:pt x="457" y="5"/>
                    </a:lnTo>
                    <a:lnTo>
                      <a:pt x="457" y="9"/>
                    </a:lnTo>
                    <a:lnTo>
                      <a:pt x="457" y="17"/>
                    </a:lnTo>
                    <a:lnTo>
                      <a:pt x="458" y="20"/>
                    </a:lnTo>
                    <a:lnTo>
                      <a:pt x="461" y="20"/>
                    </a:lnTo>
                    <a:lnTo>
                      <a:pt x="462" y="21"/>
                    </a:lnTo>
                    <a:lnTo>
                      <a:pt x="462" y="26"/>
                    </a:lnTo>
                    <a:lnTo>
                      <a:pt x="463" y="27"/>
                    </a:lnTo>
                    <a:lnTo>
                      <a:pt x="465" y="30"/>
                    </a:lnTo>
                    <a:lnTo>
                      <a:pt x="466" y="31"/>
                    </a:lnTo>
                    <a:lnTo>
                      <a:pt x="466" y="35"/>
                    </a:lnTo>
                    <a:lnTo>
                      <a:pt x="467" y="36"/>
                    </a:lnTo>
                    <a:lnTo>
                      <a:pt x="468" y="39"/>
                    </a:lnTo>
                    <a:lnTo>
                      <a:pt x="469" y="43"/>
                    </a:lnTo>
                    <a:lnTo>
                      <a:pt x="469" y="49"/>
                    </a:lnTo>
                    <a:lnTo>
                      <a:pt x="469" y="52"/>
                    </a:lnTo>
                    <a:lnTo>
                      <a:pt x="471" y="54"/>
                    </a:lnTo>
                    <a:lnTo>
                      <a:pt x="472" y="57"/>
                    </a:lnTo>
                    <a:lnTo>
                      <a:pt x="474" y="59"/>
                    </a:lnTo>
                    <a:lnTo>
                      <a:pt x="477" y="60"/>
                    </a:lnTo>
                    <a:lnTo>
                      <a:pt x="480" y="57"/>
                    </a:lnTo>
                    <a:lnTo>
                      <a:pt x="483" y="57"/>
                    </a:lnTo>
                    <a:lnTo>
                      <a:pt x="485" y="57"/>
                    </a:lnTo>
                    <a:lnTo>
                      <a:pt x="487" y="62"/>
                    </a:lnTo>
                    <a:lnTo>
                      <a:pt x="489" y="63"/>
                    </a:lnTo>
                    <a:lnTo>
                      <a:pt x="491" y="65"/>
                    </a:lnTo>
                    <a:lnTo>
                      <a:pt x="494" y="66"/>
                    </a:lnTo>
                    <a:lnTo>
                      <a:pt x="496" y="69"/>
                    </a:lnTo>
                    <a:lnTo>
                      <a:pt x="496" y="71"/>
                    </a:lnTo>
                    <a:lnTo>
                      <a:pt x="496" y="74"/>
                    </a:lnTo>
                    <a:lnTo>
                      <a:pt x="496" y="79"/>
                    </a:lnTo>
                    <a:lnTo>
                      <a:pt x="498" y="81"/>
                    </a:lnTo>
                    <a:lnTo>
                      <a:pt x="498" y="84"/>
                    </a:lnTo>
                    <a:lnTo>
                      <a:pt x="499" y="86"/>
                    </a:lnTo>
                    <a:lnTo>
                      <a:pt x="499" y="91"/>
                    </a:lnTo>
                    <a:lnTo>
                      <a:pt x="500" y="95"/>
                    </a:lnTo>
                    <a:lnTo>
                      <a:pt x="504" y="99"/>
                    </a:lnTo>
                    <a:lnTo>
                      <a:pt x="505" y="99"/>
                    </a:lnTo>
                    <a:lnTo>
                      <a:pt x="506" y="102"/>
                    </a:lnTo>
                    <a:lnTo>
                      <a:pt x="509" y="108"/>
                    </a:lnTo>
                    <a:lnTo>
                      <a:pt x="509" y="112"/>
                    </a:lnTo>
                    <a:lnTo>
                      <a:pt x="509" y="115"/>
                    </a:lnTo>
                    <a:lnTo>
                      <a:pt x="509" y="118"/>
                    </a:lnTo>
                    <a:lnTo>
                      <a:pt x="509" y="120"/>
                    </a:lnTo>
                    <a:lnTo>
                      <a:pt x="509" y="124"/>
                    </a:lnTo>
                    <a:lnTo>
                      <a:pt x="511" y="125"/>
                    </a:lnTo>
                    <a:lnTo>
                      <a:pt x="512" y="125"/>
                    </a:lnTo>
                    <a:lnTo>
                      <a:pt x="512" y="128"/>
                    </a:lnTo>
                    <a:lnTo>
                      <a:pt x="512" y="126"/>
                    </a:lnTo>
                    <a:lnTo>
                      <a:pt x="512" y="128"/>
                    </a:lnTo>
                    <a:lnTo>
                      <a:pt x="512" y="129"/>
                    </a:lnTo>
                    <a:lnTo>
                      <a:pt x="512" y="130"/>
                    </a:lnTo>
                    <a:lnTo>
                      <a:pt x="513" y="134"/>
                    </a:lnTo>
                    <a:lnTo>
                      <a:pt x="517" y="135"/>
                    </a:lnTo>
                    <a:lnTo>
                      <a:pt x="518" y="136"/>
                    </a:lnTo>
                    <a:lnTo>
                      <a:pt x="521" y="137"/>
                    </a:lnTo>
                    <a:lnTo>
                      <a:pt x="527" y="139"/>
                    </a:lnTo>
                    <a:lnTo>
                      <a:pt x="528" y="139"/>
                    </a:lnTo>
                    <a:lnTo>
                      <a:pt x="529" y="137"/>
                    </a:lnTo>
                    <a:lnTo>
                      <a:pt x="531" y="142"/>
                    </a:lnTo>
                    <a:lnTo>
                      <a:pt x="532" y="145"/>
                    </a:lnTo>
                    <a:lnTo>
                      <a:pt x="533" y="146"/>
                    </a:lnTo>
                    <a:lnTo>
                      <a:pt x="535" y="145"/>
                    </a:lnTo>
                    <a:lnTo>
                      <a:pt x="538" y="146"/>
                    </a:lnTo>
                    <a:lnTo>
                      <a:pt x="540" y="147"/>
                    </a:lnTo>
                    <a:lnTo>
                      <a:pt x="542" y="150"/>
                    </a:lnTo>
                    <a:lnTo>
                      <a:pt x="544" y="151"/>
                    </a:lnTo>
                    <a:lnTo>
                      <a:pt x="545" y="150"/>
                    </a:lnTo>
                    <a:lnTo>
                      <a:pt x="546" y="151"/>
                    </a:lnTo>
                    <a:lnTo>
                      <a:pt x="550" y="153"/>
                    </a:lnTo>
                    <a:lnTo>
                      <a:pt x="551" y="154"/>
                    </a:lnTo>
                    <a:lnTo>
                      <a:pt x="551" y="157"/>
                    </a:lnTo>
                    <a:lnTo>
                      <a:pt x="550" y="157"/>
                    </a:lnTo>
                    <a:lnTo>
                      <a:pt x="549" y="161"/>
                    </a:lnTo>
                    <a:lnTo>
                      <a:pt x="551" y="162"/>
                    </a:lnTo>
                    <a:lnTo>
                      <a:pt x="554" y="162"/>
                    </a:lnTo>
                    <a:lnTo>
                      <a:pt x="555" y="164"/>
                    </a:lnTo>
                    <a:lnTo>
                      <a:pt x="556" y="167"/>
                    </a:lnTo>
                    <a:lnTo>
                      <a:pt x="557" y="169"/>
                    </a:lnTo>
                    <a:lnTo>
                      <a:pt x="557" y="170"/>
                    </a:lnTo>
                    <a:lnTo>
                      <a:pt x="559" y="173"/>
                    </a:lnTo>
                    <a:lnTo>
                      <a:pt x="561" y="173"/>
                    </a:lnTo>
                    <a:lnTo>
                      <a:pt x="561" y="175"/>
                    </a:lnTo>
                    <a:lnTo>
                      <a:pt x="561" y="183"/>
                    </a:lnTo>
                    <a:lnTo>
                      <a:pt x="562" y="184"/>
                    </a:lnTo>
                    <a:lnTo>
                      <a:pt x="562" y="186"/>
                    </a:lnTo>
                    <a:lnTo>
                      <a:pt x="564" y="187"/>
                    </a:lnTo>
                    <a:lnTo>
                      <a:pt x="564" y="190"/>
                    </a:lnTo>
                    <a:lnTo>
                      <a:pt x="565" y="190"/>
                    </a:lnTo>
                    <a:lnTo>
                      <a:pt x="566" y="189"/>
                    </a:lnTo>
                    <a:lnTo>
                      <a:pt x="567" y="189"/>
                    </a:lnTo>
                    <a:lnTo>
                      <a:pt x="567" y="185"/>
                    </a:lnTo>
                    <a:lnTo>
                      <a:pt x="570" y="184"/>
                    </a:lnTo>
                    <a:lnTo>
                      <a:pt x="570" y="186"/>
                    </a:lnTo>
                    <a:lnTo>
                      <a:pt x="572" y="187"/>
                    </a:lnTo>
                    <a:lnTo>
                      <a:pt x="575" y="189"/>
                    </a:lnTo>
                    <a:lnTo>
                      <a:pt x="577" y="191"/>
                    </a:lnTo>
                    <a:lnTo>
                      <a:pt x="578" y="186"/>
                    </a:lnTo>
                    <a:lnTo>
                      <a:pt x="579" y="187"/>
                    </a:lnTo>
                    <a:lnTo>
                      <a:pt x="579" y="190"/>
                    </a:lnTo>
                    <a:lnTo>
                      <a:pt x="581" y="195"/>
                    </a:lnTo>
                    <a:lnTo>
                      <a:pt x="581" y="203"/>
                    </a:lnTo>
                    <a:lnTo>
                      <a:pt x="582" y="207"/>
                    </a:lnTo>
                    <a:lnTo>
                      <a:pt x="584" y="209"/>
                    </a:lnTo>
                    <a:lnTo>
                      <a:pt x="587" y="211"/>
                    </a:lnTo>
                    <a:lnTo>
                      <a:pt x="590" y="214"/>
                    </a:lnTo>
                    <a:lnTo>
                      <a:pt x="594" y="214"/>
                    </a:lnTo>
                    <a:lnTo>
                      <a:pt x="595" y="217"/>
                    </a:lnTo>
                    <a:lnTo>
                      <a:pt x="598" y="219"/>
                    </a:lnTo>
                    <a:lnTo>
                      <a:pt x="599" y="222"/>
                    </a:lnTo>
                    <a:lnTo>
                      <a:pt x="600" y="223"/>
                    </a:lnTo>
                    <a:lnTo>
                      <a:pt x="603" y="225"/>
                    </a:lnTo>
                    <a:lnTo>
                      <a:pt x="605" y="227"/>
                    </a:lnTo>
                    <a:lnTo>
                      <a:pt x="605" y="228"/>
                    </a:lnTo>
                    <a:lnTo>
                      <a:pt x="609" y="233"/>
                    </a:lnTo>
                    <a:lnTo>
                      <a:pt x="609" y="234"/>
                    </a:lnTo>
                    <a:lnTo>
                      <a:pt x="611" y="236"/>
                    </a:lnTo>
                    <a:lnTo>
                      <a:pt x="612" y="238"/>
                    </a:lnTo>
                    <a:lnTo>
                      <a:pt x="612" y="244"/>
                    </a:lnTo>
                    <a:lnTo>
                      <a:pt x="615" y="246"/>
                    </a:lnTo>
                    <a:lnTo>
                      <a:pt x="615" y="247"/>
                    </a:lnTo>
                    <a:lnTo>
                      <a:pt x="616" y="246"/>
                    </a:lnTo>
                    <a:lnTo>
                      <a:pt x="616" y="250"/>
                    </a:lnTo>
                    <a:lnTo>
                      <a:pt x="616" y="255"/>
                    </a:lnTo>
                    <a:lnTo>
                      <a:pt x="616" y="257"/>
                    </a:lnTo>
                    <a:lnTo>
                      <a:pt x="617" y="264"/>
                    </a:lnTo>
                    <a:lnTo>
                      <a:pt x="619" y="267"/>
                    </a:lnTo>
                    <a:lnTo>
                      <a:pt x="617" y="267"/>
                    </a:lnTo>
                    <a:lnTo>
                      <a:pt x="616" y="268"/>
                    </a:lnTo>
                    <a:lnTo>
                      <a:pt x="617" y="269"/>
                    </a:lnTo>
                    <a:lnTo>
                      <a:pt x="617" y="272"/>
                    </a:lnTo>
                    <a:lnTo>
                      <a:pt x="619" y="273"/>
                    </a:lnTo>
                    <a:lnTo>
                      <a:pt x="619" y="277"/>
                    </a:lnTo>
                    <a:lnTo>
                      <a:pt x="621" y="280"/>
                    </a:lnTo>
                    <a:lnTo>
                      <a:pt x="623" y="289"/>
                    </a:lnTo>
                    <a:lnTo>
                      <a:pt x="623" y="296"/>
                    </a:lnTo>
                    <a:lnTo>
                      <a:pt x="623" y="301"/>
                    </a:lnTo>
                    <a:lnTo>
                      <a:pt x="622" y="302"/>
                    </a:lnTo>
                    <a:lnTo>
                      <a:pt x="621" y="307"/>
                    </a:lnTo>
                    <a:lnTo>
                      <a:pt x="620" y="313"/>
                    </a:lnTo>
                    <a:lnTo>
                      <a:pt x="619" y="322"/>
                    </a:lnTo>
                    <a:lnTo>
                      <a:pt x="619" y="323"/>
                    </a:lnTo>
                    <a:lnTo>
                      <a:pt x="616" y="328"/>
                    </a:lnTo>
                    <a:lnTo>
                      <a:pt x="615" y="333"/>
                    </a:lnTo>
                    <a:lnTo>
                      <a:pt x="616" y="339"/>
                    </a:lnTo>
                    <a:lnTo>
                      <a:pt x="615" y="340"/>
                    </a:lnTo>
                    <a:lnTo>
                      <a:pt x="615" y="343"/>
                    </a:lnTo>
                    <a:lnTo>
                      <a:pt x="611" y="354"/>
                    </a:lnTo>
                    <a:lnTo>
                      <a:pt x="610" y="355"/>
                    </a:lnTo>
                    <a:lnTo>
                      <a:pt x="609" y="357"/>
                    </a:lnTo>
                    <a:lnTo>
                      <a:pt x="606" y="359"/>
                    </a:lnTo>
                    <a:lnTo>
                      <a:pt x="606" y="361"/>
                    </a:lnTo>
                    <a:lnTo>
                      <a:pt x="608" y="362"/>
                    </a:lnTo>
                    <a:lnTo>
                      <a:pt x="606" y="365"/>
                    </a:lnTo>
                    <a:lnTo>
                      <a:pt x="604" y="367"/>
                    </a:lnTo>
                    <a:lnTo>
                      <a:pt x="601" y="367"/>
                    </a:lnTo>
                    <a:lnTo>
                      <a:pt x="601" y="368"/>
                    </a:lnTo>
                    <a:lnTo>
                      <a:pt x="603" y="368"/>
                    </a:lnTo>
                    <a:lnTo>
                      <a:pt x="599" y="370"/>
                    </a:lnTo>
                    <a:lnTo>
                      <a:pt x="598" y="371"/>
                    </a:lnTo>
                    <a:lnTo>
                      <a:pt x="597" y="373"/>
                    </a:lnTo>
                    <a:lnTo>
                      <a:pt x="595" y="376"/>
                    </a:lnTo>
                    <a:lnTo>
                      <a:pt x="593" y="379"/>
                    </a:lnTo>
                    <a:lnTo>
                      <a:pt x="592" y="383"/>
                    </a:lnTo>
                    <a:lnTo>
                      <a:pt x="589" y="383"/>
                    </a:lnTo>
                    <a:lnTo>
                      <a:pt x="588" y="383"/>
                    </a:lnTo>
                    <a:lnTo>
                      <a:pt x="588" y="384"/>
                    </a:lnTo>
                    <a:lnTo>
                      <a:pt x="590" y="385"/>
                    </a:lnTo>
                    <a:lnTo>
                      <a:pt x="589" y="389"/>
                    </a:lnTo>
                    <a:lnTo>
                      <a:pt x="588" y="392"/>
                    </a:lnTo>
                    <a:lnTo>
                      <a:pt x="588" y="393"/>
                    </a:lnTo>
                    <a:lnTo>
                      <a:pt x="587" y="395"/>
                    </a:lnTo>
                    <a:lnTo>
                      <a:pt x="584" y="398"/>
                    </a:lnTo>
                    <a:lnTo>
                      <a:pt x="581" y="411"/>
                    </a:lnTo>
                    <a:lnTo>
                      <a:pt x="581" y="414"/>
                    </a:lnTo>
                    <a:lnTo>
                      <a:pt x="578" y="412"/>
                    </a:lnTo>
                    <a:lnTo>
                      <a:pt x="577" y="417"/>
                    </a:lnTo>
                    <a:lnTo>
                      <a:pt x="575" y="420"/>
                    </a:lnTo>
                    <a:lnTo>
                      <a:pt x="575" y="422"/>
                    </a:lnTo>
                    <a:lnTo>
                      <a:pt x="573" y="422"/>
                    </a:lnTo>
                    <a:lnTo>
                      <a:pt x="572" y="425"/>
                    </a:lnTo>
                    <a:lnTo>
                      <a:pt x="572" y="428"/>
                    </a:lnTo>
                    <a:lnTo>
                      <a:pt x="571" y="433"/>
                    </a:lnTo>
                    <a:lnTo>
                      <a:pt x="572" y="436"/>
                    </a:lnTo>
                    <a:lnTo>
                      <a:pt x="571" y="437"/>
                    </a:lnTo>
                    <a:lnTo>
                      <a:pt x="571" y="441"/>
                    </a:lnTo>
                    <a:lnTo>
                      <a:pt x="570" y="444"/>
                    </a:lnTo>
                    <a:lnTo>
                      <a:pt x="568" y="448"/>
                    </a:lnTo>
                    <a:lnTo>
                      <a:pt x="568" y="449"/>
                    </a:lnTo>
                    <a:lnTo>
                      <a:pt x="570" y="452"/>
                    </a:lnTo>
                    <a:lnTo>
                      <a:pt x="570" y="455"/>
                    </a:lnTo>
                    <a:lnTo>
                      <a:pt x="570" y="458"/>
                    </a:lnTo>
                    <a:lnTo>
                      <a:pt x="568" y="459"/>
                    </a:lnTo>
                    <a:lnTo>
                      <a:pt x="566" y="458"/>
                    </a:lnTo>
                    <a:lnTo>
                      <a:pt x="565" y="458"/>
                    </a:lnTo>
                    <a:lnTo>
                      <a:pt x="565" y="461"/>
                    </a:lnTo>
                    <a:lnTo>
                      <a:pt x="559" y="464"/>
                    </a:lnTo>
                    <a:lnTo>
                      <a:pt x="544" y="464"/>
                    </a:lnTo>
                    <a:lnTo>
                      <a:pt x="540" y="465"/>
                    </a:lnTo>
                    <a:lnTo>
                      <a:pt x="534" y="467"/>
                    </a:lnTo>
                    <a:lnTo>
                      <a:pt x="532" y="470"/>
                    </a:lnTo>
                    <a:lnTo>
                      <a:pt x="528" y="474"/>
                    </a:lnTo>
                    <a:lnTo>
                      <a:pt x="526" y="475"/>
                    </a:lnTo>
                    <a:lnTo>
                      <a:pt x="524" y="477"/>
                    </a:lnTo>
                    <a:lnTo>
                      <a:pt x="522" y="478"/>
                    </a:lnTo>
                    <a:lnTo>
                      <a:pt x="520" y="481"/>
                    </a:lnTo>
                    <a:lnTo>
                      <a:pt x="520" y="480"/>
                    </a:lnTo>
                    <a:lnTo>
                      <a:pt x="515" y="481"/>
                    </a:lnTo>
                    <a:lnTo>
                      <a:pt x="513" y="481"/>
                    </a:lnTo>
                    <a:lnTo>
                      <a:pt x="512" y="481"/>
                    </a:lnTo>
                    <a:lnTo>
                      <a:pt x="512" y="483"/>
                    </a:lnTo>
                    <a:lnTo>
                      <a:pt x="512" y="485"/>
                    </a:lnTo>
                    <a:lnTo>
                      <a:pt x="513" y="483"/>
                    </a:lnTo>
                    <a:lnTo>
                      <a:pt x="516" y="482"/>
                    </a:lnTo>
                    <a:lnTo>
                      <a:pt x="517" y="482"/>
                    </a:lnTo>
                    <a:lnTo>
                      <a:pt x="516" y="485"/>
                    </a:lnTo>
                    <a:lnTo>
                      <a:pt x="516" y="487"/>
                    </a:lnTo>
                    <a:lnTo>
                      <a:pt x="515" y="489"/>
                    </a:lnTo>
                    <a:lnTo>
                      <a:pt x="510" y="485"/>
                    </a:lnTo>
                    <a:lnTo>
                      <a:pt x="509" y="485"/>
                    </a:lnTo>
                    <a:lnTo>
                      <a:pt x="506" y="483"/>
                    </a:lnTo>
                    <a:lnTo>
                      <a:pt x="505" y="480"/>
                    </a:lnTo>
                    <a:lnTo>
                      <a:pt x="502" y="480"/>
                    </a:lnTo>
                    <a:lnTo>
                      <a:pt x="500" y="478"/>
                    </a:lnTo>
                    <a:lnTo>
                      <a:pt x="500" y="476"/>
                    </a:lnTo>
                    <a:lnTo>
                      <a:pt x="501" y="474"/>
                    </a:lnTo>
                    <a:lnTo>
                      <a:pt x="499" y="471"/>
                    </a:lnTo>
                    <a:lnTo>
                      <a:pt x="495" y="474"/>
                    </a:lnTo>
                    <a:lnTo>
                      <a:pt x="493" y="475"/>
                    </a:lnTo>
                    <a:lnTo>
                      <a:pt x="489" y="474"/>
                    </a:lnTo>
                    <a:lnTo>
                      <a:pt x="489" y="472"/>
                    </a:lnTo>
                    <a:lnTo>
                      <a:pt x="493" y="472"/>
                    </a:lnTo>
                    <a:lnTo>
                      <a:pt x="493" y="470"/>
                    </a:lnTo>
                    <a:lnTo>
                      <a:pt x="493" y="466"/>
                    </a:lnTo>
                    <a:lnTo>
                      <a:pt x="490" y="464"/>
                    </a:lnTo>
                    <a:lnTo>
                      <a:pt x="485" y="467"/>
                    </a:lnTo>
                    <a:lnTo>
                      <a:pt x="483" y="467"/>
                    </a:lnTo>
                    <a:lnTo>
                      <a:pt x="487" y="470"/>
                    </a:lnTo>
                    <a:lnTo>
                      <a:pt x="487" y="471"/>
                    </a:lnTo>
                    <a:lnTo>
                      <a:pt x="484" y="471"/>
                    </a:lnTo>
                    <a:lnTo>
                      <a:pt x="482" y="474"/>
                    </a:lnTo>
                    <a:lnTo>
                      <a:pt x="478" y="476"/>
                    </a:lnTo>
                    <a:lnTo>
                      <a:pt x="476" y="480"/>
                    </a:lnTo>
                    <a:lnTo>
                      <a:pt x="471" y="482"/>
                    </a:lnTo>
                    <a:lnTo>
                      <a:pt x="467" y="483"/>
                    </a:lnTo>
                    <a:lnTo>
                      <a:pt x="466" y="481"/>
                    </a:lnTo>
                    <a:lnTo>
                      <a:pt x="460" y="478"/>
                    </a:lnTo>
                    <a:lnTo>
                      <a:pt x="455" y="476"/>
                    </a:lnTo>
                    <a:lnTo>
                      <a:pt x="452" y="475"/>
                    </a:lnTo>
                    <a:lnTo>
                      <a:pt x="449" y="474"/>
                    </a:lnTo>
                    <a:lnTo>
                      <a:pt x="443" y="472"/>
                    </a:lnTo>
                    <a:lnTo>
                      <a:pt x="440" y="472"/>
                    </a:lnTo>
                    <a:lnTo>
                      <a:pt x="438" y="474"/>
                    </a:lnTo>
                    <a:lnTo>
                      <a:pt x="435" y="471"/>
                    </a:lnTo>
                    <a:lnTo>
                      <a:pt x="430" y="467"/>
                    </a:lnTo>
                    <a:lnTo>
                      <a:pt x="425" y="467"/>
                    </a:lnTo>
                    <a:lnTo>
                      <a:pt x="421" y="465"/>
                    </a:lnTo>
                    <a:lnTo>
                      <a:pt x="418" y="461"/>
                    </a:lnTo>
                    <a:lnTo>
                      <a:pt x="417" y="458"/>
                    </a:lnTo>
                    <a:lnTo>
                      <a:pt x="414" y="456"/>
                    </a:lnTo>
                    <a:lnTo>
                      <a:pt x="411" y="448"/>
                    </a:lnTo>
                    <a:lnTo>
                      <a:pt x="411" y="447"/>
                    </a:lnTo>
                    <a:lnTo>
                      <a:pt x="412" y="443"/>
                    </a:lnTo>
                    <a:lnTo>
                      <a:pt x="412" y="439"/>
                    </a:lnTo>
                    <a:lnTo>
                      <a:pt x="410" y="432"/>
                    </a:lnTo>
                    <a:lnTo>
                      <a:pt x="402" y="422"/>
                    </a:lnTo>
                    <a:lnTo>
                      <a:pt x="405" y="418"/>
                    </a:lnTo>
                    <a:lnTo>
                      <a:pt x="403" y="417"/>
                    </a:lnTo>
                    <a:lnTo>
                      <a:pt x="400" y="417"/>
                    </a:lnTo>
                    <a:lnTo>
                      <a:pt x="396" y="420"/>
                    </a:lnTo>
                    <a:lnTo>
                      <a:pt x="391" y="422"/>
                    </a:lnTo>
                    <a:lnTo>
                      <a:pt x="389" y="422"/>
                    </a:lnTo>
                    <a:lnTo>
                      <a:pt x="386" y="421"/>
                    </a:lnTo>
                    <a:lnTo>
                      <a:pt x="389" y="418"/>
                    </a:lnTo>
                    <a:lnTo>
                      <a:pt x="390" y="414"/>
                    </a:lnTo>
                    <a:lnTo>
                      <a:pt x="391" y="410"/>
                    </a:lnTo>
                    <a:lnTo>
                      <a:pt x="391" y="405"/>
                    </a:lnTo>
                    <a:lnTo>
                      <a:pt x="390" y="400"/>
                    </a:lnTo>
                    <a:lnTo>
                      <a:pt x="388" y="396"/>
                    </a:lnTo>
                    <a:lnTo>
                      <a:pt x="385" y="395"/>
                    </a:lnTo>
                    <a:lnTo>
                      <a:pt x="381" y="401"/>
                    </a:lnTo>
                    <a:lnTo>
                      <a:pt x="381" y="405"/>
                    </a:lnTo>
                    <a:lnTo>
                      <a:pt x="380" y="409"/>
                    </a:lnTo>
                    <a:lnTo>
                      <a:pt x="380" y="411"/>
                    </a:lnTo>
                    <a:lnTo>
                      <a:pt x="380" y="412"/>
                    </a:lnTo>
                    <a:lnTo>
                      <a:pt x="378" y="412"/>
                    </a:lnTo>
                    <a:lnTo>
                      <a:pt x="374" y="414"/>
                    </a:lnTo>
                    <a:lnTo>
                      <a:pt x="370" y="414"/>
                    </a:lnTo>
                    <a:lnTo>
                      <a:pt x="368" y="415"/>
                    </a:lnTo>
                    <a:lnTo>
                      <a:pt x="367" y="414"/>
                    </a:lnTo>
                    <a:lnTo>
                      <a:pt x="368" y="409"/>
                    </a:lnTo>
                    <a:lnTo>
                      <a:pt x="372" y="409"/>
                    </a:lnTo>
                    <a:lnTo>
                      <a:pt x="374" y="406"/>
                    </a:lnTo>
                    <a:lnTo>
                      <a:pt x="375" y="403"/>
                    </a:lnTo>
                    <a:lnTo>
                      <a:pt x="375" y="399"/>
                    </a:lnTo>
                    <a:lnTo>
                      <a:pt x="375" y="398"/>
                    </a:lnTo>
                    <a:lnTo>
                      <a:pt x="375" y="396"/>
                    </a:lnTo>
                    <a:lnTo>
                      <a:pt x="375" y="394"/>
                    </a:lnTo>
                    <a:lnTo>
                      <a:pt x="377" y="390"/>
                    </a:lnTo>
                    <a:lnTo>
                      <a:pt x="379" y="385"/>
                    </a:lnTo>
                    <a:lnTo>
                      <a:pt x="380" y="385"/>
                    </a:lnTo>
                    <a:lnTo>
                      <a:pt x="381" y="382"/>
                    </a:lnTo>
                    <a:lnTo>
                      <a:pt x="383" y="374"/>
                    </a:lnTo>
                    <a:lnTo>
                      <a:pt x="384" y="376"/>
                    </a:lnTo>
                    <a:lnTo>
                      <a:pt x="384" y="373"/>
                    </a:lnTo>
                    <a:lnTo>
                      <a:pt x="383" y="371"/>
                    </a:lnTo>
                    <a:lnTo>
                      <a:pt x="383" y="368"/>
                    </a:lnTo>
                    <a:lnTo>
                      <a:pt x="381" y="368"/>
                    </a:lnTo>
                    <a:lnTo>
                      <a:pt x="381" y="365"/>
                    </a:lnTo>
                    <a:lnTo>
                      <a:pt x="380" y="363"/>
                    </a:lnTo>
                    <a:lnTo>
                      <a:pt x="379" y="366"/>
                    </a:lnTo>
                    <a:lnTo>
                      <a:pt x="379" y="371"/>
                    </a:lnTo>
                    <a:lnTo>
                      <a:pt x="378" y="372"/>
                    </a:lnTo>
                    <a:lnTo>
                      <a:pt x="375" y="376"/>
                    </a:lnTo>
                    <a:lnTo>
                      <a:pt x="374" y="378"/>
                    </a:lnTo>
                    <a:lnTo>
                      <a:pt x="373" y="382"/>
                    </a:lnTo>
                    <a:lnTo>
                      <a:pt x="373" y="383"/>
                    </a:lnTo>
                    <a:lnTo>
                      <a:pt x="370" y="385"/>
                    </a:lnTo>
                    <a:lnTo>
                      <a:pt x="368" y="385"/>
                    </a:lnTo>
                    <a:lnTo>
                      <a:pt x="367" y="385"/>
                    </a:lnTo>
                    <a:lnTo>
                      <a:pt x="367" y="388"/>
                    </a:lnTo>
                    <a:lnTo>
                      <a:pt x="362" y="389"/>
                    </a:lnTo>
                    <a:lnTo>
                      <a:pt x="361" y="392"/>
                    </a:lnTo>
                    <a:lnTo>
                      <a:pt x="359" y="392"/>
                    </a:lnTo>
                    <a:lnTo>
                      <a:pt x="357" y="396"/>
                    </a:lnTo>
                    <a:lnTo>
                      <a:pt x="355" y="400"/>
                    </a:lnTo>
                    <a:lnTo>
                      <a:pt x="352" y="401"/>
                    </a:lnTo>
                    <a:lnTo>
                      <a:pt x="351" y="405"/>
                    </a:lnTo>
                    <a:lnTo>
                      <a:pt x="352" y="405"/>
                    </a:lnTo>
                    <a:lnTo>
                      <a:pt x="352" y="410"/>
                    </a:lnTo>
                    <a:lnTo>
                      <a:pt x="351" y="409"/>
                    </a:lnTo>
                    <a:lnTo>
                      <a:pt x="348" y="409"/>
                    </a:lnTo>
                    <a:lnTo>
                      <a:pt x="346" y="406"/>
                    </a:lnTo>
                    <a:lnTo>
                      <a:pt x="344" y="404"/>
                    </a:lnTo>
                    <a:lnTo>
                      <a:pt x="341" y="403"/>
                    </a:lnTo>
                    <a:lnTo>
                      <a:pt x="340" y="403"/>
                    </a:lnTo>
                    <a:lnTo>
                      <a:pt x="339" y="399"/>
                    </a:lnTo>
                    <a:lnTo>
                      <a:pt x="344" y="403"/>
                    </a:lnTo>
                    <a:lnTo>
                      <a:pt x="344" y="400"/>
                    </a:lnTo>
                    <a:lnTo>
                      <a:pt x="344" y="396"/>
                    </a:lnTo>
                    <a:lnTo>
                      <a:pt x="341" y="394"/>
                    </a:lnTo>
                    <a:lnTo>
                      <a:pt x="341" y="390"/>
                    </a:lnTo>
                    <a:lnTo>
                      <a:pt x="339" y="387"/>
                    </a:lnTo>
                    <a:lnTo>
                      <a:pt x="336" y="385"/>
                    </a:lnTo>
                    <a:lnTo>
                      <a:pt x="335" y="379"/>
                    </a:lnTo>
                    <a:lnTo>
                      <a:pt x="334" y="378"/>
                    </a:lnTo>
                    <a:lnTo>
                      <a:pt x="333" y="376"/>
                    </a:lnTo>
                    <a:lnTo>
                      <a:pt x="331" y="377"/>
                    </a:lnTo>
                    <a:lnTo>
                      <a:pt x="328" y="376"/>
                    </a:lnTo>
                    <a:lnTo>
                      <a:pt x="325" y="373"/>
                    </a:lnTo>
                    <a:lnTo>
                      <a:pt x="324" y="371"/>
                    </a:lnTo>
                    <a:lnTo>
                      <a:pt x="324" y="368"/>
                    </a:lnTo>
                    <a:lnTo>
                      <a:pt x="325" y="368"/>
                    </a:lnTo>
                    <a:lnTo>
                      <a:pt x="325" y="365"/>
                    </a:lnTo>
                    <a:lnTo>
                      <a:pt x="319" y="362"/>
                    </a:lnTo>
                    <a:lnTo>
                      <a:pt x="313" y="356"/>
                    </a:lnTo>
                    <a:lnTo>
                      <a:pt x="312" y="356"/>
                    </a:lnTo>
                    <a:lnTo>
                      <a:pt x="313" y="359"/>
                    </a:lnTo>
                    <a:lnTo>
                      <a:pt x="309" y="357"/>
                    </a:lnTo>
                    <a:lnTo>
                      <a:pt x="307" y="356"/>
                    </a:lnTo>
                    <a:lnTo>
                      <a:pt x="301" y="354"/>
                    </a:lnTo>
                    <a:lnTo>
                      <a:pt x="300" y="354"/>
                    </a:lnTo>
                    <a:lnTo>
                      <a:pt x="297" y="355"/>
                    </a:lnTo>
                    <a:lnTo>
                      <a:pt x="296" y="355"/>
                    </a:lnTo>
                    <a:lnTo>
                      <a:pt x="295" y="354"/>
                    </a:lnTo>
                    <a:lnTo>
                      <a:pt x="286" y="348"/>
                    </a:lnTo>
                    <a:lnTo>
                      <a:pt x="284" y="346"/>
                    </a:lnTo>
                    <a:lnTo>
                      <a:pt x="280" y="345"/>
                    </a:lnTo>
                    <a:lnTo>
                      <a:pt x="274" y="345"/>
                    </a:lnTo>
                    <a:lnTo>
                      <a:pt x="265" y="346"/>
                    </a:lnTo>
                    <a:lnTo>
                      <a:pt x="253" y="346"/>
                    </a:lnTo>
                    <a:lnTo>
                      <a:pt x="248" y="346"/>
                    </a:lnTo>
                    <a:lnTo>
                      <a:pt x="237" y="351"/>
                    </a:lnTo>
                    <a:lnTo>
                      <a:pt x="231" y="356"/>
                    </a:lnTo>
                    <a:lnTo>
                      <a:pt x="224" y="356"/>
                    </a:lnTo>
                    <a:lnTo>
                      <a:pt x="219" y="359"/>
                    </a:lnTo>
                    <a:lnTo>
                      <a:pt x="214" y="359"/>
                    </a:lnTo>
                    <a:lnTo>
                      <a:pt x="203" y="359"/>
                    </a:lnTo>
                    <a:lnTo>
                      <a:pt x="201" y="359"/>
                    </a:lnTo>
                    <a:lnTo>
                      <a:pt x="196" y="359"/>
                    </a:lnTo>
                    <a:lnTo>
                      <a:pt x="193" y="361"/>
                    </a:lnTo>
                    <a:lnTo>
                      <a:pt x="186" y="366"/>
                    </a:lnTo>
                    <a:lnTo>
                      <a:pt x="181" y="367"/>
                    </a:lnTo>
                    <a:lnTo>
                      <a:pt x="179" y="370"/>
                    </a:lnTo>
                    <a:lnTo>
                      <a:pt x="176" y="370"/>
                    </a:lnTo>
                    <a:lnTo>
                      <a:pt x="172" y="371"/>
                    </a:lnTo>
                    <a:lnTo>
                      <a:pt x="169" y="372"/>
                    </a:lnTo>
                    <a:lnTo>
                      <a:pt x="168" y="376"/>
                    </a:lnTo>
                    <a:lnTo>
                      <a:pt x="166" y="381"/>
                    </a:lnTo>
                    <a:lnTo>
                      <a:pt x="165" y="382"/>
                    </a:lnTo>
                    <a:lnTo>
                      <a:pt x="164" y="384"/>
                    </a:lnTo>
                    <a:lnTo>
                      <a:pt x="163" y="387"/>
                    </a:lnTo>
                    <a:lnTo>
                      <a:pt x="157" y="388"/>
                    </a:lnTo>
                    <a:lnTo>
                      <a:pt x="155" y="388"/>
                    </a:lnTo>
                    <a:lnTo>
                      <a:pt x="152" y="387"/>
                    </a:lnTo>
                    <a:lnTo>
                      <a:pt x="146" y="388"/>
                    </a:lnTo>
                    <a:lnTo>
                      <a:pt x="139" y="389"/>
                    </a:lnTo>
                    <a:lnTo>
                      <a:pt x="138" y="388"/>
                    </a:lnTo>
                    <a:lnTo>
                      <a:pt x="137" y="387"/>
                    </a:lnTo>
                    <a:lnTo>
                      <a:pt x="136" y="388"/>
                    </a:lnTo>
                    <a:lnTo>
                      <a:pt x="131" y="388"/>
                    </a:lnTo>
                    <a:lnTo>
                      <a:pt x="126" y="387"/>
                    </a:lnTo>
                    <a:lnTo>
                      <a:pt x="122" y="387"/>
                    </a:lnTo>
                    <a:lnTo>
                      <a:pt x="117" y="389"/>
                    </a:lnTo>
                    <a:lnTo>
                      <a:pt x="106" y="389"/>
                    </a:lnTo>
                    <a:lnTo>
                      <a:pt x="103" y="390"/>
                    </a:lnTo>
                    <a:lnTo>
                      <a:pt x="100" y="393"/>
                    </a:lnTo>
                    <a:lnTo>
                      <a:pt x="99" y="394"/>
                    </a:lnTo>
                    <a:lnTo>
                      <a:pt x="99" y="396"/>
                    </a:lnTo>
                    <a:lnTo>
                      <a:pt x="97" y="398"/>
                    </a:lnTo>
                    <a:lnTo>
                      <a:pt x="94" y="399"/>
                    </a:lnTo>
                    <a:lnTo>
                      <a:pt x="89" y="399"/>
                    </a:lnTo>
                    <a:lnTo>
                      <a:pt x="84" y="403"/>
                    </a:lnTo>
                    <a:lnTo>
                      <a:pt x="82" y="405"/>
                    </a:lnTo>
                    <a:lnTo>
                      <a:pt x="81" y="406"/>
                    </a:lnTo>
                    <a:lnTo>
                      <a:pt x="78" y="409"/>
                    </a:lnTo>
                    <a:lnTo>
                      <a:pt x="77" y="409"/>
                    </a:lnTo>
                    <a:lnTo>
                      <a:pt x="73" y="407"/>
                    </a:lnTo>
                    <a:lnTo>
                      <a:pt x="73" y="411"/>
                    </a:lnTo>
                    <a:lnTo>
                      <a:pt x="71" y="410"/>
                    </a:lnTo>
                    <a:lnTo>
                      <a:pt x="69" y="411"/>
                    </a:lnTo>
                    <a:lnTo>
                      <a:pt x="67" y="409"/>
                    </a:lnTo>
                    <a:lnTo>
                      <a:pt x="58" y="410"/>
                    </a:lnTo>
                    <a:lnTo>
                      <a:pt x="54" y="409"/>
                    </a:lnTo>
                    <a:lnTo>
                      <a:pt x="51" y="406"/>
                    </a:lnTo>
                    <a:lnTo>
                      <a:pt x="49" y="406"/>
                    </a:lnTo>
                    <a:lnTo>
                      <a:pt x="47" y="406"/>
                    </a:lnTo>
                    <a:lnTo>
                      <a:pt x="42" y="401"/>
                    </a:lnTo>
                    <a:lnTo>
                      <a:pt x="39" y="399"/>
                    </a:lnTo>
                    <a:lnTo>
                      <a:pt x="37" y="396"/>
                    </a:lnTo>
                    <a:lnTo>
                      <a:pt x="34" y="395"/>
                    </a:lnTo>
                    <a:lnTo>
                      <a:pt x="31" y="394"/>
                    </a:lnTo>
                    <a:lnTo>
                      <a:pt x="29" y="387"/>
                    </a:lnTo>
                    <a:lnTo>
                      <a:pt x="31" y="383"/>
                    </a:lnTo>
                    <a:lnTo>
                      <a:pt x="31" y="382"/>
                    </a:lnTo>
                    <a:lnTo>
                      <a:pt x="33" y="383"/>
                    </a:lnTo>
                    <a:lnTo>
                      <a:pt x="36" y="383"/>
                    </a:lnTo>
                    <a:lnTo>
                      <a:pt x="38" y="378"/>
                    </a:lnTo>
                    <a:lnTo>
                      <a:pt x="40" y="374"/>
                    </a:lnTo>
                    <a:lnTo>
                      <a:pt x="40" y="372"/>
                    </a:lnTo>
                    <a:lnTo>
                      <a:pt x="39" y="368"/>
                    </a:lnTo>
                    <a:lnTo>
                      <a:pt x="39" y="365"/>
                    </a:lnTo>
                    <a:lnTo>
                      <a:pt x="39" y="366"/>
                    </a:lnTo>
                    <a:lnTo>
                      <a:pt x="40" y="362"/>
                    </a:lnTo>
                    <a:lnTo>
                      <a:pt x="39" y="357"/>
                    </a:lnTo>
                    <a:lnTo>
                      <a:pt x="40" y="352"/>
                    </a:lnTo>
                    <a:lnTo>
                      <a:pt x="39" y="348"/>
                    </a:lnTo>
                    <a:lnTo>
                      <a:pt x="36" y="338"/>
                    </a:lnTo>
                    <a:lnTo>
                      <a:pt x="34" y="334"/>
                    </a:lnTo>
                    <a:lnTo>
                      <a:pt x="33" y="333"/>
                    </a:lnTo>
                    <a:lnTo>
                      <a:pt x="31" y="329"/>
                    </a:lnTo>
                    <a:lnTo>
                      <a:pt x="29" y="324"/>
                    </a:lnTo>
                    <a:lnTo>
                      <a:pt x="28" y="317"/>
                    </a:lnTo>
                    <a:lnTo>
                      <a:pt x="28" y="308"/>
                    </a:lnTo>
                    <a:lnTo>
                      <a:pt x="27" y="305"/>
                    </a:lnTo>
                    <a:lnTo>
                      <a:pt x="22" y="297"/>
                    </a:lnTo>
                    <a:lnTo>
                      <a:pt x="22" y="293"/>
                    </a:lnTo>
                    <a:lnTo>
                      <a:pt x="18" y="289"/>
                    </a:lnTo>
                    <a:lnTo>
                      <a:pt x="16" y="283"/>
                    </a:lnTo>
                    <a:lnTo>
                      <a:pt x="15" y="277"/>
                    </a:lnTo>
                    <a:lnTo>
                      <a:pt x="14" y="272"/>
                    </a:lnTo>
                    <a:lnTo>
                      <a:pt x="11" y="267"/>
                    </a:lnTo>
                    <a:lnTo>
                      <a:pt x="9" y="264"/>
                    </a:lnTo>
                    <a:lnTo>
                      <a:pt x="6" y="262"/>
                    </a:lnTo>
                    <a:lnTo>
                      <a:pt x="4" y="260"/>
                    </a:lnTo>
                    <a:lnTo>
                      <a:pt x="4" y="257"/>
                    </a:lnTo>
                    <a:lnTo>
                      <a:pt x="1" y="256"/>
                    </a:lnTo>
                    <a:lnTo>
                      <a:pt x="0" y="252"/>
                    </a:lnTo>
                    <a:lnTo>
                      <a:pt x="0" y="251"/>
                    </a:lnTo>
                    <a:lnTo>
                      <a:pt x="1" y="252"/>
                    </a:lnTo>
                    <a:lnTo>
                      <a:pt x="3" y="252"/>
                    </a:lnTo>
                    <a:lnTo>
                      <a:pt x="4" y="253"/>
                    </a:lnTo>
                    <a:lnTo>
                      <a:pt x="5" y="255"/>
                    </a:lnTo>
                    <a:lnTo>
                      <a:pt x="5" y="258"/>
                    </a:lnTo>
                    <a:lnTo>
                      <a:pt x="6" y="257"/>
                    </a:lnTo>
                    <a:lnTo>
                      <a:pt x="6" y="258"/>
                    </a:lnTo>
                    <a:lnTo>
                      <a:pt x="9" y="260"/>
                    </a:lnTo>
                    <a:lnTo>
                      <a:pt x="10" y="257"/>
                    </a:lnTo>
                    <a:lnTo>
                      <a:pt x="10" y="255"/>
                    </a:lnTo>
                    <a:lnTo>
                      <a:pt x="7" y="252"/>
                    </a:lnTo>
                    <a:lnTo>
                      <a:pt x="4" y="245"/>
                    </a:lnTo>
                    <a:lnTo>
                      <a:pt x="4" y="241"/>
                    </a:lnTo>
                    <a:lnTo>
                      <a:pt x="5" y="242"/>
                    </a:lnTo>
                    <a:lnTo>
                      <a:pt x="6" y="246"/>
                    </a:lnTo>
                    <a:lnTo>
                      <a:pt x="7" y="252"/>
                    </a:lnTo>
                    <a:lnTo>
                      <a:pt x="10" y="250"/>
                    </a:lnTo>
                    <a:lnTo>
                      <a:pt x="11" y="252"/>
                    </a:lnTo>
                    <a:lnTo>
                      <a:pt x="11" y="255"/>
                    </a:lnTo>
                    <a:lnTo>
                      <a:pt x="14" y="256"/>
                    </a:lnTo>
                    <a:lnTo>
                      <a:pt x="15" y="253"/>
                    </a:lnTo>
                    <a:lnTo>
                      <a:pt x="16" y="250"/>
                    </a:lnTo>
                    <a:lnTo>
                      <a:pt x="15" y="245"/>
                    </a:lnTo>
                    <a:lnTo>
                      <a:pt x="12" y="242"/>
                    </a:lnTo>
                    <a:lnTo>
                      <a:pt x="11" y="239"/>
                    </a:lnTo>
                    <a:lnTo>
                      <a:pt x="11" y="240"/>
                    </a:lnTo>
                    <a:lnTo>
                      <a:pt x="11" y="238"/>
                    </a:lnTo>
                    <a:lnTo>
                      <a:pt x="9" y="235"/>
                    </a:lnTo>
                    <a:lnTo>
                      <a:pt x="7" y="230"/>
                    </a:lnTo>
                    <a:lnTo>
                      <a:pt x="3" y="223"/>
                    </a:lnTo>
                    <a:lnTo>
                      <a:pt x="3" y="214"/>
                    </a:lnTo>
                    <a:lnTo>
                      <a:pt x="4" y="211"/>
                    </a:lnTo>
                    <a:lnTo>
                      <a:pt x="7" y="207"/>
                    </a:lnTo>
                    <a:lnTo>
                      <a:pt x="9" y="205"/>
                    </a:lnTo>
                    <a:lnTo>
                      <a:pt x="9" y="202"/>
                    </a:lnTo>
                    <a:lnTo>
                      <a:pt x="9" y="196"/>
                    </a:lnTo>
                    <a:lnTo>
                      <a:pt x="6" y="194"/>
                    </a:lnTo>
                    <a:lnTo>
                      <a:pt x="7" y="186"/>
                    </a:lnTo>
                    <a:lnTo>
                      <a:pt x="10" y="184"/>
                    </a:lnTo>
                    <a:lnTo>
                      <a:pt x="11" y="180"/>
                    </a:lnTo>
                    <a:lnTo>
                      <a:pt x="12" y="179"/>
                    </a:lnTo>
                    <a:close/>
                  </a:path>
                </a:pathLst>
              </a:custGeom>
              <a:solidFill>
                <a:srgbClr val="EAEAEA"/>
              </a:solidFill>
              <a:ln w="6350">
                <a:solidFill>
                  <a:srgbClr val="C0C0C0"/>
                </a:solidFill>
                <a:round/>
                <a:headEnd/>
                <a:tailEnd/>
              </a:ln>
            </p:spPr>
            <p:txBody>
              <a:bodyPr/>
              <a:lstStyle/>
              <a:p>
                <a:endParaRPr lang="en-US" dirty="0"/>
              </a:p>
            </p:txBody>
          </p:sp>
        </p:grpSp>
        <p:sp>
          <p:nvSpPr>
            <p:cNvPr id="513" name="Freeform 307"/>
            <p:cNvSpPr>
              <a:spLocks/>
            </p:cNvSpPr>
            <p:nvPr/>
          </p:nvSpPr>
          <p:spPr bwMode="auto">
            <a:xfrm>
              <a:off x="1089025" y="2776538"/>
              <a:ext cx="687388" cy="576262"/>
            </a:xfrm>
            <a:custGeom>
              <a:avLst/>
              <a:gdLst>
                <a:gd name="T0" fmla="*/ 2147483647 w 327"/>
                <a:gd name="T1" fmla="*/ 2147483647 h 267"/>
                <a:gd name="T2" fmla="*/ 2147483647 w 327"/>
                <a:gd name="T3" fmla="*/ 2147483647 h 267"/>
                <a:gd name="T4" fmla="*/ 2147483647 w 327"/>
                <a:gd name="T5" fmla="*/ 2147483647 h 267"/>
                <a:gd name="T6" fmla="*/ 2147483647 w 327"/>
                <a:gd name="T7" fmla="*/ 2147483647 h 267"/>
                <a:gd name="T8" fmla="*/ 2147483647 w 327"/>
                <a:gd name="T9" fmla="*/ 2147483647 h 267"/>
                <a:gd name="T10" fmla="*/ 2147483647 w 327"/>
                <a:gd name="T11" fmla="*/ 2147483647 h 267"/>
                <a:gd name="T12" fmla="*/ 2147483647 w 327"/>
                <a:gd name="T13" fmla="*/ 2147483647 h 267"/>
                <a:gd name="T14" fmla="*/ 2147483647 w 327"/>
                <a:gd name="T15" fmla="*/ 2147483647 h 267"/>
                <a:gd name="T16" fmla="*/ 2147483647 w 327"/>
                <a:gd name="T17" fmla="*/ 2147483647 h 267"/>
                <a:gd name="T18" fmla="*/ 2147483647 w 327"/>
                <a:gd name="T19" fmla="*/ 2147483647 h 267"/>
                <a:gd name="T20" fmla="*/ 2147483647 w 327"/>
                <a:gd name="T21" fmla="*/ 2147483647 h 267"/>
                <a:gd name="T22" fmla="*/ 2147483647 w 327"/>
                <a:gd name="T23" fmla="*/ 2147483647 h 267"/>
                <a:gd name="T24" fmla="*/ 2147483647 w 327"/>
                <a:gd name="T25" fmla="*/ 2147483647 h 267"/>
                <a:gd name="T26" fmla="*/ 2147483647 w 327"/>
                <a:gd name="T27" fmla="*/ 2147483647 h 267"/>
                <a:gd name="T28" fmla="*/ 2147483647 w 327"/>
                <a:gd name="T29" fmla="*/ 2147483647 h 267"/>
                <a:gd name="T30" fmla="*/ 2147483647 w 327"/>
                <a:gd name="T31" fmla="*/ 2147483647 h 267"/>
                <a:gd name="T32" fmla="*/ 2147483647 w 327"/>
                <a:gd name="T33" fmla="*/ 2147483647 h 267"/>
                <a:gd name="T34" fmla="*/ 2147483647 w 327"/>
                <a:gd name="T35" fmla="*/ 2147483647 h 267"/>
                <a:gd name="T36" fmla="*/ 2147483647 w 327"/>
                <a:gd name="T37" fmla="*/ 2147483647 h 267"/>
                <a:gd name="T38" fmla="*/ 2147483647 w 327"/>
                <a:gd name="T39" fmla="*/ 2147483647 h 267"/>
                <a:gd name="T40" fmla="*/ 2147483647 w 327"/>
                <a:gd name="T41" fmla="*/ 2147483647 h 267"/>
                <a:gd name="T42" fmla="*/ 2147483647 w 327"/>
                <a:gd name="T43" fmla="*/ 2147483647 h 267"/>
                <a:gd name="T44" fmla="*/ 2147483647 w 327"/>
                <a:gd name="T45" fmla="*/ 2147483647 h 267"/>
                <a:gd name="T46" fmla="*/ 2147483647 w 327"/>
                <a:gd name="T47" fmla="*/ 2147483647 h 267"/>
                <a:gd name="T48" fmla="*/ 2147483647 w 327"/>
                <a:gd name="T49" fmla="*/ 2147483647 h 267"/>
                <a:gd name="T50" fmla="*/ 2147483647 w 327"/>
                <a:gd name="T51" fmla="*/ 2147483647 h 267"/>
                <a:gd name="T52" fmla="*/ 2147483647 w 327"/>
                <a:gd name="T53" fmla="*/ 2147483647 h 267"/>
                <a:gd name="T54" fmla="*/ 2147483647 w 327"/>
                <a:gd name="T55" fmla="*/ 2147483647 h 267"/>
                <a:gd name="T56" fmla="*/ 2147483647 w 327"/>
                <a:gd name="T57" fmla="*/ 2147483647 h 267"/>
                <a:gd name="T58" fmla="*/ 2147483647 w 327"/>
                <a:gd name="T59" fmla="*/ 2147483647 h 267"/>
                <a:gd name="T60" fmla="*/ 2147483647 w 327"/>
                <a:gd name="T61" fmla="*/ 2147483647 h 267"/>
                <a:gd name="T62" fmla="*/ 2147483647 w 327"/>
                <a:gd name="T63" fmla="*/ 2147483647 h 267"/>
                <a:gd name="T64" fmla="*/ 2147483647 w 327"/>
                <a:gd name="T65" fmla="*/ 2147483647 h 267"/>
                <a:gd name="T66" fmla="*/ 2147483647 w 327"/>
                <a:gd name="T67" fmla="*/ 2147483647 h 267"/>
                <a:gd name="T68" fmla="*/ 2147483647 w 327"/>
                <a:gd name="T69" fmla="*/ 2147483647 h 267"/>
                <a:gd name="T70" fmla="*/ 2147483647 w 327"/>
                <a:gd name="T71" fmla="*/ 2147483647 h 267"/>
                <a:gd name="T72" fmla="*/ 2147483647 w 327"/>
                <a:gd name="T73" fmla="*/ 2147483647 h 267"/>
                <a:gd name="T74" fmla="*/ 2147483647 w 327"/>
                <a:gd name="T75" fmla="*/ 2147483647 h 267"/>
                <a:gd name="T76" fmla="*/ 2147483647 w 327"/>
                <a:gd name="T77" fmla="*/ 2147483647 h 267"/>
                <a:gd name="T78" fmla="*/ 2147483647 w 327"/>
                <a:gd name="T79" fmla="*/ 2147483647 h 267"/>
                <a:gd name="T80" fmla="*/ 2147483647 w 327"/>
                <a:gd name="T81" fmla="*/ 2147483647 h 267"/>
                <a:gd name="T82" fmla="*/ 2147483647 w 327"/>
                <a:gd name="T83" fmla="*/ 2147483647 h 267"/>
                <a:gd name="T84" fmla="*/ 2147483647 w 327"/>
                <a:gd name="T85" fmla="*/ 2147483647 h 267"/>
                <a:gd name="T86" fmla="*/ 2147483647 w 327"/>
                <a:gd name="T87" fmla="*/ 2147483647 h 267"/>
                <a:gd name="T88" fmla="*/ 2147483647 w 327"/>
                <a:gd name="T89" fmla="*/ 2147483647 h 267"/>
                <a:gd name="T90" fmla="*/ 2147483647 w 327"/>
                <a:gd name="T91" fmla="*/ 2147483647 h 267"/>
                <a:gd name="T92" fmla="*/ 2147483647 w 327"/>
                <a:gd name="T93" fmla="*/ 2147483647 h 267"/>
                <a:gd name="T94" fmla="*/ 2147483647 w 327"/>
                <a:gd name="T95" fmla="*/ 2147483647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7"/>
                <a:gd name="T145" fmla="*/ 0 h 267"/>
                <a:gd name="T146" fmla="*/ 327 w 327"/>
                <a:gd name="T147" fmla="*/ 267 h 2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7" h="267">
                  <a:moveTo>
                    <a:pt x="261" y="131"/>
                  </a:moveTo>
                  <a:lnTo>
                    <a:pt x="259" y="134"/>
                  </a:lnTo>
                  <a:lnTo>
                    <a:pt x="261" y="135"/>
                  </a:lnTo>
                  <a:lnTo>
                    <a:pt x="259" y="136"/>
                  </a:lnTo>
                  <a:lnTo>
                    <a:pt x="259" y="138"/>
                  </a:lnTo>
                  <a:lnTo>
                    <a:pt x="262" y="138"/>
                  </a:lnTo>
                  <a:lnTo>
                    <a:pt x="263" y="138"/>
                  </a:lnTo>
                  <a:lnTo>
                    <a:pt x="263" y="141"/>
                  </a:lnTo>
                  <a:lnTo>
                    <a:pt x="278" y="160"/>
                  </a:lnTo>
                  <a:lnTo>
                    <a:pt x="318" y="165"/>
                  </a:lnTo>
                  <a:lnTo>
                    <a:pt x="319" y="165"/>
                  </a:lnTo>
                  <a:lnTo>
                    <a:pt x="327" y="176"/>
                  </a:lnTo>
                  <a:lnTo>
                    <a:pt x="316" y="209"/>
                  </a:lnTo>
                  <a:lnTo>
                    <a:pt x="269" y="225"/>
                  </a:lnTo>
                  <a:lnTo>
                    <a:pt x="250" y="230"/>
                  </a:lnTo>
                  <a:lnTo>
                    <a:pt x="224" y="233"/>
                  </a:lnTo>
                  <a:lnTo>
                    <a:pt x="210" y="239"/>
                  </a:lnTo>
                  <a:lnTo>
                    <a:pt x="201" y="251"/>
                  </a:lnTo>
                  <a:lnTo>
                    <a:pt x="199" y="256"/>
                  </a:lnTo>
                  <a:lnTo>
                    <a:pt x="195" y="259"/>
                  </a:lnTo>
                  <a:lnTo>
                    <a:pt x="192" y="259"/>
                  </a:lnTo>
                  <a:lnTo>
                    <a:pt x="188" y="252"/>
                  </a:lnTo>
                  <a:lnTo>
                    <a:pt x="182" y="253"/>
                  </a:lnTo>
                  <a:lnTo>
                    <a:pt x="177" y="253"/>
                  </a:lnTo>
                  <a:lnTo>
                    <a:pt x="168" y="252"/>
                  </a:lnTo>
                  <a:lnTo>
                    <a:pt x="164" y="251"/>
                  </a:lnTo>
                  <a:lnTo>
                    <a:pt x="157" y="251"/>
                  </a:lnTo>
                  <a:lnTo>
                    <a:pt x="155" y="251"/>
                  </a:lnTo>
                  <a:lnTo>
                    <a:pt x="152" y="251"/>
                  </a:lnTo>
                  <a:lnTo>
                    <a:pt x="151" y="251"/>
                  </a:lnTo>
                  <a:lnTo>
                    <a:pt x="143" y="257"/>
                  </a:lnTo>
                  <a:lnTo>
                    <a:pt x="137" y="257"/>
                  </a:lnTo>
                  <a:lnTo>
                    <a:pt x="136" y="258"/>
                  </a:lnTo>
                  <a:lnTo>
                    <a:pt x="135" y="261"/>
                  </a:lnTo>
                  <a:lnTo>
                    <a:pt x="132" y="261"/>
                  </a:lnTo>
                  <a:lnTo>
                    <a:pt x="131" y="262"/>
                  </a:lnTo>
                  <a:lnTo>
                    <a:pt x="130" y="264"/>
                  </a:lnTo>
                  <a:lnTo>
                    <a:pt x="129" y="266"/>
                  </a:lnTo>
                  <a:lnTo>
                    <a:pt x="126" y="267"/>
                  </a:lnTo>
                  <a:lnTo>
                    <a:pt x="125" y="266"/>
                  </a:lnTo>
                  <a:lnTo>
                    <a:pt x="125" y="263"/>
                  </a:lnTo>
                  <a:lnTo>
                    <a:pt x="121" y="257"/>
                  </a:lnTo>
                  <a:lnTo>
                    <a:pt x="121" y="256"/>
                  </a:lnTo>
                  <a:lnTo>
                    <a:pt x="120" y="255"/>
                  </a:lnTo>
                  <a:lnTo>
                    <a:pt x="119" y="250"/>
                  </a:lnTo>
                  <a:lnTo>
                    <a:pt x="114" y="245"/>
                  </a:lnTo>
                  <a:lnTo>
                    <a:pt x="111" y="244"/>
                  </a:lnTo>
                  <a:lnTo>
                    <a:pt x="109" y="242"/>
                  </a:lnTo>
                  <a:lnTo>
                    <a:pt x="107" y="237"/>
                  </a:lnTo>
                  <a:lnTo>
                    <a:pt x="103" y="231"/>
                  </a:lnTo>
                  <a:lnTo>
                    <a:pt x="102" y="230"/>
                  </a:lnTo>
                  <a:lnTo>
                    <a:pt x="100" y="226"/>
                  </a:lnTo>
                  <a:lnTo>
                    <a:pt x="100" y="223"/>
                  </a:lnTo>
                  <a:lnTo>
                    <a:pt x="99" y="220"/>
                  </a:lnTo>
                  <a:lnTo>
                    <a:pt x="98" y="218"/>
                  </a:lnTo>
                  <a:lnTo>
                    <a:pt x="96" y="215"/>
                  </a:lnTo>
                  <a:lnTo>
                    <a:pt x="96" y="214"/>
                  </a:lnTo>
                  <a:lnTo>
                    <a:pt x="94" y="213"/>
                  </a:lnTo>
                  <a:lnTo>
                    <a:pt x="92" y="209"/>
                  </a:lnTo>
                  <a:lnTo>
                    <a:pt x="89" y="208"/>
                  </a:lnTo>
                  <a:lnTo>
                    <a:pt x="86" y="204"/>
                  </a:lnTo>
                  <a:lnTo>
                    <a:pt x="83" y="204"/>
                  </a:lnTo>
                  <a:lnTo>
                    <a:pt x="81" y="203"/>
                  </a:lnTo>
                  <a:lnTo>
                    <a:pt x="77" y="201"/>
                  </a:lnTo>
                  <a:lnTo>
                    <a:pt x="75" y="200"/>
                  </a:lnTo>
                  <a:lnTo>
                    <a:pt x="74" y="198"/>
                  </a:lnTo>
                  <a:lnTo>
                    <a:pt x="72" y="195"/>
                  </a:lnTo>
                  <a:lnTo>
                    <a:pt x="71" y="191"/>
                  </a:lnTo>
                  <a:lnTo>
                    <a:pt x="70" y="180"/>
                  </a:lnTo>
                  <a:lnTo>
                    <a:pt x="69" y="178"/>
                  </a:lnTo>
                  <a:lnTo>
                    <a:pt x="69" y="176"/>
                  </a:lnTo>
                  <a:lnTo>
                    <a:pt x="69" y="175"/>
                  </a:lnTo>
                  <a:lnTo>
                    <a:pt x="70" y="174"/>
                  </a:lnTo>
                  <a:lnTo>
                    <a:pt x="70" y="170"/>
                  </a:lnTo>
                  <a:lnTo>
                    <a:pt x="69" y="165"/>
                  </a:lnTo>
                  <a:lnTo>
                    <a:pt x="67" y="164"/>
                  </a:lnTo>
                  <a:lnTo>
                    <a:pt x="66" y="163"/>
                  </a:lnTo>
                  <a:lnTo>
                    <a:pt x="66" y="160"/>
                  </a:lnTo>
                  <a:lnTo>
                    <a:pt x="65" y="157"/>
                  </a:lnTo>
                  <a:lnTo>
                    <a:pt x="64" y="156"/>
                  </a:lnTo>
                  <a:lnTo>
                    <a:pt x="63" y="153"/>
                  </a:lnTo>
                  <a:lnTo>
                    <a:pt x="59" y="146"/>
                  </a:lnTo>
                  <a:lnTo>
                    <a:pt x="55" y="142"/>
                  </a:lnTo>
                  <a:lnTo>
                    <a:pt x="53" y="141"/>
                  </a:lnTo>
                  <a:lnTo>
                    <a:pt x="52" y="140"/>
                  </a:lnTo>
                  <a:lnTo>
                    <a:pt x="50" y="140"/>
                  </a:lnTo>
                  <a:lnTo>
                    <a:pt x="50" y="138"/>
                  </a:lnTo>
                  <a:lnTo>
                    <a:pt x="48" y="137"/>
                  </a:lnTo>
                  <a:lnTo>
                    <a:pt x="47" y="137"/>
                  </a:lnTo>
                  <a:lnTo>
                    <a:pt x="45" y="137"/>
                  </a:lnTo>
                  <a:lnTo>
                    <a:pt x="44" y="137"/>
                  </a:lnTo>
                  <a:lnTo>
                    <a:pt x="44" y="135"/>
                  </a:lnTo>
                  <a:lnTo>
                    <a:pt x="43" y="134"/>
                  </a:lnTo>
                  <a:lnTo>
                    <a:pt x="41" y="131"/>
                  </a:lnTo>
                  <a:lnTo>
                    <a:pt x="41" y="127"/>
                  </a:lnTo>
                  <a:lnTo>
                    <a:pt x="38" y="119"/>
                  </a:lnTo>
                  <a:lnTo>
                    <a:pt x="37" y="116"/>
                  </a:lnTo>
                  <a:lnTo>
                    <a:pt x="34" y="114"/>
                  </a:lnTo>
                  <a:lnTo>
                    <a:pt x="32" y="113"/>
                  </a:lnTo>
                  <a:lnTo>
                    <a:pt x="32" y="112"/>
                  </a:lnTo>
                  <a:lnTo>
                    <a:pt x="31" y="109"/>
                  </a:lnTo>
                  <a:lnTo>
                    <a:pt x="28" y="105"/>
                  </a:lnTo>
                  <a:lnTo>
                    <a:pt x="26" y="98"/>
                  </a:lnTo>
                  <a:lnTo>
                    <a:pt x="23" y="96"/>
                  </a:lnTo>
                  <a:lnTo>
                    <a:pt x="21" y="94"/>
                  </a:lnTo>
                  <a:lnTo>
                    <a:pt x="19" y="90"/>
                  </a:lnTo>
                  <a:lnTo>
                    <a:pt x="17" y="88"/>
                  </a:lnTo>
                  <a:lnTo>
                    <a:pt x="16" y="86"/>
                  </a:lnTo>
                  <a:lnTo>
                    <a:pt x="14" y="81"/>
                  </a:lnTo>
                  <a:lnTo>
                    <a:pt x="10" y="74"/>
                  </a:lnTo>
                  <a:lnTo>
                    <a:pt x="8" y="72"/>
                  </a:lnTo>
                  <a:lnTo>
                    <a:pt x="6" y="72"/>
                  </a:lnTo>
                  <a:lnTo>
                    <a:pt x="4" y="72"/>
                  </a:lnTo>
                  <a:lnTo>
                    <a:pt x="3" y="72"/>
                  </a:lnTo>
                  <a:lnTo>
                    <a:pt x="1" y="72"/>
                  </a:lnTo>
                  <a:lnTo>
                    <a:pt x="0" y="74"/>
                  </a:lnTo>
                  <a:lnTo>
                    <a:pt x="4" y="65"/>
                  </a:lnTo>
                  <a:lnTo>
                    <a:pt x="4" y="59"/>
                  </a:lnTo>
                  <a:lnTo>
                    <a:pt x="5" y="57"/>
                  </a:lnTo>
                  <a:lnTo>
                    <a:pt x="6" y="54"/>
                  </a:lnTo>
                  <a:lnTo>
                    <a:pt x="6" y="50"/>
                  </a:lnTo>
                  <a:lnTo>
                    <a:pt x="6" y="53"/>
                  </a:lnTo>
                  <a:lnTo>
                    <a:pt x="23" y="54"/>
                  </a:lnTo>
                  <a:lnTo>
                    <a:pt x="28" y="49"/>
                  </a:lnTo>
                  <a:lnTo>
                    <a:pt x="33" y="42"/>
                  </a:lnTo>
                  <a:lnTo>
                    <a:pt x="44" y="39"/>
                  </a:lnTo>
                  <a:lnTo>
                    <a:pt x="45" y="37"/>
                  </a:lnTo>
                  <a:lnTo>
                    <a:pt x="47" y="32"/>
                  </a:lnTo>
                  <a:lnTo>
                    <a:pt x="53" y="30"/>
                  </a:lnTo>
                  <a:lnTo>
                    <a:pt x="53" y="28"/>
                  </a:lnTo>
                  <a:lnTo>
                    <a:pt x="38" y="14"/>
                  </a:lnTo>
                  <a:lnTo>
                    <a:pt x="36" y="11"/>
                  </a:lnTo>
                  <a:lnTo>
                    <a:pt x="48" y="9"/>
                  </a:lnTo>
                  <a:lnTo>
                    <a:pt x="66" y="5"/>
                  </a:lnTo>
                  <a:lnTo>
                    <a:pt x="71" y="0"/>
                  </a:lnTo>
                  <a:lnTo>
                    <a:pt x="94" y="6"/>
                  </a:lnTo>
                  <a:lnTo>
                    <a:pt x="111" y="20"/>
                  </a:lnTo>
                  <a:lnTo>
                    <a:pt x="127" y="26"/>
                  </a:lnTo>
                  <a:lnTo>
                    <a:pt x="129" y="27"/>
                  </a:lnTo>
                  <a:lnTo>
                    <a:pt x="131" y="32"/>
                  </a:lnTo>
                  <a:lnTo>
                    <a:pt x="140" y="33"/>
                  </a:lnTo>
                  <a:lnTo>
                    <a:pt x="140" y="44"/>
                  </a:lnTo>
                  <a:lnTo>
                    <a:pt x="141" y="46"/>
                  </a:lnTo>
                  <a:lnTo>
                    <a:pt x="158" y="53"/>
                  </a:lnTo>
                  <a:lnTo>
                    <a:pt x="186" y="55"/>
                  </a:lnTo>
                  <a:lnTo>
                    <a:pt x="187" y="55"/>
                  </a:lnTo>
                  <a:lnTo>
                    <a:pt x="193" y="57"/>
                  </a:lnTo>
                  <a:lnTo>
                    <a:pt x="199" y="59"/>
                  </a:lnTo>
                  <a:lnTo>
                    <a:pt x="201" y="60"/>
                  </a:lnTo>
                  <a:lnTo>
                    <a:pt x="203" y="65"/>
                  </a:lnTo>
                  <a:lnTo>
                    <a:pt x="213" y="65"/>
                  </a:lnTo>
                  <a:lnTo>
                    <a:pt x="214" y="66"/>
                  </a:lnTo>
                  <a:lnTo>
                    <a:pt x="215" y="69"/>
                  </a:lnTo>
                  <a:lnTo>
                    <a:pt x="217" y="71"/>
                  </a:lnTo>
                  <a:lnTo>
                    <a:pt x="217" y="72"/>
                  </a:lnTo>
                  <a:lnTo>
                    <a:pt x="219" y="77"/>
                  </a:lnTo>
                  <a:lnTo>
                    <a:pt x="221" y="79"/>
                  </a:lnTo>
                  <a:lnTo>
                    <a:pt x="224" y="81"/>
                  </a:lnTo>
                  <a:lnTo>
                    <a:pt x="228" y="85"/>
                  </a:lnTo>
                  <a:lnTo>
                    <a:pt x="226" y="86"/>
                  </a:lnTo>
                  <a:lnTo>
                    <a:pt x="228" y="87"/>
                  </a:lnTo>
                  <a:lnTo>
                    <a:pt x="228" y="90"/>
                  </a:lnTo>
                  <a:lnTo>
                    <a:pt x="230" y="90"/>
                  </a:lnTo>
                  <a:lnTo>
                    <a:pt x="231" y="91"/>
                  </a:lnTo>
                  <a:lnTo>
                    <a:pt x="236" y="94"/>
                  </a:lnTo>
                  <a:lnTo>
                    <a:pt x="237" y="96"/>
                  </a:lnTo>
                  <a:lnTo>
                    <a:pt x="239" y="97"/>
                  </a:lnTo>
                  <a:lnTo>
                    <a:pt x="240" y="98"/>
                  </a:lnTo>
                  <a:lnTo>
                    <a:pt x="239" y="101"/>
                  </a:lnTo>
                  <a:lnTo>
                    <a:pt x="241" y="103"/>
                  </a:lnTo>
                  <a:lnTo>
                    <a:pt x="241" y="105"/>
                  </a:lnTo>
                  <a:lnTo>
                    <a:pt x="241" y="107"/>
                  </a:lnTo>
                  <a:lnTo>
                    <a:pt x="240" y="109"/>
                  </a:lnTo>
                  <a:lnTo>
                    <a:pt x="240" y="112"/>
                  </a:lnTo>
                  <a:lnTo>
                    <a:pt x="242" y="115"/>
                  </a:lnTo>
                  <a:lnTo>
                    <a:pt x="246" y="119"/>
                  </a:lnTo>
                  <a:lnTo>
                    <a:pt x="247" y="125"/>
                  </a:lnTo>
                  <a:lnTo>
                    <a:pt x="248" y="126"/>
                  </a:lnTo>
                  <a:lnTo>
                    <a:pt x="248" y="127"/>
                  </a:lnTo>
                  <a:lnTo>
                    <a:pt x="250" y="129"/>
                  </a:lnTo>
                  <a:lnTo>
                    <a:pt x="250" y="130"/>
                  </a:lnTo>
                  <a:lnTo>
                    <a:pt x="251" y="130"/>
                  </a:lnTo>
                  <a:lnTo>
                    <a:pt x="253" y="134"/>
                  </a:lnTo>
                  <a:lnTo>
                    <a:pt x="254" y="134"/>
                  </a:lnTo>
                  <a:lnTo>
                    <a:pt x="261" y="131"/>
                  </a:lnTo>
                  <a:close/>
                </a:path>
              </a:pathLst>
            </a:custGeom>
            <a:solidFill>
              <a:srgbClr val="EAEAEA"/>
            </a:solidFill>
            <a:ln w="6350">
              <a:solidFill>
                <a:srgbClr val="C0C0C0"/>
              </a:solidFill>
              <a:round/>
              <a:headEnd/>
              <a:tailEnd/>
            </a:ln>
          </p:spPr>
          <p:txBody>
            <a:bodyPr/>
            <a:lstStyle/>
            <a:p>
              <a:endParaRPr lang="en-US" dirty="0"/>
            </a:p>
          </p:txBody>
        </p:sp>
        <p:sp>
          <p:nvSpPr>
            <p:cNvPr id="514" name="Freeform 311"/>
            <p:cNvSpPr>
              <a:spLocks/>
            </p:cNvSpPr>
            <p:nvPr/>
          </p:nvSpPr>
          <p:spPr bwMode="auto">
            <a:xfrm>
              <a:off x="1212850" y="2571750"/>
              <a:ext cx="354013" cy="319088"/>
            </a:xfrm>
            <a:custGeom>
              <a:avLst/>
              <a:gdLst>
                <a:gd name="T0" fmla="*/ 2147483647 w 151"/>
                <a:gd name="T1" fmla="*/ 2147483647 h 154"/>
                <a:gd name="T2" fmla="*/ 2147483647 w 151"/>
                <a:gd name="T3" fmla="*/ 2147483647 h 154"/>
                <a:gd name="T4" fmla="*/ 2147483647 w 151"/>
                <a:gd name="T5" fmla="*/ 2147483647 h 154"/>
                <a:gd name="T6" fmla="*/ 2147483647 w 151"/>
                <a:gd name="T7" fmla="*/ 2147483647 h 154"/>
                <a:gd name="T8" fmla="*/ 2147483647 w 151"/>
                <a:gd name="T9" fmla="*/ 2147483647 h 154"/>
                <a:gd name="T10" fmla="*/ 2147483647 w 151"/>
                <a:gd name="T11" fmla="*/ 2147483647 h 154"/>
                <a:gd name="T12" fmla="*/ 2147483647 w 151"/>
                <a:gd name="T13" fmla="*/ 2147483647 h 154"/>
                <a:gd name="T14" fmla="*/ 2147483647 w 151"/>
                <a:gd name="T15" fmla="*/ 2147483647 h 154"/>
                <a:gd name="T16" fmla="*/ 2147483647 w 151"/>
                <a:gd name="T17" fmla="*/ 2147483647 h 154"/>
                <a:gd name="T18" fmla="*/ 2147483647 w 151"/>
                <a:gd name="T19" fmla="*/ 2147483647 h 154"/>
                <a:gd name="T20" fmla="*/ 2147483647 w 151"/>
                <a:gd name="T21" fmla="*/ 2147483647 h 154"/>
                <a:gd name="T22" fmla="*/ 2147483647 w 151"/>
                <a:gd name="T23" fmla="*/ 2147483647 h 154"/>
                <a:gd name="T24" fmla="*/ 2147483647 w 151"/>
                <a:gd name="T25" fmla="*/ 2147483647 h 154"/>
                <a:gd name="T26" fmla="*/ 2147483647 w 151"/>
                <a:gd name="T27" fmla="*/ 2147483647 h 154"/>
                <a:gd name="T28" fmla="*/ 2147483647 w 151"/>
                <a:gd name="T29" fmla="*/ 2147483647 h 154"/>
                <a:gd name="T30" fmla="*/ 2147483647 w 151"/>
                <a:gd name="T31" fmla="*/ 2147483647 h 154"/>
                <a:gd name="T32" fmla="*/ 2147483647 w 151"/>
                <a:gd name="T33" fmla="*/ 2147483647 h 154"/>
                <a:gd name="T34" fmla="*/ 2147483647 w 151"/>
                <a:gd name="T35" fmla="*/ 2147483647 h 154"/>
                <a:gd name="T36" fmla="*/ 2147483647 w 151"/>
                <a:gd name="T37" fmla="*/ 2147483647 h 154"/>
                <a:gd name="T38" fmla="*/ 2147483647 w 151"/>
                <a:gd name="T39" fmla="*/ 2147483647 h 154"/>
                <a:gd name="T40" fmla="*/ 2147483647 w 151"/>
                <a:gd name="T41" fmla="*/ 2147483647 h 154"/>
                <a:gd name="T42" fmla="*/ 2147483647 w 151"/>
                <a:gd name="T43" fmla="*/ 2147483647 h 154"/>
                <a:gd name="T44" fmla="*/ 2147483647 w 151"/>
                <a:gd name="T45" fmla="*/ 2147483647 h 154"/>
                <a:gd name="T46" fmla="*/ 2147483647 w 151"/>
                <a:gd name="T47" fmla="*/ 2147483647 h 154"/>
                <a:gd name="T48" fmla="*/ 2147483647 w 151"/>
                <a:gd name="T49" fmla="*/ 2147483647 h 154"/>
                <a:gd name="T50" fmla="*/ 2147483647 w 151"/>
                <a:gd name="T51" fmla="*/ 2147483647 h 154"/>
                <a:gd name="T52" fmla="*/ 2147483647 w 151"/>
                <a:gd name="T53" fmla="*/ 2147483647 h 154"/>
                <a:gd name="T54" fmla="*/ 2147483647 w 151"/>
                <a:gd name="T55" fmla="*/ 2147483647 h 154"/>
                <a:gd name="T56" fmla="*/ 2147483647 w 151"/>
                <a:gd name="T57" fmla="*/ 2147483647 h 154"/>
                <a:gd name="T58" fmla="*/ 2147483647 w 151"/>
                <a:gd name="T59" fmla="*/ 2147483647 h 154"/>
                <a:gd name="T60" fmla="*/ 2147483647 w 151"/>
                <a:gd name="T61" fmla="*/ 2147483647 h 154"/>
                <a:gd name="T62" fmla="*/ 2147483647 w 151"/>
                <a:gd name="T63" fmla="*/ 2147483647 h 154"/>
                <a:gd name="T64" fmla="*/ 2147483647 w 151"/>
                <a:gd name="T65" fmla="*/ 2147483647 h 154"/>
                <a:gd name="T66" fmla="*/ 2147483647 w 151"/>
                <a:gd name="T67" fmla="*/ 2147483647 h 154"/>
                <a:gd name="T68" fmla="*/ 2147483647 w 151"/>
                <a:gd name="T69" fmla="*/ 2147483647 h 154"/>
                <a:gd name="T70" fmla="*/ 2147483647 w 151"/>
                <a:gd name="T71" fmla="*/ 2147483647 h 154"/>
                <a:gd name="T72" fmla="*/ 2147483647 w 151"/>
                <a:gd name="T73" fmla="*/ 2147483647 h 154"/>
                <a:gd name="T74" fmla="*/ 2147483647 w 151"/>
                <a:gd name="T75" fmla="*/ 2147483647 h 154"/>
                <a:gd name="T76" fmla="*/ 2147483647 w 151"/>
                <a:gd name="T77" fmla="*/ 2147483647 h 154"/>
                <a:gd name="T78" fmla="*/ 2147483647 w 151"/>
                <a:gd name="T79" fmla="*/ 2147483647 h 154"/>
                <a:gd name="T80" fmla="*/ 2147483647 w 151"/>
                <a:gd name="T81" fmla="*/ 2147483647 h 154"/>
                <a:gd name="T82" fmla="*/ 2147483647 w 151"/>
                <a:gd name="T83" fmla="*/ 2147483647 h 154"/>
                <a:gd name="T84" fmla="*/ 2147483647 w 151"/>
                <a:gd name="T85" fmla="*/ 2147483647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
                <a:gd name="T130" fmla="*/ 0 h 154"/>
                <a:gd name="T131" fmla="*/ 151 w 151"/>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 h="154">
                  <a:moveTo>
                    <a:pt x="151" y="137"/>
                  </a:moveTo>
                  <a:lnTo>
                    <a:pt x="148" y="140"/>
                  </a:lnTo>
                  <a:lnTo>
                    <a:pt x="146" y="138"/>
                  </a:lnTo>
                  <a:lnTo>
                    <a:pt x="143" y="137"/>
                  </a:lnTo>
                  <a:lnTo>
                    <a:pt x="142" y="138"/>
                  </a:lnTo>
                  <a:lnTo>
                    <a:pt x="138" y="137"/>
                  </a:lnTo>
                  <a:lnTo>
                    <a:pt x="135" y="137"/>
                  </a:lnTo>
                  <a:lnTo>
                    <a:pt x="131" y="138"/>
                  </a:lnTo>
                  <a:lnTo>
                    <a:pt x="127" y="143"/>
                  </a:lnTo>
                  <a:lnTo>
                    <a:pt x="125" y="149"/>
                  </a:lnTo>
                  <a:lnTo>
                    <a:pt x="120" y="154"/>
                  </a:lnTo>
                  <a:lnTo>
                    <a:pt x="92" y="152"/>
                  </a:lnTo>
                  <a:lnTo>
                    <a:pt x="75" y="145"/>
                  </a:lnTo>
                  <a:lnTo>
                    <a:pt x="74" y="143"/>
                  </a:lnTo>
                  <a:lnTo>
                    <a:pt x="74" y="132"/>
                  </a:lnTo>
                  <a:lnTo>
                    <a:pt x="65" y="131"/>
                  </a:lnTo>
                  <a:lnTo>
                    <a:pt x="63" y="126"/>
                  </a:lnTo>
                  <a:lnTo>
                    <a:pt x="61" y="125"/>
                  </a:lnTo>
                  <a:lnTo>
                    <a:pt x="45" y="119"/>
                  </a:lnTo>
                  <a:lnTo>
                    <a:pt x="28" y="105"/>
                  </a:lnTo>
                  <a:lnTo>
                    <a:pt x="5" y="99"/>
                  </a:lnTo>
                  <a:lnTo>
                    <a:pt x="0" y="77"/>
                  </a:lnTo>
                  <a:lnTo>
                    <a:pt x="12" y="70"/>
                  </a:lnTo>
                  <a:lnTo>
                    <a:pt x="16" y="66"/>
                  </a:lnTo>
                  <a:lnTo>
                    <a:pt x="21" y="65"/>
                  </a:lnTo>
                  <a:lnTo>
                    <a:pt x="27" y="61"/>
                  </a:lnTo>
                  <a:lnTo>
                    <a:pt x="31" y="59"/>
                  </a:lnTo>
                  <a:lnTo>
                    <a:pt x="31" y="58"/>
                  </a:lnTo>
                  <a:lnTo>
                    <a:pt x="34" y="56"/>
                  </a:lnTo>
                  <a:lnTo>
                    <a:pt x="37" y="50"/>
                  </a:lnTo>
                  <a:lnTo>
                    <a:pt x="38" y="39"/>
                  </a:lnTo>
                  <a:lnTo>
                    <a:pt x="39" y="20"/>
                  </a:lnTo>
                  <a:lnTo>
                    <a:pt x="48" y="16"/>
                  </a:lnTo>
                  <a:lnTo>
                    <a:pt x="53" y="9"/>
                  </a:lnTo>
                  <a:lnTo>
                    <a:pt x="58" y="5"/>
                  </a:lnTo>
                  <a:lnTo>
                    <a:pt x="64" y="0"/>
                  </a:lnTo>
                  <a:lnTo>
                    <a:pt x="70" y="1"/>
                  </a:lnTo>
                  <a:lnTo>
                    <a:pt x="78" y="3"/>
                  </a:lnTo>
                  <a:lnTo>
                    <a:pt x="83" y="1"/>
                  </a:lnTo>
                  <a:lnTo>
                    <a:pt x="86" y="5"/>
                  </a:lnTo>
                  <a:lnTo>
                    <a:pt x="91" y="5"/>
                  </a:lnTo>
                  <a:lnTo>
                    <a:pt x="93" y="4"/>
                  </a:lnTo>
                  <a:lnTo>
                    <a:pt x="94" y="12"/>
                  </a:lnTo>
                  <a:lnTo>
                    <a:pt x="97" y="17"/>
                  </a:lnTo>
                  <a:lnTo>
                    <a:pt x="100" y="20"/>
                  </a:lnTo>
                  <a:lnTo>
                    <a:pt x="102" y="26"/>
                  </a:lnTo>
                  <a:lnTo>
                    <a:pt x="105" y="30"/>
                  </a:lnTo>
                  <a:lnTo>
                    <a:pt x="111" y="31"/>
                  </a:lnTo>
                  <a:lnTo>
                    <a:pt x="115" y="31"/>
                  </a:lnTo>
                  <a:lnTo>
                    <a:pt x="114" y="33"/>
                  </a:lnTo>
                  <a:lnTo>
                    <a:pt x="113" y="37"/>
                  </a:lnTo>
                  <a:lnTo>
                    <a:pt x="114" y="42"/>
                  </a:lnTo>
                  <a:lnTo>
                    <a:pt x="111" y="45"/>
                  </a:lnTo>
                  <a:lnTo>
                    <a:pt x="108" y="52"/>
                  </a:lnTo>
                  <a:lnTo>
                    <a:pt x="108" y="54"/>
                  </a:lnTo>
                  <a:lnTo>
                    <a:pt x="105" y="54"/>
                  </a:lnTo>
                  <a:lnTo>
                    <a:pt x="104" y="56"/>
                  </a:lnTo>
                  <a:lnTo>
                    <a:pt x="103" y="64"/>
                  </a:lnTo>
                  <a:lnTo>
                    <a:pt x="102" y="65"/>
                  </a:lnTo>
                  <a:lnTo>
                    <a:pt x="102" y="66"/>
                  </a:lnTo>
                  <a:lnTo>
                    <a:pt x="102" y="70"/>
                  </a:lnTo>
                  <a:lnTo>
                    <a:pt x="103" y="71"/>
                  </a:lnTo>
                  <a:lnTo>
                    <a:pt x="107" y="71"/>
                  </a:lnTo>
                  <a:lnTo>
                    <a:pt x="107" y="74"/>
                  </a:lnTo>
                  <a:lnTo>
                    <a:pt x="109" y="75"/>
                  </a:lnTo>
                  <a:lnTo>
                    <a:pt x="110" y="79"/>
                  </a:lnTo>
                  <a:lnTo>
                    <a:pt x="111" y="82"/>
                  </a:lnTo>
                  <a:lnTo>
                    <a:pt x="114" y="85"/>
                  </a:lnTo>
                  <a:lnTo>
                    <a:pt x="119" y="87"/>
                  </a:lnTo>
                  <a:lnTo>
                    <a:pt x="122" y="90"/>
                  </a:lnTo>
                  <a:lnTo>
                    <a:pt x="125" y="92"/>
                  </a:lnTo>
                  <a:lnTo>
                    <a:pt x="129" y="92"/>
                  </a:lnTo>
                  <a:lnTo>
                    <a:pt x="131" y="96"/>
                  </a:lnTo>
                  <a:lnTo>
                    <a:pt x="133" y="99"/>
                  </a:lnTo>
                  <a:lnTo>
                    <a:pt x="136" y="103"/>
                  </a:lnTo>
                  <a:lnTo>
                    <a:pt x="137" y="107"/>
                  </a:lnTo>
                  <a:lnTo>
                    <a:pt x="136" y="114"/>
                  </a:lnTo>
                  <a:lnTo>
                    <a:pt x="136" y="120"/>
                  </a:lnTo>
                  <a:lnTo>
                    <a:pt x="140" y="123"/>
                  </a:lnTo>
                  <a:lnTo>
                    <a:pt x="141" y="127"/>
                  </a:lnTo>
                  <a:lnTo>
                    <a:pt x="142" y="130"/>
                  </a:lnTo>
                  <a:lnTo>
                    <a:pt x="143" y="132"/>
                  </a:lnTo>
                  <a:lnTo>
                    <a:pt x="149" y="137"/>
                  </a:lnTo>
                  <a:lnTo>
                    <a:pt x="151" y="137"/>
                  </a:lnTo>
                  <a:close/>
                </a:path>
              </a:pathLst>
            </a:custGeom>
            <a:solidFill>
              <a:srgbClr val="EAEAEA"/>
            </a:solidFill>
            <a:ln w="6350">
              <a:solidFill>
                <a:srgbClr val="C0C0C0"/>
              </a:solidFill>
              <a:round/>
              <a:headEnd/>
              <a:tailEnd/>
            </a:ln>
          </p:spPr>
          <p:txBody>
            <a:bodyPr/>
            <a:lstStyle/>
            <a:p>
              <a:endParaRPr lang="en-US" dirty="0"/>
            </a:p>
          </p:txBody>
        </p:sp>
        <p:sp>
          <p:nvSpPr>
            <p:cNvPr id="515" name="Freeform 322"/>
            <p:cNvSpPr>
              <a:spLocks/>
            </p:cNvSpPr>
            <p:nvPr/>
          </p:nvSpPr>
          <p:spPr bwMode="auto">
            <a:xfrm>
              <a:off x="1365250" y="3268663"/>
              <a:ext cx="307975" cy="207962"/>
            </a:xfrm>
            <a:custGeom>
              <a:avLst/>
              <a:gdLst>
                <a:gd name="T0" fmla="*/ 2147483647 w 160"/>
                <a:gd name="T1" fmla="*/ 2147483647 h 103"/>
                <a:gd name="T2" fmla="*/ 2147483647 w 160"/>
                <a:gd name="T3" fmla="*/ 2147483647 h 103"/>
                <a:gd name="T4" fmla="*/ 2147483647 w 160"/>
                <a:gd name="T5" fmla="*/ 2147483647 h 103"/>
                <a:gd name="T6" fmla="*/ 2147483647 w 160"/>
                <a:gd name="T7" fmla="*/ 2147483647 h 103"/>
                <a:gd name="T8" fmla="*/ 2147483647 w 160"/>
                <a:gd name="T9" fmla="*/ 2147483647 h 103"/>
                <a:gd name="T10" fmla="*/ 2147483647 w 160"/>
                <a:gd name="T11" fmla="*/ 2147483647 h 103"/>
                <a:gd name="T12" fmla="*/ 2147483647 w 160"/>
                <a:gd name="T13" fmla="*/ 2147483647 h 103"/>
                <a:gd name="T14" fmla="*/ 2147483647 w 160"/>
                <a:gd name="T15" fmla="*/ 2147483647 h 103"/>
                <a:gd name="T16" fmla="*/ 2147483647 w 160"/>
                <a:gd name="T17" fmla="*/ 2147483647 h 103"/>
                <a:gd name="T18" fmla="*/ 2147483647 w 160"/>
                <a:gd name="T19" fmla="*/ 2147483647 h 103"/>
                <a:gd name="T20" fmla="*/ 2147483647 w 160"/>
                <a:gd name="T21" fmla="*/ 2147483647 h 103"/>
                <a:gd name="T22" fmla="*/ 2147483647 w 160"/>
                <a:gd name="T23" fmla="*/ 2147483647 h 103"/>
                <a:gd name="T24" fmla="*/ 2147483647 w 160"/>
                <a:gd name="T25" fmla="*/ 2147483647 h 103"/>
                <a:gd name="T26" fmla="*/ 2147483647 w 160"/>
                <a:gd name="T27" fmla="*/ 2147483647 h 103"/>
                <a:gd name="T28" fmla="*/ 2147483647 w 160"/>
                <a:gd name="T29" fmla="*/ 2147483647 h 103"/>
                <a:gd name="T30" fmla="*/ 2147483647 w 160"/>
                <a:gd name="T31" fmla="*/ 2147483647 h 103"/>
                <a:gd name="T32" fmla="*/ 2147483647 w 160"/>
                <a:gd name="T33" fmla="*/ 2147483647 h 103"/>
                <a:gd name="T34" fmla="*/ 2147483647 w 160"/>
                <a:gd name="T35" fmla="*/ 2147483647 h 103"/>
                <a:gd name="T36" fmla="*/ 2147483647 w 160"/>
                <a:gd name="T37" fmla="*/ 2147483647 h 103"/>
                <a:gd name="T38" fmla="*/ 2147483647 w 160"/>
                <a:gd name="T39" fmla="*/ 2147483647 h 103"/>
                <a:gd name="T40" fmla="*/ 2147483647 w 160"/>
                <a:gd name="T41" fmla="*/ 2147483647 h 103"/>
                <a:gd name="T42" fmla="*/ 2147483647 w 160"/>
                <a:gd name="T43" fmla="*/ 2147483647 h 103"/>
                <a:gd name="T44" fmla="*/ 2147483647 w 160"/>
                <a:gd name="T45" fmla="*/ 2147483647 h 103"/>
                <a:gd name="T46" fmla="*/ 2147483647 w 160"/>
                <a:gd name="T47" fmla="*/ 2147483647 h 103"/>
                <a:gd name="T48" fmla="*/ 2147483647 w 160"/>
                <a:gd name="T49" fmla="*/ 2147483647 h 103"/>
                <a:gd name="T50" fmla="*/ 2147483647 w 160"/>
                <a:gd name="T51" fmla="*/ 2147483647 h 103"/>
                <a:gd name="T52" fmla="*/ 2147483647 w 160"/>
                <a:gd name="T53" fmla="*/ 2147483647 h 103"/>
                <a:gd name="T54" fmla="*/ 2147483647 w 160"/>
                <a:gd name="T55" fmla="*/ 2147483647 h 103"/>
                <a:gd name="T56" fmla="*/ 2147483647 w 160"/>
                <a:gd name="T57" fmla="*/ 2147483647 h 103"/>
                <a:gd name="T58" fmla="*/ 2147483647 w 160"/>
                <a:gd name="T59" fmla="*/ 2147483647 h 103"/>
                <a:gd name="T60" fmla="*/ 2147483647 w 160"/>
                <a:gd name="T61" fmla="*/ 2147483647 h 103"/>
                <a:gd name="T62" fmla="*/ 2147483647 w 160"/>
                <a:gd name="T63" fmla="*/ 2147483647 h 103"/>
                <a:gd name="T64" fmla="*/ 2147483647 w 160"/>
                <a:gd name="T65" fmla="*/ 2147483647 h 103"/>
                <a:gd name="T66" fmla="*/ 2147483647 w 160"/>
                <a:gd name="T67" fmla="*/ 2147483647 h 103"/>
                <a:gd name="T68" fmla="*/ 2147483647 w 160"/>
                <a:gd name="T69" fmla="*/ 2147483647 h 103"/>
                <a:gd name="T70" fmla="*/ 2147483647 w 160"/>
                <a:gd name="T71" fmla="*/ 2147483647 h 103"/>
                <a:gd name="T72" fmla="*/ 2147483647 w 160"/>
                <a:gd name="T73" fmla="*/ 2147483647 h 103"/>
                <a:gd name="T74" fmla="*/ 2147483647 w 160"/>
                <a:gd name="T75" fmla="*/ 2147483647 h 103"/>
                <a:gd name="T76" fmla="*/ 2147483647 w 160"/>
                <a:gd name="T77" fmla="*/ 2147483647 h 103"/>
                <a:gd name="T78" fmla="*/ 2147483647 w 160"/>
                <a:gd name="T79" fmla="*/ 2147483647 h 103"/>
                <a:gd name="T80" fmla="*/ 2147483647 w 160"/>
                <a:gd name="T81" fmla="*/ 2147483647 h 103"/>
                <a:gd name="T82" fmla="*/ 2147483647 w 160"/>
                <a:gd name="T83" fmla="*/ 2147483647 h 103"/>
                <a:gd name="T84" fmla="*/ 2147483647 w 160"/>
                <a:gd name="T85" fmla="*/ 2147483647 h 103"/>
                <a:gd name="T86" fmla="*/ 2147483647 w 160"/>
                <a:gd name="T87" fmla="*/ 2147483647 h 103"/>
                <a:gd name="T88" fmla="*/ 2147483647 w 160"/>
                <a:gd name="T89" fmla="*/ 2147483647 h 103"/>
                <a:gd name="T90" fmla="*/ 2147483647 w 160"/>
                <a:gd name="T91" fmla="*/ 2147483647 h 103"/>
                <a:gd name="T92" fmla="*/ 2147483647 w 160"/>
                <a:gd name="T93" fmla="*/ 2147483647 h 103"/>
                <a:gd name="T94" fmla="*/ 2147483647 w 160"/>
                <a:gd name="T95" fmla="*/ 2147483647 h 103"/>
                <a:gd name="T96" fmla="*/ 2147483647 w 160"/>
                <a:gd name="T97" fmla="*/ 2147483647 h 103"/>
                <a:gd name="T98" fmla="*/ 2147483647 w 160"/>
                <a:gd name="T99" fmla="*/ 2147483647 h 103"/>
                <a:gd name="T100" fmla="*/ 2147483647 w 160"/>
                <a:gd name="T101" fmla="*/ 2147483647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
                <a:gd name="T154" fmla="*/ 0 h 103"/>
                <a:gd name="T155" fmla="*/ 160 w 160"/>
                <a:gd name="T156" fmla="*/ 103 h 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 h="103">
                  <a:moveTo>
                    <a:pt x="160" y="39"/>
                  </a:moveTo>
                  <a:lnTo>
                    <a:pt x="155" y="42"/>
                  </a:lnTo>
                  <a:lnTo>
                    <a:pt x="151" y="43"/>
                  </a:lnTo>
                  <a:lnTo>
                    <a:pt x="150" y="47"/>
                  </a:lnTo>
                  <a:lnTo>
                    <a:pt x="148" y="50"/>
                  </a:lnTo>
                  <a:lnTo>
                    <a:pt x="149" y="52"/>
                  </a:lnTo>
                  <a:lnTo>
                    <a:pt x="149" y="54"/>
                  </a:lnTo>
                  <a:lnTo>
                    <a:pt x="149" y="55"/>
                  </a:lnTo>
                  <a:lnTo>
                    <a:pt x="148" y="55"/>
                  </a:lnTo>
                  <a:lnTo>
                    <a:pt x="147" y="56"/>
                  </a:lnTo>
                  <a:lnTo>
                    <a:pt x="145" y="55"/>
                  </a:lnTo>
                  <a:lnTo>
                    <a:pt x="143" y="56"/>
                  </a:lnTo>
                  <a:lnTo>
                    <a:pt x="139" y="58"/>
                  </a:lnTo>
                  <a:lnTo>
                    <a:pt x="137" y="60"/>
                  </a:lnTo>
                  <a:lnTo>
                    <a:pt x="133" y="61"/>
                  </a:lnTo>
                  <a:lnTo>
                    <a:pt x="129" y="63"/>
                  </a:lnTo>
                  <a:lnTo>
                    <a:pt x="127" y="63"/>
                  </a:lnTo>
                  <a:lnTo>
                    <a:pt x="123" y="65"/>
                  </a:lnTo>
                  <a:lnTo>
                    <a:pt x="121" y="65"/>
                  </a:lnTo>
                  <a:lnTo>
                    <a:pt x="115" y="67"/>
                  </a:lnTo>
                  <a:lnTo>
                    <a:pt x="111" y="69"/>
                  </a:lnTo>
                  <a:lnTo>
                    <a:pt x="107" y="69"/>
                  </a:lnTo>
                  <a:lnTo>
                    <a:pt x="103" y="71"/>
                  </a:lnTo>
                  <a:lnTo>
                    <a:pt x="100" y="72"/>
                  </a:lnTo>
                  <a:lnTo>
                    <a:pt x="99" y="75"/>
                  </a:lnTo>
                  <a:lnTo>
                    <a:pt x="98" y="77"/>
                  </a:lnTo>
                  <a:lnTo>
                    <a:pt x="94" y="80"/>
                  </a:lnTo>
                  <a:lnTo>
                    <a:pt x="93" y="81"/>
                  </a:lnTo>
                  <a:lnTo>
                    <a:pt x="92" y="82"/>
                  </a:lnTo>
                  <a:lnTo>
                    <a:pt x="84" y="82"/>
                  </a:lnTo>
                  <a:lnTo>
                    <a:pt x="81" y="82"/>
                  </a:lnTo>
                  <a:lnTo>
                    <a:pt x="77" y="85"/>
                  </a:lnTo>
                  <a:lnTo>
                    <a:pt x="76" y="86"/>
                  </a:lnTo>
                  <a:lnTo>
                    <a:pt x="71" y="88"/>
                  </a:lnTo>
                  <a:lnTo>
                    <a:pt x="70" y="89"/>
                  </a:lnTo>
                  <a:lnTo>
                    <a:pt x="63" y="91"/>
                  </a:lnTo>
                  <a:lnTo>
                    <a:pt x="61" y="91"/>
                  </a:lnTo>
                  <a:lnTo>
                    <a:pt x="57" y="89"/>
                  </a:lnTo>
                  <a:lnTo>
                    <a:pt x="55" y="91"/>
                  </a:lnTo>
                  <a:lnTo>
                    <a:pt x="52" y="91"/>
                  </a:lnTo>
                  <a:lnTo>
                    <a:pt x="49" y="91"/>
                  </a:lnTo>
                  <a:lnTo>
                    <a:pt x="46" y="93"/>
                  </a:lnTo>
                  <a:lnTo>
                    <a:pt x="44" y="96"/>
                  </a:lnTo>
                  <a:lnTo>
                    <a:pt x="38" y="99"/>
                  </a:lnTo>
                  <a:lnTo>
                    <a:pt x="34" y="100"/>
                  </a:lnTo>
                  <a:lnTo>
                    <a:pt x="28" y="100"/>
                  </a:lnTo>
                  <a:lnTo>
                    <a:pt x="24" y="102"/>
                  </a:lnTo>
                  <a:lnTo>
                    <a:pt x="22" y="102"/>
                  </a:lnTo>
                  <a:lnTo>
                    <a:pt x="19" y="103"/>
                  </a:lnTo>
                  <a:lnTo>
                    <a:pt x="17" y="102"/>
                  </a:lnTo>
                  <a:lnTo>
                    <a:pt x="13" y="102"/>
                  </a:lnTo>
                  <a:lnTo>
                    <a:pt x="12" y="97"/>
                  </a:lnTo>
                  <a:lnTo>
                    <a:pt x="8" y="93"/>
                  </a:lnTo>
                  <a:lnTo>
                    <a:pt x="8" y="86"/>
                  </a:lnTo>
                  <a:lnTo>
                    <a:pt x="8" y="83"/>
                  </a:lnTo>
                  <a:lnTo>
                    <a:pt x="7" y="82"/>
                  </a:lnTo>
                  <a:lnTo>
                    <a:pt x="6" y="80"/>
                  </a:lnTo>
                  <a:lnTo>
                    <a:pt x="5" y="76"/>
                  </a:lnTo>
                  <a:lnTo>
                    <a:pt x="5" y="70"/>
                  </a:lnTo>
                  <a:lnTo>
                    <a:pt x="4" y="67"/>
                  </a:lnTo>
                  <a:lnTo>
                    <a:pt x="4" y="66"/>
                  </a:lnTo>
                  <a:lnTo>
                    <a:pt x="4" y="64"/>
                  </a:lnTo>
                  <a:lnTo>
                    <a:pt x="1" y="61"/>
                  </a:lnTo>
                  <a:lnTo>
                    <a:pt x="0" y="60"/>
                  </a:lnTo>
                  <a:lnTo>
                    <a:pt x="1" y="59"/>
                  </a:lnTo>
                  <a:lnTo>
                    <a:pt x="1" y="60"/>
                  </a:lnTo>
                  <a:lnTo>
                    <a:pt x="1" y="59"/>
                  </a:lnTo>
                  <a:lnTo>
                    <a:pt x="1" y="58"/>
                  </a:lnTo>
                  <a:lnTo>
                    <a:pt x="1" y="55"/>
                  </a:lnTo>
                  <a:lnTo>
                    <a:pt x="0" y="53"/>
                  </a:lnTo>
                  <a:lnTo>
                    <a:pt x="2" y="52"/>
                  </a:lnTo>
                  <a:lnTo>
                    <a:pt x="2" y="50"/>
                  </a:lnTo>
                  <a:lnTo>
                    <a:pt x="2" y="45"/>
                  </a:lnTo>
                  <a:lnTo>
                    <a:pt x="1" y="43"/>
                  </a:lnTo>
                  <a:lnTo>
                    <a:pt x="1" y="42"/>
                  </a:lnTo>
                  <a:lnTo>
                    <a:pt x="4" y="41"/>
                  </a:lnTo>
                  <a:lnTo>
                    <a:pt x="5" y="39"/>
                  </a:lnTo>
                  <a:lnTo>
                    <a:pt x="6" y="37"/>
                  </a:lnTo>
                  <a:lnTo>
                    <a:pt x="7" y="36"/>
                  </a:lnTo>
                  <a:lnTo>
                    <a:pt x="10" y="36"/>
                  </a:lnTo>
                  <a:lnTo>
                    <a:pt x="11" y="33"/>
                  </a:lnTo>
                  <a:lnTo>
                    <a:pt x="12" y="32"/>
                  </a:lnTo>
                  <a:lnTo>
                    <a:pt x="18" y="32"/>
                  </a:lnTo>
                  <a:lnTo>
                    <a:pt x="26" y="26"/>
                  </a:lnTo>
                  <a:lnTo>
                    <a:pt x="27" y="26"/>
                  </a:lnTo>
                  <a:lnTo>
                    <a:pt x="30" y="26"/>
                  </a:lnTo>
                  <a:lnTo>
                    <a:pt x="32" y="26"/>
                  </a:lnTo>
                  <a:lnTo>
                    <a:pt x="39" y="26"/>
                  </a:lnTo>
                  <a:lnTo>
                    <a:pt x="43" y="27"/>
                  </a:lnTo>
                  <a:lnTo>
                    <a:pt x="52" y="28"/>
                  </a:lnTo>
                  <a:lnTo>
                    <a:pt x="57" y="28"/>
                  </a:lnTo>
                  <a:lnTo>
                    <a:pt x="63" y="27"/>
                  </a:lnTo>
                  <a:lnTo>
                    <a:pt x="67" y="34"/>
                  </a:lnTo>
                  <a:lnTo>
                    <a:pt x="70" y="34"/>
                  </a:lnTo>
                  <a:lnTo>
                    <a:pt x="74" y="31"/>
                  </a:lnTo>
                  <a:lnTo>
                    <a:pt x="76" y="26"/>
                  </a:lnTo>
                  <a:lnTo>
                    <a:pt x="85" y="14"/>
                  </a:lnTo>
                  <a:lnTo>
                    <a:pt x="99" y="8"/>
                  </a:lnTo>
                  <a:lnTo>
                    <a:pt x="125" y="5"/>
                  </a:lnTo>
                  <a:lnTo>
                    <a:pt x="144" y="0"/>
                  </a:lnTo>
                  <a:lnTo>
                    <a:pt x="160" y="39"/>
                  </a:lnTo>
                  <a:close/>
                </a:path>
              </a:pathLst>
            </a:custGeom>
            <a:solidFill>
              <a:srgbClr val="EAEAEA"/>
            </a:solidFill>
            <a:ln w="6350" cap="flat">
              <a:solidFill>
                <a:srgbClr val="C0C0C0"/>
              </a:solidFill>
              <a:prstDash val="solid"/>
              <a:miter lim="800000"/>
              <a:headEnd/>
              <a:tailEnd/>
            </a:ln>
          </p:spPr>
          <p:txBody>
            <a:bodyPr/>
            <a:lstStyle/>
            <a:p>
              <a:endParaRPr lang="en-US" dirty="0"/>
            </a:p>
          </p:txBody>
        </p:sp>
        <p:sp>
          <p:nvSpPr>
            <p:cNvPr id="516" name="Freeform 331"/>
            <p:cNvSpPr>
              <a:spLocks/>
            </p:cNvSpPr>
            <p:nvPr/>
          </p:nvSpPr>
          <p:spPr bwMode="auto">
            <a:xfrm>
              <a:off x="1403350" y="2428875"/>
              <a:ext cx="581025" cy="647700"/>
            </a:xfrm>
            <a:custGeom>
              <a:avLst/>
              <a:gdLst>
                <a:gd name="T0" fmla="*/ 2147483647 w 296"/>
                <a:gd name="T1" fmla="*/ 2147483647 h 270"/>
                <a:gd name="T2" fmla="*/ 2147483647 w 296"/>
                <a:gd name="T3" fmla="*/ 2147483647 h 270"/>
                <a:gd name="T4" fmla="*/ 2147483647 w 296"/>
                <a:gd name="T5" fmla="*/ 2147483647 h 270"/>
                <a:gd name="T6" fmla="*/ 2147483647 w 296"/>
                <a:gd name="T7" fmla="*/ 2147483647 h 270"/>
                <a:gd name="T8" fmla="*/ 2147483647 w 296"/>
                <a:gd name="T9" fmla="*/ 2147483647 h 270"/>
                <a:gd name="T10" fmla="*/ 2147483647 w 296"/>
                <a:gd name="T11" fmla="*/ 2147483647 h 270"/>
                <a:gd name="T12" fmla="*/ 2147483647 w 296"/>
                <a:gd name="T13" fmla="*/ 2147483647 h 270"/>
                <a:gd name="T14" fmla="*/ 2147483647 w 296"/>
                <a:gd name="T15" fmla="*/ 2147483647 h 270"/>
                <a:gd name="T16" fmla="*/ 2147483647 w 296"/>
                <a:gd name="T17" fmla="*/ 2147483647 h 270"/>
                <a:gd name="T18" fmla="*/ 2147483647 w 296"/>
                <a:gd name="T19" fmla="*/ 2147483647 h 270"/>
                <a:gd name="T20" fmla="*/ 2147483647 w 296"/>
                <a:gd name="T21" fmla="*/ 2147483647 h 270"/>
                <a:gd name="T22" fmla="*/ 2147483647 w 296"/>
                <a:gd name="T23" fmla="*/ 2147483647 h 270"/>
                <a:gd name="T24" fmla="*/ 2147483647 w 296"/>
                <a:gd name="T25" fmla="*/ 2147483647 h 270"/>
                <a:gd name="T26" fmla="*/ 2147483647 w 296"/>
                <a:gd name="T27" fmla="*/ 2147483647 h 270"/>
                <a:gd name="T28" fmla="*/ 2147483647 w 296"/>
                <a:gd name="T29" fmla="*/ 2147483647 h 270"/>
                <a:gd name="T30" fmla="*/ 2147483647 w 296"/>
                <a:gd name="T31" fmla="*/ 2147483647 h 270"/>
                <a:gd name="T32" fmla="*/ 2147483647 w 296"/>
                <a:gd name="T33" fmla="*/ 2147483647 h 270"/>
                <a:gd name="T34" fmla="*/ 2147483647 w 296"/>
                <a:gd name="T35" fmla="*/ 2147483647 h 270"/>
                <a:gd name="T36" fmla="*/ 2147483647 w 296"/>
                <a:gd name="T37" fmla="*/ 2147483647 h 270"/>
                <a:gd name="T38" fmla="*/ 2147483647 w 296"/>
                <a:gd name="T39" fmla="*/ 2147483647 h 270"/>
                <a:gd name="T40" fmla="*/ 2147483647 w 296"/>
                <a:gd name="T41" fmla="*/ 2147483647 h 270"/>
                <a:gd name="T42" fmla="*/ 2147483647 w 296"/>
                <a:gd name="T43" fmla="*/ 2147483647 h 270"/>
                <a:gd name="T44" fmla="*/ 2147483647 w 296"/>
                <a:gd name="T45" fmla="*/ 2147483647 h 270"/>
                <a:gd name="T46" fmla="*/ 2147483647 w 296"/>
                <a:gd name="T47" fmla="*/ 2147483647 h 270"/>
                <a:gd name="T48" fmla="*/ 2147483647 w 296"/>
                <a:gd name="T49" fmla="*/ 2147483647 h 270"/>
                <a:gd name="T50" fmla="*/ 0 w 296"/>
                <a:gd name="T51" fmla="*/ 2147483647 h 270"/>
                <a:gd name="T52" fmla="*/ 2147483647 w 296"/>
                <a:gd name="T53" fmla="*/ 2147483647 h 270"/>
                <a:gd name="T54" fmla="*/ 2147483647 w 296"/>
                <a:gd name="T55" fmla="*/ 2147483647 h 270"/>
                <a:gd name="T56" fmla="*/ 2147483647 w 296"/>
                <a:gd name="T57" fmla="*/ 2147483647 h 270"/>
                <a:gd name="T58" fmla="*/ 2147483647 w 296"/>
                <a:gd name="T59" fmla="*/ 2147483647 h 270"/>
                <a:gd name="T60" fmla="*/ 2147483647 w 296"/>
                <a:gd name="T61" fmla="*/ 2147483647 h 270"/>
                <a:gd name="T62" fmla="*/ 2147483647 w 296"/>
                <a:gd name="T63" fmla="*/ 2147483647 h 270"/>
                <a:gd name="T64" fmla="*/ 2147483647 w 296"/>
                <a:gd name="T65" fmla="*/ 2147483647 h 270"/>
                <a:gd name="T66" fmla="*/ 2147483647 w 296"/>
                <a:gd name="T67" fmla="*/ 2147483647 h 270"/>
                <a:gd name="T68" fmla="*/ 2147483647 w 296"/>
                <a:gd name="T69" fmla="*/ 2147483647 h 270"/>
                <a:gd name="T70" fmla="*/ 2147483647 w 296"/>
                <a:gd name="T71" fmla="*/ 2147483647 h 270"/>
                <a:gd name="T72" fmla="*/ 2147483647 w 296"/>
                <a:gd name="T73" fmla="*/ 2147483647 h 270"/>
                <a:gd name="T74" fmla="*/ 2147483647 w 296"/>
                <a:gd name="T75" fmla="*/ 2147483647 h 270"/>
                <a:gd name="T76" fmla="*/ 2147483647 w 296"/>
                <a:gd name="T77" fmla="*/ 2147483647 h 270"/>
                <a:gd name="T78" fmla="*/ 2147483647 w 296"/>
                <a:gd name="T79" fmla="*/ 2147483647 h 270"/>
                <a:gd name="T80" fmla="*/ 2147483647 w 296"/>
                <a:gd name="T81" fmla="*/ 2147483647 h 270"/>
                <a:gd name="T82" fmla="*/ 2147483647 w 296"/>
                <a:gd name="T83" fmla="*/ 2147483647 h 270"/>
                <a:gd name="T84" fmla="*/ 2147483647 w 296"/>
                <a:gd name="T85" fmla="*/ 2147483647 h 270"/>
                <a:gd name="T86" fmla="*/ 2147483647 w 296"/>
                <a:gd name="T87" fmla="*/ 2147483647 h 270"/>
                <a:gd name="T88" fmla="*/ 2147483647 w 296"/>
                <a:gd name="T89" fmla="*/ 2147483647 h 270"/>
                <a:gd name="T90" fmla="*/ 2147483647 w 296"/>
                <a:gd name="T91" fmla="*/ 2147483647 h 270"/>
                <a:gd name="T92" fmla="*/ 2147483647 w 296"/>
                <a:gd name="T93" fmla="*/ 2147483647 h 270"/>
                <a:gd name="T94" fmla="*/ 2147483647 w 296"/>
                <a:gd name="T95" fmla="*/ 2147483647 h 270"/>
                <a:gd name="T96" fmla="*/ 2147483647 w 296"/>
                <a:gd name="T97" fmla="*/ 2147483647 h 270"/>
                <a:gd name="T98" fmla="*/ 2147483647 w 296"/>
                <a:gd name="T99" fmla="*/ 2147483647 h 270"/>
                <a:gd name="T100" fmla="*/ 2147483647 w 296"/>
                <a:gd name="T101" fmla="*/ 2147483647 h 270"/>
                <a:gd name="T102" fmla="*/ 2147483647 w 296"/>
                <a:gd name="T103" fmla="*/ 2147483647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6"/>
                <a:gd name="T157" fmla="*/ 0 h 270"/>
                <a:gd name="T158" fmla="*/ 296 w 296"/>
                <a:gd name="T159" fmla="*/ 270 h 2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6" h="270">
                  <a:moveTo>
                    <a:pt x="270" y="270"/>
                  </a:moveTo>
                  <a:lnTo>
                    <a:pt x="269" y="270"/>
                  </a:lnTo>
                  <a:lnTo>
                    <a:pt x="268" y="270"/>
                  </a:lnTo>
                  <a:lnTo>
                    <a:pt x="263" y="270"/>
                  </a:lnTo>
                  <a:lnTo>
                    <a:pt x="259" y="269"/>
                  </a:lnTo>
                  <a:lnTo>
                    <a:pt x="254" y="267"/>
                  </a:lnTo>
                  <a:lnTo>
                    <a:pt x="253" y="265"/>
                  </a:lnTo>
                  <a:lnTo>
                    <a:pt x="251" y="267"/>
                  </a:lnTo>
                  <a:lnTo>
                    <a:pt x="241" y="266"/>
                  </a:lnTo>
                  <a:lnTo>
                    <a:pt x="236" y="265"/>
                  </a:lnTo>
                  <a:lnTo>
                    <a:pt x="232" y="264"/>
                  </a:lnTo>
                  <a:lnTo>
                    <a:pt x="231" y="265"/>
                  </a:lnTo>
                  <a:lnTo>
                    <a:pt x="231" y="266"/>
                  </a:lnTo>
                  <a:lnTo>
                    <a:pt x="227" y="264"/>
                  </a:lnTo>
                  <a:lnTo>
                    <a:pt x="224" y="262"/>
                  </a:lnTo>
                  <a:lnTo>
                    <a:pt x="219" y="262"/>
                  </a:lnTo>
                  <a:lnTo>
                    <a:pt x="213" y="261"/>
                  </a:lnTo>
                  <a:lnTo>
                    <a:pt x="210" y="260"/>
                  </a:lnTo>
                  <a:lnTo>
                    <a:pt x="205" y="260"/>
                  </a:lnTo>
                  <a:lnTo>
                    <a:pt x="203" y="256"/>
                  </a:lnTo>
                  <a:lnTo>
                    <a:pt x="201" y="251"/>
                  </a:lnTo>
                  <a:lnTo>
                    <a:pt x="199" y="244"/>
                  </a:lnTo>
                  <a:lnTo>
                    <a:pt x="197" y="239"/>
                  </a:lnTo>
                  <a:lnTo>
                    <a:pt x="193" y="237"/>
                  </a:lnTo>
                  <a:lnTo>
                    <a:pt x="190" y="236"/>
                  </a:lnTo>
                  <a:lnTo>
                    <a:pt x="188" y="236"/>
                  </a:lnTo>
                  <a:lnTo>
                    <a:pt x="182" y="238"/>
                  </a:lnTo>
                  <a:lnTo>
                    <a:pt x="176" y="239"/>
                  </a:lnTo>
                  <a:lnTo>
                    <a:pt x="175" y="242"/>
                  </a:lnTo>
                  <a:lnTo>
                    <a:pt x="172" y="243"/>
                  </a:lnTo>
                  <a:lnTo>
                    <a:pt x="170" y="243"/>
                  </a:lnTo>
                  <a:lnTo>
                    <a:pt x="165" y="247"/>
                  </a:lnTo>
                  <a:lnTo>
                    <a:pt x="161" y="247"/>
                  </a:lnTo>
                  <a:lnTo>
                    <a:pt x="158" y="245"/>
                  </a:lnTo>
                  <a:lnTo>
                    <a:pt x="157" y="244"/>
                  </a:lnTo>
                  <a:lnTo>
                    <a:pt x="152" y="243"/>
                  </a:lnTo>
                  <a:lnTo>
                    <a:pt x="148" y="244"/>
                  </a:lnTo>
                  <a:lnTo>
                    <a:pt x="146" y="244"/>
                  </a:lnTo>
                  <a:lnTo>
                    <a:pt x="143" y="240"/>
                  </a:lnTo>
                  <a:lnTo>
                    <a:pt x="144" y="242"/>
                  </a:lnTo>
                  <a:lnTo>
                    <a:pt x="144" y="240"/>
                  </a:lnTo>
                  <a:lnTo>
                    <a:pt x="142" y="239"/>
                  </a:lnTo>
                  <a:lnTo>
                    <a:pt x="133" y="236"/>
                  </a:lnTo>
                  <a:lnTo>
                    <a:pt x="131" y="232"/>
                  </a:lnTo>
                  <a:lnTo>
                    <a:pt x="131" y="231"/>
                  </a:lnTo>
                  <a:lnTo>
                    <a:pt x="128" y="228"/>
                  </a:lnTo>
                  <a:lnTo>
                    <a:pt x="124" y="226"/>
                  </a:lnTo>
                  <a:lnTo>
                    <a:pt x="120" y="225"/>
                  </a:lnTo>
                  <a:lnTo>
                    <a:pt x="116" y="225"/>
                  </a:lnTo>
                  <a:lnTo>
                    <a:pt x="114" y="223"/>
                  </a:lnTo>
                  <a:lnTo>
                    <a:pt x="111" y="221"/>
                  </a:lnTo>
                  <a:lnTo>
                    <a:pt x="109" y="215"/>
                  </a:lnTo>
                  <a:lnTo>
                    <a:pt x="106" y="210"/>
                  </a:lnTo>
                  <a:lnTo>
                    <a:pt x="105" y="205"/>
                  </a:lnTo>
                  <a:lnTo>
                    <a:pt x="99" y="200"/>
                  </a:lnTo>
                  <a:lnTo>
                    <a:pt x="98" y="196"/>
                  </a:lnTo>
                  <a:lnTo>
                    <a:pt x="97" y="194"/>
                  </a:lnTo>
                  <a:lnTo>
                    <a:pt x="95" y="193"/>
                  </a:lnTo>
                  <a:lnTo>
                    <a:pt x="92" y="188"/>
                  </a:lnTo>
                  <a:lnTo>
                    <a:pt x="92" y="185"/>
                  </a:lnTo>
                  <a:lnTo>
                    <a:pt x="91" y="184"/>
                  </a:lnTo>
                  <a:lnTo>
                    <a:pt x="89" y="183"/>
                  </a:lnTo>
                  <a:lnTo>
                    <a:pt x="86" y="184"/>
                  </a:lnTo>
                  <a:lnTo>
                    <a:pt x="83" y="187"/>
                  </a:lnTo>
                  <a:lnTo>
                    <a:pt x="83" y="185"/>
                  </a:lnTo>
                  <a:lnTo>
                    <a:pt x="81" y="185"/>
                  </a:lnTo>
                  <a:lnTo>
                    <a:pt x="81" y="184"/>
                  </a:lnTo>
                  <a:lnTo>
                    <a:pt x="78" y="183"/>
                  </a:lnTo>
                  <a:lnTo>
                    <a:pt x="77" y="181"/>
                  </a:lnTo>
                  <a:lnTo>
                    <a:pt x="77" y="178"/>
                  </a:lnTo>
                  <a:lnTo>
                    <a:pt x="76" y="176"/>
                  </a:lnTo>
                  <a:lnTo>
                    <a:pt x="73" y="176"/>
                  </a:lnTo>
                  <a:lnTo>
                    <a:pt x="71" y="177"/>
                  </a:lnTo>
                  <a:lnTo>
                    <a:pt x="72" y="178"/>
                  </a:lnTo>
                  <a:lnTo>
                    <a:pt x="71" y="179"/>
                  </a:lnTo>
                  <a:lnTo>
                    <a:pt x="72" y="182"/>
                  </a:lnTo>
                  <a:lnTo>
                    <a:pt x="70" y="182"/>
                  </a:lnTo>
                  <a:lnTo>
                    <a:pt x="69" y="184"/>
                  </a:lnTo>
                  <a:lnTo>
                    <a:pt x="67" y="184"/>
                  </a:lnTo>
                  <a:lnTo>
                    <a:pt x="61" y="179"/>
                  </a:lnTo>
                  <a:lnTo>
                    <a:pt x="60" y="177"/>
                  </a:lnTo>
                  <a:lnTo>
                    <a:pt x="59" y="174"/>
                  </a:lnTo>
                  <a:lnTo>
                    <a:pt x="58" y="170"/>
                  </a:lnTo>
                  <a:lnTo>
                    <a:pt x="54" y="167"/>
                  </a:lnTo>
                  <a:lnTo>
                    <a:pt x="54" y="161"/>
                  </a:lnTo>
                  <a:lnTo>
                    <a:pt x="55" y="154"/>
                  </a:lnTo>
                  <a:lnTo>
                    <a:pt x="54" y="150"/>
                  </a:lnTo>
                  <a:lnTo>
                    <a:pt x="51" y="146"/>
                  </a:lnTo>
                  <a:lnTo>
                    <a:pt x="49" y="143"/>
                  </a:lnTo>
                  <a:lnTo>
                    <a:pt x="47" y="139"/>
                  </a:lnTo>
                  <a:lnTo>
                    <a:pt x="43" y="139"/>
                  </a:lnTo>
                  <a:lnTo>
                    <a:pt x="40" y="137"/>
                  </a:lnTo>
                  <a:lnTo>
                    <a:pt x="37" y="134"/>
                  </a:lnTo>
                  <a:lnTo>
                    <a:pt x="32" y="132"/>
                  </a:lnTo>
                  <a:lnTo>
                    <a:pt x="29" y="129"/>
                  </a:lnTo>
                  <a:lnTo>
                    <a:pt x="28" y="126"/>
                  </a:lnTo>
                  <a:lnTo>
                    <a:pt x="27" y="122"/>
                  </a:lnTo>
                  <a:lnTo>
                    <a:pt x="25" y="121"/>
                  </a:lnTo>
                  <a:lnTo>
                    <a:pt x="25" y="118"/>
                  </a:lnTo>
                  <a:lnTo>
                    <a:pt x="21" y="118"/>
                  </a:lnTo>
                  <a:lnTo>
                    <a:pt x="20" y="117"/>
                  </a:lnTo>
                  <a:lnTo>
                    <a:pt x="20" y="113"/>
                  </a:lnTo>
                  <a:lnTo>
                    <a:pt x="20" y="112"/>
                  </a:lnTo>
                  <a:lnTo>
                    <a:pt x="21" y="111"/>
                  </a:lnTo>
                  <a:lnTo>
                    <a:pt x="22" y="103"/>
                  </a:lnTo>
                  <a:lnTo>
                    <a:pt x="23" y="101"/>
                  </a:lnTo>
                  <a:lnTo>
                    <a:pt x="26" y="101"/>
                  </a:lnTo>
                  <a:lnTo>
                    <a:pt x="26" y="99"/>
                  </a:lnTo>
                  <a:lnTo>
                    <a:pt x="29" y="92"/>
                  </a:lnTo>
                  <a:lnTo>
                    <a:pt x="32" y="89"/>
                  </a:lnTo>
                  <a:lnTo>
                    <a:pt x="31" y="84"/>
                  </a:lnTo>
                  <a:lnTo>
                    <a:pt x="32" y="80"/>
                  </a:lnTo>
                  <a:lnTo>
                    <a:pt x="33" y="78"/>
                  </a:lnTo>
                  <a:lnTo>
                    <a:pt x="29" y="78"/>
                  </a:lnTo>
                  <a:lnTo>
                    <a:pt x="23" y="77"/>
                  </a:lnTo>
                  <a:lnTo>
                    <a:pt x="20" y="73"/>
                  </a:lnTo>
                  <a:lnTo>
                    <a:pt x="18" y="67"/>
                  </a:lnTo>
                  <a:lnTo>
                    <a:pt x="15" y="64"/>
                  </a:lnTo>
                  <a:lnTo>
                    <a:pt x="12" y="59"/>
                  </a:lnTo>
                  <a:lnTo>
                    <a:pt x="11" y="51"/>
                  </a:lnTo>
                  <a:lnTo>
                    <a:pt x="10" y="46"/>
                  </a:lnTo>
                  <a:lnTo>
                    <a:pt x="7" y="41"/>
                  </a:lnTo>
                  <a:lnTo>
                    <a:pt x="3" y="39"/>
                  </a:lnTo>
                  <a:lnTo>
                    <a:pt x="4" y="33"/>
                  </a:lnTo>
                  <a:lnTo>
                    <a:pt x="4" y="29"/>
                  </a:lnTo>
                  <a:lnTo>
                    <a:pt x="4" y="24"/>
                  </a:lnTo>
                  <a:lnTo>
                    <a:pt x="3" y="17"/>
                  </a:lnTo>
                  <a:lnTo>
                    <a:pt x="1" y="12"/>
                  </a:lnTo>
                  <a:lnTo>
                    <a:pt x="0" y="9"/>
                  </a:lnTo>
                  <a:lnTo>
                    <a:pt x="5" y="7"/>
                  </a:lnTo>
                  <a:lnTo>
                    <a:pt x="5" y="4"/>
                  </a:lnTo>
                  <a:lnTo>
                    <a:pt x="7" y="0"/>
                  </a:lnTo>
                  <a:lnTo>
                    <a:pt x="11" y="3"/>
                  </a:lnTo>
                  <a:lnTo>
                    <a:pt x="11" y="4"/>
                  </a:lnTo>
                  <a:lnTo>
                    <a:pt x="21" y="17"/>
                  </a:lnTo>
                  <a:lnTo>
                    <a:pt x="25" y="18"/>
                  </a:lnTo>
                  <a:lnTo>
                    <a:pt x="28" y="19"/>
                  </a:lnTo>
                  <a:lnTo>
                    <a:pt x="31" y="19"/>
                  </a:lnTo>
                  <a:lnTo>
                    <a:pt x="36" y="19"/>
                  </a:lnTo>
                  <a:lnTo>
                    <a:pt x="37" y="19"/>
                  </a:lnTo>
                  <a:lnTo>
                    <a:pt x="39" y="18"/>
                  </a:lnTo>
                  <a:lnTo>
                    <a:pt x="43" y="14"/>
                  </a:lnTo>
                  <a:lnTo>
                    <a:pt x="45" y="11"/>
                  </a:lnTo>
                  <a:lnTo>
                    <a:pt x="48" y="8"/>
                  </a:lnTo>
                  <a:lnTo>
                    <a:pt x="51" y="6"/>
                  </a:lnTo>
                  <a:lnTo>
                    <a:pt x="58" y="3"/>
                  </a:lnTo>
                  <a:lnTo>
                    <a:pt x="62" y="6"/>
                  </a:lnTo>
                  <a:lnTo>
                    <a:pt x="62" y="9"/>
                  </a:lnTo>
                  <a:lnTo>
                    <a:pt x="65" y="15"/>
                  </a:lnTo>
                  <a:lnTo>
                    <a:pt x="60" y="18"/>
                  </a:lnTo>
                  <a:lnTo>
                    <a:pt x="59" y="19"/>
                  </a:lnTo>
                  <a:lnTo>
                    <a:pt x="62" y="22"/>
                  </a:lnTo>
                  <a:lnTo>
                    <a:pt x="64" y="23"/>
                  </a:lnTo>
                  <a:lnTo>
                    <a:pt x="66" y="24"/>
                  </a:lnTo>
                  <a:lnTo>
                    <a:pt x="69" y="25"/>
                  </a:lnTo>
                  <a:lnTo>
                    <a:pt x="70" y="26"/>
                  </a:lnTo>
                  <a:lnTo>
                    <a:pt x="72" y="26"/>
                  </a:lnTo>
                  <a:lnTo>
                    <a:pt x="73" y="26"/>
                  </a:lnTo>
                  <a:lnTo>
                    <a:pt x="75" y="34"/>
                  </a:lnTo>
                  <a:lnTo>
                    <a:pt x="76" y="40"/>
                  </a:lnTo>
                  <a:lnTo>
                    <a:pt x="77" y="44"/>
                  </a:lnTo>
                  <a:lnTo>
                    <a:pt x="81" y="46"/>
                  </a:lnTo>
                  <a:lnTo>
                    <a:pt x="83" y="47"/>
                  </a:lnTo>
                  <a:lnTo>
                    <a:pt x="86" y="48"/>
                  </a:lnTo>
                  <a:lnTo>
                    <a:pt x="91" y="47"/>
                  </a:lnTo>
                  <a:lnTo>
                    <a:pt x="93" y="47"/>
                  </a:lnTo>
                  <a:lnTo>
                    <a:pt x="95" y="50"/>
                  </a:lnTo>
                  <a:lnTo>
                    <a:pt x="98" y="53"/>
                  </a:lnTo>
                  <a:lnTo>
                    <a:pt x="102" y="57"/>
                  </a:lnTo>
                  <a:lnTo>
                    <a:pt x="106" y="59"/>
                  </a:lnTo>
                  <a:lnTo>
                    <a:pt x="116" y="63"/>
                  </a:lnTo>
                  <a:lnTo>
                    <a:pt x="120" y="63"/>
                  </a:lnTo>
                  <a:lnTo>
                    <a:pt x="136" y="58"/>
                  </a:lnTo>
                  <a:lnTo>
                    <a:pt x="141" y="58"/>
                  </a:lnTo>
                  <a:lnTo>
                    <a:pt x="147" y="57"/>
                  </a:lnTo>
                  <a:lnTo>
                    <a:pt x="146" y="58"/>
                  </a:lnTo>
                  <a:lnTo>
                    <a:pt x="142" y="58"/>
                  </a:lnTo>
                  <a:lnTo>
                    <a:pt x="147" y="59"/>
                  </a:lnTo>
                  <a:lnTo>
                    <a:pt x="154" y="58"/>
                  </a:lnTo>
                  <a:lnTo>
                    <a:pt x="153" y="52"/>
                  </a:lnTo>
                  <a:lnTo>
                    <a:pt x="152" y="47"/>
                  </a:lnTo>
                  <a:lnTo>
                    <a:pt x="155" y="47"/>
                  </a:lnTo>
                  <a:lnTo>
                    <a:pt x="160" y="46"/>
                  </a:lnTo>
                  <a:lnTo>
                    <a:pt x="170" y="37"/>
                  </a:lnTo>
                  <a:lnTo>
                    <a:pt x="174" y="34"/>
                  </a:lnTo>
                  <a:lnTo>
                    <a:pt x="179" y="33"/>
                  </a:lnTo>
                  <a:lnTo>
                    <a:pt x="181" y="33"/>
                  </a:lnTo>
                  <a:lnTo>
                    <a:pt x="185" y="34"/>
                  </a:lnTo>
                  <a:lnTo>
                    <a:pt x="187" y="34"/>
                  </a:lnTo>
                  <a:lnTo>
                    <a:pt x="190" y="33"/>
                  </a:lnTo>
                  <a:lnTo>
                    <a:pt x="190" y="30"/>
                  </a:lnTo>
                  <a:lnTo>
                    <a:pt x="194" y="29"/>
                  </a:lnTo>
                  <a:lnTo>
                    <a:pt x="201" y="30"/>
                  </a:lnTo>
                  <a:lnTo>
                    <a:pt x="204" y="34"/>
                  </a:lnTo>
                  <a:lnTo>
                    <a:pt x="207" y="36"/>
                  </a:lnTo>
                  <a:lnTo>
                    <a:pt x="216" y="40"/>
                  </a:lnTo>
                  <a:lnTo>
                    <a:pt x="221" y="42"/>
                  </a:lnTo>
                  <a:lnTo>
                    <a:pt x="224" y="42"/>
                  </a:lnTo>
                  <a:lnTo>
                    <a:pt x="227" y="42"/>
                  </a:lnTo>
                  <a:lnTo>
                    <a:pt x="231" y="42"/>
                  </a:lnTo>
                  <a:lnTo>
                    <a:pt x="233" y="45"/>
                  </a:lnTo>
                  <a:lnTo>
                    <a:pt x="236" y="47"/>
                  </a:lnTo>
                  <a:lnTo>
                    <a:pt x="237" y="52"/>
                  </a:lnTo>
                  <a:lnTo>
                    <a:pt x="240" y="52"/>
                  </a:lnTo>
                  <a:lnTo>
                    <a:pt x="244" y="55"/>
                  </a:lnTo>
                  <a:lnTo>
                    <a:pt x="251" y="61"/>
                  </a:lnTo>
                  <a:lnTo>
                    <a:pt x="255" y="63"/>
                  </a:lnTo>
                  <a:lnTo>
                    <a:pt x="263" y="63"/>
                  </a:lnTo>
                  <a:lnTo>
                    <a:pt x="264" y="64"/>
                  </a:lnTo>
                  <a:lnTo>
                    <a:pt x="264" y="75"/>
                  </a:lnTo>
                  <a:lnTo>
                    <a:pt x="265" y="78"/>
                  </a:lnTo>
                  <a:lnTo>
                    <a:pt x="264" y="81"/>
                  </a:lnTo>
                  <a:lnTo>
                    <a:pt x="264" y="85"/>
                  </a:lnTo>
                  <a:lnTo>
                    <a:pt x="264" y="90"/>
                  </a:lnTo>
                  <a:lnTo>
                    <a:pt x="263" y="96"/>
                  </a:lnTo>
                  <a:lnTo>
                    <a:pt x="259" y="102"/>
                  </a:lnTo>
                  <a:lnTo>
                    <a:pt x="259" y="107"/>
                  </a:lnTo>
                  <a:lnTo>
                    <a:pt x="253" y="110"/>
                  </a:lnTo>
                  <a:lnTo>
                    <a:pt x="253" y="112"/>
                  </a:lnTo>
                  <a:lnTo>
                    <a:pt x="253" y="117"/>
                  </a:lnTo>
                  <a:lnTo>
                    <a:pt x="257" y="118"/>
                  </a:lnTo>
                  <a:lnTo>
                    <a:pt x="257" y="122"/>
                  </a:lnTo>
                  <a:lnTo>
                    <a:pt x="254" y="127"/>
                  </a:lnTo>
                  <a:lnTo>
                    <a:pt x="253" y="132"/>
                  </a:lnTo>
                  <a:lnTo>
                    <a:pt x="254" y="135"/>
                  </a:lnTo>
                  <a:lnTo>
                    <a:pt x="257" y="140"/>
                  </a:lnTo>
                  <a:lnTo>
                    <a:pt x="257" y="145"/>
                  </a:lnTo>
                  <a:lnTo>
                    <a:pt x="257" y="150"/>
                  </a:lnTo>
                  <a:lnTo>
                    <a:pt x="257" y="154"/>
                  </a:lnTo>
                  <a:lnTo>
                    <a:pt x="259" y="156"/>
                  </a:lnTo>
                  <a:lnTo>
                    <a:pt x="263" y="157"/>
                  </a:lnTo>
                  <a:lnTo>
                    <a:pt x="266" y="157"/>
                  </a:lnTo>
                  <a:lnTo>
                    <a:pt x="269" y="160"/>
                  </a:lnTo>
                  <a:lnTo>
                    <a:pt x="271" y="165"/>
                  </a:lnTo>
                  <a:lnTo>
                    <a:pt x="271" y="168"/>
                  </a:lnTo>
                  <a:lnTo>
                    <a:pt x="269" y="173"/>
                  </a:lnTo>
                  <a:lnTo>
                    <a:pt x="263" y="182"/>
                  </a:lnTo>
                  <a:lnTo>
                    <a:pt x="259" y="189"/>
                  </a:lnTo>
                  <a:lnTo>
                    <a:pt x="258" y="190"/>
                  </a:lnTo>
                  <a:lnTo>
                    <a:pt x="260" y="193"/>
                  </a:lnTo>
                  <a:lnTo>
                    <a:pt x="264" y="196"/>
                  </a:lnTo>
                  <a:lnTo>
                    <a:pt x="270" y="209"/>
                  </a:lnTo>
                  <a:lnTo>
                    <a:pt x="274" y="211"/>
                  </a:lnTo>
                  <a:lnTo>
                    <a:pt x="279" y="214"/>
                  </a:lnTo>
                  <a:lnTo>
                    <a:pt x="286" y="216"/>
                  </a:lnTo>
                  <a:lnTo>
                    <a:pt x="287" y="217"/>
                  </a:lnTo>
                  <a:lnTo>
                    <a:pt x="288" y="225"/>
                  </a:lnTo>
                  <a:lnTo>
                    <a:pt x="288" y="229"/>
                  </a:lnTo>
                  <a:lnTo>
                    <a:pt x="288" y="233"/>
                  </a:lnTo>
                  <a:lnTo>
                    <a:pt x="293" y="234"/>
                  </a:lnTo>
                  <a:lnTo>
                    <a:pt x="296" y="236"/>
                  </a:lnTo>
                  <a:lnTo>
                    <a:pt x="296" y="238"/>
                  </a:lnTo>
                  <a:lnTo>
                    <a:pt x="295" y="240"/>
                  </a:lnTo>
                  <a:lnTo>
                    <a:pt x="291" y="244"/>
                  </a:lnTo>
                  <a:lnTo>
                    <a:pt x="287" y="244"/>
                  </a:lnTo>
                  <a:lnTo>
                    <a:pt x="284" y="247"/>
                  </a:lnTo>
                  <a:lnTo>
                    <a:pt x="280" y="248"/>
                  </a:lnTo>
                  <a:lnTo>
                    <a:pt x="276" y="250"/>
                  </a:lnTo>
                  <a:lnTo>
                    <a:pt x="274" y="254"/>
                  </a:lnTo>
                  <a:lnTo>
                    <a:pt x="270" y="262"/>
                  </a:lnTo>
                  <a:lnTo>
                    <a:pt x="270" y="265"/>
                  </a:lnTo>
                  <a:lnTo>
                    <a:pt x="270" y="270"/>
                  </a:lnTo>
                  <a:close/>
                </a:path>
              </a:pathLst>
            </a:custGeom>
            <a:solidFill>
              <a:srgbClr val="EAEAEA"/>
            </a:solidFill>
            <a:ln w="6350">
              <a:solidFill>
                <a:srgbClr val="C0C0C0"/>
              </a:solidFill>
              <a:round/>
              <a:headEnd/>
              <a:tailEnd/>
            </a:ln>
          </p:spPr>
          <p:txBody>
            <a:bodyPr/>
            <a:lstStyle/>
            <a:p>
              <a:endParaRPr lang="en-US" dirty="0"/>
            </a:p>
          </p:txBody>
        </p:sp>
        <p:sp>
          <p:nvSpPr>
            <p:cNvPr id="517" name="Freeform 333"/>
            <p:cNvSpPr>
              <a:spLocks/>
            </p:cNvSpPr>
            <p:nvPr/>
          </p:nvSpPr>
          <p:spPr bwMode="auto">
            <a:xfrm>
              <a:off x="1628775" y="3062288"/>
              <a:ext cx="241300" cy="271462"/>
            </a:xfrm>
            <a:custGeom>
              <a:avLst/>
              <a:gdLst>
                <a:gd name="T0" fmla="*/ 2147483647 w 120"/>
                <a:gd name="T1" fmla="*/ 0 h 135"/>
                <a:gd name="T2" fmla="*/ 2147483647 w 120"/>
                <a:gd name="T3" fmla="*/ 2147483647 h 135"/>
                <a:gd name="T4" fmla="*/ 2147483647 w 120"/>
                <a:gd name="T5" fmla="*/ 2147483647 h 135"/>
                <a:gd name="T6" fmla="*/ 2147483647 w 120"/>
                <a:gd name="T7" fmla="*/ 2147483647 h 135"/>
                <a:gd name="T8" fmla="*/ 2147483647 w 120"/>
                <a:gd name="T9" fmla="*/ 2147483647 h 135"/>
                <a:gd name="T10" fmla="*/ 2147483647 w 120"/>
                <a:gd name="T11" fmla="*/ 2147483647 h 135"/>
                <a:gd name="T12" fmla="*/ 0 w 120"/>
                <a:gd name="T13" fmla="*/ 2147483647 h 135"/>
                <a:gd name="T14" fmla="*/ 2147483647 w 120"/>
                <a:gd name="T15" fmla="*/ 2147483647 h 135"/>
                <a:gd name="T16" fmla="*/ 2147483647 w 120"/>
                <a:gd name="T17" fmla="*/ 2147483647 h 135"/>
                <a:gd name="T18" fmla="*/ 2147483647 w 120"/>
                <a:gd name="T19" fmla="*/ 2147483647 h 135"/>
                <a:gd name="T20" fmla="*/ 2147483647 w 120"/>
                <a:gd name="T21" fmla="*/ 2147483647 h 135"/>
                <a:gd name="T22" fmla="*/ 2147483647 w 120"/>
                <a:gd name="T23" fmla="*/ 2147483647 h 135"/>
                <a:gd name="T24" fmla="*/ 2147483647 w 120"/>
                <a:gd name="T25" fmla="*/ 2147483647 h 135"/>
                <a:gd name="T26" fmla="*/ 2147483647 w 120"/>
                <a:gd name="T27" fmla="*/ 2147483647 h 135"/>
                <a:gd name="T28" fmla="*/ 2147483647 w 120"/>
                <a:gd name="T29" fmla="*/ 2147483647 h 135"/>
                <a:gd name="T30" fmla="*/ 2147483647 w 120"/>
                <a:gd name="T31" fmla="*/ 2147483647 h 135"/>
                <a:gd name="T32" fmla="*/ 2147483647 w 120"/>
                <a:gd name="T33" fmla="*/ 2147483647 h 135"/>
                <a:gd name="T34" fmla="*/ 2147483647 w 120"/>
                <a:gd name="T35" fmla="*/ 2147483647 h 135"/>
                <a:gd name="T36" fmla="*/ 2147483647 w 120"/>
                <a:gd name="T37" fmla="*/ 2147483647 h 135"/>
                <a:gd name="T38" fmla="*/ 2147483647 w 120"/>
                <a:gd name="T39" fmla="*/ 2147483647 h 135"/>
                <a:gd name="T40" fmla="*/ 2147483647 w 120"/>
                <a:gd name="T41" fmla="*/ 2147483647 h 135"/>
                <a:gd name="T42" fmla="*/ 2147483647 w 120"/>
                <a:gd name="T43" fmla="*/ 2147483647 h 135"/>
                <a:gd name="T44" fmla="*/ 2147483647 w 120"/>
                <a:gd name="T45" fmla="*/ 2147483647 h 135"/>
                <a:gd name="T46" fmla="*/ 2147483647 w 120"/>
                <a:gd name="T47" fmla="*/ 2147483647 h 135"/>
                <a:gd name="T48" fmla="*/ 2147483647 w 120"/>
                <a:gd name="T49" fmla="*/ 2147483647 h 135"/>
                <a:gd name="T50" fmla="*/ 2147483647 w 120"/>
                <a:gd name="T51" fmla="*/ 2147483647 h 135"/>
                <a:gd name="T52" fmla="*/ 2147483647 w 120"/>
                <a:gd name="T53" fmla="*/ 2147483647 h 135"/>
                <a:gd name="T54" fmla="*/ 2147483647 w 120"/>
                <a:gd name="T55" fmla="*/ 2147483647 h 135"/>
                <a:gd name="T56" fmla="*/ 2147483647 w 120"/>
                <a:gd name="T57" fmla="*/ 2147483647 h 135"/>
                <a:gd name="T58" fmla="*/ 2147483647 w 120"/>
                <a:gd name="T59" fmla="*/ 2147483647 h 135"/>
                <a:gd name="T60" fmla="*/ 2147483647 w 120"/>
                <a:gd name="T61" fmla="*/ 2147483647 h 135"/>
                <a:gd name="T62" fmla="*/ 2147483647 w 120"/>
                <a:gd name="T63" fmla="*/ 2147483647 h 135"/>
                <a:gd name="T64" fmla="*/ 2147483647 w 120"/>
                <a:gd name="T65" fmla="*/ 2147483647 h 135"/>
                <a:gd name="T66" fmla="*/ 2147483647 w 120"/>
                <a:gd name="T67" fmla="*/ 2147483647 h 135"/>
                <a:gd name="T68" fmla="*/ 2147483647 w 120"/>
                <a:gd name="T69" fmla="*/ 2147483647 h 135"/>
                <a:gd name="T70" fmla="*/ 2147483647 w 120"/>
                <a:gd name="T71" fmla="*/ 2147483647 h 135"/>
                <a:gd name="T72" fmla="*/ 2147483647 w 120"/>
                <a:gd name="T73" fmla="*/ 2147483647 h 135"/>
                <a:gd name="T74" fmla="*/ 2147483647 w 120"/>
                <a:gd name="T75" fmla="*/ 2147483647 h 135"/>
                <a:gd name="T76" fmla="*/ 2147483647 w 120"/>
                <a:gd name="T77" fmla="*/ 2147483647 h 135"/>
                <a:gd name="T78" fmla="*/ 2147483647 w 120"/>
                <a:gd name="T79" fmla="*/ 2147483647 h 135"/>
                <a:gd name="T80" fmla="*/ 2147483647 w 120"/>
                <a:gd name="T81" fmla="*/ 2147483647 h 135"/>
                <a:gd name="T82" fmla="*/ 2147483647 w 120"/>
                <a:gd name="T83" fmla="*/ 2147483647 h 135"/>
                <a:gd name="T84" fmla="*/ 2147483647 w 120"/>
                <a:gd name="T85" fmla="*/ 2147483647 h 135"/>
                <a:gd name="T86" fmla="*/ 2147483647 w 120"/>
                <a:gd name="T87" fmla="*/ 2147483647 h 135"/>
                <a:gd name="T88" fmla="*/ 2147483647 w 120"/>
                <a:gd name="T89" fmla="*/ 2147483647 h 135"/>
                <a:gd name="T90" fmla="*/ 2147483647 w 120"/>
                <a:gd name="T91" fmla="*/ 2147483647 h 135"/>
                <a:gd name="T92" fmla="*/ 2147483647 w 120"/>
                <a:gd name="T93" fmla="*/ 2147483647 h 1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0"/>
                <a:gd name="T142" fmla="*/ 0 h 135"/>
                <a:gd name="T143" fmla="*/ 120 w 120"/>
                <a:gd name="T144" fmla="*/ 135 h 1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0" h="135">
                  <a:moveTo>
                    <a:pt x="66" y="0"/>
                  </a:moveTo>
                  <a:lnTo>
                    <a:pt x="66" y="0"/>
                  </a:lnTo>
                  <a:lnTo>
                    <a:pt x="58" y="0"/>
                  </a:lnTo>
                  <a:lnTo>
                    <a:pt x="60" y="8"/>
                  </a:lnTo>
                  <a:lnTo>
                    <a:pt x="58" y="11"/>
                  </a:lnTo>
                  <a:lnTo>
                    <a:pt x="60" y="11"/>
                  </a:lnTo>
                  <a:lnTo>
                    <a:pt x="60" y="14"/>
                  </a:lnTo>
                  <a:lnTo>
                    <a:pt x="55" y="14"/>
                  </a:lnTo>
                  <a:lnTo>
                    <a:pt x="54" y="22"/>
                  </a:lnTo>
                  <a:lnTo>
                    <a:pt x="50" y="36"/>
                  </a:lnTo>
                  <a:lnTo>
                    <a:pt x="58" y="47"/>
                  </a:lnTo>
                  <a:lnTo>
                    <a:pt x="47" y="80"/>
                  </a:lnTo>
                  <a:lnTo>
                    <a:pt x="0" y="96"/>
                  </a:lnTo>
                  <a:lnTo>
                    <a:pt x="16" y="135"/>
                  </a:lnTo>
                  <a:lnTo>
                    <a:pt x="23" y="133"/>
                  </a:lnTo>
                  <a:lnTo>
                    <a:pt x="27" y="133"/>
                  </a:lnTo>
                  <a:lnTo>
                    <a:pt x="31" y="130"/>
                  </a:lnTo>
                  <a:lnTo>
                    <a:pt x="33" y="129"/>
                  </a:lnTo>
                  <a:lnTo>
                    <a:pt x="39" y="129"/>
                  </a:lnTo>
                  <a:lnTo>
                    <a:pt x="43" y="129"/>
                  </a:lnTo>
                  <a:lnTo>
                    <a:pt x="44" y="130"/>
                  </a:lnTo>
                  <a:lnTo>
                    <a:pt x="45" y="130"/>
                  </a:lnTo>
                  <a:lnTo>
                    <a:pt x="47" y="129"/>
                  </a:lnTo>
                  <a:lnTo>
                    <a:pt x="49" y="128"/>
                  </a:lnTo>
                  <a:lnTo>
                    <a:pt x="50" y="126"/>
                  </a:lnTo>
                  <a:lnTo>
                    <a:pt x="51" y="124"/>
                  </a:lnTo>
                  <a:lnTo>
                    <a:pt x="50" y="122"/>
                  </a:lnTo>
                  <a:lnTo>
                    <a:pt x="50" y="121"/>
                  </a:lnTo>
                  <a:lnTo>
                    <a:pt x="53" y="119"/>
                  </a:lnTo>
                  <a:lnTo>
                    <a:pt x="55" y="116"/>
                  </a:lnTo>
                  <a:lnTo>
                    <a:pt x="64" y="115"/>
                  </a:lnTo>
                  <a:lnTo>
                    <a:pt x="66" y="115"/>
                  </a:lnTo>
                  <a:lnTo>
                    <a:pt x="69" y="113"/>
                  </a:lnTo>
                  <a:lnTo>
                    <a:pt x="71" y="111"/>
                  </a:lnTo>
                  <a:lnTo>
                    <a:pt x="72" y="107"/>
                  </a:lnTo>
                  <a:lnTo>
                    <a:pt x="72" y="104"/>
                  </a:lnTo>
                  <a:lnTo>
                    <a:pt x="73" y="101"/>
                  </a:lnTo>
                  <a:lnTo>
                    <a:pt x="76" y="100"/>
                  </a:lnTo>
                  <a:lnTo>
                    <a:pt x="78" y="99"/>
                  </a:lnTo>
                  <a:lnTo>
                    <a:pt x="80" y="97"/>
                  </a:lnTo>
                  <a:lnTo>
                    <a:pt x="82" y="97"/>
                  </a:lnTo>
                  <a:lnTo>
                    <a:pt x="84" y="97"/>
                  </a:lnTo>
                  <a:lnTo>
                    <a:pt x="87" y="97"/>
                  </a:lnTo>
                  <a:lnTo>
                    <a:pt x="89" y="96"/>
                  </a:lnTo>
                  <a:lnTo>
                    <a:pt x="89" y="95"/>
                  </a:lnTo>
                  <a:lnTo>
                    <a:pt x="89" y="91"/>
                  </a:lnTo>
                  <a:lnTo>
                    <a:pt x="88" y="91"/>
                  </a:lnTo>
                  <a:lnTo>
                    <a:pt x="88" y="88"/>
                  </a:lnTo>
                  <a:lnTo>
                    <a:pt x="88" y="85"/>
                  </a:lnTo>
                  <a:lnTo>
                    <a:pt x="88" y="82"/>
                  </a:lnTo>
                  <a:lnTo>
                    <a:pt x="88" y="79"/>
                  </a:lnTo>
                  <a:lnTo>
                    <a:pt x="92" y="74"/>
                  </a:lnTo>
                  <a:lnTo>
                    <a:pt x="94" y="72"/>
                  </a:lnTo>
                  <a:lnTo>
                    <a:pt x="95" y="71"/>
                  </a:lnTo>
                  <a:lnTo>
                    <a:pt x="97" y="72"/>
                  </a:lnTo>
                  <a:lnTo>
                    <a:pt x="97" y="73"/>
                  </a:lnTo>
                  <a:lnTo>
                    <a:pt x="98" y="73"/>
                  </a:lnTo>
                  <a:lnTo>
                    <a:pt x="99" y="74"/>
                  </a:lnTo>
                  <a:lnTo>
                    <a:pt x="100" y="73"/>
                  </a:lnTo>
                  <a:lnTo>
                    <a:pt x="103" y="68"/>
                  </a:lnTo>
                  <a:lnTo>
                    <a:pt x="104" y="67"/>
                  </a:lnTo>
                  <a:lnTo>
                    <a:pt x="106" y="63"/>
                  </a:lnTo>
                  <a:lnTo>
                    <a:pt x="108" y="61"/>
                  </a:lnTo>
                  <a:lnTo>
                    <a:pt x="111" y="57"/>
                  </a:lnTo>
                  <a:lnTo>
                    <a:pt x="117" y="50"/>
                  </a:lnTo>
                  <a:lnTo>
                    <a:pt x="119" y="46"/>
                  </a:lnTo>
                  <a:lnTo>
                    <a:pt x="119" y="45"/>
                  </a:lnTo>
                  <a:lnTo>
                    <a:pt x="120" y="41"/>
                  </a:lnTo>
                  <a:lnTo>
                    <a:pt x="120" y="40"/>
                  </a:lnTo>
                  <a:lnTo>
                    <a:pt x="119" y="39"/>
                  </a:lnTo>
                  <a:lnTo>
                    <a:pt x="119" y="38"/>
                  </a:lnTo>
                  <a:lnTo>
                    <a:pt x="117" y="38"/>
                  </a:lnTo>
                  <a:lnTo>
                    <a:pt x="114" y="36"/>
                  </a:lnTo>
                  <a:lnTo>
                    <a:pt x="111" y="34"/>
                  </a:lnTo>
                  <a:lnTo>
                    <a:pt x="110" y="30"/>
                  </a:lnTo>
                  <a:lnTo>
                    <a:pt x="109" y="30"/>
                  </a:lnTo>
                  <a:lnTo>
                    <a:pt x="108" y="29"/>
                  </a:lnTo>
                  <a:lnTo>
                    <a:pt x="108" y="27"/>
                  </a:lnTo>
                  <a:lnTo>
                    <a:pt x="106" y="25"/>
                  </a:lnTo>
                  <a:lnTo>
                    <a:pt x="105" y="24"/>
                  </a:lnTo>
                  <a:lnTo>
                    <a:pt x="103" y="22"/>
                  </a:lnTo>
                  <a:lnTo>
                    <a:pt x="100" y="20"/>
                  </a:lnTo>
                  <a:lnTo>
                    <a:pt x="98" y="20"/>
                  </a:lnTo>
                  <a:lnTo>
                    <a:pt x="94" y="18"/>
                  </a:lnTo>
                  <a:lnTo>
                    <a:pt x="89" y="18"/>
                  </a:lnTo>
                  <a:lnTo>
                    <a:pt x="87" y="17"/>
                  </a:lnTo>
                  <a:lnTo>
                    <a:pt x="81" y="14"/>
                  </a:lnTo>
                  <a:lnTo>
                    <a:pt x="77" y="12"/>
                  </a:lnTo>
                  <a:lnTo>
                    <a:pt x="75" y="11"/>
                  </a:lnTo>
                  <a:lnTo>
                    <a:pt x="73" y="8"/>
                  </a:lnTo>
                  <a:lnTo>
                    <a:pt x="71" y="6"/>
                  </a:lnTo>
                  <a:lnTo>
                    <a:pt x="71" y="5"/>
                  </a:lnTo>
                  <a:lnTo>
                    <a:pt x="69" y="3"/>
                  </a:lnTo>
                  <a:lnTo>
                    <a:pt x="66" y="0"/>
                  </a:lnTo>
                  <a:close/>
                </a:path>
              </a:pathLst>
            </a:custGeom>
            <a:solidFill>
              <a:srgbClr val="EAEAEA"/>
            </a:solidFill>
            <a:ln w="6350" cap="flat">
              <a:solidFill>
                <a:srgbClr val="C0C0C0"/>
              </a:solidFill>
              <a:prstDash val="solid"/>
              <a:miter lim="800000"/>
              <a:headEnd/>
              <a:tailEnd/>
            </a:ln>
          </p:spPr>
          <p:txBody>
            <a:bodyPr/>
            <a:lstStyle/>
            <a:p>
              <a:endParaRPr lang="en-US" dirty="0"/>
            </a:p>
          </p:txBody>
        </p:sp>
      </p:grpSp>
      <p:sp>
        <p:nvSpPr>
          <p:cNvPr id="17464" name="TextBox 751"/>
          <p:cNvSpPr txBox="1">
            <a:spLocks noChangeArrowheads="1"/>
          </p:cNvSpPr>
          <p:nvPr/>
        </p:nvSpPr>
        <p:spPr bwMode="auto">
          <a:xfrm>
            <a:off x="271462" y="6303672"/>
            <a:ext cx="8352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0975" indent="-180975">
              <a:defRPr sz="1600">
                <a:solidFill>
                  <a:schemeClr val="tx1"/>
                </a:solidFill>
                <a:latin typeface="Arial" charset="0"/>
              </a:defRPr>
            </a:lvl1pPr>
            <a:lvl2pPr>
              <a:defRPr sz="1400">
                <a:solidFill>
                  <a:srgbClr val="7E7E7E"/>
                </a:solidFill>
                <a:latin typeface="Arial" charset="0"/>
              </a:defRPr>
            </a:lvl2pPr>
            <a:lvl3pPr>
              <a:defRPr sz="1200">
                <a:solidFill>
                  <a:srgbClr val="7E7E7E"/>
                </a:solidFill>
                <a:latin typeface="Arial" charset="0"/>
              </a:defRPr>
            </a:lvl3pPr>
            <a:lvl4pPr>
              <a:defRPr sz="1000">
                <a:solidFill>
                  <a:srgbClr val="7E7E7E"/>
                </a:solidFill>
                <a:latin typeface="Arial" charset="0"/>
              </a:defRPr>
            </a:lvl4pPr>
            <a:lvl5pPr>
              <a:defRPr sz="1000">
                <a:solidFill>
                  <a:srgbClr val="7E7E7E"/>
                </a:solidFill>
                <a:latin typeface="Arial" charset="0"/>
              </a:defRPr>
            </a:lvl5pPr>
            <a:lvl6pPr eaLnBrk="0" fontAlgn="base" hangingPunct="0">
              <a:spcBef>
                <a:spcPct val="45000"/>
              </a:spcBef>
              <a:spcAft>
                <a:spcPct val="0"/>
              </a:spcAft>
              <a:buClr>
                <a:srgbClr val="FFC500"/>
              </a:buClr>
              <a:buFont typeface="Arial" charset="0"/>
              <a:buChar char="-"/>
              <a:defRPr sz="1000">
                <a:solidFill>
                  <a:srgbClr val="7E7E7E"/>
                </a:solidFill>
                <a:latin typeface="Arial" charset="0"/>
              </a:defRPr>
            </a:lvl6pPr>
            <a:lvl7pPr eaLnBrk="0" fontAlgn="base" hangingPunct="0">
              <a:spcBef>
                <a:spcPct val="45000"/>
              </a:spcBef>
              <a:spcAft>
                <a:spcPct val="0"/>
              </a:spcAft>
              <a:buClr>
                <a:srgbClr val="FFC500"/>
              </a:buClr>
              <a:buFont typeface="Arial" charset="0"/>
              <a:buChar char="-"/>
              <a:defRPr sz="1000">
                <a:solidFill>
                  <a:srgbClr val="7E7E7E"/>
                </a:solidFill>
                <a:latin typeface="Arial" charset="0"/>
              </a:defRPr>
            </a:lvl7pPr>
            <a:lvl8pPr eaLnBrk="0" fontAlgn="base" hangingPunct="0">
              <a:spcBef>
                <a:spcPct val="45000"/>
              </a:spcBef>
              <a:spcAft>
                <a:spcPct val="0"/>
              </a:spcAft>
              <a:buClr>
                <a:srgbClr val="FFC500"/>
              </a:buClr>
              <a:buFont typeface="Arial" charset="0"/>
              <a:buChar char="-"/>
              <a:defRPr sz="1000">
                <a:solidFill>
                  <a:srgbClr val="7E7E7E"/>
                </a:solidFill>
                <a:latin typeface="Arial" charset="0"/>
              </a:defRPr>
            </a:lvl8pPr>
            <a:lvl9pPr eaLnBrk="0" fontAlgn="base" hangingPunct="0">
              <a:spcBef>
                <a:spcPct val="45000"/>
              </a:spcBef>
              <a:spcAft>
                <a:spcPct val="0"/>
              </a:spcAft>
              <a:buClr>
                <a:srgbClr val="FFC500"/>
              </a:buClr>
              <a:buFont typeface="Arial" charset="0"/>
              <a:buChar char="-"/>
              <a:defRPr sz="1000">
                <a:solidFill>
                  <a:srgbClr val="7E7E7E"/>
                </a:solidFill>
                <a:latin typeface="Arial" charset="0"/>
              </a:defRPr>
            </a:lvl9pPr>
          </a:lstStyle>
          <a:p>
            <a:pPr eaLnBrk="0" hangingPunct="0">
              <a:spcBef>
                <a:spcPts val="0"/>
              </a:spcBef>
              <a:buClr>
                <a:schemeClr val="tx1"/>
              </a:buClr>
              <a:buFontTx/>
              <a:buAutoNum type="arabicPeriod"/>
              <a:defRPr/>
            </a:pPr>
            <a:r>
              <a:rPr lang="en-AU" altLang="en-US" sz="800" b="0" dirty="0" smtClean="0">
                <a:solidFill>
                  <a:srgbClr val="777777"/>
                </a:solidFill>
              </a:rPr>
              <a:t>Production </a:t>
            </a:r>
            <a:r>
              <a:rPr lang="en-AU" altLang="en-US" sz="800" b="0" dirty="0">
                <a:solidFill>
                  <a:srgbClr val="777777"/>
                </a:solidFill>
              </a:rPr>
              <a:t>either online or expected to be online in CY2014 </a:t>
            </a:r>
          </a:p>
          <a:p>
            <a:pPr eaLnBrk="0" hangingPunct="0">
              <a:spcBef>
                <a:spcPts val="0"/>
              </a:spcBef>
              <a:buClr>
                <a:schemeClr val="tx1"/>
              </a:buClr>
              <a:buFontTx/>
              <a:buAutoNum type="arabicPeriod"/>
              <a:defRPr/>
            </a:pPr>
            <a:r>
              <a:rPr lang="en-AU" altLang="en-US" sz="800" b="0" dirty="0">
                <a:solidFill>
                  <a:srgbClr val="777777"/>
                </a:solidFill>
              </a:rPr>
              <a:t>Production may be at the same physical location.  Other production includes ceiling tile, metal ceiling grid, </a:t>
            </a:r>
            <a:r>
              <a:rPr lang="en-AU" altLang="en-US" sz="800" b="0" dirty="0" smtClean="0">
                <a:solidFill>
                  <a:srgbClr val="777777"/>
                </a:solidFill>
              </a:rPr>
              <a:t>metal products, joint </a:t>
            </a:r>
            <a:r>
              <a:rPr lang="en-AU" altLang="en-US" sz="800" b="0" dirty="0">
                <a:solidFill>
                  <a:srgbClr val="777777"/>
                </a:solidFill>
              </a:rPr>
              <a:t>compounds, mineral wool and cornice production </a:t>
            </a:r>
          </a:p>
          <a:p>
            <a:pPr eaLnBrk="0" hangingPunct="0">
              <a:spcBef>
                <a:spcPts val="0"/>
              </a:spcBef>
              <a:buClr>
                <a:schemeClr val="tx1"/>
              </a:buClr>
              <a:buFontTx/>
              <a:buAutoNum type="arabicPeriod"/>
              <a:defRPr/>
            </a:pPr>
            <a:r>
              <a:rPr lang="en-AU" altLang="en-US" sz="800" b="0" dirty="0">
                <a:solidFill>
                  <a:srgbClr val="777777"/>
                </a:solidFill>
              </a:rPr>
              <a:t>Certain manufacturing facilities and gypsum quarries held in joint venture with third parties (refer to page 8 of this presentation)</a:t>
            </a:r>
          </a:p>
        </p:txBody>
      </p:sp>
      <p:sp>
        <p:nvSpPr>
          <p:cNvPr id="17680" name="Rectangle 233"/>
          <p:cNvSpPr>
            <a:spLocks noChangeArrowheads="1"/>
          </p:cNvSpPr>
          <p:nvPr/>
        </p:nvSpPr>
        <p:spPr bwMode="auto">
          <a:xfrm>
            <a:off x="4369002" y="2674792"/>
            <a:ext cx="264190" cy="9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500" dirty="0">
                <a:solidFill>
                  <a:schemeClr val="tx2"/>
                </a:solidFill>
                <a:cs typeface="Arial" charset="0"/>
              </a:rPr>
              <a:t>CHINA</a:t>
            </a:r>
          </a:p>
        </p:txBody>
      </p:sp>
      <p:sp>
        <p:nvSpPr>
          <p:cNvPr id="17681" name="Rectangle 236"/>
          <p:cNvSpPr>
            <a:spLocks noChangeArrowheads="1"/>
          </p:cNvSpPr>
          <p:nvPr/>
        </p:nvSpPr>
        <p:spPr bwMode="auto">
          <a:xfrm>
            <a:off x="4021873" y="3363477"/>
            <a:ext cx="424367" cy="9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500" dirty="0">
                <a:solidFill>
                  <a:schemeClr val="tx2"/>
                </a:solidFill>
                <a:cs typeface="Arial" charset="0"/>
              </a:rPr>
              <a:t>THAILAND</a:t>
            </a:r>
          </a:p>
        </p:txBody>
      </p:sp>
      <p:sp>
        <p:nvSpPr>
          <p:cNvPr id="17682" name="Rectangle 238"/>
          <p:cNvSpPr>
            <a:spLocks noChangeArrowheads="1"/>
          </p:cNvSpPr>
          <p:nvPr/>
        </p:nvSpPr>
        <p:spPr bwMode="auto">
          <a:xfrm>
            <a:off x="4496662" y="3329259"/>
            <a:ext cx="374442" cy="9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500" dirty="0">
                <a:solidFill>
                  <a:schemeClr val="tx2"/>
                </a:solidFill>
                <a:cs typeface="Arial" charset="0"/>
              </a:rPr>
              <a:t>VIETNAM</a:t>
            </a:r>
          </a:p>
        </p:txBody>
      </p:sp>
      <p:sp>
        <p:nvSpPr>
          <p:cNvPr id="17684" name="Rectangle 240"/>
          <p:cNvSpPr>
            <a:spLocks noChangeArrowheads="1"/>
          </p:cNvSpPr>
          <p:nvPr/>
        </p:nvSpPr>
        <p:spPr bwMode="auto">
          <a:xfrm>
            <a:off x="4289685" y="3754634"/>
            <a:ext cx="434768" cy="9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500" dirty="0">
                <a:solidFill>
                  <a:schemeClr val="tx2"/>
                </a:solidFill>
                <a:cs typeface="Arial" charset="0"/>
              </a:rPr>
              <a:t>MALAYSIA</a:t>
            </a:r>
          </a:p>
        </p:txBody>
      </p:sp>
      <p:sp>
        <p:nvSpPr>
          <p:cNvPr id="17685" name="Rectangle 241"/>
          <p:cNvSpPr>
            <a:spLocks noChangeArrowheads="1"/>
          </p:cNvSpPr>
          <p:nvPr/>
        </p:nvSpPr>
        <p:spPr bwMode="auto">
          <a:xfrm>
            <a:off x="4174287" y="4285816"/>
            <a:ext cx="459731" cy="9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500" dirty="0">
                <a:solidFill>
                  <a:schemeClr val="tx2"/>
                </a:solidFill>
                <a:cs typeface="Arial" charset="0"/>
              </a:rPr>
              <a:t>INDONESIA</a:t>
            </a:r>
          </a:p>
        </p:txBody>
      </p:sp>
      <p:sp>
        <p:nvSpPr>
          <p:cNvPr id="17686" name="Rectangle 243"/>
          <p:cNvSpPr>
            <a:spLocks noChangeArrowheads="1"/>
          </p:cNvSpPr>
          <p:nvPr/>
        </p:nvSpPr>
        <p:spPr bwMode="auto">
          <a:xfrm>
            <a:off x="5249530" y="3741098"/>
            <a:ext cx="515897" cy="9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500" dirty="0">
                <a:solidFill>
                  <a:schemeClr val="tx2"/>
                </a:solidFill>
                <a:cs typeface="Arial" charset="0"/>
              </a:rPr>
              <a:t>PHILIPPINES</a:t>
            </a:r>
          </a:p>
        </p:txBody>
      </p:sp>
      <p:sp>
        <p:nvSpPr>
          <p:cNvPr id="17689" name="Rectangle 250"/>
          <p:cNvSpPr>
            <a:spLocks noChangeArrowheads="1"/>
          </p:cNvSpPr>
          <p:nvPr/>
        </p:nvSpPr>
        <p:spPr bwMode="auto">
          <a:xfrm>
            <a:off x="5316336" y="2462354"/>
            <a:ext cx="615748" cy="11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ts val="700"/>
              </a:lnSpc>
            </a:pPr>
            <a:r>
              <a:rPr lang="en-US" altLang="en-US" sz="500" dirty="0">
                <a:solidFill>
                  <a:schemeClr val="tx2"/>
                </a:solidFill>
                <a:cs typeface="Arial" charset="0"/>
              </a:rPr>
              <a:t>SOUTH KOREA</a:t>
            </a:r>
          </a:p>
        </p:txBody>
      </p:sp>
      <p:sp>
        <p:nvSpPr>
          <p:cNvPr id="17692" name="Rectangle 243"/>
          <p:cNvSpPr>
            <a:spLocks noChangeArrowheads="1"/>
          </p:cNvSpPr>
          <p:nvPr/>
        </p:nvSpPr>
        <p:spPr bwMode="auto">
          <a:xfrm>
            <a:off x="5395409" y="4897119"/>
            <a:ext cx="370294"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500" dirty="0">
                <a:solidFill>
                  <a:schemeClr val="tx2"/>
                </a:solidFill>
                <a:cs typeface="Arial" charset="0"/>
              </a:rPr>
              <a:t>AUSTRALIA</a:t>
            </a:r>
          </a:p>
        </p:txBody>
      </p:sp>
      <p:sp>
        <p:nvSpPr>
          <p:cNvPr id="17693" name="Rectangle 243"/>
          <p:cNvSpPr>
            <a:spLocks noChangeArrowheads="1"/>
          </p:cNvSpPr>
          <p:nvPr/>
        </p:nvSpPr>
        <p:spPr bwMode="auto">
          <a:xfrm>
            <a:off x="7464296" y="5991264"/>
            <a:ext cx="615748" cy="9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500" dirty="0">
                <a:solidFill>
                  <a:schemeClr val="tx2"/>
                </a:solidFill>
                <a:cs typeface="Arial" charset="0"/>
              </a:rPr>
              <a:t>NEW ZEALAND</a:t>
            </a:r>
          </a:p>
        </p:txBody>
      </p:sp>
      <p:sp>
        <p:nvSpPr>
          <p:cNvPr id="17695" name="Rectangle 233"/>
          <p:cNvSpPr>
            <a:spLocks noChangeArrowheads="1"/>
          </p:cNvSpPr>
          <p:nvPr/>
        </p:nvSpPr>
        <p:spPr bwMode="auto">
          <a:xfrm>
            <a:off x="3056018" y="3041976"/>
            <a:ext cx="226746" cy="9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500" dirty="0">
                <a:solidFill>
                  <a:schemeClr val="tx2"/>
                </a:solidFill>
                <a:cs typeface="Arial" charset="0"/>
              </a:rPr>
              <a:t>INDIA</a:t>
            </a:r>
          </a:p>
        </p:txBody>
      </p:sp>
      <p:sp>
        <p:nvSpPr>
          <p:cNvPr id="17444" name="Rectangle 233"/>
          <p:cNvSpPr>
            <a:spLocks noChangeArrowheads="1"/>
          </p:cNvSpPr>
          <p:nvPr/>
        </p:nvSpPr>
        <p:spPr bwMode="auto">
          <a:xfrm>
            <a:off x="1658013" y="2917463"/>
            <a:ext cx="466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500" dirty="0">
                <a:solidFill>
                  <a:schemeClr val="tx2"/>
                </a:solidFill>
                <a:cs typeface="Arial" charset="0"/>
              </a:rPr>
              <a:t>SAUDI ARABIA</a:t>
            </a:r>
          </a:p>
        </p:txBody>
      </p:sp>
      <p:sp>
        <p:nvSpPr>
          <p:cNvPr id="17458" name="Oval 742"/>
          <p:cNvSpPr>
            <a:spLocks noChangeArrowheads="1"/>
          </p:cNvSpPr>
          <p:nvPr/>
        </p:nvSpPr>
        <p:spPr bwMode="auto">
          <a:xfrm>
            <a:off x="1989556" y="7666307"/>
            <a:ext cx="114300" cy="95250"/>
          </a:xfrm>
          <a:prstGeom prst="ellipse">
            <a:avLst/>
          </a:pr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AU" altLang="en-US" dirty="0">
              <a:solidFill>
                <a:srgbClr val="FFFFFF"/>
              </a:solidFill>
              <a:latin typeface="Calibri" pitchFamily="34" charset="0"/>
            </a:endParaRPr>
          </a:p>
        </p:txBody>
      </p:sp>
      <p:graphicFrame>
        <p:nvGraphicFramePr>
          <p:cNvPr id="87569" name="Group 529"/>
          <p:cNvGraphicFramePr>
            <a:graphicFrameLocks noGrp="1"/>
          </p:cNvGraphicFramePr>
          <p:nvPr>
            <p:extLst>
              <p:ext uri="{D42A27DB-BD31-4B8C-83A1-F6EECF244321}">
                <p14:modId xmlns:p14="http://schemas.microsoft.com/office/powerpoint/2010/main" val="883417676"/>
              </p:ext>
            </p:extLst>
          </p:nvPr>
        </p:nvGraphicFramePr>
        <p:xfrm>
          <a:off x="404055" y="4463621"/>
          <a:ext cx="1744070" cy="1287628"/>
        </p:xfrm>
        <a:graphic>
          <a:graphicData uri="http://schemas.openxmlformats.org/drawingml/2006/table">
            <a:tbl>
              <a:tblPr/>
              <a:tblGrid>
                <a:gridCol w="1020170"/>
                <a:gridCol w="723900"/>
              </a:tblGrid>
              <a:tr h="4314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000" b="1" i="0" u="none" strike="noStrike" cap="none" normalizeH="0" baseline="0" dirty="0" smtClean="0">
                        <a:ln>
                          <a:noFill/>
                        </a:ln>
                        <a:solidFill>
                          <a:schemeClr val="bg1"/>
                        </a:solidFill>
                        <a:effectLst/>
                        <a:latin typeface="Arial" charset="0"/>
                      </a:endParaRPr>
                    </a:p>
                  </a:txBody>
                  <a:tcPr marL="46800" marR="46800" marT="46815" marB="468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bg1"/>
                          </a:solidFill>
                          <a:effectLst/>
                          <a:latin typeface="Arial" charset="0"/>
                        </a:rPr>
                        <a:t>USG/ Boral JV</a:t>
                      </a:r>
                      <a:endParaRPr kumimoji="0" lang="en-GB" altLang="en-US" sz="900" b="1" i="0" u="none" strike="noStrike" cap="none" normalizeH="0" baseline="0" dirty="0" smtClean="0">
                        <a:ln>
                          <a:noFill/>
                        </a:ln>
                        <a:solidFill>
                          <a:schemeClr val="bg1"/>
                        </a:solidFill>
                        <a:effectLst/>
                        <a:latin typeface="Arial" charset="0"/>
                      </a:endParaRPr>
                    </a:p>
                  </a:txBody>
                  <a:tcPr marL="46800" marR="46800" marT="46815" marB="468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7777"/>
                    </a:solidFill>
                  </a:tcPr>
                </a:tc>
              </a:tr>
              <a:tr h="3818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charset="0"/>
                        </a:rPr>
                        <a:t>Capacity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charset="0"/>
                        </a:rPr>
                        <a:t>(m m</a:t>
                      </a:r>
                      <a:r>
                        <a:rPr kumimoji="0" lang="en-US" altLang="en-US" sz="900" b="0" i="0" u="none" strike="noStrike" cap="none" normalizeH="0" baseline="0" dirty="0" smtClean="0">
                          <a:ln>
                            <a:noFill/>
                          </a:ln>
                          <a:solidFill>
                            <a:schemeClr val="tx1"/>
                          </a:solidFill>
                          <a:effectLst/>
                          <a:latin typeface="Arial" charset="0"/>
                          <a:cs typeface="Arial" charset="0"/>
                        </a:rPr>
                        <a:t>²</a:t>
                      </a:r>
                      <a:r>
                        <a:rPr kumimoji="0" lang="en-US" altLang="en-US" sz="900" b="0" i="0" u="none" strike="noStrike" cap="none" normalizeH="0" baseline="0" dirty="0" smtClean="0">
                          <a:ln>
                            <a:noFill/>
                          </a:ln>
                          <a:solidFill>
                            <a:schemeClr val="tx1"/>
                          </a:solidFill>
                          <a:effectLst/>
                          <a:latin typeface="Arial" charset="0"/>
                        </a:rPr>
                        <a:t>)</a:t>
                      </a:r>
                      <a:r>
                        <a:rPr kumimoji="0" lang="en-US" altLang="en-US" sz="900" b="0" i="0" u="none" strike="noStrike" cap="none" normalizeH="0" baseline="30000" dirty="0" smtClean="0">
                          <a:ln>
                            <a:noFill/>
                          </a:ln>
                          <a:solidFill>
                            <a:schemeClr val="tx1"/>
                          </a:solidFill>
                          <a:effectLst/>
                          <a:latin typeface="Arial" charset="0"/>
                        </a:rPr>
                        <a:t>1</a:t>
                      </a:r>
                    </a:p>
                  </a:txBody>
                  <a:tcPr marL="46800" marR="46800" marT="46815" marB="468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Arial" charset="0"/>
                        </a:rPr>
                        <a:t>633</a:t>
                      </a:r>
                      <a:endParaRPr kumimoji="0" lang="en-GB" altLang="en-US" sz="1000" b="1" i="0" u="none" strike="noStrike" cap="none" normalizeH="0" baseline="0" dirty="0" smtClean="0">
                        <a:ln>
                          <a:noFill/>
                        </a:ln>
                        <a:solidFill>
                          <a:schemeClr val="bg1"/>
                        </a:solidFill>
                        <a:effectLst/>
                        <a:latin typeface="Arial" charset="0"/>
                      </a:endParaRPr>
                    </a:p>
                  </a:txBody>
                  <a:tcPr marL="46800" marR="46800" marT="46815" marB="468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76092"/>
                    </a:solidFill>
                  </a:tcPr>
                </a:tc>
              </a:tr>
              <a:tr h="474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charset="0"/>
                        </a:rPr>
                        <a:t>Capacity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charset="0"/>
                        </a:rPr>
                        <a:t>(BSF)</a:t>
                      </a:r>
                      <a:r>
                        <a:rPr kumimoji="0" lang="en-US" altLang="en-US" sz="900" b="0" i="0" u="none" strike="noStrike" cap="none" normalizeH="0" baseline="30000" dirty="0" smtClean="0">
                          <a:ln>
                            <a:noFill/>
                          </a:ln>
                          <a:solidFill>
                            <a:schemeClr val="tx1"/>
                          </a:solidFill>
                          <a:effectLst/>
                          <a:latin typeface="Arial" charset="0"/>
                        </a:rPr>
                        <a:t>1</a:t>
                      </a:r>
                    </a:p>
                  </a:txBody>
                  <a:tcPr marL="46800" marR="46800" marT="46815" marB="468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Arial" charset="0"/>
                        </a:rPr>
                        <a:t>6.8</a:t>
                      </a:r>
                      <a:endParaRPr kumimoji="0" lang="en-GB" altLang="en-US" sz="1000" b="1" i="0" u="none" strike="noStrike" cap="none" normalizeH="0" baseline="0" dirty="0" smtClean="0">
                        <a:ln>
                          <a:noFill/>
                        </a:ln>
                        <a:solidFill>
                          <a:schemeClr val="bg1"/>
                        </a:solidFill>
                        <a:effectLst/>
                        <a:latin typeface="Arial" charset="0"/>
                      </a:endParaRPr>
                    </a:p>
                  </a:txBody>
                  <a:tcPr marL="46800" marR="46800" marT="46815" marB="468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76092"/>
                    </a:solidFill>
                  </a:tcPr>
                </a:tc>
              </a:tr>
            </a:tbl>
          </a:graphicData>
        </a:graphic>
      </p:graphicFrame>
      <p:sp>
        <p:nvSpPr>
          <p:cNvPr id="504" name="TextBox 181"/>
          <p:cNvSpPr txBox="1">
            <a:spLocks noChangeArrowheads="1"/>
          </p:cNvSpPr>
          <p:nvPr/>
        </p:nvSpPr>
        <p:spPr bwMode="auto">
          <a:xfrm>
            <a:off x="6050240" y="2389154"/>
            <a:ext cx="1811714" cy="106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AU" altLang="en-US" sz="1100" dirty="0"/>
              <a:t>Manufacturing footprint </a:t>
            </a:r>
          </a:p>
          <a:p>
            <a:pPr eaLnBrk="1" hangingPunct="1"/>
            <a:r>
              <a:rPr lang="en-AU" altLang="en-US" sz="1000" b="0" i="1" dirty="0"/>
              <a:t>(</a:t>
            </a:r>
            <a:r>
              <a:rPr lang="en-AU" altLang="en-US" sz="1000" b="0" i="1" dirty="0" smtClean="0"/>
              <a:t>number of operations)</a:t>
            </a:r>
            <a:endParaRPr lang="en-AU" altLang="en-US" sz="1000" b="0" i="1" dirty="0"/>
          </a:p>
          <a:p>
            <a:pPr eaLnBrk="1" hangingPunct="1">
              <a:spcBef>
                <a:spcPts val="500"/>
              </a:spcBef>
              <a:spcAft>
                <a:spcPts val="500"/>
              </a:spcAft>
            </a:pPr>
            <a:r>
              <a:rPr lang="en-AU" altLang="en-US" sz="1000" b="0" dirty="0"/>
              <a:t>     </a:t>
            </a:r>
            <a:r>
              <a:rPr lang="en-AU" altLang="en-US" sz="1000" b="0" dirty="0" smtClean="0"/>
              <a:t> Boral </a:t>
            </a:r>
            <a:r>
              <a:rPr lang="en-AU" altLang="en-US" sz="1000" b="0" dirty="0"/>
              <a:t>plasterboard </a:t>
            </a:r>
            <a:r>
              <a:rPr lang="en-AU" altLang="en-US" sz="1000" b="0" dirty="0" smtClean="0"/>
              <a:t>plant</a:t>
            </a:r>
            <a:endParaRPr lang="en-AU" altLang="en-US" sz="1000" b="0" dirty="0"/>
          </a:p>
          <a:p>
            <a:pPr eaLnBrk="1" hangingPunct="1">
              <a:spcAft>
                <a:spcPts val="500"/>
              </a:spcAft>
            </a:pPr>
            <a:r>
              <a:rPr lang="en-AU" altLang="en-US" sz="1000" b="0" dirty="0"/>
              <a:t>     </a:t>
            </a:r>
            <a:r>
              <a:rPr lang="en-AU" altLang="en-US" sz="1000" b="0" dirty="0" smtClean="0"/>
              <a:t> Boral </a:t>
            </a:r>
            <a:r>
              <a:rPr lang="en-AU" altLang="en-US" sz="1000" b="0" dirty="0"/>
              <a:t>gypsum </a:t>
            </a:r>
            <a:r>
              <a:rPr lang="en-AU" altLang="en-US" sz="1000" b="0" dirty="0" smtClean="0"/>
              <a:t>mine</a:t>
            </a:r>
            <a:r>
              <a:rPr lang="en-AU" altLang="en-US" sz="1000" b="0" baseline="30000" dirty="0" smtClean="0"/>
              <a:t>3</a:t>
            </a:r>
            <a:endParaRPr lang="en-AU" altLang="en-US" sz="1000" b="0" baseline="30000" dirty="0"/>
          </a:p>
          <a:p>
            <a:pPr eaLnBrk="1" hangingPunct="1">
              <a:spcAft>
                <a:spcPts val="500"/>
              </a:spcAft>
            </a:pPr>
            <a:r>
              <a:rPr lang="en-AU" altLang="en-US" sz="1000" b="0" dirty="0"/>
              <a:t>     </a:t>
            </a:r>
            <a:r>
              <a:rPr lang="en-AU" altLang="en-US" sz="1000" b="0" dirty="0" smtClean="0"/>
              <a:t> Boral other production</a:t>
            </a:r>
            <a:r>
              <a:rPr lang="en-AU" altLang="en-US" sz="1000" b="0" baseline="30000" dirty="0" smtClean="0"/>
              <a:t>2,3</a:t>
            </a:r>
            <a:endParaRPr lang="en-AU" altLang="en-US" sz="1000" b="0" baseline="30000" dirty="0"/>
          </a:p>
        </p:txBody>
      </p:sp>
      <p:sp>
        <p:nvSpPr>
          <p:cNvPr id="505" name="TextBox 203"/>
          <p:cNvSpPr txBox="1">
            <a:spLocks noChangeArrowheads="1"/>
          </p:cNvSpPr>
          <p:nvPr/>
        </p:nvSpPr>
        <p:spPr bwMode="auto">
          <a:xfrm>
            <a:off x="6262556" y="3557220"/>
            <a:ext cx="1636987"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Aft>
                <a:spcPts val="500"/>
              </a:spcAft>
            </a:pPr>
            <a:r>
              <a:rPr lang="en-AU" altLang="en-US" sz="1000" b="0" dirty="0"/>
              <a:t>USG plasterboard </a:t>
            </a:r>
            <a:r>
              <a:rPr lang="en-AU" altLang="en-US" sz="1000" b="0" dirty="0" smtClean="0"/>
              <a:t>plant</a:t>
            </a:r>
            <a:r>
              <a:rPr lang="en-AU" altLang="en-US" sz="1000" b="0" baseline="30000" dirty="0" smtClean="0"/>
              <a:t>1,3</a:t>
            </a:r>
            <a:endParaRPr lang="en-AU" altLang="en-US" sz="1000" b="0" dirty="0"/>
          </a:p>
          <a:p>
            <a:pPr eaLnBrk="1" hangingPunct="1">
              <a:spcAft>
                <a:spcPts val="500"/>
              </a:spcAft>
            </a:pPr>
            <a:r>
              <a:rPr lang="en-AU" altLang="en-US" sz="1000" b="0" dirty="0"/>
              <a:t>USG gypsum </a:t>
            </a:r>
            <a:r>
              <a:rPr lang="en-AU" altLang="en-US" sz="1000" b="0" dirty="0" smtClean="0"/>
              <a:t>mine</a:t>
            </a:r>
            <a:r>
              <a:rPr lang="en-AU" altLang="en-US" sz="1000" b="0" baseline="30000" dirty="0" smtClean="0"/>
              <a:t>3</a:t>
            </a:r>
            <a:endParaRPr lang="en-AU" altLang="en-US" sz="1000" b="0" baseline="30000" dirty="0"/>
          </a:p>
          <a:p>
            <a:pPr eaLnBrk="1" hangingPunct="1">
              <a:spcAft>
                <a:spcPts val="500"/>
              </a:spcAft>
            </a:pPr>
            <a:r>
              <a:rPr lang="en-AU" altLang="en-US" sz="1000" b="0" dirty="0"/>
              <a:t>USG other </a:t>
            </a:r>
            <a:r>
              <a:rPr lang="en-AU" altLang="en-US" sz="1000" b="0" dirty="0" smtClean="0"/>
              <a:t>production</a:t>
            </a:r>
            <a:r>
              <a:rPr lang="en-AU" altLang="en-US" sz="1000" b="0" baseline="30000" dirty="0" smtClean="0"/>
              <a:t>1,2,3</a:t>
            </a:r>
            <a:endParaRPr lang="en-AU" altLang="en-US" sz="1000" b="0" dirty="0"/>
          </a:p>
        </p:txBody>
      </p:sp>
      <p:sp>
        <p:nvSpPr>
          <p:cNvPr id="508" name="Rectangle 507"/>
          <p:cNvSpPr/>
          <p:nvPr/>
        </p:nvSpPr>
        <p:spPr>
          <a:xfrm>
            <a:off x="6137553" y="2827304"/>
            <a:ext cx="139700" cy="128587"/>
          </a:xfrm>
          <a:prstGeom prst="rect">
            <a:avLst/>
          </a:prstGeom>
          <a:solidFill>
            <a:srgbClr val="008349"/>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AU" sz="800" b="1" dirty="0"/>
              <a:t>18</a:t>
            </a:r>
          </a:p>
        </p:txBody>
      </p:sp>
      <p:sp>
        <p:nvSpPr>
          <p:cNvPr id="509" name="Rectangle 508"/>
          <p:cNvSpPr/>
          <p:nvPr/>
        </p:nvSpPr>
        <p:spPr>
          <a:xfrm>
            <a:off x="6139140" y="3041623"/>
            <a:ext cx="139700" cy="128587"/>
          </a:xfrm>
          <a:prstGeom prst="rect">
            <a:avLst/>
          </a:prstGeom>
          <a:solidFill>
            <a:srgbClr val="A6CE39"/>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AU" sz="800" b="1" dirty="0">
                <a:solidFill>
                  <a:schemeClr val="bg1"/>
                </a:solidFill>
              </a:rPr>
              <a:t>2</a:t>
            </a:r>
          </a:p>
        </p:txBody>
      </p:sp>
      <p:sp>
        <p:nvSpPr>
          <p:cNvPr id="510" name="Rectangle 509"/>
          <p:cNvSpPr/>
          <p:nvPr/>
        </p:nvSpPr>
        <p:spPr>
          <a:xfrm>
            <a:off x="6139140" y="3255941"/>
            <a:ext cx="139700" cy="128587"/>
          </a:xfrm>
          <a:prstGeom prst="rect">
            <a:avLst/>
          </a:prstGeom>
          <a:solidFill>
            <a:srgbClr val="009530">
              <a:alpha val="25000"/>
            </a:srgbClr>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AU" sz="800" b="1" dirty="0">
                <a:solidFill>
                  <a:schemeClr val="bg1"/>
                </a:solidFill>
              </a:rPr>
              <a:t>28</a:t>
            </a:r>
          </a:p>
        </p:txBody>
      </p:sp>
      <p:sp>
        <p:nvSpPr>
          <p:cNvPr id="855" name="Rectangle 854"/>
          <p:cNvSpPr/>
          <p:nvPr/>
        </p:nvSpPr>
        <p:spPr>
          <a:xfrm>
            <a:off x="5505904" y="4991094"/>
            <a:ext cx="139700" cy="128588"/>
          </a:xfrm>
          <a:prstGeom prst="rect">
            <a:avLst/>
          </a:prstGeom>
          <a:solidFill>
            <a:srgbClr val="00953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t>3</a:t>
            </a:r>
          </a:p>
        </p:txBody>
      </p:sp>
      <p:sp>
        <p:nvSpPr>
          <p:cNvPr id="856" name="Rectangle 855"/>
          <p:cNvSpPr/>
          <p:nvPr/>
        </p:nvSpPr>
        <p:spPr>
          <a:xfrm>
            <a:off x="5505904" y="5119682"/>
            <a:ext cx="139700" cy="128587"/>
          </a:xfrm>
          <a:prstGeom prst="rect">
            <a:avLst/>
          </a:prstGeom>
          <a:solidFill>
            <a:srgbClr val="A6CE3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solidFill>
                  <a:schemeClr val="bg1"/>
                </a:solidFill>
              </a:rPr>
              <a:t>1</a:t>
            </a:r>
          </a:p>
        </p:txBody>
      </p:sp>
      <p:sp>
        <p:nvSpPr>
          <p:cNvPr id="857" name="Rectangle 856"/>
          <p:cNvSpPr/>
          <p:nvPr/>
        </p:nvSpPr>
        <p:spPr>
          <a:xfrm>
            <a:off x="5505904" y="5253034"/>
            <a:ext cx="139700" cy="128587"/>
          </a:xfrm>
          <a:prstGeom prst="rect">
            <a:avLst/>
          </a:prstGeom>
          <a:solidFill>
            <a:srgbClr val="009530">
              <a:alpha val="25000"/>
            </a:srgbClr>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AU" sz="1000" b="1" dirty="0">
                <a:solidFill>
                  <a:schemeClr val="bg1"/>
                </a:solidFill>
              </a:rPr>
              <a:t>4</a:t>
            </a:r>
          </a:p>
        </p:txBody>
      </p:sp>
      <p:sp>
        <p:nvSpPr>
          <p:cNvPr id="859" name="Rectangle 858"/>
          <p:cNvSpPr/>
          <p:nvPr/>
        </p:nvSpPr>
        <p:spPr>
          <a:xfrm>
            <a:off x="4327595" y="4390544"/>
            <a:ext cx="139700" cy="128587"/>
          </a:xfrm>
          <a:prstGeom prst="rect">
            <a:avLst/>
          </a:prstGeom>
          <a:solidFill>
            <a:srgbClr val="00953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t>2</a:t>
            </a:r>
          </a:p>
        </p:txBody>
      </p:sp>
      <p:sp>
        <p:nvSpPr>
          <p:cNvPr id="860" name="Rectangle 859"/>
          <p:cNvSpPr/>
          <p:nvPr/>
        </p:nvSpPr>
        <p:spPr>
          <a:xfrm>
            <a:off x="4327595" y="4527069"/>
            <a:ext cx="139700" cy="128587"/>
          </a:xfrm>
          <a:prstGeom prst="rect">
            <a:avLst/>
          </a:prstGeom>
          <a:solidFill>
            <a:srgbClr val="009530">
              <a:alpha val="2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solidFill>
                  <a:schemeClr val="bg1"/>
                </a:solidFill>
              </a:rPr>
              <a:t>3</a:t>
            </a:r>
          </a:p>
        </p:txBody>
      </p:sp>
      <p:sp>
        <p:nvSpPr>
          <p:cNvPr id="861" name="Rectangle 860"/>
          <p:cNvSpPr/>
          <p:nvPr/>
        </p:nvSpPr>
        <p:spPr>
          <a:xfrm>
            <a:off x="4375478" y="3846626"/>
            <a:ext cx="139700" cy="127000"/>
          </a:xfrm>
          <a:prstGeom prst="rect">
            <a:avLst/>
          </a:prstGeom>
          <a:solidFill>
            <a:srgbClr val="00953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t>1</a:t>
            </a:r>
          </a:p>
        </p:txBody>
      </p:sp>
      <p:sp>
        <p:nvSpPr>
          <p:cNvPr id="863" name="Rectangle 862"/>
          <p:cNvSpPr/>
          <p:nvPr/>
        </p:nvSpPr>
        <p:spPr>
          <a:xfrm>
            <a:off x="4377066" y="3973626"/>
            <a:ext cx="139700" cy="128588"/>
          </a:xfrm>
          <a:prstGeom prst="rect">
            <a:avLst/>
          </a:prstGeom>
          <a:solidFill>
            <a:srgbClr val="009530">
              <a:alpha val="2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solidFill>
                  <a:schemeClr val="bg1"/>
                </a:solidFill>
              </a:rPr>
              <a:t>3</a:t>
            </a:r>
          </a:p>
        </p:txBody>
      </p:sp>
      <p:sp>
        <p:nvSpPr>
          <p:cNvPr id="864" name="Rectangle 863"/>
          <p:cNvSpPr/>
          <p:nvPr/>
        </p:nvSpPr>
        <p:spPr>
          <a:xfrm>
            <a:off x="4545841" y="3431808"/>
            <a:ext cx="139700" cy="128587"/>
          </a:xfrm>
          <a:prstGeom prst="rect">
            <a:avLst/>
          </a:prstGeom>
          <a:solidFill>
            <a:srgbClr val="00953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t>1</a:t>
            </a:r>
          </a:p>
        </p:txBody>
      </p:sp>
      <p:sp>
        <p:nvSpPr>
          <p:cNvPr id="865" name="Rectangle 864"/>
          <p:cNvSpPr/>
          <p:nvPr/>
        </p:nvSpPr>
        <p:spPr>
          <a:xfrm>
            <a:off x="4545841" y="3560395"/>
            <a:ext cx="139700" cy="127000"/>
          </a:xfrm>
          <a:prstGeom prst="rect">
            <a:avLst/>
          </a:prstGeom>
          <a:solidFill>
            <a:srgbClr val="009530">
              <a:alpha val="2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solidFill>
                  <a:schemeClr val="bg1"/>
                </a:solidFill>
              </a:rPr>
              <a:t>3</a:t>
            </a:r>
          </a:p>
        </p:txBody>
      </p:sp>
      <p:sp>
        <p:nvSpPr>
          <p:cNvPr id="866" name="Rectangle 865"/>
          <p:cNvSpPr/>
          <p:nvPr/>
        </p:nvSpPr>
        <p:spPr>
          <a:xfrm>
            <a:off x="4135809" y="3470708"/>
            <a:ext cx="139700" cy="127000"/>
          </a:xfrm>
          <a:prstGeom prst="rect">
            <a:avLst/>
          </a:prstGeom>
          <a:solidFill>
            <a:srgbClr val="00953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t>2</a:t>
            </a:r>
          </a:p>
        </p:txBody>
      </p:sp>
      <p:sp>
        <p:nvSpPr>
          <p:cNvPr id="867" name="Rectangle 866"/>
          <p:cNvSpPr/>
          <p:nvPr/>
        </p:nvSpPr>
        <p:spPr>
          <a:xfrm>
            <a:off x="4135809" y="3597707"/>
            <a:ext cx="139700" cy="128587"/>
          </a:xfrm>
          <a:prstGeom prst="rect">
            <a:avLst/>
          </a:prstGeom>
          <a:solidFill>
            <a:srgbClr val="A6CE3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solidFill>
                  <a:schemeClr val="bg1"/>
                </a:solidFill>
              </a:rPr>
              <a:t>1</a:t>
            </a:r>
          </a:p>
        </p:txBody>
      </p:sp>
      <p:sp>
        <p:nvSpPr>
          <p:cNvPr id="868" name="Rectangle 867"/>
          <p:cNvSpPr/>
          <p:nvPr/>
        </p:nvSpPr>
        <p:spPr>
          <a:xfrm>
            <a:off x="4135809" y="3719944"/>
            <a:ext cx="139700" cy="128587"/>
          </a:xfrm>
          <a:prstGeom prst="rect">
            <a:avLst/>
          </a:prstGeom>
          <a:solidFill>
            <a:srgbClr val="009530">
              <a:alpha val="2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solidFill>
                  <a:schemeClr val="bg1"/>
                </a:solidFill>
              </a:rPr>
              <a:t>3</a:t>
            </a:r>
          </a:p>
        </p:txBody>
      </p:sp>
      <p:sp>
        <p:nvSpPr>
          <p:cNvPr id="872" name="Rectangle 871"/>
          <p:cNvSpPr/>
          <p:nvPr/>
        </p:nvSpPr>
        <p:spPr>
          <a:xfrm>
            <a:off x="5261775" y="3837805"/>
            <a:ext cx="139700" cy="127000"/>
          </a:xfrm>
          <a:prstGeom prst="rect">
            <a:avLst/>
          </a:prstGeom>
          <a:solidFill>
            <a:srgbClr val="009530">
              <a:alpha val="2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solidFill>
                  <a:schemeClr val="bg1"/>
                </a:solidFill>
              </a:rPr>
              <a:t>1</a:t>
            </a:r>
          </a:p>
        </p:txBody>
      </p:sp>
      <p:sp>
        <p:nvSpPr>
          <p:cNvPr id="873" name="Rectangle 872"/>
          <p:cNvSpPr/>
          <p:nvPr/>
        </p:nvSpPr>
        <p:spPr>
          <a:xfrm>
            <a:off x="5402057" y="2552673"/>
            <a:ext cx="139700" cy="128588"/>
          </a:xfrm>
          <a:prstGeom prst="rect">
            <a:avLst/>
          </a:prstGeom>
          <a:solidFill>
            <a:srgbClr val="00953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t>3</a:t>
            </a:r>
          </a:p>
        </p:txBody>
      </p:sp>
      <p:sp>
        <p:nvSpPr>
          <p:cNvPr id="874" name="Rectangle 873"/>
          <p:cNvSpPr/>
          <p:nvPr/>
        </p:nvSpPr>
        <p:spPr>
          <a:xfrm>
            <a:off x="5402057" y="2676498"/>
            <a:ext cx="139700" cy="128588"/>
          </a:xfrm>
          <a:prstGeom prst="rect">
            <a:avLst/>
          </a:prstGeom>
          <a:solidFill>
            <a:srgbClr val="009530">
              <a:alpha val="2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solidFill>
                  <a:schemeClr val="bg1"/>
                </a:solidFill>
              </a:rPr>
              <a:t>3</a:t>
            </a:r>
          </a:p>
        </p:txBody>
      </p:sp>
      <p:sp>
        <p:nvSpPr>
          <p:cNvPr id="875" name="Rectangle 874"/>
          <p:cNvSpPr/>
          <p:nvPr/>
        </p:nvSpPr>
        <p:spPr>
          <a:xfrm>
            <a:off x="4391092" y="2781697"/>
            <a:ext cx="139700" cy="127000"/>
          </a:xfrm>
          <a:prstGeom prst="rect">
            <a:avLst/>
          </a:prstGeom>
          <a:solidFill>
            <a:srgbClr val="00953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t>5</a:t>
            </a:r>
          </a:p>
        </p:txBody>
      </p:sp>
      <p:sp>
        <p:nvSpPr>
          <p:cNvPr id="877" name="Rectangle 876"/>
          <p:cNvSpPr/>
          <p:nvPr/>
        </p:nvSpPr>
        <p:spPr>
          <a:xfrm>
            <a:off x="4392679" y="2911872"/>
            <a:ext cx="139700" cy="127000"/>
          </a:xfrm>
          <a:prstGeom prst="rect">
            <a:avLst/>
          </a:prstGeom>
          <a:solidFill>
            <a:srgbClr val="009530">
              <a:alpha val="2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solidFill>
                  <a:schemeClr val="bg1"/>
                </a:solidFill>
              </a:rPr>
              <a:t>6</a:t>
            </a:r>
          </a:p>
        </p:txBody>
      </p:sp>
      <p:sp>
        <p:nvSpPr>
          <p:cNvPr id="878" name="Rectangle 877"/>
          <p:cNvSpPr/>
          <p:nvPr/>
        </p:nvSpPr>
        <p:spPr>
          <a:xfrm>
            <a:off x="3075383" y="3162750"/>
            <a:ext cx="139700" cy="128588"/>
          </a:xfrm>
          <a:prstGeom prst="rect">
            <a:avLst/>
          </a:prstGeom>
          <a:solidFill>
            <a:srgbClr val="00953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t>1</a:t>
            </a:r>
          </a:p>
        </p:txBody>
      </p:sp>
      <p:sp>
        <p:nvSpPr>
          <p:cNvPr id="879" name="Rectangle 878"/>
          <p:cNvSpPr/>
          <p:nvPr/>
        </p:nvSpPr>
        <p:spPr>
          <a:xfrm>
            <a:off x="3075383" y="3289750"/>
            <a:ext cx="139700" cy="127000"/>
          </a:xfrm>
          <a:prstGeom prst="rect">
            <a:avLst/>
          </a:prstGeom>
          <a:solidFill>
            <a:srgbClr val="009530">
              <a:alpha val="2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sz="1000" b="1" dirty="0">
                <a:solidFill>
                  <a:schemeClr val="bg1"/>
                </a:solidFill>
              </a:rPr>
              <a:t>2</a:t>
            </a:r>
          </a:p>
        </p:txBody>
      </p:sp>
      <p:sp>
        <p:nvSpPr>
          <p:cNvPr id="882" name="Rectangle 233"/>
          <p:cNvSpPr>
            <a:spLocks noChangeArrowheads="1"/>
          </p:cNvSpPr>
          <p:nvPr/>
        </p:nvSpPr>
        <p:spPr bwMode="auto">
          <a:xfrm>
            <a:off x="2273719" y="3126651"/>
            <a:ext cx="1955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500" dirty="0" smtClean="0">
                <a:solidFill>
                  <a:schemeClr val="tx2"/>
                </a:solidFill>
                <a:cs typeface="Arial" charset="0"/>
              </a:rPr>
              <a:t>OMAN</a:t>
            </a:r>
            <a:endParaRPr lang="en-US" altLang="en-US" sz="500" dirty="0">
              <a:solidFill>
                <a:schemeClr val="tx2"/>
              </a:solidFill>
              <a:cs typeface="Arial" charset="0"/>
            </a:endParaRPr>
          </a:p>
        </p:txBody>
      </p:sp>
      <p:sp>
        <p:nvSpPr>
          <p:cNvPr id="279" name="Oval 278"/>
          <p:cNvSpPr/>
          <p:nvPr/>
        </p:nvSpPr>
        <p:spPr>
          <a:xfrm>
            <a:off x="6126011" y="3602627"/>
            <a:ext cx="156756" cy="156754"/>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bg1"/>
                </a:solidFill>
              </a:rPr>
              <a:t>1</a:t>
            </a:r>
            <a:endParaRPr lang="en-US" sz="1000" dirty="0">
              <a:solidFill>
                <a:schemeClr val="bg1"/>
              </a:solidFill>
            </a:endParaRPr>
          </a:p>
        </p:txBody>
      </p:sp>
      <p:sp>
        <p:nvSpPr>
          <p:cNvPr id="280" name="Oval 279"/>
          <p:cNvSpPr/>
          <p:nvPr/>
        </p:nvSpPr>
        <p:spPr>
          <a:xfrm>
            <a:off x="2294232" y="3206387"/>
            <a:ext cx="156756" cy="156754"/>
          </a:xfrm>
          <a:prstGeom prst="ellipse">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bg1"/>
                </a:solidFill>
              </a:rPr>
              <a:t>1</a:t>
            </a:r>
            <a:endParaRPr lang="en-US" sz="1000" dirty="0">
              <a:solidFill>
                <a:schemeClr val="bg1"/>
              </a:solidFill>
            </a:endParaRPr>
          </a:p>
        </p:txBody>
      </p:sp>
      <p:sp>
        <p:nvSpPr>
          <p:cNvPr id="281" name="Oval 280"/>
          <p:cNvSpPr/>
          <p:nvPr/>
        </p:nvSpPr>
        <p:spPr>
          <a:xfrm>
            <a:off x="6130358" y="3802924"/>
            <a:ext cx="156756" cy="156754"/>
          </a:xfrm>
          <a:prstGeom prst="ellipse">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solidFill>
                  <a:schemeClr val="bg1"/>
                </a:solidFill>
              </a:rPr>
              <a:t>1</a:t>
            </a:r>
            <a:endParaRPr lang="en-US" sz="1000" dirty="0">
              <a:solidFill>
                <a:schemeClr val="bg1"/>
              </a:solidFill>
            </a:endParaRPr>
          </a:p>
        </p:txBody>
      </p:sp>
      <p:sp>
        <p:nvSpPr>
          <p:cNvPr id="282" name="Oval 281"/>
          <p:cNvSpPr/>
          <p:nvPr/>
        </p:nvSpPr>
        <p:spPr>
          <a:xfrm>
            <a:off x="2154890" y="3302179"/>
            <a:ext cx="156756" cy="156754"/>
          </a:xfrm>
          <a:prstGeom prst="ellips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1</a:t>
            </a:r>
            <a:endParaRPr lang="en-US" sz="1000" dirty="0"/>
          </a:p>
        </p:txBody>
      </p:sp>
      <p:sp>
        <p:nvSpPr>
          <p:cNvPr id="283" name="Oval 282"/>
          <p:cNvSpPr/>
          <p:nvPr/>
        </p:nvSpPr>
        <p:spPr>
          <a:xfrm>
            <a:off x="1845734" y="3006086"/>
            <a:ext cx="156756" cy="156754"/>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smtClean="0">
                <a:solidFill>
                  <a:schemeClr val="bg1"/>
                </a:solidFill>
              </a:rPr>
              <a:t>3</a:t>
            </a:r>
            <a:endParaRPr lang="en-US" sz="1000" dirty="0">
              <a:solidFill>
                <a:schemeClr val="bg1"/>
              </a:solidFill>
            </a:endParaRPr>
          </a:p>
        </p:txBody>
      </p:sp>
      <p:sp>
        <p:nvSpPr>
          <p:cNvPr id="284" name="Oval 283"/>
          <p:cNvSpPr/>
          <p:nvPr/>
        </p:nvSpPr>
        <p:spPr>
          <a:xfrm>
            <a:off x="4545389" y="2831915"/>
            <a:ext cx="156756" cy="156754"/>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smtClean="0">
                <a:solidFill>
                  <a:schemeClr val="bg1"/>
                </a:solidFill>
              </a:rPr>
              <a:t>3</a:t>
            </a:r>
            <a:endParaRPr lang="en-US" sz="1000" dirty="0">
              <a:solidFill>
                <a:schemeClr val="bg1"/>
              </a:solidFill>
            </a:endParaRPr>
          </a:p>
        </p:txBody>
      </p:sp>
      <p:sp>
        <p:nvSpPr>
          <p:cNvPr id="285" name="Oval 284"/>
          <p:cNvSpPr/>
          <p:nvPr/>
        </p:nvSpPr>
        <p:spPr>
          <a:xfrm>
            <a:off x="3239119" y="3197675"/>
            <a:ext cx="156756" cy="156754"/>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smtClean="0">
                <a:solidFill>
                  <a:schemeClr val="bg1"/>
                </a:solidFill>
              </a:rPr>
              <a:t>1</a:t>
            </a:r>
            <a:endParaRPr lang="en-US" sz="1000" dirty="0">
              <a:solidFill>
                <a:schemeClr val="bg1"/>
              </a:solidFill>
            </a:endParaRPr>
          </a:p>
        </p:txBody>
      </p:sp>
      <p:sp>
        <p:nvSpPr>
          <p:cNvPr id="286" name="Oval 285"/>
          <p:cNvSpPr/>
          <p:nvPr/>
        </p:nvSpPr>
        <p:spPr>
          <a:xfrm>
            <a:off x="4519261" y="3890006"/>
            <a:ext cx="156756" cy="156754"/>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smtClean="0">
                <a:solidFill>
                  <a:schemeClr val="bg1"/>
                </a:solidFill>
              </a:rPr>
              <a:t>1</a:t>
            </a:r>
            <a:endParaRPr lang="en-US" sz="1000" dirty="0">
              <a:solidFill>
                <a:schemeClr val="bg1"/>
              </a:solidFill>
            </a:endParaRPr>
          </a:p>
        </p:txBody>
      </p:sp>
      <p:sp>
        <p:nvSpPr>
          <p:cNvPr id="287" name="Oval 286"/>
          <p:cNvSpPr/>
          <p:nvPr/>
        </p:nvSpPr>
        <p:spPr>
          <a:xfrm>
            <a:off x="7258105" y="5936523"/>
            <a:ext cx="156756" cy="156754"/>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smtClean="0">
                <a:solidFill>
                  <a:schemeClr val="bg1"/>
                </a:solidFill>
              </a:rPr>
              <a:t>1</a:t>
            </a:r>
            <a:endParaRPr lang="en-US" sz="1000" dirty="0">
              <a:solidFill>
                <a:schemeClr val="bg1"/>
              </a:solidFill>
            </a:endParaRPr>
          </a:p>
        </p:txBody>
      </p:sp>
      <p:sp>
        <p:nvSpPr>
          <p:cNvPr id="288" name="Oval 287"/>
          <p:cNvSpPr/>
          <p:nvPr/>
        </p:nvSpPr>
        <p:spPr>
          <a:xfrm>
            <a:off x="6121654" y="4003217"/>
            <a:ext cx="156756" cy="156754"/>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smtClean="0">
                <a:solidFill>
                  <a:schemeClr val="bg1"/>
                </a:solidFill>
              </a:rPr>
              <a:t>9</a:t>
            </a:r>
            <a:endParaRPr lang="en-US" sz="1000" dirty="0">
              <a:solidFill>
                <a:schemeClr val="bg1"/>
              </a:solidFill>
            </a:endParaRPr>
          </a:p>
        </p:txBody>
      </p:sp>
      <p:sp>
        <p:nvSpPr>
          <p:cNvPr id="2" name="Title 1"/>
          <p:cNvSpPr>
            <a:spLocks noGrp="1"/>
          </p:cNvSpPr>
          <p:nvPr>
            <p:ph type="title"/>
          </p:nvPr>
        </p:nvSpPr>
        <p:spPr/>
        <p:txBody>
          <a:bodyPr/>
          <a:lstStyle/>
          <a:p>
            <a:r>
              <a:rPr lang="en-US" dirty="0" smtClean="0"/>
              <a:t>Joint venture has leading positions</a:t>
            </a:r>
            <a:br>
              <a:rPr lang="en-US" dirty="0" smtClean="0"/>
            </a:br>
            <a:r>
              <a:rPr lang="en-US" dirty="0" smtClean="0"/>
              <a:t>across Asia, Australasia and the Middle East</a:t>
            </a:r>
            <a:endParaRPr lang="en-US" dirty="0"/>
          </a:p>
        </p:txBody>
      </p:sp>
    </p:spTree>
    <p:extLst>
      <p:ext uri="{BB962C8B-B14F-4D97-AF65-F5344CB8AC3E}">
        <p14:creationId xmlns:p14="http://schemas.microsoft.com/office/powerpoint/2010/main" val="199883115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10"/>
          <p:cNvSpPr>
            <a:spLocks noChangeArrowheads="1"/>
          </p:cNvSpPr>
          <p:nvPr/>
        </p:nvSpPr>
        <p:spPr bwMode="auto">
          <a:xfrm>
            <a:off x="5224464" y="1730843"/>
            <a:ext cx="3687524" cy="456880"/>
          </a:xfrm>
          <a:prstGeom prst="rect">
            <a:avLst/>
          </a:prstGeom>
          <a:solidFill>
            <a:srgbClr val="7E7E7E"/>
          </a:solidFill>
          <a:ln>
            <a:noFill/>
          </a:ln>
          <a:effectLst/>
        </p:spPr>
        <p:txBody>
          <a:bodyPr wrap="none" anchor="ctr"/>
          <a:lstStyle/>
          <a:p>
            <a:pPr algn="ctr">
              <a:defRPr/>
            </a:pPr>
            <a:endParaRPr lang="en-US" sz="1800" b="0" dirty="0">
              <a:latin typeface="Arial" charset="0"/>
              <a:ea typeface="ＭＳ Ｐゴシック" charset="0"/>
            </a:endParaRPr>
          </a:p>
        </p:txBody>
      </p:sp>
      <p:sp>
        <p:nvSpPr>
          <p:cNvPr id="18435" name="AutoShape 112"/>
          <p:cNvSpPr>
            <a:spLocks noChangeAspect="1" noChangeArrowheads="1"/>
          </p:cNvSpPr>
          <p:nvPr/>
        </p:nvSpPr>
        <p:spPr bwMode="auto">
          <a:xfrm>
            <a:off x="5132388" y="2422525"/>
            <a:ext cx="4065587" cy="3311525"/>
          </a:xfrm>
          <a:prstGeom prst="rect">
            <a:avLst/>
          </a:prstGeom>
          <a:noFill/>
          <a:ln w="9525">
            <a:noFill/>
            <a:miter lim="800000"/>
            <a:headEnd/>
            <a:tailEnd/>
          </a:ln>
        </p:spPr>
        <p:txBody>
          <a:bodyPr/>
          <a:lstStyle/>
          <a:p>
            <a:pPr algn="ctr"/>
            <a:endParaRPr lang="en-AU" altLang="en-US" sz="1800" b="0" dirty="0">
              <a:ea typeface="ＭＳ Ｐゴシック" pitchFamily="34" charset="-128"/>
            </a:endParaRPr>
          </a:p>
        </p:txBody>
      </p:sp>
      <p:sp>
        <p:nvSpPr>
          <p:cNvPr id="18439" name="TextBox 5"/>
          <p:cNvSpPr txBox="1">
            <a:spLocks noChangeArrowheads="1"/>
          </p:cNvSpPr>
          <p:nvPr/>
        </p:nvSpPr>
        <p:spPr bwMode="auto">
          <a:xfrm>
            <a:off x="5214938" y="1788553"/>
            <a:ext cx="3814762" cy="338137"/>
          </a:xfrm>
          <a:prstGeom prst="rect">
            <a:avLst/>
          </a:prstGeom>
          <a:noFill/>
          <a:ln w="9525">
            <a:noFill/>
            <a:miter lim="800000"/>
            <a:headEnd/>
            <a:tailEnd/>
          </a:ln>
        </p:spPr>
        <p:txBody>
          <a:bodyPr>
            <a:spAutoFit/>
          </a:bodyPr>
          <a:lstStyle/>
          <a:p>
            <a:r>
              <a:rPr lang="en-AU" altLang="en-US" dirty="0" smtClean="0">
                <a:solidFill>
                  <a:srgbClr val="FFFFFF"/>
                </a:solidFill>
              </a:rPr>
              <a:t>JV plasterboard </a:t>
            </a:r>
            <a:r>
              <a:rPr lang="en-AU" altLang="en-US" dirty="0">
                <a:solidFill>
                  <a:srgbClr val="FFFFFF"/>
                </a:solidFill>
              </a:rPr>
              <a:t>market </a:t>
            </a:r>
            <a:r>
              <a:rPr lang="en-AU" altLang="en-US" dirty="0" smtClean="0">
                <a:solidFill>
                  <a:srgbClr val="FFFFFF"/>
                </a:solidFill>
              </a:rPr>
              <a:t>share 2013</a:t>
            </a:r>
            <a:r>
              <a:rPr lang="en-AU" altLang="en-US" baseline="30000" dirty="0" smtClean="0">
                <a:solidFill>
                  <a:srgbClr val="FFFFFF"/>
                </a:solidFill>
              </a:rPr>
              <a:t>5</a:t>
            </a:r>
            <a:endParaRPr lang="en-AU" altLang="en-US" baseline="30000" dirty="0">
              <a:solidFill>
                <a:srgbClr val="FFFFFF"/>
              </a:solidFill>
            </a:endParaRPr>
          </a:p>
        </p:txBody>
      </p:sp>
      <p:graphicFrame>
        <p:nvGraphicFramePr>
          <p:cNvPr id="24815" name="Group 239"/>
          <p:cNvGraphicFramePr>
            <a:graphicFrameLocks noGrp="1"/>
          </p:cNvGraphicFramePr>
          <p:nvPr>
            <p:extLst>
              <p:ext uri="{D42A27DB-BD31-4B8C-83A1-F6EECF244321}">
                <p14:modId xmlns:p14="http://schemas.microsoft.com/office/powerpoint/2010/main" val="4191133917"/>
              </p:ext>
            </p:extLst>
          </p:nvPr>
        </p:nvGraphicFramePr>
        <p:xfrm>
          <a:off x="358868" y="1725613"/>
          <a:ext cx="4576762" cy="4202116"/>
        </p:xfrm>
        <a:graphic>
          <a:graphicData uri="http://schemas.openxmlformats.org/drawingml/2006/table">
            <a:tbl>
              <a:tblPr/>
              <a:tblGrid>
                <a:gridCol w="909637"/>
                <a:gridCol w="600075"/>
                <a:gridCol w="523875"/>
                <a:gridCol w="542925"/>
                <a:gridCol w="819150"/>
                <a:gridCol w="542925"/>
                <a:gridCol w="638175"/>
              </a:tblGrid>
              <a:tr h="369833">
                <a:tc rowSpan="2">
                  <a:txBody>
                    <a:bodyPr/>
                    <a:lstStyle/>
                    <a:p>
                      <a:pPr marL="0" marR="0" lvl="0" indent="0" algn="l"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cap="none" normalizeH="0" baseline="0" dirty="0" smtClean="0">
                          <a:ln>
                            <a:noFill/>
                          </a:ln>
                          <a:solidFill>
                            <a:schemeClr val="bg1"/>
                          </a:solidFill>
                          <a:effectLst/>
                          <a:latin typeface="Arial" charset="0"/>
                        </a:rPr>
                        <a:t>Country</a:t>
                      </a: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accent1">
                        <a:lumMod val="75000"/>
                      </a:schemeClr>
                    </a:solidFill>
                  </a:tcPr>
                </a:tc>
                <a:tc gridSpan="2">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cap="none" normalizeH="0" baseline="0" dirty="0" smtClean="0">
                          <a:ln>
                            <a:noFill/>
                          </a:ln>
                          <a:solidFill>
                            <a:schemeClr val="bg1"/>
                          </a:solidFill>
                          <a:effectLst/>
                          <a:latin typeface="Arial" charset="0"/>
                          <a:cs typeface="Arial" charset="0"/>
                        </a:rPr>
                        <a:t>Board Capacity</a:t>
                      </a: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endParaRPr kumimoji="0" lang="en-AU" altLang="en-US" sz="1100" b="1" i="0" u="none" strike="noStrike" cap="none" normalizeH="0" baseline="0" dirty="0" smtClean="0">
                        <a:ln>
                          <a:noFill/>
                        </a:ln>
                        <a:solidFill>
                          <a:schemeClr val="bg1"/>
                        </a:solidFill>
                        <a:effectLst/>
                        <a:latin typeface="Arial" charset="0"/>
                        <a:cs typeface="Arial" charset="0"/>
                      </a:endParaRPr>
                    </a:p>
                  </a:txBody>
                  <a:tcPr marL="36000" marR="36000" marT="36002" marB="36002"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009B3A"/>
                    </a:solidFill>
                  </a:tcPr>
                </a:tc>
                <a:tc rowSpan="2">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cap="none" normalizeH="0" baseline="0" dirty="0" smtClean="0">
                          <a:ln>
                            <a:noFill/>
                          </a:ln>
                          <a:solidFill>
                            <a:schemeClr val="bg1"/>
                          </a:solidFill>
                          <a:effectLst/>
                          <a:latin typeface="Arial" charset="0"/>
                        </a:rPr>
                        <a:t>Board lines</a:t>
                      </a:r>
                      <a:endParaRPr kumimoji="0" lang="en-AU" altLang="en-US" sz="1100" b="1" i="0" u="none" strike="noStrike" cap="none" normalizeH="0" baseline="30000" dirty="0" smtClean="0">
                        <a:ln>
                          <a:noFill/>
                        </a:ln>
                        <a:solidFill>
                          <a:schemeClr val="bg1"/>
                        </a:solidFill>
                        <a:effectLst/>
                        <a:latin typeface="Arial" charset="0"/>
                      </a:endParaRP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accent1">
                        <a:lumMod val="75000"/>
                      </a:schemeClr>
                    </a:solidFill>
                  </a:tcPr>
                </a:tc>
                <a:tc rowSpan="2">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000" b="1" i="0" u="none" strike="noStrike" cap="none" normalizeH="0" baseline="0" dirty="0" smtClean="0">
                          <a:ln>
                            <a:noFill/>
                          </a:ln>
                          <a:solidFill>
                            <a:schemeClr val="bg1"/>
                          </a:solidFill>
                          <a:effectLst/>
                          <a:latin typeface="Arial" charset="0"/>
                        </a:rPr>
                        <a:t>Non-board production</a:t>
                      </a:r>
                      <a:r>
                        <a:rPr kumimoji="0" lang="en-AU" altLang="en-US" sz="1000" b="1" i="0" u="none" strike="noStrike" cap="none" normalizeH="0" baseline="30000" dirty="0" smtClean="0">
                          <a:ln>
                            <a:noFill/>
                          </a:ln>
                          <a:solidFill>
                            <a:schemeClr val="bg1"/>
                          </a:solidFill>
                          <a:effectLst/>
                          <a:latin typeface="Arial" charset="0"/>
                        </a:rPr>
                        <a:t>3</a:t>
                      </a: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accent1">
                        <a:lumMod val="75000"/>
                      </a:schemeClr>
                    </a:solidFill>
                  </a:tcPr>
                </a:tc>
                <a:tc rowSpan="2">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cap="none" normalizeH="0" baseline="0" dirty="0" smtClean="0">
                          <a:ln>
                            <a:noFill/>
                          </a:ln>
                          <a:solidFill>
                            <a:schemeClr val="bg1"/>
                          </a:solidFill>
                          <a:effectLst/>
                          <a:latin typeface="Arial" charset="0"/>
                        </a:rPr>
                        <a:t>Sales offices</a:t>
                      </a: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accent1">
                        <a:lumMod val="75000"/>
                      </a:schemeClr>
                    </a:solidFill>
                  </a:tcPr>
                </a:tc>
                <a:tc rowSpan="2">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cap="none" normalizeH="0" baseline="0" dirty="0" smtClean="0">
                          <a:ln>
                            <a:noFill/>
                          </a:ln>
                          <a:solidFill>
                            <a:schemeClr val="bg1"/>
                          </a:solidFill>
                          <a:effectLst/>
                          <a:latin typeface="Arial" charset="0"/>
                          <a:cs typeface="Arial" charset="0"/>
                        </a:rPr>
                        <a:t>Gypsum mine</a:t>
                      </a: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accent1">
                        <a:lumMod val="75000"/>
                      </a:schemeClr>
                    </a:solidFill>
                  </a:tcPr>
                </a:tc>
              </a:tr>
              <a:tr h="351394">
                <a:tc vMerge="1">
                  <a:txBody>
                    <a:bodyPr/>
                    <a:lstStyle/>
                    <a:p>
                      <a:pPr marL="0" marR="0" lvl="0" indent="0" algn="l" defTabSz="457200" rtl="0" eaLnBrk="0" fontAlgn="base" latinLnBrk="0" hangingPunct="0">
                        <a:lnSpc>
                          <a:spcPct val="100000"/>
                        </a:lnSpc>
                        <a:spcBef>
                          <a:spcPct val="0"/>
                        </a:spcBef>
                        <a:spcAft>
                          <a:spcPct val="0"/>
                        </a:spcAft>
                        <a:buClr>
                          <a:srgbClr val="FFC300"/>
                        </a:buClr>
                        <a:buSzTx/>
                        <a:buFont typeface="Wingdings" pitchFamily="2" charset="2"/>
                        <a:buNone/>
                        <a:tabLst/>
                      </a:pPr>
                      <a:endParaRPr kumimoji="0" lang="en-AU" altLang="en-US" sz="1100" b="1" i="0" u="none" strike="noStrike" cap="none" normalizeH="0" baseline="0" dirty="0" smtClean="0">
                        <a:ln>
                          <a:noFill/>
                        </a:ln>
                        <a:solidFill>
                          <a:schemeClr val="bg1"/>
                        </a:solidFill>
                        <a:effectLst/>
                        <a:latin typeface="Arial" charset="0"/>
                      </a:endParaRPr>
                    </a:p>
                  </a:txBody>
                  <a:tcPr marL="36000" marR="36000" marT="36002" marB="36002"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defRPr/>
                      </a:pPr>
                      <a:r>
                        <a:rPr kumimoji="0" lang="en-AU" altLang="en-US" sz="1100" b="1" i="0" u="none" strike="noStrike" cap="none" normalizeH="0" baseline="0" dirty="0" smtClean="0">
                          <a:ln>
                            <a:noFill/>
                          </a:ln>
                          <a:solidFill>
                            <a:schemeClr val="bg1"/>
                          </a:solidFill>
                          <a:effectLst/>
                          <a:latin typeface="Arial" charset="0"/>
                          <a:cs typeface="Arial" charset="0"/>
                        </a:rPr>
                        <a:t>(m m</a:t>
                      </a:r>
                      <a:r>
                        <a:rPr kumimoji="0" lang="en-AU" altLang="en-US" sz="1100" b="1" i="0" u="none" strike="noStrike" cap="none" normalizeH="0" baseline="30000" dirty="0" smtClean="0">
                          <a:ln>
                            <a:noFill/>
                          </a:ln>
                          <a:solidFill>
                            <a:schemeClr val="bg1"/>
                          </a:solidFill>
                          <a:effectLst/>
                          <a:latin typeface="Arial" charset="0"/>
                          <a:cs typeface="Arial" charset="0"/>
                        </a:rPr>
                        <a:t>2</a:t>
                      </a:r>
                      <a:r>
                        <a:rPr kumimoji="0" lang="en-AU" altLang="en-US" sz="1100" b="1" i="0" u="none" strike="noStrike" cap="none" normalizeH="0" baseline="0" dirty="0" smtClean="0">
                          <a:ln>
                            <a:noFill/>
                          </a:ln>
                          <a:solidFill>
                            <a:schemeClr val="bg1"/>
                          </a:solidFill>
                          <a:effectLst/>
                          <a:latin typeface="Arial" charset="0"/>
                          <a:cs typeface="Arial" charset="0"/>
                        </a:rPr>
                        <a:t>)</a:t>
                      </a:r>
                      <a:endParaRPr kumimoji="0" lang="en-AU" altLang="en-US" sz="1100" b="1" i="0" u="none" strike="noStrike" cap="none" normalizeH="0" baseline="30000" dirty="0" smtClean="0">
                        <a:ln>
                          <a:noFill/>
                        </a:ln>
                        <a:solidFill>
                          <a:schemeClr val="bg1"/>
                        </a:solidFill>
                        <a:effectLst/>
                        <a:latin typeface="Arial" charset="0"/>
                        <a:cs typeface="Arial" charset="0"/>
                      </a:endParaRPr>
                    </a:p>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endParaRPr kumimoji="0" lang="en-AU" altLang="en-US" sz="1100" b="1" i="0" u="none" strike="noStrike" cap="none" normalizeH="0" baseline="30000" dirty="0" smtClean="0">
                        <a:ln>
                          <a:noFill/>
                        </a:ln>
                        <a:solidFill>
                          <a:schemeClr val="bg1"/>
                        </a:solidFill>
                        <a:effectLst/>
                        <a:latin typeface="Arial" charset="0"/>
                        <a:cs typeface="Arial" charset="0"/>
                      </a:endParaRP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defRPr/>
                      </a:pPr>
                      <a:r>
                        <a:rPr kumimoji="0" lang="en-AU" altLang="en-US" sz="1100" b="1" i="0" u="none" strike="noStrike" cap="none" normalizeH="0" baseline="0" dirty="0" smtClean="0">
                          <a:ln>
                            <a:noFill/>
                          </a:ln>
                          <a:solidFill>
                            <a:schemeClr val="bg1"/>
                          </a:solidFill>
                          <a:effectLst/>
                          <a:latin typeface="Arial" charset="0"/>
                          <a:cs typeface="Arial" charset="0"/>
                        </a:rPr>
                        <a:t>(BSF)</a:t>
                      </a:r>
                      <a:endParaRPr kumimoji="0" lang="en-AU" altLang="en-US" sz="1100" b="1" i="0" u="none" strike="noStrike" cap="none" normalizeH="0" baseline="30000" dirty="0" smtClean="0">
                        <a:ln>
                          <a:noFill/>
                        </a:ln>
                        <a:solidFill>
                          <a:schemeClr val="bg1"/>
                        </a:solidFill>
                        <a:effectLst/>
                        <a:latin typeface="Arial" charset="0"/>
                        <a:cs typeface="Arial" charset="0"/>
                      </a:endParaRPr>
                    </a:p>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endParaRPr kumimoji="0" lang="en-AU" altLang="en-US" sz="1100" b="1" i="0" u="none" strike="noStrike" cap="none" normalizeH="0" baseline="30000" dirty="0" smtClean="0">
                        <a:ln>
                          <a:noFill/>
                        </a:ln>
                        <a:solidFill>
                          <a:schemeClr val="bg1"/>
                        </a:solidFill>
                        <a:effectLst/>
                        <a:latin typeface="Arial" charset="0"/>
                        <a:cs typeface="Arial" charset="0"/>
                      </a:endParaRP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accent1">
                        <a:lumMod val="75000"/>
                      </a:schemeClr>
                    </a:solidFill>
                  </a:tcPr>
                </a:tc>
                <a:tc vMerge="1">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endParaRPr kumimoji="0" lang="en-AU" altLang="en-US" sz="1100" b="1" i="0" u="none" strike="noStrike" cap="none" normalizeH="0" baseline="30000" dirty="0" smtClean="0">
                        <a:ln>
                          <a:noFill/>
                        </a:ln>
                        <a:solidFill>
                          <a:schemeClr val="bg1"/>
                        </a:solidFill>
                        <a:effectLst/>
                        <a:latin typeface="Arial" charset="0"/>
                      </a:endParaRPr>
                    </a:p>
                  </a:txBody>
                  <a:tcPr marL="36000" marR="36000" marT="36002" marB="36002"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009B3A"/>
                    </a:solidFill>
                  </a:tcPr>
                </a:tc>
                <a:tc vMerge="1">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endParaRPr kumimoji="0" lang="en-AU" altLang="en-US" sz="1100" b="1" i="0" u="none" strike="noStrike" cap="none" normalizeH="0" baseline="30000" dirty="0" smtClean="0">
                        <a:ln>
                          <a:noFill/>
                        </a:ln>
                        <a:solidFill>
                          <a:schemeClr val="bg1"/>
                        </a:solidFill>
                        <a:effectLst/>
                        <a:latin typeface="Arial" charset="0"/>
                      </a:endParaRPr>
                    </a:p>
                  </a:txBody>
                  <a:tcPr marL="36000" marR="36000" marT="36002" marB="36002"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009B3A"/>
                    </a:solidFill>
                  </a:tcPr>
                </a:tc>
                <a:tc vMerge="1">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endParaRPr kumimoji="0" lang="en-AU" altLang="en-US" sz="1100" b="1" i="0" u="none" strike="noStrike" cap="none" normalizeH="0" baseline="0" dirty="0" smtClean="0">
                        <a:ln>
                          <a:noFill/>
                        </a:ln>
                        <a:solidFill>
                          <a:schemeClr val="bg1"/>
                        </a:solidFill>
                        <a:effectLst/>
                        <a:latin typeface="Arial" charset="0"/>
                      </a:endParaRPr>
                    </a:p>
                  </a:txBody>
                  <a:tcPr marL="36000" marR="36000" marT="36002" marB="36002"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009B3A"/>
                    </a:solidFill>
                  </a:tcPr>
                </a:tc>
                <a:tc vMerge="1">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endParaRPr kumimoji="0" lang="en-AU" altLang="en-US" sz="1100" b="1" i="0" u="none" strike="noStrike" cap="none" normalizeH="0" baseline="0" dirty="0" smtClean="0">
                        <a:ln>
                          <a:noFill/>
                        </a:ln>
                        <a:solidFill>
                          <a:schemeClr val="bg1"/>
                        </a:solidFill>
                        <a:effectLst/>
                        <a:latin typeface="Arial" charset="0"/>
                        <a:cs typeface="Arial" charset="0"/>
                      </a:endParaRPr>
                    </a:p>
                  </a:txBody>
                  <a:tcPr marL="36000" marR="36000" marT="36002" marB="36002"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rgbClr val="009B3A"/>
                    </a:solidFill>
                  </a:tcPr>
                </a:tc>
              </a:tr>
              <a:tr h="261900">
                <a:tc>
                  <a:txBody>
                    <a:bodyPr/>
                    <a:lstStyle/>
                    <a:p>
                      <a:pPr marL="0" marR="0" lvl="0" indent="0" algn="l"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China</a:t>
                      </a: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155</a:t>
                      </a:r>
                      <a:r>
                        <a:rPr kumimoji="0" lang="en-AU" altLang="en-US" sz="1100" b="0" i="0" u="none" strike="noStrike" cap="none" normalizeH="0" baseline="30000" dirty="0" smtClean="0">
                          <a:ln>
                            <a:noFill/>
                          </a:ln>
                          <a:solidFill>
                            <a:srgbClr val="4D4D4D"/>
                          </a:solidFill>
                          <a:effectLst/>
                          <a:latin typeface="Arial" charset="0"/>
                        </a:rPr>
                        <a:t>2</a:t>
                      </a:r>
                      <a:endParaRPr kumimoji="0" lang="en-AU" altLang="en-US" sz="1100" b="0" i="0" u="none" strike="noStrike" cap="none" normalizeH="0" baseline="0" dirty="0" smtClean="0">
                        <a:ln>
                          <a:noFill/>
                        </a:ln>
                        <a:solidFill>
                          <a:srgbClr val="4D4D4D"/>
                        </a:solidFill>
                        <a:effectLst/>
                        <a:latin typeface="Arial" charset="0"/>
                      </a:endParaRP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1.7</a:t>
                      </a:r>
                      <a:r>
                        <a:rPr kumimoji="0" lang="en-AU" altLang="en-US" sz="1100" b="0" i="0" u="none" strike="noStrike" cap="none" normalizeH="0" baseline="30000" dirty="0" smtClean="0">
                          <a:ln>
                            <a:noFill/>
                          </a:ln>
                          <a:solidFill>
                            <a:srgbClr val="4D4D4D"/>
                          </a:solidFill>
                          <a:effectLst/>
                          <a:latin typeface="Arial" charset="0"/>
                        </a:rPr>
                        <a:t>1</a:t>
                      </a:r>
                      <a:endParaRPr kumimoji="0" lang="en-AU" altLang="en-US" sz="1100" b="0" i="0" u="none" strike="noStrike" cap="none" normalizeH="0" baseline="0" dirty="0" smtClean="0">
                        <a:ln>
                          <a:noFill/>
                        </a:ln>
                        <a:solidFill>
                          <a:srgbClr val="4D4D4D"/>
                        </a:solidFill>
                        <a:effectLst/>
                        <a:latin typeface="Arial" charset="0"/>
                      </a:endParaRP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7</a:t>
                      </a:r>
                      <a:r>
                        <a:rPr kumimoji="0" lang="en-AU" altLang="en-US" sz="1100" b="0" i="0" u="none" strike="noStrike" cap="none" normalizeH="0" baseline="30000" dirty="0" smtClean="0">
                          <a:ln>
                            <a:noFill/>
                          </a:ln>
                          <a:solidFill>
                            <a:srgbClr val="4D4D4D"/>
                          </a:solidFill>
                          <a:effectLst/>
                          <a:latin typeface="Arial" charset="0"/>
                        </a:rPr>
                        <a:t>1</a:t>
                      </a:r>
                      <a:endParaRPr kumimoji="0" lang="en-AU" altLang="en-US" sz="1100" b="0" i="0" u="none" strike="noStrike" cap="none" normalizeH="0" baseline="0" dirty="0" smtClean="0">
                        <a:ln>
                          <a:noFill/>
                        </a:ln>
                        <a:solidFill>
                          <a:srgbClr val="4D4D4D"/>
                        </a:solidFill>
                        <a:effectLst/>
                        <a:latin typeface="Arial" charset="0"/>
                      </a:endParaRP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9</a:t>
                      </a:r>
                      <a:r>
                        <a:rPr kumimoji="0" lang="en-AU" altLang="en-US" sz="1100" b="0" i="0" u="none" strike="noStrike" cap="none" normalizeH="0" baseline="30000" dirty="0" smtClean="0">
                          <a:ln>
                            <a:noFill/>
                          </a:ln>
                          <a:solidFill>
                            <a:srgbClr val="4D4D4D"/>
                          </a:solidFill>
                          <a:effectLst/>
                          <a:latin typeface="Arial" charset="0"/>
                        </a:rPr>
                        <a:t>3</a:t>
                      </a:r>
                      <a:endParaRPr kumimoji="0" lang="en-AU" altLang="en-US" sz="1100" b="0" i="0" u="none" strike="noStrike" cap="none" normalizeH="0" baseline="0" dirty="0" smtClean="0">
                        <a:ln>
                          <a:noFill/>
                        </a:ln>
                        <a:solidFill>
                          <a:srgbClr val="4D4D4D"/>
                        </a:solidFill>
                        <a:effectLst/>
                        <a:latin typeface="Arial" charset="0"/>
                      </a:endParaRP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7</a:t>
                      </a: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p>
                  </a:txBody>
                  <a:tcPr marL="36000" marR="36000" marT="35997" marB="35997" anchor="ctr" horzOverflow="overflow">
                    <a:lnL>
                      <a:noFill/>
                    </a:lnL>
                    <a:lnR>
                      <a:noFill/>
                    </a:lnR>
                    <a:lnT w="12700" cap="flat" cmpd="sng" algn="ctr">
                      <a:solidFill>
                        <a:srgbClr val="4D4D4D"/>
                      </a:solidFill>
                      <a:prstDash val="solid"/>
                      <a:round/>
                      <a:headEnd type="none" w="med" len="med"/>
                      <a:tailEnd type="none" w="med" len="med"/>
                    </a:lnT>
                    <a:lnB>
                      <a:noFill/>
                    </a:lnB>
                    <a:lnTlToBr>
                      <a:noFill/>
                    </a:lnTlToBr>
                    <a:lnBlToTr>
                      <a:noFill/>
                    </a:lnBlToTr>
                    <a:solidFill>
                      <a:srgbClr val="D9D9D9"/>
                    </a:solidFill>
                  </a:tcPr>
                </a:tc>
              </a:tr>
              <a:tr h="261900">
                <a:tc>
                  <a:txBody>
                    <a:bodyPr/>
                    <a:lstStyle/>
                    <a:p>
                      <a:pPr marL="0" marR="0" lvl="0" indent="0" algn="l"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Korea</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153</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1.6</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4</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3</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6</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p>
                  </a:txBody>
                  <a:tcPr marL="36000" marR="36000" marT="35997" marB="35997" anchor="ctr" horzOverflow="overflow">
                    <a:lnL>
                      <a:noFill/>
                    </a:lnL>
                    <a:lnR>
                      <a:noFill/>
                    </a:lnR>
                    <a:lnT>
                      <a:noFill/>
                    </a:lnT>
                    <a:lnB>
                      <a:noFill/>
                    </a:lnB>
                    <a:lnTlToBr>
                      <a:noFill/>
                    </a:lnTlToBr>
                    <a:lnBlToTr>
                      <a:noFill/>
                    </a:lnBlToTr>
                    <a:noFill/>
                  </a:tcPr>
                </a:tc>
              </a:tr>
              <a:tr h="249202">
                <a:tc>
                  <a:txBody>
                    <a:bodyPr/>
                    <a:lstStyle/>
                    <a:p>
                      <a:pPr marL="0" marR="0" lvl="0" indent="0" algn="l"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Thailand</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105</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1.1</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3</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3</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3</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a:t>
                      </a:r>
                    </a:p>
                  </a:txBody>
                  <a:tcPr marL="36000" marR="36000" marT="35997" marB="35997" anchor="ctr" horzOverflow="overflow">
                    <a:lnL>
                      <a:noFill/>
                    </a:lnL>
                    <a:lnR>
                      <a:noFill/>
                    </a:lnR>
                    <a:lnT>
                      <a:noFill/>
                    </a:lnT>
                    <a:lnB>
                      <a:noFill/>
                    </a:lnB>
                    <a:lnTlToBr>
                      <a:noFill/>
                    </a:lnTlToBr>
                    <a:lnBlToTr>
                      <a:noFill/>
                    </a:lnBlToTr>
                    <a:solidFill>
                      <a:srgbClr val="D9D9D9"/>
                    </a:solidFill>
                  </a:tcPr>
                </a:tc>
              </a:tr>
              <a:tr h="255551">
                <a:tc>
                  <a:txBody>
                    <a:bodyPr/>
                    <a:lstStyle/>
                    <a:p>
                      <a:pPr marL="0" marR="0" lvl="0" indent="0" algn="l"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Australia</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86</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kern="1200" cap="none" normalizeH="0" baseline="0" dirty="0" smtClean="0">
                          <a:ln>
                            <a:noFill/>
                          </a:ln>
                          <a:solidFill>
                            <a:srgbClr val="4D4D4D"/>
                          </a:solidFill>
                          <a:effectLst/>
                          <a:latin typeface="Arial" charset="0"/>
                          <a:ea typeface="+mn-ea"/>
                          <a:cs typeface="+mn-cs"/>
                        </a:rPr>
                        <a:t>0.</a:t>
                      </a:r>
                      <a:r>
                        <a:rPr kumimoji="0" lang="en-US" altLang="en-US" sz="1100" b="0" i="0" u="none" strike="noStrike" kern="1200" cap="none" normalizeH="0" baseline="0" dirty="0" smtClean="0">
                          <a:ln>
                            <a:noFill/>
                          </a:ln>
                          <a:solidFill>
                            <a:srgbClr val="4D4D4D"/>
                          </a:solidFill>
                          <a:effectLst/>
                          <a:latin typeface="Arial" charset="0"/>
                          <a:ea typeface="+mn-ea"/>
                          <a:cs typeface="+mn-cs"/>
                        </a:rPr>
                        <a:t>9</a:t>
                      </a:r>
                      <a:endParaRPr kumimoji="0" lang="en-AU" altLang="en-US" sz="1100" b="0" i="0" u="none" strike="noStrike" kern="1200" cap="none" normalizeH="0" baseline="0" dirty="0" smtClean="0">
                        <a:ln>
                          <a:noFill/>
                        </a:ln>
                        <a:solidFill>
                          <a:srgbClr val="4D4D4D"/>
                        </a:solidFill>
                        <a:effectLst/>
                        <a:latin typeface="Arial" charset="0"/>
                        <a:ea typeface="+mn-ea"/>
                        <a:cs typeface="+mn-cs"/>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3</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4</a:t>
                      </a:r>
                      <a:r>
                        <a:rPr kumimoji="0" lang="en-AU" altLang="en-US" sz="1100" b="0" i="0" u="none" strike="noStrike" cap="none" normalizeH="0" baseline="30000" dirty="0" smtClean="0">
                          <a:ln>
                            <a:noFill/>
                          </a:ln>
                          <a:solidFill>
                            <a:srgbClr val="4D4D4D"/>
                          </a:solidFill>
                          <a:effectLst/>
                          <a:latin typeface="Arial" charset="0"/>
                        </a:rPr>
                        <a:t>3</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9</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chemeClr val="tx1"/>
                          </a:solidFill>
                          <a:effectLst/>
                          <a:latin typeface="Arial" charset="0"/>
                        </a:rPr>
                        <a:t>1</a:t>
                      </a:r>
                      <a:r>
                        <a:rPr kumimoji="0" lang="en-AU" altLang="en-US" sz="1100" b="0" i="0" u="none" strike="noStrike" cap="none" normalizeH="0" baseline="30000" dirty="0" smtClean="0">
                          <a:ln>
                            <a:noFill/>
                          </a:ln>
                          <a:solidFill>
                            <a:schemeClr val="tx1"/>
                          </a:solidFill>
                          <a:effectLst/>
                          <a:latin typeface="Arial" charset="0"/>
                        </a:rPr>
                        <a:t>2</a:t>
                      </a:r>
                    </a:p>
                  </a:txBody>
                  <a:tcPr marL="36000" marR="36000" marT="35997" marB="35997" anchor="ctr" horzOverflow="overflow">
                    <a:lnL>
                      <a:noFill/>
                    </a:lnL>
                    <a:lnR>
                      <a:noFill/>
                    </a:lnR>
                    <a:lnT>
                      <a:noFill/>
                    </a:lnT>
                    <a:lnB>
                      <a:noFill/>
                    </a:lnB>
                    <a:lnTlToBr>
                      <a:noFill/>
                    </a:lnTlToBr>
                    <a:lnBlToTr>
                      <a:noFill/>
                    </a:lnBlToTr>
                    <a:noFill/>
                  </a:tcPr>
                </a:tc>
              </a:tr>
              <a:tr h="255551">
                <a:tc>
                  <a:txBody>
                    <a:bodyPr/>
                    <a:lstStyle/>
                    <a:p>
                      <a:pPr marL="0" marR="0" lvl="0" indent="0" algn="l"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Indonesia</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65</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0.7</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3</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3</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5</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p>
                  </a:txBody>
                  <a:tcPr marL="36000" marR="36000" marT="35997" marB="35997" anchor="ctr" horzOverflow="overflow">
                    <a:lnL>
                      <a:noFill/>
                    </a:lnL>
                    <a:lnR>
                      <a:noFill/>
                    </a:lnR>
                    <a:lnT>
                      <a:noFill/>
                    </a:lnT>
                    <a:lnB>
                      <a:noFill/>
                    </a:lnB>
                    <a:lnTlToBr>
                      <a:noFill/>
                    </a:lnTlToBr>
                    <a:lnBlToTr>
                      <a:noFill/>
                    </a:lnBlToTr>
                    <a:solidFill>
                      <a:srgbClr val="D9D9D9"/>
                    </a:solidFill>
                  </a:tcPr>
                </a:tc>
              </a:tr>
              <a:tr h="255551">
                <a:tc>
                  <a:txBody>
                    <a:bodyPr/>
                    <a:lstStyle/>
                    <a:p>
                      <a:pPr marL="0" marR="0" lvl="0" indent="0" algn="l"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Vietnam</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42</a:t>
                      </a:r>
                      <a:r>
                        <a:rPr kumimoji="0" lang="en-AU" altLang="en-US" sz="1100" b="0" i="0" u="none" strike="noStrike" cap="none" normalizeH="0" baseline="30000" dirty="0" smtClean="0">
                          <a:ln>
                            <a:noFill/>
                          </a:ln>
                          <a:solidFill>
                            <a:srgbClr val="4D4D4D"/>
                          </a:solidFill>
                          <a:effectLst/>
                          <a:latin typeface="Arial" charset="0"/>
                        </a:rPr>
                        <a:t>1</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0.5</a:t>
                      </a:r>
                      <a:r>
                        <a:rPr kumimoji="0" lang="en-AU" altLang="en-US" sz="1100" b="0" i="0" u="none" strike="noStrike" cap="none" normalizeH="0" baseline="30000" dirty="0" smtClean="0">
                          <a:ln>
                            <a:noFill/>
                          </a:ln>
                          <a:solidFill>
                            <a:srgbClr val="4D4D4D"/>
                          </a:solidFill>
                          <a:effectLst/>
                          <a:latin typeface="Arial" charset="0"/>
                        </a:rPr>
                        <a:t>1</a:t>
                      </a:r>
                      <a:endParaRPr kumimoji="0" lang="en-AU" altLang="en-US" sz="1100" b="0" i="0" u="none" strike="noStrike" cap="none" normalizeH="0" baseline="0" dirty="0" smtClean="0">
                        <a:ln>
                          <a:noFill/>
                        </a:ln>
                        <a:solidFill>
                          <a:srgbClr val="4D4D4D"/>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2</a:t>
                      </a:r>
                      <a:r>
                        <a:rPr kumimoji="0" lang="en-AU" altLang="en-US" sz="1100" b="0" i="0" u="none" strike="noStrike" cap="none" normalizeH="0" baseline="30000" dirty="0" smtClean="0">
                          <a:ln>
                            <a:noFill/>
                          </a:ln>
                          <a:solidFill>
                            <a:srgbClr val="4D4D4D"/>
                          </a:solidFill>
                          <a:effectLst/>
                          <a:latin typeface="Arial" charset="0"/>
                        </a:rPr>
                        <a:t>1</a:t>
                      </a:r>
                      <a:endParaRPr kumimoji="0" lang="en-AU" altLang="en-US" sz="1100" b="0" i="0" u="none" strike="noStrike" cap="none" normalizeH="0" baseline="0" dirty="0" smtClean="0">
                        <a:ln>
                          <a:noFill/>
                        </a:ln>
                        <a:solidFill>
                          <a:srgbClr val="4D4D4D"/>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3</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5</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p>
                  </a:txBody>
                  <a:tcPr marL="36000" marR="36000" marT="35997" marB="35997" anchor="ctr" horzOverflow="overflow">
                    <a:lnL>
                      <a:noFill/>
                    </a:lnL>
                    <a:lnR>
                      <a:noFill/>
                    </a:lnR>
                    <a:lnT>
                      <a:noFill/>
                    </a:lnT>
                    <a:lnB>
                      <a:noFill/>
                    </a:lnB>
                    <a:lnTlToBr>
                      <a:noFill/>
                    </a:lnTlToBr>
                    <a:lnBlToTr>
                      <a:noFill/>
                    </a:lnBlToTr>
                    <a:noFill/>
                  </a:tcPr>
                </a:tc>
              </a:tr>
              <a:tr h="407928">
                <a:tc>
                  <a:txBody>
                    <a:bodyPr/>
                    <a:lstStyle/>
                    <a:p>
                      <a:pPr marL="0" marR="0" lvl="0" indent="0" algn="l"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Malaysia/ Singapore</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10</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0.1</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4</a:t>
                      </a:r>
                      <a:r>
                        <a:rPr kumimoji="0" lang="en-AU" altLang="en-US" sz="1100" b="0" i="0" u="none" strike="noStrike" cap="none" normalizeH="0" baseline="30000" dirty="0" smtClean="0">
                          <a:ln>
                            <a:noFill/>
                          </a:ln>
                          <a:solidFill>
                            <a:srgbClr val="4D4D4D"/>
                          </a:solidFill>
                          <a:effectLst/>
                          <a:latin typeface="Arial" charset="0"/>
                        </a:rPr>
                        <a:t>3</a:t>
                      </a:r>
                      <a:endParaRPr kumimoji="0" lang="en-AU" altLang="en-US" sz="1100" b="0" i="0" u="none" strike="noStrike" cap="none" normalizeH="0" baseline="0" dirty="0" smtClean="0">
                        <a:ln>
                          <a:noFill/>
                        </a:ln>
                        <a:solidFill>
                          <a:srgbClr val="4D4D4D"/>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4</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p>
                  </a:txBody>
                  <a:tcPr marL="36000" marR="36000" marT="35997" marB="35997" anchor="ctr" horzOverflow="overflow">
                    <a:lnL>
                      <a:noFill/>
                    </a:lnL>
                    <a:lnR>
                      <a:noFill/>
                    </a:lnR>
                    <a:lnT>
                      <a:noFill/>
                    </a:lnT>
                    <a:lnB>
                      <a:noFill/>
                    </a:lnB>
                    <a:lnTlToBr>
                      <a:noFill/>
                    </a:lnTlToBr>
                    <a:lnBlToTr>
                      <a:noFill/>
                    </a:lnBlToTr>
                    <a:solidFill>
                      <a:srgbClr val="D9D9D9"/>
                    </a:solidFill>
                  </a:tcPr>
                </a:tc>
              </a:tr>
              <a:tr h="255551">
                <a:tc>
                  <a:txBody>
                    <a:bodyPr/>
                    <a:lstStyle/>
                    <a:p>
                      <a:pPr marL="0" marR="0" lvl="0" indent="0" algn="l"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India</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9</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0.1</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3</a:t>
                      </a:r>
                      <a:r>
                        <a:rPr kumimoji="0" lang="en-AU" altLang="en-US" sz="1100" b="0" i="0" u="none" strike="noStrike" cap="none" normalizeH="0" baseline="30000" dirty="0" smtClean="0">
                          <a:ln>
                            <a:noFill/>
                          </a:ln>
                          <a:solidFill>
                            <a:srgbClr val="4D4D4D"/>
                          </a:solidFill>
                          <a:effectLst/>
                          <a:latin typeface="Arial" charset="0"/>
                        </a:rPr>
                        <a:t>3</a:t>
                      </a:r>
                      <a:endParaRPr kumimoji="0" lang="en-AU" altLang="en-US" sz="1100" b="0" i="0" u="none" strike="noStrike" cap="none" normalizeH="0" baseline="0" dirty="0" smtClean="0">
                        <a:ln>
                          <a:noFill/>
                        </a:ln>
                        <a:solidFill>
                          <a:srgbClr val="4D4D4D"/>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7</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p>
                  </a:txBody>
                  <a:tcPr marL="36000" marR="36000" marT="35997" marB="35997" anchor="ctr" horzOverflow="overflow">
                    <a:lnL>
                      <a:noFill/>
                    </a:lnL>
                    <a:lnR>
                      <a:noFill/>
                    </a:lnR>
                    <a:lnT>
                      <a:noFill/>
                    </a:lnT>
                    <a:lnB>
                      <a:noFill/>
                    </a:lnB>
                    <a:lnTlToBr>
                      <a:noFill/>
                    </a:lnTlToBr>
                    <a:lnBlToTr>
                      <a:noFill/>
                    </a:lnBlToTr>
                    <a:noFill/>
                  </a:tcPr>
                </a:tc>
              </a:tr>
              <a:tr h="255551">
                <a:tc>
                  <a:txBody>
                    <a:bodyPr/>
                    <a:lstStyle/>
                    <a:p>
                      <a:pPr marL="0" marR="0" lvl="0" indent="0" algn="l"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Other</a:t>
                      </a:r>
                      <a:r>
                        <a:rPr kumimoji="0" lang="en-AU" altLang="en-US" sz="1100" b="0" i="0" u="none" strike="noStrike" cap="none" normalizeH="0" baseline="30000" dirty="0" smtClean="0">
                          <a:ln>
                            <a:noFill/>
                          </a:ln>
                          <a:solidFill>
                            <a:srgbClr val="4D4D4D"/>
                          </a:solidFill>
                          <a:effectLst/>
                          <a:latin typeface="Arial" charset="0"/>
                        </a:rPr>
                        <a:t>4</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endParaRPr kumimoji="0" lang="en-AU" altLang="en-US" sz="1100" b="0" i="0" u="none" strike="noStrike" kern="1200" cap="none" normalizeH="0" baseline="0" dirty="0" smtClean="0">
                        <a:ln>
                          <a:noFill/>
                        </a:ln>
                        <a:solidFill>
                          <a:srgbClr val="4D4D4D"/>
                        </a:solidFill>
                        <a:effectLst/>
                        <a:latin typeface="Arial" charset="0"/>
                        <a:ea typeface="+mn-ea"/>
                        <a:cs typeface="+mn-cs"/>
                      </a:endParaRP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8</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p>
                  </a:txBody>
                  <a:tcPr marL="36000" marR="36000" marT="35997" marB="35997" anchor="ctr" horzOverflow="overflow">
                    <a:lnL>
                      <a:noFill/>
                    </a:lnL>
                    <a:lnR>
                      <a:noFill/>
                    </a:lnR>
                    <a:lnT>
                      <a:noFill/>
                    </a:lnT>
                    <a:lnB>
                      <a:noFill/>
                    </a:lnB>
                    <a:lnTlToBr>
                      <a:noFill/>
                    </a:lnTlToBr>
                    <a:lnBlToTr>
                      <a:noFill/>
                    </a:lnBlToTr>
                    <a:solidFill>
                      <a:srgbClr val="D9D9D9"/>
                    </a:solidFill>
                  </a:tcPr>
                </a:tc>
              </a:tr>
              <a:tr h="255551">
                <a:tc>
                  <a:txBody>
                    <a:bodyPr/>
                    <a:lstStyle/>
                    <a:p>
                      <a:pPr marL="0" marR="0" lvl="0" indent="0" algn="l"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04040"/>
                          </a:solidFill>
                          <a:effectLst/>
                          <a:latin typeface="Arial" charset="0"/>
                        </a:rPr>
                        <a:t>New Zealand</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endParaRPr kumimoji="0" lang="en-AU" altLang="en-US" sz="1100" b="0" i="0" u="none" strike="noStrike" kern="1200" cap="none" normalizeH="0" baseline="0" dirty="0" smtClean="0">
                        <a:ln>
                          <a:noFill/>
                        </a:ln>
                        <a:solidFill>
                          <a:srgbClr val="4D4D4D"/>
                        </a:solidFill>
                        <a:effectLst/>
                        <a:latin typeface="Arial" charset="0"/>
                        <a:ea typeface="+mn-ea"/>
                        <a:cs typeface="+mn-cs"/>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endParaRPr kumimoji="0" lang="en-AU" altLang="en-US" sz="1100" b="1" i="0" u="none" strike="noStrike" cap="none" normalizeH="0" baseline="0" dirty="0" smtClean="0">
                        <a:ln>
                          <a:noFill/>
                        </a:ln>
                        <a:solidFill>
                          <a:srgbClr val="404040"/>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04040"/>
                          </a:solidFill>
                          <a:effectLst/>
                          <a:latin typeface="Arial" charset="0"/>
                        </a:rPr>
                        <a:t>1</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1</a:t>
                      </a:r>
                      <a:endParaRPr kumimoji="0" lang="en-AU" altLang="en-US" sz="1100" b="1" i="0" u="none" strike="noStrike" cap="none" normalizeH="0" baseline="0" dirty="0" smtClean="0">
                        <a:ln>
                          <a:noFill/>
                        </a:ln>
                        <a:solidFill>
                          <a:srgbClr val="404040"/>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endParaRPr kumimoji="0" lang="en-AU" altLang="en-US" sz="1100" b="1" i="0" u="none" strike="noStrike" cap="none" normalizeH="0" baseline="0" dirty="0" smtClean="0">
                        <a:ln>
                          <a:noFill/>
                        </a:ln>
                        <a:solidFill>
                          <a:srgbClr val="404040"/>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noFill/>
                  </a:tcPr>
                </a:tc>
              </a:tr>
              <a:tr h="255551">
                <a:tc>
                  <a:txBody>
                    <a:bodyPr/>
                    <a:lstStyle/>
                    <a:p>
                      <a:pPr marL="0" marR="0" lvl="0" indent="0" algn="l"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04040"/>
                          </a:solidFill>
                          <a:effectLst/>
                          <a:latin typeface="Arial" charset="0"/>
                        </a:rPr>
                        <a:t>Saudi Arabia</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endParaRPr kumimoji="0" lang="en-AU" altLang="en-US" sz="1100" b="0" i="0" u="none" strike="noStrike" kern="1200" cap="none" normalizeH="0" baseline="0" dirty="0" smtClean="0">
                        <a:ln>
                          <a:noFill/>
                        </a:ln>
                        <a:solidFill>
                          <a:srgbClr val="4D4D4D"/>
                        </a:solidFill>
                        <a:effectLst/>
                        <a:latin typeface="Arial" charset="0"/>
                        <a:ea typeface="+mn-ea"/>
                        <a:cs typeface="+mn-cs"/>
                      </a:endParaRP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04040"/>
                          </a:solidFill>
                          <a:effectLst/>
                          <a:latin typeface="Arial" charset="0"/>
                        </a:rPr>
                        <a:t>-</a:t>
                      </a: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04040"/>
                          </a:solidFill>
                          <a:effectLst/>
                          <a:latin typeface="Arial" charset="0"/>
                        </a:rPr>
                        <a:t>3</a:t>
                      </a:r>
                      <a:r>
                        <a:rPr kumimoji="0" lang="en-AU" altLang="en-US" sz="1100" b="0" i="0" u="none" strike="noStrike" cap="none" normalizeH="0" baseline="30000" dirty="0" smtClean="0">
                          <a:ln>
                            <a:noFill/>
                          </a:ln>
                          <a:solidFill>
                            <a:srgbClr val="4D4D4D"/>
                          </a:solidFill>
                          <a:effectLst/>
                          <a:latin typeface="Arial" charset="0"/>
                        </a:rPr>
                        <a:t>3</a:t>
                      </a:r>
                      <a:endParaRPr kumimoji="0" lang="en-AU" altLang="en-US" sz="1100" b="0" i="0" u="none" strike="noStrike" cap="none" normalizeH="0" baseline="0" dirty="0" smtClean="0">
                        <a:ln>
                          <a:noFill/>
                        </a:ln>
                        <a:solidFill>
                          <a:srgbClr val="404040"/>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3</a:t>
                      </a:r>
                      <a:endParaRPr kumimoji="0" lang="en-AU" altLang="en-US" sz="1100" b="1" i="0" u="none" strike="noStrike" cap="none" normalizeH="0" baseline="0" dirty="0" smtClean="0">
                        <a:ln>
                          <a:noFill/>
                        </a:ln>
                        <a:solidFill>
                          <a:srgbClr val="404040"/>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endParaRPr kumimoji="0" lang="en-AU" altLang="en-US" sz="1100" b="1" i="0" u="none" strike="noStrike" cap="none" normalizeH="0" baseline="0" dirty="0" smtClean="0">
                        <a:ln>
                          <a:noFill/>
                        </a:ln>
                        <a:solidFill>
                          <a:srgbClr val="404040"/>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solidFill>
                      <a:srgbClr val="D9D9D9"/>
                    </a:solidFill>
                  </a:tcPr>
                </a:tc>
              </a:tr>
              <a:tr h="255551">
                <a:tc>
                  <a:txBody>
                    <a:bodyPr/>
                    <a:lstStyle/>
                    <a:p>
                      <a:pPr marL="0" marR="0" lvl="0" indent="0" algn="l"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04040"/>
                          </a:solidFill>
                          <a:effectLst/>
                          <a:latin typeface="Arial" charset="0"/>
                        </a:rPr>
                        <a:t>Oman</a:t>
                      </a: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04040"/>
                          </a:solidFill>
                          <a:effectLst/>
                          <a:latin typeface="Arial" charset="0"/>
                        </a:rPr>
                        <a:t>8</a:t>
                      </a:r>
                      <a:r>
                        <a:rPr kumimoji="0" lang="en-AU" altLang="en-US" sz="1100" b="0" i="0" u="none" strike="noStrike" cap="none" normalizeH="0" baseline="30000" dirty="0" smtClean="0">
                          <a:ln>
                            <a:noFill/>
                          </a:ln>
                          <a:solidFill>
                            <a:srgbClr val="4D4D4D"/>
                          </a:solidFill>
                          <a:effectLst/>
                          <a:latin typeface="Arial" charset="0"/>
                        </a:rPr>
                        <a:t>1</a:t>
                      </a:r>
                      <a:endParaRPr kumimoji="0" lang="en-AU" altLang="en-US" sz="1100" b="0" i="0" u="none" strike="noStrike" cap="none" normalizeH="0" baseline="0" dirty="0" smtClean="0">
                        <a:ln>
                          <a:noFill/>
                        </a:ln>
                        <a:solidFill>
                          <a:srgbClr val="404040"/>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457200"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0.1</a:t>
                      </a:r>
                      <a:r>
                        <a:rPr kumimoji="0" lang="en-AU" altLang="en-US" sz="1100" b="0" i="0" u="none" strike="noStrike" cap="none" normalizeH="0" baseline="30000" dirty="0" smtClean="0">
                          <a:ln>
                            <a:noFill/>
                          </a:ln>
                          <a:solidFill>
                            <a:srgbClr val="4D4D4D"/>
                          </a:solidFill>
                          <a:effectLst/>
                          <a:latin typeface="Arial" charset="0"/>
                        </a:rPr>
                        <a:t>1</a:t>
                      </a:r>
                      <a:endParaRPr kumimoji="0" lang="en-AU" altLang="en-US" sz="1100" b="0" i="0" u="none" strike="noStrike" cap="none" normalizeH="0" baseline="0" dirty="0" smtClean="0">
                        <a:ln>
                          <a:noFill/>
                        </a:ln>
                        <a:solidFill>
                          <a:srgbClr val="4D4D4D"/>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04040"/>
                          </a:solidFill>
                          <a:effectLst/>
                          <a:latin typeface="Arial" charset="0"/>
                        </a:rPr>
                        <a:t>1</a:t>
                      </a:r>
                      <a:r>
                        <a:rPr kumimoji="0" lang="en-AU" altLang="en-US" sz="1100" b="0" i="0" u="none" strike="noStrike" cap="none" normalizeH="0" baseline="30000" dirty="0" smtClean="0">
                          <a:ln>
                            <a:noFill/>
                          </a:ln>
                          <a:solidFill>
                            <a:srgbClr val="4D4D4D"/>
                          </a:solidFill>
                          <a:effectLst/>
                          <a:latin typeface="Arial" charset="0"/>
                        </a:rPr>
                        <a:t>1</a:t>
                      </a:r>
                      <a:endParaRPr kumimoji="0" lang="en-AU" altLang="en-US" sz="1100" b="0" i="0" u="none" strike="noStrike" cap="none" normalizeH="0" baseline="0" dirty="0" smtClean="0">
                        <a:ln>
                          <a:noFill/>
                        </a:ln>
                        <a:solidFill>
                          <a:srgbClr val="404040"/>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endParaRPr kumimoji="0" lang="en-AU" altLang="en-US" sz="1100" b="1" i="0" u="none" strike="noStrike" cap="none" normalizeH="0" baseline="0" dirty="0" smtClean="0">
                        <a:ln>
                          <a:noFill/>
                        </a:ln>
                        <a:solidFill>
                          <a:srgbClr val="404040"/>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rgbClr val="4D4D4D"/>
                          </a:solidFill>
                          <a:effectLst/>
                          <a:latin typeface="Arial" charset="0"/>
                        </a:rPr>
                        <a:t>-</a:t>
                      </a:r>
                      <a:endParaRPr kumimoji="0" lang="en-AU" altLang="en-US" sz="1100" b="1" i="0" u="none" strike="noStrike" cap="none" normalizeH="0" baseline="0" dirty="0" smtClean="0">
                        <a:ln>
                          <a:noFill/>
                        </a:ln>
                        <a:solidFill>
                          <a:srgbClr val="404040"/>
                        </a:solidFill>
                        <a:effectLst/>
                        <a:latin typeface="Arial" charset="0"/>
                      </a:endParaRPr>
                    </a:p>
                  </a:txBody>
                  <a:tcPr marL="36000" marR="36000" marT="35997" marB="35997" anchor="ctr" horzOverflow="overflow">
                    <a:lnL>
                      <a:noFill/>
                    </a:lnL>
                    <a:lnR>
                      <a:noFill/>
                    </a:lnR>
                    <a:lnT>
                      <a:noFill/>
                    </a:lnT>
                    <a:lnB>
                      <a:noFill/>
                    </a:lnB>
                    <a:lnTlToBr>
                      <a:noFill/>
                    </a:lnTlToBr>
                    <a:lnBlToTr>
                      <a:noFill/>
                    </a:lnBlToTr>
                    <a:no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0" i="0" u="none" strike="noStrike" cap="none" normalizeH="0" baseline="0" dirty="0" smtClean="0">
                          <a:ln>
                            <a:noFill/>
                          </a:ln>
                          <a:solidFill>
                            <a:schemeClr val="tx1"/>
                          </a:solidFill>
                          <a:effectLst/>
                          <a:latin typeface="Arial" charset="0"/>
                        </a:rPr>
                        <a:t>1</a:t>
                      </a:r>
                    </a:p>
                  </a:txBody>
                  <a:tcPr marL="36000" marR="36000" marT="35997" marB="35997" anchor="ctr" horzOverflow="overflow">
                    <a:lnL>
                      <a:noFill/>
                    </a:lnL>
                    <a:lnR>
                      <a:noFill/>
                    </a:lnR>
                    <a:lnT>
                      <a:noFill/>
                    </a:lnT>
                    <a:lnB>
                      <a:noFill/>
                    </a:lnB>
                    <a:lnTlToBr>
                      <a:noFill/>
                    </a:lnTlToBr>
                    <a:lnBlToTr>
                      <a:noFill/>
                    </a:lnBlToTr>
                    <a:noFill/>
                  </a:tcPr>
                </a:tc>
              </a:tr>
              <a:tr h="255551">
                <a:tc>
                  <a:txBody>
                    <a:bodyPr/>
                    <a:lstStyle/>
                    <a:p>
                      <a:pPr marL="0" marR="0" lvl="0" indent="0" algn="l"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cap="none" normalizeH="0" baseline="0" dirty="0" smtClean="0">
                          <a:ln>
                            <a:noFill/>
                          </a:ln>
                          <a:solidFill>
                            <a:srgbClr val="404040"/>
                          </a:solidFill>
                          <a:effectLst/>
                          <a:latin typeface="Arial" charset="0"/>
                        </a:rPr>
                        <a:t>Total</a:t>
                      </a:r>
                    </a:p>
                  </a:txBody>
                  <a:tcPr marL="36000" marR="36000" marT="35997" marB="35997" anchor="ctr" horzOverflow="overflow">
                    <a:lnL>
                      <a:noFill/>
                    </a:lnL>
                    <a:lnR>
                      <a:noFill/>
                    </a:lnR>
                    <a:lnT>
                      <a:noFill/>
                    </a:lnT>
                    <a:lnB w="12700" cap="flat" cmpd="sng" algn="ctr">
                      <a:solidFill>
                        <a:srgbClr val="4D4D4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cap="none" normalizeH="0" baseline="0" dirty="0" smtClean="0">
                          <a:ln>
                            <a:noFill/>
                          </a:ln>
                          <a:solidFill>
                            <a:srgbClr val="404040"/>
                          </a:solidFill>
                          <a:effectLst/>
                          <a:latin typeface="Arial" charset="0"/>
                        </a:rPr>
                        <a:t>633</a:t>
                      </a:r>
                    </a:p>
                  </a:txBody>
                  <a:tcPr marL="36000" marR="36000" marT="35997" marB="35997" anchor="ctr" horzOverflow="overflow">
                    <a:lnL>
                      <a:noFill/>
                    </a:lnL>
                    <a:lnR>
                      <a:noFill/>
                    </a:lnR>
                    <a:lnT>
                      <a:noFill/>
                    </a:lnT>
                    <a:lnB w="12700" cap="flat" cmpd="sng" algn="ctr">
                      <a:solidFill>
                        <a:srgbClr val="4D4D4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kern="1200" cap="none" normalizeH="0" baseline="0" dirty="0" smtClean="0">
                          <a:ln>
                            <a:noFill/>
                          </a:ln>
                          <a:solidFill>
                            <a:srgbClr val="404040"/>
                          </a:solidFill>
                          <a:effectLst/>
                          <a:latin typeface="Arial" charset="0"/>
                          <a:ea typeface="+mn-ea"/>
                          <a:cs typeface="+mn-cs"/>
                        </a:rPr>
                        <a:t>6.8</a:t>
                      </a:r>
                    </a:p>
                  </a:txBody>
                  <a:tcPr marL="36000" marR="36000" marT="35997" marB="35997" anchor="ctr" horzOverflow="overflow">
                    <a:lnL>
                      <a:noFill/>
                    </a:lnL>
                    <a:lnR>
                      <a:noFill/>
                    </a:lnR>
                    <a:lnT>
                      <a:noFill/>
                    </a:lnT>
                    <a:lnB w="12700" cap="flat" cmpd="sng" algn="ctr">
                      <a:solidFill>
                        <a:srgbClr val="4D4D4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cap="none" normalizeH="0" baseline="0" dirty="0" smtClean="0">
                          <a:ln>
                            <a:noFill/>
                          </a:ln>
                          <a:solidFill>
                            <a:srgbClr val="404040"/>
                          </a:solidFill>
                          <a:effectLst/>
                          <a:latin typeface="Arial" charset="0"/>
                        </a:rPr>
                        <a:t>25</a:t>
                      </a:r>
                    </a:p>
                  </a:txBody>
                  <a:tcPr marL="36000" marR="36000" marT="35997" marB="35997" anchor="ctr" horzOverflow="overflow">
                    <a:lnL>
                      <a:noFill/>
                    </a:lnL>
                    <a:lnR>
                      <a:noFill/>
                    </a:lnR>
                    <a:lnT>
                      <a:noFill/>
                    </a:lnT>
                    <a:lnB w="12700" cap="flat" cmpd="sng" algn="ctr">
                      <a:solidFill>
                        <a:srgbClr val="4D4D4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cap="none" normalizeH="0" baseline="0" dirty="0" smtClean="0">
                          <a:ln>
                            <a:noFill/>
                          </a:ln>
                          <a:solidFill>
                            <a:srgbClr val="404040"/>
                          </a:solidFill>
                          <a:effectLst/>
                          <a:latin typeface="Arial" charset="0"/>
                        </a:rPr>
                        <a:t>37</a:t>
                      </a:r>
                    </a:p>
                  </a:txBody>
                  <a:tcPr marL="36000" marR="36000" marT="35997" marB="35997" anchor="ctr" horzOverflow="overflow">
                    <a:lnL>
                      <a:noFill/>
                    </a:lnL>
                    <a:lnR>
                      <a:noFill/>
                    </a:lnR>
                    <a:lnT>
                      <a:noFill/>
                    </a:lnT>
                    <a:lnB w="12700" cap="flat" cmpd="sng" algn="ctr">
                      <a:solidFill>
                        <a:srgbClr val="4D4D4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cap="none" normalizeH="0" baseline="0" dirty="0" smtClean="0">
                          <a:ln>
                            <a:noFill/>
                          </a:ln>
                          <a:solidFill>
                            <a:srgbClr val="404040"/>
                          </a:solidFill>
                          <a:effectLst/>
                          <a:latin typeface="Arial" charset="0"/>
                        </a:rPr>
                        <a:t>58</a:t>
                      </a:r>
                    </a:p>
                  </a:txBody>
                  <a:tcPr marL="36000" marR="36000" marT="35997" marB="35997" anchor="ctr" horzOverflow="overflow">
                    <a:lnL>
                      <a:noFill/>
                    </a:lnL>
                    <a:lnR>
                      <a:noFill/>
                    </a:lnR>
                    <a:lnT>
                      <a:noFill/>
                    </a:lnT>
                    <a:lnB w="12700" cap="flat" cmpd="sng" algn="ctr">
                      <a:solidFill>
                        <a:srgbClr val="4D4D4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182563" rtl="0" eaLnBrk="0" fontAlgn="base" latinLnBrk="0" hangingPunct="0">
                        <a:lnSpc>
                          <a:spcPct val="100000"/>
                        </a:lnSpc>
                        <a:spcBef>
                          <a:spcPct val="0"/>
                        </a:spcBef>
                        <a:spcAft>
                          <a:spcPct val="0"/>
                        </a:spcAft>
                        <a:buClr>
                          <a:srgbClr val="FFC300"/>
                        </a:buClr>
                        <a:buSzTx/>
                        <a:buFont typeface="Wingdings" pitchFamily="2" charset="2"/>
                        <a:buNone/>
                        <a:tabLst/>
                      </a:pPr>
                      <a:r>
                        <a:rPr kumimoji="0" lang="en-AU" altLang="en-US" sz="1100" b="1" i="0" u="none" strike="noStrike" cap="none" normalizeH="0" baseline="0" dirty="0" smtClean="0">
                          <a:ln>
                            <a:noFill/>
                          </a:ln>
                          <a:solidFill>
                            <a:srgbClr val="404040"/>
                          </a:solidFill>
                          <a:effectLst/>
                          <a:latin typeface="Arial" charset="0"/>
                        </a:rPr>
                        <a:t>3</a:t>
                      </a:r>
                    </a:p>
                  </a:txBody>
                  <a:tcPr marL="36000" marR="36000" marT="35997" marB="35997" anchor="ctr" horzOverflow="overflow">
                    <a:lnL>
                      <a:noFill/>
                    </a:lnL>
                    <a:lnR>
                      <a:noFill/>
                    </a:lnR>
                    <a:lnT>
                      <a:noFill/>
                    </a:lnT>
                    <a:lnB w="12700" cap="flat" cmpd="sng" algn="ctr">
                      <a:solidFill>
                        <a:srgbClr val="4D4D4D"/>
                      </a:solidFill>
                      <a:prstDash val="solid"/>
                      <a:round/>
                      <a:headEnd type="none" w="med" len="med"/>
                      <a:tailEnd type="none" w="med" len="med"/>
                    </a:lnB>
                    <a:lnTlToBr>
                      <a:noFill/>
                    </a:lnTlToBr>
                    <a:lnBlToTr>
                      <a:noFill/>
                    </a:lnBlToTr>
                    <a:solidFill>
                      <a:srgbClr val="D9D9D9"/>
                    </a:solidFill>
                  </a:tcPr>
                </a:tc>
              </a:tr>
            </a:tbl>
          </a:graphicData>
        </a:graphic>
      </p:graphicFrame>
      <p:sp>
        <p:nvSpPr>
          <p:cNvPr id="18544" name="Text Box 53"/>
          <p:cNvSpPr txBox="1">
            <a:spLocks noChangeArrowheads="1"/>
          </p:cNvSpPr>
          <p:nvPr/>
        </p:nvSpPr>
        <p:spPr bwMode="auto">
          <a:xfrm>
            <a:off x="341779" y="6106720"/>
            <a:ext cx="6372225" cy="615553"/>
          </a:xfrm>
          <a:prstGeom prst="rect">
            <a:avLst/>
          </a:prstGeom>
          <a:noFill/>
          <a:ln w="9525">
            <a:noFill/>
            <a:miter lim="800000"/>
            <a:headEnd/>
            <a:tailEnd/>
          </a:ln>
        </p:spPr>
        <p:txBody>
          <a:bodyPr wrap="square" lIns="0" tIns="0" rIns="0" bIns="0">
            <a:spAutoFit/>
          </a:bodyPr>
          <a:lstStyle/>
          <a:p>
            <a:pPr marL="180975" indent="-180975" eaLnBrk="0" hangingPunct="0">
              <a:spcBef>
                <a:spcPts val="0"/>
              </a:spcBef>
              <a:buClr>
                <a:schemeClr val="tx1"/>
              </a:buClr>
              <a:buFontTx/>
              <a:buAutoNum type="arabicPeriod"/>
              <a:tabLst>
                <a:tab pos="180975" algn="l"/>
                <a:tab pos="534988" algn="l"/>
              </a:tabLst>
              <a:defRPr/>
            </a:pPr>
            <a:r>
              <a:rPr lang="en-AU" altLang="en-US" sz="800" b="0" dirty="0">
                <a:solidFill>
                  <a:srgbClr val="777777"/>
                </a:solidFill>
              </a:rPr>
              <a:t>Production either online or expected to be online in CY2014</a:t>
            </a:r>
          </a:p>
          <a:p>
            <a:pPr marL="180975" indent="-180975" eaLnBrk="0" hangingPunct="0">
              <a:spcBef>
                <a:spcPts val="0"/>
              </a:spcBef>
              <a:buClr>
                <a:schemeClr val="tx1"/>
              </a:buClr>
              <a:buFontTx/>
              <a:buAutoNum type="arabicPeriod"/>
              <a:tabLst>
                <a:tab pos="180975" algn="l"/>
                <a:tab pos="534988" algn="l"/>
              </a:tabLst>
              <a:defRPr/>
            </a:pPr>
            <a:r>
              <a:rPr lang="en-AU" altLang="en-US" sz="800" b="0" dirty="0">
                <a:solidFill>
                  <a:srgbClr val="777777"/>
                </a:solidFill>
              </a:rPr>
              <a:t>Includes metal stud, metal </a:t>
            </a:r>
            <a:r>
              <a:rPr lang="en-AU" altLang="en-US" sz="800" b="0" dirty="0" smtClean="0">
                <a:solidFill>
                  <a:srgbClr val="777777"/>
                </a:solidFill>
              </a:rPr>
              <a:t>ceiling grid</a:t>
            </a:r>
            <a:r>
              <a:rPr lang="en-AU" altLang="en-US" sz="800" b="0" dirty="0">
                <a:solidFill>
                  <a:srgbClr val="777777"/>
                </a:solidFill>
              </a:rPr>
              <a:t>, joint compound, ceiling tile, cornice and/or mineral wool facilities</a:t>
            </a:r>
          </a:p>
          <a:p>
            <a:pPr marL="180975" indent="-180975" eaLnBrk="0" hangingPunct="0">
              <a:spcBef>
                <a:spcPts val="0"/>
              </a:spcBef>
              <a:buClr>
                <a:schemeClr val="tx1"/>
              </a:buClr>
              <a:buFontTx/>
              <a:buAutoNum type="arabicPeriod"/>
              <a:tabLst>
                <a:tab pos="180975" algn="l"/>
                <a:tab pos="534988" algn="l"/>
              </a:tabLst>
              <a:defRPr/>
            </a:pPr>
            <a:r>
              <a:rPr lang="en-AU" altLang="en-US" sz="800" b="0" dirty="0">
                <a:solidFill>
                  <a:srgbClr val="777777"/>
                </a:solidFill>
              </a:rPr>
              <a:t>Certain manufacturing facilities and gypsum mines held in joint venture with third parties (refer to page 8 of this presentation)</a:t>
            </a:r>
          </a:p>
          <a:p>
            <a:pPr marL="180975" indent="-180975" eaLnBrk="0" hangingPunct="0">
              <a:spcBef>
                <a:spcPts val="0"/>
              </a:spcBef>
              <a:buClr>
                <a:schemeClr val="tx1"/>
              </a:buClr>
              <a:buFontTx/>
              <a:buAutoNum type="arabicPeriod"/>
              <a:tabLst>
                <a:tab pos="180975" algn="l"/>
                <a:tab pos="534988" algn="l"/>
              </a:tabLst>
              <a:defRPr/>
            </a:pPr>
            <a:r>
              <a:rPr lang="en-AU" altLang="en-US" sz="800" b="0" dirty="0">
                <a:solidFill>
                  <a:srgbClr val="777777"/>
                </a:solidFill>
              </a:rPr>
              <a:t>Other includes metal plant in the Philippines and export business in UAE, Philippines, and Hong Kong</a:t>
            </a:r>
          </a:p>
          <a:p>
            <a:pPr marL="180975" indent="-180975" eaLnBrk="0" hangingPunct="0">
              <a:spcBef>
                <a:spcPts val="0"/>
              </a:spcBef>
              <a:buClr>
                <a:schemeClr val="tx1"/>
              </a:buClr>
              <a:buFontTx/>
              <a:buAutoNum type="arabicPeriod"/>
              <a:tabLst>
                <a:tab pos="180975" algn="l"/>
                <a:tab pos="534988" algn="l"/>
              </a:tabLst>
              <a:defRPr/>
            </a:pPr>
            <a:r>
              <a:rPr lang="en-AU" altLang="en-US" sz="800" b="0" dirty="0">
                <a:solidFill>
                  <a:srgbClr val="777777"/>
                </a:solidFill>
              </a:rPr>
              <a:t>Source: management estimates based on plasterboard sales volume, excluding ceiling tiles</a:t>
            </a:r>
          </a:p>
        </p:txBody>
      </p:sp>
      <p:graphicFrame>
        <p:nvGraphicFramePr>
          <p:cNvPr id="18545" name="Object 25"/>
          <p:cNvGraphicFramePr>
            <a:graphicFrameLocks noChangeAspect="1"/>
          </p:cNvGraphicFramePr>
          <p:nvPr>
            <p:extLst>
              <p:ext uri="{D42A27DB-BD31-4B8C-83A1-F6EECF244321}">
                <p14:modId xmlns:p14="http://schemas.microsoft.com/office/powerpoint/2010/main" val="73124240"/>
              </p:ext>
            </p:extLst>
          </p:nvPr>
        </p:nvGraphicFramePr>
        <p:xfrm>
          <a:off x="5111750" y="2351088"/>
          <a:ext cx="4260850" cy="4525962"/>
        </p:xfrm>
        <a:graphic>
          <a:graphicData uri="http://schemas.openxmlformats.org/presentationml/2006/ole">
            <mc:AlternateContent xmlns:mc="http://schemas.openxmlformats.org/markup-compatibility/2006">
              <mc:Choice xmlns:v="urn:schemas-microsoft-com:vml" Requires="v">
                <p:oleObj spid="_x0000_s249884" name="Worksheet" r:id="rId5" imgW="4276725" imgH="4543425" progId="Excel.Sheet.8">
                  <p:embed/>
                </p:oleObj>
              </mc:Choice>
              <mc:Fallback>
                <p:oleObj name="Worksheet" r:id="rId5" imgW="4276725" imgH="4543425" progId="Excel.Sheet.8">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0" y="2351088"/>
                        <a:ext cx="4260850" cy="452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302441" y="2495550"/>
            <a:ext cx="3023824" cy="246221"/>
          </a:xfrm>
          <a:prstGeom prst="rect">
            <a:avLst/>
          </a:prstGeom>
          <a:noFill/>
        </p:spPr>
        <p:txBody>
          <a:bodyPr wrap="square" rtlCol="0">
            <a:spAutoFit/>
          </a:bodyPr>
          <a:lstStyle/>
          <a:p>
            <a:r>
              <a:rPr lang="en-AU" sz="1000" b="0" i="1" dirty="0" smtClean="0"/>
              <a:t>Revenue contribution from largest to smallest</a:t>
            </a:r>
            <a:endParaRPr lang="en-AU" sz="1000" b="0" i="1" dirty="0"/>
          </a:p>
        </p:txBody>
      </p:sp>
      <p:cxnSp>
        <p:nvCxnSpPr>
          <p:cNvPr id="6" name="Straight Arrow Connector 5"/>
          <p:cNvCxnSpPr/>
          <p:nvPr/>
        </p:nvCxnSpPr>
        <p:spPr>
          <a:xfrm flipV="1">
            <a:off x="5305425" y="2752725"/>
            <a:ext cx="3384000" cy="1"/>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dirty="0" smtClean="0"/>
              <a:t>Joint venture market positions</a:t>
            </a:r>
            <a:endParaRPr lang="en-US" dirty="0"/>
          </a:p>
        </p:txBody>
      </p:sp>
    </p:spTree>
    <p:extLst>
      <p:ext uri="{BB962C8B-B14F-4D97-AF65-F5344CB8AC3E}">
        <p14:creationId xmlns:p14="http://schemas.microsoft.com/office/powerpoint/2010/main" val="400478151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Chart 33"/>
          <p:cNvGraphicFramePr>
            <a:graphicFrameLocks/>
          </p:cNvGraphicFramePr>
          <p:nvPr>
            <p:extLst>
              <p:ext uri="{D42A27DB-BD31-4B8C-83A1-F6EECF244321}">
                <p14:modId xmlns:p14="http://schemas.microsoft.com/office/powerpoint/2010/main" val="2002118877"/>
              </p:ext>
            </p:extLst>
          </p:nvPr>
        </p:nvGraphicFramePr>
        <p:xfrm>
          <a:off x="571500" y="2079065"/>
          <a:ext cx="3414713" cy="2414588"/>
        </p:xfrm>
        <a:graphic>
          <a:graphicData uri="http://schemas.openxmlformats.org/presentationml/2006/ole">
            <mc:AlternateContent xmlns:mc="http://schemas.openxmlformats.org/markup-compatibility/2006">
              <mc:Choice xmlns:v="urn:schemas-microsoft-com:vml" Requires="v">
                <p:oleObj spid="_x0000_s190849" name="Worksheet" r:id="rId5" imgW="4219575" imgH="2981325" progId="Excel.Sheet.8">
                  <p:embed/>
                </p:oleObj>
              </mc:Choice>
              <mc:Fallback>
                <p:oleObj name="Worksheet" r:id="rId5" imgW="4219575" imgH="2981325" progId="Excel.Sheet.8">
                  <p:embed/>
                  <p:pic>
                    <p:nvPicPr>
                      <p:cNvPr id="0" name="Picture 38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2079065"/>
                        <a:ext cx="3414713" cy="2414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AutoShape 10"/>
          <p:cNvSpPr>
            <a:spLocks noChangeArrowheads="1"/>
          </p:cNvSpPr>
          <p:nvPr/>
        </p:nvSpPr>
        <p:spPr bwMode="auto">
          <a:xfrm>
            <a:off x="357188" y="1752508"/>
            <a:ext cx="4059237" cy="475552"/>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sp>
        <p:nvSpPr>
          <p:cNvPr id="36" name="AutoShape 10"/>
          <p:cNvSpPr>
            <a:spLocks noChangeArrowheads="1"/>
          </p:cNvSpPr>
          <p:nvPr/>
        </p:nvSpPr>
        <p:spPr bwMode="auto">
          <a:xfrm>
            <a:off x="4651375" y="1751013"/>
            <a:ext cx="4121150" cy="477047"/>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sp>
        <p:nvSpPr>
          <p:cNvPr id="19461" name="Text Box 11"/>
          <p:cNvSpPr txBox="1">
            <a:spLocks noChangeArrowheads="1"/>
          </p:cNvSpPr>
          <p:nvPr/>
        </p:nvSpPr>
        <p:spPr bwMode="auto">
          <a:xfrm>
            <a:off x="4950681" y="1781784"/>
            <a:ext cx="3565399" cy="446276"/>
          </a:xfrm>
          <a:prstGeom prst="rect">
            <a:avLst/>
          </a:prstGeom>
          <a:noFill/>
          <a:ln w="9525">
            <a:noFill/>
            <a:miter lim="800000"/>
            <a:headEnd/>
            <a:tailEnd/>
          </a:ln>
        </p:spPr>
        <p:txBody>
          <a:bodyPr wrap="none">
            <a:spAutoFit/>
          </a:bodyPr>
          <a:lstStyle/>
          <a:p>
            <a:pPr algn="ctr"/>
            <a:r>
              <a:rPr lang="en-AU" altLang="en-US" sz="1200" dirty="0">
                <a:solidFill>
                  <a:srgbClr val="FFFFFF"/>
                </a:solidFill>
                <a:ea typeface="ＭＳ Ｐゴシック" pitchFamily="34" charset="-128"/>
              </a:rPr>
              <a:t>2013 Market size in JV region </a:t>
            </a:r>
            <a:r>
              <a:rPr lang="en-AU" altLang="en-US" sz="1200" dirty="0">
                <a:solidFill>
                  <a:srgbClr val="FFFFFF"/>
                </a:solidFill>
                <a:ea typeface="ＭＳ Ｐゴシック" pitchFamily="34" charset="-128"/>
                <a:cs typeface="Arial" charset="0"/>
              </a:rPr>
              <a:t>−</a:t>
            </a:r>
            <a:r>
              <a:rPr lang="en-AU" altLang="en-US" sz="1200" dirty="0">
                <a:solidFill>
                  <a:srgbClr val="FFFFFF"/>
                </a:solidFill>
                <a:ea typeface="ＭＳ Ｐゴシック" pitchFamily="34" charset="-128"/>
              </a:rPr>
              <a:t> except China</a:t>
            </a:r>
            <a:r>
              <a:rPr lang="en-AU" altLang="en-US" sz="1400" baseline="30000" dirty="0">
                <a:solidFill>
                  <a:srgbClr val="FFFFFF"/>
                </a:solidFill>
              </a:rPr>
              <a:t>1</a:t>
            </a:r>
            <a:r>
              <a:rPr lang="en-AU" altLang="en-US" sz="1200" dirty="0">
                <a:solidFill>
                  <a:srgbClr val="FFFFFF"/>
                </a:solidFill>
                <a:ea typeface="ＭＳ Ｐゴシック" pitchFamily="34" charset="-128"/>
              </a:rPr>
              <a:t> </a:t>
            </a:r>
          </a:p>
          <a:p>
            <a:pPr algn="ctr"/>
            <a:r>
              <a:rPr lang="en-AU" altLang="en-US" sz="1000" b="0" dirty="0">
                <a:solidFill>
                  <a:srgbClr val="FFFFFF"/>
                </a:solidFill>
                <a:ea typeface="ＭＳ Ｐゴシック" pitchFamily="34" charset="-128"/>
              </a:rPr>
              <a:t>(million m²)</a:t>
            </a:r>
          </a:p>
        </p:txBody>
      </p:sp>
      <p:sp>
        <p:nvSpPr>
          <p:cNvPr id="19462" name="Text Box 14"/>
          <p:cNvSpPr txBox="1">
            <a:spLocks noChangeArrowheads="1"/>
          </p:cNvSpPr>
          <p:nvPr/>
        </p:nvSpPr>
        <p:spPr bwMode="auto">
          <a:xfrm>
            <a:off x="1060483" y="1781784"/>
            <a:ext cx="2422458" cy="446276"/>
          </a:xfrm>
          <a:prstGeom prst="rect">
            <a:avLst/>
          </a:prstGeom>
          <a:noFill/>
          <a:ln w="9525">
            <a:noFill/>
            <a:miter lim="800000"/>
            <a:headEnd/>
            <a:tailEnd/>
          </a:ln>
        </p:spPr>
        <p:txBody>
          <a:bodyPr wrap="none">
            <a:spAutoFit/>
          </a:bodyPr>
          <a:lstStyle/>
          <a:p>
            <a:pPr algn="ctr"/>
            <a:r>
              <a:rPr lang="en-AU" altLang="en-US" sz="1200" dirty="0">
                <a:solidFill>
                  <a:srgbClr val="FFFFFF"/>
                </a:solidFill>
                <a:ea typeface="ＭＳ Ｐゴシック" pitchFamily="34" charset="-128"/>
              </a:rPr>
              <a:t>2013 Market size in JV region</a:t>
            </a:r>
            <a:r>
              <a:rPr lang="en-AU" altLang="en-US" sz="1200" baseline="30000" dirty="0">
                <a:solidFill>
                  <a:srgbClr val="FFFFFF"/>
                </a:solidFill>
                <a:ea typeface="ＭＳ Ｐゴシック" pitchFamily="34" charset="-128"/>
              </a:rPr>
              <a:t>1</a:t>
            </a:r>
            <a:r>
              <a:rPr lang="en-AU" altLang="en-US" sz="1200" dirty="0">
                <a:solidFill>
                  <a:srgbClr val="FFFFFF"/>
                </a:solidFill>
                <a:ea typeface="ＭＳ Ｐゴシック" pitchFamily="34" charset="-128"/>
              </a:rPr>
              <a:t> </a:t>
            </a:r>
          </a:p>
          <a:p>
            <a:pPr algn="ctr"/>
            <a:r>
              <a:rPr lang="en-AU" altLang="en-US" sz="1000" b="0" dirty="0">
                <a:solidFill>
                  <a:srgbClr val="FFFFFF"/>
                </a:solidFill>
                <a:ea typeface="ＭＳ Ｐゴシック" pitchFamily="34" charset="-128"/>
              </a:rPr>
              <a:t>(million m</a:t>
            </a:r>
            <a:r>
              <a:rPr lang="en-AU" altLang="en-US" sz="1000" b="0" dirty="0">
                <a:solidFill>
                  <a:srgbClr val="FFFFFF"/>
                </a:solidFill>
                <a:ea typeface="ＭＳ Ｐゴシック" pitchFamily="34" charset="-128"/>
                <a:cs typeface="Arial" charset="0"/>
              </a:rPr>
              <a:t>²</a:t>
            </a:r>
            <a:r>
              <a:rPr lang="en-AU" altLang="en-US" sz="1000" b="0" dirty="0">
                <a:solidFill>
                  <a:srgbClr val="FFFFFF"/>
                </a:solidFill>
                <a:ea typeface="ＭＳ Ｐゴシック" pitchFamily="34" charset="-128"/>
              </a:rPr>
              <a:t>)</a:t>
            </a:r>
          </a:p>
        </p:txBody>
      </p:sp>
      <p:graphicFrame>
        <p:nvGraphicFramePr>
          <p:cNvPr id="19465" name="Object 9"/>
          <p:cNvGraphicFramePr>
            <a:graphicFrameLocks/>
          </p:cNvGraphicFramePr>
          <p:nvPr>
            <p:extLst>
              <p:ext uri="{D42A27DB-BD31-4B8C-83A1-F6EECF244321}">
                <p14:modId xmlns:p14="http://schemas.microsoft.com/office/powerpoint/2010/main" val="1973550064"/>
              </p:ext>
            </p:extLst>
          </p:nvPr>
        </p:nvGraphicFramePr>
        <p:xfrm>
          <a:off x="4618130" y="2232025"/>
          <a:ext cx="4211638" cy="2181225"/>
        </p:xfrm>
        <a:graphic>
          <a:graphicData uri="http://schemas.openxmlformats.org/presentationml/2006/ole">
            <mc:AlternateContent xmlns:mc="http://schemas.openxmlformats.org/markup-compatibility/2006">
              <mc:Choice xmlns:v="urn:schemas-microsoft-com:vml" Requires="v">
                <p:oleObj spid="_x0000_s190850" name="Worksheet" r:id="rId8" imgW="4210050" imgH="2181225" progId="Excel.Sheet.8">
                  <p:embed/>
                </p:oleObj>
              </mc:Choice>
              <mc:Fallback>
                <p:oleObj name="Worksheet" r:id="rId8" imgW="4210050" imgH="2181225" progId="Excel.Sheet.8">
                  <p:embed/>
                  <p:pic>
                    <p:nvPicPr>
                      <p:cNvPr id="0" name="Picture 38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8130" y="2232025"/>
                        <a:ext cx="4211638" cy="218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6" name="Text Box 12"/>
          <p:cNvSpPr txBox="1">
            <a:spLocks noChangeArrowheads="1"/>
          </p:cNvSpPr>
          <p:nvPr/>
        </p:nvSpPr>
        <p:spPr bwMode="auto">
          <a:xfrm>
            <a:off x="5767480" y="3070402"/>
            <a:ext cx="549275" cy="457200"/>
          </a:xfrm>
          <a:prstGeom prst="rect">
            <a:avLst/>
          </a:prstGeom>
          <a:noFill/>
          <a:ln w="9525">
            <a:noFill/>
            <a:miter lim="800000"/>
            <a:headEnd/>
            <a:tailEnd/>
          </a:ln>
        </p:spPr>
        <p:txBody>
          <a:bodyPr>
            <a:spAutoFit/>
          </a:bodyPr>
          <a:lstStyle/>
          <a:p>
            <a:pPr algn="ctr"/>
            <a:r>
              <a:rPr lang="en-AU" altLang="en-US" sz="1200" dirty="0">
                <a:ea typeface="ＭＳ Ｐゴシック" pitchFamily="34" charset="-128"/>
              </a:rPr>
              <a:t>Total</a:t>
            </a:r>
          </a:p>
          <a:p>
            <a:pPr algn="ctr"/>
            <a:r>
              <a:rPr lang="en-AU" altLang="en-US" sz="1200" dirty="0" smtClean="0">
                <a:ea typeface="ＭＳ Ｐゴシック" pitchFamily="34" charset="-128"/>
              </a:rPr>
              <a:t>682</a:t>
            </a:r>
            <a:endParaRPr lang="en-AU" altLang="en-US" sz="1200" dirty="0">
              <a:ea typeface="ＭＳ Ｐゴシック" pitchFamily="34" charset="-128"/>
            </a:endParaRPr>
          </a:p>
        </p:txBody>
      </p:sp>
      <p:sp>
        <p:nvSpPr>
          <p:cNvPr id="19467" name="Text Box 15"/>
          <p:cNvSpPr txBox="1">
            <a:spLocks noChangeArrowheads="1"/>
          </p:cNvSpPr>
          <p:nvPr/>
        </p:nvSpPr>
        <p:spPr bwMode="auto">
          <a:xfrm>
            <a:off x="1879077" y="3032310"/>
            <a:ext cx="567784" cy="461665"/>
          </a:xfrm>
          <a:prstGeom prst="rect">
            <a:avLst/>
          </a:prstGeom>
          <a:noFill/>
          <a:ln w="9525">
            <a:noFill/>
            <a:miter lim="800000"/>
            <a:headEnd/>
            <a:tailEnd/>
          </a:ln>
        </p:spPr>
        <p:txBody>
          <a:bodyPr wrap="none">
            <a:spAutoFit/>
          </a:bodyPr>
          <a:lstStyle/>
          <a:p>
            <a:pPr algn="ctr"/>
            <a:r>
              <a:rPr lang="en-AU" altLang="en-US" sz="1200" dirty="0">
                <a:ea typeface="ＭＳ Ｐゴシック" pitchFamily="34" charset="-128"/>
              </a:rPr>
              <a:t>Total</a:t>
            </a:r>
          </a:p>
          <a:p>
            <a:pPr algn="ctr"/>
            <a:r>
              <a:rPr lang="en-AU" altLang="en-US" sz="1200" dirty="0" smtClean="0">
                <a:ea typeface="ＭＳ Ｐゴシック" pitchFamily="34" charset="-128"/>
              </a:rPr>
              <a:t>2,262</a:t>
            </a:r>
            <a:endParaRPr lang="en-AU" altLang="en-US" sz="1200" dirty="0">
              <a:ea typeface="ＭＳ Ｐゴシック" pitchFamily="34" charset="-128"/>
            </a:endParaRPr>
          </a:p>
        </p:txBody>
      </p:sp>
      <p:sp>
        <p:nvSpPr>
          <p:cNvPr id="19471" name="AutoShape 21"/>
          <p:cNvSpPr>
            <a:spLocks noChangeArrowheads="1"/>
          </p:cNvSpPr>
          <p:nvPr/>
        </p:nvSpPr>
        <p:spPr bwMode="auto">
          <a:xfrm>
            <a:off x="3487784" y="2905126"/>
            <a:ext cx="1397982" cy="622476"/>
          </a:xfrm>
          <a:prstGeom prst="rightArrow">
            <a:avLst>
              <a:gd name="adj1" fmla="val 50000"/>
              <a:gd name="adj2" fmla="val 35294"/>
            </a:avLst>
          </a:prstGeom>
          <a:solidFill>
            <a:srgbClr val="C0C0C0"/>
          </a:solidFill>
          <a:ln w="9525">
            <a:noFill/>
            <a:miter lim="800000"/>
            <a:headEnd/>
            <a:tailEnd/>
          </a:ln>
        </p:spPr>
        <p:txBody>
          <a:bodyPr wrap="none" anchor="ctr"/>
          <a:lstStyle/>
          <a:p>
            <a:pPr algn="ctr"/>
            <a:endParaRPr lang="en-US" altLang="en-US" dirty="0"/>
          </a:p>
        </p:txBody>
      </p:sp>
      <p:sp>
        <p:nvSpPr>
          <p:cNvPr id="20" name="Content Placeholder 3"/>
          <p:cNvSpPr txBox="1">
            <a:spLocks/>
          </p:cNvSpPr>
          <p:nvPr/>
        </p:nvSpPr>
        <p:spPr bwMode="auto">
          <a:xfrm>
            <a:off x="226078" y="4410139"/>
            <a:ext cx="8488870" cy="1987211"/>
          </a:xfrm>
          <a:prstGeom prst="rect">
            <a:avLst/>
          </a:prstGeom>
          <a:noFill/>
          <a:ln w="9525">
            <a:noFill/>
            <a:miter lim="800000"/>
            <a:headEnd/>
            <a:tailEnd/>
          </a:ln>
        </p:spPr>
        <p:txBody>
          <a:bodyPr wrap="square">
            <a:spAutoFit/>
          </a:bodyPr>
          <a:lstStyle/>
          <a:p>
            <a:pPr marL="339725" lvl="1" indent="-287338" defTabSz="914400" eaLnBrk="0" hangingPunct="0">
              <a:spcBef>
                <a:spcPts val="0"/>
              </a:spcBef>
              <a:spcAft>
                <a:spcPts val="400"/>
              </a:spcAft>
              <a:buClr>
                <a:schemeClr val="tx1"/>
              </a:buClr>
              <a:buFont typeface="Wingdings" pitchFamily="2" charset="2"/>
              <a:buNone/>
            </a:pPr>
            <a:r>
              <a:rPr lang="en-US" altLang="en-US" sz="1400" dirty="0">
                <a:cs typeface="Angsana New" pitchFamily="18" charset="-34"/>
              </a:rPr>
              <a:t>Market </a:t>
            </a:r>
            <a:r>
              <a:rPr lang="en-US" altLang="en-US" sz="1400" dirty="0" smtClean="0">
                <a:cs typeface="Angsana New" pitchFamily="18" charset="-34"/>
              </a:rPr>
              <a:t>Highlights</a:t>
            </a:r>
            <a:endParaRPr lang="en-US" altLang="en-US" sz="1400" dirty="0">
              <a:cs typeface="Angsana New" pitchFamily="18" charset="-34"/>
            </a:endParaRPr>
          </a:p>
          <a:p>
            <a:pPr marL="52388" lvl="1" defTabSz="914400" eaLnBrk="0" hangingPunct="0">
              <a:spcBef>
                <a:spcPct val="20000"/>
              </a:spcBef>
              <a:spcAft>
                <a:spcPts val="100"/>
              </a:spcAft>
              <a:buClr>
                <a:schemeClr val="tx2"/>
              </a:buClr>
              <a:tabLst>
                <a:tab pos="1371600" algn="l"/>
              </a:tabLst>
            </a:pPr>
            <a:r>
              <a:rPr lang="en-US" altLang="en-US" sz="1200" b="0" dirty="0" smtClean="0">
                <a:cs typeface="Angsana New" pitchFamily="18" charset="-34"/>
              </a:rPr>
              <a:t>Korea: 	mature market with strong potential in residential wall penetration</a:t>
            </a:r>
            <a:endParaRPr lang="en-US" altLang="en-US" sz="1200" b="0" strike="sngStrike" dirty="0">
              <a:solidFill>
                <a:srgbClr val="00B050"/>
              </a:solidFill>
              <a:cs typeface="Angsana New" pitchFamily="18" charset="-34"/>
            </a:endParaRPr>
          </a:p>
          <a:p>
            <a:pPr marL="52388" lvl="1" defTabSz="914400" eaLnBrk="0" hangingPunct="0">
              <a:spcBef>
                <a:spcPct val="20000"/>
              </a:spcBef>
              <a:spcAft>
                <a:spcPts val="100"/>
              </a:spcAft>
              <a:buClr>
                <a:schemeClr val="tx2"/>
              </a:buClr>
              <a:tabLst>
                <a:tab pos="1371600" algn="l"/>
              </a:tabLst>
            </a:pPr>
            <a:r>
              <a:rPr lang="en-US" altLang="en-US" sz="1200" b="0" dirty="0" smtClean="0"/>
              <a:t>Australia:	</a:t>
            </a:r>
            <a:r>
              <a:rPr lang="en-US" sz="1200" b="0" dirty="0" smtClean="0"/>
              <a:t>mature market with appetite for high performance and high quality products</a:t>
            </a:r>
            <a:endParaRPr lang="en-US" altLang="en-US" sz="1200" b="0" dirty="0"/>
          </a:p>
          <a:p>
            <a:pPr marL="52388" lvl="1" defTabSz="914400" eaLnBrk="0" hangingPunct="0">
              <a:spcBef>
                <a:spcPct val="20000"/>
              </a:spcBef>
              <a:spcAft>
                <a:spcPts val="100"/>
              </a:spcAft>
              <a:buClr>
                <a:schemeClr val="tx2"/>
              </a:buClr>
              <a:tabLst>
                <a:tab pos="1371600" algn="l"/>
              </a:tabLst>
            </a:pPr>
            <a:r>
              <a:rPr lang="en-US" altLang="en-US" sz="1200" b="0" dirty="0" smtClean="0"/>
              <a:t>Indonesia: 	strong </a:t>
            </a:r>
            <a:r>
              <a:rPr lang="en-US" altLang="en-US" sz="1200" b="0" dirty="0"/>
              <a:t>growth in </a:t>
            </a:r>
            <a:r>
              <a:rPr lang="en-US" altLang="en-US" sz="1200" b="0" dirty="0" smtClean="0"/>
              <a:t>third </a:t>
            </a:r>
            <a:r>
              <a:rPr lang="en-US" altLang="en-US" sz="1200" b="0" dirty="0"/>
              <a:t>most populated country in </a:t>
            </a:r>
            <a:r>
              <a:rPr lang="en-US" altLang="en-US" sz="1200" b="0" dirty="0" smtClean="0"/>
              <a:t>Asia, with large consumer market</a:t>
            </a:r>
            <a:endParaRPr lang="en-US" altLang="en-US" sz="1200" b="0" dirty="0"/>
          </a:p>
          <a:p>
            <a:pPr marL="52388" lvl="1" defTabSz="914400" eaLnBrk="0" hangingPunct="0">
              <a:spcBef>
                <a:spcPct val="20000"/>
              </a:spcBef>
              <a:spcAft>
                <a:spcPts val="100"/>
              </a:spcAft>
              <a:buClr>
                <a:schemeClr val="tx2"/>
              </a:buClr>
              <a:tabLst>
                <a:tab pos="1371600" algn="l"/>
              </a:tabLst>
            </a:pPr>
            <a:r>
              <a:rPr lang="en-US" altLang="en-US" sz="1200" b="0" dirty="0" smtClean="0">
                <a:cs typeface="Angsana New" pitchFamily="18" charset="-34"/>
              </a:rPr>
              <a:t>Thailand: 	solid growth with opportunity to increase plasterboard penetration</a:t>
            </a:r>
            <a:endParaRPr lang="en-US" altLang="en-US" sz="1200" b="0" dirty="0">
              <a:cs typeface="Angsana New" pitchFamily="18" charset="-34"/>
            </a:endParaRPr>
          </a:p>
          <a:p>
            <a:pPr marL="52388" lvl="1" defTabSz="914400" eaLnBrk="0" hangingPunct="0">
              <a:spcBef>
                <a:spcPct val="20000"/>
              </a:spcBef>
              <a:spcAft>
                <a:spcPts val="100"/>
              </a:spcAft>
              <a:buClr>
                <a:schemeClr val="tx2"/>
              </a:buClr>
              <a:tabLst>
                <a:tab pos="1371600" algn="l"/>
              </a:tabLst>
            </a:pPr>
            <a:r>
              <a:rPr lang="en-US" altLang="en-US" sz="1200" b="0" dirty="0" smtClean="0">
                <a:cs typeface="Angsana New" pitchFamily="18" charset="-34"/>
              </a:rPr>
              <a:t>China: 	largest market with continued growth due to government limitations on brick and clay</a:t>
            </a:r>
            <a:endParaRPr lang="en-US" altLang="en-US" sz="1200" b="0" dirty="0">
              <a:cs typeface="Angsana New" pitchFamily="18" charset="-34"/>
            </a:endParaRPr>
          </a:p>
          <a:p>
            <a:pPr marL="52388" lvl="1" defTabSz="914400" eaLnBrk="0" hangingPunct="0">
              <a:spcBef>
                <a:spcPct val="20000"/>
              </a:spcBef>
              <a:spcAft>
                <a:spcPts val="100"/>
              </a:spcAft>
              <a:buClr>
                <a:schemeClr val="tx2"/>
              </a:buClr>
              <a:tabLst>
                <a:tab pos="1371600" algn="l"/>
              </a:tabLst>
            </a:pPr>
            <a:r>
              <a:rPr lang="en-US" altLang="en-US" sz="1200" b="0" dirty="0" smtClean="0">
                <a:cs typeface="Angsana New" pitchFamily="18" charset="-34"/>
              </a:rPr>
              <a:t>India:  	demand for faster building construction is accelerating modern product usage </a:t>
            </a:r>
          </a:p>
          <a:p>
            <a:pPr marL="52388" lvl="1" defTabSz="914400" eaLnBrk="0" hangingPunct="0">
              <a:spcBef>
                <a:spcPct val="20000"/>
              </a:spcBef>
              <a:spcAft>
                <a:spcPts val="100"/>
              </a:spcAft>
              <a:buClr>
                <a:schemeClr val="tx2"/>
              </a:buClr>
              <a:tabLst>
                <a:tab pos="1371600" algn="l"/>
              </a:tabLst>
            </a:pPr>
            <a:r>
              <a:rPr lang="en-US" altLang="en-US" sz="1200" b="0" dirty="0" smtClean="0">
                <a:cs typeface="Angsana New" pitchFamily="18" charset="-34"/>
              </a:rPr>
              <a:t>Middle East:	steady growth resulting from strong government investment in numerous markets</a:t>
            </a:r>
            <a:endParaRPr lang="en-US" altLang="en-US" sz="1200" b="0" dirty="0">
              <a:cs typeface="Angsana New" pitchFamily="18" charset="-34"/>
            </a:endParaRPr>
          </a:p>
        </p:txBody>
      </p:sp>
      <p:sp>
        <p:nvSpPr>
          <p:cNvPr id="22" name="Text Box 53"/>
          <p:cNvSpPr txBox="1">
            <a:spLocks noChangeArrowheads="1"/>
          </p:cNvSpPr>
          <p:nvPr/>
        </p:nvSpPr>
        <p:spPr bwMode="auto">
          <a:xfrm>
            <a:off x="268382" y="6452901"/>
            <a:ext cx="4772025" cy="338554"/>
          </a:xfrm>
          <a:prstGeom prst="rect">
            <a:avLst/>
          </a:prstGeom>
          <a:noFill/>
          <a:ln w="9525">
            <a:noFill/>
            <a:miter lim="800000"/>
            <a:headEnd/>
            <a:tailEnd/>
          </a:ln>
        </p:spPr>
        <p:txBody>
          <a:bodyPr>
            <a:spAutoFit/>
          </a:bodyPr>
          <a:lstStyle/>
          <a:p>
            <a:pPr marL="180975" indent="-180975" eaLnBrk="0" hangingPunct="0">
              <a:spcBef>
                <a:spcPts val="0"/>
              </a:spcBef>
              <a:buClr>
                <a:schemeClr val="tx1"/>
              </a:buClr>
              <a:buFontTx/>
              <a:buAutoNum type="arabicPeriod"/>
              <a:defRPr/>
            </a:pPr>
            <a:r>
              <a:rPr lang="en-AU" altLang="en-US" sz="800" b="0" dirty="0" smtClean="0">
                <a:solidFill>
                  <a:srgbClr val="777777"/>
                </a:solidFill>
              </a:rPr>
              <a:t>USG and Boral estimates </a:t>
            </a:r>
            <a:r>
              <a:rPr lang="en-AU" altLang="en-US" sz="800" b="0" dirty="0">
                <a:solidFill>
                  <a:srgbClr val="777777"/>
                </a:solidFill>
              </a:rPr>
              <a:t>for plasterboard market (excluding ceiling tiles</a:t>
            </a:r>
            <a:r>
              <a:rPr lang="en-AU" altLang="en-US" sz="800" b="0" dirty="0" smtClean="0">
                <a:solidFill>
                  <a:srgbClr val="777777"/>
                </a:solidFill>
              </a:rPr>
              <a:t>)</a:t>
            </a:r>
          </a:p>
          <a:p>
            <a:pPr marL="180975" indent="-180975" eaLnBrk="0" hangingPunct="0">
              <a:spcBef>
                <a:spcPts val="0"/>
              </a:spcBef>
              <a:buClr>
                <a:schemeClr val="tx1"/>
              </a:buClr>
              <a:buFontTx/>
              <a:buAutoNum type="arabicPeriod"/>
              <a:defRPr/>
            </a:pPr>
            <a:r>
              <a:rPr lang="en-AU" altLang="en-US" sz="800" b="0" dirty="0" smtClean="0">
                <a:solidFill>
                  <a:srgbClr val="777777"/>
                </a:solidFill>
              </a:rPr>
              <a:t>Middle East defined as including UAE, Oman and Saudi Arabia</a:t>
            </a:r>
            <a:endParaRPr lang="en-AU" altLang="en-US" sz="800" b="0" dirty="0">
              <a:solidFill>
                <a:srgbClr val="777777"/>
              </a:solidFill>
            </a:endParaRPr>
          </a:p>
        </p:txBody>
      </p:sp>
      <p:sp>
        <p:nvSpPr>
          <p:cNvPr id="3" name="Title 2"/>
          <p:cNvSpPr>
            <a:spLocks noGrp="1"/>
          </p:cNvSpPr>
          <p:nvPr>
            <p:ph type="title"/>
          </p:nvPr>
        </p:nvSpPr>
        <p:spPr/>
        <p:txBody>
          <a:bodyPr/>
          <a:lstStyle/>
          <a:p>
            <a:r>
              <a:rPr lang="en-US" dirty="0" smtClean="0"/>
              <a:t>Asian markets represent strong growth </a:t>
            </a:r>
            <a:br>
              <a:rPr lang="en-US" dirty="0" smtClean="0"/>
            </a:br>
            <a:r>
              <a:rPr lang="en-US" dirty="0" smtClean="0"/>
              <a:t>potential for JV building products</a:t>
            </a:r>
            <a:endParaRPr lang="en-US" dirty="0"/>
          </a:p>
        </p:txBody>
      </p:sp>
      <p:sp>
        <p:nvSpPr>
          <p:cNvPr id="2" name="TextBox 1"/>
          <p:cNvSpPr txBox="1"/>
          <p:nvPr/>
        </p:nvSpPr>
        <p:spPr>
          <a:xfrm>
            <a:off x="7960658" y="3404325"/>
            <a:ext cx="143435" cy="215444"/>
          </a:xfrm>
          <a:prstGeom prst="rect">
            <a:avLst/>
          </a:prstGeom>
          <a:noFill/>
        </p:spPr>
        <p:txBody>
          <a:bodyPr wrap="square" rtlCol="0">
            <a:spAutoFit/>
          </a:bodyPr>
          <a:lstStyle/>
          <a:p>
            <a:r>
              <a:rPr lang="en-AU" sz="800" b="0" dirty="0" smtClean="0"/>
              <a:t>2</a:t>
            </a:r>
            <a:endParaRPr lang="en-AU" sz="800" b="0"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983223046"/>
              </p:ext>
            </p:extLst>
          </p:nvPr>
        </p:nvGraphicFramePr>
        <p:xfrm>
          <a:off x="433388" y="3727450"/>
          <a:ext cx="3705225" cy="2795588"/>
        </p:xfrm>
        <a:graphic>
          <a:graphicData uri="http://schemas.openxmlformats.org/presentationml/2006/ole">
            <mc:AlternateContent xmlns:mc="http://schemas.openxmlformats.org/markup-compatibility/2006">
              <mc:Choice xmlns:v="urn:schemas-microsoft-com:vml" Requires="v">
                <p:oleObj spid="_x0000_s248890" name="Worksheet" r:id="rId7" imgW="6096130" imgH="4600403" progId="Excel.Sheet.8">
                  <p:embed/>
                </p:oleObj>
              </mc:Choice>
              <mc:Fallback>
                <p:oleObj name="Worksheet" r:id="rId7" imgW="6096130" imgH="4600403" progId="Excel.Sheet.8">
                  <p:embed/>
                  <p:pic>
                    <p:nvPicPr>
                      <p:cNvPr id="0" name="Picture 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388" y="3727450"/>
                        <a:ext cx="3705225" cy="279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Chart 1"/>
          <p:cNvGraphicFramePr/>
          <p:nvPr>
            <p:extLst>
              <p:ext uri="{D42A27DB-BD31-4B8C-83A1-F6EECF244321}">
                <p14:modId xmlns:p14="http://schemas.microsoft.com/office/powerpoint/2010/main" val="3991726019"/>
              </p:ext>
            </p:extLst>
          </p:nvPr>
        </p:nvGraphicFramePr>
        <p:xfrm>
          <a:off x="4636599" y="3788324"/>
          <a:ext cx="4097826" cy="2930525"/>
        </p:xfrm>
        <a:graphic>
          <a:graphicData uri="http://schemas.openxmlformats.org/drawingml/2006/chart">
            <c:chart xmlns:c="http://schemas.openxmlformats.org/drawingml/2006/chart" xmlns:r="http://schemas.openxmlformats.org/officeDocument/2006/relationships" r:id="rId9"/>
          </a:graphicData>
        </a:graphic>
      </p:graphicFrame>
      <p:sp>
        <p:nvSpPr>
          <p:cNvPr id="20484" name="Rectangle 85"/>
          <p:cNvSpPr>
            <a:spLocks/>
          </p:cNvSpPr>
          <p:nvPr/>
        </p:nvSpPr>
        <p:spPr bwMode="auto">
          <a:xfrm>
            <a:off x="419100" y="2156063"/>
            <a:ext cx="3644900" cy="1292662"/>
          </a:xfrm>
          <a:prstGeom prst="rect">
            <a:avLst/>
          </a:prstGeom>
          <a:noFill/>
          <a:ln w="9525">
            <a:noFill/>
            <a:miter lim="800000"/>
            <a:headEnd/>
            <a:tailEnd/>
          </a:ln>
        </p:spPr>
        <p:txBody>
          <a:bodyPr lIns="0" tIns="0" rIns="0" bIns="0">
            <a:spAutoFit/>
          </a:bodyPr>
          <a:lstStyle/>
          <a:p>
            <a:pPr marL="177800" indent="-177800" eaLnBrk="0" hangingPunct="0">
              <a:spcBef>
                <a:spcPct val="50000"/>
              </a:spcBef>
              <a:buClr>
                <a:srgbClr val="C00000"/>
              </a:buClr>
              <a:buFont typeface="Wingdings" pitchFamily="2" charset="2"/>
              <a:buChar char="§"/>
            </a:pPr>
            <a:r>
              <a:rPr lang="en-US" altLang="en-US" sz="1200" b="0" dirty="0">
                <a:ea typeface="ＭＳ Ｐゴシック" pitchFamily="34" charset="-128"/>
              </a:rPr>
              <a:t>Strong economic growth forecast across most Asian markets</a:t>
            </a:r>
          </a:p>
          <a:p>
            <a:pPr marL="177800" indent="-177800" eaLnBrk="0" hangingPunct="0">
              <a:spcBef>
                <a:spcPct val="50000"/>
              </a:spcBef>
              <a:buClr>
                <a:srgbClr val="C00000"/>
              </a:buClr>
              <a:buFont typeface="Wingdings" pitchFamily="2" charset="2"/>
              <a:buChar char="§"/>
            </a:pPr>
            <a:r>
              <a:rPr lang="en-US" altLang="en-US" sz="1200" b="0" dirty="0">
                <a:ea typeface="ＭＳ Ｐゴシック" pitchFamily="34" charset="-128"/>
              </a:rPr>
              <a:t>Increasing commercial projects expected to drive growth in non-residential construction</a:t>
            </a:r>
          </a:p>
          <a:p>
            <a:pPr marL="177800" indent="-177800" eaLnBrk="0" hangingPunct="0">
              <a:spcBef>
                <a:spcPct val="50000"/>
              </a:spcBef>
              <a:buClr>
                <a:srgbClr val="C00000"/>
              </a:buClr>
              <a:buFont typeface="Wingdings" pitchFamily="2" charset="2"/>
              <a:buChar char="§"/>
            </a:pPr>
            <a:r>
              <a:rPr lang="en-US" altLang="en-US" sz="1200" b="0" dirty="0">
                <a:ea typeface="ＭＳ Ｐゴシック" pitchFamily="34" charset="-128"/>
              </a:rPr>
              <a:t>Increasing urbanisation will drive growth in residential new build</a:t>
            </a:r>
            <a:endParaRPr lang="en-AU" altLang="en-US" sz="1200" b="0" dirty="0">
              <a:ea typeface="ＭＳ Ｐゴシック" pitchFamily="34" charset="-128"/>
            </a:endParaRPr>
          </a:p>
        </p:txBody>
      </p:sp>
      <p:sp>
        <p:nvSpPr>
          <p:cNvPr id="20485" name="Rectangle 7"/>
          <p:cNvSpPr>
            <a:spLocks noChangeArrowheads="1"/>
          </p:cNvSpPr>
          <p:nvPr/>
        </p:nvSpPr>
        <p:spPr bwMode="auto">
          <a:xfrm>
            <a:off x="354013" y="2190750"/>
            <a:ext cx="4046537" cy="2206625"/>
          </a:xfrm>
          <a:prstGeom prst="rect">
            <a:avLst/>
          </a:prstGeom>
          <a:noFill/>
          <a:ln w="9525">
            <a:noFill/>
            <a:miter lim="800000"/>
            <a:headEnd/>
            <a:tailEnd/>
          </a:ln>
        </p:spPr>
        <p:txBody>
          <a:bodyPr wrap="none" anchor="ctr"/>
          <a:lstStyle/>
          <a:p>
            <a:endParaRPr lang="en-AU" altLang="en-US" sz="1800" b="0" dirty="0">
              <a:ea typeface="ＭＳ Ｐゴシック" pitchFamily="34" charset="-128"/>
            </a:endParaRPr>
          </a:p>
        </p:txBody>
      </p:sp>
      <p:sp>
        <p:nvSpPr>
          <p:cNvPr id="20486" name="Text Box 4"/>
          <p:cNvSpPr txBox="1">
            <a:spLocks noChangeArrowheads="1"/>
          </p:cNvSpPr>
          <p:nvPr/>
        </p:nvSpPr>
        <p:spPr bwMode="auto">
          <a:xfrm>
            <a:off x="347662" y="6424603"/>
            <a:ext cx="5972176" cy="338554"/>
          </a:xfrm>
          <a:prstGeom prst="rect">
            <a:avLst/>
          </a:prstGeom>
          <a:noFill/>
          <a:ln w="9525">
            <a:noFill/>
            <a:miter lim="800000"/>
            <a:headEnd/>
            <a:tailEnd/>
          </a:ln>
        </p:spPr>
        <p:txBody>
          <a:bodyPr wrap="square" lIns="18000" rIns="18000">
            <a:spAutoFit/>
          </a:bodyPr>
          <a:lstStyle/>
          <a:p>
            <a:pPr marL="180975" indent="-180975" eaLnBrk="0" hangingPunct="0">
              <a:spcBef>
                <a:spcPts val="0"/>
              </a:spcBef>
              <a:buClr>
                <a:schemeClr val="tx1"/>
              </a:buClr>
              <a:buFontTx/>
              <a:buAutoNum type="arabicPeriod"/>
              <a:defRPr/>
            </a:pPr>
            <a:r>
              <a:rPr lang="en-US" altLang="en-US" sz="800" b="0" dirty="0" smtClean="0">
                <a:solidFill>
                  <a:srgbClr val="777777"/>
                </a:solidFill>
              </a:rPr>
              <a:t>Source</a:t>
            </a:r>
            <a:r>
              <a:rPr lang="en-US" altLang="en-US" sz="800" b="0" dirty="0">
                <a:solidFill>
                  <a:srgbClr val="777777"/>
                </a:solidFill>
              </a:rPr>
              <a:t>: IMF data at </a:t>
            </a:r>
            <a:r>
              <a:rPr lang="en-US" altLang="en-US" sz="800" b="0" dirty="0" smtClean="0">
                <a:solidFill>
                  <a:srgbClr val="777777"/>
                </a:solidFill>
              </a:rPr>
              <a:t>October 2013</a:t>
            </a:r>
          </a:p>
          <a:p>
            <a:pPr marL="180975" indent="-180975" eaLnBrk="0" hangingPunct="0">
              <a:spcBef>
                <a:spcPts val="0"/>
              </a:spcBef>
              <a:buClr>
                <a:schemeClr val="tx1"/>
              </a:buClr>
              <a:buFontTx/>
              <a:buAutoNum type="arabicPeriod"/>
              <a:defRPr/>
            </a:pPr>
            <a:r>
              <a:rPr lang="en-US" altLang="en-US" sz="800" b="0" dirty="0" smtClean="0">
                <a:solidFill>
                  <a:srgbClr val="777777"/>
                </a:solidFill>
              </a:rPr>
              <a:t>Boral management estimates </a:t>
            </a:r>
            <a:r>
              <a:rPr lang="en-US" altLang="en-US" sz="800" b="0" dirty="0">
                <a:solidFill>
                  <a:srgbClr val="777777"/>
                </a:solidFill>
              </a:rPr>
              <a:t>for plasterboard </a:t>
            </a:r>
            <a:r>
              <a:rPr lang="en-US" altLang="en-US" sz="800" b="0" dirty="0" smtClean="0">
                <a:solidFill>
                  <a:srgbClr val="777777"/>
                </a:solidFill>
              </a:rPr>
              <a:t>demand. GDP per capital and population based on IMF 2013 forecast data. </a:t>
            </a:r>
            <a:endParaRPr lang="en-US" altLang="en-US" sz="800" b="0" dirty="0">
              <a:solidFill>
                <a:srgbClr val="777777"/>
              </a:solidFill>
            </a:endParaRPr>
          </a:p>
        </p:txBody>
      </p:sp>
      <p:sp>
        <p:nvSpPr>
          <p:cNvPr id="134" name="AutoShape 10"/>
          <p:cNvSpPr>
            <a:spLocks noChangeArrowheads="1"/>
          </p:cNvSpPr>
          <p:nvPr/>
        </p:nvSpPr>
        <p:spPr bwMode="auto">
          <a:xfrm>
            <a:off x="357188" y="1711934"/>
            <a:ext cx="3786187" cy="347603"/>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sp>
        <p:nvSpPr>
          <p:cNvPr id="20487" name="LAYOUT HEADER"/>
          <p:cNvSpPr txBox="1">
            <a:spLocks noChangeArrowheads="1"/>
          </p:cNvSpPr>
          <p:nvPr>
            <p:custDataLst>
              <p:tags r:id="rId2"/>
            </p:custDataLst>
          </p:nvPr>
        </p:nvSpPr>
        <p:spPr bwMode="auto">
          <a:xfrm>
            <a:off x="469248" y="1807563"/>
            <a:ext cx="3806825" cy="323850"/>
          </a:xfrm>
          <a:prstGeom prst="rect">
            <a:avLst/>
          </a:prstGeom>
          <a:noFill/>
          <a:ln w="9525">
            <a:noFill/>
            <a:miter lim="800000"/>
            <a:headEnd/>
            <a:tailEnd/>
          </a:ln>
        </p:spPr>
        <p:txBody>
          <a:bodyPr lIns="0" tIns="0" rIns="0" bIns="34633"/>
          <a:lstStyle/>
          <a:p>
            <a:pPr defTabSz="415925" eaLnBrk="0" hangingPunct="0">
              <a:spcBef>
                <a:spcPct val="50000"/>
              </a:spcBef>
            </a:pPr>
            <a:r>
              <a:rPr lang="en-AU" altLang="en-US" sz="1200" dirty="0">
                <a:solidFill>
                  <a:schemeClr val="bg1"/>
                </a:solidFill>
                <a:ea typeface="Arial Unicode MS" pitchFamily="34" charset="-128"/>
                <a:cs typeface="Arial Unicode MS" pitchFamily="34" charset="-128"/>
              </a:rPr>
              <a:t>R</a:t>
            </a:r>
            <a:r>
              <a:rPr lang="en-AU" altLang="en-US" sz="1200" dirty="0" smtClean="0">
                <a:solidFill>
                  <a:schemeClr val="bg1"/>
                </a:solidFill>
                <a:ea typeface="Arial Unicode MS" pitchFamily="34" charset="-128"/>
                <a:cs typeface="Arial Unicode MS" pitchFamily="34" charset="-128"/>
              </a:rPr>
              <a:t>eal GDP growth – Asian countries</a:t>
            </a:r>
            <a:r>
              <a:rPr lang="en-AU" altLang="en-US" sz="1200" baseline="30000" dirty="0" smtClean="0">
                <a:solidFill>
                  <a:schemeClr val="bg1"/>
                </a:solidFill>
                <a:ea typeface="Arial Unicode MS" pitchFamily="34" charset="-128"/>
                <a:cs typeface="Arial Unicode MS" pitchFamily="34" charset="-128"/>
              </a:rPr>
              <a:t>1</a:t>
            </a:r>
            <a:endParaRPr lang="en-AU" altLang="en-US" sz="1200" baseline="30000" dirty="0">
              <a:solidFill>
                <a:schemeClr val="bg1"/>
              </a:solidFill>
              <a:ea typeface="Arial Unicode MS" pitchFamily="34" charset="-128"/>
              <a:cs typeface="Arial Unicode MS" pitchFamily="34" charset="-128"/>
            </a:endParaRPr>
          </a:p>
        </p:txBody>
      </p:sp>
      <p:sp>
        <p:nvSpPr>
          <p:cNvPr id="135" name="AutoShape 10"/>
          <p:cNvSpPr>
            <a:spLocks noChangeArrowheads="1"/>
          </p:cNvSpPr>
          <p:nvPr/>
        </p:nvSpPr>
        <p:spPr bwMode="auto">
          <a:xfrm>
            <a:off x="4683125" y="1711934"/>
            <a:ext cx="4013200" cy="347603"/>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sp>
        <p:nvSpPr>
          <p:cNvPr id="20492" name="LAYOUT HEADER"/>
          <p:cNvSpPr txBox="1">
            <a:spLocks noChangeArrowheads="1"/>
          </p:cNvSpPr>
          <p:nvPr>
            <p:custDataLst>
              <p:tags r:id="rId3"/>
            </p:custDataLst>
          </p:nvPr>
        </p:nvSpPr>
        <p:spPr bwMode="auto">
          <a:xfrm>
            <a:off x="4794343" y="1807563"/>
            <a:ext cx="3806825" cy="323850"/>
          </a:xfrm>
          <a:prstGeom prst="rect">
            <a:avLst/>
          </a:prstGeom>
          <a:noFill/>
          <a:ln w="9525">
            <a:noFill/>
            <a:miter lim="800000"/>
            <a:headEnd/>
            <a:tailEnd/>
          </a:ln>
        </p:spPr>
        <p:txBody>
          <a:bodyPr lIns="0" tIns="0" rIns="0" bIns="34633"/>
          <a:lstStyle/>
          <a:p>
            <a:pPr defTabSz="415925" eaLnBrk="0" hangingPunct="0">
              <a:spcBef>
                <a:spcPct val="50000"/>
              </a:spcBef>
            </a:pPr>
            <a:r>
              <a:rPr lang="en-AU" altLang="en-US" sz="1200" dirty="0" smtClean="0">
                <a:solidFill>
                  <a:srgbClr val="FFFFFF"/>
                </a:solidFill>
                <a:ea typeface="Arial Unicode MS" pitchFamily="34" charset="-128"/>
                <a:cs typeface="Arial Unicode MS" pitchFamily="34" charset="-128"/>
              </a:rPr>
              <a:t>Plasterboard </a:t>
            </a:r>
            <a:r>
              <a:rPr lang="en-AU" altLang="en-US" sz="1200" dirty="0">
                <a:solidFill>
                  <a:srgbClr val="FFFFFF"/>
                </a:solidFill>
                <a:ea typeface="Arial Unicode MS" pitchFamily="34" charset="-128"/>
                <a:cs typeface="Arial Unicode MS" pitchFamily="34" charset="-128"/>
              </a:rPr>
              <a:t>d</a:t>
            </a:r>
            <a:r>
              <a:rPr lang="en-AU" altLang="en-US" sz="1200" dirty="0" smtClean="0">
                <a:solidFill>
                  <a:srgbClr val="FFFFFF"/>
                </a:solidFill>
                <a:ea typeface="Arial Unicode MS" pitchFamily="34" charset="-128"/>
                <a:cs typeface="Arial Unicode MS" pitchFamily="34" charset="-128"/>
              </a:rPr>
              <a:t>emand/GDP </a:t>
            </a:r>
            <a:r>
              <a:rPr lang="en-AU" altLang="en-US" sz="1200" dirty="0">
                <a:solidFill>
                  <a:srgbClr val="FFFFFF"/>
                </a:solidFill>
                <a:ea typeface="Arial Unicode MS" pitchFamily="34" charset="-128"/>
                <a:cs typeface="Arial Unicode MS" pitchFamily="34" charset="-128"/>
              </a:rPr>
              <a:t>per </a:t>
            </a:r>
            <a:r>
              <a:rPr lang="en-AU" altLang="en-US" sz="1200" dirty="0" smtClean="0">
                <a:solidFill>
                  <a:srgbClr val="FFFFFF"/>
                </a:solidFill>
                <a:ea typeface="Arial Unicode MS" pitchFamily="34" charset="-128"/>
                <a:cs typeface="Arial Unicode MS" pitchFamily="34" charset="-128"/>
              </a:rPr>
              <a:t>capita</a:t>
            </a:r>
            <a:r>
              <a:rPr lang="en-AU" altLang="en-US" sz="1200" baseline="30000" dirty="0" smtClean="0">
                <a:solidFill>
                  <a:srgbClr val="FFFFFF"/>
                </a:solidFill>
                <a:ea typeface="Arial Unicode MS" pitchFamily="34" charset="-128"/>
                <a:cs typeface="Arial Unicode MS" pitchFamily="34" charset="-128"/>
              </a:rPr>
              <a:t>1</a:t>
            </a:r>
            <a:endParaRPr lang="en-AU" altLang="en-US" sz="1200" baseline="30000" dirty="0">
              <a:solidFill>
                <a:srgbClr val="FFFFFF"/>
              </a:solidFill>
              <a:ea typeface="Arial Unicode MS" pitchFamily="34" charset="-128"/>
              <a:cs typeface="Arial Unicode MS" pitchFamily="34" charset="-128"/>
            </a:endParaRPr>
          </a:p>
        </p:txBody>
      </p:sp>
      <p:sp>
        <p:nvSpPr>
          <p:cNvPr id="20493" name="Rectangle 87"/>
          <p:cNvSpPr>
            <a:spLocks/>
          </p:cNvSpPr>
          <p:nvPr/>
        </p:nvSpPr>
        <p:spPr bwMode="auto">
          <a:xfrm>
            <a:off x="4734390" y="2156063"/>
            <a:ext cx="4130675" cy="1569660"/>
          </a:xfrm>
          <a:prstGeom prst="rect">
            <a:avLst/>
          </a:prstGeom>
          <a:noFill/>
          <a:ln w="9525">
            <a:noFill/>
            <a:miter lim="800000"/>
            <a:headEnd/>
            <a:tailEnd/>
          </a:ln>
        </p:spPr>
        <p:txBody>
          <a:bodyPr wrap="square" lIns="0" tIns="0" rIns="0" bIns="0">
            <a:spAutoFit/>
          </a:bodyPr>
          <a:lstStyle/>
          <a:p>
            <a:pPr marL="177800" indent="-177800" eaLnBrk="0" hangingPunct="0">
              <a:spcBef>
                <a:spcPct val="50000"/>
              </a:spcBef>
              <a:buClr>
                <a:srgbClr val="C00000"/>
              </a:buClr>
              <a:buFont typeface="Wingdings" pitchFamily="2" charset="2"/>
              <a:buChar char="§"/>
            </a:pPr>
            <a:r>
              <a:rPr lang="en-AU" altLang="en-US" sz="1200" b="0" dirty="0">
                <a:ea typeface="ＭＳ Ｐゴシック" pitchFamily="34" charset="-128"/>
              </a:rPr>
              <a:t>Historically plasterboard use starts in ceilings then moves to walls, and starts in commercial then moves to housing</a:t>
            </a:r>
          </a:p>
          <a:p>
            <a:pPr marL="177800" indent="-177800" eaLnBrk="0" hangingPunct="0">
              <a:spcBef>
                <a:spcPct val="50000"/>
              </a:spcBef>
              <a:buClr>
                <a:srgbClr val="C00000"/>
              </a:buClr>
              <a:buFont typeface="Wingdings" pitchFamily="2" charset="2"/>
              <a:buChar char="§"/>
            </a:pPr>
            <a:r>
              <a:rPr lang="en-US" altLang="en-US" sz="1200" b="0" dirty="0">
                <a:ea typeface="ＭＳ Ｐゴシック" pitchFamily="34" charset="-128"/>
              </a:rPr>
              <a:t>Lightweight, flexible and easy to install characteristics make plasterboard the interior lining product of choice</a:t>
            </a:r>
          </a:p>
          <a:p>
            <a:pPr marL="635000" lvl="1" indent="-177800" eaLnBrk="0" hangingPunct="0">
              <a:spcBef>
                <a:spcPct val="50000"/>
              </a:spcBef>
              <a:buClr>
                <a:srgbClr val="C00000"/>
              </a:buClr>
              <a:buFont typeface="Arial" panose="020B0604020202020204" pitchFamily="34" charset="0"/>
              <a:buChar char="-"/>
            </a:pPr>
            <a:r>
              <a:rPr lang="en-US" altLang="en-US" sz="1200" b="0" dirty="0">
                <a:solidFill>
                  <a:srgbClr val="7E7E7E"/>
                </a:solidFill>
                <a:ea typeface="ＭＳ Ｐゴシック" pitchFamily="34" charset="-128"/>
              </a:rPr>
              <a:t>USG technology </a:t>
            </a:r>
            <a:r>
              <a:rPr lang="en-US" altLang="en-US" sz="1200" b="0" dirty="0" smtClean="0">
                <a:solidFill>
                  <a:srgbClr val="7E7E7E"/>
                </a:solidFill>
                <a:ea typeface="ＭＳ Ｐゴシック" pitchFamily="34" charset="-128"/>
              </a:rPr>
              <a:t>expected to enhance </a:t>
            </a:r>
            <a:r>
              <a:rPr lang="en-US" altLang="en-US" sz="1200" b="0" dirty="0">
                <a:solidFill>
                  <a:srgbClr val="7E7E7E"/>
                </a:solidFill>
                <a:ea typeface="ＭＳ Ｐゴシック" pitchFamily="34" charset="-128"/>
              </a:rPr>
              <a:t>this attribute</a:t>
            </a:r>
          </a:p>
          <a:p>
            <a:pPr marL="177800" indent="-177800" eaLnBrk="0" hangingPunct="0">
              <a:spcBef>
                <a:spcPct val="50000"/>
              </a:spcBef>
              <a:buClr>
                <a:srgbClr val="C00000"/>
              </a:buClr>
              <a:buFont typeface="Wingdings" pitchFamily="2" charset="2"/>
              <a:buChar char="§"/>
            </a:pPr>
            <a:r>
              <a:rPr lang="en-US" altLang="en-US" sz="1200" b="0" dirty="0">
                <a:ea typeface="ＭＳ Ｐゴシック" pitchFamily="34" charset="-128"/>
              </a:rPr>
              <a:t>Asia </a:t>
            </a:r>
            <a:r>
              <a:rPr lang="en-US" altLang="en-US" sz="1200" b="0" dirty="0" smtClean="0">
                <a:ea typeface="ＭＳ Ｐゴシック" pitchFamily="34" charset="-128"/>
              </a:rPr>
              <a:t>expected </a:t>
            </a:r>
            <a:r>
              <a:rPr lang="en-US" altLang="en-US" sz="1200" b="0" dirty="0">
                <a:ea typeface="ＭＳ Ｐゴシック" pitchFamily="34" charset="-128"/>
              </a:rPr>
              <a:t>to become the </a:t>
            </a:r>
            <a:r>
              <a:rPr lang="en-US" altLang="en-US" sz="1200" b="0" dirty="0" smtClean="0">
                <a:ea typeface="ＭＳ Ｐゴシック" pitchFamily="34" charset="-128"/>
              </a:rPr>
              <a:t>world</a:t>
            </a:r>
            <a:r>
              <a:rPr lang="en-US" altLang="en-US" sz="1200" b="0" dirty="0" smtClean="0"/>
              <a:t>’</a:t>
            </a:r>
            <a:r>
              <a:rPr lang="en-US" altLang="ja-JP" sz="1200" b="0" dirty="0" smtClean="0"/>
              <a:t>s </a:t>
            </a:r>
            <a:r>
              <a:rPr lang="en-US" altLang="ja-JP" sz="1200" b="0" dirty="0"/>
              <a:t>largest plasterboard market by 2015</a:t>
            </a:r>
            <a:endParaRPr lang="en-AU" altLang="en-US" sz="1200" b="0" dirty="0">
              <a:ea typeface="ＭＳ Ｐゴシック" pitchFamily="34" charset="-128"/>
            </a:endParaRPr>
          </a:p>
        </p:txBody>
      </p:sp>
      <p:cxnSp>
        <p:nvCxnSpPr>
          <p:cNvPr id="4" name="Straight Connector 3"/>
          <p:cNvCxnSpPr/>
          <p:nvPr/>
        </p:nvCxnSpPr>
        <p:spPr>
          <a:xfrm flipV="1">
            <a:off x="5659272" y="4065587"/>
            <a:ext cx="2700000" cy="1188000"/>
          </a:xfrm>
          <a:prstGeom prst="line">
            <a:avLst/>
          </a:prstGeom>
          <a:ln>
            <a:solidFill>
              <a:srgbClr val="777777"/>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90117" y="3603630"/>
            <a:ext cx="4349932" cy="276999"/>
          </a:xfrm>
          <a:prstGeom prst="rect">
            <a:avLst/>
          </a:prstGeom>
          <a:noFill/>
        </p:spPr>
        <p:txBody>
          <a:bodyPr wrap="square" rtlCol="0">
            <a:spAutoFit/>
          </a:bodyPr>
          <a:lstStyle/>
          <a:p>
            <a:r>
              <a:rPr lang="en-AU" sz="1200" dirty="0"/>
              <a:t>F</a:t>
            </a:r>
            <a:r>
              <a:rPr lang="en-AU" sz="1200" dirty="0" smtClean="0"/>
              <a:t>orecast real GDP growth </a:t>
            </a:r>
            <a:r>
              <a:rPr lang="en-AU" sz="1200" dirty="0">
                <a:latin typeface="Arial"/>
                <a:cs typeface="Arial"/>
              </a:rPr>
              <a:t>−</a:t>
            </a:r>
            <a:r>
              <a:rPr lang="en-AU" sz="1200" dirty="0" smtClean="0"/>
              <a:t> 5 year CAGR </a:t>
            </a:r>
            <a:r>
              <a:rPr lang="en-AU" sz="1200" dirty="0" smtClean="0">
                <a:latin typeface="Arial"/>
                <a:cs typeface="Arial"/>
              </a:rPr>
              <a:t>to 2018</a:t>
            </a:r>
            <a:r>
              <a:rPr lang="en-AU" altLang="en-US" sz="1200" baseline="30000" dirty="0" smtClean="0">
                <a:ea typeface="Arial Unicode MS" pitchFamily="34" charset="-128"/>
                <a:cs typeface="Arial Unicode MS" pitchFamily="34" charset="-128"/>
              </a:rPr>
              <a:t>1</a:t>
            </a:r>
            <a:endParaRPr lang="en-AU" altLang="en-US" sz="1200" baseline="30000" dirty="0">
              <a:ea typeface="Arial Unicode MS" pitchFamily="34" charset="-128"/>
              <a:cs typeface="Arial Unicode MS" pitchFamily="34" charset="-128"/>
            </a:endParaRPr>
          </a:p>
        </p:txBody>
      </p:sp>
      <p:sp>
        <p:nvSpPr>
          <p:cNvPr id="22" name="TextBox 21"/>
          <p:cNvSpPr txBox="1"/>
          <p:nvPr/>
        </p:nvSpPr>
        <p:spPr>
          <a:xfrm>
            <a:off x="349240" y="3907617"/>
            <a:ext cx="3021919" cy="246221"/>
          </a:xfrm>
          <a:prstGeom prst="rect">
            <a:avLst/>
          </a:prstGeom>
          <a:noFill/>
        </p:spPr>
        <p:txBody>
          <a:bodyPr wrap="square" rtlCol="0">
            <a:spAutoFit/>
          </a:bodyPr>
          <a:lstStyle/>
          <a:p>
            <a:r>
              <a:rPr lang="en-AU" sz="1000" b="0" i="1" dirty="0" smtClean="0"/>
              <a:t>Revenue contribution from largest to smallest</a:t>
            </a:r>
            <a:endParaRPr lang="en-AU" sz="1000" b="0" i="1" dirty="0"/>
          </a:p>
        </p:txBody>
      </p:sp>
      <p:cxnSp>
        <p:nvCxnSpPr>
          <p:cNvPr id="26" name="Straight Arrow Connector 25"/>
          <p:cNvCxnSpPr/>
          <p:nvPr/>
        </p:nvCxnSpPr>
        <p:spPr>
          <a:xfrm flipV="1">
            <a:off x="419100" y="4137961"/>
            <a:ext cx="3456000" cy="1"/>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itle 7"/>
          <p:cNvSpPr>
            <a:spLocks noGrp="1"/>
          </p:cNvSpPr>
          <p:nvPr>
            <p:ph type="title"/>
          </p:nvPr>
        </p:nvSpPr>
        <p:spPr/>
        <p:txBody>
          <a:bodyPr/>
          <a:lstStyle/>
          <a:p>
            <a:r>
              <a:rPr lang="en-US" dirty="0" smtClean="0"/>
              <a:t>Strong macro fundamentals driving </a:t>
            </a:r>
            <a:br>
              <a:rPr lang="en-US" dirty="0" smtClean="0"/>
            </a:br>
            <a:r>
              <a:rPr lang="en-US" dirty="0" smtClean="0"/>
              <a:t>growing </a:t>
            </a:r>
            <a:r>
              <a:rPr lang="en-US" dirty="0"/>
              <a:t>m</a:t>
            </a:r>
            <a:r>
              <a:rPr lang="en-US" dirty="0" smtClean="0"/>
              <a:t>arket demand </a:t>
            </a:r>
            <a:endParaRPr lang="en-US" dirty="0"/>
          </a:p>
        </p:txBody>
      </p:sp>
    </p:spTree>
    <p:extLst>
      <p:ext uri="{BB962C8B-B14F-4D97-AF65-F5344CB8AC3E}">
        <p14:creationId xmlns:p14="http://schemas.microsoft.com/office/powerpoint/2010/main" val="119064767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Content</a:t>
            </a:r>
            <a:endParaRPr lang="en-US" b="0" dirty="0"/>
          </a:p>
        </p:txBody>
      </p:sp>
      <p:sp>
        <p:nvSpPr>
          <p:cNvPr id="13" name="Content Placeholder 3"/>
          <p:cNvSpPr>
            <a:spLocks noGrp="1"/>
          </p:cNvSpPr>
          <p:nvPr>
            <p:ph idx="1"/>
          </p:nvPr>
        </p:nvSpPr>
        <p:spPr>
          <a:xfrm>
            <a:off x="457200" y="1600200"/>
            <a:ext cx="8229600" cy="4525963"/>
          </a:xfrm>
        </p:spPr>
        <p:txBody>
          <a:bodyPr/>
          <a:lstStyle/>
          <a:p>
            <a:pPr>
              <a:buAutoNum type="arabicPeriod"/>
            </a:pPr>
            <a:r>
              <a:rPr lang="en-US" sz="1800" dirty="0" smtClean="0"/>
              <a:t>Overview of the transaction / strategic rationale</a:t>
            </a:r>
          </a:p>
          <a:p>
            <a:pPr>
              <a:buFont typeface="Wingdings" pitchFamily="2" charset="2"/>
              <a:buAutoNum type="arabicPeriod"/>
            </a:pPr>
            <a:r>
              <a:rPr lang="en-AU" altLang="en-US" sz="1800" dirty="0">
                <a:ea typeface="ＭＳ Ｐゴシック" pitchFamily="34" charset="-128"/>
              </a:rPr>
              <a:t>USG’s IP / Technology and adjacent </a:t>
            </a:r>
            <a:r>
              <a:rPr lang="en-AU" altLang="en-US" sz="1800" dirty="0" smtClean="0">
                <a:ea typeface="ＭＳ Ｐゴシック" pitchFamily="34" charset="-128"/>
              </a:rPr>
              <a:t>products</a:t>
            </a:r>
          </a:p>
          <a:p>
            <a:pPr>
              <a:buFont typeface="Wingdings" pitchFamily="2" charset="2"/>
              <a:buAutoNum type="arabicPeriod"/>
            </a:pPr>
            <a:r>
              <a:rPr lang="en-AU" altLang="en-US" sz="1800" dirty="0">
                <a:ea typeface="ＭＳ Ｐゴシック" pitchFamily="34" charset="-128"/>
              </a:rPr>
              <a:t>JV’s combined footprint and markets</a:t>
            </a:r>
          </a:p>
          <a:p>
            <a:pPr>
              <a:buFont typeface="Wingdings" pitchFamily="2" charset="2"/>
              <a:buAutoNum type="arabicPeriod"/>
            </a:pPr>
            <a:r>
              <a:rPr lang="en-AU" altLang="en-US" sz="1800" i="1" dirty="0" smtClean="0">
                <a:solidFill>
                  <a:srgbClr val="009530"/>
                </a:solidFill>
                <a:ea typeface="ＭＳ Ｐゴシック" pitchFamily="34" charset="-128"/>
              </a:rPr>
              <a:t>Synergies</a:t>
            </a:r>
          </a:p>
          <a:p>
            <a:pPr>
              <a:buFont typeface="Wingdings" pitchFamily="2" charset="2"/>
              <a:buAutoNum type="arabicPeriod"/>
            </a:pPr>
            <a:r>
              <a:rPr lang="en-AU" altLang="en-US" sz="1800" dirty="0">
                <a:ea typeface="ＭＳ Ｐゴシック" pitchFamily="34" charset="-128"/>
              </a:rPr>
              <a:t>Key transaction </a:t>
            </a:r>
            <a:r>
              <a:rPr lang="en-AU" altLang="en-US" sz="1800" dirty="0" smtClean="0">
                <a:ea typeface="ＭＳ Ｐゴシック" pitchFamily="34" charset="-128"/>
              </a:rPr>
              <a:t>terms</a:t>
            </a:r>
          </a:p>
          <a:p>
            <a:pPr>
              <a:buFont typeface="Wingdings" pitchFamily="2" charset="2"/>
              <a:buAutoNum type="arabicPeriod"/>
            </a:pPr>
            <a:r>
              <a:rPr lang="en-US" altLang="en-US" sz="1800" dirty="0">
                <a:ea typeface="ＭＳ Ｐゴシック" pitchFamily="34" charset="-128"/>
              </a:rPr>
              <a:t>Company specific factors</a:t>
            </a:r>
            <a:endParaRPr lang="en-AU" altLang="en-US" sz="1800" dirty="0">
              <a:ea typeface="ＭＳ Ｐゴシック" pitchFamily="34" charset="-128"/>
            </a:endParaRPr>
          </a:p>
          <a:p>
            <a:pPr>
              <a:buFont typeface="Wingdings" pitchFamily="2" charset="2"/>
              <a:buAutoNum type="arabicPeriod"/>
            </a:pPr>
            <a:r>
              <a:rPr lang="en-AU" altLang="en-US" sz="1800" dirty="0" smtClean="0">
                <a:ea typeface="ＭＳ Ｐゴシック" pitchFamily="34" charset="-128"/>
              </a:rPr>
              <a:t>Summary</a:t>
            </a:r>
          </a:p>
          <a:p>
            <a:pPr marL="0" indent="0">
              <a:buNone/>
            </a:pPr>
            <a:r>
              <a:rPr lang="en-AU" altLang="en-US" sz="1800" dirty="0" smtClean="0">
                <a:ea typeface="ＭＳ Ｐゴシック" pitchFamily="34" charset="-128"/>
              </a:rPr>
              <a:t>Appendix</a:t>
            </a:r>
            <a:endParaRPr lang="en-US" altLang="en-US" sz="1800"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AutoNum type="arabicPeriod"/>
            </a:pPr>
            <a:endParaRPr lang="en-US" dirty="0">
              <a:solidFill>
                <a:srgbClr val="009530"/>
              </a:solidFill>
            </a:endParaRPr>
          </a:p>
        </p:txBody>
      </p:sp>
    </p:spTree>
    <p:extLst>
      <p:ext uri="{BB962C8B-B14F-4D97-AF65-F5344CB8AC3E}">
        <p14:creationId xmlns:p14="http://schemas.microsoft.com/office/powerpoint/2010/main" val="369779985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p:txBody>
          <a:bodyPr/>
          <a:lstStyle/>
          <a:p>
            <a:pPr eaLnBrk="1" hangingPunct="1"/>
            <a:r>
              <a:rPr lang="en-US" b="0" dirty="0" smtClean="0"/>
              <a:t>USG Cautionary Statements</a:t>
            </a:r>
          </a:p>
        </p:txBody>
      </p:sp>
      <p:sp>
        <p:nvSpPr>
          <p:cNvPr id="14" name="Rectangle 9"/>
          <p:cNvSpPr>
            <a:spLocks noChangeArrowheads="1"/>
          </p:cNvSpPr>
          <p:nvPr/>
        </p:nvSpPr>
        <p:spPr bwMode="auto">
          <a:xfrm>
            <a:off x="464403" y="1578577"/>
            <a:ext cx="7517369" cy="4598375"/>
          </a:xfrm>
          <a:prstGeom prst="rect">
            <a:avLst/>
          </a:prstGeom>
          <a:noFill/>
          <a:ln w="9525">
            <a:noFill/>
            <a:miter lim="800000"/>
            <a:headEnd/>
            <a:tailEnd/>
          </a:ln>
          <a:effectLst/>
        </p:spPr>
        <p:txBody>
          <a:bodyPr wrap="square" lIns="0" tIns="0" rIns="0" bIns="0">
            <a:spAutoFit/>
          </a:bodyPr>
          <a:lstStyle/>
          <a:p>
            <a:pPr algn="just">
              <a:lnSpc>
                <a:spcPct val="130000"/>
              </a:lnSpc>
            </a:pPr>
            <a:r>
              <a:rPr lang="en-US" sz="1100" b="0" dirty="0" smtClean="0">
                <a:latin typeface="Arial" pitchFamily="34" charset="0"/>
                <a:cs typeface="Arial" pitchFamily="34" charset="0"/>
              </a:rPr>
              <a:t>This presentation contains forward-looking statements within the meaning of the Private Securities Litigation Reform Act of 1995 related to management’s expectations about future conditions. Actual business, market or other conditions may differ materially from management’s expectations and, accordingly, may affect our sales and profitability or other results and liquidity. Actual results may differ materially due to various other factors, including: economic conditions, such as the levels of new home and other construction activity, employment levels, the availability of mortgage, construction and other financing, mortgage and other interest rates, housing affordability and supply, the levels of foreclosures and home resales, currency exchange rates and consumer confidence; capital markets conditions and the availability of borrowings under our credit agreement or other financings; </a:t>
            </a:r>
            <a:r>
              <a:rPr lang="en-US" sz="1100" b="0" dirty="0" smtClean="0"/>
              <a:t>our substantial indebtedness and our ability to incur substantial additional indebtedness; </a:t>
            </a:r>
            <a:r>
              <a:rPr lang="en-US" sz="1100" b="0" dirty="0" smtClean="0">
                <a:latin typeface="Arial" pitchFamily="34" charset="0"/>
                <a:cs typeface="Arial" pitchFamily="34" charset="0"/>
              </a:rPr>
              <a:t>competitive conditions, such as price, service and product competition; shortages in raw materials; changes in raw material and energy costs; volatility in the assumptions used to determine the funded status of our pension plans; the loss of one or more major customers and our customers’ ability to meet their financial obligations to us; capacity utilization rates for us and the industry; our ability to expand into new geographic markets and the stability of such markets; our ability to successfully enter into and operate the joint venture with Boral Limited, including risks that our joint venture partner, Boral Limited, may not fulfill its obligations as an investor or may take actions that are inconsistent with our objectives;</a:t>
            </a:r>
            <a:r>
              <a:rPr lang="en-US" sz="1100" b="0" dirty="0" smtClean="0"/>
              <a:t> our ability to protect our intellectual property and other proprietary rights; </a:t>
            </a:r>
            <a:r>
              <a:rPr lang="en-US" sz="1100" b="0" dirty="0" smtClean="0">
                <a:latin typeface="Arial" pitchFamily="34" charset="0"/>
                <a:cs typeface="Arial" pitchFamily="34" charset="0"/>
              </a:rPr>
              <a:t>changes in laws or regulations, including environmental and safety regulations; the satisfactory performance of certain business functions by third party service providers; our ability to achieve anticipated savings from cost reduction programs; the outcome in contested litigation matters; the effects of acts of terrorism or war upon domestic and international economies and financial markets; and acts of God.  We assume no obligation to update any forward-looking information contained in this presentation. Additional information concerning these and other factors may be found in our filings with the Securities and Exchange Commission, including the “Risk Factors” in our most recent Annual Report on Form 10-K. </a:t>
            </a:r>
            <a:endParaRPr lang="en-US" sz="1100" b="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87" y="1519388"/>
            <a:ext cx="9142413" cy="3510623"/>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1" name="Rectangle 3"/>
          <p:cNvSpPr>
            <a:spLocks/>
          </p:cNvSpPr>
          <p:nvPr/>
        </p:nvSpPr>
        <p:spPr bwMode="auto">
          <a:xfrm>
            <a:off x="1228422" y="1865172"/>
            <a:ext cx="6679190" cy="2629931"/>
          </a:xfrm>
          <a:prstGeom prst="rect">
            <a:avLst/>
          </a:prstGeom>
          <a:noFill/>
          <a:ln w="9525">
            <a:noFill/>
            <a:miter lim="800000"/>
            <a:headEnd/>
            <a:tailEnd/>
          </a:ln>
        </p:spPr>
        <p:txBody>
          <a:bodyPr lIns="0" tIns="0" rIns="0" bIns="0"/>
          <a:lstStyle/>
          <a:p>
            <a:pPr algn="ctr" eaLnBrk="0" hangingPunct="0">
              <a:lnSpc>
                <a:spcPct val="200000"/>
              </a:lnSpc>
              <a:spcBef>
                <a:spcPts val="500"/>
              </a:spcBef>
              <a:spcAft>
                <a:spcPts val="500"/>
              </a:spcAft>
              <a:buClr>
                <a:srgbClr val="FFC300"/>
              </a:buClr>
            </a:pPr>
            <a:r>
              <a:rPr lang="en-US" altLang="ja-JP" sz="1800" b="0" dirty="0">
                <a:solidFill>
                  <a:schemeClr val="bg1"/>
                </a:solidFill>
              </a:rPr>
              <a:t>Substantial synergies expected from both the application of USG’s gypsum technologies (manufacturing and freight cost savings plus revenue enhancements) and leveraging Boral’s customer relationships and distribution platform </a:t>
            </a:r>
            <a:r>
              <a:rPr lang="en-US" altLang="ja-JP" sz="1800" b="0" dirty="0" smtClean="0">
                <a:solidFill>
                  <a:schemeClr val="bg1"/>
                </a:solidFill>
              </a:rPr>
              <a:t/>
            </a:r>
            <a:br>
              <a:rPr lang="en-US" altLang="ja-JP" sz="1800" b="0" dirty="0" smtClean="0">
                <a:solidFill>
                  <a:schemeClr val="bg1"/>
                </a:solidFill>
              </a:rPr>
            </a:br>
            <a:r>
              <a:rPr lang="en-US" altLang="ja-JP" sz="1800" b="0" dirty="0" smtClean="0">
                <a:solidFill>
                  <a:schemeClr val="bg1"/>
                </a:solidFill>
              </a:rPr>
              <a:t>(</a:t>
            </a:r>
            <a:r>
              <a:rPr lang="en-US" altLang="ja-JP" sz="1800" b="0" dirty="0">
                <a:solidFill>
                  <a:schemeClr val="bg1"/>
                </a:solidFill>
              </a:rPr>
              <a:t>USG’s adjacent products)</a:t>
            </a:r>
          </a:p>
        </p:txBody>
      </p:sp>
      <p:pic>
        <p:nvPicPr>
          <p:cNvPr id="14" name="Picture 13" descr="USG Logo.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2741" y="5377307"/>
            <a:ext cx="1381162" cy="682133"/>
          </a:xfrm>
          <a:prstGeom prst="rect">
            <a:avLst/>
          </a:prstGeom>
        </p:spPr>
      </p:pic>
      <p:grpSp>
        <p:nvGrpSpPr>
          <p:cNvPr id="17" name="Group 16"/>
          <p:cNvGrpSpPr/>
          <p:nvPr/>
        </p:nvGrpSpPr>
        <p:grpSpPr>
          <a:xfrm>
            <a:off x="2685792" y="5377307"/>
            <a:ext cx="901027" cy="682133"/>
            <a:chOff x="377825" y="6026150"/>
            <a:chExt cx="842963" cy="638175"/>
          </a:xfrm>
        </p:grpSpPr>
        <p:grpSp>
          <p:nvGrpSpPr>
            <p:cNvPr id="19" name="Group 7"/>
            <p:cNvGrpSpPr>
              <a:grpSpLocks/>
            </p:cNvGrpSpPr>
            <p:nvPr/>
          </p:nvGrpSpPr>
          <p:grpSpPr bwMode="auto">
            <a:xfrm>
              <a:off x="377825" y="6046788"/>
              <a:ext cx="696913" cy="617537"/>
              <a:chOff x="5365" y="3534"/>
              <a:chExt cx="574" cy="525"/>
            </a:xfrm>
          </p:grpSpPr>
          <p:sp>
            <p:nvSpPr>
              <p:cNvPr id="21" name="Rectangle 8"/>
              <p:cNvSpPr>
                <a:spLocks noChangeArrowheads="1"/>
              </p:cNvSpPr>
              <p:nvPr/>
            </p:nvSpPr>
            <p:spPr bwMode="auto">
              <a:xfrm>
                <a:off x="5365" y="3534"/>
                <a:ext cx="574" cy="525"/>
              </a:xfrm>
              <a:prstGeom prst="rect">
                <a:avLst/>
              </a:prstGeom>
              <a:solidFill>
                <a:srgbClr val="221E1F"/>
              </a:solidFill>
              <a:ln w="9525">
                <a:solidFill>
                  <a:schemeClr val="tx1"/>
                </a:solidFill>
                <a:miter lim="800000"/>
                <a:headEnd/>
                <a:tailEnd/>
              </a:ln>
            </p:spPr>
            <p:txBody>
              <a:bodyPr wrap="none" anchor="ctr"/>
              <a:lstStyle/>
              <a:p>
                <a:endParaRPr lang="en-AU" altLang="en-US" sz="1800" b="0" dirty="0">
                  <a:ea typeface="ＭＳ Ｐゴシック" pitchFamily="34" charset="-128"/>
                </a:endParaRPr>
              </a:p>
            </p:txBody>
          </p:sp>
          <p:pic>
            <p:nvPicPr>
              <p:cNvPr id="22" name="Picture 25" descr="Screen shot 2010-04-13 at 1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9" y="3541"/>
                <a:ext cx="549" cy="499"/>
              </a:xfrm>
              <a:prstGeom prst="rect">
                <a:avLst/>
              </a:prstGeom>
              <a:noFill/>
              <a:ln w="9525">
                <a:noFill/>
                <a:miter lim="800000"/>
                <a:headEnd/>
                <a:tailEnd/>
              </a:ln>
            </p:spPr>
          </p:pic>
        </p:grpSp>
        <p:sp>
          <p:nvSpPr>
            <p:cNvPr id="20" name="Text Box 11"/>
            <p:cNvSpPr txBox="1">
              <a:spLocks noChangeArrowheads="1"/>
            </p:cNvSpPr>
            <p:nvPr/>
          </p:nvSpPr>
          <p:spPr bwMode="auto">
            <a:xfrm>
              <a:off x="1108075" y="6026150"/>
              <a:ext cx="112713" cy="182563"/>
            </a:xfrm>
            <a:prstGeom prst="rect">
              <a:avLst/>
            </a:prstGeom>
            <a:noFill/>
            <a:ln w="9525">
              <a:noFill/>
              <a:miter lim="800000"/>
              <a:headEnd/>
              <a:tailEnd/>
            </a:ln>
          </p:spPr>
          <p:txBody>
            <a:bodyPr wrap="none" lIns="0" tIns="0" rIns="0" bIns="0">
              <a:spAutoFit/>
            </a:bodyPr>
            <a:lstStyle/>
            <a:p>
              <a:r>
                <a:rPr lang="en-US" altLang="en-US" sz="1200" b="0" dirty="0">
                  <a:ea typeface="ＭＳ Ｐゴシック" pitchFamily="34" charset="-128"/>
                </a:rPr>
                <a:t>®</a:t>
              </a:r>
            </a:p>
          </p:txBody>
        </p:sp>
      </p:grpSp>
    </p:spTree>
    <p:extLst>
      <p:ext uri="{BB962C8B-B14F-4D97-AF65-F5344CB8AC3E}">
        <p14:creationId xmlns:p14="http://schemas.microsoft.com/office/powerpoint/2010/main" val="220988232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10"/>
          <p:cNvSpPr>
            <a:spLocks noChangeArrowheads="1"/>
          </p:cNvSpPr>
          <p:nvPr/>
        </p:nvSpPr>
        <p:spPr bwMode="auto">
          <a:xfrm>
            <a:off x="6087746" y="4176163"/>
            <a:ext cx="2620818" cy="441642"/>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sp>
        <p:nvSpPr>
          <p:cNvPr id="34" name="AutoShape 10"/>
          <p:cNvSpPr>
            <a:spLocks noChangeArrowheads="1"/>
          </p:cNvSpPr>
          <p:nvPr/>
        </p:nvSpPr>
        <p:spPr bwMode="auto">
          <a:xfrm>
            <a:off x="6100669" y="1711934"/>
            <a:ext cx="2620818" cy="379596"/>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graphicFrame>
        <p:nvGraphicFramePr>
          <p:cNvPr id="23561" name="Object 2"/>
          <p:cNvGraphicFramePr>
            <a:graphicFrameLocks noChangeAspect="1"/>
          </p:cNvGraphicFramePr>
          <p:nvPr>
            <p:extLst>
              <p:ext uri="{D42A27DB-BD31-4B8C-83A1-F6EECF244321}">
                <p14:modId xmlns:p14="http://schemas.microsoft.com/office/powerpoint/2010/main" val="234835708"/>
              </p:ext>
            </p:extLst>
          </p:nvPr>
        </p:nvGraphicFramePr>
        <p:xfrm>
          <a:off x="6205347" y="2322576"/>
          <a:ext cx="2652713" cy="2005013"/>
        </p:xfrm>
        <a:graphic>
          <a:graphicData uri="http://schemas.openxmlformats.org/presentationml/2006/ole">
            <mc:AlternateContent xmlns:mc="http://schemas.openxmlformats.org/markup-compatibility/2006">
              <mc:Choice xmlns:v="urn:schemas-microsoft-com:vml" Requires="v">
                <p:oleObj spid="_x0000_s246052" name="Worksheet" r:id="rId5" imgW="2647950" imgH="2000250" progId="Excel.Sheet.8">
                  <p:embed/>
                </p:oleObj>
              </mc:Choice>
              <mc:Fallback>
                <p:oleObj name="Worksheet" r:id="rId5" imgW="2647950" imgH="2000250" progId="Excel.Sheet.8">
                  <p:embed/>
                  <p:pic>
                    <p:nvPicPr>
                      <p:cNvPr id="0" name="Picture 2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347" y="2322576"/>
                        <a:ext cx="2652713" cy="200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2" name="Text Box 3"/>
          <p:cNvSpPr txBox="1">
            <a:spLocks noChangeArrowheads="1"/>
          </p:cNvSpPr>
          <p:nvPr/>
        </p:nvSpPr>
        <p:spPr bwMode="auto">
          <a:xfrm>
            <a:off x="6299115" y="1750399"/>
            <a:ext cx="2223927" cy="304800"/>
          </a:xfrm>
          <a:prstGeom prst="rect">
            <a:avLst/>
          </a:prstGeom>
          <a:noFill/>
          <a:ln w="9525">
            <a:noFill/>
            <a:miter lim="800000"/>
            <a:headEnd/>
            <a:tailEnd/>
          </a:ln>
        </p:spPr>
        <p:txBody>
          <a:bodyPr lIns="0" tIns="0" rIns="0" bIns="34633" anchor="ctr"/>
          <a:lstStyle/>
          <a:p>
            <a:pPr algn="ctr" defTabSz="415925" eaLnBrk="0" hangingPunct="0"/>
            <a:r>
              <a:rPr lang="en-AU" sz="1200" b="0" dirty="0">
                <a:solidFill>
                  <a:srgbClr val="FFFFFF"/>
                </a:solidFill>
                <a:ea typeface="Arial Unicode MS" pitchFamily="34" charset="-128"/>
                <a:cs typeface="Arial Unicode MS" pitchFamily="34" charset="-128"/>
              </a:rPr>
              <a:t>Targeted synergy </a:t>
            </a:r>
            <a:r>
              <a:rPr lang="en-AU" sz="1200" b="0" dirty="0" smtClean="0">
                <a:solidFill>
                  <a:srgbClr val="FFFFFF"/>
                </a:solidFill>
                <a:ea typeface="Arial Unicode MS" pitchFamily="34" charset="-128"/>
                <a:cs typeface="Arial Unicode MS" pitchFamily="34" charset="-128"/>
              </a:rPr>
              <a:t>breakdown</a:t>
            </a:r>
            <a:endParaRPr lang="en-AU" sz="1200" b="0" baseline="30000" dirty="0">
              <a:solidFill>
                <a:srgbClr val="FFFFFF"/>
              </a:solidFill>
              <a:ea typeface="Arial Unicode MS" pitchFamily="34" charset="-128"/>
              <a:cs typeface="Arial Unicode MS" pitchFamily="34" charset="-128"/>
            </a:endParaRPr>
          </a:p>
        </p:txBody>
      </p:sp>
      <p:sp>
        <p:nvSpPr>
          <p:cNvPr id="23563" name="TextBox 4"/>
          <p:cNvSpPr txBox="1">
            <a:spLocks noChangeArrowheads="1"/>
          </p:cNvSpPr>
          <p:nvPr/>
        </p:nvSpPr>
        <p:spPr bwMode="auto">
          <a:xfrm>
            <a:off x="7821613" y="2113795"/>
            <a:ext cx="1106487" cy="553998"/>
          </a:xfrm>
          <a:prstGeom prst="rect">
            <a:avLst/>
          </a:prstGeom>
          <a:noFill/>
          <a:ln w="9525">
            <a:noFill/>
            <a:miter lim="800000"/>
            <a:headEnd/>
            <a:tailEnd/>
          </a:ln>
        </p:spPr>
        <p:txBody>
          <a:bodyPr>
            <a:spAutoFit/>
          </a:bodyPr>
          <a:lstStyle/>
          <a:p>
            <a:r>
              <a:rPr lang="en-AU" sz="1000" b="0" dirty="0" smtClean="0"/>
              <a:t>Manufacturing, freight &amp; other cost savings</a:t>
            </a:r>
            <a:endParaRPr lang="en-AU" sz="1000" b="0" dirty="0"/>
          </a:p>
        </p:txBody>
      </p:sp>
      <p:sp>
        <p:nvSpPr>
          <p:cNvPr id="23566" name="TextBox 26"/>
          <p:cNvSpPr txBox="1">
            <a:spLocks noChangeArrowheads="1"/>
          </p:cNvSpPr>
          <p:nvPr/>
        </p:nvSpPr>
        <p:spPr bwMode="auto">
          <a:xfrm>
            <a:off x="6046088" y="2113756"/>
            <a:ext cx="1350963" cy="554037"/>
          </a:xfrm>
          <a:prstGeom prst="rect">
            <a:avLst/>
          </a:prstGeom>
          <a:noFill/>
          <a:ln w="9525">
            <a:noFill/>
            <a:miter lim="800000"/>
            <a:headEnd/>
            <a:tailEnd/>
          </a:ln>
        </p:spPr>
        <p:txBody>
          <a:bodyPr>
            <a:spAutoFit/>
          </a:bodyPr>
          <a:lstStyle/>
          <a:p>
            <a:r>
              <a:rPr lang="en-AU" sz="1000" b="0" dirty="0"/>
              <a:t>Adjacent products </a:t>
            </a:r>
            <a:br>
              <a:rPr lang="en-AU" sz="1000" b="0" dirty="0"/>
            </a:br>
            <a:r>
              <a:rPr lang="en-AU" sz="1000" b="0" dirty="0"/>
              <a:t>through Boral channels</a:t>
            </a:r>
          </a:p>
        </p:txBody>
      </p:sp>
      <p:sp>
        <p:nvSpPr>
          <p:cNvPr id="23567" name="TextBox 27"/>
          <p:cNvSpPr txBox="1">
            <a:spLocks noChangeArrowheads="1"/>
          </p:cNvSpPr>
          <p:nvPr/>
        </p:nvSpPr>
        <p:spPr bwMode="auto">
          <a:xfrm>
            <a:off x="6129386" y="3359944"/>
            <a:ext cx="1104900" cy="400110"/>
          </a:xfrm>
          <a:prstGeom prst="rect">
            <a:avLst/>
          </a:prstGeom>
          <a:noFill/>
          <a:ln w="9525">
            <a:noFill/>
            <a:miter lim="800000"/>
            <a:headEnd/>
            <a:tailEnd/>
          </a:ln>
        </p:spPr>
        <p:txBody>
          <a:bodyPr>
            <a:spAutoFit/>
          </a:bodyPr>
          <a:lstStyle/>
          <a:p>
            <a:r>
              <a:rPr lang="en-AU" sz="1000" b="0" dirty="0"/>
              <a:t>Revenue </a:t>
            </a:r>
            <a:br>
              <a:rPr lang="en-AU" sz="1000" b="0" dirty="0"/>
            </a:br>
            <a:r>
              <a:rPr lang="en-AU" sz="1000" b="0" dirty="0" smtClean="0"/>
              <a:t>growth</a:t>
            </a:r>
            <a:endParaRPr lang="en-AU" sz="1000" b="0" baseline="30000" dirty="0"/>
          </a:p>
        </p:txBody>
      </p:sp>
      <p:sp>
        <p:nvSpPr>
          <p:cNvPr id="26" name="Text Box 3"/>
          <p:cNvSpPr txBox="1">
            <a:spLocks noChangeArrowheads="1"/>
          </p:cNvSpPr>
          <p:nvPr/>
        </p:nvSpPr>
        <p:spPr bwMode="auto">
          <a:xfrm>
            <a:off x="6128297" y="4181729"/>
            <a:ext cx="2539717" cy="427530"/>
          </a:xfrm>
          <a:prstGeom prst="rect">
            <a:avLst/>
          </a:prstGeom>
          <a:noFill/>
          <a:ln w="9525">
            <a:noFill/>
            <a:miter lim="800000"/>
            <a:headEnd/>
            <a:tailEnd/>
          </a:ln>
        </p:spPr>
        <p:txBody>
          <a:bodyPr lIns="0" tIns="0" rIns="0" bIns="34633" anchor="ctr"/>
          <a:lstStyle/>
          <a:p>
            <a:pPr algn="ctr" defTabSz="415925" eaLnBrk="0" hangingPunct="0"/>
            <a:r>
              <a:rPr lang="en-AU" sz="1200" b="0" dirty="0" smtClean="0">
                <a:solidFill>
                  <a:srgbClr val="FFFFFF"/>
                </a:solidFill>
                <a:ea typeface="Arial Unicode MS" pitchFamily="34" charset="-128"/>
                <a:cs typeface="Arial Unicode MS" pitchFamily="34" charset="-128"/>
              </a:rPr>
              <a:t>Synergies </a:t>
            </a:r>
            <a:r>
              <a:rPr lang="en-AU" sz="1200" b="0" dirty="0" smtClean="0">
                <a:solidFill>
                  <a:srgbClr val="FFFFFF"/>
                </a:solidFill>
                <a:latin typeface="Arial"/>
                <a:ea typeface="Arial Unicode MS" pitchFamily="34" charset="-128"/>
                <a:cs typeface="Arial"/>
              </a:rPr>
              <a:t>− </a:t>
            </a:r>
            <a:br>
              <a:rPr lang="en-AU" sz="1200" b="0" dirty="0" smtClean="0">
                <a:solidFill>
                  <a:srgbClr val="FFFFFF"/>
                </a:solidFill>
                <a:latin typeface="Arial"/>
                <a:ea typeface="Arial Unicode MS" pitchFamily="34" charset="-128"/>
                <a:cs typeface="Arial"/>
              </a:rPr>
            </a:br>
            <a:r>
              <a:rPr lang="en-AU" sz="1200" b="0" dirty="0" smtClean="0">
                <a:solidFill>
                  <a:srgbClr val="FFFFFF"/>
                </a:solidFill>
                <a:ea typeface="Arial Unicode MS" pitchFamily="34" charset="-128"/>
                <a:cs typeface="Arial Unicode MS" pitchFamily="34" charset="-128"/>
              </a:rPr>
              <a:t>geographic allocation</a:t>
            </a:r>
            <a:endParaRPr lang="en-AU" sz="1200" b="0" baseline="30000" dirty="0">
              <a:solidFill>
                <a:srgbClr val="FFFFFF"/>
              </a:solidFill>
              <a:ea typeface="Arial Unicode MS" pitchFamily="34" charset="-128"/>
              <a:cs typeface="Arial Unicode MS" pitchFamily="34" charset="-128"/>
            </a:endParaRPr>
          </a:p>
        </p:txBody>
      </p:sp>
      <p:graphicFrame>
        <p:nvGraphicFramePr>
          <p:cNvPr id="27" name="Object 2"/>
          <p:cNvGraphicFramePr>
            <a:graphicFrameLocks noChangeAspect="1"/>
          </p:cNvGraphicFramePr>
          <p:nvPr>
            <p:extLst>
              <p:ext uri="{D42A27DB-BD31-4B8C-83A1-F6EECF244321}">
                <p14:modId xmlns:p14="http://schemas.microsoft.com/office/powerpoint/2010/main" val="1397601095"/>
              </p:ext>
            </p:extLst>
          </p:nvPr>
        </p:nvGraphicFramePr>
        <p:xfrm>
          <a:off x="6193155" y="4791075"/>
          <a:ext cx="2470150" cy="1473200"/>
        </p:xfrm>
        <a:graphic>
          <a:graphicData uri="http://schemas.openxmlformats.org/presentationml/2006/ole">
            <mc:AlternateContent xmlns:mc="http://schemas.openxmlformats.org/markup-compatibility/2006">
              <mc:Choice xmlns:v="urn:schemas-microsoft-com:vml" Requires="v">
                <p:oleObj spid="_x0000_s246053" name="Worksheet" r:id="rId8" imgW="2466975" imgH="1466850" progId="Excel.Sheet.8">
                  <p:embed/>
                </p:oleObj>
              </mc:Choice>
              <mc:Fallback>
                <p:oleObj name="Worksheet" r:id="rId8" imgW="2466975" imgH="1466850" progId="Excel.Sheet.8">
                  <p:embed/>
                  <p:pic>
                    <p:nvPicPr>
                      <p:cNvPr id="0" name="Picture 2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3155" y="4791075"/>
                        <a:ext cx="2470150"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9"/>
          <p:cNvSpPr txBox="1">
            <a:spLocks noChangeArrowheads="1"/>
          </p:cNvSpPr>
          <p:nvPr/>
        </p:nvSpPr>
        <p:spPr bwMode="auto">
          <a:xfrm>
            <a:off x="7783004" y="4837019"/>
            <a:ext cx="768350" cy="244475"/>
          </a:xfrm>
          <a:prstGeom prst="rect">
            <a:avLst/>
          </a:prstGeom>
          <a:noFill/>
          <a:ln w="9525">
            <a:noFill/>
            <a:miter lim="800000"/>
            <a:headEnd/>
            <a:tailEnd/>
          </a:ln>
        </p:spPr>
        <p:txBody>
          <a:bodyPr>
            <a:spAutoFit/>
          </a:bodyPr>
          <a:lstStyle/>
          <a:p>
            <a:r>
              <a:rPr lang="en-AU" sz="1000" b="0" dirty="0"/>
              <a:t>Australia</a:t>
            </a:r>
          </a:p>
        </p:txBody>
      </p:sp>
      <p:sp>
        <p:nvSpPr>
          <p:cNvPr id="29" name="TextBox 30"/>
          <p:cNvSpPr txBox="1">
            <a:spLocks noChangeArrowheads="1"/>
          </p:cNvSpPr>
          <p:nvPr/>
        </p:nvSpPr>
        <p:spPr bwMode="auto">
          <a:xfrm>
            <a:off x="7852441" y="5823013"/>
            <a:ext cx="554037" cy="246063"/>
          </a:xfrm>
          <a:prstGeom prst="rect">
            <a:avLst/>
          </a:prstGeom>
          <a:noFill/>
          <a:ln w="9525">
            <a:noFill/>
            <a:miter lim="800000"/>
            <a:headEnd/>
            <a:tailEnd/>
          </a:ln>
        </p:spPr>
        <p:txBody>
          <a:bodyPr>
            <a:spAutoFit/>
          </a:bodyPr>
          <a:lstStyle/>
          <a:p>
            <a:pPr algn="r"/>
            <a:r>
              <a:rPr lang="en-AU" sz="1000" b="0" dirty="0" smtClean="0"/>
              <a:t>Korea</a:t>
            </a:r>
            <a:endParaRPr lang="en-AU" sz="1000" b="0" dirty="0"/>
          </a:p>
        </p:txBody>
      </p:sp>
      <p:sp>
        <p:nvSpPr>
          <p:cNvPr id="30" name="TextBox 30"/>
          <p:cNvSpPr txBox="1">
            <a:spLocks noChangeArrowheads="1"/>
          </p:cNvSpPr>
          <p:nvPr/>
        </p:nvSpPr>
        <p:spPr bwMode="auto">
          <a:xfrm>
            <a:off x="6441938" y="6104809"/>
            <a:ext cx="727729" cy="246221"/>
          </a:xfrm>
          <a:prstGeom prst="rect">
            <a:avLst/>
          </a:prstGeom>
          <a:noFill/>
          <a:ln w="9525">
            <a:noFill/>
            <a:miter lim="800000"/>
            <a:headEnd/>
            <a:tailEnd/>
          </a:ln>
        </p:spPr>
        <p:txBody>
          <a:bodyPr wrap="square">
            <a:spAutoFit/>
          </a:bodyPr>
          <a:lstStyle/>
          <a:p>
            <a:pPr algn="r"/>
            <a:r>
              <a:rPr lang="en-AU" sz="1000" b="0" dirty="0" smtClean="0"/>
              <a:t>China</a:t>
            </a:r>
            <a:endParaRPr lang="en-AU" sz="1000" b="0" dirty="0"/>
          </a:p>
        </p:txBody>
      </p:sp>
      <p:sp>
        <p:nvSpPr>
          <p:cNvPr id="31" name="TextBox 30"/>
          <p:cNvSpPr txBox="1">
            <a:spLocks noChangeArrowheads="1"/>
          </p:cNvSpPr>
          <p:nvPr/>
        </p:nvSpPr>
        <p:spPr bwMode="auto">
          <a:xfrm>
            <a:off x="6019089" y="5226907"/>
            <a:ext cx="727729" cy="246221"/>
          </a:xfrm>
          <a:prstGeom prst="rect">
            <a:avLst/>
          </a:prstGeom>
          <a:noFill/>
          <a:ln w="9525">
            <a:noFill/>
            <a:miter lim="800000"/>
            <a:headEnd/>
            <a:tailEnd/>
          </a:ln>
        </p:spPr>
        <p:txBody>
          <a:bodyPr wrap="square">
            <a:spAutoFit/>
          </a:bodyPr>
          <a:lstStyle/>
          <a:p>
            <a:pPr algn="r"/>
            <a:r>
              <a:rPr lang="en-AU" sz="1000" b="0" dirty="0" smtClean="0"/>
              <a:t>Thailand</a:t>
            </a:r>
            <a:endParaRPr lang="en-AU" sz="1000" b="0" dirty="0"/>
          </a:p>
        </p:txBody>
      </p:sp>
      <p:sp>
        <p:nvSpPr>
          <p:cNvPr id="32" name="TextBox 30"/>
          <p:cNvSpPr txBox="1">
            <a:spLocks noChangeArrowheads="1"/>
          </p:cNvSpPr>
          <p:nvPr/>
        </p:nvSpPr>
        <p:spPr bwMode="auto">
          <a:xfrm>
            <a:off x="6385204" y="4734639"/>
            <a:ext cx="727729" cy="246221"/>
          </a:xfrm>
          <a:prstGeom prst="rect">
            <a:avLst/>
          </a:prstGeom>
          <a:noFill/>
          <a:ln w="9525">
            <a:noFill/>
            <a:miter lim="800000"/>
            <a:headEnd/>
            <a:tailEnd/>
          </a:ln>
        </p:spPr>
        <p:txBody>
          <a:bodyPr wrap="square">
            <a:spAutoFit/>
          </a:bodyPr>
          <a:lstStyle/>
          <a:p>
            <a:pPr algn="r"/>
            <a:r>
              <a:rPr lang="en-AU" sz="1000" b="0" dirty="0" smtClean="0"/>
              <a:t>Other</a:t>
            </a:r>
            <a:endParaRPr lang="en-AU" sz="1000" b="0" dirty="0"/>
          </a:p>
        </p:txBody>
      </p:sp>
      <p:sp>
        <p:nvSpPr>
          <p:cNvPr id="4" name="Title 3"/>
          <p:cNvSpPr>
            <a:spLocks noGrp="1"/>
          </p:cNvSpPr>
          <p:nvPr>
            <p:ph type="title"/>
          </p:nvPr>
        </p:nvSpPr>
        <p:spPr/>
        <p:txBody>
          <a:bodyPr/>
          <a:lstStyle/>
          <a:p>
            <a:r>
              <a:rPr lang="en-US" dirty="0"/>
              <a:t>Anticipated </a:t>
            </a:r>
            <a:r>
              <a:rPr lang="en-US" dirty="0" smtClean="0"/>
              <a:t>synergies exceed US$50m per </a:t>
            </a:r>
            <a:r>
              <a:rPr lang="en-US" dirty="0"/>
              <a:t>a</a:t>
            </a:r>
            <a:r>
              <a:rPr lang="en-US" dirty="0" smtClean="0"/>
              <a:t>nnum </a:t>
            </a:r>
            <a:br>
              <a:rPr lang="en-US" dirty="0" smtClean="0"/>
            </a:br>
            <a:r>
              <a:rPr lang="en-US" dirty="0" smtClean="0"/>
              <a:t>within </a:t>
            </a:r>
            <a:r>
              <a:rPr lang="en-US" dirty="0"/>
              <a:t>3 </a:t>
            </a:r>
            <a:r>
              <a:rPr lang="en-US" dirty="0" smtClean="0"/>
              <a:t>years </a:t>
            </a:r>
            <a:r>
              <a:rPr lang="en-US" dirty="0"/>
              <a:t>of </a:t>
            </a:r>
            <a:r>
              <a:rPr lang="en-US" dirty="0" smtClean="0"/>
              <a:t>completing technology roll-out</a:t>
            </a:r>
            <a:endParaRPr lang="en-US" dirty="0"/>
          </a:p>
        </p:txBody>
      </p:sp>
      <p:sp>
        <p:nvSpPr>
          <p:cNvPr id="5" name="Content Placeholder 4"/>
          <p:cNvSpPr>
            <a:spLocks noGrp="1"/>
          </p:cNvSpPr>
          <p:nvPr>
            <p:ph idx="1"/>
          </p:nvPr>
        </p:nvSpPr>
        <p:spPr>
          <a:xfrm>
            <a:off x="457201" y="1600200"/>
            <a:ext cx="5191124" cy="4525963"/>
          </a:xfrm>
        </p:spPr>
        <p:txBody>
          <a:bodyPr/>
          <a:lstStyle/>
          <a:p>
            <a:pPr marL="0" indent="0">
              <a:buNone/>
            </a:pPr>
            <a:r>
              <a:rPr lang="en-AU" altLang="en-US" i="1" dirty="0"/>
              <a:t>Expect substantial synergies from</a:t>
            </a:r>
            <a:r>
              <a:rPr lang="en-AU" altLang="en-US" i="1" dirty="0" smtClean="0"/>
              <a:t>:</a:t>
            </a:r>
          </a:p>
          <a:p>
            <a:r>
              <a:rPr lang="en-AU" altLang="en-US" dirty="0"/>
              <a:t>Roll-out of USG’s technologies</a:t>
            </a:r>
            <a:r>
              <a:rPr lang="en-AU" altLang="en-US" dirty="0" smtClean="0"/>
              <a:t>:</a:t>
            </a:r>
          </a:p>
          <a:p>
            <a:pPr lvl="1"/>
            <a:r>
              <a:rPr lang="en-AU" altLang="en-US" dirty="0" smtClean="0"/>
              <a:t>lower </a:t>
            </a:r>
            <a:r>
              <a:rPr lang="en-AU" altLang="en-US" dirty="0"/>
              <a:t>manufacturing &amp; freight costs</a:t>
            </a:r>
          </a:p>
          <a:p>
            <a:pPr lvl="1"/>
            <a:r>
              <a:rPr lang="en-AU" altLang="en-US" dirty="0"/>
              <a:t>enhanced revenues through price premium</a:t>
            </a:r>
          </a:p>
          <a:p>
            <a:r>
              <a:rPr lang="en-AU" altLang="en-US" dirty="0"/>
              <a:t>Adjacent product sales through Boral market </a:t>
            </a:r>
            <a:r>
              <a:rPr lang="en-AU" altLang="en-US" dirty="0" smtClean="0"/>
              <a:t>channels</a:t>
            </a:r>
          </a:p>
          <a:p>
            <a:pPr marL="742950" lvl="2" indent="-342900">
              <a:buFont typeface="Arial" panose="020B0604020202020204" pitchFamily="34" charset="0"/>
              <a:buChar char="-"/>
            </a:pPr>
            <a:r>
              <a:rPr lang="en-AU" altLang="en-US" sz="1200" dirty="0" smtClean="0"/>
              <a:t>ceiling </a:t>
            </a:r>
            <a:r>
              <a:rPr lang="en-AU" altLang="en-US" sz="1200" dirty="0"/>
              <a:t>products, metal products, cement and fibre board, </a:t>
            </a:r>
            <a:r>
              <a:rPr lang="en-AU" altLang="en-US" sz="1200" dirty="0" smtClean="0"/>
              <a:t/>
            </a:r>
            <a:br>
              <a:rPr lang="en-AU" altLang="en-US" sz="1200" dirty="0" smtClean="0"/>
            </a:br>
            <a:r>
              <a:rPr lang="en-AU" altLang="en-US" sz="1200" dirty="0" smtClean="0"/>
              <a:t>joint compounds</a:t>
            </a:r>
          </a:p>
          <a:p>
            <a:pPr marL="742950" lvl="2" indent="-342900">
              <a:buFont typeface="Arial" panose="020B0604020202020204" pitchFamily="34" charset="0"/>
              <a:buChar char="-"/>
            </a:pPr>
            <a:endParaRPr lang="en-AU" altLang="en-US" sz="1200" dirty="0"/>
          </a:p>
          <a:p>
            <a:pPr marL="0" lvl="1" indent="0">
              <a:buNone/>
            </a:pPr>
            <a:r>
              <a:rPr lang="en-GB" altLang="en-US" sz="1400" b="1" i="1" dirty="0">
                <a:solidFill>
                  <a:srgbClr val="000000"/>
                </a:solidFill>
                <a:cs typeface="Arial" charset="0"/>
              </a:rPr>
              <a:t>Synergies:</a:t>
            </a:r>
          </a:p>
          <a:p>
            <a:pPr marL="285750" lvl="1">
              <a:buFont typeface="Wingdings" panose="05000000000000000000" pitchFamily="2" charset="2"/>
              <a:buChar char="§"/>
            </a:pPr>
            <a:r>
              <a:rPr lang="en-GB" altLang="en-US" sz="1400" dirty="0">
                <a:solidFill>
                  <a:schemeClr val="tx1"/>
                </a:solidFill>
                <a:cs typeface="Arial" charset="0"/>
              </a:rPr>
              <a:t>Adjacent product synergies to commence immediately</a:t>
            </a:r>
          </a:p>
          <a:p>
            <a:pPr marL="285750" lvl="1">
              <a:buFont typeface="Wingdings" panose="05000000000000000000" pitchFamily="2" charset="2"/>
              <a:buChar char="§"/>
            </a:pPr>
            <a:r>
              <a:rPr lang="en-GB" altLang="en-US" sz="1400" dirty="0">
                <a:solidFill>
                  <a:schemeClr val="tx1"/>
                </a:solidFill>
                <a:cs typeface="Arial" charset="0"/>
              </a:rPr>
              <a:t>Other synergies to ramp up following 2 year phased </a:t>
            </a:r>
            <a:r>
              <a:rPr lang="en-GB" altLang="en-US" sz="1400" dirty="0" smtClean="0">
                <a:solidFill>
                  <a:schemeClr val="tx1"/>
                </a:solidFill>
                <a:cs typeface="Arial" charset="0"/>
              </a:rPr>
              <a:t>technology roll-out </a:t>
            </a:r>
            <a:r>
              <a:rPr lang="en-GB" altLang="en-US" sz="1400" dirty="0">
                <a:solidFill>
                  <a:schemeClr val="tx1"/>
                </a:solidFill>
                <a:cs typeface="Arial" charset="0"/>
              </a:rPr>
              <a:t>and as market penetration increases</a:t>
            </a:r>
          </a:p>
          <a:p>
            <a:pPr marL="285750" lvl="1">
              <a:buFont typeface="Wingdings" panose="05000000000000000000" pitchFamily="2" charset="2"/>
              <a:buChar char="§"/>
            </a:pPr>
            <a:r>
              <a:rPr lang="en-GB" altLang="en-US" sz="1400" dirty="0">
                <a:solidFill>
                  <a:schemeClr val="tx1"/>
                </a:solidFill>
                <a:cs typeface="Arial" charset="0"/>
              </a:rPr>
              <a:t>Upfront operational expenditure will exceed synergies in first </a:t>
            </a:r>
            <a:r>
              <a:rPr lang="en-GB" altLang="en-US" sz="1400" dirty="0" smtClean="0">
                <a:solidFill>
                  <a:schemeClr val="tx1"/>
                </a:solidFill>
                <a:cs typeface="Arial" charset="0"/>
              </a:rPr>
              <a:t/>
            </a:r>
            <a:br>
              <a:rPr lang="en-GB" altLang="en-US" sz="1400" dirty="0" smtClean="0">
                <a:solidFill>
                  <a:schemeClr val="tx1"/>
                </a:solidFill>
                <a:cs typeface="Arial" charset="0"/>
              </a:rPr>
            </a:br>
            <a:r>
              <a:rPr lang="en-GB" altLang="en-US" sz="1400" dirty="0" smtClean="0">
                <a:solidFill>
                  <a:schemeClr val="tx1"/>
                </a:solidFill>
                <a:cs typeface="Arial" charset="0"/>
              </a:rPr>
              <a:t>two </a:t>
            </a:r>
            <a:r>
              <a:rPr lang="en-GB" altLang="en-US" sz="1400" dirty="0">
                <a:solidFill>
                  <a:schemeClr val="tx1"/>
                </a:solidFill>
                <a:cs typeface="Arial" charset="0"/>
              </a:rPr>
              <a:t>years </a:t>
            </a:r>
          </a:p>
          <a:p>
            <a:pPr marL="285750" lvl="1">
              <a:buFont typeface="Wingdings" panose="05000000000000000000" pitchFamily="2" charset="2"/>
              <a:buChar char="§"/>
            </a:pPr>
            <a:r>
              <a:rPr lang="en-GB" altLang="en-US" sz="1400" dirty="0">
                <a:solidFill>
                  <a:schemeClr val="tx1"/>
                </a:solidFill>
                <a:cs typeface="Arial" charset="0"/>
              </a:rPr>
              <a:t>Based on extensive due diligence undertaken, including </a:t>
            </a:r>
            <a:r>
              <a:rPr lang="en-GB" altLang="en-US" sz="1400" dirty="0" smtClean="0">
                <a:solidFill>
                  <a:schemeClr val="tx1"/>
                </a:solidFill>
                <a:cs typeface="Arial" charset="0"/>
              </a:rPr>
              <a:t>product testing</a:t>
            </a:r>
            <a:endParaRPr lang="en-AU" altLang="en-US" dirty="0">
              <a:solidFill>
                <a:schemeClr val="tx1"/>
              </a:solidFill>
            </a:endParaRPr>
          </a:p>
          <a:p>
            <a:pPr lvl="1"/>
            <a:endParaRPr lang="en-AU" altLang="en-US" dirty="0"/>
          </a:p>
          <a:p>
            <a:pPr marL="0" indent="0">
              <a:buNone/>
            </a:pPr>
            <a:endParaRPr lang="en-AU" altLang="en-US" i="1" dirty="0"/>
          </a:p>
          <a:p>
            <a:endParaRPr lang="en-US" sz="800" dirty="0">
              <a:solidFill>
                <a:srgbClr val="777777"/>
              </a:solidFill>
            </a:endParaRPr>
          </a:p>
        </p:txBody>
      </p:sp>
    </p:spTree>
    <p:extLst>
      <p:ext uri="{BB962C8B-B14F-4D97-AF65-F5344CB8AC3E}">
        <p14:creationId xmlns:p14="http://schemas.microsoft.com/office/powerpoint/2010/main" val="343884915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16040" y="4061332"/>
            <a:ext cx="1506021" cy="1242467"/>
          </a:xfrm>
          <a:prstGeom prst="rect">
            <a:avLst/>
          </a:prstGeom>
          <a:noFill/>
          <a:ln w="9525">
            <a:noFill/>
            <a:miter lim="800000"/>
            <a:headEnd/>
            <a:tailEnd/>
          </a:ln>
        </p:spPr>
      </p:pic>
      <p:sp>
        <p:nvSpPr>
          <p:cNvPr id="24578" name="Rectangle 2"/>
          <p:cNvSpPr>
            <a:spLocks noGrp="1"/>
          </p:cNvSpPr>
          <p:nvPr>
            <p:ph type="title"/>
          </p:nvPr>
        </p:nvSpPr>
        <p:spPr>
          <a:xfrm>
            <a:off x="457200" y="417536"/>
            <a:ext cx="8229600" cy="738664"/>
          </a:xfrm>
        </p:spPr>
        <p:txBody>
          <a:bodyPr>
            <a:spAutoFit/>
          </a:bodyPr>
          <a:lstStyle/>
          <a:p>
            <a:r>
              <a:rPr lang="en-US" b="0" dirty="0" smtClean="0"/>
              <a:t>Implementation of technology </a:t>
            </a:r>
            <a:br>
              <a:rPr lang="en-US" b="0" dirty="0" smtClean="0"/>
            </a:br>
            <a:r>
              <a:rPr lang="en-US" b="0" dirty="0" smtClean="0"/>
              <a:t>expected to be </a:t>
            </a:r>
            <a:r>
              <a:rPr lang="en-US" dirty="0" smtClean="0"/>
              <a:t>s</a:t>
            </a:r>
            <a:r>
              <a:rPr lang="en-US" b="0" dirty="0" smtClean="0"/>
              <a:t>elf-</a:t>
            </a:r>
            <a:r>
              <a:rPr lang="en-US" dirty="0" smtClean="0"/>
              <a:t>f</a:t>
            </a:r>
            <a:r>
              <a:rPr lang="en-US" b="0" dirty="0" smtClean="0"/>
              <a:t>unded </a:t>
            </a:r>
            <a:endParaRPr lang="en-AU" b="0" dirty="0" smtClean="0"/>
          </a:p>
        </p:txBody>
      </p:sp>
      <p:sp>
        <p:nvSpPr>
          <p:cNvPr id="4" name="Content Placeholder 3"/>
          <p:cNvSpPr>
            <a:spLocks noGrp="1"/>
          </p:cNvSpPr>
          <p:nvPr>
            <p:ph idx="1"/>
          </p:nvPr>
        </p:nvSpPr>
        <p:spPr>
          <a:xfrm>
            <a:off x="457200" y="1701772"/>
            <a:ext cx="8229600" cy="1744955"/>
          </a:xfrm>
        </p:spPr>
        <p:txBody>
          <a:bodyPr/>
          <a:lstStyle/>
          <a:p>
            <a:r>
              <a:rPr lang="en-AU" sz="1600" dirty="0"/>
              <a:t>Targeted roll-out of technologies across all gypsum manufacturing lines</a:t>
            </a:r>
          </a:p>
          <a:p>
            <a:r>
              <a:rPr lang="en-AU" sz="1600" dirty="0"/>
              <a:t>Phased over approximately 2 years</a:t>
            </a:r>
          </a:p>
          <a:p>
            <a:r>
              <a:rPr lang="en-AU" sz="1600" dirty="0"/>
              <a:t>Approximately </a:t>
            </a:r>
            <a:r>
              <a:rPr lang="en-AU" sz="1600" dirty="0" smtClean="0"/>
              <a:t>US$50m </a:t>
            </a:r>
            <a:r>
              <a:rPr lang="en-AU" sz="1600" dirty="0"/>
              <a:t>of capital expenditure expected to implement technology upgrades </a:t>
            </a:r>
          </a:p>
          <a:p>
            <a:r>
              <a:rPr lang="en-AU" sz="1600" dirty="0"/>
              <a:t>Includes equipment modification, staff training, secondment of USG technology team and other upgrades</a:t>
            </a:r>
          </a:p>
          <a:p>
            <a:r>
              <a:rPr lang="en-AU" sz="1600" dirty="0"/>
              <a:t>Expected to be funded through JV cash flows</a:t>
            </a:r>
          </a:p>
          <a:p>
            <a:endParaRPr lang="en-US" sz="1600" dirty="0"/>
          </a:p>
        </p:txBody>
      </p:sp>
      <p:pic>
        <p:nvPicPr>
          <p:cNvPr id="3" name="Picture 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0673"/>
          <a:stretch/>
        </p:blipFill>
        <p:spPr bwMode="auto">
          <a:xfrm>
            <a:off x="598875" y="4061332"/>
            <a:ext cx="1496625" cy="1233479"/>
          </a:xfrm>
          <a:prstGeom prst="rect">
            <a:avLst/>
          </a:prstGeom>
          <a:noFill/>
          <a:ln w="9525">
            <a:noFill/>
            <a:miter lim="800000"/>
            <a:headEnd/>
            <a:tailEnd/>
          </a:ln>
        </p:spPr>
      </p:pic>
      <p:pic>
        <p:nvPicPr>
          <p:cNvPr id="12" name="Picture 11" descr="beauty 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06904" y="4061332"/>
            <a:ext cx="1505236" cy="1242466"/>
          </a:xfrm>
          <a:prstGeom prst="rect">
            <a:avLst/>
          </a:prstGeom>
        </p:spPr>
      </p:pic>
      <p:pic>
        <p:nvPicPr>
          <p:cNvPr id="120836"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16179" y="4061332"/>
            <a:ext cx="1496608" cy="123021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Content</a:t>
            </a:r>
            <a:endParaRPr lang="en-US" b="0" dirty="0"/>
          </a:p>
        </p:txBody>
      </p:sp>
      <p:sp>
        <p:nvSpPr>
          <p:cNvPr id="13" name="Content Placeholder 3"/>
          <p:cNvSpPr>
            <a:spLocks noGrp="1"/>
          </p:cNvSpPr>
          <p:nvPr>
            <p:ph idx="1"/>
          </p:nvPr>
        </p:nvSpPr>
        <p:spPr>
          <a:xfrm>
            <a:off x="457200" y="1600200"/>
            <a:ext cx="8229600" cy="4525963"/>
          </a:xfrm>
        </p:spPr>
        <p:txBody>
          <a:bodyPr/>
          <a:lstStyle/>
          <a:p>
            <a:pPr>
              <a:buAutoNum type="arabicPeriod"/>
            </a:pPr>
            <a:r>
              <a:rPr lang="en-US" sz="1800" dirty="0" smtClean="0"/>
              <a:t>Overview of the transaction / strategic rationale</a:t>
            </a:r>
          </a:p>
          <a:p>
            <a:pPr>
              <a:buFont typeface="Wingdings" pitchFamily="2" charset="2"/>
              <a:buAutoNum type="arabicPeriod"/>
            </a:pPr>
            <a:r>
              <a:rPr lang="en-AU" altLang="en-US" sz="1800" dirty="0">
                <a:ea typeface="ＭＳ Ｐゴシック" pitchFamily="34" charset="-128"/>
              </a:rPr>
              <a:t>USG’s IP / Technology and adjacent </a:t>
            </a:r>
            <a:r>
              <a:rPr lang="en-AU" altLang="en-US" sz="1800" dirty="0" smtClean="0">
                <a:ea typeface="ＭＳ Ｐゴシック" pitchFamily="34" charset="-128"/>
              </a:rPr>
              <a:t>products</a:t>
            </a:r>
          </a:p>
          <a:p>
            <a:pPr>
              <a:buFont typeface="Wingdings" pitchFamily="2" charset="2"/>
              <a:buAutoNum type="arabicPeriod"/>
            </a:pPr>
            <a:r>
              <a:rPr lang="en-AU" altLang="en-US" sz="1800" dirty="0">
                <a:ea typeface="ＭＳ Ｐゴシック" pitchFamily="34" charset="-128"/>
              </a:rPr>
              <a:t>JV’s combined footprint and markets</a:t>
            </a:r>
          </a:p>
          <a:p>
            <a:pPr>
              <a:buFont typeface="Wingdings" pitchFamily="2" charset="2"/>
              <a:buAutoNum type="arabicPeriod"/>
            </a:pPr>
            <a:r>
              <a:rPr lang="en-AU" altLang="en-US" sz="1800" dirty="0" smtClean="0">
                <a:solidFill>
                  <a:srgbClr val="000000"/>
                </a:solidFill>
                <a:ea typeface="ＭＳ Ｐゴシック" pitchFamily="34" charset="-128"/>
              </a:rPr>
              <a:t>Synergies</a:t>
            </a:r>
          </a:p>
          <a:p>
            <a:pPr>
              <a:buFont typeface="Wingdings" pitchFamily="2" charset="2"/>
              <a:buAutoNum type="arabicPeriod"/>
            </a:pPr>
            <a:r>
              <a:rPr lang="en-AU" altLang="en-US" sz="1800" i="1" dirty="0">
                <a:solidFill>
                  <a:srgbClr val="009530"/>
                </a:solidFill>
                <a:ea typeface="ＭＳ Ｐゴシック" pitchFamily="34" charset="-128"/>
              </a:rPr>
              <a:t>Key transaction </a:t>
            </a:r>
            <a:r>
              <a:rPr lang="en-AU" altLang="en-US" sz="1800" i="1" dirty="0" smtClean="0">
                <a:solidFill>
                  <a:srgbClr val="009530"/>
                </a:solidFill>
                <a:ea typeface="ＭＳ Ｐゴシック" pitchFamily="34" charset="-128"/>
              </a:rPr>
              <a:t>terms</a:t>
            </a:r>
          </a:p>
          <a:p>
            <a:pPr>
              <a:buFont typeface="Wingdings" pitchFamily="2" charset="2"/>
              <a:buAutoNum type="arabicPeriod"/>
            </a:pPr>
            <a:r>
              <a:rPr lang="en-US" altLang="en-US" sz="1800" dirty="0">
                <a:ea typeface="ＭＳ Ｐゴシック" pitchFamily="34" charset="-128"/>
              </a:rPr>
              <a:t>Company specific factors</a:t>
            </a:r>
            <a:endParaRPr lang="en-AU" altLang="en-US" sz="1800" dirty="0">
              <a:ea typeface="ＭＳ Ｐゴシック" pitchFamily="34" charset="-128"/>
            </a:endParaRPr>
          </a:p>
          <a:p>
            <a:pPr>
              <a:buFont typeface="Wingdings" pitchFamily="2" charset="2"/>
              <a:buAutoNum type="arabicPeriod"/>
            </a:pPr>
            <a:r>
              <a:rPr lang="en-AU" altLang="en-US" sz="1800" dirty="0" smtClean="0">
                <a:ea typeface="ＭＳ Ｐゴシック" pitchFamily="34" charset="-128"/>
              </a:rPr>
              <a:t>Summary</a:t>
            </a:r>
          </a:p>
          <a:p>
            <a:pPr marL="0" indent="0">
              <a:buNone/>
            </a:pPr>
            <a:r>
              <a:rPr lang="en-AU" altLang="en-US" sz="1800" dirty="0" smtClean="0">
                <a:ea typeface="ＭＳ Ｐゴシック" pitchFamily="34" charset="-128"/>
              </a:rPr>
              <a:t>Appendix</a:t>
            </a:r>
            <a:endParaRPr lang="en-US" altLang="en-US" sz="1800"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AutoNum type="arabicPeriod"/>
            </a:pPr>
            <a:endParaRPr lang="en-US" dirty="0">
              <a:solidFill>
                <a:srgbClr val="009530"/>
              </a:solidFill>
            </a:endParaRPr>
          </a:p>
        </p:txBody>
      </p:sp>
    </p:spTree>
    <p:extLst>
      <p:ext uri="{BB962C8B-B14F-4D97-AF65-F5344CB8AC3E}">
        <p14:creationId xmlns:p14="http://schemas.microsoft.com/office/powerpoint/2010/main" val="133879625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7"/>
          <p:cNvSpPr txBox="1">
            <a:spLocks/>
          </p:cNvSpPr>
          <p:nvPr/>
        </p:nvSpPr>
        <p:spPr bwMode="auto">
          <a:xfrm>
            <a:off x="280988" y="6470650"/>
            <a:ext cx="8770937" cy="277813"/>
          </a:xfrm>
          <a:prstGeom prst="rect">
            <a:avLst/>
          </a:prstGeom>
          <a:noFill/>
          <a:ln w="9525">
            <a:noFill/>
            <a:miter lim="800000"/>
            <a:headEnd/>
            <a:tailEnd/>
          </a:ln>
        </p:spPr>
        <p:txBody>
          <a:bodyPr anchor="b"/>
          <a:lstStyle/>
          <a:p>
            <a:pPr marL="180975" indent="-180975" eaLnBrk="0" hangingPunct="0">
              <a:spcBef>
                <a:spcPts val="0"/>
              </a:spcBef>
              <a:buClr>
                <a:schemeClr val="tx1"/>
              </a:buClr>
              <a:buFontTx/>
              <a:buAutoNum type="arabicPeriod"/>
              <a:tabLst>
                <a:tab pos="180975" algn="l"/>
                <a:tab pos="534988" algn="l"/>
              </a:tabLst>
              <a:defRPr/>
            </a:pPr>
            <a:r>
              <a:rPr lang="en-AU" altLang="en-US" sz="800" b="0" dirty="0">
                <a:solidFill>
                  <a:srgbClr val="777777"/>
                </a:solidFill>
              </a:rPr>
              <a:t>Subject to finalisation of fair valuation, completion adjustments and final foreign exchange rates at the date of completion</a:t>
            </a:r>
            <a:br>
              <a:rPr lang="en-AU" altLang="en-US" sz="800" b="0" dirty="0">
                <a:solidFill>
                  <a:srgbClr val="777777"/>
                </a:solidFill>
              </a:rPr>
            </a:br>
            <a:r>
              <a:rPr lang="en-AU" altLang="en-US" sz="800" b="0" dirty="0">
                <a:solidFill>
                  <a:srgbClr val="777777"/>
                </a:solidFill>
              </a:rPr>
              <a:t>Including USG’s and Boral’s respective shares in non-controlling and controlled interests </a:t>
            </a:r>
          </a:p>
          <a:p>
            <a:pPr marL="180975" indent="-180975" eaLnBrk="0" hangingPunct="0">
              <a:spcBef>
                <a:spcPts val="0"/>
              </a:spcBef>
              <a:buClr>
                <a:schemeClr val="tx1"/>
              </a:buClr>
              <a:buFontTx/>
              <a:buAutoNum type="arabicPeriod"/>
              <a:tabLst>
                <a:tab pos="180975" algn="l"/>
                <a:tab pos="534988" algn="l"/>
              </a:tabLst>
              <a:defRPr/>
            </a:pPr>
            <a:r>
              <a:rPr lang="en-AU" altLang="en-US" sz="800" b="0" dirty="0">
                <a:solidFill>
                  <a:srgbClr val="777777"/>
                </a:solidFill>
              </a:rPr>
              <a:t>Subject to achieving three- and five-year earnings targets</a:t>
            </a:r>
          </a:p>
        </p:txBody>
      </p:sp>
      <p:sp>
        <p:nvSpPr>
          <p:cNvPr id="2" name="Title 1"/>
          <p:cNvSpPr>
            <a:spLocks noGrp="1"/>
          </p:cNvSpPr>
          <p:nvPr>
            <p:ph type="title"/>
          </p:nvPr>
        </p:nvSpPr>
        <p:spPr/>
        <p:txBody>
          <a:bodyPr/>
          <a:lstStyle/>
          <a:p>
            <a:r>
              <a:rPr lang="en-US" dirty="0" smtClean="0"/>
              <a:t>Estimated transaction value</a:t>
            </a:r>
            <a:r>
              <a:rPr lang="en-US" baseline="30000" dirty="0" smtClean="0"/>
              <a:t>1</a:t>
            </a:r>
            <a:endParaRPr lang="en-US" baseline="30000" dirty="0"/>
          </a:p>
        </p:txBody>
      </p:sp>
      <p:sp>
        <p:nvSpPr>
          <p:cNvPr id="3" name="Content Placeholder 2"/>
          <p:cNvSpPr>
            <a:spLocks noGrp="1"/>
          </p:cNvSpPr>
          <p:nvPr>
            <p:ph idx="1"/>
          </p:nvPr>
        </p:nvSpPr>
        <p:spPr>
          <a:xfrm>
            <a:off x="457199" y="1600200"/>
            <a:ext cx="8594725" cy="4525963"/>
          </a:xfrm>
        </p:spPr>
        <p:txBody>
          <a:bodyPr/>
          <a:lstStyle/>
          <a:p>
            <a:r>
              <a:rPr lang="en-GB" sz="1600" dirty="0" smtClean="0"/>
              <a:t>Estimated asset value of the joint </a:t>
            </a:r>
            <a:r>
              <a:rPr lang="en-GB" sz="1600" dirty="0"/>
              <a:t>venture </a:t>
            </a:r>
            <a:r>
              <a:rPr lang="en-GB" sz="1600" dirty="0" smtClean="0"/>
              <a:t>is US$1.6bn</a:t>
            </a:r>
            <a:r>
              <a:rPr lang="en-GB" sz="1600" baseline="30000" dirty="0" smtClean="0"/>
              <a:t>1</a:t>
            </a:r>
            <a:endParaRPr lang="en-GB" sz="1600" strike="sngStrike" dirty="0">
              <a:solidFill>
                <a:srgbClr val="FF0000"/>
              </a:solidFill>
            </a:endParaRPr>
          </a:p>
          <a:p>
            <a:pPr lvl="1"/>
            <a:r>
              <a:rPr lang="en-GB" sz="1400" dirty="0"/>
              <a:t>US$1.35bn for assets contributed by </a:t>
            </a:r>
            <a:r>
              <a:rPr lang="en-GB" sz="1400" dirty="0" smtClean="0"/>
              <a:t>Boral; US$0.25bn </a:t>
            </a:r>
            <a:r>
              <a:rPr lang="en-GB" sz="1400" dirty="0"/>
              <a:t>for assets contributed by </a:t>
            </a:r>
            <a:r>
              <a:rPr lang="en-GB" sz="1400" dirty="0" smtClean="0"/>
              <a:t>USG</a:t>
            </a:r>
          </a:p>
          <a:p>
            <a:r>
              <a:rPr lang="en-GB" sz="1600" dirty="0"/>
              <a:t>USG’s </a:t>
            </a:r>
            <a:r>
              <a:rPr lang="en-GB" sz="1600" dirty="0" smtClean="0"/>
              <a:t>contributed </a:t>
            </a:r>
            <a:r>
              <a:rPr lang="en-GB" sz="1600" dirty="0"/>
              <a:t>assets include a perpetual licence </a:t>
            </a:r>
            <a:r>
              <a:rPr lang="en-US" sz="1600" dirty="0"/>
              <a:t>in the JV’s Territory to USG’s current </a:t>
            </a:r>
            <a:r>
              <a:rPr lang="en-US" sz="1600" dirty="0" smtClean="0"/>
              <a:t>plasterboard technology</a:t>
            </a:r>
            <a:r>
              <a:rPr lang="en-US" sz="1600" dirty="0"/>
              <a:t>, and the ceilings, joint compound and grid technologies currently used in the Territory (including improvements to current technologies</a:t>
            </a:r>
            <a:r>
              <a:rPr lang="en-US" sz="1600" dirty="0" smtClean="0"/>
              <a:t>)</a:t>
            </a:r>
          </a:p>
          <a:p>
            <a:r>
              <a:rPr lang="en-GB" sz="1600" dirty="0"/>
              <a:t>Up to US$575m total payment from USG to Boral</a:t>
            </a:r>
            <a:r>
              <a:rPr lang="en-GB" sz="1600" dirty="0" smtClean="0"/>
              <a:t>:</a:t>
            </a:r>
          </a:p>
          <a:p>
            <a:pPr lvl="1"/>
            <a:r>
              <a:rPr lang="en-GB" sz="1400" dirty="0"/>
              <a:t>US$500m cash </a:t>
            </a:r>
            <a:r>
              <a:rPr lang="en-GB" sz="1400" dirty="0" smtClean="0"/>
              <a:t>upfront</a:t>
            </a:r>
          </a:p>
          <a:p>
            <a:pPr lvl="1"/>
            <a:r>
              <a:rPr lang="en-GB" sz="1400" dirty="0"/>
              <a:t>Earn out payments totalling up to US$75m</a:t>
            </a:r>
            <a:r>
              <a:rPr lang="en-GB" sz="1400" baseline="30000" dirty="0"/>
              <a:t>2 </a:t>
            </a:r>
            <a:r>
              <a:rPr lang="en-GB" sz="1400" dirty="0"/>
              <a:t>(net present value of ~US$50m)</a:t>
            </a:r>
          </a:p>
          <a:p>
            <a:pPr lvl="1"/>
            <a:endParaRPr lang="en-GB" sz="1400" dirty="0"/>
          </a:p>
          <a:p>
            <a:pPr lvl="1"/>
            <a:endParaRPr lang="en-GB" sz="1400" dirty="0"/>
          </a:p>
          <a:p>
            <a:endParaRPr lang="en-GB" sz="1600" dirty="0"/>
          </a:p>
          <a:p>
            <a:pPr lvl="1"/>
            <a:endParaRPr lang="en-GB" sz="1400" dirty="0"/>
          </a:p>
          <a:p>
            <a:pPr lvl="1"/>
            <a:endParaRPr lang="en-GB" sz="1400" dirty="0"/>
          </a:p>
          <a:p>
            <a:pPr lvl="1"/>
            <a:endParaRPr lang="en-US" sz="1400" dirty="0"/>
          </a:p>
        </p:txBody>
      </p:sp>
      <p:graphicFrame>
        <p:nvGraphicFramePr>
          <p:cNvPr id="6" name="Table 5"/>
          <p:cNvGraphicFramePr>
            <a:graphicFrameLocks noGrp="1"/>
          </p:cNvGraphicFramePr>
          <p:nvPr>
            <p:extLst>
              <p:ext uri="{D42A27DB-BD31-4B8C-83A1-F6EECF244321}">
                <p14:modId xmlns:p14="http://schemas.microsoft.com/office/powerpoint/2010/main" val="3167973856"/>
              </p:ext>
            </p:extLst>
          </p:nvPr>
        </p:nvGraphicFramePr>
        <p:xfrm>
          <a:off x="1400174" y="4071766"/>
          <a:ext cx="6191249" cy="2115996"/>
        </p:xfrm>
        <a:graphic>
          <a:graphicData uri="http://schemas.openxmlformats.org/drawingml/2006/table">
            <a:tbl>
              <a:tblPr firstRow="1" bandRow="1">
                <a:tableStyleId>{21E4AEA4-8DFA-4A89-87EB-49C32662AFE0}</a:tableStyleId>
              </a:tblPr>
              <a:tblGrid>
                <a:gridCol w="2306981"/>
                <a:gridCol w="1179170"/>
                <a:gridCol w="1524000"/>
                <a:gridCol w="1181098"/>
              </a:tblGrid>
              <a:tr h="432270">
                <a:tc>
                  <a:txBody>
                    <a:bodyPr/>
                    <a:lstStyle/>
                    <a:p>
                      <a:r>
                        <a:rPr lang="en-US" sz="1400" b="0" dirty="0" smtClean="0">
                          <a:solidFill>
                            <a:schemeClr val="tx1"/>
                          </a:solidFill>
                        </a:rPr>
                        <a:t>USD</a:t>
                      </a:r>
                      <a:endParaRPr lang="en-US" sz="1400" b="0" dirty="0">
                        <a:solidFill>
                          <a:schemeClr val="tx1"/>
                        </a:solidFill>
                      </a:endParaRPr>
                    </a:p>
                  </a:txBody>
                  <a:tcPr anchor="b">
                    <a:noFill/>
                  </a:tcPr>
                </a:tc>
                <a:tc>
                  <a:txBody>
                    <a:bodyPr/>
                    <a:lstStyle/>
                    <a:p>
                      <a:pPr algn="ctr"/>
                      <a:r>
                        <a:rPr lang="en-US" sz="1400" dirty="0" smtClean="0"/>
                        <a:t>BORAL</a:t>
                      </a:r>
                      <a:endParaRPr lang="en-US" sz="1400" dirty="0"/>
                    </a:p>
                  </a:txBody>
                  <a:tcPr>
                    <a:solidFill>
                      <a:srgbClr val="00953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aseline="30000" dirty="0" smtClean="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USG</a:t>
                      </a:r>
                      <a:endParaRPr lang="en-US" sz="1400" baseline="30000" dirty="0" smtClean="0"/>
                    </a:p>
                  </a:txBody>
                  <a:tcPr>
                    <a:solidFill>
                      <a:srgbClr val="C00000"/>
                    </a:solidFill>
                  </a:tcPr>
                </a:tc>
              </a:tr>
              <a:tr h="415326">
                <a:tc>
                  <a:txBody>
                    <a:bodyPr/>
                    <a:lstStyle/>
                    <a:p>
                      <a:r>
                        <a:rPr lang="en-US" sz="1200" b="1" dirty="0" smtClean="0">
                          <a:solidFill>
                            <a:srgbClr val="FFFFFF"/>
                          </a:solidFill>
                          <a:latin typeface="Arial" pitchFamily="34" charset="0"/>
                          <a:cs typeface="Arial" pitchFamily="34" charset="0"/>
                        </a:rPr>
                        <a:t>Assets</a:t>
                      </a:r>
                      <a:endParaRPr lang="en-US" sz="1200" b="1" baseline="30000" dirty="0">
                        <a:solidFill>
                          <a:srgbClr val="FFFFFF"/>
                        </a:solidFill>
                        <a:latin typeface="Arial" pitchFamily="34" charset="0"/>
                        <a:cs typeface="Arial" pitchFamily="34" charset="0"/>
                      </a:endParaRPr>
                    </a:p>
                  </a:txBody>
                  <a:tcPr anchor="ct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$1,350m</a:t>
                      </a:r>
                      <a:r>
                        <a:rPr kumimoji="0" lang="en-AU" sz="1200" b="0" i="0" u="none" strike="noStrike" cap="none" normalizeH="0" baseline="30000" dirty="0" smtClean="0">
                          <a:ln>
                            <a:noFill/>
                          </a:ln>
                          <a:solidFill>
                            <a:schemeClr val="bg1"/>
                          </a:solidFill>
                          <a:effectLst/>
                          <a:latin typeface="Arial" charset="0"/>
                          <a:ea typeface="ＭＳ Ｐゴシック" pitchFamily="34" charset="-128"/>
                          <a:cs typeface="Arial" charset="0"/>
                        </a:rPr>
                        <a:t>1</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dirty="0" smtClean="0">
                        <a:ln>
                          <a:noFill/>
                        </a:ln>
                        <a:solidFill>
                          <a:srgbClr val="777777"/>
                        </a:solidFill>
                        <a:effectLst/>
                        <a:latin typeface="Arial" charset="0"/>
                        <a:ea typeface="ＭＳ Ｐゴシック" pitchFamily="34" charset="-128"/>
                        <a:cs typeface="Arial" charset="0"/>
                      </a:endParaRPr>
                    </a:p>
                  </a:txBody>
                  <a:tcPr marL="72000" marR="72000" marT="35994" marB="35994" anchor="ctr" horzOverflow="overflow">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$250m</a:t>
                      </a:r>
                      <a:r>
                        <a:rPr kumimoji="0" lang="en-AU" sz="1200" b="0" i="0" u="none" strike="noStrike" cap="none" normalizeH="0" baseline="30000" dirty="0" smtClean="0">
                          <a:ln>
                            <a:noFill/>
                          </a:ln>
                          <a:solidFill>
                            <a:schemeClr val="bg1"/>
                          </a:solidFill>
                          <a:effectLst/>
                          <a:latin typeface="Arial" charset="0"/>
                          <a:ea typeface="ＭＳ Ｐゴシック" pitchFamily="34" charset="-128"/>
                          <a:cs typeface="Arial" charset="0"/>
                        </a:rPr>
                        <a:t>1</a:t>
                      </a:r>
                      <a:endPar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endParaRPr>
                    </a:p>
                  </a:txBody>
                  <a:tcPr marL="72000" marR="72000" marT="35994" marB="35994" anchor="ctr" horzOverflow="overflow">
                    <a:solidFill>
                      <a:srgbClr val="7E7E7E"/>
                    </a:solidFill>
                  </a:tcPr>
                </a:tc>
              </a:tr>
              <a:tr h="415326">
                <a:tc>
                  <a:txBody>
                    <a:bodyPr/>
                    <a:lstStyle/>
                    <a:p>
                      <a:pPr marL="0" algn="l" defTabSz="457200" rtl="0" eaLnBrk="1" latinLnBrk="0" hangingPunct="1"/>
                      <a:r>
                        <a:rPr lang="en-US" sz="1200" b="1" kern="1200" dirty="0" smtClean="0">
                          <a:solidFill>
                            <a:srgbClr val="FFFFFF"/>
                          </a:solidFill>
                          <a:latin typeface="Arial" pitchFamily="34" charset="0"/>
                          <a:ea typeface="+mn-ea"/>
                          <a:cs typeface="Arial" pitchFamily="34" charset="0"/>
                        </a:rPr>
                        <a:t>Cash </a:t>
                      </a:r>
                      <a:endParaRPr lang="en-US" sz="1200" b="1" kern="1200" dirty="0">
                        <a:solidFill>
                          <a:schemeClr val="bg1"/>
                        </a:solidFill>
                        <a:latin typeface="Arial" pitchFamily="34" charset="0"/>
                        <a:ea typeface="+mn-ea"/>
                        <a:cs typeface="Arial" pitchFamily="34" charset="0"/>
                      </a:endParaRPr>
                    </a:p>
                  </a:txBody>
                  <a:tcPr anchor="ct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($500m)</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rgbClr val="777777"/>
                          </a:solidFill>
                          <a:effectLst/>
                          <a:latin typeface="Arial" charset="0"/>
                          <a:ea typeface="ＭＳ Ｐゴシック" pitchFamily="34" charset="-128"/>
                          <a:cs typeface="Arial" charset="0"/>
                        </a:rPr>
                        <a:t>Balancing cash payment</a:t>
                      </a:r>
                    </a:p>
                  </a:txBody>
                  <a:tcPr marL="72000" marR="72000" marT="35994" marB="35994" horzOverflow="overflow">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$500m</a:t>
                      </a:r>
                    </a:p>
                  </a:txBody>
                  <a:tcPr marL="72000" marR="72000" marT="35994" marB="35994" anchor="ctr" horzOverflow="overflow">
                    <a:solidFill>
                      <a:srgbClr val="7E7E7E"/>
                    </a:solidFill>
                  </a:tcPr>
                </a:tc>
              </a:tr>
              <a:tr h="415326">
                <a:tc>
                  <a:txBody>
                    <a:bodyPr/>
                    <a:lstStyle/>
                    <a:p>
                      <a:pPr marL="0" algn="l" defTabSz="457200" rtl="0" eaLnBrk="1" latinLnBrk="0" hangingPunct="1"/>
                      <a:r>
                        <a:rPr lang="en-US" sz="1200" b="1" kern="1200" dirty="0" smtClean="0">
                          <a:solidFill>
                            <a:srgbClr val="FFFFFF"/>
                          </a:solidFill>
                          <a:latin typeface="Arial" pitchFamily="34" charset="0"/>
                          <a:ea typeface="+mn-ea"/>
                          <a:cs typeface="Arial" pitchFamily="34" charset="0"/>
                        </a:rPr>
                        <a:t>NPV</a:t>
                      </a:r>
                      <a:r>
                        <a:rPr lang="en-US" sz="1200" b="1" kern="1200" baseline="0" dirty="0" smtClean="0">
                          <a:solidFill>
                            <a:srgbClr val="FFFFFF"/>
                          </a:solidFill>
                          <a:latin typeface="Arial" pitchFamily="34" charset="0"/>
                          <a:ea typeface="+mn-ea"/>
                          <a:cs typeface="Arial" pitchFamily="34" charset="0"/>
                        </a:rPr>
                        <a:t> of e</a:t>
                      </a:r>
                      <a:r>
                        <a:rPr lang="en-US" sz="1200" b="1" kern="1200" dirty="0" smtClean="0">
                          <a:solidFill>
                            <a:srgbClr val="FFFFFF"/>
                          </a:solidFill>
                          <a:latin typeface="Arial" pitchFamily="34" charset="0"/>
                          <a:ea typeface="+mn-ea"/>
                          <a:cs typeface="Arial" pitchFamily="34" charset="0"/>
                        </a:rPr>
                        <a:t>arn out</a:t>
                      </a:r>
                      <a:endParaRPr lang="en-US" sz="1200" b="1" kern="1200" dirty="0">
                        <a:solidFill>
                          <a:srgbClr val="FFFFFF"/>
                        </a:solidFill>
                        <a:latin typeface="Arial" pitchFamily="34" charset="0"/>
                        <a:ea typeface="+mn-ea"/>
                        <a:cs typeface="Arial" pitchFamily="34" charset="0"/>
                      </a:endParaRPr>
                    </a:p>
                  </a:txBody>
                  <a:tcPr anchor="ct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($50m)</a:t>
                      </a:r>
                      <a:r>
                        <a:rPr kumimoji="0" lang="en-AU" sz="1200" b="0" i="0" u="none" strike="noStrike" cap="none" normalizeH="0" baseline="30000" dirty="0" smtClean="0">
                          <a:ln>
                            <a:noFill/>
                          </a:ln>
                          <a:solidFill>
                            <a:schemeClr val="bg1"/>
                          </a:solidFill>
                          <a:effectLst/>
                          <a:latin typeface="Arial" charset="0"/>
                          <a:ea typeface="ＭＳ Ｐゴシック" pitchFamily="34" charset="-128"/>
                          <a:cs typeface="Arial" charset="0"/>
                        </a:rPr>
                        <a:t>2</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rgbClr val="777777"/>
                          </a:solidFill>
                          <a:effectLst/>
                          <a:latin typeface="Arial" charset="0"/>
                          <a:ea typeface="ＭＳ Ｐゴシック" pitchFamily="34" charset="-128"/>
                          <a:cs typeface="Arial" charset="0"/>
                        </a:rPr>
                        <a:t>From JV earnings</a:t>
                      </a:r>
                    </a:p>
                  </a:txBody>
                  <a:tcPr marL="72000" marR="72000" marT="35994" marB="35994" anchor="ctr" horzOverflow="overflow">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$50m</a:t>
                      </a:r>
                      <a:r>
                        <a:rPr kumimoji="0" lang="en-AU" sz="1200" b="0" i="0" u="none" strike="noStrike" cap="none" normalizeH="0" baseline="30000" dirty="0" smtClean="0">
                          <a:ln>
                            <a:noFill/>
                          </a:ln>
                          <a:solidFill>
                            <a:schemeClr val="bg1"/>
                          </a:solidFill>
                          <a:effectLst/>
                          <a:latin typeface="Arial" charset="0"/>
                          <a:ea typeface="ＭＳ Ｐゴシック" pitchFamily="34" charset="-128"/>
                          <a:cs typeface="Arial" charset="0"/>
                        </a:rPr>
                        <a:t>2</a:t>
                      </a:r>
                    </a:p>
                  </a:txBody>
                  <a:tcPr marL="72000" marR="72000" marT="35994" marB="35994" anchor="ctr" horzOverflow="overflow">
                    <a:solidFill>
                      <a:srgbClr val="7E7E7E"/>
                    </a:solidFill>
                  </a:tcPr>
                </a:tc>
              </a:tr>
              <a:tr h="415326">
                <a:tc>
                  <a:txBody>
                    <a:bodyPr/>
                    <a:lstStyle/>
                    <a:p>
                      <a:pPr marL="0" algn="l" defTabSz="457200" rtl="0" eaLnBrk="1" latinLnBrk="0" hangingPunct="1"/>
                      <a:r>
                        <a:rPr lang="en-US" sz="1200" b="1" kern="1200" dirty="0" smtClean="0">
                          <a:solidFill>
                            <a:srgbClr val="FFFFFF"/>
                          </a:solidFill>
                          <a:latin typeface="Arial" pitchFamily="34" charset="0"/>
                          <a:ea typeface="+mn-ea"/>
                          <a:cs typeface="Arial" pitchFamily="34" charset="0"/>
                        </a:rPr>
                        <a:t>Net contribution to JV</a:t>
                      </a:r>
                      <a:endParaRPr lang="en-US" sz="1200" b="1" kern="1200" dirty="0">
                        <a:solidFill>
                          <a:srgbClr val="FFFFFF"/>
                        </a:solidFill>
                        <a:latin typeface="Arial" pitchFamily="34" charset="0"/>
                        <a:ea typeface="+mn-ea"/>
                        <a:cs typeface="Arial" pitchFamily="34" charset="0"/>
                      </a:endParaRPr>
                    </a:p>
                  </a:txBody>
                  <a:tcPr anchor="ct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$800m</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dirty="0" smtClean="0">
                        <a:ln>
                          <a:noFill/>
                        </a:ln>
                        <a:solidFill>
                          <a:srgbClr val="777777"/>
                        </a:solidFill>
                        <a:effectLst/>
                        <a:latin typeface="Arial" charset="0"/>
                        <a:ea typeface="ＭＳ Ｐゴシック" pitchFamily="34" charset="-128"/>
                        <a:cs typeface="Arial" charset="0"/>
                      </a:endParaRPr>
                    </a:p>
                  </a:txBody>
                  <a:tcPr marL="72000" marR="72000" marT="35994" marB="35994" anchor="ctr" horzOverflow="overflow">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$800m</a:t>
                      </a:r>
                    </a:p>
                  </a:txBody>
                  <a:tcPr marL="72000" marR="72000" marT="35994" marB="35994" anchor="ctr" horzOverflow="overflow">
                    <a:solidFill>
                      <a:srgbClr val="7E7E7E"/>
                    </a:solidFill>
                  </a:tcPr>
                </a:tc>
              </a:tr>
            </a:tbl>
          </a:graphicData>
        </a:graphic>
      </p:graphicFrame>
      <p:cxnSp>
        <p:nvCxnSpPr>
          <p:cNvPr id="7" name="Straight Arrow Connector 6"/>
          <p:cNvCxnSpPr/>
          <p:nvPr/>
        </p:nvCxnSpPr>
        <p:spPr>
          <a:xfrm flipH="1">
            <a:off x="5086350" y="5372362"/>
            <a:ext cx="1171575" cy="0"/>
          </a:xfrm>
          <a:prstGeom prst="straightConnector1">
            <a:avLst/>
          </a:prstGeom>
          <a:ln>
            <a:solidFill>
              <a:srgbClr val="7E7E7E"/>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72" name="Group 28"/>
          <p:cNvGraphicFramePr>
            <a:graphicFrameLocks noGrp="1"/>
          </p:cNvGraphicFramePr>
          <p:nvPr>
            <p:extLst>
              <p:ext uri="{D42A27DB-BD31-4B8C-83A1-F6EECF244321}">
                <p14:modId xmlns:p14="http://schemas.microsoft.com/office/powerpoint/2010/main" val="1648611383"/>
              </p:ext>
            </p:extLst>
          </p:nvPr>
        </p:nvGraphicFramePr>
        <p:xfrm>
          <a:off x="357188" y="1642836"/>
          <a:ext cx="8404225" cy="4507409"/>
        </p:xfrm>
        <a:graphic>
          <a:graphicData uri="http://schemas.openxmlformats.org/drawingml/2006/table">
            <a:tbl>
              <a:tblPr/>
              <a:tblGrid>
                <a:gridCol w="2706687"/>
                <a:gridCol w="5697538"/>
              </a:tblGrid>
              <a:tr h="1040961">
                <a:tc>
                  <a:txBody>
                    <a:bodyPr/>
                    <a:lstStyle/>
                    <a:p>
                      <a:pPr marL="0" marR="0" lvl="0" indent="0" algn="l" defTabSz="457200" rtl="0" eaLnBrk="0" fontAlgn="base" latinLnBrk="0" hangingPunct="0">
                        <a:lnSpc>
                          <a:spcPct val="100000"/>
                        </a:lnSpc>
                        <a:spcBef>
                          <a:spcPct val="45000"/>
                        </a:spcBef>
                        <a:spcAft>
                          <a:spcPct val="0"/>
                        </a:spcAft>
                        <a:buClr>
                          <a:srgbClr val="FFC300"/>
                        </a:buClr>
                        <a:buSzTx/>
                        <a:buFont typeface="Wingdings" pitchFamily="2" charset="2"/>
                        <a:buNone/>
                        <a:tabLst/>
                      </a:pPr>
                      <a:r>
                        <a:rPr kumimoji="0" lang="en-AU" altLang="en-US" sz="1400" b="1" i="0" u="none" strike="noStrike" cap="none" normalizeH="0" baseline="0" dirty="0" smtClean="0">
                          <a:ln>
                            <a:noFill/>
                          </a:ln>
                          <a:solidFill>
                            <a:schemeClr val="bg1"/>
                          </a:solidFill>
                          <a:effectLst/>
                          <a:latin typeface="Arial" charset="0"/>
                        </a:rPr>
                        <a:t>Structure</a:t>
                      </a:r>
                    </a:p>
                  </a:txBody>
                  <a:tcPr marT="45729" marB="45729"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E7E7E"/>
                    </a:solidFill>
                  </a:tcPr>
                </a:tc>
                <a:tc>
                  <a:txBody>
                    <a:bodyPr/>
                    <a:lstStyle/>
                    <a:p>
                      <a:pPr marL="177800" marR="0" lvl="0" indent="-177800" algn="l" defTabSz="457200" rtl="0" eaLnBrk="0" fontAlgn="base" latinLnBrk="0" hangingPunct="0">
                        <a:lnSpc>
                          <a:spcPct val="100000"/>
                        </a:lnSpc>
                        <a:spcBef>
                          <a:spcPct val="45000"/>
                        </a:spcBef>
                        <a:spcAft>
                          <a:spcPct val="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USG’s and Boral’s respective assets to be contributed into the joint venture</a:t>
                      </a:r>
                      <a:endParaRPr kumimoji="0" lang="en-AU" altLang="en-US" sz="1200" b="0" i="0" u="none" strike="sngStrike" cap="none" normalizeH="0" baseline="0" dirty="0" smtClean="0">
                        <a:ln>
                          <a:noFill/>
                        </a:ln>
                        <a:solidFill>
                          <a:srgbClr val="FF0000"/>
                        </a:solidFill>
                        <a:effectLst/>
                        <a:latin typeface="Arial" charset="0"/>
                      </a:endParaRPr>
                    </a:p>
                    <a:p>
                      <a:pPr marL="177800" marR="0" lvl="0" indent="-177800" algn="l" defTabSz="457200" rtl="0" eaLnBrk="0" fontAlgn="base" latinLnBrk="0" hangingPunct="0">
                        <a:lnSpc>
                          <a:spcPct val="100000"/>
                        </a:lnSpc>
                        <a:spcBef>
                          <a:spcPct val="45000"/>
                        </a:spcBef>
                        <a:spcAft>
                          <a:spcPct val="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USG to make US$500m initial payment, then two potential earn outs: US$25m after 3 years and US$50m after 5 years upon achieving earnings targets</a:t>
                      </a:r>
                    </a:p>
                  </a:txBody>
                  <a:tcPr marT="45729" marB="45729" anchor="ctr" horzOverflow="overflow">
                    <a:lnL w="38100" cap="flat" cmpd="sng" algn="ctr">
                      <a:solidFill>
                        <a:schemeClr val="bg1"/>
                      </a:solidFill>
                      <a:prstDash val="solid"/>
                      <a:round/>
                      <a:headEnd type="none" w="med" len="med"/>
                      <a:tailEnd type="none" w="med" len="med"/>
                    </a:lnL>
                    <a:lnR>
                      <a:noFill/>
                    </a:lnR>
                    <a:lnT>
                      <a:noFill/>
                    </a:lnT>
                    <a:lnB w="38100" cap="flat" cmpd="sng" algn="ctr">
                      <a:solidFill>
                        <a:srgbClr val="777777"/>
                      </a:solidFill>
                      <a:prstDash val="solid"/>
                      <a:round/>
                      <a:headEnd type="none" w="med" len="med"/>
                      <a:tailEnd type="none" w="med" len="med"/>
                    </a:lnB>
                    <a:lnTlToBr>
                      <a:noFill/>
                    </a:lnTlToBr>
                    <a:lnBlToTr>
                      <a:noFill/>
                    </a:lnBlToTr>
                    <a:noFill/>
                  </a:tcPr>
                </a:tc>
              </a:tr>
              <a:tr h="1357387">
                <a:tc>
                  <a:txBody>
                    <a:bodyPr/>
                    <a:lstStyle/>
                    <a:p>
                      <a:pPr marL="0" marR="0" lvl="0" indent="0" algn="l" defTabSz="457200" rtl="0" eaLnBrk="0" fontAlgn="base" latinLnBrk="0" hangingPunct="0">
                        <a:lnSpc>
                          <a:spcPct val="100000"/>
                        </a:lnSpc>
                        <a:spcBef>
                          <a:spcPct val="45000"/>
                        </a:spcBef>
                        <a:spcAft>
                          <a:spcPct val="0"/>
                        </a:spcAft>
                        <a:buClr>
                          <a:srgbClr val="FFC300"/>
                        </a:buClr>
                        <a:buSzTx/>
                        <a:buFont typeface="Wingdings" pitchFamily="2" charset="2"/>
                        <a:buNone/>
                        <a:tabLst/>
                      </a:pPr>
                      <a:r>
                        <a:rPr kumimoji="0" lang="en-AU" altLang="en-US" sz="1400" b="1" i="0" u="none" strike="noStrike" cap="none" normalizeH="0" baseline="0" dirty="0" smtClean="0">
                          <a:ln>
                            <a:noFill/>
                          </a:ln>
                          <a:solidFill>
                            <a:schemeClr val="bg1"/>
                          </a:solidFill>
                          <a:effectLst/>
                          <a:latin typeface="Arial" charset="0"/>
                        </a:rPr>
                        <a:t>Management</a:t>
                      </a:r>
                    </a:p>
                  </a:txBody>
                  <a:tcPr marT="45729" marB="45729"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E7E7E"/>
                    </a:solidFill>
                  </a:tcPr>
                </a:tc>
                <a:tc>
                  <a:txBody>
                    <a:bodyPr/>
                    <a:lstStyle/>
                    <a:p>
                      <a:pPr marL="177800" marR="0" lvl="0" indent="-177800" algn="l" defTabSz="457200" rtl="0" eaLnBrk="0" fontAlgn="base" latinLnBrk="0" hangingPunct="0">
                        <a:lnSpc>
                          <a:spcPct val="100000"/>
                        </a:lnSpc>
                        <a:spcBef>
                          <a:spcPct val="45000"/>
                        </a:spcBef>
                        <a:spcAft>
                          <a:spcPct val="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CEO will be Frederic de Rougemont, Boral Gypsum</a:t>
                      </a:r>
                    </a:p>
                    <a:p>
                      <a:pPr marL="177800" marR="0" lvl="0" indent="-177800" algn="l" defTabSz="457200" rtl="0" eaLnBrk="0" fontAlgn="base" latinLnBrk="0" hangingPunct="0">
                        <a:lnSpc>
                          <a:spcPct val="100000"/>
                        </a:lnSpc>
                        <a:spcBef>
                          <a:spcPct val="45000"/>
                        </a:spcBef>
                        <a:spcAft>
                          <a:spcPct val="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CFO will be Paul Monzella, USG Corporation</a:t>
                      </a:r>
                    </a:p>
                    <a:p>
                      <a:pPr marL="177800" marR="0" lvl="0" indent="-177800" algn="l" defTabSz="457200" rtl="0" eaLnBrk="0" fontAlgn="base" latinLnBrk="0" hangingPunct="0">
                        <a:lnSpc>
                          <a:spcPct val="100000"/>
                        </a:lnSpc>
                        <a:spcBef>
                          <a:spcPct val="45000"/>
                        </a:spcBef>
                        <a:spcAft>
                          <a:spcPct val="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Joe Holmes, Chief Technology Officer, and Bill Hogan, VP Product Adjacencies, from USG Corporation will be executives</a:t>
                      </a:r>
                    </a:p>
                    <a:p>
                      <a:pPr marL="177800" marR="0" lvl="0" indent="-177800" algn="l" defTabSz="457200" rtl="0" eaLnBrk="0" fontAlgn="base" latinLnBrk="0" hangingPunct="0">
                        <a:lnSpc>
                          <a:spcPct val="100000"/>
                        </a:lnSpc>
                        <a:spcBef>
                          <a:spcPct val="45000"/>
                        </a:spcBef>
                        <a:spcAft>
                          <a:spcPct val="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Finance and Technical Committees will provide oversight and assistance to joint venture management</a:t>
                      </a:r>
                    </a:p>
                  </a:txBody>
                  <a:tcPr marT="45729" marB="45729" anchor="ctr" horzOverflow="overflow">
                    <a:lnL w="38100" cap="flat" cmpd="sng" algn="ctr">
                      <a:solidFill>
                        <a:schemeClr val="bg1"/>
                      </a:solidFill>
                      <a:prstDash val="solid"/>
                      <a:round/>
                      <a:headEnd type="none" w="med" len="med"/>
                      <a:tailEnd type="none" w="med" len="med"/>
                    </a:lnL>
                    <a:lnR>
                      <a:noFill/>
                    </a:lnR>
                    <a:lnT w="38100" cap="flat" cmpd="sng" algn="ctr">
                      <a:solidFill>
                        <a:srgbClr val="777777"/>
                      </a:solidFill>
                      <a:prstDash val="solid"/>
                      <a:round/>
                      <a:headEnd type="none" w="med" len="med"/>
                      <a:tailEnd type="none" w="med" len="med"/>
                    </a:lnT>
                    <a:lnB w="38100" cap="flat" cmpd="sng" algn="ctr">
                      <a:solidFill>
                        <a:srgbClr val="777777"/>
                      </a:solidFill>
                      <a:prstDash val="solid"/>
                      <a:round/>
                      <a:headEnd type="none" w="med" len="med"/>
                      <a:tailEnd type="none" w="med" len="med"/>
                    </a:lnB>
                    <a:lnTlToBr>
                      <a:noFill/>
                    </a:lnTlToBr>
                    <a:lnBlToTr>
                      <a:noFill/>
                    </a:lnBlToTr>
                    <a:noFill/>
                  </a:tcPr>
                </a:tc>
              </a:tr>
              <a:tr h="1222739">
                <a:tc>
                  <a:txBody>
                    <a:bodyPr/>
                    <a:lstStyle/>
                    <a:p>
                      <a:pPr marL="0" marR="0" lvl="0" indent="0" algn="l" defTabSz="457200" rtl="0" eaLnBrk="0" fontAlgn="base" latinLnBrk="0" hangingPunct="0">
                        <a:lnSpc>
                          <a:spcPct val="100000"/>
                        </a:lnSpc>
                        <a:spcBef>
                          <a:spcPct val="45000"/>
                        </a:spcBef>
                        <a:spcAft>
                          <a:spcPct val="0"/>
                        </a:spcAft>
                        <a:buClr>
                          <a:srgbClr val="FFC300"/>
                        </a:buClr>
                        <a:buSzTx/>
                        <a:buFont typeface="Wingdings" pitchFamily="2" charset="2"/>
                        <a:buNone/>
                        <a:tabLst/>
                      </a:pPr>
                      <a:r>
                        <a:rPr kumimoji="0" lang="en-AU" altLang="en-US" sz="1400" b="1" i="0" u="none" strike="noStrike" cap="none" normalizeH="0" baseline="0" dirty="0" smtClean="0">
                          <a:ln>
                            <a:noFill/>
                          </a:ln>
                          <a:solidFill>
                            <a:schemeClr val="bg1"/>
                          </a:solidFill>
                          <a:effectLst/>
                          <a:latin typeface="Arial" charset="0"/>
                        </a:rPr>
                        <a:t>Governance</a:t>
                      </a:r>
                    </a:p>
                  </a:txBody>
                  <a:tcPr marT="45729" marB="45729"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E7E7E"/>
                    </a:solidFill>
                  </a:tcPr>
                </a:tc>
                <a:tc>
                  <a:txBody>
                    <a:bodyPr/>
                    <a:lstStyle/>
                    <a:p>
                      <a:pPr marL="177800" marR="0" lvl="0" indent="-177800" algn="l" defTabSz="457200" rtl="0" eaLnBrk="0" fontAlgn="base" latinLnBrk="0" hangingPunct="0">
                        <a:lnSpc>
                          <a:spcPct val="100000"/>
                        </a:lnSpc>
                        <a:spcBef>
                          <a:spcPct val="45000"/>
                        </a:spcBef>
                        <a:spcAft>
                          <a:spcPct val="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Chairman will be Jennifer Scanlon, USG </a:t>
                      </a:r>
                      <a:r>
                        <a:rPr kumimoji="0" lang="en-AU" altLang="en-US" sz="1200" b="0" i="0" u="none" strike="noStrike" kern="1200" cap="none" normalizeH="0" baseline="0" dirty="0" smtClean="0">
                          <a:ln>
                            <a:noFill/>
                          </a:ln>
                          <a:solidFill>
                            <a:schemeClr val="tx1"/>
                          </a:solidFill>
                          <a:effectLst/>
                          <a:latin typeface="Arial" charset="0"/>
                          <a:ea typeface="+mn-ea"/>
                          <a:cs typeface="+mn-cs"/>
                        </a:rPr>
                        <a:t>Corporation (no casting vote)</a:t>
                      </a:r>
                    </a:p>
                    <a:p>
                      <a:pPr marL="177800" marR="0" lvl="0" indent="-177800" algn="l" defTabSz="457200" rtl="0" eaLnBrk="0" fontAlgn="base" latinLnBrk="0" hangingPunct="0">
                        <a:lnSpc>
                          <a:spcPct val="100000"/>
                        </a:lnSpc>
                        <a:spcBef>
                          <a:spcPct val="45000"/>
                        </a:spcBef>
                        <a:spcAft>
                          <a:spcPct val="0"/>
                        </a:spcAft>
                        <a:buClr>
                          <a:srgbClr val="C00000"/>
                        </a:buClr>
                        <a:buSzTx/>
                        <a:buFont typeface="Wingdings" pitchFamily="2" charset="2"/>
                        <a:buChar char="§"/>
                        <a:tabLst/>
                      </a:pPr>
                      <a:r>
                        <a:rPr kumimoji="0" lang="en-AU" altLang="en-US" sz="1200" b="0" i="0" u="none" strike="noStrike" kern="1200" cap="none" normalizeH="0" baseline="0" dirty="0" smtClean="0">
                          <a:ln>
                            <a:noFill/>
                          </a:ln>
                          <a:solidFill>
                            <a:schemeClr val="tx1"/>
                          </a:solidFill>
                          <a:effectLst/>
                          <a:latin typeface="Arial" charset="0"/>
                          <a:ea typeface="+mn-ea"/>
                          <a:cs typeface="+mn-cs"/>
                        </a:rPr>
                        <a:t>Right to appoint chairman will rotate every two years</a:t>
                      </a:r>
                    </a:p>
                    <a:p>
                      <a:pPr marL="177800" marR="0" lvl="0" indent="-177800" algn="l" defTabSz="457200" rtl="0" eaLnBrk="0" fontAlgn="base" latinLnBrk="0" hangingPunct="0">
                        <a:lnSpc>
                          <a:spcPct val="100000"/>
                        </a:lnSpc>
                        <a:spcBef>
                          <a:spcPct val="45000"/>
                        </a:spcBef>
                        <a:spcAft>
                          <a:spcPct val="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Board will consist of equal nominee directors from Boral and USG for as long as they hold 50:50 interests</a:t>
                      </a:r>
                    </a:p>
                  </a:txBody>
                  <a:tcPr marT="45729" marB="45729" anchor="ctr" horzOverflow="overflow">
                    <a:lnL w="38100" cap="flat" cmpd="sng" algn="ctr">
                      <a:solidFill>
                        <a:schemeClr val="bg1"/>
                      </a:solidFill>
                      <a:prstDash val="solid"/>
                      <a:round/>
                      <a:headEnd type="none" w="med" len="med"/>
                      <a:tailEnd type="none" w="med" len="med"/>
                    </a:lnL>
                    <a:lnR>
                      <a:noFill/>
                    </a:lnR>
                    <a:lnT w="38100" cap="flat" cmpd="sng" algn="ctr">
                      <a:solidFill>
                        <a:srgbClr val="777777"/>
                      </a:solidFill>
                      <a:prstDash val="solid"/>
                      <a:round/>
                      <a:headEnd type="none" w="med" len="med"/>
                      <a:tailEnd type="none" w="med" len="med"/>
                    </a:lnT>
                    <a:lnB w="38100" cap="flat" cmpd="sng" algn="ctr">
                      <a:solidFill>
                        <a:srgbClr val="777777"/>
                      </a:solidFill>
                      <a:prstDash val="solid"/>
                      <a:round/>
                      <a:headEnd type="none" w="med" len="med"/>
                      <a:tailEnd type="none" w="med" len="med"/>
                    </a:lnB>
                    <a:lnTlToBr>
                      <a:noFill/>
                    </a:lnTlToBr>
                    <a:lnBlToTr>
                      <a:noFill/>
                    </a:lnBlToTr>
                    <a:noFill/>
                  </a:tcPr>
                </a:tc>
              </a:tr>
              <a:tr h="808083">
                <a:tc>
                  <a:txBody>
                    <a:bodyPr/>
                    <a:lstStyle/>
                    <a:p>
                      <a:pPr marL="0" marR="0" lvl="0" indent="0" algn="l" defTabSz="457200" rtl="0" eaLnBrk="0" fontAlgn="base" latinLnBrk="0" hangingPunct="0">
                        <a:lnSpc>
                          <a:spcPct val="100000"/>
                        </a:lnSpc>
                        <a:spcBef>
                          <a:spcPct val="45000"/>
                        </a:spcBef>
                        <a:spcAft>
                          <a:spcPct val="0"/>
                        </a:spcAft>
                        <a:buClr>
                          <a:srgbClr val="FFC300"/>
                        </a:buClr>
                        <a:buSzTx/>
                        <a:buFont typeface="Wingdings" pitchFamily="2" charset="2"/>
                        <a:buNone/>
                        <a:tabLst/>
                      </a:pPr>
                      <a:r>
                        <a:rPr kumimoji="0" lang="en-AU" altLang="en-US" sz="1400" b="1" i="0" u="none" strike="noStrike" cap="none" normalizeH="0" baseline="0" dirty="0" smtClean="0">
                          <a:ln>
                            <a:noFill/>
                          </a:ln>
                          <a:solidFill>
                            <a:schemeClr val="bg1"/>
                          </a:solidFill>
                          <a:effectLst/>
                          <a:latin typeface="Arial" charset="0"/>
                        </a:rPr>
                        <a:t>Funding</a:t>
                      </a:r>
                    </a:p>
                  </a:txBody>
                  <a:tcPr marT="45729" marB="45729"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E7E7E"/>
                    </a:solidFill>
                  </a:tcPr>
                </a:tc>
                <a:tc>
                  <a:txBody>
                    <a:bodyPr/>
                    <a:lstStyle/>
                    <a:p>
                      <a:pPr marL="177800" marR="0" lvl="0" indent="-177800" algn="l" defTabSz="457200" rtl="0" eaLnBrk="0" fontAlgn="base" latinLnBrk="0" hangingPunct="0">
                        <a:lnSpc>
                          <a:spcPct val="100000"/>
                        </a:lnSpc>
                        <a:spcBef>
                          <a:spcPts val="300"/>
                        </a:spcBef>
                        <a:spcAft>
                          <a:spcPts val="30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Joint venture expected to be self funding with ability to borrow in its own right, subject to JV</a:t>
                      </a:r>
                      <a:r>
                        <a:rPr kumimoji="0" lang="en-AU" altLang="en-US" sz="1200" b="0" i="0" u="none" strike="noStrike" cap="none" normalizeH="0" baseline="0" dirty="0" smtClean="0">
                          <a:ln>
                            <a:noFill/>
                          </a:ln>
                          <a:solidFill>
                            <a:srgbClr val="FF0000"/>
                          </a:solidFill>
                          <a:effectLst/>
                          <a:latin typeface="Arial" charset="0"/>
                        </a:rPr>
                        <a:t> </a:t>
                      </a:r>
                      <a:r>
                        <a:rPr kumimoji="0" lang="en-AU" altLang="en-US" sz="1200" b="0" i="0" u="none" strike="noStrike" cap="none" normalizeH="0" baseline="0" dirty="0" smtClean="0">
                          <a:ln>
                            <a:noFill/>
                          </a:ln>
                          <a:solidFill>
                            <a:schemeClr val="tx1"/>
                          </a:solidFill>
                          <a:effectLst/>
                          <a:latin typeface="Arial" charset="0"/>
                        </a:rPr>
                        <a:t>Board approval</a:t>
                      </a:r>
                    </a:p>
                    <a:p>
                      <a:pPr marL="177800" marR="0" lvl="0" indent="-177800" algn="l" defTabSz="457200" rtl="0" eaLnBrk="0" fontAlgn="base" latinLnBrk="0" hangingPunct="0">
                        <a:lnSpc>
                          <a:spcPct val="100000"/>
                        </a:lnSpc>
                        <a:spcBef>
                          <a:spcPct val="45000"/>
                        </a:spcBef>
                        <a:spcAft>
                          <a:spcPct val="0"/>
                        </a:spcAft>
                        <a:buClr>
                          <a:srgbClr val="C00000"/>
                        </a:buClr>
                        <a:buSzTx/>
                        <a:buFont typeface="Wingdings" pitchFamily="2" charset="2"/>
                        <a:buChar char="§"/>
                        <a:tabLst/>
                      </a:pPr>
                      <a:r>
                        <a:rPr kumimoji="0" lang="en-AU" altLang="en-US" sz="1200" b="0" i="0" u="none" strike="noStrike" kern="1200" cap="none" normalizeH="0" baseline="0" dirty="0" smtClean="0">
                          <a:ln>
                            <a:noFill/>
                          </a:ln>
                          <a:solidFill>
                            <a:schemeClr val="tx1"/>
                          </a:solidFill>
                          <a:effectLst/>
                          <a:latin typeface="Arial" charset="0"/>
                          <a:ea typeface="+mn-ea"/>
                          <a:cs typeface="+mn-cs"/>
                        </a:rPr>
                        <a:t>Targeted dividend distribution of 50% of after-tax profit</a:t>
                      </a:r>
                    </a:p>
                  </a:txBody>
                  <a:tcPr marT="45729" marB="45729" anchor="ctr" horzOverflow="overflow">
                    <a:lnL w="38100" cap="flat" cmpd="sng" algn="ctr">
                      <a:solidFill>
                        <a:schemeClr val="bg1"/>
                      </a:solidFill>
                      <a:prstDash val="solid"/>
                      <a:round/>
                      <a:headEnd type="none" w="med" len="med"/>
                      <a:tailEnd type="none" w="med" len="med"/>
                    </a:lnL>
                    <a:lnR>
                      <a:noFill/>
                    </a:lnR>
                    <a:lnT w="38100" cap="flat" cmpd="sng" algn="ctr">
                      <a:solidFill>
                        <a:srgbClr val="777777"/>
                      </a:solidFill>
                      <a:prstDash val="solid"/>
                      <a:round/>
                      <a:headEnd type="none" w="med" len="med"/>
                      <a:tailEnd type="none" w="med" len="med"/>
                    </a:lnT>
                    <a:lnB>
                      <a:noFill/>
                    </a:lnB>
                    <a:lnTlToBr>
                      <a:noFill/>
                    </a:lnTlToBr>
                    <a:lnBlToTr>
                      <a:noFill/>
                    </a:lnBlToTr>
                    <a:noFill/>
                  </a:tcPr>
                </a:tc>
              </a:tr>
            </a:tbl>
          </a:graphicData>
        </a:graphic>
      </p:graphicFrame>
      <p:sp>
        <p:nvSpPr>
          <p:cNvPr id="3" name="Title 2"/>
          <p:cNvSpPr>
            <a:spLocks noGrp="1"/>
          </p:cNvSpPr>
          <p:nvPr>
            <p:ph type="title"/>
          </p:nvPr>
        </p:nvSpPr>
        <p:spPr/>
        <p:txBody>
          <a:bodyPr/>
          <a:lstStyle/>
          <a:p>
            <a:r>
              <a:rPr lang="en-US" dirty="0" smtClean="0"/>
              <a:t>Key transaction terms</a:t>
            </a:r>
            <a:endParaRPr lang="en-US"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95" name="Group 31"/>
          <p:cNvGraphicFramePr>
            <a:graphicFrameLocks noGrp="1"/>
          </p:cNvGraphicFramePr>
          <p:nvPr>
            <p:extLst>
              <p:ext uri="{D42A27DB-BD31-4B8C-83A1-F6EECF244321}">
                <p14:modId xmlns:p14="http://schemas.microsoft.com/office/powerpoint/2010/main" val="1682298446"/>
              </p:ext>
            </p:extLst>
          </p:nvPr>
        </p:nvGraphicFramePr>
        <p:xfrm>
          <a:off x="368300" y="1647825"/>
          <a:ext cx="8470900" cy="4687790"/>
        </p:xfrm>
        <a:graphic>
          <a:graphicData uri="http://schemas.openxmlformats.org/drawingml/2006/table">
            <a:tbl>
              <a:tblPr/>
              <a:tblGrid>
                <a:gridCol w="2706687"/>
                <a:gridCol w="5764213"/>
              </a:tblGrid>
              <a:tr h="1638300">
                <a:tc>
                  <a:txBody>
                    <a:bodyPr/>
                    <a:lstStyle>
                      <a:lvl1pPr algn="l" eaLnBrk="0" hangingPunct="0">
                        <a:spcBef>
                          <a:spcPct val="45000"/>
                        </a:spcBef>
                        <a:buClr>
                          <a:srgbClr val="FFC300"/>
                        </a:buClr>
                        <a:buFont typeface="Wingdings" pitchFamily="2" charset="2"/>
                        <a:defRPr sz="1400">
                          <a:solidFill>
                            <a:schemeClr val="tx1"/>
                          </a:solidFill>
                          <a:latin typeface="Arial" charset="0"/>
                        </a:defRPr>
                      </a:lvl1pPr>
                      <a:lvl2pPr marL="742950" indent="-285750" algn="l" eaLnBrk="0" hangingPunct="0">
                        <a:spcBef>
                          <a:spcPct val="45000"/>
                        </a:spcBef>
                        <a:buClr>
                          <a:srgbClr val="FFC500"/>
                        </a:buClr>
                        <a:buFont typeface="Arial" charset="0"/>
                        <a:defRPr sz="1200">
                          <a:solidFill>
                            <a:srgbClr val="7E7E7E"/>
                          </a:solidFill>
                          <a:latin typeface="Arial" charset="0"/>
                        </a:defRPr>
                      </a:lvl2pPr>
                      <a:lvl3pPr marL="1143000" indent="-228600" algn="l" eaLnBrk="0" hangingPunct="0">
                        <a:spcBef>
                          <a:spcPct val="45000"/>
                        </a:spcBef>
                        <a:buClr>
                          <a:srgbClr val="FFC500"/>
                        </a:buClr>
                        <a:buFont typeface="Arial" charset="0"/>
                        <a:defRPr sz="1000">
                          <a:solidFill>
                            <a:srgbClr val="7E7E7E"/>
                          </a:solidFill>
                          <a:latin typeface="Arial" charset="0"/>
                        </a:defRPr>
                      </a:lvl3pPr>
                      <a:lvl4pPr marL="1600200" indent="-228600" algn="l" eaLnBrk="0" hangingPunct="0">
                        <a:spcBef>
                          <a:spcPct val="45000"/>
                        </a:spcBef>
                        <a:buClr>
                          <a:srgbClr val="FFC500"/>
                        </a:buClr>
                        <a:buFont typeface="Arial" charset="0"/>
                        <a:defRPr sz="900">
                          <a:solidFill>
                            <a:srgbClr val="7E7E7E"/>
                          </a:solidFill>
                          <a:latin typeface="Arial" charset="0"/>
                        </a:defRPr>
                      </a:lvl4pPr>
                      <a:lvl5pPr marL="2057400" indent="-228600" algn="l" eaLnBrk="0" hangingPunct="0">
                        <a:spcBef>
                          <a:spcPct val="45000"/>
                        </a:spcBef>
                        <a:buClr>
                          <a:srgbClr val="FFC500"/>
                        </a:buClr>
                        <a:buFont typeface="Arial" charset="0"/>
                        <a:defRPr sz="900">
                          <a:solidFill>
                            <a:srgbClr val="7E7E7E"/>
                          </a:solidFill>
                          <a:latin typeface="Arial" charset="0"/>
                        </a:defRPr>
                      </a:lvl5pPr>
                      <a:lvl6pPr marL="25146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6pPr>
                      <a:lvl7pPr marL="29718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7pPr>
                      <a:lvl8pPr marL="34290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8pPr>
                      <a:lvl9pPr marL="38862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9pPr>
                    </a:lstStyle>
                    <a:p>
                      <a:pPr marL="0" marR="0" lvl="0" indent="0" algn="l" defTabSz="457200" rtl="0" eaLnBrk="0" fontAlgn="base" latinLnBrk="0" hangingPunct="0">
                        <a:lnSpc>
                          <a:spcPct val="100000"/>
                        </a:lnSpc>
                        <a:spcBef>
                          <a:spcPct val="45000"/>
                        </a:spcBef>
                        <a:spcAft>
                          <a:spcPct val="0"/>
                        </a:spcAft>
                        <a:buClr>
                          <a:srgbClr val="FFC300"/>
                        </a:buClr>
                        <a:buSzTx/>
                        <a:buFont typeface="Wingdings" pitchFamily="2" charset="2"/>
                        <a:buNone/>
                        <a:tabLst/>
                      </a:pPr>
                      <a:r>
                        <a:rPr kumimoji="0" lang="en-AU" altLang="en-US" sz="1400" b="1" i="0" u="none" strike="noStrike" cap="none" normalizeH="0" baseline="0" dirty="0" smtClean="0">
                          <a:ln>
                            <a:noFill/>
                          </a:ln>
                          <a:solidFill>
                            <a:schemeClr val="bg1"/>
                          </a:solidFill>
                          <a:effectLst/>
                          <a:latin typeface="Arial" charset="0"/>
                        </a:rPr>
                        <a:t>Intellectual Property</a:t>
                      </a:r>
                    </a:p>
                  </a:txBody>
                  <a:tcPr marT="45715" marB="45715"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E7E7E"/>
                    </a:solidFill>
                  </a:tcPr>
                </a:tc>
                <a:tc>
                  <a:txBody>
                    <a:bodyPr/>
                    <a:lstStyle>
                      <a:lvl1pPr marL="177800" indent="-177800" algn="l" eaLnBrk="0" hangingPunct="0">
                        <a:spcBef>
                          <a:spcPct val="45000"/>
                        </a:spcBef>
                        <a:buClr>
                          <a:srgbClr val="FFC300"/>
                        </a:buClr>
                        <a:buFont typeface="Wingdings" pitchFamily="2" charset="2"/>
                        <a:defRPr sz="1400">
                          <a:solidFill>
                            <a:schemeClr val="tx1"/>
                          </a:solidFill>
                          <a:latin typeface="Arial" charset="0"/>
                        </a:defRPr>
                      </a:lvl1pPr>
                      <a:lvl2pPr marL="742950" indent="-285750" algn="l" eaLnBrk="0" hangingPunct="0">
                        <a:spcBef>
                          <a:spcPct val="45000"/>
                        </a:spcBef>
                        <a:buClr>
                          <a:srgbClr val="FFC500"/>
                        </a:buClr>
                        <a:buFont typeface="Arial" charset="0"/>
                        <a:defRPr sz="1200">
                          <a:solidFill>
                            <a:srgbClr val="7E7E7E"/>
                          </a:solidFill>
                          <a:latin typeface="Arial" charset="0"/>
                        </a:defRPr>
                      </a:lvl2pPr>
                      <a:lvl3pPr marL="1143000" indent="-228600" algn="l" eaLnBrk="0" hangingPunct="0">
                        <a:spcBef>
                          <a:spcPct val="45000"/>
                        </a:spcBef>
                        <a:buClr>
                          <a:srgbClr val="FFC500"/>
                        </a:buClr>
                        <a:buFont typeface="Arial" charset="0"/>
                        <a:defRPr sz="1000">
                          <a:solidFill>
                            <a:srgbClr val="7E7E7E"/>
                          </a:solidFill>
                          <a:latin typeface="Arial" charset="0"/>
                        </a:defRPr>
                      </a:lvl3pPr>
                      <a:lvl4pPr marL="1600200" indent="-228600" algn="l" eaLnBrk="0" hangingPunct="0">
                        <a:spcBef>
                          <a:spcPct val="45000"/>
                        </a:spcBef>
                        <a:buClr>
                          <a:srgbClr val="FFC500"/>
                        </a:buClr>
                        <a:buFont typeface="Arial" charset="0"/>
                        <a:defRPr sz="900">
                          <a:solidFill>
                            <a:srgbClr val="7E7E7E"/>
                          </a:solidFill>
                          <a:latin typeface="Arial" charset="0"/>
                        </a:defRPr>
                      </a:lvl4pPr>
                      <a:lvl5pPr marL="2057400" indent="-228600" algn="l" eaLnBrk="0" hangingPunct="0">
                        <a:spcBef>
                          <a:spcPct val="45000"/>
                        </a:spcBef>
                        <a:buClr>
                          <a:srgbClr val="FFC500"/>
                        </a:buClr>
                        <a:buFont typeface="Arial" charset="0"/>
                        <a:defRPr sz="900">
                          <a:solidFill>
                            <a:srgbClr val="7E7E7E"/>
                          </a:solidFill>
                          <a:latin typeface="Arial" charset="0"/>
                        </a:defRPr>
                      </a:lvl5pPr>
                      <a:lvl6pPr marL="25146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6pPr>
                      <a:lvl7pPr marL="29718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7pPr>
                      <a:lvl8pPr marL="34290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8pPr>
                      <a:lvl9pPr marL="38862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9pPr>
                    </a:lstStyle>
                    <a:p>
                      <a:pPr marL="177800" marR="0" lvl="0" indent="-177800" algn="l" defTabSz="457200" rtl="0" eaLnBrk="0" fontAlgn="base" latinLnBrk="0" hangingPunct="0">
                        <a:lnSpc>
                          <a:spcPct val="100000"/>
                        </a:lnSpc>
                        <a:spcBef>
                          <a:spcPts val="300"/>
                        </a:spcBef>
                        <a:spcAft>
                          <a:spcPts val="30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Joint venture granted exclusive royalty-fee rights in the Territory to current </a:t>
                      </a:r>
                      <a:br>
                        <a:rPr kumimoji="0" lang="en-AU" altLang="en-US" sz="1200" b="0" i="0" u="none" strike="noStrike" cap="none" normalizeH="0" baseline="0" dirty="0" smtClean="0">
                          <a:ln>
                            <a:noFill/>
                          </a:ln>
                          <a:solidFill>
                            <a:schemeClr val="tx1"/>
                          </a:solidFill>
                          <a:effectLst/>
                          <a:latin typeface="Arial" charset="0"/>
                        </a:rPr>
                      </a:br>
                      <a:r>
                        <a:rPr kumimoji="0" lang="en-AU" altLang="en-US" sz="1200" b="0" i="0" u="none" strike="noStrike" cap="none" normalizeH="0" baseline="0" dirty="0" smtClean="0">
                          <a:ln>
                            <a:noFill/>
                          </a:ln>
                          <a:solidFill>
                            <a:schemeClr val="tx1"/>
                          </a:solidFill>
                          <a:effectLst/>
                          <a:latin typeface="Arial" charset="0"/>
                        </a:rPr>
                        <a:t>Boral IP and USG IP, including improvements to current technology</a:t>
                      </a:r>
                    </a:p>
                    <a:p>
                      <a:pPr marL="177800" marR="0" lvl="0" indent="-177800" algn="l" defTabSz="457200" rtl="0" eaLnBrk="0" fontAlgn="base" latinLnBrk="0" hangingPunct="0">
                        <a:lnSpc>
                          <a:spcPct val="100000"/>
                        </a:lnSpc>
                        <a:spcBef>
                          <a:spcPts val="300"/>
                        </a:spcBef>
                        <a:spcAft>
                          <a:spcPts val="30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Exclusive option during the term to licence future “breakthrough IP” developed by USG and Boral </a:t>
                      </a:r>
                    </a:p>
                    <a:p>
                      <a:pPr marL="177800" marR="0" lvl="0" indent="-177800" algn="l" defTabSz="457200" rtl="0" eaLnBrk="0" fontAlgn="base" latinLnBrk="0" hangingPunct="0">
                        <a:lnSpc>
                          <a:spcPct val="100000"/>
                        </a:lnSpc>
                        <a:spcBef>
                          <a:spcPts val="300"/>
                        </a:spcBef>
                        <a:spcAft>
                          <a:spcPts val="30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Exclusive option during the term to licence “adjacent IP” generated by USG </a:t>
                      </a:r>
                    </a:p>
                  </a:txBody>
                  <a:tcPr marT="45715" marB="45715" anchor="ctr" horzOverflow="overflow">
                    <a:lnL w="38100" cap="flat" cmpd="sng" algn="ctr">
                      <a:solidFill>
                        <a:schemeClr val="bg1"/>
                      </a:solidFill>
                      <a:prstDash val="solid"/>
                      <a:round/>
                      <a:headEnd type="none" w="med" len="med"/>
                      <a:tailEnd type="none" w="med" len="med"/>
                    </a:lnL>
                    <a:lnR>
                      <a:noFill/>
                    </a:lnR>
                    <a:lnT>
                      <a:noFill/>
                    </a:lnT>
                    <a:lnB w="38100" cap="flat" cmpd="sng" algn="ctr">
                      <a:solidFill>
                        <a:srgbClr val="777777"/>
                      </a:solidFill>
                      <a:prstDash val="solid"/>
                      <a:round/>
                      <a:headEnd type="none" w="med" len="med"/>
                      <a:tailEnd type="none" w="med" len="med"/>
                    </a:lnB>
                    <a:lnTlToBr>
                      <a:noFill/>
                    </a:lnTlToBr>
                    <a:lnBlToTr>
                      <a:noFill/>
                    </a:lnBlToTr>
                    <a:noFill/>
                  </a:tcPr>
                </a:tc>
              </a:tr>
              <a:tr h="474037">
                <a:tc>
                  <a:txBody>
                    <a:bodyPr/>
                    <a:lstStyle/>
                    <a:p>
                      <a:pPr marL="0" marR="0" lvl="0" indent="0" algn="l" defTabSz="457200" rtl="0" eaLnBrk="0" fontAlgn="base" latinLnBrk="0" hangingPunct="0">
                        <a:lnSpc>
                          <a:spcPct val="100000"/>
                        </a:lnSpc>
                        <a:spcBef>
                          <a:spcPct val="45000"/>
                        </a:spcBef>
                        <a:spcAft>
                          <a:spcPct val="0"/>
                        </a:spcAft>
                        <a:buClr>
                          <a:srgbClr val="FFC300"/>
                        </a:buClr>
                        <a:buSzTx/>
                        <a:buFont typeface="Wingdings" pitchFamily="2" charset="2"/>
                        <a:buNone/>
                        <a:tabLst/>
                      </a:pPr>
                      <a:r>
                        <a:rPr kumimoji="0" lang="en-AU" altLang="en-US" sz="1400" b="1" i="0" u="none" strike="noStrike" cap="none" normalizeH="0" baseline="0" dirty="0" smtClean="0">
                          <a:ln>
                            <a:noFill/>
                          </a:ln>
                          <a:solidFill>
                            <a:schemeClr val="bg1"/>
                          </a:solidFill>
                          <a:effectLst/>
                          <a:latin typeface="Arial" charset="0"/>
                        </a:rPr>
                        <a:t>Distribution rights</a:t>
                      </a:r>
                    </a:p>
                  </a:txBody>
                  <a:tcPr marT="45715" marB="45715"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E7E7E"/>
                    </a:solidFill>
                  </a:tcPr>
                </a:tc>
                <a:tc>
                  <a:txBody>
                    <a:bodyPr/>
                    <a:lstStyle/>
                    <a:p>
                      <a:pPr marL="177800" marR="0" lvl="0" indent="-177800" algn="l" defTabSz="457200" rtl="0" eaLnBrk="0" fontAlgn="base" latinLnBrk="0" hangingPunct="0">
                        <a:lnSpc>
                          <a:spcPct val="100000"/>
                        </a:lnSpc>
                        <a:spcBef>
                          <a:spcPts val="300"/>
                        </a:spcBef>
                        <a:spcAft>
                          <a:spcPts val="300"/>
                        </a:spcAft>
                        <a:buClr>
                          <a:srgbClr val="C00000"/>
                        </a:buClr>
                        <a:buSzTx/>
                        <a:buFont typeface="Wingdings" pitchFamily="2" charset="2"/>
                        <a:buChar char="§"/>
                        <a:tabLst/>
                        <a:defRPr/>
                      </a:pPr>
                      <a:r>
                        <a:rPr kumimoji="0" lang="en-AU" altLang="en-US" sz="1200" b="0" i="0" u="none" strike="noStrike" cap="none" normalizeH="0" baseline="0" dirty="0" smtClean="0">
                          <a:ln>
                            <a:noFill/>
                          </a:ln>
                          <a:solidFill>
                            <a:schemeClr val="tx1"/>
                          </a:solidFill>
                          <a:effectLst/>
                          <a:latin typeface="Arial" charset="0"/>
                        </a:rPr>
                        <a:t>Exclusive distribution rights for USG products in the JV Territory during the term</a:t>
                      </a:r>
                    </a:p>
                  </a:txBody>
                  <a:tcPr marT="45715" marB="45715" anchor="ctr" horzOverflow="overflow">
                    <a:lnL w="38100" cap="flat" cmpd="sng" algn="ctr">
                      <a:solidFill>
                        <a:schemeClr val="bg1"/>
                      </a:solidFill>
                      <a:prstDash val="solid"/>
                      <a:round/>
                      <a:headEnd type="none" w="med" len="med"/>
                      <a:tailEnd type="none" w="med" len="med"/>
                    </a:lnL>
                    <a:lnR>
                      <a:noFill/>
                    </a:lnR>
                    <a:lnT w="38100" cap="flat" cmpd="sng" algn="ctr">
                      <a:solidFill>
                        <a:srgbClr val="777777"/>
                      </a:solidFill>
                      <a:prstDash val="solid"/>
                      <a:round/>
                      <a:headEnd type="none" w="med" len="med"/>
                      <a:tailEnd type="none" w="med" len="med"/>
                    </a:lnT>
                    <a:lnB w="38100" cap="flat" cmpd="sng" algn="ctr">
                      <a:solidFill>
                        <a:srgbClr val="777777"/>
                      </a:solidFill>
                      <a:prstDash val="solid"/>
                      <a:round/>
                      <a:headEnd type="none" w="med" len="med"/>
                      <a:tailEnd type="none" w="med" len="med"/>
                    </a:lnB>
                    <a:lnTlToBr>
                      <a:noFill/>
                    </a:lnTlToBr>
                    <a:lnBlToTr>
                      <a:noFill/>
                    </a:lnBlToTr>
                    <a:noFill/>
                  </a:tcPr>
                </a:tc>
              </a:tr>
              <a:tr h="1234343">
                <a:tc>
                  <a:txBody>
                    <a:bodyPr/>
                    <a:lstStyle>
                      <a:lvl1pPr algn="l" eaLnBrk="0" hangingPunct="0">
                        <a:spcBef>
                          <a:spcPct val="45000"/>
                        </a:spcBef>
                        <a:buClr>
                          <a:srgbClr val="FFC300"/>
                        </a:buClr>
                        <a:buFont typeface="Wingdings" pitchFamily="2" charset="2"/>
                        <a:defRPr sz="1400">
                          <a:solidFill>
                            <a:schemeClr val="tx1"/>
                          </a:solidFill>
                          <a:latin typeface="Arial" charset="0"/>
                        </a:defRPr>
                      </a:lvl1pPr>
                      <a:lvl2pPr marL="742950" indent="-285750" algn="l" eaLnBrk="0" hangingPunct="0">
                        <a:spcBef>
                          <a:spcPct val="45000"/>
                        </a:spcBef>
                        <a:buClr>
                          <a:srgbClr val="FFC500"/>
                        </a:buClr>
                        <a:buFont typeface="Arial" charset="0"/>
                        <a:defRPr sz="1200">
                          <a:solidFill>
                            <a:srgbClr val="7E7E7E"/>
                          </a:solidFill>
                          <a:latin typeface="Arial" charset="0"/>
                        </a:defRPr>
                      </a:lvl2pPr>
                      <a:lvl3pPr marL="1143000" indent="-228600" algn="l" eaLnBrk="0" hangingPunct="0">
                        <a:spcBef>
                          <a:spcPct val="45000"/>
                        </a:spcBef>
                        <a:buClr>
                          <a:srgbClr val="FFC500"/>
                        </a:buClr>
                        <a:buFont typeface="Arial" charset="0"/>
                        <a:defRPr sz="1000">
                          <a:solidFill>
                            <a:srgbClr val="7E7E7E"/>
                          </a:solidFill>
                          <a:latin typeface="Arial" charset="0"/>
                        </a:defRPr>
                      </a:lvl3pPr>
                      <a:lvl4pPr marL="1600200" indent="-228600" algn="l" eaLnBrk="0" hangingPunct="0">
                        <a:spcBef>
                          <a:spcPct val="45000"/>
                        </a:spcBef>
                        <a:buClr>
                          <a:srgbClr val="FFC500"/>
                        </a:buClr>
                        <a:buFont typeface="Arial" charset="0"/>
                        <a:defRPr sz="900">
                          <a:solidFill>
                            <a:srgbClr val="7E7E7E"/>
                          </a:solidFill>
                          <a:latin typeface="Arial" charset="0"/>
                        </a:defRPr>
                      </a:lvl4pPr>
                      <a:lvl5pPr marL="2057400" indent="-228600" algn="l" eaLnBrk="0" hangingPunct="0">
                        <a:spcBef>
                          <a:spcPct val="45000"/>
                        </a:spcBef>
                        <a:buClr>
                          <a:srgbClr val="FFC500"/>
                        </a:buClr>
                        <a:buFont typeface="Arial" charset="0"/>
                        <a:defRPr sz="900">
                          <a:solidFill>
                            <a:srgbClr val="7E7E7E"/>
                          </a:solidFill>
                          <a:latin typeface="Arial" charset="0"/>
                        </a:defRPr>
                      </a:lvl5pPr>
                      <a:lvl6pPr marL="25146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6pPr>
                      <a:lvl7pPr marL="29718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7pPr>
                      <a:lvl8pPr marL="34290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8pPr>
                      <a:lvl9pPr marL="38862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9pPr>
                    </a:lstStyle>
                    <a:p>
                      <a:pPr marL="0" marR="0" lvl="0" indent="0" algn="l" defTabSz="457200" rtl="0" eaLnBrk="0" fontAlgn="base" latinLnBrk="0" hangingPunct="0">
                        <a:lnSpc>
                          <a:spcPct val="100000"/>
                        </a:lnSpc>
                        <a:spcBef>
                          <a:spcPct val="45000"/>
                        </a:spcBef>
                        <a:spcAft>
                          <a:spcPct val="0"/>
                        </a:spcAft>
                        <a:buClr>
                          <a:srgbClr val="FFC300"/>
                        </a:buClr>
                        <a:buSzTx/>
                        <a:buFont typeface="Wingdings" pitchFamily="2" charset="2"/>
                        <a:buNone/>
                        <a:tabLst/>
                      </a:pPr>
                      <a:r>
                        <a:rPr kumimoji="0" lang="en-AU" altLang="en-US" sz="1400" b="1" i="0" u="none" strike="noStrike" cap="none" normalizeH="0" baseline="0" dirty="0" smtClean="0">
                          <a:ln>
                            <a:noFill/>
                          </a:ln>
                          <a:solidFill>
                            <a:schemeClr val="bg1"/>
                          </a:solidFill>
                          <a:effectLst/>
                          <a:latin typeface="Arial" charset="0"/>
                        </a:rPr>
                        <a:t>Non-compete</a:t>
                      </a:r>
                    </a:p>
                  </a:txBody>
                  <a:tcPr marT="45715" marB="45715"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E7E7E"/>
                    </a:solidFill>
                  </a:tcPr>
                </a:tc>
                <a:tc>
                  <a:txBody>
                    <a:bodyPr/>
                    <a:lstStyle>
                      <a:lvl1pPr marL="177800" indent="-177800" algn="l" eaLnBrk="0" hangingPunct="0">
                        <a:spcBef>
                          <a:spcPct val="45000"/>
                        </a:spcBef>
                        <a:buClr>
                          <a:srgbClr val="FFC300"/>
                        </a:buClr>
                        <a:buFont typeface="Wingdings" pitchFamily="2" charset="2"/>
                        <a:defRPr sz="1400">
                          <a:solidFill>
                            <a:schemeClr val="tx1"/>
                          </a:solidFill>
                          <a:latin typeface="Arial" charset="0"/>
                        </a:defRPr>
                      </a:lvl1pPr>
                      <a:lvl2pPr marL="742950" indent="-285750" algn="l" eaLnBrk="0" hangingPunct="0">
                        <a:spcBef>
                          <a:spcPct val="45000"/>
                        </a:spcBef>
                        <a:buClr>
                          <a:srgbClr val="FFC500"/>
                        </a:buClr>
                        <a:buFont typeface="Arial" charset="0"/>
                        <a:defRPr sz="1200">
                          <a:solidFill>
                            <a:srgbClr val="7E7E7E"/>
                          </a:solidFill>
                          <a:latin typeface="Arial" charset="0"/>
                        </a:defRPr>
                      </a:lvl2pPr>
                      <a:lvl3pPr marL="1143000" indent="-228600" algn="l" eaLnBrk="0" hangingPunct="0">
                        <a:spcBef>
                          <a:spcPct val="45000"/>
                        </a:spcBef>
                        <a:buClr>
                          <a:srgbClr val="FFC500"/>
                        </a:buClr>
                        <a:buFont typeface="Arial" charset="0"/>
                        <a:defRPr sz="1000">
                          <a:solidFill>
                            <a:srgbClr val="7E7E7E"/>
                          </a:solidFill>
                          <a:latin typeface="Arial" charset="0"/>
                        </a:defRPr>
                      </a:lvl3pPr>
                      <a:lvl4pPr marL="1600200" indent="-228600" algn="l" eaLnBrk="0" hangingPunct="0">
                        <a:spcBef>
                          <a:spcPct val="45000"/>
                        </a:spcBef>
                        <a:buClr>
                          <a:srgbClr val="FFC500"/>
                        </a:buClr>
                        <a:buFont typeface="Arial" charset="0"/>
                        <a:defRPr sz="900">
                          <a:solidFill>
                            <a:srgbClr val="7E7E7E"/>
                          </a:solidFill>
                          <a:latin typeface="Arial" charset="0"/>
                        </a:defRPr>
                      </a:lvl4pPr>
                      <a:lvl5pPr marL="2057400" indent="-228600" algn="l" eaLnBrk="0" hangingPunct="0">
                        <a:spcBef>
                          <a:spcPct val="45000"/>
                        </a:spcBef>
                        <a:buClr>
                          <a:srgbClr val="FFC500"/>
                        </a:buClr>
                        <a:buFont typeface="Arial" charset="0"/>
                        <a:defRPr sz="900">
                          <a:solidFill>
                            <a:srgbClr val="7E7E7E"/>
                          </a:solidFill>
                          <a:latin typeface="Arial" charset="0"/>
                        </a:defRPr>
                      </a:lvl5pPr>
                      <a:lvl6pPr marL="25146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6pPr>
                      <a:lvl7pPr marL="29718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7pPr>
                      <a:lvl8pPr marL="34290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8pPr>
                      <a:lvl9pPr marL="38862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9pPr>
                    </a:lstStyle>
                    <a:p>
                      <a:pPr marL="177800" marR="0" lvl="0" indent="-177800" algn="l" defTabSz="457200" rtl="0" eaLnBrk="0" fontAlgn="base" latinLnBrk="0" hangingPunct="0">
                        <a:lnSpc>
                          <a:spcPct val="100000"/>
                        </a:lnSpc>
                        <a:spcBef>
                          <a:spcPts val="300"/>
                        </a:spcBef>
                        <a:spcAft>
                          <a:spcPts val="30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Joint venture parties will not compete with the joint venture in the defined Territory</a:t>
                      </a:r>
                    </a:p>
                    <a:p>
                      <a:pPr marL="177800" marR="0" lvl="0" indent="-177800" algn="l" defTabSz="457200" rtl="0" eaLnBrk="0" fontAlgn="base" latinLnBrk="0" hangingPunct="0">
                        <a:lnSpc>
                          <a:spcPct val="100000"/>
                        </a:lnSpc>
                        <a:spcBef>
                          <a:spcPts val="300"/>
                        </a:spcBef>
                        <a:spcAft>
                          <a:spcPts val="30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Party who exits the joint venture will not compete until the later of the third anniversary of their exit, or 10 years from the commencement of the joint venture</a:t>
                      </a:r>
                    </a:p>
                  </a:txBody>
                  <a:tcPr marT="45715" marB="45715" anchor="ctr" horzOverflow="overflow">
                    <a:lnL w="38100" cap="flat" cmpd="sng" algn="ctr">
                      <a:solidFill>
                        <a:schemeClr val="bg1"/>
                      </a:solidFill>
                      <a:prstDash val="solid"/>
                      <a:round/>
                      <a:headEnd type="none" w="med" len="med"/>
                      <a:tailEnd type="none" w="med" len="med"/>
                    </a:lnL>
                    <a:lnR>
                      <a:noFill/>
                    </a:lnR>
                    <a:lnT w="38100" cap="flat" cmpd="sng" algn="ctr">
                      <a:solidFill>
                        <a:srgbClr val="777777"/>
                      </a:solidFill>
                      <a:prstDash val="solid"/>
                      <a:round/>
                      <a:headEnd type="none" w="med" len="med"/>
                      <a:tailEnd type="none" w="med" len="med"/>
                    </a:lnT>
                    <a:lnB w="38100" cap="flat" cmpd="sng" algn="ctr">
                      <a:solidFill>
                        <a:srgbClr val="777777"/>
                      </a:solidFill>
                      <a:prstDash val="solid"/>
                      <a:round/>
                      <a:headEnd type="none" w="med" len="med"/>
                      <a:tailEnd type="none" w="med" len="med"/>
                    </a:lnB>
                    <a:lnTlToBr>
                      <a:noFill/>
                    </a:lnTlToBr>
                    <a:lnBlToTr>
                      <a:noFill/>
                    </a:lnBlToTr>
                    <a:noFill/>
                  </a:tcPr>
                </a:tc>
              </a:tr>
              <a:tr h="1310537">
                <a:tc>
                  <a:txBody>
                    <a:bodyPr/>
                    <a:lstStyle>
                      <a:lvl1pPr algn="l" eaLnBrk="0" hangingPunct="0">
                        <a:spcBef>
                          <a:spcPct val="45000"/>
                        </a:spcBef>
                        <a:buClr>
                          <a:srgbClr val="FFC300"/>
                        </a:buClr>
                        <a:buFont typeface="Wingdings" pitchFamily="2" charset="2"/>
                        <a:defRPr sz="1400">
                          <a:solidFill>
                            <a:schemeClr val="tx1"/>
                          </a:solidFill>
                          <a:latin typeface="Arial" charset="0"/>
                        </a:defRPr>
                      </a:lvl1pPr>
                      <a:lvl2pPr marL="742950" indent="-285750" algn="l" eaLnBrk="0" hangingPunct="0">
                        <a:spcBef>
                          <a:spcPct val="45000"/>
                        </a:spcBef>
                        <a:buClr>
                          <a:srgbClr val="FFC500"/>
                        </a:buClr>
                        <a:buFont typeface="Arial" charset="0"/>
                        <a:defRPr sz="1200">
                          <a:solidFill>
                            <a:srgbClr val="7E7E7E"/>
                          </a:solidFill>
                          <a:latin typeface="Arial" charset="0"/>
                        </a:defRPr>
                      </a:lvl2pPr>
                      <a:lvl3pPr marL="1143000" indent="-228600" algn="l" eaLnBrk="0" hangingPunct="0">
                        <a:spcBef>
                          <a:spcPct val="45000"/>
                        </a:spcBef>
                        <a:buClr>
                          <a:srgbClr val="FFC500"/>
                        </a:buClr>
                        <a:buFont typeface="Arial" charset="0"/>
                        <a:defRPr sz="1000">
                          <a:solidFill>
                            <a:srgbClr val="7E7E7E"/>
                          </a:solidFill>
                          <a:latin typeface="Arial" charset="0"/>
                        </a:defRPr>
                      </a:lvl3pPr>
                      <a:lvl4pPr marL="1600200" indent="-228600" algn="l" eaLnBrk="0" hangingPunct="0">
                        <a:spcBef>
                          <a:spcPct val="45000"/>
                        </a:spcBef>
                        <a:buClr>
                          <a:srgbClr val="FFC500"/>
                        </a:buClr>
                        <a:buFont typeface="Arial" charset="0"/>
                        <a:defRPr sz="900">
                          <a:solidFill>
                            <a:srgbClr val="7E7E7E"/>
                          </a:solidFill>
                          <a:latin typeface="Arial" charset="0"/>
                        </a:defRPr>
                      </a:lvl4pPr>
                      <a:lvl5pPr marL="2057400" indent="-228600" algn="l" eaLnBrk="0" hangingPunct="0">
                        <a:spcBef>
                          <a:spcPct val="45000"/>
                        </a:spcBef>
                        <a:buClr>
                          <a:srgbClr val="FFC500"/>
                        </a:buClr>
                        <a:buFont typeface="Arial" charset="0"/>
                        <a:defRPr sz="900">
                          <a:solidFill>
                            <a:srgbClr val="7E7E7E"/>
                          </a:solidFill>
                          <a:latin typeface="Arial" charset="0"/>
                        </a:defRPr>
                      </a:lvl5pPr>
                      <a:lvl6pPr marL="25146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6pPr>
                      <a:lvl7pPr marL="29718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7pPr>
                      <a:lvl8pPr marL="34290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8pPr>
                      <a:lvl9pPr marL="38862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9pPr>
                    </a:lstStyle>
                    <a:p>
                      <a:pPr marL="0" marR="0" lvl="0" indent="0" algn="l" defTabSz="457200" rtl="0" eaLnBrk="0" fontAlgn="base" latinLnBrk="0" hangingPunct="0">
                        <a:lnSpc>
                          <a:spcPct val="100000"/>
                        </a:lnSpc>
                        <a:spcBef>
                          <a:spcPct val="45000"/>
                        </a:spcBef>
                        <a:spcAft>
                          <a:spcPct val="0"/>
                        </a:spcAft>
                        <a:buClr>
                          <a:srgbClr val="FFC300"/>
                        </a:buClr>
                        <a:buSzTx/>
                        <a:buFont typeface="Wingdings" pitchFamily="2" charset="2"/>
                        <a:buNone/>
                        <a:tabLst/>
                      </a:pPr>
                      <a:r>
                        <a:rPr kumimoji="0" lang="en-AU" altLang="en-US" sz="1400" b="1" i="0" u="none" strike="noStrike" cap="none" normalizeH="0" baseline="0" dirty="0" smtClean="0">
                          <a:ln>
                            <a:noFill/>
                          </a:ln>
                          <a:solidFill>
                            <a:schemeClr val="bg1"/>
                          </a:solidFill>
                          <a:effectLst/>
                          <a:latin typeface="Arial" charset="0"/>
                        </a:rPr>
                        <a:t>Transfer of interest / change of control</a:t>
                      </a:r>
                    </a:p>
                  </a:txBody>
                  <a:tcPr marT="45715" marB="45715"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E7E7E"/>
                    </a:solidFill>
                  </a:tcPr>
                </a:tc>
                <a:tc>
                  <a:txBody>
                    <a:bodyPr/>
                    <a:lstStyle>
                      <a:lvl1pPr marL="177800" indent="-177800" algn="l" eaLnBrk="0" hangingPunct="0">
                        <a:spcBef>
                          <a:spcPct val="45000"/>
                        </a:spcBef>
                        <a:buClr>
                          <a:srgbClr val="FFC300"/>
                        </a:buClr>
                        <a:buFont typeface="Wingdings" pitchFamily="2" charset="2"/>
                        <a:defRPr sz="1400">
                          <a:solidFill>
                            <a:schemeClr val="tx1"/>
                          </a:solidFill>
                          <a:latin typeface="Arial" charset="0"/>
                        </a:defRPr>
                      </a:lvl1pPr>
                      <a:lvl2pPr marL="742950" indent="-285750" algn="l" eaLnBrk="0" hangingPunct="0">
                        <a:spcBef>
                          <a:spcPct val="45000"/>
                        </a:spcBef>
                        <a:buClr>
                          <a:srgbClr val="FFC500"/>
                        </a:buClr>
                        <a:buFont typeface="Arial" charset="0"/>
                        <a:defRPr sz="1200">
                          <a:solidFill>
                            <a:srgbClr val="7E7E7E"/>
                          </a:solidFill>
                          <a:latin typeface="Arial" charset="0"/>
                        </a:defRPr>
                      </a:lvl2pPr>
                      <a:lvl3pPr marL="1143000" indent="-228600" algn="l" eaLnBrk="0" hangingPunct="0">
                        <a:spcBef>
                          <a:spcPct val="45000"/>
                        </a:spcBef>
                        <a:buClr>
                          <a:srgbClr val="FFC500"/>
                        </a:buClr>
                        <a:buFont typeface="Arial" charset="0"/>
                        <a:defRPr sz="1000">
                          <a:solidFill>
                            <a:srgbClr val="7E7E7E"/>
                          </a:solidFill>
                          <a:latin typeface="Arial" charset="0"/>
                        </a:defRPr>
                      </a:lvl3pPr>
                      <a:lvl4pPr marL="1600200" indent="-228600" algn="l" eaLnBrk="0" hangingPunct="0">
                        <a:spcBef>
                          <a:spcPct val="45000"/>
                        </a:spcBef>
                        <a:buClr>
                          <a:srgbClr val="FFC500"/>
                        </a:buClr>
                        <a:buFont typeface="Arial" charset="0"/>
                        <a:defRPr sz="900">
                          <a:solidFill>
                            <a:srgbClr val="7E7E7E"/>
                          </a:solidFill>
                          <a:latin typeface="Arial" charset="0"/>
                        </a:defRPr>
                      </a:lvl4pPr>
                      <a:lvl5pPr marL="2057400" indent="-228600" algn="l" eaLnBrk="0" hangingPunct="0">
                        <a:spcBef>
                          <a:spcPct val="45000"/>
                        </a:spcBef>
                        <a:buClr>
                          <a:srgbClr val="FFC500"/>
                        </a:buClr>
                        <a:buFont typeface="Arial" charset="0"/>
                        <a:defRPr sz="900">
                          <a:solidFill>
                            <a:srgbClr val="7E7E7E"/>
                          </a:solidFill>
                          <a:latin typeface="Arial" charset="0"/>
                        </a:defRPr>
                      </a:lvl5pPr>
                      <a:lvl6pPr marL="25146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6pPr>
                      <a:lvl7pPr marL="29718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7pPr>
                      <a:lvl8pPr marL="34290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8pPr>
                      <a:lvl9pPr marL="3886200" indent="-228600" defTabSz="457200" eaLnBrk="0" fontAlgn="base" hangingPunct="0">
                        <a:spcBef>
                          <a:spcPct val="45000"/>
                        </a:spcBef>
                        <a:spcAft>
                          <a:spcPct val="0"/>
                        </a:spcAft>
                        <a:buClr>
                          <a:srgbClr val="FFC500"/>
                        </a:buClr>
                        <a:buFont typeface="Arial" charset="0"/>
                        <a:defRPr sz="900">
                          <a:solidFill>
                            <a:srgbClr val="7E7E7E"/>
                          </a:solidFill>
                          <a:latin typeface="Arial" charset="0"/>
                        </a:defRPr>
                      </a:lvl9pPr>
                    </a:lstStyle>
                    <a:p>
                      <a:pPr marL="177800" marR="0" lvl="0" indent="-177800" algn="l" defTabSz="457200" rtl="0" eaLnBrk="0" fontAlgn="base" latinLnBrk="0" hangingPunct="0">
                        <a:lnSpc>
                          <a:spcPct val="100000"/>
                        </a:lnSpc>
                        <a:spcBef>
                          <a:spcPts val="300"/>
                        </a:spcBef>
                        <a:spcAft>
                          <a:spcPts val="30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7 year standstill on transfer of interest in joint venture</a:t>
                      </a:r>
                    </a:p>
                    <a:p>
                      <a:pPr marL="177800" marR="0" lvl="0" indent="-177800" algn="l" defTabSz="457200" rtl="0" eaLnBrk="0" fontAlgn="base" latinLnBrk="0" hangingPunct="0">
                        <a:lnSpc>
                          <a:spcPct val="100000"/>
                        </a:lnSpc>
                        <a:spcBef>
                          <a:spcPts val="300"/>
                        </a:spcBef>
                        <a:spcAft>
                          <a:spcPts val="30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Pre-emptive rights including right of first offer, last right to buy and tag-along right for non-selling party</a:t>
                      </a:r>
                    </a:p>
                    <a:p>
                      <a:pPr marL="177800" marR="0" lvl="0" indent="-177800" algn="l" defTabSz="457200" rtl="0" eaLnBrk="0" fontAlgn="base" latinLnBrk="0" hangingPunct="0">
                        <a:lnSpc>
                          <a:spcPct val="100000"/>
                        </a:lnSpc>
                        <a:spcBef>
                          <a:spcPts val="300"/>
                        </a:spcBef>
                        <a:spcAft>
                          <a:spcPts val="300"/>
                        </a:spcAft>
                        <a:buClr>
                          <a:srgbClr val="C00000"/>
                        </a:buClr>
                        <a:buSzTx/>
                        <a:buFont typeface="Wingdings" pitchFamily="2" charset="2"/>
                        <a:buChar char="§"/>
                        <a:tabLst/>
                      </a:pPr>
                      <a:r>
                        <a:rPr kumimoji="0" lang="en-AU" altLang="en-US" sz="1200" b="0" i="0" u="none" strike="noStrike" cap="none" normalizeH="0" baseline="0" dirty="0" smtClean="0">
                          <a:ln>
                            <a:noFill/>
                          </a:ln>
                          <a:solidFill>
                            <a:schemeClr val="tx1"/>
                          </a:solidFill>
                          <a:effectLst/>
                          <a:latin typeface="Arial" charset="0"/>
                        </a:rPr>
                        <a:t>Change of control, which applies to any entity in the chain of ownership, including the parent companies, triggers a call option for the other party at fair market value</a:t>
                      </a:r>
                    </a:p>
                  </a:txBody>
                  <a:tcPr marT="45715" marB="45715" anchor="ctr" horzOverflow="overflow">
                    <a:lnL w="38100" cap="flat" cmpd="sng" algn="ctr">
                      <a:solidFill>
                        <a:schemeClr val="bg1"/>
                      </a:solidFill>
                      <a:prstDash val="solid"/>
                      <a:round/>
                      <a:headEnd type="none" w="med" len="med"/>
                      <a:tailEnd type="none" w="med" len="med"/>
                    </a:lnL>
                    <a:lnR>
                      <a:noFill/>
                    </a:lnR>
                    <a:lnT w="38100" cap="flat" cmpd="sng" algn="ctr">
                      <a:solidFill>
                        <a:srgbClr val="777777"/>
                      </a:solidFill>
                      <a:prstDash val="solid"/>
                      <a:round/>
                      <a:headEnd type="none" w="med" len="med"/>
                      <a:tailEnd type="none" w="med" len="med"/>
                    </a:lnT>
                    <a:lnB>
                      <a:noFill/>
                    </a:lnB>
                    <a:lnTlToBr>
                      <a:noFill/>
                    </a:lnTlToBr>
                    <a:lnBlToTr>
                      <a:noFill/>
                    </a:lnBlToTr>
                    <a:noFill/>
                  </a:tcPr>
                </a:tc>
              </a:tr>
            </a:tbl>
          </a:graphicData>
        </a:graphic>
      </p:graphicFrame>
      <p:sp>
        <p:nvSpPr>
          <p:cNvPr id="3" name="Title 2"/>
          <p:cNvSpPr>
            <a:spLocks noGrp="1"/>
          </p:cNvSpPr>
          <p:nvPr>
            <p:ph type="title"/>
          </p:nvPr>
        </p:nvSpPr>
        <p:spPr/>
        <p:txBody>
          <a:bodyPr/>
          <a:lstStyle/>
          <a:p>
            <a:r>
              <a:rPr lang="en-US" dirty="0" smtClean="0"/>
              <a:t>Key transaction terms</a:t>
            </a:r>
            <a:endParaRPr lang="en-US"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Content</a:t>
            </a:r>
            <a:endParaRPr lang="en-US" b="0" dirty="0"/>
          </a:p>
        </p:txBody>
      </p:sp>
      <p:sp>
        <p:nvSpPr>
          <p:cNvPr id="13" name="Content Placeholder 3"/>
          <p:cNvSpPr>
            <a:spLocks noGrp="1"/>
          </p:cNvSpPr>
          <p:nvPr>
            <p:ph idx="1"/>
          </p:nvPr>
        </p:nvSpPr>
        <p:spPr>
          <a:xfrm>
            <a:off x="457200" y="1600200"/>
            <a:ext cx="8229600" cy="4525963"/>
          </a:xfrm>
        </p:spPr>
        <p:txBody>
          <a:bodyPr/>
          <a:lstStyle/>
          <a:p>
            <a:pPr>
              <a:buAutoNum type="arabicPeriod"/>
            </a:pPr>
            <a:r>
              <a:rPr lang="en-US" sz="1800" dirty="0" smtClean="0"/>
              <a:t>Overview of the transaction / strategic rationale</a:t>
            </a:r>
          </a:p>
          <a:p>
            <a:pPr>
              <a:buFont typeface="Wingdings" pitchFamily="2" charset="2"/>
              <a:buAutoNum type="arabicPeriod"/>
            </a:pPr>
            <a:r>
              <a:rPr lang="en-AU" altLang="en-US" sz="1800" dirty="0">
                <a:ea typeface="ＭＳ Ｐゴシック" pitchFamily="34" charset="-128"/>
              </a:rPr>
              <a:t>USG’s IP / Technology and adjacent </a:t>
            </a:r>
            <a:r>
              <a:rPr lang="en-AU" altLang="en-US" sz="1800" dirty="0" smtClean="0">
                <a:ea typeface="ＭＳ Ｐゴシック" pitchFamily="34" charset="-128"/>
              </a:rPr>
              <a:t>products</a:t>
            </a:r>
          </a:p>
          <a:p>
            <a:pPr>
              <a:buFont typeface="Wingdings" pitchFamily="2" charset="2"/>
              <a:buAutoNum type="arabicPeriod"/>
            </a:pPr>
            <a:r>
              <a:rPr lang="en-AU" altLang="en-US" sz="1800" dirty="0">
                <a:ea typeface="ＭＳ Ｐゴシック" pitchFamily="34" charset="-128"/>
              </a:rPr>
              <a:t>JV’s combined footprint and markets</a:t>
            </a:r>
          </a:p>
          <a:p>
            <a:pPr>
              <a:buFont typeface="Wingdings" pitchFamily="2" charset="2"/>
              <a:buAutoNum type="arabicPeriod"/>
            </a:pPr>
            <a:r>
              <a:rPr lang="en-AU" altLang="en-US" sz="1800" dirty="0" smtClean="0">
                <a:ea typeface="ＭＳ Ｐゴシック" pitchFamily="34" charset="-128"/>
              </a:rPr>
              <a:t>Synergies</a:t>
            </a:r>
          </a:p>
          <a:p>
            <a:pPr>
              <a:buFont typeface="Wingdings" pitchFamily="2" charset="2"/>
              <a:buAutoNum type="arabicPeriod"/>
            </a:pPr>
            <a:r>
              <a:rPr lang="en-AU" altLang="en-US" sz="1800" dirty="0">
                <a:ea typeface="ＭＳ Ｐゴシック" pitchFamily="34" charset="-128"/>
              </a:rPr>
              <a:t>Key transaction </a:t>
            </a:r>
            <a:r>
              <a:rPr lang="en-AU" altLang="en-US" sz="1800" dirty="0" smtClean="0">
                <a:ea typeface="ＭＳ Ｐゴシック" pitchFamily="34" charset="-128"/>
              </a:rPr>
              <a:t>terms</a:t>
            </a:r>
          </a:p>
          <a:p>
            <a:pPr>
              <a:buFont typeface="Wingdings" pitchFamily="2" charset="2"/>
              <a:buAutoNum type="arabicPeriod"/>
            </a:pPr>
            <a:r>
              <a:rPr lang="en-US" altLang="en-US" sz="1800" i="1" dirty="0">
                <a:solidFill>
                  <a:srgbClr val="009530"/>
                </a:solidFill>
                <a:ea typeface="ＭＳ Ｐゴシック" pitchFamily="34" charset="-128"/>
              </a:rPr>
              <a:t>Company specific factors</a:t>
            </a:r>
            <a:endParaRPr lang="en-AU" altLang="en-US" sz="1800" i="1" dirty="0">
              <a:solidFill>
                <a:srgbClr val="009530"/>
              </a:solidFill>
              <a:ea typeface="ＭＳ Ｐゴシック" pitchFamily="34" charset="-128"/>
            </a:endParaRPr>
          </a:p>
          <a:p>
            <a:pPr>
              <a:buFont typeface="Wingdings" pitchFamily="2" charset="2"/>
              <a:buAutoNum type="arabicPeriod"/>
            </a:pPr>
            <a:r>
              <a:rPr lang="en-AU" altLang="en-US" sz="1800" dirty="0" smtClean="0">
                <a:ea typeface="ＭＳ Ｐゴシック" pitchFamily="34" charset="-128"/>
              </a:rPr>
              <a:t>Summary</a:t>
            </a:r>
          </a:p>
          <a:p>
            <a:pPr marL="0" indent="0">
              <a:buNone/>
            </a:pPr>
            <a:r>
              <a:rPr lang="en-AU" altLang="en-US" sz="1800" dirty="0" smtClean="0">
                <a:ea typeface="ＭＳ Ｐゴシック" pitchFamily="34" charset="-128"/>
              </a:rPr>
              <a:t>Appendix</a:t>
            </a:r>
            <a:endParaRPr lang="en-US" altLang="en-US" sz="1800"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AutoNum type="arabicPeriod"/>
            </a:pPr>
            <a:endParaRPr lang="en-US" dirty="0">
              <a:solidFill>
                <a:srgbClr val="009530"/>
              </a:solidFill>
            </a:endParaRPr>
          </a:p>
        </p:txBody>
      </p:sp>
    </p:spTree>
    <p:extLst>
      <p:ext uri="{BB962C8B-B14F-4D97-AF65-F5344CB8AC3E}">
        <p14:creationId xmlns:p14="http://schemas.microsoft.com/office/powerpoint/2010/main" val="390988653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660065723"/>
              </p:ext>
            </p:extLst>
          </p:nvPr>
        </p:nvGraphicFramePr>
        <p:xfrm>
          <a:off x="369027" y="2559595"/>
          <a:ext cx="5483133" cy="2378167"/>
        </p:xfrm>
        <a:graphic>
          <a:graphicData uri="http://schemas.openxmlformats.org/drawingml/2006/table">
            <a:tbl>
              <a:tblPr firstRow="1" bandRow="1">
                <a:tableStyleId>{21E4AEA4-8DFA-4A89-87EB-49C32662AFE0}</a:tableStyleId>
              </a:tblPr>
              <a:tblGrid>
                <a:gridCol w="4298223"/>
                <a:gridCol w="1184910"/>
              </a:tblGrid>
              <a:tr h="415326">
                <a:tc>
                  <a:txBody>
                    <a:bodyPr/>
                    <a:lstStyle/>
                    <a:p>
                      <a:endParaRPr lang="en-US" dirty="0"/>
                    </a:p>
                  </a:txBody>
                  <a:tcPr>
                    <a:solidFill>
                      <a:srgbClr val="C00000"/>
                    </a:solidFill>
                  </a:tcPr>
                </a:tc>
                <a:tc>
                  <a:txBody>
                    <a:bodyPr/>
                    <a:lstStyle/>
                    <a:p>
                      <a:r>
                        <a:rPr lang="en-US" dirty="0" smtClean="0"/>
                        <a:t>US$m</a:t>
                      </a:r>
                      <a:endParaRPr lang="en-US" dirty="0"/>
                    </a:p>
                  </a:txBody>
                  <a:tcPr>
                    <a:solidFill>
                      <a:srgbClr val="C00000"/>
                    </a:solidFill>
                  </a:tcPr>
                </a:tc>
              </a:tr>
              <a:tr h="415326">
                <a:tc>
                  <a:txBody>
                    <a:bodyPr/>
                    <a:lstStyle/>
                    <a:p>
                      <a:r>
                        <a:rPr lang="en-US" sz="1400" dirty="0" smtClean="0">
                          <a:solidFill>
                            <a:srgbClr val="FFFFFF"/>
                          </a:solidFill>
                          <a:latin typeface="Arial" pitchFamily="34" charset="0"/>
                          <a:cs typeface="Arial" pitchFamily="34" charset="0"/>
                        </a:rPr>
                        <a:t>Projected JV earnings</a:t>
                      </a:r>
                      <a:r>
                        <a:rPr lang="en-US" sz="1400" baseline="30000" dirty="0" smtClean="0">
                          <a:solidFill>
                            <a:srgbClr val="FFFFFF"/>
                          </a:solidFill>
                          <a:latin typeface="Arial" pitchFamily="34" charset="0"/>
                          <a:cs typeface="Arial" pitchFamily="34" charset="0"/>
                        </a:rPr>
                        <a:t>2</a:t>
                      </a:r>
                      <a:endParaRPr lang="en-US" sz="1400" baseline="30000" dirty="0">
                        <a:solidFill>
                          <a:srgbClr val="FFFFFF"/>
                        </a:solidFill>
                        <a:latin typeface="Arial" pitchFamily="34" charset="0"/>
                        <a:cs typeface="Arial" pitchFamily="34" charset="0"/>
                      </a:endParaRPr>
                    </a:p>
                  </a:txBody>
                  <a:tcPr anchor="ctr">
                    <a:solidFill>
                      <a:srgbClr val="7E7E7E"/>
                    </a:solidFill>
                  </a:tcPr>
                </a:tc>
                <a:tc>
                  <a:txBody>
                    <a:bodyPr/>
                    <a:lstStyle/>
                    <a:p>
                      <a:r>
                        <a:rPr lang="en-US" sz="1400" dirty="0" smtClean="0">
                          <a:solidFill>
                            <a:srgbClr val="FFFFFF"/>
                          </a:solidFill>
                          <a:latin typeface="Arial" pitchFamily="34" charset="0"/>
                          <a:cs typeface="Arial" pitchFamily="34" charset="0"/>
                        </a:rPr>
                        <a:t>$35 - $45</a:t>
                      </a:r>
                      <a:endParaRPr lang="en-US" sz="1400" dirty="0">
                        <a:solidFill>
                          <a:srgbClr val="FFFFFF"/>
                        </a:solidFill>
                        <a:latin typeface="Arial" pitchFamily="34" charset="0"/>
                        <a:cs typeface="Arial" pitchFamily="34" charset="0"/>
                      </a:endParaRPr>
                    </a:p>
                  </a:txBody>
                  <a:tcPr anchor="ctr">
                    <a:solidFill>
                      <a:srgbClr val="7E7E7E"/>
                    </a:solidFill>
                  </a:tcPr>
                </a:tc>
              </a:tr>
              <a:tr h="415326">
                <a:tc>
                  <a:txBody>
                    <a:bodyPr/>
                    <a:lstStyle/>
                    <a:p>
                      <a:r>
                        <a:rPr lang="en-US" sz="1400" dirty="0" smtClean="0">
                          <a:solidFill>
                            <a:srgbClr val="FFFFFF"/>
                          </a:solidFill>
                          <a:latin typeface="Arial" pitchFamily="34" charset="0"/>
                          <a:cs typeface="Arial" pitchFamily="34" charset="0"/>
                        </a:rPr>
                        <a:t>Adjustment </a:t>
                      </a:r>
                      <a:r>
                        <a:rPr lang="en-US" sz="1400" baseline="0" dirty="0" smtClean="0">
                          <a:solidFill>
                            <a:srgbClr val="FFFFFF"/>
                          </a:solidFill>
                          <a:latin typeface="Arial" pitchFamily="34" charset="0"/>
                          <a:cs typeface="Arial" pitchFamily="34" charset="0"/>
                        </a:rPr>
                        <a:t>for USG’s contribution to the JV</a:t>
                      </a:r>
                      <a:r>
                        <a:rPr lang="en-US" sz="1400" baseline="30000" dirty="0" smtClean="0">
                          <a:solidFill>
                            <a:srgbClr val="FFFFFF"/>
                          </a:solidFill>
                          <a:latin typeface="Arial" pitchFamily="34" charset="0"/>
                          <a:cs typeface="Arial" pitchFamily="34" charset="0"/>
                        </a:rPr>
                        <a:t>3</a:t>
                      </a:r>
                      <a:endParaRPr lang="en-US" sz="1400" baseline="30000" dirty="0">
                        <a:solidFill>
                          <a:srgbClr val="FFFFFF"/>
                        </a:solidFill>
                        <a:latin typeface="Arial" pitchFamily="34" charset="0"/>
                        <a:cs typeface="Arial" pitchFamily="34" charset="0"/>
                      </a:endParaRPr>
                    </a:p>
                  </a:txBody>
                  <a:tcPr anchor="ctr">
                    <a:solidFill>
                      <a:srgbClr val="7E7E7E"/>
                    </a:solidFill>
                  </a:tcPr>
                </a:tc>
                <a:tc>
                  <a:txBody>
                    <a:bodyPr/>
                    <a:lstStyle/>
                    <a:p>
                      <a:r>
                        <a:rPr lang="en-US" sz="1400" dirty="0" smtClean="0">
                          <a:solidFill>
                            <a:srgbClr val="FFFFFF"/>
                          </a:solidFill>
                          <a:latin typeface="Arial" pitchFamily="34" charset="0"/>
                          <a:cs typeface="Arial" pitchFamily="34" charset="0"/>
                        </a:rPr>
                        <a:t>($6 - $8)</a:t>
                      </a:r>
                      <a:endParaRPr lang="en-US" sz="1400" dirty="0">
                        <a:solidFill>
                          <a:srgbClr val="FFFFFF"/>
                        </a:solidFill>
                        <a:latin typeface="Arial" pitchFamily="34" charset="0"/>
                        <a:cs typeface="Arial" pitchFamily="34" charset="0"/>
                      </a:endParaRPr>
                    </a:p>
                  </a:txBody>
                  <a:tcPr anchor="ctr">
                    <a:solidFill>
                      <a:srgbClr val="7E7E7E"/>
                    </a:solidFill>
                  </a:tcPr>
                </a:tc>
              </a:tr>
              <a:tr h="415326">
                <a:tc>
                  <a:txBody>
                    <a:bodyPr/>
                    <a:lstStyle/>
                    <a:p>
                      <a:r>
                        <a:rPr lang="en-US" sz="1400" dirty="0" smtClean="0">
                          <a:solidFill>
                            <a:srgbClr val="FFFFFF"/>
                          </a:solidFill>
                          <a:latin typeface="Arial" pitchFamily="34" charset="0"/>
                          <a:cs typeface="Arial" pitchFamily="34" charset="0"/>
                        </a:rPr>
                        <a:t>USG projected interest expense</a:t>
                      </a:r>
                      <a:r>
                        <a:rPr lang="en-US" sz="1400" baseline="30000" dirty="0" smtClean="0">
                          <a:solidFill>
                            <a:srgbClr val="FFFFFF"/>
                          </a:solidFill>
                          <a:latin typeface="Arial" pitchFamily="34" charset="0"/>
                          <a:cs typeface="Arial" pitchFamily="34" charset="0"/>
                        </a:rPr>
                        <a:t>4</a:t>
                      </a:r>
                      <a:endParaRPr lang="en-US" sz="1400" baseline="30000" dirty="0">
                        <a:solidFill>
                          <a:srgbClr val="FFFFFF"/>
                        </a:solidFill>
                        <a:latin typeface="Arial" pitchFamily="34" charset="0"/>
                        <a:cs typeface="Arial" pitchFamily="34" charset="0"/>
                      </a:endParaRPr>
                    </a:p>
                  </a:txBody>
                  <a:tcPr anchor="ctr">
                    <a:solidFill>
                      <a:srgbClr val="7E7E7E"/>
                    </a:solidFill>
                  </a:tcPr>
                </a:tc>
                <a:tc>
                  <a:txBody>
                    <a:bodyPr/>
                    <a:lstStyle/>
                    <a:p>
                      <a:r>
                        <a:rPr lang="en-US" sz="1400" dirty="0" smtClean="0">
                          <a:solidFill>
                            <a:srgbClr val="FFFFFF"/>
                          </a:solidFill>
                          <a:latin typeface="Arial" pitchFamily="34" charset="0"/>
                          <a:cs typeface="Arial" pitchFamily="34" charset="0"/>
                        </a:rPr>
                        <a:t>($22 - $25)</a:t>
                      </a:r>
                      <a:endParaRPr lang="en-US" sz="1400" dirty="0">
                        <a:solidFill>
                          <a:srgbClr val="FFFFFF"/>
                        </a:solidFill>
                        <a:latin typeface="Arial" pitchFamily="34" charset="0"/>
                        <a:cs typeface="Arial" pitchFamily="34" charset="0"/>
                      </a:endParaRPr>
                    </a:p>
                  </a:txBody>
                  <a:tcPr anchor="ctr">
                    <a:solidFill>
                      <a:srgbClr val="7E7E7E"/>
                    </a:solidFill>
                  </a:tcPr>
                </a:tc>
              </a:tr>
              <a:tr h="716863">
                <a:tc>
                  <a:txBody>
                    <a:bodyPr/>
                    <a:lstStyle/>
                    <a:p>
                      <a:r>
                        <a:rPr lang="en-US" sz="1400" b="1" dirty="0" smtClean="0">
                          <a:solidFill>
                            <a:srgbClr val="FFFFFF"/>
                          </a:solidFill>
                          <a:latin typeface="Arial" pitchFamily="34" charset="0"/>
                          <a:cs typeface="Arial" pitchFamily="34" charset="0"/>
                        </a:rPr>
                        <a:t>Total projected</a:t>
                      </a:r>
                      <a:r>
                        <a:rPr lang="en-US" sz="1400" b="1" baseline="0" dirty="0" smtClean="0">
                          <a:solidFill>
                            <a:srgbClr val="FFFFFF"/>
                          </a:solidFill>
                          <a:latin typeface="Arial" pitchFamily="34" charset="0"/>
                          <a:cs typeface="Arial" pitchFamily="34" charset="0"/>
                        </a:rPr>
                        <a:t> </a:t>
                      </a:r>
                      <a:r>
                        <a:rPr lang="en-US" sz="1400" b="1" dirty="0" smtClean="0">
                          <a:solidFill>
                            <a:srgbClr val="FFFFFF"/>
                          </a:solidFill>
                          <a:latin typeface="Arial" pitchFamily="34" charset="0"/>
                          <a:cs typeface="Arial" pitchFamily="34" charset="0"/>
                        </a:rPr>
                        <a:t>JV impact to USG’s net income in CY2014</a:t>
                      </a:r>
                      <a:r>
                        <a:rPr lang="en-AU" sz="1400" b="0" baseline="30000" dirty="0" smtClean="0">
                          <a:solidFill>
                            <a:srgbClr val="FFFFFF"/>
                          </a:solidFill>
                        </a:rPr>
                        <a:t>5</a:t>
                      </a:r>
                      <a:endParaRPr lang="en-US" sz="1400" b="1" dirty="0">
                        <a:solidFill>
                          <a:srgbClr val="FFFFFF"/>
                        </a:solidFill>
                        <a:latin typeface="Arial" pitchFamily="34" charset="0"/>
                        <a:cs typeface="Arial" pitchFamily="34" charset="0"/>
                      </a:endParaRPr>
                    </a:p>
                  </a:txBody>
                  <a:tcPr anchor="ctr">
                    <a:solidFill>
                      <a:srgbClr val="7E7E7E"/>
                    </a:solidFill>
                  </a:tcPr>
                </a:tc>
                <a:tc>
                  <a:txBody>
                    <a:bodyPr/>
                    <a:lstStyle/>
                    <a:p>
                      <a:r>
                        <a:rPr lang="en-US" sz="1400" b="1" dirty="0" smtClean="0">
                          <a:solidFill>
                            <a:srgbClr val="FFFFFF"/>
                          </a:solidFill>
                          <a:latin typeface="Arial" pitchFamily="34" charset="0"/>
                          <a:cs typeface="Arial" pitchFamily="34" charset="0"/>
                        </a:rPr>
                        <a:t>$7 - $12</a:t>
                      </a:r>
                      <a:endParaRPr lang="en-US" sz="1400" b="1" dirty="0">
                        <a:solidFill>
                          <a:srgbClr val="FFFFFF"/>
                        </a:solidFill>
                        <a:latin typeface="Arial" pitchFamily="34" charset="0"/>
                        <a:cs typeface="Arial" pitchFamily="34" charset="0"/>
                      </a:endParaRPr>
                    </a:p>
                  </a:txBody>
                  <a:tcPr anchor="ctr">
                    <a:solidFill>
                      <a:srgbClr val="7E7E7E"/>
                    </a:solidFill>
                  </a:tcPr>
                </a:tc>
              </a:tr>
            </a:tbl>
          </a:graphicData>
        </a:graphic>
      </p:graphicFrame>
      <p:sp>
        <p:nvSpPr>
          <p:cNvPr id="11" name="TextBox 10"/>
          <p:cNvSpPr txBox="1"/>
          <p:nvPr/>
        </p:nvSpPr>
        <p:spPr>
          <a:xfrm>
            <a:off x="367392" y="4238352"/>
            <a:ext cx="5484768" cy="707886"/>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200" dirty="0" smtClean="0"/>
          </a:p>
          <a:p>
            <a:endParaRPr lang="en-US" sz="1200" dirty="0" smtClean="0"/>
          </a:p>
          <a:p>
            <a:endParaRPr lang="en-US" dirty="0" smtClean="0"/>
          </a:p>
        </p:txBody>
      </p:sp>
      <p:sp>
        <p:nvSpPr>
          <p:cNvPr id="5165" name="Rectangle 10"/>
          <p:cNvSpPr>
            <a:spLocks noChangeArrowheads="1"/>
          </p:cNvSpPr>
          <p:nvPr/>
        </p:nvSpPr>
        <p:spPr bwMode="auto">
          <a:xfrm>
            <a:off x="407080" y="2012950"/>
            <a:ext cx="60921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GB" dirty="0" smtClean="0"/>
              <a:t>Calendar year 2014 expected </a:t>
            </a:r>
            <a:r>
              <a:rPr lang="en-GB" dirty="0"/>
              <a:t>i</a:t>
            </a:r>
            <a:r>
              <a:rPr lang="en-GB" dirty="0" smtClean="0"/>
              <a:t>mpact to USG earnings</a:t>
            </a:r>
            <a:r>
              <a:rPr lang="en-GB" baseline="30000" dirty="0" smtClean="0"/>
              <a:t>1</a:t>
            </a:r>
            <a:endParaRPr lang="en-AU" baseline="30000" dirty="0"/>
          </a:p>
        </p:txBody>
      </p:sp>
      <p:sp>
        <p:nvSpPr>
          <p:cNvPr id="5166" name="Rectangle 6"/>
          <p:cNvSpPr>
            <a:spLocks/>
          </p:cNvSpPr>
          <p:nvPr/>
        </p:nvSpPr>
        <p:spPr bwMode="auto">
          <a:xfrm>
            <a:off x="6012588" y="2071192"/>
            <a:ext cx="2890838"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73050" indent="-273050" eaLnBrk="0" hangingPunct="0">
              <a:spcBef>
                <a:spcPts val="600"/>
              </a:spcBef>
              <a:spcAft>
                <a:spcPts val="600"/>
              </a:spcAft>
              <a:buClr>
                <a:srgbClr val="C00000"/>
              </a:buClr>
              <a:buFont typeface="Wingdings" pitchFamily="2" charset="2"/>
              <a:buChar char="§"/>
            </a:pPr>
            <a:r>
              <a:rPr lang="en-AU" sz="1400" dirty="0" smtClean="0"/>
              <a:t>Accretive</a:t>
            </a:r>
            <a:r>
              <a:rPr lang="en-AU" sz="1200" b="0" dirty="0" smtClean="0"/>
              <a:t> </a:t>
            </a:r>
            <a:r>
              <a:rPr lang="en-US" sz="1200" b="0" dirty="0" smtClean="0"/>
              <a:t>–</a:t>
            </a:r>
            <a:r>
              <a:rPr lang="en-AU" sz="1200" b="0" dirty="0" smtClean="0"/>
              <a:t> US$7-$12m expected contribution to USG bottom line in CY2014</a:t>
            </a:r>
            <a:r>
              <a:rPr lang="en-AU" sz="1200" b="0" baseline="30000" dirty="0" smtClean="0"/>
              <a:t> 5</a:t>
            </a:r>
            <a:r>
              <a:rPr lang="en-AU" sz="1200" b="0" dirty="0" smtClean="0"/>
              <a:t>. Results are </a:t>
            </a:r>
            <a:r>
              <a:rPr lang="en-US" sz="1200" b="0" dirty="0" smtClean="0"/>
              <a:t>expected to increase over time as technology is propagated and capabilities are optimised</a:t>
            </a:r>
            <a:endParaRPr lang="en-AU" sz="1200" dirty="0"/>
          </a:p>
          <a:p>
            <a:pPr marL="273050" indent="-273050" eaLnBrk="0" hangingPunct="0">
              <a:spcBef>
                <a:spcPts val="600"/>
              </a:spcBef>
              <a:spcAft>
                <a:spcPts val="600"/>
              </a:spcAft>
              <a:buClr>
                <a:srgbClr val="C00000"/>
              </a:buClr>
              <a:buFont typeface="Wingdings" pitchFamily="2" charset="2"/>
              <a:buChar char="§"/>
            </a:pPr>
            <a:r>
              <a:rPr lang="en-AU" sz="1400" dirty="0"/>
              <a:t>NPV </a:t>
            </a:r>
            <a:r>
              <a:rPr lang="en-AU" sz="1400" dirty="0" smtClean="0"/>
              <a:t>positive </a:t>
            </a:r>
            <a:r>
              <a:rPr lang="en-US" sz="1200" b="0" dirty="0"/>
              <a:t>– expected future returns exceed present value of cash contributions as synergies are realised</a:t>
            </a:r>
            <a:endParaRPr lang="en-AU" sz="1200" b="0" dirty="0"/>
          </a:p>
          <a:p>
            <a:pPr marL="273050" indent="-273050" eaLnBrk="0" hangingPunct="0">
              <a:spcBef>
                <a:spcPts val="600"/>
              </a:spcBef>
              <a:spcAft>
                <a:spcPts val="600"/>
              </a:spcAft>
              <a:buClr>
                <a:srgbClr val="C00000"/>
              </a:buClr>
              <a:buFont typeface="Wingdings" pitchFamily="2" charset="2"/>
              <a:buChar char="§"/>
            </a:pPr>
            <a:r>
              <a:rPr lang="en-US" sz="1400" dirty="0"/>
              <a:t>Balance Sheet </a:t>
            </a:r>
            <a:r>
              <a:rPr lang="en-US" sz="1400" dirty="0" smtClean="0"/>
              <a:t>positive </a:t>
            </a:r>
            <a:r>
              <a:rPr lang="en-US" sz="1200" b="0" dirty="0"/>
              <a:t>– expected EBITDA to offset additional leverage, with higher cash contribution and lower </a:t>
            </a:r>
            <a:r>
              <a:rPr lang="en-AU" altLang="en-US" sz="1200" b="0" dirty="0"/>
              <a:t>debt/EBITDA over time</a:t>
            </a:r>
          </a:p>
          <a:p>
            <a:pPr marL="273050" indent="-273050" eaLnBrk="0" hangingPunct="0">
              <a:spcBef>
                <a:spcPts val="600"/>
              </a:spcBef>
              <a:spcAft>
                <a:spcPts val="600"/>
              </a:spcAft>
              <a:buClr>
                <a:srgbClr val="C00000"/>
              </a:buClr>
              <a:buFont typeface="Wingdings" pitchFamily="2" charset="2"/>
              <a:buChar char="§"/>
            </a:pPr>
            <a:r>
              <a:rPr lang="en-AU" sz="1200" b="0" dirty="0"/>
              <a:t>USG </a:t>
            </a:r>
            <a:r>
              <a:rPr lang="en-AU" sz="1200" b="0" dirty="0" smtClean="0"/>
              <a:t>expects to fund </a:t>
            </a:r>
            <a:r>
              <a:rPr lang="en-AU" sz="1200" b="0" dirty="0"/>
              <a:t>the joint venture through US$350m in </a:t>
            </a:r>
            <a:r>
              <a:rPr lang="en-AU" sz="1200" b="0" dirty="0" smtClean="0"/>
              <a:t>long-term debt and US$150m </a:t>
            </a:r>
            <a:r>
              <a:rPr lang="en-AU" sz="1200" b="0" dirty="0"/>
              <a:t>of cash from its balance sheet, with earn out payments of </a:t>
            </a:r>
            <a:r>
              <a:rPr lang="en-GB" sz="1200" b="0" dirty="0"/>
              <a:t>up to </a:t>
            </a:r>
            <a:r>
              <a:rPr lang="en-GB" sz="1200" b="0" dirty="0" smtClean="0"/>
              <a:t>US$75m</a:t>
            </a:r>
            <a:r>
              <a:rPr lang="en-AU" sz="1200" b="0" baseline="30000" dirty="0" smtClean="0"/>
              <a:t>6</a:t>
            </a:r>
            <a:endParaRPr lang="en-GB" sz="1200" b="0" dirty="0" smtClean="0"/>
          </a:p>
        </p:txBody>
      </p:sp>
      <p:sp>
        <p:nvSpPr>
          <p:cNvPr id="5167" name="Text Placeholder 7"/>
          <p:cNvSpPr txBox="1">
            <a:spLocks/>
          </p:cNvSpPr>
          <p:nvPr/>
        </p:nvSpPr>
        <p:spPr bwMode="auto">
          <a:xfrm>
            <a:off x="264442" y="6080531"/>
            <a:ext cx="8455812" cy="6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04800" indent="-304800"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defTabSz="457200" eaLnBrk="0" fontAlgn="base" hangingPunct="0">
              <a:spcBef>
                <a:spcPct val="0"/>
              </a:spcBef>
              <a:spcAft>
                <a:spcPct val="0"/>
              </a:spcAft>
              <a:defRPr sz="1600" b="1">
                <a:solidFill>
                  <a:schemeClr val="tx1"/>
                </a:solidFill>
                <a:latin typeface="Arial" charset="0"/>
              </a:defRPr>
            </a:lvl6pPr>
            <a:lvl7pPr marL="2971800" indent="-228600" defTabSz="457200" eaLnBrk="0" fontAlgn="base" hangingPunct="0">
              <a:spcBef>
                <a:spcPct val="0"/>
              </a:spcBef>
              <a:spcAft>
                <a:spcPct val="0"/>
              </a:spcAft>
              <a:defRPr sz="1600" b="1">
                <a:solidFill>
                  <a:schemeClr val="tx1"/>
                </a:solidFill>
                <a:latin typeface="Arial" charset="0"/>
              </a:defRPr>
            </a:lvl7pPr>
            <a:lvl8pPr marL="3429000" indent="-228600" defTabSz="457200" eaLnBrk="0" fontAlgn="base" hangingPunct="0">
              <a:spcBef>
                <a:spcPct val="0"/>
              </a:spcBef>
              <a:spcAft>
                <a:spcPct val="0"/>
              </a:spcAft>
              <a:defRPr sz="1600" b="1">
                <a:solidFill>
                  <a:schemeClr val="tx1"/>
                </a:solidFill>
                <a:latin typeface="Arial" charset="0"/>
              </a:defRPr>
            </a:lvl8pPr>
            <a:lvl9pPr marL="3886200" indent="-228600" defTabSz="457200" eaLnBrk="0" fontAlgn="base" hangingPunct="0">
              <a:spcBef>
                <a:spcPct val="0"/>
              </a:spcBef>
              <a:spcAft>
                <a:spcPct val="0"/>
              </a:spcAft>
              <a:defRPr sz="1600" b="1">
                <a:solidFill>
                  <a:schemeClr val="tx1"/>
                </a:solidFill>
                <a:latin typeface="Arial" charset="0"/>
              </a:defRPr>
            </a:lvl9pPr>
          </a:lstStyle>
          <a:p>
            <a:pPr marL="180975" indent="-180975">
              <a:spcBef>
                <a:spcPts val="0"/>
              </a:spcBef>
              <a:buClr>
                <a:schemeClr val="tx1"/>
              </a:buClr>
              <a:buFontTx/>
              <a:buAutoNum type="arabicPeriod"/>
              <a:tabLst>
                <a:tab pos="180975" algn="l"/>
                <a:tab pos="534988" algn="l"/>
              </a:tabLst>
              <a:defRPr/>
            </a:pPr>
            <a:r>
              <a:rPr lang="en-AU" altLang="en-US" sz="800" b="0" dirty="0">
                <a:solidFill>
                  <a:srgbClr val="777777"/>
                </a:solidFill>
              </a:rPr>
              <a:t>Guidance will not be provided on a quarterly or annual basis</a:t>
            </a:r>
          </a:p>
          <a:p>
            <a:pPr marL="180975" indent="-180975">
              <a:spcBef>
                <a:spcPts val="0"/>
              </a:spcBef>
              <a:buClr>
                <a:schemeClr val="tx1"/>
              </a:buClr>
              <a:buFontTx/>
              <a:buAutoNum type="arabicPeriod"/>
              <a:tabLst>
                <a:tab pos="180975" algn="l"/>
                <a:tab pos="534988" algn="l"/>
              </a:tabLst>
              <a:defRPr/>
            </a:pPr>
            <a:r>
              <a:rPr lang="en-US" altLang="en-US" sz="800" b="0" dirty="0">
                <a:solidFill>
                  <a:srgbClr val="777777"/>
                </a:solidFill>
              </a:rPr>
              <a:t>JV results will be reflected in USG’s Equity </a:t>
            </a:r>
            <a:r>
              <a:rPr lang="en-US" altLang="en-US" sz="800" b="0" dirty="0" smtClean="0">
                <a:solidFill>
                  <a:srgbClr val="777777"/>
                </a:solidFill>
              </a:rPr>
              <a:t>Method </a:t>
            </a:r>
            <a:r>
              <a:rPr lang="en-US" altLang="en-US" sz="800" b="0" dirty="0">
                <a:solidFill>
                  <a:srgbClr val="777777"/>
                </a:solidFill>
              </a:rPr>
              <a:t>Income on its Statement of Operations, below the Operating Profit </a:t>
            </a:r>
            <a:r>
              <a:rPr lang="en-US" altLang="en-US" sz="800" b="0" dirty="0" smtClean="0">
                <a:solidFill>
                  <a:srgbClr val="777777"/>
                </a:solidFill>
              </a:rPr>
              <a:t>line and may vary based on finalization of fair valuation at the date of completion and foreign exchange rates </a:t>
            </a:r>
            <a:endParaRPr lang="en-AU" altLang="en-US" sz="800" b="0" dirty="0">
              <a:solidFill>
                <a:srgbClr val="777777"/>
              </a:solidFill>
            </a:endParaRPr>
          </a:p>
          <a:p>
            <a:pPr marL="180975" indent="-180975">
              <a:spcBef>
                <a:spcPts val="0"/>
              </a:spcBef>
              <a:buClr>
                <a:schemeClr val="tx1"/>
              </a:buClr>
              <a:buFontTx/>
              <a:buAutoNum type="arabicPeriod"/>
              <a:tabLst>
                <a:tab pos="180975" algn="l"/>
                <a:tab pos="534988" algn="l"/>
              </a:tabLst>
              <a:defRPr/>
            </a:pPr>
            <a:r>
              <a:rPr lang="en-US" altLang="en-US" sz="800" b="0" dirty="0">
                <a:solidFill>
                  <a:srgbClr val="777777"/>
                </a:solidFill>
              </a:rPr>
              <a:t>Represents full projected earnings contributions from USG’s contributed entities in 2014</a:t>
            </a:r>
          </a:p>
          <a:p>
            <a:pPr marL="180975" indent="-180975">
              <a:spcBef>
                <a:spcPts val="0"/>
              </a:spcBef>
              <a:buClr>
                <a:schemeClr val="tx1"/>
              </a:buClr>
              <a:buFontTx/>
              <a:buAutoNum type="arabicPeriod"/>
              <a:tabLst>
                <a:tab pos="180975" algn="l"/>
                <a:tab pos="534988" algn="l"/>
              </a:tabLst>
              <a:defRPr/>
            </a:pPr>
            <a:r>
              <a:rPr lang="en-US" altLang="en-US" sz="800" b="0" dirty="0">
                <a:solidFill>
                  <a:srgbClr val="777777"/>
                </a:solidFill>
              </a:rPr>
              <a:t>Expected interest payment related to the </a:t>
            </a:r>
            <a:r>
              <a:rPr lang="en-US" altLang="en-US" sz="800" b="0" dirty="0" smtClean="0">
                <a:solidFill>
                  <a:srgbClr val="777777"/>
                </a:solidFill>
              </a:rPr>
              <a:t>long-term debt used to fund the joint venture</a:t>
            </a:r>
            <a:endParaRPr lang="en-US" altLang="en-US" sz="800" b="0" dirty="0">
              <a:solidFill>
                <a:srgbClr val="777777"/>
              </a:solidFill>
            </a:endParaRPr>
          </a:p>
          <a:p>
            <a:pPr marL="180975" indent="-180975">
              <a:spcBef>
                <a:spcPts val="0"/>
              </a:spcBef>
              <a:buClr>
                <a:schemeClr val="tx1"/>
              </a:buClr>
              <a:buFontTx/>
              <a:buAutoNum type="arabicPeriod"/>
              <a:tabLst>
                <a:tab pos="180975" algn="l"/>
                <a:tab pos="534988" algn="l"/>
              </a:tabLst>
              <a:defRPr/>
            </a:pPr>
            <a:r>
              <a:rPr lang="en-US" altLang="en-US" sz="800" b="0" dirty="0">
                <a:solidFill>
                  <a:srgbClr val="777777"/>
                </a:solidFill>
              </a:rPr>
              <a:t>Expected contribution is based on 12 months of operations, results may vary based on the actual commencement date of JV </a:t>
            </a:r>
            <a:r>
              <a:rPr lang="en-US" altLang="en-US" sz="800" b="0" dirty="0" smtClean="0">
                <a:solidFill>
                  <a:srgbClr val="777777"/>
                </a:solidFill>
              </a:rPr>
              <a:t>operations</a:t>
            </a:r>
            <a:endParaRPr lang="en-US" altLang="en-US" sz="800" b="0" dirty="0">
              <a:solidFill>
                <a:srgbClr val="777777"/>
              </a:solidFill>
            </a:endParaRPr>
          </a:p>
          <a:p>
            <a:pPr marL="180975" indent="-180975">
              <a:spcBef>
                <a:spcPts val="0"/>
              </a:spcBef>
              <a:buClr>
                <a:schemeClr val="tx1"/>
              </a:buClr>
              <a:buFontTx/>
              <a:buAutoNum type="arabicPeriod"/>
              <a:tabLst>
                <a:tab pos="180975" algn="l"/>
                <a:tab pos="534988" algn="l"/>
              </a:tabLst>
              <a:defRPr/>
            </a:pPr>
            <a:r>
              <a:rPr lang="en-US" altLang="en-US" sz="800" b="0" dirty="0">
                <a:solidFill>
                  <a:srgbClr val="777777"/>
                </a:solidFill>
              </a:rPr>
              <a:t>$75m earn out payments have a Net Present Value of $50m based on the three- and five-year performance targets</a:t>
            </a:r>
          </a:p>
        </p:txBody>
      </p:sp>
      <p:sp>
        <p:nvSpPr>
          <p:cNvPr id="17" name="TextBox 16"/>
          <p:cNvSpPr txBox="1"/>
          <p:nvPr/>
        </p:nvSpPr>
        <p:spPr>
          <a:xfrm>
            <a:off x="561703" y="4650377"/>
            <a:ext cx="184731" cy="338554"/>
          </a:xfrm>
          <a:prstGeom prst="rect">
            <a:avLst/>
          </a:prstGeom>
          <a:noFill/>
        </p:spPr>
        <p:txBody>
          <a:bodyPr wrap="none" rtlCol="0">
            <a:spAutoFit/>
          </a:bodyPr>
          <a:lstStyle/>
          <a:p>
            <a:endParaRPr lang="en-US" dirty="0"/>
          </a:p>
        </p:txBody>
      </p:sp>
      <p:sp>
        <p:nvSpPr>
          <p:cNvPr id="2" name="Title 1"/>
          <p:cNvSpPr>
            <a:spLocks noGrp="1"/>
          </p:cNvSpPr>
          <p:nvPr>
            <p:ph type="title"/>
          </p:nvPr>
        </p:nvSpPr>
        <p:spPr/>
        <p:txBody>
          <a:bodyPr/>
          <a:lstStyle/>
          <a:p>
            <a:r>
              <a:rPr lang="en-US" dirty="0" smtClean="0"/>
              <a:t>USG funding and earnings implications</a:t>
            </a:r>
            <a:endParaRPr lang="en-US" dirty="0"/>
          </a:p>
        </p:txBody>
      </p:sp>
    </p:spTree>
    <p:extLst>
      <p:ext uri="{BB962C8B-B14F-4D97-AF65-F5344CB8AC3E}">
        <p14:creationId xmlns:p14="http://schemas.microsoft.com/office/powerpoint/2010/main" val="33425587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p:cNvSpPr>
          <p:nvPr/>
        </p:nvSpPr>
        <p:spPr bwMode="auto">
          <a:xfrm>
            <a:off x="5119687" y="1970362"/>
            <a:ext cx="3690938" cy="199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73050" indent="-273050" eaLnBrk="0" hangingPunct="0">
              <a:spcBef>
                <a:spcPts val="600"/>
              </a:spcBef>
              <a:spcAft>
                <a:spcPts val="600"/>
              </a:spcAft>
              <a:buClr>
                <a:srgbClr val="C00000"/>
              </a:buClr>
              <a:buFont typeface="Wingdings" pitchFamily="2" charset="2"/>
              <a:buChar char="§"/>
            </a:pPr>
            <a:r>
              <a:rPr lang="en-AU" sz="1400" b="0" dirty="0" smtClean="0">
                <a:cs typeface="Arial" charset="0"/>
              </a:rPr>
              <a:t>US$500m </a:t>
            </a:r>
            <a:r>
              <a:rPr lang="en-AU" sz="1400" b="0" dirty="0">
                <a:cs typeface="Arial" charset="0"/>
              </a:rPr>
              <a:t>upfront </a:t>
            </a:r>
            <a:r>
              <a:rPr lang="en-AU" sz="1400" b="0" dirty="0" smtClean="0">
                <a:cs typeface="Arial" charset="0"/>
              </a:rPr>
              <a:t>cash:</a:t>
            </a:r>
          </a:p>
          <a:p>
            <a:pPr marL="628650" lvl="1" indent="-285750" eaLnBrk="0" hangingPunct="0">
              <a:spcBef>
                <a:spcPts val="0"/>
              </a:spcBef>
              <a:buClr>
                <a:srgbClr val="C00000"/>
              </a:buClr>
              <a:buFont typeface="Arial" charset="0"/>
              <a:buChar char="-"/>
            </a:pPr>
            <a:r>
              <a:rPr lang="en-AU" sz="1200" b="0" dirty="0" smtClean="0">
                <a:solidFill>
                  <a:srgbClr val="7E7E7E"/>
                </a:solidFill>
              </a:rPr>
              <a:t>Majority </a:t>
            </a:r>
            <a:r>
              <a:rPr lang="en-AU" sz="1200" b="0" dirty="0">
                <a:solidFill>
                  <a:srgbClr val="7E7E7E"/>
                </a:solidFill>
              </a:rPr>
              <a:t>of </a:t>
            </a:r>
            <a:r>
              <a:rPr lang="en-AU" sz="1200" b="0" dirty="0" smtClean="0">
                <a:solidFill>
                  <a:srgbClr val="7E7E7E"/>
                </a:solidFill>
              </a:rPr>
              <a:t>proceeds </a:t>
            </a:r>
            <a:r>
              <a:rPr lang="en-AU" sz="1200" b="0" dirty="0">
                <a:solidFill>
                  <a:srgbClr val="7E7E7E"/>
                </a:solidFill>
              </a:rPr>
              <a:t>to be applied to reducing Boral’s </a:t>
            </a:r>
            <a:r>
              <a:rPr lang="en-AU" sz="1200" b="0" dirty="0" smtClean="0">
                <a:solidFill>
                  <a:srgbClr val="7E7E7E"/>
                </a:solidFill>
              </a:rPr>
              <a:t>debt</a:t>
            </a:r>
          </a:p>
          <a:p>
            <a:pPr marL="628650" lvl="1" indent="-285750" eaLnBrk="0" hangingPunct="0">
              <a:spcBef>
                <a:spcPct val="45000"/>
              </a:spcBef>
              <a:buClr>
                <a:srgbClr val="C00000"/>
              </a:buClr>
              <a:buFont typeface="Arial" charset="0"/>
              <a:buChar char="-"/>
            </a:pPr>
            <a:r>
              <a:rPr lang="en-AU" sz="1200" b="0" dirty="0" smtClean="0">
                <a:solidFill>
                  <a:srgbClr val="7E7E7E"/>
                </a:solidFill>
              </a:rPr>
              <a:t>May </a:t>
            </a:r>
            <a:r>
              <a:rPr lang="en-AU" sz="1200" b="0" dirty="0">
                <a:solidFill>
                  <a:srgbClr val="7E7E7E"/>
                </a:solidFill>
              </a:rPr>
              <a:t>also consider capital management </a:t>
            </a:r>
            <a:r>
              <a:rPr lang="en-AU" sz="1200" b="0" dirty="0" smtClean="0">
                <a:solidFill>
                  <a:srgbClr val="7E7E7E"/>
                </a:solidFill>
              </a:rPr>
              <a:t>initiatives, </a:t>
            </a:r>
            <a:r>
              <a:rPr lang="en-AU" sz="1200" b="0" dirty="0">
                <a:solidFill>
                  <a:srgbClr val="7E7E7E"/>
                </a:solidFill>
              </a:rPr>
              <a:t>subject to market </a:t>
            </a:r>
            <a:r>
              <a:rPr lang="en-AU" sz="1200" b="0" dirty="0" smtClean="0">
                <a:solidFill>
                  <a:srgbClr val="7E7E7E"/>
                </a:solidFill>
              </a:rPr>
              <a:t>conditions</a:t>
            </a:r>
          </a:p>
          <a:p>
            <a:pPr marL="273050" lvl="1" indent="-273050" eaLnBrk="0" hangingPunct="0">
              <a:spcBef>
                <a:spcPts val="600"/>
              </a:spcBef>
              <a:spcAft>
                <a:spcPts val="600"/>
              </a:spcAft>
              <a:buClr>
                <a:srgbClr val="C00000"/>
              </a:buClr>
              <a:buFont typeface="Wingdings" pitchFamily="2" charset="2"/>
              <a:buChar char="§"/>
            </a:pPr>
            <a:r>
              <a:rPr lang="en-AU" sz="1400" b="0" dirty="0" smtClean="0">
                <a:cs typeface="Arial" charset="0"/>
              </a:rPr>
              <a:t>Reduction </a:t>
            </a:r>
            <a:r>
              <a:rPr lang="en-AU" sz="1400" b="0" dirty="0">
                <a:cs typeface="Arial" charset="0"/>
              </a:rPr>
              <a:t>in </a:t>
            </a:r>
            <a:r>
              <a:rPr lang="en-AU" sz="1400" b="0" dirty="0" err="1" smtClean="0">
                <a:cs typeface="Arial" charset="0"/>
              </a:rPr>
              <a:t>proforma</a:t>
            </a:r>
            <a:r>
              <a:rPr lang="en-AU" sz="1400" b="0" dirty="0" smtClean="0">
                <a:cs typeface="Arial" charset="0"/>
              </a:rPr>
              <a:t> gearing reflects group </a:t>
            </a:r>
            <a:r>
              <a:rPr lang="en-AU" sz="1400" b="0" dirty="0">
                <a:cs typeface="Arial" charset="0"/>
              </a:rPr>
              <a:t>net debt </a:t>
            </a:r>
            <a:r>
              <a:rPr lang="en-AU" sz="1400" b="0" dirty="0" smtClean="0">
                <a:cs typeface="Arial" charset="0"/>
              </a:rPr>
              <a:t>reducing to </a:t>
            </a:r>
            <a:r>
              <a:rPr lang="en-AU" sz="1400" b="0" dirty="0">
                <a:cs typeface="Arial" charset="0"/>
              </a:rPr>
              <a:t>~ A$0.9bn</a:t>
            </a:r>
          </a:p>
          <a:p>
            <a:pPr marL="273050" indent="-273050" eaLnBrk="0" hangingPunct="0">
              <a:spcBef>
                <a:spcPts val="600"/>
              </a:spcBef>
              <a:spcAft>
                <a:spcPts val="600"/>
              </a:spcAft>
              <a:buClr>
                <a:srgbClr val="C00000"/>
              </a:buClr>
              <a:buFont typeface="Wingdings" pitchFamily="2" charset="2"/>
              <a:buChar char="§"/>
            </a:pPr>
            <a:r>
              <a:rPr lang="en-AU" sz="1400" b="0" dirty="0" smtClean="0">
                <a:cs typeface="Arial" charset="0"/>
              </a:rPr>
              <a:t>JV self funding </a:t>
            </a:r>
            <a:endParaRPr lang="en-AU" sz="1400" b="0" dirty="0">
              <a:cs typeface="Arial" charset="0"/>
            </a:endParaRPr>
          </a:p>
        </p:txBody>
      </p:sp>
      <p:sp>
        <p:nvSpPr>
          <p:cNvPr id="6164" name="Text Placeholder 7"/>
          <p:cNvSpPr txBox="1">
            <a:spLocks/>
          </p:cNvSpPr>
          <p:nvPr/>
        </p:nvSpPr>
        <p:spPr bwMode="auto">
          <a:xfrm>
            <a:off x="261938" y="6470650"/>
            <a:ext cx="837872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defTabSz="457200" eaLnBrk="0" fontAlgn="base" hangingPunct="0">
              <a:spcBef>
                <a:spcPct val="0"/>
              </a:spcBef>
              <a:spcAft>
                <a:spcPct val="0"/>
              </a:spcAft>
              <a:defRPr sz="1600" b="1">
                <a:solidFill>
                  <a:schemeClr val="tx1"/>
                </a:solidFill>
                <a:latin typeface="Arial" charset="0"/>
              </a:defRPr>
            </a:lvl6pPr>
            <a:lvl7pPr marL="2971800" indent="-228600" defTabSz="457200" eaLnBrk="0" fontAlgn="base" hangingPunct="0">
              <a:spcBef>
                <a:spcPct val="0"/>
              </a:spcBef>
              <a:spcAft>
                <a:spcPct val="0"/>
              </a:spcAft>
              <a:defRPr sz="1600" b="1">
                <a:solidFill>
                  <a:schemeClr val="tx1"/>
                </a:solidFill>
                <a:latin typeface="Arial" charset="0"/>
              </a:defRPr>
            </a:lvl7pPr>
            <a:lvl8pPr marL="3429000" indent="-228600" defTabSz="457200" eaLnBrk="0" fontAlgn="base" hangingPunct="0">
              <a:spcBef>
                <a:spcPct val="0"/>
              </a:spcBef>
              <a:spcAft>
                <a:spcPct val="0"/>
              </a:spcAft>
              <a:defRPr sz="1600" b="1">
                <a:solidFill>
                  <a:schemeClr val="tx1"/>
                </a:solidFill>
                <a:latin typeface="Arial" charset="0"/>
              </a:defRPr>
            </a:lvl8pPr>
            <a:lvl9pPr marL="3886200" indent="-228600" defTabSz="457200" eaLnBrk="0" fontAlgn="base" hangingPunct="0">
              <a:spcBef>
                <a:spcPct val="0"/>
              </a:spcBef>
              <a:spcAft>
                <a:spcPct val="0"/>
              </a:spcAft>
              <a:defRPr sz="1600" b="1">
                <a:solidFill>
                  <a:schemeClr val="tx1"/>
                </a:solidFill>
                <a:latin typeface="Arial" charset="0"/>
              </a:defRPr>
            </a:lvl9pPr>
          </a:lstStyle>
          <a:p>
            <a:pPr marL="180975" indent="-180975">
              <a:spcBef>
                <a:spcPts val="0"/>
              </a:spcBef>
              <a:buClr>
                <a:schemeClr val="tx1"/>
              </a:buClr>
              <a:buFontTx/>
              <a:buAutoNum type="arabicPeriod"/>
              <a:tabLst>
                <a:tab pos="180975" algn="l"/>
                <a:tab pos="534988" algn="l"/>
              </a:tabLst>
              <a:defRPr/>
            </a:pPr>
            <a:r>
              <a:rPr lang="en-AU" sz="800" b="0" dirty="0">
                <a:solidFill>
                  <a:srgbClr val="777777"/>
                </a:solidFill>
              </a:rPr>
              <a:t>Illustrative impact on balance sheet ratios if the transaction had occurred on 30 June </a:t>
            </a:r>
            <a:r>
              <a:rPr lang="en-AU" sz="800" b="0" dirty="0" smtClean="0">
                <a:solidFill>
                  <a:srgbClr val="777777"/>
                </a:solidFill>
              </a:rPr>
              <a:t>2013. </a:t>
            </a:r>
            <a:r>
              <a:rPr lang="en-AU" sz="800" b="0" dirty="0">
                <a:solidFill>
                  <a:srgbClr val="777777"/>
                </a:solidFill>
              </a:rPr>
              <a:t>U</a:t>
            </a:r>
            <a:r>
              <a:rPr lang="en-AU" altLang="en-US" sz="800" b="0" dirty="0">
                <a:solidFill>
                  <a:srgbClr val="777777"/>
                </a:solidFill>
              </a:rPr>
              <a:t>naudited figures for illustrative purposes only, assumes FX AUD/ USD of </a:t>
            </a:r>
            <a:r>
              <a:rPr lang="en-AU" altLang="en-US" sz="800" b="0" dirty="0" smtClean="0">
                <a:solidFill>
                  <a:srgbClr val="777777"/>
                </a:solidFill>
              </a:rPr>
              <a:t>0.9257.</a:t>
            </a:r>
          </a:p>
        </p:txBody>
      </p:sp>
      <p:sp>
        <p:nvSpPr>
          <p:cNvPr id="2" name="Title 1"/>
          <p:cNvSpPr>
            <a:spLocks noGrp="1"/>
          </p:cNvSpPr>
          <p:nvPr>
            <p:ph type="title"/>
          </p:nvPr>
        </p:nvSpPr>
        <p:spPr/>
        <p:txBody>
          <a:bodyPr/>
          <a:lstStyle/>
          <a:p>
            <a:r>
              <a:rPr lang="en-US" altLang="en-US" dirty="0">
                <a:ea typeface="Gulim" pitchFamily="34" charset="-127"/>
              </a:rPr>
              <a:t>Strengthening </a:t>
            </a:r>
            <a:r>
              <a:rPr lang="en-US" altLang="en-US" dirty="0" smtClean="0">
                <a:ea typeface="Gulim" pitchFamily="34" charset="-127"/>
              </a:rPr>
              <a:t>BORAL’s Balance Sheet</a:t>
            </a:r>
            <a:r>
              <a:rPr lang="en-US" altLang="en-US" dirty="0">
                <a:ea typeface="Gulim" pitchFamily="34" charset="-127"/>
              </a:rPr>
              <a:t/>
            </a:r>
            <a:br>
              <a:rPr lang="en-US" altLang="en-US" dirty="0">
                <a:ea typeface="Gulim" pitchFamily="34" charset="-127"/>
              </a:rPr>
            </a:br>
            <a:endParaRPr lang="en-US" altLang="en-US" sz="1200" baseline="30000" dirty="0">
              <a:ea typeface="Gulim" pitchFamily="34" charset="-127"/>
            </a:endParaRPr>
          </a:p>
        </p:txBody>
      </p:sp>
      <p:sp>
        <p:nvSpPr>
          <p:cNvPr id="16" name="Content Placeholder 2"/>
          <p:cNvSpPr>
            <a:spLocks noGrp="1"/>
          </p:cNvSpPr>
          <p:nvPr>
            <p:ph idx="1"/>
          </p:nvPr>
        </p:nvSpPr>
        <p:spPr>
          <a:xfrm>
            <a:off x="437504" y="4242349"/>
            <a:ext cx="8229600" cy="1906796"/>
          </a:xfrm>
        </p:spPr>
        <p:txBody>
          <a:bodyPr/>
          <a:lstStyle/>
          <a:p>
            <a:pPr marL="0" indent="0">
              <a:buNone/>
            </a:pPr>
            <a:r>
              <a:rPr lang="en-AU" sz="1600" b="1" dirty="0" smtClean="0">
                <a:cs typeface="Arial" charset="0"/>
              </a:rPr>
              <a:t>Impact </a:t>
            </a:r>
            <a:r>
              <a:rPr lang="en-AU" sz="1600" b="1" dirty="0">
                <a:cs typeface="Arial" charset="0"/>
              </a:rPr>
              <a:t>to financial statements</a:t>
            </a:r>
          </a:p>
          <a:p>
            <a:r>
              <a:rPr lang="en-US" dirty="0"/>
              <a:t>Transaction will be reflected in Boral’s accounts as an equity accounted interest (50%) in joint ventures following</a:t>
            </a:r>
          </a:p>
          <a:p>
            <a:pPr lvl="1"/>
            <a:r>
              <a:rPr lang="en-US" dirty="0" smtClean="0"/>
              <a:t>De-consolidation </a:t>
            </a:r>
            <a:r>
              <a:rPr lang="en-US" dirty="0"/>
              <a:t>of existing Australian and Asian subsidiaries</a:t>
            </a:r>
          </a:p>
          <a:p>
            <a:pPr lvl="1"/>
            <a:r>
              <a:rPr lang="en-US" dirty="0"/>
              <a:t>Recognition of single balance sheet asset, equity accounted investment in joint ventures, at fair value</a:t>
            </a:r>
          </a:p>
          <a:p>
            <a:r>
              <a:rPr lang="en-US" dirty="0"/>
              <a:t>Final accounting impact will be </a:t>
            </a:r>
            <a:r>
              <a:rPr lang="en-US" dirty="0" smtClean="0"/>
              <a:t>finalised </a:t>
            </a:r>
            <a:r>
              <a:rPr lang="en-US" dirty="0"/>
              <a:t>following transaction </a:t>
            </a:r>
            <a:r>
              <a:rPr lang="en-US" dirty="0" smtClean="0"/>
              <a:t>completion</a:t>
            </a:r>
          </a:p>
          <a:p>
            <a:r>
              <a:rPr lang="en-US" dirty="0" smtClean="0"/>
              <a:t>Value accretive for Boral shareholders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09573756"/>
              </p:ext>
            </p:extLst>
          </p:nvPr>
        </p:nvGraphicFramePr>
        <p:xfrm>
          <a:off x="483327" y="2121445"/>
          <a:ext cx="4441098" cy="1753183"/>
        </p:xfrm>
        <a:graphic>
          <a:graphicData uri="http://schemas.openxmlformats.org/drawingml/2006/table">
            <a:tbl>
              <a:tblPr firstRow="1" bandRow="1">
                <a:tableStyleId>{21E4AEA4-8DFA-4A89-87EB-49C32662AFE0}</a:tableStyleId>
              </a:tblPr>
              <a:tblGrid>
                <a:gridCol w="2478948"/>
                <a:gridCol w="962025"/>
                <a:gridCol w="1000125"/>
              </a:tblGrid>
              <a:tr h="415326">
                <a:tc>
                  <a:txBody>
                    <a:bodyPr/>
                    <a:lstStyle/>
                    <a:p>
                      <a:endParaRPr lang="en-US" dirty="0"/>
                    </a:p>
                  </a:txBody>
                  <a:tcPr>
                    <a:solidFill>
                      <a:srgbClr val="009530"/>
                    </a:solidFill>
                  </a:tcPr>
                </a:tc>
                <a:tc>
                  <a:txBody>
                    <a:bodyPr/>
                    <a:lstStyle/>
                    <a:p>
                      <a:pPr algn="ctr"/>
                      <a:r>
                        <a:rPr lang="en-US" sz="1400" dirty="0" smtClean="0"/>
                        <a:t>30 June 2013</a:t>
                      </a:r>
                      <a:endParaRPr lang="en-US" sz="1400" dirty="0"/>
                    </a:p>
                  </a:txBody>
                  <a:tcPr>
                    <a:solidFill>
                      <a:srgbClr val="009530"/>
                    </a:solidFill>
                  </a:tcPr>
                </a:tc>
                <a:tc>
                  <a:txBody>
                    <a:bodyPr/>
                    <a:lstStyle/>
                    <a:p>
                      <a:pPr algn="ctr"/>
                      <a:r>
                        <a:rPr lang="en-US" sz="1400" dirty="0" smtClean="0"/>
                        <a:t>Proforma</a:t>
                      </a:r>
                      <a:r>
                        <a:rPr lang="en-US" sz="1400" baseline="30000" dirty="0" smtClean="0"/>
                        <a:t>1</a:t>
                      </a:r>
                      <a:endParaRPr lang="en-US" sz="1400" baseline="30000" dirty="0"/>
                    </a:p>
                  </a:txBody>
                  <a:tcPr>
                    <a:solidFill>
                      <a:srgbClr val="009530"/>
                    </a:solidFill>
                  </a:tcPr>
                </a:tc>
              </a:tr>
              <a:tr h="415326">
                <a:tc>
                  <a:txBody>
                    <a:bodyPr/>
                    <a:lstStyle/>
                    <a:p>
                      <a:r>
                        <a:rPr lang="en-US" sz="1400" dirty="0" smtClean="0">
                          <a:solidFill>
                            <a:srgbClr val="FFFFFF"/>
                          </a:solidFill>
                          <a:latin typeface="Arial" pitchFamily="34" charset="0"/>
                          <a:cs typeface="Arial" pitchFamily="34" charset="0"/>
                        </a:rPr>
                        <a:t>Gearing</a:t>
                      </a:r>
                      <a:br>
                        <a:rPr lang="en-US" sz="1400" dirty="0" smtClean="0">
                          <a:solidFill>
                            <a:srgbClr val="FFFFFF"/>
                          </a:solidFill>
                          <a:latin typeface="Arial" pitchFamily="34" charset="0"/>
                          <a:cs typeface="Arial" pitchFamily="34" charset="0"/>
                        </a:rPr>
                      </a:br>
                      <a:r>
                        <a:rPr lang="en-US" sz="1400" dirty="0" smtClean="0">
                          <a:solidFill>
                            <a:srgbClr val="FFFFFF"/>
                          </a:solidFill>
                          <a:latin typeface="Arial" pitchFamily="34" charset="0"/>
                          <a:cs typeface="Arial" pitchFamily="34" charset="0"/>
                        </a:rPr>
                        <a:t>(Net debt / net debt + equity)</a:t>
                      </a:r>
                      <a:endParaRPr lang="en-US" sz="1400" baseline="30000" dirty="0">
                        <a:solidFill>
                          <a:srgbClr val="FFFFFF"/>
                        </a:solidFill>
                        <a:latin typeface="Arial" pitchFamily="34" charset="0"/>
                        <a:cs typeface="Arial" pitchFamily="34" charset="0"/>
                      </a:endParaRPr>
                    </a:p>
                  </a:txBody>
                  <a:tcPr anchor="ctr">
                    <a:solidFill>
                      <a:srgbClr val="7E7E7E"/>
                    </a:solidFill>
                  </a:tcPr>
                </a:tc>
                <a:tc>
                  <a:txBody>
                    <a:bodyPr/>
                    <a:lstStyle/>
                    <a:p>
                      <a:pPr algn="ctr"/>
                      <a:r>
                        <a:rPr lang="en-US" sz="1400" b="0" dirty="0" smtClean="0">
                          <a:solidFill>
                            <a:srgbClr val="FFFFFF"/>
                          </a:solidFill>
                          <a:latin typeface="Arial" pitchFamily="34" charset="0"/>
                          <a:cs typeface="Arial" pitchFamily="34" charset="0"/>
                        </a:rPr>
                        <a:t>30%</a:t>
                      </a:r>
                      <a:endParaRPr lang="en-US" sz="1400" b="0" dirty="0">
                        <a:solidFill>
                          <a:srgbClr val="FFFFFF"/>
                        </a:solidFill>
                        <a:latin typeface="Arial" pitchFamily="34" charset="0"/>
                        <a:cs typeface="Arial" pitchFamily="34" charset="0"/>
                      </a:endParaRPr>
                    </a:p>
                  </a:txBody>
                  <a:tcPr anchor="ctr">
                    <a:solidFill>
                      <a:srgbClr val="7E7E7E"/>
                    </a:solidFill>
                  </a:tcPr>
                </a:tc>
                <a:tc>
                  <a:txBody>
                    <a:bodyPr/>
                    <a:lstStyle/>
                    <a:p>
                      <a:pPr algn="ctr"/>
                      <a:r>
                        <a:rPr lang="en-US" sz="1400" b="0" dirty="0" smtClean="0">
                          <a:solidFill>
                            <a:srgbClr val="FFFFFF"/>
                          </a:solidFill>
                          <a:latin typeface="Arial" pitchFamily="34" charset="0"/>
                          <a:cs typeface="Arial" pitchFamily="34" charset="0"/>
                        </a:rPr>
                        <a:t>22%</a:t>
                      </a:r>
                      <a:endParaRPr lang="en-US" sz="1400" b="0" dirty="0">
                        <a:solidFill>
                          <a:srgbClr val="FFFFFF"/>
                        </a:solidFill>
                        <a:latin typeface="Arial" pitchFamily="34" charset="0"/>
                        <a:cs typeface="Arial" pitchFamily="34" charset="0"/>
                      </a:endParaRPr>
                    </a:p>
                  </a:txBody>
                  <a:tcPr anchor="ctr">
                    <a:solidFill>
                      <a:srgbClr val="7E7E7E"/>
                    </a:solidFill>
                  </a:tcPr>
                </a:tc>
              </a:tr>
              <a:tr h="716863">
                <a:tc>
                  <a:txBody>
                    <a:bodyPr/>
                    <a:lstStyle/>
                    <a:p>
                      <a:r>
                        <a:rPr lang="en-US" sz="1400" dirty="0" smtClean="0">
                          <a:solidFill>
                            <a:srgbClr val="FFFFFF"/>
                          </a:solidFill>
                          <a:latin typeface="Arial" pitchFamily="34" charset="0"/>
                          <a:cs typeface="Arial" pitchFamily="34" charset="0"/>
                        </a:rPr>
                        <a:t>Gearing</a:t>
                      </a:r>
                      <a:br>
                        <a:rPr lang="en-US" sz="1400" dirty="0" smtClean="0">
                          <a:solidFill>
                            <a:srgbClr val="FFFFFF"/>
                          </a:solidFill>
                          <a:latin typeface="Arial" pitchFamily="34" charset="0"/>
                          <a:cs typeface="Arial" pitchFamily="34" charset="0"/>
                        </a:rPr>
                      </a:br>
                      <a:r>
                        <a:rPr lang="en-US" sz="1400" dirty="0" smtClean="0">
                          <a:solidFill>
                            <a:srgbClr val="FFFFFF"/>
                          </a:solidFill>
                          <a:latin typeface="Arial" pitchFamily="34" charset="0"/>
                          <a:cs typeface="Arial" pitchFamily="34" charset="0"/>
                        </a:rPr>
                        <a:t>(covenant calculation )</a:t>
                      </a:r>
                      <a:endParaRPr lang="en-US" sz="1400" baseline="30000" dirty="0">
                        <a:solidFill>
                          <a:srgbClr val="FFFFFF"/>
                        </a:solidFill>
                        <a:latin typeface="Arial" pitchFamily="34" charset="0"/>
                        <a:cs typeface="Arial" pitchFamily="34" charset="0"/>
                      </a:endParaRPr>
                    </a:p>
                  </a:txBody>
                  <a:tcPr anchor="ctr">
                    <a:solidFill>
                      <a:srgbClr val="7E7E7E"/>
                    </a:solidFill>
                  </a:tcPr>
                </a:tc>
                <a:tc>
                  <a:txBody>
                    <a:bodyPr/>
                    <a:lstStyle/>
                    <a:p>
                      <a:pPr algn="ctr"/>
                      <a:r>
                        <a:rPr lang="en-US" sz="1400" b="0" dirty="0" smtClean="0">
                          <a:solidFill>
                            <a:srgbClr val="FFFFFF"/>
                          </a:solidFill>
                          <a:latin typeface="Arial" pitchFamily="34" charset="0"/>
                          <a:cs typeface="Arial" pitchFamily="34" charset="0"/>
                        </a:rPr>
                        <a:t>40%</a:t>
                      </a:r>
                      <a:endParaRPr lang="en-US" sz="1400" b="0" dirty="0">
                        <a:solidFill>
                          <a:srgbClr val="FFFFFF"/>
                        </a:solidFill>
                        <a:latin typeface="Arial" pitchFamily="34" charset="0"/>
                        <a:cs typeface="Arial" pitchFamily="34" charset="0"/>
                      </a:endParaRPr>
                    </a:p>
                  </a:txBody>
                  <a:tcPr anchor="ctr">
                    <a:solidFill>
                      <a:srgbClr val="7E7E7E"/>
                    </a:solidFill>
                  </a:tcPr>
                </a:tc>
                <a:tc>
                  <a:txBody>
                    <a:bodyPr/>
                    <a:lstStyle/>
                    <a:p>
                      <a:pPr algn="ctr"/>
                      <a:r>
                        <a:rPr lang="en-US" sz="1400" b="0" dirty="0" smtClean="0">
                          <a:solidFill>
                            <a:srgbClr val="FFFFFF"/>
                          </a:solidFill>
                          <a:latin typeface="Arial" pitchFamily="34" charset="0"/>
                          <a:cs typeface="Arial" pitchFamily="34" charset="0"/>
                        </a:rPr>
                        <a:t>29%</a:t>
                      </a:r>
                      <a:endParaRPr lang="en-US" sz="1400" b="0" dirty="0">
                        <a:solidFill>
                          <a:srgbClr val="FFFFFF"/>
                        </a:solidFill>
                        <a:latin typeface="Arial" pitchFamily="34" charset="0"/>
                        <a:cs typeface="Arial" pitchFamily="34" charset="0"/>
                      </a:endParaRPr>
                    </a:p>
                  </a:txBody>
                  <a:tcPr anchor="ctr">
                    <a:solidFill>
                      <a:srgbClr val="7E7E7E"/>
                    </a:solidFill>
                  </a:tcPr>
                </a:tc>
              </a:tr>
            </a:tbl>
          </a:graphicData>
        </a:graphic>
      </p:graphicFrame>
      <p:sp>
        <p:nvSpPr>
          <p:cNvPr id="9" name="Rectangle 10"/>
          <p:cNvSpPr>
            <a:spLocks noChangeArrowheads="1"/>
          </p:cNvSpPr>
          <p:nvPr/>
        </p:nvSpPr>
        <p:spPr bwMode="auto">
          <a:xfrm>
            <a:off x="487363" y="1746250"/>
            <a:ext cx="42552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GB" dirty="0" smtClean="0"/>
              <a:t>As at 30 </a:t>
            </a:r>
            <a:r>
              <a:rPr lang="en-GB" dirty="0"/>
              <a:t>June </a:t>
            </a:r>
            <a:r>
              <a:rPr lang="en-GB" dirty="0" smtClean="0"/>
              <a:t>2013 – Proforma Gearing</a:t>
            </a:r>
            <a:endParaRPr lang="en-GB" baseline="30000" dirty="0" smtClean="0"/>
          </a:p>
        </p:txBody>
      </p:sp>
    </p:spTree>
    <p:extLst>
      <p:ext uri="{BB962C8B-B14F-4D97-AF65-F5344CB8AC3E}">
        <p14:creationId xmlns:p14="http://schemas.microsoft.com/office/powerpoint/2010/main" val="324000576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Content</a:t>
            </a:r>
            <a:endParaRPr lang="en-US" b="0" dirty="0"/>
          </a:p>
        </p:txBody>
      </p:sp>
      <p:sp>
        <p:nvSpPr>
          <p:cNvPr id="13" name="Content Placeholder 3"/>
          <p:cNvSpPr>
            <a:spLocks noGrp="1"/>
          </p:cNvSpPr>
          <p:nvPr>
            <p:ph idx="1"/>
          </p:nvPr>
        </p:nvSpPr>
        <p:spPr>
          <a:xfrm>
            <a:off x="457200" y="1600200"/>
            <a:ext cx="8229600" cy="4525963"/>
          </a:xfrm>
        </p:spPr>
        <p:txBody>
          <a:bodyPr/>
          <a:lstStyle/>
          <a:p>
            <a:pPr>
              <a:buAutoNum type="arabicPeriod"/>
            </a:pPr>
            <a:r>
              <a:rPr lang="en-US" sz="1800" i="1" dirty="0" smtClean="0">
                <a:solidFill>
                  <a:srgbClr val="009530"/>
                </a:solidFill>
              </a:rPr>
              <a:t>Overview of the transaction / strategic rationale</a:t>
            </a:r>
          </a:p>
          <a:p>
            <a:pPr>
              <a:buFont typeface="Wingdings" pitchFamily="2" charset="2"/>
              <a:buAutoNum type="arabicPeriod"/>
            </a:pPr>
            <a:r>
              <a:rPr lang="en-AU" altLang="en-US" sz="1800" dirty="0">
                <a:ea typeface="ＭＳ Ｐゴシック" pitchFamily="34" charset="-128"/>
              </a:rPr>
              <a:t>USG’s IP / Technology and adjacent </a:t>
            </a:r>
            <a:r>
              <a:rPr lang="en-AU" altLang="en-US" sz="1800" dirty="0" smtClean="0">
                <a:ea typeface="ＭＳ Ｐゴシック" pitchFamily="34" charset="-128"/>
              </a:rPr>
              <a:t>products</a:t>
            </a:r>
          </a:p>
          <a:p>
            <a:pPr>
              <a:buFont typeface="Wingdings" pitchFamily="2" charset="2"/>
              <a:buAutoNum type="arabicPeriod"/>
            </a:pPr>
            <a:r>
              <a:rPr lang="en-AU" altLang="en-US" sz="1800" dirty="0">
                <a:ea typeface="ＭＳ Ｐゴシック" pitchFamily="34" charset="-128"/>
              </a:rPr>
              <a:t>JV’s combined footprint and markets</a:t>
            </a:r>
          </a:p>
          <a:p>
            <a:pPr>
              <a:buFont typeface="Wingdings" pitchFamily="2" charset="2"/>
              <a:buAutoNum type="arabicPeriod"/>
            </a:pPr>
            <a:r>
              <a:rPr lang="en-AU" altLang="en-US" sz="1800" dirty="0" smtClean="0">
                <a:ea typeface="ＭＳ Ｐゴシック" pitchFamily="34" charset="-128"/>
              </a:rPr>
              <a:t>Synergies</a:t>
            </a:r>
          </a:p>
          <a:p>
            <a:pPr>
              <a:buFont typeface="Wingdings" pitchFamily="2" charset="2"/>
              <a:buAutoNum type="arabicPeriod"/>
            </a:pPr>
            <a:r>
              <a:rPr lang="en-AU" altLang="en-US" sz="1800" dirty="0">
                <a:ea typeface="ＭＳ Ｐゴシック" pitchFamily="34" charset="-128"/>
              </a:rPr>
              <a:t>Key transaction </a:t>
            </a:r>
            <a:r>
              <a:rPr lang="en-AU" altLang="en-US" sz="1800" dirty="0" smtClean="0">
                <a:ea typeface="ＭＳ Ｐゴシック" pitchFamily="34" charset="-128"/>
              </a:rPr>
              <a:t>terms</a:t>
            </a:r>
          </a:p>
          <a:p>
            <a:pPr>
              <a:buFont typeface="Wingdings" pitchFamily="2" charset="2"/>
              <a:buAutoNum type="arabicPeriod"/>
            </a:pPr>
            <a:r>
              <a:rPr lang="en-US" altLang="en-US" sz="1800" dirty="0">
                <a:ea typeface="ＭＳ Ｐゴシック" pitchFamily="34" charset="-128"/>
              </a:rPr>
              <a:t>Company specific factors</a:t>
            </a:r>
            <a:endParaRPr lang="en-AU" altLang="en-US" sz="1800" dirty="0">
              <a:ea typeface="ＭＳ Ｐゴシック" pitchFamily="34" charset="-128"/>
            </a:endParaRPr>
          </a:p>
          <a:p>
            <a:pPr>
              <a:buFont typeface="Wingdings" pitchFamily="2" charset="2"/>
              <a:buAutoNum type="arabicPeriod"/>
            </a:pPr>
            <a:r>
              <a:rPr lang="en-AU" altLang="en-US" sz="1800" dirty="0" smtClean="0">
                <a:ea typeface="ＭＳ Ｐゴシック" pitchFamily="34" charset="-128"/>
              </a:rPr>
              <a:t>Summary</a:t>
            </a:r>
          </a:p>
          <a:p>
            <a:pPr marL="0" indent="0">
              <a:buNone/>
            </a:pPr>
            <a:r>
              <a:rPr lang="en-AU" altLang="en-US" sz="1800" dirty="0" smtClean="0">
                <a:ea typeface="ＭＳ Ｐゴシック" pitchFamily="34" charset="-128"/>
              </a:rPr>
              <a:t>Appendix</a:t>
            </a:r>
            <a:endParaRPr lang="en-US" altLang="en-US" sz="1800"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AutoNum type="arabicPeriod"/>
            </a:pPr>
            <a:endParaRPr lang="en-US" dirty="0">
              <a:solidFill>
                <a:srgbClr val="009530"/>
              </a:solidFill>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5" name="Rectangle 10"/>
          <p:cNvSpPr>
            <a:spLocks noChangeArrowheads="1"/>
          </p:cNvSpPr>
          <p:nvPr/>
        </p:nvSpPr>
        <p:spPr bwMode="auto">
          <a:xfrm>
            <a:off x="392113" y="1746250"/>
            <a:ext cx="539397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GB" dirty="0"/>
              <a:t>Year ended 30 June </a:t>
            </a:r>
            <a:r>
              <a:rPr lang="en-GB" dirty="0" smtClean="0"/>
              <a:t>2013 – Proforma Income Statement</a:t>
            </a:r>
          </a:p>
          <a:p>
            <a:r>
              <a:rPr lang="en-GB" sz="1400" b="0" i="1" dirty="0" smtClean="0">
                <a:solidFill>
                  <a:srgbClr val="7E7E7E"/>
                </a:solidFill>
              </a:rPr>
              <a:t>Illustrative FY2013 Income Statement as if transaction had occurred on 1 July 2012</a:t>
            </a:r>
            <a:endParaRPr lang="en-AU" sz="1400" b="0" i="1" dirty="0">
              <a:solidFill>
                <a:srgbClr val="7E7E7E"/>
              </a:solidFill>
            </a:endParaRPr>
          </a:p>
        </p:txBody>
      </p:sp>
      <p:sp>
        <p:nvSpPr>
          <p:cNvPr id="5166" name="Rectangle 6"/>
          <p:cNvSpPr>
            <a:spLocks/>
          </p:cNvSpPr>
          <p:nvPr/>
        </p:nvSpPr>
        <p:spPr bwMode="auto">
          <a:xfrm>
            <a:off x="5834062" y="2211388"/>
            <a:ext cx="3167063"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73050" indent="-273050" eaLnBrk="0" hangingPunct="0">
              <a:spcBef>
                <a:spcPts val="600"/>
              </a:spcBef>
              <a:spcAft>
                <a:spcPts val="600"/>
              </a:spcAft>
              <a:buClr>
                <a:srgbClr val="C00000"/>
              </a:buClr>
              <a:buFont typeface="Wingdings" pitchFamily="2" charset="2"/>
              <a:buChar char="§"/>
            </a:pPr>
            <a:r>
              <a:rPr lang="en-AU" sz="1400" b="0" dirty="0" smtClean="0">
                <a:cs typeface="Arial" charset="0"/>
              </a:rPr>
              <a:t>FY2013 proforma assumptions:</a:t>
            </a:r>
          </a:p>
          <a:p>
            <a:pPr marL="542925" lvl="1" indent="-285750" eaLnBrk="0" hangingPunct="0">
              <a:spcBef>
                <a:spcPct val="45000"/>
              </a:spcBef>
              <a:buClr>
                <a:srgbClr val="C00000"/>
              </a:buClr>
              <a:buFont typeface="Arial" charset="0"/>
              <a:buChar char="-"/>
            </a:pPr>
            <a:r>
              <a:rPr lang="en-AU" sz="1200" b="0" dirty="0">
                <a:solidFill>
                  <a:srgbClr val="7E7E7E"/>
                </a:solidFill>
              </a:rPr>
              <a:t>Interest savings based on initial </a:t>
            </a:r>
            <a:r>
              <a:rPr lang="en-AU" sz="1200" b="0" dirty="0" smtClean="0">
                <a:solidFill>
                  <a:srgbClr val="7E7E7E"/>
                </a:solidFill>
              </a:rPr>
              <a:t>debt </a:t>
            </a:r>
            <a:r>
              <a:rPr lang="en-AU" sz="1200" b="0" dirty="0">
                <a:solidFill>
                  <a:srgbClr val="7E7E7E"/>
                </a:solidFill>
              </a:rPr>
              <a:t>repayment of </a:t>
            </a:r>
            <a:r>
              <a:rPr lang="en-AU" sz="1200" b="0" dirty="0" smtClean="0">
                <a:solidFill>
                  <a:srgbClr val="7E7E7E"/>
                </a:solidFill>
              </a:rPr>
              <a:t>A$250m</a:t>
            </a:r>
            <a:r>
              <a:rPr lang="en-AU" sz="1200" b="0" baseline="30000" dirty="0" smtClean="0">
                <a:solidFill>
                  <a:srgbClr val="7E7E7E"/>
                </a:solidFill>
              </a:rPr>
              <a:t>4</a:t>
            </a:r>
            <a:r>
              <a:rPr lang="en-AU" sz="1200" b="0" dirty="0" smtClean="0">
                <a:solidFill>
                  <a:srgbClr val="7E7E7E"/>
                </a:solidFill>
              </a:rPr>
              <a:t> </a:t>
            </a:r>
            <a:r>
              <a:rPr lang="en-AU" sz="1200" b="0" dirty="0">
                <a:solidFill>
                  <a:srgbClr val="7E7E7E"/>
                </a:solidFill>
              </a:rPr>
              <a:t>and </a:t>
            </a:r>
            <a:r>
              <a:rPr lang="en-AU" sz="1200" b="0" dirty="0" smtClean="0">
                <a:solidFill>
                  <a:srgbClr val="7E7E7E"/>
                </a:solidFill>
              </a:rPr>
              <a:t>A$250m</a:t>
            </a:r>
            <a:r>
              <a:rPr lang="en-AU" sz="1200" b="0" baseline="30000" dirty="0">
                <a:solidFill>
                  <a:srgbClr val="7E7E7E"/>
                </a:solidFill>
              </a:rPr>
              <a:t>4</a:t>
            </a:r>
            <a:r>
              <a:rPr lang="en-AU" sz="1200" b="0" dirty="0" smtClean="0">
                <a:solidFill>
                  <a:srgbClr val="7E7E7E"/>
                </a:solidFill>
              </a:rPr>
              <a:t> </a:t>
            </a:r>
            <a:r>
              <a:rPr lang="en-AU" sz="1200" b="0" dirty="0">
                <a:solidFill>
                  <a:srgbClr val="7E7E7E"/>
                </a:solidFill>
              </a:rPr>
              <a:t>cash on deposit</a:t>
            </a:r>
          </a:p>
          <a:p>
            <a:pPr marL="542925" lvl="1" indent="-285750" eaLnBrk="0" hangingPunct="0">
              <a:spcBef>
                <a:spcPct val="45000"/>
              </a:spcBef>
              <a:buClr>
                <a:srgbClr val="C00000"/>
              </a:buClr>
              <a:buFont typeface="Arial" charset="0"/>
              <a:buChar char="-"/>
            </a:pPr>
            <a:r>
              <a:rPr lang="en-AU" sz="1200" b="0" dirty="0">
                <a:solidFill>
                  <a:srgbClr val="7E7E7E"/>
                </a:solidFill>
              </a:rPr>
              <a:t>Excludes: impact from USG contributed operations</a:t>
            </a:r>
            <a:r>
              <a:rPr lang="en-AU" sz="1200" b="0" baseline="30000" dirty="0">
                <a:solidFill>
                  <a:srgbClr val="7E7E7E"/>
                </a:solidFill>
              </a:rPr>
              <a:t>5</a:t>
            </a:r>
            <a:r>
              <a:rPr lang="en-AU" sz="1200" b="0" dirty="0">
                <a:solidFill>
                  <a:srgbClr val="7E7E7E"/>
                </a:solidFill>
              </a:rPr>
              <a:t>, benefits from synergies, integration costs </a:t>
            </a:r>
            <a:r>
              <a:rPr lang="en-AU" sz="1200" b="0" dirty="0" smtClean="0">
                <a:solidFill>
                  <a:srgbClr val="7E7E7E"/>
                </a:solidFill>
              </a:rPr>
              <a:t>and </a:t>
            </a:r>
            <a:r>
              <a:rPr lang="en-AU" sz="1200" b="0" dirty="0">
                <a:solidFill>
                  <a:srgbClr val="7E7E7E"/>
                </a:solidFill>
              </a:rPr>
              <a:t>any gain/ loss on disposal at date of transaction (after fair value adjustments) – will be treated as a significant item</a:t>
            </a:r>
          </a:p>
          <a:p>
            <a:pPr marL="273050" indent="-273050" eaLnBrk="0" hangingPunct="0">
              <a:spcBef>
                <a:spcPts val="600"/>
              </a:spcBef>
              <a:spcAft>
                <a:spcPts val="600"/>
              </a:spcAft>
              <a:buClr>
                <a:srgbClr val="C00000"/>
              </a:buClr>
              <a:buFont typeface="Wingdings" pitchFamily="2" charset="2"/>
              <a:buChar char="§"/>
            </a:pPr>
            <a:r>
              <a:rPr lang="en-AU" sz="1400" b="0" dirty="0"/>
              <a:t>In FY2014, expect Boral’s NPAT </a:t>
            </a:r>
            <a:r>
              <a:rPr lang="en-AU" sz="1400" b="0" dirty="0" smtClean="0"/>
              <a:t/>
            </a:r>
            <a:br>
              <a:rPr lang="en-AU" sz="1400" b="0" dirty="0" smtClean="0"/>
            </a:br>
            <a:r>
              <a:rPr lang="en-AU" sz="1400" b="0" dirty="0" smtClean="0"/>
              <a:t>to </a:t>
            </a:r>
            <a:r>
              <a:rPr lang="en-AU" sz="1400" b="0" dirty="0"/>
              <a:t>reduce by around A$15m</a:t>
            </a:r>
            <a:endParaRPr lang="en-AU" sz="1400" b="0" dirty="0">
              <a:cs typeface="Arial" charset="0"/>
            </a:endParaRPr>
          </a:p>
          <a:p>
            <a:pPr marL="273050" indent="-273050" eaLnBrk="0" hangingPunct="0">
              <a:spcBef>
                <a:spcPts val="600"/>
              </a:spcBef>
              <a:spcAft>
                <a:spcPts val="600"/>
              </a:spcAft>
              <a:buClr>
                <a:srgbClr val="C00000"/>
              </a:buClr>
              <a:buFont typeface="Wingdings" pitchFamily="2" charset="2"/>
              <a:buChar char="§"/>
            </a:pPr>
            <a:r>
              <a:rPr lang="en-AU" sz="1400" b="0" dirty="0" smtClean="0"/>
              <a:t>Expect ~US$35-$45m</a:t>
            </a:r>
            <a:r>
              <a:rPr lang="en-AU" sz="1400" b="0" baseline="30000" dirty="0" smtClean="0"/>
              <a:t>6</a:t>
            </a:r>
            <a:r>
              <a:rPr lang="en-AU" sz="1400" b="0" dirty="0" smtClean="0"/>
              <a:t> as 50% </a:t>
            </a:r>
            <a:br>
              <a:rPr lang="en-AU" sz="1400" b="0" dirty="0" smtClean="0"/>
            </a:br>
            <a:r>
              <a:rPr lang="en-AU" sz="1400" b="0" dirty="0" smtClean="0"/>
              <a:t>share of JV </a:t>
            </a:r>
            <a:r>
              <a:rPr lang="en-AU" sz="1400" b="0" dirty="0"/>
              <a:t>post-tax earnings </a:t>
            </a:r>
            <a:r>
              <a:rPr lang="en-AU" sz="1400" b="0" dirty="0" smtClean="0"/>
              <a:t>in </a:t>
            </a:r>
            <a:br>
              <a:rPr lang="en-AU" sz="1400" b="0" dirty="0" smtClean="0"/>
            </a:br>
            <a:r>
              <a:rPr lang="en-AU" sz="1400" b="0" dirty="0" smtClean="0"/>
              <a:t>first full year</a:t>
            </a:r>
          </a:p>
        </p:txBody>
      </p:sp>
      <p:sp>
        <p:nvSpPr>
          <p:cNvPr id="5167" name="Text Placeholder 7"/>
          <p:cNvSpPr txBox="1">
            <a:spLocks/>
          </p:cNvSpPr>
          <p:nvPr/>
        </p:nvSpPr>
        <p:spPr bwMode="auto">
          <a:xfrm>
            <a:off x="268287" y="6018929"/>
            <a:ext cx="6538118" cy="7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04800" indent="-304800"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defTabSz="457200" eaLnBrk="0" fontAlgn="base" hangingPunct="0">
              <a:spcBef>
                <a:spcPct val="0"/>
              </a:spcBef>
              <a:spcAft>
                <a:spcPct val="0"/>
              </a:spcAft>
              <a:defRPr sz="1600" b="1">
                <a:solidFill>
                  <a:schemeClr val="tx1"/>
                </a:solidFill>
                <a:latin typeface="Arial" charset="0"/>
              </a:defRPr>
            </a:lvl6pPr>
            <a:lvl7pPr marL="2971800" indent="-228600" defTabSz="457200" eaLnBrk="0" fontAlgn="base" hangingPunct="0">
              <a:spcBef>
                <a:spcPct val="0"/>
              </a:spcBef>
              <a:spcAft>
                <a:spcPct val="0"/>
              </a:spcAft>
              <a:defRPr sz="1600" b="1">
                <a:solidFill>
                  <a:schemeClr val="tx1"/>
                </a:solidFill>
                <a:latin typeface="Arial" charset="0"/>
              </a:defRPr>
            </a:lvl7pPr>
            <a:lvl8pPr marL="3429000" indent="-228600" defTabSz="457200" eaLnBrk="0" fontAlgn="base" hangingPunct="0">
              <a:spcBef>
                <a:spcPct val="0"/>
              </a:spcBef>
              <a:spcAft>
                <a:spcPct val="0"/>
              </a:spcAft>
              <a:defRPr sz="1600" b="1">
                <a:solidFill>
                  <a:schemeClr val="tx1"/>
                </a:solidFill>
                <a:latin typeface="Arial" charset="0"/>
              </a:defRPr>
            </a:lvl8pPr>
            <a:lvl9pPr marL="3886200" indent="-228600" defTabSz="457200" eaLnBrk="0" fontAlgn="base" hangingPunct="0">
              <a:spcBef>
                <a:spcPct val="0"/>
              </a:spcBef>
              <a:spcAft>
                <a:spcPct val="0"/>
              </a:spcAft>
              <a:defRPr sz="1600" b="1">
                <a:solidFill>
                  <a:schemeClr val="tx1"/>
                </a:solidFill>
                <a:latin typeface="Arial" charset="0"/>
              </a:defRPr>
            </a:lvl9pPr>
          </a:lstStyle>
          <a:p>
            <a:pPr marL="180975" indent="-180975">
              <a:spcBef>
                <a:spcPts val="0"/>
              </a:spcBef>
              <a:buClr>
                <a:schemeClr val="tx1"/>
              </a:buClr>
              <a:buFontTx/>
              <a:buAutoNum type="arabicPeriod"/>
              <a:tabLst>
                <a:tab pos="180975" algn="l"/>
                <a:tab pos="534988" algn="l"/>
              </a:tabLst>
              <a:defRPr/>
            </a:pPr>
            <a:r>
              <a:rPr lang="en-AU" altLang="en-US" sz="800" b="0" dirty="0">
                <a:solidFill>
                  <a:srgbClr val="777777"/>
                </a:solidFill>
              </a:rPr>
              <a:t>Excluding significant items</a:t>
            </a:r>
          </a:p>
          <a:p>
            <a:pPr marL="180975" indent="-180975">
              <a:spcBef>
                <a:spcPts val="0"/>
              </a:spcBef>
              <a:buClr>
                <a:schemeClr val="tx1"/>
              </a:buClr>
              <a:buFontTx/>
              <a:buAutoNum type="arabicPeriod"/>
              <a:tabLst>
                <a:tab pos="180975" algn="l"/>
                <a:tab pos="534988" algn="l"/>
              </a:tabLst>
              <a:defRPr/>
            </a:pPr>
            <a:r>
              <a:rPr lang="en-AU" altLang="en-US" sz="800" b="0" dirty="0">
                <a:solidFill>
                  <a:srgbClr val="777777"/>
                </a:solidFill>
              </a:rPr>
              <a:t>Illustrative deconsolidation of </a:t>
            </a:r>
            <a:r>
              <a:rPr lang="en-AU" altLang="en-US" sz="800" b="0" dirty="0" err="1">
                <a:solidFill>
                  <a:srgbClr val="777777"/>
                </a:solidFill>
              </a:rPr>
              <a:t>Gy</a:t>
            </a:r>
            <a:r>
              <a:rPr lang="en-US" altLang="en-US" sz="800" b="0" dirty="0">
                <a:solidFill>
                  <a:srgbClr val="777777"/>
                </a:solidFill>
              </a:rPr>
              <a:t>psum Australian and Asian entities</a:t>
            </a:r>
            <a:endParaRPr lang="en-AU" altLang="en-US" sz="800" b="0" dirty="0">
              <a:solidFill>
                <a:srgbClr val="777777"/>
              </a:solidFill>
            </a:endParaRPr>
          </a:p>
          <a:p>
            <a:pPr marL="180975" indent="-180975">
              <a:spcBef>
                <a:spcPts val="0"/>
              </a:spcBef>
              <a:buClr>
                <a:schemeClr val="tx1"/>
              </a:buClr>
              <a:buFontTx/>
              <a:buAutoNum type="arabicPeriod"/>
              <a:tabLst>
                <a:tab pos="180975" algn="l"/>
                <a:tab pos="534988" algn="l"/>
              </a:tabLst>
              <a:defRPr/>
            </a:pPr>
            <a:r>
              <a:rPr lang="en-AU" altLang="en-US" sz="800" b="0" dirty="0">
                <a:solidFill>
                  <a:srgbClr val="777777"/>
                </a:solidFill>
              </a:rPr>
              <a:t>Illustrative impact </a:t>
            </a:r>
            <a:r>
              <a:rPr lang="en-US" altLang="en-US" sz="800" b="0" dirty="0">
                <a:solidFill>
                  <a:srgbClr val="777777"/>
                </a:solidFill>
              </a:rPr>
              <a:t>of equity accounted post-tax earnings and interest savings  (excludes earnings from USG entities and synergies)</a:t>
            </a:r>
          </a:p>
          <a:p>
            <a:pPr marL="180975" indent="-180975">
              <a:spcBef>
                <a:spcPts val="0"/>
              </a:spcBef>
              <a:buClr>
                <a:schemeClr val="tx1"/>
              </a:buClr>
              <a:buFontTx/>
              <a:buAutoNum type="arabicPeriod"/>
              <a:tabLst>
                <a:tab pos="180975" algn="l"/>
                <a:tab pos="534988" algn="l"/>
              </a:tabLst>
              <a:defRPr/>
            </a:pPr>
            <a:r>
              <a:rPr lang="en-US" altLang="en-US" sz="800" b="0" dirty="0" smtClean="0">
                <a:solidFill>
                  <a:srgbClr val="777777"/>
                </a:solidFill>
              </a:rPr>
              <a:t>Initial proceeds of US$500m </a:t>
            </a:r>
            <a:r>
              <a:rPr lang="en-US" altLang="en-US" sz="800" b="0" dirty="0">
                <a:solidFill>
                  <a:srgbClr val="777777"/>
                </a:solidFill>
              </a:rPr>
              <a:t>at July 2012 FX rate 1:1</a:t>
            </a:r>
          </a:p>
          <a:p>
            <a:pPr marL="180975" indent="-180975">
              <a:spcBef>
                <a:spcPts val="0"/>
              </a:spcBef>
              <a:buClr>
                <a:schemeClr val="tx1"/>
              </a:buClr>
              <a:buFontTx/>
              <a:buAutoNum type="arabicPeriod"/>
              <a:tabLst>
                <a:tab pos="180975" algn="l"/>
                <a:tab pos="534988" algn="l"/>
              </a:tabLst>
              <a:defRPr/>
            </a:pPr>
            <a:r>
              <a:rPr lang="en-US" altLang="en-US" sz="800" b="0" dirty="0">
                <a:solidFill>
                  <a:srgbClr val="777777"/>
                </a:solidFill>
              </a:rPr>
              <a:t>Net contribution from USG in FY2013 is </a:t>
            </a:r>
            <a:r>
              <a:rPr lang="en-US" altLang="en-US" sz="800" b="0" dirty="0" smtClean="0">
                <a:solidFill>
                  <a:srgbClr val="777777"/>
                </a:solidFill>
              </a:rPr>
              <a:t>negligible</a:t>
            </a:r>
          </a:p>
          <a:p>
            <a:pPr marL="180975" indent="-180975">
              <a:spcBef>
                <a:spcPts val="0"/>
              </a:spcBef>
              <a:buClr>
                <a:schemeClr val="tx1"/>
              </a:buClr>
              <a:buFontTx/>
              <a:buAutoNum type="arabicPeriod"/>
              <a:tabLst>
                <a:tab pos="180975" algn="l"/>
                <a:tab pos="534988" algn="l"/>
              </a:tabLst>
              <a:defRPr/>
            </a:pPr>
            <a:r>
              <a:rPr lang="en-US" altLang="en-US" sz="800" b="0" dirty="0" smtClean="0">
                <a:solidFill>
                  <a:srgbClr val="777777"/>
                </a:solidFill>
              </a:rPr>
              <a:t>Assumes a negligible level of net debt within the JV</a:t>
            </a:r>
            <a:endParaRPr lang="en-AU" altLang="en-US" sz="800" b="0" dirty="0">
              <a:solidFill>
                <a:srgbClr val="777777"/>
              </a:solidFill>
            </a:endParaRPr>
          </a:p>
          <a:p>
            <a:pPr marL="0" indent="0">
              <a:spcBef>
                <a:spcPts val="0"/>
              </a:spcBef>
              <a:buClr>
                <a:schemeClr val="tx1"/>
              </a:buClr>
              <a:tabLst>
                <a:tab pos="180975" algn="l"/>
                <a:tab pos="534988" algn="l"/>
              </a:tabLst>
              <a:defRPr/>
            </a:pPr>
            <a:r>
              <a:rPr lang="en-AU" altLang="en-US" sz="800" b="0" dirty="0">
                <a:solidFill>
                  <a:srgbClr val="777777"/>
                </a:solidFill>
              </a:rPr>
              <a:t>Figures may not add due to rounding. </a:t>
            </a:r>
          </a:p>
        </p:txBody>
      </p:sp>
      <p:sp>
        <p:nvSpPr>
          <p:cNvPr id="2" name="Title 1"/>
          <p:cNvSpPr>
            <a:spLocks noGrp="1"/>
          </p:cNvSpPr>
          <p:nvPr>
            <p:ph type="title"/>
          </p:nvPr>
        </p:nvSpPr>
        <p:spPr/>
        <p:txBody>
          <a:bodyPr/>
          <a:lstStyle/>
          <a:p>
            <a:r>
              <a:rPr lang="en-US" dirty="0" smtClean="0"/>
              <a:t>BORAL </a:t>
            </a:r>
            <a:r>
              <a:rPr lang="en-US" dirty="0"/>
              <a:t>– i</a:t>
            </a:r>
            <a:r>
              <a:rPr lang="en-US" dirty="0" smtClean="0"/>
              <a:t>mpact </a:t>
            </a:r>
            <a:r>
              <a:rPr lang="en-US" dirty="0"/>
              <a:t>on Income Statement</a:t>
            </a:r>
            <a:br>
              <a:rPr lang="en-US" dirty="0"/>
            </a:br>
            <a:endParaRPr lang="en-US" sz="1200" baseline="30000" dirty="0"/>
          </a:p>
        </p:txBody>
      </p:sp>
      <p:graphicFrame>
        <p:nvGraphicFramePr>
          <p:cNvPr id="8" name="Table 7"/>
          <p:cNvGraphicFramePr>
            <a:graphicFrameLocks noGrp="1"/>
          </p:cNvGraphicFramePr>
          <p:nvPr>
            <p:extLst>
              <p:ext uri="{D42A27DB-BD31-4B8C-83A1-F6EECF244321}">
                <p14:modId xmlns:p14="http://schemas.microsoft.com/office/powerpoint/2010/main" val="3612514547"/>
              </p:ext>
            </p:extLst>
          </p:nvPr>
        </p:nvGraphicFramePr>
        <p:xfrm>
          <a:off x="401637" y="2544763"/>
          <a:ext cx="5275264" cy="3122058"/>
        </p:xfrm>
        <a:graphic>
          <a:graphicData uri="http://schemas.openxmlformats.org/drawingml/2006/table">
            <a:tbl>
              <a:tblPr firstRow="1" bandRow="1">
                <a:tableStyleId>{21E4AEA4-8DFA-4A89-87EB-49C32662AFE0}</a:tableStyleId>
              </a:tblPr>
              <a:tblGrid>
                <a:gridCol w="1611325"/>
                <a:gridCol w="904331"/>
                <a:gridCol w="904331"/>
                <a:gridCol w="941623"/>
                <a:gridCol w="913654"/>
              </a:tblGrid>
              <a:tr h="432270">
                <a:tc>
                  <a:txBody>
                    <a:bodyPr/>
                    <a:lstStyle/>
                    <a:p>
                      <a:endParaRPr lang="en-US" dirty="0"/>
                    </a:p>
                  </a:txBody>
                  <a:tcPr>
                    <a:solidFill>
                      <a:srgbClr val="009530"/>
                    </a:solidFill>
                  </a:tcPr>
                </a:tc>
                <a:tc>
                  <a:txBody>
                    <a:bodyPr/>
                    <a:lstStyle/>
                    <a:p>
                      <a:pPr algn="ctr"/>
                      <a:r>
                        <a:rPr lang="en-US" sz="1400" dirty="0" smtClean="0"/>
                        <a:t>Group</a:t>
                      </a:r>
                      <a:endParaRPr lang="en-US" sz="1400" dirty="0"/>
                    </a:p>
                  </a:txBody>
                  <a:tcPr>
                    <a:solidFill>
                      <a:srgbClr val="00953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Proforma adj</a:t>
                      </a:r>
                      <a:r>
                        <a:rPr lang="en-US" sz="1400" baseline="30000" dirty="0" smtClean="0"/>
                        <a:t>2</a:t>
                      </a:r>
                    </a:p>
                  </a:txBody>
                  <a:tcPr>
                    <a:solidFill>
                      <a:srgbClr val="009530"/>
                    </a:solidFill>
                  </a:tcPr>
                </a:tc>
                <a:tc>
                  <a:txBody>
                    <a:bodyPr/>
                    <a:lstStyle/>
                    <a:p>
                      <a:pPr algn="ctr"/>
                      <a:r>
                        <a:rPr lang="en-US" sz="1400" dirty="0" smtClean="0"/>
                        <a:t>Proforma adj</a:t>
                      </a:r>
                      <a:r>
                        <a:rPr lang="en-US" sz="1400" baseline="30000" dirty="0" smtClean="0"/>
                        <a:t>3</a:t>
                      </a:r>
                      <a:endParaRPr lang="en-US" sz="1400" baseline="30000" dirty="0"/>
                    </a:p>
                  </a:txBody>
                  <a:tcPr>
                    <a:lnR w="12700" cap="flat" cmpd="sng" algn="ctr">
                      <a:noFill/>
                      <a:prstDash val="solid"/>
                      <a:round/>
                      <a:headEnd type="none" w="med" len="med"/>
                      <a:tailEnd type="none" w="med" len="med"/>
                    </a:lnR>
                    <a:solidFill>
                      <a:srgbClr val="00953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Proforma Group</a:t>
                      </a:r>
                      <a:endParaRPr lang="en-US" sz="1400" baseline="300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9530"/>
                    </a:solidFill>
                  </a:tcPr>
                </a:tc>
              </a:tr>
              <a:tr h="415326">
                <a:tc>
                  <a:txBody>
                    <a:bodyPr/>
                    <a:lstStyle/>
                    <a:p>
                      <a:r>
                        <a:rPr lang="en-US" sz="1200" b="1" dirty="0" smtClean="0">
                          <a:solidFill>
                            <a:srgbClr val="FFFFFF"/>
                          </a:solidFill>
                          <a:latin typeface="Arial" pitchFamily="34" charset="0"/>
                          <a:cs typeface="Arial" pitchFamily="34" charset="0"/>
                        </a:rPr>
                        <a:t>Revenue</a:t>
                      </a:r>
                      <a:endParaRPr lang="en-US" sz="1200" b="1" baseline="30000" dirty="0">
                        <a:solidFill>
                          <a:srgbClr val="FFFFFF"/>
                        </a:solidFill>
                        <a:latin typeface="Arial" pitchFamily="34" charset="0"/>
                        <a:cs typeface="Arial" pitchFamily="34" charset="0"/>
                      </a:endParaRPr>
                    </a:p>
                  </a:txBody>
                  <a:tcPr anchor="ct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5,286</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(919)</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a:t>
                      </a:r>
                    </a:p>
                  </a:txBody>
                  <a:tcPr marL="72000" marR="72000" marT="35994" marB="35994" anchor="ctr" horzOverflow="overflow">
                    <a:lnR w="12700" cap="flat" cmpd="sng" algn="ctr">
                      <a:noFill/>
                      <a:prstDash val="solid"/>
                      <a:round/>
                      <a:headEnd type="none" w="med" len="med"/>
                      <a:tailEnd type="none" w="med" len="med"/>
                    </a:ln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4,367</a:t>
                      </a:r>
                    </a:p>
                  </a:txBody>
                  <a:tcPr marL="72000" marR="72000" marT="35994" marB="359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E7E7E"/>
                    </a:solidFill>
                  </a:tcPr>
                </a:tc>
              </a:tr>
              <a:tr h="415326">
                <a:tc>
                  <a:txBody>
                    <a:bodyPr/>
                    <a:lstStyle/>
                    <a:p>
                      <a:pPr marL="0" algn="l" defTabSz="457200" rtl="0" eaLnBrk="1" latinLnBrk="0" hangingPunct="1"/>
                      <a:r>
                        <a:rPr lang="en-US" sz="1200" b="1" kern="1200" dirty="0" smtClean="0">
                          <a:solidFill>
                            <a:srgbClr val="FFFFFF"/>
                          </a:solidFill>
                          <a:latin typeface="Arial" pitchFamily="34" charset="0"/>
                          <a:ea typeface="+mn-ea"/>
                          <a:cs typeface="Arial" pitchFamily="34" charset="0"/>
                        </a:rPr>
                        <a:t>EBIT</a:t>
                      </a:r>
                      <a:r>
                        <a:rPr lang="en-US" sz="1200" b="1" baseline="30000" dirty="0" smtClean="0">
                          <a:solidFill>
                            <a:schemeClr val="bg1"/>
                          </a:solidFill>
                        </a:rPr>
                        <a:t>1</a:t>
                      </a:r>
                      <a:endParaRPr lang="en-US" sz="1200" b="1" kern="1200" dirty="0">
                        <a:solidFill>
                          <a:schemeClr val="bg1"/>
                        </a:solidFill>
                        <a:latin typeface="Arial" pitchFamily="34" charset="0"/>
                        <a:ea typeface="+mn-ea"/>
                        <a:cs typeface="Arial" pitchFamily="34" charset="0"/>
                      </a:endParaRPr>
                    </a:p>
                  </a:txBody>
                  <a:tcPr anchor="ct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228</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(83)</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27</a:t>
                      </a:r>
                    </a:p>
                  </a:txBody>
                  <a:tcPr marL="72000" marR="72000" marT="35994" marB="35994" anchor="ctr" horzOverflow="overflow">
                    <a:lnR w="12700" cap="flat" cmpd="sng" algn="ctr">
                      <a:noFill/>
                      <a:prstDash val="solid"/>
                      <a:round/>
                      <a:headEnd type="none" w="med" len="med"/>
                      <a:tailEnd type="none" w="med" len="med"/>
                    </a:ln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172</a:t>
                      </a:r>
                    </a:p>
                  </a:txBody>
                  <a:tcPr marL="72000" marR="72000" marT="35994" marB="359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E7E7E"/>
                    </a:solidFill>
                  </a:tcPr>
                </a:tc>
              </a:tr>
              <a:tr h="415326">
                <a:tc>
                  <a:txBody>
                    <a:bodyPr/>
                    <a:lstStyle/>
                    <a:p>
                      <a:pPr marL="0" algn="l" defTabSz="457200" rtl="0" eaLnBrk="1" latinLnBrk="0" hangingPunct="1"/>
                      <a:r>
                        <a:rPr lang="en-US" sz="1200" b="1" kern="1200" dirty="0" smtClean="0">
                          <a:solidFill>
                            <a:srgbClr val="FFFFFF"/>
                          </a:solidFill>
                          <a:latin typeface="Arial" pitchFamily="34" charset="0"/>
                          <a:ea typeface="+mn-ea"/>
                          <a:cs typeface="Arial" pitchFamily="34" charset="0"/>
                        </a:rPr>
                        <a:t>Net interest</a:t>
                      </a:r>
                      <a:endParaRPr lang="en-US" sz="1200" b="1" kern="1200" dirty="0">
                        <a:solidFill>
                          <a:srgbClr val="FFFFFF"/>
                        </a:solidFill>
                        <a:latin typeface="Arial" pitchFamily="34" charset="0"/>
                        <a:ea typeface="+mn-ea"/>
                        <a:cs typeface="Arial" pitchFamily="34" charset="0"/>
                      </a:endParaRPr>
                    </a:p>
                  </a:txBody>
                  <a:tcPr anchor="ct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(97)</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4</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20</a:t>
                      </a:r>
                    </a:p>
                  </a:txBody>
                  <a:tcPr marL="72000" marR="72000" marT="35994" marB="35994" anchor="ctr" horzOverflow="overflow">
                    <a:lnR w="12700" cap="flat" cmpd="sng" algn="ctr">
                      <a:noFill/>
                      <a:prstDash val="solid"/>
                      <a:round/>
                      <a:headEnd type="none" w="med" len="med"/>
                      <a:tailEnd type="none" w="med" len="med"/>
                    </a:ln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(73)</a:t>
                      </a:r>
                    </a:p>
                  </a:txBody>
                  <a:tcPr marL="72000" marR="72000" marT="35994" marB="359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E7E7E"/>
                    </a:solidFill>
                  </a:tcPr>
                </a:tc>
              </a:tr>
              <a:tr h="415326">
                <a:tc>
                  <a:txBody>
                    <a:bodyPr/>
                    <a:lstStyle/>
                    <a:p>
                      <a:pPr marL="0" algn="l" defTabSz="457200" rtl="0" eaLnBrk="1" latinLnBrk="0" hangingPunct="1"/>
                      <a:r>
                        <a:rPr lang="en-US" sz="1200" b="1" kern="1200" dirty="0" smtClean="0">
                          <a:solidFill>
                            <a:srgbClr val="FFFFFF"/>
                          </a:solidFill>
                          <a:latin typeface="Arial" pitchFamily="34" charset="0"/>
                          <a:ea typeface="+mn-ea"/>
                          <a:cs typeface="Arial" pitchFamily="34" charset="0"/>
                        </a:rPr>
                        <a:t>Income tax expense</a:t>
                      </a:r>
                      <a:r>
                        <a:rPr lang="en-US" sz="1200" b="1" kern="1200" baseline="30000" dirty="0" smtClean="0">
                          <a:solidFill>
                            <a:srgbClr val="FFFFFF"/>
                          </a:solidFill>
                          <a:latin typeface="Arial" pitchFamily="34" charset="0"/>
                          <a:ea typeface="+mn-ea"/>
                          <a:cs typeface="Arial" pitchFamily="34" charset="0"/>
                        </a:rPr>
                        <a:t>1</a:t>
                      </a:r>
                      <a:endParaRPr lang="en-US" sz="1200" b="1" kern="1200" baseline="30000" dirty="0">
                        <a:solidFill>
                          <a:srgbClr val="FFFFFF"/>
                        </a:solidFill>
                        <a:latin typeface="Arial" pitchFamily="34" charset="0"/>
                        <a:ea typeface="+mn-ea"/>
                        <a:cs typeface="Arial" pitchFamily="34" charset="0"/>
                      </a:endParaRPr>
                    </a:p>
                  </a:txBody>
                  <a:tcPr anchor="ct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(20)</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16</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(6)</a:t>
                      </a:r>
                    </a:p>
                  </a:txBody>
                  <a:tcPr marL="72000" marR="72000" marT="35994" marB="35994" anchor="ctr" horzOverflow="overflow">
                    <a:lnR w="12700" cap="flat" cmpd="sng" algn="ctr">
                      <a:noFill/>
                      <a:prstDash val="solid"/>
                      <a:round/>
                      <a:headEnd type="none" w="med" len="med"/>
                      <a:tailEnd type="none" w="med" len="med"/>
                    </a:ln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(10)</a:t>
                      </a:r>
                    </a:p>
                  </a:txBody>
                  <a:tcPr marL="72000" marR="72000" marT="35994" marB="359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E7E7E"/>
                    </a:solidFill>
                  </a:tcPr>
                </a:tc>
              </a:tr>
              <a:tr h="415326">
                <a:tc>
                  <a:txBody>
                    <a:bodyPr/>
                    <a:lstStyle/>
                    <a:p>
                      <a:pPr marL="0" algn="l" defTabSz="457200" rtl="0" eaLnBrk="1" latinLnBrk="0" hangingPunct="1"/>
                      <a:r>
                        <a:rPr lang="en-US" sz="1200" b="1" kern="1200" dirty="0" smtClean="0">
                          <a:solidFill>
                            <a:srgbClr val="FFFFFF"/>
                          </a:solidFill>
                          <a:latin typeface="Arial" pitchFamily="34" charset="0"/>
                          <a:ea typeface="+mn-ea"/>
                          <a:cs typeface="Arial" pitchFamily="34" charset="0"/>
                        </a:rPr>
                        <a:t>Non-controlling</a:t>
                      </a:r>
                      <a:r>
                        <a:rPr lang="en-US" sz="1200" b="1" kern="1200" baseline="0" dirty="0" smtClean="0">
                          <a:solidFill>
                            <a:srgbClr val="FFFFFF"/>
                          </a:solidFill>
                          <a:latin typeface="Arial" pitchFamily="34" charset="0"/>
                          <a:ea typeface="+mn-ea"/>
                          <a:cs typeface="Arial" pitchFamily="34" charset="0"/>
                        </a:rPr>
                        <a:t> interest</a:t>
                      </a:r>
                      <a:endParaRPr lang="en-US" sz="1200" b="1" kern="1200" dirty="0">
                        <a:solidFill>
                          <a:srgbClr val="FFFFFF"/>
                        </a:solidFill>
                        <a:latin typeface="Arial" pitchFamily="34" charset="0"/>
                        <a:ea typeface="+mn-ea"/>
                        <a:cs typeface="Arial" pitchFamily="34" charset="0"/>
                      </a:endParaRPr>
                    </a:p>
                  </a:txBody>
                  <a:tcPr anchor="ct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(6)</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8</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a:t>
                      </a:r>
                    </a:p>
                  </a:txBody>
                  <a:tcPr marL="72000" marR="72000" marT="35994" marB="35994" anchor="ctr" horzOverflow="overflow">
                    <a:lnR w="12700" cap="flat" cmpd="sng" algn="ctr">
                      <a:noFill/>
                      <a:prstDash val="solid"/>
                      <a:round/>
                      <a:headEnd type="none" w="med" len="med"/>
                      <a:tailEnd type="none" w="med" len="med"/>
                    </a:ln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ea typeface="ＭＳ Ｐゴシック" pitchFamily="34" charset="-128"/>
                          <a:cs typeface="Arial" charset="0"/>
                        </a:rPr>
                        <a:t>2</a:t>
                      </a:r>
                    </a:p>
                  </a:txBody>
                  <a:tcPr marL="72000" marR="72000" marT="35994" marB="359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E7E7E"/>
                    </a:solidFill>
                  </a:tcPr>
                </a:tc>
              </a:tr>
              <a:tr h="443520">
                <a:tc>
                  <a:txBody>
                    <a:bodyPr/>
                    <a:lstStyle/>
                    <a:p>
                      <a:r>
                        <a:rPr lang="en-US" sz="1400" b="1" dirty="0" smtClean="0">
                          <a:solidFill>
                            <a:srgbClr val="FFFFFF"/>
                          </a:solidFill>
                          <a:latin typeface="Arial" pitchFamily="34" charset="0"/>
                          <a:cs typeface="Arial" pitchFamily="34" charset="0"/>
                        </a:rPr>
                        <a:t>Profit after tax</a:t>
                      </a:r>
                      <a:r>
                        <a:rPr lang="en-US" sz="1400" b="1" baseline="30000" dirty="0" smtClean="0">
                          <a:solidFill>
                            <a:srgbClr val="FFFFFF"/>
                          </a:solidFill>
                          <a:latin typeface="Arial" pitchFamily="34" charset="0"/>
                          <a:cs typeface="Arial" pitchFamily="34" charset="0"/>
                        </a:rPr>
                        <a:t>1</a:t>
                      </a:r>
                      <a:endParaRPr lang="en-US" sz="1400" b="1" baseline="30000" dirty="0">
                        <a:solidFill>
                          <a:srgbClr val="FFFFFF"/>
                        </a:solidFill>
                        <a:latin typeface="Arial" pitchFamily="34" charset="0"/>
                        <a:cs typeface="Arial" pitchFamily="34" charset="0"/>
                      </a:endParaRPr>
                    </a:p>
                  </a:txBody>
                  <a:tcPr anchor="ct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1" i="0" u="none" strike="noStrike" cap="none" normalizeH="0" baseline="0" dirty="0" smtClean="0">
                          <a:ln>
                            <a:noFill/>
                          </a:ln>
                          <a:solidFill>
                            <a:schemeClr val="bg1"/>
                          </a:solidFill>
                          <a:effectLst/>
                          <a:latin typeface="Arial" charset="0"/>
                          <a:ea typeface="ＭＳ Ｐゴシック" pitchFamily="34" charset="-128"/>
                          <a:cs typeface="Arial" charset="0"/>
                        </a:rPr>
                        <a:t>104</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1" i="0" u="none" strike="noStrike" cap="none" normalizeH="0" baseline="0" dirty="0" smtClean="0">
                          <a:ln>
                            <a:noFill/>
                          </a:ln>
                          <a:solidFill>
                            <a:schemeClr val="bg1"/>
                          </a:solidFill>
                          <a:effectLst/>
                          <a:latin typeface="Arial" charset="0"/>
                          <a:ea typeface="ＭＳ Ｐゴシック" pitchFamily="34" charset="-128"/>
                          <a:cs typeface="Arial" charset="0"/>
                        </a:rPr>
                        <a:t>(55)</a:t>
                      </a:r>
                    </a:p>
                  </a:txBody>
                  <a:tcPr marL="72000" marR="72000" marT="35994" marB="35994" anchor="ctr" horzOverflow="overflow">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1" i="0" u="none" strike="noStrike" cap="none" normalizeH="0" baseline="0" dirty="0" smtClean="0">
                          <a:ln>
                            <a:noFill/>
                          </a:ln>
                          <a:solidFill>
                            <a:schemeClr val="bg1"/>
                          </a:solidFill>
                          <a:effectLst/>
                          <a:latin typeface="Arial" charset="0"/>
                          <a:ea typeface="ＭＳ Ｐゴシック" pitchFamily="34" charset="-128"/>
                          <a:cs typeface="Arial" charset="0"/>
                        </a:rPr>
                        <a:t>41</a:t>
                      </a:r>
                    </a:p>
                  </a:txBody>
                  <a:tcPr marL="72000" marR="72000" marT="35994" marB="35994" anchor="ctr" horzOverflow="overflow">
                    <a:lnR w="12700" cap="flat" cmpd="sng" algn="ctr">
                      <a:noFill/>
                      <a:prstDash val="solid"/>
                      <a:round/>
                      <a:headEnd type="none" w="med" len="med"/>
                      <a:tailEnd type="none" w="med" len="med"/>
                    </a:lnR>
                    <a:solidFill>
                      <a:srgbClr val="7E7E7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200" b="1" i="0" u="none" strike="noStrike" cap="none" normalizeH="0" baseline="0" dirty="0" smtClean="0">
                          <a:ln>
                            <a:noFill/>
                          </a:ln>
                          <a:solidFill>
                            <a:schemeClr val="bg1"/>
                          </a:solidFill>
                          <a:effectLst/>
                          <a:latin typeface="Arial" charset="0"/>
                          <a:ea typeface="ＭＳ Ｐゴシック" pitchFamily="34" charset="-128"/>
                          <a:cs typeface="Arial" charset="0"/>
                        </a:rPr>
                        <a:t>91</a:t>
                      </a:r>
                    </a:p>
                  </a:txBody>
                  <a:tcPr marL="72000" marR="72000" marT="35994" marB="3599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7E7E7E"/>
                    </a:solidFill>
                  </a:tcPr>
                </a:tc>
              </a:tr>
            </a:tbl>
          </a:graphicData>
        </a:graphic>
      </p:graphicFrame>
      <p:sp>
        <p:nvSpPr>
          <p:cNvPr id="3" name="Rectangle 2"/>
          <p:cNvSpPr/>
          <p:nvPr/>
        </p:nvSpPr>
        <p:spPr>
          <a:xfrm>
            <a:off x="4791075" y="2562225"/>
            <a:ext cx="900112" cy="3095625"/>
          </a:xfrm>
          <a:prstGeom prst="rect">
            <a:avLst/>
          </a:prstGeom>
          <a:noFill/>
          <a:ln w="38100">
            <a:solidFill>
              <a:srgbClr val="0095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16796149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Content</a:t>
            </a:r>
            <a:endParaRPr lang="en-US" b="0" dirty="0"/>
          </a:p>
        </p:txBody>
      </p:sp>
      <p:sp>
        <p:nvSpPr>
          <p:cNvPr id="13" name="Content Placeholder 3"/>
          <p:cNvSpPr>
            <a:spLocks noGrp="1"/>
          </p:cNvSpPr>
          <p:nvPr>
            <p:ph idx="1"/>
          </p:nvPr>
        </p:nvSpPr>
        <p:spPr>
          <a:xfrm>
            <a:off x="457200" y="1600200"/>
            <a:ext cx="8229600" cy="4525963"/>
          </a:xfrm>
        </p:spPr>
        <p:txBody>
          <a:bodyPr/>
          <a:lstStyle/>
          <a:p>
            <a:pPr>
              <a:buAutoNum type="arabicPeriod"/>
            </a:pPr>
            <a:r>
              <a:rPr lang="en-US" sz="1800" dirty="0" smtClean="0"/>
              <a:t>Overview of the transaction / strategic rationale</a:t>
            </a:r>
          </a:p>
          <a:p>
            <a:pPr>
              <a:buFont typeface="Wingdings" pitchFamily="2" charset="2"/>
              <a:buAutoNum type="arabicPeriod"/>
            </a:pPr>
            <a:r>
              <a:rPr lang="en-AU" altLang="en-US" sz="1800" dirty="0">
                <a:ea typeface="ＭＳ Ｐゴシック" pitchFamily="34" charset="-128"/>
              </a:rPr>
              <a:t>USG’s IP / Technology and adjacent </a:t>
            </a:r>
            <a:r>
              <a:rPr lang="en-AU" altLang="en-US" sz="1800" dirty="0" smtClean="0">
                <a:ea typeface="ＭＳ Ｐゴシック" pitchFamily="34" charset="-128"/>
              </a:rPr>
              <a:t>products</a:t>
            </a:r>
          </a:p>
          <a:p>
            <a:pPr>
              <a:buFont typeface="Wingdings" pitchFamily="2" charset="2"/>
              <a:buAutoNum type="arabicPeriod"/>
            </a:pPr>
            <a:r>
              <a:rPr lang="en-AU" altLang="en-US" sz="1800" dirty="0">
                <a:ea typeface="ＭＳ Ｐゴシック" pitchFamily="34" charset="-128"/>
              </a:rPr>
              <a:t>JV’s combined footprint and markets</a:t>
            </a:r>
          </a:p>
          <a:p>
            <a:pPr>
              <a:buFont typeface="Wingdings" pitchFamily="2" charset="2"/>
              <a:buAutoNum type="arabicPeriod"/>
            </a:pPr>
            <a:r>
              <a:rPr lang="en-AU" altLang="en-US" sz="1800" dirty="0" smtClean="0">
                <a:solidFill>
                  <a:srgbClr val="000000"/>
                </a:solidFill>
                <a:ea typeface="ＭＳ Ｐゴシック" pitchFamily="34" charset="-128"/>
              </a:rPr>
              <a:t>Synergies</a:t>
            </a:r>
          </a:p>
          <a:p>
            <a:pPr>
              <a:buFont typeface="Wingdings" pitchFamily="2" charset="2"/>
              <a:buAutoNum type="arabicPeriod"/>
            </a:pPr>
            <a:r>
              <a:rPr lang="en-AU" altLang="en-US" sz="1800" dirty="0">
                <a:ea typeface="ＭＳ Ｐゴシック" pitchFamily="34" charset="-128"/>
              </a:rPr>
              <a:t>Key transaction terms</a:t>
            </a:r>
          </a:p>
          <a:p>
            <a:pPr>
              <a:buFont typeface="Wingdings" pitchFamily="2" charset="2"/>
              <a:buAutoNum type="arabicPeriod"/>
            </a:pPr>
            <a:r>
              <a:rPr lang="en-US" altLang="en-US" sz="1800" dirty="0">
                <a:ea typeface="ＭＳ Ｐゴシック" pitchFamily="34" charset="-128"/>
              </a:rPr>
              <a:t>Company specific factors</a:t>
            </a:r>
            <a:endParaRPr lang="en-AU" altLang="en-US" sz="1800" dirty="0">
              <a:ea typeface="ＭＳ Ｐゴシック" pitchFamily="34" charset="-128"/>
            </a:endParaRPr>
          </a:p>
          <a:p>
            <a:pPr>
              <a:buFont typeface="Wingdings" pitchFamily="2" charset="2"/>
              <a:buAutoNum type="arabicPeriod"/>
            </a:pPr>
            <a:r>
              <a:rPr lang="en-AU" altLang="en-US" sz="1800" i="1" dirty="0">
                <a:solidFill>
                  <a:srgbClr val="009530"/>
                </a:solidFill>
                <a:ea typeface="ＭＳ Ｐゴシック" pitchFamily="34" charset="-128"/>
              </a:rPr>
              <a:t>Summary</a:t>
            </a:r>
          </a:p>
          <a:p>
            <a:pPr marL="0" indent="0">
              <a:buNone/>
            </a:pPr>
            <a:r>
              <a:rPr lang="en-AU" altLang="en-US" sz="1800" dirty="0" smtClean="0">
                <a:ea typeface="ＭＳ Ｐゴシック" pitchFamily="34" charset="-128"/>
              </a:rPr>
              <a:t>Appendix</a:t>
            </a:r>
            <a:endParaRPr lang="en-US" altLang="en-US" sz="1800"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AutoNum type="arabicPeriod"/>
            </a:pPr>
            <a:endParaRPr lang="en-US" dirty="0">
              <a:solidFill>
                <a:srgbClr val="009530"/>
              </a:solidFill>
            </a:endParaRPr>
          </a:p>
        </p:txBody>
      </p:sp>
    </p:spTree>
    <p:extLst>
      <p:ext uri="{BB962C8B-B14F-4D97-AF65-F5344CB8AC3E}">
        <p14:creationId xmlns:p14="http://schemas.microsoft.com/office/powerpoint/2010/main" val="1805455617"/>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AutoShape 10"/>
          <p:cNvSpPr>
            <a:spLocks noChangeArrowheads="1"/>
          </p:cNvSpPr>
          <p:nvPr/>
        </p:nvSpPr>
        <p:spPr bwMode="auto">
          <a:xfrm>
            <a:off x="5540375" y="4191000"/>
            <a:ext cx="3238500" cy="2233613"/>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sp>
        <p:nvSpPr>
          <p:cNvPr id="2" name="AutoShape 10"/>
          <p:cNvSpPr>
            <a:spLocks noChangeArrowheads="1"/>
          </p:cNvSpPr>
          <p:nvPr/>
        </p:nvSpPr>
        <p:spPr bwMode="auto">
          <a:xfrm>
            <a:off x="304800" y="4178300"/>
            <a:ext cx="3238500" cy="2233613"/>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sp>
        <p:nvSpPr>
          <p:cNvPr id="3" name="AutoShape 10"/>
          <p:cNvSpPr>
            <a:spLocks noChangeArrowheads="1"/>
          </p:cNvSpPr>
          <p:nvPr/>
        </p:nvSpPr>
        <p:spPr bwMode="auto">
          <a:xfrm>
            <a:off x="5548313" y="1636713"/>
            <a:ext cx="3238500" cy="2233612"/>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sp>
        <p:nvSpPr>
          <p:cNvPr id="4" name="AutoShape 10"/>
          <p:cNvSpPr>
            <a:spLocks noChangeArrowheads="1"/>
          </p:cNvSpPr>
          <p:nvPr/>
        </p:nvSpPr>
        <p:spPr bwMode="auto">
          <a:xfrm>
            <a:off x="304800" y="1655763"/>
            <a:ext cx="3238500" cy="2233612"/>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sp>
        <p:nvSpPr>
          <p:cNvPr id="30726" name="Rectangle 2"/>
          <p:cNvSpPr>
            <a:spLocks/>
          </p:cNvSpPr>
          <p:nvPr/>
        </p:nvSpPr>
        <p:spPr bwMode="auto">
          <a:xfrm>
            <a:off x="3730387" y="5378107"/>
            <a:ext cx="1630362" cy="861774"/>
          </a:xfrm>
          <a:prstGeom prst="rect">
            <a:avLst/>
          </a:prstGeom>
          <a:noFill/>
          <a:ln w="9525">
            <a:noFill/>
            <a:miter lim="800000"/>
            <a:headEnd/>
            <a:tailEnd/>
          </a:ln>
        </p:spPr>
        <p:txBody>
          <a:bodyPr wrap="square" lIns="0" tIns="0" rIns="0" bIns="0">
            <a:spAutoFit/>
          </a:bodyPr>
          <a:lstStyle/>
          <a:p>
            <a:pPr algn="ctr" eaLnBrk="0" hangingPunct="0"/>
            <a:r>
              <a:rPr lang="en-US" altLang="en-US" sz="1400" dirty="0" smtClean="0">
                <a:ea typeface="ＭＳ Ｐゴシック" pitchFamily="34" charset="-128"/>
              </a:rPr>
              <a:t>Combined capability to deliver significant synergies</a:t>
            </a:r>
            <a:endParaRPr lang="en-US" altLang="en-US" sz="1400" dirty="0">
              <a:ea typeface="ＭＳ Ｐゴシック" pitchFamily="34" charset="-128"/>
            </a:endParaRPr>
          </a:p>
        </p:txBody>
      </p:sp>
      <p:sp>
        <p:nvSpPr>
          <p:cNvPr id="30727" name="Rectangle 2"/>
          <p:cNvSpPr>
            <a:spLocks/>
          </p:cNvSpPr>
          <p:nvPr/>
        </p:nvSpPr>
        <p:spPr bwMode="auto">
          <a:xfrm>
            <a:off x="3802618" y="1871663"/>
            <a:ext cx="1485900" cy="861774"/>
          </a:xfrm>
          <a:prstGeom prst="rect">
            <a:avLst/>
          </a:prstGeom>
          <a:noFill/>
          <a:ln w="9525">
            <a:noFill/>
            <a:miter lim="800000"/>
            <a:headEnd/>
            <a:tailEnd/>
          </a:ln>
        </p:spPr>
        <p:txBody>
          <a:bodyPr wrap="square" lIns="0" tIns="0" rIns="0" bIns="0">
            <a:spAutoFit/>
          </a:bodyPr>
          <a:lstStyle/>
          <a:p>
            <a:pPr algn="ctr" eaLnBrk="0" hangingPunct="0"/>
            <a:r>
              <a:rPr lang="en-US" altLang="en-US" sz="1400" dirty="0">
                <a:ea typeface="ＭＳ Ｐゴシック" pitchFamily="34" charset="-128"/>
              </a:rPr>
              <a:t>Strengthened platform to drive revenue and margin growth </a:t>
            </a:r>
          </a:p>
        </p:txBody>
      </p:sp>
      <p:grpSp>
        <p:nvGrpSpPr>
          <p:cNvPr id="9" name="Group 8"/>
          <p:cNvGrpSpPr/>
          <p:nvPr/>
        </p:nvGrpSpPr>
        <p:grpSpPr>
          <a:xfrm>
            <a:off x="3360500" y="2824189"/>
            <a:ext cx="2370137" cy="2360614"/>
            <a:chOff x="3360500" y="2806488"/>
            <a:chExt cx="2370137" cy="2360614"/>
          </a:xfrm>
        </p:grpSpPr>
        <p:sp>
          <p:nvSpPr>
            <p:cNvPr id="30728" name="Rectangle 85"/>
            <p:cNvSpPr>
              <a:spLocks/>
            </p:cNvSpPr>
            <p:nvPr/>
          </p:nvSpPr>
          <p:spPr bwMode="auto">
            <a:xfrm>
              <a:off x="3557351" y="3095414"/>
              <a:ext cx="1976436" cy="1878318"/>
            </a:xfrm>
            <a:prstGeom prst="ellipse">
              <a:avLst/>
            </a:prstGeom>
            <a:solidFill>
              <a:srgbClr val="C0C0C0"/>
            </a:solidFill>
            <a:ln w="9525">
              <a:noFill/>
              <a:round/>
              <a:headEnd/>
              <a:tailEnd/>
            </a:ln>
          </p:spPr>
          <p:txBody>
            <a:bodyPr wrap="square" lIns="0" tIns="0" rIns="0" bIns="0">
              <a:spAutoFit/>
            </a:bodyPr>
            <a:lstStyle/>
            <a:p>
              <a:pPr algn="ctr" eaLnBrk="0" hangingPunct="0">
                <a:spcBef>
                  <a:spcPct val="60000"/>
                </a:spcBef>
                <a:buClr>
                  <a:srgbClr val="4D4D4D"/>
                </a:buClr>
                <a:buFont typeface="Wingdings" pitchFamily="2" charset="2"/>
                <a:buNone/>
              </a:pPr>
              <a:r>
                <a:rPr lang="en-US" altLang="en-US" sz="1400" dirty="0" smtClean="0">
                  <a:solidFill>
                    <a:schemeClr val="bg1"/>
                  </a:solidFill>
                  <a:ea typeface="ＭＳ Ｐゴシック" pitchFamily="34" charset="-128"/>
                </a:rPr>
                <a:t>BORAL </a:t>
              </a:r>
              <a:r>
                <a:rPr lang="en-US" altLang="en-US" sz="1400" dirty="0">
                  <a:solidFill>
                    <a:schemeClr val="bg1"/>
                  </a:solidFill>
                  <a:ea typeface="ＭＳ Ｐゴシック" pitchFamily="34" charset="-128"/>
                </a:rPr>
                <a:t>asset platform </a:t>
              </a:r>
            </a:p>
            <a:p>
              <a:pPr algn="ctr" eaLnBrk="0" hangingPunct="0">
                <a:spcBef>
                  <a:spcPct val="60000"/>
                </a:spcBef>
                <a:buClr>
                  <a:srgbClr val="4D4D4D"/>
                </a:buClr>
                <a:buFont typeface="Wingdings" pitchFamily="2" charset="2"/>
                <a:buNone/>
              </a:pPr>
              <a:r>
                <a:rPr lang="en-US" altLang="en-US" sz="1400" dirty="0">
                  <a:solidFill>
                    <a:schemeClr val="bg1"/>
                  </a:solidFill>
                  <a:ea typeface="ＭＳ Ｐゴシック" pitchFamily="34" charset="-128"/>
                </a:rPr>
                <a:t>+ </a:t>
              </a:r>
            </a:p>
            <a:p>
              <a:pPr algn="ctr" eaLnBrk="0" hangingPunct="0">
                <a:spcBef>
                  <a:spcPct val="60000"/>
                </a:spcBef>
                <a:buClr>
                  <a:srgbClr val="4D4D4D"/>
                </a:buClr>
                <a:buFont typeface="Wingdings" pitchFamily="2" charset="2"/>
                <a:buNone/>
              </a:pPr>
              <a:r>
                <a:rPr lang="en-US" altLang="en-US" sz="1400" dirty="0">
                  <a:solidFill>
                    <a:schemeClr val="bg1"/>
                  </a:solidFill>
                  <a:ea typeface="ＭＳ Ｐゴシック" pitchFamily="34" charset="-128"/>
                </a:rPr>
                <a:t>USG technology platform</a:t>
              </a:r>
              <a:endParaRPr lang="en-AU" altLang="en-US" sz="1400" dirty="0">
                <a:solidFill>
                  <a:schemeClr val="bg1"/>
                </a:solidFill>
                <a:ea typeface="ＭＳ Ｐゴシック" pitchFamily="34" charset="-128"/>
              </a:endParaRPr>
            </a:p>
          </p:txBody>
        </p:sp>
        <p:sp>
          <p:nvSpPr>
            <p:cNvPr id="30729" name="AutoShape 19"/>
            <p:cNvSpPr>
              <a:spLocks noChangeArrowheads="1"/>
            </p:cNvSpPr>
            <p:nvPr/>
          </p:nvSpPr>
          <p:spPr bwMode="auto">
            <a:xfrm flipH="1" flipV="1">
              <a:off x="3387487" y="2806488"/>
              <a:ext cx="2343150" cy="235188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768" y="10805"/>
                  </a:moveTo>
                  <a:cubicBezTo>
                    <a:pt x="20768" y="10803"/>
                    <a:pt x="20769" y="10801"/>
                    <a:pt x="20769" y="10800"/>
                  </a:cubicBezTo>
                  <a:cubicBezTo>
                    <a:pt x="20769" y="5294"/>
                    <a:pt x="16305" y="831"/>
                    <a:pt x="10800" y="831"/>
                  </a:cubicBezTo>
                  <a:cubicBezTo>
                    <a:pt x="6751" y="830"/>
                    <a:pt x="3105" y="3279"/>
                    <a:pt x="1572" y="7026"/>
                  </a:cubicBezTo>
                  <a:lnTo>
                    <a:pt x="803" y="6711"/>
                  </a:lnTo>
                  <a:cubicBezTo>
                    <a:pt x="2463" y="2652"/>
                    <a:pt x="6414" y="-1"/>
                    <a:pt x="10800" y="0"/>
                  </a:cubicBezTo>
                  <a:cubicBezTo>
                    <a:pt x="16764" y="0"/>
                    <a:pt x="21600" y="4835"/>
                    <a:pt x="21600" y="10800"/>
                  </a:cubicBezTo>
                  <a:cubicBezTo>
                    <a:pt x="21600" y="10802"/>
                    <a:pt x="21599" y="10804"/>
                    <a:pt x="21599" y="10806"/>
                  </a:cubicBezTo>
                  <a:lnTo>
                    <a:pt x="24299" y="10808"/>
                  </a:lnTo>
                  <a:lnTo>
                    <a:pt x="21182" y="13922"/>
                  </a:lnTo>
                  <a:lnTo>
                    <a:pt x="18068" y="10804"/>
                  </a:lnTo>
                  <a:lnTo>
                    <a:pt x="20768" y="10805"/>
                  </a:lnTo>
                  <a:close/>
                </a:path>
              </a:pathLst>
            </a:custGeom>
            <a:solidFill>
              <a:srgbClr val="A50021"/>
            </a:solidFill>
            <a:ln w="9525">
              <a:noFill/>
              <a:round/>
              <a:headEnd/>
              <a:tailEnd/>
            </a:ln>
            <a:effectLst>
              <a:prstShdw prst="shdw17" dist="17961" dir="2700000">
                <a:srgbClr val="004F2C"/>
              </a:prstShdw>
            </a:effectLst>
          </p:spPr>
          <p:txBody>
            <a:bodyPr wrap="none" anchor="ctr"/>
            <a:lstStyle/>
            <a:p>
              <a:endParaRPr lang="en-US" dirty="0"/>
            </a:p>
          </p:txBody>
        </p:sp>
        <p:sp>
          <p:nvSpPr>
            <p:cNvPr id="30730" name="AutoShape 20"/>
            <p:cNvSpPr>
              <a:spLocks noChangeArrowheads="1"/>
            </p:cNvSpPr>
            <p:nvPr/>
          </p:nvSpPr>
          <p:spPr bwMode="auto">
            <a:xfrm>
              <a:off x="3360500" y="2920789"/>
              <a:ext cx="2343150" cy="2246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768" y="10805"/>
                  </a:moveTo>
                  <a:cubicBezTo>
                    <a:pt x="20768" y="10803"/>
                    <a:pt x="20769" y="10801"/>
                    <a:pt x="20769" y="10800"/>
                  </a:cubicBezTo>
                  <a:cubicBezTo>
                    <a:pt x="20769" y="5294"/>
                    <a:pt x="16305" y="831"/>
                    <a:pt x="10800" y="831"/>
                  </a:cubicBezTo>
                  <a:cubicBezTo>
                    <a:pt x="6751" y="830"/>
                    <a:pt x="3105" y="3279"/>
                    <a:pt x="1572" y="7026"/>
                  </a:cubicBezTo>
                  <a:lnTo>
                    <a:pt x="803" y="6711"/>
                  </a:lnTo>
                  <a:cubicBezTo>
                    <a:pt x="2463" y="2652"/>
                    <a:pt x="6414" y="-1"/>
                    <a:pt x="10800" y="0"/>
                  </a:cubicBezTo>
                  <a:cubicBezTo>
                    <a:pt x="16764" y="0"/>
                    <a:pt x="21600" y="4835"/>
                    <a:pt x="21600" y="10800"/>
                  </a:cubicBezTo>
                  <a:cubicBezTo>
                    <a:pt x="21600" y="10802"/>
                    <a:pt x="21599" y="10804"/>
                    <a:pt x="21599" y="10806"/>
                  </a:cubicBezTo>
                  <a:lnTo>
                    <a:pt x="24299" y="10808"/>
                  </a:lnTo>
                  <a:lnTo>
                    <a:pt x="21182" y="13922"/>
                  </a:lnTo>
                  <a:lnTo>
                    <a:pt x="18068" y="10804"/>
                  </a:lnTo>
                  <a:lnTo>
                    <a:pt x="20768" y="10805"/>
                  </a:lnTo>
                  <a:close/>
                </a:path>
              </a:pathLst>
            </a:custGeom>
            <a:solidFill>
              <a:srgbClr val="009530"/>
            </a:solidFill>
            <a:ln w="9525">
              <a:noFill/>
              <a:round/>
              <a:headEnd/>
              <a:tailEnd/>
            </a:ln>
            <a:effectLst>
              <a:prstShdw prst="shdw17" dist="17961" dir="2700000">
                <a:srgbClr val="004F2C"/>
              </a:prstShdw>
            </a:effectLst>
          </p:spPr>
          <p:txBody>
            <a:bodyPr wrap="none" anchor="ctr"/>
            <a:lstStyle/>
            <a:p>
              <a:endParaRPr lang="en-US" dirty="0"/>
            </a:p>
          </p:txBody>
        </p:sp>
      </p:grpSp>
      <p:sp>
        <p:nvSpPr>
          <p:cNvPr id="76815" name="Text Box 15"/>
          <p:cNvSpPr txBox="1">
            <a:spLocks noChangeArrowheads="1"/>
          </p:cNvSpPr>
          <p:nvPr/>
        </p:nvSpPr>
        <p:spPr bwMode="auto">
          <a:xfrm>
            <a:off x="5665788" y="2033588"/>
            <a:ext cx="3113087" cy="923330"/>
          </a:xfrm>
          <a:prstGeom prst="rect">
            <a:avLst/>
          </a:prstGeom>
          <a:noFill/>
          <a:ln>
            <a:noFill/>
          </a:ln>
          <a:effectLst>
            <a:prstShdw prst="shdw17" dist="17961" dir="2700000">
              <a:schemeClr val="accent1">
                <a:gamma/>
                <a:shade val="60000"/>
                <a:invGamma/>
              </a:schemeClr>
            </a:prstShdw>
          </a:effectLst>
          <a:extLst/>
        </p:spPr>
        <p:txBody>
          <a:bodyPr>
            <a:spAutoFit/>
          </a:bodyPr>
          <a:lstStyle>
            <a:lvl1pPr marL="180975" indent="-180975" algn="l" eaLnBrk="0" hangingPunct="0">
              <a:defRPr sz="1600" b="1">
                <a:solidFill>
                  <a:schemeClr val="tx1"/>
                </a:solidFill>
                <a:latin typeface="Arial" charset="0"/>
              </a:defRPr>
            </a:lvl1pPr>
            <a:lvl2pPr algn="l" eaLnBrk="0" hangingPunct="0">
              <a:defRPr sz="1600" b="1">
                <a:solidFill>
                  <a:schemeClr val="tx1"/>
                </a:solidFill>
                <a:latin typeface="Arial" charset="0"/>
              </a:defRPr>
            </a:lvl2pPr>
            <a:lvl3pPr algn="l" eaLnBrk="0" hangingPunct="0">
              <a:defRPr sz="1600" b="1">
                <a:solidFill>
                  <a:schemeClr val="tx1"/>
                </a:solidFill>
                <a:latin typeface="Arial" charset="0"/>
              </a:defRPr>
            </a:lvl3pPr>
            <a:lvl4pPr algn="l" eaLnBrk="0" hangingPunct="0">
              <a:defRPr sz="1600" b="1">
                <a:solidFill>
                  <a:schemeClr val="tx1"/>
                </a:solidFill>
                <a:latin typeface="Arial" charset="0"/>
              </a:defRPr>
            </a:lvl4pPr>
            <a:lvl5pPr algn="l" eaLnBrk="0" hangingPunct="0">
              <a:defRPr sz="1600" b="1">
                <a:solidFill>
                  <a:schemeClr val="tx1"/>
                </a:solidFill>
                <a:latin typeface="Arial" charset="0"/>
              </a:defRPr>
            </a:lvl5pPr>
            <a:lvl6pPr eaLnBrk="0" fontAlgn="base" hangingPunct="0">
              <a:spcBef>
                <a:spcPct val="0"/>
              </a:spcBef>
              <a:spcAft>
                <a:spcPct val="0"/>
              </a:spcAft>
              <a:defRPr sz="1600" b="1">
                <a:solidFill>
                  <a:schemeClr val="tx1"/>
                </a:solidFill>
                <a:latin typeface="Arial" charset="0"/>
              </a:defRPr>
            </a:lvl6pPr>
            <a:lvl7pPr eaLnBrk="0" fontAlgn="base" hangingPunct="0">
              <a:spcBef>
                <a:spcPct val="0"/>
              </a:spcBef>
              <a:spcAft>
                <a:spcPct val="0"/>
              </a:spcAft>
              <a:defRPr sz="1600" b="1">
                <a:solidFill>
                  <a:schemeClr val="tx1"/>
                </a:solidFill>
                <a:latin typeface="Arial" charset="0"/>
              </a:defRPr>
            </a:lvl7pPr>
            <a:lvl8pPr eaLnBrk="0" fontAlgn="base" hangingPunct="0">
              <a:spcBef>
                <a:spcPct val="0"/>
              </a:spcBef>
              <a:spcAft>
                <a:spcPct val="0"/>
              </a:spcAft>
              <a:defRPr sz="1600" b="1">
                <a:solidFill>
                  <a:schemeClr val="tx1"/>
                </a:solidFill>
                <a:latin typeface="Arial" charset="0"/>
              </a:defRPr>
            </a:lvl8pPr>
            <a:lvl9pPr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Clr>
                <a:srgbClr val="C00000"/>
              </a:buClr>
              <a:buFont typeface="Wingdings" pitchFamily="2" charset="2"/>
              <a:buChar char="§"/>
              <a:defRPr/>
            </a:pPr>
            <a:r>
              <a:rPr lang="en-AU" altLang="en-US" sz="1200" b="0" dirty="0" smtClean="0">
                <a:solidFill>
                  <a:srgbClr val="FFFFFF"/>
                </a:solidFill>
              </a:rPr>
              <a:t>World class production capacity across Asia, Australasia and the Middle East</a:t>
            </a:r>
          </a:p>
          <a:p>
            <a:pPr defTabSz="914400" eaLnBrk="1" hangingPunct="1">
              <a:spcBef>
                <a:spcPct val="50000"/>
              </a:spcBef>
              <a:buClr>
                <a:srgbClr val="C00000"/>
              </a:buClr>
              <a:buFont typeface="Wingdings" pitchFamily="2" charset="2"/>
              <a:buChar char="§"/>
              <a:defRPr/>
            </a:pPr>
            <a:r>
              <a:rPr lang="en-AU" altLang="en-US" sz="1200" b="0" dirty="0" smtClean="0">
                <a:solidFill>
                  <a:srgbClr val="FFFFFF"/>
                </a:solidFill>
              </a:rPr>
              <a:t>Sales, marketing, and logistics  excellence and commercial leverage</a:t>
            </a:r>
          </a:p>
        </p:txBody>
      </p:sp>
      <p:sp>
        <p:nvSpPr>
          <p:cNvPr id="76816" name="Text Box 16"/>
          <p:cNvSpPr txBox="1">
            <a:spLocks noChangeArrowheads="1"/>
          </p:cNvSpPr>
          <p:nvPr/>
        </p:nvSpPr>
        <p:spPr bwMode="auto">
          <a:xfrm>
            <a:off x="5802313" y="1743075"/>
            <a:ext cx="2644775" cy="304800"/>
          </a:xfrm>
          <a:prstGeom prst="rect">
            <a:avLst/>
          </a:prstGeom>
          <a:noFill/>
          <a:ln>
            <a:noFill/>
          </a:ln>
          <a:effectLst>
            <a:prstShdw prst="shdw17" dist="17961" dir="2700000">
              <a:schemeClr val="accent1">
                <a:gamma/>
                <a:shade val="60000"/>
                <a:invGamma/>
              </a:schemeClr>
            </a:prstShdw>
          </a:effectLst>
          <a:extLst/>
        </p:spPr>
        <p:txBody>
          <a:bodyPr>
            <a:spAutoFit/>
          </a:bodyPr>
          <a:lstStyle>
            <a:lvl1pPr algn="l" eaLnBrk="0" hangingPunct="0">
              <a:defRPr sz="1600" b="1">
                <a:solidFill>
                  <a:schemeClr val="tx1"/>
                </a:solidFill>
                <a:latin typeface="Arial" charset="0"/>
              </a:defRPr>
            </a:lvl1pPr>
            <a:lvl2pPr algn="l" eaLnBrk="0" hangingPunct="0">
              <a:defRPr sz="1600" b="1">
                <a:solidFill>
                  <a:schemeClr val="tx1"/>
                </a:solidFill>
                <a:latin typeface="Arial" charset="0"/>
              </a:defRPr>
            </a:lvl2pPr>
            <a:lvl3pPr algn="l" eaLnBrk="0" hangingPunct="0">
              <a:defRPr sz="1600" b="1">
                <a:solidFill>
                  <a:schemeClr val="tx1"/>
                </a:solidFill>
                <a:latin typeface="Arial" charset="0"/>
              </a:defRPr>
            </a:lvl3pPr>
            <a:lvl4pPr algn="l" eaLnBrk="0" hangingPunct="0">
              <a:defRPr sz="1600" b="1">
                <a:solidFill>
                  <a:schemeClr val="tx1"/>
                </a:solidFill>
                <a:latin typeface="Arial" charset="0"/>
              </a:defRPr>
            </a:lvl4pPr>
            <a:lvl5pPr algn="l" eaLnBrk="0" hangingPunct="0">
              <a:defRPr sz="1600" b="1">
                <a:solidFill>
                  <a:schemeClr val="tx1"/>
                </a:solidFill>
                <a:latin typeface="Arial" charset="0"/>
              </a:defRPr>
            </a:lvl5pPr>
            <a:lvl6pPr eaLnBrk="0" fontAlgn="base" hangingPunct="0">
              <a:spcBef>
                <a:spcPct val="0"/>
              </a:spcBef>
              <a:spcAft>
                <a:spcPct val="0"/>
              </a:spcAft>
              <a:defRPr sz="1600" b="1">
                <a:solidFill>
                  <a:schemeClr val="tx1"/>
                </a:solidFill>
                <a:latin typeface="Arial" charset="0"/>
              </a:defRPr>
            </a:lvl6pPr>
            <a:lvl7pPr eaLnBrk="0" fontAlgn="base" hangingPunct="0">
              <a:spcBef>
                <a:spcPct val="0"/>
              </a:spcBef>
              <a:spcAft>
                <a:spcPct val="0"/>
              </a:spcAft>
              <a:defRPr sz="1600" b="1">
                <a:solidFill>
                  <a:schemeClr val="tx1"/>
                </a:solidFill>
                <a:latin typeface="Arial" charset="0"/>
              </a:defRPr>
            </a:lvl7pPr>
            <a:lvl8pPr eaLnBrk="0" fontAlgn="base" hangingPunct="0">
              <a:spcBef>
                <a:spcPct val="0"/>
              </a:spcBef>
              <a:spcAft>
                <a:spcPct val="0"/>
              </a:spcAft>
              <a:defRPr sz="1600" b="1">
                <a:solidFill>
                  <a:schemeClr val="tx1"/>
                </a:solidFill>
                <a:latin typeface="Arial" charset="0"/>
              </a:defRPr>
            </a:lvl8pPr>
            <a:lvl9pPr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defRPr/>
            </a:pPr>
            <a:r>
              <a:rPr lang="en-AU" altLang="en-US" sz="1400" dirty="0" smtClean="0">
                <a:solidFill>
                  <a:srgbClr val="FFFFFF"/>
                </a:solidFill>
              </a:rPr>
              <a:t>World Class Capacity</a:t>
            </a:r>
          </a:p>
        </p:txBody>
      </p:sp>
      <p:sp>
        <p:nvSpPr>
          <p:cNvPr id="76818" name="Text Box 18"/>
          <p:cNvSpPr txBox="1">
            <a:spLocks noChangeArrowheads="1"/>
          </p:cNvSpPr>
          <p:nvPr/>
        </p:nvSpPr>
        <p:spPr bwMode="auto">
          <a:xfrm>
            <a:off x="349250" y="2052638"/>
            <a:ext cx="3282950" cy="1200329"/>
          </a:xfrm>
          <a:prstGeom prst="rect">
            <a:avLst/>
          </a:prstGeom>
          <a:noFill/>
          <a:ln>
            <a:noFill/>
          </a:ln>
          <a:effectLst>
            <a:prstShdw prst="shdw17" dist="17961" dir="2700000">
              <a:schemeClr val="accent1">
                <a:gamma/>
                <a:shade val="60000"/>
                <a:invGamma/>
              </a:schemeClr>
            </a:prstShdw>
          </a:effectLst>
          <a:extLst/>
        </p:spPr>
        <p:txBody>
          <a:bodyPr>
            <a:spAutoFit/>
          </a:bodyPr>
          <a:lstStyle>
            <a:lvl1pPr marL="180975" indent="-180975" algn="l" eaLnBrk="0" hangingPunct="0">
              <a:defRPr sz="1600" b="1">
                <a:solidFill>
                  <a:schemeClr val="tx1"/>
                </a:solidFill>
                <a:latin typeface="Arial" charset="0"/>
              </a:defRPr>
            </a:lvl1pPr>
            <a:lvl2pPr algn="l" eaLnBrk="0" hangingPunct="0">
              <a:defRPr sz="1600" b="1">
                <a:solidFill>
                  <a:schemeClr val="tx1"/>
                </a:solidFill>
                <a:latin typeface="Arial" charset="0"/>
              </a:defRPr>
            </a:lvl2pPr>
            <a:lvl3pPr algn="l" eaLnBrk="0" hangingPunct="0">
              <a:defRPr sz="1600" b="1">
                <a:solidFill>
                  <a:schemeClr val="tx1"/>
                </a:solidFill>
                <a:latin typeface="Arial" charset="0"/>
              </a:defRPr>
            </a:lvl3pPr>
            <a:lvl4pPr algn="l" eaLnBrk="0" hangingPunct="0">
              <a:defRPr sz="1600" b="1">
                <a:solidFill>
                  <a:schemeClr val="tx1"/>
                </a:solidFill>
                <a:latin typeface="Arial" charset="0"/>
              </a:defRPr>
            </a:lvl4pPr>
            <a:lvl5pPr algn="l" eaLnBrk="0" hangingPunct="0">
              <a:defRPr sz="1600" b="1">
                <a:solidFill>
                  <a:schemeClr val="tx1"/>
                </a:solidFill>
                <a:latin typeface="Arial" charset="0"/>
              </a:defRPr>
            </a:lvl5pPr>
            <a:lvl6pPr eaLnBrk="0" fontAlgn="base" hangingPunct="0">
              <a:spcBef>
                <a:spcPct val="0"/>
              </a:spcBef>
              <a:spcAft>
                <a:spcPct val="0"/>
              </a:spcAft>
              <a:defRPr sz="1600" b="1">
                <a:solidFill>
                  <a:schemeClr val="tx1"/>
                </a:solidFill>
                <a:latin typeface="Arial" charset="0"/>
              </a:defRPr>
            </a:lvl6pPr>
            <a:lvl7pPr eaLnBrk="0" fontAlgn="base" hangingPunct="0">
              <a:spcBef>
                <a:spcPct val="0"/>
              </a:spcBef>
              <a:spcAft>
                <a:spcPct val="0"/>
              </a:spcAft>
              <a:defRPr sz="1600" b="1">
                <a:solidFill>
                  <a:schemeClr val="tx1"/>
                </a:solidFill>
                <a:latin typeface="Arial" charset="0"/>
              </a:defRPr>
            </a:lvl7pPr>
            <a:lvl8pPr eaLnBrk="0" fontAlgn="base" hangingPunct="0">
              <a:spcBef>
                <a:spcPct val="0"/>
              </a:spcBef>
              <a:spcAft>
                <a:spcPct val="0"/>
              </a:spcAft>
              <a:defRPr sz="1600" b="1">
                <a:solidFill>
                  <a:schemeClr val="tx1"/>
                </a:solidFill>
                <a:latin typeface="Arial" charset="0"/>
              </a:defRPr>
            </a:lvl8pPr>
            <a:lvl9pPr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Clr>
                <a:srgbClr val="C00000"/>
              </a:buClr>
              <a:buFont typeface="Wingdings" pitchFamily="2" charset="2"/>
              <a:buChar char="§"/>
              <a:defRPr/>
            </a:pPr>
            <a:r>
              <a:rPr lang="en-AU" altLang="en-US" sz="1200" b="0" dirty="0">
                <a:solidFill>
                  <a:srgbClr val="FFFFFF"/>
                </a:solidFill>
              </a:rPr>
              <a:t>World leading </a:t>
            </a:r>
            <a:r>
              <a:rPr lang="en-AU" altLang="en-US" sz="1200" b="0" dirty="0" smtClean="0">
                <a:solidFill>
                  <a:srgbClr val="FFFFFF"/>
                </a:solidFill>
              </a:rPr>
              <a:t>gypsum, ceilings, </a:t>
            </a:r>
            <a:r>
              <a:rPr lang="en-AU" altLang="en-US" sz="1200" b="0" dirty="0">
                <a:solidFill>
                  <a:srgbClr val="FFFFFF"/>
                </a:solidFill>
              </a:rPr>
              <a:t>and </a:t>
            </a:r>
            <a:r>
              <a:rPr lang="en-AU" altLang="en-US" sz="1200" b="0" dirty="0" smtClean="0">
                <a:solidFill>
                  <a:srgbClr val="FFFFFF"/>
                </a:solidFill>
              </a:rPr>
              <a:t>joint compound </a:t>
            </a:r>
            <a:r>
              <a:rPr lang="en-AU" altLang="en-US" sz="1200" b="0" dirty="0">
                <a:solidFill>
                  <a:srgbClr val="FFFFFF"/>
                </a:solidFill>
              </a:rPr>
              <a:t>technologies</a:t>
            </a:r>
          </a:p>
          <a:p>
            <a:pPr defTabSz="914400" eaLnBrk="1" hangingPunct="1">
              <a:spcBef>
                <a:spcPct val="50000"/>
              </a:spcBef>
              <a:buClr>
                <a:srgbClr val="C00000"/>
              </a:buClr>
              <a:buFont typeface="Wingdings" pitchFamily="2" charset="2"/>
              <a:buChar char="§"/>
              <a:defRPr/>
            </a:pPr>
            <a:r>
              <a:rPr lang="en-AU" altLang="en-US" sz="1200" b="0" dirty="0" smtClean="0">
                <a:solidFill>
                  <a:srgbClr val="FFFFFF"/>
                </a:solidFill>
              </a:rPr>
              <a:t>Market leader across Asia Pacific region </a:t>
            </a:r>
          </a:p>
          <a:p>
            <a:pPr defTabSz="914400" eaLnBrk="1" hangingPunct="1">
              <a:spcBef>
                <a:spcPct val="50000"/>
              </a:spcBef>
              <a:buClr>
                <a:srgbClr val="C00000"/>
              </a:buClr>
              <a:buFont typeface="Wingdings" pitchFamily="2" charset="2"/>
              <a:buChar char="§"/>
              <a:defRPr/>
            </a:pPr>
            <a:r>
              <a:rPr lang="en-AU" altLang="en-US" sz="1200" b="0" dirty="0" smtClean="0">
                <a:solidFill>
                  <a:srgbClr val="FFFFFF"/>
                </a:solidFill>
              </a:rPr>
              <a:t>Experienced management and operating team</a:t>
            </a:r>
          </a:p>
        </p:txBody>
      </p:sp>
      <p:sp>
        <p:nvSpPr>
          <p:cNvPr id="76819" name="Text Box 19"/>
          <p:cNvSpPr txBox="1">
            <a:spLocks noChangeArrowheads="1"/>
          </p:cNvSpPr>
          <p:nvPr/>
        </p:nvSpPr>
        <p:spPr bwMode="auto">
          <a:xfrm>
            <a:off x="509588" y="1743075"/>
            <a:ext cx="3106737" cy="304800"/>
          </a:xfrm>
          <a:prstGeom prst="rect">
            <a:avLst/>
          </a:prstGeom>
          <a:noFill/>
          <a:ln>
            <a:noFill/>
          </a:ln>
          <a:effectLst>
            <a:prstShdw prst="shdw17" dist="17961" dir="2700000">
              <a:schemeClr val="accent1">
                <a:gamma/>
                <a:shade val="60000"/>
                <a:invGamma/>
              </a:schemeClr>
            </a:prstShdw>
          </a:effectLst>
          <a:extLst/>
        </p:spPr>
        <p:txBody>
          <a:bodyPr>
            <a:spAutoFit/>
          </a:bodyPr>
          <a:lstStyle/>
          <a:p>
            <a:pPr>
              <a:spcBef>
                <a:spcPct val="50000"/>
              </a:spcBef>
              <a:defRPr/>
            </a:pPr>
            <a:r>
              <a:rPr lang="en-AU" altLang="en-US" sz="1400" dirty="0">
                <a:solidFill>
                  <a:srgbClr val="FFFFFF"/>
                </a:solidFill>
              </a:rPr>
              <a:t>Core Competitive Advantages</a:t>
            </a:r>
          </a:p>
        </p:txBody>
      </p:sp>
      <p:sp>
        <p:nvSpPr>
          <p:cNvPr id="76821" name="Text Box 21"/>
          <p:cNvSpPr txBox="1">
            <a:spLocks noChangeArrowheads="1"/>
          </p:cNvSpPr>
          <p:nvPr/>
        </p:nvSpPr>
        <p:spPr bwMode="auto">
          <a:xfrm>
            <a:off x="509588" y="4257675"/>
            <a:ext cx="2728912" cy="304800"/>
          </a:xfrm>
          <a:prstGeom prst="rect">
            <a:avLst/>
          </a:prstGeom>
          <a:noFill/>
          <a:ln>
            <a:noFill/>
          </a:ln>
          <a:effectLst>
            <a:prstShdw prst="shdw17" dist="17961" dir="2700000">
              <a:schemeClr val="accent1">
                <a:gamma/>
                <a:shade val="60000"/>
                <a:invGamma/>
              </a:schemeClr>
            </a:prstShdw>
          </a:effectLst>
          <a:extLst/>
        </p:spPr>
        <p:txBody>
          <a:bodyPr>
            <a:spAutoFit/>
          </a:bodyPr>
          <a:lstStyle/>
          <a:p>
            <a:pPr>
              <a:spcBef>
                <a:spcPct val="50000"/>
              </a:spcBef>
              <a:defRPr/>
            </a:pPr>
            <a:r>
              <a:rPr lang="en-AU" altLang="en-US" sz="1400" dirty="0">
                <a:solidFill>
                  <a:srgbClr val="FFFFFF"/>
                </a:solidFill>
              </a:rPr>
              <a:t>Strong Growth Potential</a:t>
            </a:r>
          </a:p>
        </p:txBody>
      </p:sp>
      <p:sp>
        <p:nvSpPr>
          <p:cNvPr id="76822" name="Text Box 22"/>
          <p:cNvSpPr txBox="1">
            <a:spLocks noChangeArrowheads="1"/>
          </p:cNvSpPr>
          <p:nvPr/>
        </p:nvSpPr>
        <p:spPr bwMode="auto">
          <a:xfrm>
            <a:off x="349250" y="4559300"/>
            <a:ext cx="3275012" cy="1738938"/>
          </a:xfrm>
          <a:prstGeom prst="rect">
            <a:avLst/>
          </a:prstGeom>
          <a:noFill/>
          <a:ln>
            <a:noFill/>
          </a:ln>
          <a:effectLst>
            <a:prstShdw prst="shdw17" dist="17961" dir="2700000">
              <a:schemeClr val="accent1">
                <a:gamma/>
                <a:shade val="60000"/>
                <a:invGamma/>
              </a:schemeClr>
            </a:prstShdw>
          </a:effectLst>
          <a:extLst/>
        </p:spPr>
        <p:txBody>
          <a:bodyPr wrap="square">
            <a:spAutoFit/>
          </a:bodyPr>
          <a:lstStyle>
            <a:lvl1pPr marL="180975" indent="-180975" algn="l" eaLnBrk="0" hangingPunct="0">
              <a:defRPr sz="1600" b="1">
                <a:solidFill>
                  <a:schemeClr val="tx1"/>
                </a:solidFill>
                <a:latin typeface="Arial" charset="0"/>
              </a:defRPr>
            </a:lvl1pPr>
            <a:lvl2pPr algn="l" eaLnBrk="0" hangingPunct="0">
              <a:defRPr sz="1600" b="1">
                <a:solidFill>
                  <a:schemeClr val="tx1"/>
                </a:solidFill>
                <a:latin typeface="Arial" charset="0"/>
              </a:defRPr>
            </a:lvl2pPr>
            <a:lvl3pPr algn="l" eaLnBrk="0" hangingPunct="0">
              <a:defRPr sz="1600" b="1">
                <a:solidFill>
                  <a:schemeClr val="tx1"/>
                </a:solidFill>
                <a:latin typeface="Arial" charset="0"/>
              </a:defRPr>
            </a:lvl3pPr>
            <a:lvl4pPr algn="l" eaLnBrk="0" hangingPunct="0">
              <a:defRPr sz="1600" b="1">
                <a:solidFill>
                  <a:schemeClr val="tx1"/>
                </a:solidFill>
                <a:latin typeface="Arial" charset="0"/>
              </a:defRPr>
            </a:lvl4pPr>
            <a:lvl5pPr algn="l" eaLnBrk="0" hangingPunct="0">
              <a:defRPr sz="1600" b="1">
                <a:solidFill>
                  <a:schemeClr val="tx1"/>
                </a:solidFill>
                <a:latin typeface="Arial" charset="0"/>
              </a:defRPr>
            </a:lvl5pPr>
            <a:lvl6pPr eaLnBrk="0" fontAlgn="base" hangingPunct="0">
              <a:spcBef>
                <a:spcPct val="0"/>
              </a:spcBef>
              <a:spcAft>
                <a:spcPct val="0"/>
              </a:spcAft>
              <a:defRPr sz="1600" b="1">
                <a:solidFill>
                  <a:schemeClr val="tx1"/>
                </a:solidFill>
                <a:latin typeface="Arial" charset="0"/>
              </a:defRPr>
            </a:lvl6pPr>
            <a:lvl7pPr eaLnBrk="0" fontAlgn="base" hangingPunct="0">
              <a:spcBef>
                <a:spcPct val="0"/>
              </a:spcBef>
              <a:spcAft>
                <a:spcPct val="0"/>
              </a:spcAft>
              <a:defRPr sz="1600" b="1">
                <a:solidFill>
                  <a:schemeClr val="tx1"/>
                </a:solidFill>
                <a:latin typeface="Arial" charset="0"/>
              </a:defRPr>
            </a:lvl7pPr>
            <a:lvl8pPr eaLnBrk="0" fontAlgn="base" hangingPunct="0">
              <a:spcBef>
                <a:spcPct val="0"/>
              </a:spcBef>
              <a:spcAft>
                <a:spcPct val="0"/>
              </a:spcAft>
              <a:defRPr sz="1600" b="1">
                <a:solidFill>
                  <a:schemeClr val="tx1"/>
                </a:solidFill>
                <a:latin typeface="Arial" charset="0"/>
              </a:defRPr>
            </a:lvl8pPr>
            <a:lvl9pPr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Clr>
                <a:srgbClr val="C00000"/>
              </a:buClr>
              <a:buFont typeface="Wingdings" pitchFamily="2" charset="2"/>
              <a:buChar char="§"/>
              <a:defRPr/>
            </a:pPr>
            <a:r>
              <a:rPr lang="en-AU" altLang="en-US" sz="1200" b="0" dirty="0" smtClean="0">
                <a:solidFill>
                  <a:srgbClr val="FFFFFF"/>
                </a:solidFill>
              </a:rPr>
              <a:t>Strong underlying economic </a:t>
            </a:r>
            <a:br>
              <a:rPr lang="en-AU" altLang="en-US" sz="1200" b="0" dirty="0" smtClean="0">
                <a:solidFill>
                  <a:srgbClr val="FFFFFF"/>
                </a:solidFill>
              </a:rPr>
            </a:br>
            <a:r>
              <a:rPr lang="en-AU" altLang="en-US" sz="1200" b="0" dirty="0" smtClean="0">
                <a:solidFill>
                  <a:srgbClr val="FFFFFF"/>
                </a:solidFill>
              </a:rPr>
              <a:t>growth forecast across key markets</a:t>
            </a:r>
          </a:p>
          <a:p>
            <a:pPr defTabSz="914400" eaLnBrk="1" hangingPunct="1">
              <a:spcBef>
                <a:spcPct val="50000"/>
              </a:spcBef>
              <a:buClr>
                <a:srgbClr val="C00000"/>
              </a:buClr>
              <a:buFont typeface="Wingdings" pitchFamily="2" charset="2"/>
              <a:buChar char="§"/>
              <a:defRPr/>
            </a:pPr>
            <a:r>
              <a:rPr lang="en-AU" altLang="en-US" sz="1200" b="0" dirty="0" smtClean="0">
                <a:solidFill>
                  <a:srgbClr val="FFFFFF"/>
                </a:solidFill>
              </a:rPr>
              <a:t>Combined platform provides unrivalled foundation for growth</a:t>
            </a:r>
            <a:r>
              <a:rPr lang="en-AU" altLang="en-US" sz="1400" dirty="0" smtClean="0">
                <a:solidFill>
                  <a:srgbClr val="FFFFFF"/>
                </a:solidFill>
              </a:rPr>
              <a:t> </a:t>
            </a:r>
          </a:p>
          <a:p>
            <a:pPr defTabSz="914400" eaLnBrk="1" hangingPunct="1">
              <a:spcBef>
                <a:spcPct val="50000"/>
              </a:spcBef>
              <a:buClr>
                <a:srgbClr val="C00000"/>
              </a:buClr>
              <a:buFont typeface="Wingdings" pitchFamily="2" charset="2"/>
              <a:buChar char="§"/>
              <a:defRPr/>
            </a:pPr>
            <a:r>
              <a:rPr lang="en-AU" altLang="en-US" sz="1200" b="0" baseline="30000" dirty="0" smtClean="0">
                <a:solidFill>
                  <a:srgbClr val="FFFFFF"/>
                </a:solidFill>
              </a:rPr>
              <a:t> </a:t>
            </a:r>
            <a:r>
              <a:rPr lang="en-AU" altLang="en-US" sz="1200" b="0" dirty="0" smtClean="0">
                <a:solidFill>
                  <a:srgbClr val="FFFFFF"/>
                </a:solidFill>
              </a:rPr>
              <a:t>Volume growth supported by  &gt;200m m</a:t>
            </a:r>
            <a:r>
              <a:rPr lang="en-AU" altLang="en-US" sz="1200" b="0" baseline="30000" dirty="0" smtClean="0">
                <a:solidFill>
                  <a:srgbClr val="FFFFFF"/>
                </a:solidFill>
              </a:rPr>
              <a:t>2</a:t>
            </a:r>
            <a:r>
              <a:rPr lang="en-AU" altLang="en-US" sz="1200" b="0" dirty="0" smtClean="0">
                <a:solidFill>
                  <a:srgbClr val="FFFFFF"/>
                </a:solidFill>
              </a:rPr>
              <a:t> currently unused capacity</a:t>
            </a:r>
            <a:r>
              <a:rPr lang="en-AU" altLang="en-US" sz="1200" b="0" baseline="30000" dirty="0" smtClean="0">
                <a:solidFill>
                  <a:srgbClr val="FFFFFF"/>
                </a:solidFill>
              </a:rPr>
              <a:t>1 </a:t>
            </a:r>
            <a:r>
              <a:rPr lang="en-AU" altLang="en-US" sz="1200" b="0" dirty="0" smtClean="0">
                <a:solidFill>
                  <a:srgbClr val="FFFFFF"/>
                </a:solidFill>
              </a:rPr>
              <a:t> </a:t>
            </a:r>
          </a:p>
          <a:p>
            <a:pPr defTabSz="914400" eaLnBrk="1" hangingPunct="1">
              <a:spcBef>
                <a:spcPct val="50000"/>
              </a:spcBef>
              <a:buClr>
                <a:schemeClr val="accent1">
                  <a:lumMod val="75000"/>
                </a:schemeClr>
              </a:buClr>
              <a:buFont typeface="Wingdings" pitchFamily="2" charset="2"/>
              <a:buNone/>
              <a:defRPr/>
            </a:pPr>
            <a:endParaRPr lang="en-AU" altLang="en-US" sz="1400" b="0" dirty="0" smtClean="0">
              <a:solidFill>
                <a:srgbClr val="FFFFFF"/>
              </a:solidFill>
            </a:endParaRPr>
          </a:p>
        </p:txBody>
      </p:sp>
      <p:sp>
        <p:nvSpPr>
          <p:cNvPr id="76824" name="Text Box 24"/>
          <p:cNvSpPr txBox="1">
            <a:spLocks noChangeArrowheads="1"/>
          </p:cNvSpPr>
          <p:nvPr/>
        </p:nvSpPr>
        <p:spPr bwMode="auto">
          <a:xfrm>
            <a:off x="5802313" y="4257675"/>
            <a:ext cx="2903537" cy="304800"/>
          </a:xfrm>
          <a:prstGeom prst="rect">
            <a:avLst/>
          </a:prstGeom>
          <a:noFill/>
          <a:ln>
            <a:noFill/>
          </a:ln>
          <a:effectLst>
            <a:prstShdw prst="shdw17" dist="17961" dir="2700000">
              <a:schemeClr val="accent1">
                <a:gamma/>
                <a:shade val="60000"/>
                <a:invGamma/>
              </a:schemeClr>
            </a:prstShdw>
          </a:effectLst>
          <a:extLst/>
        </p:spPr>
        <p:txBody>
          <a:bodyPr>
            <a:spAutoFit/>
          </a:bodyPr>
          <a:lstStyle/>
          <a:p>
            <a:pPr>
              <a:spcBef>
                <a:spcPct val="50000"/>
              </a:spcBef>
              <a:defRPr/>
            </a:pPr>
            <a:r>
              <a:rPr lang="en-AU" altLang="en-US" sz="1400" dirty="0">
                <a:solidFill>
                  <a:srgbClr val="FFFFFF"/>
                </a:solidFill>
              </a:rPr>
              <a:t>Market Leading Positions</a:t>
            </a:r>
          </a:p>
        </p:txBody>
      </p:sp>
      <p:sp>
        <p:nvSpPr>
          <p:cNvPr id="76825" name="Text Box 25"/>
          <p:cNvSpPr txBox="1">
            <a:spLocks noChangeArrowheads="1"/>
          </p:cNvSpPr>
          <p:nvPr/>
        </p:nvSpPr>
        <p:spPr bwMode="auto">
          <a:xfrm>
            <a:off x="5665788" y="4562475"/>
            <a:ext cx="3121025" cy="1384995"/>
          </a:xfrm>
          <a:prstGeom prst="rect">
            <a:avLst/>
          </a:prstGeom>
          <a:noFill/>
          <a:ln>
            <a:noFill/>
          </a:ln>
          <a:effectLst>
            <a:prstShdw prst="shdw17" dist="17961" dir="2700000">
              <a:schemeClr val="accent1">
                <a:gamma/>
                <a:shade val="60000"/>
                <a:invGamma/>
              </a:schemeClr>
            </a:prstShdw>
          </a:effectLst>
          <a:extLst/>
        </p:spPr>
        <p:txBody>
          <a:bodyPr>
            <a:spAutoFit/>
          </a:bodyPr>
          <a:lstStyle>
            <a:lvl1pPr marL="180975" indent="-180975" algn="l" eaLnBrk="0" hangingPunct="0">
              <a:defRPr sz="1600" b="1">
                <a:solidFill>
                  <a:schemeClr val="tx1"/>
                </a:solidFill>
                <a:latin typeface="Arial" charset="0"/>
              </a:defRPr>
            </a:lvl1pPr>
            <a:lvl2pPr algn="l" eaLnBrk="0" hangingPunct="0">
              <a:defRPr sz="1600" b="1">
                <a:solidFill>
                  <a:schemeClr val="tx1"/>
                </a:solidFill>
                <a:latin typeface="Arial" charset="0"/>
              </a:defRPr>
            </a:lvl2pPr>
            <a:lvl3pPr algn="l" eaLnBrk="0" hangingPunct="0">
              <a:defRPr sz="1600" b="1">
                <a:solidFill>
                  <a:schemeClr val="tx1"/>
                </a:solidFill>
                <a:latin typeface="Arial" charset="0"/>
              </a:defRPr>
            </a:lvl3pPr>
            <a:lvl4pPr algn="l" eaLnBrk="0" hangingPunct="0">
              <a:defRPr sz="1600" b="1">
                <a:solidFill>
                  <a:schemeClr val="tx1"/>
                </a:solidFill>
                <a:latin typeface="Arial" charset="0"/>
              </a:defRPr>
            </a:lvl4pPr>
            <a:lvl5pPr algn="l" eaLnBrk="0" hangingPunct="0">
              <a:defRPr sz="1600" b="1">
                <a:solidFill>
                  <a:schemeClr val="tx1"/>
                </a:solidFill>
                <a:latin typeface="Arial" charset="0"/>
              </a:defRPr>
            </a:lvl5pPr>
            <a:lvl6pPr eaLnBrk="0" fontAlgn="base" hangingPunct="0">
              <a:spcBef>
                <a:spcPct val="0"/>
              </a:spcBef>
              <a:spcAft>
                <a:spcPct val="0"/>
              </a:spcAft>
              <a:defRPr sz="1600" b="1">
                <a:solidFill>
                  <a:schemeClr val="tx1"/>
                </a:solidFill>
                <a:latin typeface="Arial" charset="0"/>
              </a:defRPr>
            </a:lvl6pPr>
            <a:lvl7pPr eaLnBrk="0" fontAlgn="base" hangingPunct="0">
              <a:spcBef>
                <a:spcPct val="0"/>
              </a:spcBef>
              <a:spcAft>
                <a:spcPct val="0"/>
              </a:spcAft>
              <a:defRPr sz="1600" b="1">
                <a:solidFill>
                  <a:schemeClr val="tx1"/>
                </a:solidFill>
                <a:latin typeface="Arial" charset="0"/>
              </a:defRPr>
            </a:lvl7pPr>
            <a:lvl8pPr eaLnBrk="0" fontAlgn="base" hangingPunct="0">
              <a:spcBef>
                <a:spcPct val="0"/>
              </a:spcBef>
              <a:spcAft>
                <a:spcPct val="0"/>
              </a:spcAft>
              <a:defRPr sz="1600" b="1">
                <a:solidFill>
                  <a:schemeClr val="tx1"/>
                </a:solidFill>
                <a:latin typeface="Arial" charset="0"/>
              </a:defRPr>
            </a:lvl8pPr>
            <a:lvl9pPr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Clr>
                <a:srgbClr val="C00000"/>
              </a:buClr>
              <a:buFont typeface="Wingdings" pitchFamily="2" charset="2"/>
              <a:buChar char="§"/>
              <a:defRPr/>
            </a:pPr>
            <a:r>
              <a:rPr lang="en-AU" altLang="en-US" sz="1200" b="0" dirty="0" smtClean="0">
                <a:solidFill>
                  <a:srgbClr val="FFFFFF"/>
                </a:solidFill>
              </a:rPr>
              <a:t>Strong brands respected for quality and reliability</a:t>
            </a:r>
          </a:p>
          <a:p>
            <a:pPr defTabSz="914400" eaLnBrk="1" hangingPunct="1">
              <a:spcBef>
                <a:spcPct val="50000"/>
              </a:spcBef>
              <a:buClr>
                <a:srgbClr val="C00000"/>
              </a:buClr>
              <a:buFont typeface="Wingdings" pitchFamily="2" charset="2"/>
              <a:buChar char="§"/>
              <a:defRPr/>
            </a:pPr>
            <a:r>
              <a:rPr lang="en-AU" altLang="en-US" sz="1200" b="0" dirty="0" smtClean="0">
                <a:solidFill>
                  <a:srgbClr val="FFFFFF"/>
                </a:solidFill>
              </a:rPr>
              <a:t>Extensive logistics and distribution network in Asia, Australasia and the Middle East</a:t>
            </a:r>
          </a:p>
          <a:p>
            <a:pPr defTabSz="914400" eaLnBrk="1" hangingPunct="1">
              <a:spcBef>
                <a:spcPct val="50000"/>
              </a:spcBef>
              <a:buClr>
                <a:srgbClr val="C00000"/>
              </a:buClr>
              <a:buFont typeface="Wingdings" pitchFamily="2" charset="2"/>
              <a:buChar char="§"/>
              <a:defRPr/>
            </a:pPr>
            <a:r>
              <a:rPr lang="en-AU" altLang="en-US" sz="1200" b="0" dirty="0" smtClean="0">
                <a:solidFill>
                  <a:srgbClr val="FFFFFF"/>
                </a:solidFill>
              </a:rPr>
              <a:t>Deep customer relationships</a:t>
            </a:r>
          </a:p>
        </p:txBody>
      </p:sp>
      <p:sp>
        <p:nvSpPr>
          <p:cNvPr id="6" name="TextBox 5"/>
          <p:cNvSpPr txBox="1"/>
          <p:nvPr/>
        </p:nvSpPr>
        <p:spPr>
          <a:xfrm>
            <a:off x="263524" y="6478588"/>
            <a:ext cx="8423276" cy="338554"/>
          </a:xfrm>
          <a:prstGeom prst="rect">
            <a:avLst/>
          </a:prstGeom>
          <a:noFill/>
        </p:spPr>
        <p:txBody>
          <a:bodyPr wrap="square" rtlCol="0">
            <a:spAutoFit/>
          </a:bodyPr>
          <a:lstStyle/>
          <a:p>
            <a:pPr marL="180975" indent="-180975" eaLnBrk="0" hangingPunct="0">
              <a:spcBef>
                <a:spcPts val="0"/>
              </a:spcBef>
              <a:buClr>
                <a:schemeClr val="tx1"/>
              </a:buClr>
              <a:buFontTx/>
              <a:buAutoNum type="arabicPeriod"/>
              <a:tabLst>
                <a:tab pos="180975" algn="l"/>
                <a:tab pos="534988" algn="l"/>
              </a:tabLst>
              <a:defRPr/>
            </a:pPr>
            <a:r>
              <a:rPr lang="en-AU" altLang="en-US" sz="800" b="0" dirty="0" smtClean="0">
                <a:solidFill>
                  <a:srgbClr val="777777"/>
                </a:solidFill>
              </a:rPr>
              <a:t>Based </a:t>
            </a:r>
            <a:r>
              <a:rPr lang="en-AU" altLang="en-US" sz="800" b="0" dirty="0">
                <a:solidFill>
                  <a:srgbClr val="777777"/>
                </a:solidFill>
              </a:rPr>
              <a:t>on 69% asset utilisation for year ended 30 June 2013 and includes capacity expansion projects at Ho Chi Minh City (Vietnam) and Chongqing (China) and construction of new plant in Oman to be completed in CY2014</a:t>
            </a:r>
          </a:p>
        </p:txBody>
      </p:sp>
      <p:sp>
        <p:nvSpPr>
          <p:cNvPr id="7" name="Title 6"/>
          <p:cNvSpPr>
            <a:spLocks noGrp="1"/>
          </p:cNvSpPr>
          <p:nvPr>
            <p:ph type="title"/>
          </p:nvPr>
        </p:nvSpPr>
        <p:spPr/>
        <p:txBody>
          <a:bodyPr/>
          <a:lstStyle/>
          <a:p>
            <a:r>
              <a:rPr lang="en-US" dirty="0"/>
              <a:t>Creating a </a:t>
            </a:r>
            <a:r>
              <a:rPr lang="en-US" dirty="0" smtClean="0"/>
              <a:t>world-leading plasterboard and ceilings partnership in </a:t>
            </a:r>
            <a:r>
              <a:rPr lang="en-US" dirty="0"/>
              <a:t>Asia, Australasia and the Middle </a:t>
            </a:r>
            <a:r>
              <a:rPr lang="en-US" dirty="0" smtClean="0"/>
              <a:t>East</a:t>
            </a:r>
            <a:endParaRPr lang="en-US"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87" y="1519388"/>
            <a:ext cx="9142413" cy="3510623"/>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1" name="Rectangle 3"/>
          <p:cNvSpPr>
            <a:spLocks/>
          </p:cNvSpPr>
          <p:nvPr/>
        </p:nvSpPr>
        <p:spPr bwMode="auto">
          <a:xfrm>
            <a:off x="1233198" y="2348591"/>
            <a:ext cx="6679190" cy="1349569"/>
          </a:xfrm>
          <a:prstGeom prst="rect">
            <a:avLst/>
          </a:prstGeom>
          <a:noFill/>
          <a:ln w="9525">
            <a:noFill/>
            <a:miter lim="800000"/>
            <a:headEnd/>
            <a:tailEnd/>
          </a:ln>
        </p:spPr>
        <p:txBody>
          <a:bodyPr lIns="0" tIns="0" rIns="0" bIns="0"/>
          <a:lstStyle/>
          <a:p>
            <a:pPr algn="ctr" eaLnBrk="0" hangingPunct="0">
              <a:lnSpc>
                <a:spcPct val="200000"/>
              </a:lnSpc>
              <a:spcBef>
                <a:spcPts val="0"/>
              </a:spcBef>
              <a:spcAft>
                <a:spcPts val="0"/>
              </a:spcAft>
              <a:buClr>
                <a:srgbClr val="FFC300"/>
              </a:buClr>
            </a:pPr>
            <a:r>
              <a:rPr lang="en-US" altLang="ja-JP" sz="4000" b="0" dirty="0" smtClean="0">
                <a:solidFill>
                  <a:schemeClr val="bg1"/>
                </a:solidFill>
              </a:rPr>
              <a:t>QUESTIONS</a:t>
            </a:r>
            <a:endParaRPr lang="en-US" altLang="ja-JP" sz="4000" b="0" dirty="0">
              <a:solidFill>
                <a:schemeClr val="bg1"/>
              </a:solidFill>
            </a:endParaRPr>
          </a:p>
        </p:txBody>
      </p:sp>
      <p:pic>
        <p:nvPicPr>
          <p:cNvPr id="14" name="Picture 13" descr="USG Logo.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2741" y="5377307"/>
            <a:ext cx="1381162" cy="682133"/>
          </a:xfrm>
          <a:prstGeom prst="rect">
            <a:avLst/>
          </a:prstGeom>
        </p:spPr>
      </p:pic>
      <p:grpSp>
        <p:nvGrpSpPr>
          <p:cNvPr id="17" name="Group 16"/>
          <p:cNvGrpSpPr/>
          <p:nvPr/>
        </p:nvGrpSpPr>
        <p:grpSpPr>
          <a:xfrm>
            <a:off x="2685792" y="5377307"/>
            <a:ext cx="901027" cy="682133"/>
            <a:chOff x="377825" y="6026150"/>
            <a:chExt cx="842963" cy="638175"/>
          </a:xfrm>
        </p:grpSpPr>
        <p:grpSp>
          <p:nvGrpSpPr>
            <p:cNvPr id="19" name="Group 7"/>
            <p:cNvGrpSpPr>
              <a:grpSpLocks/>
            </p:cNvGrpSpPr>
            <p:nvPr/>
          </p:nvGrpSpPr>
          <p:grpSpPr bwMode="auto">
            <a:xfrm>
              <a:off x="377825" y="6046788"/>
              <a:ext cx="696913" cy="617537"/>
              <a:chOff x="5365" y="3534"/>
              <a:chExt cx="574" cy="525"/>
            </a:xfrm>
          </p:grpSpPr>
          <p:sp>
            <p:nvSpPr>
              <p:cNvPr id="21" name="Rectangle 8"/>
              <p:cNvSpPr>
                <a:spLocks noChangeArrowheads="1"/>
              </p:cNvSpPr>
              <p:nvPr/>
            </p:nvSpPr>
            <p:spPr bwMode="auto">
              <a:xfrm>
                <a:off x="5365" y="3534"/>
                <a:ext cx="574" cy="525"/>
              </a:xfrm>
              <a:prstGeom prst="rect">
                <a:avLst/>
              </a:prstGeom>
              <a:solidFill>
                <a:srgbClr val="221E1F"/>
              </a:solidFill>
              <a:ln w="9525">
                <a:solidFill>
                  <a:schemeClr val="tx1"/>
                </a:solidFill>
                <a:miter lim="800000"/>
                <a:headEnd/>
                <a:tailEnd/>
              </a:ln>
            </p:spPr>
            <p:txBody>
              <a:bodyPr wrap="none" anchor="ctr"/>
              <a:lstStyle/>
              <a:p>
                <a:endParaRPr lang="en-AU" altLang="en-US" sz="1800" b="0" dirty="0">
                  <a:ea typeface="ＭＳ Ｐゴシック" pitchFamily="34" charset="-128"/>
                </a:endParaRPr>
              </a:p>
            </p:txBody>
          </p:sp>
          <p:pic>
            <p:nvPicPr>
              <p:cNvPr id="22" name="Picture 25" descr="Screen shot 2010-04-13 at 1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9" y="3541"/>
                <a:ext cx="549" cy="499"/>
              </a:xfrm>
              <a:prstGeom prst="rect">
                <a:avLst/>
              </a:prstGeom>
              <a:noFill/>
              <a:ln w="9525">
                <a:noFill/>
                <a:miter lim="800000"/>
                <a:headEnd/>
                <a:tailEnd/>
              </a:ln>
            </p:spPr>
          </p:pic>
        </p:grpSp>
        <p:sp>
          <p:nvSpPr>
            <p:cNvPr id="20" name="Text Box 11"/>
            <p:cNvSpPr txBox="1">
              <a:spLocks noChangeArrowheads="1"/>
            </p:cNvSpPr>
            <p:nvPr/>
          </p:nvSpPr>
          <p:spPr bwMode="auto">
            <a:xfrm>
              <a:off x="1108075" y="6026150"/>
              <a:ext cx="112713" cy="182563"/>
            </a:xfrm>
            <a:prstGeom prst="rect">
              <a:avLst/>
            </a:prstGeom>
            <a:noFill/>
            <a:ln w="9525">
              <a:noFill/>
              <a:miter lim="800000"/>
              <a:headEnd/>
              <a:tailEnd/>
            </a:ln>
          </p:spPr>
          <p:txBody>
            <a:bodyPr wrap="none" lIns="0" tIns="0" rIns="0" bIns="0">
              <a:spAutoFit/>
            </a:bodyPr>
            <a:lstStyle/>
            <a:p>
              <a:r>
                <a:rPr lang="en-US" altLang="en-US" sz="1200" b="0" dirty="0">
                  <a:ea typeface="ＭＳ Ｐゴシック" pitchFamily="34" charset="-128"/>
                </a:rPr>
                <a:t>®</a:t>
              </a:r>
            </a:p>
          </p:txBody>
        </p:sp>
      </p:grpSp>
      <p:sp>
        <p:nvSpPr>
          <p:cNvPr id="11" name="Rectangle 3"/>
          <p:cNvSpPr>
            <a:spLocks/>
          </p:cNvSpPr>
          <p:nvPr/>
        </p:nvSpPr>
        <p:spPr bwMode="auto">
          <a:xfrm>
            <a:off x="310356" y="3969191"/>
            <a:ext cx="8524875" cy="762516"/>
          </a:xfrm>
          <a:prstGeom prst="rect">
            <a:avLst/>
          </a:prstGeom>
          <a:noFill/>
          <a:ln w="9525">
            <a:noFill/>
            <a:miter lim="800000"/>
            <a:headEnd/>
            <a:tailEnd/>
          </a:ln>
        </p:spPr>
        <p:txBody>
          <a:bodyPr lIns="0" tIns="0" rIns="0" bIns="0">
            <a:spAutoFit/>
          </a:bodyPr>
          <a:lstStyle/>
          <a:p>
            <a:pPr algn="ctr" eaLnBrk="0" hangingPunct="0">
              <a:lnSpc>
                <a:spcPct val="120000"/>
              </a:lnSpc>
              <a:spcBef>
                <a:spcPts val="500"/>
              </a:spcBef>
              <a:spcAft>
                <a:spcPts val="500"/>
              </a:spcAft>
              <a:buClr>
                <a:schemeClr val="accent1">
                  <a:lumMod val="75000"/>
                </a:schemeClr>
              </a:buClr>
            </a:pPr>
            <a:r>
              <a:rPr lang="en-GB" altLang="en-US" sz="1800" b="0" dirty="0">
                <a:solidFill>
                  <a:srgbClr val="FFFFFF"/>
                </a:solidFill>
              </a:rPr>
              <a:t>Transaction completion targeted </a:t>
            </a:r>
            <a:r>
              <a:rPr lang="en-GB" altLang="en-US" sz="1800" b="0" dirty="0" smtClean="0">
                <a:solidFill>
                  <a:srgbClr val="FFFFFF"/>
                </a:solidFill>
              </a:rPr>
              <a:t>for January 2014</a:t>
            </a:r>
            <a:endParaRPr lang="en-GB" altLang="en-US" sz="1800" b="0" dirty="0">
              <a:solidFill>
                <a:srgbClr val="FFFFFF"/>
              </a:solidFill>
            </a:endParaRPr>
          </a:p>
          <a:p>
            <a:pPr eaLnBrk="0" hangingPunct="0">
              <a:lnSpc>
                <a:spcPct val="120000"/>
              </a:lnSpc>
              <a:spcBef>
                <a:spcPts val="500"/>
              </a:spcBef>
              <a:spcAft>
                <a:spcPts val="500"/>
              </a:spcAft>
              <a:buClr>
                <a:schemeClr val="accent1">
                  <a:lumMod val="75000"/>
                </a:schemeClr>
              </a:buClr>
            </a:pPr>
            <a:endParaRPr lang="en-GB" altLang="en-US" sz="1800" b="0" dirty="0">
              <a:solidFill>
                <a:srgbClr val="FF0000"/>
              </a:solidFill>
            </a:endParaRPr>
          </a:p>
        </p:txBody>
      </p:sp>
      <p:sp>
        <p:nvSpPr>
          <p:cNvPr id="13" name="Rectangle 31"/>
          <p:cNvSpPr>
            <a:spLocks/>
          </p:cNvSpPr>
          <p:nvPr/>
        </p:nvSpPr>
        <p:spPr bwMode="auto">
          <a:xfrm>
            <a:off x="5013234" y="6187080"/>
            <a:ext cx="1881067" cy="198483"/>
          </a:xfrm>
          <a:prstGeom prst="rect">
            <a:avLst/>
          </a:prstGeom>
          <a:noFill/>
          <a:ln w="9525">
            <a:noFill/>
            <a:miter lim="800000"/>
            <a:headEnd/>
            <a:tailEnd/>
          </a:ln>
        </p:spPr>
        <p:txBody>
          <a:bodyPr lIns="0" tIns="0" rIns="0" bIns="0"/>
          <a:lstStyle/>
          <a:p>
            <a:pPr eaLnBrk="0" hangingPunct="0">
              <a:buClr>
                <a:srgbClr val="FFC300"/>
              </a:buClr>
              <a:buFont typeface="Wingdings" pitchFamily="2" charset="2"/>
              <a:buNone/>
            </a:pPr>
            <a:r>
              <a:rPr lang="en-US" altLang="en-US" sz="1300" dirty="0" smtClean="0">
                <a:solidFill>
                  <a:srgbClr val="4D4D4D"/>
                </a:solidFill>
              </a:rPr>
              <a:t>It’s your world. Build it. </a:t>
            </a:r>
            <a:endParaRPr lang="en-US" altLang="en-US" sz="1300" dirty="0">
              <a:solidFill>
                <a:srgbClr val="4D4D4D"/>
              </a:solidFill>
            </a:endParaRPr>
          </a:p>
        </p:txBody>
      </p:sp>
      <p:sp>
        <p:nvSpPr>
          <p:cNvPr id="15" name="Rectangle 14"/>
          <p:cNvSpPr/>
          <p:nvPr/>
        </p:nvSpPr>
        <p:spPr>
          <a:xfrm>
            <a:off x="2095500" y="6132465"/>
            <a:ext cx="1996059" cy="292388"/>
          </a:xfrm>
          <a:prstGeom prst="rect">
            <a:avLst/>
          </a:prstGeom>
        </p:spPr>
        <p:txBody>
          <a:bodyPr wrap="none">
            <a:spAutoFit/>
          </a:bodyPr>
          <a:lstStyle/>
          <a:p>
            <a:r>
              <a:rPr lang="en-US" sz="1300" dirty="0" smtClean="0"/>
              <a:t>Build Something Great</a:t>
            </a:r>
          </a:p>
        </p:txBody>
      </p:sp>
    </p:spTree>
    <p:extLst>
      <p:ext uri="{BB962C8B-B14F-4D97-AF65-F5344CB8AC3E}">
        <p14:creationId xmlns:p14="http://schemas.microsoft.com/office/powerpoint/2010/main" val="1682384726"/>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87" y="1519388"/>
            <a:ext cx="9142413" cy="3510623"/>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1" name="Rectangle 3"/>
          <p:cNvSpPr>
            <a:spLocks/>
          </p:cNvSpPr>
          <p:nvPr/>
        </p:nvSpPr>
        <p:spPr bwMode="auto">
          <a:xfrm>
            <a:off x="1233198" y="2599915"/>
            <a:ext cx="6679190" cy="1349569"/>
          </a:xfrm>
          <a:prstGeom prst="rect">
            <a:avLst/>
          </a:prstGeom>
          <a:noFill/>
          <a:ln w="9525">
            <a:noFill/>
            <a:miter lim="800000"/>
            <a:headEnd/>
            <a:tailEnd/>
          </a:ln>
        </p:spPr>
        <p:txBody>
          <a:bodyPr lIns="0" tIns="0" rIns="0" bIns="0"/>
          <a:lstStyle/>
          <a:p>
            <a:pPr algn="ctr" eaLnBrk="0" hangingPunct="0">
              <a:lnSpc>
                <a:spcPct val="200000"/>
              </a:lnSpc>
              <a:spcBef>
                <a:spcPts val="0"/>
              </a:spcBef>
              <a:spcAft>
                <a:spcPts val="0"/>
              </a:spcAft>
              <a:buClr>
                <a:srgbClr val="FFC300"/>
              </a:buClr>
            </a:pPr>
            <a:r>
              <a:rPr lang="en-US" altLang="ja-JP" sz="4000" b="0" dirty="0" smtClean="0">
                <a:solidFill>
                  <a:schemeClr val="bg1"/>
                </a:solidFill>
              </a:rPr>
              <a:t>APPENDIX</a:t>
            </a:r>
            <a:endParaRPr lang="en-US" altLang="ja-JP" sz="4000" b="0" dirty="0">
              <a:solidFill>
                <a:schemeClr val="bg1"/>
              </a:solidFill>
            </a:endParaRPr>
          </a:p>
        </p:txBody>
      </p:sp>
      <p:pic>
        <p:nvPicPr>
          <p:cNvPr id="14" name="Picture 13" descr="USG Logo.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2741" y="5377307"/>
            <a:ext cx="1381162" cy="682133"/>
          </a:xfrm>
          <a:prstGeom prst="rect">
            <a:avLst/>
          </a:prstGeom>
        </p:spPr>
      </p:pic>
      <p:grpSp>
        <p:nvGrpSpPr>
          <p:cNvPr id="17" name="Group 16"/>
          <p:cNvGrpSpPr/>
          <p:nvPr/>
        </p:nvGrpSpPr>
        <p:grpSpPr>
          <a:xfrm>
            <a:off x="2685792" y="5377307"/>
            <a:ext cx="901027" cy="682133"/>
            <a:chOff x="377825" y="6026150"/>
            <a:chExt cx="842963" cy="638175"/>
          </a:xfrm>
        </p:grpSpPr>
        <p:grpSp>
          <p:nvGrpSpPr>
            <p:cNvPr id="19" name="Group 7"/>
            <p:cNvGrpSpPr>
              <a:grpSpLocks/>
            </p:cNvGrpSpPr>
            <p:nvPr/>
          </p:nvGrpSpPr>
          <p:grpSpPr bwMode="auto">
            <a:xfrm>
              <a:off x="377825" y="6046788"/>
              <a:ext cx="696913" cy="617537"/>
              <a:chOff x="5365" y="3534"/>
              <a:chExt cx="574" cy="525"/>
            </a:xfrm>
          </p:grpSpPr>
          <p:sp>
            <p:nvSpPr>
              <p:cNvPr id="21" name="Rectangle 8"/>
              <p:cNvSpPr>
                <a:spLocks noChangeArrowheads="1"/>
              </p:cNvSpPr>
              <p:nvPr/>
            </p:nvSpPr>
            <p:spPr bwMode="auto">
              <a:xfrm>
                <a:off x="5365" y="3534"/>
                <a:ext cx="574" cy="525"/>
              </a:xfrm>
              <a:prstGeom prst="rect">
                <a:avLst/>
              </a:prstGeom>
              <a:solidFill>
                <a:srgbClr val="221E1F"/>
              </a:solidFill>
              <a:ln w="9525">
                <a:solidFill>
                  <a:schemeClr val="tx1"/>
                </a:solidFill>
                <a:miter lim="800000"/>
                <a:headEnd/>
                <a:tailEnd/>
              </a:ln>
            </p:spPr>
            <p:txBody>
              <a:bodyPr wrap="none" anchor="ctr"/>
              <a:lstStyle/>
              <a:p>
                <a:endParaRPr lang="en-AU" altLang="en-US" sz="1800" b="0" dirty="0">
                  <a:ea typeface="ＭＳ Ｐゴシック" pitchFamily="34" charset="-128"/>
                </a:endParaRPr>
              </a:p>
            </p:txBody>
          </p:sp>
          <p:pic>
            <p:nvPicPr>
              <p:cNvPr id="22" name="Picture 25" descr="Screen shot 2010-04-13 at 1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9" y="3541"/>
                <a:ext cx="549" cy="499"/>
              </a:xfrm>
              <a:prstGeom prst="rect">
                <a:avLst/>
              </a:prstGeom>
              <a:noFill/>
              <a:ln w="9525">
                <a:noFill/>
                <a:miter lim="800000"/>
                <a:headEnd/>
                <a:tailEnd/>
              </a:ln>
            </p:spPr>
          </p:pic>
        </p:grpSp>
        <p:sp>
          <p:nvSpPr>
            <p:cNvPr id="20" name="Text Box 11"/>
            <p:cNvSpPr txBox="1">
              <a:spLocks noChangeArrowheads="1"/>
            </p:cNvSpPr>
            <p:nvPr/>
          </p:nvSpPr>
          <p:spPr bwMode="auto">
            <a:xfrm>
              <a:off x="1108075" y="6026150"/>
              <a:ext cx="112713" cy="182563"/>
            </a:xfrm>
            <a:prstGeom prst="rect">
              <a:avLst/>
            </a:prstGeom>
            <a:noFill/>
            <a:ln w="9525">
              <a:noFill/>
              <a:miter lim="800000"/>
              <a:headEnd/>
              <a:tailEnd/>
            </a:ln>
          </p:spPr>
          <p:txBody>
            <a:bodyPr wrap="none" lIns="0" tIns="0" rIns="0" bIns="0">
              <a:spAutoFit/>
            </a:bodyPr>
            <a:lstStyle/>
            <a:p>
              <a:r>
                <a:rPr lang="en-US" altLang="en-US" sz="1200" b="0" dirty="0">
                  <a:ea typeface="ＭＳ Ｐゴシック" pitchFamily="34" charset="-128"/>
                </a:rPr>
                <a:t>®</a:t>
              </a:r>
            </a:p>
          </p:txBody>
        </p:sp>
      </p:grpSp>
      <p:sp>
        <p:nvSpPr>
          <p:cNvPr id="10" name="Rectangle 9"/>
          <p:cNvSpPr/>
          <p:nvPr/>
        </p:nvSpPr>
        <p:spPr>
          <a:xfrm>
            <a:off x="2095500" y="6132465"/>
            <a:ext cx="1996059" cy="292388"/>
          </a:xfrm>
          <a:prstGeom prst="rect">
            <a:avLst/>
          </a:prstGeom>
        </p:spPr>
        <p:txBody>
          <a:bodyPr wrap="none">
            <a:spAutoFit/>
          </a:bodyPr>
          <a:lstStyle/>
          <a:p>
            <a:r>
              <a:rPr lang="en-US" sz="1300" dirty="0" smtClean="0"/>
              <a:t>Build Something Great</a:t>
            </a:r>
          </a:p>
        </p:txBody>
      </p:sp>
      <p:sp>
        <p:nvSpPr>
          <p:cNvPr id="11" name="Rectangle 31"/>
          <p:cNvSpPr>
            <a:spLocks/>
          </p:cNvSpPr>
          <p:nvPr/>
        </p:nvSpPr>
        <p:spPr bwMode="auto">
          <a:xfrm>
            <a:off x="5013234" y="6187080"/>
            <a:ext cx="1881067" cy="198483"/>
          </a:xfrm>
          <a:prstGeom prst="rect">
            <a:avLst/>
          </a:prstGeom>
          <a:noFill/>
          <a:ln w="9525">
            <a:noFill/>
            <a:miter lim="800000"/>
            <a:headEnd/>
            <a:tailEnd/>
          </a:ln>
        </p:spPr>
        <p:txBody>
          <a:bodyPr lIns="0" tIns="0" rIns="0" bIns="0"/>
          <a:lstStyle/>
          <a:p>
            <a:pPr eaLnBrk="0" hangingPunct="0">
              <a:buClr>
                <a:srgbClr val="FFC300"/>
              </a:buClr>
              <a:buFont typeface="Wingdings" pitchFamily="2" charset="2"/>
              <a:buNone/>
            </a:pPr>
            <a:r>
              <a:rPr lang="en-US" altLang="en-US" sz="1300" dirty="0" smtClean="0">
                <a:solidFill>
                  <a:srgbClr val="4D4D4D"/>
                </a:solidFill>
              </a:rPr>
              <a:t>It’s your world. Build it. </a:t>
            </a:r>
            <a:endParaRPr lang="en-US" altLang="en-US" sz="1300" dirty="0">
              <a:solidFill>
                <a:srgbClr val="4D4D4D"/>
              </a:solidFill>
            </a:endParaRPr>
          </a:p>
        </p:txBody>
      </p:sp>
    </p:spTree>
    <p:extLst>
      <p:ext uri="{BB962C8B-B14F-4D97-AF65-F5344CB8AC3E}">
        <p14:creationId xmlns:p14="http://schemas.microsoft.com/office/powerpoint/2010/main" val="758414612"/>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181011" y="1828845"/>
            <a:ext cx="8877531" cy="320520"/>
          </a:xfrm>
          <a:prstGeom prst="homePlate">
            <a:avLst>
              <a:gd name="adj" fmla="val 18077"/>
            </a:avLst>
          </a:prstGeom>
          <a:solidFill>
            <a:schemeClr val="tx2">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 name="Group 66"/>
          <p:cNvGrpSpPr/>
          <p:nvPr/>
        </p:nvGrpSpPr>
        <p:grpSpPr>
          <a:xfrm>
            <a:off x="276225" y="4851434"/>
            <a:ext cx="3218935" cy="1750508"/>
            <a:chOff x="428625" y="4559000"/>
            <a:chExt cx="4010025" cy="2118041"/>
          </a:xfrm>
          <a:effectLst/>
        </p:grpSpPr>
        <p:sp>
          <p:nvSpPr>
            <p:cNvPr id="5" name="Rectangle 4"/>
            <p:cNvSpPr/>
            <p:nvPr/>
          </p:nvSpPr>
          <p:spPr>
            <a:xfrm>
              <a:off x="428625" y="4611797"/>
              <a:ext cx="4010025" cy="2065244"/>
            </a:xfrm>
            <a:prstGeom prst="rect">
              <a:avLst/>
            </a:prstGeom>
            <a:solidFill>
              <a:schemeClr val="bg1"/>
            </a:solidFill>
            <a:ln w="285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C00000"/>
                </a:solidFill>
              </a:endParaRPr>
            </a:p>
          </p:txBody>
        </p:sp>
        <p:sp>
          <p:nvSpPr>
            <p:cNvPr id="6" name="Rectangle 9"/>
            <p:cNvSpPr>
              <a:spLocks noChangeArrowheads="1"/>
            </p:cNvSpPr>
            <p:nvPr/>
          </p:nvSpPr>
          <p:spPr bwMode="auto">
            <a:xfrm>
              <a:off x="887279" y="5827284"/>
              <a:ext cx="3256978" cy="614454"/>
            </a:xfrm>
            <a:prstGeom prst="rect">
              <a:avLst/>
            </a:prstGeom>
            <a:noFill/>
            <a:ln w="9525">
              <a:noFill/>
              <a:miter lim="800000"/>
              <a:headEnd/>
              <a:tailEnd/>
            </a:ln>
          </p:spPr>
          <p:txBody>
            <a:bodyPr wrap="square" lIns="0" tIns="0" rIns="0" bIns="0">
              <a:spAutoFit/>
            </a:bodyPr>
            <a:lstStyle/>
            <a:p>
              <a:pPr marL="0" marR="0" lvl="1" indent="1588" algn="ctr" defTabSz="787400" eaLnBrk="1" fontAlgn="auto" latinLnBrk="0" hangingPunct="1">
                <a:lnSpc>
                  <a:spcPct val="100000"/>
                </a:lnSpc>
                <a:spcBef>
                  <a:spcPts val="0"/>
                </a:spcBef>
                <a:spcAft>
                  <a:spcPts val="0"/>
                </a:spcAft>
                <a:buClr>
                  <a:srgbClr val="0070C0"/>
                </a:buClr>
                <a:buSzTx/>
                <a:buFontTx/>
                <a:buNone/>
                <a:tabLst/>
                <a:defRPr/>
              </a:pPr>
              <a:r>
                <a:rPr lang="en-US" sz="1100" b="0" dirty="0" smtClean="0">
                  <a:solidFill>
                    <a:srgbClr val="C00000"/>
                  </a:solidFill>
                </a:rPr>
                <a:t>Sept 2013, USG ranked 9th in innovation out of 112 companies in the Industrial Materials Industry b</a:t>
              </a:r>
              <a:r>
                <a:rPr lang="en-US" sz="1100" b="0" kern="0" dirty="0" smtClean="0">
                  <a:solidFill>
                    <a:srgbClr val="C00000"/>
                  </a:solidFill>
                  <a:latin typeface="Arial" pitchFamily="34" charset="0"/>
                  <a:cs typeface="Arial" pitchFamily="34" charset="0"/>
                </a:rPr>
                <a:t>y the</a:t>
              </a:r>
              <a:r>
                <a:rPr kumimoji="0" lang="en-US" sz="1100" b="0" u="none" strike="noStrike" kern="0" cap="none" spc="0" normalizeH="0" baseline="0" noProof="0" dirty="0" smtClean="0">
                  <a:ln>
                    <a:noFill/>
                  </a:ln>
                  <a:solidFill>
                    <a:srgbClr val="C00000"/>
                  </a:solidFill>
                  <a:effectLst/>
                  <a:uLnTx/>
                  <a:uFillTx/>
                  <a:latin typeface="Arial" pitchFamily="34" charset="0"/>
                  <a:cs typeface="Arial" pitchFamily="34" charset="0"/>
                </a:rPr>
                <a:t> Patent Board</a:t>
              </a:r>
            </a:p>
          </p:txBody>
        </p:sp>
        <p:pic>
          <p:nvPicPr>
            <p:cNvPr id="7" name="Picture 6" descr="Untitled-2 cop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8383" y="4559000"/>
              <a:ext cx="1087968" cy="1177642"/>
            </a:xfrm>
            <a:prstGeom prst="rect">
              <a:avLst/>
            </a:prstGeom>
            <a:ln>
              <a:noFill/>
            </a:ln>
            <a:effectLst>
              <a:outerShdw blurRad="292100" dist="139700" dir="2700000" algn="tl" rotWithShape="0">
                <a:srgbClr val="333333">
                  <a:alpha val="65000"/>
                </a:srgbClr>
              </a:outerShdw>
            </a:effectLst>
          </p:spPr>
        </p:pic>
      </p:grpSp>
      <p:sp>
        <p:nvSpPr>
          <p:cNvPr id="8" name="Rectangle 61"/>
          <p:cNvSpPr>
            <a:spLocks noChangeArrowheads="1"/>
          </p:cNvSpPr>
          <p:nvPr/>
        </p:nvSpPr>
        <p:spPr bwMode="auto">
          <a:xfrm>
            <a:off x="6678384" y="6267059"/>
            <a:ext cx="2276476" cy="523220"/>
          </a:xfrm>
          <a:prstGeom prst="rect">
            <a:avLst/>
          </a:prstGeom>
          <a:noFill/>
          <a:ln w="28575" cap="rnd" algn="ctr">
            <a:noFill/>
            <a:prstDash val="sysDot"/>
            <a:miter lim="800000"/>
            <a:headEnd/>
            <a:tailEnd/>
          </a:ln>
          <a:effectLst/>
        </p:spPr>
        <p:txBody>
          <a:bodyPr wrap="square" lIns="45720" rIns="4572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alibri"/>
              </a:rPr>
              <a:t>2000 – 2012</a:t>
            </a:r>
            <a:r>
              <a:rPr kumimoji="0" lang="en-US" sz="1400" b="1" i="0" u="none" strike="noStrike" kern="0" cap="none" spc="0" normalizeH="0" noProof="0" dirty="0" smtClean="0">
                <a:ln>
                  <a:noFill/>
                </a:ln>
                <a:effectLst/>
                <a:uLnTx/>
                <a:uFillTx/>
                <a:latin typeface="Calibri"/>
              </a:rPr>
              <a:t>  </a:t>
            </a:r>
            <a:br>
              <a:rPr kumimoji="0" lang="en-US" sz="1400" b="1" i="0" u="none" strike="noStrike" kern="0" cap="none" spc="0" normalizeH="0" noProof="0" dirty="0" smtClean="0">
                <a:ln>
                  <a:noFill/>
                </a:ln>
                <a:effectLst/>
                <a:uLnTx/>
                <a:uFillTx/>
                <a:latin typeface="Calibri"/>
              </a:rPr>
            </a:br>
            <a:r>
              <a:rPr kumimoji="0" lang="en-US" sz="1400" b="0" u="none" strike="noStrike" kern="0" cap="none" spc="0" normalizeH="0" baseline="0" noProof="0" dirty="0" smtClean="0">
                <a:ln>
                  <a:noFill/>
                </a:ln>
                <a:effectLst/>
                <a:uLnTx/>
                <a:uFillTx/>
                <a:latin typeface="Calibri"/>
              </a:rPr>
              <a:t>1,100</a:t>
            </a:r>
            <a:r>
              <a:rPr kumimoji="0" lang="en-US" sz="1400" b="0" u="none" strike="noStrike" kern="0" cap="none" spc="0" normalizeH="0" baseline="0" noProof="0" dirty="0">
                <a:ln>
                  <a:noFill/>
                </a:ln>
                <a:effectLst/>
                <a:uLnTx/>
                <a:uFillTx/>
                <a:latin typeface="Calibri"/>
              </a:rPr>
              <a:t>+ </a:t>
            </a:r>
            <a:r>
              <a:rPr kumimoji="0" lang="en-US" sz="1400" b="0" u="none" strike="noStrike" kern="0" cap="none" spc="0" normalizeH="0" baseline="0" noProof="0" dirty="0" smtClean="0">
                <a:ln>
                  <a:noFill/>
                </a:ln>
                <a:effectLst/>
                <a:uLnTx/>
                <a:uFillTx/>
                <a:latin typeface="Calibri"/>
              </a:rPr>
              <a:t>US </a:t>
            </a:r>
            <a:r>
              <a:rPr kumimoji="0" lang="en-US" sz="1400" b="0" i="0" u="none" strike="noStrike" kern="0" cap="none" spc="0" normalizeH="0" baseline="0" noProof="0" dirty="0" smtClean="0">
                <a:ln>
                  <a:noFill/>
                </a:ln>
                <a:effectLst/>
                <a:uLnTx/>
                <a:uFillTx/>
                <a:latin typeface="Calibri"/>
              </a:rPr>
              <a:t>Patents</a:t>
            </a:r>
            <a:endParaRPr kumimoji="0" lang="en-US" sz="1400" b="0" i="0" u="none" strike="noStrike" kern="0" cap="none" spc="0" normalizeH="0" baseline="0" noProof="0" dirty="0">
              <a:ln>
                <a:noFill/>
              </a:ln>
              <a:effectLst/>
              <a:uLnTx/>
              <a:uFillTx/>
              <a:latin typeface="Calibri"/>
            </a:endParaRPr>
          </a:p>
        </p:txBody>
      </p:sp>
      <p:sp>
        <p:nvSpPr>
          <p:cNvPr id="9" name="Right Brace 8"/>
          <p:cNvSpPr/>
          <p:nvPr/>
        </p:nvSpPr>
        <p:spPr>
          <a:xfrm rot="5400000">
            <a:off x="7717328" y="5112723"/>
            <a:ext cx="252412" cy="2153999"/>
          </a:xfrm>
          <a:prstGeom prst="rightBrace">
            <a:avLst>
              <a:gd name="adj1" fmla="val 125476"/>
              <a:gd name="adj2" fmla="val 50000"/>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pic>
        <p:nvPicPr>
          <p:cNvPr id="10" name="Picture 400" descr="U Tenn Exterior 3"/>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8122345" y="1745917"/>
            <a:ext cx="753882" cy="486374"/>
          </a:xfrm>
          <a:prstGeom prst="rect">
            <a:avLst/>
          </a:prstGeom>
          <a:ln>
            <a:noFill/>
          </a:ln>
          <a:effectLst/>
        </p:spPr>
      </p:pic>
      <p:sp>
        <p:nvSpPr>
          <p:cNvPr id="12" name="Rectangle 55"/>
          <p:cNvSpPr>
            <a:spLocks noChangeArrowheads="1"/>
          </p:cNvSpPr>
          <p:nvPr/>
        </p:nvSpPr>
        <p:spPr bwMode="auto">
          <a:xfrm rot="16200000">
            <a:off x="7697032" y="1835216"/>
            <a:ext cx="573761" cy="307777"/>
          </a:xfrm>
          <a:prstGeom prst="rect">
            <a:avLst/>
          </a:prstGeom>
          <a:noFill/>
          <a:ln w="19050" algn="ctr">
            <a:noFill/>
            <a:miter lim="800000"/>
            <a:headEnd/>
            <a:tailEnd/>
          </a:ln>
          <a:effectLst/>
        </p:spPr>
        <p:txBody>
          <a:bodyPr wrap="square" lIns="0" tIns="0" rIns="0" bIns="0">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smtClean="0">
                <a:ln>
                  <a:noFill/>
                </a:ln>
                <a:solidFill>
                  <a:srgbClr val="C00000"/>
                </a:solidFill>
                <a:uLnTx/>
                <a:uFillTx/>
                <a:latin typeface="Calibri"/>
              </a:rPr>
              <a:t>2010</a:t>
            </a:r>
            <a:endParaRPr lang="en-US" sz="2000" kern="0" dirty="0" smtClean="0">
              <a:solidFill>
                <a:srgbClr val="C00000"/>
              </a:solidFill>
              <a:latin typeface="Calibri"/>
            </a:endParaRPr>
          </a:p>
        </p:txBody>
      </p:sp>
      <p:sp>
        <p:nvSpPr>
          <p:cNvPr id="13" name="Rectangle 58"/>
          <p:cNvSpPr>
            <a:spLocks noChangeArrowheads="1"/>
          </p:cNvSpPr>
          <p:nvPr/>
        </p:nvSpPr>
        <p:spPr bwMode="auto">
          <a:xfrm>
            <a:off x="8090842" y="2508007"/>
            <a:ext cx="834083" cy="1218795"/>
          </a:xfrm>
          <a:prstGeom prst="rect">
            <a:avLst/>
          </a:prstGeom>
          <a:noFill/>
          <a:ln w="19050" algn="ctr">
            <a:noFill/>
            <a:miter lim="800000"/>
            <a:headEnd/>
            <a:tailEnd/>
          </a:ln>
        </p:spPr>
        <p:txBody>
          <a:bodyPr wrap="square" lIns="0" tIns="0" rIns="0" bIns="0">
            <a:spAutoFit/>
          </a:bodyPr>
          <a:lstStyle/>
          <a:p>
            <a:pPr marL="60325" marR="0" lvl="0" indent="-60325" defTabSz="914400" eaLnBrk="1" fontAlgn="auto" latinLnBrk="0" hangingPunct="1">
              <a:lnSpc>
                <a:spcPct val="9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Sheetrock® Brand UltraLight Panels </a:t>
            </a:r>
          </a:p>
          <a:p>
            <a:pPr marL="60325" marR="0" lvl="0" indent="-60325" defTabSz="914400" eaLnBrk="1" fontAlgn="auto" latinLnBrk="0" hangingPunct="1">
              <a:lnSpc>
                <a:spcPct val="9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Securock® Glass-Mat Roof Board</a:t>
            </a:r>
          </a:p>
          <a:p>
            <a:pPr marL="60325" marR="0" lvl="0" indent="-60325" defTabSz="914400" eaLnBrk="1" fontAlgn="auto" latinLnBrk="0" hangingPunct="1">
              <a:lnSpc>
                <a:spcPct val="90000"/>
              </a:lnSpc>
              <a:spcBef>
                <a:spcPts val="0"/>
              </a:spcBef>
              <a:spcAft>
                <a:spcPts val="0"/>
              </a:spcAft>
              <a:buClr>
                <a:schemeClr val="tx2"/>
              </a:buClr>
              <a:buSzTx/>
              <a:buFont typeface="Wingdings" pitchFamily="2" charset="2"/>
              <a:buChar char="§"/>
              <a:tabLst/>
              <a:defRPr/>
            </a:pPr>
            <a:r>
              <a:rPr lang="en-AU" altLang="en-US" sz="800" dirty="0" smtClean="0">
                <a:latin typeface="+mj-lt"/>
              </a:rPr>
              <a:t>Durock</a:t>
            </a:r>
            <a:r>
              <a:rPr lang="en-US" sz="800" kern="0" dirty="0" smtClean="0">
                <a:solidFill>
                  <a:sysClr val="windowText" lastClr="000000"/>
                </a:solidFill>
                <a:latin typeface="+mj-lt"/>
              </a:rPr>
              <a:t>®</a:t>
            </a:r>
            <a:r>
              <a:rPr lang="en-AU" altLang="en-US" sz="800" dirty="0" smtClean="0">
                <a:latin typeface="+mj-lt"/>
              </a:rPr>
              <a:t> Cement Board Next-Gen </a:t>
            </a:r>
          </a:p>
          <a:p>
            <a:pPr marL="60325" marR="0" lvl="0" indent="-60325" defTabSz="914400" eaLnBrk="1" fontAlgn="auto" latinLnBrk="0" hangingPunct="1">
              <a:lnSpc>
                <a:spcPct val="90000"/>
              </a:lnSpc>
              <a:spcBef>
                <a:spcPts val="0"/>
              </a:spcBef>
              <a:spcAft>
                <a:spcPts val="0"/>
              </a:spcAft>
              <a:buClr>
                <a:schemeClr val="tx2"/>
              </a:buClr>
              <a:buSzTx/>
              <a:buFont typeface="Wingdings" pitchFamily="2" charset="2"/>
              <a:buChar char="§"/>
              <a:tabLst/>
              <a:defRPr/>
            </a:pPr>
            <a:r>
              <a:rPr lang="en-AU" sz="800" kern="0" dirty="0" smtClean="0">
                <a:solidFill>
                  <a:sysClr val="windowText" lastClr="000000"/>
                </a:solidFill>
                <a:latin typeface="+mj-lt"/>
              </a:rPr>
              <a:t>SHEETROCK</a:t>
            </a:r>
            <a:r>
              <a:rPr lang="en-US" sz="800" kern="0" dirty="0" smtClean="0">
                <a:solidFill>
                  <a:sysClr val="windowText" lastClr="000000"/>
                </a:solidFill>
                <a:latin typeface="+mj-lt"/>
              </a:rPr>
              <a:t>®</a:t>
            </a:r>
            <a:r>
              <a:rPr lang="en-AU" sz="800" kern="0" dirty="0" smtClean="0">
                <a:solidFill>
                  <a:sysClr val="windowText" lastClr="000000"/>
                </a:solidFill>
                <a:latin typeface="+mj-lt"/>
              </a:rPr>
              <a:t> Brand UltraLightWeight All Purpose Joint Compound</a:t>
            </a:r>
            <a:endParaRPr lang="en-US" sz="800" kern="0" dirty="0" smtClean="0">
              <a:solidFill>
                <a:sysClr val="windowText" lastClr="000000"/>
              </a:solidFill>
              <a:latin typeface="+mj-lt"/>
            </a:endParaRPr>
          </a:p>
        </p:txBody>
      </p:sp>
      <p:pic>
        <p:nvPicPr>
          <p:cNvPr id="14" name="Picture 6" descr="http://img.archiexpo.com/images_ae/photo-g/waterproof-reinforced-gypsum-plasterboard-143613.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54289" y="1754889"/>
            <a:ext cx="710612" cy="468430"/>
          </a:xfrm>
          <a:prstGeom prst="rect">
            <a:avLst/>
          </a:prstGeom>
          <a:ln>
            <a:noFill/>
          </a:ln>
          <a:effectLst/>
        </p:spPr>
      </p:pic>
      <p:sp>
        <p:nvSpPr>
          <p:cNvPr id="15" name="Rectangle 58"/>
          <p:cNvSpPr>
            <a:spLocks noChangeArrowheads="1"/>
          </p:cNvSpPr>
          <p:nvPr/>
        </p:nvSpPr>
        <p:spPr bwMode="auto">
          <a:xfrm>
            <a:off x="6725421" y="2483354"/>
            <a:ext cx="1294629" cy="3570208"/>
          </a:xfrm>
          <a:prstGeom prst="rect">
            <a:avLst/>
          </a:prstGeom>
          <a:noFill/>
          <a:ln w="19050" algn="ctr">
            <a:noFill/>
            <a:miter lim="800000"/>
            <a:headEnd/>
            <a:tailEnd/>
          </a:ln>
        </p:spPr>
        <p:txBody>
          <a:bodyPr wrap="square" lIns="0" tIns="0" rIns="0" bIns="0">
            <a:spAutoFit/>
          </a:bodyPr>
          <a:lstStyle/>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Humitek®</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Levelrock®</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Next Generation Gypsum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Levelrock Floor Underlayment System</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USG™ Decorative Interior Finish System</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Geometrix™ Metal Ceiling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Astro™ ClimaPlus™ Ceiling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Translucents™ Luminous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Topo™ 3-D Ceiling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Humitek Gypsum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Securock® Roof Board</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Sheetrock® All Purpose Joint Compound with Dust Control</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Sheetrock®  Mold-Tough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Zero-emitting ceiling tiles  </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High Recycled Content Suspension Systems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True Wood Ceiling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Securock® Glass-Mat Sheathing</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Securock® Glass-Mat Liner Panels</a:t>
            </a:r>
          </a:p>
        </p:txBody>
      </p:sp>
      <p:sp>
        <p:nvSpPr>
          <p:cNvPr id="17" name="Rectangle 55"/>
          <p:cNvSpPr>
            <a:spLocks noChangeArrowheads="1"/>
          </p:cNvSpPr>
          <p:nvPr/>
        </p:nvSpPr>
        <p:spPr bwMode="auto">
          <a:xfrm rot="16200000">
            <a:off x="6346370" y="1835216"/>
            <a:ext cx="573761" cy="307777"/>
          </a:xfrm>
          <a:prstGeom prst="rect">
            <a:avLst/>
          </a:prstGeom>
          <a:noFill/>
          <a:ln w="19050" algn="ctr">
            <a:noFill/>
            <a:miter lim="800000"/>
            <a:headEnd/>
            <a:tailEnd/>
          </a:ln>
          <a:effectLst/>
        </p:spPr>
        <p:txBody>
          <a:bodyPr wrap="square" lIns="0" tIns="0" rIns="0" bIns="0">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smtClean="0">
                <a:ln>
                  <a:noFill/>
                </a:ln>
                <a:solidFill>
                  <a:srgbClr val="C00000"/>
                </a:solidFill>
                <a:uLnTx/>
                <a:uFillTx/>
                <a:latin typeface="Calibri"/>
              </a:rPr>
              <a:t>2000</a:t>
            </a:r>
            <a:endParaRPr lang="en-US" sz="2000" kern="0" dirty="0" smtClean="0">
              <a:solidFill>
                <a:srgbClr val="C00000"/>
              </a:solidFill>
              <a:latin typeface="Calibri"/>
            </a:endParaRPr>
          </a:p>
        </p:txBody>
      </p:sp>
      <p:pic>
        <p:nvPicPr>
          <p:cNvPr id="19" name="Picture 2" descr="E:\WORK\_L778 USG v. Lafarge\USG History\100 years of innovation\sheetrock_plus_3.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5562853" y="1664137"/>
            <a:ext cx="649937" cy="649935"/>
          </a:xfrm>
          <a:prstGeom prst="rect">
            <a:avLst/>
          </a:prstGeom>
          <a:ln>
            <a:noFill/>
          </a:ln>
          <a:effectLst/>
        </p:spPr>
      </p:pic>
      <p:sp>
        <p:nvSpPr>
          <p:cNvPr id="20" name="Rectangle 55"/>
          <p:cNvSpPr>
            <a:spLocks noChangeArrowheads="1"/>
          </p:cNvSpPr>
          <p:nvPr/>
        </p:nvSpPr>
        <p:spPr bwMode="auto">
          <a:xfrm rot="16200000">
            <a:off x="5147083" y="1835216"/>
            <a:ext cx="560408" cy="307777"/>
          </a:xfrm>
          <a:prstGeom prst="rect">
            <a:avLst/>
          </a:prstGeom>
          <a:noFill/>
          <a:ln w="19050" algn="ctr">
            <a:noFill/>
            <a:miter lim="800000"/>
            <a:headEnd/>
            <a:tailEnd/>
          </a:ln>
          <a:effectLst/>
        </p:spPr>
        <p:txBody>
          <a:bodyPr wrap="square" lIns="0" tIns="0" rIns="0" bIns="0">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smtClean="0">
                <a:ln>
                  <a:noFill/>
                </a:ln>
                <a:solidFill>
                  <a:srgbClr val="C00000"/>
                </a:solidFill>
                <a:uLnTx/>
                <a:uFillTx/>
                <a:latin typeface="Calibri"/>
              </a:rPr>
              <a:t>1980</a:t>
            </a:r>
            <a:endParaRPr lang="en-US" sz="2000" kern="0" dirty="0" smtClean="0">
              <a:solidFill>
                <a:srgbClr val="C00000"/>
              </a:solidFill>
              <a:latin typeface="Calibri"/>
            </a:endParaRPr>
          </a:p>
        </p:txBody>
      </p:sp>
      <p:sp>
        <p:nvSpPr>
          <p:cNvPr id="21" name="Rectangle 59"/>
          <p:cNvSpPr>
            <a:spLocks noChangeArrowheads="1"/>
          </p:cNvSpPr>
          <p:nvPr/>
        </p:nvSpPr>
        <p:spPr bwMode="auto">
          <a:xfrm>
            <a:off x="5526246" y="2483354"/>
            <a:ext cx="1127813" cy="2665345"/>
          </a:xfrm>
          <a:prstGeom prst="rect">
            <a:avLst/>
          </a:prstGeom>
          <a:noFill/>
          <a:ln w="19050" algn="ctr">
            <a:noFill/>
            <a:miter lim="800000"/>
            <a:headEnd/>
            <a:tailEnd/>
          </a:ln>
        </p:spPr>
        <p:txBody>
          <a:bodyPr wrap="square" lIns="0" tIns="0" rIns="0" bIns="0">
            <a:spAutoFit/>
          </a:bodyPr>
          <a:lstStyle/>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Durock®</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Fiberock®</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Structocore Security System</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Durock Cement Board</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Sheetrock Plus 3™ Joint Compound</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X-Technology Ceiling Panels</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Firecode® Compound</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3/4" Ultracode® Core Gypsum Panels</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Compässo™ Suspension Trim</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Quick Release II Clip</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Cuvatura™3-D System</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Radar™ ClimaPlus™ Ceiling Panels</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Fiberock Panels</a:t>
            </a:r>
          </a:p>
          <a:p>
            <a:pPr marL="60325" marR="0" lvl="0" indent="-60325" defTabSz="914400" eaLnBrk="1" fontAlgn="auto" latinLnBrk="0" hangingPunct="1">
              <a:lnSpc>
                <a:spcPct val="100000"/>
              </a:lnSpc>
              <a:spcBef>
                <a:spcPct val="50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USG Drywall Suspension System</a:t>
            </a:r>
          </a:p>
        </p:txBody>
      </p:sp>
      <p:pic>
        <p:nvPicPr>
          <p:cNvPr id="22" name="Picture 21" descr="Untitled-31 copy.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08927" y="1638913"/>
            <a:ext cx="606998" cy="700382"/>
          </a:xfrm>
          <a:prstGeom prst="rect">
            <a:avLst/>
          </a:prstGeom>
          <a:ln>
            <a:noFill/>
          </a:ln>
          <a:effectLst/>
        </p:spPr>
      </p:pic>
      <p:sp>
        <p:nvSpPr>
          <p:cNvPr id="24" name="Rectangle 55"/>
          <p:cNvSpPr>
            <a:spLocks noChangeArrowheads="1"/>
          </p:cNvSpPr>
          <p:nvPr/>
        </p:nvSpPr>
        <p:spPr bwMode="auto">
          <a:xfrm rot="16200000">
            <a:off x="3796706" y="1835216"/>
            <a:ext cx="573761" cy="307777"/>
          </a:xfrm>
          <a:prstGeom prst="rect">
            <a:avLst/>
          </a:prstGeom>
          <a:noFill/>
          <a:ln w="19050" algn="ctr">
            <a:noFill/>
            <a:miter lim="800000"/>
            <a:headEnd/>
            <a:tailEnd/>
          </a:ln>
          <a:effectLst/>
        </p:spPr>
        <p:txBody>
          <a:bodyPr wrap="square" lIns="0" tIns="0" rIns="0" bIns="0">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smtClean="0">
                <a:ln>
                  <a:noFill/>
                </a:ln>
                <a:solidFill>
                  <a:srgbClr val="C00000"/>
                </a:solidFill>
                <a:uLnTx/>
                <a:uFillTx/>
                <a:latin typeface="Calibri"/>
              </a:rPr>
              <a:t>1960</a:t>
            </a:r>
            <a:endParaRPr lang="en-US" sz="2000" kern="0" dirty="0" smtClean="0">
              <a:solidFill>
                <a:srgbClr val="C00000"/>
              </a:solidFill>
              <a:latin typeface="Calibri"/>
            </a:endParaRPr>
          </a:p>
        </p:txBody>
      </p:sp>
      <p:sp>
        <p:nvSpPr>
          <p:cNvPr id="25" name="Rectangle 57"/>
          <p:cNvSpPr>
            <a:spLocks noChangeArrowheads="1"/>
          </p:cNvSpPr>
          <p:nvPr/>
        </p:nvSpPr>
        <p:spPr bwMode="auto">
          <a:xfrm>
            <a:off x="4185336" y="2402672"/>
            <a:ext cx="1253439" cy="2462213"/>
          </a:xfrm>
          <a:prstGeom prst="rect">
            <a:avLst/>
          </a:prstGeom>
          <a:noFill/>
          <a:ln w="19050" algn="ctr">
            <a:noFill/>
            <a:miter lim="800000"/>
            <a:headEnd/>
            <a:tailEnd/>
          </a:ln>
        </p:spPr>
        <p:txBody>
          <a:bodyPr wrap="square" lIns="0" tIns="0" rIns="0" bIns="0">
            <a:spAutoFit/>
          </a:bodyPr>
          <a:lstStyle/>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Ultrawall®</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Structocore</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Structocore™ Wall System</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First Metal Stud Drywall System</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RC-1 Channel</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Sheetrock WR Gypsum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Chemically Hardening Joint Compound</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SW Gypsum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Blendtex Gypsum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Exterior Ceiling Board</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Ultrawall Relocatable Wall System</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USG Shaft Wall System</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Textone SW Gypsum Panels</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Area Separation Wall System</a:t>
            </a:r>
          </a:p>
          <a:p>
            <a:pPr marL="60325" marR="0" lvl="0" indent="-60325"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Light Steel Framing</a:t>
            </a:r>
          </a:p>
        </p:txBody>
      </p:sp>
      <p:pic>
        <p:nvPicPr>
          <p:cNvPr id="26" name="Picture 2" descr="http://dtnlpkrd.homelinux.net/Megapics/Themes/Public%20Buildings/Westlegate%20Westlegate%20House%20construction%20%5B4590%5D%201961-04-16.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974158" y="1608286"/>
            <a:ext cx="616176" cy="761637"/>
          </a:xfrm>
          <a:prstGeom prst="rect">
            <a:avLst/>
          </a:prstGeom>
          <a:ln>
            <a:noFill/>
          </a:ln>
          <a:effectLst/>
        </p:spPr>
      </p:pic>
      <p:sp>
        <p:nvSpPr>
          <p:cNvPr id="27" name="Rectangle 56"/>
          <p:cNvSpPr>
            <a:spLocks noChangeArrowheads="1"/>
          </p:cNvSpPr>
          <p:nvPr/>
        </p:nvSpPr>
        <p:spPr bwMode="auto">
          <a:xfrm>
            <a:off x="2931899" y="2433488"/>
            <a:ext cx="1126523" cy="2208297"/>
          </a:xfrm>
          <a:prstGeom prst="rect">
            <a:avLst/>
          </a:prstGeom>
          <a:noFill/>
          <a:ln w="19050" algn="ctr">
            <a:noFill/>
            <a:miter lim="800000"/>
            <a:headEnd/>
            <a:tailEnd/>
          </a:ln>
        </p:spPr>
        <p:txBody>
          <a:bodyPr wrap="square" lIns="0" tIns="0" rIns="0" bIns="0">
            <a:spAutoFit/>
          </a:bodyPr>
          <a:lstStyle/>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Pyrofill®</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Firecode®</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Structo-Gauge® Gauging Plaster</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Pyrofill® Poured Gypsum Roof Deck</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Water Repellent Wallboard</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Structo-Lite Perlited Plaster</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Sheetrock Firecode Core (Type X)</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Tapered Edge Panels</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Ready-Mixed Joint Compound</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2" Solid Gypsum Wall Board System</a:t>
            </a:r>
          </a:p>
        </p:txBody>
      </p:sp>
      <p:sp>
        <p:nvSpPr>
          <p:cNvPr id="29" name="Rectangle 55"/>
          <p:cNvSpPr>
            <a:spLocks noChangeArrowheads="1"/>
          </p:cNvSpPr>
          <p:nvPr/>
        </p:nvSpPr>
        <p:spPr bwMode="auto">
          <a:xfrm rot="16200000">
            <a:off x="2526751" y="1835216"/>
            <a:ext cx="573761" cy="307777"/>
          </a:xfrm>
          <a:prstGeom prst="rect">
            <a:avLst/>
          </a:prstGeom>
          <a:noFill/>
          <a:ln w="19050" algn="ctr">
            <a:noFill/>
            <a:miter lim="800000"/>
            <a:headEnd/>
            <a:tailEnd/>
          </a:ln>
          <a:effectLst/>
        </p:spPr>
        <p:txBody>
          <a:bodyPr wrap="square" lIns="0" tIns="0" rIns="0" bIns="0">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smtClean="0">
                <a:ln>
                  <a:noFill/>
                </a:ln>
                <a:solidFill>
                  <a:srgbClr val="C00000"/>
                </a:solidFill>
                <a:uLnTx/>
                <a:uFillTx/>
                <a:latin typeface="Calibri"/>
              </a:rPr>
              <a:t>1940</a:t>
            </a:r>
            <a:endParaRPr lang="en-US" sz="2000" kern="0" dirty="0" smtClean="0">
              <a:solidFill>
                <a:srgbClr val="C00000"/>
              </a:solidFill>
              <a:latin typeface="Calibri"/>
            </a:endParaRPr>
          </a:p>
        </p:txBody>
      </p:sp>
      <p:sp>
        <p:nvSpPr>
          <p:cNvPr id="30" name="Rectangle 60"/>
          <p:cNvSpPr>
            <a:spLocks noChangeArrowheads="1"/>
          </p:cNvSpPr>
          <p:nvPr/>
        </p:nvSpPr>
        <p:spPr bwMode="auto">
          <a:xfrm>
            <a:off x="1657608" y="2450857"/>
            <a:ext cx="1152267" cy="1049005"/>
          </a:xfrm>
          <a:prstGeom prst="rect">
            <a:avLst/>
          </a:prstGeom>
          <a:noFill/>
          <a:ln w="19050" algn="ctr">
            <a:noFill/>
            <a:miter lim="800000"/>
            <a:headEnd/>
            <a:tailEnd/>
          </a:ln>
        </p:spPr>
        <p:txBody>
          <a:bodyPr wrap="square" lIns="0" tIns="0" rIns="0" bIns="0">
            <a:spAutoFit/>
          </a:bodyPr>
          <a:lstStyle/>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Acoustone®</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Rocklath®</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Gyplap® Gypsum Sheathing</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Rocklath Gypsum Lath</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Acoustone Ceiling Tiles</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Perf-A-Tape® Joint Reinforcement</a:t>
            </a:r>
          </a:p>
        </p:txBody>
      </p:sp>
      <p:pic>
        <p:nvPicPr>
          <p:cNvPr id="31" name="Picture 6" descr="Home page logo Plasterers applying rough and finish coats of plaster. Drawing: From the Book of Trades."/>
          <p:cNvPicPr>
            <a:picLocks noChangeAspect="1" noChangeArrowheads="1"/>
          </p:cNvPicPr>
          <p:nvPr/>
        </p:nvPicPr>
        <p:blipFill>
          <a:blip r:embed="rId9" cstate="print">
            <a:extLst>
              <a:ext uri="{28A0092B-C50C-407E-A947-70E740481C1C}">
                <a14:useLocalDpi xmlns:a14="http://schemas.microsoft.com/office/drawing/2010/main"/>
              </a:ext>
            </a:extLst>
          </a:blip>
          <a:stretch>
            <a:fillRect/>
          </a:stretch>
        </p:blipFill>
        <p:spPr bwMode="auto">
          <a:xfrm>
            <a:off x="1708675" y="1660020"/>
            <a:ext cx="598335" cy="658169"/>
          </a:xfrm>
          <a:prstGeom prst="rect">
            <a:avLst/>
          </a:prstGeom>
          <a:ln>
            <a:noFill/>
          </a:ln>
          <a:effectLst/>
        </p:spPr>
      </p:pic>
      <p:sp>
        <p:nvSpPr>
          <p:cNvPr id="32" name="Rectangle 55"/>
          <p:cNvSpPr>
            <a:spLocks noChangeArrowheads="1"/>
          </p:cNvSpPr>
          <p:nvPr/>
        </p:nvSpPr>
        <p:spPr bwMode="auto">
          <a:xfrm rot="16200000">
            <a:off x="1268265" y="1835216"/>
            <a:ext cx="573761" cy="307777"/>
          </a:xfrm>
          <a:prstGeom prst="rect">
            <a:avLst/>
          </a:prstGeom>
          <a:noFill/>
          <a:ln w="19050" algn="ctr">
            <a:noFill/>
            <a:miter lim="800000"/>
            <a:headEnd/>
            <a:tailEnd/>
          </a:ln>
          <a:effectLst/>
        </p:spPr>
        <p:txBody>
          <a:bodyPr wrap="square" lIns="0" tIns="0" rIns="0" bIns="0">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smtClean="0">
                <a:ln>
                  <a:noFill/>
                </a:ln>
                <a:solidFill>
                  <a:srgbClr val="C00000"/>
                </a:solidFill>
                <a:uLnTx/>
                <a:uFillTx/>
                <a:latin typeface="Calibri"/>
              </a:rPr>
              <a:t>1920</a:t>
            </a:r>
            <a:endParaRPr lang="en-US" sz="2000" kern="0" dirty="0" smtClean="0">
              <a:solidFill>
                <a:srgbClr val="C00000"/>
              </a:solidFill>
              <a:latin typeface="Calibri"/>
            </a:endParaRPr>
          </a:p>
        </p:txBody>
      </p:sp>
      <p:pic>
        <p:nvPicPr>
          <p:cNvPr id="34" name="Picture 2" descr="E:\WORK\_L778 USG v. Lafarge\USG History\100 years of innovation\hist_1900banner[1].jpg"/>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422864" y="1828845"/>
            <a:ext cx="877784" cy="320519"/>
          </a:xfrm>
          <a:prstGeom prst="rect">
            <a:avLst/>
          </a:prstGeom>
          <a:ln>
            <a:noFill/>
          </a:ln>
          <a:effectLst/>
        </p:spPr>
      </p:pic>
      <p:sp>
        <p:nvSpPr>
          <p:cNvPr id="36" name="Rectangle 55"/>
          <p:cNvSpPr>
            <a:spLocks noChangeArrowheads="1"/>
          </p:cNvSpPr>
          <p:nvPr/>
        </p:nvSpPr>
        <p:spPr bwMode="auto">
          <a:xfrm rot="16200000">
            <a:off x="-10022" y="1835216"/>
            <a:ext cx="573761" cy="307777"/>
          </a:xfrm>
          <a:prstGeom prst="rect">
            <a:avLst/>
          </a:prstGeom>
          <a:noFill/>
          <a:ln w="19050" algn="ctr">
            <a:noFill/>
            <a:miter lim="800000"/>
            <a:headEnd/>
            <a:tailEnd/>
          </a:ln>
          <a:effectLst/>
        </p:spPr>
        <p:txBody>
          <a:bodyPr wrap="square" lIns="0" tIns="0" rIns="0" bIns="0">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smtClean="0">
                <a:ln>
                  <a:noFill/>
                </a:ln>
                <a:solidFill>
                  <a:srgbClr val="C00000"/>
                </a:solidFill>
                <a:uLnTx/>
                <a:uFillTx/>
                <a:latin typeface="Calibri"/>
              </a:rPr>
              <a:t>1900</a:t>
            </a:r>
            <a:endParaRPr lang="en-US" sz="2000" kern="0" dirty="0" smtClean="0">
              <a:solidFill>
                <a:srgbClr val="C00000"/>
              </a:solidFill>
              <a:latin typeface="Calibri"/>
            </a:endParaRPr>
          </a:p>
        </p:txBody>
      </p:sp>
      <p:sp>
        <p:nvSpPr>
          <p:cNvPr id="37" name="Rectangle 55"/>
          <p:cNvSpPr>
            <a:spLocks noChangeArrowheads="1"/>
          </p:cNvSpPr>
          <p:nvPr/>
        </p:nvSpPr>
        <p:spPr bwMode="auto">
          <a:xfrm>
            <a:off x="377857" y="2438820"/>
            <a:ext cx="1117568" cy="641201"/>
          </a:xfrm>
          <a:prstGeom prst="rect">
            <a:avLst/>
          </a:prstGeom>
          <a:noFill/>
          <a:ln w="19050" algn="ctr">
            <a:noFill/>
            <a:miter lim="800000"/>
            <a:headEnd/>
            <a:tailEnd/>
          </a:ln>
        </p:spPr>
        <p:txBody>
          <a:bodyPr wrap="square" lIns="0" tIns="0" rIns="0" bIns="0">
            <a:spAutoFit/>
          </a:bodyPr>
          <a:lstStyle/>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Sheetrock®</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Sheetrock Gypsum Panels</a:t>
            </a:r>
          </a:p>
          <a:p>
            <a:pPr marL="60325" marR="0" lvl="0" indent="-60325" defTabSz="914400" eaLnBrk="1" fontAlgn="auto" latinLnBrk="0" hangingPunct="1">
              <a:lnSpc>
                <a:spcPct val="100000"/>
              </a:lnSpc>
              <a:spcBef>
                <a:spcPts val="100"/>
              </a:spcBef>
              <a:spcAft>
                <a:spcPts val="0"/>
              </a:spcAft>
              <a:buClr>
                <a:schemeClr val="tx2"/>
              </a:buClr>
              <a:buSzTx/>
              <a:buFont typeface="Wingdings" pitchFamily="2" charset="2"/>
              <a:buChar char="§"/>
              <a:tabLst/>
              <a:defRPr/>
            </a:pPr>
            <a:r>
              <a:rPr lang="en-US" sz="800" kern="0" dirty="0" smtClean="0">
                <a:solidFill>
                  <a:sysClr val="windowText" lastClr="000000"/>
                </a:solidFill>
                <a:latin typeface="Calibri"/>
              </a:rPr>
              <a:t>Pyrobar Gypsum Partition Tile</a:t>
            </a:r>
          </a:p>
        </p:txBody>
      </p:sp>
      <p:pic>
        <p:nvPicPr>
          <p:cNvPr id="40" name="Picture 39" descr="USG Logo.emf"/>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88026" y="466856"/>
            <a:ext cx="1255593" cy="620117"/>
          </a:xfrm>
          <a:prstGeom prst="rect">
            <a:avLst/>
          </a:prstGeom>
        </p:spPr>
      </p:pic>
      <p:sp>
        <p:nvSpPr>
          <p:cNvPr id="42" name="Rectangle 2"/>
          <p:cNvSpPr txBox="1">
            <a:spLocks/>
          </p:cNvSpPr>
          <p:nvPr/>
        </p:nvSpPr>
        <p:spPr bwMode="auto">
          <a:xfrm>
            <a:off x="342899" y="364898"/>
            <a:ext cx="6015171" cy="850900"/>
          </a:xfrm>
          <a:prstGeom prst="rect">
            <a:avLst/>
          </a:prstGeom>
          <a:noFill/>
          <a:ln w="9525">
            <a:noFill/>
            <a:miter lim="800000"/>
            <a:headEnd/>
            <a:tailEnd/>
          </a:ln>
        </p:spPr>
        <p:txBody>
          <a:bodyPr lIns="0" tIns="0" rIns="0" bIns="0" anchor="ctr"/>
          <a:lstStyle/>
          <a:p>
            <a:pPr eaLnBrk="0" hangingPunct="0"/>
            <a:r>
              <a:rPr lang="en-US" altLang="en-US" sz="2600" b="0" dirty="0" smtClean="0">
                <a:solidFill>
                  <a:srgbClr val="4D4D4D"/>
                </a:solidFill>
                <a:ea typeface="ＭＳ Ｐゴシック" pitchFamily="34" charset="-128"/>
              </a:rPr>
              <a:t>Differentiate </a:t>
            </a:r>
            <a:r>
              <a:rPr lang="en-US" altLang="en-US" sz="2600" b="0" dirty="0">
                <a:solidFill>
                  <a:srgbClr val="4D4D4D"/>
                </a:solidFill>
                <a:ea typeface="ＭＳ Ｐゴシック" pitchFamily="34" charset="-128"/>
              </a:rPr>
              <a:t>T</a:t>
            </a:r>
            <a:r>
              <a:rPr lang="en-US" altLang="en-US" sz="2600" b="0" dirty="0" smtClean="0">
                <a:solidFill>
                  <a:srgbClr val="4D4D4D"/>
                </a:solidFill>
                <a:ea typeface="ＭＳ Ｐゴシック" pitchFamily="34" charset="-128"/>
              </a:rPr>
              <a:t>hrough Innovation</a:t>
            </a:r>
            <a:endParaRPr lang="en-AU" altLang="en-US" sz="2600" b="0" dirty="0">
              <a:solidFill>
                <a:srgbClr val="4D4D4D"/>
              </a:solidFill>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87" y="1519388"/>
            <a:ext cx="9142413" cy="3510623"/>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1" name="Rectangle 3"/>
          <p:cNvSpPr>
            <a:spLocks/>
          </p:cNvSpPr>
          <p:nvPr/>
        </p:nvSpPr>
        <p:spPr bwMode="auto">
          <a:xfrm>
            <a:off x="980771" y="1865172"/>
            <a:ext cx="7239303" cy="2629931"/>
          </a:xfrm>
          <a:prstGeom prst="rect">
            <a:avLst/>
          </a:prstGeom>
          <a:noFill/>
          <a:ln w="9525">
            <a:noFill/>
            <a:miter lim="800000"/>
            <a:headEnd/>
            <a:tailEnd/>
          </a:ln>
        </p:spPr>
        <p:txBody>
          <a:bodyPr lIns="0" tIns="0" rIns="0" bIns="0"/>
          <a:lstStyle/>
          <a:p>
            <a:pPr algn="ctr" eaLnBrk="0" hangingPunct="0">
              <a:lnSpc>
                <a:spcPct val="200000"/>
              </a:lnSpc>
              <a:spcBef>
                <a:spcPts val="500"/>
              </a:spcBef>
              <a:spcAft>
                <a:spcPts val="500"/>
              </a:spcAft>
              <a:buClr>
                <a:srgbClr val="FFC300"/>
              </a:buClr>
            </a:pPr>
            <a:r>
              <a:rPr lang="en-AU" altLang="ja-JP" sz="1800" b="0" dirty="0">
                <a:solidFill>
                  <a:schemeClr val="bg1"/>
                </a:solidFill>
              </a:rPr>
              <a:t>Boral and USG are forming a </a:t>
            </a:r>
            <a:r>
              <a:rPr lang="en-AU" altLang="ja-JP" sz="1800" b="0" dirty="0" smtClean="0">
                <a:solidFill>
                  <a:schemeClr val="bg1"/>
                </a:solidFill>
              </a:rPr>
              <a:t>US $</a:t>
            </a:r>
            <a:r>
              <a:rPr lang="en-AU" altLang="ja-JP" sz="1800" b="0" dirty="0">
                <a:solidFill>
                  <a:schemeClr val="bg1"/>
                </a:solidFill>
              </a:rPr>
              <a:t>1.6 </a:t>
            </a:r>
            <a:r>
              <a:rPr lang="en-AU" altLang="ja-JP" sz="1800" b="0" dirty="0" smtClean="0">
                <a:solidFill>
                  <a:schemeClr val="bg1"/>
                </a:solidFill>
              </a:rPr>
              <a:t>billion</a:t>
            </a:r>
            <a:r>
              <a:rPr lang="en-AU" altLang="ja-JP" sz="1800" b="0" baseline="30000" dirty="0" smtClean="0">
                <a:solidFill>
                  <a:schemeClr val="bg1"/>
                </a:solidFill>
              </a:rPr>
              <a:t>1</a:t>
            </a:r>
            <a:r>
              <a:rPr lang="en-AU" altLang="ja-JP" sz="1800" b="0" dirty="0" smtClean="0">
                <a:solidFill>
                  <a:schemeClr val="bg1"/>
                </a:solidFill>
              </a:rPr>
              <a:t> plasterboard and </a:t>
            </a:r>
            <a:br>
              <a:rPr lang="en-AU" altLang="ja-JP" sz="1800" b="0" dirty="0" smtClean="0">
                <a:solidFill>
                  <a:schemeClr val="bg1"/>
                </a:solidFill>
              </a:rPr>
            </a:br>
            <a:r>
              <a:rPr lang="en-AU" altLang="ja-JP" sz="1800" b="0" dirty="0" smtClean="0">
                <a:solidFill>
                  <a:schemeClr val="bg1"/>
                </a:solidFill>
              </a:rPr>
              <a:t>ceilings joint </a:t>
            </a:r>
            <a:r>
              <a:rPr lang="en-AU" altLang="ja-JP" sz="1800" b="0" dirty="0">
                <a:solidFill>
                  <a:schemeClr val="bg1"/>
                </a:solidFill>
              </a:rPr>
              <a:t>venture, </a:t>
            </a:r>
            <a:r>
              <a:rPr lang="en-AU" altLang="ja-JP" sz="1800" b="0" i="1" dirty="0" smtClean="0">
                <a:solidFill>
                  <a:schemeClr val="bg1"/>
                </a:solidFill>
              </a:rPr>
              <a:t>USG Boral Building Products</a:t>
            </a:r>
            <a:r>
              <a:rPr lang="en-AU" altLang="ja-JP" sz="1800" b="0" dirty="0" smtClean="0">
                <a:solidFill>
                  <a:schemeClr val="bg1"/>
                </a:solidFill>
              </a:rPr>
              <a:t>, bringing </a:t>
            </a:r>
            <a:r>
              <a:rPr lang="en-AU" altLang="ja-JP" sz="1800" b="0" dirty="0">
                <a:solidFill>
                  <a:schemeClr val="bg1"/>
                </a:solidFill>
              </a:rPr>
              <a:t>together Boral’s leading </a:t>
            </a:r>
            <a:r>
              <a:rPr lang="en-AU" altLang="ja-JP" sz="1800" b="0" dirty="0" smtClean="0">
                <a:solidFill>
                  <a:schemeClr val="bg1"/>
                </a:solidFill>
              </a:rPr>
              <a:t>plasterboard manufacturing </a:t>
            </a:r>
            <a:r>
              <a:rPr lang="en-AU" altLang="ja-JP" sz="1800" b="0" dirty="0">
                <a:solidFill>
                  <a:schemeClr val="bg1"/>
                </a:solidFill>
              </a:rPr>
              <a:t>and distribution footprint in Asia and Australia with USG’s world-leading </a:t>
            </a:r>
            <a:r>
              <a:rPr lang="en-AU" altLang="ja-JP" sz="1800" b="0" dirty="0" smtClean="0">
                <a:solidFill>
                  <a:schemeClr val="bg1"/>
                </a:solidFill>
              </a:rPr>
              <a:t>building products technologies </a:t>
            </a:r>
            <a:r>
              <a:rPr lang="en-AU" altLang="ja-JP" sz="1800" b="0" dirty="0">
                <a:solidFill>
                  <a:schemeClr val="bg1"/>
                </a:solidFill>
              </a:rPr>
              <a:t>and strategic assets in Asia and the Middle </a:t>
            </a:r>
            <a:r>
              <a:rPr lang="en-AU" altLang="ja-JP" sz="1800" b="0" dirty="0" smtClean="0">
                <a:solidFill>
                  <a:schemeClr val="bg1"/>
                </a:solidFill>
              </a:rPr>
              <a:t>East.</a:t>
            </a:r>
            <a:endParaRPr lang="en-AU" altLang="ja-JP" sz="1800" b="0" dirty="0">
              <a:solidFill>
                <a:schemeClr val="bg1"/>
              </a:solidFill>
            </a:endParaRPr>
          </a:p>
        </p:txBody>
      </p:sp>
      <p:sp>
        <p:nvSpPr>
          <p:cNvPr id="7174" name="Text Placeholder 7"/>
          <p:cNvSpPr txBox="1">
            <a:spLocks/>
          </p:cNvSpPr>
          <p:nvPr/>
        </p:nvSpPr>
        <p:spPr bwMode="auto">
          <a:xfrm>
            <a:off x="280988" y="6562306"/>
            <a:ext cx="8770937" cy="189750"/>
          </a:xfrm>
          <a:prstGeom prst="rect">
            <a:avLst/>
          </a:prstGeom>
          <a:noFill/>
          <a:ln w="9525">
            <a:noFill/>
            <a:miter lim="800000"/>
            <a:headEnd/>
            <a:tailEnd/>
          </a:ln>
        </p:spPr>
        <p:txBody>
          <a:bodyPr anchor="b"/>
          <a:lstStyle/>
          <a:p>
            <a:pPr marL="180975" indent="-180975" eaLnBrk="0" hangingPunct="0">
              <a:spcBef>
                <a:spcPts val="0"/>
              </a:spcBef>
              <a:buClr>
                <a:schemeClr val="tx1"/>
              </a:buClr>
              <a:buAutoNum type="arabicPeriod"/>
            </a:pPr>
            <a:r>
              <a:rPr lang="en-AU" altLang="en-US" sz="800" b="0" dirty="0" smtClean="0">
                <a:solidFill>
                  <a:srgbClr val="777777"/>
                </a:solidFill>
              </a:rPr>
              <a:t>Asset </a:t>
            </a:r>
            <a:r>
              <a:rPr lang="en-AU" altLang="en-US" sz="800" b="0" dirty="0">
                <a:solidFill>
                  <a:srgbClr val="777777"/>
                </a:solidFill>
              </a:rPr>
              <a:t>value of US$1.6bn subject to finalisation of fair valuation, completion adjustments and final foreign exchange rates at the date of completion </a:t>
            </a:r>
          </a:p>
        </p:txBody>
      </p:sp>
      <p:pic>
        <p:nvPicPr>
          <p:cNvPr id="14" name="Picture 13" descr="USG Logo.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2741" y="5377307"/>
            <a:ext cx="1381162" cy="682133"/>
          </a:xfrm>
          <a:prstGeom prst="rect">
            <a:avLst/>
          </a:prstGeom>
        </p:spPr>
      </p:pic>
      <p:grpSp>
        <p:nvGrpSpPr>
          <p:cNvPr id="17" name="Group 16"/>
          <p:cNvGrpSpPr/>
          <p:nvPr/>
        </p:nvGrpSpPr>
        <p:grpSpPr>
          <a:xfrm>
            <a:off x="2685792" y="5377307"/>
            <a:ext cx="901027" cy="682133"/>
            <a:chOff x="377825" y="6026150"/>
            <a:chExt cx="842963" cy="638175"/>
          </a:xfrm>
        </p:grpSpPr>
        <p:grpSp>
          <p:nvGrpSpPr>
            <p:cNvPr id="19" name="Group 7"/>
            <p:cNvGrpSpPr>
              <a:grpSpLocks/>
            </p:cNvGrpSpPr>
            <p:nvPr/>
          </p:nvGrpSpPr>
          <p:grpSpPr bwMode="auto">
            <a:xfrm>
              <a:off x="377825" y="6046788"/>
              <a:ext cx="696913" cy="617537"/>
              <a:chOff x="5365" y="3534"/>
              <a:chExt cx="574" cy="525"/>
            </a:xfrm>
          </p:grpSpPr>
          <p:sp>
            <p:nvSpPr>
              <p:cNvPr id="21" name="Rectangle 8"/>
              <p:cNvSpPr>
                <a:spLocks noChangeArrowheads="1"/>
              </p:cNvSpPr>
              <p:nvPr/>
            </p:nvSpPr>
            <p:spPr bwMode="auto">
              <a:xfrm>
                <a:off x="5365" y="3534"/>
                <a:ext cx="574" cy="525"/>
              </a:xfrm>
              <a:prstGeom prst="rect">
                <a:avLst/>
              </a:prstGeom>
              <a:solidFill>
                <a:srgbClr val="221E1F"/>
              </a:solidFill>
              <a:ln w="9525">
                <a:solidFill>
                  <a:schemeClr val="tx1"/>
                </a:solidFill>
                <a:miter lim="800000"/>
                <a:headEnd/>
                <a:tailEnd/>
              </a:ln>
            </p:spPr>
            <p:txBody>
              <a:bodyPr wrap="none" anchor="ctr"/>
              <a:lstStyle/>
              <a:p>
                <a:endParaRPr lang="en-AU" altLang="en-US" sz="1800" b="0" dirty="0">
                  <a:ea typeface="ＭＳ Ｐゴシック" pitchFamily="34" charset="-128"/>
                </a:endParaRPr>
              </a:p>
            </p:txBody>
          </p:sp>
          <p:pic>
            <p:nvPicPr>
              <p:cNvPr id="22" name="Picture 25" descr="Screen shot 2010-04-13 at 1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9" y="3541"/>
                <a:ext cx="549" cy="499"/>
              </a:xfrm>
              <a:prstGeom prst="rect">
                <a:avLst/>
              </a:prstGeom>
              <a:noFill/>
              <a:ln w="9525">
                <a:noFill/>
                <a:miter lim="800000"/>
                <a:headEnd/>
                <a:tailEnd/>
              </a:ln>
            </p:spPr>
          </p:pic>
        </p:grpSp>
        <p:sp>
          <p:nvSpPr>
            <p:cNvPr id="20" name="Text Box 11"/>
            <p:cNvSpPr txBox="1">
              <a:spLocks noChangeArrowheads="1"/>
            </p:cNvSpPr>
            <p:nvPr/>
          </p:nvSpPr>
          <p:spPr bwMode="auto">
            <a:xfrm>
              <a:off x="1108075" y="6026150"/>
              <a:ext cx="112713" cy="182563"/>
            </a:xfrm>
            <a:prstGeom prst="rect">
              <a:avLst/>
            </a:prstGeom>
            <a:noFill/>
            <a:ln w="9525">
              <a:noFill/>
              <a:miter lim="800000"/>
              <a:headEnd/>
              <a:tailEnd/>
            </a:ln>
          </p:spPr>
          <p:txBody>
            <a:bodyPr wrap="none" lIns="0" tIns="0" rIns="0" bIns="0">
              <a:spAutoFit/>
            </a:bodyPr>
            <a:lstStyle/>
            <a:p>
              <a:r>
                <a:rPr lang="en-US" altLang="en-US" sz="1200" b="0" dirty="0">
                  <a:ea typeface="ＭＳ Ｐゴシック" pitchFamily="34" charset="-128"/>
                </a:rPr>
                <a:t>®</a:t>
              </a:r>
            </a:p>
          </p:txBody>
        </p:sp>
      </p:gr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p:cNvSpPr txBox="1">
            <a:spLocks/>
          </p:cNvSpPr>
          <p:nvPr/>
        </p:nvSpPr>
        <p:spPr bwMode="auto">
          <a:xfrm>
            <a:off x="280988" y="6470650"/>
            <a:ext cx="8770937" cy="277813"/>
          </a:xfrm>
          <a:prstGeom prst="rect">
            <a:avLst/>
          </a:prstGeom>
          <a:noFill/>
          <a:ln w="9525">
            <a:noFill/>
            <a:miter lim="800000"/>
            <a:headEnd/>
            <a:tailEnd/>
          </a:ln>
        </p:spPr>
        <p:txBody>
          <a:bodyPr anchor="b"/>
          <a:lstStyle/>
          <a:p>
            <a:pPr marL="180975" indent="-180975" eaLnBrk="0" hangingPunct="0">
              <a:spcBef>
                <a:spcPts val="0"/>
              </a:spcBef>
              <a:buClr>
                <a:schemeClr val="tx1"/>
              </a:buClr>
              <a:buAutoNum type="arabicPeriod"/>
            </a:pPr>
            <a:r>
              <a:rPr lang="en-AU" altLang="en-US" sz="800" b="0" dirty="0" smtClean="0">
                <a:solidFill>
                  <a:srgbClr val="777777"/>
                </a:solidFill>
              </a:rPr>
              <a:t>US$1.6bn asset valuation subject </a:t>
            </a:r>
            <a:r>
              <a:rPr lang="en-AU" altLang="en-US" sz="800" b="0" dirty="0">
                <a:solidFill>
                  <a:srgbClr val="777777"/>
                </a:solidFill>
              </a:rPr>
              <a:t>to finalisation of fair valuation, completion adjustments and final foreign exchange rates at the date of </a:t>
            </a:r>
            <a:r>
              <a:rPr lang="en-AU" altLang="en-US" sz="800" b="0" dirty="0" smtClean="0">
                <a:solidFill>
                  <a:srgbClr val="777777"/>
                </a:solidFill>
              </a:rPr>
              <a:t>completion</a:t>
            </a:r>
          </a:p>
          <a:p>
            <a:pPr marL="180975" indent="-180975" eaLnBrk="0" hangingPunct="0">
              <a:spcBef>
                <a:spcPts val="0"/>
              </a:spcBef>
              <a:buClr>
                <a:schemeClr val="tx1"/>
              </a:buClr>
              <a:buAutoNum type="arabicPeriod"/>
            </a:pPr>
            <a:r>
              <a:rPr lang="en-AU" altLang="en-US" sz="800" b="0" dirty="0" smtClean="0">
                <a:solidFill>
                  <a:srgbClr val="777777"/>
                </a:solidFill>
              </a:rPr>
              <a:t>Middle East joint venture refers to assets held in Saudi Arabia</a:t>
            </a:r>
          </a:p>
        </p:txBody>
      </p:sp>
      <p:sp>
        <p:nvSpPr>
          <p:cNvPr id="2" name="Title 1"/>
          <p:cNvSpPr>
            <a:spLocks noGrp="1"/>
          </p:cNvSpPr>
          <p:nvPr>
            <p:ph type="title"/>
          </p:nvPr>
        </p:nvSpPr>
        <p:spPr/>
        <p:txBody>
          <a:bodyPr/>
          <a:lstStyle/>
          <a:p>
            <a:r>
              <a:rPr lang="en-US" dirty="0" smtClean="0"/>
              <a:t>Overview of the transaction</a:t>
            </a:r>
            <a:endParaRPr lang="en-US" dirty="0"/>
          </a:p>
        </p:txBody>
      </p:sp>
      <p:sp>
        <p:nvSpPr>
          <p:cNvPr id="3" name="Content Placeholder 2"/>
          <p:cNvSpPr>
            <a:spLocks noGrp="1"/>
          </p:cNvSpPr>
          <p:nvPr>
            <p:ph idx="1"/>
          </p:nvPr>
        </p:nvSpPr>
        <p:spPr>
          <a:xfrm>
            <a:off x="457200" y="1600200"/>
            <a:ext cx="8172450" cy="4525963"/>
          </a:xfrm>
        </p:spPr>
        <p:txBody>
          <a:bodyPr/>
          <a:lstStyle/>
          <a:p>
            <a:r>
              <a:rPr lang="en-AU" altLang="en-US" sz="1600" dirty="0">
                <a:solidFill>
                  <a:srgbClr val="000000"/>
                </a:solidFill>
              </a:rPr>
              <a:t>50:50 US$1.6bn</a:t>
            </a:r>
            <a:r>
              <a:rPr lang="en-AU" altLang="en-US" sz="1600" baseline="30000" dirty="0">
                <a:solidFill>
                  <a:srgbClr val="000000"/>
                </a:solidFill>
              </a:rPr>
              <a:t>1</a:t>
            </a:r>
            <a:r>
              <a:rPr lang="en-AU" altLang="en-US" sz="1600" dirty="0">
                <a:solidFill>
                  <a:srgbClr val="000000"/>
                </a:solidFill>
              </a:rPr>
              <a:t> </a:t>
            </a:r>
            <a:r>
              <a:rPr lang="en-AU" altLang="en-US" sz="1600" dirty="0" smtClean="0">
                <a:solidFill>
                  <a:srgbClr val="000000"/>
                </a:solidFill>
              </a:rPr>
              <a:t>plasterboard and ceilings </a:t>
            </a:r>
            <a:r>
              <a:rPr lang="en-AU" altLang="en-US" sz="1600" dirty="0" smtClean="0"/>
              <a:t>joint </a:t>
            </a:r>
            <a:r>
              <a:rPr lang="en-AU" altLang="en-US" sz="1600" dirty="0"/>
              <a:t>venture, </a:t>
            </a:r>
            <a:r>
              <a:rPr lang="en-AU" altLang="en-US" sz="1600" i="1" dirty="0"/>
              <a:t>USG Boral Building Products,</a:t>
            </a:r>
            <a:r>
              <a:rPr lang="en-AU" altLang="en-US" sz="1600" dirty="0"/>
              <a:t> will encompass the following assets:</a:t>
            </a:r>
          </a:p>
          <a:p>
            <a:pPr lvl="1"/>
            <a:r>
              <a:rPr lang="en-AU" altLang="en-US" sz="1400" dirty="0" smtClean="0">
                <a:cs typeface="Arial" charset="0"/>
              </a:rPr>
              <a:t>Boral’s Gypsum </a:t>
            </a:r>
            <a:r>
              <a:rPr lang="en-AU" altLang="en-US" sz="1400" dirty="0">
                <a:cs typeface="Arial" charset="0"/>
              </a:rPr>
              <a:t>operations in Asia and Australia, including its holdings in, or portions of, Gypsum Resources Australia (GRA) and Rondo joint ventures with CSR</a:t>
            </a:r>
          </a:p>
          <a:p>
            <a:pPr lvl="1">
              <a:buFont typeface="Arial" panose="020B0604020202020204" pitchFamily="34" charset="0"/>
              <a:buChar char="-"/>
            </a:pPr>
            <a:r>
              <a:rPr lang="en-AU" altLang="en-US" sz="1400" dirty="0">
                <a:cs typeface="Arial" charset="0"/>
              </a:rPr>
              <a:t>USG’s wholly owned operations in Asia, New Zealand, and its holdings in, or portions of, current joint ventures in the Middle East</a:t>
            </a:r>
            <a:r>
              <a:rPr lang="en-AU" altLang="en-US" sz="1400" baseline="30000" dirty="0">
                <a:cs typeface="Arial" charset="0"/>
              </a:rPr>
              <a:t>2</a:t>
            </a:r>
            <a:r>
              <a:rPr lang="en-AU" altLang="en-US" sz="1400" dirty="0">
                <a:cs typeface="Arial" charset="0"/>
              </a:rPr>
              <a:t>, Oman and </a:t>
            </a:r>
            <a:r>
              <a:rPr lang="en-AU" altLang="en-US" sz="1400" dirty="0" smtClean="0">
                <a:cs typeface="Arial" charset="0"/>
              </a:rPr>
              <a:t>China</a:t>
            </a:r>
          </a:p>
          <a:p>
            <a:pPr lvl="1">
              <a:buFont typeface="Arial" panose="020B0604020202020204" pitchFamily="34" charset="0"/>
              <a:buChar char="-"/>
            </a:pPr>
            <a:r>
              <a:rPr lang="en-AU" altLang="en-US" sz="1400" dirty="0" smtClean="0">
                <a:cs typeface="Arial" charset="0"/>
              </a:rPr>
              <a:t>Exclusive rights to use USG’s intellectual property including its world-leading plasterboard, joint compound and ceilings technologies</a:t>
            </a:r>
          </a:p>
          <a:p>
            <a:r>
              <a:rPr lang="en-US" altLang="en-US" sz="1600" dirty="0">
                <a:solidFill>
                  <a:srgbClr val="000000"/>
                </a:solidFill>
              </a:rPr>
              <a:t>To achieve 50% ownership interest, USG will make a US$500m upfront cash payment to </a:t>
            </a:r>
            <a:r>
              <a:rPr lang="en-US" altLang="en-US" sz="1600" dirty="0" smtClean="0">
                <a:solidFill>
                  <a:srgbClr val="000000"/>
                </a:solidFill>
              </a:rPr>
              <a:t>Boral</a:t>
            </a:r>
          </a:p>
          <a:p>
            <a:pPr lvl="1"/>
            <a:r>
              <a:rPr lang="en-US" altLang="en-US" sz="1400" dirty="0">
                <a:cs typeface="Arial" charset="0"/>
              </a:rPr>
              <a:t>Boral will also have the potential to receive earn out payments of up to US$75m, based on </a:t>
            </a:r>
            <a:r>
              <a:rPr lang="en-US" altLang="en-US" sz="1400" dirty="0" smtClean="0">
                <a:cs typeface="Arial" charset="0"/>
              </a:rPr>
              <a:t>three- and </a:t>
            </a:r>
            <a:r>
              <a:rPr lang="en-US" altLang="en-US" sz="1400" dirty="0">
                <a:cs typeface="Arial" charset="0"/>
              </a:rPr>
              <a:t>five-year earnings </a:t>
            </a:r>
            <a:r>
              <a:rPr lang="en-US" altLang="en-US" sz="1400" dirty="0" smtClean="0">
                <a:cs typeface="Arial" charset="0"/>
              </a:rPr>
              <a:t>targets</a:t>
            </a:r>
            <a:endParaRPr lang="en-US" altLang="en-US" sz="1400" dirty="0">
              <a:solidFill>
                <a:srgbClr val="000000"/>
              </a:solidFill>
            </a:endParaRPr>
          </a:p>
          <a:p>
            <a:endParaRPr lang="en-AU" altLang="en-US" sz="1600" dirty="0" smtClean="0">
              <a:cs typeface="Arial" charset="0"/>
            </a:endParaRPr>
          </a:p>
          <a:p>
            <a:endParaRPr lang="en-AU" altLang="en-US" sz="1600" dirty="0"/>
          </a:p>
          <a:p>
            <a:pPr marL="457200" lvl="1" indent="0">
              <a:buNone/>
            </a:pPr>
            <a:endParaRPr lang="en-AU" altLang="en-US" sz="1400" dirty="0" smtClean="0">
              <a:cs typeface="Arial" charset="0"/>
            </a:endParaRPr>
          </a:p>
          <a:p>
            <a:pPr marL="457200" lvl="1" indent="0">
              <a:buNone/>
            </a:pPr>
            <a:endParaRPr lang="en-AU" altLang="en-US" sz="1400" dirty="0">
              <a:cs typeface="Arial"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Gulim" pitchFamily="34" charset="-127"/>
              </a:rPr>
              <a:t>Creating a leading building products partnership </a:t>
            </a:r>
            <a:r>
              <a:rPr lang="en-US" altLang="en-US" dirty="0" smtClean="0">
                <a:ea typeface="Gulim" pitchFamily="34" charset="-127"/>
              </a:rPr>
              <a:t/>
            </a:r>
            <a:br>
              <a:rPr lang="en-US" altLang="en-US" dirty="0" smtClean="0">
                <a:ea typeface="Gulim" pitchFamily="34" charset="-127"/>
              </a:rPr>
            </a:br>
            <a:r>
              <a:rPr lang="en-US" altLang="en-US" dirty="0" smtClean="0">
                <a:ea typeface="Gulim" pitchFamily="34" charset="-127"/>
              </a:rPr>
              <a:t>in </a:t>
            </a:r>
            <a:r>
              <a:rPr lang="en-US" altLang="en-US" dirty="0">
                <a:ea typeface="Gulim" pitchFamily="34" charset="-127"/>
              </a:rPr>
              <a:t>Asia, Australasia and the Middle East</a:t>
            </a:r>
          </a:p>
        </p:txBody>
      </p:sp>
      <p:sp>
        <p:nvSpPr>
          <p:cNvPr id="3" name="Content Placeholder 2"/>
          <p:cNvSpPr>
            <a:spLocks noGrp="1"/>
          </p:cNvSpPr>
          <p:nvPr>
            <p:ph idx="1"/>
          </p:nvPr>
        </p:nvSpPr>
        <p:spPr>
          <a:xfrm>
            <a:off x="457200" y="1600200"/>
            <a:ext cx="8305800" cy="4525963"/>
          </a:xfrm>
        </p:spPr>
        <p:txBody>
          <a:bodyPr/>
          <a:lstStyle/>
          <a:p>
            <a:pPr marL="0" lvl="1" indent="0">
              <a:buNone/>
            </a:pPr>
            <a:r>
              <a:rPr lang="en-AU" altLang="en-US" sz="1600" dirty="0">
                <a:solidFill>
                  <a:schemeClr val="tx1"/>
                </a:solidFill>
              </a:rPr>
              <a:t>The joint venture will be the market leader in its Territory</a:t>
            </a:r>
            <a:r>
              <a:rPr lang="en-AU" altLang="en-US" sz="1600" baseline="30000" dirty="0">
                <a:solidFill>
                  <a:schemeClr val="tx1"/>
                </a:solidFill>
              </a:rPr>
              <a:t>1</a:t>
            </a:r>
            <a:r>
              <a:rPr lang="en-AU" altLang="en-US" sz="1600" dirty="0">
                <a:solidFill>
                  <a:schemeClr val="tx1"/>
                </a:solidFill>
              </a:rPr>
              <a:t> in sales, scale, distribution, coverage (product and geography) and technology</a:t>
            </a:r>
            <a:endParaRPr lang="en-AU" altLang="en-US" sz="1600" b="1" dirty="0">
              <a:solidFill>
                <a:schemeClr val="tx1"/>
              </a:solidFill>
            </a:endParaRPr>
          </a:p>
          <a:p>
            <a:pPr marL="285750" lvl="1">
              <a:buFont typeface="Wingdings" panose="05000000000000000000" pitchFamily="2" charset="2"/>
              <a:buChar char="§"/>
            </a:pPr>
            <a:r>
              <a:rPr lang="en-AU" altLang="en-US" sz="1600" b="1" dirty="0">
                <a:solidFill>
                  <a:srgbClr val="C00000"/>
                </a:solidFill>
              </a:rPr>
              <a:t>USG</a:t>
            </a:r>
            <a:r>
              <a:rPr lang="en-AU" altLang="en-US" sz="1600" dirty="0">
                <a:solidFill>
                  <a:schemeClr val="tx1"/>
                </a:solidFill>
              </a:rPr>
              <a:t> is a world leader in building products technologies with strategic assets in the Middle </a:t>
            </a:r>
            <a:r>
              <a:rPr lang="en-AU" altLang="en-US" sz="1600" dirty="0" smtClean="0">
                <a:solidFill>
                  <a:schemeClr val="tx1"/>
                </a:solidFill>
              </a:rPr>
              <a:t>East, New Zealand </a:t>
            </a:r>
            <a:r>
              <a:rPr lang="en-AU" altLang="en-US" sz="1600" dirty="0">
                <a:solidFill>
                  <a:schemeClr val="tx1"/>
                </a:solidFill>
              </a:rPr>
              <a:t>and </a:t>
            </a:r>
            <a:r>
              <a:rPr lang="en-AU" altLang="en-US" sz="1600" dirty="0" smtClean="0">
                <a:solidFill>
                  <a:schemeClr val="tx1"/>
                </a:solidFill>
              </a:rPr>
              <a:t>Asia</a:t>
            </a:r>
          </a:p>
          <a:p>
            <a:pPr marL="285750" lvl="1">
              <a:buFont typeface="Wingdings" panose="05000000000000000000" pitchFamily="2" charset="2"/>
              <a:buChar char="§"/>
            </a:pPr>
            <a:r>
              <a:rPr lang="en-AU" altLang="en-US" sz="1600" b="1" dirty="0" smtClean="0">
                <a:solidFill>
                  <a:srgbClr val="009530"/>
                </a:solidFill>
              </a:rPr>
              <a:t>BORAL</a:t>
            </a:r>
            <a:r>
              <a:rPr lang="en-AU" altLang="en-US" sz="1600" dirty="0" smtClean="0">
                <a:solidFill>
                  <a:schemeClr val="tx1"/>
                </a:solidFill>
              </a:rPr>
              <a:t> </a:t>
            </a:r>
            <a:r>
              <a:rPr lang="en-AU" altLang="en-US" sz="1600" dirty="0">
                <a:solidFill>
                  <a:schemeClr val="tx1"/>
                </a:solidFill>
              </a:rPr>
              <a:t>has a leading </a:t>
            </a:r>
            <a:r>
              <a:rPr lang="en-AU" altLang="en-US" sz="1600" dirty="0" smtClean="0">
                <a:solidFill>
                  <a:schemeClr val="tx1"/>
                </a:solidFill>
              </a:rPr>
              <a:t>plasterboard manufacturing </a:t>
            </a:r>
            <a:r>
              <a:rPr lang="en-AU" altLang="en-US" sz="1600" dirty="0">
                <a:solidFill>
                  <a:schemeClr val="tx1"/>
                </a:solidFill>
              </a:rPr>
              <a:t>and distribution footprint in Asia and </a:t>
            </a:r>
            <a:r>
              <a:rPr lang="en-AU" altLang="en-US" sz="1600" dirty="0" smtClean="0">
                <a:solidFill>
                  <a:schemeClr val="tx1"/>
                </a:solidFill>
              </a:rPr>
              <a:t>Australia</a:t>
            </a:r>
            <a:endParaRPr lang="en-AU" altLang="en-US" sz="1600" b="1" dirty="0" smtClean="0">
              <a:solidFill>
                <a:schemeClr val="tx1"/>
              </a:solidFill>
            </a:endParaRPr>
          </a:p>
          <a:p>
            <a:pPr marL="0" lvl="1" indent="0">
              <a:spcBef>
                <a:spcPts val="1600"/>
              </a:spcBef>
              <a:buNone/>
            </a:pPr>
            <a:r>
              <a:rPr lang="en-AU" altLang="en-US" sz="1600" b="1" dirty="0" smtClean="0">
                <a:solidFill>
                  <a:schemeClr val="tx1"/>
                </a:solidFill>
              </a:rPr>
              <a:t>Combined </a:t>
            </a:r>
            <a:r>
              <a:rPr lang="en-AU" altLang="en-US" sz="1600" b="1" dirty="0">
                <a:solidFill>
                  <a:schemeClr val="tx1"/>
                </a:solidFill>
              </a:rPr>
              <a:t>business </a:t>
            </a:r>
            <a:r>
              <a:rPr lang="en-AU" altLang="en-US" sz="1600" dirty="0">
                <a:solidFill>
                  <a:schemeClr val="tx1"/>
                </a:solidFill>
              </a:rPr>
              <a:t>delivers</a:t>
            </a:r>
            <a:r>
              <a:rPr lang="en-AU" altLang="en-US" sz="1600" dirty="0" smtClean="0">
                <a:solidFill>
                  <a:schemeClr val="tx1"/>
                </a:solidFill>
              </a:rPr>
              <a:t>:</a:t>
            </a:r>
          </a:p>
          <a:p>
            <a:pPr marL="285750" lvl="1">
              <a:buFont typeface="Wingdings" panose="05000000000000000000" pitchFamily="2" charset="2"/>
              <a:buChar char="§"/>
            </a:pPr>
            <a:r>
              <a:rPr lang="en-AU" altLang="en-US" sz="1600" dirty="0">
                <a:solidFill>
                  <a:schemeClr val="tx1"/>
                </a:solidFill>
              </a:rPr>
              <a:t>#1 or #2 position in </a:t>
            </a:r>
            <a:r>
              <a:rPr lang="en-AU" altLang="en-US" sz="1600" dirty="0" smtClean="0">
                <a:solidFill>
                  <a:schemeClr val="tx1"/>
                </a:solidFill>
              </a:rPr>
              <a:t>most markets served</a:t>
            </a:r>
          </a:p>
          <a:p>
            <a:pPr marL="285750" lvl="1">
              <a:buFont typeface="Wingdings" panose="05000000000000000000" pitchFamily="2" charset="2"/>
              <a:buChar char="§"/>
            </a:pPr>
            <a:r>
              <a:rPr lang="en-AU" altLang="en-US" sz="1600" dirty="0">
                <a:solidFill>
                  <a:schemeClr val="tx1"/>
                </a:solidFill>
              </a:rPr>
              <a:t>Sustainable long-term competitive </a:t>
            </a:r>
            <a:r>
              <a:rPr lang="en-AU" altLang="en-US" sz="1600" dirty="0" smtClean="0">
                <a:solidFill>
                  <a:schemeClr val="tx1"/>
                </a:solidFill>
              </a:rPr>
              <a:t>advantage through game-changing technologies</a:t>
            </a:r>
          </a:p>
          <a:p>
            <a:pPr marL="285750" lvl="1">
              <a:buFont typeface="Wingdings" panose="05000000000000000000" pitchFamily="2" charset="2"/>
              <a:buChar char="§"/>
            </a:pPr>
            <a:r>
              <a:rPr lang="en-AU" altLang="en-US" sz="1600" dirty="0">
                <a:solidFill>
                  <a:schemeClr val="tx1"/>
                </a:solidFill>
              </a:rPr>
              <a:t>Substantial synergies, expected </a:t>
            </a:r>
            <a:r>
              <a:rPr lang="en-AU" altLang="en-US" sz="1600" dirty="0" smtClean="0">
                <a:solidFill>
                  <a:schemeClr val="tx1"/>
                </a:solidFill>
              </a:rPr>
              <a:t>from</a:t>
            </a:r>
          </a:p>
          <a:p>
            <a:pPr marL="742950" lvl="2" indent="-285750">
              <a:buFont typeface="Arial" panose="020B0604020202020204" pitchFamily="34" charset="0"/>
              <a:buChar char="-"/>
            </a:pPr>
            <a:r>
              <a:rPr lang="en-AU" altLang="en-US" sz="1400" dirty="0" smtClean="0"/>
              <a:t>Roll-out </a:t>
            </a:r>
            <a:r>
              <a:rPr lang="en-AU" altLang="en-US" sz="1400" dirty="0"/>
              <a:t>of USG technology across Boral’s </a:t>
            </a:r>
            <a:r>
              <a:rPr lang="en-AU" altLang="en-US" sz="1400" dirty="0" smtClean="0"/>
              <a:t>Gypsum </a:t>
            </a:r>
            <a:r>
              <a:rPr lang="en-AU" altLang="en-US" sz="1400" dirty="0"/>
              <a:t>operations </a:t>
            </a:r>
            <a:endParaRPr lang="en-AU" altLang="en-US" sz="1400" strike="sngStrike" dirty="0"/>
          </a:p>
          <a:p>
            <a:pPr marL="742950" lvl="2" indent="-285750">
              <a:buFont typeface="Arial" panose="020B0604020202020204" pitchFamily="34" charset="0"/>
              <a:buChar char="-"/>
            </a:pPr>
            <a:r>
              <a:rPr lang="en-AU" altLang="en-US" sz="1400" dirty="0"/>
              <a:t>Leveraging Boral’s distribution network to offer USG’s adjacent </a:t>
            </a:r>
            <a:r>
              <a:rPr lang="en-AU" altLang="en-US" sz="1400" dirty="0" smtClean="0"/>
              <a:t>products</a:t>
            </a:r>
          </a:p>
          <a:p>
            <a:pPr marL="285750" lvl="1">
              <a:buFont typeface="Wingdings" panose="05000000000000000000" pitchFamily="2" charset="2"/>
              <a:buChar char="§"/>
            </a:pPr>
            <a:r>
              <a:rPr lang="en-AU" altLang="en-US" sz="1600" dirty="0">
                <a:solidFill>
                  <a:schemeClr val="tx1"/>
                </a:solidFill>
              </a:rPr>
              <a:t>Capability to pursue and self-fund new </a:t>
            </a:r>
            <a:r>
              <a:rPr lang="en-AU" altLang="en-US" sz="1600" dirty="0" smtClean="0">
                <a:solidFill>
                  <a:schemeClr val="tx1"/>
                </a:solidFill>
              </a:rPr>
              <a:t>opportunities</a:t>
            </a:r>
          </a:p>
          <a:p>
            <a:pPr marL="285750" lvl="1">
              <a:buFont typeface="Wingdings" panose="05000000000000000000" pitchFamily="2" charset="2"/>
              <a:buChar char="§"/>
            </a:pPr>
            <a:r>
              <a:rPr lang="en-AU" altLang="en-US" sz="1600" dirty="0">
                <a:solidFill>
                  <a:schemeClr val="tx1"/>
                </a:solidFill>
              </a:rPr>
              <a:t>Over 150 years of combined industry leadership and experience</a:t>
            </a:r>
          </a:p>
          <a:p>
            <a:pPr marL="285750" lvl="1">
              <a:buFont typeface="Wingdings" panose="05000000000000000000" pitchFamily="2" charset="2"/>
              <a:buChar char="§"/>
            </a:pPr>
            <a:endParaRPr lang="en-AU" altLang="en-US" sz="1400" dirty="0" smtClean="0">
              <a:solidFill>
                <a:schemeClr val="tx1"/>
              </a:solidFill>
            </a:endParaRPr>
          </a:p>
          <a:p>
            <a:pPr marL="285750" lvl="1">
              <a:buFont typeface="Wingdings" panose="05000000000000000000" pitchFamily="2" charset="2"/>
              <a:buChar char="§"/>
            </a:pPr>
            <a:endParaRPr lang="en-AU" altLang="en-US" sz="1400" dirty="0">
              <a:solidFill>
                <a:schemeClr val="tx1"/>
              </a:solidFill>
            </a:endParaRPr>
          </a:p>
          <a:p>
            <a:pPr marL="285750" lvl="1">
              <a:buFont typeface="Wingdings" panose="05000000000000000000" pitchFamily="2" charset="2"/>
              <a:buChar char="§"/>
            </a:pPr>
            <a:endParaRPr lang="en-AU" altLang="en-US" sz="1400" dirty="0">
              <a:solidFill>
                <a:schemeClr val="tx1"/>
              </a:solidFill>
            </a:endParaRPr>
          </a:p>
          <a:p>
            <a:pPr marL="685800" lvl="2">
              <a:buFont typeface="Wingdings" panose="05000000000000000000" pitchFamily="2" charset="2"/>
              <a:buChar char="§"/>
            </a:pPr>
            <a:endParaRPr lang="en-AU" altLang="en-US" sz="1100" dirty="0">
              <a:solidFill>
                <a:schemeClr val="tx1"/>
              </a:solidFill>
            </a:endParaRPr>
          </a:p>
          <a:p>
            <a:pPr marL="0" lvl="1" indent="0">
              <a:buNone/>
            </a:pPr>
            <a:endParaRPr lang="en-AU" altLang="en-US" sz="1800" dirty="0">
              <a:solidFill>
                <a:schemeClr val="tx1"/>
              </a:solidFill>
            </a:endParaRPr>
          </a:p>
          <a:p>
            <a:pPr marL="0" lvl="1" indent="0">
              <a:buNone/>
            </a:pPr>
            <a:endParaRPr lang="en-AU" altLang="en-US" sz="1800" dirty="0">
              <a:solidFill>
                <a:schemeClr val="tx1"/>
              </a:solidFill>
            </a:endParaRPr>
          </a:p>
          <a:p>
            <a:pPr marL="285750" lvl="1">
              <a:buFont typeface="Wingdings" panose="05000000000000000000" pitchFamily="2" charset="2"/>
              <a:buChar char="§"/>
            </a:pPr>
            <a:endParaRPr lang="en-AU" altLang="en-US" sz="1800" dirty="0">
              <a:solidFill>
                <a:schemeClr val="tx1"/>
              </a:solidFill>
            </a:endParaRPr>
          </a:p>
          <a:p>
            <a:pPr marL="0" indent="0">
              <a:buNone/>
            </a:pPr>
            <a:endParaRPr lang="en-US" sz="1600" dirty="0"/>
          </a:p>
        </p:txBody>
      </p:sp>
      <p:sp>
        <p:nvSpPr>
          <p:cNvPr id="14" name="Text Placeholder 7"/>
          <p:cNvSpPr txBox="1">
            <a:spLocks/>
          </p:cNvSpPr>
          <p:nvPr/>
        </p:nvSpPr>
        <p:spPr bwMode="auto">
          <a:xfrm>
            <a:off x="280988" y="6470650"/>
            <a:ext cx="8770937" cy="277813"/>
          </a:xfrm>
          <a:prstGeom prst="rect">
            <a:avLst/>
          </a:prstGeom>
          <a:noFill/>
          <a:ln w="9525">
            <a:noFill/>
            <a:miter lim="800000"/>
            <a:headEnd/>
            <a:tailEnd/>
          </a:ln>
        </p:spPr>
        <p:txBody>
          <a:bodyPr anchor="b"/>
          <a:lstStyle/>
          <a:p>
            <a:pPr marL="180975" indent="-180975" eaLnBrk="0" hangingPunct="0">
              <a:spcBef>
                <a:spcPts val="0"/>
              </a:spcBef>
              <a:buClr>
                <a:schemeClr val="tx1"/>
              </a:buClr>
              <a:buAutoNum type="arabicPeriod"/>
            </a:pPr>
            <a:r>
              <a:rPr lang="en-AU" altLang="en-US" sz="800" b="0" dirty="0">
                <a:solidFill>
                  <a:srgbClr val="777777"/>
                </a:solidFill>
              </a:rPr>
              <a:t>Includes Asia, Australasia and the Middle East</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extLst>
              <p:ext uri="{D42A27DB-BD31-4B8C-83A1-F6EECF244321}">
                <p14:modId xmlns:p14="http://schemas.microsoft.com/office/powerpoint/2010/main" val="231988795"/>
              </p:ext>
            </p:extLst>
          </p:nvPr>
        </p:nvGraphicFramePr>
        <p:xfrm>
          <a:off x="161925" y="4023191"/>
          <a:ext cx="2887579" cy="1973176"/>
        </p:xfrm>
        <a:graphic>
          <a:graphicData uri="http://schemas.openxmlformats.org/drawingml/2006/chart">
            <c:chart xmlns:c="http://schemas.openxmlformats.org/drawingml/2006/chart" xmlns:r="http://schemas.openxmlformats.org/officeDocument/2006/relationships" r:id="rId3"/>
          </a:graphicData>
        </a:graphic>
      </p:graphicFrame>
      <p:sp>
        <p:nvSpPr>
          <p:cNvPr id="10258" name="Text Box 16"/>
          <p:cNvSpPr txBox="1">
            <a:spLocks noChangeArrowheads="1"/>
          </p:cNvSpPr>
          <p:nvPr/>
        </p:nvSpPr>
        <p:spPr bwMode="auto">
          <a:xfrm>
            <a:off x="161925" y="5347960"/>
            <a:ext cx="819150" cy="554037"/>
          </a:xfrm>
          <a:prstGeom prst="rect">
            <a:avLst/>
          </a:prstGeom>
          <a:noFill/>
          <a:ln w="9525">
            <a:noFill/>
            <a:miter lim="800000"/>
            <a:headEnd/>
            <a:tailEnd/>
          </a:ln>
        </p:spPr>
        <p:txBody>
          <a:bodyPr>
            <a:spAutoFit/>
          </a:bodyPr>
          <a:lstStyle/>
          <a:p>
            <a:pPr algn="r">
              <a:spcBef>
                <a:spcPct val="50000"/>
              </a:spcBef>
            </a:pPr>
            <a:r>
              <a:rPr lang="en-AU" altLang="en-US" sz="1000" b="0" dirty="0">
                <a:ea typeface="ＭＳ Ｐゴシック" pitchFamily="34" charset="-128"/>
              </a:rPr>
              <a:t>Building Products 11%</a:t>
            </a:r>
          </a:p>
        </p:txBody>
      </p:sp>
      <p:sp>
        <p:nvSpPr>
          <p:cNvPr id="30" name="AutoShape 10"/>
          <p:cNvSpPr>
            <a:spLocks noChangeArrowheads="1"/>
          </p:cNvSpPr>
          <p:nvPr/>
        </p:nvSpPr>
        <p:spPr bwMode="auto">
          <a:xfrm>
            <a:off x="357188" y="3726329"/>
            <a:ext cx="3960812" cy="324274"/>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sp>
        <p:nvSpPr>
          <p:cNvPr id="31" name="AutoShape 10"/>
          <p:cNvSpPr>
            <a:spLocks noChangeArrowheads="1"/>
          </p:cNvSpPr>
          <p:nvPr/>
        </p:nvSpPr>
        <p:spPr bwMode="auto">
          <a:xfrm>
            <a:off x="4665663" y="3726329"/>
            <a:ext cx="3971925" cy="324274"/>
          </a:xfrm>
          <a:prstGeom prst="rect">
            <a:avLst/>
          </a:prstGeom>
          <a:solidFill>
            <a:srgbClr val="7E7E7E"/>
          </a:solidFill>
          <a:ln>
            <a:noFill/>
          </a:ln>
          <a:effectLst/>
        </p:spPr>
        <p:txBody>
          <a:bodyPr wrap="none" anchor="ctr"/>
          <a:lstStyle/>
          <a:p>
            <a:pPr algn="ctr">
              <a:defRPr/>
            </a:pPr>
            <a:endParaRPr lang="en-US" sz="1800" b="0" dirty="0">
              <a:ea typeface="ＭＳ Ｐゴシック" charset="0"/>
            </a:endParaRPr>
          </a:p>
        </p:txBody>
      </p:sp>
      <p:graphicFrame>
        <p:nvGraphicFramePr>
          <p:cNvPr id="21" name="Chart 20"/>
          <p:cNvGraphicFramePr/>
          <p:nvPr>
            <p:extLst>
              <p:ext uri="{D42A27DB-BD31-4B8C-83A1-F6EECF244321}">
                <p14:modId xmlns:p14="http://schemas.microsoft.com/office/powerpoint/2010/main" val="1997811419"/>
              </p:ext>
            </p:extLst>
          </p:nvPr>
        </p:nvGraphicFramePr>
        <p:xfrm>
          <a:off x="6362700" y="4066054"/>
          <a:ext cx="2771775" cy="2053711"/>
        </p:xfrm>
        <a:graphic>
          <a:graphicData uri="http://schemas.openxmlformats.org/drawingml/2006/chart">
            <c:chart xmlns:c="http://schemas.openxmlformats.org/drawingml/2006/chart" xmlns:r="http://schemas.openxmlformats.org/officeDocument/2006/relationships" r:id="rId4"/>
          </a:graphicData>
        </a:graphic>
      </p:graphicFrame>
      <p:sp>
        <p:nvSpPr>
          <p:cNvPr id="10247" name="Rectangle 3"/>
          <p:cNvSpPr>
            <a:spLocks/>
          </p:cNvSpPr>
          <p:nvPr/>
        </p:nvSpPr>
        <p:spPr bwMode="auto">
          <a:xfrm>
            <a:off x="395155" y="1606894"/>
            <a:ext cx="3843470" cy="1999522"/>
          </a:xfrm>
          <a:prstGeom prst="rect">
            <a:avLst/>
          </a:prstGeom>
          <a:noFill/>
          <a:ln w="9525">
            <a:noFill/>
            <a:miter lim="800000"/>
            <a:headEnd/>
            <a:tailEnd/>
          </a:ln>
        </p:spPr>
        <p:txBody>
          <a:bodyPr wrap="square" lIns="0" tIns="0" rIns="0" bIns="0">
            <a:spAutoFit/>
          </a:bodyPr>
          <a:lstStyle/>
          <a:p>
            <a:pPr marL="268288" indent="-268288" eaLnBrk="0" hangingPunct="0">
              <a:lnSpc>
                <a:spcPct val="90000"/>
              </a:lnSpc>
              <a:spcBef>
                <a:spcPts val="400"/>
              </a:spcBef>
              <a:spcAft>
                <a:spcPts val="400"/>
              </a:spcAft>
              <a:buClr>
                <a:srgbClr val="FFC300"/>
              </a:buClr>
              <a:buFont typeface="Wingdings" pitchFamily="2" charset="2"/>
              <a:buNone/>
            </a:pPr>
            <a:r>
              <a:rPr lang="en-AU" altLang="en-US" sz="1400" dirty="0"/>
              <a:t>Overview of </a:t>
            </a:r>
            <a:r>
              <a:rPr lang="en-AU" altLang="en-US" sz="1400" dirty="0" smtClean="0">
                <a:solidFill>
                  <a:srgbClr val="009530"/>
                </a:solidFill>
              </a:rPr>
              <a:t>BORAL</a:t>
            </a:r>
            <a:r>
              <a:rPr lang="en-AU" altLang="en-US" sz="1400" dirty="0" smtClean="0"/>
              <a:t> (ASX: BLD)</a:t>
            </a:r>
            <a:endParaRPr lang="en-AU" altLang="en-US" sz="1400" dirty="0"/>
          </a:p>
          <a:p>
            <a:pPr marL="268288" indent="-268288" eaLnBrk="0" hangingPunct="0">
              <a:spcBef>
                <a:spcPts val="400"/>
              </a:spcBef>
              <a:spcAft>
                <a:spcPts val="400"/>
              </a:spcAft>
              <a:buClr>
                <a:srgbClr val="C00000"/>
              </a:buClr>
              <a:buFont typeface="Wingdings" pitchFamily="2" charset="2"/>
              <a:buChar char="§"/>
            </a:pPr>
            <a:r>
              <a:rPr lang="en-AU" altLang="en-US" sz="1400" b="0" dirty="0" smtClean="0">
                <a:solidFill>
                  <a:srgbClr val="000000"/>
                </a:solidFill>
              </a:rPr>
              <a:t>A$</a:t>
            </a:r>
            <a:r>
              <a:rPr lang="en-AU" altLang="en-US" sz="1400" b="0" dirty="0" smtClean="0"/>
              <a:t>3.7</a:t>
            </a:r>
            <a:r>
              <a:rPr lang="en-AU" altLang="en-US" sz="1400" b="0" dirty="0" smtClean="0">
                <a:solidFill>
                  <a:srgbClr val="000000"/>
                </a:solidFill>
              </a:rPr>
              <a:t>bn </a:t>
            </a:r>
            <a:r>
              <a:rPr lang="en-AU" altLang="en-US" sz="1400" b="0" dirty="0">
                <a:solidFill>
                  <a:srgbClr val="000000"/>
                </a:solidFill>
              </a:rPr>
              <a:t>market </a:t>
            </a:r>
            <a:r>
              <a:rPr lang="en-AU" altLang="en-US" sz="1400" b="0" dirty="0" smtClean="0">
                <a:solidFill>
                  <a:srgbClr val="000000"/>
                </a:solidFill>
              </a:rPr>
              <a:t>cap (US$3.5bn)</a:t>
            </a:r>
            <a:r>
              <a:rPr lang="en-AU" altLang="en-US" sz="1400" b="0" baseline="30000" dirty="0" smtClean="0">
                <a:solidFill>
                  <a:srgbClr val="000000"/>
                </a:solidFill>
              </a:rPr>
              <a:t>1</a:t>
            </a:r>
            <a:endParaRPr lang="en-AU" altLang="en-US" sz="1400" b="0" baseline="30000" dirty="0">
              <a:solidFill>
                <a:srgbClr val="000000"/>
              </a:solidFill>
            </a:endParaRPr>
          </a:p>
          <a:p>
            <a:pPr marL="268288" indent="-268288" eaLnBrk="0" hangingPunct="0">
              <a:spcBef>
                <a:spcPts val="400"/>
              </a:spcBef>
              <a:spcAft>
                <a:spcPts val="400"/>
              </a:spcAft>
              <a:buClr>
                <a:srgbClr val="C00000"/>
              </a:buClr>
              <a:buFont typeface="Wingdings" pitchFamily="2" charset="2"/>
              <a:buChar char="§"/>
            </a:pPr>
            <a:r>
              <a:rPr lang="en-AU" altLang="en-US" sz="1400" b="0" dirty="0" smtClean="0">
                <a:solidFill>
                  <a:srgbClr val="000000"/>
                </a:solidFill>
              </a:rPr>
              <a:t>A$5.3bn </a:t>
            </a:r>
            <a:r>
              <a:rPr lang="en-AU" altLang="en-US" sz="1400" b="0" dirty="0">
                <a:solidFill>
                  <a:srgbClr val="000000"/>
                </a:solidFill>
              </a:rPr>
              <a:t>(</a:t>
            </a:r>
            <a:r>
              <a:rPr lang="en-AU" altLang="en-US" sz="1400" b="0" dirty="0" smtClean="0">
                <a:solidFill>
                  <a:srgbClr val="000000"/>
                </a:solidFill>
              </a:rPr>
              <a:t>US$</a:t>
            </a:r>
            <a:r>
              <a:rPr lang="en-AU" altLang="en-US" sz="1400" b="0" dirty="0" smtClean="0"/>
              <a:t>5.4</a:t>
            </a:r>
            <a:r>
              <a:rPr lang="en-AU" altLang="en-US" sz="1400" b="0" dirty="0" smtClean="0">
                <a:solidFill>
                  <a:srgbClr val="000000"/>
                </a:solidFill>
              </a:rPr>
              <a:t>bn)</a:t>
            </a:r>
            <a:r>
              <a:rPr lang="en-AU" altLang="en-US" sz="1400" b="0" baseline="30000" dirty="0" smtClean="0">
                <a:solidFill>
                  <a:srgbClr val="000000"/>
                </a:solidFill>
              </a:rPr>
              <a:t>2 </a:t>
            </a:r>
            <a:r>
              <a:rPr lang="en-AU" altLang="en-US" sz="1400" b="0" dirty="0" smtClean="0">
                <a:solidFill>
                  <a:srgbClr val="000000"/>
                </a:solidFill>
              </a:rPr>
              <a:t>revenue </a:t>
            </a:r>
            <a:r>
              <a:rPr lang="en-AU" altLang="en-US" sz="1400" b="0" dirty="0">
                <a:solidFill>
                  <a:srgbClr val="000000"/>
                </a:solidFill>
              </a:rPr>
              <a:t>in </a:t>
            </a:r>
            <a:r>
              <a:rPr lang="en-AU" altLang="en-US" sz="1400" b="0" dirty="0" smtClean="0">
                <a:solidFill>
                  <a:srgbClr val="000000"/>
                </a:solidFill>
              </a:rPr>
              <a:t>FY2013</a:t>
            </a:r>
            <a:r>
              <a:rPr lang="en-AU" altLang="en-US" sz="1400" b="0" baseline="30000" dirty="0" smtClean="0"/>
              <a:t>3</a:t>
            </a:r>
            <a:r>
              <a:rPr lang="en-AU" altLang="en-US" sz="1400" b="0" dirty="0" smtClean="0"/>
              <a:t> </a:t>
            </a:r>
          </a:p>
          <a:p>
            <a:pPr marL="268288" indent="-268288" eaLnBrk="0" hangingPunct="0">
              <a:spcBef>
                <a:spcPts val="400"/>
              </a:spcBef>
              <a:spcAft>
                <a:spcPts val="400"/>
              </a:spcAft>
              <a:buClr>
                <a:srgbClr val="C00000"/>
              </a:buClr>
              <a:buFont typeface="Wingdings" pitchFamily="2" charset="2"/>
              <a:buChar char="§"/>
            </a:pPr>
            <a:r>
              <a:rPr lang="en-AU" altLang="en-US" sz="1400" b="0" dirty="0" smtClean="0">
                <a:solidFill>
                  <a:srgbClr val="000000"/>
                </a:solidFill>
              </a:rPr>
              <a:t>12,610 employees </a:t>
            </a:r>
            <a:r>
              <a:rPr lang="en-AU" altLang="en-US" sz="1400" b="0" dirty="0" smtClean="0"/>
              <a:t>as of 30 June 2013</a:t>
            </a:r>
            <a:endParaRPr lang="en-AU" altLang="en-US" sz="1400" b="0" dirty="0"/>
          </a:p>
          <a:p>
            <a:pPr marL="268288" indent="-268288" eaLnBrk="0" hangingPunct="0">
              <a:spcBef>
                <a:spcPts val="400"/>
              </a:spcBef>
              <a:spcAft>
                <a:spcPts val="400"/>
              </a:spcAft>
              <a:buClr>
                <a:srgbClr val="C00000"/>
              </a:buClr>
              <a:buFont typeface="Wingdings" pitchFamily="2" charset="2"/>
              <a:buChar char="§"/>
            </a:pPr>
            <a:r>
              <a:rPr lang="en-AU" altLang="en-US" sz="1400" b="0" dirty="0">
                <a:solidFill>
                  <a:srgbClr val="000000"/>
                </a:solidFill>
              </a:rPr>
              <a:t>Construction Materials, Building Products and Gypsum</a:t>
            </a:r>
          </a:p>
          <a:p>
            <a:pPr marL="268288" indent="-268288" eaLnBrk="0" hangingPunct="0">
              <a:spcBef>
                <a:spcPts val="400"/>
              </a:spcBef>
              <a:spcAft>
                <a:spcPts val="400"/>
              </a:spcAft>
              <a:buClr>
                <a:srgbClr val="C00000"/>
              </a:buClr>
              <a:buFont typeface="Wingdings" pitchFamily="2" charset="2"/>
              <a:buChar char="§"/>
            </a:pPr>
            <a:r>
              <a:rPr lang="en-AU" altLang="en-US" sz="1400" b="0" dirty="0">
                <a:solidFill>
                  <a:srgbClr val="000000"/>
                </a:solidFill>
              </a:rPr>
              <a:t>Australia, </a:t>
            </a:r>
            <a:r>
              <a:rPr lang="en-AU" altLang="en-US" sz="1400" b="0" dirty="0" smtClean="0">
                <a:solidFill>
                  <a:srgbClr val="000000"/>
                </a:solidFill>
              </a:rPr>
              <a:t> Asia </a:t>
            </a:r>
            <a:r>
              <a:rPr lang="en-AU" altLang="en-US" sz="1400" b="0" dirty="0">
                <a:solidFill>
                  <a:srgbClr val="000000"/>
                </a:solidFill>
              </a:rPr>
              <a:t>and US</a:t>
            </a:r>
          </a:p>
        </p:txBody>
      </p:sp>
      <p:sp>
        <p:nvSpPr>
          <p:cNvPr id="10248" name="Rectangle 3"/>
          <p:cNvSpPr>
            <a:spLocks/>
          </p:cNvSpPr>
          <p:nvPr/>
        </p:nvSpPr>
        <p:spPr bwMode="auto">
          <a:xfrm>
            <a:off x="4751255" y="1606894"/>
            <a:ext cx="3959450" cy="1999522"/>
          </a:xfrm>
          <a:prstGeom prst="rect">
            <a:avLst/>
          </a:prstGeom>
          <a:noFill/>
          <a:ln w="9525">
            <a:noFill/>
            <a:miter lim="800000"/>
            <a:headEnd/>
            <a:tailEnd/>
          </a:ln>
        </p:spPr>
        <p:txBody>
          <a:bodyPr wrap="square" lIns="0" tIns="0" rIns="0" bIns="0">
            <a:spAutoFit/>
          </a:bodyPr>
          <a:lstStyle/>
          <a:p>
            <a:pPr marL="268288" indent="-268288" eaLnBrk="0" hangingPunct="0">
              <a:lnSpc>
                <a:spcPct val="90000"/>
              </a:lnSpc>
              <a:spcBef>
                <a:spcPts val="400"/>
              </a:spcBef>
              <a:spcAft>
                <a:spcPts val="400"/>
              </a:spcAft>
              <a:buClr>
                <a:srgbClr val="FFC300"/>
              </a:buClr>
              <a:buFont typeface="Wingdings" pitchFamily="2" charset="2"/>
              <a:buNone/>
            </a:pPr>
            <a:r>
              <a:rPr lang="en-AU" altLang="en-US" sz="1400" dirty="0"/>
              <a:t>Overview of </a:t>
            </a:r>
            <a:r>
              <a:rPr lang="en-AU" altLang="en-US" sz="1400" dirty="0" smtClean="0">
                <a:solidFill>
                  <a:srgbClr val="C00000"/>
                </a:solidFill>
              </a:rPr>
              <a:t>USG</a:t>
            </a:r>
            <a:r>
              <a:rPr lang="en-AU" altLang="en-US" sz="1400" dirty="0" smtClean="0"/>
              <a:t> (NYSE: USG)</a:t>
            </a:r>
            <a:endParaRPr lang="en-AU" altLang="en-US" sz="1400" dirty="0"/>
          </a:p>
          <a:p>
            <a:pPr marL="268288" indent="-268288" eaLnBrk="0" hangingPunct="0">
              <a:spcBef>
                <a:spcPts val="400"/>
              </a:spcBef>
              <a:spcAft>
                <a:spcPts val="400"/>
              </a:spcAft>
              <a:buClr>
                <a:srgbClr val="C00000"/>
              </a:buClr>
              <a:buFont typeface="Wingdings" pitchFamily="2" charset="2"/>
              <a:buChar char="§"/>
            </a:pPr>
            <a:r>
              <a:rPr lang="en-AU" altLang="en-US" sz="1400" b="0" dirty="0" smtClean="0">
                <a:solidFill>
                  <a:srgbClr val="000000"/>
                </a:solidFill>
              </a:rPr>
              <a:t>US$</a:t>
            </a:r>
            <a:r>
              <a:rPr lang="en-AU" altLang="en-US" sz="1400" b="0" dirty="0" smtClean="0"/>
              <a:t>3.0</a:t>
            </a:r>
            <a:r>
              <a:rPr lang="en-AU" altLang="en-US" sz="1400" b="0" dirty="0" smtClean="0">
                <a:solidFill>
                  <a:srgbClr val="000000"/>
                </a:solidFill>
              </a:rPr>
              <a:t>bn </a:t>
            </a:r>
            <a:r>
              <a:rPr lang="en-AU" altLang="en-US" sz="1400" b="0" dirty="0">
                <a:solidFill>
                  <a:srgbClr val="000000"/>
                </a:solidFill>
              </a:rPr>
              <a:t>market </a:t>
            </a:r>
            <a:r>
              <a:rPr lang="en-AU" altLang="en-US" sz="1400" b="0" dirty="0" smtClean="0">
                <a:solidFill>
                  <a:srgbClr val="000000"/>
                </a:solidFill>
              </a:rPr>
              <a:t>cap</a:t>
            </a:r>
            <a:r>
              <a:rPr lang="en-AU" altLang="en-US" sz="1400" b="0" baseline="30000" dirty="0" smtClean="0">
                <a:solidFill>
                  <a:srgbClr val="000000"/>
                </a:solidFill>
              </a:rPr>
              <a:t>1</a:t>
            </a:r>
            <a:r>
              <a:rPr lang="en-AU" altLang="en-US" sz="1400" b="0" dirty="0" smtClean="0">
                <a:solidFill>
                  <a:srgbClr val="000000"/>
                </a:solidFill>
              </a:rPr>
              <a:t> </a:t>
            </a:r>
            <a:endParaRPr lang="en-AU" altLang="en-US" sz="1400" b="0" dirty="0">
              <a:solidFill>
                <a:srgbClr val="000000"/>
              </a:solidFill>
            </a:endParaRPr>
          </a:p>
          <a:p>
            <a:pPr marL="268288" indent="-268288" eaLnBrk="0" hangingPunct="0">
              <a:spcBef>
                <a:spcPts val="400"/>
              </a:spcBef>
              <a:spcAft>
                <a:spcPts val="400"/>
              </a:spcAft>
              <a:buClr>
                <a:srgbClr val="C00000"/>
              </a:buClr>
              <a:buFont typeface="Wingdings" pitchFamily="2" charset="2"/>
              <a:buChar char="§"/>
            </a:pPr>
            <a:r>
              <a:rPr lang="en-AU" altLang="en-US" sz="1400" b="0" dirty="0" smtClean="0">
                <a:solidFill>
                  <a:srgbClr val="000000"/>
                </a:solidFill>
              </a:rPr>
              <a:t>US$3.2bn </a:t>
            </a:r>
            <a:r>
              <a:rPr lang="en-AU" altLang="en-US" sz="1400" b="0" dirty="0">
                <a:solidFill>
                  <a:srgbClr val="000000"/>
                </a:solidFill>
              </a:rPr>
              <a:t>revenue in </a:t>
            </a:r>
            <a:r>
              <a:rPr lang="en-AU" altLang="en-US" sz="1400" b="0" dirty="0" smtClean="0">
                <a:solidFill>
                  <a:srgbClr val="000000"/>
                </a:solidFill>
              </a:rPr>
              <a:t>FY2012</a:t>
            </a:r>
            <a:r>
              <a:rPr lang="en-AU" altLang="en-US" sz="1400" b="0" baseline="30000" dirty="0" smtClean="0"/>
              <a:t>3</a:t>
            </a:r>
            <a:endParaRPr lang="en-AU" altLang="en-US" sz="1400" b="0" baseline="30000" dirty="0"/>
          </a:p>
          <a:p>
            <a:pPr marL="268288" indent="-268288" eaLnBrk="0" hangingPunct="0">
              <a:spcBef>
                <a:spcPts val="400"/>
              </a:spcBef>
              <a:spcAft>
                <a:spcPts val="400"/>
              </a:spcAft>
              <a:buClr>
                <a:srgbClr val="C00000"/>
              </a:buClr>
              <a:buFont typeface="Wingdings" pitchFamily="2" charset="2"/>
              <a:buChar char="§"/>
            </a:pPr>
            <a:r>
              <a:rPr lang="en-AU" altLang="en-US" sz="1400" b="0" dirty="0">
                <a:solidFill>
                  <a:srgbClr val="000000"/>
                </a:solidFill>
              </a:rPr>
              <a:t>8,500 </a:t>
            </a:r>
            <a:r>
              <a:rPr lang="en-AU" altLang="en-US" sz="1400" b="0" dirty="0" smtClean="0">
                <a:solidFill>
                  <a:srgbClr val="000000"/>
                </a:solidFill>
              </a:rPr>
              <a:t>employees as </a:t>
            </a:r>
            <a:r>
              <a:rPr lang="en-AU" altLang="en-US" sz="1400" b="0" dirty="0" smtClean="0"/>
              <a:t>of 31 December 2012</a:t>
            </a:r>
            <a:endParaRPr lang="en-AU" altLang="en-US" sz="1400" b="0" dirty="0"/>
          </a:p>
          <a:p>
            <a:pPr marL="268288" indent="-268288" eaLnBrk="0" hangingPunct="0">
              <a:spcBef>
                <a:spcPts val="400"/>
              </a:spcBef>
              <a:spcAft>
                <a:spcPts val="400"/>
              </a:spcAft>
              <a:buClr>
                <a:srgbClr val="C00000"/>
              </a:buClr>
              <a:buFont typeface="Wingdings" pitchFamily="2" charset="2"/>
              <a:buChar char="§"/>
            </a:pPr>
            <a:r>
              <a:rPr lang="en-AU" altLang="en-US" sz="1400" b="0" dirty="0">
                <a:solidFill>
                  <a:srgbClr val="000000"/>
                </a:solidFill>
              </a:rPr>
              <a:t>Gypsum, Ceilings and Product Distribution</a:t>
            </a:r>
          </a:p>
          <a:p>
            <a:pPr marL="268288" indent="-268288" eaLnBrk="0" hangingPunct="0">
              <a:spcBef>
                <a:spcPts val="400"/>
              </a:spcBef>
              <a:spcAft>
                <a:spcPts val="400"/>
              </a:spcAft>
              <a:buClr>
                <a:srgbClr val="C00000"/>
              </a:buClr>
              <a:buFont typeface="Wingdings" pitchFamily="2" charset="2"/>
              <a:buChar char="§"/>
            </a:pPr>
            <a:r>
              <a:rPr lang="en-AU" altLang="en-US" sz="1400" b="0" dirty="0">
                <a:solidFill>
                  <a:srgbClr val="000000"/>
                </a:solidFill>
              </a:rPr>
              <a:t>North America, South America, Asia and Middle East</a:t>
            </a:r>
          </a:p>
        </p:txBody>
      </p:sp>
      <p:sp>
        <p:nvSpPr>
          <p:cNvPr id="10249" name="Text Placeholder 7"/>
          <p:cNvSpPr txBox="1">
            <a:spLocks/>
          </p:cNvSpPr>
          <p:nvPr/>
        </p:nvSpPr>
        <p:spPr bwMode="auto">
          <a:xfrm>
            <a:off x="280989" y="6162636"/>
            <a:ext cx="8356600" cy="601667"/>
          </a:xfrm>
          <a:prstGeom prst="rect">
            <a:avLst/>
          </a:prstGeom>
          <a:noFill/>
          <a:ln w="9525">
            <a:noFill/>
            <a:miter lim="800000"/>
            <a:headEnd/>
            <a:tailEnd/>
          </a:ln>
        </p:spPr>
        <p:txBody>
          <a:bodyPr anchor="b"/>
          <a:lstStyle/>
          <a:p>
            <a:pPr marL="180975" indent="-180975" eaLnBrk="0" hangingPunct="0">
              <a:spcBef>
                <a:spcPts val="0"/>
              </a:spcBef>
              <a:buClr>
                <a:schemeClr val="tx1"/>
              </a:buClr>
              <a:buAutoNum type="arabicPeriod"/>
            </a:pPr>
            <a:r>
              <a:rPr lang="en-AU" altLang="en-US" sz="800" b="0" dirty="0">
                <a:solidFill>
                  <a:srgbClr val="777777"/>
                </a:solidFill>
              </a:rPr>
              <a:t>Source: Company reports. Share price from IRESS and Factset as at 10 October 2013. Based on A$/US$ exchange rate of 0.95 as at 10 October 2013</a:t>
            </a:r>
          </a:p>
          <a:p>
            <a:pPr marL="180975" indent="-180975" eaLnBrk="0" hangingPunct="0">
              <a:spcBef>
                <a:spcPts val="0"/>
              </a:spcBef>
              <a:buClr>
                <a:schemeClr val="tx1"/>
              </a:buClr>
              <a:buAutoNum type="arabicPeriod"/>
            </a:pPr>
            <a:r>
              <a:rPr lang="en-AU" altLang="en-US" sz="800" b="0" dirty="0">
                <a:solidFill>
                  <a:srgbClr val="777777"/>
                </a:solidFill>
              </a:rPr>
              <a:t>Based on average A$/US$ exchange rate of 1.02 </a:t>
            </a:r>
            <a:r>
              <a:rPr lang="en-AU" altLang="en-US" sz="800" b="0" dirty="0" smtClean="0">
                <a:solidFill>
                  <a:srgbClr val="777777"/>
                </a:solidFill>
              </a:rPr>
              <a:t>for </a:t>
            </a:r>
            <a:r>
              <a:rPr lang="en-AU" altLang="en-US" sz="800" b="0" dirty="0">
                <a:solidFill>
                  <a:srgbClr val="777777"/>
                </a:solidFill>
              </a:rPr>
              <a:t>the year ended 30 June 2013</a:t>
            </a:r>
          </a:p>
          <a:p>
            <a:pPr marL="180975" indent="-180975" eaLnBrk="0" hangingPunct="0">
              <a:spcBef>
                <a:spcPts val="0"/>
              </a:spcBef>
              <a:buClr>
                <a:schemeClr val="tx1"/>
              </a:buClr>
              <a:buAutoNum type="arabicPeriod"/>
            </a:pPr>
            <a:r>
              <a:rPr lang="en-AU" altLang="en-US" sz="800" b="0" dirty="0">
                <a:solidFill>
                  <a:srgbClr val="777777"/>
                </a:solidFill>
              </a:rPr>
              <a:t>Boral’s financial year ended 30 June 2013; USG’s financial year ended 31 December 2012</a:t>
            </a:r>
          </a:p>
          <a:p>
            <a:pPr marL="180975" indent="-180975" eaLnBrk="0" hangingPunct="0">
              <a:spcBef>
                <a:spcPts val="0"/>
              </a:spcBef>
              <a:buClr>
                <a:schemeClr val="tx1"/>
              </a:buClr>
              <a:buAutoNum type="arabicPeriod"/>
            </a:pPr>
            <a:r>
              <a:rPr lang="en-AU" altLang="en-US" sz="800" b="0" dirty="0">
                <a:solidFill>
                  <a:srgbClr val="777777"/>
                </a:solidFill>
              </a:rPr>
              <a:t>USG’s Product Distribution business </a:t>
            </a:r>
            <a:r>
              <a:rPr lang="en-AU" altLang="en-US" sz="800" b="0" dirty="0" smtClean="0">
                <a:solidFill>
                  <a:srgbClr val="777777"/>
                </a:solidFill>
              </a:rPr>
              <a:t>outside Asia and the Middle East and </a:t>
            </a:r>
            <a:r>
              <a:rPr lang="en-AU" altLang="en-US" sz="800" b="0" dirty="0">
                <a:solidFill>
                  <a:srgbClr val="777777"/>
                </a:solidFill>
              </a:rPr>
              <a:t>Boral’s Building Products division (which includes Bricks, Roofing, Timber &amp; Windows) are not a part of the Joint Venture transaction</a:t>
            </a:r>
          </a:p>
        </p:txBody>
      </p:sp>
      <p:sp>
        <p:nvSpPr>
          <p:cNvPr id="10251" name="TextBox 21"/>
          <p:cNvSpPr txBox="1">
            <a:spLocks noChangeArrowheads="1"/>
          </p:cNvSpPr>
          <p:nvPr/>
        </p:nvSpPr>
        <p:spPr bwMode="auto">
          <a:xfrm>
            <a:off x="6656480" y="3777129"/>
            <a:ext cx="2054225" cy="246062"/>
          </a:xfrm>
          <a:prstGeom prst="rect">
            <a:avLst/>
          </a:prstGeom>
          <a:noFill/>
          <a:ln w="9525">
            <a:noFill/>
            <a:miter lim="800000"/>
            <a:headEnd/>
            <a:tailEnd/>
          </a:ln>
        </p:spPr>
        <p:txBody>
          <a:bodyPr>
            <a:spAutoFit/>
          </a:bodyPr>
          <a:lstStyle/>
          <a:p>
            <a:r>
              <a:rPr lang="en-AU" altLang="en-US" sz="1000" dirty="0">
                <a:solidFill>
                  <a:srgbClr val="FFFFFF"/>
                </a:solidFill>
              </a:rPr>
              <a:t>Geographic </a:t>
            </a:r>
            <a:r>
              <a:rPr lang="en-AU" altLang="en-US" sz="1000" dirty="0" smtClean="0">
                <a:solidFill>
                  <a:srgbClr val="FFFFFF"/>
                </a:solidFill>
              </a:rPr>
              <a:t>revenue </a:t>
            </a:r>
            <a:r>
              <a:rPr lang="en-AU" altLang="en-US" sz="1000" dirty="0">
                <a:solidFill>
                  <a:srgbClr val="FFFFFF"/>
                </a:solidFill>
              </a:rPr>
              <a:t>– </a:t>
            </a:r>
            <a:r>
              <a:rPr lang="en-AU" altLang="en-US" sz="1000" dirty="0" smtClean="0">
                <a:solidFill>
                  <a:srgbClr val="FFFFFF"/>
                </a:solidFill>
              </a:rPr>
              <a:t> FY2012</a:t>
            </a:r>
            <a:endParaRPr lang="en-AU" altLang="en-US" sz="1000" dirty="0">
              <a:solidFill>
                <a:srgbClr val="FFFFFF"/>
              </a:solidFill>
            </a:endParaRPr>
          </a:p>
        </p:txBody>
      </p:sp>
      <p:sp>
        <p:nvSpPr>
          <p:cNvPr id="10252" name="TextBox 23"/>
          <p:cNvSpPr txBox="1">
            <a:spLocks noChangeArrowheads="1"/>
          </p:cNvSpPr>
          <p:nvPr/>
        </p:nvSpPr>
        <p:spPr bwMode="auto">
          <a:xfrm>
            <a:off x="4791075" y="3777129"/>
            <a:ext cx="1928813" cy="246062"/>
          </a:xfrm>
          <a:prstGeom prst="rect">
            <a:avLst/>
          </a:prstGeom>
          <a:noFill/>
          <a:ln w="9525">
            <a:noFill/>
            <a:miter lim="800000"/>
            <a:headEnd/>
            <a:tailEnd/>
          </a:ln>
        </p:spPr>
        <p:txBody>
          <a:bodyPr>
            <a:spAutoFit/>
          </a:bodyPr>
          <a:lstStyle/>
          <a:p>
            <a:r>
              <a:rPr lang="en-AU" altLang="en-US" sz="1000" dirty="0" smtClean="0">
                <a:solidFill>
                  <a:srgbClr val="FFFFFF"/>
                </a:solidFill>
              </a:rPr>
              <a:t>Segment revenue – FY2012</a:t>
            </a:r>
            <a:endParaRPr lang="en-AU" altLang="en-US" sz="1000" dirty="0">
              <a:solidFill>
                <a:srgbClr val="FFFFFF"/>
              </a:solidFill>
            </a:endParaRPr>
          </a:p>
        </p:txBody>
      </p:sp>
      <p:sp>
        <p:nvSpPr>
          <p:cNvPr id="10253" name="TextBox 28"/>
          <p:cNvSpPr txBox="1">
            <a:spLocks noChangeArrowheads="1"/>
          </p:cNvSpPr>
          <p:nvPr/>
        </p:nvSpPr>
        <p:spPr bwMode="auto">
          <a:xfrm>
            <a:off x="471489" y="3777129"/>
            <a:ext cx="1820862" cy="246221"/>
          </a:xfrm>
          <a:prstGeom prst="rect">
            <a:avLst/>
          </a:prstGeom>
          <a:noFill/>
          <a:ln w="9525">
            <a:noFill/>
            <a:miter lim="800000"/>
            <a:headEnd/>
            <a:tailEnd/>
          </a:ln>
        </p:spPr>
        <p:txBody>
          <a:bodyPr wrap="square">
            <a:spAutoFit/>
          </a:bodyPr>
          <a:lstStyle/>
          <a:p>
            <a:r>
              <a:rPr lang="en-AU" altLang="en-US" sz="1000" dirty="0" smtClean="0">
                <a:solidFill>
                  <a:srgbClr val="FFFFFF"/>
                </a:solidFill>
              </a:rPr>
              <a:t>Segment revenue </a:t>
            </a:r>
            <a:r>
              <a:rPr lang="en-AU" altLang="en-US" sz="1000" dirty="0">
                <a:solidFill>
                  <a:srgbClr val="FFFFFF"/>
                </a:solidFill>
              </a:rPr>
              <a:t>– </a:t>
            </a:r>
            <a:r>
              <a:rPr lang="en-AU" altLang="en-US" sz="1000" dirty="0" smtClean="0">
                <a:solidFill>
                  <a:srgbClr val="FFFFFF"/>
                </a:solidFill>
              </a:rPr>
              <a:t>FY2013</a:t>
            </a:r>
            <a:endParaRPr lang="en-AU" altLang="en-US" sz="1000" dirty="0">
              <a:solidFill>
                <a:srgbClr val="FFFFFF"/>
              </a:solidFill>
            </a:endParaRPr>
          </a:p>
        </p:txBody>
      </p:sp>
      <p:sp>
        <p:nvSpPr>
          <p:cNvPr id="10254" name="TextBox 29"/>
          <p:cNvSpPr txBox="1">
            <a:spLocks noChangeArrowheads="1"/>
          </p:cNvSpPr>
          <p:nvPr/>
        </p:nvSpPr>
        <p:spPr bwMode="auto">
          <a:xfrm>
            <a:off x="2319664" y="3777129"/>
            <a:ext cx="2113756" cy="246221"/>
          </a:xfrm>
          <a:prstGeom prst="rect">
            <a:avLst/>
          </a:prstGeom>
          <a:noFill/>
          <a:ln w="9525">
            <a:noFill/>
            <a:miter lim="800000"/>
            <a:headEnd/>
            <a:tailEnd/>
          </a:ln>
        </p:spPr>
        <p:txBody>
          <a:bodyPr wrap="square">
            <a:spAutoFit/>
          </a:bodyPr>
          <a:lstStyle/>
          <a:p>
            <a:r>
              <a:rPr lang="en-AU" altLang="en-US" sz="1000" dirty="0" smtClean="0">
                <a:solidFill>
                  <a:srgbClr val="FFFFFF"/>
                </a:solidFill>
              </a:rPr>
              <a:t>Geographic revenue </a:t>
            </a:r>
            <a:r>
              <a:rPr lang="en-AU" altLang="en-US" sz="1000" dirty="0">
                <a:solidFill>
                  <a:srgbClr val="FFFFFF"/>
                </a:solidFill>
              </a:rPr>
              <a:t>– </a:t>
            </a:r>
            <a:r>
              <a:rPr lang="en-AU" altLang="en-US" sz="1000" dirty="0" smtClean="0">
                <a:solidFill>
                  <a:srgbClr val="FFFFFF"/>
                </a:solidFill>
              </a:rPr>
              <a:t>FY2013</a:t>
            </a:r>
            <a:endParaRPr lang="en-AU" altLang="en-US" sz="1000" dirty="0">
              <a:solidFill>
                <a:srgbClr val="FFFFFF"/>
              </a:solidFill>
            </a:endParaRPr>
          </a:p>
        </p:txBody>
      </p:sp>
      <p:sp>
        <p:nvSpPr>
          <p:cNvPr id="10257" name="Text Box 14"/>
          <p:cNvSpPr txBox="1">
            <a:spLocks noChangeArrowheads="1"/>
          </p:cNvSpPr>
          <p:nvPr/>
        </p:nvSpPr>
        <p:spPr bwMode="auto">
          <a:xfrm>
            <a:off x="1724024" y="5482104"/>
            <a:ext cx="1038225" cy="553998"/>
          </a:xfrm>
          <a:prstGeom prst="rect">
            <a:avLst/>
          </a:prstGeom>
          <a:noFill/>
          <a:ln w="9525">
            <a:noFill/>
            <a:miter lim="800000"/>
            <a:headEnd/>
            <a:tailEnd/>
          </a:ln>
        </p:spPr>
        <p:txBody>
          <a:bodyPr wrap="square">
            <a:spAutoFit/>
          </a:bodyPr>
          <a:lstStyle/>
          <a:p>
            <a:pPr>
              <a:spcBef>
                <a:spcPct val="50000"/>
              </a:spcBef>
            </a:pPr>
            <a:r>
              <a:rPr lang="en-AU" altLang="en-US" sz="1000" b="0" dirty="0" smtClean="0">
                <a:ea typeface="ＭＳ Ｐゴシック" pitchFamily="34" charset="-128"/>
              </a:rPr>
              <a:t>Construction Materials </a:t>
            </a:r>
            <a:r>
              <a:rPr lang="en-AU" altLang="en-US" sz="1000" b="0" dirty="0">
                <a:ea typeface="ＭＳ Ｐゴシック" pitchFamily="34" charset="-128"/>
              </a:rPr>
              <a:t>&amp; </a:t>
            </a:r>
            <a:r>
              <a:rPr lang="en-AU" altLang="en-US" sz="1000" b="0" dirty="0" smtClean="0">
                <a:ea typeface="ＭＳ Ｐゴシック" pitchFamily="34" charset="-128"/>
              </a:rPr>
              <a:t>Cement 60</a:t>
            </a:r>
            <a:r>
              <a:rPr lang="en-AU" altLang="en-US" sz="1000" b="0" dirty="0">
                <a:ea typeface="ＭＳ Ｐゴシック" pitchFamily="34" charset="-128"/>
              </a:rPr>
              <a:t>%</a:t>
            </a:r>
          </a:p>
        </p:txBody>
      </p:sp>
      <p:sp>
        <p:nvSpPr>
          <p:cNvPr id="10259" name="Text Box 17"/>
          <p:cNvSpPr txBox="1">
            <a:spLocks noChangeArrowheads="1"/>
          </p:cNvSpPr>
          <p:nvPr/>
        </p:nvSpPr>
        <p:spPr bwMode="auto">
          <a:xfrm>
            <a:off x="395155" y="4232276"/>
            <a:ext cx="1104900" cy="246062"/>
          </a:xfrm>
          <a:prstGeom prst="rect">
            <a:avLst/>
          </a:prstGeom>
          <a:noFill/>
          <a:ln w="9525">
            <a:noFill/>
            <a:miter lim="800000"/>
            <a:headEnd/>
            <a:tailEnd/>
          </a:ln>
        </p:spPr>
        <p:txBody>
          <a:bodyPr>
            <a:spAutoFit/>
          </a:bodyPr>
          <a:lstStyle/>
          <a:p>
            <a:pPr algn="r">
              <a:spcBef>
                <a:spcPct val="50000"/>
              </a:spcBef>
            </a:pPr>
            <a:r>
              <a:rPr lang="en-AU" altLang="en-US" sz="1000" b="0" dirty="0">
                <a:ea typeface="ＭＳ Ｐゴシック" pitchFamily="34" charset="-128"/>
              </a:rPr>
              <a:t>Boral </a:t>
            </a:r>
            <a:r>
              <a:rPr lang="en-AU" altLang="en-US" sz="1000" b="0" dirty="0" smtClean="0">
                <a:ea typeface="ＭＳ Ｐゴシック" pitchFamily="34" charset="-128"/>
              </a:rPr>
              <a:t>USA </a:t>
            </a:r>
            <a:r>
              <a:rPr lang="en-AU" altLang="en-US" sz="1000" b="0" dirty="0">
                <a:ea typeface="ＭＳ Ｐゴシック" pitchFamily="34" charset="-128"/>
              </a:rPr>
              <a:t>11%</a:t>
            </a:r>
          </a:p>
        </p:txBody>
      </p:sp>
      <p:sp>
        <p:nvSpPr>
          <p:cNvPr id="10260" name="Text Box 18"/>
          <p:cNvSpPr txBox="1">
            <a:spLocks noChangeArrowheads="1"/>
          </p:cNvSpPr>
          <p:nvPr/>
        </p:nvSpPr>
        <p:spPr bwMode="auto">
          <a:xfrm>
            <a:off x="61549" y="4612154"/>
            <a:ext cx="819150" cy="554038"/>
          </a:xfrm>
          <a:prstGeom prst="rect">
            <a:avLst/>
          </a:prstGeom>
          <a:noFill/>
          <a:ln w="9525">
            <a:noFill/>
            <a:miter lim="800000"/>
            <a:headEnd/>
            <a:tailEnd/>
          </a:ln>
        </p:spPr>
        <p:txBody>
          <a:bodyPr>
            <a:spAutoFit/>
          </a:bodyPr>
          <a:lstStyle/>
          <a:p>
            <a:pPr algn="r">
              <a:spcBef>
                <a:spcPct val="50000"/>
              </a:spcBef>
            </a:pPr>
            <a:r>
              <a:rPr lang="en-AU" altLang="en-US" sz="1000" b="0" dirty="0">
                <a:ea typeface="ＭＳ Ｐゴシック" pitchFamily="34" charset="-128"/>
              </a:rPr>
              <a:t>Boral </a:t>
            </a:r>
            <a:r>
              <a:rPr lang="en-AU" altLang="en-US" sz="1000" b="0" dirty="0" smtClean="0">
                <a:ea typeface="ＭＳ Ｐゴシック" pitchFamily="34" charset="-128"/>
              </a:rPr>
              <a:t>Gypsum </a:t>
            </a:r>
            <a:r>
              <a:rPr lang="en-AU" altLang="en-US" sz="1000" b="0" dirty="0">
                <a:ea typeface="ＭＳ Ｐゴシック" pitchFamily="34" charset="-128"/>
              </a:rPr>
              <a:t>18%</a:t>
            </a:r>
          </a:p>
        </p:txBody>
      </p:sp>
      <p:sp>
        <p:nvSpPr>
          <p:cNvPr id="10262" name="Text Box 14"/>
          <p:cNvSpPr txBox="1">
            <a:spLocks noChangeArrowheads="1"/>
          </p:cNvSpPr>
          <p:nvPr/>
        </p:nvSpPr>
        <p:spPr bwMode="auto">
          <a:xfrm>
            <a:off x="3741738" y="5424954"/>
            <a:ext cx="838200" cy="400050"/>
          </a:xfrm>
          <a:prstGeom prst="rect">
            <a:avLst/>
          </a:prstGeom>
          <a:noFill/>
          <a:ln w="9525">
            <a:noFill/>
            <a:miter lim="800000"/>
            <a:headEnd/>
            <a:tailEnd/>
          </a:ln>
        </p:spPr>
        <p:txBody>
          <a:bodyPr>
            <a:spAutoFit/>
          </a:bodyPr>
          <a:lstStyle/>
          <a:p>
            <a:pPr>
              <a:spcBef>
                <a:spcPct val="50000"/>
              </a:spcBef>
            </a:pPr>
            <a:r>
              <a:rPr lang="en-AU" altLang="en-US" sz="1000" b="0" dirty="0" smtClean="0">
                <a:ea typeface="ＭＳ Ｐゴシック" pitchFamily="34" charset="-128"/>
              </a:rPr>
              <a:t>Australia </a:t>
            </a:r>
            <a:r>
              <a:rPr lang="en-AU" altLang="en-US" sz="1000" b="0" dirty="0">
                <a:ea typeface="ＭＳ Ｐゴシック" pitchFamily="34" charset="-128"/>
              </a:rPr>
              <a:t>78%</a:t>
            </a:r>
          </a:p>
        </p:txBody>
      </p:sp>
      <p:sp>
        <p:nvSpPr>
          <p:cNvPr id="10263" name="Text Box 14"/>
          <p:cNvSpPr txBox="1">
            <a:spLocks noChangeArrowheads="1"/>
          </p:cNvSpPr>
          <p:nvPr/>
        </p:nvSpPr>
        <p:spPr bwMode="auto">
          <a:xfrm>
            <a:off x="2393950" y="4612154"/>
            <a:ext cx="542925" cy="400050"/>
          </a:xfrm>
          <a:prstGeom prst="rect">
            <a:avLst/>
          </a:prstGeom>
          <a:noFill/>
          <a:ln w="9525">
            <a:noFill/>
            <a:miter lim="800000"/>
            <a:headEnd/>
            <a:tailEnd/>
          </a:ln>
        </p:spPr>
        <p:txBody>
          <a:bodyPr>
            <a:spAutoFit/>
          </a:bodyPr>
          <a:lstStyle/>
          <a:p>
            <a:pPr>
              <a:spcBef>
                <a:spcPct val="50000"/>
              </a:spcBef>
            </a:pPr>
            <a:r>
              <a:rPr lang="en-AU" altLang="en-US" sz="1000" b="0" dirty="0" smtClean="0">
                <a:ea typeface="ＭＳ Ｐゴシック" pitchFamily="34" charset="-128"/>
              </a:rPr>
              <a:t>Asia </a:t>
            </a:r>
            <a:r>
              <a:rPr lang="en-AU" altLang="en-US" sz="1000" b="0" dirty="0">
                <a:ea typeface="ＭＳ Ｐゴシック" pitchFamily="34" charset="-128"/>
              </a:rPr>
              <a:t>11%</a:t>
            </a:r>
          </a:p>
        </p:txBody>
      </p:sp>
      <p:sp>
        <p:nvSpPr>
          <p:cNvPr id="10264" name="Text Box 14"/>
          <p:cNvSpPr txBox="1">
            <a:spLocks noChangeArrowheads="1"/>
          </p:cNvSpPr>
          <p:nvPr/>
        </p:nvSpPr>
        <p:spPr bwMode="auto">
          <a:xfrm>
            <a:off x="2762250" y="4140666"/>
            <a:ext cx="542925" cy="400050"/>
          </a:xfrm>
          <a:prstGeom prst="rect">
            <a:avLst/>
          </a:prstGeom>
          <a:noFill/>
          <a:ln w="9525">
            <a:noFill/>
            <a:miter lim="800000"/>
            <a:headEnd/>
            <a:tailEnd/>
          </a:ln>
        </p:spPr>
        <p:txBody>
          <a:bodyPr>
            <a:spAutoFit/>
          </a:bodyPr>
          <a:lstStyle/>
          <a:p>
            <a:pPr>
              <a:spcBef>
                <a:spcPct val="50000"/>
              </a:spcBef>
            </a:pPr>
            <a:r>
              <a:rPr lang="en-AU" altLang="en-US" sz="1000" b="0" dirty="0" smtClean="0">
                <a:ea typeface="ＭＳ Ｐゴシック" pitchFamily="34" charset="-128"/>
              </a:rPr>
              <a:t>USA </a:t>
            </a:r>
            <a:r>
              <a:rPr lang="en-AU" altLang="en-US" sz="1000" b="0" dirty="0">
                <a:ea typeface="ＭＳ Ｐゴシック" pitchFamily="34" charset="-128"/>
              </a:rPr>
              <a:t>11%</a:t>
            </a:r>
          </a:p>
        </p:txBody>
      </p:sp>
      <p:graphicFrame>
        <p:nvGraphicFramePr>
          <p:cNvPr id="29" name="Chart 28"/>
          <p:cNvGraphicFramePr/>
          <p:nvPr>
            <p:extLst>
              <p:ext uri="{D42A27DB-BD31-4B8C-83A1-F6EECF244321}">
                <p14:modId xmlns:p14="http://schemas.microsoft.com/office/powerpoint/2010/main" val="1483525670"/>
              </p:ext>
            </p:extLst>
          </p:nvPr>
        </p:nvGraphicFramePr>
        <p:xfrm>
          <a:off x="4378348" y="4006281"/>
          <a:ext cx="2887579" cy="1973176"/>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4708525" y="4145803"/>
            <a:ext cx="1171575" cy="553998"/>
          </a:xfrm>
          <a:prstGeom prst="rect">
            <a:avLst/>
          </a:prstGeom>
          <a:noFill/>
        </p:spPr>
        <p:txBody>
          <a:bodyPr wrap="square" rtlCol="0">
            <a:spAutoFit/>
          </a:bodyPr>
          <a:lstStyle/>
          <a:p>
            <a:r>
              <a:rPr lang="en-AU" sz="1000" b="0" dirty="0" smtClean="0"/>
              <a:t>Product distribution</a:t>
            </a:r>
            <a:r>
              <a:rPr lang="en-AU" sz="1000" b="0" baseline="30000" dirty="0" smtClean="0"/>
              <a:t>4</a:t>
            </a:r>
            <a:r>
              <a:rPr lang="en-AU" sz="900" b="0" dirty="0" smtClean="0"/>
              <a:t>  </a:t>
            </a:r>
          </a:p>
          <a:p>
            <a:r>
              <a:rPr lang="en-AU" sz="1000" b="0" dirty="0" smtClean="0"/>
              <a:t>31%</a:t>
            </a:r>
            <a:endParaRPr lang="en-AU" sz="1000" b="0" dirty="0"/>
          </a:p>
        </p:txBody>
      </p:sp>
      <p:sp>
        <p:nvSpPr>
          <p:cNvPr id="3" name="Title 2"/>
          <p:cNvSpPr>
            <a:spLocks noGrp="1"/>
          </p:cNvSpPr>
          <p:nvPr>
            <p:ph type="title"/>
          </p:nvPr>
        </p:nvSpPr>
        <p:spPr/>
        <p:txBody>
          <a:bodyPr/>
          <a:lstStyle/>
          <a:p>
            <a:r>
              <a:rPr lang="en-US" dirty="0" smtClean="0"/>
              <a:t>The joint venture partners</a:t>
            </a:r>
            <a:endParaRPr lang="en-US" dirty="0"/>
          </a:p>
        </p:txBody>
      </p:sp>
      <p:graphicFrame>
        <p:nvGraphicFramePr>
          <p:cNvPr id="26" name="Chart 25"/>
          <p:cNvGraphicFramePr/>
          <p:nvPr>
            <p:extLst>
              <p:ext uri="{D42A27DB-BD31-4B8C-83A1-F6EECF244321}">
                <p14:modId xmlns:p14="http://schemas.microsoft.com/office/powerpoint/2010/main" val="2993346513"/>
              </p:ext>
            </p:extLst>
          </p:nvPr>
        </p:nvGraphicFramePr>
        <p:xfrm>
          <a:off x="2108994" y="3992184"/>
          <a:ext cx="2887579" cy="197317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3" name="Rectangle 23"/>
          <p:cNvSpPr>
            <a:spLocks noChangeArrowheads="1"/>
          </p:cNvSpPr>
          <p:nvPr/>
        </p:nvSpPr>
        <p:spPr bwMode="auto">
          <a:xfrm>
            <a:off x="4718757" y="1584326"/>
            <a:ext cx="1554163" cy="573088"/>
          </a:xfrm>
          <a:prstGeom prst="rect">
            <a:avLst/>
          </a:prstGeom>
          <a:solidFill>
            <a:srgbClr val="A50021"/>
          </a:solidFill>
          <a:ln w="9525">
            <a:noFill/>
            <a:miter lim="800000"/>
            <a:headEnd/>
            <a:tailEnd/>
          </a:ln>
          <a:effectLst/>
        </p:spPr>
        <p:txBody>
          <a:bodyPr wrap="none" anchor="ctr"/>
          <a:lstStyle>
            <a:lvl1pPr algn="l" eaLnBrk="0" hangingPunct="0">
              <a:defRPr sz="1600" b="1">
                <a:solidFill>
                  <a:schemeClr val="tx1"/>
                </a:solidFill>
                <a:latin typeface="Arial" charset="0"/>
              </a:defRPr>
            </a:lvl1pPr>
            <a:lvl2pPr marL="742950" indent="-285750" algn="l" eaLnBrk="0" hangingPunct="0">
              <a:defRPr sz="1600" b="1">
                <a:solidFill>
                  <a:schemeClr val="tx1"/>
                </a:solidFill>
                <a:latin typeface="Arial" charset="0"/>
              </a:defRPr>
            </a:lvl2pPr>
            <a:lvl3pPr marL="1143000" indent="-228600" algn="l" eaLnBrk="0" hangingPunct="0">
              <a:defRPr sz="1600" b="1">
                <a:solidFill>
                  <a:schemeClr val="tx1"/>
                </a:solidFill>
                <a:latin typeface="Arial" charset="0"/>
              </a:defRPr>
            </a:lvl3pPr>
            <a:lvl4pPr marL="1600200" indent="-228600" algn="l" eaLnBrk="0" hangingPunct="0">
              <a:defRPr sz="1600" b="1">
                <a:solidFill>
                  <a:schemeClr val="tx1"/>
                </a:solidFill>
                <a:latin typeface="Arial" charset="0"/>
              </a:defRPr>
            </a:lvl4pPr>
            <a:lvl5pPr marL="2057400" indent="-228600" algn="l" eaLnBrk="0" hangingPunct="0">
              <a:defRPr sz="1600" b="1">
                <a:solidFill>
                  <a:schemeClr val="tx1"/>
                </a:solidFill>
                <a:latin typeface="Arial" charset="0"/>
              </a:defRPr>
            </a:lvl5pPr>
            <a:lvl6pPr marL="2514600" indent="-228600" defTabSz="457200" eaLnBrk="0" fontAlgn="base" hangingPunct="0">
              <a:spcBef>
                <a:spcPct val="0"/>
              </a:spcBef>
              <a:spcAft>
                <a:spcPct val="0"/>
              </a:spcAft>
              <a:defRPr sz="1600" b="1">
                <a:solidFill>
                  <a:schemeClr val="tx1"/>
                </a:solidFill>
                <a:latin typeface="Arial" charset="0"/>
              </a:defRPr>
            </a:lvl6pPr>
            <a:lvl7pPr marL="2971800" indent="-228600" defTabSz="457200" eaLnBrk="0" fontAlgn="base" hangingPunct="0">
              <a:spcBef>
                <a:spcPct val="0"/>
              </a:spcBef>
              <a:spcAft>
                <a:spcPct val="0"/>
              </a:spcAft>
              <a:defRPr sz="1600" b="1">
                <a:solidFill>
                  <a:schemeClr val="tx1"/>
                </a:solidFill>
                <a:latin typeface="Arial" charset="0"/>
              </a:defRPr>
            </a:lvl7pPr>
            <a:lvl8pPr marL="3429000" indent="-228600" defTabSz="457200" eaLnBrk="0" fontAlgn="base" hangingPunct="0">
              <a:spcBef>
                <a:spcPct val="0"/>
              </a:spcBef>
              <a:spcAft>
                <a:spcPct val="0"/>
              </a:spcAft>
              <a:defRPr sz="1600" b="1">
                <a:solidFill>
                  <a:schemeClr val="tx1"/>
                </a:solidFill>
                <a:latin typeface="Arial" charset="0"/>
              </a:defRPr>
            </a:lvl8pPr>
            <a:lvl9pPr marL="3886200" indent="-228600" defTabSz="457200" eaLnBrk="0" fontAlgn="base" hangingPunct="0">
              <a:spcBef>
                <a:spcPct val="0"/>
              </a:spcBef>
              <a:spcAft>
                <a:spcPct val="0"/>
              </a:spcAft>
              <a:defRPr sz="1600" b="1">
                <a:solidFill>
                  <a:schemeClr val="tx1"/>
                </a:solidFill>
                <a:latin typeface="Arial" charset="0"/>
              </a:defRPr>
            </a:lvl9pPr>
          </a:lstStyle>
          <a:p>
            <a:pPr algn="ctr" eaLnBrk="1" hangingPunct="1">
              <a:defRPr/>
            </a:pPr>
            <a:r>
              <a:rPr lang="en-AU" altLang="en-US" b="0" dirty="0" smtClean="0">
                <a:solidFill>
                  <a:schemeClr val="bg1"/>
                </a:solidFill>
              </a:rPr>
              <a:t>USG</a:t>
            </a:r>
          </a:p>
        </p:txBody>
      </p:sp>
      <p:sp>
        <p:nvSpPr>
          <p:cNvPr id="11266" name="Line 49"/>
          <p:cNvSpPr>
            <a:spLocks noChangeShapeType="1"/>
          </p:cNvSpPr>
          <p:nvPr/>
        </p:nvSpPr>
        <p:spPr bwMode="auto">
          <a:xfrm>
            <a:off x="4508500" y="3155950"/>
            <a:ext cx="3175" cy="454025"/>
          </a:xfrm>
          <a:prstGeom prst="line">
            <a:avLst/>
          </a:prstGeom>
          <a:noFill/>
          <a:ln w="9525">
            <a:solidFill>
              <a:schemeClr val="tx1"/>
            </a:solidFill>
            <a:round/>
            <a:headEnd/>
            <a:tailEnd/>
          </a:ln>
        </p:spPr>
        <p:txBody>
          <a:bodyPr/>
          <a:lstStyle/>
          <a:p>
            <a:endParaRPr lang="en-US" dirty="0"/>
          </a:p>
        </p:txBody>
      </p:sp>
      <p:graphicFrame>
        <p:nvGraphicFramePr>
          <p:cNvPr id="11267" name="Object 4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63" name="think-cell Slide" r:id="rId5" imgW="360" imgH="360" progId="">
                  <p:embed/>
                </p:oleObj>
              </mc:Choice>
              <mc:Fallback>
                <p:oleObj name="think-cell Slide" r:id="rId5" imgW="360" imgH="360" progId="">
                  <p:embed/>
                  <p:pic>
                    <p:nvPicPr>
                      <p:cNvPr id="0"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9" name="Rectangle 22"/>
          <p:cNvSpPr>
            <a:spLocks noChangeArrowheads="1"/>
          </p:cNvSpPr>
          <p:nvPr/>
        </p:nvSpPr>
        <p:spPr bwMode="auto">
          <a:xfrm>
            <a:off x="2763838" y="1584325"/>
            <a:ext cx="1554162" cy="573088"/>
          </a:xfrm>
          <a:prstGeom prst="rect">
            <a:avLst/>
          </a:prstGeom>
          <a:solidFill>
            <a:srgbClr val="009530"/>
          </a:solidFill>
          <a:ln w="9525">
            <a:noFill/>
            <a:miter lim="800000"/>
            <a:headEnd/>
            <a:tailEnd/>
          </a:ln>
          <a:effectLst/>
        </p:spPr>
        <p:txBody>
          <a:bodyPr wrap="none" anchor="ctr"/>
          <a:lstStyle/>
          <a:p>
            <a:pPr algn="ctr" defTabSz="914400"/>
            <a:r>
              <a:rPr lang="en-AU" altLang="en-US" b="0" dirty="0">
                <a:solidFill>
                  <a:schemeClr val="bg1"/>
                </a:solidFill>
              </a:rPr>
              <a:t>BLD</a:t>
            </a:r>
          </a:p>
        </p:txBody>
      </p:sp>
      <p:sp>
        <p:nvSpPr>
          <p:cNvPr id="225307" name="Text Box 27"/>
          <p:cNvSpPr txBox="1">
            <a:spLocks noChangeArrowheads="1"/>
          </p:cNvSpPr>
          <p:nvPr/>
        </p:nvSpPr>
        <p:spPr bwMode="auto">
          <a:xfrm>
            <a:off x="2941638" y="2157413"/>
            <a:ext cx="65246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r" defTabSz="914400">
              <a:spcBef>
                <a:spcPct val="50000"/>
              </a:spcBef>
              <a:defRPr/>
            </a:pPr>
            <a:r>
              <a:rPr lang="en-AU" sz="1400" dirty="0"/>
              <a:t>50%</a:t>
            </a:r>
          </a:p>
        </p:txBody>
      </p:sp>
      <p:sp>
        <p:nvSpPr>
          <p:cNvPr id="225308" name="Text Box 28"/>
          <p:cNvSpPr txBox="1">
            <a:spLocks noChangeArrowheads="1"/>
          </p:cNvSpPr>
          <p:nvPr/>
        </p:nvSpPr>
        <p:spPr bwMode="auto">
          <a:xfrm>
            <a:off x="5441950" y="2157413"/>
            <a:ext cx="65246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AU" sz="1400" dirty="0"/>
              <a:t>50%</a:t>
            </a:r>
          </a:p>
        </p:txBody>
      </p:sp>
      <p:sp>
        <p:nvSpPr>
          <p:cNvPr id="11273" name="Rectangle 29"/>
          <p:cNvSpPr>
            <a:spLocks noChangeArrowheads="1"/>
          </p:cNvSpPr>
          <p:nvPr/>
        </p:nvSpPr>
        <p:spPr bwMode="auto">
          <a:xfrm>
            <a:off x="3062288" y="2582863"/>
            <a:ext cx="2894012" cy="573087"/>
          </a:xfrm>
          <a:prstGeom prst="rect">
            <a:avLst/>
          </a:prstGeom>
          <a:solidFill>
            <a:srgbClr val="969696"/>
          </a:solidFill>
          <a:ln w="9525">
            <a:noFill/>
            <a:miter lim="800000"/>
            <a:headEnd/>
            <a:tailEnd/>
          </a:ln>
          <a:effectLst/>
        </p:spPr>
        <p:txBody>
          <a:bodyPr anchor="ctr"/>
          <a:lstStyle/>
          <a:p>
            <a:pPr algn="ctr"/>
            <a:r>
              <a:rPr lang="en-AU" altLang="en-US" sz="1400" b="0" dirty="0">
                <a:solidFill>
                  <a:schemeClr val="bg1"/>
                </a:solidFill>
              </a:rPr>
              <a:t>USG Boral Building </a:t>
            </a:r>
            <a:br>
              <a:rPr lang="en-AU" altLang="en-US" sz="1400" b="0" dirty="0">
                <a:solidFill>
                  <a:schemeClr val="bg1"/>
                </a:solidFill>
              </a:rPr>
            </a:br>
            <a:r>
              <a:rPr lang="en-AU" altLang="en-US" sz="1400" b="0" dirty="0" smtClean="0">
                <a:solidFill>
                  <a:schemeClr val="bg1"/>
                </a:solidFill>
              </a:rPr>
              <a:t>Products</a:t>
            </a:r>
            <a:r>
              <a:rPr lang="en-AU" altLang="en-US" sz="1400" b="0" baseline="30000" dirty="0" smtClean="0">
                <a:solidFill>
                  <a:schemeClr val="bg1"/>
                </a:solidFill>
              </a:rPr>
              <a:t>1</a:t>
            </a:r>
            <a:endParaRPr lang="en-AU" altLang="en-US" sz="1400" b="0" baseline="30000" dirty="0">
              <a:solidFill>
                <a:schemeClr val="bg1"/>
              </a:solidFill>
            </a:endParaRPr>
          </a:p>
        </p:txBody>
      </p:sp>
      <p:sp>
        <p:nvSpPr>
          <p:cNvPr id="11274" name="Rectangle 30"/>
          <p:cNvSpPr>
            <a:spLocks noChangeArrowheads="1"/>
          </p:cNvSpPr>
          <p:nvPr/>
        </p:nvSpPr>
        <p:spPr bwMode="auto">
          <a:xfrm>
            <a:off x="133350" y="3600450"/>
            <a:ext cx="935038" cy="395288"/>
          </a:xfrm>
          <a:prstGeom prst="rect">
            <a:avLst/>
          </a:prstGeom>
          <a:solidFill>
            <a:srgbClr val="969696"/>
          </a:solidFill>
          <a:ln w="9525">
            <a:noFill/>
            <a:miter lim="800000"/>
            <a:headEnd/>
            <a:tailEnd/>
          </a:ln>
          <a:effectLst/>
        </p:spPr>
        <p:txBody>
          <a:bodyPr anchor="ctr"/>
          <a:lstStyle/>
          <a:p>
            <a:pPr algn="ctr"/>
            <a:r>
              <a:rPr lang="en-AU" altLang="en-US" sz="1000" b="0" dirty="0" smtClean="0">
                <a:solidFill>
                  <a:schemeClr val="bg1"/>
                </a:solidFill>
              </a:rPr>
              <a:t>Korea</a:t>
            </a:r>
            <a:endParaRPr lang="en-AU" altLang="en-US" sz="1000" b="0" dirty="0">
              <a:solidFill>
                <a:schemeClr val="bg1"/>
              </a:solidFill>
            </a:endParaRPr>
          </a:p>
        </p:txBody>
      </p:sp>
      <p:sp>
        <p:nvSpPr>
          <p:cNvPr id="11275" name="Rectangle 31"/>
          <p:cNvSpPr>
            <a:spLocks noChangeArrowheads="1"/>
          </p:cNvSpPr>
          <p:nvPr/>
        </p:nvSpPr>
        <p:spPr bwMode="auto">
          <a:xfrm>
            <a:off x="1112838" y="3600450"/>
            <a:ext cx="936625" cy="395288"/>
          </a:xfrm>
          <a:prstGeom prst="rect">
            <a:avLst/>
          </a:prstGeom>
          <a:solidFill>
            <a:srgbClr val="969696"/>
          </a:solidFill>
          <a:ln w="9525">
            <a:noFill/>
            <a:miter lim="800000"/>
            <a:headEnd/>
            <a:tailEnd/>
          </a:ln>
          <a:effectLst/>
        </p:spPr>
        <p:txBody>
          <a:bodyPr anchor="ctr"/>
          <a:lstStyle/>
          <a:p>
            <a:pPr algn="ctr"/>
            <a:r>
              <a:rPr lang="en-AU" altLang="en-US" sz="1000" b="0" dirty="0" smtClean="0">
                <a:solidFill>
                  <a:schemeClr val="bg1"/>
                </a:solidFill>
              </a:rPr>
              <a:t>Thailand/ Philippines</a:t>
            </a:r>
            <a:endParaRPr lang="en-AU" altLang="en-US" sz="1000" b="0" dirty="0">
              <a:solidFill>
                <a:schemeClr val="bg1"/>
              </a:solidFill>
            </a:endParaRPr>
          </a:p>
        </p:txBody>
      </p:sp>
      <p:sp>
        <p:nvSpPr>
          <p:cNvPr id="11276" name="Rectangle 35"/>
          <p:cNvSpPr>
            <a:spLocks noChangeArrowheads="1"/>
          </p:cNvSpPr>
          <p:nvPr/>
        </p:nvSpPr>
        <p:spPr bwMode="auto">
          <a:xfrm>
            <a:off x="4049713" y="3600450"/>
            <a:ext cx="936625" cy="395288"/>
          </a:xfrm>
          <a:prstGeom prst="rect">
            <a:avLst/>
          </a:prstGeom>
          <a:solidFill>
            <a:srgbClr val="969696"/>
          </a:solidFill>
          <a:ln w="9525">
            <a:noFill/>
            <a:miter lim="800000"/>
            <a:headEnd/>
            <a:tailEnd/>
          </a:ln>
          <a:effectLst/>
        </p:spPr>
        <p:txBody>
          <a:bodyPr anchor="ctr"/>
          <a:lstStyle/>
          <a:p>
            <a:pPr algn="ctr"/>
            <a:r>
              <a:rPr lang="en-AU" altLang="en-US" sz="1000" b="0" dirty="0" smtClean="0">
                <a:solidFill>
                  <a:schemeClr val="bg1"/>
                </a:solidFill>
              </a:rPr>
              <a:t>Aus/NZ</a:t>
            </a:r>
            <a:endParaRPr lang="en-AU" altLang="en-US" sz="1000" b="0" dirty="0">
              <a:solidFill>
                <a:schemeClr val="bg1"/>
              </a:solidFill>
            </a:endParaRPr>
          </a:p>
        </p:txBody>
      </p:sp>
      <p:sp>
        <p:nvSpPr>
          <p:cNvPr id="11277" name="Rectangle 37"/>
          <p:cNvSpPr>
            <a:spLocks noChangeArrowheads="1"/>
          </p:cNvSpPr>
          <p:nvPr/>
        </p:nvSpPr>
        <p:spPr bwMode="auto">
          <a:xfrm>
            <a:off x="6986588" y="3600450"/>
            <a:ext cx="935037" cy="395288"/>
          </a:xfrm>
          <a:prstGeom prst="rect">
            <a:avLst/>
          </a:prstGeom>
          <a:solidFill>
            <a:srgbClr val="969696"/>
          </a:solidFill>
          <a:ln w="9525">
            <a:noFill/>
            <a:miter lim="800000"/>
            <a:headEnd/>
            <a:tailEnd/>
          </a:ln>
          <a:effectLst/>
        </p:spPr>
        <p:txBody>
          <a:bodyPr anchor="ctr"/>
          <a:lstStyle/>
          <a:p>
            <a:pPr algn="ctr"/>
            <a:r>
              <a:rPr lang="en-AU" altLang="en-US" sz="1000" b="0" dirty="0">
                <a:solidFill>
                  <a:schemeClr val="bg1"/>
                </a:solidFill>
              </a:rPr>
              <a:t>India</a:t>
            </a:r>
            <a:endParaRPr lang="en-AU" altLang="en-US" sz="1000" b="0" baseline="30000" dirty="0">
              <a:solidFill>
                <a:schemeClr val="bg1"/>
              </a:solidFill>
            </a:endParaRPr>
          </a:p>
        </p:txBody>
      </p:sp>
      <p:sp>
        <p:nvSpPr>
          <p:cNvPr id="11278" name="Rectangle 38"/>
          <p:cNvSpPr>
            <a:spLocks noChangeArrowheads="1"/>
          </p:cNvSpPr>
          <p:nvPr/>
        </p:nvSpPr>
        <p:spPr bwMode="auto">
          <a:xfrm>
            <a:off x="7964488" y="3600450"/>
            <a:ext cx="936625" cy="395288"/>
          </a:xfrm>
          <a:prstGeom prst="rect">
            <a:avLst/>
          </a:prstGeom>
          <a:solidFill>
            <a:srgbClr val="969696"/>
          </a:solidFill>
          <a:ln w="9525">
            <a:noFill/>
            <a:miter lim="800000"/>
            <a:headEnd/>
            <a:tailEnd/>
          </a:ln>
          <a:effectLst/>
        </p:spPr>
        <p:txBody>
          <a:bodyPr anchor="ctr"/>
          <a:lstStyle/>
          <a:p>
            <a:pPr algn="ctr"/>
            <a:r>
              <a:rPr lang="en-AU" altLang="en-US" sz="1000" b="0" dirty="0">
                <a:solidFill>
                  <a:schemeClr val="bg1"/>
                </a:solidFill>
              </a:rPr>
              <a:t>Middle East</a:t>
            </a:r>
          </a:p>
        </p:txBody>
      </p:sp>
      <p:sp>
        <p:nvSpPr>
          <p:cNvPr id="225320" name="Text Box 40"/>
          <p:cNvSpPr txBox="1">
            <a:spLocks noChangeArrowheads="1"/>
          </p:cNvSpPr>
          <p:nvPr/>
        </p:nvSpPr>
        <p:spPr bwMode="auto">
          <a:xfrm>
            <a:off x="3971925" y="4432300"/>
            <a:ext cx="1152525" cy="19383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marL="90488" indent="-90488" algn="l" eaLnBrk="0" hangingPunct="0">
              <a:defRPr sz="1600" b="1">
                <a:solidFill>
                  <a:schemeClr val="tx1"/>
                </a:solidFill>
                <a:latin typeface="Arial" charset="0"/>
              </a:defRPr>
            </a:lvl1pPr>
            <a:lvl2pPr marL="742950" indent="-285750" algn="l" eaLnBrk="0" hangingPunct="0">
              <a:defRPr sz="1600" b="1">
                <a:solidFill>
                  <a:schemeClr val="tx1"/>
                </a:solidFill>
                <a:latin typeface="Arial" charset="0"/>
              </a:defRPr>
            </a:lvl2pPr>
            <a:lvl3pPr marL="1143000" indent="-228600" algn="l" eaLnBrk="0" hangingPunct="0">
              <a:defRPr sz="1600" b="1">
                <a:solidFill>
                  <a:schemeClr val="tx1"/>
                </a:solidFill>
                <a:latin typeface="Arial" charset="0"/>
              </a:defRPr>
            </a:lvl3pPr>
            <a:lvl4pPr marL="1600200" indent="-228600" algn="l" eaLnBrk="0" hangingPunct="0">
              <a:defRPr sz="1600" b="1">
                <a:solidFill>
                  <a:schemeClr val="tx1"/>
                </a:solidFill>
                <a:latin typeface="Arial" charset="0"/>
              </a:defRPr>
            </a:lvl4pPr>
            <a:lvl5pPr marL="2057400" indent="-228600" algn="l"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Font typeface="Wingdings" pitchFamily="2" charset="2"/>
              <a:buChar char="§"/>
              <a:defRPr/>
            </a:pPr>
            <a:r>
              <a:rPr lang="en-AU" altLang="en-US" sz="800" dirty="0" smtClean="0">
                <a:solidFill>
                  <a:srgbClr val="008000"/>
                </a:solidFill>
              </a:rPr>
              <a:t>86m m</a:t>
            </a:r>
            <a:r>
              <a:rPr lang="en-AU" altLang="en-US" sz="800" baseline="30000" dirty="0" smtClean="0">
                <a:solidFill>
                  <a:srgbClr val="008000"/>
                </a:solidFill>
              </a:rPr>
              <a:t>2</a:t>
            </a:r>
            <a:r>
              <a:rPr lang="en-AU" altLang="en-US" sz="800" dirty="0" smtClean="0">
                <a:solidFill>
                  <a:srgbClr val="008000"/>
                </a:solidFill>
              </a:rPr>
              <a:t> </a:t>
            </a:r>
            <a:br>
              <a:rPr lang="en-AU" altLang="en-US" sz="800" dirty="0" smtClean="0">
                <a:solidFill>
                  <a:srgbClr val="008000"/>
                </a:solidFill>
              </a:rPr>
            </a:br>
            <a:r>
              <a:rPr lang="en-AU" altLang="en-US" sz="800" dirty="0" smtClean="0">
                <a:solidFill>
                  <a:srgbClr val="008000"/>
                </a:solidFill>
              </a:rPr>
              <a:t>(0.9 BSF) capacity &amp; Boral sales presence in Australia</a:t>
            </a:r>
          </a:p>
          <a:p>
            <a:pPr defTabSz="914400" eaLnBrk="1" hangingPunct="1">
              <a:spcBef>
                <a:spcPct val="50000"/>
              </a:spcBef>
              <a:buFont typeface="Wingdings" pitchFamily="2" charset="2"/>
              <a:buChar char="§"/>
              <a:defRPr/>
            </a:pPr>
            <a:r>
              <a:rPr lang="en-AU" altLang="en-US" sz="800" dirty="0" smtClean="0">
                <a:solidFill>
                  <a:srgbClr val="008000"/>
                </a:solidFill>
              </a:rPr>
              <a:t>50% Rondo metal products</a:t>
            </a:r>
          </a:p>
          <a:p>
            <a:pPr defTabSz="914400" eaLnBrk="1" hangingPunct="1">
              <a:spcBef>
                <a:spcPct val="50000"/>
              </a:spcBef>
              <a:buFont typeface="Wingdings" pitchFamily="2" charset="2"/>
              <a:buChar char="§"/>
              <a:defRPr/>
            </a:pPr>
            <a:r>
              <a:rPr lang="en-AU" altLang="en-US" sz="800" dirty="0" smtClean="0">
                <a:solidFill>
                  <a:srgbClr val="008000"/>
                </a:solidFill>
              </a:rPr>
              <a:t>50% GRA gypsum mine</a:t>
            </a:r>
          </a:p>
          <a:p>
            <a:pPr defTabSz="914400" eaLnBrk="1" hangingPunct="1">
              <a:spcBef>
                <a:spcPct val="50000"/>
              </a:spcBef>
              <a:buFont typeface="Wingdings" pitchFamily="2" charset="2"/>
              <a:buChar char="§"/>
              <a:defRPr/>
            </a:pPr>
            <a:r>
              <a:rPr lang="en-AU" altLang="en-US" sz="800" dirty="0" smtClean="0">
                <a:solidFill>
                  <a:srgbClr val="C00000"/>
                </a:solidFill>
              </a:rPr>
              <a:t>USG NZ grid manufacturing </a:t>
            </a:r>
          </a:p>
          <a:p>
            <a:pPr defTabSz="914400" eaLnBrk="1" hangingPunct="1">
              <a:spcBef>
                <a:spcPct val="50000"/>
              </a:spcBef>
              <a:buFont typeface="Wingdings" pitchFamily="2" charset="2"/>
              <a:buChar char="§"/>
              <a:defRPr/>
            </a:pPr>
            <a:r>
              <a:rPr lang="en-AU" altLang="en-US" sz="800" dirty="0" smtClean="0">
                <a:solidFill>
                  <a:srgbClr val="C00000"/>
                </a:solidFill>
              </a:rPr>
              <a:t>USG sales presence</a:t>
            </a:r>
          </a:p>
        </p:txBody>
      </p:sp>
      <p:sp>
        <p:nvSpPr>
          <p:cNvPr id="225321" name="Text Box 41"/>
          <p:cNvSpPr txBox="1">
            <a:spLocks noChangeArrowheads="1"/>
          </p:cNvSpPr>
          <p:nvPr/>
        </p:nvSpPr>
        <p:spPr bwMode="auto">
          <a:xfrm>
            <a:off x="1083541" y="4432300"/>
            <a:ext cx="991444" cy="193899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marL="90488" indent="-90488" algn="l" eaLnBrk="0" hangingPunct="0">
              <a:defRPr sz="1600" b="1">
                <a:solidFill>
                  <a:schemeClr val="tx1"/>
                </a:solidFill>
                <a:latin typeface="Arial" charset="0"/>
              </a:defRPr>
            </a:lvl1pPr>
            <a:lvl2pPr marL="742950" indent="-285750" algn="l" eaLnBrk="0" hangingPunct="0">
              <a:defRPr sz="1600" b="1">
                <a:solidFill>
                  <a:schemeClr val="tx1"/>
                </a:solidFill>
                <a:latin typeface="Arial" charset="0"/>
              </a:defRPr>
            </a:lvl2pPr>
            <a:lvl3pPr marL="1143000" indent="-228600" algn="l" eaLnBrk="0" hangingPunct="0">
              <a:defRPr sz="1600" b="1">
                <a:solidFill>
                  <a:schemeClr val="tx1"/>
                </a:solidFill>
                <a:latin typeface="Arial" charset="0"/>
              </a:defRPr>
            </a:lvl3pPr>
            <a:lvl4pPr marL="1600200" indent="-228600" algn="l" eaLnBrk="0" hangingPunct="0">
              <a:defRPr sz="1600" b="1">
                <a:solidFill>
                  <a:schemeClr val="tx1"/>
                </a:solidFill>
                <a:latin typeface="Arial" charset="0"/>
              </a:defRPr>
            </a:lvl4pPr>
            <a:lvl5pPr marL="2057400" indent="-228600" algn="l"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Font typeface="Wingdings" pitchFamily="2" charset="2"/>
              <a:buChar char="§"/>
              <a:defRPr/>
            </a:pPr>
            <a:r>
              <a:rPr lang="en-AU" altLang="en-US" sz="800" dirty="0" smtClean="0">
                <a:solidFill>
                  <a:srgbClr val="008000"/>
                </a:solidFill>
              </a:rPr>
              <a:t>105m m</a:t>
            </a:r>
            <a:r>
              <a:rPr lang="en-AU" altLang="en-US" sz="800" baseline="30000" dirty="0" smtClean="0">
                <a:solidFill>
                  <a:srgbClr val="008000"/>
                </a:solidFill>
              </a:rPr>
              <a:t>2</a:t>
            </a:r>
            <a:r>
              <a:rPr lang="en-AU" altLang="en-US" sz="800" dirty="0" smtClean="0">
                <a:solidFill>
                  <a:srgbClr val="008000"/>
                </a:solidFill>
              </a:rPr>
              <a:t>     (1.1 BSF) capacity in Thailand &amp; Boral sales presence (71%  interest)</a:t>
            </a:r>
          </a:p>
          <a:p>
            <a:pPr defTabSz="914400" eaLnBrk="1" hangingPunct="1">
              <a:spcBef>
                <a:spcPct val="50000"/>
              </a:spcBef>
              <a:buFont typeface="Wingdings" pitchFamily="2" charset="2"/>
              <a:buChar char="§"/>
              <a:defRPr/>
            </a:pPr>
            <a:r>
              <a:rPr lang="en-AU" altLang="en-US" sz="800" dirty="0" smtClean="0">
                <a:solidFill>
                  <a:srgbClr val="008000"/>
                </a:solidFill>
              </a:rPr>
              <a:t>Gypsum mine</a:t>
            </a:r>
          </a:p>
          <a:p>
            <a:pPr defTabSz="914400" eaLnBrk="1" hangingPunct="1">
              <a:spcBef>
                <a:spcPct val="50000"/>
              </a:spcBef>
              <a:buFont typeface="Wingdings" pitchFamily="2" charset="2"/>
              <a:buChar char="§"/>
              <a:defRPr/>
            </a:pPr>
            <a:r>
              <a:rPr lang="en-AU" altLang="en-US" sz="800" dirty="0" smtClean="0">
                <a:solidFill>
                  <a:srgbClr val="008000"/>
                </a:solidFill>
              </a:rPr>
              <a:t>Boral metal products</a:t>
            </a:r>
          </a:p>
          <a:p>
            <a:pPr defTabSz="914400" eaLnBrk="1" hangingPunct="1">
              <a:spcBef>
                <a:spcPct val="50000"/>
              </a:spcBef>
              <a:buFont typeface="Wingdings" pitchFamily="2" charset="2"/>
              <a:buChar char="§"/>
              <a:defRPr/>
            </a:pPr>
            <a:r>
              <a:rPr lang="en-AU" altLang="en-US" sz="800" dirty="0" smtClean="0">
                <a:solidFill>
                  <a:srgbClr val="C00000"/>
                </a:solidFill>
              </a:rPr>
              <a:t>USG sales presence</a:t>
            </a:r>
          </a:p>
          <a:p>
            <a:pPr defTabSz="914400" eaLnBrk="1" hangingPunct="1">
              <a:spcBef>
                <a:spcPct val="50000"/>
              </a:spcBef>
              <a:buFont typeface="Wingdings" pitchFamily="2" charset="2"/>
              <a:buNone/>
              <a:defRPr/>
            </a:pPr>
            <a:endParaRPr lang="en-AU" altLang="en-US" sz="800" dirty="0" smtClean="0">
              <a:solidFill>
                <a:srgbClr val="777777"/>
              </a:solidFill>
            </a:endParaRPr>
          </a:p>
        </p:txBody>
      </p:sp>
      <p:sp>
        <p:nvSpPr>
          <p:cNvPr id="225322" name="Text Box 42"/>
          <p:cNvSpPr txBox="1">
            <a:spLocks noChangeArrowheads="1"/>
          </p:cNvSpPr>
          <p:nvPr/>
        </p:nvSpPr>
        <p:spPr bwMode="auto">
          <a:xfrm>
            <a:off x="2086450" y="4422775"/>
            <a:ext cx="936625" cy="150810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marL="90488" indent="-90488" algn="l" eaLnBrk="0" hangingPunct="0">
              <a:defRPr sz="1600" b="1">
                <a:solidFill>
                  <a:schemeClr val="tx1"/>
                </a:solidFill>
                <a:latin typeface="Arial" charset="0"/>
              </a:defRPr>
            </a:lvl1pPr>
            <a:lvl2pPr marL="742950" indent="-285750" algn="l" eaLnBrk="0" hangingPunct="0">
              <a:defRPr sz="1600" b="1">
                <a:solidFill>
                  <a:schemeClr val="tx1"/>
                </a:solidFill>
                <a:latin typeface="Arial" charset="0"/>
              </a:defRPr>
            </a:lvl2pPr>
            <a:lvl3pPr marL="1143000" indent="-228600" algn="l" eaLnBrk="0" hangingPunct="0">
              <a:defRPr sz="1600" b="1">
                <a:solidFill>
                  <a:schemeClr val="tx1"/>
                </a:solidFill>
                <a:latin typeface="Arial" charset="0"/>
              </a:defRPr>
            </a:lvl3pPr>
            <a:lvl4pPr marL="1600200" indent="-228600" algn="l" eaLnBrk="0" hangingPunct="0">
              <a:defRPr sz="1600" b="1">
                <a:solidFill>
                  <a:schemeClr val="tx1"/>
                </a:solidFill>
                <a:latin typeface="Arial" charset="0"/>
              </a:defRPr>
            </a:lvl4pPr>
            <a:lvl5pPr marL="2057400" indent="-228600" algn="l"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Font typeface="Wingdings" pitchFamily="2" charset="2"/>
              <a:buChar char="§"/>
              <a:defRPr/>
            </a:pPr>
            <a:r>
              <a:rPr lang="en-AU" altLang="en-US" sz="800" dirty="0" smtClean="0">
                <a:solidFill>
                  <a:srgbClr val="008000"/>
                </a:solidFill>
              </a:rPr>
              <a:t>65m m</a:t>
            </a:r>
            <a:r>
              <a:rPr lang="en-AU" altLang="en-US" sz="800" baseline="30000" dirty="0" smtClean="0">
                <a:solidFill>
                  <a:srgbClr val="008000"/>
                </a:solidFill>
              </a:rPr>
              <a:t>2</a:t>
            </a:r>
            <a:r>
              <a:rPr lang="en-AU" altLang="en-US" sz="800" dirty="0" smtClean="0">
                <a:solidFill>
                  <a:srgbClr val="008000"/>
                </a:solidFill>
              </a:rPr>
              <a:t>     (0.7 BSF) capacity &amp; Boral sales presence</a:t>
            </a:r>
          </a:p>
          <a:p>
            <a:pPr defTabSz="914400" eaLnBrk="1" hangingPunct="1">
              <a:spcBef>
                <a:spcPct val="50000"/>
              </a:spcBef>
              <a:buFont typeface="Wingdings" pitchFamily="2" charset="2"/>
              <a:buChar char="§"/>
              <a:defRPr/>
            </a:pPr>
            <a:r>
              <a:rPr lang="en-AU" altLang="en-US" sz="800" dirty="0" smtClean="0">
                <a:solidFill>
                  <a:srgbClr val="008000"/>
                </a:solidFill>
              </a:rPr>
              <a:t>Boral metal products</a:t>
            </a:r>
          </a:p>
          <a:p>
            <a:pPr defTabSz="914400" eaLnBrk="1" hangingPunct="1">
              <a:spcBef>
                <a:spcPct val="50000"/>
              </a:spcBef>
              <a:buFont typeface="Wingdings" pitchFamily="2" charset="2"/>
              <a:buChar char="§"/>
              <a:defRPr/>
            </a:pPr>
            <a:r>
              <a:rPr lang="en-AU" altLang="en-US" sz="800" dirty="0" smtClean="0">
                <a:solidFill>
                  <a:srgbClr val="C00000"/>
                </a:solidFill>
              </a:rPr>
              <a:t>USG sales presence</a:t>
            </a:r>
          </a:p>
          <a:p>
            <a:pPr defTabSz="914400" eaLnBrk="1" hangingPunct="1">
              <a:spcBef>
                <a:spcPct val="50000"/>
              </a:spcBef>
              <a:buFont typeface="Wingdings" pitchFamily="2" charset="2"/>
              <a:buNone/>
              <a:defRPr/>
            </a:pPr>
            <a:endParaRPr lang="en-AU" altLang="en-US" sz="800" dirty="0" smtClean="0">
              <a:solidFill>
                <a:srgbClr val="777777"/>
              </a:solidFill>
            </a:endParaRPr>
          </a:p>
        </p:txBody>
      </p:sp>
      <p:sp>
        <p:nvSpPr>
          <p:cNvPr id="225323" name="Text Box 43"/>
          <p:cNvSpPr txBox="1">
            <a:spLocks noChangeArrowheads="1"/>
          </p:cNvSpPr>
          <p:nvPr/>
        </p:nvSpPr>
        <p:spPr bwMode="auto">
          <a:xfrm>
            <a:off x="5992019" y="4432300"/>
            <a:ext cx="1012825" cy="18780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marL="90488" indent="-90488" algn="l" eaLnBrk="0" hangingPunct="0">
              <a:defRPr sz="1600" b="1">
                <a:solidFill>
                  <a:schemeClr val="tx1"/>
                </a:solidFill>
                <a:latin typeface="Arial" charset="0"/>
              </a:defRPr>
            </a:lvl1pPr>
            <a:lvl2pPr marL="742950" indent="-285750" algn="l" eaLnBrk="0" hangingPunct="0">
              <a:defRPr sz="1600" b="1">
                <a:solidFill>
                  <a:schemeClr val="tx1"/>
                </a:solidFill>
                <a:latin typeface="Arial" charset="0"/>
              </a:defRPr>
            </a:lvl2pPr>
            <a:lvl3pPr marL="1143000" indent="-228600" algn="l" eaLnBrk="0" hangingPunct="0">
              <a:defRPr sz="1600" b="1">
                <a:solidFill>
                  <a:schemeClr val="tx1"/>
                </a:solidFill>
                <a:latin typeface="Arial" charset="0"/>
              </a:defRPr>
            </a:lvl3pPr>
            <a:lvl4pPr marL="1600200" indent="-228600" algn="l" eaLnBrk="0" hangingPunct="0">
              <a:defRPr sz="1600" b="1">
                <a:solidFill>
                  <a:schemeClr val="tx1"/>
                </a:solidFill>
                <a:latin typeface="Arial" charset="0"/>
              </a:defRPr>
            </a:lvl4pPr>
            <a:lvl5pPr marL="2057400" indent="-228600" algn="l"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Font typeface="Wingdings" pitchFamily="2" charset="2"/>
              <a:buChar char="§"/>
              <a:defRPr/>
            </a:pPr>
            <a:r>
              <a:rPr lang="en-AU" altLang="en-US" sz="800" dirty="0" smtClean="0">
                <a:solidFill>
                  <a:srgbClr val="008000"/>
                </a:solidFill>
              </a:rPr>
              <a:t>10m m</a:t>
            </a:r>
            <a:r>
              <a:rPr lang="en-AU" altLang="en-US" sz="800" baseline="30000" dirty="0" smtClean="0">
                <a:solidFill>
                  <a:srgbClr val="008000"/>
                </a:solidFill>
              </a:rPr>
              <a:t>2</a:t>
            </a:r>
            <a:r>
              <a:rPr lang="en-AU" altLang="en-US" sz="800" dirty="0" smtClean="0">
                <a:solidFill>
                  <a:srgbClr val="008000"/>
                </a:solidFill>
              </a:rPr>
              <a:t> </a:t>
            </a:r>
            <a:br>
              <a:rPr lang="en-AU" altLang="en-US" sz="800" dirty="0" smtClean="0">
                <a:solidFill>
                  <a:srgbClr val="008000"/>
                </a:solidFill>
              </a:rPr>
            </a:br>
            <a:r>
              <a:rPr lang="en-AU" altLang="en-US" sz="800" dirty="0" smtClean="0">
                <a:solidFill>
                  <a:srgbClr val="008000"/>
                </a:solidFill>
              </a:rPr>
              <a:t>(0.1 BSF) capacity  in Malaysia &amp; Boral sales presence</a:t>
            </a:r>
          </a:p>
          <a:p>
            <a:pPr defTabSz="914400" eaLnBrk="1" hangingPunct="1">
              <a:spcBef>
                <a:spcPct val="50000"/>
              </a:spcBef>
              <a:buFont typeface="Wingdings" pitchFamily="2" charset="2"/>
              <a:buChar char="§"/>
              <a:defRPr/>
            </a:pPr>
            <a:r>
              <a:rPr lang="en-AU" altLang="en-US" sz="800" dirty="0" smtClean="0">
                <a:solidFill>
                  <a:srgbClr val="008000"/>
                </a:solidFill>
              </a:rPr>
              <a:t>50% Rondo metal products</a:t>
            </a:r>
          </a:p>
          <a:p>
            <a:pPr defTabSz="914400" eaLnBrk="1" hangingPunct="1">
              <a:spcBef>
                <a:spcPct val="50000"/>
              </a:spcBef>
              <a:buFont typeface="Wingdings" pitchFamily="2" charset="2"/>
              <a:buChar char="§"/>
              <a:defRPr/>
            </a:pPr>
            <a:r>
              <a:rPr lang="en-AU" altLang="en-US" sz="800" dirty="0" smtClean="0">
                <a:solidFill>
                  <a:srgbClr val="C00000"/>
                </a:solidFill>
              </a:rPr>
              <a:t>USG joint compound manufacturing</a:t>
            </a:r>
          </a:p>
          <a:p>
            <a:pPr defTabSz="914400" eaLnBrk="1" hangingPunct="1">
              <a:spcBef>
                <a:spcPct val="50000"/>
              </a:spcBef>
              <a:buFont typeface="Wingdings" pitchFamily="2" charset="2"/>
              <a:buChar char="§"/>
              <a:defRPr/>
            </a:pPr>
            <a:r>
              <a:rPr lang="en-AU" altLang="en-US" sz="800" dirty="0" smtClean="0">
                <a:solidFill>
                  <a:srgbClr val="C00000"/>
                </a:solidFill>
              </a:rPr>
              <a:t>USG sales presence</a:t>
            </a:r>
          </a:p>
        </p:txBody>
      </p:sp>
      <p:sp>
        <p:nvSpPr>
          <p:cNvPr id="225324" name="Text Box 44"/>
          <p:cNvSpPr txBox="1">
            <a:spLocks noChangeArrowheads="1"/>
          </p:cNvSpPr>
          <p:nvPr/>
        </p:nvSpPr>
        <p:spPr bwMode="auto">
          <a:xfrm>
            <a:off x="5008563" y="4432300"/>
            <a:ext cx="1011237" cy="200054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marL="90488" indent="-90488" algn="l" eaLnBrk="0" hangingPunct="0">
              <a:defRPr sz="1600" b="1">
                <a:solidFill>
                  <a:schemeClr val="tx1"/>
                </a:solidFill>
                <a:latin typeface="Arial" charset="0"/>
              </a:defRPr>
            </a:lvl1pPr>
            <a:lvl2pPr marL="742950" indent="-285750" algn="l" eaLnBrk="0" hangingPunct="0">
              <a:defRPr sz="1600" b="1">
                <a:solidFill>
                  <a:schemeClr val="tx1"/>
                </a:solidFill>
                <a:latin typeface="Arial" charset="0"/>
              </a:defRPr>
            </a:lvl2pPr>
            <a:lvl3pPr marL="1143000" indent="-228600" algn="l" eaLnBrk="0" hangingPunct="0">
              <a:defRPr sz="1600" b="1">
                <a:solidFill>
                  <a:schemeClr val="tx1"/>
                </a:solidFill>
                <a:latin typeface="Arial" charset="0"/>
              </a:defRPr>
            </a:lvl3pPr>
            <a:lvl4pPr marL="1600200" indent="-228600" algn="l" eaLnBrk="0" hangingPunct="0">
              <a:defRPr sz="1600" b="1">
                <a:solidFill>
                  <a:schemeClr val="tx1"/>
                </a:solidFill>
                <a:latin typeface="Arial" charset="0"/>
              </a:defRPr>
            </a:lvl4pPr>
            <a:lvl5pPr marL="2057400" indent="-228600" algn="l"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Font typeface="Wingdings" pitchFamily="2" charset="2"/>
              <a:buChar char="§"/>
              <a:defRPr/>
            </a:pPr>
            <a:r>
              <a:rPr lang="en-AU" altLang="en-US" sz="800" dirty="0" smtClean="0">
                <a:solidFill>
                  <a:srgbClr val="008000"/>
                </a:solidFill>
              </a:rPr>
              <a:t>155m m</a:t>
            </a:r>
            <a:r>
              <a:rPr lang="en-AU" altLang="en-US" sz="800" baseline="30000" dirty="0" smtClean="0">
                <a:solidFill>
                  <a:srgbClr val="008000"/>
                </a:solidFill>
              </a:rPr>
              <a:t>2</a:t>
            </a:r>
            <a:r>
              <a:rPr lang="en-AU" altLang="en-US" sz="800" dirty="0" smtClean="0">
                <a:solidFill>
                  <a:srgbClr val="008000"/>
                </a:solidFill>
              </a:rPr>
              <a:t>     (1.7 BSF) capacity</a:t>
            </a:r>
            <a:r>
              <a:rPr lang="en-AU" altLang="en-US" sz="800" baseline="30000" dirty="0" smtClean="0">
                <a:solidFill>
                  <a:srgbClr val="008000"/>
                </a:solidFill>
              </a:rPr>
              <a:t>3</a:t>
            </a:r>
            <a:r>
              <a:rPr lang="en-AU" altLang="en-US" sz="800" dirty="0" smtClean="0">
                <a:solidFill>
                  <a:srgbClr val="008000"/>
                </a:solidFill>
              </a:rPr>
              <a:t> &amp; Boral sales presence</a:t>
            </a:r>
          </a:p>
          <a:p>
            <a:pPr defTabSz="914400" eaLnBrk="1" hangingPunct="1">
              <a:spcBef>
                <a:spcPct val="50000"/>
              </a:spcBef>
              <a:buFont typeface="Wingdings" pitchFamily="2" charset="2"/>
              <a:buChar char="§"/>
              <a:defRPr/>
            </a:pPr>
            <a:r>
              <a:rPr lang="en-AU" altLang="en-US" sz="800" dirty="0" smtClean="0">
                <a:solidFill>
                  <a:srgbClr val="008000"/>
                </a:solidFill>
              </a:rPr>
              <a:t>Boral metal products</a:t>
            </a:r>
          </a:p>
          <a:p>
            <a:pPr defTabSz="914400" eaLnBrk="1" hangingPunct="1">
              <a:spcBef>
                <a:spcPct val="50000"/>
              </a:spcBef>
              <a:buFont typeface="Wingdings" pitchFamily="2" charset="2"/>
              <a:buChar char="§"/>
              <a:defRPr/>
            </a:pPr>
            <a:r>
              <a:rPr lang="en-AU" altLang="en-US" sz="800" dirty="0" smtClean="0">
                <a:solidFill>
                  <a:srgbClr val="C00000"/>
                </a:solidFill>
              </a:rPr>
              <a:t>50% interest in USG ceiling tile, metal ceiling grid &amp; mineral wool manufacturing</a:t>
            </a:r>
          </a:p>
          <a:p>
            <a:pPr defTabSz="914400" eaLnBrk="1" hangingPunct="1">
              <a:spcBef>
                <a:spcPct val="50000"/>
              </a:spcBef>
              <a:buFont typeface="Wingdings" pitchFamily="2" charset="2"/>
              <a:buNone/>
              <a:defRPr/>
            </a:pPr>
            <a:endParaRPr lang="en-AU" altLang="en-US" sz="800" dirty="0" smtClean="0">
              <a:solidFill>
                <a:srgbClr val="777777"/>
              </a:solidFill>
            </a:endParaRPr>
          </a:p>
        </p:txBody>
      </p:sp>
      <p:sp>
        <p:nvSpPr>
          <p:cNvPr id="225325" name="Text Box 45"/>
          <p:cNvSpPr txBox="1">
            <a:spLocks noChangeArrowheads="1"/>
          </p:cNvSpPr>
          <p:nvPr/>
        </p:nvSpPr>
        <p:spPr bwMode="auto">
          <a:xfrm>
            <a:off x="6986588" y="4432300"/>
            <a:ext cx="977900" cy="236988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marL="90488" indent="-90488" algn="l" eaLnBrk="0" hangingPunct="0">
              <a:defRPr sz="1600" b="1">
                <a:solidFill>
                  <a:schemeClr val="tx1"/>
                </a:solidFill>
                <a:latin typeface="Arial" charset="0"/>
              </a:defRPr>
            </a:lvl1pPr>
            <a:lvl2pPr marL="742950" indent="-285750" algn="l" eaLnBrk="0" hangingPunct="0">
              <a:defRPr sz="1600" b="1">
                <a:solidFill>
                  <a:schemeClr val="tx1"/>
                </a:solidFill>
                <a:latin typeface="Arial" charset="0"/>
              </a:defRPr>
            </a:lvl2pPr>
            <a:lvl3pPr marL="1143000" indent="-228600" algn="l" eaLnBrk="0" hangingPunct="0">
              <a:defRPr sz="1600" b="1">
                <a:solidFill>
                  <a:schemeClr val="tx1"/>
                </a:solidFill>
                <a:latin typeface="Arial" charset="0"/>
              </a:defRPr>
            </a:lvl3pPr>
            <a:lvl4pPr marL="1600200" indent="-228600" algn="l" eaLnBrk="0" hangingPunct="0">
              <a:defRPr sz="1600" b="1">
                <a:solidFill>
                  <a:schemeClr val="tx1"/>
                </a:solidFill>
                <a:latin typeface="Arial" charset="0"/>
              </a:defRPr>
            </a:lvl4pPr>
            <a:lvl5pPr marL="2057400" indent="-228600" algn="l"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Font typeface="Wingdings" pitchFamily="2" charset="2"/>
              <a:buChar char="§"/>
              <a:defRPr/>
            </a:pPr>
            <a:r>
              <a:rPr lang="en-AU" altLang="en-US" sz="800" dirty="0" smtClean="0">
                <a:solidFill>
                  <a:srgbClr val="008000"/>
                </a:solidFill>
              </a:rPr>
              <a:t>9m m</a:t>
            </a:r>
            <a:r>
              <a:rPr lang="en-AU" altLang="en-US" sz="800" baseline="30000" dirty="0" smtClean="0">
                <a:solidFill>
                  <a:srgbClr val="008000"/>
                </a:solidFill>
              </a:rPr>
              <a:t>2</a:t>
            </a:r>
            <a:r>
              <a:rPr lang="en-AU" altLang="en-US" sz="800" dirty="0" smtClean="0">
                <a:solidFill>
                  <a:srgbClr val="008000"/>
                </a:solidFill>
              </a:rPr>
              <a:t> </a:t>
            </a:r>
            <a:br>
              <a:rPr lang="en-AU" altLang="en-US" sz="800" dirty="0" smtClean="0">
                <a:solidFill>
                  <a:srgbClr val="008000"/>
                </a:solidFill>
              </a:rPr>
            </a:br>
            <a:r>
              <a:rPr lang="en-AU" altLang="en-US" sz="800" dirty="0" smtClean="0">
                <a:solidFill>
                  <a:srgbClr val="008000"/>
                </a:solidFill>
              </a:rPr>
              <a:t>(0.1 BSF) capacity &amp; Boral sales presence </a:t>
            </a:r>
          </a:p>
          <a:p>
            <a:pPr defTabSz="914400" eaLnBrk="1" hangingPunct="1">
              <a:spcBef>
                <a:spcPct val="50000"/>
              </a:spcBef>
              <a:buFont typeface="Wingdings" pitchFamily="2" charset="2"/>
              <a:buChar char="§"/>
              <a:defRPr/>
            </a:pPr>
            <a:r>
              <a:rPr lang="en-AU" altLang="en-US" sz="800" dirty="0" smtClean="0">
                <a:solidFill>
                  <a:srgbClr val="008000"/>
                </a:solidFill>
              </a:rPr>
              <a:t>Boral metal products</a:t>
            </a:r>
          </a:p>
          <a:p>
            <a:pPr defTabSz="914400" eaLnBrk="1" hangingPunct="1">
              <a:spcBef>
                <a:spcPct val="50000"/>
              </a:spcBef>
              <a:buFont typeface="Wingdings" pitchFamily="2" charset="2"/>
              <a:buChar char="§"/>
              <a:defRPr/>
            </a:pPr>
            <a:r>
              <a:rPr lang="en-AU" altLang="en-US" sz="800" dirty="0" smtClean="0">
                <a:solidFill>
                  <a:srgbClr val="008000"/>
                </a:solidFill>
              </a:rPr>
              <a:t>50% Rondo metal products</a:t>
            </a:r>
          </a:p>
          <a:p>
            <a:pPr defTabSz="914400" eaLnBrk="1" hangingPunct="1">
              <a:spcBef>
                <a:spcPct val="50000"/>
              </a:spcBef>
              <a:buFont typeface="Wingdings" pitchFamily="2" charset="2"/>
              <a:buChar char="§"/>
              <a:defRPr/>
            </a:pPr>
            <a:r>
              <a:rPr lang="en-AU" altLang="en-US" sz="800" dirty="0" smtClean="0">
                <a:solidFill>
                  <a:srgbClr val="C00000"/>
                </a:solidFill>
              </a:rPr>
              <a:t>USG Joint Compound plant</a:t>
            </a:r>
            <a:r>
              <a:rPr lang="en-AU" altLang="en-US" sz="800" baseline="30000" dirty="0" smtClean="0">
                <a:solidFill>
                  <a:srgbClr val="C00000"/>
                </a:solidFill>
              </a:rPr>
              <a:t>4</a:t>
            </a:r>
          </a:p>
          <a:p>
            <a:pPr defTabSz="914400" eaLnBrk="1" hangingPunct="1">
              <a:spcBef>
                <a:spcPct val="50000"/>
              </a:spcBef>
              <a:buFont typeface="Wingdings" pitchFamily="2" charset="2"/>
              <a:buChar char="§"/>
              <a:defRPr/>
            </a:pPr>
            <a:r>
              <a:rPr lang="en-AU" altLang="en-US" sz="800" dirty="0" smtClean="0">
                <a:solidFill>
                  <a:srgbClr val="C00000"/>
                </a:solidFill>
              </a:rPr>
              <a:t>USG sales presence</a:t>
            </a:r>
          </a:p>
          <a:p>
            <a:pPr defTabSz="914400" eaLnBrk="1" hangingPunct="1">
              <a:spcBef>
                <a:spcPct val="50000"/>
              </a:spcBef>
              <a:buFont typeface="Wingdings" pitchFamily="2" charset="2"/>
              <a:buNone/>
              <a:defRPr/>
            </a:pPr>
            <a:endParaRPr lang="en-AU" altLang="en-US" sz="800" dirty="0" smtClean="0">
              <a:solidFill>
                <a:srgbClr val="777777"/>
              </a:solidFill>
            </a:endParaRPr>
          </a:p>
        </p:txBody>
      </p:sp>
      <p:sp>
        <p:nvSpPr>
          <p:cNvPr id="225326" name="Text Box 46"/>
          <p:cNvSpPr txBox="1">
            <a:spLocks noChangeArrowheads="1"/>
          </p:cNvSpPr>
          <p:nvPr/>
        </p:nvSpPr>
        <p:spPr bwMode="auto">
          <a:xfrm>
            <a:off x="7907338" y="4432300"/>
            <a:ext cx="1103312" cy="212365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marL="90488" indent="-90488" algn="l" eaLnBrk="0" hangingPunct="0">
              <a:defRPr sz="1600" b="1">
                <a:solidFill>
                  <a:schemeClr val="tx1"/>
                </a:solidFill>
                <a:latin typeface="Arial" charset="0"/>
              </a:defRPr>
            </a:lvl1pPr>
            <a:lvl2pPr marL="742950" indent="-285750" algn="l" eaLnBrk="0" hangingPunct="0">
              <a:defRPr sz="1600" b="1">
                <a:solidFill>
                  <a:schemeClr val="tx1"/>
                </a:solidFill>
                <a:latin typeface="Arial" charset="0"/>
              </a:defRPr>
            </a:lvl2pPr>
            <a:lvl3pPr marL="1143000" indent="-228600" algn="l" eaLnBrk="0" hangingPunct="0">
              <a:defRPr sz="1600" b="1">
                <a:solidFill>
                  <a:schemeClr val="tx1"/>
                </a:solidFill>
                <a:latin typeface="Arial" charset="0"/>
              </a:defRPr>
            </a:lvl3pPr>
            <a:lvl4pPr marL="1600200" indent="-228600" algn="l" eaLnBrk="0" hangingPunct="0">
              <a:defRPr sz="1600" b="1">
                <a:solidFill>
                  <a:schemeClr val="tx1"/>
                </a:solidFill>
                <a:latin typeface="Arial" charset="0"/>
              </a:defRPr>
            </a:lvl4pPr>
            <a:lvl5pPr marL="2057400" indent="-228600" algn="l"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Font typeface="Wingdings" pitchFamily="2" charset="2"/>
              <a:buChar char="§"/>
              <a:defRPr/>
            </a:pPr>
            <a:r>
              <a:rPr lang="en-AU" altLang="en-US" sz="800" dirty="0" smtClean="0">
                <a:solidFill>
                  <a:srgbClr val="008000"/>
                </a:solidFill>
              </a:rPr>
              <a:t>Boral sales presence</a:t>
            </a:r>
            <a:endParaRPr lang="en-AU" altLang="en-US" sz="800" dirty="0" smtClean="0">
              <a:solidFill>
                <a:srgbClr val="0070C0"/>
              </a:solidFill>
            </a:endParaRPr>
          </a:p>
          <a:p>
            <a:pPr defTabSz="914400" eaLnBrk="1" hangingPunct="1">
              <a:spcBef>
                <a:spcPct val="50000"/>
              </a:spcBef>
              <a:buFont typeface="Wingdings" pitchFamily="2" charset="2"/>
              <a:buChar char="§"/>
              <a:defRPr/>
            </a:pPr>
            <a:r>
              <a:rPr lang="en-AU" altLang="en-US" sz="800" dirty="0">
                <a:solidFill>
                  <a:srgbClr val="C00000"/>
                </a:solidFill>
              </a:rPr>
              <a:t>50% interest in 8m m</a:t>
            </a:r>
            <a:r>
              <a:rPr lang="en-AU" altLang="en-US" sz="800" baseline="30000" dirty="0">
                <a:solidFill>
                  <a:srgbClr val="C00000"/>
                </a:solidFill>
              </a:rPr>
              <a:t>2 </a:t>
            </a:r>
            <a:r>
              <a:rPr lang="en-AU" altLang="en-US" sz="800" dirty="0">
                <a:solidFill>
                  <a:srgbClr val="C00000"/>
                </a:solidFill>
              </a:rPr>
              <a:t>(0.1 BSF) plant in </a:t>
            </a:r>
            <a:r>
              <a:rPr lang="en-AU" altLang="en-US" sz="800" dirty="0" smtClean="0">
                <a:solidFill>
                  <a:srgbClr val="C00000"/>
                </a:solidFill>
              </a:rPr>
              <a:t>Oman</a:t>
            </a:r>
            <a:r>
              <a:rPr lang="en-AU" altLang="en-US" sz="800" baseline="30000" dirty="0" smtClean="0">
                <a:solidFill>
                  <a:srgbClr val="C00000"/>
                </a:solidFill>
              </a:rPr>
              <a:t>3  </a:t>
            </a:r>
            <a:endParaRPr lang="en-AU" altLang="en-US" sz="800" baseline="30000" dirty="0">
              <a:solidFill>
                <a:srgbClr val="C00000"/>
              </a:solidFill>
            </a:endParaRPr>
          </a:p>
          <a:p>
            <a:pPr defTabSz="914400" eaLnBrk="1" hangingPunct="1">
              <a:spcBef>
                <a:spcPct val="50000"/>
              </a:spcBef>
              <a:buFont typeface="Wingdings" pitchFamily="2" charset="2"/>
              <a:buChar char="§"/>
              <a:defRPr/>
            </a:pPr>
            <a:r>
              <a:rPr lang="en-AU" altLang="en-US" sz="800" dirty="0">
                <a:solidFill>
                  <a:srgbClr val="C00000"/>
                </a:solidFill>
              </a:rPr>
              <a:t>55% interest in </a:t>
            </a:r>
            <a:r>
              <a:rPr lang="en-AU" altLang="en-US" sz="800" dirty="0" smtClean="0">
                <a:solidFill>
                  <a:srgbClr val="C00000"/>
                </a:solidFill>
              </a:rPr>
              <a:t>Oman </a:t>
            </a:r>
            <a:r>
              <a:rPr lang="en-AU" altLang="en-US" sz="800" dirty="0">
                <a:solidFill>
                  <a:srgbClr val="C00000"/>
                </a:solidFill>
              </a:rPr>
              <a:t>gypsum mine</a:t>
            </a:r>
          </a:p>
          <a:p>
            <a:pPr defTabSz="914400" eaLnBrk="1" hangingPunct="1">
              <a:spcBef>
                <a:spcPct val="50000"/>
              </a:spcBef>
              <a:buFont typeface="Wingdings" pitchFamily="2" charset="2"/>
              <a:buChar char="§"/>
              <a:defRPr/>
            </a:pPr>
            <a:r>
              <a:rPr lang="en-AU" altLang="en-US" sz="800" dirty="0" smtClean="0">
                <a:solidFill>
                  <a:srgbClr val="C00000"/>
                </a:solidFill>
              </a:rPr>
              <a:t>45% interest in ceiling, metal ceiling grid, metal stud, and joint compound </a:t>
            </a:r>
            <a:r>
              <a:rPr lang="en-AU" altLang="en-US" sz="800" baseline="30000" dirty="0" smtClean="0">
                <a:solidFill>
                  <a:srgbClr val="C00000"/>
                </a:solidFill>
              </a:rPr>
              <a:t> </a:t>
            </a:r>
            <a:r>
              <a:rPr lang="en-AU" altLang="en-US" sz="800" dirty="0" smtClean="0">
                <a:solidFill>
                  <a:srgbClr val="C00000"/>
                </a:solidFill>
              </a:rPr>
              <a:t>plant in Saudi Arabia</a:t>
            </a:r>
          </a:p>
        </p:txBody>
      </p:sp>
      <p:cxnSp>
        <p:nvCxnSpPr>
          <p:cNvPr id="54" name="Shape 53"/>
          <p:cNvCxnSpPr>
            <a:stCxn id="11269" idx="2"/>
            <a:endCxn id="11273" idx="0"/>
          </p:cNvCxnSpPr>
          <p:nvPr/>
        </p:nvCxnSpPr>
        <p:spPr>
          <a:xfrm rot="16200000" flipH="1">
            <a:off x="3812381" y="1885950"/>
            <a:ext cx="425450" cy="968375"/>
          </a:xfrm>
          <a:prstGeom prst="bentConnector3">
            <a:avLst>
              <a:gd name="adj1" fmla="val 50000"/>
            </a:avLst>
          </a:prstGeom>
          <a:ln w="9525">
            <a:solidFill>
              <a:schemeClr val="tx1"/>
            </a:solidFill>
          </a:ln>
          <a:effectLst>
            <a:outerShdw blurRad="40000" dist="20000" dir="540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56" name="Shape 53"/>
          <p:cNvCxnSpPr>
            <a:stCxn id="225303" idx="2"/>
            <a:endCxn id="11273" idx="0"/>
          </p:cNvCxnSpPr>
          <p:nvPr/>
        </p:nvCxnSpPr>
        <p:spPr>
          <a:xfrm rot="5400000">
            <a:off x="4789843" y="1876866"/>
            <a:ext cx="425449" cy="986545"/>
          </a:xfrm>
          <a:prstGeom prst="bentConnector3">
            <a:avLst>
              <a:gd name="adj1" fmla="val 50000"/>
            </a:avLst>
          </a:prstGeom>
          <a:ln w="9525">
            <a:solidFill>
              <a:schemeClr val="tx1"/>
            </a:solidFill>
          </a:ln>
          <a:effectLst>
            <a:outerShdw blurRad="40000" dist="20000" dir="540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1288" name="Rectangle 37"/>
          <p:cNvSpPr>
            <a:spLocks noChangeArrowheads="1"/>
          </p:cNvSpPr>
          <p:nvPr/>
        </p:nvSpPr>
        <p:spPr bwMode="auto">
          <a:xfrm>
            <a:off x="3070225" y="3600450"/>
            <a:ext cx="936625" cy="395288"/>
          </a:xfrm>
          <a:prstGeom prst="rect">
            <a:avLst/>
          </a:prstGeom>
          <a:solidFill>
            <a:srgbClr val="969696"/>
          </a:solidFill>
          <a:ln w="9525">
            <a:noFill/>
            <a:miter lim="800000"/>
            <a:headEnd/>
            <a:tailEnd/>
          </a:ln>
          <a:effectLst/>
        </p:spPr>
        <p:txBody>
          <a:bodyPr anchor="ctr"/>
          <a:lstStyle/>
          <a:p>
            <a:pPr algn="ctr"/>
            <a:r>
              <a:rPr lang="en-AU" altLang="en-US" sz="1000" b="0" dirty="0">
                <a:solidFill>
                  <a:schemeClr val="bg1"/>
                </a:solidFill>
              </a:rPr>
              <a:t>Vietnam</a:t>
            </a:r>
          </a:p>
        </p:txBody>
      </p:sp>
      <p:sp>
        <p:nvSpPr>
          <p:cNvPr id="11289" name="Rectangle 23"/>
          <p:cNvSpPr>
            <a:spLocks noChangeArrowheads="1"/>
          </p:cNvSpPr>
          <p:nvPr/>
        </p:nvSpPr>
        <p:spPr bwMode="auto">
          <a:xfrm>
            <a:off x="142875" y="4257675"/>
            <a:ext cx="8774113" cy="179437"/>
          </a:xfrm>
          <a:prstGeom prst="rect">
            <a:avLst/>
          </a:prstGeom>
          <a:solidFill>
            <a:srgbClr val="A50021"/>
          </a:solidFill>
          <a:ln w="9525">
            <a:noFill/>
            <a:miter lim="800000"/>
            <a:headEnd/>
            <a:tailEnd/>
          </a:ln>
        </p:spPr>
        <p:txBody>
          <a:bodyPr wrap="none" anchor="ctr"/>
          <a:lstStyle/>
          <a:p>
            <a:pPr algn="ctr"/>
            <a:r>
              <a:rPr lang="en-AU" altLang="en-US" sz="1100" b="0" dirty="0">
                <a:solidFill>
                  <a:schemeClr val="bg1"/>
                </a:solidFill>
              </a:rPr>
              <a:t>USG </a:t>
            </a:r>
            <a:r>
              <a:rPr lang="en-AU" altLang="en-US" sz="1100" b="0" dirty="0" smtClean="0">
                <a:solidFill>
                  <a:schemeClr val="bg1"/>
                </a:solidFill>
              </a:rPr>
              <a:t>TECHNOLOGY</a:t>
            </a:r>
            <a:endParaRPr lang="en-AU" altLang="en-US" sz="1100" b="0" dirty="0">
              <a:solidFill>
                <a:schemeClr val="bg1"/>
              </a:solidFill>
            </a:endParaRPr>
          </a:p>
        </p:txBody>
      </p:sp>
      <p:sp>
        <p:nvSpPr>
          <p:cNvPr id="104" name="Text Box 41"/>
          <p:cNvSpPr txBox="1">
            <a:spLocks noChangeArrowheads="1"/>
          </p:cNvSpPr>
          <p:nvPr/>
        </p:nvSpPr>
        <p:spPr bwMode="auto">
          <a:xfrm>
            <a:off x="149351" y="4432300"/>
            <a:ext cx="936625"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marL="90488" indent="-90488" algn="l" eaLnBrk="0" hangingPunct="0">
              <a:defRPr sz="1600" b="1">
                <a:solidFill>
                  <a:schemeClr val="tx1"/>
                </a:solidFill>
                <a:latin typeface="Arial" charset="0"/>
              </a:defRPr>
            </a:lvl1pPr>
            <a:lvl2pPr marL="742950" indent="-285750" algn="l" eaLnBrk="0" hangingPunct="0">
              <a:defRPr sz="1600" b="1">
                <a:solidFill>
                  <a:schemeClr val="tx1"/>
                </a:solidFill>
                <a:latin typeface="Arial" charset="0"/>
              </a:defRPr>
            </a:lvl2pPr>
            <a:lvl3pPr marL="1143000" indent="-228600" algn="l" eaLnBrk="0" hangingPunct="0">
              <a:defRPr sz="1600" b="1">
                <a:solidFill>
                  <a:schemeClr val="tx1"/>
                </a:solidFill>
                <a:latin typeface="Arial" charset="0"/>
              </a:defRPr>
            </a:lvl3pPr>
            <a:lvl4pPr marL="1600200" indent="-228600" algn="l" eaLnBrk="0" hangingPunct="0">
              <a:defRPr sz="1600" b="1">
                <a:solidFill>
                  <a:schemeClr val="tx1"/>
                </a:solidFill>
                <a:latin typeface="Arial" charset="0"/>
              </a:defRPr>
            </a:lvl4pPr>
            <a:lvl5pPr marL="2057400" indent="-228600" algn="l"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Font typeface="Wingdings" pitchFamily="2" charset="2"/>
              <a:buChar char="§"/>
              <a:defRPr/>
            </a:pPr>
            <a:r>
              <a:rPr lang="en-AU" altLang="en-US" sz="800" dirty="0" smtClean="0">
                <a:solidFill>
                  <a:srgbClr val="008000"/>
                </a:solidFill>
              </a:rPr>
              <a:t>153m m</a:t>
            </a:r>
            <a:r>
              <a:rPr lang="en-AU" altLang="en-US" sz="800" baseline="30000" dirty="0" smtClean="0">
                <a:solidFill>
                  <a:srgbClr val="008000"/>
                </a:solidFill>
              </a:rPr>
              <a:t>2</a:t>
            </a:r>
            <a:r>
              <a:rPr lang="en-AU" altLang="en-US" sz="800" dirty="0" smtClean="0">
                <a:solidFill>
                  <a:srgbClr val="008000"/>
                </a:solidFill>
              </a:rPr>
              <a:t> </a:t>
            </a:r>
            <a:r>
              <a:rPr lang="en-AU" altLang="en-US" sz="800" dirty="0">
                <a:solidFill>
                  <a:srgbClr val="008000"/>
                </a:solidFill>
              </a:rPr>
              <a:t> </a:t>
            </a:r>
            <a:r>
              <a:rPr lang="en-AU" altLang="en-US" sz="800" dirty="0" smtClean="0">
                <a:solidFill>
                  <a:srgbClr val="008000"/>
                </a:solidFill>
              </a:rPr>
              <a:t>  (1.6 BSF)</a:t>
            </a:r>
            <a:r>
              <a:rPr lang="en-AU" altLang="en-US" sz="800" baseline="30000" dirty="0" smtClean="0">
                <a:solidFill>
                  <a:srgbClr val="008000"/>
                </a:solidFill>
              </a:rPr>
              <a:t>2</a:t>
            </a:r>
            <a:r>
              <a:rPr lang="en-AU" altLang="en-US" sz="800" dirty="0" smtClean="0">
                <a:solidFill>
                  <a:srgbClr val="008000"/>
                </a:solidFill>
              </a:rPr>
              <a:t> capacity &amp; Boral sales presence </a:t>
            </a:r>
          </a:p>
          <a:p>
            <a:pPr defTabSz="914400" eaLnBrk="1" hangingPunct="1">
              <a:spcBef>
                <a:spcPct val="50000"/>
              </a:spcBef>
              <a:buFont typeface="Wingdings" pitchFamily="2" charset="2"/>
              <a:buChar char="§"/>
              <a:defRPr/>
            </a:pPr>
            <a:r>
              <a:rPr lang="en-AU" altLang="en-US" sz="800" dirty="0" smtClean="0">
                <a:solidFill>
                  <a:srgbClr val="C00000"/>
                </a:solidFill>
              </a:rPr>
              <a:t>USG sales presence</a:t>
            </a:r>
          </a:p>
        </p:txBody>
      </p:sp>
      <p:sp>
        <p:nvSpPr>
          <p:cNvPr id="105" name="Text Box 41"/>
          <p:cNvSpPr txBox="1">
            <a:spLocks noChangeArrowheads="1"/>
          </p:cNvSpPr>
          <p:nvPr/>
        </p:nvSpPr>
        <p:spPr bwMode="auto">
          <a:xfrm>
            <a:off x="3073400" y="4432300"/>
            <a:ext cx="935038" cy="15081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marL="90488" indent="-90488" algn="l" eaLnBrk="0" hangingPunct="0">
              <a:defRPr sz="1600" b="1">
                <a:solidFill>
                  <a:schemeClr val="tx1"/>
                </a:solidFill>
                <a:latin typeface="Arial" charset="0"/>
              </a:defRPr>
            </a:lvl1pPr>
            <a:lvl2pPr marL="742950" indent="-285750" algn="l" eaLnBrk="0" hangingPunct="0">
              <a:defRPr sz="1600" b="1">
                <a:solidFill>
                  <a:schemeClr val="tx1"/>
                </a:solidFill>
                <a:latin typeface="Arial" charset="0"/>
              </a:defRPr>
            </a:lvl2pPr>
            <a:lvl3pPr marL="1143000" indent="-228600" algn="l" eaLnBrk="0" hangingPunct="0">
              <a:defRPr sz="1600" b="1">
                <a:solidFill>
                  <a:schemeClr val="tx1"/>
                </a:solidFill>
                <a:latin typeface="Arial" charset="0"/>
              </a:defRPr>
            </a:lvl3pPr>
            <a:lvl4pPr marL="1600200" indent="-228600" algn="l" eaLnBrk="0" hangingPunct="0">
              <a:defRPr sz="1600" b="1">
                <a:solidFill>
                  <a:schemeClr val="tx1"/>
                </a:solidFill>
                <a:latin typeface="Arial" charset="0"/>
              </a:defRPr>
            </a:lvl4pPr>
            <a:lvl5pPr marL="2057400" indent="-228600" algn="l"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914400" eaLnBrk="1" hangingPunct="1">
              <a:spcBef>
                <a:spcPct val="50000"/>
              </a:spcBef>
              <a:buFont typeface="Wingdings" pitchFamily="2" charset="2"/>
              <a:buChar char="§"/>
              <a:defRPr/>
            </a:pPr>
            <a:r>
              <a:rPr lang="en-AU" altLang="en-US" sz="800" dirty="0" smtClean="0">
                <a:solidFill>
                  <a:srgbClr val="008000"/>
                </a:solidFill>
              </a:rPr>
              <a:t>42m m</a:t>
            </a:r>
            <a:r>
              <a:rPr lang="en-AU" altLang="en-US" sz="800" baseline="30000" dirty="0" smtClean="0">
                <a:solidFill>
                  <a:srgbClr val="008000"/>
                </a:solidFill>
              </a:rPr>
              <a:t>2</a:t>
            </a:r>
            <a:r>
              <a:rPr lang="en-AU" altLang="en-US" sz="800" dirty="0" smtClean="0">
                <a:solidFill>
                  <a:srgbClr val="008000"/>
                </a:solidFill>
              </a:rPr>
              <a:t>     (0.5 BSF) capacity</a:t>
            </a:r>
            <a:r>
              <a:rPr lang="en-AU" altLang="en-US" sz="800" baseline="30000" dirty="0" smtClean="0">
                <a:solidFill>
                  <a:srgbClr val="008000"/>
                </a:solidFill>
              </a:rPr>
              <a:t>3</a:t>
            </a:r>
            <a:r>
              <a:rPr lang="en-AU" altLang="en-US" sz="800" dirty="0" smtClean="0">
                <a:solidFill>
                  <a:srgbClr val="008000"/>
                </a:solidFill>
              </a:rPr>
              <a:t> &amp; Boral </a:t>
            </a:r>
            <a:r>
              <a:rPr lang="en-AU" altLang="en-US" sz="800" dirty="0">
                <a:solidFill>
                  <a:srgbClr val="008000"/>
                </a:solidFill>
              </a:rPr>
              <a:t>sales </a:t>
            </a:r>
            <a:r>
              <a:rPr lang="en-AU" altLang="en-US" sz="800" dirty="0" smtClean="0">
                <a:solidFill>
                  <a:srgbClr val="008000"/>
                </a:solidFill>
              </a:rPr>
              <a:t>presence</a:t>
            </a:r>
          </a:p>
          <a:p>
            <a:pPr defTabSz="914400" eaLnBrk="1" hangingPunct="1">
              <a:spcBef>
                <a:spcPct val="50000"/>
              </a:spcBef>
              <a:buFont typeface="Wingdings" pitchFamily="2" charset="2"/>
              <a:buChar char="§"/>
              <a:defRPr/>
            </a:pPr>
            <a:r>
              <a:rPr lang="en-AU" altLang="en-US" sz="800" dirty="0" smtClean="0">
                <a:solidFill>
                  <a:srgbClr val="008000"/>
                </a:solidFill>
              </a:rPr>
              <a:t>Boral metal products</a:t>
            </a:r>
          </a:p>
          <a:p>
            <a:pPr defTabSz="914400" eaLnBrk="1" hangingPunct="1">
              <a:spcBef>
                <a:spcPct val="50000"/>
              </a:spcBef>
              <a:buFont typeface="Wingdings" pitchFamily="2" charset="2"/>
              <a:buChar char="§"/>
              <a:defRPr/>
            </a:pPr>
            <a:r>
              <a:rPr lang="en-AU" altLang="en-US" sz="800" dirty="0" smtClean="0">
                <a:solidFill>
                  <a:srgbClr val="C00000"/>
                </a:solidFill>
              </a:rPr>
              <a:t>USG sales presence</a:t>
            </a:r>
          </a:p>
          <a:p>
            <a:pPr defTabSz="914400" eaLnBrk="1" hangingPunct="1">
              <a:spcBef>
                <a:spcPct val="50000"/>
              </a:spcBef>
              <a:buFont typeface="Wingdings" pitchFamily="2" charset="2"/>
              <a:buNone/>
              <a:defRPr/>
            </a:pPr>
            <a:endParaRPr lang="en-AU" altLang="en-US" sz="800" dirty="0" smtClean="0">
              <a:solidFill>
                <a:srgbClr val="777777"/>
              </a:solidFill>
            </a:endParaRPr>
          </a:p>
        </p:txBody>
      </p:sp>
      <p:grpSp>
        <p:nvGrpSpPr>
          <p:cNvPr id="2" name="Group 50"/>
          <p:cNvGrpSpPr>
            <a:grpSpLocks/>
          </p:cNvGrpSpPr>
          <p:nvPr/>
        </p:nvGrpSpPr>
        <p:grpSpPr bwMode="auto">
          <a:xfrm>
            <a:off x="142876" y="4048100"/>
            <a:ext cx="8772524" cy="171475"/>
            <a:chOff x="142967" y="4844533"/>
            <a:chExt cx="13342449" cy="140403"/>
          </a:xfrm>
        </p:grpSpPr>
        <p:sp>
          <p:nvSpPr>
            <p:cNvPr id="11311" name="Rectangle 23"/>
            <p:cNvSpPr>
              <a:spLocks noChangeArrowheads="1"/>
            </p:cNvSpPr>
            <p:nvPr/>
          </p:nvSpPr>
          <p:spPr bwMode="auto">
            <a:xfrm>
              <a:off x="142967" y="4844545"/>
              <a:ext cx="6055530" cy="140370"/>
            </a:xfrm>
            <a:prstGeom prst="rect">
              <a:avLst/>
            </a:prstGeom>
            <a:solidFill>
              <a:srgbClr val="009530"/>
            </a:solidFill>
            <a:ln w="9525">
              <a:noFill/>
              <a:miter lim="800000"/>
              <a:headEnd/>
              <a:tailEnd/>
            </a:ln>
          </p:spPr>
          <p:txBody>
            <a:bodyPr wrap="none" anchor="ctr"/>
            <a:lstStyle/>
            <a:p>
              <a:r>
                <a:rPr lang="en-AU" altLang="en-US" sz="1000" b="0" dirty="0">
                  <a:solidFill>
                    <a:schemeClr val="bg1"/>
                  </a:solidFill>
                </a:rPr>
                <a:t>Boral operations</a:t>
              </a:r>
            </a:p>
          </p:txBody>
        </p:sp>
        <p:sp>
          <p:nvSpPr>
            <p:cNvPr id="11312" name="Rectangle 23"/>
            <p:cNvSpPr>
              <a:spLocks noChangeArrowheads="1"/>
            </p:cNvSpPr>
            <p:nvPr/>
          </p:nvSpPr>
          <p:spPr bwMode="auto">
            <a:xfrm>
              <a:off x="6053629" y="4844553"/>
              <a:ext cx="7431787" cy="140383"/>
            </a:xfrm>
            <a:prstGeom prst="rect">
              <a:avLst/>
            </a:prstGeom>
            <a:solidFill>
              <a:srgbClr val="A50021"/>
            </a:solidFill>
            <a:ln w="9525">
              <a:noFill/>
              <a:miter lim="800000"/>
              <a:headEnd/>
              <a:tailEnd/>
            </a:ln>
          </p:spPr>
          <p:txBody>
            <a:bodyPr wrap="none" rIns="36000" anchor="ctr"/>
            <a:lstStyle/>
            <a:p>
              <a:pPr marL="85725" algn="r"/>
              <a:r>
                <a:rPr lang="en-AU" altLang="en-US" sz="1000" b="0" dirty="0">
                  <a:solidFill>
                    <a:schemeClr val="bg1"/>
                  </a:solidFill>
                </a:rPr>
                <a:t>USG operations</a:t>
              </a:r>
            </a:p>
          </p:txBody>
        </p:sp>
        <p:sp>
          <p:nvSpPr>
            <p:cNvPr id="11313" name="Rectangle 23"/>
            <p:cNvSpPr>
              <a:spLocks noChangeArrowheads="1"/>
            </p:cNvSpPr>
            <p:nvPr/>
          </p:nvSpPr>
          <p:spPr bwMode="auto">
            <a:xfrm>
              <a:off x="4864287" y="4844533"/>
              <a:ext cx="7035017" cy="85792"/>
            </a:xfrm>
            <a:prstGeom prst="rect">
              <a:avLst/>
            </a:prstGeom>
            <a:solidFill>
              <a:srgbClr val="009530"/>
            </a:solidFill>
            <a:ln w="9525">
              <a:noFill/>
              <a:miter lim="800000"/>
              <a:headEnd/>
              <a:tailEnd/>
            </a:ln>
          </p:spPr>
          <p:txBody>
            <a:bodyPr wrap="none" anchor="ctr"/>
            <a:lstStyle/>
            <a:p>
              <a:pPr algn="r"/>
              <a:endParaRPr lang="en-AU" altLang="en-US" sz="1000" dirty="0">
                <a:solidFill>
                  <a:schemeClr val="bg1"/>
                </a:solidFill>
              </a:endParaRPr>
            </a:p>
          </p:txBody>
        </p:sp>
      </p:grpSp>
      <p:sp>
        <p:nvSpPr>
          <p:cNvPr id="11294" name="Rectangle 34"/>
          <p:cNvSpPr>
            <a:spLocks noChangeArrowheads="1"/>
          </p:cNvSpPr>
          <p:nvPr/>
        </p:nvSpPr>
        <p:spPr bwMode="auto">
          <a:xfrm>
            <a:off x="2092325" y="3600450"/>
            <a:ext cx="935038" cy="395288"/>
          </a:xfrm>
          <a:prstGeom prst="rect">
            <a:avLst/>
          </a:prstGeom>
          <a:solidFill>
            <a:srgbClr val="969696"/>
          </a:solidFill>
          <a:ln w="9525">
            <a:noFill/>
            <a:miter lim="800000"/>
            <a:headEnd/>
            <a:tailEnd/>
          </a:ln>
          <a:effectLst/>
        </p:spPr>
        <p:txBody>
          <a:bodyPr anchor="ctr"/>
          <a:lstStyle/>
          <a:p>
            <a:pPr algn="ctr"/>
            <a:r>
              <a:rPr lang="en-AU" altLang="en-US" sz="1000" b="0" dirty="0" smtClean="0">
                <a:solidFill>
                  <a:schemeClr val="bg1"/>
                </a:solidFill>
              </a:rPr>
              <a:t>Indonesia</a:t>
            </a:r>
            <a:endParaRPr lang="en-AU" altLang="en-US" sz="1000" b="0" dirty="0">
              <a:solidFill>
                <a:schemeClr val="bg1"/>
              </a:solidFill>
            </a:endParaRPr>
          </a:p>
        </p:txBody>
      </p:sp>
      <p:sp>
        <p:nvSpPr>
          <p:cNvPr id="11295" name="Rectangle 37"/>
          <p:cNvSpPr>
            <a:spLocks noChangeArrowheads="1"/>
          </p:cNvSpPr>
          <p:nvPr/>
        </p:nvSpPr>
        <p:spPr bwMode="auto">
          <a:xfrm>
            <a:off x="5027613" y="3600450"/>
            <a:ext cx="936625" cy="395288"/>
          </a:xfrm>
          <a:prstGeom prst="rect">
            <a:avLst/>
          </a:prstGeom>
          <a:solidFill>
            <a:srgbClr val="969696"/>
          </a:solidFill>
          <a:ln w="9525">
            <a:noFill/>
            <a:miter lim="800000"/>
            <a:headEnd/>
            <a:tailEnd/>
          </a:ln>
          <a:effectLst/>
        </p:spPr>
        <p:txBody>
          <a:bodyPr anchor="ctr"/>
          <a:lstStyle/>
          <a:p>
            <a:pPr algn="ctr"/>
            <a:r>
              <a:rPr lang="en-AU" altLang="en-US" sz="1000" b="0" dirty="0" smtClean="0">
                <a:solidFill>
                  <a:schemeClr val="bg1"/>
                </a:solidFill>
              </a:rPr>
              <a:t>China</a:t>
            </a:r>
            <a:endParaRPr lang="en-AU" altLang="en-US" sz="1000" b="0" dirty="0">
              <a:solidFill>
                <a:schemeClr val="bg1"/>
              </a:solidFill>
            </a:endParaRPr>
          </a:p>
        </p:txBody>
      </p:sp>
      <p:sp>
        <p:nvSpPr>
          <p:cNvPr id="11296" name="Rectangle 36"/>
          <p:cNvSpPr>
            <a:spLocks noChangeArrowheads="1"/>
          </p:cNvSpPr>
          <p:nvPr/>
        </p:nvSpPr>
        <p:spPr bwMode="auto">
          <a:xfrm>
            <a:off x="6007100" y="3600450"/>
            <a:ext cx="936625" cy="395288"/>
          </a:xfrm>
          <a:prstGeom prst="rect">
            <a:avLst/>
          </a:prstGeom>
          <a:solidFill>
            <a:srgbClr val="969696"/>
          </a:solidFill>
          <a:ln w="9525">
            <a:noFill/>
            <a:miter lim="800000"/>
            <a:headEnd/>
            <a:tailEnd/>
          </a:ln>
          <a:effectLst/>
        </p:spPr>
        <p:txBody>
          <a:bodyPr anchor="ctr"/>
          <a:lstStyle/>
          <a:p>
            <a:pPr algn="ctr"/>
            <a:r>
              <a:rPr lang="en-AU" altLang="en-US" sz="1000" b="0" dirty="0" smtClean="0">
                <a:solidFill>
                  <a:schemeClr val="bg1"/>
                </a:solidFill>
              </a:rPr>
              <a:t>Malaysia/</a:t>
            </a:r>
            <a:br>
              <a:rPr lang="en-AU" altLang="en-US" sz="1000" b="0" dirty="0" smtClean="0">
                <a:solidFill>
                  <a:schemeClr val="bg1"/>
                </a:solidFill>
              </a:rPr>
            </a:br>
            <a:r>
              <a:rPr lang="en-AU" altLang="en-US" sz="1000" b="0" dirty="0" smtClean="0">
                <a:solidFill>
                  <a:schemeClr val="bg1"/>
                </a:solidFill>
              </a:rPr>
              <a:t>Singapore</a:t>
            </a:r>
            <a:endParaRPr lang="en-AU" altLang="en-US" sz="1000" b="0" dirty="0">
              <a:solidFill>
                <a:schemeClr val="bg1"/>
              </a:solidFill>
            </a:endParaRPr>
          </a:p>
        </p:txBody>
      </p:sp>
      <p:sp>
        <p:nvSpPr>
          <p:cNvPr id="2098" name="Text Box 50"/>
          <p:cNvSpPr txBox="1">
            <a:spLocks noChangeArrowheads="1"/>
          </p:cNvSpPr>
          <p:nvPr/>
        </p:nvSpPr>
        <p:spPr bwMode="auto">
          <a:xfrm>
            <a:off x="273051" y="6152819"/>
            <a:ext cx="5079999" cy="707886"/>
          </a:xfrm>
          <a:prstGeom prst="rect">
            <a:avLst/>
          </a:prstGeom>
          <a:noFill/>
          <a:ln>
            <a:noFill/>
          </a:ln>
          <a:effectLst>
            <a:prstShdw prst="shdw17" dist="17961" dir="2700000">
              <a:schemeClr val="accent1">
                <a:gamma/>
                <a:shade val="60000"/>
                <a:invGamma/>
              </a:schemeClr>
            </a:prstShdw>
          </a:effectLst>
          <a:extLst/>
        </p:spPr>
        <p:txBody>
          <a:bodyPr wrap="square">
            <a:spAutoFit/>
          </a:bodyPr>
          <a:lstStyle>
            <a:lvl1pPr algn="l" eaLnBrk="0" hangingPunct="0">
              <a:defRPr sz="1600" b="1">
                <a:solidFill>
                  <a:schemeClr val="tx1"/>
                </a:solidFill>
                <a:latin typeface="Arial" charset="0"/>
              </a:defRPr>
            </a:lvl1pPr>
            <a:lvl2pPr algn="l" eaLnBrk="0" hangingPunct="0">
              <a:defRPr sz="1600" b="1">
                <a:solidFill>
                  <a:schemeClr val="tx1"/>
                </a:solidFill>
                <a:latin typeface="Arial" charset="0"/>
              </a:defRPr>
            </a:lvl2pPr>
            <a:lvl3pPr algn="l" eaLnBrk="0" hangingPunct="0">
              <a:defRPr sz="1600" b="1">
                <a:solidFill>
                  <a:schemeClr val="tx1"/>
                </a:solidFill>
                <a:latin typeface="Arial" charset="0"/>
              </a:defRPr>
            </a:lvl3pPr>
            <a:lvl4pPr algn="l" eaLnBrk="0" hangingPunct="0">
              <a:defRPr sz="1600" b="1">
                <a:solidFill>
                  <a:schemeClr val="tx1"/>
                </a:solidFill>
                <a:latin typeface="Arial" charset="0"/>
              </a:defRPr>
            </a:lvl4pPr>
            <a:lvl5pPr algn="l" eaLnBrk="0" hangingPunct="0">
              <a:defRPr sz="1600" b="1">
                <a:solidFill>
                  <a:schemeClr val="tx1"/>
                </a:solidFill>
                <a:latin typeface="Arial" charset="0"/>
              </a:defRPr>
            </a:lvl5pPr>
            <a:lvl6pPr eaLnBrk="0" fontAlgn="base" hangingPunct="0">
              <a:spcBef>
                <a:spcPct val="0"/>
              </a:spcBef>
              <a:spcAft>
                <a:spcPct val="0"/>
              </a:spcAft>
              <a:defRPr sz="1600" b="1">
                <a:solidFill>
                  <a:schemeClr val="tx1"/>
                </a:solidFill>
                <a:latin typeface="Arial" charset="0"/>
              </a:defRPr>
            </a:lvl6pPr>
            <a:lvl7pPr eaLnBrk="0" fontAlgn="base" hangingPunct="0">
              <a:spcBef>
                <a:spcPct val="0"/>
              </a:spcBef>
              <a:spcAft>
                <a:spcPct val="0"/>
              </a:spcAft>
              <a:defRPr sz="1600" b="1">
                <a:solidFill>
                  <a:schemeClr val="tx1"/>
                </a:solidFill>
                <a:latin typeface="Arial" charset="0"/>
              </a:defRPr>
            </a:lvl7pPr>
            <a:lvl8pPr eaLnBrk="0" fontAlgn="base" hangingPunct="0">
              <a:spcBef>
                <a:spcPct val="0"/>
              </a:spcBef>
              <a:spcAft>
                <a:spcPct val="0"/>
              </a:spcAft>
              <a:defRPr sz="1600" b="1">
                <a:solidFill>
                  <a:schemeClr val="tx1"/>
                </a:solidFill>
                <a:latin typeface="Arial" charset="0"/>
              </a:defRPr>
            </a:lvl8pPr>
            <a:lvl9pPr eaLnBrk="0" fontAlgn="base" hangingPunct="0">
              <a:spcBef>
                <a:spcPct val="0"/>
              </a:spcBef>
              <a:spcAft>
                <a:spcPct val="0"/>
              </a:spcAft>
              <a:defRPr sz="1600" b="1">
                <a:solidFill>
                  <a:schemeClr val="tx1"/>
                </a:solidFill>
                <a:latin typeface="Arial" charset="0"/>
              </a:defRPr>
            </a:lvl9pPr>
          </a:lstStyle>
          <a:p>
            <a:pPr marL="180975" indent="-180975">
              <a:spcBef>
                <a:spcPts val="0"/>
              </a:spcBef>
              <a:buClr>
                <a:schemeClr val="tx1"/>
              </a:buClr>
              <a:buFontTx/>
              <a:buAutoNum type="arabicPeriod"/>
              <a:defRPr/>
            </a:pPr>
            <a:r>
              <a:rPr lang="en-AU" altLang="en-US" sz="800" b="0" dirty="0">
                <a:solidFill>
                  <a:srgbClr val="777777"/>
                </a:solidFill>
              </a:rPr>
              <a:t>Actual structure will be via two </a:t>
            </a:r>
            <a:r>
              <a:rPr lang="en-AU" altLang="en-US" sz="800" b="0" dirty="0" smtClean="0">
                <a:solidFill>
                  <a:srgbClr val="777777"/>
                </a:solidFill>
              </a:rPr>
              <a:t>JV legal </a:t>
            </a:r>
            <a:r>
              <a:rPr lang="en-AU" altLang="en-US" sz="800" b="0" dirty="0">
                <a:solidFill>
                  <a:srgbClr val="777777"/>
                </a:solidFill>
              </a:rPr>
              <a:t>entities</a:t>
            </a:r>
          </a:p>
          <a:p>
            <a:pPr marL="180975" indent="-180975">
              <a:spcBef>
                <a:spcPts val="0"/>
              </a:spcBef>
              <a:buClr>
                <a:schemeClr val="tx1"/>
              </a:buClr>
              <a:buFontTx/>
              <a:buAutoNum type="arabicPeriod"/>
              <a:defRPr/>
            </a:pPr>
            <a:r>
              <a:rPr lang="en-US" sz="800" b="0" dirty="0">
                <a:solidFill>
                  <a:srgbClr val="777777"/>
                </a:solidFill>
              </a:rPr>
              <a:t>m m</a:t>
            </a:r>
            <a:r>
              <a:rPr lang="en-US" sz="800" b="0" baseline="30000" dirty="0">
                <a:solidFill>
                  <a:srgbClr val="777777"/>
                </a:solidFill>
              </a:rPr>
              <a:t>2 </a:t>
            </a:r>
            <a:r>
              <a:rPr lang="en-US" sz="800" b="0" dirty="0">
                <a:solidFill>
                  <a:srgbClr val="777777"/>
                </a:solidFill>
              </a:rPr>
              <a:t>refers to million square metres; BSF refers to billion square feet </a:t>
            </a:r>
            <a:endParaRPr lang="en-AU" altLang="en-US" sz="800" b="0" dirty="0">
              <a:solidFill>
                <a:srgbClr val="777777"/>
              </a:solidFill>
            </a:endParaRPr>
          </a:p>
          <a:p>
            <a:pPr marL="180975" indent="-180975">
              <a:spcBef>
                <a:spcPts val="0"/>
              </a:spcBef>
              <a:buClr>
                <a:schemeClr val="tx1"/>
              </a:buClr>
              <a:buFontTx/>
              <a:buAutoNum type="arabicPeriod"/>
              <a:defRPr/>
            </a:pPr>
            <a:r>
              <a:rPr lang="en-AU" altLang="en-US" sz="800" b="0" dirty="0">
                <a:solidFill>
                  <a:srgbClr val="777777"/>
                </a:solidFill>
              </a:rPr>
              <a:t>Post completion of capacity expansion at Ho Chi Minh City (Vietnam) and Chongqing (China) in financial year ending 30 June 2014 and construction of new plant in Oman in calendar year 2014 (CY2014) </a:t>
            </a:r>
          </a:p>
          <a:p>
            <a:pPr marL="180975" indent="-180975">
              <a:spcBef>
                <a:spcPts val="0"/>
              </a:spcBef>
              <a:buClr>
                <a:schemeClr val="tx1"/>
              </a:buClr>
              <a:buFontTx/>
              <a:buAutoNum type="arabicPeriod"/>
              <a:defRPr/>
            </a:pPr>
            <a:r>
              <a:rPr lang="en-AU" altLang="en-US" sz="800" b="0" dirty="0">
                <a:solidFill>
                  <a:srgbClr val="777777"/>
                </a:solidFill>
              </a:rPr>
              <a:t>Post completion of manufacturing facility expected in 1Q CY2014</a:t>
            </a:r>
          </a:p>
        </p:txBody>
      </p:sp>
      <p:cxnSp>
        <p:nvCxnSpPr>
          <p:cNvPr id="4" name="Straight Connector 3"/>
          <p:cNvCxnSpPr/>
          <p:nvPr/>
        </p:nvCxnSpPr>
        <p:spPr>
          <a:xfrm flipH="1">
            <a:off x="601663" y="3378200"/>
            <a:ext cx="7823200" cy="476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01663" y="3390900"/>
            <a:ext cx="0" cy="20161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581150" y="3390900"/>
            <a:ext cx="0" cy="20161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3541713" y="3390900"/>
            <a:ext cx="0" cy="20161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535613" y="3378200"/>
            <a:ext cx="0" cy="2000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581275" y="3390900"/>
            <a:ext cx="0" cy="20161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456488" y="3390900"/>
            <a:ext cx="0" cy="20161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6469063" y="3378200"/>
            <a:ext cx="0" cy="2000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418513" y="3390900"/>
            <a:ext cx="0" cy="20161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57200" y="215369"/>
            <a:ext cx="5499100" cy="1143000"/>
          </a:xfrm>
        </p:spPr>
        <p:txBody>
          <a:bodyPr/>
          <a:lstStyle/>
          <a:p>
            <a:r>
              <a:rPr lang="en-US" dirty="0" smtClean="0"/>
              <a:t>Overview of joint venture operations in Asia, Australasia and the Middle East</a:t>
            </a:r>
            <a:endParaRPr lang="en-US" dirty="0"/>
          </a:p>
        </p:txBody>
      </p:sp>
    </p:spTree>
    <p:extLst>
      <p:ext uri="{BB962C8B-B14F-4D97-AF65-F5344CB8AC3E}">
        <p14:creationId xmlns:p14="http://schemas.microsoft.com/office/powerpoint/2010/main" val="56854234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Content</a:t>
            </a:r>
            <a:endParaRPr lang="en-US" b="0" dirty="0"/>
          </a:p>
        </p:txBody>
      </p:sp>
      <p:sp>
        <p:nvSpPr>
          <p:cNvPr id="13" name="Content Placeholder 3"/>
          <p:cNvSpPr>
            <a:spLocks noGrp="1"/>
          </p:cNvSpPr>
          <p:nvPr>
            <p:ph idx="1"/>
          </p:nvPr>
        </p:nvSpPr>
        <p:spPr>
          <a:xfrm>
            <a:off x="457200" y="1600200"/>
            <a:ext cx="8229600" cy="4525963"/>
          </a:xfrm>
        </p:spPr>
        <p:txBody>
          <a:bodyPr/>
          <a:lstStyle/>
          <a:p>
            <a:pPr>
              <a:buAutoNum type="arabicPeriod"/>
            </a:pPr>
            <a:r>
              <a:rPr lang="en-US" sz="1800" dirty="0" smtClean="0"/>
              <a:t>Overview of the transaction / strategic rationale</a:t>
            </a:r>
          </a:p>
          <a:p>
            <a:pPr>
              <a:buFont typeface="Wingdings" pitchFamily="2" charset="2"/>
              <a:buAutoNum type="arabicPeriod"/>
            </a:pPr>
            <a:r>
              <a:rPr lang="en-AU" altLang="en-US" sz="1800" i="1" dirty="0">
                <a:solidFill>
                  <a:srgbClr val="009530"/>
                </a:solidFill>
                <a:ea typeface="ＭＳ Ｐゴシック" pitchFamily="34" charset="-128"/>
              </a:rPr>
              <a:t>USG’s IP / Technology and adjacent </a:t>
            </a:r>
            <a:r>
              <a:rPr lang="en-AU" altLang="en-US" sz="1800" i="1" dirty="0" smtClean="0">
                <a:solidFill>
                  <a:srgbClr val="009530"/>
                </a:solidFill>
                <a:ea typeface="ＭＳ Ｐゴシック" pitchFamily="34" charset="-128"/>
              </a:rPr>
              <a:t>products</a:t>
            </a:r>
          </a:p>
          <a:p>
            <a:pPr>
              <a:buFont typeface="Wingdings" pitchFamily="2" charset="2"/>
              <a:buAutoNum type="arabicPeriod"/>
            </a:pPr>
            <a:r>
              <a:rPr lang="en-AU" altLang="en-US" sz="1800" dirty="0">
                <a:ea typeface="ＭＳ Ｐゴシック" pitchFamily="34" charset="-128"/>
              </a:rPr>
              <a:t>JV’s combined footprint and markets</a:t>
            </a:r>
          </a:p>
          <a:p>
            <a:pPr>
              <a:buFont typeface="Wingdings" pitchFamily="2" charset="2"/>
              <a:buAutoNum type="arabicPeriod"/>
            </a:pPr>
            <a:r>
              <a:rPr lang="en-AU" altLang="en-US" sz="1800" dirty="0" smtClean="0">
                <a:ea typeface="ＭＳ Ｐゴシック" pitchFamily="34" charset="-128"/>
              </a:rPr>
              <a:t>Synergies</a:t>
            </a:r>
          </a:p>
          <a:p>
            <a:pPr>
              <a:buFont typeface="Wingdings" pitchFamily="2" charset="2"/>
              <a:buAutoNum type="arabicPeriod"/>
            </a:pPr>
            <a:r>
              <a:rPr lang="en-AU" altLang="en-US" sz="1800" dirty="0">
                <a:ea typeface="ＭＳ Ｐゴシック" pitchFamily="34" charset="-128"/>
              </a:rPr>
              <a:t>Key transaction </a:t>
            </a:r>
            <a:r>
              <a:rPr lang="en-AU" altLang="en-US" sz="1800" dirty="0" smtClean="0">
                <a:ea typeface="ＭＳ Ｐゴシック" pitchFamily="34" charset="-128"/>
              </a:rPr>
              <a:t>terms</a:t>
            </a:r>
          </a:p>
          <a:p>
            <a:pPr>
              <a:buFont typeface="Wingdings" pitchFamily="2" charset="2"/>
              <a:buAutoNum type="arabicPeriod"/>
            </a:pPr>
            <a:r>
              <a:rPr lang="en-US" altLang="en-US" sz="1800" dirty="0">
                <a:ea typeface="ＭＳ Ｐゴシック" pitchFamily="34" charset="-128"/>
              </a:rPr>
              <a:t>Company specific factors</a:t>
            </a:r>
            <a:endParaRPr lang="en-AU" altLang="en-US" sz="1800" dirty="0">
              <a:ea typeface="ＭＳ Ｐゴシック" pitchFamily="34" charset="-128"/>
            </a:endParaRPr>
          </a:p>
          <a:p>
            <a:pPr>
              <a:buFont typeface="Wingdings" pitchFamily="2" charset="2"/>
              <a:buAutoNum type="arabicPeriod"/>
            </a:pPr>
            <a:r>
              <a:rPr lang="en-AU" altLang="en-US" sz="1800" dirty="0" smtClean="0">
                <a:ea typeface="ＭＳ Ｐゴシック" pitchFamily="34" charset="-128"/>
              </a:rPr>
              <a:t>Summary</a:t>
            </a:r>
          </a:p>
          <a:p>
            <a:pPr marL="0" indent="0">
              <a:buNone/>
            </a:pPr>
            <a:r>
              <a:rPr lang="en-AU" altLang="en-US" sz="1800" dirty="0" smtClean="0">
                <a:ea typeface="ＭＳ Ｐゴシック" pitchFamily="34" charset="-128"/>
              </a:rPr>
              <a:t>Appendix</a:t>
            </a:r>
            <a:endParaRPr lang="en-US" altLang="en-US" sz="1800"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Font typeface="Wingdings" pitchFamily="2" charset="2"/>
              <a:buAutoNum type="arabicPeriod"/>
            </a:pPr>
            <a:endParaRPr lang="en-AU" altLang="en-US" dirty="0">
              <a:ea typeface="ＭＳ Ｐゴシック" pitchFamily="34" charset="-128"/>
            </a:endParaRPr>
          </a:p>
          <a:p>
            <a:pPr>
              <a:buAutoNum type="arabicPeriod"/>
            </a:pPr>
            <a:endParaRPr lang="en-US" dirty="0">
              <a:solidFill>
                <a:srgbClr val="009530"/>
              </a:solidFill>
            </a:endParaRPr>
          </a:p>
        </p:txBody>
      </p:sp>
    </p:spTree>
    <p:extLst>
      <p:ext uri="{BB962C8B-B14F-4D97-AF65-F5344CB8AC3E}">
        <p14:creationId xmlns:p14="http://schemas.microsoft.com/office/powerpoint/2010/main" val="1082448134"/>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LIDE_TYPE" val="BODY"/>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 name="TOP" val="128.625"/>
  <p:tag name="LEFT" val="234.75"/>
  <p:tag name="WIDTH" val="251"/>
  <p:tag name="HEIGHT" val="28"/>
</p:tagLst>
</file>

<file path=ppt/tags/tag6.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 name="TOP" val="128.625"/>
  <p:tag name="LEFT" val="234.75"/>
  <p:tag name="WIDTH" val="251"/>
  <p:tag name="HEIGHT"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91902</TotalTime>
  <Words>4646</Words>
  <Application>Microsoft Office PowerPoint</Application>
  <PresentationFormat>On-screen Show (4:3)</PresentationFormat>
  <Paragraphs>926</Paragraphs>
  <Slides>35</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think-cell Slide</vt:lpstr>
      <vt:lpstr>Worksheet</vt:lpstr>
      <vt:lpstr>PowerPoint Presentation</vt:lpstr>
      <vt:lpstr>USG Cautionary Statements</vt:lpstr>
      <vt:lpstr>Content</vt:lpstr>
      <vt:lpstr>PowerPoint Presentation</vt:lpstr>
      <vt:lpstr>Overview of the transaction</vt:lpstr>
      <vt:lpstr>Creating a leading building products partnership  in Asia, Australasia and the Middle East</vt:lpstr>
      <vt:lpstr>The joint venture partners</vt:lpstr>
      <vt:lpstr>Overview of joint venture operations in Asia, Australasia and the Middle East</vt:lpstr>
      <vt:lpstr>Content</vt:lpstr>
      <vt:lpstr>USG: A history of differentiating  through innovation</vt:lpstr>
      <vt:lpstr>Strong market response and rapid  adoption of UltraLight technology </vt:lpstr>
      <vt:lpstr>Customer testimonials illustrate the strong  value proposition of USG’s UltraLight portfolio</vt:lpstr>
      <vt:lpstr>High-performance ceilings business provides  a strong, complementary adjacency that further  differentiates the joint venture</vt:lpstr>
      <vt:lpstr>Content</vt:lpstr>
      <vt:lpstr>Joint venture has leading positions across Asia, Australasia and the Middle East</vt:lpstr>
      <vt:lpstr>Joint venture market positions</vt:lpstr>
      <vt:lpstr>Asian markets represent strong growth  potential for JV building products</vt:lpstr>
      <vt:lpstr>Strong macro fundamentals driving  growing market demand </vt:lpstr>
      <vt:lpstr>Content</vt:lpstr>
      <vt:lpstr>PowerPoint Presentation</vt:lpstr>
      <vt:lpstr>Anticipated synergies exceed US$50m per annum  within 3 years of completing technology roll-out</vt:lpstr>
      <vt:lpstr>Implementation of technology  expected to be self-funded </vt:lpstr>
      <vt:lpstr>Content</vt:lpstr>
      <vt:lpstr>Estimated transaction value1</vt:lpstr>
      <vt:lpstr>Key transaction terms</vt:lpstr>
      <vt:lpstr>Key transaction terms</vt:lpstr>
      <vt:lpstr>Content</vt:lpstr>
      <vt:lpstr>USG funding and earnings implications</vt:lpstr>
      <vt:lpstr>Strengthening BORAL’s Balance Sheet </vt:lpstr>
      <vt:lpstr>BORAL – impact on Income Statement </vt:lpstr>
      <vt:lpstr>Content</vt:lpstr>
      <vt:lpstr>Creating a world-leading plasterboard and ceilings partnership in Asia, Australasia and the Middle East</vt:lpstr>
      <vt:lpstr>PowerPoint Presentation</vt:lpstr>
      <vt:lpstr>PowerPoint Presentation</vt:lpstr>
      <vt:lpstr>PowerPoint Presentation</vt:lpstr>
    </vt:vector>
  </TitlesOfParts>
  <Company>RBA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12-Daniel</dc:creator>
  <cp:lastModifiedBy>photo</cp:lastModifiedBy>
  <cp:revision>3311</cp:revision>
  <cp:lastPrinted>2013-10-16T08:13:52Z</cp:lastPrinted>
  <dcterms:created xsi:type="dcterms:W3CDTF">2009-12-16T22:44:19Z</dcterms:created>
  <dcterms:modified xsi:type="dcterms:W3CDTF">2013-10-16T18:45:25Z</dcterms:modified>
</cp:coreProperties>
</file>