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1" r:id="rId3"/>
  </p:sldMasterIdLst>
  <p:notesMasterIdLst>
    <p:notesMasterId r:id="rId14"/>
  </p:notesMasterIdLst>
  <p:sldIdLst>
    <p:sldId id="270" r:id="rId4"/>
    <p:sldId id="271" r:id="rId5"/>
    <p:sldId id="258" r:id="rId6"/>
    <p:sldId id="262" r:id="rId7"/>
    <p:sldId id="263" r:id="rId8"/>
    <p:sldId id="257" r:id="rId9"/>
    <p:sldId id="259" r:id="rId10"/>
    <p:sldId id="260" r:id="rId11"/>
    <p:sldId id="268" r:id="rId12"/>
    <p:sldId id="266" r:id="rId1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72" y="3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50"/>
      <c:rotY val="0"/>
      <c:rAngAx val="0"/>
      <c:perspective val="30"/>
    </c:view3D>
    <c:floor>
      <c:thickness val="0"/>
    </c:floor>
    <c:sideWall>
      <c:thickness val="0"/>
    </c:sideWall>
    <c:backWall>
      <c:thickness val="0"/>
    </c:backWall>
    <c:plotArea>
      <c:layout>
        <c:manualLayout>
          <c:layoutTarget val="inner"/>
          <c:xMode val="edge"/>
          <c:yMode val="edge"/>
          <c:x val="0.10416666666666667"/>
          <c:y val="0.15301766595060148"/>
          <c:w val="0.79861111111111116"/>
          <c:h val="0.79534467348710436"/>
        </c:manualLayout>
      </c:layout>
      <c:pie3DChart>
        <c:varyColors val="1"/>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86166878146861E-2"/>
          <c:y val="1.700707513019338E-2"/>
          <c:w val="0.9325138331218531"/>
          <c:h val="0.91329954713175121"/>
        </c:manualLayout>
      </c:layout>
      <c:barChart>
        <c:barDir val="col"/>
        <c:grouping val="clustered"/>
        <c:varyColors val="0"/>
        <c:ser>
          <c:idx val="1"/>
          <c:order val="0"/>
          <c:tx>
            <c:strRef>
              <c:f>Sheet1!$C$1</c:f>
              <c:strCache>
                <c:ptCount val="1"/>
                <c:pt idx="0">
                  <c:v>SCBT</c:v>
                </c:pt>
              </c:strCache>
            </c:strRef>
          </c:tx>
          <c:spPr>
            <a:solidFill>
              <a:schemeClr val="tx2"/>
            </a:solidFill>
            <a:effectLst>
              <a:outerShdw blurRad="50800" dist="38100" dir="18900000" algn="bl" rotWithShape="0">
                <a:prstClr val="black">
                  <a:alpha val="40000"/>
                </a:prstClr>
              </a:outerShdw>
            </a:effectLst>
            <a:scene3d>
              <a:camera prst="orthographicFront"/>
              <a:lightRig rig="threePt" dir="t"/>
            </a:scene3d>
            <a:sp3d>
              <a:bevelT w="165100" prst="coolSlant"/>
            </a:sp3d>
          </c:spPr>
          <c:invertIfNegative val="0"/>
          <c:dLbls>
            <c:dLbl>
              <c:idx val="0"/>
              <c:layout>
                <c:manualLayout>
                  <c:x val="2.349486049926576E-2"/>
                  <c:y val="4.0693134910481706E-3"/>
                </c:manualLayout>
              </c:layout>
              <c:showLegendKey val="0"/>
              <c:showVal val="1"/>
              <c:showCatName val="0"/>
              <c:showSerName val="0"/>
              <c:showPercent val="0"/>
              <c:showBubbleSize val="0"/>
            </c:dLbl>
            <c:dLbl>
              <c:idx val="1"/>
              <c:layout>
                <c:manualLayout>
                  <c:x val="7.3324314636881846E-3"/>
                  <c:y val="-2.8500014016107633E-3"/>
                </c:manualLayout>
              </c:layout>
              <c:showLegendKey val="0"/>
              <c:showVal val="1"/>
              <c:showCatName val="0"/>
              <c:showSerName val="0"/>
              <c:showPercent val="0"/>
              <c:showBubbleSize val="0"/>
            </c:dLbl>
            <c:dLbl>
              <c:idx val="2"/>
              <c:layout>
                <c:manualLayout>
                  <c:x val="-4.4020488628348769E-3"/>
                  <c:y val="-5.2698779205952685E-3"/>
                </c:manualLayout>
              </c:layout>
              <c:showLegendKey val="0"/>
              <c:showVal val="1"/>
              <c:showCatName val="0"/>
              <c:showSerName val="0"/>
              <c:showPercent val="0"/>
              <c:showBubbleSize val="0"/>
            </c:dLbl>
            <c:dLbl>
              <c:idx val="3"/>
              <c:layout>
                <c:manualLayout>
                  <c:x val="1.0288713910761155E-2"/>
                  <c:y val="-7.3472971855834427E-4"/>
                </c:manualLayout>
              </c:layout>
              <c:showLegendKey val="0"/>
              <c:showVal val="1"/>
              <c:showCatName val="0"/>
              <c:showSerName val="0"/>
              <c:showPercent val="0"/>
              <c:showBubbleSize val="0"/>
            </c:dLbl>
            <c:dLbl>
              <c:idx val="4"/>
              <c:layout>
                <c:manualLayout>
                  <c:x val="0"/>
                  <c:y val="1.2639493748905271E-3"/>
                </c:manualLayout>
              </c:layout>
              <c:showLegendKey val="0"/>
              <c:showVal val="1"/>
              <c:showCatName val="0"/>
              <c:showSerName val="0"/>
              <c:showPercent val="0"/>
              <c:showBubbleSize val="0"/>
            </c:dLbl>
            <c:dLbl>
              <c:idx val="5"/>
              <c:layout>
                <c:manualLayout>
                  <c:x val="0"/>
                  <c:y val="8.1166772352568167E-2"/>
                </c:manualLayout>
              </c:layout>
              <c:showLegendKey val="0"/>
              <c:showVal val="1"/>
              <c:showCatName val="0"/>
              <c:showSerName val="0"/>
              <c:showPercent val="0"/>
              <c:showBubbleSize val="0"/>
            </c:dLbl>
            <c:numFmt formatCode="0.00%" sourceLinked="0"/>
            <c:txPr>
              <a:bodyPr rot="0" vert="horz"/>
              <a:lstStyle/>
              <a:p>
                <a:pPr>
                  <a:defRPr sz="1000" b="1">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1Q13</c:v>
                </c:pt>
                <c:pt idx="1">
                  <c:v>2Q13</c:v>
                </c:pt>
                <c:pt idx="2">
                  <c:v>3Q13</c:v>
                </c:pt>
                <c:pt idx="3">
                  <c:v>4Q13</c:v>
                </c:pt>
                <c:pt idx="4">
                  <c:v>1Q14</c:v>
                </c:pt>
              </c:strCache>
            </c:strRef>
          </c:cat>
          <c:val>
            <c:numRef>
              <c:f>Sheet1!$C$2:$C$6</c:f>
              <c:numCache>
                <c:formatCode>0.00</c:formatCode>
                <c:ptCount val="5"/>
                <c:pt idx="0">
                  <c:v>4.9399999999999999E-2</c:v>
                </c:pt>
                <c:pt idx="1">
                  <c:v>5.0099999999999999E-2</c:v>
                </c:pt>
                <c:pt idx="2">
                  <c:v>5.11E-2</c:v>
                </c:pt>
                <c:pt idx="3">
                  <c:v>4.9099999999999998E-2</c:v>
                </c:pt>
                <c:pt idx="4">
                  <c:v>4.99E-2</c:v>
                </c:pt>
              </c:numCache>
            </c:numRef>
          </c:val>
        </c:ser>
        <c:dLbls>
          <c:showLegendKey val="0"/>
          <c:showVal val="1"/>
          <c:showCatName val="0"/>
          <c:showSerName val="0"/>
          <c:showPercent val="0"/>
          <c:showBubbleSize val="0"/>
        </c:dLbls>
        <c:gapWidth val="40"/>
        <c:axId val="391492352"/>
        <c:axId val="391495040"/>
      </c:barChart>
      <c:catAx>
        <c:axId val="391492352"/>
        <c:scaling>
          <c:orientation val="minMax"/>
        </c:scaling>
        <c:delete val="0"/>
        <c:axPos val="b"/>
        <c:numFmt formatCode="General" sourceLinked="1"/>
        <c:majorTickMark val="out"/>
        <c:minorTickMark val="none"/>
        <c:tickLblPos val="nextTo"/>
        <c:txPr>
          <a:bodyPr/>
          <a:lstStyle/>
          <a:p>
            <a:pPr>
              <a:defRPr sz="1000" b="1"/>
            </a:pPr>
            <a:endParaRPr lang="en-US"/>
          </a:p>
        </c:txPr>
        <c:crossAx val="391495040"/>
        <c:crosses val="autoZero"/>
        <c:auto val="1"/>
        <c:lblAlgn val="ctr"/>
        <c:lblOffset val="100"/>
        <c:noMultiLvlLbl val="0"/>
      </c:catAx>
      <c:valAx>
        <c:axId val="391495040"/>
        <c:scaling>
          <c:orientation val="minMax"/>
          <c:min val="4.6000000000000006E-2"/>
        </c:scaling>
        <c:delete val="0"/>
        <c:axPos val="l"/>
        <c:majorGridlines>
          <c:spPr>
            <a:ln>
              <a:noFill/>
            </a:ln>
          </c:spPr>
        </c:majorGridlines>
        <c:numFmt formatCode="0.00%" sourceLinked="0"/>
        <c:majorTickMark val="out"/>
        <c:minorTickMark val="none"/>
        <c:tickLblPos val="nextTo"/>
        <c:txPr>
          <a:bodyPr/>
          <a:lstStyle/>
          <a:p>
            <a:pPr>
              <a:defRPr sz="800" b="1">
                <a:latin typeface="Arial" pitchFamily="34" charset="0"/>
                <a:cs typeface="Arial" pitchFamily="34" charset="0"/>
              </a:defRPr>
            </a:pPr>
            <a:endParaRPr lang="en-US"/>
          </a:p>
        </c:txPr>
        <c:crossAx val="391492352"/>
        <c:crosses val="autoZero"/>
        <c:crossBetween val="between"/>
        <c:majorUnit val="2.0000000000001007E-3"/>
      </c:valAx>
    </c:plotArea>
    <c:plotVisOnly val="1"/>
    <c:dispBlanksAs val="gap"/>
    <c:showDLblsOverMax val="0"/>
  </c:chart>
  <c:spPr>
    <a:scene3d>
      <a:camera prst="orthographicFront"/>
      <a:lightRig rig="threePt" dir="t"/>
    </a:scene3d>
    <a:sp3d>
      <a:bevelT/>
    </a:sp3d>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5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92D050"/>
              </a:solidFill>
            </c:spPr>
          </c:dPt>
          <c:dPt>
            <c:idx val="2"/>
            <c:bubble3D val="0"/>
            <c:spPr>
              <a:solidFill>
                <a:srgbClr val="1F497D"/>
              </a:solidFill>
            </c:spPr>
          </c:dPt>
          <c:dPt>
            <c:idx val="3"/>
            <c:bubble3D val="0"/>
            <c:spPr>
              <a:solidFill>
                <a:schemeClr val="accent1">
                  <a:lumMod val="75000"/>
                </a:schemeClr>
              </a:solidFill>
            </c:spPr>
          </c:dPt>
          <c:dPt>
            <c:idx val="4"/>
            <c:bubble3D val="0"/>
            <c:spPr>
              <a:solidFill>
                <a:schemeClr val="bg2">
                  <a:lumMod val="75000"/>
                </a:schemeClr>
              </a:solidFill>
            </c:spPr>
          </c:dPt>
          <c:dLbls>
            <c:dLbl>
              <c:idx val="0"/>
              <c:layout>
                <c:manualLayout>
                  <c:x val="-0.10025125765529309"/>
                  <c:y val="0.17126730089044825"/>
                </c:manualLayout>
              </c:layout>
              <c:showLegendKey val="0"/>
              <c:showVal val="0"/>
              <c:showCatName val="1"/>
              <c:showSerName val="0"/>
              <c:showPercent val="1"/>
              <c:showBubbleSize val="0"/>
            </c:dLbl>
            <c:dLbl>
              <c:idx val="1"/>
              <c:layout>
                <c:manualLayout>
                  <c:x val="-0.18729440069991252"/>
                  <c:y val="0.1161466722278784"/>
                </c:manualLayout>
              </c:layout>
              <c:spPr/>
              <c:txPr>
                <a:bodyPr/>
                <a:lstStyle/>
                <a:p>
                  <a:pPr>
                    <a:defRPr sz="1050" b="1">
                      <a:solidFill>
                        <a:schemeClr val="bg1"/>
                      </a:solidFill>
                    </a:defRPr>
                  </a:pPr>
                  <a:endParaRPr lang="en-US"/>
                </a:p>
              </c:txPr>
              <c:showLegendKey val="0"/>
              <c:showVal val="0"/>
              <c:showCatName val="1"/>
              <c:showSerName val="0"/>
              <c:showPercent val="1"/>
              <c:showBubbleSize val="0"/>
            </c:dLbl>
            <c:dLbl>
              <c:idx val="2"/>
              <c:layout>
                <c:manualLayout>
                  <c:x val="0.23886674321959755"/>
                  <c:y val="-0.26923805258123684"/>
                </c:manualLayout>
              </c:layout>
              <c:spPr/>
              <c:txPr>
                <a:bodyPr/>
                <a:lstStyle/>
                <a:p>
                  <a:pPr>
                    <a:defRPr sz="1050" b="1">
                      <a:solidFill>
                        <a:schemeClr val="bg1"/>
                      </a:solidFill>
                    </a:defRPr>
                  </a:pPr>
                  <a:endParaRPr lang="en-US"/>
                </a:p>
              </c:txPr>
              <c:showLegendKey val="0"/>
              <c:showVal val="0"/>
              <c:showCatName val="1"/>
              <c:showSerName val="0"/>
              <c:showPercent val="1"/>
              <c:showBubbleSize val="0"/>
            </c:dLbl>
            <c:dLbl>
              <c:idx val="3"/>
              <c:layout>
                <c:manualLayout>
                  <c:x val="0.19042574601697523"/>
                  <c:y val="-0.30909465687370402"/>
                </c:manualLayout>
              </c:layout>
              <c:spPr/>
              <c:txPr>
                <a:bodyPr/>
                <a:lstStyle/>
                <a:p>
                  <a:pPr>
                    <a:defRPr sz="1050" b="1">
                      <a:solidFill>
                        <a:schemeClr val="bg1"/>
                      </a:solidFill>
                    </a:defRPr>
                  </a:pPr>
                  <a:endParaRPr lang="en-US"/>
                </a:p>
              </c:txPr>
              <c:showLegendKey val="0"/>
              <c:showVal val="0"/>
              <c:showCatName val="1"/>
              <c:showSerName val="0"/>
              <c:showPercent val="1"/>
              <c:showBubbleSize val="0"/>
            </c:dLbl>
            <c:dLbl>
              <c:idx val="4"/>
              <c:layout>
                <c:manualLayout>
                  <c:x val="0.13848017518520245"/>
                  <c:y val="0.13183448261352101"/>
                </c:manualLayout>
              </c:layout>
              <c:showLegendKey val="0"/>
              <c:showVal val="0"/>
              <c:showCatName val="1"/>
              <c:showSerName val="0"/>
              <c:showPercent val="1"/>
              <c:showBubbleSize val="0"/>
            </c:dLbl>
            <c:txPr>
              <a:bodyPr/>
              <a:lstStyle/>
              <a:p>
                <a:pPr>
                  <a:defRPr sz="1050" b="1"/>
                </a:pPr>
                <a:endParaRPr lang="en-US"/>
              </a:p>
            </c:txPr>
            <c:showLegendKey val="0"/>
            <c:showVal val="0"/>
            <c:showCatName val="1"/>
            <c:showSerName val="0"/>
            <c:showPercent val="1"/>
            <c:showBubbleSize val="0"/>
            <c:showLeaderLines val="1"/>
          </c:dLbls>
          <c:cat>
            <c:strRef>
              <c:f>'Balance Sheet'!$A$3:$A$5</c:f>
              <c:strCache>
                <c:ptCount val="3"/>
                <c:pt idx="0">
                  <c:v>Cash &amp; Equiv</c:v>
                </c:pt>
                <c:pt idx="1">
                  <c:v>Investment Securities</c:v>
                </c:pt>
                <c:pt idx="2">
                  <c:v>Loans </c:v>
                </c:pt>
              </c:strCache>
            </c:strRef>
          </c:cat>
          <c:val>
            <c:numRef>
              <c:f>'Balance Sheet'!$B$3:$B$5</c:f>
              <c:numCache>
                <c:formatCode>_(* #,##0_);_(* \(#,##0\);_(* "-"??_);_(@_)</c:formatCode>
                <c:ptCount val="3"/>
                <c:pt idx="0" formatCode="_(&quot;$&quot;* #,##0_);_(&quot;$&quot;* \(#,##0\);_(&quot;$&quot;* &quot;-&quot;??_);_(@_)">
                  <c:v>613</c:v>
                </c:pt>
                <c:pt idx="1">
                  <c:v>815</c:v>
                </c:pt>
                <c:pt idx="2">
                  <c:v>5571.2535349999998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50"/>
      <c:rotY val="270"/>
      <c:rAngAx val="0"/>
      <c:perspective val="30"/>
    </c:view3D>
    <c:floor>
      <c:thickness val="0"/>
    </c:floor>
    <c:sideWall>
      <c:thickness val="0"/>
    </c:sideWall>
    <c:backWall>
      <c:thickness val="0"/>
    </c:backWall>
    <c:plotArea>
      <c:layout>
        <c:manualLayout>
          <c:layoutTarget val="inner"/>
          <c:xMode val="edge"/>
          <c:yMode val="edge"/>
          <c:x val="4.4769363935891003E-2"/>
          <c:y val="0.11272822061625859"/>
          <c:w val="0.79698609482325344"/>
          <c:h val="0.77454355876748282"/>
        </c:manualLayout>
      </c:layout>
      <c:pie3DChart>
        <c:varyColors val="1"/>
        <c:ser>
          <c:idx val="0"/>
          <c:order val="0"/>
          <c:dPt>
            <c:idx val="0"/>
            <c:bubble3D val="0"/>
            <c:spPr>
              <a:solidFill>
                <a:srgbClr val="4F81BD">
                  <a:lumMod val="75000"/>
                </a:srgbClr>
              </a:solidFill>
            </c:spPr>
          </c:dPt>
          <c:dPt>
            <c:idx val="1"/>
            <c:bubble3D val="0"/>
            <c:spPr>
              <a:solidFill>
                <a:srgbClr val="C0504D"/>
              </a:solidFill>
            </c:spPr>
          </c:dPt>
          <c:dPt>
            <c:idx val="2"/>
            <c:bubble3D val="0"/>
            <c:spPr>
              <a:solidFill>
                <a:srgbClr val="92D050"/>
              </a:solidFill>
            </c:spPr>
          </c:dPt>
          <c:dPt>
            <c:idx val="3"/>
            <c:bubble3D val="0"/>
            <c:spPr>
              <a:solidFill>
                <a:sysClr val="window" lastClr="FFFFFF">
                  <a:lumMod val="75000"/>
                </a:sysClr>
              </a:solidFill>
            </c:spPr>
          </c:dPt>
          <c:dLbls>
            <c:dLbl>
              <c:idx val="0"/>
              <c:layout>
                <c:manualLayout>
                  <c:x val="1.9988517060366977E-3"/>
                  <c:y val="0.22222222222222221"/>
                </c:manualLayout>
              </c:layout>
              <c:tx>
                <c:rich>
                  <a:bodyPr/>
                  <a:lstStyle/>
                  <a:p>
                    <a:pPr>
                      <a:defRPr sz="1050" b="1">
                        <a:solidFill>
                          <a:schemeClr val="bg1"/>
                        </a:solidFill>
                      </a:defRPr>
                    </a:pPr>
                    <a:r>
                      <a:rPr lang="en-US" dirty="0" smtClean="0"/>
                      <a:t>Non- Acquired</a:t>
                    </a:r>
                    <a:r>
                      <a:rPr lang="en-US" dirty="0"/>
                      <a:t>
53%</a:t>
                    </a:r>
                  </a:p>
                </c:rich>
              </c:tx>
              <c:spPr>
                <a:noFill/>
              </c:spPr>
              <c:showLegendKey val="0"/>
              <c:showVal val="0"/>
              <c:showCatName val="1"/>
              <c:showSerName val="0"/>
              <c:showPercent val="1"/>
              <c:showBubbleSize val="0"/>
            </c:dLbl>
            <c:dLbl>
              <c:idx val="1"/>
              <c:layout>
                <c:manualLayout>
                  <c:x val="-0.17165326408667009"/>
                  <c:y val="-0.23014280842571391"/>
                </c:manualLayout>
              </c:layout>
              <c:showLegendKey val="0"/>
              <c:showVal val="0"/>
              <c:showCatName val="1"/>
              <c:showSerName val="0"/>
              <c:showPercent val="1"/>
              <c:showBubbleSize val="0"/>
            </c:dLbl>
            <c:dLbl>
              <c:idx val="2"/>
              <c:layout>
                <c:manualLayout>
                  <c:x val="0.19148936170212766"/>
                  <c:y val="-0.26354596966433891"/>
                </c:manualLayout>
              </c:layout>
              <c:tx>
                <c:rich>
                  <a:bodyPr/>
                  <a:lstStyle/>
                  <a:p>
                    <a:r>
                      <a:rPr lang="en-US" dirty="0" smtClean="0"/>
                      <a:t> Acquired Non- Impaired</a:t>
                    </a:r>
                    <a:r>
                      <a:rPr lang="en-US" dirty="0"/>
                      <a:t>
27%</a:t>
                    </a:r>
                  </a:p>
                </c:rich>
              </c:tx>
              <c:showLegendKey val="0"/>
              <c:showVal val="0"/>
              <c:showCatName val="1"/>
              <c:showSerName val="0"/>
              <c:showPercent val="1"/>
              <c:showBubbleSize val="0"/>
            </c:dLbl>
            <c:dLbl>
              <c:idx val="3"/>
              <c:layout>
                <c:manualLayout>
                  <c:x val="0.19410627870734909"/>
                  <c:y val="-0.31702828813065032"/>
                </c:manualLayout>
              </c:layout>
              <c:showLegendKey val="0"/>
              <c:showVal val="0"/>
              <c:showCatName val="1"/>
              <c:showSerName val="0"/>
              <c:showPercent val="1"/>
              <c:showBubbleSize val="0"/>
            </c:dLbl>
            <c:spPr>
              <a:noFill/>
            </c:spPr>
            <c:txPr>
              <a:bodyPr/>
              <a:lstStyle/>
              <a:p>
                <a:pPr>
                  <a:defRPr sz="1050" b="1"/>
                </a:pPr>
                <a:endParaRPr lang="en-US"/>
              </a:p>
            </c:txPr>
            <c:showLegendKey val="0"/>
            <c:showVal val="0"/>
            <c:showCatName val="1"/>
            <c:showSerName val="0"/>
            <c:showPercent val="1"/>
            <c:showBubbleSize val="0"/>
            <c:showLeaderLines val="1"/>
          </c:dLbls>
          <c:cat>
            <c:strRef>
              <c:f>'Balance Sheet'!$A$10:$A$12</c:f>
              <c:strCache>
                <c:ptCount val="3"/>
                <c:pt idx="0">
                  <c:v>NonAcquired</c:v>
                </c:pt>
                <c:pt idx="1">
                  <c:v>Acquired Impaired</c:v>
                </c:pt>
                <c:pt idx="2">
                  <c:v>Acquired NonImpaired</c:v>
                </c:pt>
              </c:strCache>
            </c:strRef>
          </c:cat>
          <c:val>
            <c:numRef>
              <c:f>'Balance Sheet'!$B$10:$B$12</c:f>
              <c:numCache>
                <c:formatCode>_("$"* #,##0_);_("$"* \(#,##0\);_("$"* "-"??_);_(@_)</c:formatCode>
                <c:ptCount val="3"/>
                <c:pt idx="0">
                  <c:v>2945.2890000000002</c:v>
                </c:pt>
                <c:pt idx="1">
                  <c:v>1113.7629999999999</c:v>
                </c:pt>
                <c:pt idx="2">
                  <c:v>1512.201</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5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92D050"/>
              </a:solidFill>
            </c:spPr>
          </c:dPt>
          <c:dPt>
            <c:idx val="2"/>
            <c:bubble3D val="0"/>
            <c:spPr>
              <a:solidFill>
                <a:srgbClr val="FFC000"/>
              </a:solidFill>
            </c:spPr>
          </c:dPt>
          <c:dPt>
            <c:idx val="3"/>
            <c:bubble3D val="0"/>
            <c:spPr>
              <a:solidFill>
                <a:schemeClr val="accent1">
                  <a:lumMod val="75000"/>
                </a:schemeClr>
              </a:solidFill>
            </c:spPr>
          </c:dPt>
          <c:dPt>
            <c:idx val="4"/>
            <c:bubble3D val="0"/>
            <c:spPr>
              <a:solidFill>
                <a:schemeClr val="bg2">
                  <a:lumMod val="75000"/>
                </a:schemeClr>
              </a:solidFill>
            </c:spPr>
          </c:dPt>
          <c:dLbls>
            <c:dLbl>
              <c:idx val="0"/>
              <c:layout>
                <c:manualLayout>
                  <c:x val="-0.19871578552680916"/>
                  <c:y val="0.18182957569915076"/>
                </c:manualLayout>
              </c:layout>
              <c:showLegendKey val="0"/>
              <c:showVal val="0"/>
              <c:showCatName val="1"/>
              <c:showSerName val="0"/>
              <c:showPercent val="1"/>
              <c:showBubbleSize val="0"/>
            </c:dLbl>
            <c:dLbl>
              <c:idx val="1"/>
              <c:layout>
                <c:manualLayout>
                  <c:x val="-0.11320753544860152"/>
                  <c:y val="-0.29466639315376159"/>
                </c:manualLayout>
              </c:layout>
              <c:showLegendKey val="0"/>
              <c:showVal val="0"/>
              <c:showCatName val="1"/>
              <c:showSerName val="0"/>
              <c:showPercent val="1"/>
              <c:showBubbleSize val="0"/>
            </c:dLbl>
            <c:dLbl>
              <c:idx val="2"/>
              <c:layout>
                <c:manualLayout>
                  <c:x val="0.19561871334130573"/>
                  <c:y val="9.2625355698273182E-2"/>
                </c:manualLayout>
              </c:layout>
              <c:showLegendKey val="0"/>
              <c:showVal val="0"/>
              <c:showCatName val="1"/>
              <c:showSerName val="0"/>
              <c:showPercent val="1"/>
              <c:showBubbleSize val="0"/>
            </c:dLbl>
            <c:dLbl>
              <c:idx val="3"/>
              <c:layout>
                <c:manualLayout>
                  <c:x val="-5.8652846965557878E-2"/>
                  <c:y val="4.5081395852813046E-2"/>
                </c:manualLayout>
              </c:layout>
              <c:spPr/>
              <c:txPr>
                <a:bodyPr/>
                <a:lstStyle/>
                <a:p>
                  <a:pPr>
                    <a:defRPr sz="1050" b="1">
                      <a:solidFill>
                        <a:sysClr val="windowText" lastClr="000000"/>
                      </a:solidFill>
                    </a:defRPr>
                  </a:pPr>
                  <a:endParaRPr lang="en-US"/>
                </a:p>
              </c:txPr>
              <c:showLegendKey val="0"/>
              <c:showVal val="0"/>
              <c:showCatName val="1"/>
              <c:showSerName val="0"/>
              <c:showPercent val="1"/>
              <c:showBubbleSize val="0"/>
            </c:dLbl>
            <c:dLbl>
              <c:idx val="4"/>
              <c:layout>
                <c:manualLayout>
                  <c:x val="0.21422224007713322"/>
                  <c:y val="1.0760943352108394E-3"/>
                </c:manualLayout>
              </c:layout>
              <c:showLegendKey val="0"/>
              <c:showVal val="0"/>
              <c:showCatName val="1"/>
              <c:showSerName val="0"/>
              <c:showPercent val="1"/>
              <c:showBubbleSize val="0"/>
            </c:dLbl>
            <c:txPr>
              <a:bodyPr/>
              <a:lstStyle/>
              <a:p>
                <a:pPr>
                  <a:defRPr sz="1050" b="1"/>
                </a:pPr>
                <a:endParaRPr lang="en-US"/>
              </a:p>
            </c:txPr>
            <c:showLegendKey val="0"/>
            <c:showVal val="0"/>
            <c:showCatName val="1"/>
            <c:showSerName val="0"/>
            <c:showPercent val="1"/>
            <c:showBubbleSize val="0"/>
            <c:showLeaderLines val="1"/>
          </c:dLbls>
          <c:cat>
            <c:strRef>
              <c:f>'[Chart in Microsoft PowerPoint]Balance Sheet'!$A$33:$A$37</c:f>
              <c:strCache>
                <c:ptCount val="5"/>
                <c:pt idx="0">
                  <c:v>NonInterest Bearing DDA</c:v>
                </c:pt>
                <c:pt idx="1">
                  <c:v>Transaction Accounts</c:v>
                </c:pt>
                <c:pt idx="2">
                  <c:v>Time Deposits</c:v>
                </c:pt>
                <c:pt idx="3">
                  <c:v>FFP &amp; Repos</c:v>
                </c:pt>
                <c:pt idx="4">
                  <c:v>TRUPS / Other Borrowings</c:v>
                </c:pt>
              </c:strCache>
            </c:strRef>
          </c:cat>
          <c:val>
            <c:numRef>
              <c:f>'[Chart in Microsoft PowerPoint]Balance Sheet'!$B$33:$B$37</c:f>
              <c:numCache>
                <c:formatCode>_(* #,##0_);_(* \(#,##0\);_(* "-"??_);_(@_)</c:formatCode>
                <c:ptCount val="5"/>
                <c:pt idx="0" formatCode="_(&quot;$&quot;* #,##0_);_(&quot;$&quot;* \(#,##0\);_(&quot;$&quot;* &quot;-&quot;??_);_(@_)">
                  <c:v>1581</c:v>
                </c:pt>
                <c:pt idx="1">
                  <c:v>3596</c:v>
                </c:pt>
                <c:pt idx="2">
                  <c:v>1453</c:v>
                </c:pt>
                <c:pt idx="3">
                  <c:v>255</c:v>
                </c:pt>
                <c:pt idx="4">
                  <c:v>101</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0"/>
      <c:perspective val="30"/>
    </c:view3D>
    <c:floor>
      <c:thickness val="0"/>
      <c:spPr>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6.734974737154395E-2"/>
          <c:y val="3.4001210799987143E-2"/>
          <c:w val="0.90189285162884036"/>
          <c:h val="0.90261560769499172"/>
        </c:manualLayout>
      </c:layout>
      <c:bar3DChart>
        <c:barDir val="col"/>
        <c:grouping val="standard"/>
        <c:varyColors val="0"/>
        <c:ser>
          <c:idx val="0"/>
          <c:order val="0"/>
          <c:tx>
            <c:strRef>
              <c:f>Sheet1!$B$1</c:f>
              <c:strCache>
                <c:ptCount val="1"/>
                <c:pt idx="0">
                  <c:v>Operating Efficiency Ratio (exc'l OREO, loan related and merger related cost)</c:v>
                </c:pt>
              </c:strCache>
            </c:strRef>
          </c:tx>
          <c:spPr>
            <a:solidFill>
              <a:schemeClr val="tx2"/>
            </a:solidFill>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0"/>
              <c:layout>
                <c:manualLayout>
                  <c:x val="-6.1514801999231067E-3"/>
                  <c:y val="6.1967693850316301E-2"/>
                </c:manualLayout>
              </c:layout>
              <c:showLegendKey val="0"/>
              <c:showVal val="1"/>
              <c:showCatName val="0"/>
              <c:showSerName val="0"/>
              <c:showPercent val="0"/>
              <c:showBubbleSize val="0"/>
            </c:dLbl>
            <c:dLbl>
              <c:idx val="1"/>
              <c:layout>
                <c:manualLayout>
                  <c:x val="1.5378700499808049E-3"/>
                  <c:y val="5.4677376926749614E-2"/>
                </c:manualLayout>
              </c:layout>
              <c:showLegendKey val="0"/>
              <c:showVal val="1"/>
              <c:showCatName val="0"/>
              <c:showSerName val="0"/>
              <c:showPercent val="0"/>
              <c:showBubbleSize val="0"/>
            </c:dLbl>
            <c:dLbl>
              <c:idx val="2"/>
              <c:layout>
                <c:manualLayout>
                  <c:x val="-4.61361014994233E-3"/>
                  <c:y val="5.8322535388532992E-2"/>
                </c:manualLayout>
              </c:layout>
              <c:showLegendKey val="0"/>
              <c:showVal val="1"/>
              <c:showCatName val="0"/>
              <c:showSerName val="0"/>
              <c:showPercent val="0"/>
              <c:showBubbleSize val="0"/>
            </c:dLbl>
            <c:dLbl>
              <c:idx val="3"/>
              <c:layout>
                <c:manualLayout>
                  <c:x val="-1.5378700499807767E-3"/>
                  <c:y val="6.3790273081207965E-2"/>
                </c:manualLayout>
              </c:layout>
              <c:showLegendKey val="0"/>
              <c:showVal val="1"/>
              <c:showCatName val="0"/>
              <c:showSerName val="0"/>
              <c:showPercent val="0"/>
              <c:showBubbleSize val="0"/>
            </c:dLbl>
            <c:dLbl>
              <c:idx val="4"/>
              <c:layout>
                <c:manualLayout>
                  <c:x val="0"/>
                  <c:y val="6.014511461942465E-2"/>
                </c:manualLayout>
              </c:layout>
              <c:showLegendKey val="0"/>
              <c:showVal val="1"/>
              <c:showCatName val="0"/>
              <c:showSerName val="0"/>
              <c:showPercent val="0"/>
              <c:showBubbleSize val="0"/>
            </c:dLbl>
            <c:dLbl>
              <c:idx val="5"/>
              <c:layout>
                <c:manualLayout>
                  <c:x val="1.5378700499807767E-3"/>
                  <c:y val="5.1032218464966438E-2"/>
                </c:manualLayout>
              </c:layout>
              <c:showLegendKey val="0"/>
              <c:showVal val="1"/>
              <c:showCatName val="0"/>
              <c:showSerName val="0"/>
              <c:showPercent val="0"/>
              <c:showBubbleSize val="0"/>
            </c:dLbl>
            <c:dLbl>
              <c:idx val="6"/>
              <c:layout>
                <c:manualLayout>
                  <c:x val="-3.0757400999615533E-3"/>
                  <c:y val="4.7387060003183053E-2"/>
                </c:manualLayout>
              </c:layout>
              <c:showLegendKey val="0"/>
              <c:showVal val="1"/>
              <c:showCatName val="0"/>
              <c:showSerName val="0"/>
              <c:showPercent val="0"/>
              <c:showBubbleSize val="0"/>
            </c:dLbl>
            <c:dLbl>
              <c:idx val="7"/>
              <c:layout>
                <c:manualLayout>
                  <c:x val="-1.5378700499806639E-3"/>
                  <c:y val="6.1967693850316301E-2"/>
                </c:manualLayout>
              </c:layout>
              <c:showLegendKey val="0"/>
              <c:showVal val="1"/>
              <c:showCatName val="0"/>
              <c:showSerName val="0"/>
              <c:showPercent val="0"/>
              <c:showBubbleSize val="0"/>
            </c:dLbl>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1Q 2013</c:v>
                </c:pt>
                <c:pt idx="1">
                  <c:v>2Q 2013</c:v>
                </c:pt>
                <c:pt idx="2">
                  <c:v>3Q 2013</c:v>
                </c:pt>
                <c:pt idx="3">
                  <c:v>4Q 2013</c:v>
                </c:pt>
                <c:pt idx="4">
                  <c:v>1Q 2014</c:v>
                </c:pt>
              </c:strCache>
            </c:strRef>
          </c:cat>
          <c:val>
            <c:numRef>
              <c:f>Sheet1!$B$2:$B$6</c:f>
              <c:numCache>
                <c:formatCode>0.0%</c:formatCode>
                <c:ptCount val="5"/>
                <c:pt idx="0">
                  <c:v>0.64500000000000002</c:v>
                </c:pt>
                <c:pt idx="1">
                  <c:v>0.63800000000000001</c:v>
                </c:pt>
                <c:pt idx="2">
                  <c:v>0.64300000000000002</c:v>
                </c:pt>
                <c:pt idx="3">
                  <c:v>0.66300000000000003</c:v>
                </c:pt>
                <c:pt idx="4">
                  <c:v>0.64059999999999995</c:v>
                </c:pt>
              </c:numCache>
            </c:numRef>
          </c:val>
        </c:ser>
        <c:ser>
          <c:idx val="1"/>
          <c:order val="1"/>
          <c:tx>
            <c:strRef>
              <c:f>Sheet1!$C$1</c:f>
              <c:strCache>
                <c:ptCount val="1"/>
                <c:pt idx="0">
                  <c:v>Efficiency Ratio</c:v>
                </c:pt>
              </c:strCache>
            </c:strRef>
          </c:tx>
          <c:spPr>
            <a:solidFill>
              <a:schemeClr val="tx1">
                <a:lumMod val="50000"/>
                <a:lumOff val="50000"/>
              </a:schemeClr>
            </a:solidFill>
            <a:scene3d>
              <a:camera prst="orthographicFront"/>
              <a:lightRig rig="threePt" dir="t"/>
            </a:scene3d>
            <a:sp3d>
              <a:bevelT/>
            </a:sp3d>
          </c:spPr>
          <c:invertIfNegative val="0"/>
          <c:dLbls>
            <c:dLbl>
              <c:idx val="0"/>
              <c:layout>
                <c:manualLayout>
                  <c:x val="0"/>
                  <c:y val="5.4677376926749677E-2"/>
                </c:manualLayout>
              </c:layout>
              <c:showLegendKey val="0"/>
              <c:showVal val="1"/>
              <c:showCatName val="0"/>
              <c:showSerName val="0"/>
              <c:showPercent val="0"/>
              <c:showBubbleSize val="0"/>
            </c:dLbl>
            <c:dLbl>
              <c:idx val="1"/>
              <c:layout>
                <c:manualLayout>
                  <c:x val="-3.0757400999615252E-3"/>
                  <c:y val="5.4677376926749746E-2"/>
                </c:manualLayout>
              </c:layout>
              <c:showLegendKey val="0"/>
              <c:showVal val="1"/>
              <c:showCatName val="0"/>
              <c:showSerName val="0"/>
              <c:showPercent val="0"/>
              <c:showBubbleSize val="0"/>
            </c:dLbl>
            <c:dLbl>
              <c:idx val="2"/>
              <c:layout>
                <c:manualLayout>
                  <c:x val="1.5378700499807767E-3"/>
                  <c:y val="6.5612852312099679E-2"/>
                </c:manualLayout>
              </c:layout>
              <c:showLegendKey val="0"/>
              <c:showVal val="1"/>
              <c:showCatName val="0"/>
              <c:showSerName val="0"/>
              <c:showPercent val="0"/>
              <c:showBubbleSize val="0"/>
            </c:dLbl>
            <c:dLbl>
              <c:idx val="3"/>
              <c:layout>
                <c:manualLayout>
                  <c:x val="-5.6387917101265025E-17"/>
                  <c:y val="5.6499956157641334E-2"/>
                </c:manualLayout>
              </c:layout>
              <c:showLegendKey val="0"/>
              <c:showVal val="1"/>
              <c:showCatName val="0"/>
              <c:showSerName val="0"/>
              <c:showPercent val="0"/>
              <c:showBubbleSize val="0"/>
            </c:dLbl>
            <c:dLbl>
              <c:idx val="4"/>
              <c:layout>
                <c:manualLayout>
                  <c:x val="1.5378700499807767E-3"/>
                  <c:y val="5.4677376926749677E-2"/>
                </c:manualLayout>
              </c:layout>
              <c:showLegendKey val="0"/>
              <c:showVal val="1"/>
              <c:showCatName val="0"/>
              <c:showSerName val="0"/>
              <c:showPercent val="0"/>
              <c:showBubbleSize val="0"/>
            </c:dLbl>
            <c:dLbl>
              <c:idx val="5"/>
              <c:layout>
                <c:manualLayout>
                  <c:x val="0"/>
                  <c:y val="5.6499956157641334E-2"/>
                </c:manualLayout>
              </c:layout>
              <c:showLegendKey val="0"/>
              <c:showVal val="1"/>
              <c:showCatName val="0"/>
              <c:showSerName val="0"/>
              <c:showPercent val="0"/>
              <c:showBubbleSize val="0"/>
            </c:dLbl>
            <c:dLbl>
              <c:idx val="6"/>
              <c:layout>
                <c:manualLayout>
                  <c:x val="4.61361014994233E-3"/>
                  <c:y val="5.1032218464966368E-2"/>
                </c:manualLayout>
              </c:layout>
              <c:showLegendKey val="0"/>
              <c:showVal val="1"/>
              <c:showCatName val="0"/>
              <c:showSerName val="0"/>
              <c:showPercent val="0"/>
              <c:showBubbleSize val="0"/>
            </c:dLbl>
            <c:dLbl>
              <c:idx val="7"/>
              <c:layout>
                <c:manualLayout>
                  <c:x val="1.5378700499807767E-3"/>
                  <c:y val="5.8322535388532992E-2"/>
                </c:manualLayout>
              </c:layout>
              <c:showLegendKey val="0"/>
              <c:showVal val="1"/>
              <c:showCatName val="0"/>
              <c:showSerName val="0"/>
              <c:showPercent val="0"/>
              <c:showBubbleSize val="0"/>
            </c:dLbl>
            <c:txPr>
              <a:bodyPr anchor="t" anchorCtr="0"/>
              <a:lstStyle/>
              <a:p>
                <a:pPr>
                  <a:defRPr sz="1400" b="1">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1Q 2013</c:v>
                </c:pt>
                <c:pt idx="1">
                  <c:v>2Q 2013</c:v>
                </c:pt>
                <c:pt idx="2">
                  <c:v>3Q 2013</c:v>
                </c:pt>
                <c:pt idx="3">
                  <c:v>4Q 2013</c:v>
                </c:pt>
                <c:pt idx="4">
                  <c:v>1Q 2014</c:v>
                </c:pt>
              </c:strCache>
            </c:strRef>
          </c:cat>
          <c:val>
            <c:numRef>
              <c:f>Sheet1!$C$2:$C$6</c:f>
              <c:numCache>
                <c:formatCode>0.0%</c:formatCode>
                <c:ptCount val="5"/>
                <c:pt idx="0">
                  <c:v>0.72370000000000001</c:v>
                </c:pt>
                <c:pt idx="1">
                  <c:v>0.69489999999999996</c:v>
                </c:pt>
                <c:pt idx="2">
                  <c:v>0.78739999999999999</c:v>
                </c:pt>
                <c:pt idx="3">
                  <c:v>0.79200000000000004</c:v>
                </c:pt>
                <c:pt idx="4">
                  <c:v>0.73839999999999995</c:v>
                </c:pt>
              </c:numCache>
            </c:numRef>
          </c:val>
        </c:ser>
        <c:dLbls>
          <c:showLegendKey val="0"/>
          <c:showVal val="0"/>
          <c:showCatName val="0"/>
          <c:showSerName val="0"/>
          <c:showPercent val="0"/>
          <c:showBubbleSize val="0"/>
        </c:dLbls>
        <c:gapWidth val="17"/>
        <c:shape val="box"/>
        <c:axId val="391156480"/>
        <c:axId val="391158016"/>
        <c:axId val="388525120"/>
      </c:bar3DChart>
      <c:catAx>
        <c:axId val="391156480"/>
        <c:scaling>
          <c:orientation val="minMax"/>
        </c:scaling>
        <c:delete val="0"/>
        <c:axPos val="b"/>
        <c:majorTickMark val="out"/>
        <c:minorTickMark val="none"/>
        <c:tickLblPos val="nextTo"/>
        <c:txPr>
          <a:bodyPr/>
          <a:lstStyle/>
          <a:p>
            <a:pPr>
              <a:defRPr sz="1400" b="1"/>
            </a:pPr>
            <a:endParaRPr lang="en-US"/>
          </a:p>
        </c:txPr>
        <c:crossAx val="391158016"/>
        <c:crosses val="autoZero"/>
        <c:auto val="1"/>
        <c:lblAlgn val="ctr"/>
        <c:lblOffset val="100"/>
        <c:noMultiLvlLbl val="0"/>
      </c:catAx>
      <c:valAx>
        <c:axId val="391158016"/>
        <c:scaling>
          <c:orientation val="minMax"/>
          <c:min val="0.5"/>
        </c:scaling>
        <c:delete val="0"/>
        <c:axPos val="l"/>
        <c:majorGridlines>
          <c:spPr>
            <a:ln>
              <a:noFill/>
            </a:ln>
          </c:spPr>
        </c:majorGridlines>
        <c:numFmt formatCode="0.0%" sourceLinked="1"/>
        <c:majorTickMark val="out"/>
        <c:minorTickMark val="none"/>
        <c:tickLblPos val="nextTo"/>
        <c:txPr>
          <a:bodyPr/>
          <a:lstStyle/>
          <a:p>
            <a:pPr>
              <a:defRPr sz="1050" b="1"/>
            </a:pPr>
            <a:endParaRPr lang="en-US"/>
          </a:p>
        </c:txPr>
        <c:crossAx val="391156480"/>
        <c:crosses val="autoZero"/>
        <c:crossBetween val="between"/>
      </c:valAx>
      <c:serAx>
        <c:axId val="388525120"/>
        <c:scaling>
          <c:orientation val="minMax"/>
        </c:scaling>
        <c:delete val="1"/>
        <c:axPos val="b"/>
        <c:majorTickMark val="out"/>
        <c:minorTickMark val="none"/>
        <c:tickLblPos val="nextTo"/>
        <c:crossAx val="391158016"/>
        <c:crosses val="autoZero"/>
      </c:serAx>
    </c:plotArea>
    <c:legend>
      <c:legendPos val="b"/>
      <c:layout>
        <c:manualLayout>
          <c:xMode val="edge"/>
          <c:yMode val="edge"/>
          <c:x val="6.0560838199723306E-2"/>
          <c:y val="0.85581651947097714"/>
          <c:w val="0.88195406370051499"/>
          <c:h val="4.4704863977544279E-2"/>
        </c:manualLayout>
      </c:layout>
      <c:overlay val="0"/>
      <c:spPr>
        <a:noFill/>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97491896109354E-2"/>
          <c:y val="0.12969778969999321"/>
          <c:w val="0.86297329702741032"/>
          <c:h val="0.62058284469503944"/>
        </c:manualLayout>
      </c:layout>
      <c:lineChart>
        <c:grouping val="standard"/>
        <c:varyColors val="0"/>
        <c:ser>
          <c:idx val="0"/>
          <c:order val="0"/>
          <c:tx>
            <c:strRef>
              <c:f>Sheet1!$B$1</c:f>
              <c:strCache>
                <c:ptCount val="1"/>
                <c:pt idx="0">
                  <c:v>Earnings</c:v>
                </c:pt>
              </c:strCache>
            </c:strRef>
          </c:tx>
          <c:spPr>
            <a:ln w="38100">
              <a:solidFill>
                <a:schemeClr val="accent1">
                  <a:lumMod val="50000"/>
                </a:schemeClr>
              </a:solidFill>
            </a:ln>
            <a:effectLst>
              <a:outerShdw blurRad="25400" dist="38100" dir="5400000" algn="t" rotWithShape="0">
                <a:schemeClr val="bg1">
                  <a:lumMod val="65000"/>
                  <a:alpha val="52000"/>
                </a:schemeClr>
              </a:outerShdw>
            </a:effectLst>
          </c:spPr>
          <c:marker>
            <c:symbol val="square"/>
            <c:size val="7"/>
            <c:spPr>
              <a:solidFill>
                <a:schemeClr val="accent1">
                  <a:lumMod val="50000"/>
                </a:schemeClr>
              </a:solidFill>
              <a:ln>
                <a:solidFill>
                  <a:schemeClr val="accent1">
                    <a:lumMod val="50000"/>
                  </a:schemeClr>
                </a:solidFill>
              </a:ln>
              <a:effectLst>
                <a:outerShdw blurRad="25400" dist="38100" dir="5400000" algn="t" rotWithShape="0">
                  <a:schemeClr val="bg1">
                    <a:lumMod val="65000"/>
                    <a:alpha val="52000"/>
                  </a:schemeClr>
                </a:outerShdw>
              </a:effectLst>
            </c:spPr>
          </c:marker>
          <c:dLbls>
            <c:dLbl>
              <c:idx val="2"/>
              <c:layout>
                <c:manualLayout>
                  <c:x val="-5.5766970330492674E-2"/>
                  <c:y val="-3.1899368579445919E-2"/>
                </c:manualLayout>
              </c:layout>
              <c:dLblPos val="r"/>
              <c:showLegendKey val="0"/>
              <c:showVal val="1"/>
              <c:showCatName val="0"/>
              <c:showSerName val="0"/>
              <c:showPercent val="0"/>
              <c:showBubbleSize val="0"/>
            </c:dLbl>
            <c:numFmt formatCode="&quot;$&quot;#,##0.00" sourceLinked="0"/>
            <c:txPr>
              <a:bodyPr anchor="b" anchorCtr="0"/>
              <a:lstStyle/>
              <a:p>
                <a:pPr>
                  <a:defRPr sz="1700" b="1">
                    <a:solidFill>
                      <a:srgbClr val="C00000"/>
                    </a:solidFill>
                  </a:defRPr>
                </a:pPr>
                <a:endParaRPr lang="en-US"/>
              </a:p>
            </c:txPr>
            <c:dLblPos val="t"/>
            <c:showLegendKey val="0"/>
            <c:showVal val="1"/>
            <c:showCatName val="0"/>
            <c:showSerName val="0"/>
            <c:showPercent val="0"/>
            <c:showBubbleSize val="0"/>
            <c:showLeaderLines val="0"/>
          </c:dLbls>
          <c:cat>
            <c:strRef>
              <c:f>Sheet1!$A$2:$A$10</c:f>
              <c:strCache>
                <c:ptCount val="9"/>
                <c:pt idx="0">
                  <c:v>1Q12</c:v>
                </c:pt>
                <c:pt idx="1">
                  <c:v>2Q12</c:v>
                </c:pt>
                <c:pt idx="2">
                  <c:v>3Q12</c:v>
                </c:pt>
                <c:pt idx="3">
                  <c:v>4Q12</c:v>
                </c:pt>
                <c:pt idx="4">
                  <c:v>1Q13</c:v>
                </c:pt>
                <c:pt idx="5">
                  <c:v>2Q13</c:v>
                </c:pt>
                <c:pt idx="6">
                  <c:v>3Q13</c:v>
                </c:pt>
                <c:pt idx="7">
                  <c:v>4Q13</c:v>
                </c:pt>
                <c:pt idx="8">
                  <c:v>1Q14</c:v>
                </c:pt>
              </c:strCache>
            </c:strRef>
          </c:cat>
          <c:val>
            <c:numRef>
              <c:f>Sheet1!$B$2:$B$10</c:f>
              <c:numCache>
                <c:formatCode>_("$"* #,##0.00_);_("$"* \(#,##0.00\);_("$"* "-"??_);_(@_)</c:formatCode>
                <c:ptCount val="9"/>
                <c:pt idx="0">
                  <c:v>0.51</c:v>
                </c:pt>
                <c:pt idx="1">
                  <c:v>0.63</c:v>
                </c:pt>
                <c:pt idx="2">
                  <c:v>0.63</c:v>
                </c:pt>
                <c:pt idx="3">
                  <c:v>0.72</c:v>
                </c:pt>
                <c:pt idx="4">
                  <c:v>0.71</c:v>
                </c:pt>
                <c:pt idx="5">
                  <c:v>0.77</c:v>
                </c:pt>
                <c:pt idx="6">
                  <c:v>0.85</c:v>
                </c:pt>
                <c:pt idx="7">
                  <c:v>0.8</c:v>
                </c:pt>
                <c:pt idx="8">
                  <c:v>0.82</c:v>
                </c:pt>
              </c:numCache>
            </c:numRef>
          </c:val>
          <c:smooth val="0"/>
        </c:ser>
        <c:dLbls>
          <c:showLegendKey val="0"/>
          <c:showVal val="0"/>
          <c:showCatName val="0"/>
          <c:showSerName val="0"/>
          <c:showPercent val="0"/>
          <c:showBubbleSize val="0"/>
        </c:dLbls>
        <c:marker val="1"/>
        <c:smooth val="0"/>
        <c:axId val="391235072"/>
        <c:axId val="391236608"/>
      </c:lineChart>
      <c:catAx>
        <c:axId val="391235072"/>
        <c:scaling>
          <c:orientation val="minMax"/>
        </c:scaling>
        <c:delete val="0"/>
        <c:axPos val="b"/>
        <c:numFmt formatCode="@" sourceLinked="0"/>
        <c:majorTickMark val="out"/>
        <c:minorTickMark val="none"/>
        <c:tickLblPos val="nextTo"/>
        <c:txPr>
          <a:bodyPr/>
          <a:lstStyle/>
          <a:p>
            <a:pPr algn="ctr">
              <a:defRPr lang="en-US" sz="1600" b="1" i="0" u="none" strike="noStrike" kern="1200" baseline="0">
                <a:solidFill>
                  <a:srgbClr val="000000"/>
                </a:solidFill>
                <a:latin typeface="+mn-lt"/>
                <a:ea typeface="+mn-ea"/>
                <a:cs typeface="+mn-cs"/>
              </a:defRPr>
            </a:pPr>
            <a:endParaRPr lang="en-US"/>
          </a:p>
        </c:txPr>
        <c:crossAx val="391236608"/>
        <c:crosses val="autoZero"/>
        <c:auto val="1"/>
        <c:lblAlgn val="ctr"/>
        <c:lblOffset val="100"/>
        <c:noMultiLvlLbl val="0"/>
      </c:catAx>
      <c:valAx>
        <c:axId val="391236608"/>
        <c:scaling>
          <c:orientation val="minMax"/>
          <c:max val="1"/>
          <c:min val="0.4"/>
        </c:scaling>
        <c:delete val="0"/>
        <c:axPos val="l"/>
        <c:majorGridlines>
          <c:spPr>
            <a:ln>
              <a:noFill/>
            </a:ln>
          </c:spPr>
        </c:majorGridlines>
        <c:numFmt formatCode="&quot;$&quot;#,##0.00" sourceLinked="0"/>
        <c:majorTickMark val="out"/>
        <c:minorTickMark val="none"/>
        <c:tickLblPos val="nextTo"/>
        <c:txPr>
          <a:bodyPr/>
          <a:lstStyle/>
          <a:p>
            <a:pPr>
              <a:defRPr sz="1400" b="1">
                <a:latin typeface="Arial" pitchFamily="34" charset="0"/>
                <a:cs typeface="Arial" pitchFamily="34" charset="0"/>
              </a:defRPr>
            </a:pPr>
            <a:endParaRPr lang="en-US"/>
          </a:p>
        </c:txPr>
        <c:crossAx val="391235072"/>
        <c:crosses val="autoZero"/>
        <c:crossBetween val="between"/>
        <c:majorUnit val="0.2"/>
      </c:valAx>
    </c:plotArea>
    <c:plotVisOnly val="1"/>
    <c:dispBlanksAs val="gap"/>
    <c:showDLblsOverMax val="0"/>
  </c:chart>
  <c:spPr>
    <a:scene3d>
      <a:camera prst="orthographicFront"/>
      <a:lightRig rig="threePt" dir="t"/>
    </a:scene3d>
    <a:sp3d>
      <a:bevelT/>
    </a:sp3d>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0.36102</cdr:x>
      <cdr:y>0.54164</cdr:y>
    </cdr:from>
    <cdr:to>
      <cdr:x>0.62517</cdr:x>
      <cdr:y>0.67913</cdr:y>
    </cdr:to>
    <cdr:sp macro="" textlink="">
      <cdr:nvSpPr>
        <cdr:cNvPr id="10" name="Rectangle 9"/>
        <cdr:cNvSpPr/>
      </cdr:nvSpPr>
      <cdr:spPr>
        <a:xfrm xmlns:a="http://schemas.openxmlformats.org/drawingml/2006/main">
          <a:off x="3124200" y="3962400"/>
          <a:ext cx="2285920" cy="1005817"/>
        </a:xfrm>
        <a:prstGeom xmlns:a="http://schemas.openxmlformats.org/drawingml/2006/main" prst="rect">
          <a:avLst/>
        </a:prstGeom>
        <a:solidFill xmlns:a="http://schemas.openxmlformats.org/drawingml/2006/main">
          <a:schemeClr val="bg1">
            <a:lumMod val="95000"/>
          </a:schemeClr>
        </a:solidFill>
        <a:effectLst xmlns:a="http://schemas.openxmlformats.org/drawingml/2006/main">
          <a:outerShdw blurRad="63500" dist="38100" dir="8100000" algn="tr" rotWithShape="0">
            <a:schemeClr val="accent1">
              <a:lumMod val="50000"/>
              <a:alpha val="35000"/>
            </a:scheme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US" sz="1600" b="1" dirty="0" smtClean="0">
              <a:solidFill>
                <a:srgbClr val="C00000"/>
              </a:solidFill>
            </a:rPr>
            <a:t>Savannah Bancorp</a:t>
          </a:r>
        </a:p>
        <a:p xmlns:a="http://schemas.openxmlformats.org/drawingml/2006/main">
          <a:endParaRPr lang="en-US" sz="400" dirty="0" smtClean="0">
            <a:solidFill>
              <a:schemeClr val="tx1"/>
            </a:solidFill>
          </a:endParaRPr>
        </a:p>
        <a:p xmlns:a="http://schemas.openxmlformats.org/drawingml/2006/main">
          <a:r>
            <a:rPr lang="en-US" sz="1400" dirty="0" smtClean="0">
              <a:solidFill>
                <a:schemeClr val="tx1"/>
              </a:solidFill>
            </a:rPr>
            <a:t>Closing: December 13, 2012</a:t>
          </a:r>
        </a:p>
        <a:p xmlns:a="http://schemas.openxmlformats.org/drawingml/2006/main">
          <a:endParaRPr lang="en-US" sz="400" dirty="0" smtClean="0">
            <a:solidFill>
              <a:schemeClr val="tx1"/>
            </a:solidFill>
          </a:endParaRPr>
        </a:p>
        <a:p xmlns:a="http://schemas.openxmlformats.org/drawingml/2006/main">
          <a:r>
            <a:rPr lang="en-US" sz="1400" dirty="0" smtClean="0">
              <a:solidFill>
                <a:schemeClr val="tx1"/>
              </a:solidFill>
            </a:rPr>
            <a:t>Conversion: February 2013</a:t>
          </a:r>
          <a:endParaRPr lang="en-US" sz="1400" dirty="0">
            <a:solidFill>
              <a:schemeClr val="tx1"/>
            </a:solidFill>
          </a:endParaRPr>
        </a:p>
      </cdr:txBody>
    </cdr:sp>
  </cdr:relSizeAnchor>
  <cdr:relSizeAnchor xmlns:cdr="http://schemas.openxmlformats.org/drawingml/2006/chartDrawing">
    <cdr:from>
      <cdr:x>0.10058</cdr:x>
      <cdr:y>0.28124</cdr:y>
    </cdr:from>
    <cdr:to>
      <cdr:x>0.36474</cdr:x>
      <cdr:y>0.41873</cdr:y>
    </cdr:to>
    <cdr:sp macro="" textlink="">
      <cdr:nvSpPr>
        <cdr:cNvPr id="11" name="Rectangle 10"/>
        <cdr:cNvSpPr/>
      </cdr:nvSpPr>
      <cdr:spPr>
        <a:xfrm xmlns:a="http://schemas.openxmlformats.org/drawingml/2006/main">
          <a:off x="870408" y="2057400"/>
          <a:ext cx="2286006" cy="1005818"/>
        </a:xfrm>
        <a:prstGeom xmlns:a="http://schemas.openxmlformats.org/drawingml/2006/main" prst="rect">
          <a:avLst/>
        </a:prstGeom>
        <a:solidFill xmlns:a="http://schemas.openxmlformats.org/drawingml/2006/main">
          <a:schemeClr val="bg1">
            <a:lumMod val="95000"/>
          </a:schemeClr>
        </a:solidFill>
        <a:effectLst xmlns:a="http://schemas.openxmlformats.org/drawingml/2006/main">
          <a:outerShdw blurRad="63500" dist="38100" dir="8100000" algn="tr" rotWithShape="0">
            <a:schemeClr val="accent1">
              <a:lumMod val="50000"/>
              <a:alpha val="35000"/>
            </a:scheme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b="1" dirty="0" smtClean="0">
              <a:solidFill>
                <a:srgbClr val="C00000"/>
              </a:solidFill>
            </a:rPr>
            <a:t>Peoples Bancorporation</a:t>
          </a:r>
        </a:p>
        <a:p xmlns:a="http://schemas.openxmlformats.org/drawingml/2006/main">
          <a:endParaRPr lang="en-US" sz="400" dirty="0" smtClean="0">
            <a:solidFill>
              <a:schemeClr val="tx1"/>
            </a:solidFill>
          </a:endParaRPr>
        </a:p>
        <a:p xmlns:a="http://schemas.openxmlformats.org/drawingml/2006/main">
          <a:r>
            <a:rPr lang="en-US" sz="1400" dirty="0" smtClean="0">
              <a:solidFill>
                <a:schemeClr val="tx1"/>
              </a:solidFill>
            </a:rPr>
            <a:t>Closing: April 24, 2012</a:t>
          </a:r>
        </a:p>
        <a:p xmlns:a="http://schemas.openxmlformats.org/drawingml/2006/main">
          <a:endParaRPr lang="en-US" sz="400" dirty="0" smtClean="0">
            <a:solidFill>
              <a:schemeClr val="tx1"/>
            </a:solidFill>
          </a:endParaRPr>
        </a:p>
        <a:p xmlns:a="http://schemas.openxmlformats.org/drawingml/2006/main">
          <a:r>
            <a:rPr lang="en-US" sz="1400" dirty="0" smtClean="0">
              <a:solidFill>
                <a:schemeClr val="tx1"/>
              </a:solidFill>
            </a:rPr>
            <a:t>Conversion: June 2012</a:t>
          </a:r>
          <a:endParaRPr lang="en-US" sz="1400" dirty="0">
            <a:solidFill>
              <a:schemeClr val="tx1"/>
            </a:solidFill>
          </a:endParaRPr>
        </a:p>
      </cdr:txBody>
    </cdr:sp>
  </cdr:relSizeAnchor>
  <cdr:relSizeAnchor xmlns:cdr="http://schemas.openxmlformats.org/drawingml/2006/chartDrawing">
    <cdr:from>
      <cdr:x>0.1235</cdr:x>
      <cdr:y>0.87799</cdr:y>
    </cdr:from>
    <cdr:to>
      <cdr:x>0.54946</cdr:x>
      <cdr:y>0.91576</cdr:y>
    </cdr:to>
    <cdr:sp macro="" textlink="">
      <cdr:nvSpPr>
        <cdr:cNvPr id="4" name="TextBox 1"/>
        <cdr:cNvSpPr txBox="1"/>
      </cdr:nvSpPr>
      <cdr:spPr>
        <a:xfrm xmlns:a="http://schemas.openxmlformats.org/drawingml/2006/main">
          <a:off x="1068794" y="6423024"/>
          <a:ext cx="3686185" cy="27628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b="0" dirty="0" smtClean="0">
              <a:solidFill>
                <a:prstClr val="white"/>
              </a:solidFill>
              <a:latin typeface="Arial" pitchFamily="34" charset="0"/>
              <a:cs typeface="Arial" pitchFamily="34" charset="0"/>
            </a:rPr>
            <a:t>See endnotes (</a:t>
          </a:r>
          <a:r>
            <a:rPr lang="en-US" sz="800" dirty="0">
              <a:solidFill>
                <a:prstClr val="white"/>
              </a:solidFill>
              <a:latin typeface="Arial" pitchFamily="34" charset="0"/>
              <a:cs typeface="Arial" pitchFamily="34" charset="0"/>
            </a:rPr>
            <a:t>2</a:t>
          </a:r>
          <a:r>
            <a:rPr lang="en-US" sz="800" b="0" dirty="0" smtClean="0">
              <a:solidFill>
                <a:prstClr val="white"/>
              </a:solidFill>
              <a:latin typeface="Arial" pitchFamily="34" charset="0"/>
              <a:cs typeface="Arial" pitchFamily="34" charset="0"/>
            </a:rPr>
            <a:t>)</a:t>
          </a:r>
          <a:endParaRPr lang="en-US" sz="800" b="0" dirty="0">
            <a:solidFill>
              <a:prstClr val="white"/>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2" tIns="46242" rIns="92482" bIns="46242"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82" tIns="46242" rIns="92482" bIns="46242" rtlCol="0"/>
          <a:lstStyle>
            <a:lvl1pPr algn="r">
              <a:defRPr sz="1200"/>
            </a:lvl1pPr>
          </a:lstStyle>
          <a:p>
            <a:fld id="{EB51EB63-8C87-4F38-80E7-3928178869EC}" type="datetimeFigureOut">
              <a:rPr lang="en-US" smtClean="0"/>
              <a:t>4/24/2014</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2" tIns="46242" rIns="92482" bIns="46242"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2" rIns="92482" bIns="462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2" tIns="46242" rIns="92482"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2" tIns="46242" rIns="92482" bIns="46242" rtlCol="0" anchor="b"/>
          <a:lstStyle>
            <a:lvl1pPr algn="r">
              <a:defRPr sz="1200"/>
            </a:lvl1pPr>
          </a:lstStyle>
          <a:p>
            <a:fld id="{AC4B2610-28CB-4F9B-BDB4-93941C50AFC2}" type="slidenum">
              <a:rPr lang="en-US" smtClean="0"/>
              <a:t>‹#›</a:t>
            </a:fld>
            <a:endParaRPr lang="en-US"/>
          </a:p>
        </p:txBody>
      </p:sp>
    </p:spTree>
    <p:extLst>
      <p:ext uri="{BB962C8B-B14F-4D97-AF65-F5344CB8AC3E}">
        <p14:creationId xmlns:p14="http://schemas.microsoft.com/office/powerpoint/2010/main" val="27602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9D9DB1C-6E23-40D4-8FF0-801A9FC61E01}"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4708" y="2653366"/>
            <a:ext cx="4236115" cy="1574987"/>
          </a:xfrm>
        </p:spPr>
        <p:txBody>
          <a:bodyPr>
            <a:noAutofit/>
          </a:bodyPr>
          <a:lstStyle>
            <a:lvl1pPr algn="l">
              <a:defRPr sz="3600">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43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152400" y="5743575"/>
            <a:ext cx="5867400" cy="365125"/>
          </a:xfrm>
          <a:prstGeom prst="rect">
            <a:avLst/>
          </a:prstGeom>
        </p:spPr>
        <p:txBody>
          <a:bodyPr/>
          <a:lstStyle/>
          <a:p>
            <a:pPr fontAlgn="base">
              <a:spcBef>
                <a:spcPct val="0"/>
              </a:spcBef>
              <a:spcAft>
                <a:spcPct val="0"/>
              </a:spcAft>
            </a:pPr>
            <a:endParaRPr lang="en-US" sz="1000" b="1" dirty="0">
              <a:solidFill>
                <a:prstClr val="black">
                  <a:tint val="75000"/>
                </a:prstClr>
              </a:solidFill>
              <a:latin typeface="Arial" charset="0"/>
              <a:cs typeface="Arial" charset="0"/>
            </a:endParaRPr>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pPr fontAlgn="base">
              <a:spcBef>
                <a:spcPct val="0"/>
              </a:spcBef>
              <a:spcAft>
                <a:spcPct val="0"/>
              </a:spcAft>
            </a:pPr>
            <a:fld id="{3441FEB7-64A5-4EC8-BDF0-2F03D50A6652}" type="slidenum">
              <a:rPr lang="en-US" sz="1000" b="1">
                <a:solidFill>
                  <a:srgbClr val="4F81BD">
                    <a:lumMod val="75000"/>
                  </a:srgbClr>
                </a:solidFill>
                <a:latin typeface="Arial" charset="0"/>
                <a:cs typeface="Arial" charset="0"/>
              </a:rPr>
              <a:pPr fontAlgn="base">
                <a:spcBef>
                  <a:spcPct val="0"/>
                </a:spcBef>
                <a:spcAft>
                  <a:spcPct val="0"/>
                </a:spcAft>
              </a:pPr>
              <a:t>‹#›</a:t>
            </a:fld>
            <a:endParaRPr lang="en-US" sz="1000" b="1" dirty="0">
              <a:solidFill>
                <a:srgbClr val="4F81BD">
                  <a:lumMod val="75000"/>
                </a:srgbClr>
              </a:solidFill>
              <a:latin typeface="Arial" charset="0"/>
              <a:cs typeface="Arial" charset="0"/>
            </a:endParaRPr>
          </a:p>
        </p:txBody>
      </p:sp>
    </p:spTree>
    <p:extLst>
      <p:ext uri="{BB962C8B-B14F-4D97-AF65-F5344CB8AC3E}">
        <p14:creationId xmlns:p14="http://schemas.microsoft.com/office/powerpoint/2010/main" val="208858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4708" y="2653366"/>
            <a:ext cx="4236115" cy="1574987"/>
          </a:xfrm>
        </p:spPr>
        <p:txBody>
          <a:bodyPr>
            <a:noAutofit/>
          </a:bodyPr>
          <a:lstStyle>
            <a:lvl1pPr algn="l">
              <a:defRPr sz="3600">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7155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8719"/>
            <a:ext cx="82296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idx="1"/>
          </p:nvPr>
        </p:nvSpPr>
        <p:spPr>
          <a:xfrm>
            <a:off x="457200" y="2359892"/>
            <a:ext cx="8229600" cy="4301565"/>
          </a:xfrm>
          <a:prstGeom prst="rect">
            <a:avLst/>
          </a:prstGeom>
        </p:spPr>
        <p:txBody>
          <a:bodyPr vert="horz" lIns="91440" tIns="45720" rIns="91440" bIns="45720" rtlCol="0">
            <a:normAutofit/>
          </a:bodyPr>
          <a:lstStyle>
            <a:lvl1pPr>
              <a:defRPr>
                <a:solidFill>
                  <a:srgbClr val="1D304D"/>
                </a:solidFill>
              </a:defRPr>
            </a:lvl1pPr>
            <a:lvl2pPr>
              <a:defRPr>
                <a:solidFill>
                  <a:srgbClr val="1D304D"/>
                </a:solidFill>
              </a:defRPr>
            </a:lvl2pPr>
            <a:lvl3pPr>
              <a:defRPr>
                <a:solidFill>
                  <a:srgbClr val="1D304D"/>
                </a:solidFill>
              </a:defRPr>
            </a:lvl3pPr>
            <a:lvl4pPr>
              <a:defRPr>
                <a:solidFill>
                  <a:srgbClr val="1D304D"/>
                </a:solidFill>
              </a:defRPr>
            </a:lvl4pPr>
            <a:lvl5pPr>
              <a:defRPr>
                <a:solidFill>
                  <a:srgbClr val="1D304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60657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25513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4708" y="2653366"/>
            <a:ext cx="4236115" cy="1574987"/>
          </a:xfrm>
        </p:spPr>
        <p:txBody>
          <a:bodyPr>
            <a:noAutofit/>
          </a:bodyPr>
          <a:lstStyle>
            <a:lvl1pPr algn="l">
              <a:defRPr sz="3600">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9475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8719"/>
            <a:ext cx="82296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idx="1"/>
          </p:nvPr>
        </p:nvSpPr>
        <p:spPr>
          <a:xfrm>
            <a:off x="457200" y="2359892"/>
            <a:ext cx="8229600" cy="4301565"/>
          </a:xfrm>
          <a:prstGeom prst="rect">
            <a:avLst/>
          </a:prstGeom>
        </p:spPr>
        <p:txBody>
          <a:bodyPr vert="horz" lIns="91440" tIns="45720" rIns="91440" bIns="45720" rtlCol="0">
            <a:normAutofit/>
          </a:bodyPr>
          <a:lstStyle>
            <a:lvl1pPr>
              <a:defRPr>
                <a:solidFill>
                  <a:srgbClr val="1D304D"/>
                </a:solidFill>
              </a:defRPr>
            </a:lvl1pPr>
            <a:lvl2pPr>
              <a:defRPr>
                <a:solidFill>
                  <a:srgbClr val="1D304D"/>
                </a:solidFill>
              </a:defRPr>
            </a:lvl2pPr>
            <a:lvl3pPr>
              <a:defRPr>
                <a:solidFill>
                  <a:srgbClr val="1D304D"/>
                </a:solidFill>
              </a:defRPr>
            </a:lvl3pPr>
            <a:lvl4pPr>
              <a:defRPr>
                <a:solidFill>
                  <a:srgbClr val="1D304D"/>
                </a:solidFill>
              </a:defRPr>
            </a:lvl4pPr>
            <a:lvl5pPr>
              <a:defRPr>
                <a:solidFill>
                  <a:srgbClr val="1D304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6337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4708" y="2653366"/>
            <a:ext cx="4236115" cy="1574987"/>
          </a:xfrm>
        </p:spPr>
        <p:txBody>
          <a:bodyPr>
            <a:noAutofit/>
          </a:bodyPr>
          <a:lstStyle>
            <a:lvl1pPr algn="l">
              <a:defRPr sz="3600">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136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8719"/>
            <a:ext cx="82296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idx="1"/>
          </p:nvPr>
        </p:nvSpPr>
        <p:spPr>
          <a:xfrm>
            <a:off x="457200" y="2359892"/>
            <a:ext cx="8229600" cy="4301565"/>
          </a:xfrm>
          <a:prstGeom prst="rect">
            <a:avLst/>
          </a:prstGeom>
        </p:spPr>
        <p:txBody>
          <a:bodyPr vert="horz" lIns="91440" tIns="45720" rIns="91440" bIns="45720" rtlCol="0">
            <a:normAutofit/>
          </a:bodyPr>
          <a:lstStyle>
            <a:lvl1pPr>
              <a:defRPr>
                <a:solidFill>
                  <a:srgbClr val="1D304D"/>
                </a:solidFill>
              </a:defRPr>
            </a:lvl1pPr>
            <a:lvl2pPr>
              <a:defRPr>
                <a:solidFill>
                  <a:srgbClr val="1D304D"/>
                </a:solidFill>
              </a:defRPr>
            </a:lvl2pPr>
            <a:lvl3pPr>
              <a:defRPr>
                <a:solidFill>
                  <a:srgbClr val="1D304D"/>
                </a:solidFill>
              </a:defRPr>
            </a:lvl3pPr>
            <a:lvl4pPr>
              <a:defRPr>
                <a:solidFill>
                  <a:srgbClr val="1D304D"/>
                </a:solidFill>
              </a:defRPr>
            </a:lvl4pPr>
            <a:lvl5pPr>
              <a:defRPr>
                <a:solidFill>
                  <a:srgbClr val="1D304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66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4708" y="2653366"/>
            <a:ext cx="4236115" cy="1574987"/>
          </a:xfrm>
        </p:spPr>
        <p:txBody>
          <a:bodyPr>
            <a:noAutofit/>
          </a:bodyPr>
          <a:lstStyle>
            <a:lvl1pPr algn="l">
              <a:defRPr sz="3600">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9387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745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841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1805"/>
            <a:ext cx="4038600" cy="4982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1805"/>
            <a:ext cx="4038600" cy="4982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5506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22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19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622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19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5977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35872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932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8719"/>
            <a:ext cx="82296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idx="1"/>
          </p:nvPr>
        </p:nvSpPr>
        <p:spPr>
          <a:xfrm>
            <a:off x="457200" y="2359892"/>
            <a:ext cx="8229600" cy="4301565"/>
          </a:xfrm>
          <a:prstGeom prst="rect">
            <a:avLst/>
          </a:prstGeom>
        </p:spPr>
        <p:txBody>
          <a:bodyPr vert="horz" lIns="91440" tIns="45720" rIns="91440" bIns="45720" rtlCol="0">
            <a:normAutofit/>
          </a:bodyPr>
          <a:lstStyle>
            <a:lvl1pPr>
              <a:defRPr>
                <a:solidFill>
                  <a:srgbClr val="1D304D"/>
                </a:solidFill>
              </a:defRPr>
            </a:lvl1pPr>
            <a:lvl2pPr>
              <a:defRPr>
                <a:solidFill>
                  <a:srgbClr val="1D304D"/>
                </a:solidFill>
              </a:defRPr>
            </a:lvl2pPr>
            <a:lvl3pPr>
              <a:defRPr>
                <a:solidFill>
                  <a:srgbClr val="1D304D"/>
                </a:solidFill>
              </a:defRPr>
            </a:lvl3pPr>
            <a:lvl4pPr>
              <a:defRPr>
                <a:solidFill>
                  <a:srgbClr val="1D304D"/>
                </a:solidFill>
              </a:defRPr>
            </a:lvl4pPr>
            <a:lvl5pPr>
              <a:defRPr>
                <a:solidFill>
                  <a:srgbClr val="1D304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1383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603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k with Foote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7308818" y="6242050"/>
            <a:ext cx="1009650" cy="228600"/>
          </a:xfrm>
          <a:prstGeom prst="rect">
            <a:avLst/>
          </a:prstGeom>
        </p:spPr>
        <p:txBody>
          <a:bodyPr/>
          <a:lstStyle/>
          <a:p>
            <a:fld id="{AF142F21-FA6D-4F13-9636-27F7ECBD8BDD}" type="datetime4">
              <a:rPr lang="en-US">
                <a:solidFill>
                  <a:srgbClr val="FFFFFF"/>
                </a:solidFill>
              </a:rPr>
              <a:pPr/>
              <a:t>April 24, 2014</a:t>
            </a:fld>
            <a:endParaRPr lang="en-US" dirty="0">
              <a:solidFill>
                <a:srgbClr val="FFFFFF"/>
              </a:solidFill>
            </a:endParaRPr>
          </a:p>
        </p:txBody>
      </p:sp>
      <p:sp>
        <p:nvSpPr>
          <p:cNvPr id="6" name="Slide Number Placeholder 5"/>
          <p:cNvSpPr>
            <a:spLocks noGrp="1"/>
          </p:cNvSpPr>
          <p:nvPr>
            <p:ph type="sldNum" sz="quarter" idx="11"/>
          </p:nvPr>
        </p:nvSpPr>
        <p:spPr>
          <a:xfrm>
            <a:off x="8420100" y="6242050"/>
            <a:ext cx="265113" cy="228600"/>
          </a:xfrm>
          <a:prstGeom prst="rect">
            <a:avLst/>
          </a:prstGeom>
        </p:spPr>
        <p:txBody>
          <a:bodyPr/>
          <a:lstStyle/>
          <a:p>
            <a:fld id="{5BD36294-2849-48A8-8531-5354CF3095D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21783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085849"/>
            <a:ext cx="8228013" cy="46307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10"/>
          <p:cNvSpPr>
            <a:spLocks noGrp="1"/>
          </p:cNvSpPr>
          <p:nvPr>
            <p:ph type="dt" sz="half" idx="14"/>
          </p:nvPr>
        </p:nvSpPr>
        <p:spPr>
          <a:xfrm>
            <a:off x="7308818" y="6242050"/>
            <a:ext cx="1009650" cy="228600"/>
          </a:xfrm>
          <a:prstGeom prst="rect">
            <a:avLst/>
          </a:prstGeom>
        </p:spPr>
        <p:txBody>
          <a:bodyPr/>
          <a:lstStyle/>
          <a:p>
            <a:fld id="{065462A7-4C4B-4F4F-B609-0B07A2941C82}" type="datetime4">
              <a:rPr lang="en-US">
                <a:solidFill>
                  <a:srgbClr val="FFFFFF"/>
                </a:solidFill>
              </a:rPr>
              <a:pPr/>
              <a:t>April 24, 2014</a:t>
            </a:fld>
            <a:endParaRPr lang="en-US" dirty="0">
              <a:solidFill>
                <a:srgbClr val="FFFFFF"/>
              </a:solidFill>
            </a:endParaRPr>
          </a:p>
        </p:txBody>
      </p:sp>
      <p:sp>
        <p:nvSpPr>
          <p:cNvPr id="12" name="Slide Number Placeholder 11"/>
          <p:cNvSpPr>
            <a:spLocks noGrp="1"/>
          </p:cNvSpPr>
          <p:nvPr>
            <p:ph type="sldNum" sz="quarter" idx="15"/>
          </p:nvPr>
        </p:nvSpPr>
        <p:spPr>
          <a:xfrm>
            <a:off x="8420100" y="6242050"/>
            <a:ext cx="265113" cy="228600"/>
          </a:xfrm>
          <a:prstGeom prst="rect">
            <a:avLst/>
          </a:prstGeom>
        </p:spPr>
        <p:txBody>
          <a:bodyPr/>
          <a:lstStyle/>
          <a:p>
            <a:fld id="{5BD36294-2849-48A8-8531-5354CF3095D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30390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ext 2-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00049"/>
            <a:ext cx="8228012" cy="904875"/>
          </a:xfrm>
        </p:spPr>
        <p:txBody>
          <a:bodyPr/>
          <a:lstStyle>
            <a:lvl1pPr>
              <a:defRPr/>
            </a:lvl1pPr>
          </a:lstStyle>
          <a:p>
            <a:r>
              <a:rPr lang="en-US" dirty="0" smtClean="0"/>
              <a:t>Click to edit Master </a:t>
            </a:r>
            <a:br>
              <a:rPr lang="en-US" dirty="0" smtClean="0"/>
            </a:br>
            <a:r>
              <a:rPr lang="en-US" dirty="0" smtClean="0"/>
              <a:t>title style</a:t>
            </a:r>
            <a:endParaRPr lang="en-US" dirty="0"/>
          </a:p>
        </p:txBody>
      </p:sp>
      <p:sp>
        <p:nvSpPr>
          <p:cNvPr id="7" name="Text Placeholder 6"/>
          <p:cNvSpPr>
            <a:spLocks noGrp="1"/>
          </p:cNvSpPr>
          <p:nvPr>
            <p:ph type="body" sz="quarter" idx="13"/>
          </p:nvPr>
        </p:nvSpPr>
        <p:spPr>
          <a:xfrm>
            <a:off x="457200" y="1509712"/>
            <a:ext cx="8228013" cy="4206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4"/>
          </p:nvPr>
        </p:nvSpPr>
        <p:spPr>
          <a:xfrm>
            <a:off x="7308818" y="6242050"/>
            <a:ext cx="1009650" cy="228600"/>
          </a:xfrm>
          <a:prstGeom prst="rect">
            <a:avLst/>
          </a:prstGeom>
        </p:spPr>
        <p:txBody>
          <a:bodyPr/>
          <a:lstStyle/>
          <a:p>
            <a:fld id="{7586815E-3B01-4264-B1C6-4DC391FE396C}" type="datetime4">
              <a:rPr lang="en-US">
                <a:solidFill>
                  <a:srgbClr val="FFFFFF"/>
                </a:solidFill>
              </a:rPr>
              <a:pPr/>
              <a:t>April 24, 2014</a:t>
            </a:fld>
            <a:endParaRPr lang="en-US" dirty="0">
              <a:solidFill>
                <a:srgbClr val="FFFFFF"/>
              </a:solidFill>
            </a:endParaRPr>
          </a:p>
        </p:txBody>
      </p:sp>
      <p:sp>
        <p:nvSpPr>
          <p:cNvPr id="9" name="Slide Number Placeholder 8"/>
          <p:cNvSpPr>
            <a:spLocks noGrp="1"/>
          </p:cNvSpPr>
          <p:nvPr>
            <p:ph type="sldNum" sz="quarter" idx="15"/>
          </p:nvPr>
        </p:nvSpPr>
        <p:spPr>
          <a:xfrm>
            <a:off x="8420100" y="6242050"/>
            <a:ext cx="265113" cy="228600"/>
          </a:xfrm>
          <a:prstGeom prst="rect">
            <a:avLst/>
          </a:prstGeom>
        </p:spPr>
        <p:txBody>
          <a:bodyPr/>
          <a:lstStyle/>
          <a:p>
            <a:fld id="{5BD36294-2849-48A8-8531-5354CF3095D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78900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C407F6-65C7-459F-94AA-235B7C74A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04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1805"/>
            <a:ext cx="4038600" cy="4982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1805"/>
            <a:ext cx="4038600" cy="4982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1472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4708" y="2653366"/>
            <a:ext cx="4236115" cy="1574987"/>
          </a:xfrm>
        </p:spPr>
        <p:txBody>
          <a:bodyPr>
            <a:noAutofit/>
          </a:bodyPr>
          <a:lstStyle>
            <a:lvl1pPr algn="l">
              <a:defRPr sz="3600">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71781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2786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1805"/>
            <a:ext cx="4038600" cy="4982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1805"/>
            <a:ext cx="4038600" cy="4982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1371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22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19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622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19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5009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sz="3600">
                <a:solidFill>
                  <a:schemeClr val="accent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35482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765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8719"/>
            <a:ext cx="82296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idx="1"/>
          </p:nvPr>
        </p:nvSpPr>
        <p:spPr>
          <a:xfrm>
            <a:off x="457200" y="2359892"/>
            <a:ext cx="8229600" cy="4301565"/>
          </a:xfrm>
          <a:prstGeom prst="rect">
            <a:avLst/>
          </a:prstGeom>
        </p:spPr>
        <p:txBody>
          <a:bodyPr vert="horz" lIns="91440" tIns="45720" rIns="91440" bIns="45720" rtlCol="0">
            <a:normAutofit/>
          </a:bodyPr>
          <a:lstStyle>
            <a:lvl1pPr>
              <a:defRPr>
                <a:solidFill>
                  <a:srgbClr val="1D304D"/>
                </a:solidFill>
              </a:defRPr>
            </a:lvl1pPr>
            <a:lvl2pPr>
              <a:defRPr>
                <a:solidFill>
                  <a:srgbClr val="1D304D"/>
                </a:solidFill>
              </a:defRPr>
            </a:lvl2pPr>
            <a:lvl3pPr>
              <a:defRPr>
                <a:solidFill>
                  <a:srgbClr val="1D304D"/>
                </a:solidFill>
              </a:defRPr>
            </a:lvl3pPr>
            <a:lvl4pPr>
              <a:defRPr>
                <a:solidFill>
                  <a:srgbClr val="1D304D"/>
                </a:solidFill>
              </a:defRPr>
            </a:lvl4pPr>
            <a:lvl5pPr>
              <a:defRPr>
                <a:solidFill>
                  <a:srgbClr val="1D304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5394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17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22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19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622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19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95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sz="3600">
                <a:solidFill>
                  <a:schemeClr val="accent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068993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74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8719"/>
            <a:ext cx="82296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idx="1"/>
          </p:nvPr>
        </p:nvSpPr>
        <p:spPr>
          <a:xfrm>
            <a:off x="457200" y="2359892"/>
            <a:ext cx="8229600" cy="4301565"/>
          </a:xfrm>
          <a:prstGeom prst="rect">
            <a:avLst/>
          </a:prstGeom>
        </p:spPr>
        <p:txBody>
          <a:bodyPr vert="horz" lIns="91440" tIns="45720" rIns="91440" bIns="45720" rtlCol="0">
            <a:normAutofit/>
          </a:bodyPr>
          <a:lstStyle>
            <a:lvl1pPr>
              <a:defRPr>
                <a:solidFill>
                  <a:srgbClr val="1D304D"/>
                </a:solidFill>
              </a:defRPr>
            </a:lvl1pPr>
            <a:lvl2pPr>
              <a:defRPr>
                <a:solidFill>
                  <a:srgbClr val="1D304D"/>
                </a:solidFill>
              </a:defRPr>
            </a:lvl2pPr>
            <a:lvl3pPr>
              <a:defRPr>
                <a:solidFill>
                  <a:srgbClr val="1D304D"/>
                </a:solidFill>
              </a:defRPr>
            </a:lvl3pPr>
            <a:lvl4pPr>
              <a:defRPr>
                <a:solidFill>
                  <a:srgbClr val="1D304D"/>
                </a:solidFill>
              </a:defRPr>
            </a:lvl4pPr>
            <a:lvl5pPr>
              <a:defRPr>
                <a:solidFill>
                  <a:srgbClr val="1D304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58428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45077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23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jpg"/><Relationship Id="rId4" Type="http://schemas.openxmlformats.org/officeDocument/2006/relationships/slideLayout" Target="../slideLayouts/slideLayout3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57704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76544"/>
            <a:ext cx="8229600" cy="49252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74110" y="635055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3669793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57704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76544"/>
            <a:ext cx="8229600" cy="49252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1378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57704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76544"/>
            <a:ext cx="8229600" cy="49252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74110" y="6350550"/>
            <a:ext cx="1857361" cy="338554"/>
          </a:xfrm>
          <a:prstGeom prst="rect">
            <a:avLst/>
          </a:prstGeom>
          <a:noFill/>
        </p:spPr>
        <p:txBody>
          <a:bodyPr wrap="square" rtlCol="0">
            <a:spAutoFit/>
          </a:bodyPr>
          <a:lstStyle/>
          <a:p>
            <a:pPr defTabSz="457200"/>
            <a:fld id="{BDEEC09A-263D-8548-998B-4EBBED2D114E}" type="slidenum">
              <a:rPr lang="en-US" sz="1600" smtClean="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9499992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1st Quarter 2014</a:t>
            </a:r>
            <a:br>
              <a:rPr lang="en-US" dirty="0" smtClean="0"/>
            </a:br>
            <a:r>
              <a:rPr lang="en-US" dirty="0" smtClean="0"/>
              <a:t>Earnings Call</a:t>
            </a:r>
            <a:br>
              <a:rPr lang="en-US" dirty="0" smtClean="0"/>
            </a:br>
            <a:r>
              <a:rPr lang="en-US" sz="2800" dirty="0" smtClean="0"/>
              <a:t>April 25, 2014</a:t>
            </a:r>
            <a:endParaRPr lang="en-US" sz="2800" dirty="0"/>
          </a:p>
        </p:txBody>
      </p:sp>
    </p:spTree>
    <p:extLst>
      <p:ext uri="{BB962C8B-B14F-4D97-AF65-F5344CB8AC3E}">
        <p14:creationId xmlns:p14="http://schemas.microsoft.com/office/powerpoint/2010/main" val="3919462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Endnotes</a:t>
            </a:r>
            <a:endParaRPr lang="en-US" dirty="0"/>
          </a:p>
        </p:txBody>
      </p:sp>
      <p:sp>
        <p:nvSpPr>
          <p:cNvPr id="3" name="Content Placeholder 2"/>
          <p:cNvSpPr>
            <a:spLocks noGrp="1"/>
          </p:cNvSpPr>
          <p:nvPr>
            <p:ph idx="4294967295"/>
          </p:nvPr>
        </p:nvSpPr>
        <p:spPr>
          <a:xfrm>
            <a:off x="609600" y="609600"/>
            <a:ext cx="7772400" cy="5514975"/>
          </a:xfrm>
        </p:spPr>
        <p:txBody>
          <a:bodyPr>
            <a:noAutofit/>
          </a:bodyPr>
          <a:lstStyle/>
          <a:p>
            <a:pPr marL="228600" indent="-228600" fontAlgn="base">
              <a:buFont typeface="Arial"/>
              <a:buAutoNum type="arabicPeriod"/>
            </a:pPr>
            <a:r>
              <a:rPr lang="en-US" sz="1200" dirty="0">
                <a:solidFill>
                  <a:schemeClr val="tx1"/>
                </a:solidFill>
              </a:rPr>
              <a:t>Efficiency ratio = NIE / Net </a:t>
            </a:r>
            <a:r>
              <a:rPr lang="en-US" sz="1200" dirty="0" err="1">
                <a:solidFill>
                  <a:schemeClr val="tx1"/>
                </a:solidFill>
              </a:rPr>
              <a:t>Int</a:t>
            </a:r>
            <a:r>
              <a:rPr lang="en-US" sz="1200" dirty="0">
                <a:solidFill>
                  <a:schemeClr val="tx1"/>
                </a:solidFill>
              </a:rPr>
              <a:t> </a:t>
            </a:r>
            <a:r>
              <a:rPr lang="en-US" sz="1200" dirty="0" err="1">
                <a:solidFill>
                  <a:schemeClr val="tx1"/>
                </a:solidFill>
              </a:rPr>
              <a:t>Inc</a:t>
            </a:r>
            <a:r>
              <a:rPr lang="en-US" sz="1200" dirty="0">
                <a:solidFill>
                  <a:schemeClr val="tx1"/>
                </a:solidFill>
              </a:rPr>
              <a:t> + Non </a:t>
            </a:r>
            <a:r>
              <a:rPr lang="en-US" sz="1200" dirty="0" err="1">
                <a:solidFill>
                  <a:schemeClr val="tx1"/>
                </a:solidFill>
              </a:rPr>
              <a:t>Int</a:t>
            </a:r>
            <a:r>
              <a:rPr lang="en-US" sz="1200" dirty="0">
                <a:solidFill>
                  <a:schemeClr val="tx1"/>
                </a:solidFill>
              </a:rPr>
              <a:t> </a:t>
            </a:r>
            <a:r>
              <a:rPr lang="en-US" sz="1200" dirty="0" err="1">
                <a:solidFill>
                  <a:schemeClr val="tx1"/>
                </a:solidFill>
              </a:rPr>
              <a:t>Inc</a:t>
            </a:r>
            <a:r>
              <a:rPr lang="en-US" sz="1200" dirty="0">
                <a:solidFill>
                  <a:schemeClr val="tx1"/>
                </a:solidFill>
              </a:rPr>
              <a:t> less securities gain/(loss)   Operating efficiency ratio (</a:t>
            </a:r>
            <a:r>
              <a:rPr lang="en-US" sz="1200" dirty="0" err="1">
                <a:solidFill>
                  <a:schemeClr val="tx1"/>
                </a:solidFill>
              </a:rPr>
              <a:t>exc’l</a:t>
            </a:r>
            <a:r>
              <a:rPr lang="en-US" sz="1200" dirty="0">
                <a:solidFill>
                  <a:schemeClr val="tx1"/>
                </a:solidFill>
              </a:rPr>
              <a:t>) = same as above except </a:t>
            </a:r>
            <a:r>
              <a:rPr lang="en-US" sz="1200" dirty="0" err="1">
                <a:solidFill>
                  <a:schemeClr val="tx1"/>
                </a:solidFill>
              </a:rPr>
              <a:t>exc’l</a:t>
            </a:r>
            <a:r>
              <a:rPr lang="en-US" sz="1200" dirty="0">
                <a:solidFill>
                  <a:schemeClr val="tx1"/>
                </a:solidFill>
              </a:rPr>
              <a:t> merger cost &amp; OREO related cost from </a:t>
            </a:r>
            <a:r>
              <a:rPr lang="en-US" sz="1200" dirty="0" smtClean="0">
                <a:solidFill>
                  <a:schemeClr val="tx1"/>
                </a:solidFill>
              </a:rPr>
              <a:t>NIE</a:t>
            </a:r>
          </a:p>
          <a:p>
            <a:pPr marL="228600" indent="-228600" fontAlgn="base">
              <a:buFont typeface="Arial"/>
              <a:buAutoNum type="arabicPeriod"/>
            </a:pPr>
            <a:endParaRPr lang="en-US" sz="1200" dirty="0">
              <a:solidFill>
                <a:schemeClr val="tx1"/>
              </a:solidFill>
            </a:endParaRPr>
          </a:p>
          <a:p>
            <a:pPr marL="228600" indent="-228600" fontAlgn="base">
              <a:buFont typeface="Arial"/>
              <a:buAutoNum type="arabicPeriod"/>
            </a:pPr>
            <a:r>
              <a:rPr lang="en-US" sz="1200" dirty="0" smtClean="0">
                <a:solidFill>
                  <a:schemeClr val="tx1"/>
                </a:solidFill>
              </a:rPr>
              <a:t>Excludes </a:t>
            </a:r>
            <a:r>
              <a:rPr lang="en-US" sz="1200" dirty="0">
                <a:solidFill>
                  <a:schemeClr val="tx1"/>
                </a:solidFill>
              </a:rPr>
              <a:t>Merger &amp; OREO / Loan-related expenses</a:t>
            </a:r>
          </a:p>
          <a:p>
            <a:pPr marL="228600" indent="-228600" fontAlgn="base">
              <a:buFont typeface="Arial" pitchFamily="34" charset="0"/>
              <a:buAutoNum type="arabicPeriod"/>
            </a:pPr>
            <a:endParaRPr lang="en-US" sz="1000" dirty="0" smtClean="0">
              <a:solidFill>
                <a:schemeClr val="tx1"/>
              </a:solidFill>
            </a:endParaRPr>
          </a:p>
          <a:p>
            <a:pPr marL="228600" indent="-228600" fontAlgn="base">
              <a:buFont typeface="Arial" pitchFamily="34" charset="0"/>
              <a:buAutoNum type="arabicPeriod"/>
            </a:pPr>
            <a:endParaRPr lang="en-US" sz="1000" dirty="0">
              <a:solidFill>
                <a:schemeClr val="tx1"/>
              </a:solidFill>
            </a:endParaRPr>
          </a:p>
          <a:p>
            <a:pPr marL="228600" indent="-228600" fontAlgn="base">
              <a:buAutoNum type="arabicPeriod"/>
            </a:pPr>
            <a:endParaRPr lang="en-US" sz="900" dirty="0">
              <a:solidFill>
                <a:schemeClr val="tx1"/>
              </a:solidFill>
            </a:endParaRPr>
          </a:p>
          <a:p>
            <a:pPr marL="228600" indent="-228600" fontAlgn="base">
              <a:buAutoNum type="arabicPeriod"/>
            </a:pPr>
            <a:endParaRPr lang="en-US" sz="900" dirty="0" smtClean="0">
              <a:solidFill>
                <a:schemeClr val="tx1"/>
              </a:solidFill>
            </a:endParaRPr>
          </a:p>
          <a:p>
            <a:pPr marL="228600" indent="-228600" fontAlgn="base">
              <a:buAutoNum type="arabicPeriod"/>
            </a:pPr>
            <a:endParaRPr lang="en-US" sz="900" dirty="0">
              <a:solidFill>
                <a:schemeClr val="tx1"/>
              </a:solidFill>
            </a:endParaRPr>
          </a:p>
          <a:p>
            <a:pPr marL="228600" indent="-228600" fontAlgn="base">
              <a:buAutoNum type="arabicPeriod"/>
            </a:pPr>
            <a:endParaRPr lang="en-US" sz="900" dirty="0">
              <a:solidFill>
                <a:schemeClr val="tx1"/>
              </a:solidFill>
            </a:endParaRPr>
          </a:p>
          <a:p>
            <a:pPr marL="228600" indent="-228600" fontAlgn="base">
              <a:buAutoNum type="arabicPeriod"/>
            </a:pPr>
            <a:endParaRPr lang="en-US" sz="900" dirty="0">
              <a:solidFill>
                <a:schemeClr val="tx1"/>
              </a:solidFill>
            </a:endParaRPr>
          </a:p>
          <a:p>
            <a:pPr marL="228600" indent="-228600" fontAlgn="base">
              <a:buAutoNum type="arabicPeriod"/>
            </a:pPr>
            <a:endParaRPr lang="en-US" sz="900" dirty="0" smtClean="0">
              <a:solidFill>
                <a:schemeClr val="tx1"/>
              </a:solidFill>
            </a:endParaRPr>
          </a:p>
          <a:p>
            <a:pPr marL="0" indent="0" fontAlgn="base">
              <a:buNone/>
            </a:pPr>
            <a:endParaRPr lang="en-US" sz="900" dirty="0">
              <a:solidFill>
                <a:schemeClr val="tx1"/>
              </a:solidFill>
            </a:endParaRPr>
          </a:p>
          <a:p>
            <a:pPr marL="228600" indent="-228600" fontAlgn="base">
              <a:buAutoNum type="arabicPeriod"/>
            </a:pPr>
            <a:endParaRPr lang="en-US" sz="900" dirty="0" smtClean="0">
              <a:solidFill>
                <a:schemeClr val="tx1"/>
              </a:solidFill>
            </a:endParaRPr>
          </a:p>
          <a:p>
            <a:pPr marL="228600" indent="-228600" fontAlgn="base">
              <a:buAutoNum type="arabicPeriod"/>
            </a:pPr>
            <a:endParaRPr lang="en-US" sz="900" dirty="0">
              <a:solidFill>
                <a:schemeClr val="tx1"/>
              </a:solidFill>
            </a:endParaRPr>
          </a:p>
          <a:p>
            <a:pPr marL="0" indent="0" fontAlgn="base">
              <a:buNone/>
            </a:pPr>
            <a:endParaRPr lang="en-US" sz="900" dirty="0">
              <a:solidFill>
                <a:schemeClr val="tx1"/>
              </a:solidFill>
            </a:endParaRPr>
          </a:p>
          <a:p>
            <a:pPr marL="228600" indent="-228600" fontAlgn="base">
              <a:buAutoNum type="arabicPeriod"/>
            </a:pPr>
            <a:endParaRPr lang="en-US" sz="900" dirty="0" smtClean="0">
              <a:solidFill>
                <a:schemeClr val="tx1"/>
              </a:solidFill>
            </a:endParaRPr>
          </a:p>
        </p:txBody>
      </p:sp>
      <p:sp>
        <p:nvSpPr>
          <p:cNvPr id="4" name="Rectangle 3"/>
          <p:cNvSpPr/>
          <p:nvPr/>
        </p:nvSpPr>
        <p:spPr>
          <a:xfrm>
            <a:off x="22116" y="5229820"/>
            <a:ext cx="412292" cy="230832"/>
          </a:xfrm>
          <a:prstGeom prst="rect">
            <a:avLst/>
          </a:prstGeom>
        </p:spPr>
        <p:txBody>
          <a:bodyPr wrap="none">
            <a:spAutoFit/>
          </a:bodyPr>
          <a:lstStyle/>
          <a:p>
            <a:pPr marL="225425" indent="-225425" defTabSz="457200"/>
            <a:r>
              <a:rPr lang="en-US" sz="900" dirty="0" smtClean="0">
                <a:solidFill>
                  <a:prstClr val="black"/>
                </a:solidFill>
                <a:cs typeface="Arial" charset="0"/>
              </a:rPr>
              <a:t>	</a:t>
            </a:r>
            <a:endParaRPr lang="en-US" sz="900" dirty="0">
              <a:solidFill>
                <a:prstClr val="black"/>
              </a:solidFill>
              <a:cs typeface="Arial" charset="0"/>
            </a:endParaRPr>
          </a:p>
        </p:txBody>
      </p:sp>
    </p:spTree>
    <p:extLst>
      <p:ext uri="{BB962C8B-B14F-4D97-AF65-F5344CB8AC3E}">
        <p14:creationId xmlns:p14="http://schemas.microsoft.com/office/powerpoint/2010/main" val="2234910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Forward Looking Statements and Non GAAP Measures</a:t>
            </a:r>
            <a:endParaRPr lang="en-US" sz="3200" dirty="0"/>
          </a:p>
        </p:txBody>
      </p:sp>
      <p:sp>
        <p:nvSpPr>
          <p:cNvPr id="5" name="Rectangle 4"/>
          <p:cNvSpPr/>
          <p:nvPr/>
        </p:nvSpPr>
        <p:spPr>
          <a:xfrm>
            <a:off x="134480" y="513666"/>
            <a:ext cx="8651519" cy="5770811"/>
          </a:xfrm>
          <a:prstGeom prst="rect">
            <a:avLst/>
          </a:prstGeom>
        </p:spPr>
        <p:txBody>
          <a:bodyPr wrap="square">
            <a:spAutoFit/>
          </a:bodyPr>
          <a:lstStyle/>
          <a:p>
            <a:pPr>
              <a:defRPr/>
            </a:pPr>
            <a:r>
              <a:rPr lang="en-US" sz="950" b="1" i="1" kern="0" dirty="0">
                <a:solidFill>
                  <a:srgbClr val="1F497D">
                    <a:lumMod val="75000"/>
                  </a:srgbClr>
                </a:solidFill>
                <a:latin typeface="Arial" charset="0"/>
                <a:cs typeface="Arial" charset="0"/>
              </a:rPr>
              <a:t>Cautionary Statement Regarding Forward Looking Statements</a:t>
            </a:r>
            <a:endParaRPr lang="en-US" sz="950" b="1" kern="0" dirty="0">
              <a:solidFill>
                <a:srgbClr val="1F497D">
                  <a:lumMod val="75000"/>
                </a:srgbClr>
              </a:solidFill>
              <a:latin typeface="Arial" charset="0"/>
              <a:cs typeface="Arial" charset="0"/>
            </a:endParaRPr>
          </a:p>
          <a:p>
            <a:r>
              <a:rPr lang="en-US" sz="900" dirty="0">
                <a:solidFill>
                  <a:srgbClr val="1F497D">
                    <a:lumMod val="75000"/>
                  </a:srgbClr>
                </a:solidFill>
                <a:latin typeface="Arial" pitchFamily="34" charset="0"/>
                <a:cs typeface="Arial" pitchFamily="34" charset="0"/>
              </a:rPr>
              <a:t>Statements included in this report which are not historical in nature are intended to be, and are hereby identified as, forward looking statements for purposes of the safe harbor provided by Section 21E of the Securities Exchange Act of 1934.   Forward looking statements generally include words such as “expects,” “projects,” “anticipates,” “believes,” “intends,” “estimates,” “strategy,” “plan,” “potential,” “possible” and other similar expressions.   The Company cautions readers that forward looking statements are subject to certain risks and uncertainties that could cause actual results to differ materially from anticipated results.  Such risks and uncertainties, include, among others, the following possibilities: (1) the outcome of any legal proceedings instituted against the Company; (2) credit risks associated with an obligor’s failure to meet the terms of any contract with the bank or otherwise fail to perform as agreed under the terms of any loan-related document; (3) interest risk involving the effect of a change in interest rates on the bank’s earnings, the market value of the bank's loan and securities portfolios, and the market value of the Company's equity; (4) liquidity risk affecting the bank’s ability to meet its obligations when they come due; (5) risks associated with an anticipated increase in the Company's investment securities portfolio, including risks associated with acquiring and holding investment securities or potentially determining that the amount of investment securities the Company desires to acquire are not available on terms acceptable to the Company; (6) price risk focusing on changes in market factors that may affect the value of traded instruments in “mark-to-market” portfolios; (7) transaction risk arising from problems with service or product delivery; (8) compliance risk involving risk to earnings or capital resulting from violations of or nonconformance with laws, rules, regulations, prescribed practices, or ethical standards; (9) regulatory change risk resulting from new laws, rules, regulations, accounting principles, proscribed practices or ethical standards, including, without limitation, increased capital requirements (including, without limitation, the impact of the capital rules adopted to implement Basel III), Consumer Financial Protection Bureau rules and regulations, and potential changes in accounting principles relating to loan loss recognition; (10) strategic risk resulting from adverse business decisions or improper implementation of business decisions; (11) reputation risk that adversely affects earnings or capital arising from negative public opinion; (12) terrorist activities risk that results in loss of consumer confidence and economic disruptions; (13) </a:t>
            </a:r>
            <a:r>
              <a:rPr lang="en-US" sz="900" dirty="0" err="1">
                <a:solidFill>
                  <a:srgbClr val="1F497D">
                    <a:lumMod val="75000"/>
                  </a:srgbClr>
                </a:solidFill>
                <a:latin typeface="Arial" pitchFamily="34" charset="0"/>
                <a:cs typeface="Arial" pitchFamily="34" charset="0"/>
              </a:rPr>
              <a:t>cybersecurity</a:t>
            </a:r>
            <a:r>
              <a:rPr lang="en-US" sz="900" dirty="0">
                <a:solidFill>
                  <a:srgbClr val="1F497D">
                    <a:lumMod val="75000"/>
                  </a:srgbClr>
                </a:solidFill>
                <a:latin typeface="Arial" pitchFamily="34" charset="0"/>
                <a:cs typeface="Arial" pitchFamily="34" charset="0"/>
              </a:rPr>
              <a:t> risk related to our dependence on internal computer systems and the technology of outside service providers, as well as the potential impacts of third-party security breaches,  subjects the company to potential business disruptions or financial losses resulting from deliberate attacks or unintentional events; (14) economic downturn risk potentially resulting in deterioration in the credit markets, greater than expected non-interest expenses, excessive loan losses and other negative consequences, which risks could be exacerbated by potential negative economic developments resulting from federal spending cuts and/or one or more federal budget-related impasses or actions; (15) greater than expected noninterest expenses; (16) excessive loan losses; (17) failure to realize synergies and other financial benefits from, and to limit liabilities associates with, mergers and acquisitions, including, without limitation, </a:t>
            </a:r>
            <a:r>
              <a:rPr lang="en-US" sz="900" dirty="0" smtClean="0">
                <a:solidFill>
                  <a:srgbClr val="1F497D">
                    <a:lumMod val="75000"/>
                  </a:srgbClr>
                </a:solidFill>
                <a:latin typeface="Arial" pitchFamily="34" charset="0"/>
                <a:cs typeface="Arial" pitchFamily="34" charset="0"/>
              </a:rPr>
              <a:t>the merger </a:t>
            </a:r>
            <a:r>
              <a:rPr lang="en-US" sz="900" dirty="0">
                <a:solidFill>
                  <a:srgbClr val="1F497D">
                    <a:lumMod val="75000"/>
                  </a:srgbClr>
                </a:solidFill>
                <a:latin typeface="Arial" pitchFamily="34" charset="0"/>
                <a:cs typeface="Arial" pitchFamily="34" charset="0"/>
              </a:rPr>
              <a:t>First Financial Holdings, Inc. ("FFCH"), within the expected time frame; (18) potential deposit attrition, higher than expected costs, customer loss and business disruption associated with merger and acquisition integration, including, without limitation, with respect </a:t>
            </a:r>
            <a:r>
              <a:rPr lang="en-US" sz="900">
                <a:solidFill>
                  <a:srgbClr val="1F497D">
                    <a:lumMod val="75000"/>
                  </a:srgbClr>
                </a:solidFill>
                <a:latin typeface="Arial" pitchFamily="34" charset="0"/>
                <a:cs typeface="Arial" pitchFamily="34" charset="0"/>
              </a:rPr>
              <a:t>to </a:t>
            </a:r>
            <a:r>
              <a:rPr lang="en-US" sz="900" smtClean="0">
                <a:solidFill>
                  <a:srgbClr val="1F497D">
                    <a:lumMod val="75000"/>
                  </a:srgbClr>
                </a:solidFill>
                <a:latin typeface="Arial" pitchFamily="34" charset="0"/>
                <a:cs typeface="Arial" pitchFamily="34" charset="0"/>
              </a:rPr>
              <a:t>FFCH</a:t>
            </a:r>
            <a:r>
              <a:rPr lang="en-US" sz="900" dirty="0">
                <a:solidFill>
                  <a:srgbClr val="1F497D">
                    <a:lumMod val="75000"/>
                  </a:srgbClr>
                </a:solidFill>
                <a:latin typeface="Arial" pitchFamily="34" charset="0"/>
                <a:cs typeface="Arial" pitchFamily="34" charset="0"/>
              </a:rPr>
              <a:t>, and including, without limitation, potential difficulties in maintaining relationships with key personnel and other integration related-matters; (19) the risks of fluctuations in market prices for Company common stock that may or may not reflect economic condition or performance of the Company; (20) the payment of dividends on Company common stock is subject to regulatory supervision as well as the discretion of the board of directors of the Company, the Company's performance and other factors; and (21) other risks and uncertainties disclosed in the Company's most recent Annual Report on Form 10-K filed with the SEC or disclosed in documents filed or furnished by the Company with or to the SEC after the filing of such Annual report on Form 10-K, any of which could cause actual results to differ materially from future results expressed, implied or otherwise anticipated by such forward looking statements.  The Company undertakes no obligation to update or otherwise revise any forward-looking statements, whether as a result of new information, future events, or otherwise.</a:t>
            </a:r>
          </a:p>
          <a:p>
            <a:pPr>
              <a:defRPr/>
            </a:pPr>
            <a:endParaRPr lang="en-US" sz="800" i="1" kern="0" dirty="0">
              <a:solidFill>
                <a:srgbClr val="1F497D">
                  <a:lumMod val="75000"/>
                </a:srgbClr>
              </a:solidFill>
              <a:latin typeface="Arial" charset="0"/>
              <a:cs typeface="Arial" charset="0"/>
            </a:endParaRPr>
          </a:p>
          <a:p>
            <a:pPr>
              <a:defRPr/>
            </a:pPr>
            <a:r>
              <a:rPr lang="en-US" sz="950" b="1" i="1" kern="0" dirty="0">
                <a:solidFill>
                  <a:srgbClr val="1F497D">
                    <a:lumMod val="75000"/>
                  </a:srgbClr>
                </a:solidFill>
                <a:latin typeface="Arial" charset="0"/>
                <a:cs typeface="Arial" charset="0"/>
              </a:rPr>
              <a:t>Non-GAAP Measures</a:t>
            </a:r>
            <a:endParaRPr lang="en-US" sz="950" b="1" kern="0" dirty="0">
              <a:solidFill>
                <a:srgbClr val="1F497D">
                  <a:lumMod val="75000"/>
                </a:srgbClr>
              </a:solidFill>
              <a:latin typeface="Arial" charset="0"/>
              <a:cs typeface="Arial" charset="0"/>
            </a:endParaRPr>
          </a:p>
          <a:p>
            <a:pPr>
              <a:defRPr/>
            </a:pPr>
            <a:r>
              <a:rPr lang="en-US" sz="900" kern="0" dirty="0">
                <a:solidFill>
                  <a:srgbClr val="1F497D">
                    <a:lumMod val="75000"/>
                  </a:srgbClr>
                </a:solidFill>
                <a:latin typeface="Arial" charset="0"/>
                <a:cs typeface="Arial" charset="0"/>
              </a:rPr>
              <a:t>Statements included in this presentation include non-GAAP measures and should be read along with the accompanying tables to the earnings release which provide a reconciliation of non-GAAP measures to GAAP measures.  Management believes that these non-GAAP measures provide additional useful information.  Non-GAAP measures should not be considered as an alternative to any measure of performance or financial condition as promulgated under GAAP, and investors should consider the company's performance and financial condition as reported under GAAP and all other relevant information when assessing the performance or financial condition of the company.   Non-GAAP measures have limitations as analytical tools, and investors should not consider them in isolation or as a substitute for analysis of the company's results or financial condition as reported under GAAP.</a:t>
            </a:r>
          </a:p>
          <a:p>
            <a:pPr>
              <a:defRPr/>
            </a:pPr>
            <a:endParaRPr lang="en-US" sz="900" kern="0" dirty="0">
              <a:solidFill>
                <a:srgbClr val="1F497D">
                  <a:lumMod val="75000"/>
                </a:srgbClr>
              </a:solidFill>
              <a:latin typeface="Arial" charset="0"/>
              <a:cs typeface="Arial" charset="0"/>
            </a:endParaRPr>
          </a:p>
        </p:txBody>
      </p:sp>
    </p:spTree>
    <p:extLst>
      <p:ext uri="{BB962C8B-B14F-4D97-AF65-F5344CB8AC3E}">
        <p14:creationId xmlns:p14="http://schemas.microsoft.com/office/powerpoint/2010/main" val="1897495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50800" dist="38100" dir="2700000" algn="tl" rotWithShape="0">
                    <a:prstClr val="black">
                      <a:alpha val="40000"/>
                    </a:prstClr>
                  </a:outerShdw>
                </a:effectLst>
              </a:rPr>
              <a:t>1st Quarter 2014 Highlights</a:t>
            </a:r>
          </a:p>
        </p:txBody>
      </p:sp>
      <p:sp>
        <p:nvSpPr>
          <p:cNvPr id="4" name="Content Placeholder 2"/>
          <p:cNvSpPr txBox="1">
            <a:spLocks/>
          </p:cNvSpPr>
          <p:nvPr/>
        </p:nvSpPr>
        <p:spPr>
          <a:xfrm>
            <a:off x="381000" y="1066800"/>
            <a:ext cx="8610600" cy="438150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sz="2400" dirty="0" smtClean="0">
                <a:solidFill>
                  <a:srgbClr val="4F81BD">
                    <a:lumMod val="50000"/>
                  </a:srgbClr>
                </a:solidFill>
              </a:rPr>
              <a:t>Record Operating Earnings </a:t>
            </a:r>
            <a:r>
              <a:rPr lang="en-US" sz="2400" dirty="0">
                <a:solidFill>
                  <a:srgbClr val="4F81BD">
                    <a:lumMod val="50000"/>
                  </a:srgbClr>
                </a:solidFill>
              </a:rPr>
              <a:t>$</a:t>
            </a:r>
            <a:r>
              <a:rPr lang="en-US" sz="2400" dirty="0" smtClean="0">
                <a:solidFill>
                  <a:srgbClr val="4F81BD">
                    <a:lumMod val="50000"/>
                  </a:srgbClr>
                </a:solidFill>
              </a:rPr>
              <a:t>19.8 million, </a:t>
            </a:r>
            <a:r>
              <a:rPr lang="en-US" sz="2400" dirty="0">
                <a:solidFill>
                  <a:srgbClr val="4F81BD">
                    <a:lumMod val="50000"/>
                  </a:srgbClr>
                </a:solidFill>
              </a:rPr>
              <a:t>$</a:t>
            </a:r>
            <a:r>
              <a:rPr lang="en-US" sz="2400" dirty="0" smtClean="0">
                <a:solidFill>
                  <a:srgbClr val="4F81BD">
                    <a:lumMod val="50000"/>
                  </a:srgbClr>
                </a:solidFill>
              </a:rPr>
              <a:t>0.82 </a:t>
            </a:r>
            <a:r>
              <a:rPr lang="en-US" sz="2400" dirty="0">
                <a:solidFill>
                  <a:srgbClr val="4F81BD">
                    <a:lumMod val="50000"/>
                  </a:srgbClr>
                </a:solidFill>
              </a:rPr>
              <a:t>per diluted share</a:t>
            </a:r>
          </a:p>
          <a:p>
            <a:pPr lvl="1">
              <a:spcBef>
                <a:spcPts val="600"/>
              </a:spcBef>
              <a:spcAft>
                <a:spcPts val="600"/>
              </a:spcAft>
            </a:pPr>
            <a:r>
              <a:rPr lang="en-US" sz="2400" dirty="0">
                <a:solidFill>
                  <a:srgbClr val="4F81BD">
                    <a:lumMod val="50000"/>
                  </a:srgbClr>
                </a:solidFill>
              </a:rPr>
              <a:t>Operating ROAA  </a:t>
            </a:r>
            <a:r>
              <a:rPr lang="en-US" sz="2400" dirty="0" smtClean="0">
                <a:solidFill>
                  <a:srgbClr val="4F81BD">
                    <a:lumMod val="50000"/>
                  </a:srgbClr>
                </a:solidFill>
              </a:rPr>
              <a:t> 1.06%</a:t>
            </a:r>
          </a:p>
          <a:p>
            <a:pPr lvl="1">
              <a:spcBef>
                <a:spcPts val="600"/>
              </a:spcBef>
              <a:spcAft>
                <a:spcPts val="600"/>
              </a:spcAft>
            </a:pPr>
            <a:r>
              <a:rPr lang="en-US" sz="2400" dirty="0" smtClean="0">
                <a:solidFill>
                  <a:srgbClr val="4F81BD">
                    <a:lumMod val="50000"/>
                  </a:srgbClr>
                </a:solidFill>
              </a:rPr>
              <a:t>Operating Return on Average Common Equity   8.61%</a:t>
            </a:r>
            <a:endParaRPr lang="en-US" sz="2400" dirty="0">
              <a:solidFill>
                <a:srgbClr val="4F81BD">
                  <a:lumMod val="50000"/>
                </a:srgbClr>
              </a:solidFill>
            </a:endParaRPr>
          </a:p>
          <a:p>
            <a:pPr>
              <a:spcBef>
                <a:spcPts val="1200"/>
              </a:spcBef>
              <a:spcAft>
                <a:spcPts val="1200"/>
              </a:spcAft>
            </a:pPr>
            <a:r>
              <a:rPr lang="en-US" sz="2400" dirty="0" smtClean="0">
                <a:solidFill>
                  <a:srgbClr val="4F81BD">
                    <a:lumMod val="50000"/>
                  </a:srgbClr>
                </a:solidFill>
              </a:rPr>
              <a:t>Cash dividend of $0.20 per common share</a:t>
            </a:r>
          </a:p>
          <a:p>
            <a:pPr>
              <a:spcBef>
                <a:spcPts val="1200"/>
              </a:spcBef>
              <a:spcAft>
                <a:spcPts val="1200"/>
              </a:spcAft>
            </a:pPr>
            <a:r>
              <a:rPr lang="en-US" sz="2400" dirty="0" smtClean="0">
                <a:solidFill>
                  <a:srgbClr val="4F81BD">
                    <a:lumMod val="50000"/>
                  </a:srgbClr>
                </a:solidFill>
              </a:rPr>
              <a:t>Redemption of $65 million in Preferred Equity                      (former FFCH TARP) on March 28, 2014</a:t>
            </a:r>
          </a:p>
          <a:p>
            <a:pPr>
              <a:spcBef>
                <a:spcPts val="1200"/>
              </a:spcBef>
              <a:spcAft>
                <a:spcPts val="1200"/>
              </a:spcAft>
            </a:pPr>
            <a:r>
              <a:rPr lang="en-US" sz="2400" dirty="0" smtClean="0">
                <a:solidFill>
                  <a:srgbClr val="4F81BD">
                    <a:lumMod val="50000"/>
                  </a:srgbClr>
                </a:solidFill>
              </a:rPr>
              <a:t>Net Income of $15.8 million, </a:t>
            </a:r>
            <a:r>
              <a:rPr lang="en-US" sz="2400" dirty="0">
                <a:solidFill>
                  <a:srgbClr val="4F81BD">
                    <a:lumMod val="50000"/>
                  </a:srgbClr>
                </a:solidFill>
              </a:rPr>
              <a:t>$</a:t>
            </a:r>
            <a:r>
              <a:rPr lang="en-US" sz="2400" dirty="0" smtClean="0">
                <a:solidFill>
                  <a:srgbClr val="4F81BD">
                    <a:lumMod val="50000"/>
                  </a:srgbClr>
                </a:solidFill>
              </a:rPr>
              <a:t>0.66 </a:t>
            </a:r>
            <a:r>
              <a:rPr lang="en-US" sz="2400" dirty="0">
                <a:solidFill>
                  <a:srgbClr val="4F81BD">
                    <a:lumMod val="50000"/>
                  </a:srgbClr>
                </a:solidFill>
              </a:rPr>
              <a:t>per diluted share </a:t>
            </a:r>
          </a:p>
          <a:p>
            <a:pPr>
              <a:spcBef>
                <a:spcPts val="1200"/>
              </a:spcBef>
              <a:spcAft>
                <a:spcPts val="1200"/>
              </a:spcAft>
            </a:pPr>
            <a:r>
              <a:rPr lang="en-US" sz="2400" dirty="0" smtClean="0">
                <a:solidFill>
                  <a:srgbClr val="4F81BD">
                    <a:lumMod val="50000"/>
                  </a:srgbClr>
                </a:solidFill>
              </a:rPr>
              <a:t>Net </a:t>
            </a:r>
            <a:r>
              <a:rPr lang="en-US" sz="2400" dirty="0">
                <a:solidFill>
                  <a:srgbClr val="4F81BD">
                    <a:lumMod val="50000"/>
                  </a:srgbClr>
                </a:solidFill>
              </a:rPr>
              <a:t>Interest Margin </a:t>
            </a:r>
            <a:r>
              <a:rPr lang="en-US" sz="2400" dirty="0" smtClean="0">
                <a:solidFill>
                  <a:srgbClr val="4F81BD">
                    <a:lumMod val="50000"/>
                  </a:srgbClr>
                </a:solidFill>
              </a:rPr>
              <a:t>increased to 4.99%</a:t>
            </a:r>
          </a:p>
          <a:p>
            <a:pPr marL="457200" lvl="1" indent="0">
              <a:spcBef>
                <a:spcPts val="300"/>
              </a:spcBef>
              <a:buFont typeface="Arial"/>
              <a:buNone/>
            </a:pPr>
            <a:r>
              <a:rPr lang="en-US" sz="2400" dirty="0" smtClean="0">
                <a:solidFill>
                  <a:srgbClr val="4F81BD">
                    <a:lumMod val="50000"/>
                  </a:srgbClr>
                </a:solidFill>
              </a:rPr>
              <a:t>	</a:t>
            </a:r>
            <a:endParaRPr lang="en-US" sz="2400" dirty="0">
              <a:solidFill>
                <a:srgbClr val="4F81BD">
                  <a:lumMod val="50000"/>
                </a:srgbClr>
              </a:solidFill>
            </a:endParaRPr>
          </a:p>
        </p:txBody>
      </p:sp>
      <p:sp>
        <p:nvSpPr>
          <p:cNvPr id="6" name="TextBox 3"/>
          <p:cNvSpPr txBox="1"/>
          <p:nvPr/>
        </p:nvSpPr>
        <p:spPr>
          <a:xfrm>
            <a:off x="232250" y="6341671"/>
            <a:ext cx="1857361" cy="338554"/>
          </a:xfrm>
          <a:prstGeom prst="rect">
            <a:avLst/>
          </a:prstGeom>
          <a:noFill/>
        </p:spPr>
        <p:txBody>
          <a:bodyPr wrap="square" rtlCol="0">
            <a:spAutoFit/>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defTabSz="457200" fontAlgn="auto">
              <a:spcBef>
                <a:spcPts val="0"/>
              </a:spcBef>
              <a:spcAft>
                <a:spcPts val="0"/>
              </a:spcAft>
            </a:pPr>
            <a:fld id="{BDEEC09A-263D-8548-998B-4EBBED2D114E}" type="slidenum">
              <a:rPr lang="en-US" sz="1600" b="0" smtClean="0">
                <a:solidFill>
                  <a:prstClr val="white"/>
                </a:solidFill>
                <a:latin typeface="Calibri"/>
              </a:rPr>
              <a:pPr defTabSz="457200" fontAlgn="auto">
                <a:spcBef>
                  <a:spcPts val="0"/>
                </a:spcBef>
                <a:spcAft>
                  <a:spcPts val="0"/>
                </a:spcAft>
              </a:pPr>
              <a:t>3</a:t>
            </a:fld>
            <a:endParaRPr lang="en-US" sz="1800" b="0" dirty="0">
              <a:solidFill>
                <a:prstClr val="white"/>
              </a:solidFill>
              <a:latin typeface="Calibri"/>
            </a:endParaRPr>
          </a:p>
        </p:txBody>
      </p:sp>
    </p:spTree>
    <p:extLst>
      <p:ext uri="{BB962C8B-B14F-4D97-AF65-F5344CB8AC3E}">
        <p14:creationId xmlns:p14="http://schemas.microsoft.com/office/powerpoint/2010/main" val="1285517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1st Quarter 2014 Highlights</a:t>
            </a:r>
            <a:endParaRPr lang="en-US" sz="2800" dirty="0">
              <a:effectLst>
                <a:outerShdw blurRad="50800" dist="38100" dir="2700000" algn="tl" rotWithShape="0">
                  <a:prstClr val="black">
                    <a:alpha val="40000"/>
                  </a:prstClr>
                </a:outerShdw>
              </a:effectLst>
            </a:endParaRPr>
          </a:p>
        </p:txBody>
      </p:sp>
      <p:sp>
        <p:nvSpPr>
          <p:cNvPr id="4" name="Content Placeholder 2"/>
          <p:cNvSpPr txBox="1">
            <a:spLocks/>
          </p:cNvSpPr>
          <p:nvPr/>
        </p:nvSpPr>
        <p:spPr>
          <a:xfrm>
            <a:off x="381000" y="914400"/>
            <a:ext cx="8610600" cy="533400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1200"/>
              </a:spcBef>
              <a:spcAft>
                <a:spcPts val="1200"/>
              </a:spcAft>
              <a:buFont typeface="Arial" pitchFamily="34" charset="0"/>
              <a:buChar char="•"/>
            </a:pPr>
            <a:r>
              <a:rPr lang="en-US" sz="2400" dirty="0" smtClean="0">
                <a:solidFill>
                  <a:srgbClr val="4F81BD">
                    <a:lumMod val="50000"/>
                  </a:srgbClr>
                </a:solidFill>
              </a:rPr>
              <a:t>Annualized Organic Loan Growth of 16 %</a:t>
            </a:r>
          </a:p>
          <a:p>
            <a:pPr lvl="1">
              <a:spcBef>
                <a:spcPts val="1200"/>
              </a:spcBef>
              <a:spcAft>
                <a:spcPts val="1200"/>
              </a:spcAft>
              <a:buFont typeface="Arial" pitchFamily="34" charset="0"/>
              <a:buChar char="•"/>
            </a:pPr>
            <a:r>
              <a:rPr lang="en-US" sz="2400" dirty="0" smtClean="0">
                <a:solidFill>
                  <a:srgbClr val="4F81BD">
                    <a:lumMod val="50000"/>
                  </a:srgbClr>
                </a:solidFill>
              </a:rPr>
              <a:t>Pending Credit Card Sale of $17.6 million, transferred to HFS</a:t>
            </a:r>
          </a:p>
          <a:p>
            <a:pPr lvl="1">
              <a:spcBef>
                <a:spcPts val="1200"/>
              </a:spcBef>
              <a:spcAft>
                <a:spcPts val="1200"/>
              </a:spcAft>
              <a:buFont typeface="Arial" pitchFamily="34" charset="0"/>
              <a:buChar char="•"/>
            </a:pPr>
            <a:r>
              <a:rPr lang="en-US" sz="2400" dirty="0">
                <a:solidFill>
                  <a:srgbClr val="4F81BD">
                    <a:lumMod val="50000"/>
                  </a:srgbClr>
                </a:solidFill>
              </a:rPr>
              <a:t>Asset Quality: Improvement trend continues</a:t>
            </a:r>
          </a:p>
          <a:p>
            <a:pPr lvl="2">
              <a:spcBef>
                <a:spcPts val="600"/>
              </a:spcBef>
              <a:spcAft>
                <a:spcPts val="600"/>
              </a:spcAft>
              <a:buFont typeface="Calibri" pitchFamily="34" charset="0"/>
              <a:buChar char="—"/>
            </a:pPr>
            <a:r>
              <a:rPr lang="en-US" dirty="0">
                <a:solidFill>
                  <a:srgbClr val="4F81BD">
                    <a:lumMod val="50000"/>
                  </a:srgbClr>
                </a:solidFill>
              </a:rPr>
              <a:t>Classifieds down $</a:t>
            </a:r>
            <a:r>
              <a:rPr lang="en-US" dirty="0" smtClean="0">
                <a:solidFill>
                  <a:srgbClr val="4F81BD">
                    <a:lumMod val="50000"/>
                  </a:srgbClr>
                </a:solidFill>
              </a:rPr>
              <a:t>4.5 </a:t>
            </a:r>
            <a:r>
              <a:rPr lang="en-US" dirty="0">
                <a:solidFill>
                  <a:srgbClr val="4F81BD">
                    <a:lumMod val="50000"/>
                  </a:srgbClr>
                </a:solidFill>
              </a:rPr>
              <a:t>million</a:t>
            </a:r>
          </a:p>
          <a:p>
            <a:pPr lvl="2">
              <a:spcBef>
                <a:spcPts val="600"/>
              </a:spcBef>
              <a:spcAft>
                <a:spcPts val="600"/>
              </a:spcAft>
              <a:buFont typeface="Calibri" pitchFamily="34" charset="0"/>
              <a:buChar char="—"/>
            </a:pPr>
            <a:r>
              <a:rPr lang="en-US" dirty="0">
                <a:solidFill>
                  <a:srgbClr val="4F81BD">
                    <a:lumMod val="50000"/>
                  </a:srgbClr>
                </a:solidFill>
              </a:rPr>
              <a:t>NPAs down $6.1 </a:t>
            </a:r>
            <a:r>
              <a:rPr lang="en-US" dirty="0" smtClean="0">
                <a:solidFill>
                  <a:srgbClr val="4F81BD">
                    <a:lumMod val="50000"/>
                  </a:srgbClr>
                </a:solidFill>
              </a:rPr>
              <a:t>million</a:t>
            </a:r>
            <a:endParaRPr lang="en-US" dirty="0">
              <a:solidFill>
                <a:srgbClr val="4F81BD">
                  <a:lumMod val="50000"/>
                </a:srgbClr>
              </a:solidFill>
            </a:endParaRPr>
          </a:p>
          <a:p>
            <a:pPr lvl="1">
              <a:spcBef>
                <a:spcPts val="1200"/>
              </a:spcBef>
              <a:spcAft>
                <a:spcPts val="1200"/>
              </a:spcAft>
              <a:buFont typeface="Arial" pitchFamily="34" charset="0"/>
              <a:buChar char="•"/>
            </a:pPr>
            <a:r>
              <a:rPr lang="en-US" sz="2400" dirty="0" smtClean="0">
                <a:solidFill>
                  <a:srgbClr val="4F81BD">
                    <a:lumMod val="50000"/>
                  </a:srgbClr>
                </a:solidFill>
              </a:rPr>
              <a:t>Non Interest Income  totals         $ 20.7 million</a:t>
            </a:r>
          </a:p>
          <a:p>
            <a:pPr lvl="2">
              <a:spcBef>
                <a:spcPts val="600"/>
              </a:spcBef>
              <a:spcAft>
                <a:spcPts val="600"/>
              </a:spcAft>
              <a:buFont typeface="Calibri" pitchFamily="34" charset="0"/>
              <a:buChar char="—"/>
            </a:pPr>
            <a:r>
              <a:rPr lang="en-US" dirty="0" smtClean="0">
                <a:solidFill>
                  <a:srgbClr val="4F81BD">
                    <a:lumMod val="50000"/>
                  </a:srgbClr>
                </a:solidFill>
              </a:rPr>
              <a:t>Mortgage                                  $   3.3 </a:t>
            </a:r>
          </a:p>
          <a:p>
            <a:pPr lvl="2">
              <a:spcBef>
                <a:spcPts val="600"/>
              </a:spcBef>
              <a:spcAft>
                <a:spcPts val="600"/>
              </a:spcAft>
              <a:buFont typeface="Calibri" pitchFamily="34" charset="0"/>
              <a:buChar char="—"/>
            </a:pPr>
            <a:r>
              <a:rPr lang="en-US" dirty="0" smtClean="0">
                <a:solidFill>
                  <a:srgbClr val="4F81BD">
                    <a:lumMod val="50000"/>
                  </a:srgbClr>
                </a:solidFill>
              </a:rPr>
              <a:t>WMG                                         $   4.5 </a:t>
            </a:r>
            <a:endParaRPr lang="en-US" sz="2400" dirty="0" smtClean="0">
              <a:solidFill>
                <a:srgbClr val="4F81BD">
                  <a:lumMod val="50000"/>
                </a:srgbClr>
              </a:solidFill>
            </a:endParaRPr>
          </a:p>
        </p:txBody>
      </p:sp>
      <p:sp>
        <p:nvSpPr>
          <p:cNvPr id="6" name="TextBox 3"/>
          <p:cNvSpPr txBox="1"/>
          <p:nvPr/>
        </p:nvSpPr>
        <p:spPr>
          <a:xfrm>
            <a:off x="232250" y="6341671"/>
            <a:ext cx="1857361" cy="338554"/>
          </a:xfrm>
          <a:prstGeom prst="rect">
            <a:avLst/>
          </a:prstGeom>
          <a:noFill/>
        </p:spPr>
        <p:txBody>
          <a:bodyPr wrap="square" rtlCol="0">
            <a:spAutoFit/>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defTabSz="457200" fontAlgn="auto">
              <a:spcBef>
                <a:spcPts val="0"/>
              </a:spcBef>
              <a:spcAft>
                <a:spcPts val="0"/>
              </a:spcAft>
            </a:pPr>
            <a:fld id="{BDEEC09A-263D-8548-998B-4EBBED2D114E}" type="slidenum">
              <a:rPr lang="en-US" sz="1600" b="0" smtClean="0">
                <a:solidFill>
                  <a:prstClr val="white"/>
                </a:solidFill>
                <a:latin typeface="Calibri"/>
              </a:rPr>
              <a:pPr defTabSz="457200" fontAlgn="auto">
                <a:spcBef>
                  <a:spcPts val="0"/>
                </a:spcBef>
                <a:spcAft>
                  <a:spcPts val="0"/>
                </a:spcAft>
              </a:pPr>
              <a:t>4</a:t>
            </a:fld>
            <a:endParaRPr lang="en-US" sz="1800" b="0" dirty="0">
              <a:solidFill>
                <a:prstClr val="white"/>
              </a:solidFill>
              <a:latin typeface="Calibri"/>
            </a:endParaRPr>
          </a:p>
        </p:txBody>
      </p:sp>
    </p:spTree>
    <p:extLst>
      <p:ext uri="{BB962C8B-B14F-4D97-AF65-F5344CB8AC3E}">
        <p14:creationId xmlns:p14="http://schemas.microsoft.com/office/powerpoint/2010/main" val="4077373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Interest Earning Assets</a:t>
            </a:r>
            <a:endParaRPr lang="en-US" sz="2800" dirty="0">
              <a:effectLst>
                <a:outerShdw blurRad="50800" dist="38100" dir="2700000" algn="tl" rotWithShape="0">
                  <a:prstClr val="black">
                    <a:alpha val="40000"/>
                  </a:prst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503531502"/>
              </p:ext>
            </p:extLst>
          </p:nvPr>
        </p:nvGraphicFramePr>
        <p:xfrm>
          <a:off x="571500" y="1219200"/>
          <a:ext cx="8001000" cy="3428999"/>
        </p:xfrm>
        <a:graphic>
          <a:graphicData uri="http://schemas.openxmlformats.org/drawingml/2006/table">
            <a:tbl>
              <a:tblPr firstRow="1" bandRow="1">
                <a:tableStyleId>{5C22544A-7EE6-4342-B048-85BDC9FD1C3A}</a:tableStyleId>
              </a:tblPr>
              <a:tblGrid>
                <a:gridCol w="3243648"/>
                <a:gridCol w="1585784"/>
                <a:gridCol w="1585784"/>
                <a:gridCol w="1585784"/>
              </a:tblGrid>
              <a:tr h="489857">
                <a:tc>
                  <a:txBody>
                    <a:bodyPr/>
                    <a:lstStyle/>
                    <a:p>
                      <a:r>
                        <a:rPr lang="en-US" dirty="0" smtClean="0"/>
                        <a:t>Assets</a:t>
                      </a:r>
                      <a:endParaRPr lang="en-US" dirty="0"/>
                    </a:p>
                  </a:txBody>
                  <a:tcPr anchor="ctr">
                    <a:solidFill>
                      <a:schemeClr val="accent1">
                        <a:lumMod val="75000"/>
                      </a:schemeClr>
                    </a:solidFill>
                  </a:tcPr>
                </a:tc>
                <a:tc>
                  <a:txBody>
                    <a:bodyPr/>
                    <a:lstStyle/>
                    <a:p>
                      <a:pPr algn="ctr"/>
                      <a:r>
                        <a:rPr lang="en-US" dirty="0" smtClean="0"/>
                        <a:t>03/31/2014</a:t>
                      </a:r>
                      <a:endParaRPr lang="en-US" dirty="0"/>
                    </a:p>
                  </a:txBody>
                  <a:tcPr anchor="ctr">
                    <a:solidFill>
                      <a:schemeClr val="accent1">
                        <a:lumMod val="75000"/>
                      </a:schemeClr>
                    </a:solidFill>
                  </a:tcPr>
                </a:tc>
                <a:tc>
                  <a:txBody>
                    <a:bodyPr/>
                    <a:lstStyle/>
                    <a:p>
                      <a:pPr algn="ctr"/>
                      <a:r>
                        <a:rPr lang="en-US" dirty="0" smtClean="0"/>
                        <a:t>12/31/2013</a:t>
                      </a:r>
                      <a:endParaRPr lang="en-US" dirty="0"/>
                    </a:p>
                  </a:txBody>
                  <a:tcPr anchor="ctr">
                    <a:solidFill>
                      <a:schemeClr val="accent1">
                        <a:lumMod val="75000"/>
                      </a:schemeClr>
                    </a:solidFill>
                  </a:tcPr>
                </a:tc>
                <a:tc>
                  <a:txBody>
                    <a:bodyPr/>
                    <a:lstStyle/>
                    <a:p>
                      <a:pPr marL="0" algn="ctr" defTabSz="457200" rtl="0" eaLnBrk="1" fontAlgn="ctr" latinLnBrk="0" hangingPunct="1"/>
                      <a:r>
                        <a:rPr lang="en-US" sz="1800" b="1" kern="1200" dirty="0">
                          <a:solidFill>
                            <a:schemeClr val="lt1"/>
                          </a:solidFill>
                          <a:latin typeface="+mn-lt"/>
                          <a:ea typeface="+mn-ea"/>
                          <a:cs typeface="+mn-cs"/>
                        </a:rPr>
                        <a:t>Net Change</a:t>
                      </a:r>
                    </a:p>
                  </a:txBody>
                  <a:tcPr marL="9525" marR="9525" marT="9525" marB="0" anchor="ctr">
                    <a:solidFill>
                      <a:schemeClr val="accent1">
                        <a:lumMod val="75000"/>
                      </a:schemeClr>
                    </a:solidFill>
                  </a:tcPr>
                </a:tc>
              </a:tr>
              <a:tr h="489857">
                <a:tc>
                  <a:txBody>
                    <a:bodyPr/>
                    <a:lstStyle/>
                    <a:p>
                      <a:r>
                        <a:rPr lang="en-US" dirty="0" smtClean="0"/>
                        <a:t>Short Term Investments</a:t>
                      </a:r>
                      <a:endParaRPr lang="en-US" dirty="0"/>
                    </a:p>
                  </a:txBody>
                  <a:tcPr>
                    <a:noFill/>
                  </a:tcPr>
                </a:tc>
                <a:tc>
                  <a:txBody>
                    <a:bodyPr/>
                    <a:lstStyle/>
                    <a:p>
                      <a:pPr algn="l" rtl="0" fontAlgn="ctr"/>
                      <a:r>
                        <a:rPr lang="en-US" sz="1800" b="0" i="0" u="none" strike="noStrike" dirty="0" smtClean="0">
                          <a:solidFill>
                            <a:srgbClr val="000000"/>
                          </a:solidFill>
                          <a:effectLst/>
                          <a:latin typeface="Calibri"/>
                        </a:rPr>
                        <a:t>   $     </a:t>
                      </a:r>
                      <a:r>
                        <a:rPr lang="en-US" sz="1800" b="0" i="0" u="none" strike="noStrike" baseline="0" dirty="0" smtClean="0">
                          <a:solidFill>
                            <a:srgbClr val="000000"/>
                          </a:solidFill>
                          <a:effectLst/>
                          <a:latin typeface="Calibri"/>
                        </a:rPr>
                        <a:t> </a:t>
                      </a:r>
                      <a:r>
                        <a:rPr lang="en-US" sz="1800" b="0" i="0" u="none" strike="noStrike" dirty="0" smtClean="0">
                          <a:solidFill>
                            <a:srgbClr val="000000"/>
                          </a:solidFill>
                          <a:effectLst/>
                          <a:latin typeface="Calibri"/>
                        </a:rPr>
                        <a:t>412.9</a:t>
                      </a:r>
                      <a:endParaRPr lang="en-US" sz="1800" b="0" i="0" u="none" strike="noStrike" dirty="0">
                        <a:solidFill>
                          <a:srgbClr val="000000"/>
                        </a:solidFill>
                        <a:effectLst/>
                        <a:latin typeface="Calibri"/>
                      </a:endParaRPr>
                    </a:p>
                  </a:txBody>
                  <a:tcPr marL="9525" marR="9525" marT="9525" marB="0" anchor="ctr">
                    <a:noFill/>
                  </a:tcPr>
                </a:tc>
                <a:tc>
                  <a:txBody>
                    <a:bodyPr/>
                    <a:lstStyle/>
                    <a:p>
                      <a:pPr algn="l" rtl="0" fontAlgn="ctr"/>
                      <a:r>
                        <a:rPr lang="en-US" sz="1800" b="0" i="0" u="none" strike="noStrike" dirty="0" smtClean="0">
                          <a:solidFill>
                            <a:srgbClr val="000000"/>
                          </a:solidFill>
                          <a:effectLst/>
                          <a:latin typeface="Calibri"/>
                        </a:rPr>
                        <a:t>   $      320.1</a:t>
                      </a:r>
                      <a:endParaRPr lang="en-US" sz="1800" b="0" i="0" u="none" strike="noStrike" dirty="0">
                        <a:solidFill>
                          <a:srgbClr val="000000"/>
                        </a:solidFill>
                        <a:effectLst/>
                        <a:latin typeface="Calibri"/>
                      </a:endParaRPr>
                    </a:p>
                  </a:txBody>
                  <a:tcPr marL="9525" marR="9525" marT="9525" marB="0" anchor="ctr">
                    <a:noFill/>
                  </a:tcPr>
                </a:tc>
                <a:tc>
                  <a:txBody>
                    <a:bodyPr/>
                    <a:lstStyle/>
                    <a:p>
                      <a:pPr algn="l" rtl="0" fontAlgn="ctr"/>
                      <a:r>
                        <a:rPr lang="en-US" sz="1800" b="0" i="0" u="none" strike="noStrike" dirty="0" smtClean="0">
                          <a:solidFill>
                            <a:srgbClr val="000000"/>
                          </a:solidFill>
                          <a:effectLst/>
                          <a:latin typeface="Calibri"/>
                        </a:rPr>
                        <a:t>   $       92.8</a:t>
                      </a:r>
                      <a:endParaRPr lang="en-US" sz="1800" b="0" i="0" u="none" strike="noStrike" dirty="0">
                        <a:solidFill>
                          <a:srgbClr val="000000"/>
                        </a:solidFill>
                        <a:effectLst/>
                        <a:latin typeface="Calibri"/>
                      </a:endParaRPr>
                    </a:p>
                  </a:txBody>
                  <a:tcPr marL="9525" marR="9525" marT="9525" marB="0" anchor="ctr">
                    <a:noFill/>
                  </a:tcPr>
                </a:tc>
              </a:tr>
              <a:tr h="489857">
                <a:tc>
                  <a:txBody>
                    <a:bodyPr/>
                    <a:lstStyle/>
                    <a:p>
                      <a:r>
                        <a:rPr lang="en-US" dirty="0" smtClean="0"/>
                        <a:t>Investment</a:t>
                      </a:r>
                      <a:r>
                        <a:rPr lang="en-US" baseline="0" dirty="0" smtClean="0"/>
                        <a:t> Securities</a:t>
                      </a:r>
                      <a:endParaRPr lang="en-US" dirty="0"/>
                    </a:p>
                  </a:txBody>
                  <a:tcPr>
                    <a:solidFill>
                      <a:srgbClr val="CAD9EC"/>
                    </a:solidFill>
                  </a:tcPr>
                </a:tc>
                <a:tc>
                  <a:txBody>
                    <a:bodyPr/>
                    <a:lstStyle/>
                    <a:p>
                      <a:pPr algn="ctr" rtl="0" fontAlgn="ctr"/>
                      <a:r>
                        <a:rPr lang="en-US" sz="1800" b="0" i="0" u="none" strike="noStrike" dirty="0" smtClean="0">
                          <a:solidFill>
                            <a:srgbClr val="000000"/>
                          </a:solidFill>
                          <a:effectLst/>
                          <a:latin typeface="Calibri"/>
                        </a:rPr>
                        <a:t>   814.5</a:t>
                      </a:r>
                      <a:endParaRPr lang="en-US" sz="1800" b="0" i="0" u="none" strike="noStrike" dirty="0">
                        <a:solidFill>
                          <a:srgbClr val="000000"/>
                        </a:solidFill>
                        <a:effectLst/>
                        <a:latin typeface="Calibri"/>
                      </a:endParaRPr>
                    </a:p>
                  </a:txBody>
                  <a:tcPr marL="9525" marR="9525" marT="9525" marB="0" anchor="ctr">
                    <a:solidFill>
                      <a:srgbClr val="CAD9EC"/>
                    </a:solidFill>
                  </a:tcPr>
                </a:tc>
                <a:tc>
                  <a:txBody>
                    <a:bodyPr/>
                    <a:lstStyle/>
                    <a:p>
                      <a:pPr algn="ctr" rtl="0" fontAlgn="ctr"/>
                      <a:r>
                        <a:rPr lang="en-US" sz="1800" b="0" i="0" u="none" strike="noStrike" dirty="0" smtClean="0">
                          <a:solidFill>
                            <a:srgbClr val="000000"/>
                          </a:solidFill>
                          <a:effectLst/>
                          <a:latin typeface="Calibri"/>
                        </a:rPr>
                        <a:t>  812.6</a:t>
                      </a:r>
                      <a:endParaRPr lang="en-US" sz="1800" b="0" i="0" u="none" strike="noStrike" dirty="0">
                        <a:solidFill>
                          <a:srgbClr val="000000"/>
                        </a:solidFill>
                        <a:effectLst/>
                        <a:latin typeface="Calibri"/>
                      </a:endParaRPr>
                    </a:p>
                  </a:txBody>
                  <a:tcPr marL="9525" marR="9525" marT="9525" marB="0" anchor="ctr">
                    <a:solidFill>
                      <a:srgbClr val="CAD9EC"/>
                    </a:solidFill>
                  </a:tcPr>
                </a:tc>
                <a:tc>
                  <a:txBody>
                    <a:bodyPr/>
                    <a:lstStyle/>
                    <a:p>
                      <a:pPr algn="ctr" rtl="0" fontAlgn="ctr"/>
                      <a:r>
                        <a:rPr lang="en-US" sz="1800" b="0" i="0" u="none" strike="noStrike" smtClean="0">
                          <a:solidFill>
                            <a:srgbClr val="000000"/>
                          </a:solidFill>
                          <a:effectLst/>
                          <a:latin typeface="Calibri"/>
                        </a:rPr>
                        <a:t>    1.9</a:t>
                      </a:r>
                      <a:endParaRPr lang="en-US" sz="1800" b="0" i="0" u="none" strike="noStrike" dirty="0">
                        <a:solidFill>
                          <a:srgbClr val="000000"/>
                        </a:solidFill>
                        <a:effectLst/>
                        <a:latin typeface="Calibri"/>
                      </a:endParaRPr>
                    </a:p>
                  </a:txBody>
                  <a:tcPr marL="9525" marR="9525" marT="9525" marB="0" anchor="ctr">
                    <a:solidFill>
                      <a:srgbClr val="CAD9EC"/>
                    </a:solidFill>
                  </a:tcPr>
                </a:tc>
              </a:tr>
              <a:tr h="489857">
                <a:tc>
                  <a:txBody>
                    <a:bodyPr/>
                    <a:lstStyle/>
                    <a:p>
                      <a:r>
                        <a:rPr lang="en-US" dirty="0" smtClean="0"/>
                        <a:t>Loans - Acquired</a:t>
                      </a:r>
                    </a:p>
                  </a:txBody>
                  <a:tcPr>
                    <a:noFill/>
                  </a:tcPr>
                </a:tc>
                <a:tc>
                  <a:txBody>
                    <a:bodyPr/>
                    <a:lstStyle/>
                    <a:p>
                      <a:pPr algn="ctr" rtl="0" fontAlgn="ctr"/>
                      <a:r>
                        <a:rPr lang="en-US" sz="1800" b="0" i="0" u="none" strike="noStrike" dirty="0" smtClean="0">
                          <a:solidFill>
                            <a:srgbClr val="000000"/>
                          </a:solidFill>
                          <a:effectLst/>
                          <a:latin typeface="Calibri"/>
                        </a:rPr>
                        <a:t>2,637.0</a:t>
                      </a:r>
                      <a:endParaRPr lang="en-US" sz="18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1800" b="0" i="0" u="none" strike="noStrike" dirty="0" smtClean="0">
                          <a:solidFill>
                            <a:srgbClr val="000000"/>
                          </a:solidFill>
                          <a:effectLst/>
                          <a:latin typeface="Calibri"/>
                        </a:rPr>
                        <a:t>2,825.8</a:t>
                      </a:r>
                      <a:endParaRPr lang="en-US" sz="18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1800" b="0" i="0" u="none" strike="noStrike" dirty="0" smtClean="0">
                          <a:solidFill>
                            <a:srgbClr val="000000"/>
                          </a:solidFill>
                          <a:effectLst/>
                          <a:latin typeface="Calibri"/>
                        </a:rPr>
                        <a:t>(188.8)</a:t>
                      </a:r>
                      <a:endParaRPr lang="en-US" sz="1800" b="0" i="0" u="none" strike="noStrike" dirty="0">
                        <a:solidFill>
                          <a:srgbClr val="000000"/>
                        </a:solidFill>
                        <a:effectLst/>
                        <a:latin typeface="Calibri"/>
                      </a:endParaRPr>
                    </a:p>
                  </a:txBody>
                  <a:tcPr marL="9525" marR="9525" marT="9525" marB="0" anchor="ctr">
                    <a:noFill/>
                  </a:tcPr>
                </a:tc>
              </a:tr>
              <a:tr h="489857">
                <a:tc>
                  <a:txBody>
                    <a:bodyPr/>
                    <a:lstStyle/>
                    <a:p>
                      <a:r>
                        <a:rPr lang="en-US" dirty="0" smtClean="0"/>
                        <a:t>Loans - </a:t>
                      </a:r>
                      <a:r>
                        <a:rPr lang="en-US" dirty="0" err="1" smtClean="0"/>
                        <a:t>NonAcquired</a:t>
                      </a:r>
                      <a:endParaRPr lang="en-US" dirty="0"/>
                    </a:p>
                  </a:txBody>
                  <a:tcPr>
                    <a:solidFill>
                      <a:srgbClr val="CAD9EC"/>
                    </a:solidFill>
                  </a:tcPr>
                </a:tc>
                <a:tc>
                  <a:txBody>
                    <a:bodyPr/>
                    <a:lstStyle/>
                    <a:p>
                      <a:pPr algn="ctr" rtl="0" fontAlgn="ctr"/>
                      <a:r>
                        <a:rPr lang="en-US" sz="1800" b="0" i="0" u="none" strike="noStrike" dirty="0" smtClean="0">
                          <a:solidFill>
                            <a:srgbClr val="000000"/>
                          </a:solidFill>
                          <a:effectLst/>
                          <a:latin typeface="Calibri"/>
                        </a:rPr>
                        <a:t>2,980.0</a:t>
                      </a:r>
                      <a:endParaRPr lang="en-US" sz="1800" b="0" i="0" u="none" strike="noStrike" dirty="0">
                        <a:solidFill>
                          <a:srgbClr val="000000"/>
                        </a:solidFill>
                        <a:effectLst/>
                        <a:latin typeface="Calibri"/>
                      </a:endParaRPr>
                    </a:p>
                  </a:txBody>
                  <a:tcPr marL="9525" marR="9525" marT="9525" marB="0" anchor="ctr">
                    <a:solidFill>
                      <a:srgbClr val="CAD9EC"/>
                    </a:solidFill>
                  </a:tcPr>
                </a:tc>
                <a:tc>
                  <a:txBody>
                    <a:bodyPr/>
                    <a:lstStyle/>
                    <a:p>
                      <a:pPr algn="ctr" rtl="0" fontAlgn="ctr"/>
                      <a:r>
                        <a:rPr lang="en-US" sz="1800" b="0" i="0" u="none" strike="noStrike" dirty="0" smtClean="0">
                          <a:solidFill>
                            <a:srgbClr val="000000"/>
                          </a:solidFill>
                          <a:effectLst/>
                          <a:latin typeface="Calibri"/>
                        </a:rPr>
                        <a:t>2,865.2</a:t>
                      </a:r>
                      <a:endParaRPr lang="en-US" sz="1800" b="0" i="0" u="none" strike="noStrike" dirty="0">
                        <a:solidFill>
                          <a:srgbClr val="000000"/>
                        </a:solidFill>
                        <a:effectLst/>
                        <a:latin typeface="Calibri"/>
                      </a:endParaRPr>
                    </a:p>
                  </a:txBody>
                  <a:tcPr marL="9525" marR="9525" marT="9525" marB="0" anchor="ctr">
                    <a:solidFill>
                      <a:srgbClr val="CAD9EC"/>
                    </a:solidFill>
                  </a:tcPr>
                </a:tc>
                <a:tc>
                  <a:txBody>
                    <a:bodyPr/>
                    <a:lstStyle/>
                    <a:p>
                      <a:pPr algn="ctr" rtl="0" fontAlgn="ctr"/>
                      <a:r>
                        <a:rPr lang="en-US" sz="1800" b="0" i="0" u="none" strike="noStrike" dirty="0" smtClean="0">
                          <a:solidFill>
                            <a:srgbClr val="000000"/>
                          </a:solidFill>
                          <a:effectLst/>
                          <a:latin typeface="Calibri"/>
                        </a:rPr>
                        <a:t>  114.8</a:t>
                      </a:r>
                      <a:endParaRPr lang="en-US" sz="1800" b="0" i="0" u="none" strike="noStrike" dirty="0">
                        <a:solidFill>
                          <a:srgbClr val="000000"/>
                        </a:solidFill>
                        <a:effectLst/>
                        <a:latin typeface="Calibri"/>
                      </a:endParaRPr>
                    </a:p>
                  </a:txBody>
                  <a:tcPr marL="9525" marR="9525" marT="9525" marB="0" anchor="ctr">
                    <a:solidFill>
                      <a:srgbClr val="CAD9EC"/>
                    </a:solidFill>
                  </a:tcPr>
                </a:tc>
              </a:tr>
              <a:tr h="489857">
                <a:tc>
                  <a:txBody>
                    <a:bodyPr/>
                    <a:lstStyle/>
                    <a:p>
                      <a:r>
                        <a:rPr lang="en-US" dirty="0" smtClean="0"/>
                        <a:t>Loans Held</a:t>
                      </a:r>
                      <a:r>
                        <a:rPr lang="en-US" baseline="0" dirty="0" smtClean="0"/>
                        <a:t> for Sale</a:t>
                      </a:r>
                      <a:endParaRPr lang="en-US" dirty="0"/>
                    </a:p>
                  </a:txBody>
                  <a:tcPr>
                    <a:noFill/>
                  </a:tcPr>
                </a:tc>
                <a:tc>
                  <a:txBody>
                    <a:bodyPr/>
                    <a:lstStyle/>
                    <a:p>
                      <a:pPr algn="ctr" rtl="0" fontAlgn="ctr"/>
                      <a:r>
                        <a:rPr lang="en-US" sz="1800" b="0" i="0" u="none" strike="noStrike" dirty="0" smtClean="0">
                          <a:solidFill>
                            <a:srgbClr val="000000"/>
                          </a:solidFill>
                          <a:effectLst/>
                          <a:latin typeface="Calibri"/>
                        </a:rPr>
                        <a:t>      57.2</a:t>
                      </a:r>
                      <a:endParaRPr lang="en-US" sz="18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1800" b="0" i="0" u="none" strike="noStrike" dirty="0" smtClean="0">
                          <a:solidFill>
                            <a:srgbClr val="000000"/>
                          </a:solidFill>
                          <a:effectLst/>
                          <a:latin typeface="Calibri"/>
                        </a:rPr>
                        <a:t>     30.6</a:t>
                      </a:r>
                      <a:endParaRPr lang="en-US" sz="18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1800" b="0" i="0" u="none" strike="noStrike" dirty="0" smtClean="0">
                          <a:solidFill>
                            <a:srgbClr val="000000"/>
                          </a:solidFill>
                          <a:effectLst/>
                          <a:latin typeface="Calibri"/>
                        </a:rPr>
                        <a:t>    26.6</a:t>
                      </a:r>
                      <a:endParaRPr lang="en-US" sz="1800" b="0" i="0" u="none" strike="noStrike" dirty="0">
                        <a:solidFill>
                          <a:srgbClr val="000000"/>
                        </a:solidFill>
                        <a:effectLst/>
                        <a:latin typeface="Calibri"/>
                      </a:endParaRPr>
                    </a:p>
                  </a:txBody>
                  <a:tcPr marL="9525" marR="9525" marT="9525" marB="0" anchor="ctr">
                    <a:noFill/>
                  </a:tcPr>
                </a:tc>
              </a:tr>
              <a:tr h="489857">
                <a:tc>
                  <a:txBody>
                    <a:bodyPr/>
                    <a:lstStyle/>
                    <a:p>
                      <a:r>
                        <a:rPr lang="en-US" dirty="0" smtClean="0"/>
                        <a:t>Total Interest</a:t>
                      </a:r>
                      <a:r>
                        <a:rPr lang="en-US" baseline="0" dirty="0" smtClean="0"/>
                        <a:t> Earning </a:t>
                      </a:r>
                      <a:r>
                        <a:rPr lang="en-US" dirty="0" smtClean="0"/>
                        <a:t>Assets</a:t>
                      </a:r>
                      <a:endParaRPr lang="en-US" dirty="0"/>
                    </a:p>
                  </a:txBody>
                  <a:tcPr>
                    <a:solidFill>
                      <a:srgbClr val="CAD9EC"/>
                    </a:solidFill>
                  </a:tcPr>
                </a:tc>
                <a:tc>
                  <a:txBody>
                    <a:bodyPr/>
                    <a:lstStyle/>
                    <a:p>
                      <a:pPr algn="l" rtl="0" fontAlgn="ctr"/>
                      <a:r>
                        <a:rPr lang="en-US" sz="1800" b="0" i="0" u="none" strike="noStrike" dirty="0" smtClean="0">
                          <a:solidFill>
                            <a:srgbClr val="000000"/>
                          </a:solidFill>
                          <a:effectLst/>
                          <a:latin typeface="Calibri"/>
                        </a:rPr>
                        <a:t>   $   6,901.6</a:t>
                      </a:r>
                      <a:endParaRPr lang="en-US" sz="1800" b="0" i="0" u="none" strike="noStrike" dirty="0">
                        <a:solidFill>
                          <a:srgbClr val="000000"/>
                        </a:solidFill>
                        <a:effectLst/>
                        <a:latin typeface="Calibri"/>
                      </a:endParaRPr>
                    </a:p>
                  </a:txBody>
                  <a:tcPr marL="9525" marR="9525" marT="9525" marB="0" anchor="ctr">
                    <a:solidFill>
                      <a:srgbClr val="CAD9EC"/>
                    </a:solidFill>
                  </a:tcPr>
                </a:tc>
                <a:tc>
                  <a:txBody>
                    <a:bodyPr/>
                    <a:lstStyle/>
                    <a:p>
                      <a:pPr algn="l" rtl="0" fontAlgn="ctr"/>
                      <a:r>
                        <a:rPr lang="en-US" sz="1800" b="0" i="0" u="none" strike="noStrike" dirty="0" smtClean="0">
                          <a:solidFill>
                            <a:srgbClr val="000000"/>
                          </a:solidFill>
                          <a:effectLst/>
                          <a:latin typeface="Calibri"/>
                        </a:rPr>
                        <a:t>   $   6,854.3 </a:t>
                      </a:r>
                      <a:endParaRPr lang="en-US" sz="1800" b="0" i="0" u="none" strike="noStrike" dirty="0">
                        <a:solidFill>
                          <a:srgbClr val="000000"/>
                        </a:solidFill>
                        <a:effectLst/>
                        <a:latin typeface="Calibri"/>
                      </a:endParaRPr>
                    </a:p>
                  </a:txBody>
                  <a:tcPr marL="9525" marR="9525" marT="9525" marB="0" anchor="ctr">
                    <a:solidFill>
                      <a:srgbClr val="CAD9EC"/>
                    </a:solidFill>
                  </a:tcPr>
                </a:tc>
                <a:tc>
                  <a:txBody>
                    <a:bodyPr/>
                    <a:lstStyle/>
                    <a:p>
                      <a:pPr algn="l" rtl="0" fontAlgn="ctr"/>
                      <a:r>
                        <a:rPr lang="en-US" sz="1800" b="0" i="0" u="none" strike="noStrike" dirty="0" smtClean="0">
                          <a:solidFill>
                            <a:srgbClr val="000000"/>
                          </a:solidFill>
                          <a:effectLst/>
                          <a:latin typeface="Calibri"/>
                        </a:rPr>
                        <a:t>   $        47.3</a:t>
                      </a:r>
                      <a:endParaRPr lang="en-US" sz="1800" b="0" i="0" u="none" strike="noStrike" dirty="0">
                        <a:solidFill>
                          <a:srgbClr val="000000"/>
                        </a:solidFill>
                        <a:effectLst/>
                        <a:latin typeface="Calibri"/>
                      </a:endParaRPr>
                    </a:p>
                  </a:txBody>
                  <a:tcPr marL="9525" marR="9525" marT="9525" marB="0" anchor="ctr">
                    <a:solidFill>
                      <a:srgbClr val="CAD9EC"/>
                    </a:solidFill>
                  </a:tcPr>
                </a:tc>
              </a:tr>
            </a:tbl>
          </a:graphicData>
        </a:graphic>
      </p:graphicFrame>
      <p:sp>
        <p:nvSpPr>
          <p:cNvPr id="4" name="TextBox 3"/>
          <p:cNvSpPr txBox="1"/>
          <p:nvPr/>
        </p:nvSpPr>
        <p:spPr>
          <a:xfrm>
            <a:off x="1219200" y="6291622"/>
            <a:ext cx="3352800" cy="276999"/>
          </a:xfrm>
          <a:prstGeom prst="rect">
            <a:avLst/>
          </a:prstGeom>
          <a:noFill/>
        </p:spPr>
        <p:txBody>
          <a:bodyPr wrap="square" rtlCol="0">
            <a:spAutoFit/>
          </a:bodyPr>
          <a:lstStyle/>
          <a:p>
            <a:r>
              <a:rPr lang="en-US" sz="1200" i="1" dirty="0" smtClean="0">
                <a:solidFill>
                  <a:prstClr val="white"/>
                </a:solidFill>
              </a:rPr>
              <a:t>Ending Balance, in Millions</a:t>
            </a:r>
            <a:endParaRPr lang="en-US" sz="1200" i="1" dirty="0">
              <a:solidFill>
                <a:prstClr val="white"/>
              </a:solidFill>
            </a:endParaRPr>
          </a:p>
        </p:txBody>
      </p:sp>
      <p:sp>
        <p:nvSpPr>
          <p:cNvPr id="5" name="TextBox 3"/>
          <p:cNvSpPr txBox="1"/>
          <p:nvPr/>
        </p:nvSpPr>
        <p:spPr>
          <a:xfrm>
            <a:off x="232250" y="6341671"/>
            <a:ext cx="1857361" cy="338554"/>
          </a:xfrm>
          <a:prstGeom prst="rect">
            <a:avLst/>
          </a:prstGeom>
          <a:noFill/>
        </p:spPr>
        <p:txBody>
          <a:bodyPr wrap="square" rtlCol="0">
            <a:spAutoFit/>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defTabSz="457200" fontAlgn="auto">
              <a:spcBef>
                <a:spcPts val="0"/>
              </a:spcBef>
              <a:spcAft>
                <a:spcPts val="0"/>
              </a:spcAft>
            </a:pPr>
            <a:fld id="{BDEEC09A-263D-8548-998B-4EBBED2D114E}" type="slidenum">
              <a:rPr lang="en-US" sz="1600" b="0" smtClean="0">
                <a:solidFill>
                  <a:prstClr val="white"/>
                </a:solidFill>
                <a:latin typeface="Calibri"/>
              </a:rPr>
              <a:pPr defTabSz="457200" fontAlgn="auto">
                <a:spcBef>
                  <a:spcPts val="0"/>
                </a:spcBef>
                <a:spcAft>
                  <a:spcPts val="0"/>
                </a:spcAft>
              </a:pPr>
              <a:t>5</a:t>
            </a:fld>
            <a:endParaRPr lang="en-US" sz="1800" b="0" dirty="0">
              <a:solidFill>
                <a:prstClr val="white"/>
              </a:solidFill>
              <a:latin typeface="Calibri"/>
            </a:endParaRPr>
          </a:p>
        </p:txBody>
      </p:sp>
    </p:spTree>
    <p:extLst>
      <p:ext uri="{BB962C8B-B14F-4D97-AF65-F5344CB8AC3E}">
        <p14:creationId xmlns:p14="http://schemas.microsoft.com/office/powerpoint/2010/main" val="1269892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662853537"/>
              </p:ext>
            </p:extLst>
          </p:nvPr>
        </p:nvGraphicFramePr>
        <p:xfrm>
          <a:off x="3200400" y="809656"/>
          <a:ext cx="3657600" cy="3507595"/>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p:txBody>
          <a:bodyPr/>
          <a:lstStyle/>
          <a:p>
            <a:r>
              <a:rPr lang="en-US" dirty="0" smtClean="0"/>
              <a:t>Net Interest Margin</a:t>
            </a:r>
            <a:endParaRPr lang="en-US" dirty="0"/>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534922329"/>
              </p:ext>
            </p:extLst>
          </p:nvPr>
        </p:nvGraphicFramePr>
        <p:xfrm>
          <a:off x="6934200" y="295275"/>
          <a:ext cx="2009774" cy="56006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822516639"/>
              </p:ext>
            </p:extLst>
          </p:nvPr>
        </p:nvGraphicFramePr>
        <p:xfrm>
          <a:off x="0" y="954126"/>
          <a:ext cx="3657600" cy="331102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103671" y="586526"/>
            <a:ext cx="6629400" cy="400110"/>
          </a:xfrm>
          <a:prstGeom prst="rect">
            <a:avLst/>
          </a:prstGeom>
          <a:noFill/>
        </p:spPr>
        <p:txBody>
          <a:bodyPr wrap="square" rtlCol="0">
            <a:spAutoFit/>
          </a:bodyPr>
          <a:lstStyle/>
          <a:p>
            <a:r>
              <a:rPr lang="en-US" sz="2000" b="1" dirty="0">
                <a:solidFill>
                  <a:prstClr val="black"/>
                </a:solidFill>
              </a:rPr>
              <a:t>Earning Assets                                   Funding</a:t>
            </a:r>
          </a:p>
        </p:txBody>
      </p:sp>
      <p:graphicFrame>
        <p:nvGraphicFramePr>
          <p:cNvPr id="8" name="Chart 7"/>
          <p:cNvGraphicFramePr>
            <a:graphicFrameLocks/>
          </p:cNvGraphicFramePr>
          <p:nvPr>
            <p:extLst>
              <p:ext uri="{D42A27DB-BD31-4B8C-83A1-F6EECF244321}">
                <p14:modId xmlns:p14="http://schemas.microsoft.com/office/powerpoint/2010/main" val="3909015579"/>
              </p:ext>
            </p:extLst>
          </p:nvPr>
        </p:nvGraphicFramePr>
        <p:xfrm>
          <a:off x="2133600" y="3538735"/>
          <a:ext cx="3581400" cy="2976365"/>
        </p:xfrm>
        <a:graphic>
          <a:graphicData uri="http://schemas.openxmlformats.org/drawingml/2006/chart">
            <c:chart xmlns:c="http://schemas.openxmlformats.org/drawingml/2006/chart" xmlns:r="http://schemas.openxmlformats.org/officeDocument/2006/relationships" r:id="rId5"/>
          </a:graphicData>
        </a:graphic>
      </p:graphicFrame>
      <p:sp>
        <p:nvSpPr>
          <p:cNvPr id="9" name="Right Arrow 8"/>
          <p:cNvSpPr/>
          <p:nvPr/>
        </p:nvSpPr>
        <p:spPr>
          <a:xfrm rot="3315277">
            <a:off x="2342258" y="3762790"/>
            <a:ext cx="558791" cy="367855"/>
          </a:xfrm>
          <a:prstGeom prst="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Chart 12"/>
          <p:cNvGraphicFramePr>
            <a:graphicFrameLocks/>
          </p:cNvGraphicFramePr>
          <p:nvPr>
            <p:extLst>
              <p:ext uri="{D42A27DB-BD31-4B8C-83A1-F6EECF244321}">
                <p14:modId xmlns:p14="http://schemas.microsoft.com/office/powerpoint/2010/main" val="3383581271"/>
              </p:ext>
            </p:extLst>
          </p:nvPr>
        </p:nvGraphicFramePr>
        <p:xfrm>
          <a:off x="3429000" y="786581"/>
          <a:ext cx="3733800" cy="36223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13280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ffectLst>
                  <a:outerShdw blurRad="50800" dist="38100" dir="2700000" algn="tl" rotWithShape="0">
                    <a:prstClr val="black">
                      <a:alpha val="40000"/>
                    </a:prstClr>
                  </a:outerShdw>
                </a:effectLst>
              </a:rPr>
              <a:t>Operating Efficiency Ratio - QTD</a:t>
            </a:r>
            <a:endParaRPr lang="en-US" dirty="0">
              <a:effectLst>
                <a:outerShdw blurRad="50800" dist="38100" dir="2700000" algn="tl" rotWithShape="0">
                  <a:prstClr val="black">
                    <a:alpha val="40000"/>
                  </a:prstClr>
                </a:outerShdw>
              </a:effectLst>
            </a:endParaRPr>
          </a:p>
        </p:txBody>
      </p:sp>
      <p:sp>
        <p:nvSpPr>
          <p:cNvPr id="8" name="Slide Number Placeholder 3"/>
          <p:cNvSpPr>
            <a:spLocks noGrp="1"/>
          </p:cNvSpPr>
          <p:nvPr>
            <p:ph type="sldNum" sz="quarter" idx="4294967295"/>
          </p:nvPr>
        </p:nvSpPr>
        <p:spPr>
          <a:xfrm>
            <a:off x="7010400" y="6397625"/>
            <a:ext cx="2133600" cy="365125"/>
          </a:xfrm>
          <a:prstGeom prst="rect">
            <a:avLst/>
          </a:prstGeom>
        </p:spPr>
        <p:txBody>
          <a:bodyPr/>
          <a:lstStyle/>
          <a:p>
            <a:fld id="{FC625FA8-36CF-4FBD-A3CA-E24E7464351A}" type="slidenum">
              <a:rPr lang="en-US" smtClean="0">
                <a:solidFill>
                  <a:srgbClr val="0C3C5A"/>
                </a:solidFill>
              </a:rPr>
              <a:pPr/>
              <a:t>7</a:t>
            </a:fld>
            <a:endParaRPr lang="en-US" dirty="0">
              <a:solidFill>
                <a:srgbClr val="0C3C5A"/>
              </a:solidFill>
            </a:endParaRP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3904104401"/>
              </p:ext>
            </p:extLst>
          </p:nvPr>
        </p:nvGraphicFramePr>
        <p:xfrm>
          <a:off x="333375" y="-457200"/>
          <a:ext cx="8258175" cy="696814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3"/>
          <p:cNvSpPr txBox="1"/>
          <p:nvPr/>
        </p:nvSpPr>
        <p:spPr>
          <a:xfrm>
            <a:off x="232250" y="6341671"/>
            <a:ext cx="1857361" cy="338554"/>
          </a:xfrm>
          <a:prstGeom prst="rect">
            <a:avLst/>
          </a:prstGeom>
          <a:noFill/>
        </p:spPr>
        <p:txBody>
          <a:bodyPr wrap="square" rtlCol="0">
            <a:spAutoFit/>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defTabSz="457200" fontAlgn="auto">
              <a:spcBef>
                <a:spcPts val="0"/>
              </a:spcBef>
              <a:spcAft>
                <a:spcPts val="0"/>
              </a:spcAft>
            </a:pPr>
            <a:fld id="{BDEEC09A-263D-8548-998B-4EBBED2D114E}" type="slidenum">
              <a:rPr lang="en-US" sz="1600" b="0" smtClean="0">
                <a:solidFill>
                  <a:prstClr val="white"/>
                </a:solidFill>
                <a:latin typeface="Calibri"/>
              </a:rPr>
              <a:pPr defTabSz="457200" fontAlgn="auto">
                <a:spcBef>
                  <a:spcPts val="0"/>
                </a:spcBef>
                <a:spcAft>
                  <a:spcPts val="0"/>
                </a:spcAft>
              </a:pPr>
              <a:t>7</a:t>
            </a:fld>
            <a:endParaRPr lang="en-US" sz="1800" b="0" dirty="0">
              <a:solidFill>
                <a:prstClr val="white"/>
              </a:solidFill>
              <a:latin typeface="Calibri"/>
            </a:endParaRPr>
          </a:p>
        </p:txBody>
      </p:sp>
      <p:sp>
        <p:nvSpPr>
          <p:cNvPr id="6" name="TextBox 1"/>
          <p:cNvSpPr txBox="1"/>
          <p:nvPr/>
        </p:nvSpPr>
        <p:spPr>
          <a:xfrm>
            <a:off x="1017994" y="6372224"/>
            <a:ext cx="3686185" cy="2762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0" dirty="0" smtClean="0">
                <a:solidFill>
                  <a:prstClr val="white"/>
                </a:solidFill>
                <a:latin typeface="Arial" pitchFamily="34" charset="0"/>
                <a:cs typeface="Arial" pitchFamily="34" charset="0"/>
              </a:rPr>
              <a:t>See endnotes (</a:t>
            </a:r>
            <a:r>
              <a:rPr lang="en-US" sz="800" dirty="0">
                <a:solidFill>
                  <a:prstClr val="white"/>
                </a:solidFill>
                <a:latin typeface="Arial" pitchFamily="34" charset="0"/>
                <a:cs typeface="Arial" pitchFamily="34" charset="0"/>
              </a:rPr>
              <a:t>1</a:t>
            </a:r>
            <a:r>
              <a:rPr lang="en-US" sz="800" b="0" dirty="0" smtClean="0">
                <a:solidFill>
                  <a:prstClr val="white"/>
                </a:solidFill>
                <a:latin typeface="Arial" pitchFamily="34" charset="0"/>
                <a:cs typeface="Arial" pitchFamily="34" charset="0"/>
              </a:rPr>
              <a:t>)</a:t>
            </a:r>
            <a:endParaRPr lang="en-US" sz="800" b="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357497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4294967295"/>
            <p:extLst>
              <p:ext uri="{D42A27DB-BD31-4B8C-83A1-F6EECF244321}">
                <p14:modId xmlns:p14="http://schemas.microsoft.com/office/powerpoint/2010/main" val="710110915"/>
              </p:ext>
            </p:extLst>
          </p:nvPr>
        </p:nvGraphicFramePr>
        <p:xfrm>
          <a:off x="304800" y="0"/>
          <a:ext cx="8653868" cy="731556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257800" y="609600"/>
            <a:ext cx="2286000" cy="1005840"/>
          </a:xfrm>
          <a:prstGeom prst="rect">
            <a:avLst/>
          </a:prstGeom>
          <a:solidFill>
            <a:schemeClr val="bg1">
              <a:lumMod val="95000"/>
            </a:schemeClr>
          </a:solidFill>
          <a:effectLst>
            <a:outerShdw blurRad="63500" dist="38100" dir="8100000" algn="tr" rotWithShape="0">
              <a:schemeClr val="accent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rgbClr val="C00000"/>
                </a:solidFill>
              </a:rPr>
              <a:t>First Financial Holdings</a:t>
            </a:r>
          </a:p>
          <a:p>
            <a:endParaRPr lang="en-US" sz="300" dirty="0" smtClean="0">
              <a:solidFill>
                <a:prstClr val="black"/>
              </a:solidFill>
            </a:endParaRPr>
          </a:p>
          <a:p>
            <a:r>
              <a:rPr lang="en-US" sz="1400" dirty="0" smtClean="0">
                <a:solidFill>
                  <a:prstClr val="black"/>
                </a:solidFill>
              </a:rPr>
              <a:t>Closing: July 26, 2013</a:t>
            </a:r>
          </a:p>
          <a:p>
            <a:endParaRPr lang="en-US" sz="200" dirty="0" smtClean="0">
              <a:solidFill>
                <a:prstClr val="black"/>
              </a:solidFill>
            </a:endParaRPr>
          </a:p>
          <a:p>
            <a:r>
              <a:rPr lang="en-US" sz="1400" dirty="0" smtClean="0">
                <a:solidFill>
                  <a:prstClr val="black"/>
                </a:solidFill>
              </a:rPr>
              <a:t>Conversion: July 2014</a:t>
            </a:r>
            <a:endParaRPr lang="en-US" sz="1400" dirty="0">
              <a:solidFill>
                <a:prstClr val="black"/>
              </a:solidFill>
            </a:endParaRPr>
          </a:p>
        </p:txBody>
      </p:sp>
      <p:sp>
        <p:nvSpPr>
          <p:cNvPr id="6" name="Title 5"/>
          <p:cNvSpPr>
            <a:spLocks noGrp="1"/>
          </p:cNvSpPr>
          <p:nvPr>
            <p:ph type="title"/>
          </p:nvPr>
        </p:nvSpPr>
        <p:spPr/>
        <p:txBody>
          <a:bodyPr>
            <a:noAutofit/>
          </a:bodyPr>
          <a:lstStyle/>
          <a:p>
            <a:r>
              <a:rPr lang="en-US" dirty="0" smtClean="0">
                <a:effectLst>
                  <a:outerShdw blurRad="50800" dist="38100" dir="2700000" algn="tl" rotWithShape="0">
                    <a:prstClr val="black">
                      <a:alpha val="40000"/>
                    </a:prstClr>
                  </a:outerShdw>
                </a:effectLst>
              </a:rPr>
              <a:t>Operating Earnings Per Share</a:t>
            </a:r>
            <a:endParaRPr lang="en-US" dirty="0">
              <a:effectLst>
                <a:outerShdw blurRad="50800" dist="38100" dir="2700000" algn="tl" rotWithShape="0">
                  <a:prstClr val="black">
                    <a:alpha val="40000"/>
                  </a:prstClr>
                </a:outerShdw>
              </a:effectLst>
            </a:endParaRPr>
          </a:p>
        </p:txBody>
      </p:sp>
      <p:sp>
        <p:nvSpPr>
          <p:cNvPr id="7" name="TextBox 3"/>
          <p:cNvSpPr txBox="1"/>
          <p:nvPr/>
        </p:nvSpPr>
        <p:spPr>
          <a:xfrm>
            <a:off x="232250" y="6341671"/>
            <a:ext cx="1857361" cy="338554"/>
          </a:xfrm>
          <a:prstGeom prst="rect">
            <a:avLst/>
          </a:prstGeom>
          <a:noFill/>
        </p:spPr>
        <p:txBody>
          <a:bodyPr wrap="square" rtlCol="0">
            <a:spAutoFit/>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defTabSz="457200" fontAlgn="auto">
              <a:spcBef>
                <a:spcPts val="0"/>
              </a:spcBef>
              <a:spcAft>
                <a:spcPts val="0"/>
              </a:spcAft>
            </a:pPr>
            <a:fld id="{BDEEC09A-263D-8548-998B-4EBBED2D114E}" type="slidenum">
              <a:rPr lang="en-US" sz="1600" b="0" smtClean="0">
                <a:solidFill>
                  <a:prstClr val="white"/>
                </a:solidFill>
                <a:latin typeface="Calibri"/>
              </a:rPr>
              <a:pPr defTabSz="457200" fontAlgn="auto">
                <a:spcBef>
                  <a:spcPts val="0"/>
                </a:spcBef>
                <a:spcAft>
                  <a:spcPts val="0"/>
                </a:spcAft>
              </a:pPr>
              <a:t>8</a:t>
            </a:fld>
            <a:endParaRPr lang="en-US" sz="1800" b="0" dirty="0">
              <a:solidFill>
                <a:prstClr val="white"/>
              </a:solidFill>
              <a:latin typeface="Calibri"/>
            </a:endParaRPr>
          </a:p>
        </p:txBody>
      </p:sp>
    </p:spTree>
    <p:extLst>
      <p:ext uri="{BB962C8B-B14F-4D97-AF65-F5344CB8AC3E}">
        <p14:creationId xmlns:p14="http://schemas.microsoft.com/office/powerpoint/2010/main" val="378473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94"/>
            <a:ext cx="9144000" cy="6172200"/>
          </a:xfrm>
          <a:prstGeom prst="rect">
            <a:avLst/>
          </a:prstGeom>
        </p:spPr>
      </p:pic>
    </p:spTree>
    <p:extLst>
      <p:ext uri="{BB962C8B-B14F-4D97-AF65-F5344CB8AC3E}">
        <p14:creationId xmlns:p14="http://schemas.microsoft.com/office/powerpoint/2010/main" val="3401801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2402</TotalTime>
  <Words>430</Words>
  <Application>Microsoft Office PowerPoint</Application>
  <PresentationFormat>On-screen Show (4:3)</PresentationFormat>
  <Paragraphs>126</Paragraphs>
  <Slides>10</Slides>
  <Notes>1</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10_Office Theme</vt:lpstr>
      <vt:lpstr>1_Office Theme</vt:lpstr>
      <vt:lpstr>Office Theme</vt:lpstr>
      <vt:lpstr>1st Quarter 2014 Earnings Call April 25, 2014</vt:lpstr>
      <vt:lpstr>Forward Looking Statements and Non GAAP Measures</vt:lpstr>
      <vt:lpstr>1st Quarter 2014 Highlights</vt:lpstr>
      <vt:lpstr>1st Quarter 2014 Highlights</vt:lpstr>
      <vt:lpstr>Interest Earning Assets</vt:lpstr>
      <vt:lpstr>Net Interest Margin</vt:lpstr>
      <vt:lpstr>Operating Efficiency Ratio - QTD</vt:lpstr>
      <vt:lpstr>Operating Earnings Per Share</vt:lpstr>
      <vt:lpstr>PowerPoint Presentation</vt:lpstr>
      <vt:lpstr>Endnotes</vt:lpstr>
    </vt:vector>
  </TitlesOfParts>
  <Company>SCBT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Interest Margin</dc:title>
  <dc:creator> </dc:creator>
  <cp:lastModifiedBy> </cp:lastModifiedBy>
  <cp:revision>114</cp:revision>
  <cp:lastPrinted>2014-04-24T17:40:22Z</cp:lastPrinted>
  <dcterms:created xsi:type="dcterms:W3CDTF">2014-04-02T20:15:09Z</dcterms:created>
  <dcterms:modified xsi:type="dcterms:W3CDTF">2014-04-24T18:19:27Z</dcterms:modified>
</cp:coreProperties>
</file>