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9" r:id="rId5"/>
    <p:sldMasterId id="2147483760" r:id="rId6"/>
    <p:sldMasterId id="2147483757" r:id="rId7"/>
    <p:sldMasterId id="2147483729" r:id="rId8"/>
  </p:sldMasterIdLst>
  <p:notesMasterIdLst>
    <p:notesMasterId r:id="rId21"/>
  </p:notesMasterIdLst>
  <p:handoutMasterIdLst>
    <p:handoutMasterId r:id="rId22"/>
  </p:handoutMasterIdLst>
  <p:sldIdLst>
    <p:sldId id="625" r:id="rId9"/>
    <p:sldId id="622" r:id="rId10"/>
    <p:sldId id="617" r:id="rId11"/>
    <p:sldId id="618" r:id="rId12"/>
    <p:sldId id="619" r:id="rId13"/>
    <p:sldId id="620" r:id="rId14"/>
    <p:sldId id="621" r:id="rId15"/>
    <p:sldId id="611" r:id="rId16"/>
    <p:sldId id="623" r:id="rId17"/>
    <p:sldId id="614" r:id="rId18"/>
    <p:sldId id="615" r:id="rId19"/>
    <p:sldId id="62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56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  <p15:guide id="3" orient="horz" pos="3096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2332">
          <p15:clr>
            <a:srgbClr val="A4A3A4"/>
          </p15:clr>
        </p15:guide>
        <p15:guide id="6" pos="5424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1080" userDrawn="1">
          <p15:clr>
            <a:srgbClr val="A4A3A4"/>
          </p15:clr>
        </p15:guide>
        <p15:guide id="9" pos="129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e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487"/>
    <a:srgbClr val="22465E"/>
    <a:srgbClr val="22475C"/>
    <a:srgbClr val="E6E6E6"/>
    <a:srgbClr val="20343A"/>
    <a:srgbClr val="3B2259"/>
    <a:srgbClr val="6D0404"/>
    <a:srgbClr val="53BBD4"/>
    <a:srgbClr val="19272C"/>
    <a:srgbClr val="586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5" autoAdjust="0"/>
    <p:restoredTop sz="86355" autoAdjust="0"/>
  </p:normalViewPr>
  <p:slideViewPr>
    <p:cSldViewPr snapToGrid="0">
      <p:cViewPr>
        <p:scale>
          <a:sx n="120" d="100"/>
          <a:sy n="120" d="100"/>
        </p:scale>
        <p:origin x="-414" y="1080"/>
      </p:cViewPr>
      <p:guideLst>
        <p:guide orient="horz" pos="456"/>
        <p:guide orient="horz" pos="3960"/>
        <p:guide orient="horz" pos="3096"/>
        <p:guide pos="2880"/>
        <p:guide pos="2332"/>
        <p:guide pos="5424"/>
        <p:guide pos="144"/>
        <p:guide pos="1080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-159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565C2-D25B-4665-A3AB-AE0884BAD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a_r_1cr_grey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007127" y="158496"/>
            <a:ext cx="485113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E09F-839A-4E46-AA96-6B1F206C89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a_r_1cr_grey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007127" y="158496"/>
            <a:ext cx="485113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5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In-app guidance. Drive usage</a:t>
            </a:r>
            <a:r>
              <a:rPr lang="en-US" b="1" baseline="0" dirty="0" smtClean="0"/>
              <a:t> and adoption.</a:t>
            </a:r>
            <a:r>
              <a:rPr lang="en-US" baseline="0" dirty="0" smtClean="0"/>
              <a:t> </a:t>
            </a:r>
            <a:r>
              <a:rPr lang="en-US" dirty="0" smtClean="0"/>
              <a:t>One of the coolest</a:t>
            </a:r>
            <a:r>
              <a:rPr lang="en-US" baseline="0" dirty="0" smtClean="0"/>
              <a:t> things about the release is Sidekick, which is an in-app guidance system that helps you get started on the crucial initial set up tasks with step by step instructions on setup and configuration, including in-context videos to ensure you’re in production and getting return on your investment quickly.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Simpler reporting.</a:t>
            </a:r>
            <a:r>
              <a:rPr lang="en-US" b="1" baseline="0" dirty="0" smtClean="0"/>
              <a:t> Analyze and improve resource productivity.</a:t>
            </a:r>
            <a:r>
              <a:rPr lang="en-US" baseline="0" dirty="0" smtClean="0"/>
              <a:t> </a:t>
            </a:r>
            <a:r>
              <a:rPr lang="en-US" dirty="0" smtClean="0"/>
              <a:t>We haven’t left out the decision makers with</a:t>
            </a:r>
            <a:r>
              <a:rPr lang="en-US" baseline="0" dirty="0" smtClean="0"/>
              <a:t> this release. Brand new advanced reporting within CA Cloud Service Management makes it easier than ever for even non-technical people to engage with the data they need to make critical decisions. Drag and drop fields, charts, graphs and tailored dashboards make it a truly powerful, yet personal tool.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68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Simpler reporting.</a:t>
            </a:r>
            <a:r>
              <a:rPr lang="en-US" b="1" baseline="0" dirty="0" smtClean="0"/>
              <a:t> Analyze and improve resource productivity.</a:t>
            </a:r>
            <a:r>
              <a:rPr lang="en-US" baseline="0" dirty="0" smtClean="0"/>
              <a:t> </a:t>
            </a:r>
            <a:r>
              <a:rPr lang="en-US" dirty="0" smtClean="0"/>
              <a:t>We haven’t left out the decision makers with</a:t>
            </a:r>
            <a:r>
              <a:rPr lang="en-US" baseline="0" dirty="0" smtClean="0"/>
              <a:t> this release. Brand new advanced reporting within CA Cloud Service Management makes it easier than ever for even non-technical people to engage with the data they need to make critical decisions. Drag and drop fields, charts, graphs and tailored dashboards make it a truly powerful, yet personal tool.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Mobility</a:t>
            </a:r>
            <a:r>
              <a:rPr lang="en-US" b="1" baseline="0" dirty="0" smtClean="0"/>
              <a:t> for end-users and administrators. </a:t>
            </a:r>
            <a:r>
              <a:rPr lang="en-US" dirty="0" smtClean="0"/>
              <a:t>Anytime,</a:t>
            </a:r>
            <a:r>
              <a:rPr lang="en-US" baseline="0" dirty="0" smtClean="0"/>
              <a:t> anywhere service support.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Flexible and configurable. Simplified workflow and integrations.</a:t>
            </a:r>
            <a:r>
              <a:rPr lang="en-US" dirty="0" smtClean="0"/>
              <a:t> We’ve made the solution more powerful with hybrid</a:t>
            </a:r>
            <a:r>
              <a:rPr lang="en-US" baseline="0" dirty="0" smtClean="0"/>
              <a:t> automations that allow you to drag and drop to create workflows that communicate with your other installed or cloud-based tools. It’s not that pretend drag and drop workflow that you may have seen in the marketplace that has a programmer furiously typing away behind the curtain either. This is a truly codeless solution that allows you to do things like create services with automations that integrate to Amazon to provision cloud environments at the push of a button.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Flexible and configurable. Simplified workflow and integrations.</a:t>
            </a:r>
            <a:r>
              <a:rPr lang="en-US" dirty="0" smtClean="0"/>
              <a:t> We’ve made the solution more powerful with hybrid</a:t>
            </a:r>
            <a:r>
              <a:rPr lang="en-US" baseline="0" dirty="0" smtClean="0"/>
              <a:t> automations that allow you to drag and drop to create workflows that communicate with your other installed or cloud-based tools. It’s not that pretend drag and drop workflow that you may have seen in the marketplace that has a programmer furiously typing away behind the curtain either. This is a truly codeless solution that allows you to do things like create services with automations that integrate to Amazon to provision cloud environments at the push of a button.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Flexible and configurable. Simplified workflow and integrations.</a:t>
            </a:r>
            <a:r>
              <a:rPr lang="en-US" dirty="0" smtClean="0"/>
              <a:t> We’ve made the solution more powerful with hybrid</a:t>
            </a:r>
            <a:r>
              <a:rPr lang="en-US" baseline="0" dirty="0" smtClean="0"/>
              <a:t> automations that allow you to drag and drop to create workflows that communicate with your other installed or cloud-based tools. It’s not that pretend drag and drop workflow that you may have seen in the marketplace that has a programmer furiously typing away behind the curtain either. This is a truly codeless solution that allows you to do things like create services with automations that integrate to Amazon to provision cloud environments at the push of a button.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Powerful automation. Automated provisioning of resources in minutes. </a:t>
            </a:r>
            <a:r>
              <a:rPr lang="en-US" baseline="0" dirty="0" smtClean="0"/>
              <a:t>This is another view of automations in flight or recently completed so you know not just what’s happening, but the performance you’re getting as well. You’re always in control.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Powerful automation. Automated provisioning of resources in minutes. </a:t>
            </a:r>
            <a:r>
              <a:rPr lang="en-US" baseline="0" dirty="0" smtClean="0"/>
              <a:t>This is another view of automations in flight or recently completed so you know not just what’s happening, but the performance you’re getting as well. You’re always in control.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0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Modern and Intuitive.</a:t>
            </a:r>
            <a:r>
              <a:rPr lang="en-US" b="1" baseline="0" dirty="0" smtClean="0"/>
              <a:t> Single point of contact for help, collaboration, and requests</a:t>
            </a:r>
            <a:r>
              <a:rPr lang="en-US" baseline="0" dirty="0" smtClean="0"/>
              <a:t>. </a:t>
            </a:r>
            <a:r>
              <a:rPr lang="en-US" dirty="0" smtClean="0"/>
              <a:t>With the Spring release we are making it easier than ever for users to consume services,</a:t>
            </a:r>
            <a:r>
              <a:rPr lang="en-US" baseline="0" dirty="0" smtClean="0"/>
              <a:t> wherever they are. Think about it, depending on what time of day it is, you may be working at your desk, from a car or in your living room.  Shouldn’t your service management solution do the same? CA Cloud Service Management offers a centralized hub for everything you need, support, new services, information and collaboration with peers or IT.  And it’s available as a native mobile app that’s not just easy to use, it’s something you want to use.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Modern and Intuitive.</a:t>
            </a:r>
            <a:r>
              <a:rPr lang="en-US" b="1" baseline="0" dirty="0" smtClean="0"/>
              <a:t> Single point of contact for help, collaboration, and requests</a:t>
            </a:r>
            <a:r>
              <a:rPr lang="en-US" baseline="0" dirty="0" smtClean="0"/>
              <a:t>. </a:t>
            </a:r>
            <a:r>
              <a:rPr lang="en-US" dirty="0" smtClean="0"/>
              <a:t>With the Spring release we are making it easier than ever for users to consume services,</a:t>
            </a:r>
            <a:r>
              <a:rPr lang="en-US" baseline="0" dirty="0" smtClean="0"/>
              <a:t> wherever they are. Think about it, depending on what time of day it is, you may be working at your desk, from a car or in your living room.  Shouldn’t your service management solution do the same? CA Cloud Service Management offers a centralized hub for everything you need, support, new services, information and collaboration with peers or IT.  And it’s available as a native mobile app that’s not just easy to use, it’s something you want to use.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8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emf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312"/>
            <a:ext cx="8229600" cy="8116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3176" y="1151069"/>
            <a:ext cx="8170124" cy="455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313"/>
            <a:ext cx="8229600" cy="546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pt bold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3176" y="1307290"/>
            <a:ext cx="8170124" cy="4366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44499" y="685798"/>
            <a:ext cx="8178803" cy="385763"/>
          </a:xfr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1675"/>
            <a:ext cx="4038600" cy="4367289"/>
          </a:xfrm>
          <a:prstGeom prst="rect">
            <a:avLst/>
          </a:prstGeom>
        </p:spPr>
        <p:txBody>
          <a:bodyPr/>
          <a:lstStyle>
            <a:lvl1pPr>
              <a:lnSpc>
                <a:spcPts val="2880"/>
              </a:lnSpc>
              <a:defRPr sz="2400" b="0">
                <a:solidFill>
                  <a:schemeClr val="bg1"/>
                </a:solidFill>
              </a:defRPr>
            </a:lvl1pPr>
            <a:lvl2pPr>
              <a:defRPr sz="2000" b="0">
                <a:solidFill>
                  <a:schemeClr val="bg1"/>
                </a:solidFill>
              </a:defRPr>
            </a:lvl2pPr>
            <a:lvl3pPr>
              <a:defRPr sz="1800" b="0">
                <a:solidFill>
                  <a:schemeClr val="bg1"/>
                </a:solidFill>
              </a:defRPr>
            </a:lvl3pPr>
            <a:lvl4pPr>
              <a:defRPr sz="1600" b="0">
                <a:solidFill>
                  <a:schemeClr val="bg1"/>
                </a:solidFill>
              </a:defRPr>
            </a:lvl4pPr>
            <a:lvl5pPr>
              <a:defRPr sz="1600" b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675"/>
            <a:ext cx="4038600" cy="4367289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 sz="2000" b="0">
                <a:solidFill>
                  <a:schemeClr val="bg1"/>
                </a:solidFill>
              </a:defRPr>
            </a:lvl2pPr>
            <a:lvl3pPr>
              <a:defRPr sz="1800" b="0">
                <a:solidFill>
                  <a:schemeClr val="bg1"/>
                </a:solidFill>
              </a:defRPr>
            </a:lvl3pPr>
            <a:lvl4pPr>
              <a:defRPr sz="1600" b="0">
                <a:solidFill>
                  <a:schemeClr val="bg1"/>
                </a:solidFill>
              </a:defRPr>
            </a:lvl4pPr>
            <a:lvl5pPr>
              <a:defRPr sz="1600" b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318"/>
            <a:ext cx="8229600" cy="10913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8000"/>
          </a:xfrm>
        </p:spPr>
        <p:txBody>
          <a:bodyPr vert="horz" lIns="91440" tIns="45720" rIns="91440" bIns="1463040" rtlCol="0" anchor="ctr" anchorCtr="0">
            <a:normAutofit/>
          </a:bodyPr>
          <a:lstStyle>
            <a:lvl1pPr marL="342900" indent="-342900" algn="ctr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None/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Gray">
          <a:xfrm>
            <a:off x="6288832" y="1"/>
            <a:ext cx="2167128" cy="3675888"/>
          </a:xfrm>
          <a:prstGeom prst="rect">
            <a:avLst/>
          </a:prstGeom>
          <a:solidFill>
            <a:srgbClr val="22475C">
              <a:alpha val="95000"/>
            </a:srgbClr>
          </a:solidFill>
        </p:spPr>
        <p:txBody>
          <a:bodyPr lIns="182880" tIns="182880" bIns="18288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Title - Title Case, Calibri 28 pt bold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 Line Max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605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8000"/>
          </a:xfrm>
        </p:spPr>
        <p:txBody>
          <a:bodyPr vert="horz" lIns="91440" tIns="45720" rIns="91440" bIns="1463040" rtlCol="0" anchor="ctr" anchorCtr="0">
            <a:normAutofit/>
          </a:bodyPr>
          <a:lstStyle>
            <a:lvl1pPr marL="342900" indent="-342900" algn="ctr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charset="2"/>
              <a:buNone/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0311"/>
            <a:ext cx="8229600" cy="2084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02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33628" y="859536"/>
            <a:ext cx="6456114" cy="147002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Always In Title Case; </a:t>
            </a:r>
            <a:br>
              <a:rPr lang="en-US" dirty="0" smtClean="0"/>
            </a:br>
            <a:r>
              <a:rPr lang="en-US" dirty="0" smtClean="0"/>
              <a:t>2 Lines Preferred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33627" y="2872230"/>
            <a:ext cx="6456116" cy="76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presenter name [sentence or title case as needed </a:t>
            </a:r>
            <a:br>
              <a:rPr lang="en-US" dirty="0" smtClean="0"/>
            </a:br>
            <a:r>
              <a:rPr lang="en-US" dirty="0" smtClean="0"/>
              <a:t>Calibri 18 pt]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33628" y="4410130"/>
            <a:ext cx="6456116" cy="651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879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33628" y="859536"/>
            <a:ext cx="6456114" cy="147002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Always In Title Case; </a:t>
            </a:r>
            <a:br>
              <a:rPr lang="en-US" dirty="0" smtClean="0"/>
            </a:br>
            <a:r>
              <a:rPr lang="en-US" dirty="0" smtClean="0"/>
              <a:t>2 Lines Preferred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33627" y="2872230"/>
            <a:ext cx="6456116" cy="76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presenter name [sentence or title case as needed </a:t>
            </a:r>
            <a:br>
              <a:rPr lang="en-US" dirty="0" smtClean="0"/>
            </a:br>
            <a:r>
              <a:rPr lang="en-US" dirty="0" smtClean="0"/>
              <a:t>Calibri 18 pt]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33628" y="4410131"/>
            <a:ext cx="6456116" cy="34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879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223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4595986" y="2598108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595986" y="2849815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First.Last@ca.com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4893258" y="3223498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893258" y="3557983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slideshare.net/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4893258" y="3918906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linkedin.com/company/ca-technologies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4584974" y="4600498"/>
            <a:ext cx="1224057" cy="2754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ca.com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2" hasCustomPrompt="1"/>
          </p:nvPr>
        </p:nvSpPr>
        <p:spPr bwMode="black">
          <a:xfrm>
            <a:off x="4595558" y="2322212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="1">
                <a:solidFill>
                  <a:srgbClr val="FFFFFF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pic>
        <p:nvPicPr>
          <p:cNvPr id="15" name="Picture Placeholder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81495" y="3233740"/>
            <a:ext cx="232950" cy="24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Placeholder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86261" y="3580205"/>
            <a:ext cx="248781" cy="26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Placeholder 11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4581497" y="3885770"/>
            <a:ext cx="270571" cy="2861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/>
          <p:cNvCxnSpPr/>
          <p:nvPr userDrawn="1"/>
        </p:nvCxnSpPr>
        <p:spPr bwMode="gray">
          <a:xfrm flipV="1">
            <a:off x="3961774" y="1885745"/>
            <a:ext cx="37963" cy="323686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prstClr val="white"/>
                </a:gs>
                <a:gs pos="47000">
                  <a:sysClr val="window" lastClr="FFFFFF">
                    <a:lumMod val="85000"/>
                  </a:sysClr>
                </a:gs>
              </a:gsLst>
              <a:lin ang="16200000" scaled="0"/>
              <a:tileRect/>
            </a:gradFill>
            <a:prstDash val="solid"/>
          </a:ln>
          <a:effectLst/>
        </p:spPr>
      </p:cxnSp>
      <p:pic>
        <p:nvPicPr>
          <p:cNvPr id="19" name="Picture 18" descr="ca_r_1cr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779506" y="2275647"/>
            <a:ext cx="1922544" cy="17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4595986" y="2598108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595986" y="2849815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First.Last@ca.com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4893258" y="3223498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893258" y="3567315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slideshare.net/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4893258" y="3918906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linkedin.com/company/ca-technologies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4584974" y="4600498"/>
            <a:ext cx="1224057" cy="2754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ca.com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2" hasCustomPrompt="1"/>
          </p:nvPr>
        </p:nvSpPr>
        <p:spPr bwMode="black">
          <a:xfrm>
            <a:off x="4595558" y="2322212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="1">
                <a:solidFill>
                  <a:schemeClr val="bg2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pic>
        <p:nvPicPr>
          <p:cNvPr id="15" name="Picture Placeholder 2"/>
          <p:cNvPicPr>
            <a:picLocks/>
          </p:cNvPicPr>
          <p:nvPr userDrawn="1"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 bwMode="black">
          <a:xfrm>
            <a:off x="4581495" y="3233740"/>
            <a:ext cx="232950" cy="24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Placeholder 6"/>
          <p:cNvPicPr>
            <a:picLocks/>
          </p:cNvPicPr>
          <p:nvPr userDrawn="1"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 bwMode="black">
          <a:xfrm>
            <a:off x="4586261" y="3580205"/>
            <a:ext cx="248781" cy="26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Placeholder 11"/>
          <p:cNvPicPr>
            <a:picLocks/>
          </p:cNvPicPr>
          <p:nvPr userDrawn="1"/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 bwMode="black">
          <a:xfrm>
            <a:off x="4581497" y="3885770"/>
            <a:ext cx="270571" cy="2861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/>
          <p:cNvCxnSpPr/>
          <p:nvPr userDrawn="1"/>
        </p:nvCxnSpPr>
        <p:spPr bwMode="gray">
          <a:xfrm flipV="1">
            <a:off x="3961774" y="1885745"/>
            <a:ext cx="37963" cy="323686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prstClr val="white"/>
                </a:gs>
                <a:gs pos="47000">
                  <a:sysClr val="window" lastClr="FFFFFF">
                    <a:lumMod val="85000"/>
                  </a:sysClr>
                </a:gs>
              </a:gsLst>
              <a:lin ang="16200000" scaled="0"/>
              <a:tileRect/>
            </a:gradFill>
            <a:prstDash val="solid"/>
          </a:ln>
          <a:effectLst/>
        </p:spPr>
      </p:cxnSp>
      <p:pic>
        <p:nvPicPr>
          <p:cNvPr id="21" name="Picture 20" descr="ca_r_1cr_grey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067" y="2629845"/>
            <a:ext cx="1227954" cy="10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313"/>
            <a:ext cx="8229600" cy="546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pt bold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3176" y="1335572"/>
            <a:ext cx="8170124" cy="4366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44499" y="685798"/>
            <a:ext cx="8178803" cy="385763"/>
          </a:xfr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88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312"/>
            <a:ext cx="8229600" cy="4674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pt bold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44499" y="621251"/>
            <a:ext cx="8178803" cy="282390"/>
          </a:xfr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6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12"/>
            <a:ext cx="8229600" cy="8224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1069"/>
            <a:ext cx="4038600" cy="4517895"/>
          </a:xfrm>
          <a:prstGeom prst="rect">
            <a:avLst/>
          </a:prstGeom>
        </p:spPr>
        <p:txBody>
          <a:bodyPr/>
          <a:lstStyle>
            <a:lvl1pPr>
              <a:lnSpc>
                <a:spcPts val="2880"/>
              </a:lnSpc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1069"/>
            <a:ext cx="4038600" cy="451789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8000"/>
          </a:xfrm>
        </p:spPr>
        <p:txBody>
          <a:bodyPr bIns="1463040" anchor="ctr" anchorCtr="0"/>
          <a:lstStyle>
            <a:lvl1pPr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8832" y="1"/>
            <a:ext cx="2167128" cy="3675888"/>
          </a:xfrm>
          <a:solidFill>
            <a:schemeClr val="accent3">
              <a:alpha val="95000"/>
            </a:schemeClr>
          </a:solidFill>
        </p:spPr>
        <p:txBody>
          <a:bodyPr lIns="182880" tIns="182880" bIns="18288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- Title Case, Calibri 28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 userDrawn="1"/>
        </p:nvSpPr>
        <p:spPr bwMode="gray">
          <a:xfrm>
            <a:off x="9360764" y="1"/>
            <a:ext cx="2167128" cy="3675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605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1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33628" y="859536"/>
            <a:ext cx="6456114" cy="147002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Always In Title Case; </a:t>
            </a:r>
            <a:br>
              <a:rPr lang="en-US" dirty="0" smtClean="0"/>
            </a:br>
            <a:r>
              <a:rPr lang="en-US" dirty="0" smtClean="0"/>
              <a:t>2 Lines Preferred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33627" y="2872230"/>
            <a:ext cx="6456116" cy="76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presenter name [sentence or title case as needed </a:t>
            </a:r>
            <a:br>
              <a:rPr lang="en-US" dirty="0" smtClean="0"/>
            </a:br>
            <a:r>
              <a:rPr lang="en-US" dirty="0" smtClean="0"/>
              <a:t>Calibri 18 pt]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33628" y="4410131"/>
            <a:ext cx="6456116" cy="34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6333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313"/>
            <a:ext cx="8229600" cy="10913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9670" y="1306892"/>
            <a:ext cx="8229600" cy="44695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210313"/>
            <a:ext cx="8229600" cy="1091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- Title Case, Calibri 28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 bwMode="black">
          <a:xfrm>
            <a:off x="393810" y="6649807"/>
            <a:ext cx="527125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22D67-B6E1-4BFD-B491-C53D2455AE9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 bwMode="black">
          <a:xfrm>
            <a:off x="1549400" y="6544521"/>
            <a:ext cx="6053928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Copyright © 2014 CA, Inc. All rights reserved.  All marks used herein may belong to their respective companies. This document does not contain any warranties and is provided for informational purposes only.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36462"/>
            <a:ext cx="8229600" cy="4730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ca_r_1cr_grey.eps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972" y="6402487"/>
            <a:ext cx="509655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68" r:id="rId2"/>
    <p:sldLayoutId id="2147483787" r:id="rId3"/>
    <p:sldLayoutId id="2147483652" r:id="rId4"/>
    <p:sldLayoutId id="2147483777" r:id="rId5"/>
    <p:sldLayoutId id="2147483779" r:id="rId6"/>
    <p:sldLayoutId id="2147483778" r:id="rId7"/>
    <p:sldLayoutId id="214748378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tx1"/>
        </a:buClr>
        <a:buFont typeface="Wingdings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Wingdings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/>
        <a:buChar char="–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Wingdings" charset="2"/>
        <a:buChar char="§"/>
        <a:tabLst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blackGray">
          <a:xfrm>
            <a:off x="457200" y="1312008"/>
            <a:ext cx="8229600" cy="452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457200" y="210313"/>
            <a:ext cx="8229600" cy="1091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- Title Case, Calibri 28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black">
          <a:xfrm>
            <a:off x="393810" y="6458509"/>
            <a:ext cx="527125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22D67-B6E1-4BFD-B491-C53D2455AE9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 bwMode="black">
          <a:xfrm>
            <a:off x="1251787" y="6458509"/>
            <a:ext cx="6649154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© 2014 CA. All rights reserved.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black">
          <a:xfrm>
            <a:off x="8186740" y="6230220"/>
            <a:ext cx="509587" cy="423863"/>
            <a:chOff x="5157" y="3850"/>
            <a:chExt cx="321" cy="267"/>
          </a:xfrm>
          <a:solidFill>
            <a:schemeClr val="bg1"/>
          </a:solidFill>
        </p:grpSpPr>
        <p:sp>
          <p:nvSpPr>
            <p:cNvPr id="1029" name="Freeform 5"/>
            <p:cNvSpPr>
              <a:spLocks noEditPoints="1"/>
            </p:cNvSpPr>
            <p:nvPr userDrawn="1"/>
          </p:nvSpPr>
          <p:spPr bwMode="black">
            <a:xfrm>
              <a:off x="5450" y="4012"/>
              <a:ext cx="19" cy="19"/>
            </a:xfrm>
            <a:custGeom>
              <a:avLst/>
              <a:gdLst/>
              <a:ahLst/>
              <a:cxnLst>
                <a:cxn ang="0">
                  <a:pos x="95" y="58"/>
                </a:cxn>
                <a:cxn ang="0">
                  <a:pos x="95" y="58"/>
                </a:cxn>
                <a:cxn ang="0">
                  <a:pos x="81" y="58"/>
                </a:cxn>
                <a:cxn ang="0">
                  <a:pos x="81" y="91"/>
                </a:cxn>
                <a:cxn ang="0">
                  <a:pos x="95" y="91"/>
                </a:cxn>
                <a:cxn ang="0">
                  <a:pos x="115" y="75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25" y="152"/>
                </a:cxn>
                <a:cxn ang="0">
                  <a:pos x="125" y="152"/>
                </a:cxn>
                <a:cxn ang="0">
                  <a:pos x="92" y="105"/>
                </a:cxn>
                <a:cxn ang="0">
                  <a:pos x="81" y="105"/>
                </a:cxn>
                <a:cxn ang="0">
                  <a:pos x="81" y="150"/>
                </a:cxn>
                <a:cxn ang="0">
                  <a:pos x="62" y="150"/>
                </a:cxn>
                <a:cxn ang="0">
                  <a:pos x="62" y="41"/>
                </a:cxn>
                <a:cxn ang="0">
                  <a:pos x="95" y="41"/>
                </a:cxn>
                <a:cxn ang="0">
                  <a:pos x="134" y="73"/>
                </a:cxn>
                <a:cxn ang="0">
                  <a:pos x="112" y="103"/>
                </a:cxn>
                <a:cxn ang="0">
                  <a:pos x="143" y="147"/>
                </a:cxn>
                <a:cxn ang="0">
                  <a:pos x="125" y="152"/>
                </a:cxn>
                <a:cxn ang="0">
                  <a:pos x="125" y="152"/>
                </a:cxn>
                <a:cxn ang="0">
                  <a:pos x="96" y="12"/>
                </a:cxn>
                <a:cxn ang="0">
                  <a:pos x="96" y="12"/>
                </a:cxn>
                <a:cxn ang="0">
                  <a:pos x="14" y="99"/>
                </a:cxn>
                <a:cxn ang="0">
                  <a:pos x="96" y="186"/>
                </a:cxn>
                <a:cxn ang="0">
                  <a:pos x="179" y="99"/>
                </a:cxn>
                <a:cxn ang="0">
                  <a:pos x="96" y="12"/>
                </a:cxn>
                <a:cxn ang="0">
                  <a:pos x="96" y="12"/>
                </a:cxn>
                <a:cxn ang="0">
                  <a:pos x="96" y="198"/>
                </a:cxn>
                <a:cxn ang="0">
                  <a:pos x="96" y="198"/>
                </a:cxn>
                <a:cxn ang="0">
                  <a:pos x="0" y="99"/>
                </a:cxn>
                <a:cxn ang="0">
                  <a:pos x="96" y="0"/>
                </a:cxn>
                <a:cxn ang="0">
                  <a:pos x="192" y="99"/>
                </a:cxn>
                <a:cxn ang="0">
                  <a:pos x="96" y="198"/>
                </a:cxn>
              </a:cxnLst>
              <a:rect l="0" t="0" r="r" b="b"/>
              <a:pathLst>
                <a:path w="192" h="198">
                  <a:moveTo>
                    <a:pt x="95" y="58"/>
                  </a:moveTo>
                  <a:lnTo>
                    <a:pt x="95" y="58"/>
                  </a:lnTo>
                  <a:lnTo>
                    <a:pt x="81" y="58"/>
                  </a:lnTo>
                  <a:lnTo>
                    <a:pt x="81" y="91"/>
                  </a:lnTo>
                  <a:lnTo>
                    <a:pt x="95" y="91"/>
                  </a:lnTo>
                  <a:cubicBezTo>
                    <a:pt x="107" y="91"/>
                    <a:pt x="115" y="85"/>
                    <a:pt x="115" y="75"/>
                  </a:cubicBezTo>
                  <a:cubicBezTo>
                    <a:pt x="115" y="64"/>
                    <a:pt x="108" y="58"/>
                    <a:pt x="95" y="58"/>
                  </a:cubicBezTo>
                  <a:lnTo>
                    <a:pt x="95" y="58"/>
                  </a:lnTo>
                  <a:close/>
                  <a:moveTo>
                    <a:pt x="125" y="152"/>
                  </a:moveTo>
                  <a:lnTo>
                    <a:pt x="125" y="152"/>
                  </a:lnTo>
                  <a:lnTo>
                    <a:pt x="92" y="105"/>
                  </a:lnTo>
                  <a:lnTo>
                    <a:pt x="81" y="105"/>
                  </a:lnTo>
                  <a:lnTo>
                    <a:pt x="81" y="150"/>
                  </a:lnTo>
                  <a:lnTo>
                    <a:pt x="62" y="150"/>
                  </a:lnTo>
                  <a:lnTo>
                    <a:pt x="62" y="41"/>
                  </a:lnTo>
                  <a:lnTo>
                    <a:pt x="95" y="41"/>
                  </a:lnTo>
                  <a:cubicBezTo>
                    <a:pt x="118" y="41"/>
                    <a:pt x="134" y="53"/>
                    <a:pt x="134" y="73"/>
                  </a:cubicBezTo>
                  <a:cubicBezTo>
                    <a:pt x="134" y="89"/>
                    <a:pt x="125" y="99"/>
                    <a:pt x="112" y="103"/>
                  </a:cubicBezTo>
                  <a:lnTo>
                    <a:pt x="143" y="147"/>
                  </a:lnTo>
                  <a:lnTo>
                    <a:pt x="125" y="152"/>
                  </a:lnTo>
                  <a:lnTo>
                    <a:pt x="125" y="152"/>
                  </a:lnTo>
                  <a:close/>
                  <a:moveTo>
                    <a:pt x="96" y="12"/>
                  </a:moveTo>
                  <a:lnTo>
                    <a:pt x="96" y="12"/>
                  </a:lnTo>
                  <a:cubicBezTo>
                    <a:pt x="51" y="12"/>
                    <a:pt x="14" y="43"/>
                    <a:pt x="14" y="99"/>
                  </a:cubicBezTo>
                  <a:cubicBezTo>
                    <a:pt x="14" y="155"/>
                    <a:pt x="51" y="186"/>
                    <a:pt x="96" y="186"/>
                  </a:cubicBezTo>
                  <a:cubicBezTo>
                    <a:pt x="142" y="186"/>
                    <a:pt x="179" y="155"/>
                    <a:pt x="179" y="99"/>
                  </a:cubicBezTo>
                  <a:cubicBezTo>
                    <a:pt x="179" y="43"/>
                    <a:pt x="142" y="12"/>
                    <a:pt x="96" y="12"/>
                  </a:cubicBezTo>
                  <a:lnTo>
                    <a:pt x="96" y="1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cubicBezTo>
                    <a:pt x="39" y="198"/>
                    <a:pt x="0" y="158"/>
                    <a:pt x="0" y="99"/>
                  </a:cubicBezTo>
                  <a:cubicBezTo>
                    <a:pt x="0" y="41"/>
                    <a:pt x="40" y="0"/>
                    <a:pt x="96" y="0"/>
                  </a:cubicBezTo>
                  <a:cubicBezTo>
                    <a:pt x="153" y="0"/>
                    <a:pt x="192" y="40"/>
                    <a:pt x="192" y="99"/>
                  </a:cubicBezTo>
                  <a:cubicBezTo>
                    <a:pt x="192" y="158"/>
                    <a:pt x="152" y="198"/>
                    <a:pt x="96" y="1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black">
            <a:xfrm>
              <a:off x="5157" y="4064"/>
              <a:ext cx="18" cy="42"/>
            </a:xfrm>
            <a:custGeom>
              <a:avLst/>
              <a:gdLst/>
              <a:ahLst/>
              <a:cxnLst>
                <a:cxn ang="0">
                  <a:pos x="44" y="108"/>
                </a:cxn>
                <a:cxn ang="0">
                  <a:pos x="44" y="108"/>
                </a:cxn>
                <a:cxn ang="0">
                  <a:pos x="44" y="0"/>
                </a:cxn>
                <a:cxn ang="0">
                  <a:pos x="121" y="0"/>
                </a:cxn>
                <a:cxn ang="0">
                  <a:pos x="121" y="108"/>
                </a:cxn>
                <a:cxn ang="0">
                  <a:pos x="184" y="108"/>
                </a:cxn>
                <a:cxn ang="0">
                  <a:pos x="184" y="170"/>
                </a:cxn>
                <a:cxn ang="0">
                  <a:pos x="121" y="170"/>
                </a:cxn>
                <a:cxn ang="0">
                  <a:pos x="121" y="353"/>
                </a:cxn>
                <a:cxn ang="0">
                  <a:pos x="149" y="376"/>
                </a:cxn>
                <a:cxn ang="0">
                  <a:pos x="184" y="370"/>
                </a:cxn>
                <a:cxn ang="0">
                  <a:pos x="184" y="433"/>
                </a:cxn>
                <a:cxn ang="0">
                  <a:pos x="123" y="438"/>
                </a:cxn>
                <a:cxn ang="0">
                  <a:pos x="44" y="363"/>
                </a:cxn>
                <a:cxn ang="0">
                  <a:pos x="44" y="170"/>
                </a:cxn>
                <a:cxn ang="0">
                  <a:pos x="0" y="170"/>
                </a:cxn>
                <a:cxn ang="0">
                  <a:pos x="0" y="108"/>
                </a:cxn>
                <a:cxn ang="0">
                  <a:pos x="44" y="108"/>
                </a:cxn>
              </a:cxnLst>
              <a:rect l="0" t="0" r="r" b="b"/>
              <a:pathLst>
                <a:path w="184" h="438">
                  <a:moveTo>
                    <a:pt x="44" y="108"/>
                  </a:moveTo>
                  <a:lnTo>
                    <a:pt x="44" y="108"/>
                  </a:lnTo>
                  <a:lnTo>
                    <a:pt x="44" y="0"/>
                  </a:lnTo>
                  <a:lnTo>
                    <a:pt x="121" y="0"/>
                  </a:lnTo>
                  <a:lnTo>
                    <a:pt x="121" y="108"/>
                  </a:lnTo>
                  <a:lnTo>
                    <a:pt x="184" y="108"/>
                  </a:lnTo>
                  <a:lnTo>
                    <a:pt x="184" y="170"/>
                  </a:lnTo>
                  <a:lnTo>
                    <a:pt x="121" y="170"/>
                  </a:lnTo>
                  <a:lnTo>
                    <a:pt x="121" y="353"/>
                  </a:lnTo>
                  <a:cubicBezTo>
                    <a:pt x="121" y="371"/>
                    <a:pt x="130" y="376"/>
                    <a:pt x="149" y="376"/>
                  </a:cubicBezTo>
                  <a:cubicBezTo>
                    <a:pt x="160" y="376"/>
                    <a:pt x="173" y="372"/>
                    <a:pt x="184" y="370"/>
                  </a:cubicBezTo>
                  <a:lnTo>
                    <a:pt x="184" y="433"/>
                  </a:lnTo>
                  <a:cubicBezTo>
                    <a:pt x="163" y="436"/>
                    <a:pt x="144" y="438"/>
                    <a:pt x="123" y="438"/>
                  </a:cubicBezTo>
                  <a:cubicBezTo>
                    <a:pt x="66" y="438"/>
                    <a:pt x="44" y="410"/>
                    <a:pt x="44" y="363"/>
                  </a:cubicBezTo>
                  <a:lnTo>
                    <a:pt x="44" y="170"/>
                  </a:lnTo>
                  <a:lnTo>
                    <a:pt x="0" y="170"/>
                  </a:lnTo>
                  <a:lnTo>
                    <a:pt x="0" y="108"/>
                  </a:lnTo>
                  <a:lnTo>
                    <a:pt x="44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black">
            <a:xfrm>
              <a:off x="5178" y="4074"/>
              <a:ext cx="26" cy="32"/>
            </a:xfrm>
            <a:custGeom>
              <a:avLst/>
              <a:gdLst/>
              <a:ahLst/>
              <a:cxnLst>
                <a:cxn ang="0">
                  <a:pos x="200" y="129"/>
                </a:cxn>
                <a:cxn ang="0">
                  <a:pos x="200" y="129"/>
                </a:cxn>
                <a:cxn ang="0">
                  <a:pos x="138" y="58"/>
                </a:cxn>
                <a:cxn ang="0">
                  <a:pos x="76" y="129"/>
                </a:cxn>
                <a:cxn ang="0">
                  <a:pos x="200" y="129"/>
                </a:cxn>
                <a:cxn ang="0">
                  <a:pos x="200" y="129"/>
                </a:cxn>
                <a:cxn ang="0">
                  <a:pos x="76" y="181"/>
                </a:cxn>
                <a:cxn ang="0">
                  <a:pos x="76" y="181"/>
                </a:cxn>
                <a:cxn ang="0">
                  <a:pos x="143" y="275"/>
                </a:cxn>
                <a:cxn ang="0">
                  <a:pos x="215" y="236"/>
                </a:cxn>
                <a:cxn ang="0">
                  <a:pos x="271" y="271"/>
                </a:cxn>
                <a:cxn ang="0">
                  <a:pos x="136" y="337"/>
                </a:cxn>
                <a:cxn ang="0">
                  <a:pos x="0" y="169"/>
                </a:cxn>
                <a:cxn ang="0">
                  <a:pos x="139" y="0"/>
                </a:cxn>
                <a:cxn ang="0">
                  <a:pos x="271" y="149"/>
                </a:cxn>
                <a:cxn ang="0">
                  <a:pos x="271" y="181"/>
                </a:cxn>
                <a:cxn ang="0">
                  <a:pos x="76" y="181"/>
                </a:cxn>
              </a:cxnLst>
              <a:rect l="0" t="0" r="r" b="b"/>
              <a:pathLst>
                <a:path w="271" h="337">
                  <a:moveTo>
                    <a:pt x="200" y="129"/>
                  </a:moveTo>
                  <a:lnTo>
                    <a:pt x="200" y="129"/>
                  </a:lnTo>
                  <a:cubicBezTo>
                    <a:pt x="199" y="84"/>
                    <a:pt x="175" y="58"/>
                    <a:pt x="138" y="58"/>
                  </a:cubicBezTo>
                  <a:cubicBezTo>
                    <a:pt x="101" y="58"/>
                    <a:pt x="77" y="84"/>
                    <a:pt x="76" y="129"/>
                  </a:cubicBezTo>
                  <a:lnTo>
                    <a:pt x="200" y="129"/>
                  </a:lnTo>
                  <a:lnTo>
                    <a:pt x="200" y="129"/>
                  </a:lnTo>
                  <a:close/>
                  <a:moveTo>
                    <a:pt x="76" y="181"/>
                  </a:moveTo>
                  <a:lnTo>
                    <a:pt x="76" y="181"/>
                  </a:lnTo>
                  <a:cubicBezTo>
                    <a:pt x="77" y="249"/>
                    <a:pt x="107" y="275"/>
                    <a:pt x="143" y="275"/>
                  </a:cubicBezTo>
                  <a:cubicBezTo>
                    <a:pt x="179" y="275"/>
                    <a:pt x="196" y="258"/>
                    <a:pt x="215" y="236"/>
                  </a:cubicBezTo>
                  <a:lnTo>
                    <a:pt x="271" y="271"/>
                  </a:lnTo>
                  <a:cubicBezTo>
                    <a:pt x="241" y="317"/>
                    <a:pt x="198" y="337"/>
                    <a:pt x="136" y="337"/>
                  </a:cubicBezTo>
                  <a:cubicBezTo>
                    <a:pt x="52" y="337"/>
                    <a:pt x="0" y="272"/>
                    <a:pt x="0" y="169"/>
                  </a:cubicBezTo>
                  <a:cubicBezTo>
                    <a:pt x="0" y="66"/>
                    <a:pt x="52" y="0"/>
                    <a:pt x="139" y="0"/>
                  </a:cubicBezTo>
                  <a:cubicBezTo>
                    <a:pt x="223" y="0"/>
                    <a:pt x="271" y="72"/>
                    <a:pt x="271" y="149"/>
                  </a:cubicBezTo>
                  <a:lnTo>
                    <a:pt x="271" y="181"/>
                  </a:lnTo>
                  <a:lnTo>
                    <a:pt x="76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black">
            <a:xfrm>
              <a:off x="5209" y="4074"/>
              <a:ext cx="25" cy="32"/>
            </a:xfrm>
            <a:custGeom>
              <a:avLst/>
              <a:gdLst/>
              <a:ahLst/>
              <a:cxnLst>
                <a:cxn ang="0">
                  <a:pos x="203" y="112"/>
                </a:cxn>
                <a:cxn ang="0">
                  <a:pos x="203" y="112"/>
                </a:cxn>
                <a:cxn ang="0">
                  <a:pos x="140" y="63"/>
                </a:cxn>
                <a:cxn ang="0">
                  <a:pos x="77" y="169"/>
                </a:cxn>
                <a:cxn ang="0">
                  <a:pos x="143" y="275"/>
                </a:cxn>
                <a:cxn ang="0">
                  <a:pos x="211" y="223"/>
                </a:cxn>
                <a:cxn ang="0">
                  <a:pos x="269" y="256"/>
                </a:cxn>
                <a:cxn ang="0">
                  <a:pos x="140" y="337"/>
                </a:cxn>
                <a:cxn ang="0">
                  <a:pos x="0" y="169"/>
                </a:cxn>
                <a:cxn ang="0">
                  <a:pos x="140" y="0"/>
                </a:cxn>
                <a:cxn ang="0">
                  <a:pos x="267" y="87"/>
                </a:cxn>
                <a:cxn ang="0">
                  <a:pos x="203" y="112"/>
                </a:cxn>
              </a:cxnLst>
              <a:rect l="0" t="0" r="r" b="b"/>
              <a:pathLst>
                <a:path w="269" h="338">
                  <a:moveTo>
                    <a:pt x="203" y="112"/>
                  </a:moveTo>
                  <a:lnTo>
                    <a:pt x="203" y="112"/>
                  </a:lnTo>
                  <a:cubicBezTo>
                    <a:pt x="191" y="84"/>
                    <a:pt x="177" y="63"/>
                    <a:pt x="140" y="63"/>
                  </a:cubicBezTo>
                  <a:cubicBezTo>
                    <a:pt x="97" y="63"/>
                    <a:pt x="77" y="97"/>
                    <a:pt x="77" y="169"/>
                  </a:cubicBezTo>
                  <a:cubicBezTo>
                    <a:pt x="77" y="241"/>
                    <a:pt x="97" y="275"/>
                    <a:pt x="143" y="275"/>
                  </a:cubicBezTo>
                  <a:cubicBezTo>
                    <a:pt x="176" y="275"/>
                    <a:pt x="195" y="252"/>
                    <a:pt x="211" y="223"/>
                  </a:cubicBezTo>
                  <a:lnTo>
                    <a:pt x="269" y="256"/>
                  </a:lnTo>
                  <a:cubicBezTo>
                    <a:pt x="238" y="314"/>
                    <a:pt x="199" y="338"/>
                    <a:pt x="140" y="337"/>
                  </a:cubicBezTo>
                  <a:cubicBezTo>
                    <a:pt x="53" y="337"/>
                    <a:pt x="0" y="272"/>
                    <a:pt x="0" y="169"/>
                  </a:cubicBezTo>
                  <a:cubicBezTo>
                    <a:pt x="0" y="66"/>
                    <a:pt x="53" y="0"/>
                    <a:pt x="140" y="0"/>
                  </a:cubicBezTo>
                  <a:cubicBezTo>
                    <a:pt x="201" y="0"/>
                    <a:pt x="249" y="33"/>
                    <a:pt x="267" y="87"/>
                  </a:cubicBezTo>
                  <a:lnTo>
                    <a:pt x="203" y="1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black">
            <a:xfrm>
              <a:off x="5240" y="4062"/>
              <a:ext cx="25" cy="44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0" y="450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76" y="160"/>
                </a:cxn>
                <a:cxn ang="0">
                  <a:pos x="169" y="119"/>
                </a:cxn>
                <a:cxn ang="0">
                  <a:pos x="265" y="228"/>
                </a:cxn>
                <a:cxn ang="0">
                  <a:pos x="265" y="450"/>
                </a:cxn>
                <a:cxn ang="0">
                  <a:pos x="188" y="450"/>
                </a:cxn>
                <a:cxn ang="0">
                  <a:pos x="188" y="239"/>
                </a:cxn>
                <a:cxn ang="0">
                  <a:pos x="148" y="182"/>
                </a:cxn>
                <a:cxn ang="0">
                  <a:pos x="76" y="216"/>
                </a:cxn>
                <a:cxn ang="0">
                  <a:pos x="76" y="450"/>
                </a:cxn>
                <a:cxn ang="0">
                  <a:pos x="0" y="450"/>
                </a:cxn>
              </a:cxnLst>
              <a:rect l="0" t="0" r="r" b="b"/>
              <a:pathLst>
                <a:path w="265" h="450">
                  <a:moveTo>
                    <a:pt x="0" y="450"/>
                  </a:moveTo>
                  <a:lnTo>
                    <a:pt x="0" y="45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160"/>
                  </a:lnTo>
                  <a:cubicBezTo>
                    <a:pt x="100" y="141"/>
                    <a:pt x="131" y="119"/>
                    <a:pt x="169" y="119"/>
                  </a:cubicBezTo>
                  <a:cubicBezTo>
                    <a:pt x="234" y="119"/>
                    <a:pt x="265" y="162"/>
                    <a:pt x="265" y="228"/>
                  </a:cubicBezTo>
                  <a:lnTo>
                    <a:pt x="265" y="450"/>
                  </a:lnTo>
                  <a:lnTo>
                    <a:pt x="188" y="450"/>
                  </a:lnTo>
                  <a:lnTo>
                    <a:pt x="188" y="239"/>
                  </a:lnTo>
                  <a:cubicBezTo>
                    <a:pt x="188" y="196"/>
                    <a:pt x="174" y="182"/>
                    <a:pt x="148" y="182"/>
                  </a:cubicBezTo>
                  <a:cubicBezTo>
                    <a:pt x="115" y="182"/>
                    <a:pt x="90" y="201"/>
                    <a:pt x="76" y="216"/>
                  </a:cubicBezTo>
                  <a:lnTo>
                    <a:pt x="76" y="450"/>
                  </a:lnTo>
                  <a:lnTo>
                    <a:pt x="0" y="4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black">
            <a:xfrm>
              <a:off x="5273" y="4074"/>
              <a:ext cx="25" cy="32"/>
            </a:xfrm>
            <a:custGeom>
              <a:avLst/>
              <a:gdLst/>
              <a:ahLst/>
              <a:cxnLst>
                <a:cxn ang="0">
                  <a:pos x="0" y="331"/>
                </a:cxn>
                <a:cxn ang="0">
                  <a:pos x="0" y="331"/>
                </a:cxn>
                <a:cxn ang="0">
                  <a:pos x="0" y="7"/>
                </a:cxn>
                <a:cxn ang="0">
                  <a:pos x="70" y="7"/>
                </a:cxn>
                <a:cxn ang="0">
                  <a:pos x="70" y="41"/>
                </a:cxn>
                <a:cxn ang="0">
                  <a:pos x="169" y="0"/>
                </a:cxn>
                <a:cxn ang="0">
                  <a:pos x="265" y="109"/>
                </a:cxn>
                <a:cxn ang="0">
                  <a:pos x="265" y="331"/>
                </a:cxn>
                <a:cxn ang="0">
                  <a:pos x="188" y="331"/>
                </a:cxn>
                <a:cxn ang="0">
                  <a:pos x="188" y="120"/>
                </a:cxn>
                <a:cxn ang="0">
                  <a:pos x="148" y="63"/>
                </a:cxn>
                <a:cxn ang="0">
                  <a:pos x="77" y="97"/>
                </a:cxn>
                <a:cxn ang="0">
                  <a:pos x="77" y="331"/>
                </a:cxn>
                <a:cxn ang="0">
                  <a:pos x="0" y="331"/>
                </a:cxn>
              </a:cxnLst>
              <a:rect l="0" t="0" r="r" b="b"/>
              <a:pathLst>
                <a:path w="265" h="331">
                  <a:moveTo>
                    <a:pt x="0" y="331"/>
                  </a:moveTo>
                  <a:lnTo>
                    <a:pt x="0" y="331"/>
                  </a:lnTo>
                  <a:lnTo>
                    <a:pt x="0" y="7"/>
                  </a:lnTo>
                  <a:lnTo>
                    <a:pt x="70" y="7"/>
                  </a:lnTo>
                  <a:lnTo>
                    <a:pt x="70" y="41"/>
                  </a:lnTo>
                  <a:cubicBezTo>
                    <a:pt x="99" y="22"/>
                    <a:pt x="132" y="0"/>
                    <a:pt x="169" y="0"/>
                  </a:cubicBezTo>
                  <a:cubicBezTo>
                    <a:pt x="234" y="0"/>
                    <a:pt x="265" y="43"/>
                    <a:pt x="265" y="109"/>
                  </a:cubicBezTo>
                  <a:lnTo>
                    <a:pt x="265" y="331"/>
                  </a:lnTo>
                  <a:lnTo>
                    <a:pt x="188" y="331"/>
                  </a:lnTo>
                  <a:lnTo>
                    <a:pt x="188" y="120"/>
                  </a:lnTo>
                  <a:cubicBezTo>
                    <a:pt x="188" y="77"/>
                    <a:pt x="174" y="63"/>
                    <a:pt x="148" y="63"/>
                  </a:cubicBezTo>
                  <a:cubicBezTo>
                    <a:pt x="115" y="63"/>
                    <a:pt x="89" y="82"/>
                    <a:pt x="77" y="97"/>
                  </a:cubicBezTo>
                  <a:lnTo>
                    <a:pt x="77" y="331"/>
                  </a:lnTo>
                  <a:lnTo>
                    <a:pt x="0" y="3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black">
            <a:xfrm>
              <a:off x="5303" y="4074"/>
              <a:ext cx="27" cy="32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40" y="63"/>
                </a:cxn>
                <a:cxn ang="0">
                  <a:pos x="77" y="169"/>
                </a:cxn>
                <a:cxn ang="0">
                  <a:pos x="140" y="275"/>
                </a:cxn>
                <a:cxn ang="0">
                  <a:pos x="203" y="169"/>
                </a:cxn>
                <a:cxn ang="0">
                  <a:pos x="140" y="63"/>
                </a:cxn>
                <a:cxn ang="0">
                  <a:pos x="140" y="63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280" y="169"/>
                </a:cxn>
                <a:cxn ang="0">
                  <a:pos x="140" y="337"/>
                </a:cxn>
                <a:cxn ang="0">
                  <a:pos x="0" y="169"/>
                </a:cxn>
                <a:cxn ang="0">
                  <a:pos x="140" y="0"/>
                </a:cxn>
              </a:cxnLst>
              <a:rect l="0" t="0" r="r" b="b"/>
              <a:pathLst>
                <a:path w="280" h="337">
                  <a:moveTo>
                    <a:pt x="140" y="63"/>
                  </a:moveTo>
                  <a:lnTo>
                    <a:pt x="140" y="63"/>
                  </a:lnTo>
                  <a:cubicBezTo>
                    <a:pt x="97" y="63"/>
                    <a:pt x="77" y="97"/>
                    <a:pt x="77" y="169"/>
                  </a:cubicBezTo>
                  <a:cubicBezTo>
                    <a:pt x="77" y="241"/>
                    <a:pt x="97" y="275"/>
                    <a:pt x="140" y="275"/>
                  </a:cubicBezTo>
                  <a:cubicBezTo>
                    <a:pt x="183" y="275"/>
                    <a:pt x="203" y="241"/>
                    <a:pt x="203" y="169"/>
                  </a:cubicBezTo>
                  <a:cubicBezTo>
                    <a:pt x="203" y="97"/>
                    <a:pt x="183" y="63"/>
                    <a:pt x="140" y="63"/>
                  </a:cubicBezTo>
                  <a:lnTo>
                    <a:pt x="140" y="63"/>
                  </a:lnTo>
                  <a:close/>
                  <a:moveTo>
                    <a:pt x="140" y="0"/>
                  </a:moveTo>
                  <a:lnTo>
                    <a:pt x="140" y="0"/>
                  </a:lnTo>
                  <a:cubicBezTo>
                    <a:pt x="227" y="0"/>
                    <a:pt x="280" y="66"/>
                    <a:pt x="280" y="169"/>
                  </a:cubicBezTo>
                  <a:cubicBezTo>
                    <a:pt x="280" y="272"/>
                    <a:pt x="227" y="337"/>
                    <a:pt x="140" y="337"/>
                  </a:cubicBezTo>
                  <a:cubicBezTo>
                    <a:pt x="53" y="337"/>
                    <a:pt x="0" y="272"/>
                    <a:pt x="0" y="169"/>
                  </a:cubicBezTo>
                  <a:cubicBezTo>
                    <a:pt x="0" y="66"/>
                    <a:pt x="53" y="0"/>
                    <a:pt x="1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black">
            <a:xfrm>
              <a:off x="5336" y="4062"/>
              <a:ext cx="8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76" y="450"/>
                </a:cxn>
                <a:cxn ang="0">
                  <a:pos x="0" y="450"/>
                </a:cxn>
                <a:cxn ang="0">
                  <a:pos x="0" y="0"/>
                </a:cxn>
              </a:cxnLst>
              <a:rect l="0" t="0" r="r" b="b"/>
              <a:pathLst>
                <a:path w="76" h="450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  <a:lnTo>
                    <a:pt x="76" y="450"/>
                  </a:lnTo>
                  <a:lnTo>
                    <a:pt x="0" y="4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 userDrawn="1"/>
          </p:nvSpPr>
          <p:spPr bwMode="black">
            <a:xfrm>
              <a:off x="5350" y="4074"/>
              <a:ext cx="26" cy="32"/>
            </a:xfrm>
            <a:custGeom>
              <a:avLst/>
              <a:gdLst/>
              <a:ahLst/>
              <a:cxnLst>
                <a:cxn ang="0">
                  <a:pos x="139" y="63"/>
                </a:cxn>
                <a:cxn ang="0">
                  <a:pos x="139" y="63"/>
                </a:cxn>
                <a:cxn ang="0">
                  <a:pos x="76" y="169"/>
                </a:cxn>
                <a:cxn ang="0">
                  <a:pos x="139" y="275"/>
                </a:cxn>
                <a:cxn ang="0">
                  <a:pos x="203" y="169"/>
                </a:cxn>
                <a:cxn ang="0">
                  <a:pos x="139" y="63"/>
                </a:cxn>
                <a:cxn ang="0">
                  <a:pos x="139" y="63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279" y="169"/>
                </a:cxn>
                <a:cxn ang="0">
                  <a:pos x="139" y="337"/>
                </a:cxn>
                <a:cxn ang="0">
                  <a:pos x="0" y="169"/>
                </a:cxn>
                <a:cxn ang="0">
                  <a:pos x="139" y="0"/>
                </a:cxn>
              </a:cxnLst>
              <a:rect l="0" t="0" r="r" b="b"/>
              <a:pathLst>
                <a:path w="279" h="337">
                  <a:moveTo>
                    <a:pt x="139" y="63"/>
                  </a:moveTo>
                  <a:lnTo>
                    <a:pt x="139" y="63"/>
                  </a:lnTo>
                  <a:cubicBezTo>
                    <a:pt x="97" y="63"/>
                    <a:pt x="76" y="97"/>
                    <a:pt x="76" y="169"/>
                  </a:cubicBezTo>
                  <a:cubicBezTo>
                    <a:pt x="76" y="241"/>
                    <a:pt x="97" y="275"/>
                    <a:pt x="139" y="275"/>
                  </a:cubicBezTo>
                  <a:cubicBezTo>
                    <a:pt x="182" y="275"/>
                    <a:pt x="203" y="241"/>
                    <a:pt x="203" y="169"/>
                  </a:cubicBezTo>
                  <a:cubicBezTo>
                    <a:pt x="203" y="97"/>
                    <a:pt x="182" y="63"/>
                    <a:pt x="139" y="63"/>
                  </a:cubicBezTo>
                  <a:lnTo>
                    <a:pt x="139" y="63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cubicBezTo>
                    <a:pt x="227" y="0"/>
                    <a:pt x="279" y="66"/>
                    <a:pt x="279" y="169"/>
                  </a:cubicBezTo>
                  <a:cubicBezTo>
                    <a:pt x="279" y="272"/>
                    <a:pt x="227" y="337"/>
                    <a:pt x="139" y="337"/>
                  </a:cubicBezTo>
                  <a:cubicBezTo>
                    <a:pt x="52" y="337"/>
                    <a:pt x="0" y="272"/>
                    <a:pt x="0" y="169"/>
                  </a:cubicBezTo>
                  <a:cubicBezTo>
                    <a:pt x="0" y="66"/>
                    <a:pt x="52" y="0"/>
                    <a:pt x="13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black">
            <a:xfrm>
              <a:off x="5379" y="4074"/>
              <a:ext cx="28" cy="43"/>
            </a:xfrm>
            <a:custGeom>
              <a:avLst/>
              <a:gdLst/>
              <a:ahLst/>
              <a:cxnLst>
                <a:cxn ang="0">
                  <a:pos x="139" y="59"/>
                </a:cxn>
                <a:cxn ang="0">
                  <a:pos x="139" y="59"/>
                </a:cxn>
                <a:cxn ang="0">
                  <a:pos x="83" y="112"/>
                </a:cxn>
                <a:cxn ang="0">
                  <a:pos x="139" y="166"/>
                </a:cxn>
                <a:cxn ang="0">
                  <a:pos x="191" y="112"/>
                </a:cxn>
                <a:cxn ang="0">
                  <a:pos x="139" y="59"/>
                </a:cxn>
                <a:cxn ang="0">
                  <a:pos x="139" y="59"/>
                </a:cxn>
                <a:cxn ang="0">
                  <a:pos x="70" y="363"/>
                </a:cxn>
                <a:cxn ang="0">
                  <a:pos x="70" y="363"/>
                </a:cxn>
                <a:cxn ang="0">
                  <a:pos x="156" y="399"/>
                </a:cxn>
                <a:cxn ang="0">
                  <a:pos x="222" y="363"/>
                </a:cxn>
                <a:cxn ang="0">
                  <a:pos x="125" y="326"/>
                </a:cxn>
                <a:cxn ang="0">
                  <a:pos x="70" y="363"/>
                </a:cxn>
                <a:cxn ang="0">
                  <a:pos x="70" y="363"/>
                </a:cxn>
                <a:cxn ang="0">
                  <a:pos x="294" y="54"/>
                </a:cxn>
                <a:cxn ang="0">
                  <a:pos x="294" y="54"/>
                </a:cxn>
                <a:cxn ang="0">
                  <a:pos x="245" y="61"/>
                </a:cxn>
                <a:cxn ang="0">
                  <a:pos x="262" y="119"/>
                </a:cxn>
                <a:cxn ang="0">
                  <a:pos x="141" y="223"/>
                </a:cxn>
                <a:cxn ang="0">
                  <a:pos x="81" y="243"/>
                </a:cxn>
                <a:cxn ang="0">
                  <a:pos x="292" y="354"/>
                </a:cxn>
                <a:cxn ang="0">
                  <a:pos x="143" y="451"/>
                </a:cxn>
                <a:cxn ang="0">
                  <a:pos x="0" y="373"/>
                </a:cxn>
                <a:cxn ang="0">
                  <a:pos x="58" y="313"/>
                </a:cxn>
                <a:cxn ang="0">
                  <a:pos x="58" y="312"/>
                </a:cxn>
                <a:cxn ang="0">
                  <a:pos x="10" y="259"/>
                </a:cxn>
                <a:cxn ang="0">
                  <a:pos x="60" y="200"/>
                </a:cxn>
                <a:cxn ang="0">
                  <a:pos x="13" y="114"/>
                </a:cxn>
                <a:cxn ang="0">
                  <a:pos x="140" y="1"/>
                </a:cxn>
                <a:cxn ang="0">
                  <a:pos x="219" y="30"/>
                </a:cxn>
                <a:cxn ang="0">
                  <a:pos x="294" y="1"/>
                </a:cxn>
                <a:cxn ang="0">
                  <a:pos x="294" y="54"/>
                </a:cxn>
              </a:cxnLst>
              <a:rect l="0" t="0" r="r" b="b"/>
              <a:pathLst>
                <a:path w="294" h="451">
                  <a:moveTo>
                    <a:pt x="139" y="59"/>
                  </a:moveTo>
                  <a:lnTo>
                    <a:pt x="139" y="59"/>
                  </a:lnTo>
                  <a:cubicBezTo>
                    <a:pt x="106" y="59"/>
                    <a:pt x="83" y="83"/>
                    <a:pt x="83" y="112"/>
                  </a:cubicBezTo>
                  <a:cubicBezTo>
                    <a:pt x="83" y="142"/>
                    <a:pt x="106" y="166"/>
                    <a:pt x="139" y="166"/>
                  </a:cubicBezTo>
                  <a:cubicBezTo>
                    <a:pt x="168" y="166"/>
                    <a:pt x="191" y="142"/>
                    <a:pt x="191" y="112"/>
                  </a:cubicBezTo>
                  <a:cubicBezTo>
                    <a:pt x="191" y="83"/>
                    <a:pt x="168" y="59"/>
                    <a:pt x="139" y="59"/>
                  </a:cubicBezTo>
                  <a:lnTo>
                    <a:pt x="139" y="59"/>
                  </a:lnTo>
                  <a:close/>
                  <a:moveTo>
                    <a:pt x="70" y="363"/>
                  </a:moveTo>
                  <a:lnTo>
                    <a:pt x="70" y="363"/>
                  </a:lnTo>
                  <a:cubicBezTo>
                    <a:pt x="70" y="388"/>
                    <a:pt x="91" y="399"/>
                    <a:pt x="156" y="399"/>
                  </a:cubicBezTo>
                  <a:cubicBezTo>
                    <a:pt x="205" y="399"/>
                    <a:pt x="222" y="374"/>
                    <a:pt x="222" y="363"/>
                  </a:cubicBezTo>
                  <a:cubicBezTo>
                    <a:pt x="222" y="348"/>
                    <a:pt x="199" y="326"/>
                    <a:pt x="125" y="326"/>
                  </a:cubicBezTo>
                  <a:cubicBezTo>
                    <a:pt x="83" y="326"/>
                    <a:pt x="70" y="349"/>
                    <a:pt x="70" y="363"/>
                  </a:cubicBezTo>
                  <a:lnTo>
                    <a:pt x="70" y="363"/>
                  </a:lnTo>
                  <a:close/>
                  <a:moveTo>
                    <a:pt x="294" y="54"/>
                  </a:moveTo>
                  <a:lnTo>
                    <a:pt x="294" y="54"/>
                  </a:lnTo>
                  <a:cubicBezTo>
                    <a:pt x="276" y="54"/>
                    <a:pt x="257" y="54"/>
                    <a:pt x="245" y="61"/>
                  </a:cubicBezTo>
                  <a:cubicBezTo>
                    <a:pt x="255" y="75"/>
                    <a:pt x="262" y="94"/>
                    <a:pt x="262" y="119"/>
                  </a:cubicBezTo>
                  <a:cubicBezTo>
                    <a:pt x="262" y="180"/>
                    <a:pt x="221" y="223"/>
                    <a:pt x="141" y="223"/>
                  </a:cubicBezTo>
                  <a:cubicBezTo>
                    <a:pt x="107" y="223"/>
                    <a:pt x="81" y="225"/>
                    <a:pt x="81" y="243"/>
                  </a:cubicBezTo>
                  <a:cubicBezTo>
                    <a:pt x="81" y="296"/>
                    <a:pt x="292" y="225"/>
                    <a:pt x="292" y="354"/>
                  </a:cubicBezTo>
                  <a:cubicBezTo>
                    <a:pt x="292" y="400"/>
                    <a:pt x="246" y="451"/>
                    <a:pt x="143" y="451"/>
                  </a:cubicBezTo>
                  <a:cubicBezTo>
                    <a:pt x="57" y="451"/>
                    <a:pt x="0" y="424"/>
                    <a:pt x="0" y="373"/>
                  </a:cubicBezTo>
                  <a:cubicBezTo>
                    <a:pt x="0" y="333"/>
                    <a:pt x="30" y="313"/>
                    <a:pt x="58" y="313"/>
                  </a:cubicBezTo>
                  <a:lnTo>
                    <a:pt x="58" y="312"/>
                  </a:lnTo>
                  <a:cubicBezTo>
                    <a:pt x="43" y="303"/>
                    <a:pt x="10" y="295"/>
                    <a:pt x="10" y="259"/>
                  </a:cubicBezTo>
                  <a:cubicBezTo>
                    <a:pt x="10" y="228"/>
                    <a:pt x="46" y="205"/>
                    <a:pt x="60" y="200"/>
                  </a:cubicBezTo>
                  <a:cubicBezTo>
                    <a:pt x="34" y="179"/>
                    <a:pt x="13" y="154"/>
                    <a:pt x="13" y="114"/>
                  </a:cubicBezTo>
                  <a:cubicBezTo>
                    <a:pt x="13" y="57"/>
                    <a:pt x="56" y="1"/>
                    <a:pt x="140" y="1"/>
                  </a:cubicBezTo>
                  <a:cubicBezTo>
                    <a:pt x="167" y="1"/>
                    <a:pt x="199" y="13"/>
                    <a:pt x="219" y="30"/>
                  </a:cubicBezTo>
                  <a:cubicBezTo>
                    <a:pt x="234" y="10"/>
                    <a:pt x="258" y="0"/>
                    <a:pt x="294" y="1"/>
                  </a:cubicBezTo>
                  <a:lnTo>
                    <a:pt x="294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 userDrawn="1"/>
          </p:nvSpPr>
          <p:spPr bwMode="black">
            <a:xfrm>
              <a:off x="5412" y="4062"/>
              <a:ext cx="7" cy="44"/>
            </a:xfrm>
            <a:custGeom>
              <a:avLst/>
              <a:gdLst/>
              <a:ahLst/>
              <a:cxnLst>
                <a:cxn ang="0">
                  <a:pos x="77" y="362"/>
                </a:cxn>
                <a:cxn ang="0">
                  <a:pos x="77" y="362"/>
                </a:cxn>
                <a:cxn ang="0">
                  <a:pos x="77" y="457"/>
                </a:cxn>
                <a:cxn ang="0">
                  <a:pos x="0" y="457"/>
                </a:cxn>
                <a:cxn ang="0">
                  <a:pos x="0" y="133"/>
                </a:cxn>
                <a:cxn ang="0">
                  <a:pos x="77" y="133"/>
                </a:cxn>
                <a:cxn ang="0">
                  <a:pos x="77" y="362"/>
                </a:cxn>
                <a:cxn ang="0">
                  <a:pos x="77" y="36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7" y="0"/>
                </a:cxn>
                <a:cxn ang="0">
                  <a:pos x="77" y="73"/>
                </a:cxn>
                <a:cxn ang="0">
                  <a:pos x="0" y="73"/>
                </a:cxn>
                <a:cxn ang="0">
                  <a:pos x="0" y="0"/>
                </a:cxn>
              </a:cxnLst>
              <a:rect l="0" t="0" r="r" b="b"/>
              <a:pathLst>
                <a:path w="77" h="457">
                  <a:moveTo>
                    <a:pt x="77" y="362"/>
                  </a:moveTo>
                  <a:lnTo>
                    <a:pt x="77" y="362"/>
                  </a:lnTo>
                  <a:lnTo>
                    <a:pt x="77" y="457"/>
                  </a:lnTo>
                  <a:lnTo>
                    <a:pt x="0" y="457"/>
                  </a:lnTo>
                  <a:lnTo>
                    <a:pt x="0" y="133"/>
                  </a:lnTo>
                  <a:lnTo>
                    <a:pt x="77" y="133"/>
                  </a:lnTo>
                  <a:lnTo>
                    <a:pt x="77" y="362"/>
                  </a:lnTo>
                  <a:lnTo>
                    <a:pt x="77" y="3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 userDrawn="1"/>
          </p:nvSpPr>
          <p:spPr bwMode="black">
            <a:xfrm>
              <a:off x="5425" y="4074"/>
              <a:ext cx="26" cy="32"/>
            </a:xfrm>
            <a:custGeom>
              <a:avLst/>
              <a:gdLst/>
              <a:ahLst/>
              <a:cxnLst>
                <a:cxn ang="0">
                  <a:pos x="201" y="129"/>
                </a:cxn>
                <a:cxn ang="0">
                  <a:pos x="201" y="129"/>
                </a:cxn>
                <a:cxn ang="0">
                  <a:pos x="139" y="58"/>
                </a:cxn>
                <a:cxn ang="0">
                  <a:pos x="77" y="129"/>
                </a:cxn>
                <a:cxn ang="0">
                  <a:pos x="201" y="129"/>
                </a:cxn>
                <a:cxn ang="0">
                  <a:pos x="201" y="129"/>
                </a:cxn>
                <a:cxn ang="0">
                  <a:pos x="77" y="181"/>
                </a:cxn>
                <a:cxn ang="0">
                  <a:pos x="77" y="181"/>
                </a:cxn>
                <a:cxn ang="0">
                  <a:pos x="144" y="275"/>
                </a:cxn>
                <a:cxn ang="0">
                  <a:pos x="216" y="236"/>
                </a:cxn>
                <a:cxn ang="0">
                  <a:pos x="272" y="271"/>
                </a:cxn>
                <a:cxn ang="0">
                  <a:pos x="137" y="337"/>
                </a:cxn>
                <a:cxn ang="0">
                  <a:pos x="0" y="169"/>
                </a:cxn>
                <a:cxn ang="0">
                  <a:pos x="140" y="0"/>
                </a:cxn>
                <a:cxn ang="0">
                  <a:pos x="272" y="149"/>
                </a:cxn>
                <a:cxn ang="0">
                  <a:pos x="272" y="181"/>
                </a:cxn>
                <a:cxn ang="0">
                  <a:pos x="77" y="181"/>
                </a:cxn>
              </a:cxnLst>
              <a:rect l="0" t="0" r="r" b="b"/>
              <a:pathLst>
                <a:path w="272" h="337">
                  <a:moveTo>
                    <a:pt x="201" y="129"/>
                  </a:moveTo>
                  <a:lnTo>
                    <a:pt x="201" y="129"/>
                  </a:lnTo>
                  <a:cubicBezTo>
                    <a:pt x="200" y="84"/>
                    <a:pt x="176" y="58"/>
                    <a:pt x="139" y="58"/>
                  </a:cubicBezTo>
                  <a:cubicBezTo>
                    <a:pt x="102" y="58"/>
                    <a:pt x="78" y="84"/>
                    <a:pt x="77" y="129"/>
                  </a:cubicBezTo>
                  <a:lnTo>
                    <a:pt x="201" y="129"/>
                  </a:lnTo>
                  <a:lnTo>
                    <a:pt x="201" y="129"/>
                  </a:lnTo>
                  <a:close/>
                  <a:moveTo>
                    <a:pt x="77" y="181"/>
                  </a:moveTo>
                  <a:lnTo>
                    <a:pt x="77" y="181"/>
                  </a:lnTo>
                  <a:cubicBezTo>
                    <a:pt x="78" y="249"/>
                    <a:pt x="108" y="275"/>
                    <a:pt x="144" y="275"/>
                  </a:cubicBezTo>
                  <a:cubicBezTo>
                    <a:pt x="180" y="275"/>
                    <a:pt x="197" y="258"/>
                    <a:pt x="216" y="236"/>
                  </a:cubicBezTo>
                  <a:lnTo>
                    <a:pt x="272" y="271"/>
                  </a:lnTo>
                  <a:cubicBezTo>
                    <a:pt x="242" y="317"/>
                    <a:pt x="199" y="337"/>
                    <a:pt x="137" y="337"/>
                  </a:cubicBezTo>
                  <a:cubicBezTo>
                    <a:pt x="53" y="337"/>
                    <a:pt x="0" y="272"/>
                    <a:pt x="0" y="169"/>
                  </a:cubicBezTo>
                  <a:cubicBezTo>
                    <a:pt x="0" y="66"/>
                    <a:pt x="53" y="0"/>
                    <a:pt x="140" y="0"/>
                  </a:cubicBezTo>
                  <a:cubicBezTo>
                    <a:pt x="225" y="0"/>
                    <a:pt x="272" y="72"/>
                    <a:pt x="272" y="149"/>
                  </a:cubicBezTo>
                  <a:lnTo>
                    <a:pt x="272" y="181"/>
                  </a:lnTo>
                  <a:lnTo>
                    <a:pt x="77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black">
            <a:xfrm>
              <a:off x="5455" y="4074"/>
              <a:ext cx="23" cy="32"/>
            </a:xfrm>
            <a:custGeom>
              <a:avLst/>
              <a:gdLst/>
              <a:ahLst/>
              <a:cxnLst>
                <a:cxn ang="0">
                  <a:pos x="182" y="92"/>
                </a:cxn>
                <a:cxn ang="0">
                  <a:pos x="182" y="92"/>
                </a:cxn>
                <a:cxn ang="0">
                  <a:pos x="122" y="58"/>
                </a:cxn>
                <a:cxn ang="0">
                  <a:pos x="79" y="90"/>
                </a:cxn>
                <a:cxn ang="0">
                  <a:pos x="240" y="240"/>
                </a:cxn>
                <a:cxn ang="0">
                  <a:pos x="121" y="337"/>
                </a:cxn>
                <a:cxn ang="0">
                  <a:pos x="0" y="272"/>
                </a:cxn>
                <a:cxn ang="0">
                  <a:pos x="51" y="233"/>
                </a:cxn>
                <a:cxn ang="0">
                  <a:pos x="126" y="280"/>
                </a:cxn>
                <a:cxn ang="0">
                  <a:pos x="172" y="243"/>
                </a:cxn>
                <a:cxn ang="0">
                  <a:pos x="11" y="94"/>
                </a:cxn>
                <a:cxn ang="0">
                  <a:pos x="117" y="0"/>
                </a:cxn>
                <a:cxn ang="0">
                  <a:pos x="231" y="50"/>
                </a:cxn>
                <a:cxn ang="0">
                  <a:pos x="182" y="92"/>
                </a:cxn>
              </a:cxnLst>
              <a:rect l="0" t="0" r="r" b="b"/>
              <a:pathLst>
                <a:path w="240" h="337">
                  <a:moveTo>
                    <a:pt x="182" y="92"/>
                  </a:moveTo>
                  <a:lnTo>
                    <a:pt x="182" y="92"/>
                  </a:lnTo>
                  <a:cubicBezTo>
                    <a:pt x="167" y="75"/>
                    <a:pt x="146" y="58"/>
                    <a:pt x="122" y="58"/>
                  </a:cubicBezTo>
                  <a:cubicBezTo>
                    <a:pt x="92" y="58"/>
                    <a:pt x="79" y="70"/>
                    <a:pt x="79" y="90"/>
                  </a:cubicBezTo>
                  <a:cubicBezTo>
                    <a:pt x="79" y="145"/>
                    <a:pt x="240" y="121"/>
                    <a:pt x="240" y="240"/>
                  </a:cubicBezTo>
                  <a:cubicBezTo>
                    <a:pt x="240" y="307"/>
                    <a:pt x="189" y="337"/>
                    <a:pt x="121" y="337"/>
                  </a:cubicBezTo>
                  <a:cubicBezTo>
                    <a:pt x="70" y="337"/>
                    <a:pt x="28" y="314"/>
                    <a:pt x="0" y="272"/>
                  </a:cubicBezTo>
                  <a:lnTo>
                    <a:pt x="51" y="233"/>
                  </a:lnTo>
                  <a:cubicBezTo>
                    <a:pt x="69" y="258"/>
                    <a:pt x="93" y="280"/>
                    <a:pt x="126" y="280"/>
                  </a:cubicBezTo>
                  <a:cubicBezTo>
                    <a:pt x="153" y="280"/>
                    <a:pt x="172" y="265"/>
                    <a:pt x="172" y="243"/>
                  </a:cubicBezTo>
                  <a:cubicBezTo>
                    <a:pt x="172" y="188"/>
                    <a:pt x="11" y="208"/>
                    <a:pt x="11" y="94"/>
                  </a:cubicBezTo>
                  <a:cubicBezTo>
                    <a:pt x="11" y="34"/>
                    <a:pt x="62" y="0"/>
                    <a:pt x="117" y="0"/>
                  </a:cubicBezTo>
                  <a:cubicBezTo>
                    <a:pt x="160" y="0"/>
                    <a:pt x="203" y="16"/>
                    <a:pt x="231" y="50"/>
                  </a:cubicBezTo>
                  <a:lnTo>
                    <a:pt x="182" y="9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 userDrawn="1"/>
          </p:nvSpPr>
          <p:spPr bwMode="black">
            <a:xfrm>
              <a:off x="5279" y="3850"/>
              <a:ext cx="162" cy="185"/>
            </a:xfrm>
            <a:custGeom>
              <a:avLst/>
              <a:gdLst/>
              <a:ahLst/>
              <a:cxnLst>
                <a:cxn ang="0">
                  <a:pos x="554" y="560"/>
                </a:cxn>
                <a:cxn ang="0">
                  <a:pos x="554" y="560"/>
                </a:cxn>
                <a:cxn ang="0">
                  <a:pos x="850" y="406"/>
                </a:cxn>
                <a:cxn ang="0">
                  <a:pos x="1121" y="674"/>
                </a:cxn>
                <a:cxn ang="0">
                  <a:pos x="1123" y="733"/>
                </a:cxn>
                <a:cxn ang="0">
                  <a:pos x="10" y="1398"/>
                </a:cxn>
                <a:cxn ang="0">
                  <a:pos x="583" y="1920"/>
                </a:cxn>
                <a:cxn ang="0">
                  <a:pos x="1148" y="1665"/>
                </a:cxn>
                <a:cxn ang="0">
                  <a:pos x="1174" y="1883"/>
                </a:cxn>
                <a:cxn ang="0">
                  <a:pos x="1692" y="1883"/>
                </a:cxn>
                <a:cxn ang="0">
                  <a:pos x="1656" y="1607"/>
                </a:cxn>
                <a:cxn ang="0">
                  <a:pos x="1656" y="646"/>
                </a:cxn>
                <a:cxn ang="0">
                  <a:pos x="1487" y="168"/>
                </a:cxn>
                <a:cxn ang="0">
                  <a:pos x="912" y="0"/>
                </a:cxn>
                <a:cxn ang="0">
                  <a:pos x="313" y="158"/>
                </a:cxn>
                <a:cxn ang="0">
                  <a:pos x="313" y="158"/>
                </a:cxn>
                <a:cxn ang="0">
                  <a:pos x="554" y="560"/>
                </a:cxn>
                <a:cxn ang="0">
                  <a:pos x="554" y="560"/>
                </a:cxn>
                <a:cxn ang="0">
                  <a:pos x="554" y="560"/>
                </a:cxn>
                <a:cxn ang="0">
                  <a:pos x="1050" y="1417"/>
                </a:cxn>
                <a:cxn ang="0">
                  <a:pos x="1050" y="1417"/>
                </a:cxn>
                <a:cxn ang="0">
                  <a:pos x="781" y="1570"/>
                </a:cxn>
                <a:cxn ang="0">
                  <a:pos x="507" y="1340"/>
                </a:cxn>
                <a:cxn ang="0">
                  <a:pos x="1123" y="1002"/>
                </a:cxn>
                <a:cxn ang="0">
                  <a:pos x="1123" y="1072"/>
                </a:cxn>
                <a:cxn ang="0">
                  <a:pos x="1050" y="1417"/>
                </a:cxn>
              </a:cxnLst>
              <a:rect l="0" t="0" r="r" b="b"/>
              <a:pathLst>
                <a:path w="1692" h="1920">
                  <a:moveTo>
                    <a:pt x="554" y="560"/>
                  </a:moveTo>
                  <a:lnTo>
                    <a:pt x="554" y="560"/>
                  </a:lnTo>
                  <a:cubicBezTo>
                    <a:pt x="594" y="452"/>
                    <a:pt x="703" y="406"/>
                    <a:pt x="850" y="406"/>
                  </a:cubicBezTo>
                  <a:cubicBezTo>
                    <a:pt x="1059" y="406"/>
                    <a:pt x="1119" y="552"/>
                    <a:pt x="1121" y="674"/>
                  </a:cubicBezTo>
                  <a:lnTo>
                    <a:pt x="1123" y="733"/>
                  </a:lnTo>
                  <a:cubicBezTo>
                    <a:pt x="544" y="761"/>
                    <a:pt x="0" y="869"/>
                    <a:pt x="10" y="1398"/>
                  </a:cubicBezTo>
                  <a:cubicBezTo>
                    <a:pt x="17" y="1768"/>
                    <a:pt x="353" y="1920"/>
                    <a:pt x="583" y="1920"/>
                  </a:cubicBezTo>
                  <a:cubicBezTo>
                    <a:pt x="851" y="1919"/>
                    <a:pt x="1001" y="1848"/>
                    <a:pt x="1148" y="1665"/>
                  </a:cubicBezTo>
                  <a:cubicBezTo>
                    <a:pt x="1150" y="1742"/>
                    <a:pt x="1160" y="1824"/>
                    <a:pt x="1174" y="1883"/>
                  </a:cubicBezTo>
                  <a:lnTo>
                    <a:pt x="1692" y="1883"/>
                  </a:lnTo>
                  <a:cubicBezTo>
                    <a:pt x="1663" y="1792"/>
                    <a:pt x="1656" y="1701"/>
                    <a:pt x="1656" y="1607"/>
                  </a:cubicBezTo>
                  <a:lnTo>
                    <a:pt x="1656" y="646"/>
                  </a:lnTo>
                  <a:cubicBezTo>
                    <a:pt x="1656" y="412"/>
                    <a:pt x="1612" y="282"/>
                    <a:pt x="1487" y="168"/>
                  </a:cubicBezTo>
                  <a:cubicBezTo>
                    <a:pt x="1368" y="60"/>
                    <a:pt x="1174" y="0"/>
                    <a:pt x="912" y="0"/>
                  </a:cubicBezTo>
                  <a:cubicBezTo>
                    <a:pt x="671" y="0"/>
                    <a:pt x="465" y="54"/>
                    <a:pt x="313" y="158"/>
                  </a:cubicBezTo>
                  <a:lnTo>
                    <a:pt x="313" y="158"/>
                  </a:lnTo>
                  <a:cubicBezTo>
                    <a:pt x="439" y="257"/>
                    <a:pt x="521" y="395"/>
                    <a:pt x="554" y="560"/>
                  </a:cubicBezTo>
                  <a:lnTo>
                    <a:pt x="554" y="560"/>
                  </a:lnTo>
                  <a:lnTo>
                    <a:pt x="554" y="560"/>
                  </a:lnTo>
                  <a:close/>
                  <a:moveTo>
                    <a:pt x="1050" y="1417"/>
                  </a:moveTo>
                  <a:lnTo>
                    <a:pt x="1050" y="1417"/>
                  </a:lnTo>
                  <a:cubicBezTo>
                    <a:pt x="988" y="1512"/>
                    <a:pt x="890" y="1570"/>
                    <a:pt x="781" y="1570"/>
                  </a:cubicBezTo>
                  <a:cubicBezTo>
                    <a:pt x="632" y="1570"/>
                    <a:pt x="507" y="1502"/>
                    <a:pt x="507" y="1340"/>
                  </a:cubicBezTo>
                  <a:cubicBezTo>
                    <a:pt x="507" y="1102"/>
                    <a:pt x="856" y="1017"/>
                    <a:pt x="1123" y="1002"/>
                  </a:cubicBezTo>
                  <a:lnTo>
                    <a:pt x="1123" y="1072"/>
                  </a:lnTo>
                  <a:cubicBezTo>
                    <a:pt x="1123" y="1227"/>
                    <a:pt x="1120" y="1311"/>
                    <a:pt x="1050" y="14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black">
            <a:xfrm>
              <a:off x="5165" y="3850"/>
              <a:ext cx="166" cy="185"/>
            </a:xfrm>
            <a:custGeom>
              <a:avLst/>
              <a:gdLst/>
              <a:ahLst/>
              <a:cxnLst>
                <a:cxn ang="0">
                  <a:pos x="1172" y="1377"/>
                </a:cxn>
                <a:cxn ang="0">
                  <a:pos x="1172" y="1377"/>
                </a:cxn>
                <a:cxn ang="0">
                  <a:pos x="1172" y="1411"/>
                </a:cxn>
                <a:cxn ang="0">
                  <a:pos x="1173" y="1426"/>
                </a:cxn>
                <a:cxn ang="0">
                  <a:pos x="1358" y="1802"/>
                </a:cxn>
                <a:cxn ang="0">
                  <a:pos x="891" y="1920"/>
                </a:cxn>
                <a:cxn ang="0">
                  <a:pos x="0" y="978"/>
                </a:cxn>
                <a:cxn ang="0">
                  <a:pos x="924" y="0"/>
                </a:cxn>
                <a:cxn ang="0">
                  <a:pos x="1730" y="662"/>
                </a:cxn>
                <a:cxn ang="0">
                  <a:pos x="1222" y="662"/>
                </a:cxn>
                <a:cxn ang="0">
                  <a:pos x="942" y="407"/>
                </a:cxn>
                <a:cxn ang="0">
                  <a:pos x="598" y="934"/>
                </a:cxn>
                <a:cxn ang="0">
                  <a:pos x="943" y="1484"/>
                </a:cxn>
                <a:cxn ang="0">
                  <a:pos x="1172" y="1377"/>
                </a:cxn>
                <a:cxn ang="0">
                  <a:pos x="1172" y="1377"/>
                </a:cxn>
              </a:cxnLst>
              <a:rect l="0" t="0" r="r" b="b"/>
              <a:pathLst>
                <a:path w="1730" h="1920">
                  <a:moveTo>
                    <a:pt x="1172" y="1377"/>
                  </a:moveTo>
                  <a:lnTo>
                    <a:pt x="1172" y="1377"/>
                  </a:lnTo>
                  <a:cubicBezTo>
                    <a:pt x="1172" y="1389"/>
                    <a:pt x="1172" y="1399"/>
                    <a:pt x="1172" y="1411"/>
                  </a:cubicBezTo>
                  <a:cubicBezTo>
                    <a:pt x="1172" y="1416"/>
                    <a:pt x="1173" y="1421"/>
                    <a:pt x="1173" y="1426"/>
                  </a:cubicBezTo>
                  <a:cubicBezTo>
                    <a:pt x="1182" y="1615"/>
                    <a:pt x="1272" y="1733"/>
                    <a:pt x="1358" y="1802"/>
                  </a:cubicBezTo>
                  <a:cubicBezTo>
                    <a:pt x="1215" y="1885"/>
                    <a:pt x="1043" y="1920"/>
                    <a:pt x="891" y="1920"/>
                  </a:cubicBezTo>
                  <a:cubicBezTo>
                    <a:pt x="331" y="1920"/>
                    <a:pt x="0" y="1523"/>
                    <a:pt x="0" y="978"/>
                  </a:cubicBezTo>
                  <a:cubicBezTo>
                    <a:pt x="0" y="410"/>
                    <a:pt x="342" y="0"/>
                    <a:pt x="924" y="0"/>
                  </a:cubicBezTo>
                  <a:cubicBezTo>
                    <a:pt x="1346" y="0"/>
                    <a:pt x="1693" y="224"/>
                    <a:pt x="1730" y="662"/>
                  </a:cubicBezTo>
                  <a:lnTo>
                    <a:pt x="1222" y="662"/>
                  </a:lnTo>
                  <a:cubicBezTo>
                    <a:pt x="1222" y="495"/>
                    <a:pt x="1105" y="407"/>
                    <a:pt x="942" y="407"/>
                  </a:cubicBezTo>
                  <a:cubicBezTo>
                    <a:pt x="679" y="407"/>
                    <a:pt x="598" y="592"/>
                    <a:pt x="598" y="934"/>
                  </a:cubicBezTo>
                  <a:cubicBezTo>
                    <a:pt x="598" y="1281"/>
                    <a:pt x="674" y="1484"/>
                    <a:pt x="943" y="1484"/>
                  </a:cubicBezTo>
                  <a:cubicBezTo>
                    <a:pt x="1041" y="1484"/>
                    <a:pt x="1125" y="1448"/>
                    <a:pt x="1172" y="1377"/>
                  </a:cubicBezTo>
                  <a:lnTo>
                    <a:pt x="1172" y="13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2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69" r:id="rId2"/>
    <p:sldLayoutId id="2147483712" r:id="rId3"/>
    <p:sldLayoutId id="2147483713" r:id="rId4"/>
    <p:sldLayoutId id="2147483780" r:id="rId5"/>
    <p:sldLayoutId id="2147483782" r:id="rId6"/>
    <p:sldLayoutId id="2147483714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bg1"/>
        </a:buClr>
        <a:buFont typeface="Wingdings" charset="2"/>
        <a:buChar char="§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Arial"/>
        <a:buChar char="–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SzTx/>
        <a:buFont typeface="Arial"/>
        <a:buChar char="–"/>
        <a:tabLst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tabLst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a_r_1c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178799" y="6063191"/>
            <a:ext cx="677334" cy="5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tx1"/>
        </a:buClr>
        <a:buFont typeface="Wingdings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Wingdings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/>
        <a:buChar char="–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Wingdings" charset="2"/>
        <a:buChar char="§"/>
        <a:tabLst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2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81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bg1"/>
        </a:buClr>
        <a:buFont typeface="Wingdings" charset="2"/>
        <a:buChar char="§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Arial"/>
        <a:buChar char="–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SzTx/>
        <a:buFont typeface="Arial"/>
        <a:buChar char="–"/>
        <a:tabLst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tabLst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black">
          <a:xfrm>
            <a:off x="438193" y="1164003"/>
            <a:ext cx="8229600" cy="1091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- Title Case, Calibri 36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0" lang="en-US" sz="3600" b="0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+mn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bg1"/>
        </a:buClr>
        <a:buFont typeface="Wingdings" charset="2"/>
        <a:buChar char="§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Arial"/>
        <a:buChar char="–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SzTx/>
        <a:buFont typeface="Arial"/>
        <a:buChar char="–"/>
        <a:tabLst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tabLst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fld id="{9F510832-F21C-475F-9E01-249998BED3F1}" type="datetime4">
              <a:rPr lang="en-US" smtClean="0">
                <a:solidFill>
                  <a:srgbClr val="20343A"/>
                </a:solidFill>
              </a:rPr>
              <a:t>June 16, 2014</a:t>
            </a:fld>
            <a:endParaRPr lang="en-US" dirty="0">
              <a:solidFill>
                <a:srgbClr val="20343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533628" y="2732994"/>
            <a:ext cx="8229600" cy="1091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CA Cloud Service Management</a:t>
            </a:r>
          </a:p>
          <a:p>
            <a:r>
              <a:rPr lang="en-US" dirty="0" smtClean="0"/>
              <a:t>User Interface and Experience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71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dekick_OrgSt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57" y="1049755"/>
            <a:ext cx="7221286" cy="49730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48223" y="723900"/>
            <a:ext cx="7563019" cy="5298907"/>
            <a:chOff x="462887" y="693759"/>
            <a:chExt cx="8046720" cy="466344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28599" y="231245"/>
            <a:ext cx="8689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000" dirty="0" smtClean="0"/>
              <a:t>CA Cloud Service Management: In-app </a:t>
            </a:r>
            <a:r>
              <a:rPr lang="en-US" sz="2000" dirty="0"/>
              <a:t>guidance. Drive usage and adoption. </a:t>
            </a:r>
          </a:p>
        </p:txBody>
      </p:sp>
    </p:spTree>
    <p:extLst>
      <p:ext uri="{BB962C8B-B14F-4D97-AF65-F5344CB8AC3E}">
        <p14:creationId xmlns:p14="http://schemas.microsoft.com/office/powerpoint/2010/main" val="2602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ports-ticket trends dashboar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10150" r="10444" b="2781"/>
          <a:stretch/>
        </p:blipFill>
        <p:spPr>
          <a:xfrm>
            <a:off x="1003269" y="878652"/>
            <a:ext cx="7137462" cy="56916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32002" y="697485"/>
            <a:ext cx="7461766" cy="5872858"/>
            <a:chOff x="462887" y="693759"/>
            <a:chExt cx="8046720" cy="46634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84484" y="201123"/>
            <a:ext cx="8674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dirty="0" smtClean="0"/>
              <a:t>CA Cloud Service Management: Simpler </a:t>
            </a:r>
            <a:r>
              <a:rPr lang="en-US" sz="1600" dirty="0"/>
              <a:t>reporting. Analyze and improve </a:t>
            </a:r>
            <a:r>
              <a:rPr lang="en-US" sz="1600" dirty="0" smtClean="0"/>
              <a:t>resource productivity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2200" y="6616704"/>
            <a:ext cx="5408419" cy="292388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700" b="1" i="1" dirty="0"/>
              <a:t>Note: Simulated data for purposes of illustration only</a:t>
            </a:r>
          </a:p>
        </p:txBody>
      </p:sp>
    </p:spTree>
    <p:extLst>
      <p:ext uri="{BB962C8B-B14F-4D97-AF65-F5344CB8AC3E}">
        <p14:creationId xmlns:p14="http://schemas.microsoft.com/office/powerpoint/2010/main" val="12734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8096" y="739942"/>
            <a:ext cx="7317358" cy="5546558"/>
            <a:chOff x="462887" y="693759"/>
            <a:chExt cx="8046720" cy="46634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84484" y="201123"/>
            <a:ext cx="8745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dirty="0"/>
              <a:t>CA Cloud Service Management: Simpler reporting. Analyze and improve resource productivity</a:t>
            </a:r>
          </a:p>
        </p:txBody>
      </p:sp>
      <p:pic>
        <p:nvPicPr>
          <p:cNvPr id="8" name="Picture 7" descr="dashboar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5" y="964529"/>
            <a:ext cx="7086909" cy="5033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200" y="6616704"/>
            <a:ext cx="5408419" cy="292388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700" b="1" i="1" dirty="0" smtClean="0"/>
              <a:t>Note: Simulated data for purposes of illustration only</a:t>
            </a:r>
          </a:p>
        </p:txBody>
      </p:sp>
    </p:spTree>
    <p:extLst>
      <p:ext uri="{BB962C8B-B14F-4D97-AF65-F5344CB8AC3E}">
        <p14:creationId xmlns:p14="http://schemas.microsoft.com/office/powerpoint/2010/main" val="25673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84" y="222070"/>
            <a:ext cx="8915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400" dirty="0" smtClean="0"/>
              <a:t>CA Cloud Service Management: Mobility </a:t>
            </a:r>
            <a:r>
              <a:rPr lang="en-US" sz="1400" dirty="0"/>
              <a:t>for end-users and administrators. Anytime, anywhere service support. </a:t>
            </a:r>
          </a:p>
          <a:p>
            <a:pPr defTabSz="914400">
              <a:defRPr/>
            </a:pP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2676" y="820152"/>
            <a:ext cx="8466166" cy="4973646"/>
            <a:chOff x="462887" y="693759"/>
            <a:chExt cx="8046720" cy="46634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photo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1090861"/>
            <a:ext cx="2623454" cy="4656630"/>
          </a:xfrm>
          <a:prstGeom prst="rect">
            <a:avLst/>
          </a:prstGeom>
        </p:spPr>
      </p:pic>
      <p:pic>
        <p:nvPicPr>
          <p:cNvPr id="9" name="Picture 8" descr="photo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26" y="1089042"/>
            <a:ext cx="2623454" cy="4656630"/>
          </a:xfrm>
          <a:prstGeom prst="rect">
            <a:avLst/>
          </a:prstGeom>
        </p:spPr>
      </p:pic>
      <p:pic>
        <p:nvPicPr>
          <p:cNvPr id="10" name="Picture 9" descr="photo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89" y="1089042"/>
            <a:ext cx="2623453" cy="46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1714"/>
          <a:stretch/>
        </p:blipFill>
        <p:spPr bwMode="auto">
          <a:xfrm>
            <a:off x="946485" y="914399"/>
            <a:ext cx="7251030" cy="537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384" y="246466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dirty="0" smtClean="0"/>
              <a:t>CA Cloud Service Management: Flexible </a:t>
            </a:r>
            <a:r>
              <a:rPr lang="en-US" sz="1600" dirty="0"/>
              <a:t>and configurable. Simplified workflow and integrations</a:t>
            </a:r>
            <a:r>
              <a:rPr lang="en-US" dirty="0"/>
              <a:t>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51972" y="771966"/>
            <a:ext cx="7188870" cy="5514534"/>
            <a:chOff x="462887" y="693759"/>
            <a:chExt cx="8046720" cy="466344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84" y="22207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dirty="0" smtClean="0"/>
              <a:t>CA Cloud Service Management: Flexible </a:t>
            </a:r>
            <a:r>
              <a:rPr lang="en-US" sz="1600" dirty="0"/>
              <a:t>and configurable. Simplified workflow and integrations. </a:t>
            </a:r>
          </a:p>
        </p:txBody>
      </p:sp>
      <p:pic>
        <p:nvPicPr>
          <p:cNvPr id="7" name="Picture 6" descr="auto-design-studio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377"/>
          <a:stretch/>
        </p:blipFill>
        <p:spPr>
          <a:xfrm>
            <a:off x="773685" y="1038332"/>
            <a:ext cx="7628714" cy="416069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3426" y="771966"/>
            <a:ext cx="7670132" cy="4586098"/>
            <a:chOff x="462887" y="693759"/>
            <a:chExt cx="8046720" cy="466344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51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84" y="22207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dirty="0" smtClean="0"/>
              <a:t>CA Cloud Service Management: Flexible </a:t>
            </a:r>
            <a:r>
              <a:rPr lang="en-US" sz="1600" dirty="0"/>
              <a:t>and configurable. Simplified workflow and integrations. </a:t>
            </a:r>
          </a:p>
        </p:txBody>
      </p:sp>
      <p:pic>
        <p:nvPicPr>
          <p:cNvPr id="7" name="Picture 6" descr="Automation_Desig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6807"/>
          <a:stretch/>
        </p:blipFill>
        <p:spPr>
          <a:xfrm>
            <a:off x="802105" y="953836"/>
            <a:ext cx="7920789" cy="54318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3426" y="771966"/>
            <a:ext cx="8067174" cy="5356118"/>
            <a:chOff x="462887" y="693759"/>
            <a:chExt cx="8046720" cy="466344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4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84" y="22207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dirty="0" smtClean="0"/>
              <a:t>CA Cloud Service Management: Powerful </a:t>
            </a:r>
            <a:r>
              <a:rPr lang="en-US" sz="1600" dirty="0"/>
              <a:t>automation. Automated provisioning of resources in minutes.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8" name="Picture 7" descr="Automation_Statu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6232" r="1218"/>
          <a:stretch/>
        </p:blipFill>
        <p:spPr>
          <a:xfrm>
            <a:off x="1125704" y="905711"/>
            <a:ext cx="6924675" cy="56183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40468" y="723899"/>
            <a:ext cx="7109911" cy="5800150"/>
            <a:chOff x="462887" y="693759"/>
            <a:chExt cx="8046720" cy="46634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7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84" y="22207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dirty="0" smtClean="0"/>
              <a:t>CA Cloud Service Management: Powerful </a:t>
            </a:r>
            <a:r>
              <a:rPr lang="en-US" sz="1600" dirty="0"/>
              <a:t>automation. Automated provisioning of resources in minutes.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7" name="Picture 6" descr="autom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9616" r="2572" b="4562"/>
          <a:stretch/>
        </p:blipFill>
        <p:spPr>
          <a:xfrm>
            <a:off x="1222646" y="978799"/>
            <a:ext cx="6698707" cy="56048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40468" y="723899"/>
            <a:ext cx="7128711" cy="5859791"/>
            <a:chOff x="462887" y="693759"/>
            <a:chExt cx="8046720" cy="46634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95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rvice-center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5342"/>
          <a:stretch/>
        </p:blipFill>
        <p:spPr>
          <a:xfrm>
            <a:off x="1717655" y="1122947"/>
            <a:ext cx="5708690" cy="54517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67672" y="774032"/>
            <a:ext cx="6058673" cy="5626768"/>
            <a:chOff x="462887" y="693759"/>
            <a:chExt cx="8046720" cy="46634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148390" y="204218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CA Cloud Service Management: Modern </a:t>
            </a:r>
            <a:r>
              <a:rPr lang="en-US" sz="1400" dirty="0"/>
              <a:t>and Intuitive. Single point of contact for help, collaboration, and requests. </a:t>
            </a:r>
          </a:p>
        </p:txBody>
      </p:sp>
    </p:spTree>
    <p:extLst>
      <p:ext uri="{BB962C8B-B14F-4D97-AF65-F5344CB8AC3E}">
        <p14:creationId xmlns:p14="http://schemas.microsoft.com/office/powerpoint/2010/main" val="25978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14500" y="693758"/>
            <a:ext cx="5464262" cy="5723083"/>
            <a:chOff x="462887" y="693759"/>
            <a:chExt cx="8046720" cy="46634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2887" y="693759"/>
              <a:ext cx="8046720" cy="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62887" y="693759"/>
              <a:ext cx="0" cy="46634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16000">
                    <a:srgbClr val="316487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8390" y="204218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CA Cloud Service Management: Modern </a:t>
            </a:r>
            <a:r>
              <a:rPr lang="en-US" sz="1400" dirty="0"/>
              <a:t>and Intuitive. Single point of contact for help, collaboration, and requests. </a:t>
            </a:r>
          </a:p>
        </p:txBody>
      </p:sp>
      <p:pic>
        <p:nvPicPr>
          <p:cNvPr id="8" name="Picture 7" descr="service-center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4451" r="6317" b="3138"/>
          <a:stretch/>
        </p:blipFill>
        <p:spPr>
          <a:xfrm>
            <a:off x="1965237" y="927571"/>
            <a:ext cx="5213525" cy="56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_Corp_and_Event_Template_4x3_April_2014">
  <a:themeElements>
    <a:clrScheme name="CA Corp color palette 2014">
      <a:dk1>
        <a:srgbClr val="20343A"/>
      </a:dk1>
      <a:lt1>
        <a:srgbClr val="FFFFFF"/>
      </a:lt1>
      <a:dk2>
        <a:srgbClr val="58676D"/>
      </a:dk2>
      <a:lt2>
        <a:srgbClr val="D0D8D8"/>
      </a:lt2>
      <a:accent1>
        <a:srgbClr val="53BBD4"/>
      </a:accent1>
      <a:accent2>
        <a:srgbClr val="BD66A9"/>
      </a:accent2>
      <a:accent3>
        <a:srgbClr val="22475C"/>
      </a:accent3>
      <a:accent4>
        <a:srgbClr val="57C1B4"/>
      </a:accent4>
      <a:accent5>
        <a:srgbClr val="3B2259"/>
      </a:accent5>
      <a:accent6>
        <a:srgbClr val="FFC91C"/>
      </a:accent6>
      <a:hlink>
        <a:srgbClr val="22475C"/>
      </a:hlink>
      <a:folHlink>
        <a:srgbClr val="3B22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chemeClr val="accent3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none" tIns="91440" bIns="91440" rtlCol="0" anchor="ctr" anchorCtr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A Event Template">
  <a:themeElements>
    <a:clrScheme name="CA Event color palette 2014">
      <a:dk1>
        <a:srgbClr val="FFFFFF"/>
      </a:dk1>
      <a:lt1>
        <a:srgbClr val="FFFFFF"/>
      </a:lt1>
      <a:dk2>
        <a:srgbClr val="19272C"/>
      </a:dk2>
      <a:lt2>
        <a:srgbClr val="22343A"/>
      </a:lt2>
      <a:accent1>
        <a:srgbClr val="53BBD4"/>
      </a:accent1>
      <a:accent2>
        <a:srgbClr val="D0D8D8"/>
      </a:accent2>
      <a:accent3>
        <a:srgbClr val="57C1B4"/>
      </a:accent3>
      <a:accent4>
        <a:srgbClr val="FFC91C"/>
      </a:accent4>
      <a:accent5>
        <a:srgbClr val="BD66A9"/>
      </a:accent5>
      <a:accent6>
        <a:srgbClr val="58676D"/>
      </a:accent6>
      <a:hlink>
        <a:srgbClr val="D0D8D8"/>
      </a:hlink>
      <a:folHlink>
        <a:srgbClr val="D0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2"/>
        </a:solidFill>
        <a:effectLst/>
      </a:spPr>
      <a:bodyPr wrap="none" tIns="91440" bIns="91440" rtlCol="0" anchor="ctr" anchorCtr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Corp and Event Title">
  <a:themeElements>
    <a:clrScheme name="CA Corp color palette 2014">
      <a:dk1>
        <a:srgbClr val="20343A"/>
      </a:dk1>
      <a:lt1>
        <a:srgbClr val="FFFFFF"/>
      </a:lt1>
      <a:dk2>
        <a:srgbClr val="58676D"/>
      </a:dk2>
      <a:lt2>
        <a:srgbClr val="D0D8D8"/>
      </a:lt2>
      <a:accent1>
        <a:srgbClr val="53BBD4"/>
      </a:accent1>
      <a:accent2>
        <a:srgbClr val="BD66A9"/>
      </a:accent2>
      <a:accent3>
        <a:srgbClr val="22475C"/>
      </a:accent3>
      <a:accent4>
        <a:srgbClr val="57C1B4"/>
      </a:accent4>
      <a:accent5>
        <a:srgbClr val="3B2259"/>
      </a:accent5>
      <a:accent6>
        <a:srgbClr val="FFC91C"/>
      </a:accent6>
      <a:hlink>
        <a:srgbClr val="22475C"/>
      </a:hlink>
      <a:folHlink>
        <a:srgbClr val="3B22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chemeClr val="accent3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Corp and Event Closing">
  <a:themeElements>
    <a:clrScheme name="CA Event color palette 2014">
      <a:dk1>
        <a:srgbClr val="FFFFFF"/>
      </a:dk1>
      <a:lt1>
        <a:srgbClr val="FFFFFF"/>
      </a:lt1>
      <a:dk2>
        <a:srgbClr val="19272C"/>
      </a:dk2>
      <a:lt2>
        <a:srgbClr val="22343A"/>
      </a:lt2>
      <a:accent1>
        <a:srgbClr val="53BBD4"/>
      </a:accent1>
      <a:accent2>
        <a:srgbClr val="D0D8D8"/>
      </a:accent2>
      <a:accent3>
        <a:srgbClr val="57C1B4"/>
      </a:accent3>
      <a:accent4>
        <a:srgbClr val="FFC91C"/>
      </a:accent4>
      <a:accent5>
        <a:srgbClr val="BD66A9"/>
      </a:accent5>
      <a:accent6>
        <a:srgbClr val="58676D"/>
      </a:accent6>
      <a:hlink>
        <a:srgbClr val="D0D8D8"/>
      </a:hlink>
      <a:folHlink>
        <a:srgbClr val="D0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Corp and Event Divider">
  <a:themeElements>
    <a:clrScheme name="CA Event color palette 2014">
      <a:dk1>
        <a:srgbClr val="FFFFFF"/>
      </a:dk1>
      <a:lt1>
        <a:srgbClr val="FFFFFF"/>
      </a:lt1>
      <a:dk2>
        <a:srgbClr val="19272C"/>
      </a:dk2>
      <a:lt2>
        <a:srgbClr val="22343A"/>
      </a:lt2>
      <a:accent1>
        <a:srgbClr val="53BBD4"/>
      </a:accent1>
      <a:accent2>
        <a:srgbClr val="D0D8D8"/>
      </a:accent2>
      <a:accent3>
        <a:srgbClr val="57C1B4"/>
      </a:accent3>
      <a:accent4>
        <a:srgbClr val="FFC91C"/>
      </a:accent4>
      <a:accent5>
        <a:srgbClr val="BD66A9"/>
      </a:accent5>
      <a:accent6>
        <a:srgbClr val="58676D"/>
      </a:accent6>
      <a:hlink>
        <a:srgbClr val="D0D8D8"/>
      </a:hlink>
      <a:folHlink>
        <a:srgbClr val="D0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Font xmlns="dc8eff60-28dd-4404-9dba-e6ba6c545568" xsi:nil="true"/>
    <RecordType_CA xmlns="dc8eff60-28dd-4404-9dba-e6ba6c545568">Secondary</RecordType_CA>
    <Category xmlns="dc8eff60-28dd-4404-9dba-e6ba6c545568">Presentation</Category>
    <PPT_x0020_Type xmlns="dc8eff60-28dd-4404-9dba-e6ba6c545568">Template</PPT_x0020_Type>
    <PublishingExpirationDate xmlns="http://schemas.microsoft.com/sharepoint/v3" xsi:nil="true"/>
    <PublishingStartDate xmlns="http://schemas.microsoft.com/sharepoint/v3" xsi:nil="true"/>
    <Internal_x002f_External xmlns="dc8eff60-28dd-4404-9dba-e6ba6c545568">External</Internal_x002f_External>
    <Template_x0020_Type xmlns="dc8eff60-28dd-4404-9dba-e6ba6c545568">Presentations</Templat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472418B783044BF2F590CB9E4516B" ma:contentTypeVersion="6" ma:contentTypeDescription="Create a new document." ma:contentTypeScope="" ma:versionID="5c6d91fd6684f55a4bed8b46f4e8fc47">
  <xsd:schema xmlns:xsd="http://www.w3.org/2001/XMLSchema" xmlns:p="http://schemas.microsoft.com/office/2006/metadata/properties" xmlns:ns1="http://schemas.microsoft.com/sharepoint/v3" xmlns:ns2="dc8eff60-28dd-4404-9dba-e6ba6c545568" targetNamespace="http://schemas.microsoft.com/office/2006/metadata/properties" ma:root="true" ma:fieldsID="6bab3289ae11c781e41a2c24b2cfd769" ns1:_="" ns2:_="">
    <xsd:import namespace="http://schemas.microsoft.com/sharepoint/v3"/>
    <xsd:import namespace="dc8eff60-28dd-4404-9dba-e6ba6c54556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nternal_x002f_External"/>
                <xsd:element ref="ns2:Template_x0020_Type"/>
                <xsd:element ref="ns2:Font" minOccurs="0"/>
                <xsd:element ref="ns2:PPT_x0020_Type" minOccurs="0"/>
                <xsd:element ref="ns2:Category" minOccurs="0"/>
                <xsd:element ref="ns2:RecordType_CA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dc8eff60-28dd-4404-9dba-e6ba6c545568" elementFormDefault="qualified">
    <xsd:import namespace="http://schemas.microsoft.com/office/2006/documentManagement/types"/>
    <xsd:element name="Internal_x002f_External" ma:index="10" ma:displayName="Internal/External" ma:default="External" ma:format="Dropdown" ma:internalName="Internal_x002f_External">
      <xsd:simpleType>
        <xsd:restriction base="dms:Choice">
          <xsd:enumeration value="Internal"/>
          <xsd:enumeration value="External"/>
          <xsd:enumeration value="Both"/>
        </xsd:restriction>
      </xsd:simpleType>
    </xsd:element>
    <xsd:element name="Template_x0020_Type" ma:index="11" ma:displayName="Template Type" ma:default="Self-Help" ma:format="Dropdown" ma:internalName="Template_x0020_Type">
      <xsd:simpleType>
        <xsd:restriction base="dms:Choice">
          <xsd:enumeration value="Presentations"/>
          <xsd:enumeration value="Stationery"/>
          <xsd:enumeration value="Collateral"/>
          <xsd:enumeration value="Employee Communications"/>
          <xsd:enumeration value="Self-Help"/>
        </xsd:restriction>
      </xsd:simpleType>
    </xsd:element>
    <xsd:element name="Font" ma:index="12" nillable="true" ma:displayName="Font" ma:format="Dropdown" ma:internalName="Font">
      <xsd:simpleType>
        <xsd:restriction base="dms:Choice">
          <xsd:enumeration value="Calibri"/>
          <xsd:enumeration value="CA Sans"/>
        </xsd:restriction>
      </xsd:simpleType>
    </xsd:element>
    <xsd:element name="PPT_x0020_Type" ma:index="13" nillable="true" ma:displayName="PPT Type" ma:default="Template" ma:format="Dropdown" ma:internalName="PPT_x0020_Type">
      <xsd:simpleType>
        <xsd:restriction base="dms:Choice">
          <xsd:enumeration value="User Guide"/>
          <xsd:enumeration value="Template"/>
          <xsd:enumeration value="Color Library"/>
        </xsd:restriction>
      </xsd:simpleType>
    </xsd:element>
    <xsd:element name="Category" ma:index="14" nillable="true" ma:displayName="Category" ma:default="Presentation" ma:format="Dropdown" ma:internalName="Category">
      <xsd:simpleType>
        <xsd:restriction base="dms:Choice">
          <xsd:enumeration value="Generic We Can Message"/>
          <xsd:enumeration value="Corporate News &amp; Views"/>
          <xsd:enumeration value="Specific Email"/>
          <xsd:enumeration value="Press Release"/>
          <xsd:enumeration value="Presentation"/>
          <xsd:enumeration value="Word Template"/>
        </xsd:restriction>
      </xsd:simpleType>
    </xsd:element>
    <xsd:element name="RecordType_CA" ma:index="15" ma:displayName="Record Type" ma:default="Secondary" ma:description="Please select the record type of the content. If you have any questions on the meanings, reference the following: http://qms.ca.com/document.asp?ID=5761" ma:internalName="RecordType_CA" ma:readOnly="false">
      <xsd:simpleType>
        <xsd:restriction base="dms:Choice">
          <xsd:enumeration value="Secondary"/>
          <xsd:enumeration value="Primar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B54C213-DF4C-4D11-92BE-883C15E951ED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dcmitype/"/>
    <ds:schemaRef ds:uri="dc8eff60-28dd-4404-9dba-e6ba6c54556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2CE232-DE45-4E88-86CA-A4A8D95DD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9A3CDE-959E-43DC-B9B8-6A27A1AC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8eff60-28dd-4404-9dba-e6ba6c5455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CA_Corp_and_Event_Template_4x3_April_2014</Template>
  <TotalTime>4964</TotalTime>
  <Words>1054</Words>
  <Application>Microsoft Office PowerPoint</Application>
  <PresentationFormat>On-screen Show (4:3)</PresentationFormat>
  <Paragraphs>40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CA_Corp_and_Event_Template_4x3_April_2014</vt:lpstr>
      <vt:lpstr>CA Event Template</vt:lpstr>
      <vt:lpstr>Corp and Event Title</vt:lpstr>
      <vt:lpstr>Corp and Event Closing</vt:lpstr>
      <vt:lpstr>Corp and Event Divider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 Technologies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Template</dc:title>
  <dc:creator>Melissa Fairbrother</dc:creator>
  <cp:lastModifiedBy>CA, Inc.</cp:lastModifiedBy>
  <cp:revision>255</cp:revision>
  <dcterms:created xsi:type="dcterms:W3CDTF">2014-04-24T17:02:23Z</dcterms:created>
  <dcterms:modified xsi:type="dcterms:W3CDTF">2014-06-17T01:47:01Z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0x010100D60472418B783044BF2F590CB9E4516B</vt:lpwstr>
  </property>
</Properties>
</file>