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87238" cy="6858000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orient="horz" pos="240" userDrawn="1">
          <p15:clr>
            <a:srgbClr val="A4A3A4"/>
          </p15:clr>
        </p15:guide>
        <p15:guide id="4" orient="horz" pos="336" userDrawn="1">
          <p15:clr>
            <a:srgbClr val="A4A3A4"/>
          </p15:clr>
        </p15:guide>
        <p15:guide id="5" orient="horz" pos="3864" userDrawn="1">
          <p15:clr>
            <a:srgbClr val="A4A3A4"/>
          </p15:clr>
        </p15:guide>
        <p15:guide id="10" pos="287">
          <p15:clr>
            <a:srgbClr val="A4A3A4"/>
          </p15:clr>
        </p15:guide>
        <p15:guide id="22" pos="7391" userDrawn="1">
          <p15:clr>
            <a:srgbClr val="A4A3A4"/>
          </p15:clr>
        </p15:guide>
        <p15:guide id="23" pos="3839" userDrawn="1">
          <p15:clr>
            <a:srgbClr val="A4A3A4"/>
          </p15:clr>
        </p15:guide>
        <p15:guide id="24" orient="horz" pos="1464" userDrawn="1">
          <p15:clr>
            <a:srgbClr val="A4A3A4"/>
          </p15:clr>
        </p15:guide>
        <p15:guide id="25" orient="horz" pos="2712" userDrawn="1">
          <p15:clr>
            <a:srgbClr val="A4A3A4"/>
          </p15:clr>
        </p15:guide>
        <p15:guide id="26" orient="horz" pos="2304" userDrawn="1">
          <p15:clr>
            <a:srgbClr val="A4A3A4"/>
          </p15:clr>
        </p15:guide>
        <p15:guide id="27" pos="4463" userDrawn="1">
          <p15:clr>
            <a:srgbClr val="A4A3A4"/>
          </p15:clr>
        </p15:guide>
        <p15:guide id="28" pos="3143" userDrawn="1">
          <p15:clr>
            <a:srgbClr val="A4A3A4"/>
          </p15:clr>
        </p15:guide>
        <p15:guide id="29" pos="767" userDrawn="1">
          <p15:clr>
            <a:srgbClr val="A4A3A4"/>
          </p15:clr>
        </p15:guide>
        <p15:guide id="30" orient="horz" pos="936" userDrawn="1">
          <p15:clr>
            <a:srgbClr val="A4A3A4"/>
          </p15:clr>
        </p15:guide>
        <p15:guide id="31" orient="horz" pos="3456" userDrawn="1">
          <p15:clr>
            <a:srgbClr val="A4A3A4"/>
          </p15:clr>
        </p15:guide>
        <p15:guide id="32" pos="1151" userDrawn="1">
          <p15:clr>
            <a:srgbClr val="A4A3A4"/>
          </p15:clr>
        </p15:guide>
        <p15:guide id="33" orient="horz" pos="30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061B22"/>
    <a:srgbClr val="AA1133"/>
    <a:srgbClr val="88DD00"/>
    <a:srgbClr val="F8991D"/>
    <a:srgbClr val="CBCCCC"/>
    <a:srgbClr val="5375AD"/>
    <a:srgbClr val="778888"/>
    <a:srgbClr val="359B4C"/>
    <a:srgbClr val="00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5" autoAdjust="0"/>
    <p:restoredTop sz="94737" autoAdjust="0"/>
  </p:normalViewPr>
  <p:slideViewPr>
    <p:cSldViewPr snapToGrid="0" snapToObjects="1" showGuides="1">
      <p:cViewPr varScale="1">
        <p:scale>
          <a:sx n="74" d="100"/>
          <a:sy n="74" d="100"/>
        </p:scale>
        <p:origin x="600" y="72"/>
      </p:cViewPr>
      <p:guideLst>
        <p:guide orient="horz" pos="240"/>
        <p:guide orient="horz" pos="336"/>
        <p:guide orient="horz" pos="3864"/>
        <p:guide pos="287"/>
        <p:guide pos="7391"/>
        <p:guide pos="3839"/>
        <p:guide orient="horz" pos="1464"/>
        <p:guide orient="horz" pos="2712"/>
        <p:guide orient="horz" pos="2304"/>
        <p:guide pos="4463"/>
        <p:guide pos="3143"/>
        <p:guide pos="767"/>
        <p:guide orient="horz" pos="936"/>
        <p:guide orient="horz" pos="3456"/>
        <p:guide pos="1151"/>
        <p:guide orient="horz"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281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5E4C7717-A413-48EB-9E74-9CC8DF624EC2}" type="datetime1">
              <a:rPr lang="en-US">
                <a:latin typeface="Arial" pitchFamily="34" charset="0"/>
              </a:rPr>
              <a:pPr>
                <a:defRPr/>
              </a:pPr>
              <a:t>6/22/2015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311B6921-662F-4705-A734-0B75ECCE1C4E}" type="slidenum">
              <a:rPr lang="en-US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23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612C19A-B064-4A02-B1DD-2674A5B33712}" type="datetime1">
              <a:rPr lang="en-US" smtClean="0"/>
              <a:pPr>
                <a:defRPr/>
              </a:pPr>
              <a:t>6/22/2015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57817C-C749-40AE-A5FD-F6A74744A7F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906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itchFamily="34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itchFamily="34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itchFamily="34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itchFamily="34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265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7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Signa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" y="0"/>
            <a:ext cx="12185904" cy="685800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020641" y="2508236"/>
            <a:ext cx="3792658" cy="2541815"/>
            <a:chOff x="5701703" y="682760"/>
            <a:chExt cx="3074395" cy="2060440"/>
          </a:xfrm>
        </p:grpSpPr>
        <p:sp>
          <p:nvSpPr>
            <p:cNvPr id="20" name="Freeform 19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20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>
            <a:off x="464399" y="418067"/>
            <a:ext cx="2183719" cy="635721"/>
            <a:chOff x="448031" y="5788818"/>
            <a:chExt cx="2183719" cy="63572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31" y="6039743"/>
              <a:ext cx="2183719" cy="384796"/>
            </a:xfrm>
            <a:prstGeom prst="rect">
              <a:avLst/>
            </a:prstGeom>
          </p:spPr>
        </p:pic>
        <p:sp>
          <p:nvSpPr>
            <p:cNvPr id="24" name="Freeform 23"/>
            <p:cNvSpPr/>
            <p:nvPr/>
          </p:nvSpPr>
          <p:spPr>
            <a:xfrm>
              <a:off x="1730496" y="5788818"/>
              <a:ext cx="210221" cy="21510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64399" y="2009761"/>
            <a:ext cx="5522064" cy="99695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465138" y="1160209"/>
            <a:ext cx="11723687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1" y="694879"/>
            <a:ext cx="4684970" cy="578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2" y="1164375"/>
            <a:ext cx="3076404" cy="5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68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838" userDrawn="1">
          <p15:clr>
            <a:srgbClr val="FBAE40"/>
          </p15:clr>
        </p15:guide>
        <p15:guide id="2" pos="7391" userDrawn="1">
          <p15:clr>
            <a:srgbClr val="FBAE40"/>
          </p15:clr>
        </p15:guide>
        <p15:guide id="3" pos="287" userDrawn="1">
          <p15:clr>
            <a:srgbClr val="FBAE40"/>
          </p15:clr>
        </p15:guide>
        <p15:guide id="4" orient="horz" pos="672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" y="4257320"/>
            <a:ext cx="11256961" cy="1162800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Master Divider Slide Headline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91675" y="6575425"/>
            <a:ext cx="730425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8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hidden="1"/>
          <p:cNvGrpSpPr/>
          <p:nvPr userDrawn="1"/>
        </p:nvGrpSpPr>
        <p:grpSpPr>
          <a:xfrm>
            <a:off x="0" y="0"/>
            <a:ext cx="12187238" cy="6858000"/>
            <a:chOff x="0" y="0"/>
            <a:chExt cx="9144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56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6883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28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6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070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166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8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26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1278439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376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8" y="1157725"/>
            <a:ext cx="11256962" cy="5335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1.The Internet of Me: Your healthcare, personalized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803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65138" y="1162050"/>
            <a:ext cx="11256962" cy="53290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0" indent="-230400">
              <a:buFont typeface="Arial" pitchFamily="34" charset="0"/>
              <a:buChar char="•"/>
              <a:defRPr/>
            </a:lvl2pPr>
            <a:lvl3pPr marL="457200" indent="-230400">
              <a:buFont typeface="Arial" pitchFamily="34" charset="0"/>
              <a:buChar char="–"/>
              <a:defRPr/>
            </a:lvl3pPr>
            <a:lvl4pPr marL="687600" indent="-226800">
              <a:buFont typeface="Arial" pitchFamily="34" charset="0"/>
              <a:buChar char="•"/>
              <a:defRPr/>
            </a:lvl4pPr>
            <a:lvl5pPr marL="914400" indent="-230400"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1.The Internet of Me: Your healthcare, personalized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88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5138" y="1180210"/>
            <a:ext cx="5521325" cy="529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6200775" y="1180210"/>
            <a:ext cx="5521325" cy="5292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1.The Internet of Me: Your healthcare, personalized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597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1.The Internet of Me: Your healthcare, personalized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465138" y="1180210"/>
            <a:ext cx="5521325" cy="52920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0" indent="-230400">
              <a:buFont typeface="Arial" pitchFamily="34" charset="0"/>
              <a:buChar char="•"/>
              <a:defRPr sz="2000"/>
            </a:lvl2pPr>
            <a:lvl3pPr marL="457200" indent="-230400">
              <a:buFont typeface="Arial" pitchFamily="34" charset="0"/>
              <a:buChar char="–"/>
              <a:defRPr sz="1800"/>
            </a:lvl3pPr>
            <a:lvl4pPr marL="687600" indent="-226800">
              <a:buFont typeface="Arial" pitchFamily="34" charset="0"/>
              <a:buChar char="•"/>
              <a:defRPr sz="1600"/>
            </a:lvl4pPr>
            <a:lvl5pPr marL="914400" indent="-230400">
              <a:buFont typeface="Arial" pitchFamily="34" charset="0"/>
              <a:buChar char="–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9"/>
          </p:nvPr>
        </p:nvSpPr>
        <p:spPr>
          <a:xfrm>
            <a:off x="6200774" y="1180210"/>
            <a:ext cx="5521325" cy="52920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0" indent="-230400">
              <a:buFont typeface="Arial" pitchFamily="34" charset="0"/>
              <a:buChar char="•"/>
              <a:defRPr sz="2000"/>
            </a:lvl2pPr>
            <a:lvl3pPr marL="457200" indent="-230400">
              <a:buFont typeface="Arial" pitchFamily="34" charset="0"/>
              <a:buChar char="–"/>
              <a:defRPr sz="1800"/>
            </a:lvl3pPr>
            <a:lvl4pPr marL="687600" indent="-226800">
              <a:buFont typeface="Arial" pitchFamily="34" charset="0"/>
              <a:buChar char="•"/>
              <a:defRPr sz="1600"/>
            </a:lvl4pPr>
            <a:lvl5pPr marL="914400" indent="-230400">
              <a:buFont typeface="Arial" pitchFamily="34" charset="0"/>
              <a:buChar char="–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216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1.The Internet of Me: Your healthcare, personalized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7040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hidden="1"/>
          <p:cNvGrpSpPr/>
          <p:nvPr userDrawn="1"/>
        </p:nvGrpSpPr>
        <p:grpSpPr>
          <a:xfrm>
            <a:off x="0" y="0"/>
            <a:ext cx="12187238" cy="6858000"/>
            <a:chOff x="0" y="0"/>
            <a:chExt cx="9144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56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6883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28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6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070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166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8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26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1278439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376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0991675" y="6575425"/>
            <a:ext cx="730425" cy="128588"/>
          </a:xfrm>
        </p:spPr>
        <p:txBody>
          <a:bodyPr/>
          <a:lstStyle/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7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465138" y="6575425"/>
            <a:ext cx="5412319" cy="128588"/>
          </a:xfrm>
        </p:spPr>
        <p:txBody>
          <a:bodyPr/>
          <a:lstStyle/>
          <a:p>
            <a:r>
              <a:rPr lang="en-US" smtClean="0"/>
              <a:t>1.The Internet of Me: Your healthcare, personalized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" y="4259262"/>
            <a:ext cx="11256961" cy="1161492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36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Master Divider Slide Headline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91675" y="6575425"/>
            <a:ext cx="730425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8" y="1157319"/>
            <a:ext cx="11256962" cy="5335557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8" y="123700"/>
            <a:ext cx="11256962" cy="1002979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91675" y="6575425"/>
            <a:ext cx="730425" cy="12858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5138" y="6575425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lvl1pPr>
              <a:defRPr lang="en-AU" sz="9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mtClean="0"/>
              <a:t>1.The Internet of Me: Your healthcare, personalized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65138" y="1159234"/>
            <a:ext cx="1172210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21" r:id="rId3"/>
    <p:sldLayoutId id="2147483720" r:id="rId4"/>
    <p:sldLayoutId id="2147483725" r:id="rId5"/>
    <p:sldLayoutId id="2147483728" r:id="rId6"/>
    <p:sldLayoutId id="2147483727" r:id="rId7"/>
    <p:sldLayoutId id="2147483729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lang="en-AU" sz="2600" b="1" kern="1200" spc="0" baseline="0" dirty="0" smtClean="0">
          <a:solidFill>
            <a:schemeClr val="tx1"/>
          </a:solidFill>
          <a:latin typeface="+mj-lt"/>
          <a:ea typeface="Arial" pitchFamily="-105" charset="-52"/>
          <a:cs typeface="Arial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230400" indent="-230400" algn="l" rtl="0" eaLnBrk="1" fontAlgn="base" hangingPunct="1">
        <a:spcBef>
          <a:spcPts val="1200"/>
        </a:spcBef>
        <a:spcAft>
          <a:spcPct val="0"/>
        </a:spcAft>
        <a:buSzPct val="8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1pPr>
      <a:lvl2pPr marL="457200" indent="-230400" algn="l" rtl="0" eaLnBrk="1" fontAlgn="base" hangingPunct="1">
        <a:spcBef>
          <a:spcPts val="624"/>
        </a:spcBef>
        <a:spcAft>
          <a:spcPct val="0"/>
        </a:spcAft>
        <a:buSzPct val="80000"/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2pPr>
      <a:lvl3pPr marL="687600" indent="-230400" algn="l" rtl="0" eaLnBrk="1" fontAlgn="base" hangingPunct="1">
        <a:spcBef>
          <a:spcPts val="576"/>
        </a:spcBef>
        <a:spcAft>
          <a:spcPct val="0"/>
        </a:spcAft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3pPr>
      <a:lvl4pPr marL="910800" indent="-226800" algn="l" rtl="0" eaLnBrk="1" fontAlgn="base" hangingPunct="1">
        <a:spcBef>
          <a:spcPts val="528"/>
        </a:spcBef>
        <a:spcAft>
          <a:spcPct val="0"/>
        </a:spcAft>
        <a:buSzPct val="8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4pPr>
      <a:lvl5pPr marL="1144800" indent="-230400" algn="l" rtl="0" eaLnBrk="1" fontAlgn="base" hangingPunct="1">
        <a:spcBef>
          <a:spcPts val="480"/>
        </a:spcBef>
        <a:spcAft>
          <a:spcPct val="0"/>
        </a:spcAft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chtrends.accenture.com/us-en/healthcare/healthcare-technology-vision-2015.html?c=psv_hlthtechvistw_0008&amp;n=smc_0615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4399" y="1715789"/>
            <a:ext cx="1961301" cy="698968"/>
          </a:xfrm>
        </p:spPr>
        <p:txBody>
          <a:bodyPr anchor="t"/>
          <a:lstStyle/>
          <a:p>
            <a:r>
              <a:rPr lang="en-US" sz="5000" b="1" dirty="0" smtClean="0">
                <a:solidFill>
                  <a:schemeClr val="accent3"/>
                </a:solidFill>
              </a:rPr>
              <a:t>Top 5</a:t>
            </a:r>
            <a:endParaRPr lang="en-US" sz="5000" b="1" dirty="0">
              <a:solidFill>
                <a:schemeClr val="accent3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5613" y="2414757"/>
            <a:ext cx="3443287" cy="6295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3600" b="0" kern="1200" spc="0" baseline="0">
                <a:solidFill>
                  <a:schemeClr val="bg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2pPr>
            <a:lvl3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3pPr>
            <a:lvl4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4pPr>
            <a:lvl5pPr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-105" charset="-52"/>
              <a:defRPr sz="2600">
                <a:solidFill>
                  <a:schemeClr val="tx1"/>
                </a:solidFill>
                <a:latin typeface="Arial" pitchFamily="-105" charset="-52"/>
                <a:ea typeface="Arial" pitchFamily="-105" charset="-52"/>
                <a:cs typeface="Arial" pitchFamily="-105" charset="-52"/>
              </a:defRPr>
            </a:lvl9pPr>
          </a:lstStyle>
          <a:p>
            <a:r>
              <a:rPr lang="en-US" dirty="0" smtClean="0"/>
              <a:t>eHealth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70" y="466798"/>
            <a:ext cx="4251672" cy="4063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63" y="797041"/>
            <a:ext cx="4173597" cy="3648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7989" y="258677"/>
            <a:ext cx="11425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3"/>
                </a:solidFill>
              </a:rPr>
              <a:t>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6534" y="258677"/>
            <a:ext cx="17901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z="2600" dirty="0">
                <a:solidFill>
                  <a:schemeClr val="accent3"/>
                </a:solidFill>
              </a:rPr>
              <a:t>Tomorrow</a:t>
            </a:r>
          </a:p>
        </p:txBody>
      </p:sp>
      <p:sp>
        <p:nvSpPr>
          <p:cNvPr id="9" name="Rectangle 8"/>
          <p:cNvSpPr/>
          <p:nvPr/>
        </p:nvSpPr>
        <p:spPr>
          <a:xfrm>
            <a:off x="1837114" y="824217"/>
            <a:ext cx="940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Platforms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9585" y="1206505"/>
            <a:ext cx="118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Healthcare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</a:rPr>
              <a:t>IT Innovations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04443" y="1728106"/>
            <a:ext cx="995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Smarter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</a:rPr>
              <a:t>Platforms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16479" y="1464233"/>
            <a:ext cx="1416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Identify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</a:rPr>
              <a:t>Asthma Triggers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55322" y="927306"/>
            <a:ext cx="117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</a:rPr>
              <a:t>Immediate </a:t>
            </a:r>
            <a:r>
              <a:rPr lang="en-US" sz="1200" dirty="0">
                <a:solidFill>
                  <a:schemeClr val="accent5"/>
                </a:solidFill>
              </a:rPr>
              <a:t>Results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72285" y="4532167"/>
            <a:ext cx="42379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accent5"/>
                </a:solidFill>
              </a:rPr>
              <a:t>More platforms are starting </a:t>
            </a:r>
            <a:r>
              <a:rPr lang="en-US" sz="1500" dirty="0" smtClean="0">
                <a:solidFill>
                  <a:schemeClr val="accent5"/>
                </a:solidFill>
              </a:rPr>
              <a:t>to appear—</a:t>
            </a:r>
            <a:br>
              <a:rPr lang="en-US" sz="1500" dirty="0" smtClean="0">
                <a:solidFill>
                  <a:schemeClr val="accent5"/>
                </a:solidFill>
              </a:rPr>
            </a:br>
            <a:r>
              <a:rPr lang="en-US" sz="1500" dirty="0" smtClean="0">
                <a:solidFill>
                  <a:schemeClr val="accent5"/>
                </a:solidFill>
              </a:rPr>
              <a:t>Welltok</a:t>
            </a:r>
            <a:r>
              <a:rPr lang="en-US" sz="1500" dirty="0">
                <a:solidFill>
                  <a:schemeClr val="accent5"/>
                </a:solidFill>
              </a:rPr>
              <a:t>, TicTrac, Social Wellth</a:t>
            </a:r>
          </a:p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accent5"/>
                </a:solidFill>
              </a:rPr>
              <a:t>Healthcare IT innovations are </a:t>
            </a:r>
            <a:r>
              <a:rPr lang="en-US" sz="1500" dirty="0" smtClean="0">
                <a:solidFill>
                  <a:schemeClr val="accent5"/>
                </a:solidFill>
              </a:rPr>
              <a:t>allowing providers </a:t>
            </a:r>
            <a:r>
              <a:rPr lang="en-US" sz="1500" dirty="0">
                <a:solidFill>
                  <a:schemeClr val="accent5"/>
                </a:solidFill>
              </a:rPr>
              <a:t>to deliver a variety of </a:t>
            </a:r>
            <a:r>
              <a:rPr lang="en-US" sz="1500" dirty="0" smtClean="0">
                <a:solidFill>
                  <a:schemeClr val="accent5"/>
                </a:solidFill>
              </a:rPr>
              <a:t>services faster</a:t>
            </a:r>
            <a:r>
              <a:rPr lang="en-US" sz="1500" dirty="0">
                <a:solidFill>
                  <a:schemeClr val="accent5"/>
                </a:solidFill>
              </a:rPr>
              <a:t>, and for less</a:t>
            </a:r>
            <a:endParaRPr lang="en-US" sz="15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1" y="4432235"/>
            <a:ext cx="384397" cy="481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2" y="5131207"/>
            <a:ext cx="461382" cy="4693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81" y="4441719"/>
            <a:ext cx="438913" cy="5150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73" y="5151638"/>
            <a:ext cx="365761" cy="3937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91" y="5684364"/>
            <a:ext cx="455495" cy="4084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10582" y="4532167"/>
            <a:ext cx="447384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accent5"/>
                </a:solidFill>
              </a:rPr>
              <a:t>Smarter platforms will influence </a:t>
            </a:r>
            <a:r>
              <a:rPr lang="en-US" sz="1500" dirty="0" smtClean="0">
                <a:solidFill>
                  <a:schemeClr val="accent5"/>
                </a:solidFill>
              </a:rPr>
              <a:t>daily choices </a:t>
            </a:r>
            <a:br>
              <a:rPr lang="en-US" sz="1500" dirty="0" smtClean="0">
                <a:solidFill>
                  <a:schemeClr val="accent5"/>
                </a:solidFill>
              </a:rPr>
            </a:br>
            <a:r>
              <a:rPr lang="en-US" sz="1500" dirty="0" smtClean="0">
                <a:solidFill>
                  <a:schemeClr val="accent5"/>
                </a:solidFill>
              </a:rPr>
              <a:t>that </a:t>
            </a:r>
            <a:r>
              <a:rPr lang="en-US" sz="1500" dirty="0">
                <a:solidFill>
                  <a:schemeClr val="accent5"/>
                </a:solidFill>
              </a:rPr>
              <a:t>impact your health</a:t>
            </a:r>
          </a:p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accent5"/>
                </a:solidFill>
              </a:rPr>
              <a:t>Platforms will help identify asthma triggers</a:t>
            </a:r>
          </a:p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accent5"/>
                </a:solidFill>
              </a:rPr>
              <a:t>A device connected to your </a:t>
            </a:r>
            <a:r>
              <a:rPr lang="en-US" sz="1500" dirty="0" smtClean="0">
                <a:solidFill>
                  <a:schemeClr val="accent5"/>
                </a:solidFill>
              </a:rPr>
              <a:t>mobile phone </a:t>
            </a:r>
            <a:r>
              <a:rPr lang="en-US" sz="1500" dirty="0">
                <a:solidFill>
                  <a:schemeClr val="accent5"/>
                </a:solidFill>
              </a:rPr>
              <a:t>can </a:t>
            </a:r>
            <a:r>
              <a:rPr lang="en-US" sz="1500" dirty="0" smtClean="0">
                <a:solidFill>
                  <a:schemeClr val="accent5"/>
                </a:solidFill>
              </a:rPr>
              <a:t/>
            </a:r>
            <a:br>
              <a:rPr lang="en-US" sz="1500" dirty="0" smtClean="0">
                <a:solidFill>
                  <a:schemeClr val="accent5"/>
                </a:solidFill>
              </a:rPr>
            </a:br>
            <a:r>
              <a:rPr lang="en-US" sz="1500" dirty="0" smtClean="0">
                <a:solidFill>
                  <a:schemeClr val="accent5"/>
                </a:solidFill>
              </a:rPr>
              <a:t>do </a:t>
            </a:r>
            <a:r>
              <a:rPr lang="en-US" sz="1500" dirty="0">
                <a:solidFill>
                  <a:schemeClr val="accent5"/>
                </a:solidFill>
              </a:rPr>
              <a:t>a finger prick test </a:t>
            </a:r>
            <a:r>
              <a:rPr lang="en-US" sz="1500" dirty="0" smtClean="0">
                <a:solidFill>
                  <a:schemeClr val="accent5"/>
                </a:solidFill>
              </a:rPr>
              <a:t>for immediate </a:t>
            </a:r>
            <a:r>
              <a:rPr lang="en-US" sz="1500" dirty="0">
                <a:solidFill>
                  <a:schemeClr val="accent5"/>
                </a:solidFill>
              </a:rPr>
              <a:t>results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53249" y="258677"/>
            <a:ext cx="45719" cy="6445336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3. The </a:t>
            </a:r>
            <a:r>
              <a:rPr lang="en-US" dirty="0" smtClean="0">
                <a:solidFill>
                  <a:schemeClr val="accent3"/>
                </a:solidFill>
              </a:rPr>
              <a:t>Platform (R)evolution</a:t>
            </a:r>
            <a:r>
              <a:rPr lang="en-US" dirty="0">
                <a:solidFill>
                  <a:schemeClr val="accent3"/>
                </a:solidFill>
              </a:rPr>
              <a:t>: </a:t>
            </a:r>
            <a:r>
              <a:rPr lang="en-US" dirty="0" smtClean="0">
                <a:solidFill>
                  <a:schemeClr val="accent3"/>
                </a:solidFill>
              </a:rPr>
              <a:t>Defining ecosystems</a:t>
            </a:r>
            <a:r>
              <a:rPr lang="en-US" dirty="0">
                <a:solidFill>
                  <a:schemeClr val="accent3"/>
                </a:solidFill>
              </a:rPr>
              <a:t>, redefining healthcare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>
          <a:xfrm>
            <a:off x="6448372" y="6578443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2015 Accenture 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11"/>
          <a:stretch/>
        </p:blipFill>
        <p:spPr>
          <a:xfrm>
            <a:off x="7084897" y="3941059"/>
            <a:ext cx="5145034" cy="2935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8938"/>
            <a:ext cx="12187238" cy="2283863"/>
          </a:xfrm>
          <a:prstGeom prst="rect">
            <a:avLst/>
          </a:prstGeom>
          <a:solidFill>
            <a:srgbClr val="F8991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08" y="390673"/>
            <a:ext cx="2349543" cy="2126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1" y="320504"/>
            <a:ext cx="2345003" cy="219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1373" y="1181250"/>
            <a:ext cx="3853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                 of hea</a:t>
            </a:r>
            <a:r>
              <a:rPr lang="en-US" sz="1600" dirty="0" smtClean="0">
                <a:solidFill>
                  <a:schemeClr val="bg1"/>
                </a:solidFill>
              </a:rPr>
              <a:t>lth </a:t>
            </a:r>
            <a:r>
              <a:rPr lang="en-US" sz="1600" dirty="0">
                <a:solidFill>
                  <a:schemeClr val="bg1"/>
                </a:solidFill>
              </a:rPr>
              <a:t>executives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strongly agree that the </a:t>
            </a:r>
            <a:r>
              <a:rPr lang="en-US" sz="1600" b="1" dirty="0">
                <a:solidFill>
                  <a:schemeClr val="bg1"/>
                </a:solidFill>
              </a:rPr>
              <a:t>next generation</a:t>
            </a:r>
          </a:p>
          <a:p>
            <a:r>
              <a:rPr lang="en-US" sz="1600" dirty="0">
                <a:solidFill>
                  <a:schemeClr val="bg1"/>
                </a:solidFill>
              </a:rPr>
              <a:t>of platforms will be </a:t>
            </a:r>
            <a:r>
              <a:rPr lang="en-US" sz="1600" b="1" dirty="0">
                <a:solidFill>
                  <a:schemeClr val="bg1"/>
                </a:solidFill>
              </a:rPr>
              <a:t>led by industry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players</a:t>
            </a:r>
            <a:r>
              <a:rPr lang="en-US" sz="1600" dirty="0">
                <a:solidFill>
                  <a:schemeClr val="bg1"/>
                </a:solidFill>
              </a:rPr>
              <a:t> and leaders, not tech leaders.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2295" y="492122"/>
            <a:ext cx="171393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solidFill>
                  <a:srgbClr val="FFFFFF"/>
                </a:solidFill>
                <a:latin typeface="+mj-lt"/>
              </a:rPr>
              <a:t>41</a:t>
            </a:r>
            <a:r>
              <a:rPr lang="en-US" sz="7000" b="1" baseline="30000" dirty="0" smtClean="0">
                <a:solidFill>
                  <a:srgbClr val="FFFFFF"/>
                </a:solidFill>
                <a:latin typeface="+mj-lt"/>
              </a:rPr>
              <a:t>%</a:t>
            </a:r>
            <a:endParaRPr lang="en-US" sz="7000" b="1" baseline="30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4273" y="1485900"/>
            <a:ext cx="3853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#1 reason why 54% of patients</a:t>
            </a:r>
          </a:p>
          <a:p>
            <a:r>
              <a:rPr lang="en-US" sz="1600" dirty="0">
                <a:solidFill>
                  <a:schemeClr val="bg1"/>
                </a:solidFill>
              </a:rPr>
              <a:t>use </a:t>
            </a:r>
            <a:r>
              <a:rPr lang="en-US" sz="1600" b="1" dirty="0">
                <a:solidFill>
                  <a:schemeClr val="bg1"/>
                </a:solidFill>
              </a:rPr>
              <a:t>mobile phone apps.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95195" y="1038797"/>
            <a:ext cx="36070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FFFF"/>
                </a:solidFill>
                <a:latin typeface="+mj-lt"/>
              </a:rPr>
              <a:t>Health monitoring:</a:t>
            </a:r>
            <a:endParaRPr lang="en-US" sz="3000" b="1" baseline="300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732" y="3647105"/>
            <a:ext cx="9129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</a:rPr>
              <a:t>Kaiser Permanente </a:t>
            </a:r>
            <a:r>
              <a:rPr lang="en-US" sz="1600" dirty="0">
                <a:solidFill>
                  <a:schemeClr val="accent5"/>
                </a:solidFill>
              </a:rPr>
              <a:t>invested </a:t>
            </a:r>
            <a:r>
              <a:rPr lang="en-US" sz="1600" b="1" dirty="0">
                <a:solidFill>
                  <a:schemeClr val="accent5"/>
                </a:solidFill>
              </a:rPr>
              <a:t>$4 billion </a:t>
            </a:r>
            <a:r>
              <a:rPr lang="en-US" sz="1600" dirty="0">
                <a:solidFill>
                  <a:schemeClr val="accent5"/>
                </a:solidFill>
              </a:rPr>
              <a:t>(roughly $444 per member) in building its </a:t>
            </a:r>
            <a:r>
              <a:rPr lang="en-US" sz="1600" b="1" dirty="0" smtClean="0">
                <a:solidFill>
                  <a:schemeClr val="accent5"/>
                </a:solidFill>
              </a:rPr>
              <a:t>HealthConnect</a:t>
            </a:r>
            <a:r>
              <a:rPr lang="en-US" sz="1600" b="1" dirty="0">
                <a:solidFill>
                  <a:schemeClr val="accent5"/>
                </a:solidFill>
              </a:rPr>
              <a:t> </a:t>
            </a:r>
            <a:r>
              <a:rPr lang="en-US" sz="1600" b="1" dirty="0" smtClean="0">
                <a:solidFill>
                  <a:schemeClr val="accent5"/>
                </a:solidFill>
              </a:rPr>
              <a:t>platform</a:t>
            </a:r>
            <a:r>
              <a:rPr lang="en-US" sz="1600" dirty="0">
                <a:solidFill>
                  <a:schemeClr val="accent5"/>
                </a:solidFill>
              </a:rPr>
              <a:t>. The platform provides its clinicians and 9 million members </a:t>
            </a:r>
            <a:r>
              <a:rPr lang="en-US" sz="1600" b="1" dirty="0">
                <a:solidFill>
                  <a:schemeClr val="accent5"/>
                </a:solidFill>
              </a:rPr>
              <a:t>real-time access </a:t>
            </a:r>
            <a:r>
              <a:rPr lang="en-US" sz="1600" dirty="0">
                <a:solidFill>
                  <a:schemeClr val="accent5"/>
                </a:solidFill>
              </a:rPr>
              <a:t>to </a:t>
            </a:r>
            <a:r>
              <a:rPr lang="en-US" sz="1600" dirty="0" smtClean="0">
                <a:solidFill>
                  <a:schemeClr val="accent5"/>
                </a:solidFill>
              </a:rPr>
              <a:t>medical records</a:t>
            </a:r>
            <a:r>
              <a:rPr lang="en-US" sz="1600" dirty="0">
                <a:solidFill>
                  <a:schemeClr val="accent5"/>
                </a:solidFill>
              </a:rPr>
              <a:t>, stretching the company beyond traditional boundaries by engaging with </a:t>
            </a:r>
            <a:r>
              <a:rPr lang="en-US" sz="1600" dirty="0" smtClean="0">
                <a:solidFill>
                  <a:schemeClr val="accent5"/>
                </a:solidFill>
              </a:rPr>
              <a:t>members through </a:t>
            </a:r>
            <a:r>
              <a:rPr lang="en-US" sz="1600" dirty="0">
                <a:solidFill>
                  <a:schemeClr val="accent5"/>
                </a:solidFill>
              </a:rPr>
              <a:t>mobile </a:t>
            </a:r>
            <a:r>
              <a:rPr lang="en-US" sz="1600" b="1" dirty="0">
                <a:solidFill>
                  <a:schemeClr val="accent5"/>
                </a:solidFill>
              </a:rPr>
              <a:t>apps, self-management </a:t>
            </a:r>
            <a:r>
              <a:rPr lang="en-US" sz="1600" dirty="0">
                <a:solidFill>
                  <a:schemeClr val="accent5"/>
                </a:solidFill>
              </a:rPr>
              <a:t>services, </a:t>
            </a:r>
            <a:r>
              <a:rPr lang="en-US" sz="1600" b="1" dirty="0">
                <a:solidFill>
                  <a:schemeClr val="accent5"/>
                </a:solidFill>
              </a:rPr>
              <a:t>in-home </a:t>
            </a:r>
            <a:r>
              <a:rPr lang="en-US" sz="1600" dirty="0">
                <a:solidFill>
                  <a:schemeClr val="accent5"/>
                </a:solidFill>
              </a:rPr>
              <a:t>monitoring and </a:t>
            </a:r>
            <a:r>
              <a:rPr lang="en-US" sz="1600" b="1" dirty="0">
                <a:solidFill>
                  <a:schemeClr val="accent5"/>
                </a:solidFill>
              </a:rPr>
              <a:t>virtual consultations.</a:t>
            </a:r>
            <a:endParaRPr lang="en-US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733" y="2952036"/>
            <a:ext cx="4031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3"/>
                </a:solidFill>
              </a:rPr>
              <a:t>Connected care</a:t>
            </a:r>
            <a:endParaRPr lang="en-US" sz="40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8" name="Isosceles Triangle 14"/>
          <p:cNvSpPr/>
          <p:nvPr/>
        </p:nvSpPr>
        <p:spPr>
          <a:xfrm>
            <a:off x="-30697" y="4914900"/>
            <a:ext cx="12260628" cy="1955801"/>
          </a:xfrm>
          <a:prstGeom prst="rtTriangl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1"/>
          <a:stretch/>
        </p:blipFill>
        <p:spPr>
          <a:xfrm flipH="1">
            <a:off x="-454317" y="4724323"/>
            <a:ext cx="3130302" cy="210754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3. The Platform (R)evolution: Defining ecosystems, redefining healthcare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6448372" y="6578443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Copyright © 2015 Accenture 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2"/>
          <a:stretch/>
        </p:blipFill>
        <p:spPr>
          <a:xfrm>
            <a:off x="8341634" y="116114"/>
            <a:ext cx="3129434" cy="6631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7201" y="2545790"/>
            <a:ext cx="8046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4. Intelligent Enterprise:</a:t>
            </a:r>
          </a:p>
          <a:p>
            <a:r>
              <a:rPr lang="en-US" sz="4000" b="1" dirty="0">
                <a:solidFill>
                  <a:schemeClr val="accent1"/>
                </a:solidFill>
              </a:rPr>
              <a:t>Huge data, smarter systems,</a:t>
            </a:r>
          </a:p>
          <a:p>
            <a:r>
              <a:rPr lang="en-US" sz="4000" b="1" dirty="0">
                <a:solidFill>
                  <a:schemeClr val="accent1"/>
                </a:solidFill>
              </a:rPr>
              <a:t>better healthcare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7201" y="4455754"/>
            <a:ext cx="910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data explosion, accompanied by advances </a:t>
            </a:r>
            <a:r>
              <a:rPr lang="en-US" sz="2400" dirty="0" smtClean="0">
                <a:solidFill>
                  <a:schemeClr val="bg1"/>
                </a:solidFill>
              </a:rPr>
              <a:t>in processing power</a:t>
            </a:r>
            <a:r>
              <a:rPr lang="en-US" sz="2400" dirty="0">
                <a:solidFill>
                  <a:schemeClr val="bg1"/>
                </a:solidFill>
              </a:rPr>
              <a:t>, health analytics and cognitive technology, is </a:t>
            </a:r>
            <a:r>
              <a:rPr lang="en-US" sz="2400" dirty="0" smtClean="0">
                <a:solidFill>
                  <a:schemeClr val="bg1"/>
                </a:solidFill>
              </a:rPr>
              <a:t>fueling software </a:t>
            </a:r>
            <a:r>
              <a:rPr lang="en-US" sz="2400" dirty="0">
                <a:solidFill>
                  <a:schemeClr val="bg1"/>
                </a:solidFill>
              </a:rPr>
              <a:t>intelligence. Medical devices and wearables </a:t>
            </a:r>
            <a:r>
              <a:rPr lang="en-US" sz="2400" dirty="0" smtClean="0">
                <a:solidFill>
                  <a:schemeClr val="bg1"/>
                </a:solidFill>
              </a:rPr>
              <a:t>can now </a:t>
            </a:r>
            <a:r>
              <a:rPr lang="en-US" sz="2400" dirty="0">
                <a:solidFill>
                  <a:schemeClr val="bg1"/>
                </a:solidFill>
              </a:rPr>
              <a:t>recognize, “think” and respond accordingly.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r="78898"/>
          <a:stretch/>
        </p:blipFill>
        <p:spPr>
          <a:xfrm>
            <a:off x="1094242" y="116114"/>
            <a:ext cx="1465942" cy="6631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7" t="54249" r="6632" b="3980"/>
          <a:stretch/>
        </p:blipFill>
        <p:spPr>
          <a:xfrm flipH="1">
            <a:off x="-2" y="0"/>
            <a:ext cx="3106057" cy="2322286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465138" y="6575425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2015 Accenture 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31" y="352736"/>
            <a:ext cx="4384588" cy="4283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588538"/>
            <a:ext cx="4200461" cy="3905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7989" y="258677"/>
            <a:ext cx="11425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6534" y="258677"/>
            <a:ext cx="17901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z="2600" dirty="0">
                <a:solidFill>
                  <a:schemeClr val="accent1"/>
                </a:solidFill>
              </a:rPr>
              <a:t>Tomorrow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6810" y="760933"/>
            <a:ext cx="14634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Cancer Software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7505" y="1636067"/>
            <a:ext cx="962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Intelligent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Systems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9856" y="1244907"/>
            <a:ext cx="708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More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Time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51218" y="1112406"/>
            <a:ext cx="1101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Health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Analytics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293497" y="1534782"/>
            <a:ext cx="900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Machine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Diagnosis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74478" y="899432"/>
            <a:ext cx="117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Personalized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EMR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4888" y="4528780"/>
            <a:ext cx="510050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bg1"/>
                </a:solidFill>
              </a:rPr>
              <a:t>Software is helping oncologists determine </a:t>
            </a:r>
            <a:r>
              <a:rPr lang="en-US" sz="1500" dirty="0" smtClean="0">
                <a:solidFill>
                  <a:schemeClr val="bg1"/>
                </a:solidFill>
              </a:rPr>
              <a:t>the </a:t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right </a:t>
            </a:r>
            <a:r>
              <a:rPr lang="en-US" sz="1500" dirty="0">
                <a:solidFill>
                  <a:schemeClr val="bg1"/>
                </a:solidFill>
              </a:rPr>
              <a:t>therapy for cancer patients</a:t>
            </a:r>
          </a:p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bg1"/>
                </a:solidFill>
              </a:rPr>
              <a:t>Intelligent systems at hospitals securely </a:t>
            </a:r>
            <a:r>
              <a:rPr lang="en-US" sz="1500" dirty="0" smtClean="0">
                <a:solidFill>
                  <a:schemeClr val="bg1"/>
                </a:solidFill>
              </a:rPr>
              <a:t>connect </a:t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data </a:t>
            </a:r>
            <a:r>
              <a:rPr lang="en-US" sz="1500" dirty="0">
                <a:solidFill>
                  <a:schemeClr val="bg1"/>
                </a:solidFill>
              </a:rPr>
              <a:t>from multiple systems and devices</a:t>
            </a:r>
          </a:p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bg1"/>
                </a:solidFill>
              </a:rPr>
              <a:t>Nurses are able to spend more time with patients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3" y="4519787"/>
            <a:ext cx="442110" cy="481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5" y="5267441"/>
            <a:ext cx="554577" cy="4192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6" y="5888278"/>
            <a:ext cx="379752" cy="3797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34" y="4555510"/>
            <a:ext cx="405240" cy="4642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71" y="5306511"/>
            <a:ext cx="349564" cy="3105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16" y="5866507"/>
            <a:ext cx="406709" cy="39461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54021" y="4529525"/>
            <a:ext cx="46503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bg1"/>
                </a:solidFill>
              </a:rPr>
              <a:t>Take a picture of your rash and health </a:t>
            </a:r>
            <a:r>
              <a:rPr lang="en-US" sz="1500" dirty="0" smtClean="0">
                <a:solidFill>
                  <a:schemeClr val="bg1"/>
                </a:solidFill>
              </a:rPr>
              <a:t>analytics will </a:t>
            </a:r>
            <a:r>
              <a:rPr lang="en-US" sz="1500" dirty="0">
                <a:solidFill>
                  <a:schemeClr val="bg1"/>
                </a:solidFill>
              </a:rPr>
              <a:t>help triage the issue</a:t>
            </a:r>
          </a:p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bg1"/>
                </a:solidFill>
              </a:rPr>
              <a:t>Get diagnosed by a machine that detects </a:t>
            </a:r>
            <a:r>
              <a:rPr lang="en-US" sz="1500" dirty="0" smtClean="0">
                <a:solidFill>
                  <a:schemeClr val="bg1"/>
                </a:solidFill>
              </a:rPr>
              <a:t>you are </a:t>
            </a:r>
            <a:r>
              <a:rPr lang="en-US" sz="1500" dirty="0">
                <a:solidFill>
                  <a:schemeClr val="bg1"/>
                </a:solidFill>
              </a:rPr>
              <a:t>running a fever</a:t>
            </a:r>
          </a:p>
          <a:p>
            <a:pPr>
              <a:spcAft>
                <a:spcPts val="1800"/>
              </a:spcAft>
            </a:pPr>
            <a:r>
              <a:rPr lang="en-US" sz="1500" dirty="0">
                <a:solidFill>
                  <a:schemeClr val="bg1"/>
                </a:solidFill>
              </a:rPr>
              <a:t>Access your electronic medical record to </a:t>
            </a:r>
            <a:r>
              <a:rPr lang="en-US" sz="1500" dirty="0" smtClean="0">
                <a:solidFill>
                  <a:schemeClr val="bg1"/>
                </a:solidFill>
              </a:rPr>
              <a:t>enable more </a:t>
            </a:r>
            <a:r>
              <a:rPr lang="en-US" sz="1500" dirty="0">
                <a:solidFill>
                  <a:schemeClr val="bg1"/>
                </a:solidFill>
              </a:rPr>
              <a:t>personalized protocols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53249" y="258677"/>
            <a:ext cx="45719" cy="644533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4. Intelligent </a:t>
            </a:r>
            <a:r>
              <a:rPr lang="en-US" dirty="0" smtClean="0">
                <a:solidFill>
                  <a:schemeClr val="accent1"/>
                </a:solidFill>
              </a:rPr>
              <a:t>Enterprise: Huge </a:t>
            </a:r>
            <a:r>
              <a:rPr lang="en-US" dirty="0">
                <a:solidFill>
                  <a:schemeClr val="accent1"/>
                </a:solidFill>
              </a:rPr>
              <a:t>data, smarter </a:t>
            </a:r>
            <a:r>
              <a:rPr lang="en-US" dirty="0" smtClean="0">
                <a:solidFill>
                  <a:schemeClr val="accent1"/>
                </a:solidFill>
              </a:rPr>
              <a:t>systems, better </a:t>
            </a:r>
            <a:r>
              <a:rPr lang="en-US" dirty="0">
                <a:solidFill>
                  <a:schemeClr val="accent1"/>
                </a:solidFill>
              </a:rPr>
              <a:t>healthcare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6448372" y="6578443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chemeClr val="bg1"/>
                </a:solidFill>
              </a:rPr>
              <a:t>Copyright © 2015 Accenture 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2331" b="30072"/>
          <a:stretch/>
        </p:blipFill>
        <p:spPr>
          <a:xfrm>
            <a:off x="119834" y="4420046"/>
            <a:ext cx="3305537" cy="2445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8938"/>
            <a:ext cx="12187238" cy="2283863"/>
          </a:xfrm>
          <a:prstGeom prst="rect">
            <a:avLst/>
          </a:prstGeom>
          <a:solidFill>
            <a:srgbClr val="88DD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37" y="374431"/>
            <a:ext cx="1999127" cy="20948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1" y="445361"/>
            <a:ext cx="2039287" cy="20238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1373" y="1181250"/>
            <a:ext cx="3323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                  of health </a:t>
            </a:r>
            <a:r>
              <a:rPr lang="en-US" sz="1600" dirty="0">
                <a:solidFill>
                  <a:schemeClr val="accent5"/>
                </a:solidFill>
              </a:rPr>
              <a:t>executives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say their organization’s </a:t>
            </a:r>
            <a:r>
              <a:rPr lang="en-US" sz="1600" b="1" dirty="0">
                <a:solidFill>
                  <a:schemeClr val="accent5"/>
                </a:solidFill>
              </a:rPr>
              <a:t>data </a:t>
            </a:r>
            <a:r>
              <a:rPr lang="en-US" sz="1600" b="1" dirty="0" smtClean="0">
                <a:solidFill>
                  <a:schemeClr val="accent5"/>
                </a:solidFill>
              </a:rPr>
              <a:t>volume has </a:t>
            </a:r>
            <a:r>
              <a:rPr lang="en-US" sz="1600" b="1" dirty="0">
                <a:solidFill>
                  <a:schemeClr val="accent5"/>
                </a:solidFill>
              </a:rPr>
              <a:t>grown</a:t>
            </a:r>
            <a:r>
              <a:rPr lang="en-US" sz="1600" dirty="0">
                <a:solidFill>
                  <a:schemeClr val="accent5"/>
                </a:solidFill>
              </a:rPr>
              <a:t> more than 50% in one year.</a:t>
            </a:r>
            <a:endParaRPr lang="en-US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2295" y="454022"/>
            <a:ext cx="171393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solidFill>
                  <a:schemeClr val="accent5"/>
                </a:solidFill>
                <a:latin typeface="+mj-lt"/>
              </a:rPr>
              <a:t>41</a:t>
            </a:r>
            <a:r>
              <a:rPr lang="en-US" sz="7000" b="1" baseline="30000" dirty="0" smtClean="0">
                <a:solidFill>
                  <a:schemeClr val="accent5"/>
                </a:solidFill>
                <a:latin typeface="+mj-lt"/>
              </a:rPr>
              <a:t>%</a:t>
            </a:r>
            <a:endParaRPr lang="en-US" sz="7000" b="1" baseline="30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2604" y="1181250"/>
            <a:ext cx="38530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                   of patients </a:t>
            </a:r>
            <a:r>
              <a:rPr lang="en-US" sz="1600" dirty="0">
                <a:solidFill>
                  <a:schemeClr val="accent5"/>
                </a:solidFill>
              </a:rPr>
              <a:t>want</a:t>
            </a:r>
          </a:p>
          <a:p>
            <a:r>
              <a:rPr lang="en-US" sz="1600" b="1" dirty="0">
                <a:solidFill>
                  <a:schemeClr val="accent5"/>
                </a:solidFill>
              </a:rPr>
              <a:t>access to EMR data </a:t>
            </a:r>
            <a:r>
              <a:rPr lang="en-US" sz="1600" dirty="0">
                <a:solidFill>
                  <a:schemeClr val="accent5"/>
                </a:solidFill>
              </a:rPr>
              <a:t>related to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physician notes.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33526" y="454022"/>
            <a:ext cx="171393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solidFill>
                  <a:schemeClr val="accent5"/>
                </a:solidFill>
                <a:latin typeface="+mj-lt"/>
              </a:rPr>
              <a:t>52</a:t>
            </a:r>
            <a:r>
              <a:rPr lang="en-US" sz="7000" b="1" baseline="30000" dirty="0" smtClean="0">
                <a:solidFill>
                  <a:schemeClr val="accent5"/>
                </a:solidFill>
                <a:latin typeface="+mj-lt"/>
              </a:rPr>
              <a:t>%</a:t>
            </a:r>
            <a:endParaRPr lang="en-US" sz="7000" b="1" baseline="30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733" y="3647105"/>
            <a:ext cx="10691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IBM has put $1 billion toward its Watson Group early in 2014. After defeating two “Jeopardy</a:t>
            </a:r>
            <a:r>
              <a:rPr lang="en-US" sz="1600" dirty="0" smtClean="0">
                <a:solidFill>
                  <a:schemeClr val="bg1"/>
                </a:solidFill>
              </a:rPr>
              <a:t>!” game </a:t>
            </a:r>
            <a:r>
              <a:rPr lang="en-US" sz="1600" dirty="0">
                <a:solidFill>
                  <a:schemeClr val="bg1"/>
                </a:solidFill>
              </a:rPr>
              <a:t>show champions in 2011, Watson is now taking on vertical industry challenges, </a:t>
            </a:r>
            <a:r>
              <a:rPr lang="en-US" sz="1600" dirty="0" smtClean="0">
                <a:solidFill>
                  <a:schemeClr val="bg1"/>
                </a:solidFill>
              </a:rPr>
              <a:t>with an </a:t>
            </a:r>
            <a:r>
              <a:rPr lang="en-US" sz="1600" dirty="0">
                <a:solidFill>
                  <a:schemeClr val="bg1"/>
                </a:solidFill>
              </a:rPr>
              <a:t>emphasis on healthcare. Watson is helping doctors deliver better, more </a:t>
            </a:r>
            <a:r>
              <a:rPr lang="en-US" sz="1600" dirty="0" smtClean="0">
                <a:solidFill>
                  <a:schemeClr val="bg1"/>
                </a:solidFill>
              </a:rPr>
              <a:t>personalized care </a:t>
            </a:r>
            <a:r>
              <a:rPr lang="en-US" sz="1600" dirty="0">
                <a:solidFill>
                  <a:schemeClr val="bg1"/>
                </a:solidFill>
              </a:rPr>
              <a:t>in situations that may not be well defined or clear.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733" y="2952036"/>
            <a:ext cx="2804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Dr. Roboto</a:t>
            </a:r>
            <a:endParaRPr lang="en-US" sz="4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Isosceles Triangle 14"/>
          <p:cNvSpPr/>
          <p:nvPr/>
        </p:nvSpPr>
        <p:spPr>
          <a:xfrm flipH="1">
            <a:off x="-30697" y="4914900"/>
            <a:ext cx="12260628" cy="1955801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5" r="7628" b="-2380"/>
          <a:stretch/>
        </p:blipFill>
        <p:spPr>
          <a:xfrm>
            <a:off x="8530357" y="4862285"/>
            <a:ext cx="3705186" cy="216156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410629" y="6655907"/>
            <a:ext cx="5412319" cy="128588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4. Intelligent Enterprise: Huge data, smarter systems, better healthcare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465138" y="6575425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2015 Accenture 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3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0129" y="2689230"/>
            <a:ext cx="949597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5.Workforce Reimagined:</a:t>
            </a:r>
          </a:p>
          <a:p>
            <a:r>
              <a:rPr lang="en-US" sz="4000" b="1" dirty="0">
                <a:solidFill>
                  <a:schemeClr val="accent4"/>
                </a:solidFill>
              </a:rPr>
              <a:t>Collaboration at the intersection</a:t>
            </a:r>
          </a:p>
          <a:p>
            <a:r>
              <a:rPr lang="en-US" sz="4000" b="1" dirty="0">
                <a:solidFill>
                  <a:schemeClr val="accent4"/>
                </a:solidFill>
              </a:rPr>
              <a:t>of humans and healthcare</a:t>
            </a:r>
            <a:endParaRPr lang="en-US" sz="3900" spc="-15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0129" y="4583806"/>
            <a:ext cx="9307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As the digital revolution gains momentum, doctors and </a:t>
            </a:r>
            <a:r>
              <a:rPr lang="en-US" sz="2400" dirty="0" smtClean="0">
                <a:solidFill>
                  <a:schemeClr val="accent5"/>
                </a:solidFill>
              </a:rPr>
              <a:t>healthcare workers </a:t>
            </a:r>
            <a:r>
              <a:rPr lang="en-US" sz="2400" dirty="0">
                <a:solidFill>
                  <a:schemeClr val="accent5"/>
                </a:solidFill>
              </a:rPr>
              <a:t>are now using machines to be more </a:t>
            </a:r>
            <a:r>
              <a:rPr lang="en-US" sz="2400" dirty="0" smtClean="0">
                <a:solidFill>
                  <a:schemeClr val="accent5"/>
                </a:solidFill>
              </a:rPr>
              <a:t>efficient, provide better </a:t>
            </a:r>
            <a:r>
              <a:rPr lang="en-US" sz="2400" dirty="0">
                <a:solidFill>
                  <a:schemeClr val="accent5"/>
                </a:solidFill>
              </a:rPr>
              <a:t>care and take on increasingly more complex tasks.</a:t>
            </a:r>
            <a:endParaRPr lang="en-US" sz="23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9"/>
          <a:stretch/>
        </p:blipFill>
        <p:spPr>
          <a:xfrm>
            <a:off x="8200571" y="58056"/>
            <a:ext cx="3366272" cy="6698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86"/>
          <a:stretch/>
        </p:blipFill>
        <p:spPr>
          <a:xfrm>
            <a:off x="641485" y="58056"/>
            <a:ext cx="1811429" cy="6698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56992" r="-7701" b="5139"/>
          <a:stretch/>
        </p:blipFill>
        <p:spPr>
          <a:xfrm>
            <a:off x="-12701" y="-14514"/>
            <a:ext cx="4573445" cy="2249714"/>
          </a:xfrm>
          <a:prstGeom prst="snip1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465138" y="6575425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2015 Accenture 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6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34" y="505604"/>
            <a:ext cx="4394265" cy="3981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63" y="404151"/>
            <a:ext cx="4230479" cy="40830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7989" y="258677"/>
            <a:ext cx="11425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4"/>
                </a:solidFill>
              </a:rPr>
              <a:t>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6534" y="258677"/>
            <a:ext cx="17901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z="2600" dirty="0">
                <a:solidFill>
                  <a:schemeClr val="accent4"/>
                </a:solidFill>
              </a:rPr>
              <a:t>Tomorrow</a:t>
            </a:r>
          </a:p>
        </p:txBody>
      </p:sp>
      <p:sp>
        <p:nvSpPr>
          <p:cNvPr id="9" name="Rectangle 8"/>
          <p:cNvSpPr/>
          <p:nvPr/>
        </p:nvSpPr>
        <p:spPr>
          <a:xfrm>
            <a:off x="1986386" y="816102"/>
            <a:ext cx="11389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/>
                </a:solidFill>
              </a:rPr>
              <a:t>Phone Apps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5177" y="1237866"/>
            <a:ext cx="133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Alzheimer's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</a:rPr>
              <a:t>Diagnostic Test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67354" y="1097724"/>
            <a:ext cx="995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Caregiving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</a:rPr>
              <a:t>Team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56871" y="1322839"/>
            <a:ext cx="110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Implantable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</a:rPr>
              <a:t>Devices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8822" y="927306"/>
            <a:ext cx="117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Real-Time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</a:rPr>
              <a:t>Data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2285" y="4455967"/>
            <a:ext cx="49221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accent5"/>
                </a:solidFill>
              </a:rPr>
              <a:t>Phone apps are helping doctors and </a:t>
            </a:r>
            <a:r>
              <a:rPr lang="en-US" sz="1500" dirty="0" smtClean="0">
                <a:solidFill>
                  <a:schemeClr val="accent5"/>
                </a:solidFill>
              </a:rPr>
              <a:t>patients calculate </a:t>
            </a:r>
            <a:r>
              <a:rPr lang="en-US" sz="1500" dirty="0">
                <a:solidFill>
                  <a:schemeClr val="accent5"/>
                </a:solidFill>
              </a:rPr>
              <a:t>the risk of heart surgery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accent5"/>
                </a:solidFill>
              </a:rPr>
              <a:t>Mental health patients in the UK are using </a:t>
            </a:r>
            <a:r>
              <a:rPr lang="en-US" sz="1500" dirty="0" smtClean="0">
                <a:solidFill>
                  <a:schemeClr val="accent5"/>
                </a:solidFill>
              </a:rPr>
              <a:t>social media </a:t>
            </a:r>
            <a:r>
              <a:rPr lang="en-US" sz="1500" dirty="0">
                <a:solidFill>
                  <a:schemeClr val="accent5"/>
                </a:solidFill>
              </a:rPr>
              <a:t>to anonymously interact</a:t>
            </a: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chemeClr val="accent5"/>
                </a:solidFill>
              </a:rPr>
              <a:t>A software-based Alzheimer's diagnostic test </a:t>
            </a:r>
            <a:r>
              <a:rPr lang="en-US" sz="1500" dirty="0" smtClean="0">
                <a:solidFill>
                  <a:schemeClr val="accent5"/>
                </a:solidFill>
              </a:rPr>
              <a:t>can </a:t>
            </a:r>
            <a:br>
              <a:rPr lang="en-US" sz="1500" dirty="0" smtClean="0">
                <a:solidFill>
                  <a:schemeClr val="accent5"/>
                </a:solidFill>
              </a:rPr>
            </a:br>
            <a:r>
              <a:rPr lang="en-US" sz="1500" dirty="0" smtClean="0">
                <a:solidFill>
                  <a:schemeClr val="accent5"/>
                </a:solidFill>
              </a:rPr>
              <a:t>detect </a:t>
            </a:r>
            <a:r>
              <a:rPr lang="en-US" sz="1500" dirty="0">
                <a:solidFill>
                  <a:schemeClr val="accent5"/>
                </a:solidFill>
              </a:rPr>
              <a:t>impairments on the hippocampus (the </a:t>
            </a:r>
            <a:r>
              <a:rPr lang="en-US" sz="1500" dirty="0" smtClean="0">
                <a:solidFill>
                  <a:schemeClr val="accent5"/>
                </a:solidFill>
              </a:rPr>
              <a:t>first area </a:t>
            </a:r>
            <a:r>
              <a:rPr lang="en-US" sz="1500" dirty="0">
                <a:solidFill>
                  <a:schemeClr val="accent5"/>
                </a:solidFill>
              </a:rPr>
              <a:t>of the </a:t>
            </a:r>
            <a:r>
              <a:rPr lang="en-US" sz="1500" dirty="0" smtClean="0">
                <a:solidFill>
                  <a:schemeClr val="accent5"/>
                </a:solidFill>
              </a:rPr>
              <a:t>brain </a:t>
            </a:r>
            <a:r>
              <a:rPr lang="en-US" sz="1500" dirty="0">
                <a:solidFill>
                  <a:schemeClr val="accent5"/>
                </a:solidFill>
              </a:rPr>
              <a:t>to be </a:t>
            </a:r>
            <a:r>
              <a:rPr lang="en-US" sz="1500" dirty="0" smtClean="0">
                <a:solidFill>
                  <a:schemeClr val="accent5"/>
                </a:solidFill>
              </a:rPr>
              <a:t>affected </a:t>
            </a:r>
            <a:r>
              <a:rPr lang="en-US" sz="1500" dirty="0">
                <a:solidFill>
                  <a:schemeClr val="accent5"/>
                </a:solidFill>
              </a:rPr>
              <a:t>by the disease) </a:t>
            </a:r>
            <a:r>
              <a:rPr lang="en-US" sz="1500" dirty="0" smtClean="0">
                <a:solidFill>
                  <a:schemeClr val="accent5"/>
                </a:solidFill>
              </a:rPr>
              <a:t>by evaluating </a:t>
            </a:r>
            <a:r>
              <a:rPr lang="en-US" sz="1500" dirty="0">
                <a:solidFill>
                  <a:schemeClr val="accent5"/>
                </a:solidFill>
              </a:rPr>
              <a:t>your </a:t>
            </a:r>
            <a:r>
              <a:rPr lang="en-US" sz="1500" dirty="0" smtClean="0">
                <a:solidFill>
                  <a:schemeClr val="accent5"/>
                </a:solidFill>
              </a:rPr>
              <a:t>eye </a:t>
            </a:r>
            <a:r>
              <a:rPr lang="en-US" sz="1500" dirty="0">
                <a:solidFill>
                  <a:schemeClr val="accent5"/>
                </a:solidFill>
              </a:rPr>
              <a:t>movement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97" y="4432235"/>
            <a:ext cx="316040" cy="481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2" y="5084313"/>
            <a:ext cx="461382" cy="4413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23" y="4584936"/>
            <a:ext cx="631459" cy="328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67" y="5151638"/>
            <a:ext cx="288372" cy="3937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66" y="5730014"/>
            <a:ext cx="331921" cy="53355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010582" y="4455967"/>
            <a:ext cx="50513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500" dirty="0">
                <a:solidFill>
                  <a:schemeClr val="accent5"/>
                </a:solidFill>
              </a:rPr>
              <a:t>Develop your own caregiving team when </a:t>
            </a:r>
            <a:r>
              <a:rPr lang="en-US" sz="1500" dirty="0" smtClean="0">
                <a:solidFill>
                  <a:schemeClr val="accent5"/>
                </a:solidFill>
              </a:rPr>
              <a:t>you use </a:t>
            </a:r>
            <a:r>
              <a:rPr lang="en-US" sz="1500" dirty="0">
                <a:solidFill>
                  <a:schemeClr val="accent5"/>
                </a:solidFill>
              </a:rPr>
              <a:t>social media or connect with peers </a:t>
            </a:r>
            <a:r>
              <a:rPr lang="en-US" sz="1500" dirty="0" smtClean="0">
                <a:solidFill>
                  <a:schemeClr val="accent5"/>
                </a:solidFill>
              </a:rPr>
              <a:t>facing similar </a:t>
            </a:r>
            <a:r>
              <a:rPr lang="en-US" sz="1500" dirty="0">
                <a:solidFill>
                  <a:schemeClr val="accent5"/>
                </a:solidFill>
              </a:rPr>
              <a:t>conditions</a:t>
            </a:r>
          </a:p>
          <a:p>
            <a:pPr>
              <a:spcAft>
                <a:spcPts val="1200"/>
              </a:spcAft>
            </a:pPr>
            <a:r>
              <a:rPr lang="fr-FR" sz="1500" dirty="0">
                <a:solidFill>
                  <a:schemeClr val="accent5"/>
                </a:solidFill>
              </a:rPr>
              <a:t>Ingestible or implantable devices </a:t>
            </a:r>
            <a:r>
              <a:rPr lang="fr-FR" sz="1500" dirty="0" smtClean="0">
                <a:solidFill>
                  <a:schemeClr val="accent5"/>
                </a:solidFill>
              </a:rPr>
              <a:t>collect</a:t>
            </a:r>
            <a:r>
              <a:rPr lang="fr-FR" sz="1500" dirty="0">
                <a:solidFill>
                  <a:schemeClr val="accent5"/>
                </a:solidFill>
              </a:rPr>
              <a:t> </a:t>
            </a:r>
            <a:r>
              <a:rPr lang="en-US" sz="1500" dirty="0" smtClean="0">
                <a:solidFill>
                  <a:schemeClr val="accent5"/>
                </a:solidFill>
              </a:rPr>
              <a:t>newfound </a:t>
            </a:r>
            <a:r>
              <a:rPr lang="en-US" sz="1500" dirty="0">
                <a:solidFill>
                  <a:schemeClr val="accent5"/>
                </a:solidFill>
              </a:rPr>
              <a:t>levels of data that can better </a:t>
            </a:r>
            <a:r>
              <a:rPr lang="en-US" sz="1500" dirty="0" smtClean="0">
                <a:solidFill>
                  <a:schemeClr val="accent5"/>
                </a:solidFill>
              </a:rPr>
              <a:t>inform a </a:t>
            </a:r>
            <a:r>
              <a:rPr lang="en-US" sz="1500" dirty="0">
                <a:solidFill>
                  <a:schemeClr val="accent5"/>
                </a:solidFill>
              </a:rPr>
              <a:t>doctor’s care plan</a:t>
            </a: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chemeClr val="accent5"/>
                </a:solidFill>
              </a:rPr>
              <a:t>Surgeons using wearable devices have </a:t>
            </a:r>
            <a:r>
              <a:rPr lang="en-US" sz="1500" dirty="0" smtClean="0">
                <a:solidFill>
                  <a:schemeClr val="accent5"/>
                </a:solidFill>
              </a:rPr>
              <a:t>real-time </a:t>
            </a:r>
            <a:br>
              <a:rPr lang="en-US" sz="1500" dirty="0" smtClean="0">
                <a:solidFill>
                  <a:schemeClr val="accent5"/>
                </a:solidFill>
              </a:rPr>
            </a:br>
            <a:r>
              <a:rPr lang="en-US" sz="1500" dirty="0" smtClean="0">
                <a:solidFill>
                  <a:schemeClr val="accent5"/>
                </a:solidFill>
              </a:rPr>
              <a:t>access </a:t>
            </a:r>
            <a:r>
              <a:rPr lang="en-US" sz="1500" dirty="0">
                <a:solidFill>
                  <a:schemeClr val="accent5"/>
                </a:solidFill>
              </a:rPr>
              <a:t>to data from monitoring equipment, </a:t>
            </a:r>
            <a:r>
              <a:rPr lang="en-US" sz="1500" dirty="0" smtClean="0">
                <a:solidFill>
                  <a:schemeClr val="accent5"/>
                </a:solidFill>
              </a:rPr>
              <a:t>so they </a:t>
            </a:r>
            <a:br>
              <a:rPr lang="en-US" sz="1500" dirty="0" smtClean="0">
                <a:solidFill>
                  <a:schemeClr val="accent5"/>
                </a:solidFill>
              </a:rPr>
            </a:br>
            <a:r>
              <a:rPr lang="en-US" sz="1500" dirty="0" smtClean="0">
                <a:solidFill>
                  <a:schemeClr val="accent5"/>
                </a:solidFill>
              </a:rPr>
              <a:t>can </a:t>
            </a:r>
            <a:r>
              <a:rPr lang="en-US" sz="1500" dirty="0">
                <a:solidFill>
                  <a:schemeClr val="accent5"/>
                </a:solidFill>
              </a:rPr>
              <a:t>make more informed decisions </a:t>
            </a:r>
            <a:r>
              <a:rPr lang="en-US" sz="1500" dirty="0" smtClean="0">
                <a:solidFill>
                  <a:schemeClr val="accent5"/>
                </a:solidFill>
              </a:rPr>
              <a:t>about the </a:t>
            </a:r>
            <a:r>
              <a:rPr lang="en-US" sz="1500" dirty="0">
                <a:solidFill>
                  <a:schemeClr val="accent5"/>
                </a:solidFill>
              </a:rPr>
              <a:t>patient during a procedure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53249" y="258677"/>
            <a:ext cx="45719" cy="6445336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44342" y="1611386"/>
            <a:ext cx="94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5"/>
                </a:solidFill>
              </a:rPr>
              <a:t>Social</a:t>
            </a:r>
          </a:p>
          <a:p>
            <a:pPr algn="ctr"/>
            <a:r>
              <a:rPr lang="en-US" sz="1200" dirty="0">
                <a:solidFill>
                  <a:schemeClr val="accent5"/>
                </a:solidFill>
              </a:rPr>
              <a:t>Media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92" y="5675584"/>
            <a:ext cx="461382" cy="40408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5.Workforce </a:t>
            </a:r>
            <a:r>
              <a:rPr lang="en-US" dirty="0" smtClean="0">
                <a:solidFill>
                  <a:schemeClr val="accent4"/>
                </a:solidFill>
              </a:rPr>
              <a:t>Reimagined: Collaboration </a:t>
            </a:r>
            <a:r>
              <a:rPr lang="en-US" dirty="0">
                <a:solidFill>
                  <a:schemeClr val="accent4"/>
                </a:solidFill>
              </a:rPr>
              <a:t>at the </a:t>
            </a:r>
            <a:r>
              <a:rPr lang="en-US" dirty="0" smtClean="0">
                <a:solidFill>
                  <a:schemeClr val="accent4"/>
                </a:solidFill>
              </a:rPr>
              <a:t>intersection of </a:t>
            </a:r>
            <a:r>
              <a:rPr lang="en-US" dirty="0">
                <a:solidFill>
                  <a:schemeClr val="accent4"/>
                </a:solidFill>
              </a:rPr>
              <a:t>humans and healthcare</a:t>
            </a:r>
            <a:endParaRPr lang="en-AU" dirty="0">
              <a:solidFill>
                <a:schemeClr val="accent4"/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6448372" y="6578443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2015 Accenture 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3"/>
          <a:stretch/>
        </p:blipFill>
        <p:spPr>
          <a:xfrm>
            <a:off x="253141" y="4927717"/>
            <a:ext cx="2496317" cy="1917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8938"/>
            <a:ext cx="12187238" cy="2283863"/>
          </a:xfrm>
          <a:prstGeom prst="rect">
            <a:avLst/>
          </a:prstGeom>
          <a:solidFill>
            <a:srgbClr val="AA113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1" y="381630"/>
            <a:ext cx="2029233" cy="20972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1373" y="1181250"/>
            <a:ext cx="3853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                   of </a:t>
            </a:r>
            <a:r>
              <a:rPr lang="en-US" sz="1600" dirty="0">
                <a:solidFill>
                  <a:schemeClr val="bg1"/>
                </a:solidFill>
              </a:rPr>
              <a:t>US health systems</a:t>
            </a:r>
          </a:p>
          <a:p>
            <a:r>
              <a:rPr lang="en-US" sz="1600" dirty="0">
                <a:solidFill>
                  <a:schemeClr val="bg1"/>
                </a:solidFill>
              </a:rPr>
              <a:t>will </a:t>
            </a:r>
            <a:r>
              <a:rPr lang="en-US" sz="1600" dirty="0" smtClean="0">
                <a:solidFill>
                  <a:schemeClr val="bg1"/>
                </a:solidFill>
              </a:rPr>
              <a:t>offer </a:t>
            </a:r>
            <a:r>
              <a:rPr lang="en-US" sz="1600" b="1" dirty="0">
                <a:solidFill>
                  <a:schemeClr val="bg1"/>
                </a:solidFill>
              </a:rPr>
              <a:t>digital self-scheduling</a:t>
            </a:r>
          </a:p>
          <a:p>
            <a:r>
              <a:rPr lang="en-US" sz="1600" dirty="0">
                <a:solidFill>
                  <a:schemeClr val="bg1"/>
                </a:solidFill>
              </a:rPr>
              <a:t>by the end of 2019.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2295" y="492122"/>
            <a:ext cx="171393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solidFill>
                  <a:srgbClr val="FFFFFF"/>
                </a:solidFill>
                <a:latin typeface="+mj-lt"/>
              </a:rPr>
              <a:t>66</a:t>
            </a:r>
            <a:r>
              <a:rPr lang="en-US" sz="7000" b="1" baseline="30000" dirty="0" smtClean="0">
                <a:solidFill>
                  <a:srgbClr val="FFFFFF"/>
                </a:solidFill>
                <a:latin typeface="+mj-lt"/>
              </a:rPr>
              <a:t>%</a:t>
            </a:r>
            <a:endParaRPr lang="en-US" sz="7000" b="1" baseline="300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732" y="3647105"/>
            <a:ext cx="10883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</a:rPr>
              <a:t>Accenture and Philips demonstrated how a doctor wearing </a:t>
            </a:r>
            <a:r>
              <a:rPr lang="en-US" sz="1600" b="1" dirty="0">
                <a:solidFill>
                  <a:schemeClr val="accent5"/>
                </a:solidFill>
              </a:rPr>
              <a:t>Google Glass in an operating room </a:t>
            </a:r>
            <a:r>
              <a:rPr lang="en-US" sz="1600" dirty="0" smtClean="0">
                <a:solidFill>
                  <a:schemeClr val="accent5"/>
                </a:solidFill>
              </a:rPr>
              <a:t>could use </a:t>
            </a:r>
            <a:r>
              <a:rPr lang="en-US" sz="1600" dirty="0">
                <a:solidFill>
                  <a:schemeClr val="accent5"/>
                </a:solidFill>
              </a:rPr>
              <a:t>the </a:t>
            </a:r>
            <a:r>
              <a:rPr lang="en-US" sz="1600" b="1" dirty="0">
                <a:solidFill>
                  <a:schemeClr val="accent5"/>
                </a:solidFill>
              </a:rPr>
              <a:t>display to monitor a patient’s vital signs </a:t>
            </a:r>
            <a:r>
              <a:rPr lang="en-US" sz="1600" dirty="0">
                <a:solidFill>
                  <a:schemeClr val="accent5"/>
                </a:solidFill>
              </a:rPr>
              <a:t>while performing surgical procedures. </a:t>
            </a:r>
            <a:r>
              <a:rPr lang="en-US" sz="1600" dirty="0" smtClean="0">
                <a:solidFill>
                  <a:schemeClr val="accent5"/>
                </a:solidFill>
              </a:rPr>
              <a:t>Augmented devices </a:t>
            </a:r>
            <a:r>
              <a:rPr lang="en-US" sz="1600" dirty="0">
                <a:solidFill>
                  <a:schemeClr val="accent5"/>
                </a:solidFill>
              </a:rPr>
              <a:t>provide doctors with </a:t>
            </a:r>
            <a:r>
              <a:rPr lang="en-US" sz="1600" b="1" dirty="0">
                <a:solidFill>
                  <a:schemeClr val="accent5"/>
                </a:solidFill>
              </a:rPr>
              <a:t>additional degrees of freedom, </a:t>
            </a:r>
            <a:r>
              <a:rPr lang="en-US" sz="1600" dirty="0">
                <a:solidFill>
                  <a:schemeClr val="accent5"/>
                </a:solidFill>
              </a:rPr>
              <a:t>portability and </a:t>
            </a:r>
            <a:r>
              <a:rPr lang="en-US" sz="1600" dirty="0" smtClean="0">
                <a:solidFill>
                  <a:schemeClr val="accent5"/>
                </a:solidFill>
              </a:rPr>
              <a:t>unprecedented contextual </a:t>
            </a:r>
            <a:r>
              <a:rPr lang="en-US" sz="1600" dirty="0">
                <a:solidFill>
                  <a:schemeClr val="accent5"/>
                </a:solidFill>
              </a:rPr>
              <a:t>information. Taking this one step further, some hospitals are making </a:t>
            </a:r>
            <a:r>
              <a:rPr lang="en-US" sz="1600" dirty="0" smtClean="0">
                <a:solidFill>
                  <a:schemeClr val="accent5"/>
                </a:solidFill>
              </a:rPr>
              <a:t>plans to </a:t>
            </a:r>
            <a:r>
              <a:rPr lang="en-US" sz="1600" dirty="0">
                <a:solidFill>
                  <a:schemeClr val="accent5"/>
                </a:solidFill>
              </a:rPr>
              <a:t>improve training by using </a:t>
            </a:r>
            <a:r>
              <a:rPr lang="en-US" sz="1600" b="1" dirty="0">
                <a:solidFill>
                  <a:schemeClr val="accent5"/>
                </a:solidFill>
              </a:rPr>
              <a:t>cameras to stream and record live surgeries,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as seen through the eyes—and smart glasses—of a surgeon.</a:t>
            </a:r>
            <a:endParaRPr lang="en-US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733" y="2952036"/>
            <a:ext cx="3833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accent4"/>
                </a:solidFill>
              </a:rPr>
              <a:t>Digital Doctors</a:t>
            </a:r>
            <a:endParaRPr lang="en-US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8" name="Isosceles Triangle 14"/>
          <p:cNvSpPr/>
          <p:nvPr/>
        </p:nvSpPr>
        <p:spPr>
          <a:xfrm flipH="1">
            <a:off x="-30697" y="4914900"/>
            <a:ext cx="12260628" cy="1955801"/>
          </a:xfrm>
          <a:prstGeom prst="rtTriangl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48558" y="1181250"/>
            <a:ext cx="38530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                 of health executives agree or strongly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agree that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within 3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years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, companies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will need to focus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as much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on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training machines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as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on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training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people.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99480" y="492122"/>
            <a:ext cx="171528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solidFill>
                  <a:srgbClr val="FFFFFF"/>
                </a:solidFill>
                <a:latin typeface="+mj-lt"/>
              </a:rPr>
              <a:t>8</a:t>
            </a:r>
            <a:r>
              <a:rPr lang="en-US" sz="7000" b="1" dirty="0">
                <a:solidFill>
                  <a:srgbClr val="FFFFFF"/>
                </a:solidFill>
                <a:latin typeface="+mj-lt"/>
              </a:rPr>
              <a:t>4</a:t>
            </a:r>
            <a:r>
              <a:rPr lang="en-US" sz="7000" b="1" baseline="30000" dirty="0" smtClean="0">
                <a:solidFill>
                  <a:srgbClr val="FFFFFF"/>
                </a:solidFill>
                <a:latin typeface="+mj-lt"/>
              </a:rPr>
              <a:t>%</a:t>
            </a:r>
            <a:endParaRPr lang="en-US" sz="7000" b="1" baseline="300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56" t="28303" r="20390" b="33418"/>
          <a:stretch/>
        </p:blipFill>
        <p:spPr>
          <a:xfrm>
            <a:off x="9482262" y="4762499"/>
            <a:ext cx="2709738" cy="212815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389283" y="6575425"/>
            <a:ext cx="5412319" cy="128588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5.Workforce Reimagined: Collaboration at the intersection of humans and healthcare</a:t>
            </a:r>
            <a:endParaRPr lang="en-AU" dirty="0">
              <a:solidFill>
                <a:schemeClr val="accent4"/>
              </a:solidFill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465138" y="6575425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Copyright © 2015 Accenture 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93" y="294816"/>
            <a:ext cx="2039287" cy="2080693"/>
          </a:xfrm>
          <a:prstGeom prst="donut">
            <a:avLst>
              <a:gd name="adj" fmla="val 23911"/>
            </a:avLst>
          </a:prstGeom>
        </p:spPr>
      </p:pic>
    </p:spTree>
    <p:extLst>
      <p:ext uri="{BB962C8B-B14F-4D97-AF65-F5344CB8AC3E}">
        <p14:creationId xmlns:p14="http://schemas.microsoft.com/office/powerpoint/2010/main" val="1474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23" y="0"/>
            <a:ext cx="1030761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527" y="889843"/>
            <a:ext cx="795541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</a:rPr>
              <a:t>For More Information: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+mj-lt"/>
                <a:hlinkClick r:id="rId3"/>
              </a:rPr>
              <a:t>Accenture Healthcare IT Vision 2015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0" r="7098"/>
          <a:stretch/>
        </p:blipFill>
        <p:spPr>
          <a:xfrm>
            <a:off x="7861300" y="-19050"/>
            <a:ext cx="4330700" cy="41586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88559"/>
            <a:ext cx="7955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 smtClean="0">
              <a:solidFill>
                <a:srgbClr val="FFFFFF"/>
              </a:solidFill>
              <a:latin typeface="+mj-lt"/>
            </a:endParaRPr>
          </a:p>
          <a:p>
            <a:endParaRPr lang="en-US" sz="1100" dirty="0">
              <a:solidFill>
                <a:srgbClr val="FFFFFF"/>
              </a:solidFill>
              <a:latin typeface="+mj-lt"/>
            </a:endParaRPr>
          </a:p>
          <a:p>
            <a:r>
              <a:rPr lang="en-US" sz="1100" dirty="0" smtClean="0">
                <a:solidFill>
                  <a:srgbClr val="FFFFFF"/>
                </a:solidFill>
                <a:latin typeface="+mj-lt"/>
              </a:rPr>
              <a:t>Copyright </a:t>
            </a:r>
            <a:r>
              <a:rPr lang="en-US" sz="1100" dirty="0">
                <a:solidFill>
                  <a:srgbClr val="FFFFFF"/>
                </a:solidFill>
                <a:latin typeface="+mj-lt"/>
              </a:rPr>
              <a:t>© 2015 Accenture</a:t>
            </a:r>
          </a:p>
          <a:p>
            <a:r>
              <a:rPr lang="en-US" sz="1100" dirty="0">
                <a:solidFill>
                  <a:srgbClr val="FFFFFF"/>
                </a:solidFill>
                <a:latin typeface="+mj-lt"/>
              </a:rPr>
              <a:t>All rights reserved.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4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757" y="2815772"/>
            <a:ext cx="89335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Five trends prove that digital is </a:t>
            </a:r>
            <a:r>
              <a:rPr lang="en-US" sz="3400" b="1" dirty="0">
                <a:solidFill>
                  <a:schemeClr val="accent3"/>
                </a:solidFill>
              </a:rPr>
              <a:t>dramatically</a:t>
            </a:r>
          </a:p>
          <a:p>
            <a:r>
              <a:rPr lang="en-US" sz="3400" b="1" dirty="0">
                <a:solidFill>
                  <a:schemeClr val="accent3"/>
                </a:solidFill>
              </a:rPr>
              <a:t>influencing</a:t>
            </a:r>
            <a:r>
              <a:rPr lang="en-US" sz="3400" b="1" dirty="0">
                <a:solidFill>
                  <a:schemeClr val="bg1"/>
                </a:solidFill>
              </a:rPr>
              <a:t> </a:t>
            </a:r>
            <a:r>
              <a:rPr lang="en-US" sz="3400" dirty="0">
                <a:solidFill>
                  <a:schemeClr val="bg1"/>
                </a:solidFill>
              </a:rPr>
              <a:t>the industry, today, and well</a:t>
            </a:r>
          </a:p>
          <a:p>
            <a:r>
              <a:rPr lang="en-US" sz="3400" dirty="0">
                <a:solidFill>
                  <a:schemeClr val="bg1"/>
                </a:solidFill>
              </a:rPr>
              <a:t>into tomorrow.</a:t>
            </a: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465138" y="6575425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Copyright © 2015 Accenture 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38357" y="3395893"/>
            <a:ext cx="75199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2F539D"/>
                </a:solidFill>
                <a:latin typeface="+mj-lt"/>
              </a:rPr>
              <a:t>1.The Internet of Me:</a:t>
            </a:r>
          </a:p>
          <a:p>
            <a:r>
              <a:rPr lang="en-US" sz="4000" b="1" dirty="0">
                <a:solidFill>
                  <a:srgbClr val="2F539D"/>
                </a:solidFill>
                <a:latin typeface="+mj-lt"/>
              </a:rPr>
              <a:t>Your healthcare, personalized</a:t>
            </a:r>
            <a:endParaRPr lang="en-US" sz="4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5811" y="4744928"/>
            <a:ext cx="8662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44"/>
                </a:solidFill>
                <a:latin typeface="+mj-lt"/>
              </a:rPr>
              <a:t>Welcome to the era of personalized healthcare defined </a:t>
            </a:r>
            <a:r>
              <a:rPr lang="en-US" sz="2400" dirty="0" smtClean="0">
                <a:solidFill>
                  <a:srgbClr val="003344"/>
                </a:solidFill>
                <a:latin typeface="+mj-lt"/>
              </a:rPr>
              <a:t>by meaningful </a:t>
            </a:r>
            <a:r>
              <a:rPr lang="en-US" sz="2400" dirty="0">
                <a:solidFill>
                  <a:srgbClr val="003344"/>
                </a:solidFill>
                <a:latin typeface="+mj-lt"/>
              </a:rPr>
              <a:t>and convenient individual health experiences.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0"/>
          <a:stretch/>
        </p:blipFill>
        <p:spPr>
          <a:xfrm>
            <a:off x="7510594" y="254000"/>
            <a:ext cx="3961113" cy="6262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r="81887"/>
          <a:stretch/>
        </p:blipFill>
        <p:spPr>
          <a:xfrm>
            <a:off x="985383" y="254000"/>
            <a:ext cx="1799772" cy="6262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t="53498"/>
          <a:stretch/>
        </p:blipFill>
        <p:spPr>
          <a:xfrm>
            <a:off x="-1" y="-38100"/>
            <a:ext cx="4838701" cy="3174090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465138" y="6575425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Copyright © 2015 Accenture 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/>
          <a:stretch/>
        </p:blipFill>
        <p:spPr>
          <a:xfrm>
            <a:off x="7126515" y="285337"/>
            <a:ext cx="4155094" cy="4267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3" y="860541"/>
            <a:ext cx="4453137" cy="3648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7989" y="258677"/>
            <a:ext cx="11425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6534" y="258677"/>
            <a:ext cx="17901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z="2600" dirty="0"/>
              <a:t>Tomorrow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6136" y="1529672"/>
            <a:ext cx="94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3344"/>
                </a:solidFill>
                <a:latin typeface="+mj-lt"/>
              </a:rPr>
              <a:t>Health</a:t>
            </a:r>
          </a:p>
          <a:p>
            <a:pPr algn="ctr"/>
            <a:r>
              <a:rPr lang="en-US" sz="1200" dirty="0">
                <a:solidFill>
                  <a:srgbClr val="003344"/>
                </a:solidFill>
                <a:latin typeface="+mj-lt"/>
              </a:rPr>
              <a:t>Insurance</a:t>
            </a:r>
            <a:endParaRPr lang="en-US" sz="1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1769" y="1714338"/>
            <a:ext cx="567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3344"/>
                </a:solidFill>
                <a:latin typeface="+mj-lt"/>
              </a:rPr>
              <a:t>Email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91986" y="1214483"/>
            <a:ext cx="870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3344"/>
                </a:solidFill>
                <a:latin typeface="+mj-lt"/>
              </a:rPr>
              <a:t>Screening</a:t>
            </a:r>
          </a:p>
          <a:p>
            <a:pPr algn="ctr"/>
            <a:r>
              <a:rPr lang="en-US" sz="1200" dirty="0">
                <a:solidFill>
                  <a:srgbClr val="003344"/>
                </a:solidFill>
                <a:latin typeface="+mj-lt"/>
              </a:rPr>
              <a:t>Patients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35573" y="1622004"/>
            <a:ext cx="9957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3344"/>
                </a:solidFill>
                <a:latin typeface="+mj-lt"/>
              </a:rPr>
              <a:t>Smartwatch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00611" y="1122149"/>
            <a:ext cx="897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3344"/>
                </a:solidFill>
                <a:latin typeface="+mj-lt"/>
              </a:rPr>
              <a:t>Simple Bill</a:t>
            </a:r>
            <a:endParaRPr lang="en-US" sz="1200" dirty="0">
              <a:solidFill>
                <a:srgbClr val="003344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46000" y="1437338"/>
            <a:ext cx="545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3344"/>
                </a:solidFill>
                <a:latin typeface="+mj-lt"/>
              </a:rPr>
              <a:t>Text</a:t>
            </a:r>
          </a:p>
          <a:p>
            <a:pPr algn="ctr"/>
            <a:r>
              <a:rPr lang="en-US" sz="1200" dirty="0" smtClean="0">
                <a:solidFill>
                  <a:srgbClr val="003344"/>
                </a:solidFill>
                <a:latin typeface="+mj-lt"/>
              </a:rPr>
              <a:t>Alert</a:t>
            </a:r>
            <a:endParaRPr lang="en-US" sz="1200" dirty="0">
              <a:solidFill>
                <a:srgbClr val="003344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8822" y="731885"/>
            <a:ext cx="117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3344"/>
                </a:solidFill>
                <a:latin typeface="+mj-lt"/>
              </a:rPr>
              <a:t>Personalized </a:t>
            </a:r>
            <a:br>
              <a:rPr lang="en-US" sz="1200" dirty="0" smtClean="0">
                <a:solidFill>
                  <a:srgbClr val="003344"/>
                </a:solidFill>
                <a:latin typeface="+mj-lt"/>
              </a:rPr>
            </a:br>
            <a:r>
              <a:rPr lang="en-US" sz="1200" dirty="0" smtClean="0">
                <a:solidFill>
                  <a:srgbClr val="003344"/>
                </a:solidFill>
                <a:latin typeface="+mj-lt"/>
              </a:rPr>
              <a:t>Plan</a:t>
            </a:r>
            <a:endParaRPr lang="en-US" sz="1200" dirty="0">
              <a:solidFill>
                <a:srgbClr val="003344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5586" y="4529525"/>
            <a:ext cx="4685151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00"/>
              </a:spcAft>
            </a:pPr>
            <a:r>
              <a:rPr lang="en-US" sz="1500" dirty="0">
                <a:solidFill>
                  <a:srgbClr val="003344"/>
                </a:solidFill>
                <a:latin typeface="+mj-lt"/>
              </a:rPr>
              <a:t>People are shopping for </a:t>
            </a:r>
            <a:r>
              <a:rPr lang="en-US" sz="1500" dirty="0" smtClean="0">
                <a:solidFill>
                  <a:srgbClr val="003344"/>
                </a:solidFill>
                <a:latin typeface="+mj-lt"/>
              </a:rPr>
              <a:t>health insurance </a:t>
            </a:r>
            <a:r>
              <a:rPr lang="en-US" sz="1500" dirty="0">
                <a:solidFill>
                  <a:srgbClr val="003344"/>
                </a:solidFill>
                <a:latin typeface="+mj-lt"/>
              </a:rPr>
              <a:t>online</a:t>
            </a:r>
          </a:p>
          <a:p>
            <a:pPr>
              <a:spcAft>
                <a:spcPts val="2200"/>
              </a:spcAft>
            </a:pPr>
            <a:r>
              <a:rPr lang="en-US" sz="1500" dirty="0">
                <a:solidFill>
                  <a:srgbClr val="003344"/>
                </a:solidFill>
                <a:latin typeface="+mj-lt"/>
              </a:rPr>
              <a:t>Doctors are emailing patients</a:t>
            </a:r>
          </a:p>
          <a:p>
            <a:pPr>
              <a:spcAft>
                <a:spcPts val="2200"/>
              </a:spcAft>
            </a:pPr>
            <a:r>
              <a:rPr lang="en-US" sz="1500" dirty="0">
                <a:solidFill>
                  <a:srgbClr val="003344"/>
                </a:solidFill>
                <a:latin typeface="+mj-lt"/>
              </a:rPr>
              <a:t>Clinics are screening patients to see </a:t>
            </a:r>
            <a:r>
              <a:rPr lang="en-US" sz="1500" dirty="0" smtClean="0">
                <a:solidFill>
                  <a:srgbClr val="003344"/>
                </a:solidFill>
                <a:latin typeface="+mj-lt"/>
              </a:rPr>
              <a:t>how they </a:t>
            </a:r>
            <a:r>
              <a:rPr lang="en-US" sz="1500" dirty="0">
                <a:solidFill>
                  <a:srgbClr val="003344"/>
                </a:solidFill>
                <a:latin typeface="+mj-lt"/>
              </a:rPr>
              <a:t>react to certain medications </a:t>
            </a:r>
            <a:r>
              <a:rPr lang="en-US" sz="1500" dirty="0" smtClean="0">
                <a:solidFill>
                  <a:srgbClr val="003344"/>
                </a:solidFill>
                <a:latin typeface="+mj-lt"/>
              </a:rPr>
              <a:t>based on </a:t>
            </a:r>
            <a:r>
              <a:rPr lang="en-US" sz="1500" dirty="0">
                <a:solidFill>
                  <a:srgbClr val="003344"/>
                </a:solidFill>
                <a:latin typeface="+mj-lt"/>
              </a:rPr>
              <a:t>their DNA</a:t>
            </a:r>
            <a:endParaRPr lang="en-US" sz="1500" dirty="0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796" y="6042280"/>
            <a:ext cx="649225" cy="6004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1" y="4432235"/>
            <a:ext cx="600457" cy="481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22" y="4974848"/>
            <a:ext cx="554737" cy="4693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7" y="5546663"/>
            <a:ext cx="405385" cy="685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61" y="4366817"/>
            <a:ext cx="438913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73" y="5030095"/>
            <a:ext cx="365761" cy="4724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130" y="5600907"/>
            <a:ext cx="585217" cy="4084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87369" y="4529525"/>
            <a:ext cx="508271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500" dirty="0">
                <a:solidFill>
                  <a:srgbClr val="003344"/>
                </a:solidFill>
                <a:latin typeface="+mj-lt"/>
              </a:rPr>
              <a:t>Request meds from your smartwatch</a:t>
            </a:r>
          </a:p>
          <a:p>
            <a:pPr>
              <a:spcAft>
                <a:spcPts val="1800"/>
              </a:spcAft>
            </a:pPr>
            <a:r>
              <a:rPr lang="en-US" sz="1500" dirty="0" smtClean="0">
                <a:solidFill>
                  <a:srgbClr val="003344"/>
                </a:solidFill>
                <a:latin typeface="+mj-lt"/>
              </a:rPr>
              <a:t>Receive </a:t>
            </a:r>
            <a:r>
              <a:rPr lang="en-US" sz="1500" dirty="0">
                <a:solidFill>
                  <a:srgbClr val="003344"/>
                </a:solidFill>
                <a:latin typeface="+mj-lt"/>
              </a:rPr>
              <a:t>one simple bill for care</a:t>
            </a:r>
          </a:p>
          <a:p>
            <a:pPr>
              <a:spcAft>
                <a:spcPts val="1800"/>
              </a:spcAft>
            </a:pPr>
            <a:r>
              <a:rPr lang="en-US" sz="1500" dirty="0">
                <a:solidFill>
                  <a:srgbClr val="003344"/>
                </a:solidFill>
                <a:latin typeface="+mj-lt"/>
              </a:rPr>
              <a:t>Get a real-time text alert that </a:t>
            </a:r>
            <a:r>
              <a:rPr lang="en-US" sz="1500" dirty="0" smtClean="0">
                <a:solidFill>
                  <a:srgbClr val="003344"/>
                </a:solidFill>
                <a:latin typeface="+mj-lt"/>
              </a:rPr>
              <a:t>your blood </a:t>
            </a:r>
            <a:br>
              <a:rPr lang="en-US" sz="1500" dirty="0" smtClean="0">
                <a:solidFill>
                  <a:srgbClr val="003344"/>
                </a:solidFill>
                <a:latin typeface="+mj-lt"/>
              </a:rPr>
            </a:br>
            <a:r>
              <a:rPr lang="en-US" sz="1500" dirty="0" smtClean="0">
                <a:solidFill>
                  <a:srgbClr val="003344"/>
                </a:solidFill>
                <a:latin typeface="+mj-lt"/>
              </a:rPr>
              <a:t>pressure is </a:t>
            </a:r>
            <a:r>
              <a:rPr lang="en-US" sz="1500" dirty="0">
                <a:solidFill>
                  <a:srgbClr val="003344"/>
                </a:solidFill>
                <a:latin typeface="+mj-lt"/>
              </a:rPr>
              <a:t>too high</a:t>
            </a:r>
          </a:p>
          <a:p>
            <a:pPr>
              <a:spcAft>
                <a:spcPts val="1800"/>
              </a:spcAft>
            </a:pPr>
            <a:r>
              <a:rPr lang="en-US" sz="1500" dirty="0">
                <a:solidFill>
                  <a:srgbClr val="003344"/>
                </a:solidFill>
                <a:latin typeface="+mj-lt"/>
              </a:rPr>
              <a:t>Access personalized plan </a:t>
            </a:r>
            <a:r>
              <a:rPr lang="en-US" sz="1500" dirty="0" smtClean="0">
                <a:solidFill>
                  <a:srgbClr val="003344"/>
                </a:solidFill>
                <a:latin typeface="+mj-lt"/>
              </a:rPr>
              <a:t>options from your </a:t>
            </a:r>
            <a:r>
              <a:rPr lang="en-US" sz="1500" dirty="0">
                <a:solidFill>
                  <a:srgbClr val="003344"/>
                </a:solidFill>
                <a:latin typeface="+mj-lt"/>
              </a:rPr>
              <a:t>insurer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53249" y="258677"/>
            <a:ext cx="45719" cy="6445336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465138" y="6575425"/>
            <a:ext cx="5412319" cy="128588"/>
          </a:xfrm>
        </p:spPr>
        <p:txBody>
          <a:bodyPr/>
          <a:lstStyle/>
          <a:p>
            <a:r>
              <a:rPr lang="en-US" dirty="0">
                <a:solidFill>
                  <a:srgbClr val="2F539D"/>
                </a:solidFill>
              </a:rPr>
              <a:t>1.The Internet of Me: Your healthcare, </a:t>
            </a:r>
            <a:r>
              <a:rPr lang="en-US" dirty="0" smtClean="0">
                <a:solidFill>
                  <a:srgbClr val="2F539D"/>
                </a:solidFill>
              </a:rPr>
              <a:t>personalized</a:t>
            </a:r>
            <a:endParaRPr lang="en-US" dirty="0"/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6448372" y="6578443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Copyright © 2015 Accenture 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r="-2145"/>
          <a:stretch/>
        </p:blipFill>
        <p:spPr>
          <a:xfrm>
            <a:off x="-25401" y="5100582"/>
            <a:ext cx="5999713" cy="1137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8938"/>
            <a:ext cx="12187238" cy="228386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44" y="331451"/>
            <a:ext cx="2039287" cy="2165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1" y="386648"/>
            <a:ext cx="2039287" cy="21921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1373" y="1181250"/>
            <a:ext cx="3853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                  of patients globally wear </a:t>
            </a:r>
            <a:br>
              <a:rPr lang="en-US" sz="1600" dirty="0" smtClean="0">
                <a:solidFill>
                  <a:srgbClr val="FFFFFF"/>
                </a:solidFill>
                <a:latin typeface="+mj-lt"/>
              </a:rPr>
            </a:b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or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would be willing to 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wear </a:t>
            </a:r>
            <a:r>
              <a:rPr lang="en-US" sz="1600" b="1" dirty="0" smtClean="0">
                <a:solidFill>
                  <a:srgbClr val="FFFFFF"/>
                </a:solidFill>
                <a:latin typeface="+mj-lt"/>
              </a:rPr>
              <a:t>technology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that </a:t>
            </a:r>
            <a:r>
              <a:rPr lang="en-US" sz="1600" b="1" dirty="0">
                <a:solidFill>
                  <a:srgbClr val="FFFFFF"/>
                </a:solidFill>
                <a:latin typeface="+mj-lt"/>
              </a:rPr>
              <a:t>measures and </a:t>
            </a:r>
            <a:r>
              <a:rPr lang="en-US" sz="1600" b="1" dirty="0" smtClean="0">
                <a:solidFill>
                  <a:srgbClr val="FFFFFF"/>
                </a:solidFill>
                <a:latin typeface="+mj-lt"/>
              </a:rPr>
              <a:t>tracks 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both 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fitness/lifestyle and vital signs</a:t>
            </a:r>
            <a:r>
              <a:rPr lang="en-US" sz="1600" dirty="0" smtClean="0">
                <a:solidFill>
                  <a:srgbClr val="FFFFFF"/>
                </a:solidFill>
                <a:latin typeface="+mj-lt"/>
              </a:rPr>
              <a:t>.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2295" y="454022"/>
            <a:ext cx="171393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solidFill>
                  <a:srgbClr val="FFFFFF"/>
                </a:solidFill>
                <a:latin typeface="+mj-lt"/>
              </a:rPr>
              <a:t>49</a:t>
            </a:r>
            <a:r>
              <a:rPr lang="en-US" sz="7000" b="1" baseline="30000" dirty="0" smtClean="0">
                <a:solidFill>
                  <a:srgbClr val="FFFFFF"/>
                </a:solidFill>
                <a:latin typeface="+mj-lt"/>
              </a:rPr>
              <a:t>%</a:t>
            </a:r>
            <a:endParaRPr lang="en-US" sz="7000" b="1" baseline="300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4273" y="1181250"/>
            <a:ext cx="38530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                 of health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executives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surveyed see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positive ROI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from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personalization technologies.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5195" y="454022"/>
            <a:ext cx="171393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solidFill>
                  <a:srgbClr val="FFFFFF"/>
                </a:solidFill>
                <a:latin typeface="+mj-lt"/>
              </a:rPr>
              <a:t>73</a:t>
            </a:r>
            <a:r>
              <a:rPr lang="en-US" sz="7000" b="1" baseline="30000" dirty="0" smtClean="0">
                <a:solidFill>
                  <a:srgbClr val="FFFFFF"/>
                </a:solidFill>
                <a:latin typeface="+mj-lt"/>
              </a:rPr>
              <a:t>%</a:t>
            </a:r>
            <a:endParaRPr lang="en-US" sz="7000" b="1" baseline="300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733" y="3647105"/>
            <a:ext cx="83400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3344"/>
                </a:solidFill>
                <a:latin typeface="+mj-lt"/>
              </a:rPr>
              <a:t>Predictive health analytics tool </a:t>
            </a:r>
            <a:r>
              <a:rPr lang="en-US" sz="1600" b="1" dirty="0">
                <a:solidFill>
                  <a:srgbClr val="003344"/>
                </a:solidFill>
                <a:latin typeface="+mj-lt"/>
              </a:rPr>
              <a:t>PhysIQ </a:t>
            </a:r>
            <a:r>
              <a:rPr lang="en-US" sz="1600" dirty="0">
                <a:solidFill>
                  <a:srgbClr val="003344"/>
                </a:solidFill>
                <a:latin typeface="+mj-lt"/>
              </a:rPr>
              <a:t>creates a personalized baseline for an</a:t>
            </a:r>
          </a:p>
          <a:p>
            <a:r>
              <a:rPr lang="en-US" sz="1600" dirty="0">
                <a:solidFill>
                  <a:srgbClr val="003344"/>
                </a:solidFill>
                <a:latin typeface="+mj-lt"/>
              </a:rPr>
              <a:t>individual’s health by </a:t>
            </a:r>
            <a:r>
              <a:rPr lang="en-US" sz="1600" b="1" dirty="0">
                <a:solidFill>
                  <a:srgbClr val="003344"/>
                </a:solidFill>
                <a:latin typeface="+mj-lt"/>
              </a:rPr>
              <a:t>collecting data from wearable devices </a:t>
            </a:r>
            <a:r>
              <a:rPr lang="en-US" sz="1600" dirty="0">
                <a:solidFill>
                  <a:srgbClr val="003344"/>
                </a:solidFill>
                <a:latin typeface="+mj-lt"/>
              </a:rPr>
              <a:t>or sensors.</a:t>
            </a:r>
          </a:p>
          <a:p>
            <a:r>
              <a:rPr lang="en-US" sz="1600" dirty="0">
                <a:solidFill>
                  <a:srgbClr val="003344"/>
                </a:solidFill>
                <a:latin typeface="+mj-lt"/>
              </a:rPr>
              <a:t>PhysIQ can be paired with most any device to </a:t>
            </a:r>
            <a:r>
              <a:rPr lang="en-US" sz="1600" b="1" dirty="0">
                <a:solidFill>
                  <a:srgbClr val="003344"/>
                </a:solidFill>
                <a:latin typeface="+mj-lt"/>
              </a:rPr>
              <a:t>constantly weigh an</a:t>
            </a:r>
          </a:p>
          <a:p>
            <a:r>
              <a:rPr lang="en-US" sz="1600" b="1" dirty="0">
                <a:solidFill>
                  <a:srgbClr val="003344"/>
                </a:solidFill>
                <a:latin typeface="+mj-lt"/>
              </a:rPr>
              <a:t>individual’s readings </a:t>
            </a:r>
            <a:r>
              <a:rPr lang="en-US" sz="1600" dirty="0">
                <a:solidFill>
                  <a:srgbClr val="003344"/>
                </a:solidFill>
                <a:latin typeface="+mj-lt"/>
              </a:rPr>
              <a:t>against their norms, detect anomalies and</a:t>
            </a:r>
          </a:p>
          <a:p>
            <a:r>
              <a:rPr lang="en-US" sz="1600" dirty="0">
                <a:solidFill>
                  <a:srgbClr val="003344"/>
                </a:solidFill>
                <a:latin typeface="+mj-lt"/>
              </a:rPr>
              <a:t>then </a:t>
            </a:r>
            <a:r>
              <a:rPr lang="en-US" sz="1600" b="1" dirty="0">
                <a:solidFill>
                  <a:srgbClr val="003344"/>
                </a:solidFill>
                <a:latin typeface="+mj-lt"/>
              </a:rPr>
              <a:t>alert healthcare providers</a:t>
            </a:r>
            <a:r>
              <a:rPr lang="en-US" sz="1600" dirty="0">
                <a:solidFill>
                  <a:srgbClr val="003344"/>
                </a:solidFill>
                <a:latin typeface="+mj-lt"/>
              </a:rPr>
              <a:t>, if necessary.</a:t>
            </a:r>
            <a:endParaRPr lang="en-US" sz="1600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733" y="2952036"/>
            <a:ext cx="5638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2F539D"/>
                </a:solidFill>
                <a:latin typeface="+mj-lt"/>
              </a:rPr>
              <a:t>A higher healthcare IQ</a:t>
            </a:r>
            <a:endParaRPr lang="en-US" sz="4000" b="1" dirty="0">
              <a:latin typeface="+mj-lt"/>
            </a:endParaRPr>
          </a:p>
        </p:txBody>
      </p:sp>
      <p:sp>
        <p:nvSpPr>
          <p:cNvPr id="18" name="Isosceles Triangle 14"/>
          <p:cNvSpPr/>
          <p:nvPr/>
        </p:nvSpPr>
        <p:spPr>
          <a:xfrm flipH="1">
            <a:off x="-30697" y="3614350"/>
            <a:ext cx="12260628" cy="3256351"/>
          </a:xfrm>
          <a:prstGeom prst="rtTriangle">
            <a:avLst/>
          </a:prstGeom>
          <a:solidFill>
            <a:srgbClr val="061B2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7341207" y="3532499"/>
            <a:ext cx="5351961" cy="342005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6408738" y="6575425"/>
            <a:ext cx="5412319" cy="128588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accent2"/>
                </a:solidFill>
              </a:rPr>
              <a:t>1.The Internet of Me: Your healthcare, </a:t>
            </a:r>
            <a:r>
              <a:rPr lang="en-US" dirty="0" smtClean="0">
                <a:solidFill>
                  <a:schemeClr val="accent2"/>
                </a:solidFill>
              </a:rPr>
              <a:t>personalized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465138" y="6575425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Copyright © 2015 Accenture 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56"/>
          <a:stretch/>
        </p:blipFill>
        <p:spPr>
          <a:xfrm>
            <a:off x="699668" y="190500"/>
            <a:ext cx="1898389" cy="65683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7213" y="2579182"/>
            <a:ext cx="83037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2.Outcome Economy:</a:t>
            </a:r>
          </a:p>
          <a:p>
            <a:r>
              <a:rPr lang="en-US" sz="4000" b="1" dirty="0">
                <a:solidFill>
                  <a:schemeClr val="bg2"/>
                </a:solidFill>
              </a:rPr>
              <a:t>Hardware producing</a:t>
            </a:r>
          </a:p>
          <a:p>
            <a:r>
              <a:rPr lang="en-US" sz="4000" b="1" dirty="0">
                <a:solidFill>
                  <a:schemeClr val="bg2"/>
                </a:solidFill>
              </a:rPr>
              <a:t>healthy results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1714" y="4518174"/>
            <a:ext cx="9305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New intelligence is bridging the digital enterprise and </a:t>
            </a: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physical </a:t>
            </a:r>
            <a:r>
              <a:rPr lang="en-US" sz="2400" dirty="0">
                <a:solidFill>
                  <a:schemeClr val="bg1"/>
                </a:solidFill>
              </a:rPr>
              <a:t>world. It’s about more than technology; it’s </a:t>
            </a:r>
            <a:r>
              <a:rPr lang="en-US" sz="2400" dirty="0" smtClean="0">
                <a:solidFill>
                  <a:schemeClr val="bg1"/>
                </a:solidFill>
              </a:rPr>
              <a:t>about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delivering results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3"/>
          <a:stretch/>
        </p:blipFill>
        <p:spPr>
          <a:xfrm>
            <a:off x="7509559" y="190500"/>
            <a:ext cx="4118425" cy="6568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1" t="61109"/>
          <a:stretch/>
        </p:blipFill>
        <p:spPr>
          <a:xfrm>
            <a:off x="-19050" y="-38100"/>
            <a:ext cx="4047914" cy="2868662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465138" y="6575425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Copyright © 2015 Accenture 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53" y="210531"/>
            <a:ext cx="4589956" cy="4283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3" y="570218"/>
            <a:ext cx="4149542" cy="38952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7989" y="258677"/>
            <a:ext cx="11425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bg2"/>
                </a:solidFill>
              </a:rPr>
              <a:t>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46534" y="258677"/>
            <a:ext cx="17901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z="2600" dirty="0">
                <a:solidFill>
                  <a:schemeClr val="bg2"/>
                </a:solidFill>
              </a:rPr>
              <a:t>Tomorrow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7034" y="760934"/>
            <a:ext cx="940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Tracking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8808" y="1775497"/>
            <a:ext cx="9623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Wearables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8166" y="1244907"/>
            <a:ext cx="1032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Remote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Monitoring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44471" y="899433"/>
            <a:ext cx="1101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Pre-appointments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68329" y="1405235"/>
            <a:ext cx="900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Directions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App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74478" y="731885"/>
            <a:ext cx="1171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Wait Time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Notifications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31089" y="4541480"/>
            <a:ext cx="48618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</a:rPr>
              <a:t>High-tech operating rooms allow tracking </a:t>
            </a:r>
            <a:r>
              <a:rPr lang="en-US" sz="1500" dirty="0" smtClean="0">
                <a:solidFill>
                  <a:schemeClr val="bg1"/>
                </a:solidFill>
              </a:rPr>
              <a:t>of patient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staff </a:t>
            </a:r>
            <a:r>
              <a:rPr lang="en-US" sz="1500" dirty="0">
                <a:solidFill>
                  <a:schemeClr val="bg1"/>
                </a:solidFill>
              </a:rPr>
              <a:t>and tools so everything is at </a:t>
            </a:r>
            <a:r>
              <a:rPr lang="en-US" sz="1500" dirty="0" smtClean="0">
                <a:solidFill>
                  <a:schemeClr val="bg1"/>
                </a:solidFill>
              </a:rPr>
              <a:t>the right </a:t>
            </a:r>
            <a:r>
              <a:rPr lang="en-US" sz="1500" dirty="0">
                <a:solidFill>
                  <a:schemeClr val="bg1"/>
                </a:solidFill>
              </a:rPr>
              <a:t>place at </a:t>
            </a:r>
            <a:r>
              <a:rPr lang="en-US" sz="1500" dirty="0" smtClean="0">
                <a:solidFill>
                  <a:schemeClr val="bg1"/>
                </a:solidFill>
              </a:rPr>
              <a:t/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the </a:t>
            </a:r>
            <a:r>
              <a:rPr lang="en-US" sz="1500" dirty="0">
                <a:solidFill>
                  <a:schemeClr val="bg1"/>
                </a:solidFill>
              </a:rPr>
              <a:t>right time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</a:rPr>
              <a:t>Wearables provide customized feedback </a:t>
            </a:r>
            <a:r>
              <a:rPr lang="en-US" sz="1500" dirty="0" smtClean="0">
                <a:solidFill>
                  <a:schemeClr val="bg1"/>
                </a:solidFill>
              </a:rPr>
              <a:t>on </a:t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your </a:t>
            </a:r>
            <a:r>
              <a:rPr lang="en-US" sz="1500" dirty="0">
                <a:solidFill>
                  <a:schemeClr val="bg1"/>
                </a:solidFill>
              </a:rPr>
              <a:t>health</a:t>
            </a:r>
          </a:p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bg1"/>
                </a:solidFill>
              </a:rPr>
              <a:t>Remote monitoring tools (blood pressure </a:t>
            </a:r>
            <a:r>
              <a:rPr lang="en-US" sz="1500" dirty="0" smtClean="0">
                <a:solidFill>
                  <a:schemeClr val="bg1"/>
                </a:solidFill>
              </a:rPr>
              <a:t>cuffs, glucometers</a:t>
            </a:r>
            <a:r>
              <a:rPr lang="en-US" sz="1500" dirty="0">
                <a:solidFill>
                  <a:schemeClr val="bg1"/>
                </a:solidFill>
              </a:rPr>
              <a:t>) keep people safe and healthy </a:t>
            </a:r>
            <a:r>
              <a:rPr lang="en-US" sz="1500" dirty="0" smtClean="0">
                <a:solidFill>
                  <a:schemeClr val="bg1"/>
                </a:solidFill>
              </a:rPr>
              <a:t>in </a:t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their </a:t>
            </a:r>
            <a:r>
              <a:rPr lang="en-US" sz="1500" dirty="0">
                <a:solidFill>
                  <a:schemeClr val="bg1"/>
                </a:solidFill>
              </a:rPr>
              <a:t>homes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9" y="4519787"/>
            <a:ext cx="450040" cy="4815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5" y="5300885"/>
            <a:ext cx="288991" cy="4693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87" y="5983940"/>
            <a:ext cx="405385" cy="3485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98" y="4555510"/>
            <a:ext cx="438913" cy="4642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71" y="5225580"/>
            <a:ext cx="349564" cy="4724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16" y="5859597"/>
            <a:ext cx="406709" cy="4084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104821" y="4529525"/>
            <a:ext cx="501605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500" dirty="0">
                <a:solidFill>
                  <a:schemeClr val="bg1"/>
                </a:solidFill>
              </a:rPr>
              <a:t>Bypass the lengthy check-in process by </a:t>
            </a:r>
            <a:r>
              <a:rPr lang="en-US" sz="1500" dirty="0" smtClean="0">
                <a:solidFill>
                  <a:schemeClr val="bg1"/>
                </a:solidFill>
              </a:rPr>
              <a:t>receiving </a:t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a </a:t>
            </a:r>
            <a:r>
              <a:rPr lang="en-US" sz="1500" dirty="0">
                <a:solidFill>
                  <a:schemeClr val="bg1"/>
                </a:solidFill>
              </a:rPr>
              <a:t>wearable band pre-appointment</a:t>
            </a: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chemeClr val="bg1"/>
                </a:solidFill>
              </a:rPr>
              <a:t>Use an app for turn-by-turn directions </a:t>
            </a:r>
            <a:r>
              <a:rPr lang="en-US" sz="1500" dirty="0" smtClean="0">
                <a:solidFill>
                  <a:schemeClr val="bg1"/>
                </a:solidFill>
              </a:rPr>
              <a:t>through </a:t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a </a:t>
            </a:r>
            <a:r>
              <a:rPr lang="en-US" sz="1500" dirty="0">
                <a:solidFill>
                  <a:schemeClr val="bg1"/>
                </a:solidFill>
              </a:rPr>
              <a:t>hospital facility</a:t>
            </a:r>
          </a:p>
          <a:p>
            <a:pPr>
              <a:spcAft>
                <a:spcPts val="1200"/>
              </a:spcAft>
            </a:pPr>
            <a:r>
              <a:rPr lang="en-US" sz="1500" dirty="0">
                <a:solidFill>
                  <a:schemeClr val="bg1"/>
                </a:solidFill>
              </a:rPr>
              <a:t>Be notified of your caregiver and the wait </a:t>
            </a:r>
            <a:r>
              <a:rPr lang="en-US" sz="1500" dirty="0" smtClean="0">
                <a:solidFill>
                  <a:schemeClr val="bg1"/>
                </a:solidFill>
              </a:rPr>
              <a:t>time </a:t>
            </a:r>
            <a:br>
              <a:rPr lang="en-US" sz="1500" dirty="0" smtClean="0">
                <a:solidFill>
                  <a:schemeClr val="bg1"/>
                </a:solidFill>
              </a:rPr>
            </a:br>
            <a:r>
              <a:rPr lang="en-US" sz="1500" dirty="0" smtClean="0">
                <a:solidFill>
                  <a:schemeClr val="bg1"/>
                </a:solidFill>
              </a:rPr>
              <a:t>before a </a:t>
            </a:r>
            <a:r>
              <a:rPr lang="en-US" sz="1500" dirty="0">
                <a:solidFill>
                  <a:schemeClr val="bg1"/>
                </a:solidFill>
              </a:rPr>
              <a:t>clinician even steps into the room</a:t>
            </a:r>
            <a:endParaRPr lang="en-US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53249" y="258677"/>
            <a:ext cx="45719" cy="6445336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2.Outcome Economy: Hardware producing healthy results</a:t>
            </a:r>
            <a:endParaRPr lang="en-AU" dirty="0">
              <a:solidFill>
                <a:schemeClr val="bg2"/>
              </a:solidFill>
            </a:endParaRP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6448372" y="6578443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chemeClr val="bg1"/>
                </a:solidFill>
              </a:rPr>
              <a:t>Copyright © 2015 Accenture 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8938"/>
            <a:ext cx="12187238" cy="2283863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75" y="387132"/>
            <a:ext cx="2039287" cy="2054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1" y="442353"/>
            <a:ext cx="2039287" cy="20806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1373" y="1181250"/>
            <a:ext cx="3853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                  of doctors </a:t>
            </a:r>
            <a:r>
              <a:rPr lang="en-US" sz="1600" dirty="0">
                <a:solidFill>
                  <a:schemeClr val="accent5"/>
                </a:solidFill>
              </a:rPr>
              <a:t>say their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patients’ use of </a:t>
            </a:r>
            <a:r>
              <a:rPr lang="en-US" sz="1600" b="1" dirty="0">
                <a:solidFill>
                  <a:schemeClr val="accent5"/>
                </a:solidFill>
              </a:rPr>
              <a:t>wearable health</a:t>
            </a:r>
          </a:p>
          <a:p>
            <a:r>
              <a:rPr lang="en-US" sz="1600" b="1" dirty="0">
                <a:solidFill>
                  <a:schemeClr val="accent5"/>
                </a:solidFill>
              </a:rPr>
              <a:t>devices helps patient </a:t>
            </a:r>
            <a:r>
              <a:rPr lang="en-US" sz="1600" dirty="0">
                <a:solidFill>
                  <a:schemeClr val="accent5"/>
                </a:solidFill>
              </a:rPr>
              <a:t>engagement</a:t>
            </a:r>
          </a:p>
          <a:p>
            <a:r>
              <a:rPr lang="en-US" sz="1600" dirty="0">
                <a:solidFill>
                  <a:schemeClr val="accent5"/>
                </a:solidFill>
              </a:rPr>
              <a:t>with their own health</a:t>
            </a:r>
            <a:r>
              <a:rPr lang="en-US" sz="1600" dirty="0" smtClean="0">
                <a:solidFill>
                  <a:schemeClr val="accent5"/>
                </a:solidFill>
              </a:rPr>
              <a:t>.</a:t>
            </a:r>
            <a:endParaRPr lang="en-US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2295" y="454022"/>
            <a:ext cx="171393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solidFill>
                  <a:schemeClr val="accent5"/>
                </a:solidFill>
                <a:latin typeface="+mj-lt"/>
              </a:rPr>
              <a:t>85</a:t>
            </a:r>
            <a:r>
              <a:rPr lang="en-US" sz="7000" b="1" baseline="30000" dirty="0" smtClean="0">
                <a:solidFill>
                  <a:schemeClr val="accent5"/>
                </a:solidFill>
                <a:latin typeface="+mj-lt"/>
              </a:rPr>
              <a:t>%</a:t>
            </a:r>
            <a:endParaRPr lang="en-US" sz="7000" b="1" baseline="30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2604" y="1181250"/>
            <a:ext cx="3853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                   patients </a:t>
            </a:r>
            <a:r>
              <a:rPr lang="en-US" sz="1600" dirty="0">
                <a:solidFill>
                  <a:schemeClr val="accent5"/>
                </a:solidFill>
              </a:rPr>
              <a:t>say </a:t>
            </a:r>
            <a:r>
              <a:rPr lang="en-US" sz="1600" dirty="0" smtClean="0">
                <a:solidFill>
                  <a:schemeClr val="accent5"/>
                </a:solidFill>
              </a:rPr>
              <a:t>the use </a:t>
            </a:r>
            <a:br>
              <a:rPr lang="en-US" sz="1600" dirty="0" smtClean="0">
                <a:solidFill>
                  <a:schemeClr val="accent5"/>
                </a:solidFill>
              </a:rPr>
            </a:br>
            <a:r>
              <a:rPr lang="en-US" sz="1600" dirty="0" smtClean="0">
                <a:solidFill>
                  <a:schemeClr val="accent5"/>
                </a:solidFill>
              </a:rPr>
              <a:t>of </a:t>
            </a:r>
            <a:r>
              <a:rPr lang="en-US" sz="1600" b="1" dirty="0">
                <a:solidFill>
                  <a:schemeClr val="accent5"/>
                </a:solidFill>
              </a:rPr>
              <a:t>technology to manage </a:t>
            </a:r>
            <a:r>
              <a:rPr lang="en-US" sz="1600" b="1" dirty="0" smtClean="0">
                <a:solidFill>
                  <a:schemeClr val="accent5"/>
                </a:solidFill>
              </a:rPr>
              <a:t>their </a:t>
            </a:r>
            <a:br>
              <a:rPr lang="en-US" sz="1600" b="1" dirty="0" smtClean="0">
                <a:solidFill>
                  <a:schemeClr val="accent5"/>
                </a:solidFill>
              </a:rPr>
            </a:br>
            <a:r>
              <a:rPr lang="en-US" sz="1600" b="1" dirty="0" smtClean="0">
                <a:solidFill>
                  <a:schemeClr val="accent5"/>
                </a:solidFill>
              </a:rPr>
              <a:t>health </a:t>
            </a:r>
            <a:r>
              <a:rPr lang="en-US" sz="1600" dirty="0" smtClean="0">
                <a:solidFill>
                  <a:schemeClr val="accent5"/>
                </a:solidFill>
              </a:rPr>
              <a:t>has </a:t>
            </a:r>
            <a:r>
              <a:rPr lang="en-US" sz="1600" dirty="0">
                <a:solidFill>
                  <a:schemeClr val="accent5"/>
                </a:solidFill>
              </a:rPr>
              <a:t>the potential to </a:t>
            </a:r>
            <a:r>
              <a:rPr lang="en-US" sz="1600" b="1" dirty="0" smtClean="0">
                <a:solidFill>
                  <a:schemeClr val="accent5"/>
                </a:solidFill>
              </a:rPr>
              <a:t>improve</a:t>
            </a:r>
            <a:r>
              <a:rPr lang="en-US" sz="1600" dirty="0" smtClean="0">
                <a:solidFill>
                  <a:schemeClr val="accent5"/>
                </a:solidFill>
              </a:rPr>
              <a:t> their </a:t>
            </a:r>
            <a:r>
              <a:rPr lang="en-US" sz="1600" dirty="0">
                <a:solidFill>
                  <a:schemeClr val="accent5"/>
                </a:solidFill>
              </a:rPr>
              <a:t>health</a:t>
            </a:r>
            <a:r>
              <a:rPr lang="en-US" sz="1600" dirty="0" smtClean="0">
                <a:solidFill>
                  <a:schemeClr val="accent5"/>
                </a:solidFill>
              </a:rPr>
              <a:t>.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3526" y="454022"/>
            <a:ext cx="171393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b="1" dirty="0" smtClean="0">
                <a:solidFill>
                  <a:schemeClr val="accent5"/>
                </a:solidFill>
                <a:latin typeface="+mj-lt"/>
              </a:rPr>
              <a:t>76</a:t>
            </a:r>
            <a:r>
              <a:rPr lang="en-US" sz="7000" b="1" baseline="30000" dirty="0" smtClean="0">
                <a:solidFill>
                  <a:schemeClr val="accent5"/>
                </a:solidFill>
                <a:latin typeface="+mj-lt"/>
              </a:rPr>
              <a:t>%</a:t>
            </a:r>
            <a:endParaRPr lang="en-US" sz="7000" b="1" baseline="300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-30697" y="4914900"/>
            <a:ext cx="12260628" cy="1955801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94" y="3151849"/>
            <a:ext cx="3666751" cy="3206503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2.Outcome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Economy: Hardware producing healthy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results</a:t>
            </a:r>
            <a:endParaRPr lang="en-AU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5400" y="4000500"/>
            <a:ext cx="4584700" cy="2527756"/>
            <a:chOff x="-25400" y="4000500"/>
            <a:chExt cx="4584700" cy="25277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3" t="49691" r="-7701" b="10556"/>
            <a:stretch/>
          </p:blipFill>
          <p:spPr>
            <a:xfrm>
              <a:off x="-12701" y="4411620"/>
              <a:ext cx="4098927" cy="2116636"/>
            </a:xfrm>
            <a:prstGeom prst="snip1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-25400" y="4000500"/>
              <a:ext cx="4584700" cy="1651000"/>
            </a:xfrm>
            <a:custGeom>
              <a:avLst/>
              <a:gdLst>
                <a:gd name="connsiteX0" fmla="*/ 0 w 4584700"/>
                <a:gd name="connsiteY0" fmla="*/ 914400 h 1651000"/>
                <a:gd name="connsiteX1" fmla="*/ 4584700 w 4584700"/>
                <a:gd name="connsiteY1" fmla="*/ 1651000 h 1651000"/>
                <a:gd name="connsiteX2" fmla="*/ 2844800 w 4584700"/>
                <a:gd name="connsiteY2" fmla="*/ 241300 h 1651000"/>
                <a:gd name="connsiteX3" fmla="*/ 12700 w 4584700"/>
                <a:gd name="connsiteY3" fmla="*/ 0 h 1651000"/>
                <a:gd name="connsiteX4" fmla="*/ 0 w 4584700"/>
                <a:gd name="connsiteY4" fmla="*/ 91440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4700" h="1651000">
                  <a:moveTo>
                    <a:pt x="0" y="914400"/>
                  </a:moveTo>
                  <a:lnTo>
                    <a:pt x="4584700" y="1651000"/>
                  </a:lnTo>
                  <a:lnTo>
                    <a:pt x="2844800" y="241300"/>
                  </a:lnTo>
                  <a:lnTo>
                    <a:pt x="12700" y="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61B2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55733" y="3647105"/>
            <a:ext cx="83400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Proteus Digital Health </a:t>
            </a:r>
            <a:r>
              <a:rPr lang="en-US" sz="1600" dirty="0">
                <a:solidFill>
                  <a:schemeClr val="bg1"/>
                </a:solidFill>
              </a:rPr>
              <a:t>integrates a tiny </a:t>
            </a:r>
            <a:r>
              <a:rPr lang="en-US" sz="1600" b="1" dirty="0">
                <a:solidFill>
                  <a:schemeClr val="bg1"/>
                </a:solidFill>
              </a:rPr>
              <a:t>sensor in the pills </a:t>
            </a:r>
            <a:r>
              <a:rPr lang="en-US" sz="1600" dirty="0">
                <a:solidFill>
                  <a:schemeClr val="bg1"/>
                </a:solidFill>
              </a:rPr>
              <a:t>it produces. The sensor</a:t>
            </a:r>
          </a:p>
          <a:p>
            <a:r>
              <a:rPr lang="en-US" sz="1600" dirty="0">
                <a:solidFill>
                  <a:schemeClr val="bg1"/>
                </a:solidFill>
              </a:rPr>
              <a:t>works </a:t>
            </a:r>
            <a:r>
              <a:rPr lang="en-US" sz="1600" b="1" dirty="0">
                <a:solidFill>
                  <a:schemeClr val="bg1"/>
                </a:solidFill>
              </a:rPr>
              <a:t>with a wearable device and mobile app </a:t>
            </a:r>
            <a:r>
              <a:rPr lang="en-US" sz="1600" dirty="0">
                <a:solidFill>
                  <a:schemeClr val="bg1"/>
                </a:solidFill>
              </a:rPr>
              <a:t>to provide full “adherence</a:t>
            </a:r>
          </a:p>
          <a:p>
            <a:r>
              <a:rPr lang="en-US" sz="1600" dirty="0">
                <a:solidFill>
                  <a:schemeClr val="bg1"/>
                </a:solidFill>
              </a:rPr>
              <a:t>transparency” for patients, healthcare providers and payers. The outcomes?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Greater adherence, more </a:t>
            </a:r>
            <a:r>
              <a:rPr lang="en-US" sz="1600" b="1" dirty="0" smtClean="0">
                <a:solidFill>
                  <a:schemeClr val="bg1"/>
                </a:solidFill>
              </a:rPr>
              <a:t>effective </a:t>
            </a:r>
            <a:r>
              <a:rPr lang="en-US" sz="1600" b="1" dirty="0">
                <a:solidFill>
                  <a:schemeClr val="bg1"/>
                </a:solidFill>
              </a:rPr>
              <a:t>treatments and cost savings.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5733" y="2952036"/>
            <a:ext cx="4491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Smarter medicine</a:t>
            </a:r>
            <a:endParaRPr lang="en-US" sz="4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48372" y="6578443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Copyright © 2015 Accenture 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5"/>
          <a:stretch/>
        </p:blipFill>
        <p:spPr>
          <a:xfrm>
            <a:off x="7431314" y="174326"/>
            <a:ext cx="4167950" cy="6602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4643" y="2515062"/>
            <a:ext cx="94959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900" b="1" spc="-150" dirty="0">
                <a:solidFill>
                  <a:schemeClr val="accent3"/>
                </a:solidFill>
              </a:rPr>
              <a:t>3. The Platform</a:t>
            </a:r>
          </a:p>
          <a:p>
            <a:r>
              <a:rPr lang="en-US" sz="3900" b="1" spc="-150" dirty="0">
                <a:solidFill>
                  <a:schemeClr val="accent3"/>
                </a:solidFill>
              </a:rPr>
              <a:t>(</a:t>
            </a:r>
            <a:r>
              <a:rPr lang="en-US" sz="3900" b="1" spc="-150" dirty="0" smtClean="0">
                <a:solidFill>
                  <a:schemeClr val="accent3"/>
                </a:solidFill>
              </a:rPr>
              <a:t>R)evolution: Defining</a:t>
            </a:r>
            <a:endParaRPr lang="en-US" sz="3900" b="1" spc="-150" dirty="0">
              <a:solidFill>
                <a:schemeClr val="accent3"/>
              </a:solidFill>
            </a:endParaRPr>
          </a:p>
          <a:p>
            <a:r>
              <a:rPr lang="en-US" sz="3900" b="1" spc="-150" dirty="0">
                <a:solidFill>
                  <a:schemeClr val="accent3"/>
                </a:solidFill>
              </a:rPr>
              <a:t>ecosystems, </a:t>
            </a:r>
            <a:r>
              <a:rPr lang="en-US" sz="3900" b="1" spc="-150" dirty="0" smtClean="0">
                <a:solidFill>
                  <a:schemeClr val="accent3"/>
                </a:solidFill>
              </a:rPr>
              <a:t>redefining healthcare</a:t>
            </a:r>
            <a:endParaRPr lang="en-US" sz="3900" spc="-15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1714" y="4454054"/>
            <a:ext cx="899885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accent5"/>
                </a:solidFill>
              </a:rPr>
              <a:t>Healthcare IT platforms capture data from disparate </a:t>
            </a:r>
            <a:r>
              <a:rPr lang="en-US" sz="2300" dirty="0" smtClean="0">
                <a:solidFill>
                  <a:schemeClr val="accent5"/>
                </a:solidFill>
              </a:rPr>
              <a:t>sources (e.g</a:t>
            </a:r>
            <a:r>
              <a:rPr lang="en-US" sz="2300" dirty="0">
                <a:solidFill>
                  <a:schemeClr val="accent5"/>
                </a:solidFill>
              </a:rPr>
              <a:t>., wearables, phones, glucometers), and connect it to </a:t>
            </a:r>
            <a:r>
              <a:rPr lang="en-US" sz="2300" dirty="0" smtClean="0">
                <a:solidFill>
                  <a:schemeClr val="accent5"/>
                </a:solidFill>
              </a:rPr>
              <a:t>provide patients </a:t>
            </a:r>
            <a:r>
              <a:rPr lang="en-US" sz="2300" dirty="0">
                <a:solidFill>
                  <a:schemeClr val="accent5"/>
                </a:solidFill>
              </a:rPr>
              <a:t>and caregivers a holistic and real-time view of your health.</a:t>
            </a:r>
            <a:endParaRPr lang="en-US" sz="23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34"/>
          <a:stretch/>
        </p:blipFill>
        <p:spPr>
          <a:xfrm>
            <a:off x="898299" y="174326"/>
            <a:ext cx="1743302" cy="6602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65532" r="-7701" b="2951"/>
          <a:stretch/>
        </p:blipFill>
        <p:spPr>
          <a:xfrm>
            <a:off x="-12701" y="-14514"/>
            <a:ext cx="5495223" cy="2249714"/>
          </a:xfrm>
          <a:prstGeom prst="snip1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465138" y="6575425"/>
            <a:ext cx="5412319" cy="128588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Copyright © 2015 Accenture  All rights reserved.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a7249ff9137735267271cf6681d731abd3c386"/>
  <p:tag name="ISPRING_RESOURCE_PATHS_HASH_PRESENTER" val="82532151e9c97188e16f22f45bdf5aa2725d346"/>
</p:tagLst>
</file>

<file path=ppt/theme/theme1.xml><?xml version="1.0" encoding="utf-8"?>
<a:theme xmlns:a="http://schemas.openxmlformats.org/drawingml/2006/main" name="Accenture_Color_Top_16-9">
  <a:themeElements>
    <a:clrScheme name="Tech Vision">
      <a:dk1>
        <a:sysClr val="windowText" lastClr="000000"/>
      </a:dk1>
      <a:lt1>
        <a:sysClr val="window" lastClr="FFFFFF"/>
      </a:lt1>
      <a:dk2>
        <a:srgbClr val="666666"/>
      </a:dk2>
      <a:lt2>
        <a:srgbClr val="FFDD00"/>
      </a:lt2>
      <a:accent1>
        <a:srgbClr val="88DD00"/>
      </a:accent1>
      <a:accent2>
        <a:srgbClr val="2F539C"/>
      </a:accent2>
      <a:accent3>
        <a:srgbClr val="FF9900"/>
      </a:accent3>
      <a:accent4>
        <a:srgbClr val="AA1133"/>
      </a:accent4>
      <a:accent5>
        <a:srgbClr val="003344"/>
      </a:accent5>
      <a:accent6>
        <a:srgbClr val="993399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bc841b31-d549-43ed-bc47-0086310aa7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80F3B2C10C74BB61478E4247D6E77" ma:contentTypeVersion="4" ma:contentTypeDescription="Create a new document." ma:contentTypeScope="" ma:versionID="d2455c0e9b9a140f66352760918369d2">
  <xsd:schema xmlns:xsd="http://www.w3.org/2001/XMLSchema" xmlns:p="http://schemas.microsoft.com/office/2006/metadata/properties" xmlns:ns2="bc841b31-d549-43ed-bc47-0086310aa7e9" targetNamespace="http://schemas.microsoft.com/office/2006/metadata/properties" ma:root="true" ma:fieldsID="6fb601ecebdc2980ffc5069a32c2b7a3" ns2:_="">
    <xsd:import namespace="bc841b31-d549-43ed-bc47-0086310aa7e9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c841b31-d549-43ed-bc47-0086310aa7e9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2B386E-ABF9-4D5F-8C24-680FD2AAD81A}">
  <ds:schemaRefs>
    <ds:schemaRef ds:uri="bc841b31-d549-43ed-bc47-0086310aa7e9"/>
    <ds:schemaRef ds:uri="http://www.w3.org/XML/1998/namespace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8F2E871-E5D0-48CF-AAD2-68AC07F47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41b31-d549-43ed-bc47-0086310aa7e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10414A2-EAE3-493E-A6D8-38C454402F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Accenture_Color_Top_16-9</Template>
  <TotalTime>0</TotalTime>
  <Words>1195</Words>
  <Application>Microsoft Office PowerPoint</Application>
  <PresentationFormat>Custom</PresentationFormat>
  <Paragraphs>197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Accenture_Color_Top_16-9</vt:lpstr>
      <vt:lpstr>Top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2015-05-27T16:56:53Z</dcterms:created>
  <dcterms:modified xsi:type="dcterms:W3CDTF">2015-06-22T19:50:02Z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0x0101007F480F3B2C10C74BB61478E4247D6E77</vt:lpwstr>
  </property>
</Properties>
</file>