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78" r:id="rId3"/>
    <p:sldId id="453" r:id="rId4"/>
    <p:sldId id="454" r:id="rId5"/>
    <p:sldId id="455" r:id="rId6"/>
    <p:sldId id="456" r:id="rId7"/>
    <p:sldId id="460" r:id="rId8"/>
    <p:sldId id="458" r:id="rId9"/>
    <p:sldId id="461" r:id="rId10"/>
    <p:sldId id="448" r:id="rId1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686"/>
    <a:srgbClr val="000000"/>
    <a:srgbClr val="FFFF66"/>
    <a:srgbClr val="FF99CC"/>
    <a:srgbClr val="FF66CC"/>
    <a:srgbClr val="FFFF99"/>
    <a:srgbClr val="00FF00"/>
    <a:srgbClr val="339933"/>
    <a:srgbClr val="0033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4702" autoAdjust="0"/>
    <p:restoredTop sz="94748" autoAdjust="0"/>
  </p:normalViewPr>
  <p:slideViewPr>
    <p:cSldViewPr snapToGrid="0" snapToObjects="1">
      <p:cViewPr>
        <p:scale>
          <a:sx n="100" d="100"/>
          <a:sy n="100" d="100"/>
        </p:scale>
        <p:origin x="-117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768"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3655560496798"/>
          <c:y val="2.667981570796801E-2"/>
          <c:w val="0.87357440785018148"/>
          <c:h val="0.79079341109758527"/>
        </c:manualLayout>
      </c:layout>
      <c:barChart>
        <c:barDir val="col"/>
        <c:grouping val="clustered"/>
        <c:varyColors val="0"/>
        <c:ser>
          <c:idx val="0"/>
          <c:order val="0"/>
          <c:tx>
            <c:strRef>
              <c:f>Sheet1!$B$1</c:f>
              <c:strCache>
                <c:ptCount val="1"/>
                <c:pt idx="0">
                  <c:v>NIM includes Amortization of Indemnification Asset </c:v>
                </c:pt>
              </c:strCache>
            </c:strRef>
          </c:tx>
          <c:invertIfNegative val="0"/>
          <c:dLbls>
            <c:dLbl>
              <c:idx val="0"/>
              <c:layout>
                <c:manualLayout>
                  <c:x val="-1.2162677244684336E-2"/>
                  <c:y val="-2.3767078142784373E-3"/>
                </c:manualLayout>
              </c:layout>
              <c:dLblPos val="outEnd"/>
              <c:showLegendKey val="0"/>
              <c:showVal val="1"/>
              <c:showCatName val="0"/>
              <c:showSerName val="0"/>
              <c:showPercent val="0"/>
              <c:showBubbleSize val="0"/>
            </c:dLbl>
            <c:dLbl>
              <c:idx val="1"/>
              <c:layout>
                <c:manualLayout>
                  <c:x val="-1.0642342589098793E-2"/>
                  <c:y val="0"/>
                </c:manualLayout>
              </c:layout>
              <c:dLblPos val="outEnd"/>
              <c:showLegendKey val="0"/>
              <c:showVal val="1"/>
              <c:showCatName val="0"/>
              <c:showSerName val="0"/>
              <c:showPercent val="0"/>
              <c:showBubbleSize val="0"/>
            </c:dLbl>
            <c:dLbl>
              <c:idx val="2"/>
              <c:layout>
                <c:manualLayout>
                  <c:x val="-1.5203346555855419E-2"/>
                  <c:y val="0"/>
                </c:manualLayout>
              </c:layout>
              <c:dLblPos val="outEnd"/>
              <c:showLegendKey val="0"/>
              <c:showVal val="1"/>
              <c:showCatName val="0"/>
              <c:showSerName val="0"/>
              <c:showPercent val="0"/>
              <c:showBubbleSize val="0"/>
            </c:dLbl>
            <c:dLbl>
              <c:idx val="3"/>
              <c:layout>
                <c:manualLayout>
                  <c:x val="-1.2162677244684336E-2"/>
                  <c:y val="0"/>
                </c:manualLayout>
              </c:layout>
              <c:dLblPos val="outEnd"/>
              <c:showLegendKey val="0"/>
              <c:showVal val="1"/>
              <c:showCatName val="0"/>
              <c:showSerName val="0"/>
              <c:showPercent val="0"/>
              <c:showBubbleSize val="0"/>
            </c:dLbl>
            <c:dLbl>
              <c:idx val="4"/>
              <c:layout>
                <c:manualLayout>
                  <c:x val="-1.9764350522612044E-2"/>
                  <c:y val="-2.3767078142784373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Sheet1!$B$2:$B$6</c:f>
              <c:numCache>
                <c:formatCode>0.00%</c:formatCode>
                <c:ptCount val="5"/>
                <c:pt idx="0">
                  <c:v>4.58E-2</c:v>
                </c:pt>
                <c:pt idx="1">
                  <c:v>4.6300000000000001E-2</c:v>
                </c:pt>
                <c:pt idx="2">
                  <c:v>4.41E-2</c:v>
                </c:pt>
                <c:pt idx="3">
                  <c:v>4.24E-2</c:v>
                </c:pt>
                <c:pt idx="4">
                  <c:v>4.2900000000000001E-2</c:v>
                </c:pt>
              </c:numCache>
            </c:numRef>
          </c:val>
        </c:ser>
        <c:ser>
          <c:idx val="1"/>
          <c:order val="1"/>
          <c:tx>
            <c:strRef>
              <c:f>Sheet1!$C$1</c:f>
              <c:strCache>
                <c:ptCount val="1"/>
                <c:pt idx="0">
                  <c:v>Net Interest Margin</c:v>
                </c:pt>
              </c:strCache>
            </c:strRef>
          </c:tx>
          <c:spPr>
            <a:solidFill>
              <a:schemeClr val="tx1"/>
            </a:solidFill>
          </c:spPr>
          <c:invertIfNegative val="0"/>
          <c:dLbls>
            <c:dLbl>
              <c:idx val="0"/>
              <c:layout>
                <c:manualLayout>
                  <c:x val="0"/>
                  <c:y val="2.6705212999806184E-3"/>
                </c:manualLayout>
              </c:layout>
              <c:showLegendKey val="0"/>
              <c:showVal val="1"/>
              <c:showCatName val="0"/>
              <c:showSerName val="0"/>
              <c:showPercent val="0"/>
              <c:showBubbleSize val="0"/>
            </c:dLbl>
            <c:dLbl>
              <c:idx val="1"/>
              <c:layout>
                <c:manualLayout>
                  <c:x val="6.0813386223421678E-3"/>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Sheet1!$C$2:$C$6</c:f>
              <c:numCache>
                <c:formatCode>0.00%</c:formatCode>
                <c:ptCount val="5"/>
                <c:pt idx="0">
                  <c:v>4.7800000000000002E-2</c:v>
                </c:pt>
                <c:pt idx="1">
                  <c:v>4.7500000000000001E-2</c:v>
                </c:pt>
                <c:pt idx="2">
                  <c:v>4.5199999999999997E-2</c:v>
                </c:pt>
                <c:pt idx="3">
                  <c:v>4.3200000000000002E-2</c:v>
                </c:pt>
                <c:pt idx="4">
                  <c:v>4.3700000000000003E-2</c:v>
                </c:pt>
              </c:numCache>
            </c:numRef>
          </c:val>
        </c:ser>
        <c:dLbls>
          <c:showLegendKey val="0"/>
          <c:showVal val="0"/>
          <c:showCatName val="0"/>
          <c:showSerName val="0"/>
          <c:showPercent val="0"/>
          <c:showBubbleSize val="0"/>
        </c:dLbls>
        <c:gapWidth val="150"/>
        <c:axId val="83506304"/>
        <c:axId val="83507840"/>
      </c:barChart>
      <c:lineChart>
        <c:grouping val="standard"/>
        <c:varyColors val="0"/>
        <c:ser>
          <c:idx val="2"/>
          <c:order val="2"/>
          <c:tx>
            <c:strRef>
              <c:f>Sheet1!$D$1</c:f>
              <c:strCache>
                <c:ptCount val="1"/>
                <c:pt idx="0">
                  <c:v>Net Interest Income includes Amortization of IA</c:v>
                </c:pt>
              </c:strCache>
            </c:strRef>
          </c:tx>
          <c:spPr>
            <a:ln w="38100">
              <a:solidFill>
                <a:srgbClr val="FEBD3B"/>
              </a:solidFill>
            </a:ln>
          </c:spPr>
          <c:marker>
            <c:symbol val="square"/>
            <c:size val="7"/>
            <c:spPr>
              <a:solidFill>
                <a:srgbClr val="FEBD3B"/>
              </a:solidFill>
              <a:ln>
                <a:solidFill>
                  <a:srgbClr val="FEBD3B"/>
                </a:solidFill>
              </a:ln>
            </c:spPr>
          </c:marker>
          <c:dLbls>
            <c:dLbl>
              <c:idx val="1"/>
              <c:layout>
                <c:manualLayout>
                  <c:x val="-4.5028601445347441E-2"/>
                  <c:y val="4.0190129139448375E-2"/>
                </c:manualLayout>
              </c:layout>
              <c:dLblPos val="r"/>
              <c:showLegendKey val="0"/>
              <c:showVal val="1"/>
              <c:showCatName val="0"/>
              <c:showSerName val="0"/>
              <c:showPercent val="0"/>
              <c:showBubbleSize val="0"/>
            </c:dLbl>
            <c:dLbl>
              <c:idx val="2"/>
              <c:layout>
                <c:manualLayout>
                  <c:x val="-4.9589605412104068E-2"/>
                  <c:y val="2.3553174439499312E-2"/>
                </c:manualLayout>
              </c:layout>
              <c:dLblPos val="r"/>
              <c:showLegendKey val="0"/>
              <c:showVal val="1"/>
              <c:showCatName val="0"/>
              <c:showSerName val="0"/>
              <c:showPercent val="0"/>
              <c:showBubbleSize val="0"/>
            </c:dLbl>
            <c:dLbl>
              <c:idx val="3"/>
              <c:layout>
                <c:manualLayout>
                  <c:x val="-4.9589605412104068E-2"/>
                  <c:y val="3.5295046753772708E-2"/>
                </c:manualLayout>
              </c:layout>
              <c:dLblPos val="r"/>
              <c:showLegendKey val="0"/>
              <c:showVal val="1"/>
              <c:showCatName val="0"/>
              <c:showSerName val="0"/>
              <c:showPercent val="0"/>
              <c:showBubbleSize val="0"/>
            </c:dLbl>
            <c:dLbl>
              <c:idx val="4"/>
              <c:layout>
                <c:manualLayout>
                  <c:x val="-4.7301561611142816E-2"/>
                  <c:y val="3.7658841746068046E-2"/>
                </c:manualLayout>
              </c:layout>
              <c:dLblPos val="r"/>
              <c:showLegendKey val="0"/>
              <c:showVal val="1"/>
              <c:showCatName val="0"/>
              <c:showSerName val="0"/>
              <c:showPercent val="0"/>
              <c:showBubbleSize val="0"/>
            </c:dLbl>
            <c:txPr>
              <a:bodyPr/>
              <a:lstStyle/>
              <a:p>
                <a:pPr>
                  <a:defRPr sz="1600"/>
                </a:pPr>
                <a:endParaRPr lang="en-US"/>
              </a:p>
            </c:txPr>
            <c:dLblPos val="t"/>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Sheet1!$D$2:$D$6</c:f>
              <c:numCache>
                <c:formatCode>_("$"* #,##0.0_);_("$"* \(#,##0.0\);_("$"* "-"??_);_(@_)</c:formatCode>
                <c:ptCount val="5"/>
                <c:pt idx="0">
                  <c:v>77.8</c:v>
                </c:pt>
                <c:pt idx="1">
                  <c:v>80.2</c:v>
                </c:pt>
                <c:pt idx="2">
                  <c:v>81.099999999999994</c:v>
                </c:pt>
                <c:pt idx="3">
                  <c:v>80</c:v>
                </c:pt>
                <c:pt idx="4">
                  <c:v>80.099999999999994</c:v>
                </c:pt>
              </c:numCache>
            </c:numRef>
          </c:val>
          <c:smooth val="0"/>
        </c:ser>
        <c:ser>
          <c:idx val="3"/>
          <c:order val="3"/>
          <c:tx>
            <c:strRef>
              <c:f>Sheet1!$E$1</c:f>
              <c:strCache>
                <c:ptCount val="1"/>
                <c:pt idx="0">
                  <c:v>Net Interest Income </c:v>
                </c:pt>
              </c:strCache>
            </c:strRef>
          </c:tx>
          <c:spPr>
            <a:ln w="38100">
              <a:solidFill>
                <a:schemeClr val="tx1"/>
              </a:solidFill>
            </a:ln>
          </c:spPr>
          <c:marker>
            <c:symbol val="diamond"/>
            <c:size val="8"/>
            <c:spPr>
              <a:solidFill>
                <a:schemeClr val="tx1"/>
              </a:solidFill>
              <a:ln>
                <a:solidFill>
                  <a:schemeClr val="tx1"/>
                </a:solidFill>
              </a:ln>
            </c:spPr>
          </c:marker>
          <c:dLbls>
            <c:dLbl>
              <c:idx val="2"/>
              <c:layout>
                <c:manualLayout>
                  <c:x val="-5.3306763789315613E-2"/>
                  <c:y val="-4.0800774619605108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Sheet1!$E$2:$E$6</c:f>
              <c:numCache>
                <c:formatCode>_("$"* #,##0.0_);_("$"* \(#,##0.0\);_("$"* "-"??_);_(@_)</c:formatCode>
                <c:ptCount val="5"/>
                <c:pt idx="0">
                  <c:v>81</c:v>
                </c:pt>
                <c:pt idx="1">
                  <c:v>82.3</c:v>
                </c:pt>
                <c:pt idx="2">
                  <c:v>83</c:v>
                </c:pt>
                <c:pt idx="3">
                  <c:v>81.400000000000006</c:v>
                </c:pt>
                <c:pt idx="4">
                  <c:v>81.599999999999994</c:v>
                </c:pt>
              </c:numCache>
            </c:numRef>
          </c:val>
          <c:smooth val="0"/>
        </c:ser>
        <c:dLbls>
          <c:showLegendKey val="0"/>
          <c:showVal val="0"/>
          <c:showCatName val="0"/>
          <c:showSerName val="0"/>
          <c:showPercent val="0"/>
          <c:showBubbleSize val="0"/>
        </c:dLbls>
        <c:marker val="1"/>
        <c:smooth val="0"/>
        <c:axId val="83531648"/>
        <c:axId val="83530112"/>
      </c:lineChart>
      <c:catAx>
        <c:axId val="83506304"/>
        <c:scaling>
          <c:orientation val="minMax"/>
        </c:scaling>
        <c:delete val="0"/>
        <c:axPos val="b"/>
        <c:majorTickMark val="out"/>
        <c:minorTickMark val="none"/>
        <c:tickLblPos val="nextTo"/>
        <c:crossAx val="83507840"/>
        <c:crosses val="autoZero"/>
        <c:auto val="1"/>
        <c:lblAlgn val="ctr"/>
        <c:lblOffset val="100"/>
        <c:noMultiLvlLbl val="0"/>
      </c:catAx>
      <c:valAx>
        <c:axId val="83507840"/>
        <c:scaling>
          <c:orientation val="minMax"/>
          <c:max val="5.2000000000000011E-2"/>
          <c:min val="3.500000000000001E-2"/>
        </c:scaling>
        <c:delete val="0"/>
        <c:axPos val="l"/>
        <c:numFmt formatCode="0.00%" sourceLinked="1"/>
        <c:majorTickMark val="out"/>
        <c:minorTickMark val="none"/>
        <c:tickLblPos val="nextTo"/>
        <c:txPr>
          <a:bodyPr/>
          <a:lstStyle/>
          <a:p>
            <a:pPr>
              <a:defRPr sz="1400"/>
            </a:pPr>
            <a:endParaRPr lang="en-US"/>
          </a:p>
        </c:txPr>
        <c:crossAx val="83506304"/>
        <c:crosses val="autoZero"/>
        <c:crossBetween val="between"/>
        <c:majorUnit val="5.000000000000001E-3"/>
      </c:valAx>
      <c:valAx>
        <c:axId val="83530112"/>
        <c:scaling>
          <c:orientation val="minMax"/>
          <c:max val="85"/>
          <c:min val="45"/>
        </c:scaling>
        <c:delete val="0"/>
        <c:axPos val="r"/>
        <c:numFmt formatCode="_(&quot;$&quot;* #,##0.0_);_(&quot;$&quot;* \(#,##0.0\);_(&quot;$&quot;* &quot;-&quot;??_);_(@_)" sourceLinked="1"/>
        <c:majorTickMark val="out"/>
        <c:minorTickMark val="none"/>
        <c:tickLblPos val="nextTo"/>
        <c:txPr>
          <a:bodyPr/>
          <a:lstStyle/>
          <a:p>
            <a:pPr>
              <a:defRPr sz="1400"/>
            </a:pPr>
            <a:endParaRPr lang="en-US"/>
          </a:p>
        </c:txPr>
        <c:crossAx val="83531648"/>
        <c:crosses val="max"/>
        <c:crossBetween val="between"/>
        <c:majorUnit val="5"/>
      </c:valAx>
      <c:catAx>
        <c:axId val="83531648"/>
        <c:scaling>
          <c:orientation val="minMax"/>
        </c:scaling>
        <c:delete val="1"/>
        <c:axPos val="b"/>
        <c:majorTickMark val="out"/>
        <c:minorTickMark val="none"/>
        <c:tickLblPos val="nextTo"/>
        <c:crossAx val="83530112"/>
        <c:crosses val="autoZero"/>
        <c:auto val="1"/>
        <c:lblAlgn val="ctr"/>
        <c:lblOffset val="100"/>
        <c:noMultiLvlLbl val="0"/>
      </c:catAx>
      <c:spPr>
        <a:noFill/>
      </c:spPr>
    </c:plotArea>
    <c:legend>
      <c:legendPos val="b"/>
      <c:layout>
        <c:manualLayout>
          <c:xMode val="edge"/>
          <c:yMode val="edge"/>
          <c:x val="5.2953136342654222E-2"/>
          <c:y val="0.92839484639917536"/>
          <c:w val="0.94552652900176015"/>
          <c:h val="7.1605170848970986E-2"/>
        </c:manualLayout>
      </c:layout>
      <c:overlay val="0"/>
      <c:txPr>
        <a:bodyPr/>
        <a:lstStyle/>
        <a:p>
          <a:pPr>
            <a:defRPr sz="12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13655560496798"/>
          <c:y val="5.0033417176799613E-2"/>
          <c:w val="0.87357440785018148"/>
          <c:h val="0.74064015113331316"/>
        </c:manualLayout>
      </c:layout>
      <c:barChart>
        <c:barDir val="col"/>
        <c:grouping val="clustered"/>
        <c:varyColors val="0"/>
        <c:ser>
          <c:idx val="0"/>
          <c:order val="0"/>
          <c:tx>
            <c:strRef>
              <c:f>Sheet1!$B$1</c:f>
              <c:strCache>
                <c:ptCount val="1"/>
                <c:pt idx="0">
                  <c:v>Efficiency Ratio</c:v>
                </c:pt>
              </c:strCache>
            </c:strRef>
          </c:tx>
          <c:spPr>
            <a:solidFill>
              <a:schemeClr val="tx1"/>
            </a:solidFill>
            <a:ln>
              <a:solidFill>
                <a:schemeClr val="tx1"/>
              </a:solidFill>
            </a:ln>
          </c:spPr>
          <c:invertIfNegative val="0"/>
          <c:dLbls>
            <c:dLbl>
              <c:idx val="1"/>
              <c:layout>
                <c:manualLayout>
                  <c:x val="2.9531192321889995E-3"/>
                  <c:y val="-2.1875698149126464E-3"/>
                </c:manualLayout>
              </c:layout>
              <c:dLblPos val="outEnd"/>
              <c:showLegendKey val="0"/>
              <c:showVal val="1"/>
              <c:showCatName val="0"/>
              <c:showSerName val="0"/>
              <c:showPercent val="0"/>
              <c:showBubbleSize val="0"/>
            </c:dLbl>
            <c:txPr>
              <a:bodyPr/>
              <a:lstStyle/>
              <a:p>
                <a:pPr>
                  <a:defRPr sz="1600" baseline="0"/>
                </a:pPr>
                <a:endParaRPr lang="en-US"/>
              </a:p>
            </c:txPr>
            <c:dLblPos val="outEnd"/>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Sheet1!$B$2:$B$6</c:f>
              <c:numCache>
                <c:formatCode>0.0%</c:formatCode>
                <c:ptCount val="5"/>
                <c:pt idx="0">
                  <c:v>0.65049999999999997</c:v>
                </c:pt>
                <c:pt idx="1">
                  <c:v>0.63200000000000001</c:v>
                </c:pt>
                <c:pt idx="2">
                  <c:v>0.64400000000000002</c:v>
                </c:pt>
                <c:pt idx="3">
                  <c:v>0.64170000000000005</c:v>
                </c:pt>
                <c:pt idx="4">
                  <c:v>0.64100000000000001</c:v>
                </c:pt>
              </c:numCache>
            </c:numRef>
          </c:val>
        </c:ser>
        <c:ser>
          <c:idx val="1"/>
          <c:order val="1"/>
          <c:tx>
            <c:strRef>
              <c:f>Sheet1!$C$1</c:f>
              <c:strCache>
                <c:ptCount val="1"/>
                <c:pt idx="0">
                  <c:v>Operating Efficiency Ratio (excluding one-time costs)</c:v>
                </c:pt>
              </c:strCache>
            </c:strRef>
          </c:tx>
          <c:spPr>
            <a:solidFill>
              <a:srgbClr val="FFC000"/>
            </a:solidFill>
            <a:ln>
              <a:solidFill>
                <a:srgbClr val="FFC000"/>
              </a:solidFill>
            </a:ln>
          </c:spPr>
          <c:invertIfNegative val="0"/>
          <c:dLbls>
            <c:dLbl>
              <c:idx val="0"/>
              <c:layout>
                <c:manualLayout>
                  <c:x val="2.2148394241417499E-2"/>
                  <c:y val="-2.1877420645043718E-3"/>
                </c:manualLayout>
              </c:layout>
              <c:showLegendKey val="0"/>
              <c:showVal val="1"/>
              <c:showCatName val="0"/>
              <c:showSerName val="0"/>
              <c:showPercent val="0"/>
              <c:showBubbleSize val="0"/>
            </c:dLbl>
            <c:dLbl>
              <c:idx val="1"/>
              <c:layout>
                <c:manualLayout>
                  <c:x val="1.9195275009228498E-2"/>
                  <c:y val="4.010498331054235E-17"/>
                </c:manualLayout>
              </c:layout>
              <c:showLegendKey val="0"/>
              <c:showVal val="1"/>
              <c:showCatName val="0"/>
              <c:showSerName val="0"/>
              <c:showPercent val="0"/>
              <c:showBubbleSize val="0"/>
            </c:dLbl>
            <c:dLbl>
              <c:idx val="2"/>
              <c:layout>
                <c:manualLayout>
                  <c:x val="1.7718715393133997E-2"/>
                  <c:y val="0"/>
                </c:manualLayout>
              </c:layout>
              <c:showLegendKey val="0"/>
              <c:showVal val="1"/>
              <c:showCatName val="0"/>
              <c:showSerName val="0"/>
              <c:showPercent val="0"/>
              <c:showBubbleSize val="0"/>
            </c:dLbl>
            <c:dLbl>
              <c:idx val="3"/>
              <c:layout>
                <c:manualLayout>
                  <c:x val="2.0671834625322998E-2"/>
                  <c:y val="0"/>
                </c:manualLayout>
              </c:layout>
              <c:showLegendKey val="0"/>
              <c:showVal val="1"/>
              <c:showCatName val="0"/>
              <c:showSerName val="0"/>
              <c:showPercent val="0"/>
              <c:showBubbleSize val="0"/>
            </c:dLbl>
            <c:dLbl>
              <c:idx val="4"/>
              <c:layout>
                <c:manualLayout>
                  <c:x val="1.7718715393133997E-2"/>
                  <c:y val="0"/>
                </c:manualLayout>
              </c:layout>
              <c:showLegendKey val="0"/>
              <c:showVal val="1"/>
              <c:showCatName val="0"/>
              <c:showSerName val="0"/>
              <c:showPercent val="0"/>
              <c:showBubbleSize val="0"/>
            </c:dLbl>
            <c:txPr>
              <a:bodyPr/>
              <a:lstStyle/>
              <a:p>
                <a:pPr>
                  <a:defRPr sz="1600" baseline="0"/>
                </a:pPr>
                <a:endParaRPr lang="en-US"/>
              </a:p>
            </c:txPr>
            <c:showLegendKey val="0"/>
            <c:showVal val="1"/>
            <c:showCatName val="0"/>
            <c:showSerName val="0"/>
            <c:showPercent val="0"/>
            <c:showBubbleSize val="0"/>
            <c:showLeaderLines val="0"/>
          </c:dLbls>
          <c:cat>
            <c:strRef>
              <c:f>Sheet1!$A$2:$A$6</c:f>
              <c:strCache>
                <c:ptCount val="5"/>
                <c:pt idx="0">
                  <c:v>1Q 2015</c:v>
                </c:pt>
                <c:pt idx="1">
                  <c:v>2Q 2015</c:v>
                </c:pt>
                <c:pt idx="2">
                  <c:v>3Q 2015</c:v>
                </c:pt>
                <c:pt idx="3">
                  <c:v>4Q 2015</c:v>
                </c:pt>
                <c:pt idx="4">
                  <c:v>1Q 2016</c:v>
                </c:pt>
              </c:strCache>
            </c:strRef>
          </c:cat>
          <c:val>
            <c:numRef>
              <c:f>Sheet1!$C$2:$C$6</c:f>
              <c:numCache>
                <c:formatCode>0.0%</c:formatCode>
                <c:ptCount val="5"/>
                <c:pt idx="0">
                  <c:v>0.65049999999999997</c:v>
                </c:pt>
                <c:pt idx="1">
                  <c:v>0.61199999999999999</c:v>
                </c:pt>
                <c:pt idx="2">
                  <c:v>0.61699999999999999</c:v>
                </c:pt>
                <c:pt idx="3">
                  <c:v>0.62649999999999995</c:v>
                </c:pt>
                <c:pt idx="4">
                  <c:v>0.63200000000000001</c:v>
                </c:pt>
              </c:numCache>
            </c:numRef>
          </c:val>
        </c:ser>
        <c:dLbls>
          <c:showLegendKey val="0"/>
          <c:showVal val="0"/>
          <c:showCatName val="0"/>
          <c:showSerName val="0"/>
          <c:showPercent val="0"/>
          <c:showBubbleSize val="0"/>
        </c:dLbls>
        <c:gapWidth val="150"/>
        <c:axId val="83167488"/>
        <c:axId val="83181568"/>
      </c:barChart>
      <c:catAx>
        <c:axId val="83167488"/>
        <c:scaling>
          <c:orientation val="minMax"/>
        </c:scaling>
        <c:delete val="0"/>
        <c:axPos val="b"/>
        <c:majorTickMark val="out"/>
        <c:minorTickMark val="none"/>
        <c:tickLblPos val="nextTo"/>
        <c:crossAx val="83181568"/>
        <c:crosses val="autoZero"/>
        <c:auto val="1"/>
        <c:lblAlgn val="ctr"/>
        <c:lblOffset val="100"/>
        <c:noMultiLvlLbl val="0"/>
      </c:catAx>
      <c:valAx>
        <c:axId val="83181568"/>
        <c:scaling>
          <c:orientation val="minMax"/>
          <c:max val="0.70000000000000007"/>
          <c:min val="0.5"/>
        </c:scaling>
        <c:delete val="0"/>
        <c:axPos val="l"/>
        <c:numFmt formatCode="0.0%" sourceLinked="1"/>
        <c:majorTickMark val="out"/>
        <c:minorTickMark val="none"/>
        <c:tickLblPos val="nextTo"/>
        <c:txPr>
          <a:bodyPr/>
          <a:lstStyle/>
          <a:p>
            <a:pPr>
              <a:defRPr sz="1400"/>
            </a:pPr>
            <a:endParaRPr lang="en-US"/>
          </a:p>
        </c:txPr>
        <c:crossAx val="83167488"/>
        <c:crosses val="autoZero"/>
        <c:crossBetween val="between"/>
      </c:valAx>
      <c:spPr>
        <a:noFill/>
      </c:spPr>
    </c:plotArea>
    <c:legend>
      <c:legendPos val="b"/>
      <c:layout>
        <c:manualLayout>
          <c:xMode val="edge"/>
          <c:yMode val="edge"/>
          <c:x val="5.2953148298323184E-2"/>
          <c:y val="0.86838182334766978"/>
          <c:w val="0.86157160587484705"/>
          <c:h val="4.8501504105673846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Earnings</c:v>
                </c:pt>
              </c:strCache>
            </c:strRef>
          </c:tx>
          <c:spPr>
            <a:solidFill>
              <a:schemeClr val="tx1"/>
            </a:solidFill>
            <a:ln w="15875">
              <a:solidFill>
                <a:schemeClr val="tx1">
                  <a:lumMod val="75000"/>
                </a:schemeClr>
              </a:solidFill>
            </a:ln>
            <a:effectLst>
              <a:outerShdw blurRad="50800" dist="38100" algn="l" rotWithShape="0">
                <a:schemeClr val="bg1">
                  <a:lumMod val="50000"/>
                  <a:alpha val="40000"/>
                </a:schemeClr>
              </a:outerShdw>
            </a:effectLst>
          </c:spPr>
          <c:invertIfNegative val="0"/>
          <c:dPt>
            <c:idx val="4"/>
            <c:invertIfNegative val="0"/>
            <c:bubble3D val="0"/>
            <c:spPr>
              <a:solidFill>
                <a:schemeClr val="tx1"/>
              </a:solidFill>
              <a:ln w="15875">
                <a:solidFill>
                  <a:schemeClr val="tx1"/>
                </a:solidFill>
              </a:ln>
              <a:effectLst>
                <a:outerShdw blurRad="50800" dist="38100" algn="l" rotWithShape="0">
                  <a:schemeClr val="bg1">
                    <a:lumMod val="50000"/>
                    <a:alpha val="40000"/>
                  </a:schemeClr>
                </a:outerShdw>
              </a:effectLst>
            </c:spPr>
          </c:dPt>
          <c:dPt>
            <c:idx val="5"/>
            <c:invertIfNegative val="0"/>
            <c:bubble3D val="0"/>
            <c:spPr>
              <a:solidFill>
                <a:schemeClr val="accent1"/>
              </a:solidFill>
              <a:ln w="15875">
                <a:solidFill>
                  <a:schemeClr val="accent1"/>
                </a:solidFill>
              </a:ln>
              <a:effectLst>
                <a:outerShdw blurRad="50800" dist="38100" algn="l" rotWithShape="0">
                  <a:schemeClr val="bg1">
                    <a:lumMod val="50000"/>
                    <a:alpha val="40000"/>
                  </a:schemeClr>
                </a:outerShdw>
              </a:effectLst>
            </c:spPr>
          </c:dPt>
          <c:dLbls>
            <c:dLbl>
              <c:idx val="0"/>
              <c:layout>
                <c:manualLayout>
                  <c:x val="-7.8616352201257862E-3"/>
                  <c:y val="-2.4878852720522137E-3"/>
                </c:manualLayout>
              </c:layout>
              <c:dLblPos val="outEnd"/>
              <c:showLegendKey val="0"/>
              <c:showVal val="1"/>
              <c:showCatName val="0"/>
              <c:showSerName val="0"/>
              <c:showPercent val="0"/>
              <c:showBubbleSize val="0"/>
            </c:dLbl>
            <c:dLbl>
              <c:idx val="1"/>
              <c:layout>
                <c:manualLayout>
                  <c:x val="-6.2893081761006293E-3"/>
                  <c:y val="-7.4636558161566401E-3"/>
                </c:manualLayout>
              </c:layout>
              <c:dLblPos val="outEnd"/>
              <c:showLegendKey val="0"/>
              <c:showVal val="1"/>
              <c:showCatName val="0"/>
              <c:showSerName val="0"/>
              <c:showPercent val="0"/>
              <c:showBubbleSize val="0"/>
            </c:dLbl>
            <c:dLbl>
              <c:idx val="2"/>
              <c:layout>
                <c:manualLayout>
                  <c:x val="-7.8616352201257862E-3"/>
                  <c:y val="-4.9757705441044273E-3"/>
                </c:manualLayout>
              </c:layout>
              <c:dLblPos val="outEnd"/>
              <c:showLegendKey val="0"/>
              <c:showVal val="1"/>
              <c:showCatName val="0"/>
              <c:showSerName val="0"/>
              <c:showPercent val="0"/>
              <c:showBubbleSize val="0"/>
            </c:dLbl>
            <c:dLbl>
              <c:idx val="3"/>
              <c:layout>
                <c:manualLayout>
                  <c:x val="-1.5723270440251573E-3"/>
                  <c:y val="0"/>
                </c:manualLayout>
              </c:layout>
              <c:dLblPos val="outEnd"/>
              <c:showLegendKey val="0"/>
              <c:showVal val="1"/>
              <c:showCatName val="0"/>
              <c:showSerName val="0"/>
              <c:showPercent val="0"/>
              <c:showBubbleSize val="0"/>
            </c:dLbl>
            <c:dLbl>
              <c:idx val="4"/>
              <c:layout>
                <c:manualLayout>
                  <c:x val="-6.2893081761006293E-3"/>
                  <c:y val="-4.9757705441044273E-3"/>
                </c:manualLayout>
              </c:layout>
              <c:tx>
                <c:rich>
                  <a:bodyPr/>
                  <a:lstStyle/>
                  <a:p>
                    <a:r>
                      <a:rPr lang="en-US" dirty="0" smtClean="0"/>
                      <a:t> $4.31 </a:t>
                    </a:r>
                    <a:endParaRPr lang="en-US" dirty="0"/>
                  </a:p>
                </c:rich>
              </c:tx>
              <c:dLblPos val="outEnd"/>
              <c:showLegendKey val="0"/>
              <c:showVal val="1"/>
              <c:showCatName val="0"/>
              <c:showSerName val="0"/>
              <c:showPercent val="0"/>
              <c:showBubbleSize val="0"/>
            </c:dLbl>
            <c:txPr>
              <a:bodyPr/>
              <a:lstStyle/>
              <a:p>
                <a:pPr>
                  <a:defRPr sz="2000"/>
                </a:pPr>
                <a:endParaRPr lang="en-US"/>
              </a:p>
            </c:txPr>
            <c:dLblPos val="outEnd"/>
            <c:showLegendKey val="0"/>
            <c:showVal val="1"/>
            <c:showCatName val="0"/>
            <c:showSerName val="0"/>
            <c:showPercent val="0"/>
            <c:showBubbleSize val="0"/>
            <c:showLeaderLines val="0"/>
          </c:dLbls>
          <c:cat>
            <c:strRef>
              <c:f>Sheet1!$A$2:$A$7</c:f>
              <c:strCache>
                <c:ptCount val="6"/>
                <c:pt idx="0">
                  <c:v>2011</c:v>
                </c:pt>
                <c:pt idx="1">
                  <c:v>2012</c:v>
                </c:pt>
                <c:pt idx="2">
                  <c:v>2013</c:v>
                </c:pt>
                <c:pt idx="3">
                  <c:v>2014</c:v>
                </c:pt>
                <c:pt idx="4">
                  <c:v>2015 </c:v>
                </c:pt>
                <c:pt idx="5">
                  <c:v>2016 YTD</c:v>
                </c:pt>
              </c:strCache>
            </c:strRef>
          </c:cat>
          <c:val>
            <c:numRef>
              <c:f>Sheet1!$B$2:$B$7</c:f>
              <c:numCache>
                <c:formatCode>_("$"* #,##0.00_);_("$"* \(#,##0.00\);_("$"* "-"??_);_(@_)</c:formatCode>
                <c:ptCount val="6"/>
                <c:pt idx="0">
                  <c:v>1.05</c:v>
                </c:pt>
                <c:pt idx="1">
                  <c:v>2.4900000000000002</c:v>
                </c:pt>
                <c:pt idx="2">
                  <c:v>3.16</c:v>
                </c:pt>
                <c:pt idx="3">
                  <c:v>3.75</c:v>
                </c:pt>
                <c:pt idx="4">
                  <c:v>4.3099999999999996</c:v>
                </c:pt>
                <c:pt idx="5">
                  <c:v>1.04</c:v>
                </c:pt>
              </c:numCache>
            </c:numRef>
          </c:val>
        </c:ser>
        <c:dLbls>
          <c:showLegendKey val="0"/>
          <c:showVal val="0"/>
          <c:showCatName val="0"/>
          <c:showSerName val="0"/>
          <c:showPercent val="0"/>
          <c:showBubbleSize val="0"/>
        </c:dLbls>
        <c:gapWidth val="150"/>
        <c:axId val="83213696"/>
        <c:axId val="83264640"/>
      </c:barChart>
      <c:catAx>
        <c:axId val="83213696"/>
        <c:scaling>
          <c:orientation val="minMax"/>
        </c:scaling>
        <c:delete val="0"/>
        <c:axPos val="b"/>
        <c:majorTickMark val="out"/>
        <c:minorTickMark val="none"/>
        <c:tickLblPos val="nextTo"/>
        <c:txPr>
          <a:bodyPr/>
          <a:lstStyle/>
          <a:p>
            <a:pPr>
              <a:defRPr sz="1600"/>
            </a:pPr>
            <a:endParaRPr lang="en-US"/>
          </a:p>
        </c:txPr>
        <c:crossAx val="83264640"/>
        <c:crosses val="autoZero"/>
        <c:auto val="1"/>
        <c:lblAlgn val="ctr"/>
        <c:lblOffset val="100"/>
        <c:noMultiLvlLbl val="0"/>
      </c:catAx>
      <c:valAx>
        <c:axId val="83264640"/>
        <c:scaling>
          <c:orientation val="minMax"/>
        </c:scaling>
        <c:delete val="0"/>
        <c:axPos val="l"/>
        <c:numFmt formatCode="_(&quot;$&quot;* #,##0.00_);_(&quot;$&quot;* \(#,##0.00\);_(&quot;$&quot;* &quot;-&quot;??_);_(@_)" sourceLinked="1"/>
        <c:majorTickMark val="out"/>
        <c:minorTickMark val="none"/>
        <c:tickLblPos val="nextTo"/>
        <c:txPr>
          <a:bodyPr/>
          <a:lstStyle/>
          <a:p>
            <a:pPr>
              <a:defRPr sz="1600"/>
            </a:pPr>
            <a:endParaRPr lang="en-US"/>
          </a:p>
        </c:txPr>
        <c:crossAx val="83213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0.04612</cdr:x>
      <cdr:y>0.95494</cdr:y>
    </cdr:from>
    <cdr:to>
      <cdr:x>0.24026</cdr:x>
      <cdr:y>1</cdr:y>
    </cdr:to>
    <cdr:sp macro="" textlink="">
      <cdr:nvSpPr>
        <cdr:cNvPr id="2" name="TextBox 4"/>
        <cdr:cNvSpPr txBox="1"/>
      </cdr:nvSpPr>
      <cdr:spPr>
        <a:xfrm xmlns:a="http://schemas.openxmlformats.org/drawingml/2006/main">
          <a:off x="396682" y="5543919"/>
          <a:ext cx="166977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1050" dirty="0" smtClean="0">
              <a:solidFill>
                <a:srgbClr val="FFFFFF"/>
              </a:solidFill>
            </a:rPr>
            <a:t>See Endnotes (2)</a:t>
          </a:r>
          <a:endParaRPr lang="en-US" sz="1050"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38" tIns="48269" rIns="96538" bIns="48269" rtlCol="0"/>
          <a:lstStyle>
            <a:lvl1pPr algn="l">
              <a:defRPr sz="1300"/>
            </a:lvl1pPr>
          </a:lstStyle>
          <a:p>
            <a:endParaRPr lang="en-US" dirty="0"/>
          </a:p>
        </p:txBody>
      </p:sp>
      <p:sp>
        <p:nvSpPr>
          <p:cNvPr id="3" name="Date Placeholder 2"/>
          <p:cNvSpPr>
            <a:spLocks noGrp="1"/>
          </p:cNvSpPr>
          <p:nvPr>
            <p:ph type="dt" idx="1"/>
          </p:nvPr>
        </p:nvSpPr>
        <p:spPr>
          <a:xfrm>
            <a:off x="4143590" y="0"/>
            <a:ext cx="3169920" cy="480060"/>
          </a:xfrm>
          <a:prstGeom prst="rect">
            <a:avLst/>
          </a:prstGeom>
        </p:spPr>
        <p:txBody>
          <a:bodyPr vert="horz" lIns="96538" tIns="48269" rIns="96538" bIns="48269" rtlCol="0"/>
          <a:lstStyle>
            <a:lvl1pPr algn="r">
              <a:defRPr sz="1300"/>
            </a:lvl1pPr>
          </a:lstStyle>
          <a:p>
            <a:fld id="{85984160-38B8-1442-9525-5D118AE6A92F}" type="datetimeFigureOut">
              <a:rPr lang="en-US" smtClean="0"/>
              <a:t>4/20/2016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538" tIns="48269" rIns="96538" bIns="48269"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538" tIns="48269" rIns="96538" bIns="4826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538" tIns="48269" rIns="96538" bIns="48269"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90" y="9119473"/>
            <a:ext cx="3169920" cy="480060"/>
          </a:xfrm>
          <a:prstGeom prst="rect">
            <a:avLst/>
          </a:prstGeom>
        </p:spPr>
        <p:txBody>
          <a:bodyPr vert="horz" lIns="96538" tIns="48269" rIns="96538" bIns="48269" rtlCol="0" anchor="b"/>
          <a:lstStyle>
            <a:lvl1pPr algn="r">
              <a:defRPr sz="1300"/>
            </a:lvl1pPr>
          </a:lstStyle>
          <a:p>
            <a:fld id="{F4D75C46-3388-F548-9B30-3C0A7069BC93}" type="slidenum">
              <a:rPr lang="en-US" smtClean="0"/>
              <a:t>‹#›</a:t>
            </a:fld>
            <a:endParaRPr lang="en-US" dirty="0"/>
          </a:p>
        </p:txBody>
      </p:sp>
    </p:spTree>
    <p:extLst>
      <p:ext uri="{BB962C8B-B14F-4D97-AF65-F5344CB8AC3E}">
        <p14:creationId xmlns:p14="http://schemas.microsoft.com/office/powerpoint/2010/main" val="1733031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764" y="4561001"/>
            <a:ext cx="5851676" cy="4319289"/>
          </a:xfrm>
          <a:prstGeom prst="rect">
            <a:avLst/>
          </a:prstGeom>
        </p:spPr>
        <p:txBody>
          <a:bodyPr lIns="94704" tIns="47353" rIns="94704" bIns="47353"/>
          <a:lstStyle/>
          <a:p>
            <a:endParaRPr lang="en-US" dirty="0"/>
          </a:p>
        </p:txBody>
      </p:sp>
      <p:sp>
        <p:nvSpPr>
          <p:cNvPr id="4" name="Slide Number Placeholder 3"/>
          <p:cNvSpPr>
            <a:spLocks noGrp="1"/>
          </p:cNvSpPr>
          <p:nvPr>
            <p:ph type="sldNum" sz="quarter" idx="10"/>
          </p:nvPr>
        </p:nvSpPr>
        <p:spPr/>
        <p:txBody>
          <a:bodyPr/>
          <a:lstStyle/>
          <a:p>
            <a:fld id="{F4D75C46-3388-F548-9B30-3C0A7069BC93}" type="slidenum">
              <a:rPr lang="en-US" smtClean="0"/>
              <a:t>8</a:t>
            </a:fld>
            <a:endParaRPr lang="en-US" dirty="0"/>
          </a:p>
        </p:txBody>
      </p:sp>
      <p:sp>
        <p:nvSpPr>
          <p:cNvPr id="5" name="Notes Placeholder 2"/>
          <p:cNvSpPr txBox="1">
            <a:spLocks/>
          </p:cNvSpPr>
          <p:nvPr/>
        </p:nvSpPr>
        <p:spPr>
          <a:xfrm>
            <a:off x="4057050" y="379411"/>
            <a:ext cx="3259024" cy="8737135"/>
          </a:xfrm>
          <a:prstGeom prst="rect">
            <a:avLst/>
          </a:prstGeom>
        </p:spPr>
        <p:txBody>
          <a:bodyPr lIns="98974" tIns="49488" rIns="98974" bIns="49488"/>
          <a:lst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pPr marL="309292" indent="-309292">
              <a:spcAft>
                <a:spcPts val="1301"/>
              </a:spcAft>
              <a:buFont typeface="Arial" panose="020B0604020202020204" pitchFamily="34" charset="0"/>
              <a:buChar char="•"/>
            </a:pPr>
            <a:r>
              <a:rPr lang="en-US" sz="2000" dirty="0"/>
              <a:t>_______________________________</a:t>
            </a:r>
          </a:p>
          <a:p>
            <a:pPr marL="309292" indent="-309292">
              <a:spcAft>
                <a:spcPts val="1301"/>
              </a:spcAft>
              <a:buFont typeface="Arial" panose="020B0604020202020204" pitchFamily="34" charset="0"/>
              <a:buChar char="•"/>
            </a:pPr>
            <a:r>
              <a:rPr lang="en-US" sz="2000" dirty="0"/>
              <a:t>_______________________________</a:t>
            </a:r>
          </a:p>
          <a:p>
            <a:pPr marL="309292" indent="-309292">
              <a:spcAft>
                <a:spcPts val="1301"/>
              </a:spcAft>
              <a:buFont typeface="Arial" panose="020B0604020202020204" pitchFamily="34" charset="0"/>
              <a:buChar char="•"/>
            </a:pPr>
            <a:r>
              <a:rPr lang="en-US" sz="2000" dirty="0"/>
              <a:t>_______________________________</a:t>
            </a:r>
          </a:p>
          <a:p>
            <a:pPr marL="309292" indent="-309292">
              <a:spcAft>
                <a:spcPts val="1301"/>
              </a:spcAft>
              <a:buFont typeface="Arial" panose="020B0604020202020204" pitchFamily="34" charset="0"/>
              <a:buChar char="•"/>
            </a:pPr>
            <a:r>
              <a:rPr lang="en-US" sz="2000" dirty="0"/>
              <a:t>_______________________________</a:t>
            </a:r>
          </a:p>
        </p:txBody>
      </p:sp>
    </p:spTree>
    <p:extLst>
      <p:ext uri="{BB962C8B-B14F-4D97-AF65-F5344CB8AC3E}">
        <p14:creationId xmlns:p14="http://schemas.microsoft.com/office/powerpoint/2010/main" val="2668985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0963" y="381000"/>
            <a:ext cx="6789738" cy="5092700"/>
          </a:xfrm>
        </p:spPr>
      </p:sp>
      <p:sp>
        <p:nvSpPr>
          <p:cNvPr id="4" name="Slide Number Placeholder 3"/>
          <p:cNvSpPr>
            <a:spLocks noGrp="1"/>
          </p:cNvSpPr>
          <p:nvPr>
            <p:ph type="sldNum" sz="quarter" idx="10"/>
          </p:nvPr>
        </p:nvSpPr>
        <p:spPr/>
        <p:txBody>
          <a:bodyPr/>
          <a:lstStyle/>
          <a:p>
            <a:fld id="{475827A4-6E4E-4805-B1B1-60E9172D11D8}" type="slidenum">
              <a:rPr lang="en-US" smtClean="0"/>
              <a:t>9</a:t>
            </a:fld>
            <a:endParaRPr lang="en-US" dirty="0"/>
          </a:p>
        </p:txBody>
      </p:sp>
      <p:sp>
        <p:nvSpPr>
          <p:cNvPr id="5" name="TextBox 4"/>
          <p:cNvSpPr txBox="1"/>
          <p:nvPr/>
        </p:nvSpPr>
        <p:spPr>
          <a:xfrm>
            <a:off x="1937755" y="2379466"/>
            <a:ext cx="422466" cy="558162"/>
          </a:xfrm>
          <a:prstGeom prst="rect">
            <a:avLst/>
          </a:prstGeom>
          <a:solidFill>
            <a:srgbClr val="FFFF66"/>
          </a:solidFill>
        </p:spPr>
        <p:txBody>
          <a:bodyPr wrap="square" lIns="95430" tIns="47713" rIns="95430" bIns="47713" rtlCol="0">
            <a:spAutoFit/>
          </a:bodyPr>
          <a:lstStyle/>
          <a:p>
            <a:pPr algn="ctr"/>
            <a:r>
              <a:rPr lang="en-US" sz="1500" dirty="0"/>
              <a:t>27%</a:t>
            </a:r>
          </a:p>
        </p:txBody>
      </p:sp>
      <p:sp>
        <p:nvSpPr>
          <p:cNvPr id="6" name="TextBox 5"/>
          <p:cNvSpPr txBox="1"/>
          <p:nvPr/>
        </p:nvSpPr>
        <p:spPr>
          <a:xfrm>
            <a:off x="2691974" y="1853133"/>
            <a:ext cx="422466" cy="558162"/>
          </a:xfrm>
          <a:prstGeom prst="rect">
            <a:avLst/>
          </a:prstGeom>
          <a:solidFill>
            <a:srgbClr val="FFFF66"/>
          </a:solidFill>
        </p:spPr>
        <p:txBody>
          <a:bodyPr wrap="square" lIns="95430" tIns="47713" rIns="95430" bIns="47713" rtlCol="0">
            <a:spAutoFit/>
          </a:bodyPr>
          <a:lstStyle/>
          <a:p>
            <a:pPr algn="ctr"/>
            <a:r>
              <a:rPr lang="en-US" sz="1500" dirty="0"/>
              <a:t>19%</a:t>
            </a:r>
          </a:p>
        </p:txBody>
      </p:sp>
      <p:sp>
        <p:nvSpPr>
          <p:cNvPr id="8" name="Notes Placeholder 2"/>
          <p:cNvSpPr txBox="1">
            <a:spLocks/>
          </p:cNvSpPr>
          <p:nvPr/>
        </p:nvSpPr>
        <p:spPr>
          <a:xfrm>
            <a:off x="4057058" y="379408"/>
            <a:ext cx="3259023" cy="8737135"/>
          </a:xfrm>
          <a:prstGeom prst="rect">
            <a:avLst/>
          </a:prstGeom>
        </p:spPr>
        <p:txBody>
          <a:bodyPr vert="horz" lIns="96491" tIns="48244" rIns="96491" bIns="4824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3 Open Bank Transactions since 2012</a:t>
            </a:r>
          </a:p>
          <a:p>
            <a:pPr marL="775354" lvl="1" indent="-298213" defTabSz="954285">
              <a:spcAft>
                <a:spcPts val="1254"/>
              </a:spcAft>
              <a:buFont typeface="Arial" panose="020B0604020202020204" pitchFamily="34" charset="0"/>
              <a:buChar char="•"/>
              <a:defRPr/>
            </a:pPr>
            <a:r>
              <a:rPr lang="en-US" sz="1900" dirty="0">
                <a:solidFill>
                  <a:sysClr val="windowText" lastClr="000000"/>
                </a:solidFill>
                <a:latin typeface="Calibri"/>
              </a:rPr>
              <a:t>Highly accretive, double-digit</a:t>
            </a:r>
          </a:p>
          <a:p>
            <a:pPr marL="775354" lvl="1" indent="-298213" defTabSz="954285">
              <a:spcAft>
                <a:spcPts val="1254"/>
              </a:spcAft>
              <a:buFont typeface="Arial" panose="020B0604020202020204" pitchFamily="34" charset="0"/>
              <a:buChar char="•"/>
              <a:defRPr/>
            </a:pPr>
            <a:r>
              <a:rPr lang="en-US" sz="1900" dirty="0">
                <a:solidFill>
                  <a:sysClr val="windowText" lastClr="000000"/>
                </a:solidFill>
                <a:latin typeface="Calibri"/>
              </a:rPr>
              <a:t>Credit continues to improve</a:t>
            </a:r>
          </a:p>
          <a:p>
            <a:pPr marL="775354" lvl="1" indent="-298213" defTabSz="954285">
              <a:spcAft>
                <a:spcPts val="1254"/>
              </a:spcAft>
              <a:buFont typeface="Arial" panose="020B0604020202020204" pitchFamily="34" charset="0"/>
              <a:buChar char="•"/>
              <a:defRPr/>
            </a:pPr>
            <a:endParaRPr lang="en-US" sz="1900" dirty="0">
              <a:solidFill>
                <a:sysClr val="windowText" lastClr="000000"/>
              </a:solidFill>
              <a:latin typeface="Calibri"/>
            </a:endParaRP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a:p>
            <a:pPr marL="298213" indent="-298213" defTabSz="954285">
              <a:spcAft>
                <a:spcPts val="1254"/>
              </a:spcAft>
              <a:buFont typeface="Arial" panose="020B0604020202020204" pitchFamily="34" charset="0"/>
              <a:buChar char="•"/>
              <a:defRPr/>
            </a:pPr>
            <a:r>
              <a:rPr lang="en-US" sz="1900" dirty="0">
                <a:solidFill>
                  <a:sysClr val="windowText" lastClr="000000"/>
                </a:solidFill>
                <a:latin typeface="Calibri"/>
              </a:rPr>
              <a:t>_______________________________</a:t>
            </a:r>
          </a:p>
        </p:txBody>
      </p:sp>
    </p:spTree>
    <p:extLst>
      <p:ext uri="{BB962C8B-B14F-4D97-AF65-F5344CB8AC3E}">
        <p14:creationId xmlns:p14="http://schemas.microsoft.com/office/powerpoint/2010/main" val="1640265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ue_Cover_Background.jpg"/>
          <p:cNvPicPr>
            <a:picLocks noChangeAspect="1"/>
          </p:cNvPicPr>
          <p:nvPr userDrawn="1"/>
        </p:nvPicPr>
        <p:blipFill rotWithShape="1">
          <a:blip r:embed="rId2">
            <a:extLst>
              <a:ext uri="{28A0092B-C50C-407E-A947-70E740481C1C}">
                <a14:useLocalDpi xmlns:a14="http://schemas.microsoft.com/office/drawing/2010/main" val="0"/>
              </a:ext>
            </a:extLst>
          </a:blip>
          <a:srcRect l="9213" t="2929" b="4703"/>
          <a:stretch/>
        </p:blipFill>
        <p:spPr>
          <a:xfrm>
            <a:off x="-70909" y="0"/>
            <a:ext cx="9244584" cy="6868490"/>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bg1"/>
                </a:solidFill>
              </a:defRPr>
            </a:lvl1pPr>
          </a:lstStyle>
          <a:p>
            <a:r>
              <a:rPr lang="en-US" dirty="0" smtClean="0"/>
              <a:t>Title Slide Text</a:t>
            </a:r>
            <a:endParaRPr lang="en-US" dirty="0"/>
          </a:p>
        </p:txBody>
      </p:sp>
      <p:sp>
        <p:nvSpPr>
          <p:cNvPr id="3" name="Subtitle 2"/>
          <p:cNvSpPr>
            <a:spLocks noGrp="1"/>
          </p:cNvSpPr>
          <p:nvPr>
            <p:ph type="subTitle" idx="1" hasCustomPrompt="1"/>
          </p:nvPr>
        </p:nvSpPr>
        <p:spPr>
          <a:xfrm>
            <a:off x="2057400" y="3505200"/>
            <a:ext cx="6400800" cy="1752600"/>
          </a:xfrm>
        </p:spPr>
        <p:txBody>
          <a:bodyPr/>
          <a:lstStyle>
            <a:lvl1pPr marL="0" indent="0" algn="r">
              <a:buNone/>
              <a:defRPr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Text</a:t>
            </a:r>
          </a:p>
          <a:p>
            <a:r>
              <a:rPr lang="en-US" dirty="0" smtClean="0"/>
              <a:t>Date</a:t>
            </a:r>
            <a:endParaRPr lang="en-US" dirty="0"/>
          </a:p>
        </p:txBody>
      </p:sp>
      <p:pic>
        <p:nvPicPr>
          <p:cNvPr id="8" name="Picture 7" descr="SouthState_left_goldwhite_R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3472" y="529636"/>
            <a:ext cx="4280697" cy="945698"/>
          </a:xfrm>
          <a:prstGeom prst="rect">
            <a:avLst/>
          </a:prstGeom>
        </p:spPr>
      </p:pic>
    </p:spTree>
    <p:extLst>
      <p:ext uri="{BB962C8B-B14F-4D97-AF65-F5344CB8AC3E}">
        <p14:creationId xmlns:p14="http://schemas.microsoft.com/office/powerpoint/2010/main" val="135878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cxnSp>
        <p:nvCxnSpPr>
          <p:cNvPr id="10" name="Straight Connector 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13"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outhState_horizontal_gold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9537" y="6417382"/>
            <a:ext cx="2049743" cy="387331"/>
          </a:xfrm>
          <a:prstGeom prst="rect">
            <a:avLst/>
          </a:prstGeom>
        </p:spPr>
      </p:pic>
    </p:spTree>
    <p:extLst>
      <p:ext uri="{BB962C8B-B14F-4D97-AF65-F5344CB8AC3E}">
        <p14:creationId xmlns:p14="http://schemas.microsoft.com/office/powerpoint/2010/main" val="13925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sz="3600">
                <a:solidFill>
                  <a:schemeClr val="accent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769761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78302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783024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Interior Slide 2 ">
    <p:spTree>
      <p:nvGrpSpPr>
        <p:cNvPr id="1" name=""/>
        <p:cNvGrpSpPr/>
        <p:nvPr/>
      </p:nvGrpSpPr>
      <p:grpSpPr>
        <a:xfrm>
          <a:off x="0" y="0"/>
          <a:ext cx="0" cy="0"/>
          <a:chOff x="0" y="0"/>
          <a:chExt cx="0" cy="0"/>
        </a:xfrm>
      </p:grpSpPr>
      <p:sp>
        <p:nvSpPr>
          <p:cNvPr id="5" name="Rectangle 4"/>
          <p:cNvSpPr/>
          <p:nvPr userDrawn="1"/>
        </p:nvSpPr>
        <p:spPr>
          <a:xfrm>
            <a:off x="0" y="6350000"/>
            <a:ext cx="9153525"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8" descr="SouthState_horizontal_goldwhite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0063" y="6416675"/>
            <a:ext cx="20494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11" name="Title 1"/>
          <p:cNvSpPr>
            <a:spLocks noGrp="1"/>
          </p:cNvSpPr>
          <p:nvPr>
            <p:ph type="title"/>
          </p:nvPr>
        </p:nvSpPr>
        <p:spPr>
          <a:xfrm>
            <a:off x="457200" y="499532"/>
            <a:ext cx="8229600" cy="770467"/>
          </a:xfrm>
        </p:spPr>
        <p:txBody>
          <a:bodyPr>
            <a:normAutofit/>
          </a:bodyPr>
          <a:lstStyle>
            <a:lvl1pPr>
              <a:defRPr sz="3500" baseline="0">
                <a:solidFill>
                  <a:srgbClr val="002D72"/>
                </a:solidFill>
              </a:defRPr>
            </a:lvl1pPr>
          </a:lstStyle>
          <a:p>
            <a:r>
              <a:rPr lang="en-US" smtClean="0"/>
              <a:t>Click to edit Master title style</a:t>
            </a:r>
            <a:endParaRPr lang="en-US" dirty="0"/>
          </a:p>
        </p:txBody>
      </p:sp>
      <p:sp>
        <p:nvSpPr>
          <p:cNvPr id="13" name="Text Placeholder 4"/>
          <p:cNvSpPr>
            <a:spLocks noGrp="1"/>
          </p:cNvSpPr>
          <p:nvPr>
            <p:ph type="body" sz="quarter" idx="10"/>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78302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Slide 1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3"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9" name="Straight Connector 8"/>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spTree>
    <p:extLst>
      <p:ext uri="{BB962C8B-B14F-4D97-AF65-F5344CB8AC3E}">
        <p14:creationId xmlns:p14="http://schemas.microsoft.com/office/powerpoint/2010/main" val="24096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7"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t>‹#›</a:t>
            </a:fld>
            <a:endParaRPr lang="en-US" dirty="0"/>
          </a:p>
        </p:txBody>
      </p:sp>
    </p:spTree>
    <p:extLst>
      <p:ext uri="{BB962C8B-B14F-4D97-AF65-F5344CB8AC3E}">
        <p14:creationId xmlns:p14="http://schemas.microsoft.com/office/powerpoint/2010/main" val="4192235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571500" y="1017813"/>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19217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422231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Slide 3">
    <p:spTree>
      <p:nvGrpSpPr>
        <p:cNvPr id="1" name=""/>
        <p:cNvGrpSpPr/>
        <p:nvPr/>
      </p:nvGrpSpPr>
      <p:grpSpPr>
        <a:xfrm>
          <a:off x="0" y="0"/>
          <a:ext cx="0" cy="0"/>
          <a:chOff x="0" y="0"/>
          <a:chExt cx="0" cy="0"/>
        </a:xfrm>
      </p:grpSpPr>
      <p:sp>
        <p:nvSpPr>
          <p:cNvPr id="6" name="Rectangle 5"/>
          <p:cNvSpPr/>
          <p:nvPr userDrawn="1"/>
        </p:nvSpPr>
        <p:spPr>
          <a:xfrm>
            <a:off x="0" y="1"/>
            <a:ext cx="9153144" cy="48752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cxnSp>
        <p:nvCxnSpPr>
          <p:cNvPr id="20" name="Straight Connector 19"/>
          <p:cNvCxnSpPr/>
          <p:nvPr userDrawn="1"/>
        </p:nvCxnSpPr>
        <p:spPr>
          <a:xfrm>
            <a:off x="571500" y="1952625"/>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1" name="Title 1"/>
          <p:cNvSpPr>
            <a:spLocks noGrp="1"/>
          </p:cNvSpPr>
          <p:nvPr>
            <p:ph type="title" hasCustomPrompt="1"/>
          </p:nvPr>
        </p:nvSpPr>
        <p:spPr>
          <a:xfrm>
            <a:off x="457200" y="499532"/>
            <a:ext cx="8229600" cy="770467"/>
          </a:xfrm>
        </p:spPr>
        <p:txBody>
          <a:bodyPr>
            <a:normAutofit/>
          </a:bodyPr>
          <a:lstStyle>
            <a:lvl1pPr>
              <a:defRPr sz="3500" baseline="0">
                <a:solidFill>
                  <a:srgbClr val="002D72"/>
                </a:solidFill>
              </a:defRPr>
            </a:lvl1pPr>
          </a:lstStyle>
          <a:p>
            <a:r>
              <a:rPr lang="en-US" dirty="0" smtClean="0"/>
              <a:t>Interior Slide Headline Text</a:t>
            </a:r>
            <a:endParaRPr lang="en-US" dirty="0"/>
          </a:p>
        </p:txBody>
      </p:sp>
      <p:sp>
        <p:nvSpPr>
          <p:cNvPr id="2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latin typeface="Arial"/>
                <a:cs typeface="Arial"/>
              </a:defRPr>
            </a:lvl1pPr>
          </a:lstStyle>
          <a:p>
            <a:pPr lvl="0"/>
            <a:r>
              <a:rPr lang="en-US" dirty="0" smtClean="0"/>
              <a:t>Interior Slide Headline Text</a:t>
            </a:r>
            <a:endParaRPr lang="en-US" dirty="0"/>
          </a:p>
        </p:txBody>
      </p:sp>
      <p:pic>
        <p:nvPicPr>
          <p:cNvPr id="9" name="Picture 8"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317" y="-1025465"/>
            <a:ext cx="3374075" cy="2607240"/>
          </a:xfrm>
          <a:prstGeom prst="rect">
            <a:avLst/>
          </a:prstGeom>
        </p:spPr>
      </p:pic>
    </p:spTree>
    <p:extLst>
      <p:ext uri="{BB962C8B-B14F-4D97-AF65-F5344CB8AC3E}">
        <p14:creationId xmlns:p14="http://schemas.microsoft.com/office/powerpoint/2010/main" val="1525127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ior Slide 4">
    <p:spTree>
      <p:nvGrpSpPr>
        <p:cNvPr id="1" name=""/>
        <p:cNvGrpSpPr/>
        <p:nvPr/>
      </p:nvGrpSpPr>
      <p:grpSpPr>
        <a:xfrm>
          <a:off x="0" y="0"/>
          <a:ext cx="0" cy="0"/>
          <a:chOff x="0" y="0"/>
          <a:chExt cx="0" cy="0"/>
        </a:xfrm>
      </p:grpSpPr>
      <p:sp>
        <p:nvSpPr>
          <p:cNvPr id="6" name="Rectangle 5"/>
          <p:cNvSpPr/>
          <p:nvPr userDrawn="1"/>
        </p:nvSpPr>
        <p:spPr>
          <a:xfrm>
            <a:off x="0" y="0"/>
            <a:ext cx="9153144" cy="203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Content Placeholder 2"/>
          <p:cNvSpPr>
            <a:spLocks noGrp="1"/>
          </p:cNvSpPr>
          <p:nvPr>
            <p:ph idx="1"/>
          </p:nvPr>
        </p:nvSpPr>
        <p:spPr>
          <a:xfrm>
            <a:off x="457200" y="2301875"/>
            <a:ext cx="8229600" cy="3824288"/>
          </a:xfrm>
        </p:spPr>
        <p:txBody>
          <a:bodyPr/>
          <a:lstStyle>
            <a:lvl1pPr>
              <a:defRPr>
                <a:solidFill>
                  <a:schemeClr val="bg2">
                    <a:lumMod val="75000"/>
                  </a:schemeClr>
                </a:solidFill>
              </a:defRPr>
            </a:lvl1pPr>
            <a:lvl2pPr>
              <a:defRPr>
                <a:solidFill>
                  <a:schemeClr val="bg2">
                    <a:lumMod val="75000"/>
                  </a:schemeClr>
                </a:solidFill>
              </a:defRPr>
            </a:lvl2pPr>
            <a:lvl3pPr>
              <a:defRPr>
                <a:solidFill>
                  <a:schemeClr val="bg2">
                    <a:lumMod val="75000"/>
                  </a:schemeClr>
                </a:solidFill>
              </a:defRPr>
            </a:lvl3pPr>
            <a:lvl4pPr>
              <a:defRPr>
                <a:solidFill>
                  <a:schemeClr val="bg2">
                    <a:lumMod val="75000"/>
                  </a:schemeClr>
                </a:solidFill>
              </a:defRPr>
            </a:lvl4pPr>
            <a:lvl5pPr>
              <a:defRPr>
                <a:solidFill>
                  <a:schemeClr val="accent2">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hasCustomPrompt="1"/>
          </p:nvPr>
        </p:nvSpPr>
        <p:spPr>
          <a:xfrm>
            <a:off x="457200" y="499532"/>
            <a:ext cx="8229600" cy="770467"/>
          </a:xfrm>
        </p:spPr>
        <p:txBody>
          <a:bodyPr>
            <a:normAutofit/>
          </a:bodyPr>
          <a:lstStyle>
            <a:lvl1pPr>
              <a:defRPr sz="3500" baseline="0">
                <a:solidFill>
                  <a:schemeClr val="bg1"/>
                </a:solidFill>
              </a:defRPr>
            </a:lvl1pPr>
          </a:lstStyle>
          <a:p>
            <a:r>
              <a:rPr lang="en-US" dirty="0" smtClean="0"/>
              <a:t>Interior Slide Headline Text</a:t>
            </a:r>
            <a:endParaRPr lang="en-US" dirty="0"/>
          </a:p>
        </p:txBody>
      </p:sp>
      <p:sp>
        <p:nvSpPr>
          <p:cNvPr id="12" name="Text Placeholder 4"/>
          <p:cNvSpPr>
            <a:spLocks noGrp="1"/>
          </p:cNvSpPr>
          <p:nvPr>
            <p:ph type="body" sz="quarter" idx="10" hasCustomPrompt="1"/>
          </p:nvPr>
        </p:nvSpPr>
        <p:spPr>
          <a:xfrm>
            <a:off x="457200" y="1365251"/>
            <a:ext cx="8229600" cy="476250"/>
          </a:xfrm>
        </p:spPr>
        <p:txBody>
          <a:bodyPr>
            <a:noAutofit/>
          </a:bodyPr>
          <a:lstStyle>
            <a:lvl1pPr marL="0" indent="0">
              <a:buNone/>
              <a:defRPr sz="2600" baseline="0">
                <a:solidFill>
                  <a:schemeClr val="bg1"/>
                </a:solidFill>
                <a:latin typeface="Arial"/>
                <a:cs typeface="Arial"/>
              </a:defRPr>
            </a:lvl1pPr>
          </a:lstStyle>
          <a:p>
            <a:pPr lvl="0"/>
            <a:r>
              <a:rPr lang="en-US" dirty="0" smtClean="0"/>
              <a:t>Interior Slide Headline Text</a:t>
            </a:r>
            <a:endParaRPr lang="en-US" dirty="0"/>
          </a:p>
        </p:txBody>
      </p:sp>
      <p:pic>
        <p:nvPicPr>
          <p:cNvPr id="9" name="Picture 8" descr="SSCorporation_Horizontal_RGB.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0693" y="5349893"/>
            <a:ext cx="3353307" cy="2591192"/>
          </a:xfrm>
          <a:prstGeom prst="rect">
            <a:avLst/>
          </a:prstGeom>
        </p:spPr>
      </p:pic>
    </p:spTree>
    <p:extLst>
      <p:ext uri="{BB962C8B-B14F-4D97-AF65-F5344CB8AC3E}">
        <p14:creationId xmlns:p14="http://schemas.microsoft.com/office/powerpoint/2010/main" val="341808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y Divider Slide">
    <p:spTree>
      <p:nvGrpSpPr>
        <p:cNvPr id="1" name=""/>
        <p:cNvGrpSpPr/>
        <p:nvPr/>
      </p:nvGrpSpPr>
      <p:grpSpPr>
        <a:xfrm>
          <a:off x="0" y="0"/>
          <a:ext cx="0" cy="0"/>
          <a:chOff x="0" y="0"/>
          <a:chExt cx="0" cy="0"/>
        </a:xfrm>
      </p:grpSpPr>
      <p:pic>
        <p:nvPicPr>
          <p:cNvPr id="4" name="Picture 3" descr="Grey_Divider_Background.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 y="0"/>
            <a:ext cx="9152466" cy="6873875"/>
          </a:xfrm>
          <a:prstGeom prst="rect">
            <a:avLst/>
          </a:prstGeom>
        </p:spPr>
      </p:pic>
      <p:sp>
        <p:nvSpPr>
          <p:cNvPr id="2" name="Title 1"/>
          <p:cNvSpPr>
            <a:spLocks noGrp="1"/>
          </p:cNvSpPr>
          <p:nvPr>
            <p:ph type="ctrTitle" hasCustomPrompt="1"/>
          </p:nvPr>
        </p:nvSpPr>
        <p:spPr>
          <a:xfrm>
            <a:off x="2057400" y="2257425"/>
            <a:ext cx="6400800" cy="1235075"/>
          </a:xfrm>
        </p:spPr>
        <p:txBody>
          <a:bodyPr/>
          <a:lstStyle>
            <a:lvl1pPr algn="r">
              <a:defRPr>
                <a:solidFill>
                  <a:schemeClr val="tx1"/>
                </a:solidFill>
              </a:defRPr>
            </a:lvl1pPr>
          </a:lstStyle>
          <a:p>
            <a:r>
              <a:rPr lang="en-US" dirty="0" smtClean="0"/>
              <a:t>Divider Slide Text</a:t>
            </a:r>
            <a:endParaRPr lang="en-US" dirty="0"/>
          </a:p>
        </p:txBody>
      </p:sp>
      <p:pic>
        <p:nvPicPr>
          <p:cNvPr id="7" name="Picture 6" descr="SouthState_left_R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99020" y="5447241"/>
            <a:ext cx="2874514" cy="635042"/>
          </a:xfrm>
          <a:prstGeom prst="rect">
            <a:avLst/>
          </a:prstGeom>
        </p:spPr>
      </p:pic>
    </p:spTree>
    <p:extLst>
      <p:ext uri="{BB962C8B-B14F-4D97-AF65-F5344CB8AC3E}">
        <p14:creationId xmlns:p14="http://schemas.microsoft.com/office/powerpoint/2010/main" val="3743285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Divider Slide">
    <p:spTree>
      <p:nvGrpSpPr>
        <p:cNvPr id="1" name=""/>
        <p:cNvGrpSpPr/>
        <p:nvPr/>
      </p:nvGrpSpPr>
      <p:grpSpPr>
        <a:xfrm>
          <a:off x="0" y="0"/>
          <a:ext cx="0" cy="0"/>
          <a:chOff x="0" y="0"/>
          <a:chExt cx="0" cy="0"/>
        </a:xfrm>
      </p:grpSpPr>
      <p:pic>
        <p:nvPicPr>
          <p:cNvPr id="4" name="Picture 3" descr="Blue_Divider_Background.jpg"/>
          <p:cNvPicPr>
            <a:picLocks noChangeAspect="1"/>
          </p:cNvPicPr>
          <p:nvPr userDrawn="1"/>
        </p:nvPicPr>
        <p:blipFill rotWithShape="1">
          <a:blip r:embed="rId2">
            <a:extLst>
              <a:ext uri="{28A0092B-C50C-407E-A947-70E740481C1C}">
                <a14:useLocalDpi xmlns:a14="http://schemas.microsoft.com/office/drawing/2010/main" val="0"/>
              </a:ext>
            </a:extLst>
          </a:blip>
          <a:srcRect l="23445" t="3129" r="1" b="2911"/>
          <a:stretch/>
        </p:blipFill>
        <p:spPr>
          <a:xfrm>
            <a:off x="0" y="1"/>
            <a:ext cx="9152594" cy="6871817"/>
          </a:xfrm>
          <a:prstGeom prst="rect">
            <a:avLst/>
          </a:prstGeom>
        </p:spPr>
      </p:pic>
      <p:sp>
        <p:nvSpPr>
          <p:cNvPr id="2" name="Title 1"/>
          <p:cNvSpPr>
            <a:spLocks noGrp="1"/>
          </p:cNvSpPr>
          <p:nvPr>
            <p:ph type="ctrTitle" hasCustomPrompt="1"/>
          </p:nvPr>
        </p:nvSpPr>
        <p:spPr>
          <a:xfrm>
            <a:off x="1422400" y="2257425"/>
            <a:ext cx="6400800" cy="1235075"/>
          </a:xfrm>
        </p:spPr>
        <p:txBody>
          <a:bodyPr/>
          <a:lstStyle>
            <a:lvl1pPr algn="ctr">
              <a:defRPr>
                <a:solidFill>
                  <a:schemeClr val="bg1"/>
                </a:solidFill>
              </a:defRPr>
            </a:lvl1pPr>
          </a:lstStyle>
          <a:p>
            <a:r>
              <a:rPr lang="en-US" dirty="0" smtClean="0"/>
              <a:t>Divider Slide Text</a:t>
            </a:r>
            <a:endParaRPr lang="en-US" dirty="0"/>
          </a:p>
        </p:txBody>
      </p:sp>
      <p:pic>
        <p:nvPicPr>
          <p:cNvPr id="6" name="Picture 5" descr="SouthState_left_goldwhite_R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11077" y="5431276"/>
            <a:ext cx="2926602" cy="646549"/>
          </a:xfrm>
          <a:prstGeom prst="rect">
            <a:avLst/>
          </a:prstGeom>
        </p:spPr>
      </p:pic>
    </p:spTree>
    <p:extLst>
      <p:ext uri="{BB962C8B-B14F-4D97-AF65-F5344CB8AC3E}">
        <p14:creationId xmlns:p14="http://schemas.microsoft.com/office/powerpoint/2010/main" val="341182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Interior Slide 2 ">
    <p:spTree>
      <p:nvGrpSpPr>
        <p:cNvPr id="1" name=""/>
        <p:cNvGrpSpPr/>
        <p:nvPr/>
      </p:nvGrpSpPr>
      <p:grpSpPr>
        <a:xfrm>
          <a:off x="0" y="0"/>
          <a:ext cx="0" cy="0"/>
          <a:chOff x="0" y="0"/>
          <a:chExt cx="0" cy="0"/>
        </a:xfrm>
      </p:grpSpPr>
      <p:sp>
        <p:nvSpPr>
          <p:cNvPr id="12" name="Rectangle 11"/>
          <p:cNvSpPr/>
          <p:nvPr userDrawn="1"/>
        </p:nvSpPr>
        <p:spPr>
          <a:xfrm>
            <a:off x="0" y="6350000"/>
            <a:ext cx="9153144" cy="52387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Content Placeholder 2"/>
          <p:cNvSpPr>
            <a:spLocks noGrp="1"/>
          </p:cNvSpPr>
          <p:nvPr>
            <p:ph idx="1"/>
          </p:nvPr>
        </p:nvSpPr>
        <p:spPr>
          <a:xfrm>
            <a:off x="514350" y="1494075"/>
            <a:ext cx="8229600" cy="3824288"/>
          </a:xfrm>
        </p:spPr>
        <p:txBody>
          <a:bodyPr/>
          <a:lstStyle>
            <a:lvl1pPr>
              <a:defRPr>
                <a:solidFill>
                  <a:srgbClr val="080808"/>
                </a:solidFill>
              </a:defRPr>
            </a:lvl1pPr>
            <a:lvl2pPr>
              <a:defRPr>
                <a:solidFill>
                  <a:srgbClr val="080808"/>
                </a:solidFill>
              </a:defRPr>
            </a:lvl2pPr>
            <a:lvl3pPr>
              <a:defRPr>
                <a:solidFill>
                  <a:srgbClr val="080808"/>
                </a:solidFill>
              </a:defRPr>
            </a:lvl3pPr>
            <a:lvl4pPr>
              <a:defRPr>
                <a:solidFill>
                  <a:srgbClr val="080808"/>
                </a:solidFill>
              </a:defRPr>
            </a:lvl4pPr>
            <a:lvl5pPr>
              <a:defRPr>
                <a:solidFill>
                  <a:schemeClr val="accent2">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cxnSp>
        <p:nvCxnSpPr>
          <p:cNvPr id="10" name="Straight Connector 9"/>
          <p:cNvCxnSpPr/>
          <p:nvPr userDrawn="1"/>
        </p:nvCxnSpPr>
        <p:spPr>
          <a:xfrm>
            <a:off x="628650" y="827926"/>
            <a:ext cx="8115300" cy="0"/>
          </a:xfrm>
          <a:prstGeom prst="line">
            <a:avLst/>
          </a:prstGeom>
          <a:ln>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hasCustomPrompt="1"/>
          </p:nvPr>
        </p:nvSpPr>
        <p:spPr>
          <a:xfrm>
            <a:off x="514350" y="20721"/>
            <a:ext cx="8229600" cy="770467"/>
          </a:xfrm>
        </p:spPr>
        <p:txBody>
          <a:bodyPr>
            <a:normAutofit/>
          </a:bodyPr>
          <a:lstStyle>
            <a:lvl1pPr algn="ctr">
              <a:defRPr sz="3500" baseline="0">
                <a:solidFill>
                  <a:srgbClr val="002D72"/>
                </a:solidFill>
              </a:defRPr>
            </a:lvl1pPr>
          </a:lstStyle>
          <a:p>
            <a:r>
              <a:rPr lang="en-US" dirty="0" smtClean="0"/>
              <a:t>Interior Slide Headline Text</a:t>
            </a:r>
            <a:endParaRPr lang="en-US" dirty="0"/>
          </a:p>
        </p:txBody>
      </p:sp>
      <p:pic>
        <p:nvPicPr>
          <p:cNvPr id="14" name="Picture 13" descr="SSCorporation_Horizontal_RGB_r.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9069" y="5337066"/>
            <a:ext cx="3374075" cy="2607240"/>
          </a:xfrm>
          <a:prstGeom prst="rect">
            <a:avLst/>
          </a:prstGeom>
        </p:spPr>
      </p:pic>
      <p:sp>
        <p:nvSpPr>
          <p:cNvPr id="15" name="TextBox 14"/>
          <p:cNvSpPr txBox="1"/>
          <p:nvPr userDrawn="1"/>
        </p:nvSpPr>
        <p:spPr>
          <a:xfrm>
            <a:off x="212745" y="6442660"/>
            <a:ext cx="1857361" cy="338554"/>
          </a:xfrm>
          <a:prstGeom prst="rect">
            <a:avLst/>
          </a:prstGeom>
          <a:noFill/>
        </p:spPr>
        <p:txBody>
          <a:bodyPr wrap="square" rtlCol="0">
            <a:spAutoFit/>
          </a:bodyPr>
          <a:lstStyle/>
          <a:p>
            <a:pPr defTabSz="457200"/>
            <a:fld id="{BDEEC09A-263D-8548-998B-4EBBED2D114E}" type="slidenum">
              <a:rPr lang="en-US" sz="1600">
                <a:solidFill>
                  <a:prstClr val="white"/>
                </a:solidFill>
                <a:cs typeface="Arial" charset="0"/>
              </a:rPr>
              <a:pPr defTabSz="457200"/>
              <a:t>‹#›</a:t>
            </a:fld>
            <a:endParaRPr lang="en-US" dirty="0">
              <a:solidFill>
                <a:prstClr val="white"/>
              </a:solidFill>
              <a:cs typeface="Arial" charset="0"/>
            </a:endParaRPr>
          </a:p>
        </p:txBody>
      </p:sp>
    </p:spTree>
    <p:extLst>
      <p:ext uri="{BB962C8B-B14F-4D97-AF65-F5344CB8AC3E}">
        <p14:creationId xmlns:p14="http://schemas.microsoft.com/office/powerpoint/2010/main" val="376750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A058C-45F0-E94F-B8CE-7816AA1BFC2F}" type="slidenum">
              <a:rPr lang="en-US" smtClean="0"/>
              <a:t>‹#›</a:t>
            </a:fld>
            <a:endParaRPr lang="en-US" dirty="0"/>
          </a:p>
        </p:txBody>
      </p:sp>
      <p:sp>
        <p:nvSpPr>
          <p:cNvPr id="7" name="TextBox 6"/>
          <p:cNvSpPr txBox="1"/>
          <p:nvPr/>
        </p:nvSpPr>
        <p:spPr>
          <a:xfrm>
            <a:off x="374110" y="6350550"/>
            <a:ext cx="1857361" cy="338554"/>
          </a:xfrm>
          <a:prstGeom prst="rect">
            <a:avLst/>
          </a:prstGeom>
          <a:noFill/>
        </p:spPr>
        <p:txBody>
          <a:bodyPr wrap="square" rtlCol="0">
            <a:spAutoFit/>
          </a:bodyPr>
          <a:lstStyle/>
          <a:p>
            <a:fld id="{BDEEC09A-263D-8548-998B-4EBBED2D114E}" type="slidenum">
              <a:rPr lang="en-US" sz="1600">
                <a:solidFill>
                  <a:prstClr val="white"/>
                </a:solidFill>
                <a:latin typeface="Calibri"/>
                <a:cs typeface="Arial" charset="0"/>
              </a:rPr>
              <a:pPr/>
              <a:t>‹#›</a:t>
            </a:fld>
            <a:endParaRPr lang="en-US" dirty="0">
              <a:solidFill>
                <a:prstClr val="white"/>
              </a:solidFill>
              <a:latin typeface="Calibri"/>
              <a:cs typeface="Arial" charset="0"/>
            </a:endParaRPr>
          </a:p>
        </p:txBody>
      </p:sp>
    </p:spTree>
    <p:extLst>
      <p:ext uri="{BB962C8B-B14F-4D97-AF65-F5344CB8AC3E}">
        <p14:creationId xmlns:p14="http://schemas.microsoft.com/office/powerpoint/2010/main" val="72256023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9" r:id="rId3"/>
    <p:sldLayoutId id="2147483650" r:id="rId4"/>
    <p:sldLayoutId id="2147483654" r:id="rId5"/>
    <p:sldLayoutId id="2147483656" r:id="rId6"/>
    <p:sldLayoutId id="2147483657" r:id="rId7"/>
    <p:sldLayoutId id="2147483658" r:id="rId8"/>
    <p:sldLayoutId id="2147483671" r:id="rId9"/>
    <p:sldLayoutId id="2147483672" r:id="rId10"/>
    <p:sldLayoutId id="2147483673" r:id="rId11"/>
    <p:sldLayoutId id="2147483677" r:id="rId12"/>
    <p:sldLayoutId id="2147483678" r:id="rId13"/>
    <p:sldLayoutId id="2147483680" r:id="rId14"/>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552700"/>
            <a:ext cx="6400800" cy="1235075"/>
          </a:xfrm>
        </p:spPr>
        <p:txBody>
          <a:bodyPr>
            <a:noAutofit/>
          </a:bodyPr>
          <a:lstStyle/>
          <a:p>
            <a:r>
              <a:rPr lang="en-US" dirty="0" smtClean="0"/>
              <a:t>1</a:t>
            </a:r>
            <a:r>
              <a:rPr lang="en-US" baseline="30000" dirty="0" smtClean="0"/>
              <a:t>st</a:t>
            </a:r>
            <a:r>
              <a:rPr lang="en-US" dirty="0" smtClean="0"/>
              <a:t> Quarter 2016</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Earnings Call</a:t>
            </a:r>
          </a:p>
          <a:p>
            <a:r>
              <a:rPr lang="en-US" dirty="0" smtClean="0"/>
              <a:t>April 22, 2016</a:t>
            </a:r>
          </a:p>
          <a:p>
            <a:endParaRPr lang="en-US" dirty="0"/>
          </a:p>
        </p:txBody>
      </p:sp>
    </p:spTree>
    <p:extLst>
      <p:ext uri="{BB962C8B-B14F-4D97-AF65-F5344CB8AC3E}">
        <p14:creationId xmlns:p14="http://schemas.microsoft.com/office/powerpoint/2010/main" val="3596317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228600" indent="-228600" fontAlgn="base">
              <a:buFont typeface="Arial"/>
              <a:buAutoNum type="arabicPeriod"/>
            </a:pPr>
            <a:r>
              <a:rPr lang="en-US" sz="1200" dirty="0" smtClean="0">
                <a:solidFill>
                  <a:schemeClr val="tx1"/>
                </a:solidFill>
              </a:rPr>
              <a:t>Income reduced by amortization of Indemnification Asset and average balance increased for the average loan Indemnification Asset balance</a:t>
            </a:r>
          </a:p>
          <a:p>
            <a:pPr marL="0" indent="0" fontAlgn="base">
              <a:buNone/>
            </a:pPr>
            <a:endParaRPr lang="en-US" sz="1200" dirty="0">
              <a:solidFill>
                <a:schemeClr val="tx1"/>
              </a:solidFill>
            </a:endParaRPr>
          </a:p>
          <a:p>
            <a:pPr marL="228600" indent="-228600" fontAlgn="base">
              <a:buFont typeface="+mj-lt"/>
              <a:buAutoNum type="arabicPeriod" startAt="2"/>
            </a:pPr>
            <a:r>
              <a:rPr lang="en-US" sz="1200" dirty="0" smtClean="0">
                <a:solidFill>
                  <a:schemeClr val="tx1"/>
                </a:solidFill>
              </a:rPr>
              <a:t>Efficiency </a:t>
            </a:r>
            <a:r>
              <a:rPr lang="en-US" sz="1200" dirty="0">
                <a:solidFill>
                  <a:schemeClr val="tx1"/>
                </a:solidFill>
              </a:rPr>
              <a:t>ratio = NIE / Net </a:t>
            </a:r>
            <a:r>
              <a:rPr lang="en-US" sz="1200" dirty="0" err="1">
                <a:solidFill>
                  <a:schemeClr val="tx1"/>
                </a:solidFill>
              </a:rPr>
              <a:t>Int</a:t>
            </a:r>
            <a:r>
              <a:rPr lang="en-US" sz="1200" dirty="0">
                <a:solidFill>
                  <a:schemeClr val="tx1"/>
                </a:solidFill>
              </a:rPr>
              <a:t> </a:t>
            </a:r>
            <a:r>
              <a:rPr lang="en-US" sz="1200" dirty="0" err="1">
                <a:solidFill>
                  <a:schemeClr val="tx1"/>
                </a:solidFill>
              </a:rPr>
              <a:t>Inc</a:t>
            </a:r>
            <a:r>
              <a:rPr lang="en-US" sz="1200" dirty="0">
                <a:solidFill>
                  <a:schemeClr val="tx1"/>
                </a:solidFill>
              </a:rPr>
              <a:t> + Non </a:t>
            </a:r>
            <a:r>
              <a:rPr lang="en-US" sz="1200" dirty="0" err="1">
                <a:solidFill>
                  <a:schemeClr val="tx1"/>
                </a:solidFill>
              </a:rPr>
              <a:t>Int</a:t>
            </a:r>
            <a:r>
              <a:rPr lang="en-US" sz="1200" dirty="0">
                <a:solidFill>
                  <a:schemeClr val="tx1"/>
                </a:solidFill>
              </a:rPr>
              <a:t> </a:t>
            </a:r>
            <a:r>
              <a:rPr lang="en-US" sz="1200" dirty="0" err="1">
                <a:solidFill>
                  <a:schemeClr val="tx1"/>
                </a:solidFill>
              </a:rPr>
              <a:t>Inc</a:t>
            </a:r>
            <a:r>
              <a:rPr lang="en-US" sz="1200" dirty="0">
                <a:solidFill>
                  <a:schemeClr val="tx1"/>
                </a:solidFill>
              </a:rPr>
              <a:t> less securities gain/(loss)   </a:t>
            </a:r>
            <a:endParaRPr lang="en-US" sz="1200" dirty="0" smtClean="0">
              <a:solidFill>
                <a:schemeClr val="tx1"/>
              </a:solidFill>
            </a:endParaRPr>
          </a:p>
          <a:p>
            <a:pPr marL="0" indent="0" fontAlgn="base">
              <a:buNone/>
            </a:pPr>
            <a:r>
              <a:rPr lang="en-US" sz="1200" dirty="0">
                <a:solidFill>
                  <a:schemeClr val="tx1"/>
                </a:solidFill>
              </a:rPr>
              <a:t> </a:t>
            </a:r>
            <a:r>
              <a:rPr lang="en-US" sz="1200" dirty="0" smtClean="0">
                <a:solidFill>
                  <a:schemeClr val="tx1"/>
                </a:solidFill>
              </a:rPr>
              <a:t>      Operating </a:t>
            </a:r>
            <a:r>
              <a:rPr lang="en-US" sz="1200" dirty="0">
                <a:solidFill>
                  <a:schemeClr val="tx1"/>
                </a:solidFill>
              </a:rPr>
              <a:t>efficiency ratio </a:t>
            </a:r>
            <a:r>
              <a:rPr lang="en-US" sz="1200" dirty="0" smtClean="0">
                <a:solidFill>
                  <a:schemeClr val="tx1"/>
                </a:solidFill>
              </a:rPr>
              <a:t>= </a:t>
            </a:r>
            <a:r>
              <a:rPr lang="en-US" sz="1200" dirty="0">
                <a:solidFill>
                  <a:schemeClr val="tx1"/>
                </a:solidFill>
              </a:rPr>
              <a:t>same as above except </a:t>
            </a:r>
            <a:r>
              <a:rPr lang="en-US" sz="1200" dirty="0" err="1">
                <a:solidFill>
                  <a:schemeClr val="tx1"/>
                </a:solidFill>
              </a:rPr>
              <a:t>exc’l</a:t>
            </a:r>
            <a:r>
              <a:rPr lang="en-US" sz="1200" dirty="0">
                <a:solidFill>
                  <a:schemeClr val="tx1"/>
                </a:solidFill>
              </a:rPr>
              <a:t> </a:t>
            </a:r>
            <a:r>
              <a:rPr lang="en-US" sz="1200" dirty="0" smtClean="0">
                <a:solidFill>
                  <a:schemeClr val="tx1"/>
                </a:solidFill>
              </a:rPr>
              <a:t>one-time items from NIE</a:t>
            </a:r>
          </a:p>
          <a:p>
            <a:pPr marL="228600" indent="-228600" fontAlgn="base">
              <a:buFont typeface="Arial"/>
              <a:buAutoNum type="arabicPeriod"/>
            </a:pPr>
            <a:endParaRPr lang="en-US" sz="1200" dirty="0">
              <a:solidFill>
                <a:schemeClr val="tx1"/>
              </a:solidFill>
            </a:endParaRPr>
          </a:p>
          <a:p>
            <a:pPr marL="228600" indent="-228600" fontAlgn="base">
              <a:buFont typeface="+mj-lt"/>
              <a:buAutoNum type="arabicPeriod" startAt="3"/>
            </a:pPr>
            <a:r>
              <a:rPr lang="en-US" sz="1200" dirty="0" smtClean="0">
                <a:solidFill>
                  <a:schemeClr val="tx1"/>
                </a:solidFill>
              </a:rPr>
              <a:t>Excludes one-time items</a:t>
            </a:r>
            <a:endParaRPr lang="en-US" sz="1200" dirty="0">
              <a:solidFill>
                <a:schemeClr val="tx1"/>
              </a:solidFill>
            </a:endParaRPr>
          </a:p>
          <a:p>
            <a:pPr marL="228600" indent="-228600" fontAlgn="base">
              <a:buFont typeface="Arial"/>
              <a:buAutoNum type="arabicPeriod" startAt="3"/>
            </a:pPr>
            <a:endParaRPr lang="en-US" sz="1200" dirty="0" smtClean="0">
              <a:solidFill>
                <a:schemeClr val="tx1"/>
              </a:solidFill>
            </a:endParaRPr>
          </a:p>
          <a:p>
            <a:pPr marL="228600" indent="-228600" fontAlgn="base">
              <a:buFont typeface="Arial"/>
              <a:buAutoNum type="arabicPeriod" startAt="3"/>
            </a:pPr>
            <a:endParaRPr lang="en-US" sz="1200" dirty="0">
              <a:solidFill>
                <a:schemeClr val="tx1"/>
              </a:solidFill>
            </a:endParaRPr>
          </a:p>
          <a:p>
            <a:pPr marL="228600" indent="-228600" fontAlgn="base">
              <a:buFont typeface="Arial" pitchFamily="34" charset="0"/>
              <a:buAutoNum type="arabicPeriod" startAt="3"/>
            </a:pPr>
            <a:endParaRPr lang="en-US" sz="1000" dirty="0" smtClean="0">
              <a:solidFill>
                <a:schemeClr val="tx1"/>
              </a:solidFill>
            </a:endParaRPr>
          </a:p>
          <a:p>
            <a:pPr marL="228600" indent="-228600" fontAlgn="base">
              <a:buFont typeface="Arial" pitchFamily="34" charset="0"/>
              <a:buAutoNum type="arabicPeriod" startAt="3"/>
            </a:pPr>
            <a:endParaRPr lang="en-US" sz="1000" dirty="0">
              <a:solidFill>
                <a:schemeClr val="tx1"/>
              </a:solidFill>
            </a:endParaRPr>
          </a:p>
          <a:p>
            <a:pPr marL="228600" indent="-228600" fontAlgn="base">
              <a:buAutoNum type="arabicPeriod" startAt="3"/>
            </a:pPr>
            <a:endParaRPr lang="en-US" sz="900" dirty="0">
              <a:solidFill>
                <a:schemeClr val="tx1"/>
              </a:solidFill>
            </a:endParaRPr>
          </a:p>
          <a:p>
            <a:pPr marL="228600" indent="-228600" fontAlgn="base">
              <a:buAutoNum type="arabicPeriod" startAt="3"/>
            </a:pPr>
            <a:endParaRPr lang="en-US" sz="900" dirty="0" smtClean="0">
              <a:solidFill>
                <a:schemeClr val="tx1"/>
              </a:solidFill>
            </a:endParaRPr>
          </a:p>
          <a:p>
            <a:pPr marL="228600" indent="-228600" fontAlgn="base">
              <a:buAutoNum type="arabicPeriod" startAt="3"/>
            </a:pPr>
            <a:endParaRPr lang="en-US" sz="900" dirty="0">
              <a:solidFill>
                <a:schemeClr val="tx1"/>
              </a:solidFill>
            </a:endParaRPr>
          </a:p>
          <a:p>
            <a:pPr marL="228600" indent="-228600" fontAlgn="base">
              <a:buAutoNum type="arabicPeriod" startAt="3"/>
            </a:pPr>
            <a:endParaRPr lang="en-US" sz="900" dirty="0">
              <a:solidFill>
                <a:schemeClr val="tx1"/>
              </a:solidFill>
            </a:endParaRPr>
          </a:p>
          <a:p>
            <a:pPr marL="228600" indent="-228600" fontAlgn="base">
              <a:buAutoNum type="arabicPeriod" startAt="3"/>
            </a:pPr>
            <a:endParaRPr lang="en-US" sz="900" dirty="0">
              <a:solidFill>
                <a:schemeClr val="tx1"/>
              </a:solidFill>
            </a:endParaRPr>
          </a:p>
          <a:p>
            <a:pPr marL="228600" indent="-228600" fontAlgn="base">
              <a:buAutoNum type="arabicPeriod" startAt="3"/>
            </a:pPr>
            <a:endParaRPr lang="en-US" sz="900" dirty="0" smtClean="0">
              <a:solidFill>
                <a:schemeClr val="tx1"/>
              </a:solidFill>
            </a:endParaRPr>
          </a:p>
          <a:p>
            <a:pPr marL="0" indent="0" fontAlgn="base">
              <a:buNone/>
            </a:pPr>
            <a:endParaRPr lang="en-US" sz="900" dirty="0">
              <a:solidFill>
                <a:schemeClr val="tx1"/>
              </a:solidFill>
            </a:endParaRPr>
          </a:p>
          <a:p>
            <a:pPr marL="228600" indent="-228600" fontAlgn="base">
              <a:buAutoNum type="arabicPeriod"/>
            </a:pPr>
            <a:endParaRPr lang="en-US" sz="900" dirty="0" smtClean="0">
              <a:solidFill>
                <a:schemeClr val="tx1"/>
              </a:solidFill>
            </a:endParaRPr>
          </a:p>
          <a:p>
            <a:pPr marL="228600" indent="-228600" fontAlgn="base">
              <a:buAutoNum type="arabicPeriod"/>
            </a:pPr>
            <a:endParaRPr lang="en-US" sz="900" dirty="0">
              <a:solidFill>
                <a:schemeClr val="tx1"/>
              </a:solidFill>
            </a:endParaRPr>
          </a:p>
          <a:p>
            <a:pPr marL="0" indent="0" fontAlgn="base">
              <a:buNone/>
            </a:pPr>
            <a:endParaRPr lang="en-US" sz="900" dirty="0">
              <a:solidFill>
                <a:schemeClr val="tx1"/>
              </a:solidFill>
            </a:endParaRPr>
          </a:p>
          <a:p>
            <a:pPr marL="228600" indent="-228600" fontAlgn="base">
              <a:buAutoNum type="arabicPeriod"/>
            </a:pPr>
            <a:endParaRPr lang="en-US" sz="900" dirty="0" smtClean="0">
              <a:solidFill>
                <a:schemeClr val="tx1"/>
              </a:solidFill>
            </a:endParaRPr>
          </a:p>
        </p:txBody>
      </p:sp>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t>Endnotes</a:t>
            </a:r>
            <a:endParaRPr lang="en-US" dirty="0"/>
          </a:p>
        </p:txBody>
      </p:sp>
      <p:sp>
        <p:nvSpPr>
          <p:cNvPr id="4" name="Rectangle 3"/>
          <p:cNvSpPr/>
          <p:nvPr/>
        </p:nvSpPr>
        <p:spPr>
          <a:xfrm>
            <a:off x="22116" y="5229820"/>
            <a:ext cx="412292" cy="230832"/>
          </a:xfrm>
          <a:prstGeom prst="rect">
            <a:avLst/>
          </a:prstGeom>
        </p:spPr>
        <p:txBody>
          <a:bodyPr wrap="none">
            <a:spAutoFit/>
          </a:bodyPr>
          <a:lstStyle/>
          <a:p>
            <a:pPr marL="225425" indent="-225425"/>
            <a:r>
              <a:rPr lang="en-US" sz="900" dirty="0" smtClean="0">
                <a:solidFill>
                  <a:prstClr val="black"/>
                </a:solidFill>
                <a:cs typeface="Arial" charset="0"/>
              </a:rPr>
              <a:t>	</a:t>
            </a:r>
            <a:endParaRPr lang="en-US" sz="900" dirty="0">
              <a:solidFill>
                <a:prstClr val="black"/>
              </a:solidFill>
              <a:cs typeface="Arial" charset="0"/>
            </a:endParaRPr>
          </a:p>
        </p:txBody>
      </p:sp>
    </p:spTree>
    <p:extLst>
      <p:ext uri="{BB962C8B-B14F-4D97-AF65-F5344CB8AC3E}">
        <p14:creationId xmlns:p14="http://schemas.microsoft.com/office/powerpoint/2010/main" val="35926959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133475"/>
            <a:ext cx="8362950" cy="5238750"/>
          </a:xfrm>
        </p:spPr>
        <p:txBody>
          <a:bodyPr>
            <a:noAutofit/>
          </a:bodyPr>
          <a:lstStyle/>
          <a:p>
            <a:pPr marL="0" indent="0" fontAlgn="auto">
              <a:spcBef>
                <a:spcPts val="0"/>
              </a:spcBef>
              <a:spcAft>
                <a:spcPts val="0"/>
              </a:spcAft>
              <a:buNone/>
              <a:defRPr/>
            </a:pPr>
            <a:r>
              <a:rPr lang="en-US" sz="850" i="1" kern="0" dirty="0">
                <a:solidFill>
                  <a:srgbClr val="1F497D">
                    <a:lumMod val="75000"/>
                  </a:srgbClr>
                </a:solidFill>
              </a:rPr>
              <a:t>Cautionary Statement Regarding Forward Looking Statements</a:t>
            </a:r>
            <a:endParaRPr lang="en-US" sz="850" kern="0" dirty="0">
              <a:solidFill>
                <a:srgbClr val="1F497D">
                  <a:lumMod val="75000"/>
                </a:srgbClr>
              </a:solidFill>
            </a:endParaRPr>
          </a:p>
          <a:p>
            <a:pPr marL="0" indent="0" fontAlgn="auto">
              <a:spcBef>
                <a:spcPts val="0"/>
              </a:spcBef>
              <a:spcAft>
                <a:spcPts val="0"/>
              </a:spcAft>
              <a:buNone/>
            </a:pPr>
            <a:r>
              <a:rPr lang="en-US" sz="850" dirty="0">
                <a:solidFill>
                  <a:srgbClr val="1F497D">
                    <a:lumMod val="75000"/>
                  </a:srgbClr>
                </a:solidFill>
                <a:cs typeface="Arial" pitchFamily="34" charset="0"/>
              </a:rPr>
              <a:t>Statements included in this report which are not historical in nature are intended to be, and are hereby identified as, forward looking statements for purposes of the safe harbor provided by Section 21E of the Securities Exchange Act of 1934.   Forward looking statements generally include words such as “expects,” “projects,” “anticipates,” “believes,” “intends,” “estimates,” “strategy,” “plan,” “potential,” “possible” and other similar expressions.   The Company cautions readers that forward looking statements are subject to certain risks and uncertainties that could cause actual results to differ materially from anticipated results.  Such risks and uncertainties, include, among others, the following possibilities: (1) the outcome of any legal proceedings instituted against the Company; (2) credit risks associated with an obligor’s failure to meet the terms of any contract with the bank or otherwise fail to perform as agreed under the terms of any loan-related document; (3) interest risk involving the effect of a change in interest rates on the bank’s earnings, the market value of the bank's loan and securities portfolios, and the market value of the Company's equity; (4) liquidity risk affecting the bank’s ability to meet its obligations when they come due; (5) risks associated with an anticipated increase in the Company's investment securities portfolio, including risks associated with acquiring and holding investment securities or potentially determining that the amount of investment securities the Company desires to acquire are not available on terms acceptable to the Company; (6) price risk focusing on changes in market factors that may affect the value of traded instruments in “mark-to-market” portfolios; (7) transaction risk arising from problems with service or product delivery; (8) compliance risk involving risk to earnings or capital resulting from violations of or nonconformance with laws, rules, regulations, prescribed practices, or ethical standards; (9) regulatory change risk resulting from new laws, rules, regulations, accounting principles, proscribed practices or ethical standards, including, without limitation, increased capital requirements (including, without limitation, the impact of the capital rules adopted to implement Basel III), Consumer Financial Protection Bureau rules and regulations, and potential changes in accounting principles relating to loan loss recognition; (10) strategic risk resulting from adverse business decisions or improper implementation of business decisions; (11) reputation risk that adversely affects earnings or capital arising from negative public opinion; (12) terrorist activities risk that results in loss of consumer confidence and economic disruptions; (13) cybersecurity risk related to our dependence on internal computer systems and the technology of outside service providers, as well as the potential impacts of third-party security breaches,  subjects the company to potential business disruptions or financial losses resulting from deliberate attacks or unintentional events; (14) economic downturn risk potentially resulting in deterioration in the credit markets, greater than expected non-interest expenses, excessive loan losses and other negative consequences, which risks could be exacerbated by potential negative economic developments resulting from federal spending cuts and/or one or more federal budget-related impasses or actions; (15) greater than expected noninterest expenses; (16) excessive loan losses; (17) failure to realize synergies and other financial benefits from, and to limit liabilities associates with, mergers and </a:t>
            </a:r>
            <a:r>
              <a:rPr lang="en-US" sz="850" dirty="0" smtClean="0">
                <a:solidFill>
                  <a:srgbClr val="1F497D">
                    <a:lumMod val="75000"/>
                  </a:srgbClr>
                </a:solidFill>
                <a:cs typeface="Arial" pitchFamily="34" charset="0"/>
              </a:rPr>
              <a:t>acquisitions; </a:t>
            </a:r>
            <a:r>
              <a:rPr lang="en-US" sz="850" dirty="0">
                <a:solidFill>
                  <a:srgbClr val="1F497D">
                    <a:lumMod val="75000"/>
                  </a:srgbClr>
                </a:solidFill>
                <a:cs typeface="Arial" pitchFamily="34" charset="0"/>
              </a:rPr>
              <a:t>(18) potential deposit attrition, higher than expected costs, customer loss and business disruption associated with merger and acquisition integration, </a:t>
            </a:r>
            <a:r>
              <a:rPr lang="en-US" sz="850" dirty="0" smtClean="0">
                <a:solidFill>
                  <a:srgbClr val="1F497D">
                    <a:lumMod val="75000"/>
                  </a:srgbClr>
                </a:solidFill>
                <a:cs typeface="Arial" pitchFamily="34" charset="0"/>
              </a:rPr>
              <a:t>and </a:t>
            </a:r>
            <a:r>
              <a:rPr lang="en-US" sz="850" dirty="0">
                <a:solidFill>
                  <a:srgbClr val="1F497D">
                    <a:lumMod val="75000"/>
                  </a:srgbClr>
                </a:solidFill>
                <a:cs typeface="Arial" pitchFamily="34" charset="0"/>
              </a:rPr>
              <a:t>including, without limitation, potential difficulties in maintaining relationships with key personnel and other integration related-matters; (19) the risks of fluctuations in market prices for Company common stock that may or may not reflect economic condition or performance of the Company; (20) the payment of dividends on Company common stock is subject to regulatory supervision as well as the discretion of the board of directors of the Company, the Company's performance and other factors; and (21) other risks and uncertainties disclosed in the Company's most recent Annual Report on Form 10-K filed with the SEC or disclosed in documents filed or furnished by the Company with or to the SEC after the filing of such Annual report on Form 10-K, any of which could cause actual results to differ materially from future results expressed, implied or otherwise anticipated by such forward looking statements.  The Company undertakes no obligation to update or otherwise revise any forward-looking statements, whether as a result of new information, future events, or otherwise.</a:t>
            </a:r>
          </a:p>
          <a:p>
            <a:pPr fontAlgn="auto">
              <a:spcBef>
                <a:spcPts val="0"/>
              </a:spcBef>
              <a:spcAft>
                <a:spcPts val="0"/>
              </a:spcAft>
              <a:defRPr/>
            </a:pPr>
            <a:endParaRPr lang="en-US" sz="850" i="1" kern="0" dirty="0">
              <a:solidFill>
                <a:srgbClr val="1F497D">
                  <a:lumMod val="75000"/>
                </a:srgbClr>
              </a:solidFill>
            </a:endParaRPr>
          </a:p>
          <a:p>
            <a:pPr marL="0" indent="0" fontAlgn="auto">
              <a:spcBef>
                <a:spcPts val="0"/>
              </a:spcBef>
              <a:spcAft>
                <a:spcPts val="0"/>
              </a:spcAft>
              <a:buNone/>
              <a:defRPr/>
            </a:pPr>
            <a:r>
              <a:rPr lang="en-US" sz="850" i="1" kern="0" dirty="0">
                <a:solidFill>
                  <a:srgbClr val="1F497D">
                    <a:lumMod val="75000"/>
                  </a:srgbClr>
                </a:solidFill>
              </a:rPr>
              <a:t>Non-GAAP Measures</a:t>
            </a:r>
            <a:endParaRPr lang="en-US" sz="850" kern="0" dirty="0">
              <a:solidFill>
                <a:srgbClr val="1F497D">
                  <a:lumMod val="75000"/>
                </a:srgbClr>
              </a:solidFill>
            </a:endParaRPr>
          </a:p>
          <a:p>
            <a:pPr marL="0" indent="0" fontAlgn="auto">
              <a:spcBef>
                <a:spcPts val="0"/>
              </a:spcBef>
              <a:spcAft>
                <a:spcPts val="0"/>
              </a:spcAft>
              <a:buNone/>
              <a:defRPr/>
            </a:pPr>
            <a:r>
              <a:rPr lang="en-US" sz="850" kern="0" dirty="0">
                <a:solidFill>
                  <a:srgbClr val="1F497D">
                    <a:lumMod val="75000"/>
                  </a:srgbClr>
                </a:solidFill>
              </a:rPr>
              <a:t>Statements included in this presentation include non-GAAP measures and should be read along with the accompanying tables to the earnings release which provide a reconciliation of non-GAAP measures to GAAP measures.  Management believes that these non-GAAP measures provide additional useful information.  Non-GAAP measures should not be considered as an alternative to any measure of performance or financial condition as promulgated under GAAP, and investors should consider the company's performance and financial condition as reported under GAAP and all other relevant information when assessing the performance or financial condition of the company.   Non-GAAP measures have limitations as analytical tools, and investors should not consider them in isolation or as a substitute for analysis of the company's results or financial condition as reported under GAAP.</a:t>
            </a:r>
          </a:p>
          <a:p>
            <a:endParaRPr lang="en-US" sz="850" dirty="0"/>
          </a:p>
        </p:txBody>
      </p:sp>
      <p:sp>
        <p:nvSpPr>
          <p:cNvPr id="5" name="Title 4"/>
          <p:cNvSpPr>
            <a:spLocks noGrp="1"/>
          </p:cNvSpPr>
          <p:nvPr>
            <p:ph type="title"/>
          </p:nvPr>
        </p:nvSpPr>
        <p:spPr/>
        <p:txBody>
          <a:bodyPr>
            <a:normAutofit fontScale="90000"/>
          </a:bodyPr>
          <a:lstStyle/>
          <a:p>
            <a:r>
              <a:rPr lang="en-US" dirty="0" smtClean="0"/>
              <a:t>Forward Looking Statements and </a:t>
            </a:r>
            <a:br>
              <a:rPr lang="en-US" dirty="0" smtClean="0"/>
            </a:br>
            <a:r>
              <a:rPr lang="en-US" dirty="0" smtClean="0"/>
              <a:t>Non GAAP Measures</a:t>
            </a:r>
            <a:endParaRPr lang="en-US" dirty="0"/>
          </a:p>
        </p:txBody>
      </p:sp>
    </p:spTree>
    <p:extLst>
      <p:ext uri="{BB962C8B-B14F-4D97-AF65-F5344CB8AC3E}">
        <p14:creationId xmlns:p14="http://schemas.microsoft.com/office/powerpoint/2010/main" val="1422265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14350" y="1485900"/>
            <a:ext cx="7776665" cy="4972050"/>
          </a:xfrm>
        </p:spPr>
        <p:txBody>
          <a:bodyPr>
            <a:normAutofit/>
          </a:bodyPr>
          <a:lstStyle/>
          <a:p>
            <a:pPr marL="365760" indent="-365760">
              <a:spcBef>
                <a:spcPts val="1200"/>
              </a:spcBef>
              <a:spcAft>
                <a:spcPts val="1200"/>
              </a:spcAft>
              <a:buClr>
                <a:schemeClr val="accent1"/>
              </a:buClr>
              <a:buFont typeface="Wingdings" panose="05000000000000000000" pitchFamily="2" charset="2"/>
              <a:buChar char="v"/>
            </a:pPr>
            <a:r>
              <a:rPr lang="en-US" sz="2400" dirty="0" smtClean="0">
                <a:solidFill>
                  <a:schemeClr val="tx1"/>
                </a:solidFill>
              </a:rPr>
              <a:t>Operating Earnings of $25.0 million</a:t>
            </a:r>
          </a:p>
          <a:p>
            <a:pPr lvl="1">
              <a:spcBef>
                <a:spcPts val="1200"/>
              </a:spcBef>
              <a:spcAft>
                <a:spcPts val="1200"/>
              </a:spcAft>
              <a:buClr>
                <a:schemeClr val="accent1"/>
              </a:buClr>
              <a:buFont typeface="Wingdings" panose="05000000000000000000" pitchFamily="2" charset="2"/>
              <a:buChar char="§"/>
            </a:pPr>
            <a:r>
              <a:rPr lang="en-US" sz="2200" dirty="0" smtClean="0">
                <a:solidFill>
                  <a:schemeClr val="tx1"/>
                </a:solidFill>
              </a:rPr>
              <a:t>$1.04 per diluted share</a:t>
            </a:r>
          </a:p>
          <a:p>
            <a:pPr lvl="1">
              <a:spcBef>
                <a:spcPts val="1200"/>
              </a:spcBef>
              <a:spcAft>
                <a:spcPts val="1200"/>
              </a:spcAft>
              <a:buClr>
                <a:schemeClr val="accent1"/>
              </a:buClr>
              <a:buFont typeface="Wingdings" panose="05000000000000000000" pitchFamily="2" charset="2"/>
              <a:buChar char="§"/>
            </a:pPr>
            <a:r>
              <a:rPr lang="en-US" sz="2200" dirty="0" smtClean="0">
                <a:solidFill>
                  <a:schemeClr val="tx1"/>
                </a:solidFill>
              </a:rPr>
              <a:t>Operating Return on Average Assets   1.18%</a:t>
            </a:r>
          </a:p>
          <a:p>
            <a:pPr lvl="1">
              <a:spcBef>
                <a:spcPts val="1200"/>
              </a:spcBef>
              <a:spcAft>
                <a:spcPts val="1200"/>
              </a:spcAft>
              <a:buClr>
                <a:schemeClr val="accent1"/>
              </a:buClr>
              <a:buFont typeface="Wingdings" panose="05000000000000000000" pitchFamily="2" charset="2"/>
              <a:buChar char="§"/>
            </a:pPr>
            <a:r>
              <a:rPr lang="en-US" sz="2200" dirty="0" smtClean="0">
                <a:solidFill>
                  <a:schemeClr val="tx1"/>
                </a:solidFill>
              </a:rPr>
              <a:t>Operating Return </a:t>
            </a:r>
            <a:r>
              <a:rPr lang="en-US" sz="2200" dirty="0">
                <a:solidFill>
                  <a:schemeClr val="tx1"/>
                </a:solidFill>
              </a:rPr>
              <a:t>on Average </a:t>
            </a:r>
            <a:r>
              <a:rPr lang="en-US" sz="2200" dirty="0" smtClean="0">
                <a:solidFill>
                  <a:schemeClr val="tx1"/>
                </a:solidFill>
              </a:rPr>
              <a:t>Tangible Equity 15.36%</a:t>
            </a:r>
            <a:endParaRPr lang="en-US" sz="2200" dirty="0">
              <a:solidFill>
                <a:schemeClr val="tx1"/>
              </a:solidFill>
            </a:endParaRPr>
          </a:p>
          <a:p>
            <a:pPr marL="365760" indent="-365760">
              <a:spcBef>
                <a:spcPts val="1200"/>
              </a:spcBef>
              <a:spcAft>
                <a:spcPts val="1200"/>
              </a:spcAft>
              <a:buClr>
                <a:schemeClr val="accent1"/>
              </a:buClr>
              <a:buFont typeface="Wingdings" panose="05000000000000000000" pitchFamily="2" charset="2"/>
              <a:buChar char="v"/>
            </a:pPr>
            <a:r>
              <a:rPr lang="en-US" sz="2400" dirty="0">
                <a:solidFill>
                  <a:schemeClr val="tx1"/>
                </a:solidFill>
              </a:rPr>
              <a:t>Cash dividend of $</a:t>
            </a:r>
            <a:r>
              <a:rPr lang="en-US" sz="2400" dirty="0" smtClean="0">
                <a:solidFill>
                  <a:schemeClr val="tx1"/>
                </a:solidFill>
              </a:rPr>
              <a:t>0.30 </a:t>
            </a:r>
            <a:r>
              <a:rPr lang="en-US" sz="2400" dirty="0">
                <a:solidFill>
                  <a:schemeClr val="tx1"/>
                </a:solidFill>
              </a:rPr>
              <a:t>per common </a:t>
            </a:r>
            <a:r>
              <a:rPr lang="en-US" sz="2400" dirty="0" smtClean="0">
                <a:solidFill>
                  <a:schemeClr val="tx1"/>
                </a:solidFill>
              </a:rPr>
              <a:t>share</a:t>
            </a:r>
          </a:p>
          <a:p>
            <a:pPr marL="365760" indent="-365760">
              <a:spcBef>
                <a:spcPts val="1200"/>
              </a:spcBef>
              <a:spcAft>
                <a:spcPts val="1200"/>
              </a:spcAft>
              <a:buClr>
                <a:schemeClr val="accent1"/>
              </a:buClr>
              <a:buFont typeface="Wingdings" panose="05000000000000000000" pitchFamily="2" charset="2"/>
              <a:buChar char="v"/>
            </a:pPr>
            <a:r>
              <a:rPr lang="en-US" sz="2400" dirty="0" smtClean="0">
                <a:solidFill>
                  <a:schemeClr val="tx1"/>
                </a:solidFill>
              </a:rPr>
              <a:t>Net Income of $24.5 million, $1.01 per diluted share</a:t>
            </a:r>
          </a:p>
          <a:p>
            <a:endParaRPr lang="en-US" sz="2400" dirty="0"/>
          </a:p>
        </p:txBody>
      </p:sp>
      <p:sp>
        <p:nvSpPr>
          <p:cNvPr id="5" name="Title 4"/>
          <p:cNvSpPr>
            <a:spLocks noGrp="1"/>
          </p:cNvSpPr>
          <p:nvPr>
            <p:ph type="title"/>
          </p:nvPr>
        </p:nvSpPr>
        <p:spPr/>
        <p:txBody>
          <a:bodyPr/>
          <a:lstStyle/>
          <a:p>
            <a:r>
              <a:rPr lang="en-US" dirty="0" smtClean="0"/>
              <a:t>1</a:t>
            </a:r>
            <a:r>
              <a:rPr lang="en-US" baseline="30000" dirty="0" smtClean="0"/>
              <a:t>st</a:t>
            </a:r>
            <a:r>
              <a:rPr lang="en-US" dirty="0" smtClean="0"/>
              <a:t> Quarter 2016 Highlights</a:t>
            </a:r>
            <a:endParaRPr lang="en-US" dirty="0"/>
          </a:p>
        </p:txBody>
      </p:sp>
      <p:sp>
        <p:nvSpPr>
          <p:cNvPr id="4" name="Content Placeholder 2"/>
          <p:cNvSpPr txBox="1">
            <a:spLocks/>
          </p:cNvSpPr>
          <p:nvPr/>
        </p:nvSpPr>
        <p:spPr>
          <a:xfrm>
            <a:off x="514350" y="1866900"/>
            <a:ext cx="8610600" cy="4381500"/>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300"/>
              </a:spcBef>
              <a:buFont typeface="Arial"/>
              <a:buNone/>
            </a:pPr>
            <a:r>
              <a:rPr lang="en-US" sz="2400" dirty="0" smtClean="0">
                <a:solidFill>
                  <a:srgbClr val="4F81BD">
                    <a:lumMod val="50000"/>
                  </a:srgbClr>
                </a:solidFill>
                <a:latin typeface="Calibri"/>
              </a:rPr>
              <a:t>	</a:t>
            </a:r>
            <a:endParaRPr lang="en-US" sz="2400" dirty="0">
              <a:solidFill>
                <a:srgbClr val="4F81BD">
                  <a:lumMod val="50000"/>
                </a:srgbClr>
              </a:solidFill>
              <a:latin typeface="Calibri"/>
            </a:endParaRPr>
          </a:p>
        </p:txBody>
      </p:sp>
    </p:spTree>
    <p:extLst>
      <p:ext uri="{BB962C8B-B14F-4D97-AF65-F5344CB8AC3E}">
        <p14:creationId xmlns:p14="http://schemas.microsoft.com/office/powerpoint/2010/main" val="3213890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1</a:t>
            </a:r>
            <a:r>
              <a:rPr lang="en-US" baseline="30000" dirty="0"/>
              <a:t>st</a:t>
            </a:r>
            <a:r>
              <a:rPr lang="en-US" dirty="0"/>
              <a:t> Quarter 2016 Highlights</a:t>
            </a:r>
          </a:p>
        </p:txBody>
      </p:sp>
      <p:sp>
        <p:nvSpPr>
          <p:cNvPr id="2" name="Content Placeholder 1"/>
          <p:cNvSpPr>
            <a:spLocks noGrp="1"/>
          </p:cNvSpPr>
          <p:nvPr>
            <p:ph idx="1"/>
          </p:nvPr>
        </p:nvSpPr>
        <p:spPr>
          <a:xfrm>
            <a:off x="514349" y="1350703"/>
            <a:ext cx="8303647" cy="5487750"/>
          </a:xfrm>
        </p:spPr>
        <p:txBody>
          <a:bodyPr>
            <a:noAutofit/>
          </a:bodyPr>
          <a:lstStyle/>
          <a:p>
            <a:pPr marL="347472" lvl="1" indent="-347472">
              <a:spcBef>
                <a:spcPts val="400"/>
              </a:spcBef>
              <a:buClr>
                <a:schemeClr val="accent1"/>
              </a:buClr>
              <a:buFont typeface="Wingdings" panose="05000000000000000000" pitchFamily="2" charset="2"/>
              <a:buChar char="v"/>
            </a:pPr>
            <a:r>
              <a:rPr lang="en-US" sz="2200" dirty="0" smtClean="0">
                <a:solidFill>
                  <a:schemeClr val="tx1"/>
                </a:solidFill>
              </a:rPr>
              <a:t>Net Loan Growth – 10.7% Annualized</a:t>
            </a:r>
          </a:p>
          <a:p>
            <a:pPr marL="747522" lvl="2" indent="-347472">
              <a:spcBef>
                <a:spcPts val="400"/>
              </a:spcBef>
              <a:buClr>
                <a:schemeClr val="accent1"/>
              </a:buClr>
              <a:buFont typeface="Wingdings" panose="05000000000000000000" pitchFamily="2" charset="2"/>
              <a:buChar char="§"/>
            </a:pPr>
            <a:r>
              <a:rPr lang="en-US" dirty="0" smtClean="0">
                <a:solidFill>
                  <a:schemeClr val="tx1"/>
                </a:solidFill>
              </a:rPr>
              <a:t>Strong Non-Acquired Loan Growth - $252 million,             24% annualized</a:t>
            </a:r>
          </a:p>
          <a:p>
            <a:pPr marL="747522" lvl="2" indent="-347472">
              <a:spcBef>
                <a:spcPts val="400"/>
              </a:spcBef>
              <a:spcAft>
                <a:spcPts val="1200"/>
              </a:spcAft>
              <a:buClr>
                <a:schemeClr val="accent1"/>
              </a:buClr>
              <a:buFont typeface="Wingdings" panose="05000000000000000000" pitchFamily="2" charset="2"/>
              <a:buChar char="§"/>
            </a:pPr>
            <a:r>
              <a:rPr lang="en-US" dirty="0" smtClean="0">
                <a:solidFill>
                  <a:schemeClr val="tx1"/>
                </a:solidFill>
              </a:rPr>
              <a:t>Outpaced Acquired run-off by $160</a:t>
            </a:r>
            <a:r>
              <a:rPr lang="en-US" dirty="0" smtClean="0">
                <a:solidFill>
                  <a:srgbClr val="003686"/>
                </a:solidFill>
              </a:rPr>
              <a:t> </a:t>
            </a:r>
            <a:r>
              <a:rPr lang="en-US" dirty="0" smtClean="0">
                <a:solidFill>
                  <a:schemeClr val="tx1"/>
                </a:solidFill>
              </a:rPr>
              <a:t>million</a:t>
            </a:r>
          </a:p>
          <a:p>
            <a:pPr marL="342900" lvl="1" indent="-342900">
              <a:spcBef>
                <a:spcPts val="0"/>
              </a:spcBef>
              <a:buClr>
                <a:schemeClr val="accent1"/>
              </a:buClr>
              <a:buFont typeface="Wingdings" panose="05000000000000000000" pitchFamily="2" charset="2"/>
              <a:buChar char="v"/>
            </a:pPr>
            <a:r>
              <a:rPr lang="en-US" sz="2200" dirty="0" smtClean="0">
                <a:solidFill>
                  <a:schemeClr val="tx1"/>
                </a:solidFill>
              </a:rPr>
              <a:t>Non-Interest Bearing DDA Growth</a:t>
            </a:r>
          </a:p>
          <a:p>
            <a:pPr marL="742950" lvl="2" indent="-342900">
              <a:spcBef>
                <a:spcPts val="0"/>
              </a:spcBef>
              <a:buClr>
                <a:schemeClr val="accent1"/>
              </a:buClr>
              <a:buFont typeface="Wingdings" panose="05000000000000000000" pitchFamily="2" charset="2"/>
              <a:buChar char="§"/>
            </a:pPr>
            <a:r>
              <a:rPr lang="en-US" dirty="0" smtClean="0">
                <a:solidFill>
                  <a:schemeClr val="tx1"/>
                </a:solidFill>
              </a:rPr>
              <a:t>Increased $44 million to over $2 billion</a:t>
            </a:r>
          </a:p>
          <a:p>
            <a:pPr marL="742950" lvl="2" indent="-342900">
              <a:spcBef>
                <a:spcPts val="0"/>
              </a:spcBef>
              <a:buClr>
                <a:schemeClr val="accent1"/>
              </a:buClr>
              <a:buFont typeface="Wingdings" panose="05000000000000000000" pitchFamily="2" charset="2"/>
              <a:buChar char="§"/>
            </a:pPr>
            <a:endParaRPr lang="en-US" dirty="0" smtClean="0">
              <a:solidFill>
                <a:schemeClr val="tx1"/>
              </a:solidFill>
            </a:endParaRPr>
          </a:p>
          <a:p>
            <a:pPr marL="347472" lvl="1" indent="-347472">
              <a:spcBef>
                <a:spcPts val="400"/>
              </a:spcBef>
              <a:buClr>
                <a:schemeClr val="accent1"/>
              </a:buClr>
              <a:buFont typeface="Wingdings" panose="05000000000000000000" pitchFamily="2" charset="2"/>
              <a:buChar char="v"/>
            </a:pPr>
            <a:r>
              <a:rPr lang="en-US" sz="2200" dirty="0" smtClean="0">
                <a:solidFill>
                  <a:schemeClr val="tx1"/>
                </a:solidFill>
              </a:rPr>
              <a:t>Continued </a:t>
            </a:r>
            <a:r>
              <a:rPr lang="en-US" sz="2200" dirty="0">
                <a:solidFill>
                  <a:schemeClr val="tx1"/>
                </a:solidFill>
              </a:rPr>
              <a:t>Asset Quality improvement</a:t>
            </a:r>
          </a:p>
          <a:p>
            <a:pPr marL="747522" lvl="2" indent="-347472">
              <a:spcBef>
                <a:spcPts val="400"/>
              </a:spcBef>
              <a:buClr>
                <a:schemeClr val="accent1"/>
              </a:buClr>
              <a:buFont typeface="Wingdings" panose="05000000000000000000" pitchFamily="2" charset="2"/>
              <a:buChar char="§"/>
            </a:pPr>
            <a:r>
              <a:rPr lang="en-US" dirty="0" smtClean="0">
                <a:solidFill>
                  <a:schemeClr val="tx1"/>
                </a:solidFill>
              </a:rPr>
              <a:t>NPA’s/ Assets</a:t>
            </a:r>
            <a:r>
              <a:rPr lang="en-US" dirty="0">
                <a:solidFill>
                  <a:srgbClr val="FF0000"/>
                </a:solidFill>
              </a:rPr>
              <a:t>	</a:t>
            </a:r>
            <a:r>
              <a:rPr lang="en-US" dirty="0">
                <a:solidFill>
                  <a:schemeClr val="tx1"/>
                </a:solidFill>
              </a:rPr>
              <a:t>									</a:t>
            </a:r>
            <a:r>
              <a:rPr lang="en-US" dirty="0" smtClean="0">
                <a:solidFill>
                  <a:schemeClr val="tx1"/>
                </a:solidFill>
              </a:rPr>
              <a:t>0.58%</a:t>
            </a:r>
            <a:endParaRPr lang="en-US" dirty="0">
              <a:solidFill>
                <a:schemeClr val="tx1"/>
              </a:solidFill>
            </a:endParaRPr>
          </a:p>
          <a:p>
            <a:pPr marL="747522" lvl="2" indent="-347472">
              <a:spcBef>
                <a:spcPts val="400"/>
              </a:spcBef>
              <a:buClr>
                <a:schemeClr val="accent1"/>
              </a:buClr>
              <a:buFont typeface="Wingdings" panose="05000000000000000000" pitchFamily="2" charset="2"/>
              <a:buChar char="§"/>
            </a:pPr>
            <a:r>
              <a:rPr lang="en-US" dirty="0">
                <a:solidFill>
                  <a:schemeClr val="tx1"/>
                </a:solidFill>
              </a:rPr>
              <a:t>Non-Acquired Net Charge-offs 					</a:t>
            </a:r>
            <a:r>
              <a:rPr lang="en-US" dirty="0" smtClean="0">
                <a:solidFill>
                  <a:schemeClr val="tx1"/>
                </a:solidFill>
              </a:rPr>
              <a:t>0.09%</a:t>
            </a:r>
            <a:endParaRPr lang="en-US" dirty="0">
              <a:solidFill>
                <a:schemeClr val="tx1"/>
              </a:solidFill>
            </a:endParaRPr>
          </a:p>
          <a:p>
            <a:pPr marL="400050" lvl="2" indent="0">
              <a:spcBef>
                <a:spcPts val="400"/>
              </a:spcBef>
              <a:spcAft>
                <a:spcPts val="1200"/>
              </a:spcAft>
              <a:buClr>
                <a:schemeClr val="accent1"/>
              </a:buClr>
              <a:buNone/>
            </a:pPr>
            <a:endParaRPr lang="en-US" dirty="0">
              <a:solidFill>
                <a:schemeClr val="tx1"/>
              </a:solidFill>
            </a:endParaRPr>
          </a:p>
          <a:p>
            <a:pPr marL="400050" lvl="2" indent="0">
              <a:spcBef>
                <a:spcPts val="400"/>
              </a:spcBef>
              <a:spcAft>
                <a:spcPts val="1200"/>
              </a:spcAft>
              <a:buClr>
                <a:schemeClr val="accent1"/>
              </a:buClr>
              <a:buNone/>
            </a:pPr>
            <a:endParaRPr lang="en-US" dirty="0" smtClean="0">
              <a:solidFill>
                <a:schemeClr val="tx1"/>
              </a:solidFill>
            </a:endParaRPr>
          </a:p>
          <a:p>
            <a:pPr marL="347472" lvl="1" indent="-347472">
              <a:spcBef>
                <a:spcPts val="800"/>
              </a:spcBef>
              <a:spcAft>
                <a:spcPts val="1200"/>
              </a:spcAft>
              <a:buClr>
                <a:schemeClr val="accent1"/>
              </a:buClr>
              <a:buFont typeface="Wingdings" panose="05000000000000000000" pitchFamily="2" charset="2"/>
              <a:buChar char="§"/>
            </a:pPr>
            <a:endParaRPr lang="en-US" sz="2600" dirty="0" smtClean="0">
              <a:solidFill>
                <a:schemeClr val="tx1"/>
              </a:solidFill>
            </a:endParaRPr>
          </a:p>
        </p:txBody>
      </p:sp>
    </p:spTree>
    <p:extLst>
      <p:ext uri="{BB962C8B-B14F-4D97-AF65-F5344CB8AC3E}">
        <p14:creationId xmlns:p14="http://schemas.microsoft.com/office/powerpoint/2010/main" val="32646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1</a:t>
            </a:r>
            <a:r>
              <a:rPr lang="en-US" baseline="30000" dirty="0"/>
              <a:t>st</a:t>
            </a:r>
            <a:r>
              <a:rPr lang="en-US" dirty="0"/>
              <a:t> Quarter 2016 Highlights</a:t>
            </a:r>
          </a:p>
        </p:txBody>
      </p:sp>
      <p:sp>
        <p:nvSpPr>
          <p:cNvPr id="2" name="Content Placeholder 1"/>
          <p:cNvSpPr>
            <a:spLocks noGrp="1"/>
          </p:cNvSpPr>
          <p:nvPr>
            <p:ph idx="1"/>
          </p:nvPr>
        </p:nvSpPr>
        <p:spPr>
          <a:xfrm>
            <a:off x="514350" y="1102200"/>
            <a:ext cx="8019802" cy="5487750"/>
          </a:xfrm>
        </p:spPr>
        <p:txBody>
          <a:bodyPr>
            <a:noAutofit/>
          </a:bodyPr>
          <a:lstStyle/>
          <a:p>
            <a:pPr marL="347472" lvl="1" indent="-347472">
              <a:spcBef>
                <a:spcPts val="1200"/>
              </a:spcBef>
              <a:spcAft>
                <a:spcPts val="1200"/>
              </a:spcAft>
              <a:buClr>
                <a:schemeClr val="accent1"/>
              </a:buClr>
              <a:buFont typeface="Wingdings" panose="05000000000000000000" pitchFamily="2" charset="2"/>
              <a:buChar char="v"/>
            </a:pPr>
            <a:r>
              <a:rPr lang="en-US" dirty="0" smtClean="0">
                <a:solidFill>
                  <a:schemeClr val="tx1"/>
                </a:solidFill>
              </a:rPr>
              <a:t>Margin </a:t>
            </a:r>
            <a:r>
              <a:rPr lang="en-US" dirty="0" smtClean="0">
                <a:solidFill>
                  <a:srgbClr val="003686"/>
                </a:solidFill>
              </a:rPr>
              <a:t>up 5 bp to 4.37%</a:t>
            </a:r>
          </a:p>
          <a:p>
            <a:pPr marL="347472" lvl="1" indent="-347472">
              <a:spcBef>
                <a:spcPts val="1200"/>
              </a:spcBef>
              <a:spcAft>
                <a:spcPts val="1200"/>
              </a:spcAft>
              <a:buClr>
                <a:schemeClr val="accent1"/>
              </a:buClr>
              <a:buFont typeface="Wingdings" panose="05000000000000000000" pitchFamily="2" charset="2"/>
              <a:buChar char="v"/>
            </a:pPr>
            <a:r>
              <a:rPr lang="en-US" dirty="0" smtClean="0">
                <a:solidFill>
                  <a:srgbClr val="003686"/>
                </a:solidFill>
              </a:rPr>
              <a:t>Net Interest Income increase of $170 thousand linked quarter</a:t>
            </a:r>
          </a:p>
          <a:p>
            <a:pPr marL="347472" lvl="1" indent="-347472">
              <a:spcBef>
                <a:spcPts val="1200"/>
              </a:spcBef>
              <a:spcAft>
                <a:spcPts val="1200"/>
              </a:spcAft>
              <a:buClr>
                <a:schemeClr val="accent1"/>
              </a:buClr>
              <a:buFont typeface="Wingdings" panose="05000000000000000000" pitchFamily="2" charset="2"/>
              <a:buChar char="v"/>
            </a:pPr>
            <a:r>
              <a:rPr lang="en-US" dirty="0" smtClean="0">
                <a:solidFill>
                  <a:schemeClr val="tx1"/>
                </a:solidFill>
              </a:rPr>
              <a:t>Non </a:t>
            </a:r>
            <a:r>
              <a:rPr lang="en-US" dirty="0">
                <a:solidFill>
                  <a:schemeClr val="tx1"/>
                </a:solidFill>
              </a:rPr>
              <a:t>Interest </a:t>
            </a:r>
            <a:r>
              <a:rPr lang="en-US" dirty="0" smtClean="0">
                <a:solidFill>
                  <a:schemeClr val="tx1"/>
                </a:solidFill>
              </a:rPr>
              <a:t>Income (operating): $ </a:t>
            </a:r>
            <a:r>
              <a:rPr lang="en-US" smtClean="0">
                <a:solidFill>
                  <a:schemeClr val="tx1"/>
                </a:solidFill>
              </a:rPr>
              <a:t>29.9 million</a:t>
            </a:r>
            <a:endParaRPr lang="en-US" dirty="0" smtClean="0">
              <a:solidFill>
                <a:schemeClr val="tx1"/>
              </a:solidFill>
            </a:endParaRPr>
          </a:p>
          <a:p>
            <a:pPr lvl="2">
              <a:spcBef>
                <a:spcPts val="800"/>
              </a:spcBef>
              <a:spcAft>
                <a:spcPts val="1200"/>
              </a:spcAft>
              <a:buClr>
                <a:schemeClr val="accent1"/>
              </a:buClr>
              <a:buFont typeface="Calibri" pitchFamily="34" charset="0"/>
              <a:buChar char="—"/>
            </a:pPr>
            <a:r>
              <a:rPr lang="en-US" dirty="0" smtClean="0">
                <a:solidFill>
                  <a:schemeClr val="tx1"/>
                </a:solidFill>
              </a:rPr>
              <a:t>Fees on Deposit Accounts	       $ 20.1</a:t>
            </a:r>
          </a:p>
          <a:p>
            <a:pPr lvl="2">
              <a:spcBef>
                <a:spcPts val="800"/>
              </a:spcBef>
              <a:spcAft>
                <a:spcPts val="1200"/>
              </a:spcAft>
              <a:buClr>
                <a:schemeClr val="accent1"/>
              </a:buClr>
              <a:buFont typeface="Calibri" pitchFamily="34" charset="0"/>
              <a:buChar char="—"/>
            </a:pPr>
            <a:r>
              <a:rPr lang="en-US" dirty="0" smtClean="0">
                <a:solidFill>
                  <a:schemeClr val="tx1"/>
                </a:solidFill>
              </a:rPr>
              <a:t>Mortgage  Banking                 	$   4.2 </a:t>
            </a:r>
            <a:endParaRPr lang="en-US" dirty="0">
              <a:solidFill>
                <a:schemeClr val="tx1"/>
              </a:solidFill>
            </a:endParaRPr>
          </a:p>
          <a:p>
            <a:pPr lvl="2">
              <a:spcBef>
                <a:spcPts val="800"/>
              </a:spcBef>
              <a:spcAft>
                <a:spcPts val="1200"/>
              </a:spcAft>
              <a:buClr>
                <a:schemeClr val="accent1"/>
              </a:buClr>
              <a:buFont typeface="Calibri" pitchFamily="34" charset="0"/>
              <a:buChar char="—"/>
            </a:pPr>
            <a:r>
              <a:rPr lang="en-US" dirty="0" smtClean="0">
                <a:solidFill>
                  <a:schemeClr val="tx1"/>
                </a:solidFill>
              </a:rPr>
              <a:t>Wealth Management              	$   4.8</a:t>
            </a:r>
          </a:p>
          <a:p>
            <a:pPr lvl="2">
              <a:spcBef>
                <a:spcPts val="800"/>
              </a:spcBef>
              <a:spcAft>
                <a:spcPts val="1200"/>
              </a:spcAft>
              <a:buClr>
                <a:schemeClr val="accent1"/>
              </a:buClr>
              <a:buFont typeface="Calibri" pitchFamily="34" charset="0"/>
              <a:buChar char="—"/>
            </a:pPr>
            <a:r>
              <a:rPr lang="en-US" dirty="0" smtClean="0">
                <a:solidFill>
                  <a:schemeClr val="tx1"/>
                </a:solidFill>
              </a:rPr>
              <a:t>Amortization of                             $(1.5)                                    FDIC Indemnification Asset	</a:t>
            </a:r>
            <a:endParaRPr lang="en-US" sz="2800" dirty="0">
              <a:solidFill>
                <a:schemeClr val="tx1"/>
              </a:solidFill>
            </a:endParaRPr>
          </a:p>
        </p:txBody>
      </p:sp>
    </p:spTree>
    <p:extLst>
      <p:ext uri="{BB962C8B-B14F-4D97-AF65-F5344CB8AC3E}">
        <p14:creationId xmlns:p14="http://schemas.microsoft.com/office/powerpoint/2010/main" val="3096892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67812705"/>
              </p:ext>
            </p:extLst>
          </p:nvPr>
        </p:nvGraphicFramePr>
        <p:xfrm>
          <a:off x="390526" y="942975"/>
          <a:ext cx="8353424" cy="5343526"/>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Net Interest Margin</a:t>
            </a:r>
            <a:endParaRPr lang="en-US" dirty="0"/>
          </a:p>
        </p:txBody>
      </p:sp>
      <p:sp>
        <p:nvSpPr>
          <p:cNvPr id="5" name="TextBox 4"/>
          <p:cNvSpPr txBox="1"/>
          <p:nvPr/>
        </p:nvSpPr>
        <p:spPr>
          <a:xfrm>
            <a:off x="803082" y="6440557"/>
            <a:ext cx="1669774" cy="261610"/>
          </a:xfrm>
          <a:prstGeom prst="rect">
            <a:avLst/>
          </a:prstGeom>
          <a:noFill/>
        </p:spPr>
        <p:txBody>
          <a:bodyPr wrap="square" rtlCol="0">
            <a:spAutoFit/>
          </a:bodyPr>
          <a:lstStyle/>
          <a:p>
            <a:r>
              <a:rPr lang="en-US" sz="1050" dirty="0" smtClean="0">
                <a:solidFill>
                  <a:srgbClr val="FFFFFF"/>
                </a:solidFill>
              </a:rPr>
              <a:t>See Endnotes (1)</a:t>
            </a:r>
            <a:endParaRPr lang="en-US" sz="1050" dirty="0">
              <a:solidFill>
                <a:srgbClr val="FFFFFF"/>
              </a:solidFill>
            </a:endParaRPr>
          </a:p>
        </p:txBody>
      </p:sp>
      <p:sp>
        <p:nvSpPr>
          <p:cNvPr id="2" name="TextBox 1"/>
          <p:cNvSpPr txBox="1"/>
          <p:nvPr/>
        </p:nvSpPr>
        <p:spPr>
          <a:xfrm rot="16200000">
            <a:off x="7365803" y="2185112"/>
            <a:ext cx="3095625" cy="307777"/>
          </a:xfrm>
          <a:prstGeom prst="rect">
            <a:avLst/>
          </a:prstGeom>
          <a:noFill/>
        </p:spPr>
        <p:txBody>
          <a:bodyPr wrap="square" rtlCol="0">
            <a:spAutoFit/>
          </a:bodyPr>
          <a:lstStyle/>
          <a:p>
            <a:r>
              <a:rPr lang="en-US" sz="1400" dirty="0" smtClean="0">
                <a:solidFill>
                  <a:srgbClr val="002D72"/>
                </a:solidFill>
              </a:rPr>
              <a:t>In Millions</a:t>
            </a:r>
            <a:endParaRPr lang="en-US" sz="1400" dirty="0">
              <a:solidFill>
                <a:srgbClr val="002D72"/>
              </a:solidFill>
            </a:endParaRPr>
          </a:p>
        </p:txBody>
      </p:sp>
    </p:spTree>
    <p:extLst>
      <p:ext uri="{BB962C8B-B14F-4D97-AF65-F5344CB8AC3E}">
        <p14:creationId xmlns:p14="http://schemas.microsoft.com/office/powerpoint/2010/main" val="711920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US" dirty="0" smtClean="0"/>
              <a:t>Average Interest Earning Assets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04155213"/>
              </p:ext>
            </p:extLst>
          </p:nvPr>
        </p:nvGraphicFramePr>
        <p:xfrm>
          <a:off x="444715" y="1238250"/>
          <a:ext cx="8299235" cy="3918856"/>
        </p:xfrm>
        <a:graphic>
          <a:graphicData uri="http://schemas.openxmlformats.org/drawingml/2006/table">
            <a:tbl>
              <a:tblPr firstRow="1" bandRow="1">
                <a:tableStyleId>{5C22544A-7EE6-4342-B048-85BDC9FD1C3A}</a:tableStyleId>
              </a:tblPr>
              <a:tblGrid>
                <a:gridCol w="3178493"/>
                <a:gridCol w="1834617"/>
                <a:gridCol w="1734826"/>
                <a:gridCol w="1551299"/>
              </a:tblGrid>
              <a:tr h="489857">
                <a:tc>
                  <a:txBody>
                    <a:bodyPr/>
                    <a:lstStyle/>
                    <a:p>
                      <a:r>
                        <a:rPr lang="en-US" dirty="0" smtClean="0"/>
                        <a:t>Assets</a:t>
                      </a:r>
                      <a:endParaRPr lang="en-US" dirty="0"/>
                    </a:p>
                  </a:txBody>
                  <a:tcPr anchor="ctr">
                    <a:solidFill>
                      <a:srgbClr val="002D72"/>
                    </a:solidFill>
                  </a:tcPr>
                </a:tc>
                <a:tc>
                  <a:txBody>
                    <a:bodyPr/>
                    <a:lstStyle/>
                    <a:p>
                      <a:pPr algn="ctr"/>
                      <a:r>
                        <a:rPr lang="en-US" dirty="0" smtClean="0"/>
                        <a:t>12/31/ 2015</a:t>
                      </a:r>
                      <a:endParaRPr lang="en-US" dirty="0"/>
                    </a:p>
                  </a:txBody>
                  <a:tcPr anchor="ctr">
                    <a:solidFill>
                      <a:srgbClr val="002D72"/>
                    </a:solidFill>
                  </a:tcPr>
                </a:tc>
                <a:tc>
                  <a:txBody>
                    <a:bodyPr/>
                    <a:lstStyle/>
                    <a:p>
                      <a:pPr marL="0" algn="ctr" defTabSz="457200" rtl="0" eaLnBrk="1" fontAlgn="ctr" latinLnBrk="0" hangingPunct="1"/>
                      <a:r>
                        <a:rPr lang="en-US" sz="1800" b="1" kern="1200" dirty="0" smtClean="0">
                          <a:solidFill>
                            <a:schemeClr val="lt1"/>
                          </a:solidFill>
                          <a:latin typeface="+mn-lt"/>
                          <a:ea typeface="+mn-ea"/>
                          <a:cs typeface="+mn-cs"/>
                        </a:rPr>
                        <a:t>3/31/2016</a:t>
                      </a:r>
                      <a:endParaRPr lang="en-US" sz="1800" b="1" kern="1200" dirty="0">
                        <a:solidFill>
                          <a:schemeClr val="lt1"/>
                        </a:solidFill>
                        <a:latin typeface="+mn-lt"/>
                        <a:ea typeface="+mn-ea"/>
                        <a:cs typeface="+mn-cs"/>
                      </a:endParaRPr>
                    </a:p>
                  </a:txBody>
                  <a:tcPr marL="9525" marR="9525" marT="9525" marB="0" anchor="ctr">
                    <a:solidFill>
                      <a:srgbClr val="002D72"/>
                    </a:solidFill>
                  </a:tcPr>
                </a:tc>
                <a:tc>
                  <a:txBody>
                    <a:bodyPr/>
                    <a:lstStyle/>
                    <a:p>
                      <a:pPr marL="0" algn="ctr" defTabSz="457200" rtl="0" eaLnBrk="1" fontAlgn="ctr" latinLnBrk="0" hangingPunct="1"/>
                      <a:r>
                        <a:rPr lang="en-US" sz="1800" b="1" kern="1200" dirty="0">
                          <a:solidFill>
                            <a:schemeClr val="lt1"/>
                          </a:solidFill>
                          <a:latin typeface="+mn-lt"/>
                          <a:ea typeface="+mn-ea"/>
                          <a:cs typeface="+mn-cs"/>
                        </a:rPr>
                        <a:t>Net Change</a:t>
                      </a:r>
                    </a:p>
                  </a:txBody>
                  <a:tcPr marL="9525" marR="9525" marT="9525" marB="0" anchor="ctr">
                    <a:solidFill>
                      <a:srgbClr val="002D72"/>
                    </a:solidFill>
                  </a:tcPr>
                </a:tc>
              </a:tr>
              <a:tr h="489857">
                <a:tc>
                  <a:txBody>
                    <a:bodyPr/>
                    <a:lstStyle/>
                    <a:p>
                      <a:r>
                        <a:rPr lang="en-US" dirty="0" smtClean="0"/>
                        <a:t>Short-Term</a:t>
                      </a:r>
                      <a:r>
                        <a:rPr lang="en-US" baseline="0" dirty="0" smtClean="0"/>
                        <a:t> Investments</a:t>
                      </a:r>
                      <a:endParaRPr lang="en-US" dirty="0"/>
                    </a:p>
                  </a:txBody>
                  <a:tcPr anchor="ctr">
                    <a:solidFill>
                      <a:schemeClr val="accent1">
                        <a:lumMod val="40000"/>
                        <a:lumOff val="60000"/>
                      </a:schemeClr>
                    </a:solidFill>
                  </a:tcPr>
                </a:tc>
                <a:tc>
                  <a:txBody>
                    <a:bodyPr/>
                    <a:lstStyle/>
                    <a:p>
                      <a:pPr algn="l" rtl="0" fontAlgn="ctr"/>
                      <a:r>
                        <a:rPr lang="en-US" sz="1800" b="0" i="0" u="none" strike="noStrike" dirty="0" smtClean="0">
                          <a:solidFill>
                            <a:schemeClr val="tx1"/>
                          </a:solidFill>
                          <a:effectLst/>
                          <a:latin typeface="+mn-lt"/>
                        </a:rPr>
                        <a:t>   $     </a:t>
                      </a:r>
                      <a:r>
                        <a:rPr lang="en-US" sz="1800" b="0" i="0" u="none" strike="noStrike" baseline="0" dirty="0" smtClean="0">
                          <a:solidFill>
                            <a:schemeClr val="tx1"/>
                          </a:solidFill>
                          <a:effectLst/>
                          <a:latin typeface="+mn-lt"/>
                        </a:rPr>
                        <a:t>   689.8</a:t>
                      </a:r>
                      <a:endParaRPr lang="en-US" sz="1800" b="0" i="0" u="none" strike="noStrike" dirty="0">
                        <a:solidFill>
                          <a:schemeClr val="tx1"/>
                        </a:solidFill>
                        <a:effectLst/>
                        <a:latin typeface="+mn-lt"/>
                      </a:endParaRPr>
                    </a:p>
                  </a:txBody>
                  <a:tcPr marL="9525" marR="9525" marT="9525"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       475.2</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   214.6)</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r>
              <a:tr h="489857">
                <a:tc>
                  <a:txBody>
                    <a:bodyPr/>
                    <a:lstStyle/>
                    <a:p>
                      <a:r>
                        <a:rPr lang="en-US" dirty="0" smtClean="0"/>
                        <a:t>Investment</a:t>
                      </a:r>
                      <a:r>
                        <a:rPr lang="en-US" baseline="0" dirty="0" smtClean="0"/>
                        <a:t> Securities</a:t>
                      </a:r>
                      <a:endParaRPr lang="en-US" dirty="0"/>
                    </a:p>
                  </a:txBody>
                  <a:tcPr anchor="ctr">
                    <a:noFill/>
                  </a:tcPr>
                </a:tc>
                <a:tc>
                  <a:txBody>
                    <a:bodyPr/>
                    <a:lstStyle/>
                    <a:p>
                      <a:pPr algn="ctr" rtl="0" fontAlgn="ctr"/>
                      <a:r>
                        <a:rPr lang="en-US" sz="1800" b="0" i="0" u="none" strike="noStrike" dirty="0" smtClean="0">
                          <a:solidFill>
                            <a:schemeClr val="tx1"/>
                          </a:solidFill>
                          <a:effectLst/>
                          <a:latin typeface="+mn-lt"/>
                        </a:rPr>
                        <a:t>     943.7   </a:t>
                      </a:r>
                      <a:endParaRPr lang="en-US" sz="1800" b="0" i="0" u="none" strike="noStrike" dirty="0">
                        <a:solidFill>
                          <a:schemeClr val="tx1"/>
                        </a:solidFill>
                        <a:effectLst/>
                        <a:latin typeface="+mn-lt"/>
                      </a:endParaRPr>
                    </a:p>
                  </a:txBody>
                  <a:tcPr marL="9525" marR="9525" marT="9525"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1,021.6</a:t>
                      </a:r>
                      <a:endParaRPr lang="en-US" sz="1800" b="0" i="0" u="none" strike="noStrike" kern="1200" dirty="0">
                        <a:solidFill>
                          <a:schemeClr val="tx1"/>
                        </a:solidFill>
                        <a:effectLst/>
                        <a:latin typeface="+mn-lt"/>
                        <a:ea typeface="+mn-ea"/>
                        <a:cs typeface="+mn-cs"/>
                      </a:endParaRPr>
                    </a:p>
                  </a:txBody>
                  <a:tcPr marL="7620" marR="7620" marT="7620"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a:t>
                      </a:r>
                      <a:r>
                        <a:rPr lang="en-US" sz="1800" b="0" i="0" u="none" strike="noStrike" kern="1200" baseline="0" dirty="0" smtClean="0">
                          <a:solidFill>
                            <a:schemeClr val="tx1"/>
                          </a:solidFill>
                          <a:effectLst/>
                          <a:latin typeface="+mn-lt"/>
                          <a:ea typeface="+mn-ea"/>
                          <a:cs typeface="+mn-cs"/>
                        </a:rPr>
                        <a:t>     77.9</a:t>
                      </a:r>
                      <a:endParaRPr lang="en-US" sz="1800" b="0" i="0" u="none" strike="noStrike" kern="1200" dirty="0">
                        <a:solidFill>
                          <a:schemeClr val="tx1"/>
                        </a:solidFill>
                        <a:effectLst/>
                        <a:latin typeface="+mn-lt"/>
                        <a:ea typeface="+mn-ea"/>
                        <a:cs typeface="+mn-cs"/>
                      </a:endParaRPr>
                    </a:p>
                  </a:txBody>
                  <a:tcPr marL="7620" marR="7620" marT="7620" marB="0" anchor="ctr">
                    <a:noFill/>
                  </a:tcPr>
                </a:tc>
              </a:tr>
              <a:tr h="489857">
                <a:tc>
                  <a:txBody>
                    <a:bodyPr/>
                    <a:lstStyle/>
                    <a:p>
                      <a:r>
                        <a:rPr lang="en-US" dirty="0" smtClean="0"/>
                        <a:t>Loans - Acquired</a:t>
                      </a:r>
                    </a:p>
                  </a:txBody>
                  <a:tcPr anchor="ctr">
                    <a:solidFill>
                      <a:schemeClr val="accent1">
                        <a:lumMod val="40000"/>
                        <a:lumOff val="60000"/>
                      </a:schemeClr>
                    </a:solidFill>
                  </a:tcPr>
                </a:tc>
                <a:tc>
                  <a:txBody>
                    <a:bodyPr/>
                    <a:lstStyle/>
                    <a:p>
                      <a:pPr algn="ctr" rtl="0" fontAlgn="ctr"/>
                      <a:r>
                        <a:rPr lang="en-US" sz="1800" b="0" i="0" u="none" strike="noStrike" dirty="0" smtClean="0">
                          <a:solidFill>
                            <a:schemeClr val="tx1"/>
                          </a:solidFill>
                          <a:effectLst/>
                          <a:latin typeface="+mn-lt"/>
                        </a:rPr>
                        <a:t>  1,824.7</a:t>
                      </a:r>
                      <a:endParaRPr lang="en-US" sz="1800" b="0" i="0" u="none" strike="noStrike" dirty="0">
                        <a:solidFill>
                          <a:schemeClr val="tx1"/>
                        </a:solidFill>
                        <a:effectLst/>
                        <a:latin typeface="+mn-lt"/>
                      </a:endParaRPr>
                    </a:p>
                  </a:txBody>
                  <a:tcPr marL="9525" marR="9525" marT="9525"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1,735.6</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(89.1)</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r>
              <a:tr h="489857">
                <a:tc>
                  <a:txBody>
                    <a:bodyPr/>
                    <a:lstStyle/>
                    <a:p>
                      <a:r>
                        <a:rPr lang="en-US" dirty="0" smtClean="0"/>
                        <a:t>Loans - Non-Acquired</a:t>
                      </a:r>
                      <a:endParaRPr lang="en-US" dirty="0"/>
                    </a:p>
                  </a:txBody>
                  <a:tcPr anchor="ctr">
                    <a:noFill/>
                  </a:tcPr>
                </a:tc>
                <a:tc>
                  <a:txBody>
                    <a:bodyPr/>
                    <a:lstStyle/>
                    <a:p>
                      <a:pPr algn="ctr" rtl="0" fontAlgn="ctr"/>
                      <a:r>
                        <a:rPr lang="en-US" sz="1800" b="0" i="0" u="none" strike="noStrike" dirty="0" smtClean="0">
                          <a:solidFill>
                            <a:schemeClr val="tx1"/>
                          </a:solidFill>
                          <a:effectLst/>
                          <a:latin typeface="+mn-lt"/>
                        </a:rPr>
                        <a:t> 4,080.0</a:t>
                      </a:r>
                      <a:endParaRPr lang="en-US" sz="1800" b="0" i="0" u="none" strike="noStrike" dirty="0">
                        <a:solidFill>
                          <a:schemeClr val="tx1"/>
                        </a:solidFill>
                        <a:effectLst/>
                        <a:latin typeface="+mn-lt"/>
                      </a:endParaRPr>
                    </a:p>
                  </a:txBody>
                  <a:tcPr marL="9525" marR="9525" marT="9525"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4,330.8</a:t>
                      </a:r>
                      <a:endParaRPr lang="en-US" sz="1800" b="0" i="0" u="none" strike="noStrike" kern="1200" dirty="0">
                        <a:solidFill>
                          <a:schemeClr val="tx1"/>
                        </a:solidFill>
                        <a:effectLst/>
                        <a:latin typeface="+mn-lt"/>
                        <a:ea typeface="+mn-ea"/>
                        <a:cs typeface="+mn-cs"/>
                      </a:endParaRPr>
                    </a:p>
                  </a:txBody>
                  <a:tcPr marL="7620" marR="7620" marT="7620"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250.8 </a:t>
                      </a:r>
                      <a:endParaRPr lang="en-US" sz="1800" b="0" i="0" u="none" strike="noStrike" kern="1200" dirty="0">
                        <a:solidFill>
                          <a:schemeClr val="tx1"/>
                        </a:solidFill>
                        <a:effectLst/>
                        <a:latin typeface="+mn-lt"/>
                        <a:ea typeface="+mn-ea"/>
                        <a:cs typeface="+mn-cs"/>
                      </a:endParaRPr>
                    </a:p>
                  </a:txBody>
                  <a:tcPr marL="7620" marR="7620" marT="7620" marB="0" anchor="ctr">
                    <a:noFill/>
                  </a:tcPr>
                </a:tc>
              </a:tr>
              <a:tr h="489857">
                <a:tc>
                  <a:txBody>
                    <a:bodyPr/>
                    <a:lstStyle/>
                    <a:p>
                      <a:r>
                        <a:rPr lang="en-US" dirty="0" smtClean="0"/>
                        <a:t>      Total Loans</a:t>
                      </a:r>
                      <a:endParaRPr lang="en-US" dirty="0"/>
                    </a:p>
                  </a:txBody>
                  <a:tcPr anchor="ctr">
                    <a:solidFill>
                      <a:schemeClr val="accent1">
                        <a:lumMod val="40000"/>
                        <a:lumOff val="60000"/>
                      </a:schemeClr>
                    </a:solidFill>
                  </a:tcPr>
                </a:tc>
                <a:tc>
                  <a:txBody>
                    <a:bodyPr/>
                    <a:lstStyle/>
                    <a:p>
                      <a:pPr algn="l" rtl="0" fontAlgn="ctr"/>
                      <a:r>
                        <a:rPr lang="en-US" sz="1800" b="0" i="0" u="none" strike="noStrike" dirty="0" smtClean="0">
                          <a:solidFill>
                            <a:schemeClr val="tx1"/>
                          </a:solidFill>
                          <a:effectLst/>
                          <a:latin typeface="+mn-lt"/>
                        </a:rPr>
                        <a:t>   $     5,904.7</a:t>
                      </a:r>
                      <a:endParaRPr lang="en-US" sz="1800" b="0" i="0" u="none" strike="noStrike" dirty="0">
                        <a:solidFill>
                          <a:schemeClr val="tx1"/>
                        </a:solidFill>
                        <a:effectLst/>
                        <a:latin typeface="+mn-lt"/>
                      </a:endParaRPr>
                    </a:p>
                  </a:txBody>
                  <a:tcPr marL="9525" marR="9525" marT="9525"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   6,066.4</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161.7</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r>
              <a:tr h="489857">
                <a:tc>
                  <a:txBody>
                    <a:bodyPr/>
                    <a:lstStyle/>
                    <a:p>
                      <a:r>
                        <a:rPr lang="en-US" dirty="0" smtClean="0"/>
                        <a:t>Loans Held</a:t>
                      </a:r>
                      <a:r>
                        <a:rPr lang="en-US" baseline="0" dirty="0" smtClean="0"/>
                        <a:t> for Sale</a:t>
                      </a:r>
                      <a:endParaRPr lang="en-US" dirty="0"/>
                    </a:p>
                  </a:txBody>
                  <a:tcPr anchor="ctr">
                    <a:noFill/>
                  </a:tcPr>
                </a:tc>
                <a:tc>
                  <a:txBody>
                    <a:bodyPr/>
                    <a:lstStyle/>
                    <a:p>
                      <a:pPr algn="ctr" rtl="0" fontAlgn="ctr"/>
                      <a:r>
                        <a:rPr lang="en-US" sz="1800" b="0" i="0" u="none" strike="noStrike" dirty="0" smtClean="0">
                          <a:solidFill>
                            <a:schemeClr val="tx1"/>
                          </a:solidFill>
                          <a:effectLst/>
                          <a:latin typeface="+mn-lt"/>
                        </a:rPr>
                        <a:t>      40.4</a:t>
                      </a:r>
                      <a:endParaRPr lang="en-US" sz="1800" b="0" i="0" u="none" strike="noStrike" dirty="0">
                        <a:solidFill>
                          <a:schemeClr val="tx1"/>
                        </a:solidFill>
                        <a:effectLst/>
                        <a:latin typeface="+mn-lt"/>
                      </a:endParaRPr>
                    </a:p>
                  </a:txBody>
                  <a:tcPr marL="9525" marR="9525" marT="9525"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33.9</a:t>
                      </a:r>
                      <a:endParaRPr lang="en-US" sz="1800" b="0" i="0" u="none" strike="noStrike" kern="1200" dirty="0">
                        <a:solidFill>
                          <a:schemeClr val="tx1"/>
                        </a:solidFill>
                        <a:effectLst/>
                        <a:latin typeface="+mn-lt"/>
                        <a:ea typeface="+mn-ea"/>
                        <a:cs typeface="+mn-cs"/>
                      </a:endParaRPr>
                    </a:p>
                  </a:txBody>
                  <a:tcPr marL="7620" marR="7620" marT="7620" marB="0" anchor="ctr">
                    <a:no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(6.5)</a:t>
                      </a:r>
                      <a:endParaRPr lang="en-US" sz="1800" b="0" i="0" u="none" strike="noStrike" kern="1200" dirty="0">
                        <a:solidFill>
                          <a:schemeClr val="tx1"/>
                        </a:solidFill>
                        <a:effectLst/>
                        <a:latin typeface="+mn-lt"/>
                        <a:ea typeface="+mn-ea"/>
                        <a:cs typeface="+mn-cs"/>
                      </a:endParaRPr>
                    </a:p>
                  </a:txBody>
                  <a:tcPr marL="7620" marR="7620" marT="7620" marB="0" anchor="ctr">
                    <a:noFill/>
                  </a:tcPr>
                </a:tc>
              </a:tr>
              <a:tr h="489857">
                <a:tc>
                  <a:txBody>
                    <a:bodyPr/>
                    <a:lstStyle/>
                    <a:p>
                      <a:r>
                        <a:rPr lang="en-US" dirty="0" smtClean="0"/>
                        <a:t>Total Interest</a:t>
                      </a:r>
                      <a:r>
                        <a:rPr lang="en-US" baseline="0" dirty="0" smtClean="0"/>
                        <a:t> Earning </a:t>
                      </a:r>
                      <a:r>
                        <a:rPr lang="en-US" dirty="0" smtClean="0"/>
                        <a:t>Assets</a:t>
                      </a:r>
                      <a:endParaRPr lang="en-US" dirty="0"/>
                    </a:p>
                  </a:txBody>
                  <a:tcPr anchor="ctr">
                    <a:solidFill>
                      <a:schemeClr val="accent1">
                        <a:lumMod val="40000"/>
                        <a:lumOff val="60000"/>
                      </a:schemeClr>
                    </a:solidFill>
                  </a:tcPr>
                </a:tc>
                <a:tc>
                  <a:txBody>
                    <a:bodyPr/>
                    <a:lstStyle/>
                    <a:p>
                      <a:pPr algn="l" rtl="0" fontAlgn="ctr"/>
                      <a:r>
                        <a:rPr lang="en-US" sz="1800" b="0" i="0" u="none" strike="noStrike" dirty="0" smtClean="0">
                          <a:solidFill>
                            <a:schemeClr val="tx1"/>
                          </a:solidFill>
                          <a:effectLst/>
                          <a:latin typeface="+mn-lt"/>
                        </a:rPr>
                        <a:t>   $    7,578.6</a:t>
                      </a:r>
                      <a:endParaRPr lang="en-US" sz="1800" b="0" i="0" u="none" strike="noStrike" dirty="0">
                        <a:solidFill>
                          <a:schemeClr val="tx1"/>
                        </a:solidFill>
                        <a:effectLst/>
                        <a:latin typeface="+mn-lt"/>
                      </a:endParaRPr>
                    </a:p>
                  </a:txBody>
                  <a:tcPr marL="9525" marR="9525" marT="9525"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     7,597.1</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c>
                  <a:txBody>
                    <a:bodyPr/>
                    <a:lstStyle/>
                    <a:p>
                      <a:pPr marL="0" algn="l" defTabSz="457200" rtl="0" eaLnBrk="1" fontAlgn="ctr" latinLnBrk="0" hangingPunct="1"/>
                      <a:r>
                        <a:rPr lang="en-US" sz="1800" b="0" i="0" u="none" strike="noStrike" kern="1200" dirty="0" smtClean="0">
                          <a:solidFill>
                            <a:schemeClr val="tx1"/>
                          </a:solidFill>
                          <a:effectLst/>
                          <a:latin typeface="+mn-lt"/>
                          <a:ea typeface="+mn-ea"/>
                          <a:cs typeface="+mn-cs"/>
                        </a:rPr>
                        <a:t>   $    18.5</a:t>
                      </a:r>
                      <a:endParaRPr lang="en-US" sz="1800" b="0" i="0" u="none" strike="noStrike" kern="1200" dirty="0">
                        <a:solidFill>
                          <a:schemeClr val="tx1"/>
                        </a:solidFill>
                        <a:effectLst/>
                        <a:latin typeface="+mn-lt"/>
                        <a:ea typeface="+mn-ea"/>
                        <a:cs typeface="+mn-cs"/>
                      </a:endParaRPr>
                    </a:p>
                  </a:txBody>
                  <a:tcPr marL="7620" marR="7620" marT="7620" marB="0" anchor="ctr">
                    <a:solidFill>
                      <a:schemeClr val="accent1">
                        <a:lumMod val="40000"/>
                        <a:lumOff val="60000"/>
                      </a:schemeClr>
                    </a:solidFill>
                  </a:tcPr>
                </a:tc>
              </a:tr>
            </a:tbl>
          </a:graphicData>
        </a:graphic>
      </p:graphicFrame>
      <p:sp>
        <p:nvSpPr>
          <p:cNvPr id="2" name="TextBox 1"/>
          <p:cNvSpPr txBox="1"/>
          <p:nvPr/>
        </p:nvSpPr>
        <p:spPr>
          <a:xfrm>
            <a:off x="1049867" y="6389300"/>
            <a:ext cx="2514600" cy="276999"/>
          </a:xfrm>
          <a:prstGeom prst="rect">
            <a:avLst/>
          </a:prstGeom>
          <a:noFill/>
        </p:spPr>
        <p:txBody>
          <a:bodyPr wrap="square" rtlCol="0">
            <a:spAutoFit/>
          </a:bodyPr>
          <a:lstStyle/>
          <a:p>
            <a:r>
              <a:rPr lang="en-US" sz="1200" dirty="0" smtClean="0">
                <a:solidFill>
                  <a:srgbClr val="FFFFFF"/>
                </a:solidFill>
              </a:rPr>
              <a:t>Quarterly Averages</a:t>
            </a:r>
            <a:endParaRPr lang="en-US" sz="1200" dirty="0">
              <a:solidFill>
                <a:srgbClr val="FFFFFF"/>
              </a:solidFill>
            </a:endParaRPr>
          </a:p>
        </p:txBody>
      </p:sp>
    </p:spTree>
    <p:extLst>
      <p:ext uri="{BB962C8B-B14F-4D97-AF65-F5344CB8AC3E}">
        <p14:creationId xmlns:p14="http://schemas.microsoft.com/office/powerpoint/2010/main" val="26165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00213150"/>
              </p:ext>
            </p:extLst>
          </p:nvPr>
        </p:nvGraphicFramePr>
        <p:xfrm>
          <a:off x="247650" y="890546"/>
          <a:ext cx="8601075" cy="5805529"/>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Efficiency Ratio</a:t>
            </a:r>
            <a:endParaRPr lang="en-US" dirty="0"/>
          </a:p>
        </p:txBody>
      </p:sp>
    </p:spTree>
    <p:extLst>
      <p:ext uri="{BB962C8B-B14F-4D97-AF65-F5344CB8AC3E}">
        <p14:creationId xmlns:p14="http://schemas.microsoft.com/office/powerpoint/2010/main" val="2975446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10507363"/>
              </p:ext>
            </p:extLst>
          </p:nvPr>
        </p:nvGraphicFramePr>
        <p:xfrm>
          <a:off x="457201" y="914399"/>
          <a:ext cx="8077200" cy="51047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dirty="0" smtClean="0"/>
              <a:t>Operating Earnings Per Share</a:t>
            </a:r>
            <a:endParaRPr lang="en-US" dirty="0"/>
          </a:p>
        </p:txBody>
      </p:sp>
      <p:cxnSp>
        <p:nvCxnSpPr>
          <p:cNvPr id="4" name="Straight Connector 3"/>
          <p:cNvCxnSpPr/>
          <p:nvPr/>
        </p:nvCxnSpPr>
        <p:spPr>
          <a:xfrm>
            <a:off x="609600" y="838200"/>
            <a:ext cx="8167688" cy="0"/>
          </a:xfrm>
          <a:prstGeom prst="line">
            <a:avLst/>
          </a:prstGeom>
          <a:ln w="25400">
            <a:solidFill>
              <a:schemeClr val="bg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03082" y="6440557"/>
            <a:ext cx="1669774" cy="261610"/>
          </a:xfrm>
          <a:prstGeom prst="rect">
            <a:avLst/>
          </a:prstGeom>
          <a:noFill/>
        </p:spPr>
        <p:txBody>
          <a:bodyPr wrap="square" rtlCol="0">
            <a:spAutoFit/>
          </a:bodyPr>
          <a:lstStyle/>
          <a:p>
            <a:r>
              <a:rPr lang="en-US" sz="1050" dirty="0" smtClean="0">
                <a:solidFill>
                  <a:srgbClr val="FFFFFF"/>
                </a:solidFill>
              </a:rPr>
              <a:t>See Endnotes (3)</a:t>
            </a:r>
            <a:endParaRPr lang="en-US" sz="1050" dirty="0">
              <a:solidFill>
                <a:srgbClr val="FFFFFF"/>
              </a:solidFill>
            </a:endParaRPr>
          </a:p>
        </p:txBody>
      </p:sp>
    </p:spTree>
    <p:extLst>
      <p:ext uri="{BB962C8B-B14F-4D97-AF65-F5344CB8AC3E}">
        <p14:creationId xmlns:p14="http://schemas.microsoft.com/office/powerpoint/2010/main" val="3820401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SC_PPTXTemplate">
  <a:themeElements>
    <a:clrScheme name="South State Bank">
      <a:dk1>
        <a:srgbClr val="002D72"/>
      </a:dk1>
      <a:lt1>
        <a:srgbClr val="FFFFFF"/>
      </a:lt1>
      <a:dk2>
        <a:srgbClr val="274B7A"/>
      </a:dk2>
      <a:lt2>
        <a:srgbClr val="A7A8AA"/>
      </a:lt2>
      <a:accent1>
        <a:srgbClr val="FFBF3F"/>
      </a:accent1>
      <a:accent2>
        <a:srgbClr val="2C322F"/>
      </a:accent2>
      <a:accent3>
        <a:srgbClr val="DC5B43"/>
      </a:accent3>
      <a:accent4>
        <a:srgbClr val="F0AA35"/>
      </a:accent4>
      <a:accent5>
        <a:srgbClr val="0F2049"/>
      </a:accent5>
      <a:accent6>
        <a:srgbClr val="274B7A"/>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SSC_PPTXTemplate.potx</Template>
  <TotalTime>16727</TotalTime>
  <Words>453</Words>
  <Application>Microsoft Office PowerPoint</Application>
  <PresentationFormat>On-screen Show (4:3)</PresentationFormat>
  <Paragraphs>141</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SSC_PPTXTemplate</vt:lpstr>
      <vt:lpstr>1st Quarter 2016  </vt:lpstr>
      <vt:lpstr>Forward Looking Statements and  Non GAAP Measures</vt:lpstr>
      <vt:lpstr>1st Quarter 2016 Highlights</vt:lpstr>
      <vt:lpstr>1st Quarter 2016 Highlights</vt:lpstr>
      <vt:lpstr>1st Quarter 2016 Highlights</vt:lpstr>
      <vt:lpstr>Net Interest Margin</vt:lpstr>
      <vt:lpstr>Average Interest Earning Assets</vt:lpstr>
      <vt:lpstr>Efficiency Ratio</vt:lpstr>
      <vt:lpstr>Operating Earnings Per Share</vt:lpstr>
      <vt:lpstr>Endnotes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Karlie Winchell</dc:creator>
  <cp:lastModifiedBy>keitrain</cp:lastModifiedBy>
  <cp:revision>660</cp:revision>
  <cp:lastPrinted>2016-04-15T17:35:04Z</cp:lastPrinted>
  <dcterms:created xsi:type="dcterms:W3CDTF">2014-03-25T20:07:38Z</dcterms:created>
  <dcterms:modified xsi:type="dcterms:W3CDTF">2016-04-20T20:07:43Z</dcterms:modified>
</cp:coreProperties>
</file>