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handoutMasterIdLst>
    <p:handoutMasterId r:id="rId10"/>
  </p:handoutMasterIdLst>
  <p:sldIdLst>
    <p:sldId id="447" r:id="rId2"/>
    <p:sldId id="453" r:id="rId3"/>
    <p:sldId id="448" r:id="rId4"/>
    <p:sldId id="449" r:id="rId5"/>
    <p:sldId id="450" r:id="rId6"/>
    <p:sldId id="451" r:id="rId7"/>
    <p:sldId id="452" r:id="rId8"/>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F497D"/>
    <a:srgbClr val="F2FC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3788" autoAdjust="0"/>
    <p:restoredTop sz="82007" autoAdjust="0"/>
  </p:normalViewPr>
  <p:slideViewPr>
    <p:cSldViewPr>
      <p:cViewPr varScale="1">
        <p:scale>
          <a:sx n="74" d="100"/>
          <a:sy n="74" d="100"/>
        </p:scale>
        <p:origin x="624" y="72"/>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3" d="100"/>
          <a:sy n="53" d="100"/>
        </p:scale>
        <p:origin x="-2868" y="-84"/>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0.10387403298397661"/>
          <c:y val="3.5643564356435641E-2"/>
          <c:w val="0.84612591123200132"/>
          <c:h val="0.90891089108910894"/>
        </c:manualLayout>
      </c:layout>
      <c:barChart>
        <c:barDir val="col"/>
        <c:grouping val="stacked"/>
        <c:varyColors val="0"/>
        <c:ser>
          <c:idx val="0"/>
          <c:order val="0"/>
          <c:tx>
            <c:strRef>
              <c:f>Sheet1!$A$2</c:f>
              <c:strCache>
                <c:ptCount val="1"/>
                <c:pt idx="0">
                  <c:v>East</c:v>
                </c:pt>
              </c:strCache>
            </c:strRef>
          </c:tx>
          <c:spPr>
            <a:solidFill>
              <a:schemeClr val="accent3">
                <a:shade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Sheet1!$B$1:$B$1</c:f>
              <c:strCache>
                <c:ptCount val="1"/>
                <c:pt idx="0">
                  <c:v>Revenues</c:v>
                </c:pt>
              </c:strCache>
            </c:strRef>
          </c:cat>
          <c:val>
            <c:numRef>
              <c:f>Sheet1!$B$2:$B$2</c:f>
              <c:numCache>
                <c:formatCode>General</c:formatCode>
                <c:ptCount val="1"/>
                <c:pt idx="0">
                  <c:v>50</c:v>
                </c:pt>
              </c:numCache>
            </c:numRef>
          </c:val>
        </c:ser>
        <c:ser>
          <c:idx val="1"/>
          <c:order val="1"/>
          <c:tx>
            <c:strRef>
              <c:f>Sheet1!$A$3</c:f>
              <c:strCache>
                <c:ptCount val="1"/>
                <c:pt idx="0">
                  <c:v>West</c:v>
                </c:pt>
              </c:strCache>
            </c:strRef>
          </c:tx>
          <c:spPr>
            <a:solidFill>
              <a:schemeClr val="accent3">
                <a:shade val="7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Sheet1!$B$1:$B$1</c:f>
              <c:strCache>
                <c:ptCount val="1"/>
                <c:pt idx="0">
                  <c:v>Revenues</c:v>
                </c:pt>
              </c:strCache>
            </c:strRef>
          </c:cat>
          <c:val>
            <c:numRef>
              <c:f>Sheet1!$B$3:$B$3</c:f>
              <c:numCache>
                <c:formatCode>General</c:formatCode>
                <c:ptCount val="1"/>
                <c:pt idx="0">
                  <c:v>40</c:v>
                </c:pt>
              </c:numCache>
            </c:numRef>
          </c:val>
        </c:ser>
        <c:ser>
          <c:idx val="2"/>
          <c:order val="2"/>
          <c:tx>
            <c:strRef>
              <c:f>Sheet1!$A$4</c:f>
              <c:strCache>
                <c:ptCount val="1"/>
                <c:pt idx="0">
                  <c:v>North</c:v>
                </c:pt>
              </c:strCache>
            </c:strRef>
          </c:tx>
          <c:spPr>
            <a:solidFill>
              <a:schemeClr val="accent3">
                <a:shade val="9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Sheet1!$B$1:$B$1</c:f>
              <c:strCache>
                <c:ptCount val="1"/>
                <c:pt idx="0">
                  <c:v>Revenues</c:v>
                </c:pt>
              </c:strCache>
            </c:strRef>
          </c:cat>
          <c:val>
            <c:numRef>
              <c:f>Sheet1!$B$4:$B$4</c:f>
              <c:numCache>
                <c:formatCode>General</c:formatCode>
                <c:ptCount val="1"/>
                <c:pt idx="0">
                  <c:v>10</c:v>
                </c:pt>
              </c:numCache>
            </c:numRef>
          </c:val>
        </c:ser>
        <c:ser>
          <c:idx val="3"/>
          <c:order val="3"/>
          <c:tx>
            <c:strRef>
              <c:f>Sheet1!$A$5</c:f>
              <c:strCache>
                <c:ptCount val="1"/>
              </c:strCache>
            </c:strRef>
          </c:tx>
          <c:spPr>
            <a:solidFill>
              <a:schemeClr val="accent3">
                <a:tint val="9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Sheet1!$B$1:$B$1</c:f>
              <c:strCache>
                <c:ptCount val="1"/>
                <c:pt idx="0">
                  <c:v>Revenues</c:v>
                </c:pt>
              </c:strCache>
            </c:strRef>
          </c:cat>
          <c:val>
            <c:numRef>
              <c:f>Sheet1!$B$5:$B$5</c:f>
              <c:numCache>
                <c:formatCode>General</c:formatCode>
                <c:ptCount val="1"/>
              </c:numCache>
            </c:numRef>
          </c:val>
        </c:ser>
        <c:ser>
          <c:idx val="4"/>
          <c:order val="4"/>
          <c:tx>
            <c:strRef>
              <c:f>Sheet1!$A$6</c:f>
              <c:strCache>
                <c:ptCount val="1"/>
              </c:strCache>
            </c:strRef>
          </c:tx>
          <c:spPr>
            <a:solidFill>
              <a:schemeClr val="accent3">
                <a:tint val="7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Sheet1!$B$1:$B$1</c:f>
              <c:strCache>
                <c:ptCount val="1"/>
                <c:pt idx="0">
                  <c:v>Revenues</c:v>
                </c:pt>
              </c:strCache>
            </c:strRef>
          </c:cat>
          <c:val>
            <c:numRef>
              <c:f>Sheet1!$B$6:$B$6</c:f>
              <c:numCache>
                <c:formatCode>General</c:formatCode>
                <c:ptCount val="1"/>
              </c:numCache>
            </c:numRef>
          </c:val>
        </c:ser>
        <c:ser>
          <c:idx val="5"/>
          <c:order val="5"/>
          <c:tx>
            <c:strRef>
              <c:f>Sheet1!$A$7</c:f>
              <c:strCache>
                <c:ptCount val="1"/>
              </c:strCache>
            </c:strRef>
          </c:tx>
          <c:spPr>
            <a:solidFill>
              <a:schemeClr val="accent3">
                <a:tint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Sheet1!$B$1:$B$1</c:f>
              <c:strCache>
                <c:ptCount val="1"/>
                <c:pt idx="0">
                  <c:v>Revenues</c:v>
                </c:pt>
              </c:strCache>
            </c:strRef>
          </c:cat>
          <c:val>
            <c:numRef>
              <c:f>Sheet1!$B$7:$B$7</c:f>
              <c:numCache>
                <c:formatCode>General</c:formatCode>
                <c:ptCount val="1"/>
              </c:numCache>
            </c:numRef>
          </c:val>
        </c:ser>
        <c:dLbls>
          <c:dLblPos val="ctr"/>
          <c:showLegendKey val="0"/>
          <c:showVal val="1"/>
          <c:showCatName val="0"/>
          <c:showSerName val="0"/>
          <c:showPercent val="0"/>
          <c:showBubbleSize val="0"/>
        </c:dLbls>
        <c:gapWidth val="150"/>
        <c:overlap val="100"/>
        <c:axId val="230520736"/>
        <c:axId val="230521128"/>
      </c:barChart>
      <c:catAx>
        <c:axId val="230520736"/>
        <c:scaling>
          <c:orientation val="minMax"/>
        </c:scaling>
        <c:delete val="0"/>
        <c:axPos val="b"/>
        <c:numFmt formatCode="General" sourceLinked="1"/>
        <c:majorTickMark val="none"/>
        <c:minorTickMark val="none"/>
        <c:tickLblPos val="none"/>
        <c:spPr>
          <a:noFill/>
          <a:ln w="19050" cap="flat" cmpd="sng" algn="ctr">
            <a:noFill/>
            <a:round/>
          </a:ln>
          <a:effectLst/>
        </c:spPr>
        <c:txPr>
          <a:bodyPr rot="0" spcFirstLastPara="1" vertOverflow="ellipsis"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30521128"/>
        <c:crosses val="autoZero"/>
        <c:auto val="1"/>
        <c:lblAlgn val="ctr"/>
        <c:lblOffset val="100"/>
        <c:tickLblSkip val="1"/>
        <c:tickMarkSkip val="1"/>
        <c:noMultiLvlLbl val="0"/>
      </c:catAx>
      <c:valAx>
        <c:axId val="230521128"/>
        <c:scaling>
          <c:orientation val="minMax"/>
          <c:max val="100"/>
        </c:scaling>
        <c:delete val="0"/>
        <c:axPos val="l"/>
        <c:numFmt formatCode="General" sourceLinked="1"/>
        <c:majorTickMark val="none"/>
        <c:minorTickMark val="none"/>
        <c:tickLblPos val="none"/>
        <c:spPr>
          <a:noFill/>
          <a:ln>
            <a:noFill/>
          </a:ln>
          <a:effectLst/>
        </c:spPr>
        <c:txPr>
          <a:bodyPr rot="0" spcFirstLastPara="1" vertOverflow="ellipsis"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305207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6">
  <a:schemeClr val="accent3"/>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1" tIns="48325" rIns="96651" bIns="48325" rtlCol="0"/>
          <a:lstStyle>
            <a:lvl1pPr algn="l">
              <a:defRPr sz="1200"/>
            </a:lvl1pPr>
          </a:lstStyle>
          <a:p>
            <a:endParaRPr lang="en-US" dirty="0"/>
          </a:p>
        </p:txBody>
      </p:sp>
      <p:sp>
        <p:nvSpPr>
          <p:cNvPr id="3" name="Date Placeholder 2"/>
          <p:cNvSpPr>
            <a:spLocks noGrp="1"/>
          </p:cNvSpPr>
          <p:nvPr>
            <p:ph type="dt" sz="quarter" idx="1"/>
          </p:nvPr>
        </p:nvSpPr>
        <p:spPr>
          <a:xfrm>
            <a:off x="4143587" y="0"/>
            <a:ext cx="3169920" cy="480060"/>
          </a:xfrm>
          <a:prstGeom prst="rect">
            <a:avLst/>
          </a:prstGeom>
        </p:spPr>
        <p:txBody>
          <a:bodyPr vert="horz" lIns="96651" tIns="48325" rIns="96651" bIns="48325" rtlCol="0"/>
          <a:lstStyle>
            <a:lvl1pPr algn="r">
              <a:defRPr sz="1200"/>
            </a:lvl1pPr>
          </a:lstStyle>
          <a:p>
            <a:fld id="{32CD7077-4853-45E5-A0C7-9AFB83220826}" type="datetimeFigureOut">
              <a:rPr lang="en-US" smtClean="0"/>
              <a:t>5/24/2016</a:t>
            </a:fld>
            <a:endParaRPr lang="en-US" dirty="0"/>
          </a:p>
        </p:txBody>
      </p:sp>
      <p:sp>
        <p:nvSpPr>
          <p:cNvPr id="4" name="Footer Placeholder 3"/>
          <p:cNvSpPr>
            <a:spLocks noGrp="1"/>
          </p:cNvSpPr>
          <p:nvPr>
            <p:ph type="ftr" sz="quarter" idx="2"/>
          </p:nvPr>
        </p:nvSpPr>
        <p:spPr>
          <a:xfrm>
            <a:off x="0" y="9119477"/>
            <a:ext cx="3169920" cy="480060"/>
          </a:xfrm>
          <a:prstGeom prst="rect">
            <a:avLst/>
          </a:prstGeom>
        </p:spPr>
        <p:txBody>
          <a:bodyPr vert="horz" lIns="96651" tIns="48325" rIns="96651" bIns="48325" rtlCol="0" anchor="b"/>
          <a:lstStyle>
            <a:lvl1pPr algn="l">
              <a:defRPr sz="1200"/>
            </a:lvl1pPr>
          </a:lstStyle>
          <a:p>
            <a:endParaRPr lang="en-US" dirty="0"/>
          </a:p>
        </p:txBody>
      </p:sp>
      <p:sp>
        <p:nvSpPr>
          <p:cNvPr id="5" name="Slide Number Placeholder 4"/>
          <p:cNvSpPr>
            <a:spLocks noGrp="1"/>
          </p:cNvSpPr>
          <p:nvPr>
            <p:ph type="sldNum" sz="quarter" idx="3"/>
          </p:nvPr>
        </p:nvSpPr>
        <p:spPr>
          <a:xfrm>
            <a:off x="4143587" y="9119477"/>
            <a:ext cx="3169920" cy="480060"/>
          </a:xfrm>
          <a:prstGeom prst="rect">
            <a:avLst/>
          </a:prstGeom>
        </p:spPr>
        <p:txBody>
          <a:bodyPr vert="horz" lIns="96651" tIns="48325" rIns="96651" bIns="48325" rtlCol="0" anchor="b"/>
          <a:lstStyle>
            <a:lvl1pPr algn="r">
              <a:defRPr sz="1200"/>
            </a:lvl1pPr>
          </a:lstStyle>
          <a:p>
            <a:fld id="{C9C7D870-809C-4112-90A1-1A1BBCAAE19C}" type="slidenum">
              <a:rPr lang="en-US" smtClean="0"/>
              <a:t>‹#›</a:t>
            </a:fld>
            <a:endParaRPr lang="en-US" dirty="0"/>
          </a:p>
        </p:txBody>
      </p:sp>
    </p:spTree>
    <p:extLst>
      <p:ext uri="{BB962C8B-B14F-4D97-AF65-F5344CB8AC3E}">
        <p14:creationId xmlns:p14="http://schemas.microsoft.com/office/powerpoint/2010/main" val="28096646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1" tIns="48325" rIns="96651" bIns="48325" rtlCol="0"/>
          <a:lstStyle>
            <a:lvl1pPr algn="l">
              <a:defRPr sz="12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51" tIns="48325" rIns="96651" bIns="48325" rtlCol="0"/>
          <a:lstStyle>
            <a:lvl1pPr algn="r">
              <a:defRPr sz="1200"/>
            </a:lvl1pPr>
          </a:lstStyle>
          <a:p>
            <a:fld id="{543ECE0D-CB24-4656-99E5-4F6FE2A24D1E}" type="datetimeFigureOut">
              <a:rPr lang="en-US" smtClean="0"/>
              <a:t>5/24/2016</a:t>
            </a:fld>
            <a:endParaRPr lang="en-US" dirty="0"/>
          </a:p>
        </p:txBody>
      </p:sp>
      <p:sp>
        <p:nvSpPr>
          <p:cNvPr id="4" name="Slide Image Placeholder 3"/>
          <p:cNvSpPr>
            <a:spLocks noGrp="1" noRot="1" noChangeAspect="1"/>
          </p:cNvSpPr>
          <p:nvPr>
            <p:ph type="sldImg" idx="2"/>
          </p:nvPr>
        </p:nvSpPr>
        <p:spPr>
          <a:xfrm>
            <a:off x="1257300" y="719138"/>
            <a:ext cx="4802188" cy="3600450"/>
          </a:xfrm>
          <a:prstGeom prst="rect">
            <a:avLst/>
          </a:prstGeom>
          <a:noFill/>
          <a:ln w="12700">
            <a:solidFill>
              <a:prstClr val="black"/>
            </a:solidFill>
          </a:ln>
        </p:spPr>
        <p:txBody>
          <a:bodyPr vert="horz" lIns="96651" tIns="48325" rIns="96651" bIns="48325" rtlCol="0" anchor="ctr"/>
          <a:lstStyle/>
          <a:p>
            <a:endParaRPr lang="en-US" dirty="0"/>
          </a:p>
        </p:txBody>
      </p:sp>
      <p:sp>
        <p:nvSpPr>
          <p:cNvPr id="5" name="Notes Placeholder 4"/>
          <p:cNvSpPr>
            <a:spLocks noGrp="1"/>
          </p:cNvSpPr>
          <p:nvPr>
            <p:ph type="body" sz="quarter" idx="3"/>
          </p:nvPr>
        </p:nvSpPr>
        <p:spPr>
          <a:xfrm>
            <a:off x="731520" y="4560574"/>
            <a:ext cx="5852160" cy="4320540"/>
          </a:xfrm>
          <a:prstGeom prst="rect">
            <a:avLst/>
          </a:prstGeom>
        </p:spPr>
        <p:txBody>
          <a:bodyPr vert="horz" lIns="96651" tIns="48325" rIns="96651" bIns="4832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7"/>
            <a:ext cx="3169920" cy="480060"/>
          </a:xfrm>
          <a:prstGeom prst="rect">
            <a:avLst/>
          </a:prstGeom>
        </p:spPr>
        <p:txBody>
          <a:bodyPr vert="horz" lIns="96651" tIns="48325" rIns="96651" bIns="48325" rtlCol="0" anchor="b"/>
          <a:lstStyle>
            <a:lvl1pPr algn="l">
              <a:defRPr sz="1200"/>
            </a:lvl1pPr>
          </a:lstStyle>
          <a:p>
            <a:endParaRPr lang="en-US" dirty="0"/>
          </a:p>
        </p:txBody>
      </p:sp>
      <p:sp>
        <p:nvSpPr>
          <p:cNvPr id="7" name="Slide Number Placeholder 6"/>
          <p:cNvSpPr>
            <a:spLocks noGrp="1"/>
          </p:cNvSpPr>
          <p:nvPr>
            <p:ph type="sldNum" sz="quarter" idx="5"/>
          </p:nvPr>
        </p:nvSpPr>
        <p:spPr>
          <a:xfrm>
            <a:off x="4143587" y="9119477"/>
            <a:ext cx="3169920" cy="480060"/>
          </a:xfrm>
          <a:prstGeom prst="rect">
            <a:avLst/>
          </a:prstGeom>
        </p:spPr>
        <p:txBody>
          <a:bodyPr vert="horz" lIns="96651" tIns="48325" rIns="96651" bIns="48325" rtlCol="0" anchor="b"/>
          <a:lstStyle>
            <a:lvl1pPr algn="r">
              <a:defRPr sz="1200"/>
            </a:lvl1pPr>
          </a:lstStyle>
          <a:p>
            <a:fld id="{6FCFDE31-38EB-4F07-AA21-BEC2F8DF7CF7}" type="slidenum">
              <a:rPr lang="en-US" smtClean="0"/>
              <a:t>‹#›</a:t>
            </a:fld>
            <a:endParaRPr lang="en-US" dirty="0"/>
          </a:p>
        </p:txBody>
      </p:sp>
    </p:spTree>
    <p:extLst>
      <p:ext uri="{BB962C8B-B14F-4D97-AF65-F5344CB8AC3E}">
        <p14:creationId xmlns:p14="http://schemas.microsoft.com/office/powerpoint/2010/main" val="42490673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ln/>
        </p:spPr>
      </p:sp>
      <p:sp>
        <p:nvSpPr>
          <p:cNvPr id="7171" name="Notes Placeholder 2"/>
          <p:cNvSpPr>
            <a:spLocks noGrp="1"/>
          </p:cNvSpPr>
          <p:nvPr>
            <p:ph type="body" idx="1"/>
          </p:nvPr>
        </p:nvSpPr>
        <p:spPr>
          <a:noFill/>
          <a:ln/>
        </p:spPr>
        <p:txBody>
          <a:bodyPr/>
          <a:lstStyle/>
          <a:p>
            <a:endParaRPr lang="en-US" dirty="0" smtClean="0"/>
          </a:p>
        </p:txBody>
      </p:sp>
      <p:sp>
        <p:nvSpPr>
          <p:cNvPr id="7172" name="Slide Number Placeholder 3"/>
          <p:cNvSpPr>
            <a:spLocks noGrp="1"/>
          </p:cNvSpPr>
          <p:nvPr>
            <p:ph type="sldNum" sz="quarter" idx="5"/>
          </p:nvPr>
        </p:nvSpPr>
        <p:spPr>
          <a:noFill/>
        </p:spPr>
        <p:txBody>
          <a:bodyPr/>
          <a:lstStyle/>
          <a:p>
            <a:pPr defTabSz="1020225"/>
            <a:fld id="{BCF4C22A-DA36-4425-8757-A2347AD82EAB}" type="slidenum">
              <a:rPr lang="en-US" smtClean="0"/>
              <a:pPr defTabSz="1020225"/>
              <a:t>1</a:t>
            </a:fld>
            <a:endParaRPr lang="en-US" smtClean="0"/>
          </a:p>
        </p:txBody>
      </p:sp>
    </p:spTree>
    <p:extLst>
      <p:ext uri="{BB962C8B-B14F-4D97-AF65-F5344CB8AC3E}">
        <p14:creationId xmlns:p14="http://schemas.microsoft.com/office/powerpoint/2010/main" val="7012954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pPr defTabSz="1015191"/>
            <a:fld id="{7956FCAF-E4D5-40CF-B822-771EBA5620FB}" type="slidenum">
              <a:rPr lang="en-US" smtClean="0"/>
              <a:pPr defTabSz="1015191"/>
              <a:t>3</a:t>
            </a:fld>
            <a:endParaRPr lang="en-US" smtClean="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5336887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pPr defTabSz="1015191"/>
            <a:fld id="{7956FCAF-E4D5-40CF-B822-771EBA5620FB}" type="slidenum">
              <a:rPr lang="en-US" smtClean="0"/>
              <a:pPr defTabSz="1015191"/>
              <a:t>5</a:t>
            </a:fld>
            <a:endParaRPr lang="en-US" smtClean="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1956832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pPr defTabSz="1015191"/>
            <a:fld id="{7956FCAF-E4D5-40CF-B822-771EBA5620FB}" type="slidenum">
              <a:rPr lang="en-US" smtClean="0"/>
              <a:pPr defTabSz="1015191"/>
              <a:t>7</a:t>
            </a:fld>
            <a:endParaRPr lang="en-US" smtClean="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48525397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05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1980186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553200" cy="1143000"/>
          </a:xfrm>
        </p:spPr>
        <p:txBody>
          <a:bodyPr>
            <a:normAutofit/>
          </a:bodyPr>
          <a:lstStyle>
            <a:lvl1pPr>
              <a:defRPr sz="3600"/>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Rectangle 6"/>
          <p:cNvSpPr/>
          <p:nvPr userDrawn="1"/>
        </p:nvSpPr>
        <p:spPr>
          <a:xfrm>
            <a:off x="8153400" y="6514068"/>
            <a:ext cx="402674" cy="307777"/>
          </a:xfrm>
          <a:prstGeom prst="rect">
            <a:avLst/>
          </a:prstGeom>
        </p:spPr>
        <p:txBody>
          <a:bodyPr wrap="none">
            <a:spAutoFit/>
          </a:bodyPr>
          <a:lstStyle/>
          <a:p>
            <a:fld id="{22400552-94BF-42A8-A740-DA07B3756651}" type="slidenum">
              <a:rPr kumimoji="0" lang="en-US" sz="1400" b="0" i="0" u="none" strike="noStrike" kern="1200" cap="none" spc="0" normalizeH="0" baseline="0" noProof="0" smtClean="0">
                <a:ln>
                  <a:noFill/>
                </a:ln>
                <a:solidFill>
                  <a:schemeClr val="bg1"/>
                </a:solidFill>
                <a:effectLst/>
                <a:uLnTx/>
                <a:uFillTx/>
                <a:latin typeface="Arial" charset="0"/>
                <a:ea typeface="ＭＳ Ｐゴシック" pitchFamily="-112" charset="-128"/>
                <a:cs typeface="+mn-cs"/>
              </a:rPr>
              <a:pPr/>
              <a:t>‹#›</a:t>
            </a:fld>
            <a:endParaRPr lang="en-US" sz="1400" dirty="0">
              <a:solidFill>
                <a:schemeClr val="bg1"/>
              </a:solidFill>
            </a:endParaRPr>
          </a:p>
        </p:txBody>
      </p:sp>
    </p:spTree>
    <p:extLst>
      <p:ext uri="{BB962C8B-B14F-4D97-AF65-F5344CB8AC3E}">
        <p14:creationId xmlns:p14="http://schemas.microsoft.com/office/powerpoint/2010/main" val="2905753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normAutofit/>
          </a:bodyPr>
          <a:lstStyle>
            <a:lvl1pPr>
              <a:defRPr sz="3600"/>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Rectangle 6"/>
          <p:cNvSpPr/>
          <p:nvPr userDrawn="1"/>
        </p:nvSpPr>
        <p:spPr>
          <a:xfrm>
            <a:off x="8153400" y="6514068"/>
            <a:ext cx="402674" cy="307777"/>
          </a:xfrm>
          <a:prstGeom prst="rect">
            <a:avLst/>
          </a:prstGeom>
        </p:spPr>
        <p:txBody>
          <a:bodyPr wrap="none">
            <a:spAutoFit/>
          </a:bodyPr>
          <a:lstStyle/>
          <a:p>
            <a:fld id="{22400552-94BF-42A8-A740-DA07B3756651}" type="slidenum">
              <a:rPr kumimoji="0" lang="en-US" sz="1400" b="0" i="0" u="none" strike="noStrike" kern="1200" cap="none" spc="0" normalizeH="0" baseline="0" noProof="0" smtClean="0">
                <a:ln>
                  <a:noFill/>
                </a:ln>
                <a:solidFill>
                  <a:schemeClr val="bg1"/>
                </a:solidFill>
                <a:effectLst/>
                <a:uLnTx/>
                <a:uFillTx/>
                <a:latin typeface="Arial" charset="0"/>
                <a:ea typeface="ＭＳ Ｐゴシック" pitchFamily="-112" charset="-128"/>
                <a:cs typeface="+mn-cs"/>
              </a:rPr>
              <a:pPr/>
              <a:t>‹#›</a:t>
            </a:fld>
            <a:endParaRPr lang="en-US" sz="1400" dirty="0">
              <a:solidFill>
                <a:schemeClr val="bg1"/>
              </a:solidFill>
            </a:endParaRPr>
          </a:p>
        </p:txBody>
      </p:sp>
    </p:spTree>
    <p:extLst>
      <p:ext uri="{BB962C8B-B14F-4D97-AF65-F5344CB8AC3E}">
        <p14:creationId xmlns:p14="http://schemas.microsoft.com/office/powerpoint/2010/main" val="915192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553200" cy="1143000"/>
          </a:xfrm>
        </p:spPr>
        <p:txBody>
          <a:bodyPr>
            <a:normAutofit/>
          </a:bodyPr>
          <a:lstStyle>
            <a:lvl1pPr>
              <a:defRPr sz="36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Rectangle 6"/>
          <p:cNvSpPr/>
          <p:nvPr userDrawn="1"/>
        </p:nvSpPr>
        <p:spPr>
          <a:xfrm>
            <a:off x="8153400" y="6514068"/>
            <a:ext cx="402674" cy="307777"/>
          </a:xfrm>
          <a:prstGeom prst="rect">
            <a:avLst/>
          </a:prstGeom>
        </p:spPr>
        <p:txBody>
          <a:bodyPr wrap="none">
            <a:spAutoFit/>
          </a:bodyPr>
          <a:lstStyle/>
          <a:p>
            <a:fld id="{22400552-94BF-42A8-A740-DA07B3756651}" type="slidenum">
              <a:rPr kumimoji="0" lang="en-US" sz="1400" b="0" i="0" u="none" strike="noStrike" kern="1200" cap="none" spc="0" normalizeH="0" baseline="0" noProof="0" smtClean="0">
                <a:ln>
                  <a:noFill/>
                </a:ln>
                <a:solidFill>
                  <a:schemeClr val="bg1"/>
                </a:solidFill>
                <a:effectLst/>
                <a:uLnTx/>
                <a:uFillTx/>
                <a:latin typeface="Arial" charset="0"/>
                <a:ea typeface="ＭＳ Ｐゴシック" pitchFamily="-112" charset="-128"/>
                <a:cs typeface="+mn-cs"/>
              </a:rPr>
              <a:pPr/>
              <a:t>‹#›</a:t>
            </a:fld>
            <a:endParaRPr lang="en-US" sz="1400" dirty="0">
              <a:solidFill>
                <a:schemeClr val="bg1"/>
              </a:solidFill>
            </a:endParaRPr>
          </a:p>
        </p:txBody>
      </p:sp>
    </p:spTree>
    <p:extLst>
      <p:ext uri="{BB962C8B-B14F-4D97-AF65-F5344CB8AC3E}">
        <p14:creationId xmlns:p14="http://schemas.microsoft.com/office/powerpoint/2010/main" val="3572365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normAutofit/>
          </a:bodyPr>
          <a:lstStyle>
            <a:lvl1pPr algn="l">
              <a:defRPr sz="36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Rectangle 4"/>
          <p:cNvSpPr/>
          <p:nvPr userDrawn="1"/>
        </p:nvSpPr>
        <p:spPr>
          <a:xfrm>
            <a:off x="8153400" y="6514068"/>
            <a:ext cx="402674" cy="307777"/>
          </a:xfrm>
          <a:prstGeom prst="rect">
            <a:avLst/>
          </a:prstGeom>
        </p:spPr>
        <p:txBody>
          <a:bodyPr wrap="none">
            <a:spAutoFit/>
          </a:bodyPr>
          <a:lstStyle/>
          <a:p>
            <a:fld id="{22400552-94BF-42A8-A740-DA07B3756651}" type="slidenum">
              <a:rPr kumimoji="0" lang="en-US" sz="1400" b="0" i="0" u="none" strike="noStrike" kern="1200" cap="none" spc="0" normalizeH="0" baseline="0" noProof="0" smtClean="0">
                <a:ln>
                  <a:noFill/>
                </a:ln>
                <a:solidFill>
                  <a:schemeClr val="bg1"/>
                </a:solidFill>
                <a:effectLst/>
                <a:uLnTx/>
                <a:uFillTx/>
                <a:latin typeface="Arial" charset="0"/>
                <a:ea typeface="ＭＳ Ｐゴシック" pitchFamily="-112" charset="-128"/>
                <a:cs typeface="+mn-cs"/>
              </a:rPr>
              <a:pPr/>
              <a:t>‹#›</a:t>
            </a:fld>
            <a:endParaRPr lang="en-US" sz="1400" dirty="0">
              <a:solidFill>
                <a:schemeClr val="bg1"/>
              </a:solidFill>
            </a:endParaRPr>
          </a:p>
        </p:txBody>
      </p:sp>
    </p:spTree>
    <p:extLst>
      <p:ext uri="{BB962C8B-B14F-4D97-AF65-F5344CB8AC3E}">
        <p14:creationId xmlns:p14="http://schemas.microsoft.com/office/powerpoint/2010/main" val="438356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553200" cy="1143000"/>
          </a:xfrm>
        </p:spPr>
        <p:txBody>
          <a:bodyPr>
            <a:normAutofit/>
          </a:bodyPr>
          <a:lstStyle>
            <a:lvl1pPr>
              <a:defRPr sz="3600"/>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Rectangle 7"/>
          <p:cNvSpPr/>
          <p:nvPr userDrawn="1"/>
        </p:nvSpPr>
        <p:spPr>
          <a:xfrm>
            <a:off x="8153400" y="6514068"/>
            <a:ext cx="402674" cy="307777"/>
          </a:xfrm>
          <a:prstGeom prst="rect">
            <a:avLst/>
          </a:prstGeom>
        </p:spPr>
        <p:txBody>
          <a:bodyPr wrap="none">
            <a:spAutoFit/>
          </a:bodyPr>
          <a:lstStyle/>
          <a:p>
            <a:fld id="{22400552-94BF-42A8-A740-DA07B3756651}" type="slidenum">
              <a:rPr kumimoji="0" lang="en-US" sz="1400" b="0" i="0" u="none" strike="noStrike" kern="1200" cap="none" spc="0" normalizeH="0" baseline="0" noProof="0" smtClean="0">
                <a:ln>
                  <a:noFill/>
                </a:ln>
                <a:solidFill>
                  <a:schemeClr val="bg1"/>
                </a:solidFill>
                <a:effectLst/>
                <a:uLnTx/>
                <a:uFillTx/>
                <a:latin typeface="Arial" charset="0"/>
                <a:ea typeface="ＭＳ Ｐゴシック" pitchFamily="-112" charset="-128"/>
                <a:cs typeface="+mn-cs"/>
              </a:rPr>
              <a:pPr/>
              <a:t>‹#›</a:t>
            </a:fld>
            <a:endParaRPr lang="en-US" sz="1400" dirty="0">
              <a:solidFill>
                <a:schemeClr val="bg1"/>
              </a:solidFill>
            </a:endParaRPr>
          </a:p>
        </p:txBody>
      </p:sp>
    </p:spTree>
    <p:extLst>
      <p:ext uri="{BB962C8B-B14F-4D97-AF65-F5344CB8AC3E}">
        <p14:creationId xmlns:p14="http://schemas.microsoft.com/office/powerpoint/2010/main" val="2094029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477000" cy="1143000"/>
          </a:xfrm>
        </p:spPr>
        <p:txBody>
          <a:bodyPr>
            <a:normAutofit/>
          </a:bodyPr>
          <a:lstStyle>
            <a:lvl1pPr>
              <a:defRPr sz="3600"/>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Rectangle 9"/>
          <p:cNvSpPr/>
          <p:nvPr userDrawn="1"/>
        </p:nvSpPr>
        <p:spPr>
          <a:xfrm>
            <a:off x="8153400" y="6514068"/>
            <a:ext cx="402674" cy="307777"/>
          </a:xfrm>
          <a:prstGeom prst="rect">
            <a:avLst/>
          </a:prstGeom>
        </p:spPr>
        <p:txBody>
          <a:bodyPr wrap="none">
            <a:spAutoFit/>
          </a:bodyPr>
          <a:lstStyle/>
          <a:p>
            <a:fld id="{22400552-94BF-42A8-A740-DA07B3756651}" type="slidenum">
              <a:rPr kumimoji="0" lang="en-US" sz="1400" b="0" i="0" u="none" strike="noStrike" kern="1200" cap="none" spc="0" normalizeH="0" baseline="0" noProof="0" smtClean="0">
                <a:ln>
                  <a:noFill/>
                </a:ln>
                <a:solidFill>
                  <a:schemeClr val="bg1"/>
                </a:solidFill>
                <a:effectLst/>
                <a:uLnTx/>
                <a:uFillTx/>
                <a:latin typeface="Arial" charset="0"/>
                <a:ea typeface="ＭＳ Ｐゴシック" pitchFamily="-112" charset="-128"/>
                <a:cs typeface="+mn-cs"/>
              </a:rPr>
              <a:pPr/>
              <a:t>‹#›</a:t>
            </a:fld>
            <a:endParaRPr lang="en-US" sz="1400" dirty="0">
              <a:solidFill>
                <a:schemeClr val="bg1"/>
              </a:solidFill>
            </a:endParaRPr>
          </a:p>
        </p:txBody>
      </p:sp>
    </p:spTree>
    <p:extLst>
      <p:ext uri="{BB962C8B-B14F-4D97-AF65-F5344CB8AC3E}">
        <p14:creationId xmlns:p14="http://schemas.microsoft.com/office/powerpoint/2010/main" val="3033980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477000" cy="1143000"/>
          </a:xfrm>
        </p:spPr>
        <p:txBody>
          <a:bodyPr>
            <a:normAutofit/>
          </a:bodyPr>
          <a:lstStyle>
            <a:lvl1pPr>
              <a:defRPr sz="3600"/>
            </a:lvl1pPr>
          </a:lstStyle>
          <a:p>
            <a:r>
              <a:rPr lang="en-US" dirty="0" smtClean="0"/>
              <a:t>Click to edit Master title style</a:t>
            </a:r>
            <a:endParaRPr lang="en-US" dirty="0"/>
          </a:p>
        </p:txBody>
      </p:sp>
      <p:sp>
        <p:nvSpPr>
          <p:cNvPr id="6" name="Rectangle 5"/>
          <p:cNvSpPr/>
          <p:nvPr userDrawn="1"/>
        </p:nvSpPr>
        <p:spPr>
          <a:xfrm>
            <a:off x="8153400" y="6514068"/>
            <a:ext cx="402674" cy="307777"/>
          </a:xfrm>
          <a:prstGeom prst="rect">
            <a:avLst/>
          </a:prstGeom>
        </p:spPr>
        <p:txBody>
          <a:bodyPr wrap="none">
            <a:spAutoFit/>
          </a:bodyPr>
          <a:lstStyle/>
          <a:p>
            <a:fld id="{22400552-94BF-42A8-A740-DA07B3756651}" type="slidenum">
              <a:rPr kumimoji="0" lang="en-US" sz="1400" b="0" i="0" u="none" strike="noStrike" kern="1200" cap="none" spc="0" normalizeH="0" baseline="0" noProof="0" smtClean="0">
                <a:ln>
                  <a:noFill/>
                </a:ln>
                <a:solidFill>
                  <a:schemeClr val="bg1"/>
                </a:solidFill>
                <a:effectLst/>
                <a:uLnTx/>
                <a:uFillTx/>
                <a:latin typeface="Arial" charset="0"/>
                <a:ea typeface="ＭＳ Ｐゴシック" pitchFamily="-112" charset="-128"/>
                <a:cs typeface="+mn-cs"/>
              </a:rPr>
              <a:pPr/>
              <a:t>‹#›</a:t>
            </a:fld>
            <a:endParaRPr lang="en-US" sz="1400" dirty="0">
              <a:solidFill>
                <a:schemeClr val="bg1"/>
              </a:solidFill>
            </a:endParaRPr>
          </a:p>
        </p:txBody>
      </p:sp>
    </p:spTree>
    <p:extLst>
      <p:ext uri="{BB962C8B-B14F-4D97-AF65-F5344CB8AC3E}">
        <p14:creationId xmlns:p14="http://schemas.microsoft.com/office/powerpoint/2010/main" val="1353414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Rectangle 4"/>
          <p:cNvSpPr/>
          <p:nvPr userDrawn="1"/>
        </p:nvSpPr>
        <p:spPr>
          <a:xfrm>
            <a:off x="8153400" y="6514068"/>
            <a:ext cx="402674" cy="307777"/>
          </a:xfrm>
          <a:prstGeom prst="rect">
            <a:avLst/>
          </a:prstGeom>
        </p:spPr>
        <p:txBody>
          <a:bodyPr wrap="none">
            <a:spAutoFit/>
          </a:bodyPr>
          <a:lstStyle/>
          <a:p>
            <a:fld id="{22400552-94BF-42A8-A740-DA07B3756651}" type="slidenum">
              <a:rPr kumimoji="0" lang="en-US" sz="1400" b="0" i="0" u="none" strike="noStrike" kern="1200" cap="none" spc="0" normalizeH="0" baseline="0" noProof="0" smtClean="0">
                <a:ln>
                  <a:noFill/>
                </a:ln>
                <a:solidFill>
                  <a:schemeClr val="bg1"/>
                </a:solidFill>
                <a:effectLst/>
                <a:uLnTx/>
                <a:uFillTx/>
                <a:latin typeface="Arial" charset="0"/>
                <a:ea typeface="ＭＳ Ｐゴシック" pitchFamily="-112" charset="-128"/>
                <a:cs typeface="+mn-cs"/>
              </a:rPr>
              <a:pPr/>
              <a:t>‹#›</a:t>
            </a:fld>
            <a:endParaRPr lang="en-US" sz="1400" dirty="0">
              <a:solidFill>
                <a:schemeClr val="bg1"/>
              </a:solidFill>
            </a:endParaRPr>
          </a:p>
        </p:txBody>
      </p:sp>
    </p:spTree>
    <p:extLst>
      <p:ext uri="{BB962C8B-B14F-4D97-AF65-F5344CB8AC3E}">
        <p14:creationId xmlns:p14="http://schemas.microsoft.com/office/powerpoint/2010/main" val="2043818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8" name="Rectangle 7"/>
          <p:cNvSpPr/>
          <p:nvPr userDrawn="1"/>
        </p:nvSpPr>
        <p:spPr>
          <a:xfrm>
            <a:off x="8153400" y="6514068"/>
            <a:ext cx="402674" cy="307777"/>
          </a:xfrm>
          <a:prstGeom prst="rect">
            <a:avLst/>
          </a:prstGeom>
        </p:spPr>
        <p:txBody>
          <a:bodyPr wrap="none">
            <a:spAutoFit/>
          </a:bodyPr>
          <a:lstStyle/>
          <a:p>
            <a:fld id="{22400552-94BF-42A8-A740-DA07B3756651}" type="slidenum">
              <a:rPr kumimoji="0" lang="en-US" sz="1400" b="0" i="0" u="none" strike="noStrike" kern="1200" cap="none" spc="0" normalizeH="0" baseline="0" noProof="0" smtClean="0">
                <a:ln>
                  <a:noFill/>
                </a:ln>
                <a:solidFill>
                  <a:schemeClr val="bg1"/>
                </a:solidFill>
                <a:effectLst/>
                <a:uLnTx/>
                <a:uFillTx/>
                <a:latin typeface="Arial" charset="0"/>
                <a:ea typeface="ＭＳ Ｐゴシック" pitchFamily="-112" charset="-128"/>
                <a:cs typeface="+mn-cs"/>
              </a:rPr>
              <a:pPr/>
              <a:t>‹#›</a:t>
            </a:fld>
            <a:endParaRPr lang="en-US" sz="1400" dirty="0">
              <a:solidFill>
                <a:schemeClr val="bg1"/>
              </a:solidFill>
            </a:endParaRPr>
          </a:p>
        </p:txBody>
      </p:sp>
    </p:spTree>
    <p:extLst>
      <p:ext uri="{BB962C8B-B14F-4D97-AF65-F5344CB8AC3E}">
        <p14:creationId xmlns:p14="http://schemas.microsoft.com/office/powerpoint/2010/main" val="1724085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400"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295400"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295400"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8" name="Rectangle 7"/>
          <p:cNvSpPr/>
          <p:nvPr userDrawn="1"/>
        </p:nvSpPr>
        <p:spPr>
          <a:xfrm>
            <a:off x="8153400" y="6514068"/>
            <a:ext cx="402674" cy="307777"/>
          </a:xfrm>
          <a:prstGeom prst="rect">
            <a:avLst/>
          </a:prstGeom>
        </p:spPr>
        <p:txBody>
          <a:bodyPr wrap="none">
            <a:spAutoFit/>
          </a:bodyPr>
          <a:lstStyle/>
          <a:p>
            <a:fld id="{22400552-94BF-42A8-A740-DA07B3756651}" type="slidenum">
              <a:rPr kumimoji="0" lang="en-US" sz="1400" b="0" i="0" u="none" strike="noStrike" kern="1200" cap="none" spc="0" normalizeH="0" baseline="0" noProof="0" smtClean="0">
                <a:ln>
                  <a:noFill/>
                </a:ln>
                <a:solidFill>
                  <a:schemeClr val="bg1"/>
                </a:solidFill>
                <a:effectLst/>
                <a:uLnTx/>
                <a:uFillTx/>
                <a:latin typeface="Arial" charset="0"/>
                <a:ea typeface="ＭＳ Ｐゴシック" pitchFamily="-112" charset="-128"/>
                <a:cs typeface="+mn-cs"/>
              </a:rPr>
              <a:pPr/>
              <a:t>‹#›</a:t>
            </a:fld>
            <a:endParaRPr lang="en-US" sz="1400" dirty="0">
              <a:solidFill>
                <a:schemeClr val="bg1"/>
              </a:solidFill>
            </a:endParaRPr>
          </a:p>
        </p:txBody>
      </p:sp>
    </p:spTree>
    <p:extLst>
      <p:ext uri="{BB962C8B-B14F-4D97-AF65-F5344CB8AC3E}">
        <p14:creationId xmlns:p14="http://schemas.microsoft.com/office/powerpoint/2010/main" val="2088021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2774980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p:cNvSpPr>
            <a:spLocks noGrp="1" noChangeArrowheads="1"/>
          </p:cNvSpPr>
          <p:nvPr>
            <p:ph type="ctrTitle"/>
          </p:nvPr>
        </p:nvSpPr>
        <p:spPr>
          <a:xfrm>
            <a:off x="609600" y="1447800"/>
            <a:ext cx="7772400" cy="936624"/>
          </a:xfrm>
        </p:spPr>
        <p:txBody>
          <a:bodyPr anchor="t">
            <a:normAutofit fontScale="90000"/>
          </a:bodyPr>
          <a:lstStyle/>
          <a:p>
            <a:pPr eaLnBrk="1" hangingPunct="1"/>
            <a:r>
              <a:rPr lang="en-US" sz="3600" b="1" dirty="0" smtClean="0">
                <a:latin typeface="Arial" pitchFamily="34" charset="0"/>
                <a:cs typeface="Arial" pitchFamily="34" charset="0"/>
              </a:rPr>
              <a:t>Association of Certified Anti-Money Laundering Specialists</a:t>
            </a:r>
            <a:br>
              <a:rPr lang="en-US" sz="3600" b="1" dirty="0" smtClean="0">
                <a:latin typeface="Arial" pitchFamily="34" charset="0"/>
                <a:cs typeface="Arial" pitchFamily="34" charset="0"/>
              </a:rPr>
            </a:br>
            <a:r>
              <a:rPr lang="en-US" sz="3600" b="1" dirty="0">
                <a:latin typeface="Arial" pitchFamily="34" charset="0"/>
                <a:cs typeface="Arial" pitchFamily="34" charset="0"/>
              </a:rPr>
              <a:t/>
            </a:r>
            <a:br>
              <a:rPr lang="en-US" sz="3600" b="1" dirty="0">
                <a:latin typeface="Arial" pitchFamily="34" charset="0"/>
                <a:cs typeface="Arial" pitchFamily="34" charset="0"/>
              </a:rPr>
            </a:br>
            <a:r>
              <a:rPr lang="en-US" sz="3600" b="1" dirty="0" smtClean="0">
                <a:latin typeface="Arial" pitchFamily="34" charset="0"/>
                <a:cs typeface="Arial" pitchFamily="34" charset="0"/>
              </a:rPr>
              <a:t/>
            </a:r>
            <a:br>
              <a:rPr lang="en-US" sz="3600" b="1" dirty="0" smtClean="0">
                <a:latin typeface="Arial" pitchFamily="34" charset="0"/>
                <a:cs typeface="Arial" pitchFamily="34" charset="0"/>
              </a:rPr>
            </a:br>
            <a:r>
              <a:rPr lang="en-US" sz="3600" b="1" dirty="0">
                <a:latin typeface="Arial" pitchFamily="34" charset="0"/>
                <a:cs typeface="Arial" pitchFamily="34" charset="0"/>
              </a:rPr>
              <a:t/>
            </a:r>
            <a:br>
              <a:rPr lang="en-US" sz="3600" b="1" dirty="0">
                <a:latin typeface="Arial" pitchFamily="34" charset="0"/>
                <a:cs typeface="Arial" pitchFamily="34" charset="0"/>
              </a:rPr>
            </a:br>
            <a:r>
              <a:rPr lang="en-US" sz="3600" b="1" dirty="0">
                <a:latin typeface="Arial" pitchFamily="34" charset="0"/>
                <a:cs typeface="Arial" pitchFamily="34" charset="0"/>
              </a:rPr>
              <a:t/>
            </a:r>
            <a:br>
              <a:rPr lang="en-US" sz="3600" b="1" dirty="0">
                <a:latin typeface="Arial" pitchFamily="34" charset="0"/>
                <a:cs typeface="Arial" pitchFamily="34" charset="0"/>
              </a:rPr>
            </a:br>
            <a:r>
              <a:rPr lang="en-US" sz="2800" dirty="0" smtClean="0">
                <a:latin typeface="Arial" pitchFamily="34" charset="0"/>
                <a:cs typeface="Arial" pitchFamily="34" charset="0"/>
              </a:rPr>
              <a:t>May </a:t>
            </a:r>
            <a:r>
              <a:rPr lang="en-US" sz="2800" dirty="0" smtClean="0">
                <a:latin typeface="Arial" pitchFamily="34" charset="0"/>
                <a:cs typeface="Arial" pitchFamily="34" charset="0"/>
              </a:rPr>
              <a:t>24, </a:t>
            </a:r>
            <a:r>
              <a:rPr lang="en-US" sz="2800" dirty="0" smtClean="0">
                <a:latin typeface="Arial" pitchFamily="34" charset="0"/>
                <a:cs typeface="Arial" pitchFamily="34" charset="0"/>
              </a:rPr>
              <a:t>2016</a:t>
            </a:r>
            <a:endParaRPr lang="en-US" sz="3600" dirty="0"/>
          </a:p>
        </p:txBody>
      </p:sp>
      <p:pic>
        <p:nvPicPr>
          <p:cNvPr id="2" name="Picture 1"/>
          <p:cNvPicPr>
            <a:picLocks noChangeAspect="1"/>
          </p:cNvPicPr>
          <p:nvPr/>
        </p:nvPicPr>
        <p:blipFill>
          <a:blip r:embed="rId3"/>
          <a:stretch>
            <a:fillRect/>
          </a:stretch>
        </p:blipFill>
        <p:spPr>
          <a:xfrm>
            <a:off x="3086100" y="3200400"/>
            <a:ext cx="2819400" cy="352425"/>
          </a:xfrm>
          <a:prstGeom prst="rect">
            <a:avLst/>
          </a:prstGeom>
        </p:spPr>
      </p:pic>
    </p:spTree>
    <p:extLst>
      <p:ext uri="{BB962C8B-B14F-4D97-AF65-F5344CB8AC3E}">
        <p14:creationId xmlns:p14="http://schemas.microsoft.com/office/powerpoint/2010/main" val="28016303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Safe Harbor Statement</a:t>
            </a:r>
            <a:endParaRPr lang="en-US" dirty="0"/>
          </a:p>
        </p:txBody>
      </p:sp>
      <p:sp>
        <p:nvSpPr>
          <p:cNvPr id="3" name="Content Placeholder 2"/>
          <p:cNvSpPr>
            <a:spLocks noGrp="1"/>
          </p:cNvSpPr>
          <p:nvPr>
            <p:ph idx="1"/>
          </p:nvPr>
        </p:nvSpPr>
        <p:spPr/>
        <p:txBody>
          <a:bodyPr>
            <a:normAutofit fontScale="77500" lnSpcReduction="20000"/>
          </a:bodyPr>
          <a:lstStyle/>
          <a:p>
            <a:r>
              <a:rPr lang="en-US" i="1" dirty="0"/>
              <a:t>Certain statements contained in this </a:t>
            </a:r>
            <a:r>
              <a:rPr lang="en-US" i="1" dirty="0" smtClean="0"/>
              <a:t>presentation, </a:t>
            </a:r>
            <a:r>
              <a:rPr lang="en-US" i="1" dirty="0"/>
              <a:t>including those that affect the expectations or plans of Becker Professional Education or DeVry Education Group (“DeVry Group”), may constitute forward-looking statements subject to the Safe Harbor Provision of the Private Securities Litigation Reform Act of 1995. These forward-looking statements generally can be identified by phrases such as Becker, DeVry Group or their management “anticipates,” “believes,” “estimates,” “expects,” “forecasts,” “foresees,” “intends,” “plans” or other words or phrases of similar import. Because these forward-looking statements involve risks and uncertainties, there are important factors that could cause DeVry Group’s actual results to differ materially from those projected or implied by these forward-looking statements. Potential risks, uncertainties and other factors that could cause results to differ are described more fully in Item 1A, "Risk Factors," in DeVry Group’s Annual Report on Form 10-K for the fiscal year ended June 30, 2015 and in DeVry Group’s Form 10-Q for the fiscal quarter ended March 31, 2016. These forward-looking statements are based on information as of May </a:t>
            </a:r>
            <a:r>
              <a:rPr lang="en-US" i="1" dirty="0" smtClean="0"/>
              <a:t>24, </a:t>
            </a:r>
            <a:r>
              <a:rPr lang="en-US" i="1" dirty="0"/>
              <a:t>2016, and DeVry Group assumes no obligation to publicly update or revise its forward-looking statements even if experience or future changes make it clear that any projected results expressed or implied therein will not be realized.</a:t>
            </a:r>
            <a:endParaRPr lang="en-US" dirty="0"/>
          </a:p>
          <a:p>
            <a:endParaRPr lang="en-US" dirty="0"/>
          </a:p>
        </p:txBody>
      </p:sp>
    </p:spTree>
    <p:extLst>
      <p:ext uri="{BB962C8B-B14F-4D97-AF65-F5344CB8AC3E}">
        <p14:creationId xmlns:p14="http://schemas.microsoft.com/office/powerpoint/2010/main" val="1160661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9"/>
          <p:cNvSpPr>
            <a:spLocks noGrp="1" noChangeArrowheads="1"/>
          </p:cNvSpPr>
          <p:nvPr>
            <p:ph type="title"/>
          </p:nvPr>
        </p:nvSpPr>
        <p:spPr>
          <a:xfrm>
            <a:off x="228600" y="230293"/>
            <a:ext cx="8915400" cy="457199"/>
          </a:xfrm>
        </p:spPr>
        <p:txBody>
          <a:bodyPr>
            <a:noAutofit/>
          </a:bodyPr>
          <a:lstStyle/>
          <a:p>
            <a:pPr algn="l" eaLnBrk="1" hangingPunct="1"/>
            <a:r>
              <a:rPr lang="en-GB" sz="2000" b="1" dirty="0" smtClean="0">
                <a:latin typeface="Arial" panose="020B0604020202020204" pitchFamily="34" charset="0"/>
                <a:cs typeface="Arial" panose="020B0604020202020204" pitchFamily="34" charset="0"/>
              </a:rPr>
              <a:t>ACAMS Overview</a:t>
            </a:r>
            <a:endParaRPr lang="en-US" sz="2000" b="1" baseline="30000" dirty="0">
              <a:latin typeface="Arial" panose="020B0604020202020204" pitchFamily="34" charset="0"/>
              <a:cs typeface="Arial" panose="020B0604020202020204" pitchFamily="34" charset="0"/>
            </a:endParaRPr>
          </a:p>
        </p:txBody>
      </p:sp>
      <p:sp>
        <p:nvSpPr>
          <p:cNvPr id="10" name="TextBox 9"/>
          <p:cNvSpPr txBox="1"/>
          <p:nvPr/>
        </p:nvSpPr>
        <p:spPr>
          <a:xfrm>
            <a:off x="174170" y="1585945"/>
            <a:ext cx="8806542" cy="3323987"/>
          </a:xfrm>
          <a:prstGeom prst="rect">
            <a:avLst/>
          </a:prstGeom>
          <a:noFill/>
        </p:spPr>
        <p:txBody>
          <a:bodyPr wrap="square" rtlCol="0">
            <a:spAutoFit/>
          </a:bodyPr>
          <a:lstStyle/>
          <a:p>
            <a:pPr marL="171450" indent="-171450">
              <a:spcBef>
                <a:spcPts val="1200"/>
              </a:spcBef>
              <a:buFont typeface="Arial" panose="020B0604020202020204" pitchFamily="34" charset="0"/>
              <a:buChar char="•"/>
            </a:pPr>
            <a:r>
              <a:rPr lang="en-US" b="1" dirty="0" smtClean="0">
                <a:latin typeface="Arial" panose="020B0604020202020204" pitchFamily="34" charset="0"/>
                <a:cs typeface="Arial" panose="020B0604020202020204" pitchFamily="34" charset="0"/>
              </a:rPr>
              <a:t>Overview</a:t>
            </a:r>
            <a:r>
              <a:rPr lang="en-US" dirty="0" smtClean="0">
                <a:latin typeface="Arial" panose="020B0604020202020204" pitchFamily="34" charset="0"/>
                <a:cs typeface="Arial" panose="020B0604020202020204" pitchFamily="34" charset="0"/>
              </a:rPr>
              <a:t>: The </a:t>
            </a:r>
            <a:r>
              <a:rPr lang="en-US" dirty="0">
                <a:latin typeface="Arial" panose="020B0604020202020204" pitchFamily="34" charset="0"/>
                <a:cs typeface="Arial" panose="020B0604020202020204" pitchFamily="34" charset="0"/>
              </a:rPr>
              <a:t>Association of Certified Anti-Money Laundering Specialists (“ACAMS”) </a:t>
            </a:r>
            <a:r>
              <a:rPr lang="en-US" dirty="0" smtClean="0">
                <a:latin typeface="Arial" panose="020B0604020202020204" pitchFamily="34" charset="0"/>
                <a:cs typeface="Arial" panose="020B0604020202020204" pitchFamily="34" charset="0"/>
              </a:rPr>
              <a:t>is the largest international membership organization dedicated to enhancing the knowledge and skills of Anti-Money </a:t>
            </a:r>
            <a:r>
              <a:rPr lang="en-US" dirty="0">
                <a:latin typeface="Arial" panose="020B0604020202020204" pitchFamily="34" charset="0"/>
                <a:cs typeface="Arial" panose="020B0604020202020204" pitchFamily="34" charset="0"/>
              </a:rPr>
              <a:t>Laundering (“AML”) and financial crime </a:t>
            </a:r>
            <a:r>
              <a:rPr lang="en-US" dirty="0" smtClean="0">
                <a:latin typeface="Arial" panose="020B0604020202020204" pitchFamily="34" charset="0"/>
                <a:cs typeface="Arial" panose="020B0604020202020204" pitchFamily="34" charset="0"/>
              </a:rPr>
              <a:t>prevention professionals. ACAMS provides the CAMS</a:t>
            </a:r>
            <a:r>
              <a:rPr lang="en-US" b="1" i="1"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credential.</a:t>
            </a:r>
          </a:p>
          <a:p>
            <a:pPr marL="171450" indent="-171450">
              <a:spcBef>
                <a:spcPts val="1200"/>
              </a:spcBef>
              <a:buFont typeface="Arial" panose="020B0604020202020204" pitchFamily="34" charset="0"/>
              <a:buChar char="•"/>
            </a:pPr>
            <a:r>
              <a:rPr lang="en-US" b="1" dirty="0" smtClean="0">
                <a:latin typeface="Arial" panose="020B0604020202020204" pitchFamily="34" charset="0"/>
                <a:cs typeface="Arial" panose="020B0604020202020204" pitchFamily="34" charset="0"/>
              </a:rPr>
              <a:t>History</a:t>
            </a:r>
            <a:r>
              <a:rPr lang="en-US" dirty="0" smtClean="0">
                <a:latin typeface="Arial" panose="020B0604020202020204" pitchFamily="34" charset="0"/>
                <a:cs typeface="Arial" panose="020B0604020202020204" pitchFamily="34" charset="0"/>
              </a:rPr>
              <a:t>: ACAMS was created in 2001 as </a:t>
            </a:r>
            <a:r>
              <a:rPr lang="en-US" dirty="0">
                <a:latin typeface="Arial" panose="020B0604020202020204" pitchFamily="34" charset="0"/>
                <a:cs typeface="Arial" panose="020B0604020202020204" pitchFamily="34" charset="0"/>
              </a:rPr>
              <a:t>membership and certification </a:t>
            </a:r>
            <a:r>
              <a:rPr lang="en-US" dirty="0" smtClean="0">
                <a:latin typeface="Arial" panose="020B0604020202020204" pitchFamily="34" charset="0"/>
                <a:cs typeface="Arial" panose="020B0604020202020204" pitchFamily="34" charset="0"/>
              </a:rPr>
              <a:t>body. In 2006 ACAMS was acquired by </a:t>
            </a:r>
            <a:r>
              <a:rPr lang="en-US" dirty="0">
                <a:latin typeface="Arial" panose="020B0604020202020204" pitchFamily="34" charset="0"/>
                <a:cs typeface="Arial" panose="020B0604020202020204" pitchFamily="34" charset="0"/>
              </a:rPr>
              <a:t>Warburg </a:t>
            </a:r>
            <a:r>
              <a:rPr lang="en-US" dirty="0" smtClean="0">
                <a:latin typeface="Arial" panose="020B0604020202020204" pitchFamily="34" charset="0"/>
                <a:cs typeface="Arial" panose="020B0604020202020204" pitchFamily="34" charset="0"/>
              </a:rPr>
              <a:t>Pincus</a:t>
            </a:r>
          </a:p>
          <a:p>
            <a:pPr marL="171450" indent="-171450">
              <a:spcBef>
                <a:spcPts val="1200"/>
              </a:spcBef>
              <a:buFont typeface="Arial" panose="020B0604020202020204" pitchFamily="34" charset="0"/>
              <a:buChar char="•"/>
            </a:pPr>
            <a:r>
              <a:rPr lang="en-US" b="1" dirty="0" smtClean="0">
                <a:latin typeface="Arial" panose="020B0604020202020204" pitchFamily="34" charset="0"/>
                <a:cs typeface="Arial" panose="020B0604020202020204" pitchFamily="34" charset="0"/>
              </a:rPr>
              <a:t>Management</a:t>
            </a:r>
            <a:r>
              <a:rPr lang="en-US" dirty="0" smtClean="0">
                <a:latin typeface="Arial" panose="020B0604020202020204" pitchFamily="34" charset="0"/>
                <a:cs typeface="Arial" panose="020B0604020202020204" pitchFamily="34" charset="0"/>
              </a:rPr>
              <a:t>: CEO </a:t>
            </a:r>
            <a:r>
              <a:rPr lang="en-US" dirty="0">
                <a:latin typeface="Arial" panose="020B0604020202020204" pitchFamily="34" charset="0"/>
                <a:cs typeface="Arial" panose="020B0604020202020204" pitchFamily="34" charset="0"/>
              </a:rPr>
              <a:t>Ted </a:t>
            </a:r>
            <a:r>
              <a:rPr lang="en-US" dirty="0" smtClean="0">
                <a:latin typeface="Arial" panose="020B0604020202020204" pitchFamily="34" charset="0"/>
                <a:cs typeface="Arial" panose="020B0604020202020204" pitchFamily="34" charset="0"/>
              </a:rPr>
              <a:t>Weissberg, EVP John </a:t>
            </a:r>
            <a:r>
              <a:rPr lang="en-US" dirty="0">
                <a:latin typeface="Arial" panose="020B0604020202020204" pitchFamily="34" charset="0"/>
                <a:cs typeface="Arial" panose="020B0604020202020204" pitchFamily="34" charset="0"/>
              </a:rPr>
              <a:t>Byrne, and CFO Ari House have </a:t>
            </a:r>
            <a:r>
              <a:rPr lang="en-US" dirty="0" smtClean="0">
                <a:latin typeface="Arial" panose="020B0604020202020204" pitchFamily="34" charset="0"/>
                <a:cs typeface="Arial" panose="020B0604020202020204" pitchFamily="34" charset="0"/>
              </a:rPr>
              <a:t>been with ACAMS for a combined 20+ years</a:t>
            </a:r>
          </a:p>
          <a:p>
            <a:pPr marL="173038" indent="-173038">
              <a:spcBef>
                <a:spcPts val="1200"/>
              </a:spcBef>
              <a:buFont typeface="Arial" panose="020B0604020202020204" pitchFamily="34" charset="0"/>
              <a:buChar char="•"/>
            </a:pPr>
            <a:r>
              <a:rPr lang="en-US" b="1" dirty="0" smtClean="0">
                <a:latin typeface="Arial" panose="020B0604020202020204" pitchFamily="34" charset="0"/>
                <a:cs typeface="Arial" panose="020B0604020202020204" pitchFamily="34" charset="0"/>
              </a:rPr>
              <a:t>Customer Base</a:t>
            </a:r>
            <a:r>
              <a:rPr lang="en-US" dirty="0" smtClean="0">
                <a:latin typeface="Arial" panose="020B0604020202020204" pitchFamily="34" charset="0"/>
                <a:cs typeface="Arial" panose="020B0604020202020204" pitchFamily="34" charset="0"/>
              </a:rPr>
              <a:t>: Large banks; </a:t>
            </a:r>
            <a:r>
              <a:rPr lang="en-US" dirty="0">
                <a:latin typeface="Arial" panose="020B0604020202020204" pitchFamily="34" charset="0"/>
                <a:cs typeface="Arial" panose="020B0604020202020204" pitchFamily="34" charset="0"/>
              </a:rPr>
              <a:t>consulting </a:t>
            </a:r>
            <a:r>
              <a:rPr lang="en-US" dirty="0" smtClean="0">
                <a:latin typeface="Arial" panose="020B0604020202020204" pitchFamily="34" charset="0"/>
                <a:cs typeface="Arial" panose="020B0604020202020204" pitchFamily="34" charset="0"/>
              </a:rPr>
              <a:t>firms; </a:t>
            </a:r>
            <a:r>
              <a:rPr lang="en-US" dirty="0">
                <a:latin typeface="Arial" panose="020B0604020202020204" pitchFamily="34" charset="0"/>
                <a:cs typeface="Arial" panose="020B0604020202020204" pitchFamily="34" charset="0"/>
              </a:rPr>
              <a:t>payment </a:t>
            </a:r>
            <a:r>
              <a:rPr lang="en-US" dirty="0" smtClean="0">
                <a:latin typeface="Arial" panose="020B0604020202020204" pitchFamily="34" charset="0"/>
                <a:cs typeface="Arial" panose="020B0604020202020204" pitchFamily="34" charset="0"/>
              </a:rPr>
              <a:t>processors and governmental agencies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79929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6103294" y="4121836"/>
            <a:ext cx="976629" cy="0"/>
          </a:xfrm>
          <a:custGeom>
            <a:avLst/>
            <a:gdLst/>
            <a:ahLst/>
            <a:cxnLst/>
            <a:rect l="l" t="t" r="r" b="b"/>
            <a:pathLst>
              <a:path w="976629">
                <a:moveTo>
                  <a:pt x="0" y="0"/>
                </a:moveTo>
                <a:lnTo>
                  <a:pt x="976629" y="0"/>
                </a:lnTo>
              </a:path>
            </a:pathLst>
          </a:custGeom>
          <a:ln w="19050">
            <a:solidFill>
              <a:schemeClr val="bg1">
                <a:lumMod val="50000"/>
              </a:schemeClr>
            </a:solidFill>
            <a:prstDash val="dash"/>
          </a:ln>
        </p:spPr>
        <p:txBody>
          <a:bodyPr wrap="square" lIns="0" tIns="0" rIns="0" bIns="0" rtlCol="0">
            <a:noAutofit/>
          </a:bodyPr>
          <a:lstStyle/>
          <a:p>
            <a:endParaRPr/>
          </a:p>
        </p:txBody>
      </p:sp>
      <p:sp>
        <p:nvSpPr>
          <p:cNvPr id="6" name="object 6"/>
          <p:cNvSpPr/>
          <p:nvPr/>
        </p:nvSpPr>
        <p:spPr>
          <a:xfrm>
            <a:off x="2051371" y="4121836"/>
            <a:ext cx="1013701" cy="0"/>
          </a:xfrm>
          <a:custGeom>
            <a:avLst/>
            <a:gdLst/>
            <a:ahLst/>
            <a:cxnLst/>
            <a:rect l="l" t="t" r="r" b="b"/>
            <a:pathLst>
              <a:path w="1013701">
                <a:moveTo>
                  <a:pt x="0" y="0"/>
                </a:moveTo>
                <a:lnTo>
                  <a:pt x="1013701" y="0"/>
                </a:lnTo>
              </a:path>
            </a:pathLst>
          </a:custGeom>
          <a:ln w="19050">
            <a:solidFill>
              <a:schemeClr val="bg1">
                <a:lumMod val="50000"/>
              </a:schemeClr>
            </a:solidFill>
            <a:prstDash val="dash"/>
          </a:ln>
        </p:spPr>
        <p:txBody>
          <a:bodyPr wrap="square" lIns="0" tIns="0" rIns="0" bIns="0" rtlCol="0">
            <a:noAutofit/>
          </a:bodyPr>
          <a:lstStyle/>
          <a:p>
            <a:endParaRPr/>
          </a:p>
        </p:txBody>
      </p:sp>
      <p:sp>
        <p:nvSpPr>
          <p:cNvPr id="7" name="object 7"/>
          <p:cNvSpPr/>
          <p:nvPr/>
        </p:nvSpPr>
        <p:spPr>
          <a:xfrm>
            <a:off x="2737992" y="6432906"/>
            <a:ext cx="3539998" cy="370674"/>
          </a:xfrm>
          <a:prstGeom prst="rect">
            <a:avLst/>
          </a:prstGeom>
          <a:blipFill>
            <a:blip r:embed="rId2" cstate="print"/>
            <a:stretch>
              <a:fillRect/>
            </a:stretch>
          </a:blipFill>
        </p:spPr>
        <p:txBody>
          <a:bodyPr wrap="square" lIns="0" tIns="0" rIns="0" bIns="0" rtlCol="0">
            <a:noAutofit/>
          </a:bodyPr>
          <a:lstStyle/>
          <a:p>
            <a:endParaRPr/>
          </a:p>
        </p:txBody>
      </p:sp>
      <p:sp>
        <p:nvSpPr>
          <p:cNvPr id="8" name="object 8"/>
          <p:cNvSpPr/>
          <p:nvPr/>
        </p:nvSpPr>
        <p:spPr>
          <a:xfrm>
            <a:off x="2175945" y="1720647"/>
            <a:ext cx="4793107" cy="4667897"/>
          </a:xfrm>
          <a:custGeom>
            <a:avLst/>
            <a:gdLst/>
            <a:ahLst/>
            <a:cxnLst/>
            <a:rect l="l" t="t" r="r" b="b"/>
            <a:pathLst>
              <a:path w="4793107" h="4667897">
                <a:moveTo>
                  <a:pt x="2396617" y="0"/>
                </a:moveTo>
                <a:lnTo>
                  <a:pt x="2200059" y="7737"/>
                </a:lnTo>
                <a:lnTo>
                  <a:pt x="2007878" y="30547"/>
                </a:lnTo>
                <a:lnTo>
                  <a:pt x="1820689" y="67831"/>
                </a:lnTo>
                <a:lnTo>
                  <a:pt x="1639108" y="118987"/>
                </a:lnTo>
                <a:lnTo>
                  <a:pt x="1463754" y="183415"/>
                </a:lnTo>
                <a:lnTo>
                  <a:pt x="1295242" y="260514"/>
                </a:lnTo>
                <a:lnTo>
                  <a:pt x="1134190" y="349684"/>
                </a:lnTo>
                <a:lnTo>
                  <a:pt x="981215" y="450323"/>
                </a:lnTo>
                <a:lnTo>
                  <a:pt x="836932" y="561832"/>
                </a:lnTo>
                <a:lnTo>
                  <a:pt x="701960" y="683609"/>
                </a:lnTo>
                <a:lnTo>
                  <a:pt x="576915" y="815054"/>
                </a:lnTo>
                <a:lnTo>
                  <a:pt x="462414" y="955566"/>
                </a:lnTo>
                <a:lnTo>
                  <a:pt x="359073" y="1104545"/>
                </a:lnTo>
                <a:lnTo>
                  <a:pt x="267510" y="1261389"/>
                </a:lnTo>
                <a:lnTo>
                  <a:pt x="188341" y="1425499"/>
                </a:lnTo>
                <a:lnTo>
                  <a:pt x="122183" y="1596274"/>
                </a:lnTo>
                <a:lnTo>
                  <a:pt x="69653" y="1773112"/>
                </a:lnTo>
                <a:lnTo>
                  <a:pt x="31368" y="1955414"/>
                </a:lnTo>
                <a:lnTo>
                  <a:pt x="7944" y="2142579"/>
                </a:lnTo>
                <a:lnTo>
                  <a:pt x="0" y="2334006"/>
                </a:lnTo>
                <a:lnTo>
                  <a:pt x="7944" y="2525414"/>
                </a:lnTo>
                <a:lnTo>
                  <a:pt x="31368" y="2712563"/>
                </a:lnTo>
                <a:lnTo>
                  <a:pt x="69653" y="2894851"/>
                </a:lnTo>
                <a:lnTo>
                  <a:pt x="122183" y="3071677"/>
                </a:lnTo>
                <a:lnTo>
                  <a:pt x="188341" y="3242440"/>
                </a:lnTo>
                <a:lnTo>
                  <a:pt x="267510" y="3406541"/>
                </a:lnTo>
                <a:lnTo>
                  <a:pt x="359073" y="3563378"/>
                </a:lnTo>
                <a:lnTo>
                  <a:pt x="462414" y="3712350"/>
                </a:lnTo>
                <a:lnTo>
                  <a:pt x="576915" y="3852857"/>
                </a:lnTo>
                <a:lnTo>
                  <a:pt x="701960" y="3984297"/>
                </a:lnTo>
                <a:lnTo>
                  <a:pt x="836932" y="4106071"/>
                </a:lnTo>
                <a:lnTo>
                  <a:pt x="981215" y="4217577"/>
                </a:lnTo>
                <a:lnTo>
                  <a:pt x="1134190" y="4318215"/>
                </a:lnTo>
                <a:lnTo>
                  <a:pt x="1295242" y="4407383"/>
                </a:lnTo>
                <a:lnTo>
                  <a:pt x="1463754" y="4484481"/>
                </a:lnTo>
                <a:lnTo>
                  <a:pt x="1639108" y="4548909"/>
                </a:lnTo>
                <a:lnTo>
                  <a:pt x="1820689" y="4600065"/>
                </a:lnTo>
                <a:lnTo>
                  <a:pt x="2007878" y="4637349"/>
                </a:lnTo>
                <a:lnTo>
                  <a:pt x="2200059" y="4660160"/>
                </a:lnTo>
                <a:lnTo>
                  <a:pt x="2396617" y="4667897"/>
                </a:lnTo>
                <a:lnTo>
                  <a:pt x="2593155" y="4660160"/>
                </a:lnTo>
                <a:lnTo>
                  <a:pt x="2785321" y="4637349"/>
                </a:lnTo>
                <a:lnTo>
                  <a:pt x="2972495" y="4600065"/>
                </a:lnTo>
                <a:lnTo>
                  <a:pt x="3154063" y="4548909"/>
                </a:lnTo>
                <a:lnTo>
                  <a:pt x="3329406" y="4484481"/>
                </a:lnTo>
                <a:lnTo>
                  <a:pt x="3497907" y="4407383"/>
                </a:lnTo>
                <a:lnTo>
                  <a:pt x="3658951" y="4318215"/>
                </a:lnTo>
                <a:lnTo>
                  <a:pt x="3811919" y="4217577"/>
                </a:lnTo>
                <a:lnTo>
                  <a:pt x="3956195" y="4106071"/>
                </a:lnTo>
                <a:lnTo>
                  <a:pt x="4091162" y="3984297"/>
                </a:lnTo>
                <a:lnTo>
                  <a:pt x="4216203" y="3852857"/>
                </a:lnTo>
                <a:lnTo>
                  <a:pt x="4330701" y="3712350"/>
                </a:lnTo>
                <a:lnTo>
                  <a:pt x="4434039" y="3563378"/>
                </a:lnTo>
                <a:lnTo>
                  <a:pt x="4525600" y="3406541"/>
                </a:lnTo>
                <a:lnTo>
                  <a:pt x="4604767" y="3242440"/>
                </a:lnTo>
                <a:lnTo>
                  <a:pt x="4670924" y="3071677"/>
                </a:lnTo>
                <a:lnTo>
                  <a:pt x="4723454" y="2894851"/>
                </a:lnTo>
                <a:lnTo>
                  <a:pt x="4761738" y="2712563"/>
                </a:lnTo>
                <a:lnTo>
                  <a:pt x="4785162" y="2525414"/>
                </a:lnTo>
                <a:lnTo>
                  <a:pt x="4793107" y="2334006"/>
                </a:lnTo>
                <a:lnTo>
                  <a:pt x="4785162" y="2142579"/>
                </a:lnTo>
                <a:lnTo>
                  <a:pt x="4761738" y="1955414"/>
                </a:lnTo>
                <a:lnTo>
                  <a:pt x="4723454" y="1773112"/>
                </a:lnTo>
                <a:lnTo>
                  <a:pt x="4670924" y="1596274"/>
                </a:lnTo>
                <a:lnTo>
                  <a:pt x="4604767" y="1425499"/>
                </a:lnTo>
                <a:lnTo>
                  <a:pt x="4525600" y="1261389"/>
                </a:lnTo>
                <a:lnTo>
                  <a:pt x="4434039" y="1104545"/>
                </a:lnTo>
                <a:lnTo>
                  <a:pt x="4330701" y="955566"/>
                </a:lnTo>
                <a:lnTo>
                  <a:pt x="4216203" y="815054"/>
                </a:lnTo>
                <a:lnTo>
                  <a:pt x="4091162" y="683609"/>
                </a:lnTo>
                <a:lnTo>
                  <a:pt x="3956195" y="561832"/>
                </a:lnTo>
                <a:lnTo>
                  <a:pt x="3811919" y="450323"/>
                </a:lnTo>
                <a:lnTo>
                  <a:pt x="3658951" y="349684"/>
                </a:lnTo>
                <a:lnTo>
                  <a:pt x="3497907" y="260514"/>
                </a:lnTo>
                <a:lnTo>
                  <a:pt x="3329406" y="183415"/>
                </a:lnTo>
                <a:lnTo>
                  <a:pt x="3154063" y="118987"/>
                </a:lnTo>
                <a:lnTo>
                  <a:pt x="2972495" y="67831"/>
                </a:lnTo>
                <a:lnTo>
                  <a:pt x="2785321" y="30547"/>
                </a:lnTo>
                <a:lnTo>
                  <a:pt x="2593155" y="7737"/>
                </a:lnTo>
                <a:lnTo>
                  <a:pt x="2396617" y="0"/>
                </a:lnTo>
                <a:close/>
              </a:path>
            </a:pathLst>
          </a:custGeom>
          <a:solidFill>
            <a:schemeClr val="bg1">
              <a:lumMod val="50000"/>
            </a:schemeClr>
          </a:solidFill>
        </p:spPr>
        <p:txBody>
          <a:bodyPr wrap="square" lIns="0" tIns="0" rIns="0" bIns="0" rtlCol="0">
            <a:noAutofit/>
          </a:bodyPr>
          <a:lstStyle/>
          <a:p>
            <a:endParaRPr/>
          </a:p>
        </p:txBody>
      </p:sp>
      <p:sp>
        <p:nvSpPr>
          <p:cNvPr id="9" name="object 9"/>
          <p:cNvSpPr/>
          <p:nvPr/>
        </p:nvSpPr>
        <p:spPr>
          <a:xfrm>
            <a:off x="3219758" y="2728646"/>
            <a:ext cx="2705481" cy="2634996"/>
          </a:xfrm>
          <a:custGeom>
            <a:avLst/>
            <a:gdLst/>
            <a:ahLst/>
            <a:cxnLst/>
            <a:rect l="l" t="t" r="r" b="b"/>
            <a:pathLst>
              <a:path w="2705481" h="2634996">
                <a:moveTo>
                  <a:pt x="1352804" y="0"/>
                </a:moveTo>
                <a:lnTo>
                  <a:pt x="1241851" y="4367"/>
                </a:lnTo>
                <a:lnTo>
                  <a:pt x="1133370" y="17245"/>
                </a:lnTo>
                <a:lnTo>
                  <a:pt x="1027706" y="38292"/>
                </a:lnTo>
                <a:lnTo>
                  <a:pt x="925210" y="67171"/>
                </a:lnTo>
                <a:lnTo>
                  <a:pt x="826228" y="103542"/>
                </a:lnTo>
                <a:lnTo>
                  <a:pt x="731109" y="147066"/>
                </a:lnTo>
                <a:lnTo>
                  <a:pt x="640201" y="197403"/>
                </a:lnTo>
                <a:lnTo>
                  <a:pt x="553852" y="254215"/>
                </a:lnTo>
                <a:lnTo>
                  <a:pt x="472410" y="317162"/>
                </a:lnTo>
                <a:lnTo>
                  <a:pt x="396224" y="385905"/>
                </a:lnTo>
                <a:lnTo>
                  <a:pt x="325641" y="460105"/>
                </a:lnTo>
                <a:lnTo>
                  <a:pt x="261010" y="539422"/>
                </a:lnTo>
                <a:lnTo>
                  <a:pt x="202679" y="623518"/>
                </a:lnTo>
                <a:lnTo>
                  <a:pt x="150996" y="712054"/>
                </a:lnTo>
                <a:lnTo>
                  <a:pt x="106308" y="804689"/>
                </a:lnTo>
                <a:lnTo>
                  <a:pt x="68966" y="901086"/>
                </a:lnTo>
                <a:lnTo>
                  <a:pt x="39315" y="1000904"/>
                </a:lnTo>
                <a:lnTo>
                  <a:pt x="17705" y="1103805"/>
                </a:lnTo>
                <a:lnTo>
                  <a:pt x="4484" y="1209449"/>
                </a:lnTo>
                <a:lnTo>
                  <a:pt x="0" y="1317498"/>
                </a:lnTo>
                <a:lnTo>
                  <a:pt x="4484" y="1425546"/>
                </a:lnTo>
                <a:lnTo>
                  <a:pt x="17705" y="1531190"/>
                </a:lnTo>
                <a:lnTo>
                  <a:pt x="39315" y="1634091"/>
                </a:lnTo>
                <a:lnTo>
                  <a:pt x="68966" y="1733909"/>
                </a:lnTo>
                <a:lnTo>
                  <a:pt x="106308" y="1830306"/>
                </a:lnTo>
                <a:lnTo>
                  <a:pt x="150996" y="1922941"/>
                </a:lnTo>
                <a:lnTo>
                  <a:pt x="202679" y="2011477"/>
                </a:lnTo>
                <a:lnTo>
                  <a:pt x="261010" y="2095573"/>
                </a:lnTo>
                <a:lnTo>
                  <a:pt x="325641" y="2174890"/>
                </a:lnTo>
                <a:lnTo>
                  <a:pt x="396224" y="2249090"/>
                </a:lnTo>
                <a:lnTo>
                  <a:pt x="472410" y="2317833"/>
                </a:lnTo>
                <a:lnTo>
                  <a:pt x="553852" y="2380780"/>
                </a:lnTo>
                <a:lnTo>
                  <a:pt x="640201" y="2437592"/>
                </a:lnTo>
                <a:lnTo>
                  <a:pt x="731109" y="2487929"/>
                </a:lnTo>
                <a:lnTo>
                  <a:pt x="826228" y="2531453"/>
                </a:lnTo>
                <a:lnTo>
                  <a:pt x="925210" y="2567824"/>
                </a:lnTo>
                <a:lnTo>
                  <a:pt x="1027706" y="2596703"/>
                </a:lnTo>
                <a:lnTo>
                  <a:pt x="1133370" y="2617750"/>
                </a:lnTo>
                <a:lnTo>
                  <a:pt x="1241851" y="2630628"/>
                </a:lnTo>
                <a:lnTo>
                  <a:pt x="1352804" y="2634996"/>
                </a:lnTo>
                <a:lnTo>
                  <a:pt x="1463737" y="2630628"/>
                </a:lnTo>
                <a:lnTo>
                  <a:pt x="1572203" y="2617750"/>
                </a:lnTo>
                <a:lnTo>
                  <a:pt x="1677852" y="2596703"/>
                </a:lnTo>
                <a:lnTo>
                  <a:pt x="1780335" y="2567824"/>
                </a:lnTo>
                <a:lnTo>
                  <a:pt x="1879306" y="2531453"/>
                </a:lnTo>
                <a:lnTo>
                  <a:pt x="1974415" y="2487929"/>
                </a:lnTo>
                <a:lnTo>
                  <a:pt x="2065314" y="2437592"/>
                </a:lnTo>
                <a:lnTo>
                  <a:pt x="2151656" y="2380780"/>
                </a:lnTo>
                <a:lnTo>
                  <a:pt x="2233091" y="2317833"/>
                </a:lnTo>
                <a:lnTo>
                  <a:pt x="2309272" y="2249090"/>
                </a:lnTo>
                <a:lnTo>
                  <a:pt x="2379851" y="2174890"/>
                </a:lnTo>
                <a:lnTo>
                  <a:pt x="2444478" y="2095573"/>
                </a:lnTo>
                <a:lnTo>
                  <a:pt x="2502807" y="2011477"/>
                </a:lnTo>
                <a:lnTo>
                  <a:pt x="2554488" y="1922941"/>
                </a:lnTo>
                <a:lnTo>
                  <a:pt x="2599174" y="1830306"/>
                </a:lnTo>
                <a:lnTo>
                  <a:pt x="2636515" y="1733909"/>
                </a:lnTo>
                <a:lnTo>
                  <a:pt x="2666165" y="1634091"/>
                </a:lnTo>
                <a:lnTo>
                  <a:pt x="2687775" y="1531190"/>
                </a:lnTo>
                <a:lnTo>
                  <a:pt x="2700996" y="1425546"/>
                </a:lnTo>
                <a:lnTo>
                  <a:pt x="2705481" y="1317498"/>
                </a:lnTo>
                <a:lnTo>
                  <a:pt x="2700996" y="1209449"/>
                </a:lnTo>
                <a:lnTo>
                  <a:pt x="2687775" y="1103805"/>
                </a:lnTo>
                <a:lnTo>
                  <a:pt x="2666165" y="1000904"/>
                </a:lnTo>
                <a:lnTo>
                  <a:pt x="2636515" y="901086"/>
                </a:lnTo>
                <a:lnTo>
                  <a:pt x="2599174" y="804689"/>
                </a:lnTo>
                <a:lnTo>
                  <a:pt x="2554488" y="712054"/>
                </a:lnTo>
                <a:lnTo>
                  <a:pt x="2502807" y="623518"/>
                </a:lnTo>
                <a:lnTo>
                  <a:pt x="2444478" y="539422"/>
                </a:lnTo>
                <a:lnTo>
                  <a:pt x="2379851" y="460105"/>
                </a:lnTo>
                <a:lnTo>
                  <a:pt x="2309272" y="385905"/>
                </a:lnTo>
                <a:lnTo>
                  <a:pt x="2233091" y="317162"/>
                </a:lnTo>
                <a:lnTo>
                  <a:pt x="2151656" y="254215"/>
                </a:lnTo>
                <a:lnTo>
                  <a:pt x="2065314" y="197403"/>
                </a:lnTo>
                <a:lnTo>
                  <a:pt x="1974415" y="147066"/>
                </a:lnTo>
                <a:lnTo>
                  <a:pt x="1879306" y="103542"/>
                </a:lnTo>
                <a:lnTo>
                  <a:pt x="1780335" y="67171"/>
                </a:lnTo>
                <a:lnTo>
                  <a:pt x="1677852" y="38292"/>
                </a:lnTo>
                <a:lnTo>
                  <a:pt x="1572203" y="17245"/>
                </a:lnTo>
                <a:lnTo>
                  <a:pt x="1463737" y="4367"/>
                </a:lnTo>
                <a:lnTo>
                  <a:pt x="1352804" y="0"/>
                </a:lnTo>
                <a:close/>
              </a:path>
            </a:pathLst>
          </a:custGeom>
          <a:solidFill>
            <a:srgbClr val="FFFFFF"/>
          </a:solidFill>
        </p:spPr>
        <p:txBody>
          <a:bodyPr wrap="square" lIns="0" tIns="0" rIns="0" bIns="0" rtlCol="0">
            <a:noAutofit/>
          </a:bodyPr>
          <a:lstStyle/>
          <a:p>
            <a:endParaRPr/>
          </a:p>
        </p:txBody>
      </p:sp>
      <p:sp>
        <p:nvSpPr>
          <p:cNvPr id="10" name="object 10"/>
          <p:cNvSpPr/>
          <p:nvPr/>
        </p:nvSpPr>
        <p:spPr>
          <a:xfrm>
            <a:off x="4549194" y="1701216"/>
            <a:ext cx="235458" cy="1219073"/>
          </a:xfrm>
          <a:custGeom>
            <a:avLst/>
            <a:gdLst/>
            <a:ahLst/>
            <a:cxnLst/>
            <a:rect l="l" t="t" r="r" b="b"/>
            <a:pathLst>
              <a:path w="235458" h="1219073">
                <a:moveTo>
                  <a:pt x="157861" y="0"/>
                </a:moveTo>
                <a:lnTo>
                  <a:pt x="156464" y="614553"/>
                </a:lnTo>
                <a:lnTo>
                  <a:pt x="0" y="1208913"/>
                </a:lnTo>
                <a:lnTo>
                  <a:pt x="77597" y="1219073"/>
                </a:lnTo>
                <a:lnTo>
                  <a:pt x="234061" y="624713"/>
                </a:lnTo>
                <a:lnTo>
                  <a:pt x="235458" y="10033"/>
                </a:lnTo>
                <a:lnTo>
                  <a:pt x="157861" y="0"/>
                </a:lnTo>
                <a:close/>
              </a:path>
            </a:pathLst>
          </a:custGeom>
          <a:solidFill>
            <a:srgbClr val="FFFFFF"/>
          </a:solidFill>
        </p:spPr>
        <p:txBody>
          <a:bodyPr wrap="square" lIns="0" tIns="0" rIns="0" bIns="0" rtlCol="0">
            <a:noAutofit/>
          </a:bodyPr>
          <a:lstStyle/>
          <a:p>
            <a:endParaRPr/>
          </a:p>
        </p:txBody>
      </p:sp>
      <p:sp>
        <p:nvSpPr>
          <p:cNvPr id="11" name="object 11"/>
          <p:cNvSpPr/>
          <p:nvPr/>
        </p:nvSpPr>
        <p:spPr>
          <a:xfrm>
            <a:off x="5405937" y="2782493"/>
            <a:ext cx="1257935" cy="1554353"/>
          </a:xfrm>
          <a:prstGeom prst="rect">
            <a:avLst/>
          </a:prstGeom>
          <a:blipFill>
            <a:blip r:embed="rId3" cstate="print"/>
            <a:stretch>
              <a:fillRect/>
            </a:stretch>
          </a:blipFill>
        </p:spPr>
        <p:txBody>
          <a:bodyPr wrap="square" lIns="0" tIns="0" rIns="0" bIns="0" rtlCol="0">
            <a:noAutofit/>
          </a:bodyPr>
          <a:lstStyle/>
          <a:p>
            <a:endParaRPr/>
          </a:p>
        </p:txBody>
      </p:sp>
      <p:sp>
        <p:nvSpPr>
          <p:cNvPr id="12" name="object 12"/>
          <p:cNvSpPr/>
          <p:nvPr/>
        </p:nvSpPr>
        <p:spPr>
          <a:xfrm>
            <a:off x="5634029" y="4611547"/>
            <a:ext cx="1174241" cy="487933"/>
          </a:xfrm>
          <a:custGeom>
            <a:avLst/>
            <a:gdLst/>
            <a:ahLst/>
            <a:cxnLst/>
            <a:rect l="l" t="t" r="r" b="b"/>
            <a:pathLst>
              <a:path w="1174242" h="487933">
                <a:moveTo>
                  <a:pt x="27050" y="0"/>
                </a:moveTo>
                <a:lnTo>
                  <a:pt x="0" y="75311"/>
                </a:lnTo>
                <a:lnTo>
                  <a:pt x="546607" y="356743"/>
                </a:lnTo>
                <a:lnTo>
                  <a:pt x="1147190" y="487934"/>
                </a:lnTo>
                <a:lnTo>
                  <a:pt x="1174241" y="412750"/>
                </a:lnTo>
                <a:lnTo>
                  <a:pt x="573658" y="281559"/>
                </a:lnTo>
                <a:lnTo>
                  <a:pt x="27050" y="0"/>
                </a:lnTo>
                <a:close/>
              </a:path>
            </a:pathLst>
          </a:custGeom>
          <a:solidFill>
            <a:srgbClr val="FFFFFF"/>
          </a:solidFill>
        </p:spPr>
        <p:txBody>
          <a:bodyPr wrap="square" lIns="0" tIns="0" rIns="0" bIns="0" rtlCol="0">
            <a:noAutofit/>
          </a:bodyPr>
          <a:lstStyle/>
          <a:p>
            <a:endParaRPr/>
          </a:p>
        </p:txBody>
      </p:sp>
      <p:sp>
        <p:nvSpPr>
          <p:cNvPr id="13" name="object 13"/>
          <p:cNvSpPr/>
          <p:nvPr/>
        </p:nvSpPr>
        <p:spPr>
          <a:xfrm>
            <a:off x="4221281" y="5292776"/>
            <a:ext cx="659765" cy="1104518"/>
          </a:xfrm>
          <a:custGeom>
            <a:avLst/>
            <a:gdLst/>
            <a:ahLst/>
            <a:cxnLst/>
            <a:rect l="l" t="t" r="r" b="b"/>
            <a:pathLst>
              <a:path w="659765" h="1104518">
                <a:moveTo>
                  <a:pt x="587629" y="0"/>
                </a:moveTo>
                <a:lnTo>
                  <a:pt x="221742" y="492632"/>
                </a:lnTo>
                <a:lnTo>
                  <a:pt x="0" y="1064755"/>
                </a:lnTo>
                <a:lnTo>
                  <a:pt x="72009" y="1104518"/>
                </a:lnTo>
                <a:lnTo>
                  <a:pt x="293878" y="532383"/>
                </a:lnTo>
                <a:lnTo>
                  <a:pt x="659765" y="39750"/>
                </a:lnTo>
                <a:lnTo>
                  <a:pt x="587629" y="0"/>
                </a:lnTo>
                <a:close/>
              </a:path>
            </a:pathLst>
          </a:custGeom>
          <a:solidFill>
            <a:srgbClr val="FFFFFF"/>
          </a:solidFill>
        </p:spPr>
        <p:txBody>
          <a:bodyPr wrap="square" lIns="0" tIns="0" rIns="0" bIns="0" rtlCol="0">
            <a:noAutofit/>
          </a:bodyPr>
          <a:lstStyle/>
          <a:p>
            <a:endParaRPr/>
          </a:p>
        </p:txBody>
      </p:sp>
      <p:sp>
        <p:nvSpPr>
          <p:cNvPr id="14" name="object 14"/>
          <p:cNvSpPr/>
          <p:nvPr/>
        </p:nvSpPr>
        <p:spPr>
          <a:xfrm>
            <a:off x="2409752" y="3439718"/>
            <a:ext cx="1629283" cy="2500193"/>
          </a:xfrm>
          <a:prstGeom prst="rect">
            <a:avLst/>
          </a:prstGeom>
          <a:blipFill>
            <a:blip r:embed="rId4" cstate="print"/>
            <a:stretch>
              <a:fillRect/>
            </a:stretch>
          </a:blipFill>
        </p:spPr>
        <p:txBody>
          <a:bodyPr wrap="square" lIns="0" tIns="0" rIns="0" bIns="0" rtlCol="0">
            <a:noAutofit/>
          </a:bodyPr>
          <a:lstStyle/>
          <a:p>
            <a:endParaRPr/>
          </a:p>
        </p:txBody>
      </p:sp>
      <p:sp>
        <p:nvSpPr>
          <p:cNvPr id="15" name="object 15"/>
          <p:cNvSpPr/>
          <p:nvPr/>
        </p:nvSpPr>
        <p:spPr>
          <a:xfrm>
            <a:off x="2396672" y="2865806"/>
            <a:ext cx="1320164" cy="384683"/>
          </a:xfrm>
          <a:custGeom>
            <a:avLst/>
            <a:gdLst/>
            <a:ahLst/>
            <a:cxnLst/>
            <a:rect l="l" t="t" r="r" b="b"/>
            <a:pathLst>
              <a:path w="1320164" h="384683">
                <a:moveTo>
                  <a:pt x="16764" y="0"/>
                </a:moveTo>
                <a:lnTo>
                  <a:pt x="0" y="69087"/>
                </a:lnTo>
                <a:lnTo>
                  <a:pt x="668401" y="157860"/>
                </a:lnTo>
                <a:lnTo>
                  <a:pt x="1303401" y="384683"/>
                </a:lnTo>
                <a:lnTo>
                  <a:pt x="1320165" y="315595"/>
                </a:lnTo>
                <a:lnTo>
                  <a:pt x="685165" y="88772"/>
                </a:lnTo>
                <a:lnTo>
                  <a:pt x="16764" y="0"/>
                </a:lnTo>
                <a:close/>
              </a:path>
            </a:pathLst>
          </a:custGeom>
          <a:solidFill>
            <a:srgbClr val="FFFFFF"/>
          </a:solidFill>
        </p:spPr>
        <p:txBody>
          <a:bodyPr wrap="square" lIns="0" tIns="0" rIns="0" bIns="0" rtlCol="0">
            <a:noAutofit/>
          </a:bodyPr>
          <a:lstStyle/>
          <a:p>
            <a:endParaRPr/>
          </a:p>
        </p:txBody>
      </p:sp>
      <p:sp>
        <p:nvSpPr>
          <p:cNvPr id="16" name="object 16"/>
          <p:cNvSpPr/>
          <p:nvPr/>
        </p:nvSpPr>
        <p:spPr>
          <a:xfrm>
            <a:off x="3168832" y="2482265"/>
            <a:ext cx="177419" cy="177418"/>
          </a:xfrm>
          <a:custGeom>
            <a:avLst/>
            <a:gdLst/>
            <a:ahLst/>
            <a:cxnLst/>
            <a:rect l="l" t="t" r="r" b="b"/>
            <a:pathLst>
              <a:path w="177419" h="177418">
                <a:moveTo>
                  <a:pt x="27178" y="60070"/>
                </a:moveTo>
                <a:lnTo>
                  <a:pt x="0" y="87502"/>
                </a:lnTo>
                <a:lnTo>
                  <a:pt x="90551" y="177418"/>
                </a:lnTo>
                <a:lnTo>
                  <a:pt x="107442" y="160527"/>
                </a:lnTo>
                <a:lnTo>
                  <a:pt x="36195" y="89661"/>
                </a:lnTo>
                <a:lnTo>
                  <a:pt x="78586" y="89661"/>
                </a:lnTo>
                <a:lnTo>
                  <a:pt x="27178" y="60070"/>
                </a:lnTo>
                <a:close/>
              </a:path>
              <a:path w="177419" h="177418">
                <a:moveTo>
                  <a:pt x="78586" y="89661"/>
                </a:moveTo>
                <a:lnTo>
                  <a:pt x="36195" y="89661"/>
                </a:lnTo>
                <a:lnTo>
                  <a:pt x="125222" y="142620"/>
                </a:lnTo>
                <a:lnTo>
                  <a:pt x="142748" y="124967"/>
                </a:lnTo>
                <a:lnTo>
                  <a:pt x="130767" y="105028"/>
                </a:lnTo>
                <a:lnTo>
                  <a:pt x="105282" y="105028"/>
                </a:lnTo>
                <a:lnTo>
                  <a:pt x="78586" y="89661"/>
                </a:lnTo>
                <a:close/>
              </a:path>
              <a:path w="177419" h="177418">
                <a:moveTo>
                  <a:pt x="123343" y="36194"/>
                </a:moveTo>
                <a:lnTo>
                  <a:pt x="89408" y="36194"/>
                </a:lnTo>
                <a:lnTo>
                  <a:pt x="160655" y="107060"/>
                </a:lnTo>
                <a:lnTo>
                  <a:pt x="177419" y="90042"/>
                </a:lnTo>
                <a:lnTo>
                  <a:pt x="123343" y="36194"/>
                </a:lnTo>
                <a:close/>
              </a:path>
              <a:path w="177419" h="177418">
                <a:moveTo>
                  <a:pt x="86995" y="0"/>
                </a:moveTo>
                <a:lnTo>
                  <a:pt x="59690" y="27431"/>
                </a:lnTo>
                <a:lnTo>
                  <a:pt x="105282" y="105028"/>
                </a:lnTo>
                <a:lnTo>
                  <a:pt x="130767" y="105028"/>
                </a:lnTo>
                <a:lnTo>
                  <a:pt x="89408" y="36194"/>
                </a:lnTo>
                <a:lnTo>
                  <a:pt x="123343" y="36194"/>
                </a:lnTo>
                <a:lnTo>
                  <a:pt x="86995" y="0"/>
                </a:lnTo>
                <a:close/>
              </a:path>
            </a:pathLst>
          </a:custGeom>
          <a:solidFill>
            <a:srgbClr val="FFFFFF"/>
          </a:solidFill>
        </p:spPr>
        <p:txBody>
          <a:bodyPr wrap="square" lIns="0" tIns="0" rIns="0" bIns="0" rtlCol="0">
            <a:noAutofit/>
          </a:bodyPr>
          <a:lstStyle/>
          <a:p>
            <a:endParaRPr/>
          </a:p>
        </p:txBody>
      </p:sp>
      <p:sp>
        <p:nvSpPr>
          <p:cNvPr id="17" name="object 17"/>
          <p:cNvSpPr/>
          <p:nvPr/>
        </p:nvSpPr>
        <p:spPr>
          <a:xfrm>
            <a:off x="3318130" y="2452880"/>
            <a:ext cx="94421" cy="95039"/>
          </a:xfrm>
          <a:custGeom>
            <a:avLst/>
            <a:gdLst/>
            <a:ahLst/>
            <a:cxnLst/>
            <a:rect l="l" t="t" r="r" b="b"/>
            <a:pathLst>
              <a:path w="94421" h="95039">
                <a:moveTo>
                  <a:pt x="38729" y="0"/>
                </a:moveTo>
                <a:lnTo>
                  <a:pt x="1981" y="31218"/>
                </a:lnTo>
                <a:lnTo>
                  <a:pt x="0" y="47304"/>
                </a:lnTo>
                <a:lnTo>
                  <a:pt x="3017" y="57311"/>
                </a:lnTo>
                <a:lnTo>
                  <a:pt x="9578" y="68987"/>
                </a:lnTo>
                <a:lnTo>
                  <a:pt x="20467" y="83180"/>
                </a:lnTo>
                <a:lnTo>
                  <a:pt x="30678" y="90156"/>
                </a:lnTo>
                <a:lnTo>
                  <a:pt x="43534" y="95039"/>
                </a:lnTo>
                <a:lnTo>
                  <a:pt x="54820" y="94987"/>
                </a:lnTo>
                <a:lnTo>
                  <a:pt x="66379" y="91187"/>
                </a:lnTo>
                <a:lnTo>
                  <a:pt x="78409" y="83454"/>
                </a:lnTo>
                <a:lnTo>
                  <a:pt x="86619" y="74724"/>
                </a:lnTo>
                <a:lnTo>
                  <a:pt x="56695" y="74724"/>
                </a:lnTo>
                <a:lnTo>
                  <a:pt x="45773" y="72946"/>
                </a:lnTo>
                <a:lnTo>
                  <a:pt x="40820" y="69771"/>
                </a:lnTo>
                <a:lnTo>
                  <a:pt x="36121" y="64183"/>
                </a:lnTo>
                <a:lnTo>
                  <a:pt x="50507" y="52118"/>
                </a:lnTo>
                <a:lnTo>
                  <a:pt x="27231" y="52118"/>
                </a:lnTo>
                <a:lnTo>
                  <a:pt x="23040" y="46911"/>
                </a:lnTo>
                <a:lnTo>
                  <a:pt x="21135" y="41704"/>
                </a:lnTo>
                <a:lnTo>
                  <a:pt x="21897" y="31290"/>
                </a:lnTo>
                <a:lnTo>
                  <a:pt x="24056" y="27099"/>
                </a:lnTo>
                <a:lnTo>
                  <a:pt x="28247" y="23797"/>
                </a:lnTo>
                <a:lnTo>
                  <a:pt x="32184" y="20622"/>
                </a:lnTo>
                <a:lnTo>
                  <a:pt x="36756" y="19479"/>
                </a:lnTo>
                <a:lnTo>
                  <a:pt x="78423" y="19479"/>
                </a:lnTo>
                <a:lnTo>
                  <a:pt x="74693" y="15333"/>
                </a:lnTo>
                <a:lnTo>
                  <a:pt x="65083" y="8099"/>
                </a:lnTo>
                <a:lnTo>
                  <a:pt x="53402" y="3000"/>
                </a:lnTo>
                <a:lnTo>
                  <a:pt x="38729" y="0"/>
                </a:lnTo>
                <a:close/>
              </a:path>
              <a:path w="94421" h="95039">
                <a:moveTo>
                  <a:pt x="91874" y="38021"/>
                </a:moveTo>
                <a:lnTo>
                  <a:pt x="70157" y="49832"/>
                </a:lnTo>
                <a:lnTo>
                  <a:pt x="72062" y="54277"/>
                </a:lnTo>
                <a:lnTo>
                  <a:pt x="72570" y="58214"/>
                </a:lnTo>
                <a:lnTo>
                  <a:pt x="71808" y="61389"/>
                </a:lnTo>
                <a:lnTo>
                  <a:pt x="71046" y="64691"/>
                </a:lnTo>
                <a:lnTo>
                  <a:pt x="69141" y="67485"/>
                </a:lnTo>
                <a:lnTo>
                  <a:pt x="66093" y="69898"/>
                </a:lnTo>
                <a:lnTo>
                  <a:pt x="61648" y="73327"/>
                </a:lnTo>
                <a:lnTo>
                  <a:pt x="56695" y="74724"/>
                </a:lnTo>
                <a:lnTo>
                  <a:pt x="86619" y="74724"/>
                </a:lnTo>
                <a:lnTo>
                  <a:pt x="87475" y="73814"/>
                </a:lnTo>
                <a:lnTo>
                  <a:pt x="93004" y="62792"/>
                </a:lnTo>
                <a:lnTo>
                  <a:pt x="94421" y="50819"/>
                </a:lnTo>
                <a:lnTo>
                  <a:pt x="91874" y="38021"/>
                </a:lnTo>
                <a:close/>
              </a:path>
              <a:path w="94421" h="95039">
                <a:moveTo>
                  <a:pt x="78423" y="19479"/>
                </a:moveTo>
                <a:lnTo>
                  <a:pt x="36756" y="19479"/>
                </a:lnTo>
                <a:lnTo>
                  <a:pt x="46789" y="21003"/>
                </a:lnTo>
                <a:lnTo>
                  <a:pt x="51488" y="24051"/>
                </a:lnTo>
                <a:lnTo>
                  <a:pt x="56060" y="29512"/>
                </a:lnTo>
                <a:lnTo>
                  <a:pt x="27231" y="52118"/>
                </a:lnTo>
                <a:lnTo>
                  <a:pt x="50507" y="52118"/>
                </a:lnTo>
                <a:lnTo>
                  <a:pt x="83154" y="24737"/>
                </a:lnTo>
                <a:lnTo>
                  <a:pt x="78423" y="19479"/>
                </a:lnTo>
                <a:close/>
              </a:path>
            </a:pathLst>
          </a:custGeom>
          <a:solidFill>
            <a:srgbClr val="FFFFFF"/>
          </a:solidFill>
        </p:spPr>
        <p:txBody>
          <a:bodyPr wrap="square" lIns="0" tIns="0" rIns="0" bIns="0" rtlCol="0">
            <a:noAutofit/>
          </a:bodyPr>
          <a:lstStyle/>
          <a:p>
            <a:endParaRPr/>
          </a:p>
        </p:txBody>
      </p:sp>
      <p:sp>
        <p:nvSpPr>
          <p:cNvPr id="18" name="object 18"/>
          <p:cNvSpPr/>
          <p:nvPr/>
        </p:nvSpPr>
        <p:spPr>
          <a:xfrm>
            <a:off x="3386382" y="2358440"/>
            <a:ext cx="164337" cy="143255"/>
          </a:xfrm>
          <a:custGeom>
            <a:avLst/>
            <a:gdLst/>
            <a:ahLst/>
            <a:cxnLst/>
            <a:rect l="l" t="t" r="r" b="b"/>
            <a:pathLst>
              <a:path w="164337" h="143255">
                <a:moveTo>
                  <a:pt x="18796" y="53466"/>
                </a:moveTo>
                <a:lnTo>
                  <a:pt x="0" y="65912"/>
                </a:lnTo>
                <a:lnTo>
                  <a:pt x="50546" y="143255"/>
                </a:lnTo>
                <a:lnTo>
                  <a:pt x="70993" y="129793"/>
                </a:lnTo>
                <a:lnTo>
                  <a:pt x="46482" y="92201"/>
                </a:lnTo>
                <a:lnTo>
                  <a:pt x="41529" y="84835"/>
                </a:lnTo>
                <a:lnTo>
                  <a:pt x="38608" y="79120"/>
                </a:lnTo>
                <a:lnTo>
                  <a:pt x="36576" y="71246"/>
                </a:lnTo>
                <a:lnTo>
                  <a:pt x="36830" y="67690"/>
                </a:lnTo>
                <a:lnTo>
                  <a:pt x="38280" y="64134"/>
                </a:lnTo>
                <a:lnTo>
                  <a:pt x="25781" y="64134"/>
                </a:lnTo>
                <a:lnTo>
                  <a:pt x="18796" y="53466"/>
                </a:lnTo>
                <a:close/>
              </a:path>
              <a:path w="164337" h="143255">
                <a:moveTo>
                  <a:pt x="88175" y="53593"/>
                </a:moveTo>
                <a:lnTo>
                  <a:pt x="50165" y="53593"/>
                </a:lnTo>
                <a:lnTo>
                  <a:pt x="54610" y="53720"/>
                </a:lnTo>
                <a:lnTo>
                  <a:pt x="56769" y="54609"/>
                </a:lnTo>
                <a:lnTo>
                  <a:pt x="58928" y="56387"/>
                </a:lnTo>
                <a:lnTo>
                  <a:pt x="61087" y="58038"/>
                </a:lnTo>
                <a:lnTo>
                  <a:pt x="64643" y="62737"/>
                </a:lnTo>
                <a:lnTo>
                  <a:pt x="69596" y="70230"/>
                </a:lnTo>
                <a:lnTo>
                  <a:pt x="97282" y="112648"/>
                </a:lnTo>
                <a:lnTo>
                  <a:pt x="117856" y="99186"/>
                </a:lnTo>
                <a:lnTo>
                  <a:pt x="93472" y="62102"/>
                </a:lnTo>
                <a:lnTo>
                  <a:pt x="88640" y="54482"/>
                </a:lnTo>
                <a:lnTo>
                  <a:pt x="88175" y="53593"/>
                </a:lnTo>
                <a:close/>
              </a:path>
              <a:path w="164337" h="143255">
                <a:moveTo>
                  <a:pt x="134202" y="22732"/>
                </a:moveTo>
                <a:lnTo>
                  <a:pt x="99314" y="22732"/>
                </a:lnTo>
                <a:lnTo>
                  <a:pt x="103124" y="24510"/>
                </a:lnTo>
                <a:lnTo>
                  <a:pt x="106045" y="25780"/>
                </a:lnTo>
                <a:lnTo>
                  <a:pt x="109982" y="30225"/>
                </a:lnTo>
                <a:lnTo>
                  <a:pt x="114935" y="37972"/>
                </a:lnTo>
                <a:lnTo>
                  <a:pt x="143891" y="82168"/>
                </a:lnTo>
                <a:lnTo>
                  <a:pt x="164338" y="68706"/>
                </a:lnTo>
                <a:lnTo>
                  <a:pt x="134202" y="22732"/>
                </a:lnTo>
                <a:close/>
              </a:path>
              <a:path w="164337" h="143255">
                <a:moveTo>
                  <a:pt x="61595" y="30225"/>
                </a:moveTo>
                <a:lnTo>
                  <a:pt x="29180" y="50729"/>
                </a:lnTo>
                <a:lnTo>
                  <a:pt x="25781" y="64134"/>
                </a:lnTo>
                <a:lnTo>
                  <a:pt x="38280" y="64134"/>
                </a:lnTo>
                <a:lnTo>
                  <a:pt x="39624" y="60959"/>
                </a:lnTo>
                <a:lnTo>
                  <a:pt x="41910" y="58292"/>
                </a:lnTo>
                <a:lnTo>
                  <a:pt x="45085" y="56133"/>
                </a:lnTo>
                <a:lnTo>
                  <a:pt x="47752" y="54482"/>
                </a:lnTo>
                <a:lnTo>
                  <a:pt x="50165" y="53593"/>
                </a:lnTo>
                <a:lnTo>
                  <a:pt x="88175" y="53593"/>
                </a:lnTo>
                <a:lnTo>
                  <a:pt x="85852" y="49148"/>
                </a:lnTo>
                <a:lnTo>
                  <a:pt x="84709" y="44957"/>
                </a:lnTo>
                <a:lnTo>
                  <a:pt x="83566" y="40893"/>
                </a:lnTo>
                <a:lnTo>
                  <a:pt x="83820" y="37083"/>
                </a:lnTo>
                <a:lnTo>
                  <a:pt x="84992" y="34035"/>
                </a:lnTo>
                <a:lnTo>
                  <a:pt x="71628" y="34035"/>
                </a:lnTo>
                <a:lnTo>
                  <a:pt x="66675" y="31368"/>
                </a:lnTo>
                <a:lnTo>
                  <a:pt x="61595" y="30225"/>
                </a:lnTo>
                <a:close/>
              </a:path>
              <a:path w="164337" h="143255">
                <a:moveTo>
                  <a:pt x="109347" y="0"/>
                </a:moveTo>
                <a:lnTo>
                  <a:pt x="74041" y="22224"/>
                </a:lnTo>
                <a:lnTo>
                  <a:pt x="71628" y="34035"/>
                </a:lnTo>
                <a:lnTo>
                  <a:pt x="84992" y="34035"/>
                </a:lnTo>
                <a:lnTo>
                  <a:pt x="86487" y="30352"/>
                </a:lnTo>
                <a:lnTo>
                  <a:pt x="88646" y="27685"/>
                </a:lnTo>
                <a:lnTo>
                  <a:pt x="95504" y="23240"/>
                </a:lnTo>
                <a:lnTo>
                  <a:pt x="99314" y="22732"/>
                </a:lnTo>
                <a:lnTo>
                  <a:pt x="134202" y="22732"/>
                </a:lnTo>
                <a:lnTo>
                  <a:pt x="127127" y="11937"/>
                </a:lnTo>
                <a:lnTo>
                  <a:pt x="122936" y="6984"/>
                </a:lnTo>
                <a:lnTo>
                  <a:pt x="119380" y="4698"/>
                </a:lnTo>
                <a:lnTo>
                  <a:pt x="114554" y="1396"/>
                </a:lnTo>
                <a:lnTo>
                  <a:pt x="109347" y="0"/>
                </a:lnTo>
                <a:close/>
              </a:path>
            </a:pathLst>
          </a:custGeom>
          <a:solidFill>
            <a:srgbClr val="FFFFFF"/>
          </a:solidFill>
        </p:spPr>
        <p:txBody>
          <a:bodyPr wrap="square" lIns="0" tIns="0" rIns="0" bIns="0" rtlCol="0">
            <a:noAutofit/>
          </a:bodyPr>
          <a:lstStyle/>
          <a:p>
            <a:endParaRPr/>
          </a:p>
        </p:txBody>
      </p:sp>
      <p:sp>
        <p:nvSpPr>
          <p:cNvPr id="19" name="object 19"/>
          <p:cNvSpPr/>
          <p:nvPr/>
        </p:nvSpPr>
        <p:spPr>
          <a:xfrm>
            <a:off x="3505381" y="2295068"/>
            <a:ext cx="126643" cy="123443"/>
          </a:xfrm>
          <a:custGeom>
            <a:avLst/>
            <a:gdLst/>
            <a:ahLst/>
            <a:cxnLst/>
            <a:rect l="l" t="t" r="r" b="b"/>
            <a:pathLst>
              <a:path w="126643" h="123443">
                <a:moveTo>
                  <a:pt x="21336" y="0"/>
                </a:moveTo>
                <a:lnTo>
                  <a:pt x="0" y="11810"/>
                </a:lnTo>
                <a:lnTo>
                  <a:pt x="61976" y="123443"/>
                </a:lnTo>
                <a:lnTo>
                  <a:pt x="81788" y="112394"/>
                </a:lnTo>
                <a:lnTo>
                  <a:pt x="75184" y="100456"/>
                </a:lnTo>
                <a:lnTo>
                  <a:pt x="106871" y="100456"/>
                </a:lnTo>
                <a:lnTo>
                  <a:pt x="115387" y="94675"/>
                </a:lnTo>
                <a:lnTo>
                  <a:pt x="118880" y="89534"/>
                </a:lnTo>
                <a:lnTo>
                  <a:pt x="87376" y="89534"/>
                </a:lnTo>
                <a:lnTo>
                  <a:pt x="80899" y="89407"/>
                </a:lnTo>
                <a:lnTo>
                  <a:pt x="69215" y="83311"/>
                </a:lnTo>
                <a:lnTo>
                  <a:pt x="64389" y="77850"/>
                </a:lnTo>
                <a:lnTo>
                  <a:pt x="59817" y="69468"/>
                </a:lnTo>
                <a:lnTo>
                  <a:pt x="55245" y="61340"/>
                </a:lnTo>
                <a:lnTo>
                  <a:pt x="53594" y="54355"/>
                </a:lnTo>
                <a:lnTo>
                  <a:pt x="54737" y="48386"/>
                </a:lnTo>
                <a:lnTo>
                  <a:pt x="56007" y="42544"/>
                </a:lnTo>
                <a:lnTo>
                  <a:pt x="57710" y="40131"/>
                </a:lnTo>
                <a:lnTo>
                  <a:pt x="43688" y="40131"/>
                </a:lnTo>
                <a:lnTo>
                  <a:pt x="21336" y="0"/>
                </a:lnTo>
                <a:close/>
              </a:path>
              <a:path w="126643" h="123443">
                <a:moveTo>
                  <a:pt x="106871" y="100456"/>
                </a:moveTo>
                <a:lnTo>
                  <a:pt x="75184" y="100456"/>
                </a:lnTo>
                <a:lnTo>
                  <a:pt x="81026" y="103123"/>
                </a:lnTo>
                <a:lnTo>
                  <a:pt x="86741" y="104393"/>
                </a:lnTo>
                <a:lnTo>
                  <a:pt x="92583" y="104266"/>
                </a:lnTo>
                <a:lnTo>
                  <a:pt x="98298" y="104012"/>
                </a:lnTo>
                <a:lnTo>
                  <a:pt x="103505" y="102742"/>
                </a:lnTo>
                <a:lnTo>
                  <a:pt x="106871" y="100456"/>
                </a:lnTo>
                <a:close/>
              </a:path>
              <a:path w="126643" h="123443">
                <a:moveTo>
                  <a:pt x="114166" y="32130"/>
                </a:moveTo>
                <a:lnTo>
                  <a:pt x="74930" y="32130"/>
                </a:lnTo>
                <a:lnTo>
                  <a:pt x="80518" y="34289"/>
                </a:lnTo>
                <a:lnTo>
                  <a:pt x="86106" y="36575"/>
                </a:lnTo>
                <a:lnTo>
                  <a:pt x="91440" y="42290"/>
                </a:lnTo>
                <a:lnTo>
                  <a:pt x="101473" y="60197"/>
                </a:lnTo>
                <a:lnTo>
                  <a:pt x="103378" y="67436"/>
                </a:lnTo>
                <a:lnTo>
                  <a:pt x="102235" y="73405"/>
                </a:lnTo>
                <a:lnTo>
                  <a:pt x="101219" y="79247"/>
                </a:lnTo>
                <a:lnTo>
                  <a:pt x="98298" y="83438"/>
                </a:lnTo>
                <a:lnTo>
                  <a:pt x="93599" y="86105"/>
                </a:lnTo>
                <a:lnTo>
                  <a:pt x="87376" y="89534"/>
                </a:lnTo>
                <a:lnTo>
                  <a:pt x="118880" y="89534"/>
                </a:lnTo>
                <a:lnTo>
                  <a:pt x="122153" y="84716"/>
                </a:lnTo>
                <a:lnTo>
                  <a:pt x="126643" y="69540"/>
                </a:lnTo>
                <a:lnTo>
                  <a:pt x="125682" y="59176"/>
                </a:lnTo>
                <a:lnTo>
                  <a:pt x="121713" y="47006"/>
                </a:lnTo>
                <a:lnTo>
                  <a:pt x="114299" y="32284"/>
                </a:lnTo>
                <a:lnTo>
                  <a:pt x="114166" y="32130"/>
                </a:lnTo>
                <a:close/>
              </a:path>
              <a:path w="126643" h="123443">
                <a:moveTo>
                  <a:pt x="81832" y="11049"/>
                </a:moveTo>
                <a:lnTo>
                  <a:pt x="70285" y="12422"/>
                </a:lnTo>
                <a:lnTo>
                  <a:pt x="57121" y="18227"/>
                </a:lnTo>
                <a:lnTo>
                  <a:pt x="48593" y="27478"/>
                </a:lnTo>
                <a:lnTo>
                  <a:pt x="43688" y="40131"/>
                </a:lnTo>
                <a:lnTo>
                  <a:pt x="57710" y="40131"/>
                </a:lnTo>
                <a:lnTo>
                  <a:pt x="59055" y="38226"/>
                </a:lnTo>
                <a:lnTo>
                  <a:pt x="64262" y="35305"/>
                </a:lnTo>
                <a:lnTo>
                  <a:pt x="69469" y="32511"/>
                </a:lnTo>
                <a:lnTo>
                  <a:pt x="74930" y="32130"/>
                </a:lnTo>
                <a:lnTo>
                  <a:pt x="114166" y="32130"/>
                </a:lnTo>
                <a:lnTo>
                  <a:pt x="106524" y="23373"/>
                </a:lnTo>
                <a:lnTo>
                  <a:pt x="96122" y="16385"/>
                </a:lnTo>
                <a:lnTo>
                  <a:pt x="81832" y="11049"/>
                </a:lnTo>
                <a:close/>
              </a:path>
            </a:pathLst>
          </a:custGeom>
          <a:solidFill>
            <a:srgbClr val="FFFFFF"/>
          </a:solidFill>
        </p:spPr>
        <p:txBody>
          <a:bodyPr wrap="square" lIns="0" tIns="0" rIns="0" bIns="0" rtlCol="0">
            <a:noAutofit/>
          </a:bodyPr>
          <a:lstStyle/>
          <a:p>
            <a:endParaRPr/>
          </a:p>
        </p:txBody>
      </p:sp>
      <p:sp>
        <p:nvSpPr>
          <p:cNvPr id="20" name="object 20"/>
          <p:cNvSpPr/>
          <p:nvPr/>
        </p:nvSpPr>
        <p:spPr>
          <a:xfrm>
            <a:off x="3627194" y="2262397"/>
            <a:ext cx="91801" cy="96222"/>
          </a:xfrm>
          <a:custGeom>
            <a:avLst/>
            <a:gdLst/>
            <a:ahLst/>
            <a:cxnLst/>
            <a:rect l="l" t="t" r="r" b="b"/>
            <a:pathLst>
              <a:path w="91801" h="96222">
                <a:moveTo>
                  <a:pt x="47533" y="0"/>
                </a:moveTo>
                <a:lnTo>
                  <a:pt x="5209" y="23209"/>
                </a:lnTo>
                <a:lnTo>
                  <a:pt x="0" y="38768"/>
                </a:lnTo>
                <a:lnTo>
                  <a:pt x="956" y="49006"/>
                </a:lnTo>
                <a:lnTo>
                  <a:pt x="21026" y="86405"/>
                </a:lnTo>
                <a:lnTo>
                  <a:pt x="43604" y="96222"/>
                </a:lnTo>
                <a:lnTo>
                  <a:pt x="55677" y="94973"/>
                </a:lnTo>
                <a:lnTo>
                  <a:pt x="68986" y="89988"/>
                </a:lnTo>
                <a:lnTo>
                  <a:pt x="79987" y="82452"/>
                </a:lnTo>
                <a:lnTo>
                  <a:pt x="84519" y="76739"/>
                </a:lnTo>
                <a:lnTo>
                  <a:pt x="49764" y="76739"/>
                </a:lnTo>
                <a:lnTo>
                  <a:pt x="39477" y="72929"/>
                </a:lnTo>
                <a:lnTo>
                  <a:pt x="35159" y="68611"/>
                </a:lnTo>
                <a:lnTo>
                  <a:pt x="31857" y="62261"/>
                </a:lnTo>
                <a:lnTo>
                  <a:pt x="57499" y="48545"/>
                </a:lnTo>
                <a:lnTo>
                  <a:pt x="25634" y="48545"/>
                </a:lnTo>
                <a:lnTo>
                  <a:pt x="22713" y="42576"/>
                </a:lnTo>
                <a:lnTo>
                  <a:pt x="21824" y="37115"/>
                </a:lnTo>
                <a:lnTo>
                  <a:pt x="23348" y="32162"/>
                </a:lnTo>
                <a:lnTo>
                  <a:pt x="24745" y="27082"/>
                </a:lnTo>
                <a:lnTo>
                  <a:pt x="27793" y="23399"/>
                </a:lnTo>
                <a:lnTo>
                  <a:pt x="32619" y="20986"/>
                </a:lnTo>
                <a:lnTo>
                  <a:pt x="37064" y="18827"/>
                </a:lnTo>
                <a:lnTo>
                  <a:pt x="41636" y="18573"/>
                </a:lnTo>
                <a:lnTo>
                  <a:pt x="76323" y="18573"/>
                </a:lnTo>
                <a:lnTo>
                  <a:pt x="71762" y="13356"/>
                </a:lnTo>
                <a:lnTo>
                  <a:pt x="61351" y="5969"/>
                </a:lnTo>
                <a:lnTo>
                  <a:pt x="47533" y="0"/>
                </a:lnTo>
                <a:close/>
              </a:path>
              <a:path w="91801" h="96222">
                <a:moveTo>
                  <a:pt x="91801" y="48291"/>
                </a:moveTo>
                <a:lnTo>
                  <a:pt x="68179" y="55276"/>
                </a:lnTo>
                <a:lnTo>
                  <a:pt x="68941" y="60102"/>
                </a:lnTo>
                <a:lnTo>
                  <a:pt x="68687" y="63912"/>
                </a:lnTo>
                <a:lnTo>
                  <a:pt x="65893" y="70008"/>
                </a:lnTo>
                <a:lnTo>
                  <a:pt x="63353" y="72421"/>
                </a:lnTo>
                <a:lnTo>
                  <a:pt x="54971" y="76485"/>
                </a:lnTo>
                <a:lnTo>
                  <a:pt x="49764" y="76739"/>
                </a:lnTo>
                <a:lnTo>
                  <a:pt x="84519" y="76739"/>
                </a:lnTo>
                <a:lnTo>
                  <a:pt x="87592" y="72863"/>
                </a:lnTo>
                <a:lnTo>
                  <a:pt x="91560" y="61569"/>
                </a:lnTo>
                <a:lnTo>
                  <a:pt x="91632" y="60102"/>
                </a:lnTo>
                <a:lnTo>
                  <a:pt x="91801" y="48291"/>
                </a:lnTo>
                <a:close/>
              </a:path>
              <a:path w="91801" h="96222">
                <a:moveTo>
                  <a:pt x="76323" y="18573"/>
                </a:moveTo>
                <a:lnTo>
                  <a:pt x="41636" y="18573"/>
                </a:lnTo>
                <a:lnTo>
                  <a:pt x="51161" y="22129"/>
                </a:lnTo>
                <a:lnTo>
                  <a:pt x="55225" y="26193"/>
                </a:lnTo>
                <a:lnTo>
                  <a:pt x="58527" y="32543"/>
                </a:lnTo>
                <a:lnTo>
                  <a:pt x="25634" y="48545"/>
                </a:lnTo>
                <a:lnTo>
                  <a:pt x="57499" y="48545"/>
                </a:lnTo>
                <a:lnTo>
                  <a:pt x="85955" y="33323"/>
                </a:lnTo>
                <a:lnTo>
                  <a:pt x="79665" y="22395"/>
                </a:lnTo>
                <a:lnTo>
                  <a:pt x="76323" y="18573"/>
                </a:lnTo>
                <a:close/>
              </a:path>
            </a:pathLst>
          </a:custGeom>
          <a:solidFill>
            <a:srgbClr val="FFFFFF"/>
          </a:solidFill>
        </p:spPr>
        <p:txBody>
          <a:bodyPr wrap="square" lIns="0" tIns="0" rIns="0" bIns="0" rtlCol="0">
            <a:noAutofit/>
          </a:bodyPr>
          <a:lstStyle/>
          <a:p>
            <a:endParaRPr/>
          </a:p>
        </p:txBody>
      </p:sp>
      <p:sp>
        <p:nvSpPr>
          <p:cNvPr id="21" name="object 21"/>
          <p:cNvSpPr/>
          <p:nvPr/>
        </p:nvSpPr>
        <p:spPr>
          <a:xfrm>
            <a:off x="3708836" y="2219249"/>
            <a:ext cx="59562" cy="107187"/>
          </a:xfrm>
          <a:custGeom>
            <a:avLst/>
            <a:gdLst/>
            <a:ahLst/>
            <a:cxnLst/>
            <a:rect l="l" t="t" r="r" b="b"/>
            <a:pathLst>
              <a:path w="59562" h="107187">
                <a:moveTo>
                  <a:pt x="20827" y="13462"/>
                </a:moveTo>
                <a:lnTo>
                  <a:pt x="0" y="22606"/>
                </a:lnTo>
                <a:lnTo>
                  <a:pt x="37210" y="107188"/>
                </a:lnTo>
                <a:lnTo>
                  <a:pt x="59562" y="97409"/>
                </a:lnTo>
                <a:lnTo>
                  <a:pt x="44943" y="63864"/>
                </a:lnTo>
                <a:lnTo>
                  <a:pt x="39828" y="50618"/>
                </a:lnTo>
                <a:lnTo>
                  <a:pt x="37591" y="42037"/>
                </a:lnTo>
                <a:lnTo>
                  <a:pt x="36829" y="36957"/>
                </a:lnTo>
                <a:lnTo>
                  <a:pt x="37083" y="33147"/>
                </a:lnTo>
                <a:lnTo>
                  <a:pt x="38607" y="30480"/>
                </a:lnTo>
                <a:lnTo>
                  <a:pt x="40004" y="27686"/>
                </a:lnTo>
                <a:lnTo>
                  <a:pt x="42290" y="25654"/>
                </a:lnTo>
                <a:lnTo>
                  <a:pt x="42595" y="25527"/>
                </a:lnTo>
                <a:lnTo>
                  <a:pt x="26161" y="25527"/>
                </a:lnTo>
                <a:lnTo>
                  <a:pt x="20827" y="13462"/>
                </a:lnTo>
                <a:close/>
              </a:path>
              <a:path w="59562" h="107187">
                <a:moveTo>
                  <a:pt x="49910" y="0"/>
                </a:moveTo>
                <a:lnTo>
                  <a:pt x="26161" y="25527"/>
                </a:lnTo>
                <a:lnTo>
                  <a:pt x="42595" y="25527"/>
                </a:lnTo>
                <a:lnTo>
                  <a:pt x="45338" y="24384"/>
                </a:lnTo>
                <a:lnTo>
                  <a:pt x="48640" y="22860"/>
                </a:lnTo>
                <a:lnTo>
                  <a:pt x="52704" y="22606"/>
                </a:lnTo>
                <a:lnTo>
                  <a:pt x="57475" y="22606"/>
                </a:lnTo>
                <a:lnTo>
                  <a:pt x="55879" y="762"/>
                </a:lnTo>
                <a:lnTo>
                  <a:pt x="49910" y="0"/>
                </a:lnTo>
                <a:close/>
              </a:path>
              <a:path w="59562" h="107187">
                <a:moveTo>
                  <a:pt x="57475" y="22606"/>
                </a:moveTo>
                <a:lnTo>
                  <a:pt x="52704" y="22606"/>
                </a:lnTo>
                <a:lnTo>
                  <a:pt x="57530" y="23368"/>
                </a:lnTo>
                <a:lnTo>
                  <a:pt x="57475" y="22606"/>
                </a:lnTo>
                <a:close/>
              </a:path>
            </a:pathLst>
          </a:custGeom>
          <a:solidFill>
            <a:srgbClr val="FFFFFF"/>
          </a:solidFill>
        </p:spPr>
        <p:txBody>
          <a:bodyPr wrap="square" lIns="0" tIns="0" rIns="0" bIns="0" rtlCol="0">
            <a:noAutofit/>
          </a:bodyPr>
          <a:lstStyle/>
          <a:p>
            <a:endParaRPr/>
          </a:p>
        </p:txBody>
      </p:sp>
      <p:sp>
        <p:nvSpPr>
          <p:cNvPr id="22" name="object 22"/>
          <p:cNvSpPr/>
          <p:nvPr/>
        </p:nvSpPr>
        <p:spPr>
          <a:xfrm>
            <a:off x="3777133" y="2193972"/>
            <a:ext cx="95423" cy="98762"/>
          </a:xfrm>
          <a:custGeom>
            <a:avLst/>
            <a:gdLst/>
            <a:ahLst/>
            <a:cxnLst/>
            <a:rect l="l" t="t" r="r" b="b"/>
            <a:pathLst>
              <a:path w="95423" h="98762">
                <a:moveTo>
                  <a:pt x="35587" y="71377"/>
                </a:moveTo>
                <a:lnTo>
                  <a:pt x="14780" y="84893"/>
                </a:lnTo>
                <a:lnTo>
                  <a:pt x="23881" y="93264"/>
                </a:lnTo>
                <a:lnTo>
                  <a:pt x="36476" y="98262"/>
                </a:lnTo>
                <a:lnTo>
                  <a:pt x="45684" y="98762"/>
                </a:lnTo>
                <a:lnTo>
                  <a:pt x="57608" y="96467"/>
                </a:lnTo>
                <a:lnTo>
                  <a:pt x="73712" y="90669"/>
                </a:lnTo>
                <a:lnTo>
                  <a:pt x="84561" y="83252"/>
                </a:lnTo>
                <a:lnTo>
                  <a:pt x="86833" y="80394"/>
                </a:lnTo>
                <a:lnTo>
                  <a:pt x="49303" y="80394"/>
                </a:lnTo>
                <a:lnTo>
                  <a:pt x="41556" y="78108"/>
                </a:lnTo>
                <a:lnTo>
                  <a:pt x="38254" y="75441"/>
                </a:lnTo>
                <a:lnTo>
                  <a:pt x="35587" y="71377"/>
                </a:lnTo>
                <a:close/>
              </a:path>
              <a:path w="95423" h="98762">
                <a:moveTo>
                  <a:pt x="94773" y="57915"/>
                </a:moveTo>
                <a:lnTo>
                  <a:pt x="67083" y="57915"/>
                </a:lnTo>
                <a:lnTo>
                  <a:pt x="70131" y="59185"/>
                </a:lnTo>
                <a:lnTo>
                  <a:pt x="71274" y="60455"/>
                </a:lnTo>
                <a:lnTo>
                  <a:pt x="71910" y="62236"/>
                </a:lnTo>
                <a:lnTo>
                  <a:pt x="72925" y="64773"/>
                </a:lnTo>
                <a:lnTo>
                  <a:pt x="72671" y="67186"/>
                </a:lnTo>
                <a:lnTo>
                  <a:pt x="49303" y="80394"/>
                </a:lnTo>
                <a:lnTo>
                  <a:pt x="86833" y="80394"/>
                </a:lnTo>
                <a:lnTo>
                  <a:pt x="91627" y="74366"/>
                </a:lnTo>
                <a:lnTo>
                  <a:pt x="95423" y="62236"/>
                </a:lnTo>
                <a:lnTo>
                  <a:pt x="94773" y="57915"/>
                </a:lnTo>
                <a:close/>
              </a:path>
              <a:path w="95423" h="98762">
                <a:moveTo>
                  <a:pt x="54207" y="0"/>
                </a:moveTo>
                <a:lnTo>
                  <a:pt x="11451" y="14626"/>
                </a:lnTo>
                <a:lnTo>
                  <a:pt x="0" y="38230"/>
                </a:lnTo>
                <a:lnTo>
                  <a:pt x="2821" y="45469"/>
                </a:lnTo>
                <a:lnTo>
                  <a:pt x="5996" y="53724"/>
                </a:lnTo>
                <a:lnTo>
                  <a:pt x="11965" y="58931"/>
                </a:lnTo>
                <a:lnTo>
                  <a:pt x="21349" y="61001"/>
                </a:lnTo>
                <a:lnTo>
                  <a:pt x="29953" y="61556"/>
                </a:lnTo>
                <a:lnTo>
                  <a:pt x="42785" y="60680"/>
                </a:lnTo>
                <a:lnTo>
                  <a:pt x="59844" y="58423"/>
                </a:lnTo>
                <a:lnTo>
                  <a:pt x="64162" y="57915"/>
                </a:lnTo>
                <a:lnTo>
                  <a:pt x="94773" y="57915"/>
                </a:lnTo>
                <a:lnTo>
                  <a:pt x="93626" y="50295"/>
                </a:lnTo>
                <a:lnTo>
                  <a:pt x="90832" y="43056"/>
                </a:lnTo>
                <a:lnTo>
                  <a:pt x="86381" y="38357"/>
                </a:lnTo>
                <a:lnTo>
                  <a:pt x="29364" y="38357"/>
                </a:lnTo>
                <a:lnTo>
                  <a:pt x="26697" y="37595"/>
                </a:lnTo>
                <a:lnTo>
                  <a:pt x="24792" y="37087"/>
                </a:lnTo>
                <a:lnTo>
                  <a:pt x="23522" y="35944"/>
                </a:lnTo>
                <a:lnTo>
                  <a:pt x="22125" y="32388"/>
                </a:lnTo>
                <a:lnTo>
                  <a:pt x="22379" y="30483"/>
                </a:lnTo>
                <a:lnTo>
                  <a:pt x="23649" y="28705"/>
                </a:lnTo>
                <a:lnTo>
                  <a:pt x="25681" y="26038"/>
                </a:lnTo>
                <a:lnTo>
                  <a:pt x="29618" y="23498"/>
                </a:lnTo>
                <a:lnTo>
                  <a:pt x="35587" y="21212"/>
                </a:lnTo>
                <a:lnTo>
                  <a:pt x="40413" y="19307"/>
                </a:lnTo>
                <a:lnTo>
                  <a:pt x="44350" y="18799"/>
                </a:lnTo>
                <a:lnTo>
                  <a:pt x="66391" y="18799"/>
                </a:lnTo>
                <a:lnTo>
                  <a:pt x="75846" y="12957"/>
                </a:lnTo>
                <a:lnTo>
                  <a:pt x="70766" y="6353"/>
                </a:lnTo>
                <a:lnTo>
                  <a:pt x="64670" y="2162"/>
                </a:lnTo>
                <a:lnTo>
                  <a:pt x="54207" y="0"/>
                </a:lnTo>
                <a:close/>
              </a:path>
              <a:path w="95423" h="98762">
                <a:moveTo>
                  <a:pt x="65665" y="34361"/>
                </a:moveTo>
                <a:lnTo>
                  <a:pt x="50573" y="35690"/>
                </a:lnTo>
                <a:lnTo>
                  <a:pt x="37365" y="37722"/>
                </a:lnTo>
                <a:lnTo>
                  <a:pt x="29364" y="38357"/>
                </a:lnTo>
                <a:lnTo>
                  <a:pt x="86381" y="38357"/>
                </a:lnTo>
                <a:lnTo>
                  <a:pt x="76978" y="35270"/>
                </a:lnTo>
                <a:lnTo>
                  <a:pt x="65665" y="34361"/>
                </a:lnTo>
                <a:close/>
              </a:path>
              <a:path w="95423" h="98762">
                <a:moveTo>
                  <a:pt x="66391" y="18799"/>
                </a:moveTo>
                <a:lnTo>
                  <a:pt x="44350" y="18799"/>
                </a:lnTo>
                <a:lnTo>
                  <a:pt x="47652" y="19561"/>
                </a:lnTo>
                <a:lnTo>
                  <a:pt x="50954" y="20450"/>
                </a:lnTo>
                <a:lnTo>
                  <a:pt x="53621" y="22228"/>
                </a:lnTo>
                <a:lnTo>
                  <a:pt x="55907" y="25276"/>
                </a:lnTo>
                <a:lnTo>
                  <a:pt x="66391" y="18799"/>
                </a:lnTo>
                <a:close/>
              </a:path>
            </a:pathLst>
          </a:custGeom>
          <a:solidFill>
            <a:srgbClr val="FFFFFF"/>
          </a:solidFill>
        </p:spPr>
        <p:txBody>
          <a:bodyPr wrap="square" lIns="0" tIns="0" rIns="0" bIns="0" rtlCol="0">
            <a:noAutofit/>
          </a:bodyPr>
          <a:lstStyle/>
          <a:p>
            <a:endParaRPr/>
          </a:p>
        </p:txBody>
      </p:sp>
      <p:sp>
        <p:nvSpPr>
          <p:cNvPr id="23" name="object 23"/>
          <p:cNvSpPr/>
          <p:nvPr/>
        </p:nvSpPr>
        <p:spPr>
          <a:xfrm>
            <a:off x="3857933" y="2136825"/>
            <a:ext cx="118617" cy="129031"/>
          </a:xfrm>
          <a:custGeom>
            <a:avLst/>
            <a:gdLst/>
            <a:ahLst/>
            <a:cxnLst/>
            <a:rect l="l" t="t" r="r" b="b"/>
            <a:pathLst>
              <a:path w="118617" h="129031">
                <a:moveTo>
                  <a:pt x="23368" y="0"/>
                </a:moveTo>
                <a:lnTo>
                  <a:pt x="0" y="7365"/>
                </a:lnTo>
                <a:lnTo>
                  <a:pt x="38354" y="129031"/>
                </a:lnTo>
                <a:lnTo>
                  <a:pt x="61722" y="121665"/>
                </a:lnTo>
                <a:lnTo>
                  <a:pt x="47752" y="77596"/>
                </a:lnTo>
                <a:lnTo>
                  <a:pt x="45466" y="70103"/>
                </a:lnTo>
                <a:lnTo>
                  <a:pt x="44323" y="64261"/>
                </a:lnTo>
                <a:lnTo>
                  <a:pt x="44831" y="55879"/>
                </a:lnTo>
                <a:lnTo>
                  <a:pt x="46101" y="52323"/>
                </a:lnTo>
                <a:lnTo>
                  <a:pt x="51053" y="46608"/>
                </a:lnTo>
                <a:lnTo>
                  <a:pt x="54030" y="44703"/>
                </a:lnTo>
                <a:lnTo>
                  <a:pt x="37465" y="44703"/>
                </a:lnTo>
                <a:lnTo>
                  <a:pt x="23368" y="0"/>
                </a:lnTo>
                <a:close/>
              </a:path>
              <a:path w="118617" h="129031">
                <a:moveTo>
                  <a:pt x="99102" y="42163"/>
                </a:moveTo>
                <a:lnTo>
                  <a:pt x="64516" y="42163"/>
                </a:lnTo>
                <a:lnTo>
                  <a:pt x="69850" y="43687"/>
                </a:lnTo>
                <a:lnTo>
                  <a:pt x="72136" y="45084"/>
                </a:lnTo>
                <a:lnTo>
                  <a:pt x="73787" y="47370"/>
                </a:lnTo>
                <a:lnTo>
                  <a:pt x="75438" y="49529"/>
                </a:lnTo>
                <a:lnTo>
                  <a:pt x="77724" y="55244"/>
                </a:lnTo>
                <a:lnTo>
                  <a:pt x="95377" y="111124"/>
                </a:lnTo>
                <a:lnTo>
                  <a:pt x="118618" y="103758"/>
                </a:lnTo>
                <a:lnTo>
                  <a:pt x="102362" y="52069"/>
                </a:lnTo>
                <a:lnTo>
                  <a:pt x="99822" y="44068"/>
                </a:lnTo>
                <a:lnTo>
                  <a:pt x="99102" y="42163"/>
                </a:lnTo>
                <a:close/>
              </a:path>
              <a:path w="118617" h="129031">
                <a:moveTo>
                  <a:pt x="70739" y="20827"/>
                </a:moveTo>
                <a:lnTo>
                  <a:pt x="65659" y="21335"/>
                </a:lnTo>
                <a:lnTo>
                  <a:pt x="54507" y="25359"/>
                </a:lnTo>
                <a:lnTo>
                  <a:pt x="44564" y="33115"/>
                </a:lnTo>
                <a:lnTo>
                  <a:pt x="37465" y="44703"/>
                </a:lnTo>
                <a:lnTo>
                  <a:pt x="54030" y="44703"/>
                </a:lnTo>
                <a:lnTo>
                  <a:pt x="54228" y="44576"/>
                </a:lnTo>
                <a:lnTo>
                  <a:pt x="58039" y="43306"/>
                </a:lnTo>
                <a:lnTo>
                  <a:pt x="61468" y="42290"/>
                </a:lnTo>
                <a:lnTo>
                  <a:pt x="64516" y="42163"/>
                </a:lnTo>
                <a:lnTo>
                  <a:pt x="99102" y="42163"/>
                </a:lnTo>
                <a:lnTo>
                  <a:pt x="97663" y="38353"/>
                </a:lnTo>
                <a:lnTo>
                  <a:pt x="95631" y="34924"/>
                </a:lnTo>
                <a:lnTo>
                  <a:pt x="93599" y="31368"/>
                </a:lnTo>
                <a:lnTo>
                  <a:pt x="91059" y="28447"/>
                </a:lnTo>
                <a:lnTo>
                  <a:pt x="84709" y="23621"/>
                </a:lnTo>
                <a:lnTo>
                  <a:pt x="80645" y="22097"/>
                </a:lnTo>
                <a:lnTo>
                  <a:pt x="70739" y="20827"/>
                </a:lnTo>
                <a:close/>
              </a:path>
            </a:pathLst>
          </a:custGeom>
          <a:solidFill>
            <a:srgbClr val="FFFFFF"/>
          </a:solidFill>
        </p:spPr>
        <p:txBody>
          <a:bodyPr wrap="square" lIns="0" tIns="0" rIns="0" bIns="0" rtlCol="0">
            <a:noAutofit/>
          </a:bodyPr>
          <a:lstStyle/>
          <a:p>
            <a:endParaRPr/>
          </a:p>
        </p:txBody>
      </p:sp>
      <p:sp>
        <p:nvSpPr>
          <p:cNvPr id="24" name="object 24"/>
          <p:cNvSpPr/>
          <p:nvPr/>
        </p:nvSpPr>
        <p:spPr>
          <a:xfrm>
            <a:off x="3966011" y="2106092"/>
            <a:ext cx="54737" cy="129666"/>
          </a:xfrm>
          <a:custGeom>
            <a:avLst/>
            <a:gdLst/>
            <a:ahLst/>
            <a:cxnLst/>
            <a:rect l="l" t="t" r="r" b="b"/>
            <a:pathLst>
              <a:path w="54737" h="129666">
                <a:moveTo>
                  <a:pt x="32258" y="34035"/>
                </a:moveTo>
                <a:lnTo>
                  <a:pt x="8509" y="40004"/>
                </a:lnTo>
                <a:lnTo>
                  <a:pt x="30988" y="129666"/>
                </a:lnTo>
                <a:lnTo>
                  <a:pt x="54737" y="123824"/>
                </a:lnTo>
                <a:lnTo>
                  <a:pt x="32258" y="34035"/>
                </a:lnTo>
                <a:close/>
              </a:path>
              <a:path w="54737" h="129666">
                <a:moveTo>
                  <a:pt x="23749" y="0"/>
                </a:moveTo>
                <a:lnTo>
                  <a:pt x="0" y="5841"/>
                </a:lnTo>
                <a:lnTo>
                  <a:pt x="5588" y="27812"/>
                </a:lnTo>
                <a:lnTo>
                  <a:pt x="29210" y="21843"/>
                </a:lnTo>
                <a:lnTo>
                  <a:pt x="23749" y="0"/>
                </a:lnTo>
                <a:close/>
              </a:path>
            </a:pathLst>
          </a:custGeom>
          <a:solidFill>
            <a:srgbClr val="FFFFFF"/>
          </a:solidFill>
        </p:spPr>
        <p:txBody>
          <a:bodyPr wrap="square" lIns="0" tIns="0" rIns="0" bIns="0" rtlCol="0">
            <a:noAutofit/>
          </a:bodyPr>
          <a:lstStyle/>
          <a:p>
            <a:endParaRPr/>
          </a:p>
        </p:txBody>
      </p:sp>
      <p:sp>
        <p:nvSpPr>
          <p:cNvPr id="25" name="object 25"/>
          <p:cNvSpPr/>
          <p:nvPr/>
        </p:nvSpPr>
        <p:spPr>
          <a:xfrm>
            <a:off x="4026208" y="2122602"/>
            <a:ext cx="97351" cy="136397"/>
          </a:xfrm>
          <a:custGeom>
            <a:avLst/>
            <a:gdLst/>
            <a:ahLst/>
            <a:cxnLst/>
            <a:rect l="l" t="t" r="r" b="b"/>
            <a:pathLst>
              <a:path w="97351" h="136397">
                <a:moveTo>
                  <a:pt x="22479" y="6857"/>
                </a:moveTo>
                <a:lnTo>
                  <a:pt x="0" y="10540"/>
                </a:lnTo>
                <a:lnTo>
                  <a:pt x="20955" y="136397"/>
                </a:lnTo>
                <a:lnTo>
                  <a:pt x="45085" y="132460"/>
                </a:lnTo>
                <a:lnTo>
                  <a:pt x="37465" y="86486"/>
                </a:lnTo>
                <a:lnTo>
                  <a:pt x="84066" y="86486"/>
                </a:lnTo>
                <a:lnTo>
                  <a:pt x="90466" y="78231"/>
                </a:lnTo>
                <a:lnTo>
                  <a:pt x="51435" y="78231"/>
                </a:lnTo>
                <a:lnTo>
                  <a:pt x="45974" y="76580"/>
                </a:lnTo>
                <a:lnTo>
                  <a:pt x="36195" y="68071"/>
                </a:lnTo>
                <a:lnTo>
                  <a:pt x="33020" y="60832"/>
                </a:lnTo>
                <a:lnTo>
                  <a:pt x="31242" y="50672"/>
                </a:lnTo>
                <a:lnTo>
                  <a:pt x="29718" y="41655"/>
                </a:lnTo>
                <a:lnTo>
                  <a:pt x="30607" y="34670"/>
                </a:lnTo>
                <a:lnTo>
                  <a:pt x="33782" y="29463"/>
                </a:lnTo>
                <a:lnTo>
                  <a:pt x="36830" y="24256"/>
                </a:lnTo>
                <a:lnTo>
                  <a:pt x="41402" y="21081"/>
                </a:lnTo>
                <a:lnTo>
                  <a:pt x="47244" y="20192"/>
                </a:lnTo>
                <a:lnTo>
                  <a:pt x="24765" y="20192"/>
                </a:lnTo>
                <a:lnTo>
                  <a:pt x="22479" y="6857"/>
                </a:lnTo>
                <a:close/>
              </a:path>
              <a:path w="97351" h="136397">
                <a:moveTo>
                  <a:pt x="84066" y="86486"/>
                </a:moveTo>
                <a:lnTo>
                  <a:pt x="37465" y="86486"/>
                </a:lnTo>
                <a:lnTo>
                  <a:pt x="42799" y="90550"/>
                </a:lnTo>
                <a:lnTo>
                  <a:pt x="47752" y="93344"/>
                </a:lnTo>
                <a:lnTo>
                  <a:pt x="52070" y="94614"/>
                </a:lnTo>
                <a:lnTo>
                  <a:pt x="56515" y="96011"/>
                </a:lnTo>
                <a:lnTo>
                  <a:pt x="61341" y="96265"/>
                </a:lnTo>
                <a:lnTo>
                  <a:pt x="73977" y="93207"/>
                </a:lnTo>
                <a:lnTo>
                  <a:pt x="84066" y="86486"/>
                </a:lnTo>
                <a:close/>
              </a:path>
              <a:path w="97351" h="136397">
                <a:moveTo>
                  <a:pt x="88206" y="19176"/>
                </a:moveTo>
                <a:lnTo>
                  <a:pt x="52959" y="19176"/>
                </a:lnTo>
                <a:lnTo>
                  <a:pt x="58039" y="20700"/>
                </a:lnTo>
                <a:lnTo>
                  <a:pt x="67310" y="28701"/>
                </a:lnTo>
                <a:lnTo>
                  <a:pt x="70358" y="35559"/>
                </a:lnTo>
                <a:lnTo>
                  <a:pt x="72009" y="45084"/>
                </a:lnTo>
                <a:lnTo>
                  <a:pt x="73660" y="55371"/>
                </a:lnTo>
                <a:lnTo>
                  <a:pt x="73025" y="62991"/>
                </a:lnTo>
                <a:lnTo>
                  <a:pt x="70104" y="68071"/>
                </a:lnTo>
                <a:lnTo>
                  <a:pt x="67056" y="73278"/>
                </a:lnTo>
                <a:lnTo>
                  <a:pt x="62865" y="76326"/>
                </a:lnTo>
                <a:lnTo>
                  <a:pt x="57150" y="77215"/>
                </a:lnTo>
                <a:lnTo>
                  <a:pt x="51435" y="78231"/>
                </a:lnTo>
                <a:lnTo>
                  <a:pt x="90466" y="78231"/>
                </a:lnTo>
                <a:lnTo>
                  <a:pt x="93260" y="74627"/>
                </a:lnTo>
                <a:lnTo>
                  <a:pt x="96493" y="64456"/>
                </a:lnTo>
                <a:lnTo>
                  <a:pt x="97351" y="51956"/>
                </a:lnTo>
                <a:lnTo>
                  <a:pt x="95691" y="36450"/>
                </a:lnTo>
                <a:lnTo>
                  <a:pt x="91736" y="24654"/>
                </a:lnTo>
                <a:lnTo>
                  <a:pt x="88206" y="19176"/>
                </a:lnTo>
                <a:close/>
              </a:path>
              <a:path w="97351" h="136397">
                <a:moveTo>
                  <a:pt x="50673" y="0"/>
                </a:moveTo>
                <a:lnTo>
                  <a:pt x="44577" y="1015"/>
                </a:lnTo>
                <a:lnTo>
                  <a:pt x="39243" y="3428"/>
                </a:lnTo>
                <a:lnTo>
                  <a:pt x="34798" y="7111"/>
                </a:lnTo>
                <a:lnTo>
                  <a:pt x="30226" y="10794"/>
                </a:lnTo>
                <a:lnTo>
                  <a:pt x="26924" y="15112"/>
                </a:lnTo>
                <a:lnTo>
                  <a:pt x="24765" y="20192"/>
                </a:lnTo>
                <a:lnTo>
                  <a:pt x="47244" y="20192"/>
                </a:lnTo>
                <a:lnTo>
                  <a:pt x="52959" y="19176"/>
                </a:lnTo>
                <a:lnTo>
                  <a:pt x="88206" y="19176"/>
                </a:lnTo>
                <a:lnTo>
                  <a:pt x="84982" y="14174"/>
                </a:lnTo>
                <a:lnTo>
                  <a:pt x="74666" y="4505"/>
                </a:lnTo>
                <a:lnTo>
                  <a:pt x="63112" y="39"/>
                </a:lnTo>
                <a:lnTo>
                  <a:pt x="50673" y="0"/>
                </a:lnTo>
                <a:close/>
              </a:path>
            </a:pathLst>
          </a:custGeom>
          <a:solidFill>
            <a:srgbClr val="FFFFFF"/>
          </a:solidFill>
        </p:spPr>
        <p:txBody>
          <a:bodyPr wrap="square" lIns="0" tIns="0" rIns="0" bIns="0" rtlCol="0">
            <a:noAutofit/>
          </a:bodyPr>
          <a:lstStyle/>
          <a:p>
            <a:endParaRPr/>
          </a:p>
        </p:txBody>
      </p:sp>
      <p:sp>
        <p:nvSpPr>
          <p:cNvPr id="26" name="object 26"/>
          <p:cNvSpPr/>
          <p:nvPr/>
        </p:nvSpPr>
        <p:spPr>
          <a:xfrm>
            <a:off x="3473505" y="3770744"/>
            <a:ext cx="2112644" cy="529399"/>
          </a:xfrm>
          <a:prstGeom prst="rect">
            <a:avLst/>
          </a:prstGeom>
          <a:blipFill>
            <a:blip r:embed="rId5" cstate="print"/>
            <a:stretch>
              <a:fillRect/>
            </a:stretch>
          </a:blipFill>
        </p:spPr>
        <p:txBody>
          <a:bodyPr wrap="square" lIns="0" tIns="0" rIns="0" bIns="0" rtlCol="0">
            <a:noAutofit/>
          </a:bodyPr>
          <a:lstStyle/>
          <a:p>
            <a:endParaRPr/>
          </a:p>
        </p:txBody>
      </p:sp>
      <p:sp>
        <p:nvSpPr>
          <p:cNvPr id="27" name="object 27"/>
          <p:cNvSpPr/>
          <p:nvPr/>
        </p:nvSpPr>
        <p:spPr>
          <a:xfrm>
            <a:off x="5178733" y="5790743"/>
            <a:ext cx="66039" cy="129031"/>
          </a:xfrm>
          <a:custGeom>
            <a:avLst/>
            <a:gdLst/>
            <a:ahLst/>
            <a:cxnLst/>
            <a:rect l="l" t="t" r="r" b="b"/>
            <a:pathLst>
              <a:path w="66039" h="129031">
                <a:moveTo>
                  <a:pt x="24384" y="0"/>
                </a:moveTo>
                <a:lnTo>
                  <a:pt x="0" y="8382"/>
                </a:lnTo>
                <a:lnTo>
                  <a:pt x="41656" y="129032"/>
                </a:lnTo>
                <a:lnTo>
                  <a:pt x="66040" y="120650"/>
                </a:lnTo>
                <a:lnTo>
                  <a:pt x="24384" y="0"/>
                </a:lnTo>
                <a:close/>
              </a:path>
            </a:pathLst>
          </a:custGeom>
          <a:solidFill>
            <a:srgbClr val="FFFFFF"/>
          </a:solidFill>
        </p:spPr>
        <p:txBody>
          <a:bodyPr wrap="square" lIns="0" tIns="0" rIns="0" bIns="0" rtlCol="0">
            <a:noAutofit/>
          </a:bodyPr>
          <a:lstStyle/>
          <a:p>
            <a:endParaRPr/>
          </a:p>
        </p:txBody>
      </p:sp>
      <p:sp>
        <p:nvSpPr>
          <p:cNvPr id="28" name="object 28"/>
          <p:cNvSpPr/>
          <p:nvPr/>
        </p:nvSpPr>
        <p:spPr>
          <a:xfrm>
            <a:off x="5232074" y="5792013"/>
            <a:ext cx="114045" cy="111125"/>
          </a:xfrm>
          <a:custGeom>
            <a:avLst/>
            <a:gdLst/>
            <a:ahLst/>
            <a:cxnLst/>
            <a:rect l="l" t="t" r="r" b="b"/>
            <a:pathLst>
              <a:path w="114045" h="111125">
                <a:moveTo>
                  <a:pt x="20827" y="17271"/>
                </a:moveTo>
                <a:lnTo>
                  <a:pt x="0" y="26288"/>
                </a:lnTo>
                <a:lnTo>
                  <a:pt x="36702" y="111124"/>
                </a:lnTo>
                <a:lnTo>
                  <a:pt x="59054" y="101472"/>
                </a:lnTo>
                <a:lnTo>
                  <a:pt x="42544" y="62991"/>
                </a:lnTo>
                <a:lnTo>
                  <a:pt x="38353" y="53466"/>
                </a:lnTo>
                <a:lnTo>
                  <a:pt x="36194" y="46735"/>
                </a:lnTo>
                <a:lnTo>
                  <a:pt x="35432" y="38734"/>
                </a:lnTo>
                <a:lnTo>
                  <a:pt x="36321" y="35051"/>
                </a:lnTo>
                <a:lnTo>
                  <a:pt x="38480" y="31495"/>
                </a:lnTo>
                <a:lnTo>
                  <a:pt x="39600" y="29717"/>
                </a:lnTo>
                <a:lnTo>
                  <a:pt x="26161" y="29717"/>
                </a:lnTo>
                <a:lnTo>
                  <a:pt x="20827" y="17271"/>
                </a:lnTo>
                <a:close/>
              </a:path>
              <a:path w="114045" h="111125">
                <a:moveTo>
                  <a:pt x="89950" y="22097"/>
                </a:moveTo>
                <a:lnTo>
                  <a:pt x="53593" y="22097"/>
                </a:lnTo>
                <a:lnTo>
                  <a:pt x="56387" y="22732"/>
                </a:lnTo>
                <a:lnTo>
                  <a:pt x="59181" y="23240"/>
                </a:lnTo>
                <a:lnTo>
                  <a:pt x="61594" y="24637"/>
                </a:lnTo>
                <a:lnTo>
                  <a:pt x="91566" y="87375"/>
                </a:lnTo>
                <a:lnTo>
                  <a:pt x="114045" y="77723"/>
                </a:lnTo>
                <a:lnTo>
                  <a:pt x="91185" y="25018"/>
                </a:lnTo>
                <a:lnTo>
                  <a:pt x="89950" y="22097"/>
                </a:lnTo>
                <a:close/>
              </a:path>
              <a:path w="114045" h="111125">
                <a:moveTo>
                  <a:pt x="57911" y="0"/>
                </a:moveTo>
                <a:lnTo>
                  <a:pt x="26161" y="29717"/>
                </a:lnTo>
                <a:lnTo>
                  <a:pt x="39600" y="29717"/>
                </a:lnTo>
                <a:lnTo>
                  <a:pt x="40639" y="28066"/>
                </a:lnTo>
                <a:lnTo>
                  <a:pt x="43687" y="25526"/>
                </a:lnTo>
                <a:lnTo>
                  <a:pt x="47624" y="23875"/>
                </a:lnTo>
                <a:lnTo>
                  <a:pt x="50672" y="22478"/>
                </a:lnTo>
                <a:lnTo>
                  <a:pt x="53593" y="22097"/>
                </a:lnTo>
                <a:lnTo>
                  <a:pt x="89950" y="22097"/>
                </a:lnTo>
                <a:lnTo>
                  <a:pt x="88391" y="18414"/>
                </a:lnTo>
                <a:lnTo>
                  <a:pt x="85851" y="13588"/>
                </a:lnTo>
                <a:lnTo>
                  <a:pt x="83438" y="10413"/>
                </a:lnTo>
                <a:lnTo>
                  <a:pt x="81152" y="7238"/>
                </a:lnTo>
                <a:lnTo>
                  <a:pt x="78231" y="4698"/>
                </a:lnTo>
                <a:lnTo>
                  <a:pt x="74929" y="2920"/>
                </a:lnTo>
                <a:lnTo>
                  <a:pt x="71627" y="1015"/>
                </a:lnTo>
                <a:lnTo>
                  <a:pt x="67563" y="126"/>
                </a:lnTo>
                <a:lnTo>
                  <a:pt x="62737" y="126"/>
                </a:lnTo>
                <a:lnTo>
                  <a:pt x="57911" y="0"/>
                </a:lnTo>
                <a:close/>
              </a:path>
            </a:pathLst>
          </a:custGeom>
          <a:solidFill>
            <a:srgbClr val="FFFFFF"/>
          </a:solidFill>
        </p:spPr>
        <p:txBody>
          <a:bodyPr wrap="square" lIns="0" tIns="0" rIns="0" bIns="0" rtlCol="0">
            <a:noAutofit/>
          </a:bodyPr>
          <a:lstStyle/>
          <a:p>
            <a:endParaRPr/>
          </a:p>
        </p:txBody>
      </p:sp>
      <p:sp>
        <p:nvSpPr>
          <p:cNvPr id="29" name="object 29"/>
          <p:cNvSpPr/>
          <p:nvPr/>
        </p:nvSpPr>
        <p:spPr>
          <a:xfrm>
            <a:off x="5316148" y="5722417"/>
            <a:ext cx="75691" cy="135128"/>
          </a:xfrm>
          <a:custGeom>
            <a:avLst/>
            <a:gdLst/>
            <a:ahLst/>
            <a:cxnLst/>
            <a:rect l="l" t="t" r="r" b="b"/>
            <a:pathLst>
              <a:path w="75691" h="135127">
                <a:moveTo>
                  <a:pt x="48196" y="69723"/>
                </a:moveTo>
                <a:lnTo>
                  <a:pt x="20827" y="69723"/>
                </a:lnTo>
                <a:lnTo>
                  <a:pt x="53847" y="135128"/>
                </a:lnTo>
                <a:lnTo>
                  <a:pt x="75691" y="124079"/>
                </a:lnTo>
                <a:lnTo>
                  <a:pt x="48196" y="69723"/>
                </a:lnTo>
                <a:close/>
              </a:path>
              <a:path w="75691" h="135127">
                <a:moveTo>
                  <a:pt x="40385" y="0"/>
                </a:moveTo>
                <a:lnTo>
                  <a:pt x="33400" y="1143"/>
                </a:lnTo>
                <a:lnTo>
                  <a:pt x="26923" y="3302"/>
                </a:lnTo>
                <a:lnTo>
                  <a:pt x="20700" y="6477"/>
                </a:lnTo>
                <a:lnTo>
                  <a:pt x="14604" y="9525"/>
                </a:lnTo>
                <a:lnTo>
                  <a:pt x="10159" y="13081"/>
                </a:lnTo>
                <a:lnTo>
                  <a:pt x="7238" y="17272"/>
                </a:lnTo>
                <a:lnTo>
                  <a:pt x="4444" y="21463"/>
                </a:lnTo>
                <a:lnTo>
                  <a:pt x="3047" y="25527"/>
                </a:lnTo>
                <a:lnTo>
                  <a:pt x="3555" y="33909"/>
                </a:lnTo>
                <a:lnTo>
                  <a:pt x="5460" y="39497"/>
                </a:lnTo>
                <a:lnTo>
                  <a:pt x="9016" y="46355"/>
                </a:lnTo>
                <a:lnTo>
                  <a:pt x="12191" y="52578"/>
                </a:lnTo>
                <a:lnTo>
                  <a:pt x="0" y="58674"/>
                </a:lnTo>
                <a:lnTo>
                  <a:pt x="8635" y="75946"/>
                </a:lnTo>
                <a:lnTo>
                  <a:pt x="20827" y="69723"/>
                </a:lnTo>
                <a:lnTo>
                  <a:pt x="48196" y="69723"/>
                </a:lnTo>
                <a:lnTo>
                  <a:pt x="42671" y="58801"/>
                </a:lnTo>
                <a:lnTo>
                  <a:pt x="58927" y="50546"/>
                </a:lnTo>
                <a:lnTo>
                  <a:pt x="54419" y="41529"/>
                </a:lnTo>
                <a:lnTo>
                  <a:pt x="33908" y="41529"/>
                </a:lnTo>
                <a:lnTo>
                  <a:pt x="30987" y="35687"/>
                </a:lnTo>
                <a:lnTo>
                  <a:pt x="28955" y="31496"/>
                </a:lnTo>
                <a:lnTo>
                  <a:pt x="28193" y="28321"/>
                </a:lnTo>
                <a:lnTo>
                  <a:pt x="29463" y="24003"/>
                </a:lnTo>
                <a:lnTo>
                  <a:pt x="31241" y="22098"/>
                </a:lnTo>
                <a:lnTo>
                  <a:pt x="34416" y="20574"/>
                </a:lnTo>
                <a:lnTo>
                  <a:pt x="37718" y="18923"/>
                </a:lnTo>
                <a:lnTo>
                  <a:pt x="41274" y="17653"/>
                </a:lnTo>
                <a:lnTo>
                  <a:pt x="45084" y="16764"/>
                </a:lnTo>
                <a:lnTo>
                  <a:pt x="40385" y="0"/>
                </a:lnTo>
                <a:close/>
              </a:path>
              <a:path w="75691" h="135127">
                <a:moveTo>
                  <a:pt x="50291" y="33274"/>
                </a:moveTo>
                <a:lnTo>
                  <a:pt x="33908" y="41529"/>
                </a:lnTo>
                <a:lnTo>
                  <a:pt x="54419" y="41529"/>
                </a:lnTo>
                <a:lnTo>
                  <a:pt x="50291" y="33274"/>
                </a:lnTo>
                <a:close/>
              </a:path>
            </a:pathLst>
          </a:custGeom>
          <a:solidFill>
            <a:srgbClr val="FFFFFF"/>
          </a:solidFill>
        </p:spPr>
        <p:txBody>
          <a:bodyPr wrap="square" lIns="0" tIns="0" rIns="0" bIns="0" rtlCol="0">
            <a:noAutofit/>
          </a:bodyPr>
          <a:lstStyle/>
          <a:p>
            <a:endParaRPr/>
          </a:p>
        </p:txBody>
      </p:sp>
      <p:sp>
        <p:nvSpPr>
          <p:cNvPr id="30" name="object 30"/>
          <p:cNvSpPr/>
          <p:nvPr/>
        </p:nvSpPr>
        <p:spPr>
          <a:xfrm>
            <a:off x="5385567" y="5722342"/>
            <a:ext cx="96292" cy="96967"/>
          </a:xfrm>
          <a:custGeom>
            <a:avLst/>
            <a:gdLst/>
            <a:ahLst/>
            <a:cxnLst/>
            <a:rect l="l" t="t" r="r" b="b"/>
            <a:pathLst>
              <a:path w="96292" h="96967">
                <a:moveTo>
                  <a:pt x="48300" y="0"/>
                </a:moveTo>
                <a:lnTo>
                  <a:pt x="12431" y="16069"/>
                </a:lnTo>
                <a:lnTo>
                  <a:pt x="0" y="52017"/>
                </a:lnTo>
                <a:lnTo>
                  <a:pt x="3" y="52779"/>
                </a:lnTo>
                <a:lnTo>
                  <a:pt x="29564" y="94445"/>
                </a:lnTo>
                <a:lnTo>
                  <a:pt x="40344" y="96967"/>
                </a:lnTo>
                <a:lnTo>
                  <a:pt x="56237" y="96613"/>
                </a:lnTo>
                <a:lnTo>
                  <a:pt x="67035" y="92466"/>
                </a:lnTo>
                <a:lnTo>
                  <a:pt x="81997" y="83613"/>
                </a:lnTo>
                <a:lnTo>
                  <a:pt x="87212" y="77163"/>
                </a:lnTo>
                <a:lnTo>
                  <a:pt x="50721" y="77163"/>
                </a:lnTo>
                <a:lnTo>
                  <a:pt x="38402" y="73099"/>
                </a:lnTo>
                <a:lnTo>
                  <a:pt x="33068" y="68019"/>
                </a:lnTo>
                <a:lnTo>
                  <a:pt x="23924" y="52017"/>
                </a:lnTo>
                <a:lnTo>
                  <a:pt x="22400" y="44905"/>
                </a:lnTo>
                <a:lnTo>
                  <a:pt x="23890" y="37539"/>
                </a:lnTo>
                <a:lnTo>
                  <a:pt x="45514" y="20521"/>
                </a:lnTo>
                <a:lnTo>
                  <a:pt x="85339" y="20521"/>
                </a:lnTo>
                <a:lnTo>
                  <a:pt x="82058" y="14730"/>
                </a:lnTo>
                <a:lnTo>
                  <a:pt x="72256" y="6697"/>
                </a:lnTo>
                <a:lnTo>
                  <a:pt x="60361" y="1616"/>
                </a:lnTo>
                <a:lnTo>
                  <a:pt x="48300" y="0"/>
                </a:lnTo>
                <a:close/>
              </a:path>
              <a:path w="96292" h="96967">
                <a:moveTo>
                  <a:pt x="85339" y="20521"/>
                </a:moveTo>
                <a:lnTo>
                  <a:pt x="45514" y="20521"/>
                </a:lnTo>
                <a:lnTo>
                  <a:pt x="51737" y="22553"/>
                </a:lnTo>
                <a:lnTo>
                  <a:pt x="57833" y="24712"/>
                </a:lnTo>
                <a:lnTo>
                  <a:pt x="63167" y="29665"/>
                </a:lnTo>
                <a:lnTo>
                  <a:pt x="67612" y="37539"/>
                </a:lnTo>
                <a:lnTo>
                  <a:pt x="72311" y="45667"/>
                </a:lnTo>
                <a:lnTo>
                  <a:pt x="73835" y="52779"/>
                </a:lnTo>
                <a:lnTo>
                  <a:pt x="72565" y="59256"/>
                </a:lnTo>
                <a:lnTo>
                  <a:pt x="71168" y="65606"/>
                </a:lnTo>
                <a:lnTo>
                  <a:pt x="67739" y="70305"/>
                </a:lnTo>
                <a:lnTo>
                  <a:pt x="62151" y="73480"/>
                </a:lnTo>
                <a:lnTo>
                  <a:pt x="56690" y="76655"/>
                </a:lnTo>
                <a:lnTo>
                  <a:pt x="50721" y="77163"/>
                </a:lnTo>
                <a:lnTo>
                  <a:pt x="87212" y="77163"/>
                </a:lnTo>
                <a:lnTo>
                  <a:pt x="89990" y="73729"/>
                </a:lnTo>
                <a:lnTo>
                  <a:pt x="94965" y="61741"/>
                </a:lnTo>
                <a:lnTo>
                  <a:pt x="96259" y="52779"/>
                </a:lnTo>
                <a:lnTo>
                  <a:pt x="96292" y="52017"/>
                </a:lnTo>
                <a:lnTo>
                  <a:pt x="95093" y="41961"/>
                </a:lnTo>
                <a:lnTo>
                  <a:pt x="90568" y="29750"/>
                </a:lnTo>
                <a:lnTo>
                  <a:pt x="85339" y="20521"/>
                </a:lnTo>
                <a:close/>
              </a:path>
            </a:pathLst>
          </a:custGeom>
          <a:solidFill>
            <a:srgbClr val="FFFFFF"/>
          </a:solidFill>
        </p:spPr>
        <p:txBody>
          <a:bodyPr wrap="square" lIns="0" tIns="0" rIns="0" bIns="0" rtlCol="0">
            <a:noAutofit/>
          </a:bodyPr>
          <a:lstStyle/>
          <a:p>
            <a:endParaRPr/>
          </a:p>
        </p:txBody>
      </p:sp>
      <p:sp>
        <p:nvSpPr>
          <p:cNvPr id="31" name="object 31"/>
          <p:cNvSpPr/>
          <p:nvPr/>
        </p:nvSpPr>
        <p:spPr>
          <a:xfrm>
            <a:off x="5462706" y="5670601"/>
            <a:ext cx="70103" cy="107950"/>
          </a:xfrm>
          <a:custGeom>
            <a:avLst/>
            <a:gdLst/>
            <a:ahLst/>
            <a:cxnLst/>
            <a:rect l="l" t="t" r="r" b="b"/>
            <a:pathLst>
              <a:path w="70103" h="107950">
                <a:moveTo>
                  <a:pt x="19176" y="17652"/>
                </a:moveTo>
                <a:lnTo>
                  <a:pt x="0" y="29844"/>
                </a:lnTo>
                <a:lnTo>
                  <a:pt x="49402" y="107949"/>
                </a:lnTo>
                <a:lnTo>
                  <a:pt x="70103" y="94868"/>
                </a:lnTo>
                <a:lnTo>
                  <a:pt x="50579" y="64060"/>
                </a:lnTo>
                <a:lnTo>
                  <a:pt x="43518" y="51677"/>
                </a:lnTo>
                <a:lnTo>
                  <a:pt x="40004" y="43560"/>
                </a:lnTo>
                <a:lnTo>
                  <a:pt x="38480" y="38607"/>
                </a:lnTo>
                <a:lnTo>
                  <a:pt x="38226" y="34670"/>
                </a:lnTo>
                <a:lnTo>
                  <a:pt x="39242" y="31876"/>
                </a:lnTo>
                <a:lnTo>
                  <a:pt x="40258" y="28955"/>
                </a:lnTo>
                <a:lnTo>
                  <a:pt x="40364" y="28828"/>
                </a:lnTo>
                <a:lnTo>
                  <a:pt x="26161" y="28828"/>
                </a:lnTo>
                <a:lnTo>
                  <a:pt x="19176" y="17652"/>
                </a:lnTo>
                <a:close/>
              </a:path>
              <a:path w="70103" h="107950">
                <a:moveTo>
                  <a:pt x="51942" y="0"/>
                </a:moveTo>
                <a:lnTo>
                  <a:pt x="45846" y="126"/>
                </a:lnTo>
                <a:lnTo>
                  <a:pt x="40512" y="1650"/>
                </a:lnTo>
                <a:lnTo>
                  <a:pt x="35813" y="4698"/>
                </a:lnTo>
                <a:lnTo>
                  <a:pt x="32511" y="6730"/>
                </a:lnTo>
                <a:lnTo>
                  <a:pt x="30098" y="9524"/>
                </a:lnTo>
                <a:lnTo>
                  <a:pt x="28447" y="12826"/>
                </a:lnTo>
                <a:lnTo>
                  <a:pt x="26923" y="16128"/>
                </a:lnTo>
                <a:lnTo>
                  <a:pt x="26161" y="21462"/>
                </a:lnTo>
                <a:lnTo>
                  <a:pt x="26161" y="28828"/>
                </a:lnTo>
                <a:lnTo>
                  <a:pt x="40364" y="28828"/>
                </a:lnTo>
                <a:lnTo>
                  <a:pt x="42163" y="26669"/>
                </a:lnTo>
                <a:lnTo>
                  <a:pt x="48005" y="22859"/>
                </a:lnTo>
                <a:lnTo>
                  <a:pt x="52069" y="21970"/>
                </a:lnTo>
                <a:lnTo>
                  <a:pt x="56867" y="21970"/>
                </a:lnTo>
                <a:lnTo>
                  <a:pt x="51942" y="0"/>
                </a:lnTo>
                <a:close/>
              </a:path>
              <a:path w="70103" h="107950">
                <a:moveTo>
                  <a:pt x="56867" y="21970"/>
                </a:moveTo>
                <a:lnTo>
                  <a:pt x="52069" y="21970"/>
                </a:lnTo>
                <a:lnTo>
                  <a:pt x="56895" y="22097"/>
                </a:lnTo>
                <a:close/>
              </a:path>
            </a:pathLst>
          </a:custGeom>
          <a:solidFill>
            <a:srgbClr val="FFFFFF"/>
          </a:solidFill>
        </p:spPr>
        <p:txBody>
          <a:bodyPr wrap="square" lIns="0" tIns="0" rIns="0" bIns="0" rtlCol="0">
            <a:noAutofit/>
          </a:bodyPr>
          <a:lstStyle/>
          <a:p>
            <a:endParaRPr/>
          </a:p>
        </p:txBody>
      </p:sp>
      <p:sp>
        <p:nvSpPr>
          <p:cNvPr id="32" name="object 32"/>
          <p:cNvSpPr/>
          <p:nvPr/>
        </p:nvSpPr>
        <p:spPr>
          <a:xfrm>
            <a:off x="5516554" y="5597068"/>
            <a:ext cx="164464" cy="145415"/>
          </a:xfrm>
          <a:custGeom>
            <a:avLst/>
            <a:gdLst/>
            <a:ahLst/>
            <a:cxnLst/>
            <a:rect l="l" t="t" r="r" b="b"/>
            <a:pathLst>
              <a:path w="164464" h="145414">
                <a:moveTo>
                  <a:pt x="18414" y="57023"/>
                </a:moveTo>
                <a:lnTo>
                  <a:pt x="0" y="70104"/>
                </a:lnTo>
                <a:lnTo>
                  <a:pt x="53720" y="145415"/>
                </a:lnTo>
                <a:lnTo>
                  <a:pt x="73532" y="131318"/>
                </a:lnTo>
                <a:lnTo>
                  <a:pt x="42417" y="87503"/>
                </a:lnTo>
                <a:lnTo>
                  <a:pt x="39242" y="81915"/>
                </a:lnTo>
                <a:lnTo>
                  <a:pt x="38099" y="77978"/>
                </a:lnTo>
                <a:lnTo>
                  <a:pt x="36829" y="74168"/>
                </a:lnTo>
                <a:lnTo>
                  <a:pt x="36956" y="70485"/>
                </a:lnTo>
                <a:lnTo>
                  <a:pt x="38132" y="67310"/>
                </a:lnTo>
                <a:lnTo>
                  <a:pt x="25653" y="67310"/>
                </a:lnTo>
                <a:lnTo>
                  <a:pt x="18414" y="57023"/>
                </a:lnTo>
                <a:close/>
              </a:path>
              <a:path w="164464" h="145414">
                <a:moveTo>
                  <a:pt x="88449" y="55880"/>
                </a:moveTo>
                <a:lnTo>
                  <a:pt x="54101" y="55880"/>
                </a:lnTo>
                <a:lnTo>
                  <a:pt x="56387" y="56769"/>
                </a:lnTo>
                <a:lnTo>
                  <a:pt x="58673" y="58293"/>
                </a:lnTo>
                <a:lnTo>
                  <a:pt x="60832" y="59944"/>
                </a:lnTo>
                <a:lnTo>
                  <a:pt x="64515" y="64389"/>
                </a:lnTo>
                <a:lnTo>
                  <a:pt x="69722" y="71755"/>
                </a:lnTo>
                <a:lnTo>
                  <a:pt x="99186" y="113030"/>
                </a:lnTo>
                <a:lnTo>
                  <a:pt x="119125" y="98806"/>
                </a:lnTo>
                <a:lnTo>
                  <a:pt x="93344" y="62611"/>
                </a:lnTo>
                <a:lnTo>
                  <a:pt x="88449" y="55880"/>
                </a:lnTo>
                <a:close/>
              </a:path>
              <a:path w="164464" h="145414">
                <a:moveTo>
                  <a:pt x="133613" y="23241"/>
                </a:moveTo>
                <a:lnTo>
                  <a:pt x="97662" y="23241"/>
                </a:lnTo>
                <a:lnTo>
                  <a:pt x="104393" y="25908"/>
                </a:lnTo>
                <a:lnTo>
                  <a:pt x="108457" y="30226"/>
                </a:lnTo>
                <a:lnTo>
                  <a:pt x="144525" y="80772"/>
                </a:lnTo>
                <a:lnTo>
                  <a:pt x="164464" y="66548"/>
                </a:lnTo>
                <a:lnTo>
                  <a:pt x="133613" y="23241"/>
                </a:lnTo>
                <a:close/>
              </a:path>
              <a:path w="164464" h="145414">
                <a:moveTo>
                  <a:pt x="60324" y="32131"/>
                </a:moveTo>
                <a:lnTo>
                  <a:pt x="28583" y="53878"/>
                </a:lnTo>
                <a:lnTo>
                  <a:pt x="25653" y="67310"/>
                </a:lnTo>
                <a:lnTo>
                  <a:pt x="38132" y="67310"/>
                </a:lnTo>
                <a:lnTo>
                  <a:pt x="39496" y="63627"/>
                </a:lnTo>
                <a:lnTo>
                  <a:pt x="41655" y="60833"/>
                </a:lnTo>
                <a:lnTo>
                  <a:pt x="44703" y="58674"/>
                </a:lnTo>
                <a:lnTo>
                  <a:pt x="47370" y="56896"/>
                </a:lnTo>
                <a:lnTo>
                  <a:pt x="49656" y="56007"/>
                </a:lnTo>
                <a:lnTo>
                  <a:pt x="51942" y="55880"/>
                </a:lnTo>
                <a:lnTo>
                  <a:pt x="88449" y="55880"/>
                </a:lnTo>
                <a:lnTo>
                  <a:pt x="88264" y="55626"/>
                </a:lnTo>
                <a:lnTo>
                  <a:pt x="85089" y="50038"/>
                </a:lnTo>
                <a:lnTo>
                  <a:pt x="83946" y="45974"/>
                </a:lnTo>
                <a:lnTo>
                  <a:pt x="82676" y="41910"/>
                </a:lnTo>
                <a:lnTo>
                  <a:pt x="82676" y="38100"/>
                </a:lnTo>
                <a:lnTo>
                  <a:pt x="83565" y="35433"/>
                </a:lnTo>
                <a:lnTo>
                  <a:pt x="70484" y="35433"/>
                </a:lnTo>
                <a:lnTo>
                  <a:pt x="65277" y="33020"/>
                </a:lnTo>
                <a:lnTo>
                  <a:pt x="60324" y="32131"/>
                </a:lnTo>
                <a:close/>
              </a:path>
              <a:path w="164464" h="145414">
                <a:moveTo>
                  <a:pt x="106806" y="0"/>
                </a:moveTo>
                <a:lnTo>
                  <a:pt x="72262" y="23495"/>
                </a:lnTo>
                <a:lnTo>
                  <a:pt x="70484" y="35433"/>
                </a:lnTo>
                <a:lnTo>
                  <a:pt x="83565" y="35433"/>
                </a:lnTo>
                <a:lnTo>
                  <a:pt x="83819" y="34671"/>
                </a:lnTo>
                <a:lnTo>
                  <a:pt x="85089" y="31242"/>
                </a:lnTo>
                <a:lnTo>
                  <a:pt x="87121" y="28448"/>
                </a:lnTo>
                <a:lnTo>
                  <a:pt x="89915" y="26543"/>
                </a:lnTo>
                <a:lnTo>
                  <a:pt x="93725" y="23749"/>
                </a:lnTo>
                <a:lnTo>
                  <a:pt x="97662" y="23241"/>
                </a:lnTo>
                <a:lnTo>
                  <a:pt x="133613" y="23241"/>
                </a:lnTo>
                <a:lnTo>
                  <a:pt x="130174" y="18415"/>
                </a:lnTo>
                <a:lnTo>
                  <a:pt x="124967" y="11176"/>
                </a:lnTo>
                <a:lnTo>
                  <a:pt x="120649" y="6477"/>
                </a:lnTo>
                <a:lnTo>
                  <a:pt x="116966" y="4318"/>
                </a:lnTo>
                <a:lnTo>
                  <a:pt x="112013" y="1270"/>
                </a:lnTo>
                <a:lnTo>
                  <a:pt x="106806" y="0"/>
                </a:lnTo>
                <a:close/>
              </a:path>
            </a:pathLst>
          </a:custGeom>
          <a:solidFill>
            <a:srgbClr val="FFFFFF"/>
          </a:solidFill>
        </p:spPr>
        <p:txBody>
          <a:bodyPr wrap="square" lIns="0" tIns="0" rIns="0" bIns="0" rtlCol="0">
            <a:noAutofit/>
          </a:bodyPr>
          <a:lstStyle/>
          <a:p>
            <a:endParaRPr/>
          </a:p>
        </p:txBody>
      </p:sp>
      <p:sp>
        <p:nvSpPr>
          <p:cNvPr id="33" name="object 33"/>
          <p:cNvSpPr/>
          <p:nvPr/>
        </p:nvSpPr>
        <p:spPr>
          <a:xfrm>
            <a:off x="5648125" y="5539282"/>
            <a:ext cx="112902" cy="104901"/>
          </a:xfrm>
          <a:custGeom>
            <a:avLst/>
            <a:gdLst/>
            <a:ahLst/>
            <a:cxnLst/>
            <a:rect l="l" t="t" r="r" b="b"/>
            <a:pathLst>
              <a:path w="112902" h="104901">
                <a:moveTo>
                  <a:pt x="76806" y="23240"/>
                </a:moveTo>
                <a:lnTo>
                  <a:pt x="38607" y="23240"/>
                </a:lnTo>
                <a:lnTo>
                  <a:pt x="44703" y="23494"/>
                </a:lnTo>
                <a:lnTo>
                  <a:pt x="47751" y="25272"/>
                </a:lnTo>
                <a:lnTo>
                  <a:pt x="52196" y="30860"/>
                </a:lnTo>
                <a:lnTo>
                  <a:pt x="49910" y="35051"/>
                </a:lnTo>
                <a:lnTo>
                  <a:pt x="44957" y="41655"/>
                </a:lnTo>
                <a:lnTo>
                  <a:pt x="37355" y="50672"/>
                </a:lnTo>
                <a:lnTo>
                  <a:pt x="31876" y="57022"/>
                </a:lnTo>
                <a:lnTo>
                  <a:pt x="28066" y="62610"/>
                </a:lnTo>
                <a:lnTo>
                  <a:pt x="25907" y="67182"/>
                </a:lnTo>
                <a:lnTo>
                  <a:pt x="23748" y="71627"/>
                </a:lnTo>
                <a:lnTo>
                  <a:pt x="23131" y="75437"/>
                </a:lnTo>
                <a:lnTo>
                  <a:pt x="23071" y="76961"/>
                </a:lnTo>
                <a:lnTo>
                  <a:pt x="24256" y="85851"/>
                </a:lnTo>
                <a:lnTo>
                  <a:pt x="26161" y="90169"/>
                </a:lnTo>
                <a:lnTo>
                  <a:pt x="29463" y="94233"/>
                </a:lnTo>
                <a:lnTo>
                  <a:pt x="34416" y="100456"/>
                </a:lnTo>
                <a:lnTo>
                  <a:pt x="40639" y="103758"/>
                </a:lnTo>
                <a:lnTo>
                  <a:pt x="48132" y="104393"/>
                </a:lnTo>
                <a:lnTo>
                  <a:pt x="55752" y="104901"/>
                </a:lnTo>
                <a:lnTo>
                  <a:pt x="63118" y="102234"/>
                </a:lnTo>
                <a:lnTo>
                  <a:pt x="70611" y="96265"/>
                </a:lnTo>
                <a:lnTo>
                  <a:pt x="74802" y="92836"/>
                </a:lnTo>
                <a:lnTo>
                  <a:pt x="78104" y="88899"/>
                </a:lnTo>
                <a:lnTo>
                  <a:pt x="81858" y="81787"/>
                </a:lnTo>
                <a:lnTo>
                  <a:pt x="59054" y="81787"/>
                </a:lnTo>
                <a:lnTo>
                  <a:pt x="55498" y="81406"/>
                </a:lnTo>
                <a:lnTo>
                  <a:pt x="51942" y="81152"/>
                </a:lnTo>
                <a:lnTo>
                  <a:pt x="49148" y="79628"/>
                </a:lnTo>
                <a:lnTo>
                  <a:pt x="46989" y="76961"/>
                </a:lnTo>
                <a:lnTo>
                  <a:pt x="44703" y="74294"/>
                </a:lnTo>
                <a:lnTo>
                  <a:pt x="57376" y="50037"/>
                </a:lnTo>
                <a:lnTo>
                  <a:pt x="60451" y="46100"/>
                </a:lnTo>
                <a:lnTo>
                  <a:pt x="62229" y="43306"/>
                </a:lnTo>
                <a:lnTo>
                  <a:pt x="92786" y="43306"/>
                </a:lnTo>
                <a:lnTo>
                  <a:pt x="76806" y="23240"/>
                </a:lnTo>
                <a:close/>
              </a:path>
              <a:path w="112902" h="104901">
                <a:moveTo>
                  <a:pt x="92786" y="43306"/>
                </a:moveTo>
                <a:lnTo>
                  <a:pt x="62229" y="43306"/>
                </a:lnTo>
                <a:lnTo>
                  <a:pt x="68960" y="51688"/>
                </a:lnTo>
                <a:lnTo>
                  <a:pt x="71119" y="54990"/>
                </a:lnTo>
                <a:lnTo>
                  <a:pt x="72008" y="57022"/>
                </a:lnTo>
                <a:lnTo>
                  <a:pt x="73278" y="60070"/>
                </a:lnTo>
                <a:lnTo>
                  <a:pt x="73405" y="63372"/>
                </a:lnTo>
                <a:lnTo>
                  <a:pt x="72450" y="67182"/>
                </a:lnTo>
                <a:lnTo>
                  <a:pt x="71246" y="71754"/>
                </a:lnTo>
                <a:lnTo>
                  <a:pt x="68833" y="75437"/>
                </a:lnTo>
                <a:lnTo>
                  <a:pt x="65404" y="78231"/>
                </a:lnTo>
                <a:lnTo>
                  <a:pt x="62356" y="80771"/>
                </a:lnTo>
                <a:lnTo>
                  <a:pt x="59054" y="81787"/>
                </a:lnTo>
                <a:lnTo>
                  <a:pt x="81858" y="81787"/>
                </a:lnTo>
                <a:lnTo>
                  <a:pt x="82930" y="79755"/>
                </a:lnTo>
                <a:lnTo>
                  <a:pt x="84417" y="74675"/>
                </a:lnTo>
                <a:lnTo>
                  <a:pt x="85216" y="68833"/>
                </a:lnTo>
                <a:lnTo>
                  <a:pt x="101312" y="68833"/>
                </a:lnTo>
                <a:lnTo>
                  <a:pt x="112902" y="59435"/>
                </a:lnTo>
                <a:lnTo>
                  <a:pt x="108457" y="57403"/>
                </a:lnTo>
                <a:lnTo>
                  <a:pt x="104774" y="54990"/>
                </a:lnTo>
                <a:lnTo>
                  <a:pt x="101726" y="52577"/>
                </a:lnTo>
                <a:lnTo>
                  <a:pt x="98678" y="50037"/>
                </a:lnTo>
                <a:lnTo>
                  <a:pt x="94614" y="45592"/>
                </a:lnTo>
                <a:lnTo>
                  <a:pt x="92786" y="43306"/>
                </a:lnTo>
                <a:close/>
              </a:path>
              <a:path w="112902" h="104901">
                <a:moveTo>
                  <a:pt x="101312" y="68833"/>
                </a:moveTo>
                <a:lnTo>
                  <a:pt x="85216" y="68833"/>
                </a:lnTo>
                <a:lnTo>
                  <a:pt x="85597" y="69087"/>
                </a:lnTo>
                <a:lnTo>
                  <a:pt x="86486" y="69595"/>
                </a:lnTo>
                <a:lnTo>
                  <a:pt x="90423" y="72389"/>
                </a:lnTo>
                <a:lnTo>
                  <a:pt x="92582" y="73786"/>
                </a:lnTo>
                <a:lnTo>
                  <a:pt x="94106" y="74675"/>
                </a:lnTo>
                <a:lnTo>
                  <a:pt x="101312" y="68833"/>
                </a:lnTo>
                <a:close/>
              </a:path>
              <a:path w="112902" h="104901">
                <a:moveTo>
                  <a:pt x="46354" y="0"/>
                </a:moveTo>
                <a:lnTo>
                  <a:pt x="7086" y="25762"/>
                </a:lnTo>
                <a:lnTo>
                  <a:pt x="0" y="42798"/>
                </a:lnTo>
                <a:lnTo>
                  <a:pt x="761" y="50672"/>
                </a:lnTo>
                <a:lnTo>
                  <a:pt x="4444" y="59181"/>
                </a:lnTo>
                <a:lnTo>
                  <a:pt x="24256" y="48386"/>
                </a:lnTo>
                <a:lnTo>
                  <a:pt x="22732" y="44068"/>
                </a:lnTo>
                <a:lnTo>
                  <a:pt x="22351" y="40512"/>
                </a:lnTo>
                <a:lnTo>
                  <a:pt x="23240" y="37718"/>
                </a:lnTo>
                <a:lnTo>
                  <a:pt x="24002" y="34797"/>
                </a:lnTo>
                <a:lnTo>
                  <a:pt x="26161" y="32003"/>
                </a:lnTo>
                <a:lnTo>
                  <a:pt x="29463" y="29209"/>
                </a:lnTo>
                <a:lnTo>
                  <a:pt x="34543" y="25272"/>
                </a:lnTo>
                <a:lnTo>
                  <a:pt x="38607" y="23240"/>
                </a:lnTo>
                <a:lnTo>
                  <a:pt x="76806" y="23240"/>
                </a:lnTo>
                <a:lnTo>
                  <a:pt x="65150" y="8635"/>
                </a:lnTo>
                <a:lnTo>
                  <a:pt x="59689" y="3682"/>
                </a:lnTo>
                <a:lnTo>
                  <a:pt x="51307" y="126"/>
                </a:lnTo>
                <a:lnTo>
                  <a:pt x="46354" y="0"/>
                </a:lnTo>
                <a:close/>
              </a:path>
            </a:pathLst>
          </a:custGeom>
          <a:solidFill>
            <a:srgbClr val="FFFFFF"/>
          </a:solidFill>
        </p:spPr>
        <p:txBody>
          <a:bodyPr wrap="square" lIns="0" tIns="0" rIns="0" bIns="0" rtlCol="0">
            <a:noAutofit/>
          </a:bodyPr>
          <a:lstStyle/>
          <a:p>
            <a:endParaRPr/>
          </a:p>
        </p:txBody>
      </p:sp>
      <p:sp>
        <p:nvSpPr>
          <p:cNvPr id="34" name="object 34"/>
          <p:cNvSpPr/>
          <p:nvPr/>
        </p:nvSpPr>
        <p:spPr>
          <a:xfrm>
            <a:off x="5701719" y="5476290"/>
            <a:ext cx="104394" cy="103886"/>
          </a:xfrm>
          <a:custGeom>
            <a:avLst/>
            <a:gdLst/>
            <a:ahLst/>
            <a:cxnLst/>
            <a:rect l="l" t="t" r="r" b="b"/>
            <a:pathLst>
              <a:path w="104394" h="103886">
                <a:moveTo>
                  <a:pt x="57446" y="55372"/>
                </a:moveTo>
                <a:lnTo>
                  <a:pt x="24892" y="55372"/>
                </a:lnTo>
                <a:lnTo>
                  <a:pt x="51435" y="85725"/>
                </a:lnTo>
                <a:lnTo>
                  <a:pt x="57023" y="92329"/>
                </a:lnTo>
                <a:lnTo>
                  <a:pt x="72136" y="103123"/>
                </a:lnTo>
                <a:lnTo>
                  <a:pt x="74930" y="103886"/>
                </a:lnTo>
                <a:lnTo>
                  <a:pt x="78105" y="103632"/>
                </a:lnTo>
                <a:lnTo>
                  <a:pt x="81788" y="102362"/>
                </a:lnTo>
                <a:lnTo>
                  <a:pt x="85471" y="101219"/>
                </a:lnTo>
                <a:lnTo>
                  <a:pt x="88900" y="99187"/>
                </a:lnTo>
                <a:lnTo>
                  <a:pt x="97663" y="91440"/>
                </a:lnTo>
                <a:lnTo>
                  <a:pt x="101727" y="86360"/>
                </a:lnTo>
                <a:lnTo>
                  <a:pt x="104394" y="80772"/>
                </a:lnTo>
                <a:lnTo>
                  <a:pt x="101380" y="77978"/>
                </a:lnTo>
                <a:lnTo>
                  <a:pt x="79248" y="77978"/>
                </a:lnTo>
                <a:lnTo>
                  <a:pt x="77978" y="77724"/>
                </a:lnTo>
                <a:lnTo>
                  <a:pt x="76962" y="76962"/>
                </a:lnTo>
                <a:lnTo>
                  <a:pt x="75819" y="76200"/>
                </a:lnTo>
                <a:lnTo>
                  <a:pt x="72898" y="73025"/>
                </a:lnTo>
                <a:lnTo>
                  <a:pt x="67818" y="67310"/>
                </a:lnTo>
                <a:lnTo>
                  <a:pt x="57446" y="55372"/>
                </a:lnTo>
                <a:close/>
              </a:path>
              <a:path w="104394" h="103886">
                <a:moveTo>
                  <a:pt x="90424" y="67818"/>
                </a:moveTo>
                <a:lnTo>
                  <a:pt x="88138" y="71882"/>
                </a:lnTo>
                <a:lnTo>
                  <a:pt x="86233" y="74549"/>
                </a:lnTo>
                <a:lnTo>
                  <a:pt x="84455" y="76073"/>
                </a:lnTo>
                <a:lnTo>
                  <a:pt x="83312" y="77089"/>
                </a:lnTo>
                <a:lnTo>
                  <a:pt x="81915" y="77724"/>
                </a:lnTo>
                <a:lnTo>
                  <a:pt x="79248" y="77978"/>
                </a:lnTo>
                <a:lnTo>
                  <a:pt x="101380" y="77978"/>
                </a:lnTo>
                <a:lnTo>
                  <a:pt x="90424" y="67818"/>
                </a:lnTo>
                <a:close/>
              </a:path>
              <a:path w="104394" h="103886">
                <a:moveTo>
                  <a:pt x="9144" y="0"/>
                </a:moveTo>
                <a:lnTo>
                  <a:pt x="0" y="26797"/>
                </a:lnTo>
                <a:lnTo>
                  <a:pt x="12065" y="40640"/>
                </a:lnTo>
                <a:lnTo>
                  <a:pt x="3556" y="48133"/>
                </a:lnTo>
                <a:lnTo>
                  <a:pt x="16383" y="62737"/>
                </a:lnTo>
                <a:lnTo>
                  <a:pt x="24892" y="55372"/>
                </a:lnTo>
                <a:lnTo>
                  <a:pt x="57446" y="55372"/>
                </a:lnTo>
                <a:lnTo>
                  <a:pt x="43434" y="39243"/>
                </a:lnTo>
                <a:lnTo>
                  <a:pt x="56007" y="28321"/>
                </a:lnTo>
                <a:lnTo>
                  <a:pt x="52689" y="24511"/>
                </a:lnTo>
                <a:lnTo>
                  <a:pt x="30607" y="24511"/>
                </a:lnTo>
                <a:lnTo>
                  <a:pt x="9144" y="0"/>
                </a:lnTo>
                <a:close/>
              </a:path>
              <a:path w="104394" h="103886">
                <a:moveTo>
                  <a:pt x="43180" y="13589"/>
                </a:moveTo>
                <a:lnTo>
                  <a:pt x="30607" y="24511"/>
                </a:lnTo>
                <a:lnTo>
                  <a:pt x="52689" y="24511"/>
                </a:lnTo>
                <a:lnTo>
                  <a:pt x="43180" y="13589"/>
                </a:lnTo>
                <a:close/>
              </a:path>
            </a:pathLst>
          </a:custGeom>
          <a:solidFill>
            <a:srgbClr val="FFFFFF"/>
          </a:solidFill>
        </p:spPr>
        <p:txBody>
          <a:bodyPr wrap="square" lIns="0" tIns="0" rIns="0" bIns="0" rtlCol="0">
            <a:noAutofit/>
          </a:bodyPr>
          <a:lstStyle/>
          <a:p>
            <a:endParaRPr/>
          </a:p>
        </p:txBody>
      </p:sp>
      <p:sp>
        <p:nvSpPr>
          <p:cNvPr id="35" name="object 35"/>
          <p:cNvSpPr/>
          <p:nvPr/>
        </p:nvSpPr>
        <p:spPr>
          <a:xfrm>
            <a:off x="5731437" y="5437809"/>
            <a:ext cx="104521" cy="110362"/>
          </a:xfrm>
          <a:custGeom>
            <a:avLst/>
            <a:gdLst/>
            <a:ahLst/>
            <a:cxnLst/>
            <a:rect l="l" t="t" r="r" b="b"/>
            <a:pathLst>
              <a:path w="104521" h="110362">
                <a:moveTo>
                  <a:pt x="41783" y="25907"/>
                </a:moveTo>
                <a:lnTo>
                  <a:pt x="23749" y="42417"/>
                </a:lnTo>
                <a:lnTo>
                  <a:pt x="86614" y="110362"/>
                </a:lnTo>
                <a:lnTo>
                  <a:pt x="104521" y="93725"/>
                </a:lnTo>
                <a:lnTo>
                  <a:pt x="41783" y="25907"/>
                </a:lnTo>
                <a:close/>
              </a:path>
              <a:path w="104521" h="110362">
                <a:moveTo>
                  <a:pt x="17907" y="0"/>
                </a:moveTo>
                <a:lnTo>
                  <a:pt x="0" y="16636"/>
                </a:lnTo>
                <a:lnTo>
                  <a:pt x="15367" y="33273"/>
                </a:lnTo>
                <a:lnTo>
                  <a:pt x="33274" y="16636"/>
                </a:lnTo>
                <a:lnTo>
                  <a:pt x="17907" y="0"/>
                </a:lnTo>
                <a:close/>
              </a:path>
            </a:pathLst>
          </a:custGeom>
          <a:solidFill>
            <a:srgbClr val="FFFFFF"/>
          </a:solidFill>
        </p:spPr>
        <p:txBody>
          <a:bodyPr wrap="square" lIns="0" tIns="0" rIns="0" bIns="0" rtlCol="0">
            <a:noAutofit/>
          </a:bodyPr>
          <a:lstStyle/>
          <a:p>
            <a:endParaRPr/>
          </a:p>
        </p:txBody>
      </p:sp>
      <p:sp>
        <p:nvSpPr>
          <p:cNvPr id="36" name="object 36"/>
          <p:cNvSpPr/>
          <p:nvPr/>
        </p:nvSpPr>
        <p:spPr>
          <a:xfrm>
            <a:off x="5802504" y="5404468"/>
            <a:ext cx="96973" cy="96476"/>
          </a:xfrm>
          <a:custGeom>
            <a:avLst/>
            <a:gdLst/>
            <a:ahLst/>
            <a:cxnLst/>
            <a:rect l="l" t="t" r="r" b="b"/>
            <a:pathLst>
              <a:path w="96973" h="96476">
                <a:moveTo>
                  <a:pt x="36686" y="0"/>
                </a:moveTo>
                <a:lnTo>
                  <a:pt x="5803" y="25040"/>
                </a:lnTo>
                <a:lnTo>
                  <a:pt x="0" y="48999"/>
                </a:lnTo>
                <a:lnTo>
                  <a:pt x="2904" y="62616"/>
                </a:lnTo>
                <a:lnTo>
                  <a:pt x="40243" y="95777"/>
                </a:lnTo>
                <a:lnTo>
                  <a:pt x="51750" y="96476"/>
                </a:lnTo>
                <a:lnTo>
                  <a:pt x="65247" y="93312"/>
                </a:lnTo>
                <a:lnTo>
                  <a:pt x="75425" y="87622"/>
                </a:lnTo>
                <a:lnTo>
                  <a:pt x="86208" y="78078"/>
                </a:lnTo>
                <a:lnTo>
                  <a:pt x="88833" y="73981"/>
                </a:lnTo>
                <a:lnTo>
                  <a:pt x="59108" y="73981"/>
                </a:lnTo>
                <a:lnTo>
                  <a:pt x="52504" y="73600"/>
                </a:lnTo>
                <a:lnTo>
                  <a:pt x="22151" y="37532"/>
                </a:lnTo>
                <a:lnTo>
                  <a:pt x="24183" y="31944"/>
                </a:lnTo>
                <a:lnTo>
                  <a:pt x="28628" y="27499"/>
                </a:lnTo>
                <a:lnTo>
                  <a:pt x="33073" y="22927"/>
                </a:lnTo>
                <a:lnTo>
                  <a:pt x="38661" y="20768"/>
                </a:lnTo>
                <a:lnTo>
                  <a:pt x="87586" y="20768"/>
                </a:lnTo>
                <a:lnTo>
                  <a:pt x="87014" y="19847"/>
                </a:lnTo>
                <a:lnTo>
                  <a:pt x="75659" y="7727"/>
                </a:lnTo>
                <a:lnTo>
                  <a:pt x="65993" y="2791"/>
                </a:lnTo>
                <a:lnTo>
                  <a:pt x="53423" y="153"/>
                </a:lnTo>
                <a:lnTo>
                  <a:pt x="36686" y="0"/>
                </a:lnTo>
                <a:close/>
              </a:path>
              <a:path w="96973" h="96476">
                <a:moveTo>
                  <a:pt x="87586" y="20768"/>
                </a:moveTo>
                <a:lnTo>
                  <a:pt x="38661" y="20768"/>
                </a:lnTo>
                <a:lnTo>
                  <a:pt x="51615" y="21530"/>
                </a:lnTo>
                <a:lnTo>
                  <a:pt x="58092" y="24832"/>
                </a:lnTo>
                <a:lnTo>
                  <a:pt x="71173" y="37659"/>
                </a:lnTo>
                <a:lnTo>
                  <a:pt x="74729" y="44263"/>
                </a:lnTo>
                <a:lnTo>
                  <a:pt x="75110" y="50740"/>
                </a:lnTo>
                <a:lnTo>
                  <a:pt x="75618" y="57217"/>
                </a:lnTo>
                <a:lnTo>
                  <a:pt x="73586" y="62678"/>
                </a:lnTo>
                <a:lnTo>
                  <a:pt x="69014" y="67250"/>
                </a:lnTo>
                <a:lnTo>
                  <a:pt x="64569" y="71822"/>
                </a:lnTo>
                <a:lnTo>
                  <a:pt x="59108" y="73981"/>
                </a:lnTo>
                <a:lnTo>
                  <a:pt x="88833" y="73981"/>
                </a:lnTo>
                <a:lnTo>
                  <a:pt x="92504" y="68247"/>
                </a:lnTo>
                <a:lnTo>
                  <a:pt x="96119" y="56311"/>
                </a:lnTo>
                <a:lnTo>
                  <a:pt x="96973" y="41315"/>
                </a:lnTo>
                <a:lnTo>
                  <a:pt x="93825" y="30794"/>
                </a:lnTo>
                <a:lnTo>
                  <a:pt x="87586" y="20768"/>
                </a:lnTo>
                <a:close/>
              </a:path>
            </a:pathLst>
          </a:custGeom>
          <a:solidFill>
            <a:srgbClr val="FFFFFF"/>
          </a:solidFill>
        </p:spPr>
        <p:txBody>
          <a:bodyPr wrap="square" lIns="0" tIns="0" rIns="0" bIns="0" rtlCol="0">
            <a:noAutofit/>
          </a:bodyPr>
          <a:lstStyle/>
          <a:p>
            <a:endParaRPr/>
          </a:p>
        </p:txBody>
      </p:sp>
      <p:sp>
        <p:nvSpPr>
          <p:cNvPr id="37" name="object 37"/>
          <p:cNvSpPr/>
          <p:nvPr/>
        </p:nvSpPr>
        <p:spPr>
          <a:xfrm>
            <a:off x="5858945" y="5322367"/>
            <a:ext cx="124967" cy="114173"/>
          </a:xfrm>
          <a:custGeom>
            <a:avLst/>
            <a:gdLst/>
            <a:ahLst/>
            <a:cxnLst/>
            <a:rect l="l" t="t" r="r" b="b"/>
            <a:pathLst>
              <a:path w="124967" h="114173">
                <a:moveTo>
                  <a:pt x="14605" y="37465"/>
                </a:moveTo>
                <a:lnTo>
                  <a:pt x="0" y="54864"/>
                </a:lnTo>
                <a:lnTo>
                  <a:pt x="70993" y="114173"/>
                </a:lnTo>
                <a:lnTo>
                  <a:pt x="86614" y="95377"/>
                </a:lnTo>
                <a:lnTo>
                  <a:pt x="46609" y="61849"/>
                </a:lnTo>
                <a:lnTo>
                  <a:pt x="41529" y="56896"/>
                </a:lnTo>
                <a:lnTo>
                  <a:pt x="39370" y="53467"/>
                </a:lnTo>
                <a:lnTo>
                  <a:pt x="37338" y="50038"/>
                </a:lnTo>
                <a:lnTo>
                  <a:pt x="36449" y="46355"/>
                </a:lnTo>
                <a:lnTo>
                  <a:pt x="36472" y="46101"/>
                </a:lnTo>
                <a:lnTo>
                  <a:pt x="25019" y="46101"/>
                </a:lnTo>
                <a:lnTo>
                  <a:pt x="14605" y="37465"/>
                </a:lnTo>
                <a:close/>
              </a:path>
              <a:path w="124967" h="114173">
                <a:moveTo>
                  <a:pt x="96340" y="25527"/>
                </a:moveTo>
                <a:lnTo>
                  <a:pt x="51562" y="25526"/>
                </a:lnTo>
                <a:lnTo>
                  <a:pt x="54356" y="25654"/>
                </a:lnTo>
                <a:lnTo>
                  <a:pt x="57277" y="26797"/>
                </a:lnTo>
                <a:lnTo>
                  <a:pt x="60198" y="27813"/>
                </a:lnTo>
                <a:lnTo>
                  <a:pt x="65405" y="31623"/>
                </a:lnTo>
                <a:lnTo>
                  <a:pt x="73152" y="37973"/>
                </a:lnTo>
                <a:lnTo>
                  <a:pt x="109347" y="68199"/>
                </a:lnTo>
                <a:lnTo>
                  <a:pt x="124968" y="49530"/>
                </a:lnTo>
                <a:lnTo>
                  <a:pt x="96340" y="25527"/>
                </a:lnTo>
                <a:close/>
              </a:path>
              <a:path w="124967" h="114173">
                <a:moveTo>
                  <a:pt x="52705" y="0"/>
                </a:moveTo>
                <a:lnTo>
                  <a:pt x="48641" y="1015"/>
                </a:lnTo>
                <a:lnTo>
                  <a:pt x="44323" y="3175"/>
                </a:lnTo>
                <a:lnTo>
                  <a:pt x="39878" y="5334"/>
                </a:lnTo>
                <a:lnTo>
                  <a:pt x="35941" y="8509"/>
                </a:lnTo>
                <a:lnTo>
                  <a:pt x="32512" y="12700"/>
                </a:lnTo>
                <a:lnTo>
                  <a:pt x="27006" y="21381"/>
                </a:lnTo>
                <a:lnTo>
                  <a:pt x="24020" y="33103"/>
                </a:lnTo>
                <a:lnTo>
                  <a:pt x="25019" y="46101"/>
                </a:lnTo>
                <a:lnTo>
                  <a:pt x="36472" y="46101"/>
                </a:lnTo>
                <a:lnTo>
                  <a:pt x="37211" y="38100"/>
                </a:lnTo>
                <a:lnTo>
                  <a:pt x="38735" y="34544"/>
                </a:lnTo>
                <a:lnTo>
                  <a:pt x="41402" y="31242"/>
                </a:lnTo>
                <a:lnTo>
                  <a:pt x="43561" y="28701"/>
                </a:lnTo>
                <a:lnTo>
                  <a:pt x="45974" y="27051"/>
                </a:lnTo>
                <a:lnTo>
                  <a:pt x="51562" y="25526"/>
                </a:lnTo>
                <a:lnTo>
                  <a:pt x="96340" y="25527"/>
                </a:lnTo>
                <a:lnTo>
                  <a:pt x="75438" y="8001"/>
                </a:lnTo>
                <a:lnTo>
                  <a:pt x="56515" y="254"/>
                </a:lnTo>
                <a:lnTo>
                  <a:pt x="52705" y="0"/>
                </a:lnTo>
                <a:close/>
              </a:path>
            </a:pathLst>
          </a:custGeom>
          <a:solidFill>
            <a:srgbClr val="FFFFFF"/>
          </a:solidFill>
        </p:spPr>
        <p:txBody>
          <a:bodyPr wrap="square" lIns="0" tIns="0" rIns="0" bIns="0" rtlCol="0">
            <a:noAutofit/>
          </a:bodyPr>
          <a:lstStyle/>
          <a:p>
            <a:endParaRPr/>
          </a:p>
        </p:txBody>
      </p:sp>
      <p:sp>
        <p:nvSpPr>
          <p:cNvPr id="38" name="object 38"/>
          <p:cNvSpPr/>
          <p:nvPr/>
        </p:nvSpPr>
        <p:spPr>
          <a:xfrm>
            <a:off x="171021" y="1366126"/>
            <a:ext cx="8849233" cy="320039"/>
          </a:xfrm>
          <a:custGeom>
            <a:avLst/>
            <a:gdLst/>
            <a:ahLst/>
            <a:cxnLst/>
            <a:rect l="l" t="t" r="r" b="b"/>
            <a:pathLst>
              <a:path w="8849233" h="320039">
                <a:moveTo>
                  <a:pt x="8795893" y="0"/>
                </a:moveTo>
                <a:lnTo>
                  <a:pt x="39847" y="1720"/>
                </a:lnTo>
                <a:lnTo>
                  <a:pt x="7422" y="26175"/>
                </a:lnTo>
                <a:lnTo>
                  <a:pt x="0" y="53339"/>
                </a:lnTo>
                <a:lnTo>
                  <a:pt x="1720" y="280192"/>
                </a:lnTo>
                <a:lnTo>
                  <a:pt x="26175" y="312617"/>
                </a:lnTo>
                <a:lnTo>
                  <a:pt x="53340" y="320039"/>
                </a:lnTo>
                <a:lnTo>
                  <a:pt x="8809385" y="318319"/>
                </a:lnTo>
                <a:lnTo>
                  <a:pt x="8841810" y="293864"/>
                </a:lnTo>
                <a:lnTo>
                  <a:pt x="8849233" y="266699"/>
                </a:lnTo>
                <a:lnTo>
                  <a:pt x="8847512" y="39847"/>
                </a:lnTo>
                <a:lnTo>
                  <a:pt x="8823057" y="7422"/>
                </a:lnTo>
                <a:lnTo>
                  <a:pt x="8795893" y="0"/>
                </a:lnTo>
                <a:close/>
              </a:path>
            </a:pathLst>
          </a:custGeom>
          <a:solidFill>
            <a:schemeClr val="bg1">
              <a:lumMod val="50000"/>
            </a:schemeClr>
          </a:solidFill>
        </p:spPr>
        <p:txBody>
          <a:bodyPr wrap="square" lIns="0" tIns="0" rIns="0" bIns="0" rtlCol="0">
            <a:noAutofit/>
          </a:bodyPr>
          <a:lstStyle/>
          <a:p>
            <a:endParaRPr/>
          </a:p>
        </p:txBody>
      </p:sp>
      <p:sp>
        <p:nvSpPr>
          <p:cNvPr id="39" name="object 39"/>
          <p:cNvSpPr txBox="1"/>
          <p:nvPr/>
        </p:nvSpPr>
        <p:spPr>
          <a:xfrm>
            <a:off x="946467" y="1417942"/>
            <a:ext cx="7251065" cy="203200"/>
          </a:xfrm>
          <a:prstGeom prst="rect">
            <a:avLst/>
          </a:prstGeom>
        </p:spPr>
        <p:txBody>
          <a:bodyPr vert="horz" wrap="square" lIns="0" tIns="0" rIns="0" bIns="0" rtlCol="0">
            <a:noAutofit/>
          </a:bodyPr>
          <a:lstStyle/>
          <a:p>
            <a:pPr marL="12700">
              <a:lnSpc>
                <a:spcPct val="100000"/>
              </a:lnSpc>
            </a:pPr>
            <a:r>
              <a:rPr sz="1200" b="1" spc="-30" dirty="0" smtClean="0">
                <a:solidFill>
                  <a:srgbClr val="FFFFFF"/>
                </a:solidFill>
                <a:latin typeface="Calibri"/>
                <a:cs typeface="Calibri"/>
              </a:rPr>
              <a:t>P</a:t>
            </a:r>
            <a:r>
              <a:rPr sz="1200" b="1" spc="0" dirty="0" smtClean="0">
                <a:solidFill>
                  <a:srgbClr val="FFFFFF"/>
                </a:solidFill>
                <a:latin typeface="Calibri"/>
                <a:cs typeface="Calibri"/>
              </a:rPr>
              <a:t>ort</a:t>
            </a:r>
            <a:r>
              <a:rPr sz="1200" b="1" spc="-10" dirty="0" smtClean="0">
                <a:solidFill>
                  <a:srgbClr val="FFFFFF"/>
                </a:solidFill>
                <a:latin typeface="Calibri"/>
                <a:cs typeface="Calibri"/>
              </a:rPr>
              <a:t>f</a:t>
            </a:r>
            <a:r>
              <a:rPr sz="1200" b="1" spc="0" dirty="0" smtClean="0">
                <a:solidFill>
                  <a:srgbClr val="FFFFFF"/>
                </a:solidFill>
                <a:latin typeface="Calibri"/>
                <a:cs typeface="Calibri"/>
              </a:rPr>
              <a:t>olio</a:t>
            </a:r>
            <a:r>
              <a:rPr sz="1200" b="1" spc="5" dirty="0" smtClean="0">
                <a:solidFill>
                  <a:srgbClr val="FFFFFF"/>
                </a:solidFill>
                <a:latin typeface="Calibri"/>
                <a:cs typeface="Calibri"/>
              </a:rPr>
              <a:t> </a:t>
            </a:r>
            <a:r>
              <a:rPr sz="1200" b="1" spc="0" dirty="0" smtClean="0">
                <a:solidFill>
                  <a:srgbClr val="FFFFFF"/>
                </a:solidFill>
                <a:latin typeface="Calibri"/>
                <a:cs typeface="Calibri"/>
              </a:rPr>
              <a:t>of</a:t>
            </a:r>
            <a:r>
              <a:rPr sz="1200" b="1" spc="-5" dirty="0" smtClean="0">
                <a:solidFill>
                  <a:srgbClr val="FFFFFF"/>
                </a:solidFill>
                <a:latin typeface="Calibri"/>
                <a:cs typeface="Calibri"/>
              </a:rPr>
              <a:t> </a:t>
            </a:r>
            <a:r>
              <a:rPr sz="1200" b="1" spc="-15" dirty="0" smtClean="0">
                <a:solidFill>
                  <a:srgbClr val="FFFFFF"/>
                </a:solidFill>
                <a:latin typeface="Calibri"/>
                <a:cs typeface="Calibri"/>
              </a:rPr>
              <a:t>c</a:t>
            </a:r>
            <a:r>
              <a:rPr sz="1200" b="1" spc="0" dirty="0" smtClean="0">
                <a:solidFill>
                  <a:srgbClr val="FFFFFF"/>
                </a:solidFill>
                <a:latin typeface="Calibri"/>
                <a:cs typeface="Calibri"/>
              </a:rPr>
              <a:t>omple</a:t>
            </a:r>
            <a:r>
              <a:rPr sz="1200" b="1" spc="-5" dirty="0" smtClean="0">
                <a:solidFill>
                  <a:srgbClr val="FFFFFF"/>
                </a:solidFill>
                <a:latin typeface="Calibri"/>
                <a:cs typeface="Calibri"/>
              </a:rPr>
              <a:t>m</a:t>
            </a:r>
            <a:r>
              <a:rPr sz="1200" b="1" spc="0" dirty="0" smtClean="0">
                <a:solidFill>
                  <a:srgbClr val="FFFFFF"/>
                </a:solidFill>
                <a:latin typeface="Calibri"/>
                <a:cs typeface="Calibri"/>
              </a:rPr>
              <a:t>e</a:t>
            </a:r>
            <a:r>
              <a:rPr sz="1200" b="1" spc="-10" dirty="0" smtClean="0">
                <a:solidFill>
                  <a:srgbClr val="FFFFFF"/>
                </a:solidFill>
                <a:latin typeface="Calibri"/>
                <a:cs typeface="Calibri"/>
              </a:rPr>
              <a:t>nt</a:t>
            </a:r>
            <a:r>
              <a:rPr sz="1200" b="1" spc="0" dirty="0" smtClean="0">
                <a:solidFill>
                  <a:srgbClr val="FFFFFF"/>
                </a:solidFill>
                <a:latin typeface="Calibri"/>
                <a:cs typeface="Calibri"/>
              </a:rPr>
              <a:t>a</a:t>
            </a:r>
            <a:r>
              <a:rPr sz="1200" b="1" spc="10" dirty="0" smtClean="0">
                <a:solidFill>
                  <a:srgbClr val="FFFFFF"/>
                </a:solidFill>
                <a:latin typeface="Calibri"/>
                <a:cs typeface="Calibri"/>
              </a:rPr>
              <a:t>r</a:t>
            </a:r>
            <a:r>
              <a:rPr sz="1200" b="1" spc="0" dirty="0" smtClean="0">
                <a:solidFill>
                  <a:srgbClr val="FFFFFF"/>
                </a:solidFill>
                <a:latin typeface="Calibri"/>
                <a:cs typeface="Calibri"/>
              </a:rPr>
              <a:t>y</a:t>
            </a:r>
            <a:r>
              <a:rPr sz="1200" b="1" spc="15" dirty="0" smtClean="0">
                <a:solidFill>
                  <a:srgbClr val="FFFFFF"/>
                </a:solidFill>
                <a:latin typeface="Calibri"/>
                <a:cs typeface="Calibri"/>
              </a:rPr>
              <a:t> </a:t>
            </a:r>
            <a:r>
              <a:rPr sz="1200" b="1" spc="-5" dirty="0" smtClean="0">
                <a:solidFill>
                  <a:srgbClr val="FFFFFF"/>
                </a:solidFill>
                <a:latin typeface="Calibri"/>
                <a:cs typeface="Calibri"/>
              </a:rPr>
              <a:t>s</a:t>
            </a:r>
            <a:r>
              <a:rPr sz="1200" b="1" spc="0" dirty="0" smtClean="0">
                <a:solidFill>
                  <a:srgbClr val="FFFFFF"/>
                </a:solidFill>
                <a:latin typeface="Calibri"/>
                <a:cs typeface="Calibri"/>
              </a:rPr>
              <a:t>olut</a:t>
            </a:r>
            <a:r>
              <a:rPr sz="1200" b="1" spc="5" dirty="0" smtClean="0">
                <a:solidFill>
                  <a:srgbClr val="FFFFFF"/>
                </a:solidFill>
                <a:latin typeface="Calibri"/>
                <a:cs typeface="Calibri"/>
              </a:rPr>
              <a:t>i</a:t>
            </a:r>
            <a:r>
              <a:rPr sz="1200" b="1" spc="0" dirty="0" smtClean="0">
                <a:solidFill>
                  <a:srgbClr val="FFFFFF"/>
                </a:solidFill>
                <a:latin typeface="Calibri"/>
                <a:cs typeface="Calibri"/>
              </a:rPr>
              <a:t>ons</a:t>
            </a:r>
            <a:r>
              <a:rPr sz="1200" b="1" spc="10" dirty="0" smtClean="0">
                <a:solidFill>
                  <a:srgbClr val="FFFFFF"/>
                </a:solidFill>
                <a:latin typeface="Calibri"/>
                <a:cs typeface="Calibri"/>
              </a:rPr>
              <a:t> </a:t>
            </a:r>
            <a:r>
              <a:rPr sz="1200" b="1" spc="0" dirty="0" smtClean="0">
                <a:solidFill>
                  <a:srgbClr val="FFFFFF"/>
                </a:solidFill>
                <a:latin typeface="Calibri"/>
                <a:cs typeface="Calibri"/>
              </a:rPr>
              <a:t>a</a:t>
            </a:r>
            <a:r>
              <a:rPr sz="1200" b="1" spc="5" dirty="0" smtClean="0">
                <a:solidFill>
                  <a:srgbClr val="FFFFFF"/>
                </a:solidFill>
                <a:latin typeface="Calibri"/>
                <a:cs typeface="Calibri"/>
              </a:rPr>
              <a:t>l</a:t>
            </a:r>
            <a:r>
              <a:rPr sz="1200" b="1" spc="0" dirty="0" smtClean="0">
                <a:solidFill>
                  <a:srgbClr val="FFFFFF"/>
                </a:solidFill>
                <a:latin typeface="Calibri"/>
                <a:cs typeface="Calibri"/>
              </a:rPr>
              <a:t>l</a:t>
            </a:r>
            <a:r>
              <a:rPr sz="1200" b="1" spc="5" dirty="0" smtClean="0">
                <a:solidFill>
                  <a:srgbClr val="FFFFFF"/>
                </a:solidFill>
                <a:latin typeface="Calibri"/>
                <a:cs typeface="Calibri"/>
              </a:rPr>
              <a:t> </a:t>
            </a:r>
            <a:r>
              <a:rPr sz="1200" b="1" spc="0" dirty="0" smtClean="0">
                <a:solidFill>
                  <a:srgbClr val="FFFFFF"/>
                </a:solidFill>
                <a:latin typeface="Calibri"/>
                <a:cs typeface="Calibri"/>
              </a:rPr>
              <a:t>benef</a:t>
            </a:r>
            <a:r>
              <a:rPr sz="1200" b="1" spc="5" dirty="0" smtClean="0">
                <a:solidFill>
                  <a:srgbClr val="FFFFFF"/>
                </a:solidFill>
                <a:latin typeface="Calibri"/>
                <a:cs typeface="Calibri"/>
              </a:rPr>
              <a:t>i</a:t>
            </a:r>
            <a:r>
              <a:rPr sz="1200" b="1" spc="-10" dirty="0" smtClean="0">
                <a:solidFill>
                  <a:srgbClr val="FFFFFF"/>
                </a:solidFill>
                <a:latin typeface="Calibri"/>
                <a:cs typeface="Calibri"/>
              </a:rPr>
              <a:t>t</a:t>
            </a:r>
            <a:r>
              <a:rPr sz="1200" b="1" spc="0" dirty="0" smtClean="0">
                <a:solidFill>
                  <a:srgbClr val="FFFFFF"/>
                </a:solidFill>
                <a:latin typeface="Calibri"/>
                <a:cs typeface="Calibri"/>
              </a:rPr>
              <a:t>t</a:t>
            </a:r>
            <a:r>
              <a:rPr sz="1200" b="1" spc="5" dirty="0" smtClean="0">
                <a:solidFill>
                  <a:srgbClr val="FFFFFF"/>
                </a:solidFill>
                <a:latin typeface="Calibri"/>
                <a:cs typeface="Calibri"/>
              </a:rPr>
              <a:t>i</a:t>
            </a:r>
            <a:r>
              <a:rPr sz="1200" b="1" spc="0" dirty="0" smtClean="0">
                <a:solidFill>
                  <a:srgbClr val="FFFFFF"/>
                </a:solidFill>
                <a:latin typeface="Calibri"/>
                <a:cs typeface="Calibri"/>
              </a:rPr>
              <a:t>ng</a:t>
            </a:r>
            <a:r>
              <a:rPr sz="1200" b="1" spc="-5" dirty="0" smtClean="0">
                <a:solidFill>
                  <a:srgbClr val="FFFFFF"/>
                </a:solidFill>
                <a:latin typeface="Calibri"/>
                <a:cs typeface="Calibri"/>
              </a:rPr>
              <a:t> </a:t>
            </a:r>
            <a:r>
              <a:rPr sz="1200" b="1" spc="0" dirty="0" smtClean="0">
                <a:solidFill>
                  <a:srgbClr val="FFFFFF"/>
                </a:solidFill>
                <a:latin typeface="Calibri"/>
                <a:cs typeface="Calibri"/>
              </a:rPr>
              <a:t>from </a:t>
            </a:r>
            <a:r>
              <a:rPr sz="1200" b="1" spc="-20" dirty="0" smtClean="0">
                <a:solidFill>
                  <a:srgbClr val="FFFFFF"/>
                </a:solidFill>
                <a:latin typeface="Calibri"/>
                <a:cs typeface="Calibri"/>
              </a:rPr>
              <a:t>A</a:t>
            </a:r>
            <a:r>
              <a:rPr sz="1200" b="1" spc="0" dirty="0" smtClean="0">
                <a:solidFill>
                  <a:srgbClr val="FFFFFF"/>
                </a:solidFill>
                <a:latin typeface="Calibri"/>
                <a:cs typeface="Calibri"/>
              </a:rPr>
              <a:t>CAM</a:t>
            </a:r>
            <a:r>
              <a:rPr sz="1200" b="1" spc="-10" dirty="0" smtClean="0">
                <a:solidFill>
                  <a:srgbClr val="FFFFFF"/>
                </a:solidFill>
                <a:latin typeface="Calibri"/>
                <a:cs typeface="Calibri"/>
              </a:rPr>
              <a:t>S</a:t>
            </a:r>
            <a:r>
              <a:rPr sz="1200" b="1" spc="0" dirty="0" smtClean="0">
                <a:solidFill>
                  <a:srgbClr val="FFFFFF"/>
                </a:solidFill>
                <a:latin typeface="Calibri"/>
                <a:cs typeface="Calibri"/>
              </a:rPr>
              <a:t>’</a:t>
            </a:r>
            <a:r>
              <a:rPr sz="1200" b="1" spc="-5" dirty="0" smtClean="0">
                <a:solidFill>
                  <a:srgbClr val="FFFFFF"/>
                </a:solidFill>
                <a:latin typeface="Calibri"/>
                <a:cs typeface="Calibri"/>
              </a:rPr>
              <a:t> </a:t>
            </a:r>
            <a:r>
              <a:rPr sz="1200" b="1" spc="0" dirty="0" smtClean="0">
                <a:solidFill>
                  <a:srgbClr val="FFFFFF"/>
                </a:solidFill>
                <a:latin typeface="Calibri"/>
                <a:cs typeface="Calibri"/>
              </a:rPr>
              <a:t>po</a:t>
            </a:r>
            <a:r>
              <a:rPr sz="1200" b="1" spc="5" dirty="0" smtClean="0">
                <a:solidFill>
                  <a:srgbClr val="FFFFFF"/>
                </a:solidFill>
                <a:latin typeface="Calibri"/>
                <a:cs typeface="Calibri"/>
              </a:rPr>
              <a:t>w</a:t>
            </a:r>
            <a:r>
              <a:rPr sz="1200" b="1" spc="0" dirty="0" smtClean="0">
                <a:solidFill>
                  <a:srgbClr val="FFFFFF"/>
                </a:solidFill>
                <a:latin typeface="Calibri"/>
                <a:cs typeface="Calibri"/>
              </a:rPr>
              <a:t>e</a:t>
            </a:r>
            <a:r>
              <a:rPr sz="1200" b="1" spc="-5" dirty="0" smtClean="0">
                <a:solidFill>
                  <a:srgbClr val="FFFFFF"/>
                </a:solidFill>
                <a:latin typeface="Calibri"/>
                <a:cs typeface="Calibri"/>
              </a:rPr>
              <a:t>r</a:t>
            </a:r>
            <a:r>
              <a:rPr sz="1200" b="1" spc="0" dirty="0" smtClean="0">
                <a:solidFill>
                  <a:srgbClr val="FFFFFF"/>
                </a:solidFill>
                <a:latin typeface="Calibri"/>
                <a:cs typeface="Calibri"/>
              </a:rPr>
              <a:t>ful</a:t>
            </a:r>
            <a:r>
              <a:rPr sz="1200" b="1" spc="-5" dirty="0" smtClean="0">
                <a:solidFill>
                  <a:srgbClr val="FFFFFF"/>
                </a:solidFill>
                <a:latin typeface="Calibri"/>
                <a:cs typeface="Calibri"/>
              </a:rPr>
              <a:t> </a:t>
            </a:r>
            <a:r>
              <a:rPr sz="1200" b="1" spc="0" dirty="0" smtClean="0">
                <a:solidFill>
                  <a:srgbClr val="FFFFFF"/>
                </a:solidFill>
                <a:latin typeface="Calibri"/>
                <a:cs typeface="Calibri"/>
              </a:rPr>
              <a:t>and</a:t>
            </a:r>
            <a:r>
              <a:rPr sz="1200" b="1" spc="5" dirty="0" smtClean="0">
                <a:solidFill>
                  <a:srgbClr val="FFFFFF"/>
                </a:solidFill>
                <a:latin typeface="Calibri"/>
                <a:cs typeface="Calibri"/>
              </a:rPr>
              <a:t> </a:t>
            </a:r>
            <a:r>
              <a:rPr sz="1200" b="1" spc="0" dirty="0" smtClean="0">
                <a:solidFill>
                  <a:srgbClr val="FFFFFF"/>
                </a:solidFill>
                <a:latin typeface="Calibri"/>
                <a:cs typeface="Calibri"/>
              </a:rPr>
              <a:t>unique</a:t>
            </a:r>
            <a:r>
              <a:rPr sz="1200" b="1" spc="10" dirty="0" smtClean="0">
                <a:solidFill>
                  <a:srgbClr val="FFFFFF"/>
                </a:solidFill>
                <a:latin typeface="Calibri"/>
                <a:cs typeface="Calibri"/>
              </a:rPr>
              <a:t> </a:t>
            </a:r>
            <a:r>
              <a:rPr sz="1200" b="1" spc="0" dirty="0" smtClean="0">
                <a:solidFill>
                  <a:srgbClr val="FFFFFF"/>
                </a:solidFill>
                <a:latin typeface="Calibri"/>
                <a:cs typeface="Calibri"/>
              </a:rPr>
              <a:t>rea</a:t>
            </a:r>
            <a:r>
              <a:rPr sz="1200" b="1" spc="-5" dirty="0" smtClean="0">
                <a:solidFill>
                  <a:srgbClr val="FFFFFF"/>
                </a:solidFill>
                <a:latin typeface="Calibri"/>
                <a:cs typeface="Calibri"/>
              </a:rPr>
              <a:t>c</a:t>
            </a:r>
            <a:r>
              <a:rPr sz="1200" b="1" spc="0" dirty="0" smtClean="0">
                <a:solidFill>
                  <a:srgbClr val="FFFFFF"/>
                </a:solidFill>
                <a:latin typeface="Calibri"/>
                <a:cs typeface="Calibri"/>
              </a:rPr>
              <a:t>h</a:t>
            </a:r>
            <a:r>
              <a:rPr sz="1200" b="1" spc="15" dirty="0" smtClean="0">
                <a:solidFill>
                  <a:srgbClr val="FFFFFF"/>
                </a:solidFill>
                <a:latin typeface="Calibri"/>
                <a:cs typeface="Calibri"/>
              </a:rPr>
              <a:t> </a:t>
            </a:r>
            <a:r>
              <a:rPr sz="1200" b="1" spc="0" dirty="0" smtClean="0">
                <a:solidFill>
                  <a:srgbClr val="FFFFFF"/>
                </a:solidFill>
                <a:latin typeface="Calibri"/>
                <a:cs typeface="Calibri"/>
              </a:rPr>
              <a:t>i</a:t>
            </a:r>
            <a:r>
              <a:rPr sz="1200" b="1" spc="-10" dirty="0" smtClean="0">
                <a:solidFill>
                  <a:srgbClr val="FFFFFF"/>
                </a:solidFill>
                <a:latin typeface="Calibri"/>
                <a:cs typeface="Calibri"/>
              </a:rPr>
              <a:t>nt</a:t>
            </a:r>
            <a:r>
              <a:rPr sz="1200" b="1" spc="0" dirty="0" smtClean="0">
                <a:solidFill>
                  <a:srgbClr val="FFFFFF"/>
                </a:solidFill>
                <a:latin typeface="Calibri"/>
                <a:cs typeface="Calibri"/>
              </a:rPr>
              <a:t>o</a:t>
            </a:r>
            <a:r>
              <a:rPr sz="1200" b="1" spc="5" dirty="0" smtClean="0">
                <a:solidFill>
                  <a:srgbClr val="FFFFFF"/>
                </a:solidFill>
                <a:latin typeface="Calibri"/>
                <a:cs typeface="Calibri"/>
              </a:rPr>
              <a:t> </a:t>
            </a:r>
            <a:r>
              <a:rPr sz="1200" b="1" spc="0" dirty="0" smtClean="0">
                <a:solidFill>
                  <a:srgbClr val="FFFFFF"/>
                </a:solidFill>
                <a:latin typeface="Calibri"/>
                <a:cs typeface="Calibri"/>
              </a:rPr>
              <a:t>its</a:t>
            </a:r>
            <a:r>
              <a:rPr sz="1200" b="1" spc="-10" dirty="0" smtClean="0">
                <a:solidFill>
                  <a:srgbClr val="FFFFFF"/>
                </a:solidFill>
                <a:latin typeface="Calibri"/>
                <a:cs typeface="Calibri"/>
              </a:rPr>
              <a:t> </a:t>
            </a:r>
            <a:r>
              <a:rPr sz="1200" b="1" spc="0" dirty="0" smtClean="0">
                <a:solidFill>
                  <a:srgbClr val="FFFFFF"/>
                </a:solidFill>
                <a:latin typeface="Calibri"/>
                <a:cs typeface="Calibri"/>
              </a:rPr>
              <a:t>mar</a:t>
            </a:r>
            <a:r>
              <a:rPr sz="1200" b="1" spc="-40" dirty="0" smtClean="0">
                <a:solidFill>
                  <a:srgbClr val="FFFFFF"/>
                </a:solidFill>
                <a:latin typeface="Calibri"/>
                <a:cs typeface="Calibri"/>
              </a:rPr>
              <a:t>k</a:t>
            </a:r>
            <a:r>
              <a:rPr sz="1200" b="1" spc="-15" dirty="0" smtClean="0">
                <a:solidFill>
                  <a:srgbClr val="FFFFFF"/>
                </a:solidFill>
                <a:latin typeface="Calibri"/>
                <a:cs typeface="Calibri"/>
              </a:rPr>
              <a:t>e</a:t>
            </a:r>
            <a:r>
              <a:rPr sz="1200" b="1" spc="0" dirty="0" smtClean="0">
                <a:solidFill>
                  <a:srgbClr val="FFFFFF"/>
                </a:solidFill>
                <a:latin typeface="Calibri"/>
                <a:cs typeface="Calibri"/>
              </a:rPr>
              <a:t>tpla</a:t>
            </a:r>
            <a:r>
              <a:rPr sz="1200" b="1" spc="-15" dirty="0" smtClean="0">
                <a:solidFill>
                  <a:srgbClr val="FFFFFF"/>
                </a:solidFill>
                <a:latin typeface="Calibri"/>
                <a:cs typeface="Calibri"/>
              </a:rPr>
              <a:t>c</a:t>
            </a:r>
            <a:r>
              <a:rPr sz="1200" b="1" spc="0" dirty="0" smtClean="0">
                <a:solidFill>
                  <a:srgbClr val="FFFFFF"/>
                </a:solidFill>
                <a:latin typeface="Calibri"/>
                <a:cs typeface="Calibri"/>
              </a:rPr>
              <a:t>e.</a:t>
            </a:r>
            <a:endParaRPr sz="1200" dirty="0">
              <a:latin typeface="Calibri"/>
              <a:cs typeface="Calibri"/>
            </a:endParaRPr>
          </a:p>
        </p:txBody>
      </p:sp>
      <p:sp>
        <p:nvSpPr>
          <p:cNvPr id="40" name="object 40"/>
          <p:cNvSpPr/>
          <p:nvPr/>
        </p:nvSpPr>
        <p:spPr>
          <a:xfrm>
            <a:off x="5899713" y="2259253"/>
            <a:ext cx="789177" cy="0"/>
          </a:xfrm>
          <a:custGeom>
            <a:avLst/>
            <a:gdLst/>
            <a:ahLst/>
            <a:cxnLst/>
            <a:rect l="l" t="t" r="r" b="b"/>
            <a:pathLst>
              <a:path w="789177">
                <a:moveTo>
                  <a:pt x="0" y="0"/>
                </a:moveTo>
                <a:lnTo>
                  <a:pt x="789178" y="0"/>
                </a:lnTo>
              </a:path>
            </a:pathLst>
          </a:custGeom>
          <a:ln w="19050">
            <a:solidFill>
              <a:schemeClr val="bg1">
                <a:lumMod val="50000"/>
              </a:schemeClr>
            </a:solidFill>
            <a:prstDash val="dash"/>
          </a:ln>
        </p:spPr>
        <p:txBody>
          <a:bodyPr wrap="square" lIns="0" tIns="0" rIns="0" bIns="0" rtlCol="0">
            <a:noAutofit/>
          </a:bodyPr>
          <a:lstStyle/>
          <a:p>
            <a:endParaRPr/>
          </a:p>
        </p:txBody>
      </p:sp>
      <p:sp>
        <p:nvSpPr>
          <p:cNvPr id="41" name="object 41"/>
          <p:cNvSpPr/>
          <p:nvPr/>
        </p:nvSpPr>
        <p:spPr>
          <a:xfrm>
            <a:off x="6688890" y="1839772"/>
            <a:ext cx="2366263" cy="850391"/>
          </a:xfrm>
          <a:custGeom>
            <a:avLst/>
            <a:gdLst/>
            <a:ahLst/>
            <a:cxnLst/>
            <a:rect l="l" t="t" r="r" b="b"/>
            <a:pathLst>
              <a:path w="2366263" h="850391">
                <a:moveTo>
                  <a:pt x="0" y="850391"/>
                </a:moveTo>
                <a:lnTo>
                  <a:pt x="2366263" y="850391"/>
                </a:lnTo>
                <a:lnTo>
                  <a:pt x="2366263" y="0"/>
                </a:lnTo>
                <a:lnTo>
                  <a:pt x="0" y="0"/>
                </a:lnTo>
                <a:lnTo>
                  <a:pt x="0" y="850391"/>
                </a:lnTo>
                <a:close/>
              </a:path>
            </a:pathLst>
          </a:custGeom>
          <a:solidFill>
            <a:srgbClr val="FFFFFF"/>
          </a:solidFill>
        </p:spPr>
        <p:txBody>
          <a:bodyPr wrap="square" lIns="0" tIns="0" rIns="0" bIns="0" rtlCol="0">
            <a:noAutofit/>
          </a:bodyPr>
          <a:lstStyle/>
          <a:p>
            <a:endParaRPr/>
          </a:p>
        </p:txBody>
      </p:sp>
      <p:sp>
        <p:nvSpPr>
          <p:cNvPr id="42" name="object 42"/>
          <p:cNvSpPr/>
          <p:nvPr/>
        </p:nvSpPr>
        <p:spPr>
          <a:xfrm>
            <a:off x="6688890" y="1839772"/>
            <a:ext cx="2366263" cy="850391"/>
          </a:xfrm>
          <a:custGeom>
            <a:avLst/>
            <a:gdLst/>
            <a:ahLst/>
            <a:cxnLst/>
            <a:rect l="l" t="t" r="r" b="b"/>
            <a:pathLst>
              <a:path w="2366263" h="850391">
                <a:moveTo>
                  <a:pt x="0" y="850391"/>
                </a:moveTo>
                <a:lnTo>
                  <a:pt x="2366263" y="850391"/>
                </a:lnTo>
                <a:lnTo>
                  <a:pt x="2366263" y="0"/>
                </a:lnTo>
                <a:lnTo>
                  <a:pt x="0" y="0"/>
                </a:lnTo>
                <a:lnTo>
                  <a:pt x="0" y="850391"/>
                </a:lnTo>
                <a:close/>
              </a:path>
            </a:pathLst>
          </a:custGeom>
          <a:ln w="19050">
            <a:solidFill>
              <a:schemeClr val="bg1">
                <a:lumMod val="50000"/>
              </a:schemeClr>
            </a:solidFill>
          </a:ln>
        </p:spPr>
        <p:txBody>
          <a:bodyPr wrap="square" lIns="0" tIns="0" rIns="0" bIns="0" rtlCol="0">
            <a:noAutofit/>
          </a:bodyPr>
          <a:lstStyle/>
          <a:p>
            <a:endParaRPr/>
          </a:p>
        </p:txBody>
      </p:sp>
      <p:sp>
        <p:nvSpPr>
          <p:cNvPr id="43" name="object 43"/>
          <p:cNvSpPr txBox="1"/>
          <p:nvPr/>
        </p:nvSpPr>
        <p:spPr>
          <a:xfrm>
            <a:off x="6722927" y="1859457"/>
            <a:ext cx="1954530" cy="628650"/>
          </a:xfrm>
          <a:prstGeom prst="rect">
            <a:avLst/>
          </a:prstGeom>
        </p:spPr>
        <p:txBody>
          <a:bodyPr vert="horz" wrap="square" lIns="0" tIns="0" rIns="0" bIns="0" rtlCol="0">
            <a:noAutofit/>
          </a:bodyPr>
          <a:lstStyle/>
          <a:p>
            <a:pPr marL="184785" marR="12700" indent="-172720">
              <a:lnSpc>
                <a:spcPct val="100000"/>
              </a:lnSpc>
              <a:buFont typeface="Arial"/>
              <a:buChar char="•"/>
              <a:tabLst>
                <a:tab pos="184785" algn="l"/>
              </a:tabLst>
            </a:pPr>
            <a:r>
              <a:rPr sz="1000" spc="-5" dirty="0" smtClean="0">
                <a:latin typeface="Calibri"/>
                <a:cs typeface="Calibri"/>
              </a:rPr>
              <a:t>Indu</a:t>
            </a:r>
            <a:r>
              <a:rPr sz="1000" spc="-10" dirty="0" smtClean="0">
                <a:latin typeface="Calibri"/>
                <a:cs typeface="Calibri"/>
              </a:rPr>
              <a:t>s</a:t>
            </a:r>
            <a:r>
              <a:rPr sz="1000" spc="-5" dirty="0" smtClean="0">
                <a:latin typeface="Calibri"/>
                <a:cs typeface="Calibri"/>
              </a:rPr>
              <a:t>try gold</a:t>
            </a:r>
            <a:r>
              <a:rPr lang="en-US" sz="1000" spc="-5" dirty="0" smtClean="0">
                <a:latin typeface="Calibri"/>
                <a:cs typeface="Calibri"/>
              </a:rPr>
              <a:t>-s</a:t>
            </a:r>
            <a:r>
              <a:rPr sz="1000" spc="-5" dirty="0" smtClean="0">
                <a:latin typeface="Calibri"/>
                <a:cs typeface="Calibri"/>
              </a:rPr>
              <a:t>tandard</a:t>
            </a:r>
            <a:r>
              <a:rPr sz="1000" spc="-10" dirty="0" smtClean="0">
                <a:latin typeface="Calibri"/>
                <a:cs typeface="Calibri"/>
              </a:rPr>
              <a:t> f</a:t>
            </a:r>
            <a:r>
              <a:rPr sz="1000" spc="-5" dirty="0" smtClean="0">
                <a:latin typeface="Calibri"/>
                <a:cs typeface="Calibri"/>
              </a:rPr>
              <a:t>or </a:t>
            </a:r>
            <a:r>
              <a:rPr sz="1000" spc="-10" dirty="0" smtClean="0">
                <a:latin typeface="Calibri"/>
                <a:cs typeface="Calibri"/>
              </a:rPr>
              <a:t>AML</a:t>
            </a:r>
            <a:r>
              <a:rPr sz="1000" spc="-5" dirty="0" smtClean="0">
                <a:latin typeface="Calibri"/>
                <a:cs typeface="Calibri"/>
              </a:rPr>
              <a:t> c</a:t>
            </a:r>
            <a:r>
              <a:rPr sz="1000" spc="-10" dirty="0" smtClean="0">
                <a:latin typeface="Calibri"/>
                <a:cs typeface="Calibri"/>
              </a:rPr>
              <a:t>e</a:t>
            </a:r>
            <a:r>
              <a:rPr sz="1000" spc="-5" dirty="0" smtClean="0">
                <a:latin typeface="Calibri"/>
                <a:cs typeface="Calibri"/>
              </a:rPr>
              <a:t>rtif</a:t>
            </a:r>
            <a:r>
              <a:rPr sz="1000" spc="-10" dirty="0" smtClean="0">
                <a:latin typeface="Calibri"/>
                <a:cs typeface="Calibri"/>
              </a:rPr>
              <a:t>i</a:t>
            </a:r>
            <a:r>
              <a:rPr sz="1000" spc="-5" dirty="0" smtClean="0">
                <a:latin typeface="Calibri"/>
                <a:cs typeface="Calibri"/>
              </a:rPr>
              <a:t>cation</a:t>
            </a:r>
            <a:r>
              <a:rPr lang="en-US" sz="1000" spc="-5" dirty="0" smtClean="0">
                <a:latin typeface="Calibri"/>
                <a:cs typeface="Calibri"/>
              </a:rPr>
              <a:t>. R</a:t>
            </a:r>
            <a:r>
              <a:rPr sz="1000" spc="-10" dirty="0" smtClean="0">
                <a:latin typeface="Calibri"/>
                <a:cs typeface="Calibri"/>
              </a:rPr>
              <a:t>e</a:t>
            </a:r>
            <a:r>
              <a:rPr sz="1000" spc="-5" dirty="0" smtClean="0">
                <a:latin typeface="Calibri"/>
                <a:cs typeface="Calibri"/>
              </a:rPr>
              <a:t>cognized</a:t>
            </a:r>
            <a:r>
              <a:rPr sz="1000" spc="25" dirty="0" smtClean="0">
                <a:latin typeface="Calibri"/>
                <a:cs typeface="Calibri"/>
              </a:rPr>
              <a:t> </a:t>
            </a:r>
            <a:r>
              <a:rPr sz="1000" spc="-5" dirty="0" smtClean="0">
                <a:latin typeface="Calibri"/>
                <a:cs typeface="Calibri"/>
              </a:rPr>
              <a:t>by</a:t>
            </a:r>
            <a:r>
              <a:rPr sz="1000" spc="-10" dirty="0" smtClean="0">
                <a:latin typeface="Calibri"/>
                <a:cs typeface="Calibri"/>
              </a:rPr>
              <a:t> </a:t>
            </a:r>
            <a:r>
              <a:rPr sz="1000" spc="-5" dirty="0" smtClean="0">
                <a:latin typeface="Calibri"/>
                <a:cs typeface="Calibri"/>
              </a:rPr>
              <a:t>pri</a:t>
            </a:r>
            <a:r>
              <a:rPr sz="1000" spc="-15" dirty="0" smtClean="0">
                <a:latin typeface="Calibri"/>
                <a:cs typeface="Calibri"/>
              </a:rPr>
              <a:t>v</a:t>
            </a:r>
            <a:r>
              <a:rPr sz="1000" spc="-5" dirty="0" smtClean="0">
                <a:latin typeface="Calibri"/>
                <a:cs typeface="Calibri"/>
              </a:rPr>
              <a:t>ate </a:t>
            </a:r>
            <a:r>
              <a:rPr sz="1000" spc="-10" dirty="0" smtClean="0">
                <a:latin typeface="Calibri"/>
                <a:cs typeface="Calibri"/>
              </a:rPr>
              <a:t>se</a:t>
            </a:r>
            <a:r>
              <a:rPr sz="1000" spc="-5" dirty="0" smtClean="0">
                <a:latin typeface="Calibri"/>
                <a:cs typeface="Calibri"/>
              </a:rPr>
              <a:t>ctor,</a:t>
            </a:r>
            <a:r>
              <a:rPr sz="1000" spc="15" dirty="0" smtClean="0">
                <a:latin typeface="Calibri"/>
                <a:cs typeface="Calibri"/>
              </a:rPr>
              <a:t> </a:t>
            </a:r>
            <a:r>
              <a:rPr sz="1000" spc="-5" dirty="0" smtClean="0">
                <a:latin typeface="Calibri"/>
                <a:cs typeface="Calibri"/>
              </a:rPr>
              <a:t>go</a:t>
            </a:r>
            <a:r>
              <a:rPr sz="1000" spc="-10" dirty="0" smtClean="0">
                <a:latin typeface="Calibri"/>
                <a:cs typeface="Calibri"/>
              </a:rPr>
              <a:t>ve</a:t>
            </a:r>
            <a:r>
              <a:rPr sz="1000" spc="-5" dirty="0" smtClean="0">
                <a:latin typeface="Calibri"/>
                <a:cs typeface="Calibri"/>
              </a:rPr>
              <a:t>rn</a:t>
            </a:r>
            <a:r>
              <a:rPr sz="1000" spc="-15" dirty="0" smtClean="0">
                <a:latin typeface="Calibri"/>
                <a:cs typeface="Calibri"/>
              </a:rPr>
              <a:t>m</a:t>
            </a:r>
            <a:r>
              <a:rPr sz="1000" spc="-10" dirty="0" smtClean="0">
                <a:latin typeface="Calibri"/>
                <a:cs typeface="Calibri"/>
              </a:rPr>
              <a:t>e</a:t>
            </a:r>
            <a:r>
              <a:rPr sz="1000" spc="-5" dirty="0" smtClean="0">
                <a:latin typeface="Calibri"/>
                <a:cs typeface="Calibri"/>
              </a:rPr>
              <a:t>nt</a:t>
            </a:r>
            <a:r>
              <a:rPr sz="1000" spc="25" dirty="0" smtClean="0">
                <a:latin typeface="Calibri"/>
                <a:cs typeface="Calibri"/>
              </a:rPr>
              <a:t> </a:t>
            </a:r>
            <a:r>
              <a:rPr sz="1000" spc="-5" dirty="0" smtClean="0">
                <a:latin typeface="Calibri"/>
                <a:cs typeface="Calibri"/>
              </a:rPr>
              <a:t>an</a:t>
            </a:r>
            <a:r>
              <a:rPr sz="1000" spc="-10" dirty="0" smtClean="0">
                <a:latin typeface="Calibri"/>
                <a:cs typeface="Calibri"/>
              </a:rPr>
              <a:t>d </a:t>
            </a:r>
            <a:r>
              <a:rPr sz="1000" spc="-5" dirty="0" smtClean="0">
                <a:latin typeface="Calibri"/>
                <a:cs typeface="Calibri"/>
              </a:rPr>
              <a:t>law </a:t>
            </a:r>
            <a:r>
              <a:rPr sz="1000" spc="-10" dirty="0" smtClean="0">
                <a:latin typeface="Calibri"/>
                <a:cs typeface="Calibri"/>
              </a:rPr>
              <a:t>enf</a:t>
            </a:r>
            <a:r>
              <a:rPr sz="1000" spc="-5" dirty="0" smtClean="0">
                <a:latin typeface="Calibri"/>
                <a:cs typeface="Calibri"/>
              </a:rPr>
              <a:t>orc</a:t>
            </a:r>
            <a:r>
              <a:rPr sz="1000" spc="-10" dirty="0" smtClean="0">
                <a:latin typeface="Calibri"/>
                <a:cs typeface="Calibri"/>
              </a:rPr>
              <a:t>e</a:t>
            </a:r>
            <a:r>
              <a:rPr sz="1000" spc="-15" dirty="0" smtClean="0">
                <a:latin typeface="Calibri"/>
                <a:cs typeface="Calibri"/>
              </a:rPr>
              <a:t>m</a:t>
            </a:r>
            <a:r>
              <a:rPr sz="1000" spc="-10" dirty="0" smtClean="0">
                <a:latin typeface="Calibri"/>
                <a:cs typeface="Calibri"/>
              </a:rPr>
              <a:t>e</a:t>
            </a:r>
            <a:r>
              <a:rPr sz="1000" spc="-5" dirty="0" smtClean="0">
                <a:latin typeface="Calibri"/>
                <a:cs typeface="Calibri"/>
              </a:rPr>
              <a:t>nt</a:t>
            </a:r>
            <a:r>
              <a:rPr sz="1000" spc="25" dirty="0" smtClean="0">
                <a:latin typeface="Calibri"/>
                <a:cs typeface="Calibri"/>
              </a:rPr>
              <a:t> </a:t>
            </a:r>
            <a:r>
              <a:rPr sz="1000" spc="-15" dirty="0" smtClean="0">
                <a:latin typeface="Calibri"/>
                <a:cs typeface="Calibri"/>
              </a:rPr>
              <a:t>w</a:t>
            </a:r>
            <a:r>
              <a:rPr sz="1000" spc="-5" dirty="0" smtClean="0">
                <a:latin typeface="Calibri"/>
                <a:cs typeface="Calibri"/>
              </a:rPr>
              <a:t>orld</a:t>
            </a:r>
            <a:r>
              <a:rPr sz="1000" spc="-15" dirty="0" smtClean="0">
                <a:latin typeface="Calibri"/>
                <a:cs typeface="Calibri"/>
              </a:rPr>
              <a:t>w</a:t>
            </a:r>
            <a:r>
              <a:rPr sz="1000" spc="-5" dirty="0" smtClean="0">
                <a:latin typeface="Calibri"/>
                <a:cs typeface="Calibri"/>
              </a:rPr>
              <a:t>ide</a:t>
            </a:r>
            <a:endParaRPr sz="1000" dirty="0">
              <a:latin typeface="Calibri"/>
              <a:cs typeface="Calibri"/>
            </a:endParaRPr>
          </a:p>
        </p:txBody>
      </p:sp>
      <p:sp>
        <p:nvSpPr>
          <p:cNvPr id="44" name="object 44"/>
          <p:cNvSpPr/>
          <p:nvPr/>
        </p:nvSpPr>
        <p:spPr>
          <a:xfrm>
            <a:off x="7079924" y="3768268"/>
            <a:ext cx="1975103" cy="822960"/>
          </a:xfrm>
          <a:custGeom>
            <a:avLst/>
            <a:gdLst/>
            <a:ahLst/>
            <a:cxnLst/>
            <a:rect l="l" t="t" r="r" b="b"/>
            <a:pathLst>
              <a:path w="1975103" h="822960">
                <a:moveTo>
                  <a:pt x="0" y="822960"/>
                </a:moveTo>
                <a:lnTo>
                  <a:pt x="1975103" y="822960"/>
                </a:lnTo>
                <a:lnTo>
                  <a:pt x="1975103" y="0"/>
                </a:lnTo>
                <a:lnTo>
                  <a:pt x="0" y="0"/>
                </a:lnTo>
                <a:lnTo>
                  <a:pt x="0" y="822960"/>
                </a:lnTo>
                <a:close/>
              </a:path>
            </a:pathLst>
          </a:custGeom>
          <a:ln w="19050">
            <a:solidFill>
              <a:schemeClr val="bg1">
                <a:lumMod val="50000"/>
              </a:schemeClr>
            </a:solidFill>
          </a:ln>
        </p:spPr>
        <p:txBody>
          <a:bodyPr wrap="square" lIns="0" tIns="0" rIns="0" bIns="0" rtlCol="0">
            <a:noAutofit/>
          </a:bodyPr>
          <a:lstStyle/>
          <a:p>
            <a:endParaRPr/>
          </a:p>
        </p:txBody>
      </p:sp>
      <p:sp>
        <p:nvSpPr>
          <p:cNvPr id="45" name="object 45"/>
          <p:cNvSpPr txBox="1"/>
          <p:nvPr/>
        </p:nvSpPr>
        <p:spPr>
          <a:xfrm>
            <a:off x="7114214" y="3788054"/>
            <a:ext cx="1776730" cy="476884"/>
          </a:xfrm>
          <a:prstGeom prst="rect">
            <a:avLst/>
          </a:prstGeom>
        </p:spPr>
        <p:txBody>
          <a:bodyPr vert="horz" wrap="square" lIns="0" tIns="0" rIns="0" bIns="0" rtlCol="0">
            <a:noAutofit/>
          </a:bodyPr>
          <a:lstStyle/>
          <a:p>
            <a:pPr marL="184785" marR="12700" indent="-172720">
              <a:lnSpc>
                <a:spcPct val="100099"/>
              </a:lnSpc>
              <a:buFont typeface="Arial"/>
              <a:buChar char="•"/>
              <a:tabLst>
                <a:tab pos="184785" algn="l"/>
              </a:tabLst>
            </a:pPr>
            <a:r>
              <a:rPr sz="1000" spc="-10" dirty="0" smtClean="0">
                <a:latin typeface="Calibri"/>
                <a:cs typeface="Calibri"/>
              </a:rPr>
              <a:t>Webi</a:t>
            </a:r>
            <a:r>
              <a:rPr sz="1000" spc="-5" dirty="0" smtClean="0">
                <a:latin typeface="Calibri"/>
                <a:cs typeface="Calibri"/>
              </a:rPr>
              <a:t>nar</a:t>
            </a:r>
            <a:r>
              <a:rPr sz="1000" spc="-10" dirty="0" smtClean="0">
                <a:latin typeface="Calibri"/>
                <a:cs typeface="Calibri"/>
              </a:rPr>
              <a:t>s</a:t>
            </a:r>
            <a:r>
              <a:rPr sz="1000" spc="-5" dirty="0" smtClean="0">
                <a:latin typeface="Calibri"/>
                <a:cs typeface="Calibri"/>
              </a:rPr>
              <a:t>,</a:t>
            </a:r>
            <a:r>
              <a:rPr sz="1000" spc="-10" dirty="0" smtClean="0">
                <a:latin typeface="Calibri"/>
                <a:cs typeface="Calibri"/>
              </a:rPr>
              <a:t> e-</a:t>
            </a:r>
            <a:r>
              <a:rPr sz="1000" spc="-5" dirty="0" smtClean="0">
                <a:latin typeface="Calibri"/>
                <a:cs typeface="Calibri"/>
              </a:rPr>
              <a:t>l</a:t>
            </a:r>
            <a:r>
              <a:rPr sz="1000" spc="-10" dirty="0" smtClean="0">
                <a:latin typeface="Calibri"/>
                <a:cs typeface="Calibri"/>
              </a:rPr>
              <a:t>e</a:t>
            </a:r>
            <a:r>
              <a:rPr sz="1000" spc="-5" dirty="0" smtClean="0">
                <a:latin typeface="Calibri"/>
                <a:cs typeface="Calibri"/>
              </a:rPr>
              <a:t>arning</a:t>
            </a:r>
            <a:r>
              <a:rPr sz="1000" spc="10" dirty="0" smtClean="0">
                <a:latin typeface="Calibri"/>
                <a:cs typeface="Calibri"/>
              </a:rPr>
              <a:t> </a:t>
            </a:r>
            <a:r>
              <a:rPr sz="1000" spc="-5" dirty="0" smtClean="0">
                <a:latin typeface="Calibri"/>
                <a:cs typeface="Calibri"/>
              </a:rPr>
              <a:t>an</a:t>
            </a:r>
            <a:r>
              <a:rPr sz="1000" spc="-10" dirty="0" smtClean="0">
                <a:latin typeface="Calibri"/>
                <a:cs typeface="Calibri"/>
              </a:rPr>
              <a:t>d </a:t>
            </a:r>
            <a:r>
              <a:rPr sz="1000" spc="-5" dirty="0" smtClean="0">
                <a:latin typeface="Calibri"/>
                <a:cs typeface="Calibri"/>
              </a:rPr>
              <a:t>li</a:t>
            </a:r>
            <a:r>
              <a:rPr sz="1000" spc="-15" dirty="0" smtClean="0">
                <a:latin typeface="Calibri"/>
                <a:cs typeface="Calibri"/>
              </a:rPr>
              <a:t>v</a:t>
            </a:r>
            <a:r>
              <a:rPr sz="1000" spc="-5" dirty="0" smtClean="0">
                <a:latin typeface="Calibri"/>
                <a:cs typeface="Calibri"/>
              </a:rPr>
              <a:t>e tr</a:t>
            </a:r>
            <a:r>
              <a:rPr sz="1000" spc="0" dirty="0" smtClean="0">
                <a:latin typeface="Calibri"/>
                <a:cs typeface="Calibri"/>
              </a:rPr>
              <a:t>a</a:t>
            </a:r>
            <a:r>
              <a:rPr sz="1000" spc="-5" dirty="0" smtClean="0">
                <a:latin typeface="Calibri"/>
                <a:cs typeface="Calibri"/>
              </a:rPr>
              <a:t>ining</a:t>
            </a:r>
            <a:r>
              <a:rPr sz="1000" spc="-15" dirty="0" smtClean="0">
                <a:latin typeface="Calibri"/>
                <a:cs typeface="Calibri"/>
              </a:rPr>
              <a:t> </a:t>
            </a:r>
            <a:r>
              <a:rPr sz="1000" spc="-5" dirty="0" smtClean="0">
                <a:latin typeface="Calibri"/>
                <a:cs typeface="Calibri"/>
              </a:rPr>
              <a:t>pro</a:t>
            </a:r>
            <a:r>
              <a:rPr sz="1000" spc="-15" dirty="0" smtClean="0">
                <a:latin typeface="Calibri"/>
                <a:cs typeface="Calibri"/>
              </a:rPr>
              <a:t>v</a:t>
            </a:r>
            <a:r>
              <a:rPr sz="1000" spc="-5" dirty="0" smtClean="0">
                <a:latin typeface="Calibri"/>
                <a:cs typeface="Calibri"/>
              </a:rPr>
              <a:t>id</a:t>
            </a:r>
            <a:r>
              <a:rPr sz="1000" spc="-10" dirty="0" smtClean="0">
                <a:latin typeface="Calibri"/>
                <a:cs typeface="Calibri"/>
              </a:rPr>
              <a:t>ed </a:t>
            </a:r>
            <a:r>
              <a:rPr sz="1000" spc="-5" dirty="0" smtClean="0">
                <a:latin typeface="Calibri"/>
                <a:cs typeface="Calibri"/>
              </a:rPr>
              <a:t>by</a:t>
            </a:r>
            <a:r>
              <a:rPr sz="1000" spc="-10" dirty="0" smtClean="0">
                <a:latin typeface="Calibri"/>
                <a:cs typeface="Calibri"/>
              </a:rPr>
              <a:t> </a:t>
            </a:r>
            <a:r>
              <a:rPr sz="1000" spc="-5" dirty="0" smtClean="0">
                <a:latin typeface="Calibri"/>
                <a:cs typeface="Calibri"/>
              </a:rPr>
              <a:t>indu</a:t>
            </a:r>
            <a:r>
              <a:rPr sz="1000" spc="-10" dirty="0" smtClean="0">
                <a:latin typeface="Calibri"/>
                <a:cs typeface="Calibri"/>
              </a:rPr>
              <a:t>s</a:t>
            </a:r>
            <a:r>
              <a:rPr sz="1000" spc="-5" dirty="0" smtClean="0">
                <a:latin typeface="Calibri"/>
                <a:cs typeface="Calibri"/>
              </a:rPr>
              <a:t>try </a:t>
            </a:r>
            <a:r>
              <a:rPr sz="1000" spc="-10" dirty="0" smtClean="0">
                <a:latin typeface="Calibri"/>
                <a:cs typeface="Calibri"/>
              </a:rPr>
              <a:t>e</a:t>
            </a:r>
            <a:r>
              <a:rPr sz="1000" spc="-5" dirty="0" smtClean="0">
                <a:latin typeface="Calibri"/>
                <a:cs typeface="Calibri"/>
              </a:rPr>
              <a:t>xp</a:t>
            </a:r>
            <a:r>
              <a:rPr sz="1000" spc="-10" dirty="0" smtClean="0">
                <a:latin typeface="Calibri"/>
                <a:cs typeface="Calibri"/>
              </a:rPr>
              <a:t>e</a:t>
            </a:r>
            <a:r>
              <a:rPr sz="1000" spc="-5" dirty="0" smtClean="0">
                <a:latin typeface="Calibri"/>
                <a:cs typeface="Calibri"/>
              </a:rPr>
              <a:t>rts</a:t>
            </a:r>
            <a:r>
              <a:rPr sz="1000" spc="20" dirty="0" smtClean="0">
                <a:latin typeface="Calibri"/>
                <a:cs typeface="Calibri"/>
              </a:rPr>
              <a:t> </a:t>
            </a:r>
            <a:r>
              <a:rPr sz="1000" spc="-5" dirty="0" smtClean="0">
                <a:latin typeface="Calibri"/>
                <a:cs typeface="Calibri"/>
              </a:rPr>
              <a:t>in</a:t>
            </a:r>
            <a:r>
              <a:rPr sz="1000" spc="-10" dirty="0" smtClean="0">
                <a:latin typeface="Calibri"/>
                <a:cs typeface="Calibri"/>
              </a:rPr>
              <a:t> </a:t>
            </a:r>
            <a:r>
              <a:rPr sz="1000" spc="-5" dirty="0" smtClean="0">
                <a:latin typeface="Calibri"/>
                <a:cs typeface="Calibri"/>
              </a:rPr>
              <a:t>the </a:t>
            </a:r>
            <a:r>
              <a:rPr sz="1000" spc="-10" dirty="0" smtClean="0">
                <a:latin typeface="Calibri"/>
                <a:cs typeface="Calibri"/>
              </a:rPr>
              <a:t>ACAMS</a:t>
            </a:r>
            <a:r>
              <a:rPr sz="1000" spc="10" dirty="0" smtClean="0">
                <a:latin typeface="Calibri"/>
                <a:cs typeface="Calibri"/>
              </a:rPr>
              <a:t> </a:t>
            </a:r>
            <a:r>
              <a:rPr sz="1000" spc="-10" dirty="0" smtClean="0">
                <a:latin typeface="Calibri"/>
                <a:cs typeface="Calibri"/>
              </a:rPr>
              <a:t>ne</a:t>
            </a:r>
            <a:r>
              <a:rPr sz="1000" spc="-5" dirty="0" smtClean="0">
                <a:latin typeface="Calibri"/>
                <a:cs typeface="Calibri"/>
              </a:rPr>
              <a:t>twork</a:t>
            </a:r>
            <a:endParaRPr sz="1000">
              <a:latin typeface="Calibri"/>
              <a:cs typeface="Calibri"/>
            </a:endParaRPr>
          </a:p>
        </p:txBody>
      </p:sp>
      <p:sp>
        <p:nvSpPr>
          <p:cNvPr id="46" name="object 46"/>
          <p:cNvSpPr/>
          <p:nvPr/>
        </p:nvSpPr>
        <p:spPr>
          <a:xfrm>
            <a:off x="6103294" y="5684317"/>
            <a:ext cx="464566" cy="0"/>
          </a:xfrm>
          <a:custGeom>
            <a:avLst/>
            <a:gdLst/>
            <a:ahLst/>
            <a:cxnLst/>
            <a:rect l="l" t="t" r="r" b="b"/>
            <a:pathLst>
              <a:path w="464566">
                <a:moveTo>
                  <a:pt x="0" y="0"/>
                </a:moveTo>
                <a:lnTo>
                  <a:pt x="464566" y="0"/>
                </a:lnTo>
              </a:path>
            </a:pathLst>
          </a:custGeom>
          <a:ln w="19050">
            <a:solidFill>
              <a:schemeClr val="bg1">
                <a:lumMod val="50000"/>
              </a:schemeClr>
            </a:solidFill>
            <a:prstDash val="dash"/>
          </a:ln>
        </p:spPr>
        <p:txBody>
          <a:bodyPr wrap="square" lIns="0" tIns="0" rIns="0" bIns="0" rtlCol="0">
            <a:noAutofit/>
          </a:bodyPr>
          <a:lstStyle/>
          <a:p>
            <a:endParaRPr/>
          </a:p>
        </p:txBody>
      </p:sp>
      <p:sp>
        <p:nvSpPr>
          <p:cNvPr id="47" name="object 47"/>
          <p:cNvSpPr/>
          <p:nvPr/>
        </p:nvSpPr>
        <p:spPr>
          <a:xfrm>
            <a:off x="6567860" y="5599188"/>
            <a:ext cx="2487168" cy="876134"/>
          </a:xfrm>
          <a:custGeom>
            <a:avLst/>
            <a:gdLst/>
            <a:ahLst/>
            <a:cxnLst/>
            <a:rect l="l" t="t" r="r" b="b"/>
            <a:pathLst>
              <a:path w="2487168" h="876134">
                <a:moveTo>
                  <a:pt x="0" y="876134"/>
                </a:moveTo>
                <a:lnTo>
                  <a:pt x="2487168" y="876134"/>
                </a:lnTo>
                <a:lnTo>
                  <a:pt x="2487168" y="0"/>
                </a:lnTo>
                <a:lnTo>
                  <a:pt x="0" y="0"/>
                </a:lnTo>
                <a:lnTo>
                  <a:pt x="0" y="876134"/>
                </a:lnTo>
                <a:close/>
              </a:path>
            </a:pathLst>
          </a:custGeom>
          <a:solidFill>
            <a:srgbClr val="FFFFFF"/>
          </a:solidFill>
        </p:spPr>
        <p:txBody>
          <a:bodyPr wrap="square" lIns="0" tIns="0" rIns="0" bIns="0" rtlCol="0">
            <a:noAutofit/>
          </a:bodyPr>
          <a:lstStyle/>
          <a:p>
            <a:endParaRPr/>
          </a:p>
        </p:txBody>
      </p:sp>
      <p:sp>
        <p:nvSpPr>
          <p:cNvPr id="48" name="object 48"/>
          <p:cNvSpPr/>
          <p:nvPr/>
        </p:nvSpPr>
        <p:spPr>
          <a:xfrm>
            <a:off x="6567860" y="5599188"/>
            <a:ext cx="2487168" cy="876134"/>
          </a:xfrm>
          <a:custGeom>
            <a:avLst/>
            <a:gdLst/>
            <a:ahLst/>
            <a:cxnLst/>
            <a:rect l="l" t="t" r="r" b="b"/>
            <a:pathLst>
              <a:path w="2487168" h="876134">
                <a:moveTo>
                  <a:pt x="0" y="876134"/>
                </a:moveTo>
                <a:lnTo>
                  <a:pt x="2487168" y="876134"/>
                </a:lnTo>
                <a:lnTo>
                  <a:pt x="2487168" y="0"/>
                </a:lnTo>
                <a:lnTo>
                  <a:pt x="0" y="0"/>
                </a:lnTo>
                <a:lnTo>
                  <a:pt x="0" y="876134"/>
                </a:lnTo>
                <a:close/>
              </a:path>
            </a:pathLst>
          </a:custGeom>
          <a:ln w="19050">
            <a:solidFill>
              <a:schemeClr val="bg1">
                <a:lumMod val="50000"/>
              </a:schemeClr>
            </a:solidFill>
          </a:ln>
        </p:spPr>
        <p:txBody>
          <a:bodyPr wrap="square" lIns="0" tIns="0" rIns="0" bIns="0" rtlCol="0">
            <a:noAutofit/>
          </a:bodyPr>
          <a:lstStyle/>
          <a:p>
            <a:endParaRPr/>
          </a:p>
        </p:txBody>
      </p:sp>
      <p:sp>
        <p:nvSpPr>
          <p:cNvPr id="49" name="object 49"/>
          <p:cNvSpPr txBox="1"/>
          <p:nvPr/>
        </p:nvSpPr>
        <p:spPr>
          <a:xfrm>
            <a:off x="6601895" y="5619800"/>
            <a:ext cx="2391410" cy="831215"/>
          </a:xfrm>
          <a:prstGeom prst="rect">
            <a:avLst/>
          </a:prstGeom>
        </p:spPr>
        <p:txBody>
          <a:bodyPr vert="horz" wrap="square" lIns="0" tIns="0" rIns="0" bIns="0" rtlCol="0">
            <a:noAutofit/>
          </a:bodyPr>
          <a:lstStyle/>
          <a:p>
            <a:pPr marL="184785" marR="74930" indent="-172720">
              <a:lnSpc>
                <a:spcPct val="100000"/>
              </a:lnSpc>
              <a:buFont typeface="Arial"/>
              <a:buChar char="•"/>
              <a:tabLst>
                <a:tab pos="184785" algn="l"/>
              </a:tabLst>
            </a:pPr>
            <a:r>
              <a:rPr sz="1000" spc="-10" dirty="0" smtClean="0">
                <a:latin typeface="Calibri"/>
                <a:cs typeface="Calibri"/>
              </a:rPr>
              <a:t>Mone</a:t>
            </a:r>
            <a:r>
              <a:rPr sz="1000" spc="-5" dirty="0" smtClean="0">
                <a:latin typeface="Calibri"/>
                <a:cs typeface="Calibri"/>
              </a:rPr>
              <a:t>ylau</a:t>
            </a:r>
            <a:r>
              <a:rPr sz="1000" spc="-10" dirty="0" smtClean="0">
                <a:latin typeface="Calibri"/>
                <a:cs typeface="Calibri"/>
              </a:rPr>
              <a:t>nde</a:t>
            </a:r>
            <a:r>
              <a:rPr sz="1000" spc="-5" dirty="0" smtClean="0">
                <a:latin typeface="Calibri"/>
                <a:cs typeface="Calibri"/>
              </a:rPr>
              <a:t>ring.com</a:t>
            </a:r>
            <a:r>
              <a:rPr sz="1000" spc="-15" dirty="0" smtClean="0">
                <a:latin typeface="Calibri"/>
                <a:cs typeface="Calibri"/>
              </a:rPr>
              <a:t> </a:t>
            </a:r>
            <a:r>
              <a:rPr sz="1000" spc="-5" dirty="0" smtClean="0">
                <a:latin typeface="Calibri"/>
                <a:cs typeface="Calibri"/>
              </a:rPr>
              <a:t>is</a:t>
            </a:r>
            <a:r>
              <a:rPr sz="1000" spc="-10" dirty="0" smtClean="0">
                <a:latin typeface="Calibri"/>
                <a:cs typeface="Calibri"/>
              </a:rPr>
              <a:t> </a:t>
            </a:r>
            <a:r>
              <a:rPr sz="1000" spc="-5" dirty="0" smtClean="0">
                <a:latin typeface="Calibri"/>
                <a:cs typeface="Calibri"/>
              </a:rPr>
              <a:t>a </a:t>
            </a:r>
            <a:r>
              <a:rPr sz="1000" spc="-10" dirty="0" smtClean="0">
                <a:latin typeface="Calibri"/>
                <a:cs typeface="Calibri"/>
              </a:rPr>
              <a:t>on</a:t>
            </a:r>
            <a:r>
              <a:rPr sz="1000" spc="0" dirty="0" smtClean="0">
                <a:latin typeface="Calibri"/>
                <a:cs typeface="Calibri"/>
              </a:rPr>
              <a:t>e</a:t>
            </a:r>
            <a:r>
              <a:rPr sz="1000" spc="-10" dirty="0" smtClean="0">
                <a:latin typeface="Calibri"/>
                <a:cs typeface="Calibri"/>
              </a:rPr>
              <a:t>-s</a:t>
            </a:r>
            <a:r>
              <a:rPr sz="1000" spc="-5" dirty="0" smtClean="0">
                <a:latin typeface="Calibri"/>
                <a:cs typeface="Calibri"/>
              </a:rPr>
              <a:t>top r</a:t>
            </a:r>
            <a:r>
              <a:rPr sz="1000" spc="-10" dirty="0" smtClean="0">
                <a:latin typeface="Calibri"/>
                <a:cs typeface="Calibri"/>
              </a:rPr>
              <a:t>es</a:t>
            </a:r>
            <a:r>
              <a:rPr sz="1000" spc="-5" dirty="0" smtClean="0">
                <a:latin typeface="Calibri"/>
                <a:cs typeface="Calibri"/>
              </a:rPr>
              <a:t>ource</a:t>
            </a:r>
            <a:r>
              <a:rPr sz="1000" spc="20" dirty="0" smtClean="0">
                <a:latin typeface="Calibri"/>
                <a:cs typeface="Calibri"/>
              </a:rPr>
              <a:t> </a:t>
            </a:r>
            <a:r>
              <a:rPr sz="1000" spc="-10" dirty="0" smtClean="0">
                <a:latin typeface="Calibri"/>
                <a:cs typeface="Calibri"/>
              </a:rPr>
              <a:t>f</a:t>
            </a:r>
            <a:r>
              <a:rPr sz="1000" spc="-5" dirty="0" smtClean="0">
                <a:latin typeface="Calibri"/>
                <a:cs typeface="Calibri"/>
              </a:rPr>
              <a:t>or</a:t>
            </a:r>
            <a:r>
              <a:rPr sz="1000" spc="-10" dirty="0" smtClean="0">
                <a:latin typeface="Calibri"/>
                <a:cs typeface="Calibri"/>
              </a:rPr>
              <a:t> AML </a:t>
            </a:r>
            <a:r>
              <a:rPr sz="1000" spc="-5" dirty="0" smtClean="0">
                <a:latin typeface="Calibri"/>
                <a:cs typeface="Calibri"/>
              </a:rPr>
              <a:t>an</a:t>
            </a:r>
            <a:r>
              <a:rPr sz="1000" spc="-10" dirty="0" smtClean="0">
                <a:latin typeface="Calibri"/>
                <a:cs typeface="Calibri"/>
              </a:rPr>
              <a:t>d </a:t>
            </a:r>
            <a:r>
              <a:rPr sz="1000" spc="-5" dirty="0" smtClean="0">
                <a:latin typeface="Calibri"/>
                <a:cs typeface="Calibri"/>
              </a:rPr>
              <a:t>ant</a:t>
            </a:r>
            <a:r>
              <a:rPr sz="1000" spc="5" dirty="0" smtClean="0">
                <a:latin typeface="Calibri"/>
                <a:cs typeface="Calibri"/>
              </a:rPr>
              <a:t>i</a:t>
            </a:r>
            <a:r>
              <a:rPr sz="1000" spc="-10" dirty="0" smtClean="0">
                <a:latin typeface="Calibri"/>
                <a:cs typeface="Calibri"/>
              </a:rPr>
              <a:t>-f</a:t>
            </a:r>
            <a:r>
              <a:rPr sz="1000" spc="-5" dirty="0" smtClean="0">
                <a:latin typeface="Calibri"/>
                <a:cs typeface="Calibri"/>
              </a:rPr>
              <a:t>inancial</a:t>
            </a:r>
            <a:r>
              <a:rPr sz="1000" spc="-35" dirty="0" smtClean="0">
                <a:latin typeface="Calibri"/>
                <a:cs typeface="Calibri"/>
              </a:rPr>
              <a:t> </a:t>
            </a:r>
            <a:r>
              <a:rPr sz="1000" spc="-5" dirty="0" smtClean="0">
                <a:latin typeface="Calibri"/>
                <a:cs typeface="Calibri"/>
              </a:rPr>
              <a:t>cri</a:t>
            </a:r>
            <a:r>
              <a:rPr sz="1000" spc="-15" dirty="0" smtClean="0">
                <a:latin typeface="Calibri"/>
                <a:cs typeface="Calibri"/>
              </a:rPr>
              <a:t>m</a:t>
            </a:r>
            <a:r>
              <a:rPr sz="1000" spc="-5" dirty="0" smtClean="0">
                <a:latin typeface="Calibri"/>
                <a:cs typeface="Calibri"/>
              </a:rPr>
              <a:t>e in</a:t>
            </a:r>
            <a:r>
              <a:rPr sz="1000" spc="-10" dirty="0" smtClean="0">
                <a:latin typeface="Calibri"/>
                <a:cs typeface="Calibri"/>
              </a:rPr>
              <a:t>f</a:t>
            </a:r>
            <a:r>
              <a:rPr sz="1000" spc="-5" dirty="0" smtClean="0">
                <a:latin typeface="Calibri"/>
                <a:cs typeface="Calibri"/>
              </a:rPr>
              <a:t>or</a:t>
            </a:r>
            <a:r>
              <a:rPr sz="1000" spc="-15" dirty="0" smtClean="0">
                <a:latin typeface="Calibri"/>
                <a:cs typeface="Calibri"/>
              </a:rPr>
              <a:t>m</a:t>
            </a:r>
            <a:r>
              <a:rPr sz="1000" spc="-5" dirty="0" smtClean="0">
                <a:latin typeface="Calibri"/>
                <a:cs typeface="Calibri"/>
              </a:rPr>
              <a:t>ation</a:t>
            </a:r>
            <a:endParaRPr sz="1000">
              <a:latin typeface="Calibri"/>
              <a:cs typeface="Calibri"/>
            </a:endParaRPr>
          </a:p>
          <a:p>
            <a:pPr marL="184785" indent="-172720">
              <a:lnSpc>
                <a:spcPct val="100000"/>
              </a:lnSpc>
              <a:spcBef>
                <a:spcPts val="204"/>
              </a:spcBef>
              <a:buFont typeface="Arial"/>
              <a:buChar char="•"/>
              <a:tabLst>
                <a:tab pos="184785" algn="l"/>
              </a:tabLst>
            </a:pPr>
            <a:r>
              <a:rPr sz="1000" spc="-10" dirty="0" smtClean="0">
                <a:latin typeface="Calibri"/>
                <a:cs typeface="Calibri"/>
              </a:rPr>
              <a:t>Ne</a:t>
            </a:r>
            <a:r>
              <a:rPr sz="1000" spc="-15" dirty="0" smtClean="0">
                <a:latin typeface="Calibri"/>
                <a:cs typeface="Calibri"/>
              </a:rPr>
              <a:t>w</a:t>
            </a:r>
            <a:r>
              <a:rPr sz="1000" spc="-10" dirty="0" smtClean="0">
                <a:latin typeface="Calibri"/>
                <a:cs typeface="Calibri"/>
              </a:rPr>
              <a:t>s</a:t>
            </a:r>
            <a:r>
              <a:rPr sz="1000" spc="-5" dirty="0" smtClean="0">
                <a:latin typeface="Calibri"/>
                <a:cs typeface="Calibri"/>
              </a:rPr>
              <a:t>,</a:t>
            </a:r>
            <a:r>
              <a:rPr sz="1000" spc="15" dirty="0" smtClean="0">
                <a:latin typeface="Calibri"/>
                <a:cs typeface="Calibri"/>
              </a:rPr>
              <a:t> </a:t>
            </a:r>
            <a:r>
              <a:rPr sz="1000" spc="-5" dirty="0" smtClean="0">
                <a:latin typeface="Calibri"/>
                <a:cs typeface="Calibri"/>
              </a:rPr>
              <a:t>r</a:t>
            </a:r>
            <a:r>
              <a:rPr sz="1000" spc="-10" dirty="0" smtClean="0">
                <a:latin typeface="Calibri"/>
                <a:cs typeface="Calibri"/>
              </a:rPr>
              <a:t>e</a:t>
            </a:r>
            <a:r>
              <a:rPr sz="1000" spc="-5" dirty="0" smtClean="0">
                <a:latin typeface="Calibri"/>
                <a:cs typeface="Calibri"/>
              </a:rPr>
              <a:t>gulation </a:t>
            </a:r>
            <a:r>
              <a:rPr sz="1000" spc="0" dirty="0" smtClean="0">
                <a:latin typeface="Calibri"/>
                <a:cs typeface="Calibri"/>
              </a:rPr>
              <a:t>a</a:t>
            </a:r>
            <a:r>
              <a:rPr sz="1000" spc="-10" dirty="0" smtClean="0">
                <a:latin typeface="Calibri"/>
                <a:cs typeface="Calibri"/>
              </a:rPr>
              <a:t>nd enf</a:t>
            </a:r>
            <a:r>
              <a:rPr sz="1000" spc="-5" dirty="0" smtClean="0">
                <a:latin typeface="Calibri"/>
                <a:cs typeface="Calibri"/>
              </a:rPr>
              <a:t>orc</a:t>
            </a:r>
            <a:r>
              <a:rPr sz="1000" spc="-10" dirty="0" smtClean="0">
                <a:latin typeface="Calibri"/>
                <a:cs typeface="Calibri"/>
              </a:rPr>
              <a:t>e</a:t>
            </a:r>
            <a:r>
              <a:rPr sz="1000" spc="-15" dirty="0" smtClean="0">
                <a:latin typeface="Calibri"/>
                <a:cs typeface="Calibri"/>
              </a:rPr>
              <a:t>m</a:t>
            </a:r>
            <a:r>
              <a:rPr sz="1000" spc="-10" dirty="0" smtClean="0">
                <a:latin typeface="Calibri"/>
                <a:cs typeface="Calibri"/>
              </a:rPr>
              <a:t>e</a:t>
            </a:r>
            <a:r>
              <a:rPr sz="1000" spc="-5" dirty="0" smtClean="0">
                <a:latin typeface="Calibri"/>
                <a:cs typeface="Calibri"/>
              </a:rPr>
              <a:t>nt</a:t>
            </a:r>
            <a:r>
              <a:rPr sz="1000" spc="25" dirty="0" smtClean="0">
                <a:latin typeface="Calibri"/>
                <a:cs typeface="Calibri"/>
              </a:rPr>
              <a:t> </a:t>
            </a:r>
            <a:r>
              <a:rPr sz="1000" spc="-5" dirty="0" smtClean="0">
                <a:latin typeface="Calibri"/>
                <a:cs typeface="Calibri"/>
              </a:rPr>
              <a:t>actions</a:t>
            </a:r>
            <a:endParaRPr sz="1000">
              <a:latin typeface="Calibri"/>
              <a:cs typeface="Calibri"/>
            </a:endParaRPr>
          </a:p>
          <a:p>
            <a:pPr marL="184785" indent="-172720">
              <a:lnSpc>
                <a:spcPct val="100000"/>
              </a:lnSpc>
              <a:spcBef>
                <a:spcPts val="190"/>
              </a:spcBef>
              <a:buFont typeface="Arial"/>
              <a:buChar char="•"/>
              <a:tabLst>
                <a:tab pos="184785" algn="l"/>
              </a:tabLst>
            </a:pPr>
            <a:r>
              <a:rPr sz="1000" spc="-5" dirty="0" smtClean="0">
                <a:latin typeface="Calibri"/>
                <a:cs typeface="Calibri"/>
              </a:rPr>
              <a:t>8,000+</a:t>
            </a:r>
            <a:r>
              <a:rPr sz="1000" spc="30" dirty="0" smtClean="0">
                <a:latin typeface="Calibri"/>
                <a:cs typeface="Calibri"/>
              </a:rPr>
              <a:t> </a:t>
            </a:r>
            <a:r>
              <a:rPr sz="1000" spc="-5" dirty="0" smtClean="0">
                <a:latin typeface="Calibri"/>
                <a:cs typeface="Calibri"/>
              </a:rPr>
              <a:t>l</a:t>
            </a:r>
            <a:r>
              <a:rPr sz="1000" spc="-10" dirty="0" smtClean="0">
                <a:latin typeface="Calibri"/>
                <a:cs typeface="Calibri"/>
              </a:rPr>
              <a:t>e</a:t>
            </a:r>
            <a:r>
              <a:rPr sz="1000" spc="-5" dirty="0" smtClean="0">
                <a:latin typeface="Calibri"/>
                <a:cs typeface="Calibri"/>
              </a:rPr>
              <a:t>gal docu</a:t>
            </a:r>
            <a:r>
              <a:rPr sz="1000" spc="-15" dirty="0" smtClean="0">
                <a:latin typeface="Calibri"/>
                <a:cs typeface="Calibri"/>
              </a:rPr>
              <a:t>m</a:t>
            </a:r>
            <a:r>
              <a:rPr sz="1000" spc="-10" dirty="0" smtClean="0">
                <a:latin typeface="Calibri"/>
                <a:cs typeface="Calibri"/>
              </a:rPr>
              <a:t>e</a:t>
            </a:r>
            <a:r>
              <a:rPr sz="1000" spc="-5" dirty="0" smtClean="0">
                <a:latin typeface="Calibri"/>
                <a:cs typeface="Calibri"/>
              </a:rPr>
              <a:t>nts</a:t>
            </a:r>
            <a:r>
              <a:rPr sz="1000" spc="10" dirty="0" smtClean="0">
                <a:latin typeface="Calibri"/>
                <a:cs typeface="Calibri"/>
              </a:rPr>
              <a:t> </a:t>
            </a:r>
            <a:r>
              <a:rPr sz="1000" spc="-5" dirty="0" smtClean="0">
                <a:latin typeface="Calibri"/>
                <a:cs typeface="Calibri"/>
              </a:rPr>
              <a:t>an</a:t>
            </a:r>
            <a:r>
              <a:rPr sz="1000" spc="-10" dirty="0" smtClean="0">
                <a:latin typeface="Calibri"/>
                <a:cs typeface="Calibri"/>
              </a:rPr>
              <a:t>d su</a:t>
            </a:r>
            <a:r>
              <a:rPr sz="1000" spc="-15" dirty="0" smtClean="0">
                <a:latin typeface="Calibri"/>
                <a:cs typeface="Calibri"/>
              </a:rPr>
              <a:t>mm</a:t>
            </a:r>
            <a:r>
              <a:rPr sz="1000" spc="-5" dirty="0" smtClean="0">
                <a:latin typeface="Calibri"/>
                <a:cs typeface="Calibri"/>
              </a:rPr>
              <a:t>ari</a:t>
            </a:r>
            <a:r>
              <a:rPr sz="1000" spc="-10" dirty="0" smtClean="0">
                <a:latin typeface="Calibri"/>
                <a:cs typeface="Calibri"/>
              </a:rPr>
              <a:t>e</a:t>
            </a:r>
            <a:r>
              <a:rPr sz="1000" spc="-5" dirty="0" smtClean="0">
                <a:latin typeface="Calibri"/>
                <a:cs typeface="Calibri"/>
              </a:rPr>
              <a:t>s</a:t>
            </a:r>
            <a:endParaRPr sz="1000">
              <a:latin typeface="Calibri"/>
              <a:cs typeface="Calibri"/>
            </a:endParaRPr>
          </a:p>
        </p:txBody>
      </p:sp>
      <p:sp>
        <p:nvSpPr>
          <p:cNvPr id="50" name="object 50"/>
          <p:cNvSpPr/>
          <p:nvPr/>
        </p:nvSpPr>
        <p:spPr>
          <a:xfrm>
            <a:off x="2442531" y="2259253"/>
            <a:ext cx="718934" cy="0"/>
          </a:xfrm>
          <a:custGeom>
            <a:avLst/>
            <a:gdLst/>
            <a:ahLst/>
            <a:cxnLst/>
            <a:rect l="l" t="t" r="r" b="b"/>
            <a:pathLst>
              <a:path w="718934">
                <a:moveTo>
                  <a:pt x="0" y="0"/>
                </a:moveTo>
                <a:lnTo>
                  <a:pt x="718934" y="0"/>
                </a:lnTo>
              </a:path>
            </a:pathLst>
          </a:custGeom>
          <a:ln w="19050">
            <a:solidFill>
              <a:schemeClr val="bg1">
                <a:lumMod val="50000"/>
              </a:schemeClr>
            </a:solidFill>
            <a:prstDash val="dash"/>
          </a:ln>
        </p:spPr>
        <p:txBody>
          <a:bodyPr wrap="square" lIns="0" tIns="0" rIns="0" bIns="0" rtlCol="0">
            <a:noAutofit/>
          </a:bodyPr>
          <a:lstStyle/>
          <a:p>
            <a:endParaRPr/>
          </a:p>
        </p:txBody>
      </p:sp>
      <p:sp>
        <p:nvSpPr>
          <p:cNvPr id="51" name="object 51"/>
          <p:cNvSpPr/>
          <p:nvPr/>
        </p:nvSpPr>
        <p:spPr>
          <a:xfrm>
            <a:off x="76267" y="1839798"/>
            <a:ext cx="2366264" cy="850493"/>
          </a:xfrm>
          <a:custGeom>
            <a:avLst/>
            <a:gdLst/>
            <a:ahLst/>
            <a:cxnLst/>
            <a:rect l="l" t="t" r="r" b="b"/>
            <a:pathLst>
              <a:path w="2366264" h="850493">
                <a:moveTo>
                  <a:pt x="0" y="850493"/>
                </a:moveTo>
                <a:lnTo>
                  <a:pt x="2366264" y="850493"/>
                </a:lnTo>
                <a:lnTo>
                  <a:pt x="2366264" y="0"/>
                </a:lnTo>
                <a:lnTo>
                  <a:pt x="0" y="0"/>
                </a:lnTo>
                <a:lnTo>
                  <a:pt x="0" y="850493"/>
                </a:lnTo>
                <a:close/>
              </a:path>
            </a:pathLst>
          </a:custGeom>
          <a:solidFill>
            <a:srgbClr val="FFFFFF"/>
          </a:solidFill>
        </p:spPr>
        <p:txBody>
          <a:bodyPr wrap="square" lIns="0" tIns="0" rIns="0" bIns="0" rtlCol="0">
            <a:noAutofit/>
          </a:bodyPr>
          <a:lstStyle/>
          <a:p>
            <a:endParaRPr/>
          </a:p>
        </p:txBody>
      </p:sp>
      <p:sp>
        <p:nvSpPr>
          <p:cNvPr id="52" name="object 52"/>
          <p:cNvSpPr/>
          <p:nvPr/>
        </p:nvSpPr>
        <p:spPr>
          <a:xfrm>
            <a:off x="76267" y="1839798"/>
            <a:ext cx="2366264" cy="850493"/>
          </a:xfrm>
          <a:custGeom>
            <a:avLst/>
            <a:gdLst/>
            <a:ahLst/>
            <a:cxnLst/>
            <a:rect l="l" t="t" r="r" b="b"/>
            <a:pathLst>
              <a:path w="2366264" h="850493">
                <a:moveTo>
                  <a:pt x="0" y="850493"/>
                </a:moveTo>
                <a:lnTo>
                  <a:pt x="2366264" y="850493"/>
                </a:lnTo>
                <a:lnTo>
                  <a:pt x="2366264" y="0"/>
                </a:lnTo>
                <a:lnTo>
                  <a:pt x="0" y="0"/>
                </a:lnTo>
                <a:lnTo>
                  <a:pt x="0" y="850493"/>
                </a:lnTo>
                <a:close/>
              </a:path>
            </a:pathLst>
          </a:custGeom>
          <a:ln w="19050">
            <a:solidFill>
              <a:schemeClr val="bg1">
                <a:lumMod val="50000"/>
              </a:schemeClr>
            </a:solidFill>
          </a:ln>
        </p:spPr>
        <p:txBody>
          <a:bodyPr wrap="square" lIns="0" tIns="0" rIns="0" bIns="0" rtlCol="0">
            <a:noAutofit/>
          </a:bodyPr>
          <a:lstStyle/>
          <a:p>
            <a:endParaRPr/>
          </a:p>
        </p:txBody>
      </p:sp>
      <p:sp>
        <p:nvSpPr>
          <p:cNvPr id="53" name="object 53"/>
          <p:cNvSpPr txBox="1"/>
          <p:nvPr/>
        </p:nvSpPr>
        <p:spPr>
          <a:xfrm>
            <a:off x="109351" y="1859457"/>
            <a:ext cx="2268855" cy="807720"/>
          </a:xfrm>
          <a:prstGeom prst="rect">
            <a:avLst/>
          </a:prstGeom>
        </p:spPr>
        <p:txBody>
          <a:bodyPr vert="horz" wrap="square" lIns="0" tIns="0" rIns="0" bIns="0" rtlCol="0">
            <a:noAutofit/>
          </a:bodyPr>
          <a:lstStyle/>
          <a:p>
            <a:pPr marL="184785" marR="12700" indent="-172720">
              <a:lnSpc>
                <a:spcPct val="100000"/>
              </a:lnSpc>
              <a:buFont typeface="Arial"/>
              <a:buChar char="•"/>
              <a:tabLst>
                <a:tab pos="184785" algn="l"/>
              </a:tabLst>
            </a:pPr>
            <a:r>
              <a:rPr sz="1000" spc="-5" dirty="0" smtClean="0">
                <a:latin typeface="Calibri"/>
                <a:cs typeface="Calibri"/>
              </a:rPr>
              <a:t>Larg</a:t>
            </a:r>
            <a:r>
              <a:rPr sz="1000" spc="-10" dirty="0" smtClean="0">
                <a:latin typeface="Calibri"/>
                <a:cs typeface="Calibri"/>
              </a:rPr>
              <a:t>es</a:t>
            </a:r>
            <a:r>
              <a:rPr sz="1000" spc="-5" dirty="0" smtClean="0">
                <a:latin typeface="Calibri"/>
                <a:cs typeface="Calibri"/>
              </a:rPr>
              <a:t>t</a:t>
            </a:r>
            <a:r>
              <a:rPr sz="1000" spc="25" dirty="0" smtClean="0">
                <a:latin typeface="Calibri"/>
                <a:cs typeface="Calibri"/>
              </a:rPr>
              <a:t> </a:t>
            </a:r>
            <a:r>
              <a:rPr sz="1000" spc="-5" dirty="0" smtClean="0">
                <a:latin typeface="Calibri"/>
                <a:cs typeface="Calibri"/>
              </a:rPr>
              <a:t>international</a:t>
            </a:r>
            <a:r>
              <a:rPr sz="1000" spc="-20" dirty="0" smtClean="0">
                <a:latin typeface="Calibri"/>
                <a:cs typeface="Calibri"/>
              </a:rPr>
              <a:t> </a:t>
            </a:r>
            <a:r>
              <a:rPr sz="1000" spc="-15" dirty="0" smtClean="0">
                <a:latin typeface="Calibri"/>
                <a:cs typeface="Calibri"/>
              </a:rPr>
              <a:t>m</a:t>
            </a:r>
            <a:r>
              <a:rPr sz="1000" spc="-10" dirty="0" smtClean="0">
                <a:latin typeface="Calibri"/>
                <a:cs typeface="Calibri"/>
              </a:rPr>
              <a:t>e</a:t>
            </a:r>
            <a:r>
              <a:rPr sz="1000" spc="-15" dirty="0" smtClean="0">
                <a:latin typeface="Calibri"/>
                <a:cs typeface="Calibri"/>
              </a:rPr>
              <a:t>m</a:t>
            </a:r>
            <a:r>
              <a:rPr sz="1000" spc="-10" dirty="0" smtClean="0">
                <a:latin typeface="Calibri"/>
                <a:cs typeface="Calibri"/>
              </a:rPr>
              <a:t>be</a:t>
            </a:r>
            <a:r>
              <a:rPr sz="1000" spc="-5" dirty="0" smtClean="0">
                <a:latin typeface="Calibri"/>
                <a:cs typeface="Calibri"/>
              </a:rPr>
              <a:t>r</a:t>
            </a:r>
            <a:r>
              <a:rPr sz="1000" spc="-10" dirty="0" smtClean="0">
                <a:latin typeface="Calibri"/>
                <a:cs typeface="Calibri"/>
              </a:rPr>
              <a:t>s</a:t>
            </a:r>
            <a:r>
              <a:rPr sz="1000" spc="-5" dirty="0" smtClean="0">
                <a:latin typeface="Calibri"/>
                <a:cs typeface="Calibri"/>
              </a:rPr>
              <a:t>hip organization</a:t>
            </a:r>
            <a:r>
              <a:rPr sz="1000" spc="-10" dirty="0" smtClean="0">
                <a:latin typeface="Calibri"/>
                <a:cs typeface="Calibri"/>
              </a:rPr>
              <a:t> de</a:t>
            </a:r>
            <a:r>
              <a:rPr sz="1000" spc="-5" dirty="0" smtClean="0">
                <a:latin typeface="Calibri"/>
                <a:cs typeface="Calibri"/>
              </a:rPr>
              <a:t>dicated to</a:t>
            </a:r>
            <a:r>
              <a:rPr sz="1000" spc="-10" dirty="0" smtClean="0">
                <a:latin typeface="Calibri"/>
                <a:cs typeface="Calibri"/>
              </a:rPr>
              <a:t> </a:t>
            </a:r>
            <a:r>
              <a:rPr sz="1000" spc="-5" dirty="0" smtClean="0">
                <a:latin typeface="Calibri"/>
                <a:cs typeface="Calibri"/>
              </a:rPr>
              <a:t>ad</a:t>
            </a:r>
            <a:r>
              <a:rPr sz="1000" spc="-15" dirty="0" smtClean="0">
                <a:latin typeface="Calibri"/>
                <a:cs typeface="Calibri"/>
              </a:rPr>
              <a:t>v</a:t>
            </a:r>
            <a:r>
              <a:rPr sz="1000" spc="-5" dirty="0" smtClean="0">
                <a:latin typeface="Calibri"/>
                <a:cs typeface="Calibri"/>
              </a:rPr>
              <a:t>ancing the </a:t>
            </a:r>
            <a:r>
              <a:rPr sz="1000" spc="-10" dirty="0" smtClean="0">
                <a:latin typeface="Calibri"/>
                <a:cs typeface="Calibri"/>
              </a:rPr>
              <a:t>e</a:t>
            </a:r>
            <a:r>
              <a:rPr sz="1000" spc="-5" dirty="0" smtClean="0">
                <a:latin typeface="Calibri"/>
                <a:cs typeface="Calibri"/>
              </a:rPr>
              <a:t>ducation of  </a:t>
            </a:r>
            <a:r>
              <a:rPr sz="1000" spc="-10" dirty="0" smtClean="0">
                <a:latin typeface="Calibri"/>
                <a:cs typeface="Calibri"/>
              </a:rPr>
              <a:t>AML </a:t>
            </a:r>
            <a:r>
              <a:rPr sz="1000" spc="-5" dirty="0" smtClean="0">
                <a:latin typeface="Calibri"/>
                <a:cs typeface="Calibri"/>
              </a:rPr>
              <a:t>an</a:t>
            </a:r>
            <a:r>
              <a:rPr sz="1000" spc="-10" dirty="0" smtClean="0">
                <a:latin typeface="Calibri"/>
                <a:cs typeface="Calibri"/>
              </a:rPr>
              <a:t>d f</a:t>
            </a:r>
            <a:r>
              <a:rPr sz="1000" spc="-5" dirty="0" smtClean="0">
                <a:latin typeface="Calibri"/>
                <a:cs typeface="Calibri"/>
              </a:rPr>
              <a:t>inancial</a:t>
            </a:r>
            <a:r>
              <a:rPr sz="1000" spc="-25" dirty="0" smtClean="0">
                <a:latin typeface="Calibri"/>
                <a:cs typeface="Calibri"/>
              </a:rPr>
              <a:t> </a:t>
            </a:r>
            <a:r>
              <a:rPr sz="1000" spc="-5" dirty="0" smtClean="0">
                <a:latin typeface="Calibri"/>
                <a:cs typeface="Calibri"/>
              </a:rPr>
              <a:t>cri</a:t>
            </a:r>
            <a:r>
              <a:rPr sz="1000" spc="-15" dirty="0" smtClean="0">
                <a:latin typeface="Calibri"/>
                <a:cs typeface="Calibri"/>
              </a:rPr>
              <a:t>m</a:t>
            </a:r>
            <a:r>
              <a:rPr sz="1000" spc="-5" dirty="0" smtClean="0">
                <a:latin typeface="Calibri"/>
                <a:cs typeface="Calibri"/>
              </a:rPr>
              <a:t>e pro</a:t>
            </a:r>
            <a:r>
              <a:rPr sz="1000" spc="-10" dirty="0" smtClean="0">
                <a:latin typeface="Calibri"/>
                <a:cs typeface="Calibri"/>
              </a:rPr>
              <a:t>fess</a:t>
            </a:r>
            <a:r>
              <a:rPr sz="1000" spc="-5" dirty="0" smtClean="0">
                <a:latin typeface="Calibri"/>
                <a:cs typeface="Calibri"/>
              </a:rPr>
              <a:t>ionals</a:t>
            </a:r>
            <a:endParaRPr sz="1000">
              <a:latin typeface="Calibri"/>
              <a:cs typeface="Calibri"/>
            </a:endParaRPr>
          </a:p>
          <a:p>
            <a:pPr marL="184785" indent="-172720">
              <a:lnSpc>
                <a:spcPct val="100000"/>
              </a:lnSpc>
              <a:spcBef>
                <a:spcPts val="204"/>
              </a:spcBef>
              <a:buFont typeface="Arial"/>
              <a:buChar char="•"/>
              <a:tabLst>
                <a:tab pos="184785" algn="l"/>
              </a:tabLst>
            </a:pPr>
            <a:r>
              <a:rPr sz="1000" spc="-10" dirty="0" smtClean="0">
                <a:latin typeface="Calibri"/>
                <a:cs typeface="Calibri"/>
              </a:rPr>
              <a:t>Vi</a:t>
            </a:r>
            <a:r>
              <a:rPr sz="1000" spc="-5" dirty="0" smtClean="0">
                <a:latin typeface="Calibri"/>
                <a:cs typeface="Calibri"/>
              </a:rPr>
              <a:t>brant</a:t>
            </a:r>
            <a:r>
              <a:rPr sz="1000" spc="-10" dirty="0" smtClean="0">
                <a:latin typeface="Calibri"/>
                <a:cs typeface="Calibri"/>
              </a:rPr>
              <a:t> ne</a:t>
            </a:r>
            <a:r>
              <a:rPr sz="1000" spc="-5" dirty="0" smtClean="0">
                <a:latin typeface="Calibri"/>
                <a:cs typeface="Calibri"/>
              </a:rPr>
              <a:t>t</a:t>
            </a:r>
            <a:r>
              <a:rPr sz="1000" spc="-15" dirty="0" smtClean="0">
                <a:latin typeface="Calibri"/>
                <a:cs typeface="Calibri"/>
              </a:rPr>
              <a:t>w</a:t>
            </a:r>
            <a:r>
              <a:rPr sz="1000" spc="-5" dirty="0" smtClean="0">
                <a:latin typeface="Calibri"/>
                <a:cs typeface="Calibri"/>
              </a:rPr>
              <a:t>ork of</a:t>
            </a:r>
            <a:r>
              <a:rPr sz="1000" spc="-20" dirty="0" smtClean="0">
                <a:latin typeface="Calibri"/>
                <a:cs typeface="Calibri"/>
              </a:rPr>
              <a:t> </a:t>
            </a:r>
            <a:r>
              <a:rPr sz="1000" spc="-5" dirty="0" smtClean="0">
                <a:latin typeface="Calibri"/>
                <a:cs typeface="Calibri"/>
              </a:rPr>
              <a:t>pro</a:t>
            </a:r>
            <a:r>
              <a:rPr sz="1000" spc="-10" dirty="0" smtClean="0">
                <a:latin typeface="Calibri"/>
                <a:cs typeface="Calibri"/>
              </a:rPr>
              <a:t>fe</a:t>
            </a:r>
            <a:r>
              <a:rPr sz="1000" spc="-15" dirty="0" smtClean="0">
                <a:latin typeface="Calibri"/>
                <a:cs typeface="Calibri"/>
              </a:rPr>
              <a:t>ss</a:t>
            </a:r>
            <a:r>
              <a:rPr sz="1000" spc="-5" dirty="0" smtClean="0">
                <a:latin typeface="Calibri"/>
                <a:cs typeface="Calibri"/>
              </a:rPr>
              <a:t>ionals</a:t>
            </a:r>
            <a:endParaRPr sz="1000">
              <a:latin typeface="Calibri"/>
              <a:cs typeface="Calibri"/>
            </a:endParaRPr>
          </a:p>
        </p:txBody>
      </p:sp>
      <p:sp>
        <p:nvSpPr>
          <p:cNvPr id="54" name="object 54"/>
          <p:cNvSpPr/>
          <p:nvPr/>
        </p:nvSpPr>
        <p:spPr>
          <a:xfrm>
            <a:off x="76267" y="3768293"/>
            <a:ext cx="1975104" cy="824839"/>
          </a:xfrm>
          <a:custGeom>
            <a:avLst/>
            <a:gdLst/>
            <a:ahLst/>
            <a:cxnLst/>
            <a:rect l="l" t="t" r="r" b="b"/>
            <a:pathLst>
              <a:path w="1975104" h="824839">
                <a:moveTo>
                  <a:pt x="0" y="824839"/>
                </a:moveTo>
                <a:lnTo>
                  <a:pt x="1975104" y="824839"/>
                </a:lnTo>
                <a:lnTo>
                  <a:pt x="1975104" y="0"/>
                </a:lnTo>
                <a:lnTo>
                  <a:pt x="0" y="0"/>
                </a:lnTo>
                <a:lnTo>
                  <a:pt x="0" y="824839"/>
                </a:lnTo>
                <a:close/>
              </a:path>
            </a:pathLst>
          </a:custGeom>
          <a:ln w="19050">
            <a:solidFill>
              <a:schemeClr val="bg1">
                <a:lumMod val="50000"/>
              </a:schemeClr>
            </a:solidFill>
          </a:ln>
        </p:spPr>
        <p:txBody>
          <a:bodyPr wrap="square" lIns="0" tIns="0" rIns="0" bIns="0" rtlCol="0">
            <a:noAutofit/>
          </a:bodyPr>
          <a:lstStyle/>
          <a:p>
            <a:endParaRPr/>
          </a:p>
        </p:txBody>
      </p:sp>
      <p:sp>
        <p:nvSpPr>
          <p:cNvPr id="55" name="object 55"/>
          <p:cNvSpPr txBox="1"/>
          <p:nvPr/>
        </p:nvSpPr>
        <p:spPr>
          <a:xfrm>
            <a:off x="109351" y="3788054"/>
            <a:ext cx="1909445" cy="781685"/>
          </a:xfrm>
          <a:prstGeom prst="rect">
            <a:avLst/>
          </a:prstGeom>
        </p:spPr>
        <p:txBody>
          <a:bodyPr vert="horz" wrap="square" lIns="0" tIns="0" rIns="0" bIns="0" rtlCol="0">
            <a:noAutofit/>
          </a:bodyPr>
          <a:lstStyle/>
          <a:p>
            <a:pPr marL="184785" marR="12700" indent="-172720">
              <a:lnSpc>
                <a:spcPct val="100099"/>
              </a:lnSpc>
              <a:buFont typeface="Arial"/>
              <a:buChar char="•"/>
              <a:tabLst>
                <a:tab pos="184785" algn="l"/>
              </a:tabLst>
            </a:pPr>
            <a:r>
              <a:rPr sz="1000" spc="-10" dirty="0" smtClean="0">
                <a:latin typeface="Calibri"/>
                <a:cs typeface="Calibri"/>
              </a:rPr>
              <a:t>A</a:t>
            </a:r>
            <a:r>
              <a:rPr sz="1000" spc="-15" dirty="0" smtClean="0">
                <a:latin typeface="Calibri"/>
                <a:cs typeface="Calibri"/>
              </a:rPr>
              <a:t>C</a:t>
            </a:r>
            <a:r>
              <a:rPr sz="1000" spc="-10" dirty="0" smtClean="0">
                <a:latin typeface="Calibri"/>
                <a:cs typeface="Calibri"/>
              </a:rPr>
              <a:t>AMS</a:t>
            </a:r>
            <a:r>
              <a:rPr sz="1000" spc="10" dirty="0" smtClean="0">
                <a:latin typeface="Calibri"/>
                <a:cs typeface="Calibri"/>
              </a:rPr>
              <a:t> </a:t>
            </a:r>
            <a:r>
              <a:rPr sz="1000" spc="-5" dirty="0" smtClean="0">
                <a:latin typeface="Calibri"/>
                <a:cs typeface="Calibri"/>
              </a:rPr>
              <a:t>Ri</a:t>
            </a:r>
            <a:r>
              <a:rPr sz="1000" spc="-15" dirty="0" smtClean="0">
                <a:latin typeface="Calibri"/>
                <a:cs typeface="Calibri"/>
              </a:rPr>
              <a:t>s</a:t>
            </a:r>
            <a:r>
              <a:rPr sz="1000" spc="-5" dirty="0" smtClean="0">
                <a:latin typeface="Calibri"/>
                <a:cs typeface="Calibri"/>
              </a:rPr>
              <a:t>k</a:t>
            </a:r>
            <a:r>
              <a:rPr sz="1000" spc="-10" dirty="0" smtClean="0">
                <a:latin typeface="Calibri"/>
                <a:cs typeface="Calibri"/>
              </a:rPr>
              <a:t> A</a:t>
            </a:r>
            <a:r>
              <a:rPr sz="1000" spc="-15" dirty="0" smtClean="0">
                <a:latin typeface="Calibri"/>
                <a:cs typeface="Calibri"/>
              </a:rPr>
              <a:t>s</a:t>
            </a:r>
            <a:r>
              <a:rPr sz="1000" spc="-10" dirty="0" smtClean="0">
                <a:latin typeface="Calibri"/>
                <a:cs typeface="Calibri"/>
              </a:rPr>
              <a:t>sess</a:t>
            </a:r>
            <a:r>
              <a:rPr sz="1000" spc="-15" dirty="0" smtClean="0">
                <a:latin typeface="Calibri"/>
                <a:cs typeface="Calibri"/>
              </a:rPr>
              <a:t>m</a:t>
            </a:r>
            <a:r>
              <a:rPr sz="1000" spc="-10" dirty="0" smtClean="0">
                <a:latin typeface="Calibri"/>
                <a:cs typeface="Calibri"/>
              </a:rPr>
              <a:t>e</a:t>
            </a:r>
            <a:r>
              <a:rPr sz="1000" spc="-5" dirty="0" smtClean="0">
                <a:latin typeface="Calibri"/>
                <a:cs typeface="Calibri"/>
              </a:rPr>
              <a:t>nt</a:t>
            </a:r>
            <a:r>
              <a:rPr sz="1000" spc="35" dirty="0" smtClean="0">
                <a:latin typeface="Calibri"/>
                <a:cs typeface="Calibri"/>
              </a:rPr>
              <a:t> </a:t>
            </a:r>
            <a:r>
              <a:rPr sz="1000" spc="-5" dirty="0" smtClean="0">
                <a:latin typeface="Calibri"/>
                <a:cs typeface="Calibri"/>
              </a:rPr>
              <a:t>is</a:t>
            </a:r>
            <a:r>
              <a:rPr sz="1000" spc="-20" dirty="0" smtClean="0">
                <a:latin typeface="Calibri"/>
                <a:cs typeface="Calibri"/>
              </a:rPr>
              <a:t> </a:t>
            </a:r>
            <a:r>
              <a:rPr sz="1000" spc="-5" dirty="0" smtClean="0">
                <a:latin typeface="Calibri"/>
                <a:cs typeface="Calibri"/>
              </a:rPr>
              <a:t>a SaaS </a:t>
            </a:r>
            <a:r>
              <a:rPr sz="1000" spc="-10" dirty="0" smtClean="0">
                <a:latin typeface="Calibri"/>
                <a:cs typeface="Calibri"/>
              </a:rPr>
              <a:t>s</a:t>
            </a:r>
            <a:r>
              <a:rPr sz="1000" spc="-5" dirty="0" smtClean="0">
                <a:latin typeface="Calibri"/>
                <a:cs typeface="Calibri"/>
              </a:rPr>
              <a:t>olution that</a:t>
            </a:r>
            <a:r>
              <a:rPr sz="1000" spc="-10" dirty="0" smtClean="0">
                <a:latin typeface="Calibri"/>
                <a:cs typeface="Calibri"/>
              </a:rPr>
              <a:t> he</a:t>
            </a:r>
            <a:r>
              <a:rPr sz="1000" spc="-5" dirty="0" smtClean="0">
                <a:latin typeface="Calibri"/>
                <a:cs typeface="Calibri"/>
              </a:rPr>
              <a:t>lps</a:t>
            </a:r>
            <a:r>
              <a:rPr sz="1000" spc="-10" dirty="0" smtClean="0">
                <a:latin typeface="Calibri"/>
                <a:cs typeface="Calibri"/>
              </a:rPr>
              <a:t> </a:t>
            </a:r>
            <a:r>
              <a:rPr sz="1000" spc="-5" dirty="0" smtClean="0">
                <a:latin typeface="Calibri"/>
                <a:cs typeface="Calibri"/>
              </a:rPr>
              <a:t>banks </a:t>
            </a:r>
            <a:r>
              <a:rPr sz="1000" spc="-15" dirty="0" smtClean="0">
                <a:latin typeface="Calibri"/>
                <a:cs typeface="Calibri"/>
              </a:rPr>
              <a:t>m</a:t>
            </a:r>
            <a:r>
              <a:rPr sz="1000" spc="-10" dirty="0" smtClean="0">
                <a:latin typeface="Calibri"/>
                <a:cs typeface="Calibri"/>
              </a:rPr>
              <a:t>e</a:t>
            </a:r>
            <a:r>
              <a:rPr sz="1000" spc="-5" dirty="0" smtClean="0">
                <a:latin typeface="Calibri"/>
                <a:cs typeface="Calibri"/>
              </a:rPr>
              <a:t>asure,</a:t>
            </a:r>
            <a:r>
              <a:rPr sz="1000" spc="15" dirty="0" smtClean="0">
                <a:latin typeface="Calibri"/>
                <a:cs typeface="Calibri"/>
              </a:rPr>
              <a:t> </a:t>
            </a:r>
            <a:r>
              <a:rPr sz="1000" spc="-10" dirty="0" smtClean="0">
                <a:latin typeface="Calibri"/>
                <a:cs typeface="Calibri"/>
              </a:rPr>
              <a:t>unde</a:t>
            </a:r>
            <a:r>
              <a:rPr sz="1000" spc="-5" dirty="0" smtClean="0">
                <a:latin typeface="Calibri"/>
                <a:cs typeface="Calibri"/>
              </a:rPr>
              <a:t>r</a:t>
            </a:r>
            <a:r>
              <a:rPr sz="1000" spc="-10" dirty="0" smtClean="0">
                <a:latin typeface="Calibri"/>
                <a:cs typeface="Calibri"/>
              </a:rPr>
              <a:t>s</a:t>
            </a:r>
            <a:r>
              <a:rPr sz="1000" spc="-5" dirty="0" smtClean="0">
                <a:latin typeface="Calibri"/>
                <a:cs typeface="Calibri"/>
              </a:rPr>
              <a:t>tand </a:t>
            </a:r>
            <a:r>
              <a:rPr sz="1000" spc="0" dirty="0" smtClean="0">
                <a:latin typeface="Calibri"/>
                <a:cs typeface="Calibri"/>
              </a:rPr>
              <a:t>a</a:t>
            </a:r>
            <a:r>
              <a:rPr sz="1000" spc="-10" dirty="0" smtClean="0">
                <a:latin typeface="Calibri"/>
                <a:cs typeface="Calibri"/>
              </a:rPr>
              <a:t>nd</a:t>
            </a:r>
            <a:r>
              <a:rPr sz="1000" spc="-5" dirty="0" smtClean="0">
                <a:latin typeface="Calibri"/>
                <a:cs typeface="Calibri"/>
              </a:rPr>
              <a:t> com</a:t>
            </a:r>
            <a:r>
              <a:rPr sz="1000" spc="-20" dirty="0" smtClean="0">
                <a:latin typeface="Calibri"/>
                <a:cs typeface="Calibri"/>
              </a:rPr>
              <a:t>m</a:t>
            </a:r>
            <a:r>
              <a:rPr sz="1000" spc="-5" dirty="0" smtClean="0">
                <a:latin typeface="Calibri"/>
                <a:cs typeface="Calibri"/>
              </a:rPr>
              <a:t>unicate</a:t>
            </a:r>
            <a:r>
              <a:rPr sz="1000" spc="10" dirty="0" smtClean="0">
                <a:latin typeface="Calibri"/>
                <a:cs typeface="Calibri"/>
              </a:rPr>
              <a:t> </a:t>
            </a:r>
            <a:r>
              <a:rPr sz="1000" spc="-10" dirty="0" smtClean="0">
                <a:latin typeface="Calibri"/>
                <a:cs typeface="Calibri"/>
              </a:rPr>
              <a:t>AML </a:t>
            </a:r>
            <a:r>
              <a:rPr sz="1000" spc="-5" dirty="0" smtClean="0">
                <a:latin typeface="Calibri"/>
                <a:cs typeface="Calibri"/>
              </a:rPr>
              <a:t>ri</a:t>
            </a:r>
            <a:r>
              <a:rPr sz="1000" spc="-15" dirty="0" smtClean="0">
                <a:latin typeface="Calibri"/>
                <a:cs typeface="Calibri"/>
              </a:rPr>
              <a:t>s</a:t>
            </a:r>
            <a:r>
              <a:rPr sz="1000" spc="-5" dirty="0" smtClean="0">
                <a:latin typeface="Calibri"/>
                <a:cs typeface="Calibri"/>
              </a:rPr>
              <a:t>k an</a:t>
            </a:r>
            <a:r>
              <a:rPr sz="1000" spc="-10" dirty="0" smtClean="0">
                <a:latin typeface="Calibri"/>
                <a:cs typeface="Calibri"/>
              </a:rPr>
              <a:t>d</a:t>
            </a:r>
            <a:r>
              <a:rPr sz="1000" spc="-5" dirty="0" smtClean="0">
                <a:latin typeface="Calibri"/>
                <a:cs typeface="Calibri"/>
              </a:rPr>
              <a:t> b</a:t>
            </a:r>
            <a:r>
              <a:rPr sz="1000" spc="-10" dirty="0" smtClean="0">
                <a:latin typeface="Calibri"/>
                <a:cs typeface="Calibri"/>
              </a:rPr>
              <a:t>e</a:t>
            </a:r>
            <a:r>
              <a:rPr sz="1000" spc="-5" dirty="0" smtClean="0">
                <a:latin typeface="Calibri"/>
                <a:cs typeface="Calibri"/>
              </a:rPr>
              <a:t>nch</a:t>
            </a:r>
            <a:r>
              <a:rPr sz="1000" spc="-15" dirty="0" smtClean="0">
                <a:latin typeface="Calibri"/>
                <a:cs typeface="Calibri"/>
              </a:rPr>
              <a:t>m</a:t>
            </a:r>
            <a:r>
              <a:rPr sz="1000" spc="-5" dirty="0" smtClean="0">
                <a:latin typeface="Calibri"/>
                <a:cs typeface="Calibri"/>
              </a:rPr>
              <a:t>ark again</a:t>
            </a:r>
            <a:r>
              <a:rPr sz="1000" spc="-10" dirty="0" smtClean="0">
                <a:latin typeface="Calibri"/>
                <a:cs typeface="Calibri"/>
              </a:rPr>
              <a:t>s</a:t>
            </a:r>
            <a:r>
              <a:rPr sz="1000" spc="-5" dirty="0" smtClean="0">
                <a:latin typeface="Calibri"/>
                <a:cs typeface="Calibri"/>
              </a:rPr>
              <a:t>t</a:t>
            </a:r>
            <a:r>
              <a:rPr sz="1000" spc="-10" dirty="0" smtClean="0">
                <a:latin typeface="Calibri"/>
                <a:cs typeface="Calibri"/>
              </a:rPr>
              <a:t> pee</a:t>
            </a:r>
            <a:r>
              <a:rPr sz="1000" spc="-5" dirty="0" smtClean="0">
                <a:latin typeface="Calibri"/>
                <a:cs typeface="Calibri"/>
              </a:rPr>
              <a:t>rs</a:t>
            </a:r>
            <a:endParaRPr sz="1000">
              <a:latin typeface="Calibri"/>
              <a:cs typeface="Calibri"/>
            </a:endParaRPr>
          </a:p>
        </p:txBody>
      </p:sp>
      <p:sp>
        <p:nvSpPr>
          <p:cNvPr id="56" name="object 56"/>
          <p:cNvSpPr/>
          <p:nvPr/>
        </p:nvSpPr>
        <p:spPr>
          <a:xfrm>
            <a:off x="2563181" y="5684317"/>
            <a:ext cx="501891" cy="0"/>
          </a:xfrm>
          <a:custGeom>
            <a:avLst/>
            <a:gdLst/>
            <a:ahLst/>
            <a:cxnLst/>
            <a:rect l="l" t="t" r="r" b="b"/>
            <a:pathLst>
              <a:path w="501891">
                <a:moveTo>
                  <a:pt x="0" y="0"/>
                </a:moveTo>
                <a:lnTo>
                  <a:pt x="501891" y="0"/>
                </a:lnTo>
              </a:path>
            </a:pathLst>
          </a:custGeom>
          <a:ln w="19050">
            <a:solidFill>
              <a:schemeClr val="bg1">
                <a:lumMod val="50000"/>
              </a:schemeClr>
            </a:solidFill>
            <a:prstDash val="dash"/>
          </a:ln>
        </p:spPr>
        <p:txBody>
          <a:bodyPr wrap="square" lIns="0" tIns="0" rIns="0" bIns="0" rtlCol="0">
            <a:noAutofit/>
          </a:bodyPr>
          <a:lstStyle/>
          <a:p>
            <a:endParaRPr/>
          </a:p>
        </p:txBody>
      </p:sp>
      <p:sp>
        <p:nvSpPr>
          <p:cNvPr id="57" name="object 57"/>
          <p:cNvSpPr/>
          <p:nvPr/>
        </p:nvSpPr>
        <p:spPr>
          <a:xfrm>
            <a:off x="76267" y="5599176"/>
            <a:ext cx="2486914" cy="877824"/>
          </a:xfrm>
          <a:custGeom>
            <a:avLst/>
            <a:gdLst/>
            <a:ahLst/>
            <a:cxnLst/>
            <a:rect l="l" t="t" r="r" b="b"/>
            <a:pathLst>
              <a:path w="2486914" h="877824">
                <a:moveTo>
                  <a:pt x="0" y="877824"/>
                </a:moveTo>
                <a:lnTo>
                  <a:pt x="2486914" y="877824"/>
                </a:lnTo>
                <a:lnTo>
                  <a:pt x="2486914" y="0"/>
                </a:lnTo>
                <a:lnTo>
                  <a:pt x="0" y="0"/>
                </a:lnTo>
                <a:lnTo>
                  <a:pt x="0" y="877824"/>
                </a:lnTo>
                <a:close/>
              </a:path>
            </a:pathLst>
          </a:custGeom>
          <a:solidFill>
            <a:srgbClr val="FFFFFF"/>
          </a:solidFill>
          <a:ln>
            <a:solidFill>
              <a:schemeClr val="bg1">
                <a:lumMod val="50000"/>
              </a:schemeClr>
            </a:solidFill>
          </a:ln>
        </p:spPr>
        <p:txBody>
          <a:bodyPr wrap="square" lIns="0" tIns="0" rIns="0" bIns="0" rtlCol="0">
            <a:noAutofit/>
          </a:bodyPr>
          <a:lstStyle/>
          <a:p>
            <a:endParaRPr/>
          </a:p>
        </p:txBody>
      </p:sp>
      <p:sp>
        <p:nvSpPr>
          <p:cNvPr id="58" name="object 58"/>
          <p:cNvSpPr/>
          <p:nvPr/>
        </p:nvSpPr>
        <p:spPr>
          <a:xfrm>
            <a:off x="76267" y="5599176"/>
            <a:ext cx="2486914" cy="877824"/>
          </a:xfrm>
          <a:custGeom>
            <a:avLst/>
            <a:gdLst/>
            <a:ahLst/>
            <a:cxnLst/>
            <a:rect l="l" t="t" r="r" b="b"/>
            <a:pathLst>
              <a:path w="2486914" h="877824">
                <a:moveTo>
                  <a:pt x="0" y="877824"/>
                </a:moveTo>
                <a:lnTo>
                  <a:pt x="2486914" y="877824"/>
                </a:lnTo>
                <a:lnTo>
                  <a:pt x="2486914" y="0"/>
                </a:lnTo>
                <a:lnTo>
                  <a:pt x="0" y="0"/>
                </a:lnTo>
                <a:lnTo>
                  <a:pt x="0" y="877824"/>
                </a:lnTo>
                <a:close/>
              </a:path>
            </a:pathLst>
          </a:custGeom>
          <a:ln w="19050">
            <a:solidFill>
              <a:schemeClr val="bg1">
                <a:lumMod val="50000"/>
              </a:schemeClr>
            </a:solidFill>
          </a:ln>
        </p:spPr>
        <p:txBody>
          <a:bodyPr wrap="square" lIns="0" tIns="0" rIns="0" bIns="0" rtlCol="0">
            <a:noAutofit/>
          </a:bodyPr>
          <a:lstStyle/>
          <a:p>
            <a:endParaRPr/>
          </a:p>
        </p:txBody>
      </p:sp>
      <p:sp>
        <p:nvSpPr>
          <p:cNvPr id="59" name="object 59"/>
          <p:cNvSpPr txBox="1"/>
          <p:nvPr/>
        </p:nvSpPr>
        <p:spPr>
          <a:xfrm>
            <a:off x="109351" y="5619800"/>
            <a:ext cx="2341880" cy="502284"/>
          </a:xfrm>
          <a:prstGeom prst="rect">
            <a:avLst/>
          </a:prstGeom>
        </p:spPr>
        <p:txBody>
          <a:bodyPr vert="horz" wrap="square" lIns="0" tIns="0" rIns="0" bIns="0" rtlCol="0">
            <a:noAutofit/>
          </a:bodyPr>
          <a:lstStyle/>
          <a:p>
            <a:pPr marL="184785" marR="12700" indent="-172720">
              <a:lnSpc>
                <a:spcPct val="100000"/>
              </a:lnSpc>
              <a:buFont typeface="Arial"/>
              <a:buChar char="•"/>
              <a:tabLst>
                <a:tab pos="184785" algn="l"/>
              </a:tabLst>
            </a:pPr>
            <a:r>
              <a:rPr lang="en-US" sz="1000" spc="-5" dirty="0" smtClean="0">
                <a:latin typeface="Calibri"/>
                <a:cs typeface="Calibri"/>
              </a:rPr>
              <a:t>Multiple </a:t>
            </a:r>
            <a:r>
              <a:rPr sz="1000" spc="-10" dirty="0" smtClean="0">
                <a:latin typeface="Calibri"/>
                <a:cs typeface="Calibri"/>
              </a:rPr>
              <a:t>e</a:t>
            </a:r>
            <a:r>
              <a:rPr sz="1000" spc="-5" dirty="0" smtClean="0">
                <a:latin typeface="Calibri"/>
                <a:cs typeface="Calibri"/>
              </a:rPr>
              <a:t>ducatio</a:t>
            </a:r>
            <a:r>
              <a:rPr sz="1000" spc="0" dirty="0" smtClean="0">
                <a:latin typeface="Calibri"/>
                <a:cs typeface="Calibri"/>
              </a:rPr>
              <a:t>n</a:t>
            </a:r>
            <a:r>
              <a:rPr sz="1000" spc="-10" dirty="0" smtClean="0">
                <a:latin typeface="Calibri"/>
                <a:cs typeface="Calibri"/>
              </a:rPr>
              <a:t>-f</a:t>
            </a:r>
            <a:r>
              <a:rPr sz="1000" spc="-5" dirty="0" smtClean="0">
                <a:latin typeface="Calibri"/>
                <a:cs typeface="Calibri"/>
              </a:rPr>
              <a:t>ocu</a:t>
            </a:r>
            <a:r>
              <a:rPr sz="1000" spc="-10" dirty="0" smtClean="0">
                <a:latin typeface="Calibri"/>
                <a:cs typeface="Calibri"/>
              </a:rPr>
              <a:t>se</a:t>
            </a:r>
            <a:r>
              <a:rPr sz="1000" spc="-5" dirty="0" smtClean="0">
                <a:latin typeface="Calibri"/>
                <a:cs typeface="Calibri"/>
              </a:rPr>
              <a:t>d, global</a:t>
            </a:r>
            <a:r>
              <a:rPr sz="1000" spc="-10" dirty="0" smtClean="0">
                <a:latin typeface="Calibri"/>
                <a:cs typeface="Calibri"/>
              </a:rPr>
              <a:t> </a:t>
            </a:r>
            <a:r>
              <a:rPr sz="1000" spc="-5" dirty="0" smtClean="0">
                <a:latin typeface="Calibri"/>
                <a:cs typeface="Calibri"/>
              </a:rPr>
              <a:t>con</a:t>
            </a:r>
            <a:r>
              <a:rPr sz="1000" spc="-10" dirty="0" smtClean="0">
                <a:latin typeface="Calibri"/>
                <a:cs typeface="Calibri"/>
              </a:rPr>
              <a:t>fe</a:t>
            </a:r>
            <a:r>
              <a:rPr sz="1000" spc="-5" dirty="0" smtClean="0">
                <a:latin typeface="Calibri"/>
                <a:cs typeface="Calibri"/>
              </a:rPr>
              <a:t>r</a:t>
            </a:r>
            <a:r>
              <a:rPr sz="1000" spc="-10" dirty="0" smtClean="0">
                <a:latin typeface="Calibri"/>
                <a:cs typeface="Calibri"/>
              </a:rPr>
              <a:t>e</a:t>
            </a:r>
            <a:r>
              <a:rPr sz="1000" spc="-5" dirty="0" smtClean="0">
                <a:latin typeface="Calibri"/>
                <a:cs typeface="Calibri"/>
              </a:rPr>
              <a:t>nc</a:t>
            </a:r>
            <a:r>
              <a:rPr sz="1000" spc="-10" dirty="0" smtClean="0">
                <a:latin typeface="Calibri"/>
                <a:cs typeface="Calibri"/>
              </a:rPr>
              <a:t>e</a:t>
            </a:r>
            <a:r>
              <a:rPr sz="1000" spc="-5" dirty="0" smtClean="0">
                <a:latin typeface="Calibri"/>
                <a:cs typeface="Calibri"/>
              </a:rPr>
              <a:t>s </a:t>
            </a:r>
            <a:r>
              <a:rPr sz="1000" spc="-10" dirty="0" smtClean="0">
                <a:latin typeface="Calibri"/>
                <a:cs typeface="Calibri"/>
              </a:rPr>
              <a:t>e</a:t>
            </a:r>
            <a:r>
              <a:rPr sz="1000" spc="-15" dirty="0" smtClean="0">
                <a:latin typeface="Calibri"/>
                <a:cs typeface="Calibri"/>
              </a:rPr>
              <a:t>v</a:t>
            </a:r>
            <a:r>
              <a:rPr sz="1000" spc="-10" dirty="0" smtClean="0">
                <a:latin typeface="Calibri"/>
                <a:cs typeface="Calibri"/>
              </a:rPr>
              <a:t>e</a:t>
            </a:r>
            <a:r>
              <a:rPr sz="1000" spc="-5" dirty="0" smtClean="0">
                <a:latin typeface="Calibri"/>
                <a:cs typeface="Calibri"/>
              </a:rPr>
              <a:t>ry</a:t>
            </a:r>
            <a:r>
              <a:rPr sz="1000" spc="15" dirty="0" smtClean="0">
                <a:latin typeface="Calibri"/>
                <a:cs typeface="Calibri"/>
              </a:rPr>
              <a:t> </a:t>
            </a:r>
            <a:r>
              <a:rPr sz="1000" spc="-5" dirty="0" smtClean="0">
                <a:latin typeface="Calibri"/>
                <a:cs typeface="Calibri"/>
              </a:rPr>
              <a:t>y</a:t>
            </a:r>
            <a:r>
              <a:rPr sz="1000" spc="-10" dirty="0" smtClean="0">
                <a:latin typeface="Calibri"/>
                <a:cs typeface="Calibri"/>
              </a:rPr>
              <a:t>e</a:t>
            </a:r>
            <a:r>
              <a:rPr sz="1000" spc="-5" dirty="0" smtClean="0">
                <a:latin typeface="Calibri"/>
                <a:cs typeface="Calibri"/>
              </a:rPr>
              <a:t>ar</a:t>
            </a:r>
            <a:endParaRPr sz="1000" dirty="0">
              <a:latin typeface="Calibri"/>
              <a:cs typeface="Calibri"/>
            </a:endParaRPr>
          </a:p>
          <a:p>
            <a:pPr marL="184785" indent="-172720">
              <a:lnSpc>
                <a:spcPct val="100000"/>
              </a:lnSpc>
              <a:spcBef>
                <a:spcPts val="204"/>
              </a:spcBef>
              <a:buFont typeface="Arial"/>
              <a:buChar char="•"/>
              <a:tabLst>
                <a:tab pos="184785" algn="l"/>
              </a:tabLst>
            </a:pPr>
            <a:r>
              <a:rPr sz="1000" spc="-5" dirty="0" smtClean="0">
                <a:latin typeface="Calibri"/>
                <a:cs typeface="Calibri"/>
              </a:rPr>
              <a:t>In</a:t>
            </a:r>
            <a:r>
              <a:rPr sz="1000" spc="-10" dirty="0" smtClean="0">
                <a:latin typeface="Calibri"/>
                <a:cs typeface="Calibri"/>
              </a:rPr>
              <a:t>dus</a:t>
            </a:r>
            <a:r>
              <a:rPr sz="1000" spc="-5" dirty="0" smtClean="0">
                <a:latin typeface="Calibri"/>
                <a:cs typeface="Calibri"/>
              </a:rPr>
              <a:t>tr</a:t>
            </a:r>
            <a:r>
              <a:rPr sz="1000" spc="0" dirty="0" smtClean="0">
                <a:latin typeface="Calibri"/>
                <a:cs typeface="Calibri"/>
              </a:rPr>
              <a:t>y</a:t>
            </a:r>
            <a:r>
              <a:rPr sz="1000" spc="-5" dirty="0" smtClean="0">
                <a:latin typeface="Calibri"/>
                <a:cs typeface="Calibri"/>
              </a:rPr>
              <a:t>’s</a:t>
            </a:r>
            <a:r>
              <a:rPr sz="1000" spc="-15" dirty="0" smtClean="0">
                <a:latin typeface="Calibri"/>
                <a:cs typeface="Calibri"/>
              </a:rPr>
              <a:t> m</a:t>
            </a:r>
            <a:r>
              <a:rPr sz="1000" spc="-10" dirty="0" smtClean="0">
                <a:latin typeface="Calibri"/>
                <a:cs typeface="Calibri"/>
              </a:rPr>
              <a:t>os</a:t>
            </a:r>
            <a:r>
              <a:rPr sz="1000" spc="-5" dirty="0" smtClean="0">
                <a:latin typeface="Calibri"/>
                <a:cs typeface="Calibri"/>
              </a:rPr>
              <a:t>t</a:t>
            </a:r>
            <a:r>
              <a:rPr sz="1000" spc="15" dirty="0" smtClean="0">
                <a:latin typeface="Calibri"/>
                <a:cs typeface="Calibri"/>
              </a:rPr>
              <a:t> </a:t>
            </a:r>
            <a:r>
              <a:rPr sz="1000" spc="-15" dirty="0" smtClean="0">
                <a:latin typeface="Calibri"/>
                <a:cs typeface="Calibri"/>
              </a:rPr>
              <a:t>w</a:t>
            </a:r>
            <a:r>
              <a:rPr sz="1000" spc="-5" dirty="0" smtClean="0">
                <a:latin typeface="Calibri"/>
                <a:cs typeface="Calibri"/>
              </a:rPr>
              <a:t>id</a:t>
            </a:r>
            <a:r>
              <a:rPr sz="1000" spc="-10" dirty="0" smtClean="0">
                <a:latin typeface="Calibri"/>
                <a:cs typeface="Calibri"/>
              </a:rPr>
              <a:t>e</a:t>
            </a:r>
            <a:r>
              <a:rPr sz="1000" spc="-5" dirty="0" smtClean="0">
                <a:latin typeface="Calibri"/>
                <a:cs typeface="Calibri"/>
              </a:rPr>
              <a:t>ly</a:t>
            </a:r>
            <a:r>
              <a:rPr sz="1000" spc="-10" dirty="0" smtClean="0">
                <a:latin typeface="Calibri"/>
                <a:cs typeface="Calibri"/>
              </a:rPr>
              <a:t> </a:t>
            </a:r>
            <a:r>
              <a:rPr sz="1000" spc="-5" dirty="0" smtClean="0">
                <a:latin typeface="Calibri"/>
                <a:cs typeface="Calibri"/>
              </a:rPr>
              <a:t>attend</a:t>
            </a:r>
            <a:r>
              <a:rPr sz="1000" spc="-10" dirty="0" smtClean="0">
                <a:latin typeface="Calibri"/>
                <a:cs typeface="Calibri"/>
              </a:rPr>
              <a:t>ed </a:t>
            </a:r>
            <a:r>
              <a:rPr sz="1000" spc="-5" dirty="0" smtClean="0">
                <a:latin typeface="Calibri"/>
                <a:cs typeface="Calibri"/>
              </a:rPr>
              <a:t>e</a:t>
            </a:r>
            <a:r>
              <a:rPr sz="1000" spc="-15" dirty="0" smtClean="0">
                <a:latin typeface="Calibri"/>
                <a:cs typeface="Calibri"/>
              </a:rPr>
              <a:t>v</a:t>
            </a:r>
            <a:r>
              <a:rPr sz="1000" spc="-10" dirty="0" smtClean="0">
                <a:latin typeface="Calibri"/>
                <a:cs typeface="Calibri"/>
              </a:rPr>
              <a:t>e</a:t>
            </a:r>
            <a:r>
              <a:rPr sz="1000" spc="-5" dirty="0" smtClean="0">
                <a:latin typeface="Calibri"/>
                <a:cs typeface="Calibri"/>
              </a:rPr>
              <a:t>nts</a:t>
            </a:r>
            <a:endParaRPr sz="1000" dirty="0">
              <a:latin typeface="Calibri"/>
              <a:cs typeface="Calibri"/>
            </a:endParaRPr>
          </a:p>
        </p:txBody>
      </p:sp>
      <p:sp>
        <p:nvSpPr>
          <p:cNvPr id="60" name="object 60"/>
          <p:cNvSpPr/>
          <p:nvPr/>
        </p:nvSpPr>
        <p:spPr>
          <a:xfrm>
            <a:off x="5166940" y="2097255"/>
            <a:ext cx="117436" cy="131322"/>
          </a:xfrm>
          <a:custGeom>
            <a:avLst/>
            <a:gdLst/>
            <a:ahLst/>
            <a:cxnLst/>
            <a:rect l="l" t="t" r="r" b="b"/>
            <a:pathLst>
              <a:path w="117436" h="131322">
                <a:moveTo>
                  <a:pt x="64598" y="0"/>
                </a:moveTo>
                <a:lnTo>
                  <a:pt x="20402" y="17401"/>
                </a:lnTo>
                <a:lnTo>
                  <a:pt x="2327" y="53879"/>
                </a:lnTo>
                <a:lnTo>
                  <a:pt x="0" y="79831"/>
                </a:lnTo>
                <a:lnTo>
                  <a:pt x="2252" y="91550"/>
                </a:lnTo>
                <a:lnTo>
                  <a:pt x="33960" y="125865"/>
                </a:lnTo>
                <a:lnTo>
                  <a:pt x="60107" y="131322"/>
                </a:lnTo>
                <a:lnTo>
                  <a:pt x="72222" y="129024"/>
                </a:lnTo>
                <a:lnTo>
                  <a:pt x="86634" y="123349"/>
                </a:lnTo>
                <a:lnTo>
                  <a:pt x="95949" y="114836"/>
                </a:lnTo>
                <a:lnTo>
                  <a:pt x="99524" y="109801"/>
                </a:lnTo>
                <a:lnTo>
                  <a:pt x="54338" y="109801"/>
                </a:lnTo>
                <a:lnTo>
                  <a:pt x="43728" y="106679"/>
                </a:lnTo>
                <a:lnTo>
                  <a:pt x="34394" y="99928"/>
                </a:lnTo>
                <a:lnTo>
                  <a:pt x="26670" y="86584"/>
                </a:lnTo>
                <a:lnTo>
                  <a:pt x="26142" y="77057"/>
                </a:lnTo>
                <a:lnTo>
                  <a:pt x="28032" y="63806"/>
                </a:lnTo>
                <a:lnTo>
                  <a:pt x="32713" y="45642"/>
                </a:lnTo>
                <a:lnTo>
                  <a:pt x="38894" y="34311"/>
                </a:lnTo>
                <a:lnTo>
                  <a:pt x="46929" y="26569"/>
                </a:lnTo>
                <a:lnTo>
                  <a:pt x="58377" y="22277"/>
                </a:lnTo>
                <a:lnTo>
                  <a:pt x="108721" y="22277"/>
                </a:lnTo>
                <a:lnTo>
                  <a:pt x="101518" y="14231"/>
                </a:lnTo>
                <a:lnTo>
                  <a:pt x="90902" y="7144"/>
                </a:lnTo>
                <a:lnTo>
                  <a:pt x="77960" y="2232"/>
                </a:lnTo>
                <a:lnTo>
                  <a:pt x="76984" y="1980"/>
                </a:lnTo>
                <a:lnTo>
                  <a:pt x="64598" y="0"/>
                </a:lnTo>
                <a:close/>
              </a:path>
              <a:path w="117436" h="131322">
                <a:moveTo>
                  <a:pt x="82024" y="89100"/>
                </a:moveTo>
                <a:lnTo>
                  <a:pt x="54338" y="109801"/>
                </a:lnTo>
                <a:lnTo>
                  <a:pt x="99524" y="109801"/>
                </a:lnTo>
                <a:lnTo>
                  <a:pt x="104122" y="103324"/>
                </a:lnTo>
                <a:lnTo>
                  <a:pt x="82024" y="89100"/>
                </a:lnTo>
                <a:close/>
              </a:path>
              <a:path w="117436" h="131322">
                <a:moveTo>
                  <a:pt x="108721" y="22277"/>
                </a:moveTo>
                <a:lnTo>
                  <a:pt x="58377" y="22277"/>
                </a:lnTo>
                <a:lnTo>
                  <a:pt x="70975" y="23187"/>
                </a:lnTo>
                <a:lnTo>
                  <a:pt x="77579" y="24965"/>
                </a:lnTo>
                <a:lnTo>
                  <a:pt x="82659" y="28267"/>
                </a:lnTo>
                <a:lnTo>
                  <a:pt x="90025" y="38173"/>
                </a:lnTo>
                <a:lnTo>
                  <a:pt x="91676" y="44015"/>
                </a:lnTo>
                <a:lnTo>
                  <a:pt x="91422" y="50873"/>
                </a:lnTo>
                <a:lnTo>
                  <a:pt x="117436" y="47594"/>
                </a:lnTo>
                <a:lnTo>
                  <a:pt x="115205" y="35082"/>
                </a:lnTo>
                <a:lnTo>
                  <a:pt x="109810" y="23493"/>
                </a:lnTo>
                <a:lnTo>
                  <a:pt x="108721" y="22277"/>
                </a:lnTo>
                <a:close/>
              </a:path>
            </a:pathLst>
          </a:custGeom>
          <a:solidFill>
            <a:srgbClr val="FFFFFF"/>
          </a:solidFill>
        </p:spPr>
        <p:txBody>
          <a:bodyPr wrap="square" lIns="0" tIns="0" rIns="0" bIns="0" rtlCol="0">
            <a:noAutofit/>
          </a:bodyPr>
          <a:lstStyle/>
          <a:p>
            <a:endParaRPr/>
          </a:p>
        </p:txBody>
      </p:sp>
      <p:sp>
        <p:nvSpPr>
          <p:cNvPr id="61" name="object 61"/>
          <p:cNvSpPr/>
          <p:nvPr/>
        </p:nvSpPr>
        <p:spPr>
          <a:xfrm>
            <a:off x="5281715" y="2166847"/>
            <a:ext cx="88432" cy="97180"/>
          </a:xfrm>
          <a:custGeom>
            <a:avLst/>
            <a:gdLst/>
            <a:ahLst/>
            <a:cxnLst/>
            <a:rect l="l" t="t" r="r" b="b"/>
            <a:pathLst>
              <a:path w="88432" h="97180">
                <a:moveTo>
                  <a:pt x="48240" y="0"/>
                </a:moveTo>
                <a:lnTo>
                  <a:pt x="8057" y="26738"/>
                </a:lnTo>
                <a:lnTo>
                  <a:pt x="0" y="55522"/>
                </a:lnTo>
                <a:lnTo>
                  <a:pt x="1850" y="68089"/>
                </a:lnTo>
                <a:lnTo>
                  <a:pt x="7428" y="78617"/>
                </a:lnTo>
                <a:lnTo>
                  <a:pt x="16781" y="87274"/>
                </a:lnTo>
                <a:lnTo>
                  <a:pt x="30207" y="94178"/>
                </a:lnTo>
                <a:lnTo>
                  <a:pt x="42947" y="97180"/>
                </a:lnTo>
                <a:lnTo>
                  <a:pt x="54752" y="96470"/>
                </a:lnTo>
                <a:lnTo>
                  <a:pt x="62753" y="94565"/>
                </a:lnTo>
                <a:lnTo>
                  <a:pt x="69865" y="90120"/>
                </a:lnTo>
                <a:lnTo>
                  <a:pt x="76088" y="82881"/>
                </a:lnTo>
                <a:lnTo>
                  <a:pt x="68452" y="78309"/>
                </a:lnTo>
                <a:lnTo>
                  <a:pt x="42433" y="78309"/>
                </a:lnTo>
                <a:lnTo>
                  <a:pt x="39131" y="78055"/>
                </a:lnTo>
                <a:lnTo>
                  <a:pt x="35575" y="76658"/>
                </a:lnTo>
                <a:lnTo>
                  <a:pt x="30241" y="74626"/>
                </a:lnTo>
                <a:lnTo>
                  <a:pt x="26685" y="71070"/>
                </a:lnTo>
                <a:lnTo>
                  <a:pt x="24653" y="65863"/>
                </a:lnTo>
                <a:lnTo>
                  <a:pt x="22621" y="60783"/>
                </a:lnTo>
                <a:lnTo>
                  <a:pt x="22875" y="54687"/>
                </a:lnTo>
                <a:lnTo>
                  <a:pt x="25415" y="47956"/>
                </a:lnTo>
                <a:lnTo>
                  <a:pt x="88013" y="47956"/>
                </a:lnTo>
                <a:lnTo>
                  <a:pt x="88039" y="47702"/>
                </a:lnTo>
                <a:lnTo>
                  <a:pt x="65293" y="47702"/>
                </a:lnTo>
                <a:lnTo>
                  <a:pt x="31257" y="34240"/>
                </a:lnTo>
                <a:lnTo>
                  <a:pt x="33670" y="28017"/>
                </a:lnTo>
                <a:lnTo>
                  <a:pt x="37226" y="23699"/>
                </a:lnTo>
                <a:lnTo>
                  <a:pt x="41925" y="21413"/>
                </a:lnTo>
                <a:lnTo>
                  <a:pt x="46624" y="19000"/>
                </a:lnTo>
                <a:lnTo>
                  <a:pt x="51450" y="18873"/>
                </a:lnTo>
                <a:lnTo>
                  <a:pt x="82746" y="18873"/>
                </a:lnTo>
                <a:lnTo>
                  <a:pt x="82698" y="18724"/>
                </a:lnTo>
                <a:lnTo>
                  <a:pt x="73989" y="9582"/>
                </a:lnTo>
                <a:lnTo>
                  <a:pt x="61864" y="2871"/>
                </a:lnTo>
                <a:lnTo>
                  <a:pt x="58789" y="1752"/>
                </a:lnTo>
                <a:lnTo>
                  <a:pt x="48240" y="0"/>
                </a:lnTo>
                <a:close/>
              </a:path>
              <a:path w="88432" h="97180">
                <a:moveTo>
                  <a:pt x="54879" y="70181"/>
                </a:moveTo>
                <a:lnTo>
                  <a:pt x="51958" y="73991"/>
                </a:lnTo>
                <a:lnTo>
                  <a:pt x="48910" y="76404"/>
                </a:lnTo>
                <a:lnTo>
                  <a:pt x="45608" y="77293"/>
                </a:lnTo>
                <a:lnTo>
                  <a:pt x="42433" y="78309"/>
                </a:lnTo>
                <a:lnTo>
                  <a:pt x="68452" y="78309"/>
                </a:lnTo>
                <a:lnTo>
                  <a:pt x="54879" y="70181"/>
                </a:lnTo>
                <a:close/>
              </a:path>
              <a:path w="88432" h="97180">
                <a:moveTo>
                  <a:pt x="88013" y="47956"/>
                </a:moveTo>
                <a:lnTo>
                  <a:pt x="25415" y="47956"/>
                </a:lnTo>
                <a:lnTo>
                  <a:pt x="83765" y="66927"/>
                </a:lnTo>
                <a:lnTo>
                  <a:pt x="87194" y="55522"/>
                </a:lnTo>
                <a:lnTo>
                  <a:pt x="87303" y="54687"/>
                </a:lnTo>
                <a:lnTo>
                  <a:pt x="88013" y="47956"/>
                </a:lnTo>
                <a:close/>
              </a:path>
              <a:path w="88432" h="97180">
                <a:moveTo>
                  <a:pt x="82746" y="18873"/>
                </a:moveTo>
                <a:lnTo>
                  <a:pt x="51450" y="18873"/>
                </a:lnTo>
                <a:lnTo>
                  <a:pt x="56403" y="20778"/>
                </a:lnTo>
                <a:lnTo>
                  <a:pt x="60975" y="22683"/>
                </a:lnTo>
                <a:lnTo>
                  <a:pt x="64277" y="25985"/>
                </a:lnTo>
                <a:lnTo>
                  <a:pt x="68087" y="35383"/>
                </a:lnTo>
                <a:lnTo>
                  <a:pt x="67706" y="40971"/>
                </a:lnTo>
                <a:lnTo>
                  <a:pt x="65293" y="47702"/>
                </a:lnTo>
                <a:lnTo>
                  <a:pt x="88039" y="47702"/>
                </a:lnTo>
                <a:lnTo>
                  <a:pt x="88432" y="43980"/>
                </a:lnTo>
                <a:lnTo>
                  <a:pt x="87036" y="31971"/>
                </a:lnTo>
                <a:lnTo>
                  <a:pt x="82746" y="18873"/>
                </a:lnTo>
                <a:close/>
              </a:path>
            </a:pathLst>
          </a:custGeom>
          <a:solidFill>
            <a:srgbClr val="FFFFFF"/>
          </a:solidFill>
        </p:spPr>
        <p:txBody>
          <a:bodyPr wrap="square" lIns="0" tIns="0" rIns="0" bIns="0" rtlCol="0">
            <a:noAutofit/>
          </a:bodyPr>
          <a:lstStyle/>
          <a:p>
            <a:endParaRPr/>
          </a:p>
        </p:txBody>
      </p:sp>
      <p:sp>
        <p:nvSpPr>
          <p:cNvPr id="62" name="object 62"/>
          <p:cNvSpPr/>
          <p:nvPr/>
        </p:nvSpPr>
        <p:spPr>
          <a:xfrm>
            <a:off x="5363645" y="2196769"/>
            <a:ext cx="92456" cy="94106"/>
          </a:xfrm>
          <a:custGeom>
            <a:avLst/>
            <a:gdLst/>
            <a:ahLst/>
            <a:cxnLst/>
            <a:rect l="l" t="t" r="r" b="b"/>
            <a:pathLst>
              <a:path w="92456" h="94106">
                <a:moveTo>
                  <a:pt x="39370" y="0"/>
                </a:moveTo>
                <a:lnTo>
                  <a:pt x="0" y="83692"/>
                </a:lnTo>
                <a:lnTo>
                  <a:pt x="22098" y="94106"/>
                </a:lnTo>
                <a:lnTo>
                  <a:pt x="37781" y="61081"/>
                </a:lnTo>
                <a:lnTo>
                  <a:pt x="44384" y="48487"/>
                </a:lnTo>
                <a:lnTo>
                  <a:pt x="49276" y="41147"/>
                </a:lnTo>
                <a:lnTo>
                  <a:pt x="52705" y="37210"/>
                </a:lnTo>
                <a:lnTo>
                  <a:pt x="55753" y="34924"/>
                </a:lnTo>
                <a:lnTo>
                  <a:pt x="58801" y="34289"/>
                </a:lnTo>
                <a:lnTo>
                  <a:pt x="61722" y="33527"/>
                </a:lnTo>
                <a:lnTo>
                  <a:pt x="86831" y="33527"/>
                </a:lnTo>
                <a:lnTo>
                  <a:pt x="92456" y="27812"/>
                </a:lnTo>
                <a:lnTo>
                  <a:pt x="89154" y="22859"/>
                </a:lnTo>
                <a:lnTo>
                  <a:pt x="87708" y="21589"/>
                </a:lnTo>
                <a:lnTo>
                  <a:pt x="54356" y="21589"/>
                </a:lnTo>
                <a:lnTo>
                  <a:pt x="59944" y="9778"/>
                </a:lnTo>
                <a:lnTo>
                  <a:pt x="39370" y="0"/>
                </a:lnTo>
                <a:close/>
              </a:path>
              <a:path w="92456" h="94106">
                <a:moveTo>
                  <a:pt x="86831" y="33527"/>
                </a:moveTo>
                <a:lnTo>
                  <a:pt x="61722" y="33527"/>
                </a:lnTo>
                <a:lnTo>
                  <a:pt x="64770" y="33908"/>
                </a:lnTo>
                <a:lnTo>
                  <a:pt x="67818" y="35432"/>
                </a:lnTo>
                <a:lnTo>
                  <a:pt x="70993" y="36829"/>
                </a:lnTo>
                <a:lnTo>
                  <a:pt x="73914" y="39750"/>
                </a:lnTo>
                <a:lnTo>
                  <a:pt x="76581" y="43941"/>
                </a:lnTo>
                <a:lnTo>
                  <a:pt x="86831" y="33527"/>
                </a:lnTo>
                <a:close/>
              </a:path>
              <a:path w="92456" h="94106">
                <a:moveTo>
                  <a:pt x="72644" y="14477"/>
                </a:moveTo>
                <a:lnTo>
                  <a:pt x="65405" y="15493"/>
                </a:lnTo>
                <a:lnTo>
                  <a:pt x="60452" y="17652"/>
                </a:lnTo>
                <a:lnTo>
                  <a:pt x="54356" y="21589"/>
                </a:lnTo>
                <a:lnTo>
                  <a:pt x="87708" y="21589"/>
                </a:lnTo>
                <a:lnTo>
                  <a:pt x="84963" y="19176"/>
                </a:lnTo>
                <a:lnTo>
                  <a:pt x="79883" y="16763"/>
                </a:lnTo>
                <a:lnTo>
                  <a:pt x="76327" y="15112"/>
                </a:lnTo>
                <a:lnTo>
                  <a:pt x="72644" y="14477"/>
                </a:lnTo>
                <a:close/>
              </a:path>
            </a:pathLst>
          </a:custGeom>
          <a:solidFill>
            <a:srgbClr val="FFFFFF"/>
          </a:solidFill>
        </p:spPr>
        <p:txBody>
          <a:bodyPr wrap="square" lIns="0" tIns="0" rIns="0" bIns="0" rtlCol="0">
            <a:noAutofit/>
          </a:bodyPr>
          <a:lstStyle/>
          <a:p>
            <a:endParaRPr/>
          </a:p>
        </p:txBody>
      </p:sp>
      <p:sp>
        <p:nvSpPr>
          <p:cNvPr id="63" name="object 63"/>
          <p:cNvSpPr/>
          <p:nvPr/>
        </p:nvSpPr>
        <p:spPr>
          <a:xfrm>
            <a:off x="5432767" y="2210993"/>
            <a:ext cx="73372" cy="118363"/>
          </a:xfrm>
          <a:custGeom>
            <a:avLst/>
            <a:gdLst/>
            <a:ahLst/>
            <a:cxnLst/>
            <a:rect l="l" t="t" r="r" b="b"/>
            <a:pathLst>
              <a:path w="73372" h="118363">
                <a:moveTo>
                  <a:pt x="26509" y="12573"/>
                </a:moveTo>
                <a:lnTo>
                  <a:pt x="17619" y="29845"/>
                </a:lnTo>
                <a:lnTo>
                  <a:pt x="27525" y="35052"/>
                </a:lnTo>
                <a:lnTo>
                  <a:pt x="8983" y="70739"/>
                </a:lnTo>
                <a:lnTo>
                  <a:pt x="4919" y="78486"/>
                </a:lnTo>
                <a:lnTo>
                  <a:pt x="2506" y="83693"/>
                </a:lnTo>
                <a:lnTo>
                  <a:pt x="1744" y="86487"/>
                </a:lnTo>
                <a:lnTo>
                  <a:pt x="474" y="90297"/>
                </a:lnTo>
                <a:lnTo>
                  <a:pt x="122" y="92583"/>
                </a:lnTo>
                <a:lnTo>
                  <a:pt x="0" y="93853"/>
                </a:lnTo>
                <a:lnTo>
                  <a:pt x="728" y="99314"/>
                </a:lnTo>
                <a:lnTo>
                  <a:pt x="2125" y="102235"/>
                </a:lnTo>
                <a:lnTo>
                  <a:pt x="4665" y="105155"/>
                </a:lnTo>
                <a:lnTo>
                  <a:pt x="7078" y="108077"/>
                </a:lnTo>
                <a:lnTo>
                  <a:pt x="10253" y="110617"/>
                </a:lnTo>
                <a:lnTo>
                  <a:pt x="20540" y="115951"/>
                </a:lnTo>
                <a:lnTo>
                  <a:pt x="26890" y="117855"/>
                </a:lnTo>
                <a:lnTo>
                  <a:pt x="32986" y="118364"/>
                </a:lnTo>
                <a:lnTo>
                  <a:pt x="39971" y="100457"/>
                </a:lnTo>
                <a:lnTo>
                  <a:pt x="35399" y="99949"/>
                </a:lnTo>
                <a:lnTo>
                  <a:pt x="32097" y="99060"/>
                </a:lnTo>
                <a:lnTo>
                  <a:pt x="26255" y="92583"/>
                </a:lnTo>
                <a:lnTo>
                  <a:pt x="26763" y="90043"/>
                </a:lnTo>
                <a:lnTo>
                  <a:pt x="28668" y="86106"/>
                </a:lnTo>
                <a:lnTo>
                  <a:pt x="32097" y="79375"/>
                </a:lnTo>
                <a:lnTo>
                  <a:pt x="49369" y="46355"/>
                </a:lnTo>
                <a:lnTo>
                  <a:pt x="68079" y="46355"/>
                </a:lnTo>
                <a:lnTo>
                  <a:pt x="73118" y="36703"/>
                </a:lnTo>
                <a:lnTo>
                  <a:pt x="58259" y="29083"/>
                </a:lnTo>
                <a:lnTo>
                  <a:pt x="64198" y="17653"/>
                </a:lnTo>
                <a:lnTo>
                  <a:pt x="36542" y="17653"/>
                </a:lnTo>
                <a:lnTo>
                  <a:pt x="26509" y="12573"/>
                </a:lnTo>
                <a:close/>
              </a:path>
              <a:path w="73372" h="118363">
                <a:moveTo>
                  <a:pt x="68079" y="46355"/>
                </a:moveTo>
                <a:lnTo>
                  <a:pt x="49369" y="46355"/>
                </a:lnTo>
                <a:lnTo>
                  <a:pt x="64101" y="53975"/>
                </a:lnTo>
                <a:lnTo>
                  <a:pt x="68079" y="46355"/>
                </a:lnTo>
                <a:close/>
              </a:path>
              <a:path w="73372" h="118363">
                <a:moveTo>
                  <a:pt x="73372" y="0"/>
                </a:moveTo>
                <a:lnTo>
                  <a:pt x="45051" y="1397"/>
                </a:lnTo>
                <a:lnTo>
                  <a:pt x="36542" y="17653"/>
                </a:lnTo>
                <a:lnTo>
                  <a:pt x="64198" y="17653"/>
                </a:lnTo>
                <a:lnTo>
                  <a:pt x="73372" y="0"/>
                </a:lnTo>
                <a:close/>
              </a:path>
            </a:pathLst>
          </a:custGeom>
          <a:solidFill>
            <a:srgbClr val="FFFFFF"/>
          </a:solidFill>
        </p:spPr>
        <p:txBody>
          <a:bodyPr wrap="square" lIns="0" tIns="0" rIns="0" bIns="0" rtlCol="0">
            <a:noAutofit/>
          </a:bodyPr>
          <a:lstStyle/>
          <a:p>
            <a:endParaRPr/>
          </a:p>
        </p:txBody>
      </p:sp>
      <p:sp>
        <p:nvSpPr>
          <p:cNvPr id="64" name="object 64"/>
          <p:cNvSpPr/>
          <p:nvPr/>
        </p:nvSpPr>
        <p:spPr>
          <a:xfrm>
            <a:off x="5476549" y="2225725"/>
            <a:ext cx="83565" cy="123317"/>
          </a:xfrm>
          <a:custGeom>
            <a:avLst/>
            <a:gdLst/>
            <a:ahLst/>
            <a:cxnLst/>
            <a:rect l="l" t="t" r="r" b="b"/>
            <a:pathLst>
              <a:path w="83565" h="123317">
                <a:moveTo>
                  <a:pt x="45085" y="30607"/>
                </a:moveTo>
                <a:lnTo>
                  <a:pt x="0" y="111379"/>
                </a:lnTo>
                <a:lnTo>
                  <a:pt x="21336" y="123317"/>
                </a:lnTo>
                <a:lnTo>
                  <a:pt x="66421" y="42545"/>
                </a:lnTo>
                <a:lnTo>
                  <a:pt x="45085" y="30607"/>
                </a:lnTo>
                <a:close/>
              </a:path>
              <a:path w="83565" h="123317">
                <a:moveTo>
                  <a:pt x="62230" y="0"/>
                </a:moveTo>
                <a:lnTo>
                  <a:pt x="51181" y="19685"/>
                </a:lnTo>
                <a:lnTo>
                  <a:pt x="72517" y="31623"/>
                </a:lnTo>
                <a:lnTo>
                  <a:pt x="83566" y="11938"/>
                </a:lnTo>
                <a:lnTo>
                  <a:pt x="62230" y="0"/>
                </a:lnTo>
                <a:close/>
              </a:path>
            </a:pathLst>
          </a:custGeom>
          <a:solidFill>
            <a:srgbClr val="FFFFFF"/>
          </a:solidFill>
        </p:spPr>
        <p:txBody>
          <a:bodyPr wrap="square" lIns="0" tIns="0" rIns="0" bIns="0" rtlCol="0">
            <a:noAutofit/>
          </a:bodyPr>
          <a:lstStyle/>
          <a:p>
            <a:endParaRPr/>
          </a:p>
        </p:txBody>
      </p:sp>
      <p:sp>
        <p:nvSpPr>
          <p:cNvPr id="65" name="object 65"/>
          <p:cNvSpPr/>
          <p:nvPr/>
        </p:nvSpPr>
        <p:spPr>
          <a:xfrm>
            <a:off x="5521125" y="2259762"/>
            <a:ext cx="106934" cy="115188"/>
          </a:xfrm>
          <a:custGeom>
            <a:avLst/>
            <a:gdLst/>
            <a:ahLst/>
            <a:cxnLst/>
            <a:rect l="l" t="t" r="r" b="b"/>
            <a:pathLst>
              <a:path w="106934" h="115188">
                <a:moveTo>
                  <a:pt x="35687" y="16382"/>
                </a:moveTo>
                <a:lnTo>
                  <a:pt x="25908" y="32892"/>
                </a:lnTo>
                <a:lnTo>
                  <a:pt x="37592" y="39750"/>
                </a:lnTo>
                <a:lnTo>
                  <a:pt x="0" y="102742"/>
                </a:lnTo>
                <a:lnTo>
                  <a:pt x="21082" y="115188"/>
                </a:lnTo>
                <a:lnTo>
                  <a:pt x="58547" y="52323"/>
                </a:lnTo>
                <a:lnTo>
                  <a:pt x="79861" y="52323"/>
                </a:lnTo>
                <a:lnTo>
                  <a:pt x="84074" y="45211"/>
                </a:lnTo>
                <a:lnTo>
                  <a:pt x="68453" y="35813"/>
                </a:lnTo>
                <a:lnTo>
                  <a:pt x="74168" y="26161"/>
                </a:lnTo>
                <a:lnTo>
                  <a:pt x="76454" y="23875"/>
                </a:lnTo>
                <a:lnTo>
                  <a:pt x="78613" y="23240"/>
                </a:lnTo>
                <a:lnTo>
                  <a:pt x="47371" y="23240"/>
                </a:lnTo>
                <a:lnTo>
                  <a:pt x="35687" y="16382"/>
                </a:lnTo>
                <a:close/>
              </a:path>
              <a:path w="106934" h="115188">
                <a:moveTo>
                  <a:pt x="79861" y="52323"/>
                </a:moveTo>
                <a:lnTo>
                  <a:pt x="58547" y="52323"/>
                </a:lnTo>
                <a:lnTo>
                  <a:pt x="74295" y="61721"/>
                </a:lnTo>
                <a:lnTo>
                  <a:pt x="79861" y="52323"/>
                </a:lnTo>
                <a:close/>
              </a:path>
              <a:path w="106934" h="115188">
                <a:moveTo>
                  <a:pt x="103648" y="22605"/>
                </a:moveTo>
                <a:lnTo>
                  <a:pt x="80772" y="22605"/>
                </a:lnTo>
                <a:lnTo>
                  <a:pt x="83439" y="23113"/>
                </a:lnTo>
                <a:lnTo>
                  <a:pt x="86487" y="25018"/>
                </a:lnTo>
                <a:lnTo>
                  <a:pt x="89535" y="26796"/>
                </a:lnTo>
                <a:lnTo>
                  <a:pt x="92456" y="29082"/>
                </a:lnTo>
                <a:lnTo>
                  <a:pt x="95377" y="31876"/>
                </a:lnTo>
                <a:lnTo>
                  <a:pt x="103648" y="22605"/>
                </a:lnTo>
                <a:close/>
              </a:path>
              <a:path w="106934" h="115188">
                <a:moveTo>
                  <a:pt x="69596" y="0"/>
                </a:moveTo>
                <a:lnTo>
                  <a:pt x="47371" y="23240"/>
                </a:lnTo>
                <a:lnTo>
                  <a:pt x="78613" y="23240"/>
                </a:lnTo>
                <a:lnTo>
                  <a:pt x="80772" y="22605"/>
                </a:lnTo>
                <a:lnTo>
                  <a:pt x="103648" y="22605"/>
                </a:lnTo>
                <a:lnTo>
                  <a:pt x="106934" y="18922"/>
                </a:lnTo>
                <a:lnTo>
                  <a:pt x="102235" y="13715"/>
                </a:lnTo>
                <a:lnTo>
                  <a:pt x="97028" y="9397"/>
                </a:lnTo>
                <a:lnTo>
                  <a:pt x="90932" y="5841"/>
                </a:lnTo>
                <a:lnTo>
                  <a:pt x="85217" y="2285"/>
                </a:lnTo>
                <a:lnTo>
                  <a:pt x="79756" y="507"/>
                </a:lnTo>
                <a:lnTo>
                  <a:pt x="69596" y="0"/>
                </a:lnTo>
                <a:close/>
              </a:path>
            </a:pathLst>
          </a:custGeom>
          <a:solidFill>
            <a:srgbClr val="FFFFFF"/>
          </a:solidFill>
        </p:spPr>
        <p:txBody>
          <a:bodyPr wrap="square" lIns="0" tIns="0" rIns="0" bIns="0" rtlCol="0">
            <a:noAutofit/>
          </a:bodyPr>
          <a:lstStyle/>
          <a:p>
            <a:endParaRPr/>
          </a:p>
        </p:txBody>
      </p:sp>
      <p:sp>
        <p:nvSpPr>
          <p:cNvPr id="66" name="object 66"/>
          <p:cNvSpPr/>
          <p:nvPr/>
        </p:nvSpPr>
        <p:spPr>
          <a:xfrm>
            <a:off x="5567988" y="2283002"/>
            <a:ext cx="89026" cy="120903"/>
          </a:xfrm>
          <a:custGeom>
            <a:avLst/>
            <a:gdLst/>
            <a:ahLst/>
            <a:cxnLst/>
            <a:rect l="l" t="t" r="r" b="b"/>
            <a:pathLst>
              <a:path w="89026" h="120903">
                <a:moveTo>
                  <a:pt x="49529" y="29717"/>
                </a:moveTo>
                <a:lnTo>
                  <a:pt x="0" y="107822"/>
                </a:lnTo>
                <a:lnTo>
                  <a:pt x="20700" y="120903"/>
                </a:lnTo>
                <a:lnTo>
                  <a:pt x="70230" y="42798"/>
                </a:lnTo>
                <a:lnTo>
                  <a:pt x="49529" y="29717"/>
                </a:lnTo>
                <a:close/>
              </a:path>
              <a:path w="89026" h="120903">
                <a:moveTo>
                  <a:pt x="68325" y="0"/>
                </a:moveTo>
                <a:lnTo>
                  <a:pt x="56260" y="19176"/>
                </a:lnTo>
                <a:lnTo>
                  <a:pt x="76834" y="32257"/>
                </a:lnTo>
                <a:lnTo>
                  <a:pt x="89026" y="13080"/>
                </a:lnTo>
                <a:lnTo>
                  <a:pt x="68325" y="0"/>
                </a:lnTo>
                <a:close/>
              </a:path>
            </a:pathLst>
          </a:custGeom>
          <a:solidFill>
            <a:srgbClr val="FFFFFF"/>
          </a:solidFill>
        </p:spPr>
        <p:txBody>
          <a:bodyPr wrap="square" lIns="0" tIns="0" rIns="0" bIns="0" rtlCol="0">
            <a:noAutofit/>
          </a:bodyPr>
          <a:lstStyle/>
          <a:p>
            <a:endParaRPr/>
          </a:p>
        </p:txBody>
      </p:sp>
      <p:sp>
        <p:nvSpPr>
          <p:cNvPr id="67" name="object 67"/>
          <p:cNvSpPr/>
          <p:nvPr/>
        </p:nvSpPr>
        <p:spPr>
          <a:xfrm>
            <a:off x="5619952" y="2352320"/>
            <a:ext cx="94219" cy="96790"/>
          </a:xfrm>
          <a:custGeom>
            <a:avLst/>
            <a:gdLst/>
            <a:ahLst/>
            <a:cxnLst/>
            <a:rect l="l" t="t" r="r" b="b"/>
            <a:pathLst>
              <a:path w="94219" h="96790">
                <a:moveTo>
                  <a:pt x="50438" y="0"/>
                </a:moveTo>
                <a:lnTo>
                  <a:pt x="7902" y="26545"/>
                </a:lnTo>
                <a:lnTo>
                  <a:pt x="0" y="49640"/>
                </a:lnTo>
                <a:lnTo>
                  <a:pt x="661" y="62528"/>
                </a:lnTo>
                <a:lnTo>
                  <a:pt x="26353" y="92200"/>
                </a:lnTo>
                <a:lnTo>
                  <a:pt x="50914" y="96790"/>
                </a:lnTo>
                <a:lnTo>
                  <a:pt x="62529" y="92756"/>
                </a:lnTo>
                <a:lnTo>
                  <a:pt x="73639" y="84606"/>
                </a:lnTo>
                <a:lnTo>
                  <a:pt x="64547" y="75843"/>
                </a:lnTo>
                <a:lnTo>
                  <a:pt x="39349" y="75843"/>
                </a:lnTo>
                <a:lnTo>
                  <a:pt x="35412" y="74827"/>
                </a:lnTo>
                <a:lnTo>
                  <a:pt x="26522" y="68604"/>
                </a:lnTo>
                <a:lnTo>
                  <a:pt x="23728" y="64032"/>
                </a:lnTo>
                <a:lnTo>
                  <a:pt x="22712" y="52348"/>
                </a:lnTo>
                <a:lnTo>
                  <a:pt x="25633" y="44982"/>
                </a:lnTo>
                <a:lnTo>
                  <a:pt x="31856" y="35838"/>
                </a:lnTo>
                <a:lnTo>
                  <a:pt x="37444" y="27710"/>
                </a:lnTo>
                <a:lnTo>
                  <a:pt x="42905" y="23011"/>
                </a:lnTo>
                <a:lnTo>
                  <a:pt x="48239" y="21614"/>
                </a:lnTo>
                <a:lnTo>
                  <a:pt x="53573" y="20090"/>
                </a:lnTo>
                <a:lnTo>
                  <a:pt x="86696" y="20090"/>
                </a:lnTo>
                <a:lnTo>
                  <a:pt x="85134" y="17687"/>
                </a:lnTo>
                <a:lnTo>
                  <a:pt x="74401" y="8533"/>
                </a:lnTo>
                <a:lnTo>
                  <a:pt x="73328" y="7813"/>
                </a:lnTo>
                <a:lnTo>
                  <a:pt x="62217" y="2241"/>
                </a:lnTo>
                <a:lnTo>
                  <a:pt x="50438" y="0"/>
                </a:lnTo>
                <a:close/>
              </a:path>
              <a:path w="94219" h="96790">
                <a:moveTo>
                  <a:pt x="56113" y="67715"/>
                </a:moveTo>
                <a:lnTo>
                  <a:pt x="51541" y="72287"/>
                </a:lnTo>
                <a:lnTo>
                  <a:pt x="47223" y="74827"/>
                </a:lnTo>
                <a:lnTo>
                  <a:pt x="39349" y="75843"/>
                </a:lnTo>
                <a:lnTo>
                  <a:pt x="64547" y="75843"/>
                </a:lnTo>
                <a:lnTo>
                  <a:pt x="56113" y="67715"/>
                </a:lnTo>
                <a:close/>
              </a:path>
              <a:path w="94219" h="96790">
                <a:moveTo>
                  <a:pt x="86696" y="20090"/>
                </a:moveTo>
                <a:lnTo>
                  <a:pt x="53573" y="20090"/>
                </a:lnTo>
                <a:lnTo>
                  <a:pt x="58780" y="21106"/>
                </a:lnTo>
                <a:lnTo>
                  <a:pt x="63860" y="24662"/>
                </a:lnTo>
                <a:lnTo>
                  <a:pt x="67670" y="27202"/>
                </a:lnTo>
                <a:lnTo>
                  <a:pt x="69956" y="30250"/>
                </a:lnTo>
                <a:lnTo>
                  <a:pt x="71988" y="37616"/>
                </a:lnTo>
                <a:lnTo>
                  <a:pt x="71480" y="41680"/>
                </a:lnTo>
                <a:lnTo>
                  <a:pt x="69448" y="45998"/>
                </a:lnTo>
                <a:lnTo>
                  <a:pt x="92908" y="52269"/>
                </a:lnTo>
                <a:lnTo>
                  <a:pt x="94219" y="40036"/>
                </a:lnTo>
                <a:lnTo>
                  <a:pt x="91651" y="27710"/>
                </a:lnTo>
                <a:lnTo>
                  <a:pt x="86696" y="20090"/>
                </a:lnTo>
                <a:close/>
              </a:path>
            </a:pathLst>
          </a:custGeom>
          <a:solidFill>
            <a:srgbClr val="FFFFFF"/>
          </a:solidFill>
        </p:spPr>
        <p:txBody>
          <a:bodyPr wrap="square" lIns="0" tIns="0" rIns="0" bIns="0" rtlCol="0">
            <a:noAutofit/>
          </a:bodyPr>
          <a:lstStyle/>
          <a:p>
            <a:endParaRPr/>
          </a:p>
        </p:txBody>
      </p:sp>
      <p:sp>
        <p:nvSpPr>
          <p:cNvPr id="68" name="object 68"/>
          <p:cNvSpPr/>
          <p:nvPr/>
        </p:nvSpPr>
        <p:spPr>
          <a:xfrm>
            <a:off x="5690609" y="2406319"/>
            <a:ext cx="103185" cy="113664"/>
          </a:xfrm>
          <a:custGeom>
            <a:avLst/>
            <a:gdLst/>
            <a:ahLst/>
            <a:cxnLst/>
            <a:rect l="l" t="t" r="r" b="b"/>
            <a:pathLst>
              <a:path w="103185" h="113664">
                <a:moveTo>
                  <a:pt x="72148" y="88899"/>
                </a:moveTo>
                <a:lnTo>
                  <a:pt x="44638" y="88899"/>
                </a:lnTo>
                <a:lnTo>
                  <a:pt x="44384" y="89407"/>
                </a:lnTo>
                <a:lnTo>
                  <a:pt x="44130" y="90423"/>
                </a:lnTo>
                <a:lnTo>
                  <a:pt x="43495" y="91820"/>
                </a:lnTo>
                <a:lnTo>
                  <a:pt x="41463" y="97281"/>
                </a:lnTo>
                <a:lnTo>
                  <a:pt x="41082" y="98932"/>
                </a:lnTo>
                <a:lnTo>
                  <a:pt x="60259" y="113664"/>
                </a:lnTo>
                <a:lnTo>
                  <a:pt x="61275" y="108838"/>
                </a:lnTo>
                <a:lnTo>
                  <a:pt x="62545" y="104647"/>
                </a:lnTo>
                <a:lnTo>
                  <a:pt x="64323" y="101091"/>
                </a:lnTo>
                <a:lnTo>
                  <a:pt x="65974" y="97535"/>
                </a:lnTo>
                <a:lnTo>
                  <a:pt x="69403" y="92582"/>
                </a:lnTo>
                <a:lnTo>
                  <a:pt x="72148" y="88899"/>
                </a:lnTo>
                <a:close/>
              </a:path>
              <a:path w="103185" h="113664">
                <a:moveTo>
                  <a:pt x="27112" y="29971"/>
                </a:moveTo>
                <a:lnTo>
                  <a:pt x="22413" y="30352"/>
                </a:lnTo>
                <a:lnTo>
                  <a:pt x="17968" y="32130"/>
                </a:lnTo>
                <a:lnTo>
                  <a:pt x="13523" y="33781"/>
                </a:lnTo>
                <a:lnTo>
                  <a:pt x="0" y="54482"/>
                </a:lnTo>
                <a:lnTo>
                  <a:pt x="2474" y="68960"/>
                </a:lnTo>
                <a:lnTo>
                  <a:pt x="6792" y="75564"/>
                </a:lnTo>
                <a:lnTo>
                  <a:pt x="14412" y="81279"/>
                </a:lnTo>
                <a:lnTo>
                  <a:pt x="18730" y="84581"/>
                </a:lnTo>
                <a:lnTo>
                  <a:pt x="23429" y="86867"/>
                </a:lnTo>
                <a:lnTo>
                  <a:pt x="33462" y="89407"/>
                </a:lnTo>
                <a:lnTo>
                  <a:pt x="38796" y="89661"/>
                </a:lnTo>
                <a:lnTo>
                  <a:pt x="44638" y="88899"/>
                </a:lnTo>
                <a:lnTo>
                  <a:pt x="72148" y="88899"/>
                </a:lnTo>
                <a:lnTo>
                  <a:pt x="74229" y="86105"/>
                </a:lnTo>
                <a:lnTo>
                  <a:pt x="81902" y="76199"/>
                </a:lnTo>
                <a:lnTo>
                  <a:pt x="43368" y="76199"/>
                </a:lnTo>
                <a:lnTo>
                  <a:pt x="24699" y="59562"/>
                </a:lnTo>
                <a:lnTo>
                  <a:pt x="25461" y="56514"/>
                </a:lnTo>
                <a:lnTo>
                  <a:pt x="27493" y="53720"/>
                </a:lnTo>
                <a:lnTo>
                  <a:pt x="29652" y="50926"/>
                </a:lnTo>
                <a:lnTo>
                  <a:pt x="32700" y="49656"/>
                </a:lnTo>
                <a:lnTo>
                  <a:pt x="101231" y="49656"/>
                </a:lnTo>
                <a:lnTo>
                  <a:pt x="101788" y="48640"/>
                </a:lnTo>
                <a:lnTo>
                  <a:pt x="101894" y="47878"/>
                </a:lnTo>
                <a:lnTo>
                  <a:pt x="73467" y="47878"/>
                </a:lnTo>
                <a:lnTo>
                  <a:pt x="68895" y="46608"/>
                </a:lnTo>
                <a:lnTo>
                  <a:pt x="61402" y="43433"/>
                </a:lnTo>
                <a:lnTo>
                  <a:pt x="43241" y="34416"/>
                </a:lnTo>
                <a:lnTo>
                  <a:pt x="36891" y="32003"/>
                </a:lnTo>
                <a:lnTo>
                  <a:pt x="27112" y="29971"/>
                </a:lnTo>
                <a:close/>
              </a:path>
              <a:path w="103185" h="113664">
                <a:moveTo>
                  <a:pt x="101231" y="49656"/>
                </a:moveTo>
                <a:lnTo>
                  <a:pt x="32700" y="49656"/>
                </a:lnTo>
                <a:lnTo>
                  <a:pt x="36510" y="49783"/>
                </a:lnTo>
                <a:lnTo>
                  <a:pt x="39050" y="49910"/>
                </a:lnTo>
                <a:lnTo>
                  <a:pt x="43495" y="51561"/>
                </a:lnTo>
                <a:lnTo>
                  <a:pt x="56068" y="57403"/>
                </a:lnTo>
                <a:lnTo>
                  <a:pt x="60767" y="59435"/>
                </a:lnTo>
                <a:lnTo>
                  <a:pt x="63815" y="60578"/>
                </a:lnTo>
                <a:lnTo>
                  <a:pt x="60894" y="64388"/>
                </a:lnTo>
                <a:lnTo>
                  <a:pt x="57338" y="69087"/>
                </a:lnTo>
                <a:lnTo>
                  <a:pt x="54671" y="72008"/>
                </a:lnTo>
                <a:lnTo>
                  <a:pt x="52893" y="73278"/>
                </a:lnTo>
                <a:lnTo>
                  <a:pt x="50226" y="75310"/>
                </a:lnTo>
                <a:lnTo>
                  <a:pt x="47051" y="76199"/>
                </a:lnTo>
                <a:lnTo>
                  <a:pt x="81902" y="76199"/>
                </a:lnTo>
                <a:lnTo>
                  <a:pt x="98232" y="55117"/>
                </a:lnTo>
                <a:lnTo>
                  <a:pt x="101231" y="49656"/>
                </a:lnTo>
                <a:close/>
              </a:path>
              <a:path w="103185" h="113664">
                <a:moveTo>
                  <a:pt x="93974" y="21208"/>
                </a:moveTo>
                <a:lnTo>
                  <a:pt x="57084" y="21208"/>
                </a:lnTo>
                <a:lnTo>
                  <a:pt x="63053" y="21462"/>
                </a:lnTo>
                <a:lnTo>
                  <a:pt x="66228" y="22859"/>
                </a:lnTo>
                <a:lnTo>
                  <a:pt x="69657" y="25399"/>
                </a:lnTo>
                <a:lnTo>
                  <a:pt x="74864" y="29336"/>
                </a:lnTo>
                <a:lnTo>
                  <a:pt x="77658" y="32765"/>
                </a:lnTo>
                <a:lnTo>
                  <a:pt x="78928" y="38734"/>
                </a:lnTo>
                <a:lnTo>
                  <a:pt x="77785" y="42163"/>
                </a:lnTo>
                <a:lnTo>
                  <a:pt x="73467" y="47878"/>
                </a:lnTo>
                <a:lnTo>
                  <a:pt x="101894" y="47878"/>
                </a:lnTo>
                <a:lnTo>
                  <a:pt x="102423" y="44068"/>
                </a:lnTo>
                <a:lnTo>
                  <a:pt x="103185" y="39623"/>
                </a:lnTo>
                <a:lnTo>
                  <a:pt x="102169" y="34797"/>
                </a:lnTo>
                <a:lnTo>
                  <a:pt x="99436" y="29336"/>
                </a:lnTo>
                <a:lnTo>
                  <a:pt x="96708" y="24129"/>
                </a:lnTo>
                <a:lnTo>
                  <a:pt x="93974" y="21208"/>
                </a:lnTo>
                <a:close/>
              </a:path>
              <a:path w="103185" h="113664">
                <a:moveTo>
                  <a:pt x="49464" y="0"/>
                </a:moveTo>
                <a:lnTo>
                  <a:pt x="41971" y="2666"/>
                </a:lnTo>
                <a:lnTo>
                  <a:pt x="34605" y="8254"/>
                </a:lnTo>
                <a:lnTo>
                  <a:pt x="49845" y="24891"/>
                </a:lnTo>
                <a:lnTo>
                  <a:pt x="53655" y="22351"/>
                </a:lnTo>
                <a:lnTo>
                  <a:pt x="57084" y="21208"/>
                </a:lnTo>
                <a:lnTo>
                  <a:pt x="93974" y="21208"/>
                </a:lnTo>
                <a:lnTo>
                  <a:pt x="91120" y="18160"/>
                </a:lnTo>
                <a:lnTo>
                  <a:pt x="82357" y="11556"/>
                </a:lnTo>
                <a:lnTo>
                  <a:pt x="79912" y="9757"/>
                </a:lnTo>
                <a:lnTo>
                  <a:pt x="67755" y="2816"/>
                </a:lnTo>
                <a:lnTo>
                  <a:pt x="56957" y="253"/>
                </a:lnTo>
                <a:lnTo>
                  <a:pt x="49464" y="0"/>
                </a:lnTo>
                <a:close/>
              </a:path>
            </a:pathLst>
          </a:custGeom>
          <a:solidFill>
            <a:srgbClr val="FFFFFF"/>
          </a:solidFill>
        </p:spPr>
        <p:txBody>
          <a:bodyPr wrap="square" lIns="0" tIns="0" rIns="0" bIns="0" rtlCol="0">
            <a:noAutofit/>
          </a:bodyPr>
          <a:lstStyle/>
          <a:p>
            <a:endParaRPr/>
          </a:p>
        </p:txBody>
      </p:sp>
      <p:sp>
        <p:nvSpPr>
          <p:cNvPr id="69" name="object 69"/>
          <p:cNvSpPr/>
          <p:nvPr/>
        </p:nvSpPr>
        <p:spPr>
          <a:xfrm>
            <a:off x="5770589" y="2445943"/>
            <a:ext cx="92166" cy="111633"/>
          </a:xfrm>
          <a:custGeom>
            <a:avLst/>
            <a:gdLst/>
            <a:ahLst/>
            <a:cxnLst/>
            <a:rect l="l" t="t" r="r" b="b"/>
            <a:pathLst>
              <a:path w="92166" h="111633">
                <a:moveTo>
                  <a:pt x="43779" y="6985"/>
                </a:moveTo>
                <a:lnTo>
                  <a:pt x="31333" y="21971"/>
                </a:lnTo>
                <a:lnTo>
                  <a:pt x="39969" y="29083"/>
                </a:lnTo>
                <a:lnTo>
                  <a:pt x="8600" y="66802"/>
                </a:lnTo>
                <a:lnTo>
                  <a:pt x="0" y="86360"/>
                </a:lnTo>
                <a:lnTo>
                  <a:pt x="853" y="89408"/>
                </a:lnTo>
                <a:lnTo>
                  <a:pt x="2631" y="92837"/>
                </a:lnTo>
                <a:lnTo>
                  <a:pt x="4282" y="96139"/>
                </a:lnTo>
                <a:lnTo>
                  <a:pt x="6949" y="99314"/>
                </a:lnTo>
                <a:lnTo>
                  <a:pt x="10378" y="102108"/>
                </a:lnTo>
                <a:lnTo>
                  <a:pt x="15839" y="106680"/>
                </a:lnTo>
                <a:lnTo>
                  <a:pt x="21554" y="109855"/>
                </a:lnTo>
                <a:lnTo>
                  <a:pt x="27523" y="111633"/>
                </a:lnTo>
                <a:lnTo>
                  <a:pt x="38064" y="95758"/>
                </a:lnTo>
                <a:lnTo>
                  <a:pt x="33746" y="94234"/>
                </a:lnTo>
                <a:lnTo>
                  <a:pt x="30698" y="92710"/>
                </a:lnTo>
                <a:lnTo>
                  <a:pt x="28920" y="91313"/>
                </a:lnTo>
                <a:lnTo>
                  <a:pt x="27777" y="90170"/>
                </a:lnTo>
                <a:lnTo>
                  <a:pt x="26888" y="89027"/>
                </a:lnTo>
                <a:lnTo>
                  <a:pt x="26634" y="87630"/>
                </a:lnTo>
                <a:lnTo>
                  <a:pt x="26253" y="86360"/>
                </a:lnTo>
                <a:lnTo>
                  <a:pt x="26380" y="85090"/>
                </a:lnTo>
                <a:lnTo>
                  <a:pt x="27396" y="82804"/>
                </a:lnTo>
                <a:lnTo>
                  <a:pt x="30190" y="79248"/>
                </a:lnTo>
                <a:lnTo>
                  <a:pt x="58765" y="44831"/>
                </a:lnTo>
                <a:lnTo>
                  <a:pt x="80542" y="44831"/>
                </a:lnTo>
                <a:lnTo>
                  <a:pt x="84165" y="40513"/>
                </a:lnTo>
                <a:lnTo>
                  <a:pt x="71211" y="29845"/>
                </a:lnTo>
                <a:lnTo>
                  <a:pt x="84334" y="14097"/>
                </a:lnTo>
                <a:lnTo>
                  <a:pt x="52415" y="14097"/>
                </a:lnTo>
                <a:lnTo>
                  <a:pt x="43779" y="6985"/>
                </a:lnTo>
                <a:close/>
              </a:path>
              <a:path w="92166" h="111633">
                <a:moveTo>
                  <a:pt x="80542" y="44831"/>
                </a:moveTo>
                <a:lnTo>
                  <a:pt x="58765" y="44831"/>
                </a:lnTo>
                <a:lnTo>
                  <a:pt x="71592" y="55499"/>
                </a:lnTo>
                <a:lnTo>
                  <a:pt x="80542" y="44831"/>
                </a:lnTo>
                <a:close/>
              </a:path>
              <a:path w="92166" h="111633">
                <a:moveTo>
                  <a:pt x="64099" y="0"/>
                </a:moveTo>
                <a:lnTo>
                  <a:pt x="52415" y="14097"/>
                </a:lnTo>
                <a:lnTo>
                  <a:pt x="84334" y="14097"/>
                </a:lnTo>
                <a:lnTo>
                  <a:pt x="92166" y="4699"/>
                </a:lnTo>
                <a:lnTo>
                  <a:pt x="64099" y="0"/>
                </a:lnTo>
                <a:close/>
              </a:path>
            </a:pathLst>
          </a:custGeom>
          <a:solidFill>
            <a:srgbClr val="FFFFFF"/>
          </a:solidFill>
        </p:spPr>
        <p:txBody>
          <a:bodyPr wrap="square" lIns="0" tIns="0" rIns="0" bIns="0" rtlCol="0">
            <a:noAutofit/>
          </a:bodyPr>
          <a:lstStyle/>
          <a:p>
            <a:endParaRPr/>
          </a:p>
        </p:txBody>
      </p:sp>
      <p:sp>
        <p:nvSpPr>
          <p:cNvPr id="70" name="object 70"/>
          <p:cNvSpPr/>
          <p:nvPr/>
        </p:nvSpPr>
        <p:spPr>
          <a:xfrm>
            <a:off x="5805732" y="2471217"/>
            <a:ext cx="102996" cy="111760"/>
          </a:xfrm>
          <a:custGeom>
            <a:avLst/>
            <a:gdLst/>
            <a:ahLst/>
            <a:cxnLst/>
            <a:rect l="l" t="t" r="r" b="b"/>
            <a:pathLst>
              <a:path w="102996" h="111760">
                <a:moveTo>
                  <a:pt x="61467" y="26288"/>
                </a:moveTo>
                <a:lnTo>
                  <a:pt x="0" y="95503"/>
                </a:lnTo>
                <a:lnTo>
                  <a:pt x="18287" y="111759"/>
                </a:lnTo>
                <a:lnTo>
                  <a:pt x="79755" y="42544"/>
                </a:lnTo>
                <a:lnTo>
                  <a:pt x="61467" y="26288"/>
                </a:lnTo>
                <a:close/>
              </a:path>
              <a:path w="102996" h="111760">
                <a:moveTo>
                  <a:pt x="84835" y="0"/>
                </a:moveTo>
                <a:lnTo>
                  <a:pt x="69722" y="17017"/>
                </a:lnTo>
                <a:lnTo>
                  <a:pt x="88010" y="33273"/>
                </a:lnTo>
                <a:lnTo>
                  <a:pt x="102996" y="16255"/>
                </a:lnTo>
                <a:lnTo>
                  <a:pt x="84835" y="0"/>
                </a:lnTo>
                <a:close/>
              </a:path>
            </a:pathLst>
          </a:custGeom>
          <a:solidFill>
            <a:srgbClr val="FFFFFF"/>
          </a:solidFill>
        </p:spPr>
        <p:txBody>
          <a:bodyPr wrap="square" lIns="0" tIns="0" rIns="0" bIns="0" rtlCol="0">
            <a:noAutofit/>
          </a:bodyPr>
          <a:lstStyle/>
          <a:p>
            <a:endParaRPr/>
          </a:p>
        </p:txBody>
      </p:sp>
      <p:sp>
        <p:nvSpPr>
          <p:cNvPr id="71" name="object 71"/>
          <p:cNvSpPr/>
          <p:nvPr/>
        </p:nvSpPr>
        <p:spPr>
          <a:xfrm>
            <a:off x="5853340" y="2544859"/>
            <a:ext cx="96469" cy="96980"/>
          </a:xfrm>
          <a:custGeom>
            <a:avLst/>
            <a:gdLst/>
            <a:ahLst/>
            <a:cxnLst/>
            <a:rect l="l" t="t" r="r" b="b"/>
            <a:pathLst>
              <a:path w="96469" h="96980">
                <a:moveTo>
                  <a:pt x="47650" y="0"/>
                </a:moveTo>
                <a:lnTo>
                  <a:pt x="12871" y="17855"/>
                </a:lnTo>
                <a:lnTo>
                  <a:pt x="0" y="51634"/>
                </a:lnTo>
                <a:lnTo>
                  <a:pt x="3069" y="65160"/>
                </a:lnTo>
                <a:lnTo>
                  <a:pt x="40057" y="96154"/>
                </a:lnTo>
                <a:lnTo>
                  <a:pt x="55005" y="96980"/>
                </a:lnTo>
                <a:lnTo>
                  <a:pt x="65568" y="93883"/>
                </a:lnTo>
                <a:lnTo>
                  <a:pt x="76536" y="87110"/>
                </a:lnTo>
                <a:lnTo>
                  <a:pt x="88674" y="75811"/>
                </a:lnTo>
                <a:lnTo>
                  <a:pt x="88791" y="75582"/>
                </a:lnTo>
                <a:lnTo>
                  <a:pt x="39133" y="75582"/>
                </a:lnTo>
                <a:lnTo>
                  <a:pt x="33672" y="73550"/>
                </a:lnTo>
                <a:lnTo>
                  <a:pt x="29100" y="68978"/>
                </a:lnTo>
                <a:lnTo>
                  <a:pt x="24528" y="64533"/>
                </a:lnTo>
                <a:lnTo>
                  <a:pt x="22496" y="59072"/>
                </a:lnTo>
                <a:lnTo>
                  <a:pt x="22909" y="51634"/>
                </a:lnTo>
                <a:lnTo>
                  <a:pt x="23131" y="45991"/>
                </a:lnTo>
                <a:lnTo>
                  <a:pt x="26560" y="39514"/>
                </a:lnTo>
                <a:lnTo>
                  <a:pt x="33037" y="32910"/>
                </a:lnTo>
                <a:lnTo>
                  <a:pt x="39514" y="26433"/>
                </a:lnTo>
                <a:lnTo>
                  <a:pt x="45991" y="23004"/>
                </a:lnTo>
                <a:lnTo>
                  <a:pt x="59072" y="22242"/>
                </a:lnTo>
                <a:lnTo>
                  <a:pt x="89197" y="22242"/>
                </a:lnTo>
                <a:lnTo>
                  <a:pt x="83075" y="14495"/>
                </a:lnTo>
                <a:lnTo>
                  <a:pt x="81535" y="13037"/>
                </a:lnTo>
                <a:lnTo>
                  <a:pt x="71583" y="5885"/>
                </a:lnTo>
                <a:lnTo>
                  <a:pt x="59131" y="842"/>
                </a:lnTo>
                <a:lnTo>
                  <a:pt x="47650" y="0"/>
                </a:lnTo>
                <a:close/>
              </a:path>
              <a:path w="96469" h="96980">
                <a:moveTo>
                  <a:pt x="89197" y="22242"/>
                </a:moveTo>
                <a:lnTo>
                  <a:pt x="59072" y="22242"/>
                </a:lnTo>
                <a:lnTo>
                  <a:pt x="64533" y="24274"/>
                </a:lnTo>
                <a:lnTo>
                  <a:pt x="69105" y="28719"/>
                </a:lnTo>
                <a:lnTo>
                  <a:pt x="73677" y="33291"/>
                </a:lnTo>
                <a:lnTo>
                  <a:pt x="75709" y="38752"/>
                </a:lnTo>
                <a:lnTo>
                  <a:pt x="74947" y="51706"/>
                </a:lnTo>
                <a:lnTo>
                  <a:pt x="39133" y="75582"/>
                </a:lnTo>
                <a:lnTo>
                  <a:pt x="88791" y="75582"/>
                </a:lnTo>
                <a:lnTo>
                  <a:pt x="93621" y="66108"/>
                </a:lnTo>
                <a:lnTo>
                  <a:pt x="96264" y="53547"/>
                </a:lnTo>
                <a:lnTo>
                  <a:pt x="96469" y="36856"/>
                </a:lnTo>
                <a:lnTo>
                  <a:pt x="91521" y="25182"/>
                </a:lnTo>
                <a:lnTo>
                  <a:pt x="89197" y="22242"/>
                </a:lnTo>
                <a:close/>
              </a:path>
            </a:pathLst>
          </a:custGeom>
          <a:solidFill>
            <a:srgbClr val="FFFFFF"/>
          </a:solidFill>
        </p:spPr>
        <p:txBody>
          <a:bodyPr wrap="square" lIns="0" tIns="0" rIns="0" bIns="0" rtlCol="0">
            <a:noAutofit/>
          </a:bodyPr>
          <a:lstStyle/>
          <a:p>
            <a:endParaRPr/>
          </a:p>
        </p:txBody>
      </p:sp>
      <p:sp>
        <p:nvSpPr>
          <p:cNvPr id="72" name="object 72"/>
          <p:cNvSpPr/>
          <p:nvPr/>
        </p:nvSpPr>
        <p:spPr>
          <a:xfrm>
            <a:off x="5912667" y="2611552"/>
            <a:ext cx="115570" cy="123825"/>
          </a:xfrm>
          <a:custGeom>
            <a:avLst/>
            <a:gdLst/>
            <a:ahLst/>
            <a:cxnLst/>
            <a:rect l="l" t="t" r="r" b="b"/>
            <a:pathLst>
              <a:path w="115570" h="123825">
                <a:moveTo>
                  <a:pt x="104288" y="37337"/>
                </a:moveTo>
                <a:lnTo>
                  <a:pt x="73152" y="37337"/>
                </a:lnTo>
                <a:lnTo>
                  <a:pt x="80899" y="39623"/>
                </a:lnTo>
                <a:lnTo>
                  <a:pt x="84201" y="41782"/>
                </a:lnTo>
                <a:lnTo>
                  <a:pt x="86995" y="45084"/>
                </a:lnTo>
                <a:lnTo>
                  <a:pt x="89027" y="47624"/>
                </a:lnTo>
                <a:lnTo>
                  <a:pt x="90170" y="50291"/>
                </a:lnTo>
                <a:lnTo>
                  <a:pt x="90678" y="56006"/>
                </a:lnTo>
                <a:lnTo>
                  <a:pt x="90043" y="58800"/>
                </a:lnTo>
                <a:lnTo>
                  <a:pt x="88392" y="61467"/>
                </a:lnTo>
                <a:lnTo>
                  <a:pt x="86868" y="64134"/>
                </a:lnTo>
                <a:lnTo>
                  <a:pt x="82169" y="68579"/>
                </a:lnTo>
                <a:lnTo>
                  <a:pt x="37973" y="104901"/>
                </a:lnTo>
                <a:lnTo>
                  <a:pt x="53467" y="123824"/>
                </a:lnTo>
                <a:lnTo>
                  <a:pt x="97917" y="87375"/>
                </a:lnTo>
                <a:lnTo>
                  <a:pt x="103378" y="82803"/>
                </a:lnTo>
                <a:lnTo>
                  <a:pt x="107315" y="78993"/>
                </a:lnTo>
                <a:lnTo>
                  <a:pt x="109728" y="75818"/>
                </a:lnTo>
                <a:lnTo>
                  <a:pt x="112141" y="72770"/>
                </a:lnTo>
                <a:lnTo>
                  <a:pt x="113792" y="69341"/>
                </a:lnTo>
                <a:lnTo>
                  <a:pt x="115570" y="61975"/>
                </a:lnTo>
                <a:lnTo>
                  <a:pt x="115316" y="57784"/>
                </a:lnTo>
                <a:lnTo>
                  <a:pt x="113919" y="53085"/>
                </a:lnTo>
                <a:lnTo>
                  <a:pt x="112649" y="48386"/>
                </a:lnTo>
                <a:lnTo>
                  <a:pt x="110236" y="43941"/>
                </a:lnTo>
                <a:lnTo>
                  <a:pt x="106807" y="39750"/>
                </a:lnTo>
                <a:lnTo>
                  <a:pt x="104288" y="37337"/>
                </a:lnTo>
                <a:close/>
              </a:path>
              <a:path w="115570" h="123825">
                <a:moveTo>
                  <a:pt x="71501" y="0"/>
                </a:moveTo>
                <a:lnTo>
                  <a:pt x="0" y="58673"/>
                </a:lnTo>
                <a:lnTo>
                  <a:pt x="15494" y="77596"/>
                </a:lnTo>
                <a:lnTo>
                  <a:pt x="55880" y="44449"/>
                </a:lnTo>
                <a:lnTo>
                  <a:pt x="61722" y="40512"/>
                </a:lnTo>
                <a:lnTo>
                  <a:pt x="65532" y="38988"/>
                </a:lnTo>
                <a:lnTo>
                  <a:pt x="69215" y="37464"/>
                </a:lnTo>
                <a:lnTo>
                  <a:pt x="73152" y="37337"/>
                </a:lnTo>
                <a:lnTo>
                  <a:pt x="104288" y="37337"/>
                </a:lnTo>
                <a:lnTo>
                  <a:pt x="100100" y="33325"/>
                </a:lnTo>
                <a:lnTo>
                  <a:pt x="88840" y="27748"/>
                </a:lnTo>
                <a:lnTo>
                  <a:pt x="75438" y="26161"/>
                </a:lnTo>
                <a:lnTo>
                  <a:pt x="85852" y="17525"/>
                </a:lnTo>
                <a:lnTo>
                  <a:pt x="71501" y="0"/>
                </a:lnTo>
                <a:close/>
              </a:path>
            </a:pathLst>
          </a:custGeom>
          <a:solidFill>
            <a:srgbClr val="FFFFFF"/>
          </a:solidFill>
        </p:spPr>
        <p:txBody>
          <a:bodyPr wrap="square" lIns="0" tIns="0" rIns="0" bIns="0" rtlCol="0">
            <a:noAutofit/>
          </a:bodyPr>
          <a:lstStyle/>
          <a:p>
            <a:endParaRPr/>
          </a:p>
        </p:txBody>
      </p:sp>
      <p:sp>
        <p:nvSpPr>
          <p:cNvPr id="75" name="Rectangle 9"/>
          <p:cNvSpPr txBox="1">
            <a:spLocks noChangeArrowheads="1"/>
          </p:cNvSpPr>
          <p:nvPr/>
        </p:nvSpPr>
        <p:spPr>
          <a:xfrm>
            <a:off x="158750" y="237358"/>
            <a:ext cx="8826500" cy="457199"/>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US" sz="2000" b="1" dirty="0">
                <a:latin typeface="Arial" pitchFamily="34" charset="0"/>
                <a:cs typeface="Arial" pitchFamily="34" charset="0"/>
              </a:rPr>
              <a:t>Leading Provider of Integrated AML and Financial Crime </a:t>
            </a:r>
            <a:endParaRPr lang="en-US" sz="2000" b="1" dirty="0" smtClean="0">
              <a:latin typeface="Arial" pitchFamily="34" charset="0"/>
              <a:cs typeface="Arial" pitchFamily="34" charset="0"/>
            </a:endParaRPr>
          </a:p>
          <a:p>
            <a:r>
              <a:rPr lang="en-US" sz="2000" b="1" dirty="0" smtClean="0">
                <a:latin typeface="Arial" pitchFamily="34" charset="0"/>
                <a:cs typeface="Arial" pitchFamily="34" charset="0"/>
              </a:rPr>
              <a:t>Prevention </a:t>
            </a:r>
            <a:r>
              <a:rPr lang="en-US" sz="2000" b="1" dirty="0">
                <a:latin typeface="Arial" pitchFamily="34" charset="0"/>
                <a:cs typeface="Arial" pitchFamily="34" charset="0"/>
              </a:rPr>
              <a:t>Solutions</a:t>
            </a:r>
          </a:p>
        </p:txBody>
      </p:sp>
    </p:spTree>
    <p:extLst>
      <p:ext uri="{BB962C8B-B14F-4D97-AF65-F5344CB8AC3E}">
        <p14:creationId xmlns:p14="http://schemas.microsoft.com/office/powerpoint/2010/main" val="24807379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9"/>
          <p:cNvSpPr>
            <a:spLocks noGrp="1" noChangeArrowheads="1"/>
          </p:cNvSpPr>
          <p:nvPr>
            <p:ph type="title"/>
          </p:nvPr>
        </p:nvSpPr>
        <p:spPr>
          <a:xfrm>
            <a:off x="228600" y="230293"/>
            <a:ext cx="8915400" cy="457199"/>
          </a:xfrm>
        </p:spPr>
        <p:txBody>
          <a:bodyPr>
            <a:noAutofit/>
          </a:bodyPr>
          <a:lstStyle/>
          <a:p>
            <a:pPr algn="l" eaLnBrk="1" hangingPunct="1"/>
            <a:r>
              <a:rPr lang="en-GB" sz="2000" b="1" dirty="0" smtClean="0">
                <a:latin typeface="Arial" panose="020B0604020202020204" pitchFamily="34" charset="0"/>
                <a:cs typeface="Arial" panose="020B0604020202020204" pitchFamily="34" charset="0"/>
              </a:rPr>
              <a:t>ACAMS Offerings</a:t>
            </a:r>
            <a:endParaRPr lang="en-US" sz="2000" b="1" baseline="30000" dirty="0">
              <a:latin typeface="Arial" panose="020B0604020202020204" pitchFamily="34" charset="0"/>
              <a:cs typeface="Arial" panose="020B0604020202020204" pitchFamily="34" charset="0"/>
            </a:endParaRPr>
          </a:p>
        </p:txBody>
      </p:sp>
      <p:sp>
        <p:nvSpPr>
          <p:cNvPr id="23" name="TextBox 22"/>
          <p:cNvSpPr txBox="1"/>
          <p:nvPr/>
        </p:nvSpPr>
        <p:spPr>
          <a:xfrm>
            <a:off x="4114800" y="2206729"/>
            <a:ext cx="4071259" cy="923330"/>
          </a:xfrm>
          <a:prstGeom prst="rect">
            <a:avLst/>
          </a:prstGeom>
          <a:noFill/>
        </p:spPr>
        <p:txBody>
          <a:bodyPr wrap="square" rtlCol="0">
            <a:spAutoFit/>
          </a:bodyPr>
          <a:lstStyle/>
          <a:p>
            <a:pPr>
              <a:spcBef>
                <a:spcPts val="600"/>
              </a:spcBef>
            </a:pPr>
            <a:r>
              <a:rPr lang="en-US" b="1" dirty="0" smtClean="0">
                <a:latin typeface="Arial" panose="020B0604020202020204" pitchFamily="34" charset="0"/>
                <a:cs typeface="Arial" panose="020B0604020202020204" pitchFamily="34" charset="0"/>
              </a:rPr>
              <a:t>Risk </a:t>
            </a:r>
            <a:r>
              <a:rPr lang="en-US" b="1" dirty="0">
                <a:latin typeface="Arial" panose="020B0604020202020204" pitchFamily="34" charset="0"/>
                <a:cs typeface="Arial" panose="020B0604020202020204" pitchFamily="34" charset="0"/>
              </a:rPr>
              <a:t>Assessment</a:t>
            </a:r>
            <a:r>
              <a:rPr lang="en-US" dirty="0">
                <a:latin typeface="Arial" panose="020B0604020202020204" pitchFamily="34" charset="0"/>
                <a:cs typeface="Arial" panose="020B0604020202020204" pitchFamily="34" charset="0"/>
              </a:rPr>
              <a:t>: cloud-based software to benchmark and identify AML </a:t>
            </a:r>
            <a:r>
              <a:rPr lang="en-US" dirty="0" smtClean="0">
                <a:latin typeface="Arial" panose="020B0604020202020204" pitchFamily="34" charset="0"/>
                <a:cs typeface="Arial" panose="020B0604020202020204" pitchFamily="34" charset="0"/>
              </a:rPr>
              <a:t>risks</a:t>
            </a:r>
            <a:endParaRPr lang="en-US" b="1" dirty="0" smtClean="0">
              <a:latin typeface="Arial" panose="020B0604020202020204" pitchFamily="34" charset="0"/>
              <a:cs typeface="Arial" panose="020B0604020202020204" pitchFamily="34" charset="0"/>
            </a:endParaRPr>
          </a:p>
        </p:txBody>
      </p:sp>
      <p:sp>
        <p:nvSpPr>
          <p:cNvPr id="28" name="Rectangle 27"/>
          <p:cNvSpPr/>
          <p:nvPr/>
        </p:nvSpPr>
        <p:spPr>
          <a:xfrm>
            <a:off x="4114800" y="5827981"/>
            <a:ext cx="4572000" cy="646331"/>
          </a:xfrm>
          <a:prstGeom prst="rect">
            <a:avLst/>
          </a:prstGeom>
        </p:spPr>
        <p:txBody>
          <a:bodyPr>
            <a:spAutoFit/>
          </a:bodyPr>
          <a:lstStyle/>
          <a:p>
            <a:pPr>
              <a:spcBef>
                <a:spcPts val="600"/>
              </a:spcBef>
            </a:pPr>
            <a:r>
              <a:rPr lang="en-US" b="1" dirty="0" smtClean="0">
                <a:latin typeface="Arial" panose="020B0604020202020204" pitchFamily="34" charset="0"/>
                <a:cs typeface="Arial" panose="020B0604020202020204" pitchFamily="34" charset="0"/>
              </a:rPr>
              <a:t>Memberships</a:t>
            </a:r>
            <a:r>
              <a:rPr lang="en-US" dirty="0" smtClean="0">
                <a:latin typeface="Arial" panose="020B0604020202020204" pitchFamily="34" charset="0"/>
                <a:cs typeface="Arial" panose="020B0604020202020204" pitchFamily="34" charset="0"/>
              </a:rPr>
              <a:t>: 37,000 </a:t>
            </a:r>
            <a:r>
              <a:rPr lang="en-US" dirty="0">
                <a:latin typeface="Arial" panose="020B0604020202020204" pitchFamily="34" charset="0"/>
                <a:cs typeface="Arial" panose="020B0604020202020204" pitchFamily="34" charset="0"/>
              </a:rPr>
              <a:t>members in 175 </a:t>
            </a:r>
            <a:r>
              <a:rPr lang="en-US" dirty="0" smtClean="0">
                <a:latin typeface="Arial" panose="020B0604020202020204" pitchFamily="34" charset="0"/>
                <a:cs typeface="Arial" panose="020B0604020202020204" pitchFamily="34" charset="0"/>
              </a:rPr>
              <a:t>countries</a:t>
            </a:r>
            <a:endParaRPr lang="en-US" dirty="0">
              <a:latin typeface="Arial" panose="020B0604020202020204" pitchFamily="34" charset="0"/>
              <a:cs typeface="Arial" panose="020B0604020202020204" pitchFamily="34" charset="0"/>
            </a:endParaRPr>
          </a:p>
        </p:txBody>
      </p:sp>
      <p:sp>
        <p:nvSpPr>
          <p:cNvPr id="29" name="Rectangle 28"/>
          <p:cNvSpPr/>
          <p:nvPr/>
        </p:nvSpPr>
        <p:spPr>
          <a:xfrm>
            <a:off x="4114800" y="4784170"/>
            <a:ext cx="4572000" cy="923330"/>
          </a:xfrm>
          <a:prstGeom prst="rect">
            <a:avLst/>
          </a:prstGeom>
        </p:spPr>
        <p:txBody>
          <a:bodyPr>
            <a:spAutoFit/>
          </a:bodyPr>
          <a:lstStyle/>
          <a:p>
            <a:pPr>
              <a:spcBef>
                <a:spcPts val="600"/>
              </a:spcBef>
            </a:pPr>
            <a:r>
              <a:rPr lang="en-US" b="1" dirty="0">
                <a:latin typeface="Arial" panose="020B0604020202020204" pitchFamily="34" charset="0"/>
                <a:cs typeface="Arial" panose="020B0604020202020204" pitchFamily="34" charset="0"/>
              </a:rPr>
              <a:t>Certification</a:t>
            </a:r>
            <a:r>
              <a:rPr lang="en-US" dirty="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14K new registrations (2016) for CAMS certification</a:t>
            </a:r>
            <a:r>
              <a:rPr lang="en-US" dirty="0">
                <a:latin typeface="Arial" panose="020B0604020202020204" pitchFamily="34" charset="0"/>
                <a:cs typeface="Arial" panose="020B0604020202020204" pitchFamily="34" charset="0"/>
              </a:rPr>
              <a:t>; recertification every 3 years</a:t>
            </a:r>
          </a:p>
        </p:txBody>
      </p:sp>
      <p:sp>
        <p:nvSpPr>
          <p:cNvPr id="30" name="Rectangle 29"/>
          <p:cNvSpPr/>
          <p:nvPr/>
        </p:nvSpPr>
        <p:spPr>
          <a:xfrm>
            <a:off x="4114800" y="4294355"/>
            <a:ext cx="4572000" cy="369332"/>
          </a:xfrm>
          <a:prstGeom prst="rect">
            <a:avLst/>
          </a:prstGeom>
        </p:spPr>
        <p:txBody>
          <a:bodyPr>
            <a:spAutoFit/>
          </a:bodyPr>
          <a:lstStyle/>
          <a:p>
            <a:pPr>
              <a:spcBef>
                <a:spcPts val="600"/>
              </a:spcBef>
            </a:pPr>
            <a:r>
              <a:rPr lang="en-US" b="1" dirty="0" smtClean="0">
                <a:latin typeface="Arial" panose="020B0604020202020204" pitchFamily="34" charset="0"/>
                <a:cs typeface="Arial" panose="020B0604020202020204" pitchFamily="34" charset="0"/>
              </a:rPr>
              <a:t>Conferences</a:t>
            </a:r>
            <a:r>
              <a:rPr lang="en-US" dirty="0">
                <a:latin typeface="Arial" panose="020B0604020202020204" pitchFamily="34" charset="0"/>
                <a:cs typeface="Arial" panose="020B0604020202020204" pitchFamily="34" charset="0"/>
              </a:rPr>
              <a:t>: 5,000 attendees in 2016</a:t>
            </a:r>
          </a:p>
        </p:txBody>
      </p:sp>
      <p:sp>
        <p:nvSpPr>
          <p:cNvPr id="31" name="Rectangle 30"/>
          <p:cNvSpPr/>
          <p:nvPr/>
        </p:nvSpPr>
        <p:spPr>
          <a:xfrm>
            <a:off x="4114800" y="1439915"/>
            <a:ext cx="4572000" cy="646331"/>
          </a:xfrm>
          <a:prstGeom prst="rect">
            <a:avLst/>
          </a:prstGeom>
        </p:spPr>
        <p:txBody>
          <a:bodyPr>
            <a:spAutoFit/>
          </a:bodyPr>
          <a:lstStyle/>
          <a:p>
            <a:pPr>
              <a:spcBef>
                <a:spcPts val="600"/>
              </a:spcBef>
            </a:pPr>
            <a:r>
              <a:rPr lang="en-US" b="1" dirty="0" smtClean="0">
                <a:latin typeface="Arial" panose="020B0604020202020204" pitchFamily="34" charset="0"/>
                <a:cs typeface="Arial" panose="020B0604020202020204" pitchFamily="34" charset="0"/>
              </a:rPr>
              <a:t>Information</a:t>
            </a:r>
            <a:r>
              <a:rPr lang="en-US" dirty="0" smtClean="0">
                <a:latin typeface="Arial" panose="020B0604020202020204" pitchFamily="34" charset="0"/>
                <a:cs typeface="Arial" panose="020B0604020202020204" pitchFamily="34" charset="0"/>
              </a:rPr>
              <a:t>: moneylaundering.com </a:t>
            </a:r>
            <a:r>
              <a:rPr lang="en-US" dirty="0">
                <a:latin typeface="Arial" panose="020B0604020202020204" pitchFamily="34" charset="0"/>
                <a:cs typeface="Arial" panose="020B0604020202020204" pitchFamily="34" charset="0"/>
              </a:rPr>
              <a:t>is </a:t>
            </a:r>
            <a:r>
              <a:rPr lang="en-US" dirty="0" smtClean="0">
                <a:latin typeface="Arial" panose="020B0604020202020204" pitchFamily="34" charset="0"/>
                <a:cs typeface="Arial" panose="020B0604020202020204" pitchFamily="34" charset="0"/>
              </a:rPr>
              <a:t>the leading </a:t>
            </a:r>
            <a:r>
              <a:rPr lang="en-US" dirty="0">
                <a:latin typeface="Arial" panose="020B0604020202020204" pitchFamily="34" charset="0"/>
                <a:cs typeface="Arial" panose="020B0604020202020204" pitchFamily="34" charset="0"/>
              </a:rPr>
              <a:t>AML resource</a:t>
            </a:r>
          </a:p>
        </p:txBody>
      </p:sp>
      <p:sp>
        <p:nvSpPr>
          <p:cNvPr id="32" name="Rectangle 31"/>
          <p:cNvSpPr/>
          <p:nvPr/>
        </p:nvSpPr>
        <p:spPr>
          <a:xfrm>
            <a:off x="4114800" y="3250542"/>
            <a:ext cx="4572000" cy="923330"/>
          </a:xfrm>
          <a:prstGeom prst="rect">
            <a:avLst/>
          </a:prstGeom>
        </p:spPr>
        <p:txBody>
          <a:bodyPr>
            <a:spAutoFit/>
          </a:bodyPr>
          <a:lstStyle/>
          <a:p>
            <a:pPr>
              <a:spcBef>
                <a:spcPts val="600"/>
              </a:spcBef>
            </a:pPr>
            <a:r>
              <a:rPr lang="en-US" b="1" dirty="0">
                <a:latin typeface="Arial" panose="020B0604020202020204" pitchFamily="34" charset="0"/>
                <a:cs typeface="Arial" panose="020B0604020202020204" pitchFamily="34" charset="0"/>
              </a:rPr>
              <a:t>Training</a:t>
            </a:r>
            <a:r>
              <a:rPr lang="en-US" dirty="0">
                <a:latin typeface="Arial" panose="020B0604020202020204" pitchFamily="34" charset="0"/>
                <a:cs typeface="Arial" panose="020B0604020202020204" pitchFamily="34" charset="0"/>
              </a:rPr>
              <a:t>: in-person seminars, web-based seminars, subscriptions, and foundations certificate</a:t>
            </a:r>
          </a:p>
        </p:txBody>
      </p:sp>
      <p:grpSp>
        <p:nvGrpSpPr>
          <p:cNvPr id="9" name="Group 8"/>
          <p:cNvGrpSpPr/>
          <p:nvPr/>
        </p:nvGrpSpPr>
        <p:grpSpPr>
          <a:xfrm>
            <a:off x="418794" y="918780"/>
            <a:ext cx="3543606" cy="6002196"/>
            <a:chOff x="228600" y="918780"/>
            <a:chExt cx="3543606" cy="6002196"/>
          </a:xfrm>
        </p:grpSpPr>
        <p:graphicFrame>
          <p:nvGraphicFramePr>
            <p:cNvPr id="27" name="Object 2"/>
            <p:cNvGraphicFramePr>
              <a:graphicFrameLocks noChangeAspect="1"/>
            </p:cNvGraphicFramePr>
            <p:nvPr>
              <p:extLst>
                <p:ext uri="{D42A27DB-BD31-4B8C-83A1-F6EECF244321}">
                  <p14:modId xmlns:p14="http://schemas.microsoft.com/office/powerpoint/2010/main" val="3777265424"/>
                </p:ext>
              </p:extLst>
            </p:nvPr>
          </p:nvGraphicFramePr>
          <p:xfrm>
            <a:off x="1257606" y="1582439"/>
            <a:ext cx="2514600" cy="5338537"/>
          </p:xfrm>
          <a:graphic>
            <a:graphicData uri="http://schemas.openxmlformats.org/drawingml/2006/chart">
              <c:chart xmlns:c="http://schemas.openxmlformats.org/drawingml/2006/chart" xmlns:r="http://schemas.openxmlformats.org/officeDocument/2006/relationships" r:id="rId3"/>
            </a:graphicData>
          </a:graphic>
        </p:graphicFrame>
        <p:grpSp>
          <p:nvGrpSpPr>
            <p:cNvPr id="3" name="Group 2"/>
            <p:cNvGrpSpPr/>
            <p:nvPr/>
          </p:nvGrpSpPr>
          <p:grpSpPr>
            <a:xfrm>
              <a:off x="228600" y="918780"/>
              <a:ext cx="3505200" cy="5786820"/>
              <a:chOff x="5388429" y="665720"/>
              <a:chExt cx="3505200" cy="5786820"/>
            </a:xfrm>
          </p:grpSpPr>
          <p:sp>
            <p:nvSpPr>
              <p:cNvPr id="33" name="Rectangle 32"/>
              <p:cNvSpPr/>
              <p:nvPr/>
            </p:nvSpPr>
            <p:spPr>
              <a:xfrm>
                <a:off x="5409869" y="777960"/>
                <a:ext cx="3441968" cy="369332"/>
              </a:xfrm>
              <a:prstGeom prst="rect">
                <a:avLst/>
              </a:prstGeom>
            </p:spPr>
            <p:txBody>
              <a:bodyPr wrap="none">
                <a:spAutoFit/>
              </a:bodyPr>
              <a:lstStyle/>
              <a:p>
                <a:r>
                  <a:rPr lang="en-US" dirty="0" smtClean="0">
                    <a:latin typeface="Arial" panose="020B0604020202020204" pitchFamily="34" charset="0"/>
                    <a:cs typeface="Arial" panose="020B0604020202020204" pitchFamily="34" charset="0"/>
                  </a:rPr>
                  <a:t>FY2017 Projected Revenue Mix</a:t>
                </a:r>
                <a:endParaRPr lang="en-US" dirty="0"/>
              </a:p>
            </p:txBody>
          </p:sp>
          <p:sp>
            <p:nvSpPr>
              <p:cNvPr id="35" name="Rectangle 34"/>
              <p:cNvSpPr/>
              <p:nvPr/>
            </p:nvSpPr>
            <p:spPr>
              <a:xfrm>
                <a:off x="5731482" y="4928540"/>
                <a:ext cx="1600200" cy="461665"/>
              </a:xfrm>
              <a:prstGeom prst="rect">
                <a:avLst/>
              </a:prstGeom>
            </p:spPr>
            <p:txBody>
              <a:bodyPr wrap="square" anchor="ctr">
                <a:spAutoFit/>
              </a:bodyPr>
              <a:lstStyle/>
              <a:p>
                <a:pPr algn="r"/>
                <a:r>
                  <a:rPr lang="en-US" sz="1200" dirty="0" smtClean="0">
                    <a:latin typeface="Arial" panose="020B0604020202020204" pitchFamily="34" charset="0"/>
                    <a:cs typeface="Arial" panose="020B0604020202020204" pitchFamily="34" charset="0"/>
                  </a:rPr>
                  <a:t>Certification &amp; Memberships</a:t>
                </a:r>
                <a:endParaRPr lang="en-US" sz="1200" dirty="0"/>
              </a:p>
            </p:txBody>
          </p:sp>
          <p:sp>
            <p:nvSpPr>
              <p:cNvPr id="37" name="Rectangle 36"/>
              <p:cNvSpPr/>
              <p:nvPr/>
            </p:nvSpPr>
            <p:spPr>
              <a:xfrm>
                <a:off x="6110409" y="2758213"/>
                <a:ext cx="1227226" cy="461665"/>
              </a:xfrm>
              <a:prstGeom prst="rect">
                <a:avLst/>
              </a:prstGeom>
            </p:spPr>
            <p:txBody>
              <a:bodyPr wrap="square" anchor="ctr">
                <a:spAutoFit/>
              </a:bodyPr>
              <a:lstStyle/>
              <a:p>
                <a:pPr algn="r"/>
                <a:r>
                  <a:rPr lang="en-US" sz="1200" dirty="0" smtClean="0">
                    <a:latin typeface="Arial" panose="020B0604020202020204" pitchFamily="34" charset="0"/>
                    <a:cs typeface="Arial" panose="020B0604020202020204" pitchFamily="34" charset="0"/>
                  </a:rPr>
                  <a:t>Training &amp; Conferences</a:t>
                </a:r>
                <a:endParaRPr lang="en-US" sz="1200" dirty="0"/>
              </a:p>
            </p:txBody>
          </p:sp>
          <p:sp>
            <p:nvSpPr>
              <p:cNvPr id="38" name="Rectangle 37"/>
              <p:cNvSpPr/>
              <p:nvPr/>
            </p:nvSpPr>
            <p:spPr>
              <a:xfrm>
                <a:off x="5984815" y="1575740"/>
                <a:ext cx="1354410" cy="461665"/>
              </a:xfrm>
              <a:prstGeom prst="rect">
                <a:avLst/>
              </a:prstGeom>
            </p:spPr>
            <p:txBody>
              <a:bodyPr wrap="none" anchor="ctr">
                <a:spAutoFit/>
              </a:bodyPr>
              <a:lstStyle/>
              <a:p>
                <a:pPr algn="r"/>
                <a:r>
                  <a:rPr lang="en-US" sz="1200" dirty="0" smtClean="0">
                    <a:latin typeface="Arial" panose="020B0604020202020204" pitchFamily="34" charset="0"/>
                    <a:cs typeface="Arial" panose="020B0604020202020204" pitchFamily="34" charset="0"/>
                  </a:rPr>
                  <a:t>Information &amp;</a:t>
                </a:r>
              </a:p>
              <a:p>
                <a:pPr algn="r"/>
                <a:r>
                  <a:rPr lang="en-US" sz="1200" dirty="0" smtClean="0">
                    <a:latin typeface="Arial" panose="020B0604020202020204" pitchFamily="34" charset="0"/>
                    <a:cs typeface="Arial" panose="020B0604020202020204" pitchFamily="34" charset="0"/>
                  </a:rPr>
                  <a:t>Risk </a:t>
                </a:r>
                <a:r>
                  <a:rPr lang="en-US" sz="1200" dirty="0">
                    <a:latin typeface="Arial" panose="020B0604020202020204" pitchFamily="34" charset="0"/>
                    <a:cs typeface="Arial" panose="020B0604020202020204" pitchFamily="34" charset="0"/>
                  </a:rPr>
                  <a:t>Assessment</a:t>
                </a:r>
                <a:endParaRPr lang="en-US" sz="1200" dirty="0"/>
              </a:p>
            </p:txBody>
          </p:sp>
          <p:cxnSp>
            <p:nvCxnSpPr>
              <p:cNvPr id="40" name="Straight Connector 39"/>
              <p:cNvCxnSpPr/>
              <p:nvPr/>
            </p:nvCxnSpPr>
            <p:spPr>
              <a:xfrm>
                <a:off x="5388429" y="1121226"/>
                <a:ext cx="3505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5409869" y="1189315"/>
                <a:ext cx="825868" cy="276999"/>
              </a:xfrm>
              <a:prstGeom prst="rect">
                <a:avLst/>
              </a:prstGeom>
            </p:spPr>
            <p:txBody>
              <a:bodyPr wrap="none" anchor="ctr">
                <a:spAutoFit/>
              </a:bodyPr>
              <a:lstStyle/>
              <a:p>
                <a:pPr algn="r"/>
                <a:r>
                  <a:rPr lang="en-US" sz="1200" dirty="0" smtClean="0">
                    <a:latin typeface="Arial" panose="020B0604020202020204" pitchFamily="34" charset="0"/>
                    <a:cs typeface="Arial" panose="020B0604020202020204" pitchFamily="34" charset="0"/>
                  </a:rPr>
                  <a:t>% of total</a:t>
                </a:r>
                <a:endParaRPr lang="en-US" sz="1200" dirty="0"/>
              </a:p>
            </p:txBody>
          </p:sp>
          <p:sp>
            <p:nvSpPr>
              <p:cNvPr id="42" name="Rectangle 41"/>
              <p:cNvSpPr/>
              <p:nvPr/>
            </p:nvSpPr>
            <p:spPr>
              <a:xfrm>
                <a:off x="5388429" y="665720"/>
                <a:ext cx="3505200" cy="57868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Tree>
    <p:extLst>
      <p:ext uri="{BB962C8B-B14F-4D97-AF65-F5344CB8AC3E}">
        <p14:creationId xmlns:p14="http://schemas.microsoft.com/office/powerpoint/2010/main" val="23968095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Rectangle 9"/>
          <p:cNvSpPr txBox="1">
            <a:spLocks noChangeArrowheads="1"/>
          </p:cNvSpPr>
          <p:nvPr/>
        </p:nvSpPr>
        <p:spPr>
          <a:xfrm>
            <a:off x="158750" y="254286"/>
            <a:ext cx="8826500" cy="457199"/>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GB" sz="2000" b="1" dirty="0" smtClean="0">
                <a:latin typeface="Arial" pitchFamily="34" charset="0"/>
                <a:cs typeface="Arial" pitchFamily="34" charset="0"/>
              </a:rPr>
              <a:t>Attractive financial profile</a:t>
            </a:r>
            <a:endParaRPr lang="en-US" sz="2000" b="1" baseline="30000" dirty="0">
              <a:latin typeface="Arial" pitchFamily="34" charset="0"/>
              <a:cs typeface="Arial" pitchFamily="34" charset="0"/>
            </a:endParaRPr>
          </a:p>
        </p:txBody>
      </p:sp>
      <p:sp>
        <p:nvSpPr>
          <p:cNvPr id="166" name="TextBox 165"/>
          <p:cNvSpPr txBox="1"/>
          <p:nvPr/>
        </p:nvSpPr>
        <p:spPr>
          <a:xfrm>
            <a:off x="225405" y="1777772"/>
            <a:ext cx="8214220" cy="4031873"/>
          </a:xfrm>
          <a:prstGeom prst="rect">
            <a:avLst/>
          </a:prstGeom>
          <a:noFill/>
        </p:spPr>
        <p:txBody>
          <a:bodyPr wrap="square" rtlCol="0">
            <a:spAutoFit/>
          </a:bodyPr>
          <a:lstStyle/>
          <a:p>
            <a:pPr marL="231775" indent="-231775">
              <a:spcBef>
                <a:spcPts val="600"/>
              </a:spcBef>
              <a:buFont typeface="Arial" panose="020B0604020202020204" pitchFamily="34" charset="0"/>
              <a:buChar char="•"/>
            </a:pPr>
            <a:r>
              <a:rPr lang="en-US" dirty="0" smtClean="0">
                <a:latin typeface="Arial" panose="020B0604020202020204" pitchFamily="34" charset="0"/>
                <a:cs typeface="Arial" panose="020B0604020202020204" pitchFamily="34" charset="0"/>
              </a:rPr>
              <a:t>Large</a:t>
            </a:r>
            <a:r>
              <a:rPr lang="en-US" dirty="0">
                <a:latin typeface="Arial" panose="020B0604020202020204" pitchFamily="34" charset="0"/>
                <a:cs typeface="Arial" panose="020B0604020202020204" pitchFamily="34" charset="0"/>
              </a:rPr>
              <a:t>, growing, untapped market: Total </a:t>
            </a:r>
            <a:r>
              <a:rPr lang="en-US" dirty="0" smtClean="0">
                <a:latin typeface="Arial" panose="020B0604020202020204" pitchFamily="34" charset="0"/>
                <a:cs typeface="Arial" panose="020B0604020202020204" pitchFamily="34" charset="0"/>
              </a:rPr>
              <a:t>addressable market </a:t>
            </a:r>
            <a:r>
              <a:rPr lang="en-US" dirty="0">
                <a:latin typeface="Arial" panose="020B0604020202020204" pitchFamily="34" charset="0"/>
                <a:cs typeface="Arial" panose="020B0604020202020204" pitchFamily="34" charset="0"/>
              </a:rPr>
              <a:t>$</a:t>
            </a:r>
            <a:r>
              <a:rPr lang="en-US" dirty="0" smtClean="0">
                <a:latin typeface="Arial" panose="020B0604020202020204" pitchFamily="34" charset="0"/>
                <a:cs typeface="Arial" panose="020B0604020202020204" pitchFamily="34" charset="0"/>
              </a:rPr>
              <a:t>2B+; current penetration below 10</a:t>
            </a:r>
            <a:r>
              <a:rPr lang="en-US" dirty="0">
                <a:latin typeface="Arial" panose="020B0604020202020204" pitchFamily="34" charset="0"/>
                <a:cs typeface="Arial" panose="020B0604020202020204" pitchFamily="34" charset="0"/>
              </a:rPr>
              <a:t>%</a:t>
            </a:r>
          </a:p>
          <a:p>
            <a:pPr marL="231775" indent="-231775">
              <a:spcBef>
                <a:spcPts val="600"/>
              </a:spcBef>
              <a:buFont typeface="Arial" panose="020B0604020202020204" pitchFamily="34" charset="0"/>
              <a:buChar char="•"/>
            </a:pPr>
            <a:r>
              <a:rPr lang="en-US" dirty="0" smtClean="0">
                <a:latin typeface="Arial" panose="020B0604020202020204" pitchFamily="34" charset="0"/>
                <a:cs typeface="Arial" panose="020B0604020202020204" pitchFamily="34" charset="0"/>
              </a:rPr>
              <a:t>Strong past performance: </a:t>
            </a:r>
          </a:p>
          <a:p>
            <a:pPr marL="688975" lvl="1" indent="-231775">
              <a:spcBef>
                <a:spcPts val="600"/>
              </a:spcBef>
              <a:buFont typeface="Arial" panose="020B0604020202020204" pitchFamily="34" charset="0"/>
              <a:buChar char="•"/>
            </a:pPr>
            <a:r>
              <a:rPr lang="en-US" dirty="0" smtClean="0">
                <a:latin typeface="Arial" panose="020B0604020202020204" pitchFamily="34" charset="0"/>
                <a:cs typeface="Arial" panose="020B0604020202020204" pitchFamily="34" charset="0"/>
              </a:rPr>
              <a:t>30%+ revenue CAGR (‘13 to ‘16); </a:t>
            </a:r>
          </a:p>
          <a:p>
            <a:pPr marL="688975" lvl="1" indent="-231775">
              <a:spcBef>
                <a:spcPts val="600"/>
              </a:spcBef>
              <a:buFont typeface="Arial" panose="020B0604020202020204" pitchFamily="34" charset="0"/>
              <a:buChar char="•"/>
            </a:pPr>
            <a:r>
              <a:rPr lang="en-US" dirty="0" smtClean="0">
                <a:latin typeface="Arial" panose="020B0604020202020204" pitchFamily="34" charset="0"/>
                <a:cs typeface="Arial" panose="020B0604020202020204" pitchFamily="34" charset="0"/>
              </a:rPr>
              <a:t>EBITDA margins comparable to Becker Professional Education</a:t>
            </a:r>
          </a:p>
          <a:p>
            <a:pPr marL="231775" indent="-231775">
              <a:spcBef>
                <a:spcPts val="600"/>
              </a:spcBef>
              <a:buFont typeface="Arial" panose="020B0604020202020204" pitchFamily="34" charset="0"/>
              <a:buChar char="•"/>
            </a:pPr>
            <a:r>
              <a:rPr lang="en-US" dirty="0">
                <a:latin typeface="Arial" panose="020B0604020202020204" pitchFamily="34" charset="0"/>
                <a:cs typeface="Arial" panose="020B0604020202020204" pitchFamily="34" charset="0"/>
              </a:rPr>
              <a:t>Asset-light </a:t>
            </a:r>
            <a:r>
              <a:rPr lang="en-US" dirty="0" smtClean="0">
                <a:latin typeface="Arial" panose="020B0604020202020204" pitchFamily="34" charset="0"/>
                <a:cs typeface="Arial" panose="020B0604020202020204" pitchFamily="34" charset="0"/>
              </a:rPr>
              <a:t>(capital </a:t>
            </a:r>
            <a:r>
              <a:rPr lang="en-US" dirty="0">
                <a:latin typeface="Arial" panose="020B0604020202020204" pitchFamily="34" charset="0"/>
                <a:cs typeface="Arial" panose="020B0604020202020204" pitchFamily="34" charset="0"/>
              </a:rPr>
              <a:t>efficient)</a:t>
            </a:r>
          </a:p>
          <a:p>
            <a:pPr marL="231775" indent="-231775">
              <a:spcBef>
                <a:spcPts val="600"/>
              </a:spcBef>
              <a:buFont typeface="Arial" panose="020B0604020202020204" pitchFamily="34" charset="0"/>
              <a:buChar char="•"/>
            </a:pPr>
            <a:r>
              <a:rPr lang="en-US" dirty="0" smtClean="0">
                <a:latin typeface="Arial" panose="020B0604020202020204" pitchFamily="34" charset="0"/>
                <a:cs typeface="Arial" panose="020B0604020202020204" pitchFamily="34" charset="0"/>
              </a:rPr>
              <a:t>Exciting future growth profile: </a:t>
            </a:r>
          </a:p>
          <a:p>
            <a:pPr marL="688975" lvl="1" indent="-231775">
              <a:spcBef>
                <a:spcPts val="600"/>
              </a:spcBef>
              <a:buFont typeface="Arial" panose="020B0604020202020204" pitchFamily="34" charset="0"/>
              <a:buChar char="•"/>
            </a:pPr>
            <a:r>
              <a:rPr lang="en-US" dirty="0" smtClean="0">
                <a:latin typeface="Arial" panose="020B0604020202020204" pitchFamily="34" charset="0"/>
                <a:cs typeface="Arial" panose="020B0604020202020204" pitchFamily="34" charset="0"/>
              </a:rPr>
              <a:t>Base case: 20%+ Revenue CAGR (‘16-’21): triple revenues and reach $100M in this period</a:t>
            </a:r>
          </a:p>
          <a:p>
            <a:pPr marL="688975" lvl="1" indent="-231775">
              <a:spcBef>
                <a:spcPts val="600"/>
              </a:spcBef>
              <a:buFont typeface="Arial" panose="020B0604020202020204" pitchFamily="34" charset="0"/>
              <a:buChar char="•"/>
            </a:pPr>
            <a:r>
              <a:rPr lang="en-US" dirty="0" smtClean="0">
                <a:latin typeface="Arial" panose="020B0604020202020204" pitchFamily="34" charset="0"/>
                <a:cs typeface="Arial" panose="020B0604020202020204" pitchFamily="34" charset="0"/>
              </a:rPr>
              <a:t>Base case: 30%+ EBITDA CAGR</a:t>
            </a:r>
          </a:p>
          <a:p>
            <a:pPr marL="231775" indent="-231775">
              <a:spcBef>
                <a:spcPts val="600"/>
              </a:spcBef>
              <a:buFont typeface="Arial" panose="020B0604020202020204" pitchFamily="34" charset="0"/>
              <a:buChar char="•"/>
            </a:pPr>
            <a:r>
              <a:rPr lang="en-US" dirty="0" smtClean="0">
                <a:latin typeface="Arial" panose="020B0604020202020204" pitchFamily="34" charset="0"/>
                <a:cs typeface="Arial" panose="020B0604020202020204" pitchFamily="34" charset="0"/>
              </a:rPr>
              <a:t>Several further upside opportunities, including new products and vertical markets</a:t>
            </a:r>
          </a:p>
        </p:txBody>
      </p:sp>
    </p:spTree>
    <p:extLst>
      <p:ext uri="{BB962C8B-B14F-4D97-AF65-F5344CB8AC3E}">
        <p14:creationId xmlns:p14="http://schemas.microsoft.com/office/powerpoint/2010/main" val="34670929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9"/>
          <p:cNvSpPr>
            <a:spLocks noGrp="1" noChangeArrowheads="1"/>
          </p:cNvSpPr>
          <p:nvPr>
            <p:ph type="title"/>
          </p:nvPr>
        </p:nvSpPr>
        <p:spPr>
          <a:xfrm>
            <a:off x="317500" y="152400"/>
            <a:ext cx="8826500" cy="457199"/>
          </a:xfrm>
        </p:spPr>
        <p:txBody>
          <a:bodyPr>
            <a:noAutofit/>
          </a:bodyPr>
          <a:lstStyle/>
          <a:p>
            <a:pPr algn="l" eaLnBrk="1" hangingPunct="1"/>
            <a:r>
              <a:rPr lang="en-GB" sz="2000" b="1" dirty="0" smtClean="0">
                <a:latin typeface="Arial" pitchFamily="34" charset="0"/>
                <a:cs typeface="Arial" pitchFamily="34" charset="0"/>
              </a:rPr>
              <a:t>ACAMS</a:t>
            </a:r>
            <a:r>
              <a:rPr lang="en-GB" sz="2000" b="1" dirty="0">
                <a:latin typeface="Arial" pitchFamily="34" charset="0"/>
                <a:cs typeface="Arial" pitchFamily="34" charset="0"/>
              </a:rPr>
              <a:t> </a:t>
            </a:r>
            <a:r>
              <a:rPr lang="en-GB" sz="2000" b="1" dirty="0" smtClean="0">
                <a:latin typeface="Arial" pitchFamily="34" charset="0"/>
                <a:cs typeface="Arial" pitchFamily="34" charset="0"/>
              </a:rPr>
              <a:t>is a unique asset and a great fit with </a:t>
            </a:r>
            <a:br>
              <a:rPr lang="en-GB" sz="2000" b="1" dirty="0" smtClean="0">
                <a:latin typeface="Arial" pitchFamily="34" charset="0"/>
                <a:cs typeface="Arial" pitchFamily="34" charset="0"/>
              </a:rPr>
            </a:br>
            <a:r>
              <a:rPr lang="en-GB" sz="2000" b="1" dirty="0" smtClean="0">
                <a:latin typeface="Arial" pitchFamily="34" charset="0"/>
                <a:cs typeface="Arial" pitchFamily="34" charset="0"/>
              </a:rPr>
              <a:t>Becker Professional Education</a:t>
            </a:r>
            <a:endParaRPr lang="en-US" sz="2000" b="1" baseline="30000" dirty="0">
              <a:latin typeface="Arial" pitchFamily="34" charset="0"/>
              <a:cs typeface="Arial" pitchFamily="34" charset="0"/>
            </a:endParaRPr>
          </a:p>
        </p:txBody>
      </p:sp>
      <p:sp>
        <p:nvSpPr>
          <p:cNvPr id="10" name="TextBox 9"/>
          <p:cNvSpPr txBox="1"/>
          <p:nvPr/>
        </p:nvSpPr>
        <p:spPr>
          <a:xfrm>
            <a:off x="158750" y="1289784"/>
            <a:ext cx="8915400" cy="5309146"/>
          </a:xfrm>
          <a:prstGeom prst="rect">
            <a:avLst/>
          </a:prstGeom>
          <a:noFill/>
        </p:spPr>
        <p:txBody>
          <a:bodyPr wrap="square" rtlCol="0">
            <a:spAutoFit/>
          </a:bodyPr>
          <a:lstStyle/>
          <a:p>
            <a:pPr marL="342900" indent="-342900">
              <a:spcBef>
                <a:spcPts val="600"/>
              </a:spcBef>
              <a:buFont typeface="Arial" panose="020B0604020202020204" pitchFamily="34" charset="0"/>
              <a:buChar char="•"/>
            </a:pPr>
            <a:r>
              <a:rPr lang="en-US" sz="1400" b="1" dirty="0" smtClean="0">
                <a:latin typeface="Arial" panose="020B0604020202020204" pitchFamily="34" charset="0"/>
                <a:cs typeface="Arial" panose="020B0604020202020204" pitchFamily="34" charset="0"/>
              </a:rPr>
              <a:t>Leading organization</a:t>
            </a:r>
            <a:r>
              <a:rPr lang="en-US" sz="1400" dirty="0" smtClean="0">
                <a:latin typeface="Arial" panose="020B0604020202020204" pitchFamily="34" charset="0"/>
                <a:cs typeface="Arial" panose="020B0604020202020204" pitchFamily="34" charset="0"/>
              </a:rPr>
              <a:t>: Highly-respected organization and the “gold-standard” in AML credentialing; largest AML certification</a:t>
            </a:r>
            <a:endParaRPr lang="en-US" sz="1400" dirty="0">
              <a:latin typeface="Arial" panose="020B0604020202020204" pitchFamily="34" charset="0"/>
              <a:cs typeface="Arial" panose="020B0604020202020204" pitchFamily="34" charset="0"/>
            </a:endParaRPr>
          </a:p>
          <a:p>
            <a:pPr marL="342900" indent="-342900">
              <a:spcBef>
                <a:spcPts val="600"/>
              </a:spcBef>
              <a:buFont typeface="Arial" panose="020B0604020202020204" pitchFamily="34" charset="0"/>
              <a:buChar char="•"/>
            </a:pPr>
            <a:r>
              <a:rPr lang="en-US" sz="1400" b="1" dirty="0" smtClean="0">
                <a:latin typeface="Arial" panose="020B0604020202020204" pitchFamily="34" charset="0"/>
                <a:cs typeface="Arial" panose="020B0604020202020204" pitchFamily="34" charset="0"/>
              </a:rPr>
              <a:t>End-to-end presence in the AML space</a:t>
            </a:r>
            <a:r>
              <a:rPr lang="en-US" sz="1400" dirty="0" smtClean="0">
                <a:latin typeface="Arial" panose="020B0604020202020204" pitchFamily="34" charset="0"/>
                <a:cs typeface="Arial" panose="020B0604020202020204" pitchFamily="34" charset="0"/>
              </a:rPr>
              <a:t>: opportunity to provide training and preparation for exam while also managing the certification</a:t>
            </a:r>
          </a:p>
          <a:p>
            <a:pPr marL="342900" indent="-342900">
              <a:spcBef>
                <a:spcPts val="600"/>
              </a:spcBef>
              <a:buFont typeface="Arial" panose="020B0604020202020204" pitchFamily="34" charset="0"/>
              <a:buChar char="•"/>
            </a:pPr>
            <a:r>
              <a:rPr lang="en-US" sz="1400" b="1" dirty="0" smtClean="0">
                <a:latin typeface="Arial" panose="020B0604020202020204" pitchFamily="34" charset="0"/>
                <a:cs typeface="Arial" panose="020B0604020202020204" pitchFamily="34" charset="0"/>
              </a:rPr>
              <a:t>Large and growing addressable market</a:t>
            </a:r>
            <a:r>
              <a:rPr lang="en-US" sz="1400" dirty="0" smtClean="0">
                <a:latin typeface="Arial" panose="020B0604020202020204" pitchFamily="34" charset="0"/>
                <a:cs typeface="Arial" panose="020B0604020202020204" pitchFamily="34" charset="0"/>
              </a:rPr>
              <a:t>: Total addressable market estimated to be $2.2B.  Increased regulation will drive institutions to enhance staffing and training within AML</a:t>
            </a:r>
            <a:endParaRPr lang="en-US" sz="1400" dirty="0">
              <a:latin typeface="Arial" panose="020B0604020202020204" pitchFamily="34" charset="0"/>
              <a:cs typeface="Arial" panose="020B0604020202020204" pitchFamily="34" charset="0"/>
            </a:endParaRPr>
          </a:p>
          <a:p>
            <a:pPr marL="342900" indent="-342900">
              <a:spcBef>
                <a:spcPts val="600"/>
              </a:spcBef>
              <a:buFont typeface="Arial" panose="020B0604020202020204" pitchFamily="34" charset="0"/>
              <a:buChar char="•"/>
            </a:pPr>
            <a:r>
              <a:rPr lang="en-US" sz="1400" b="1" dirty="0" smtClean="0">
                <a:latin typeface="Arial" panose="020B0604020202020204" pitchFamily="34" charset="0"/>
                <a:cs typeface="Arial" panose="020B0604020202020204" pitchFamily="34" charset="0"/>
              </a:rPr>
              <a:t>Recurring revenue model</a:t>
            </a:r>
            <a:r>
              <a:rPr lang="en-US" sz="1400" dirty="0" smtClean="0">
                <a:latin typeface="Arial" panose="020B0604020202020204" pitchFamily="34" charset="0"/>
                <a:cs typeface="Arial" panose="020B0604020202020204" pitchFamily="34" charset="0"/>
              </a:rPr>
              <a:t>: 3-year recertification cycle creates recurring revenues; B2B model helps attract new members and reinforce leadership position of CAMS certification</a:t>
            </a:r>
          </a:p>
          <a:p>
            <a:pPr marL="342900" indent="-342900">
              <a:spcBef>
                <a:spcPts val="600"/>
              </a:spcBef>
              <a:buFont typeface="Arial" panose="020B0604020202020204" pitchFamily="34" charset="0"/>
              <a:buChar char="•"/>
            </a:pPr>
            <a:r>
              <a:rPr lang="en-US" sz="1400" b="1" dirty="0" smtClean="0">
                <a:latin typeface="Arial" panose="020B0604020202020204" pitchFamily="34" charset="0"/>
                <a:cs typeface="Arial" panose="020B0604020202020204" pitchFamily="34" charset="0"/>
              </a:rPr>
              <a:t>Financial profile</a:t>
            </a:r>
            <a:r>
              <a:rPr lang="en-US" sz="1400" dirty="0" smtClean="0">
                <a:latin typeface="Arial" panose="020B0604020202020204" pitchFamily="34" charset="0"/>
                <a:cs typeface="Arial" panose="020B0604020202020204" pitchFamily="34" charset="0"/>
              </a:rPr>
              <a:t>: High cash flow generation with low capital expenditures; solid and growing EBITDA margins; rapid growth (past and projected)</a:t>
            </a:r>
          </a:p>
          <a:p>
            <a:pPr marL="342900" indent="-342900">
              <a:spcBef>
                <a:spcPts val="600"/>
              </a:spcBef>
              <a:buFont typeface="Arial" panose="020B0604020202020204" pitchFamily="34" charset="0"/>
              <a:buChar char="•"/>
            </a:pPr>
            <a:r>
              <a:rPr lang="en-US" sz="1400" b="1" dirty="0" smtClean="0">
                <a:latin typeface="Arial" panose="020B0604020202020204" pitchFamily="34" charset="0"/>
                <a:cs typeface="Arial" panose="020B0604020202020204" pitchFamily="34" charset="0"/>
              </a:rPr>
              <a:t>Significant opportunities for future growth</a:t>
            </a:r>
            <a:r>
              <a:rPr lang="en-US" sz="1400" dirty="0" smtClean="0">
                <a:latin typeface="Arial" panose="020B0604020202020204" pitchFamily="34" charset="0"/>
                <a:cs typeface="Arial" panose="020B0604020202020204" pitchFamily="34" charset="0"/>
              </a:rPr>
              <a:t>: Besides the organic growth of AML employment community, there are multiple opportunities related to increasing penetration of the CAMS certification (</a:t>
            </a:r>
            <a:r>
              <a:rPr lang="en-US" sz="1400" dirty="0" err="1" smtClean="0">
                <a:latin typeface="Arial" panose="020B0604020202020204" pitchFamily="34" charset="0"/>
                <a:cs typeface="Arial" panose="020B0604020202020204" pitchFamily="34" charset="0"/>
              </a:rPr>
              <a:t>eg</a:t>
            </a:r>
            <a:r>
              <a:rPr lang="en-US" sz="1400" dirty="0" smtClean="0">
                <a:latin typeface="Arial" panose="020B0604020202020204" pitchFamily="34" charset="0"/>
                <a:cs typeface="Arial" panose="020B0604020202020204" pitchFamily="34" charset="0"/>
              </a:rPr>
              <a:t>: further </a:t>
            </a:r>
            <a:r>
              <a:rPr lang="en-US" sz="1400" dirty="0">
                <a:latin typeface="Arial" panose="020B0604020202020204" pitchFamily="34" charset="0"/>
                <a:cs typeface="Arial" panose="020B0604020202020204" pitchFamily="34" charset="0"/>
              </a:rPr>
              <a:t>penetration within </a:t>
            </a:r>
            <a:r>
              <a:rPr lang="en-US" sz="1400" dirty="0" smtClean="0">
                <a:latin typeface="Arial" panose="020B0604020202020204" pitchFamily="34" charset="0"/>
                <a:cs typeface="Arial" panose="020B0604020202020204" pitchFamily="34" charset="0"/>
              </a:rPr>
              <a:t>current customers; increased international expansion; broadening of customer base). ACAMS will also grow through diversification of its product base: the recently-introduced risk </a:t>
            </a:r>
            <a:r>
              <a:rPr lang="en-US" sz="1400" dirty="0">
                <a:latin typeface="Arial" panose="020B0604020202020204" pitchFamily="34" charset="0"/>
                <a:cs typeface="Arial" panose="020B0604020202020204" pitchFamily="34" charset="0"/>
              </a:rPr>
              <a:t>a</a:t>
            </a:r>
            <a:r>
              <a:rPr lang="en-US" sz="1400" dirty="0" smtClean="0">
                <a:latin typeface="Arial" panose="020B0604020202020204" pitchFamily="34" charset="0"/>
                <a:cs typeface="Arial" panose="020B0604020202020204" pitchFamily="34" charset="0"/>
              </a:rPr>
              <a:t>ssessment tool, add-on products, and </a:t>
            </a:r>
            <a:r>
              <a:rPr lang="en-US" sz="1400" dirty="0">
                <a:latin typeface="Arial" panose="020B0604020202020204" pitchFamily="34" charset="0"/>
                <a:cs typeface="Arial" panose="020B0604020202020204" pitchFamily="34" charset="0"/>
              </a:rPr>
              <a:t>related </a:t>
            </a:r>
            <a:r>
              <a:rPr lang="en-US" sz="1400" dirty="0" smtClean="0">
                <a:latin typeface="Arial" panose="020B0604020202020204" pitchFamily="34" charset="0"/>
                <a:cs typeface="Arial" panose="020B0604020202020204" pitchFamily="34" charset="0"/>
              </a:rPr>
              <a:t>certifications</a:t>
            </a:r>
          </a:p>
          <a:p>
            <a:pPr marL="342900" indent="-342900">
              <a:spcBef>
                <a:spcPts val="1200"/>
              </a:spcBef>
              <a:buFont typeface="Arial" panose="020B0604020202020204" pitchFamily="34" charset="0"/>
              <a:buChar char="•"/>
            </a:pPr>
            <a:r>
              <a:rPr lang="en-US" sz="1400" b="1" dirty="0" smtClean="0">
                <a:latin typeface="Arial" panose="020B0604020202020204" pitchFamily="34" charset="0"/>
                <a:cs typeface="Arial" panose="020B0604020202020204" pitchFamily="34" charset="0"/>
              </a:rPr>
              <a:t>ACAMS is a great fit with BPE platform</a:t>
            </a:r>
            <a:r>
              <a:rPr lang="en-US" sz="1400" dirty="0" smtClean="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ACAMS will become part of Becker Professional </a:t>
            </a:r>
            <a:r>
              <a:rPr lang="en-US" sz="1400" dirty="0" smtClean="0">
                <a:latin typeface="Arial" panose="020B0604020202020204" pitchFamily="34" charset="0"/>
                <a:cs typeface="Arial" panose="020B0604020202020204" pitchFamily="34" charset="0"/>
              </a:rPr>
              <a:t>Development and multiple cost and revenue synergies have already been identified. For instance: BPE has well-established relationships </a:t>
            </a:r>
            <a:r>
              <a:rPr lang="en-US" sz="1400" dirty="0">
                <a:latin typeface="Arial" panose="020B0604020202020204" pitchFamily="34" charset="0"/>
                <a:cs typeface="Arial" panose="020B0604020202020204" pitchFamily="34" charset="0"/>
              </a:rPr>
              <a:t>with global </a:t>
            </a:r>
            <a:r>
              <a:rPr lang="en-US" sz="1400" dirty="0" smtClean="0">
                <a:latin typeface="Arial" panose="020B0604020202020204" pitchFamily="34" charset="0"/>
                <a:cs typeface="Arial" panose="020B0604020202020204" pitchFamily="34" charset="0"/>
              </a:rPr>
              <a:t>accounting </a:t>
            </a:r>
            <a:r>
              <a:rPr lang="en-US" sz="1400" dirty="0">
                <a:latin typeface="Arial" panose="020B0604020202020204" pitchFamily="34" charset="0"/>
                <a:cs typeface="Arial" panose="020B0604020202020204" pitchFamily="34" charset="0"/>
              </a:rPr>
              <a:t>firms and will help drive adoption of ACAMS </a:t>
            </a:r>
            <a:r>
              <a:rPr lang="en-US" sz="1400" dirty="0" smtClean="0">
                <a:latin typeface="Arial" panose="020B0604020202020204" pitchFamily="34" charset="0"/>
                <a:cs typeface="Arial" panose="020B0604020202020204" pitchFamily="34" charset="0"/>
              </a:rPr>
              <a:t>training, further extending its leadership position</a:t>
            </a:r>
          </a:p>
          <a:p>
            <a:pPr marL="800100" lvl="1" indent="-342900">
              <a:spcBef>
                <a:spcPts val="1200"/>
              </a:spcBef>
              <a:buFont typeface="Arial" panose="020B0604020202020204" pitchFamily="34" charset="0"/>
              <a:buChar char="•"/>
            </a:pPr>
            <a:r>
              <a:rPr lang="en-US" sz="1400" dirty="0" smtClean="0">
                <a:latin typeface="Arial" panose="020B0604020202020204" pitchFamily="34" charset="0"/>
                <a:cs typeface="Arial" panose="020B0604020202020204" pitchFamily="34" charset="0"/>
              </a:rPr>
              <a:t>Together, ACAMS and BPE create a platform for global expansion in professional education and information services </a:t>
            </a:r>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28173499"/>
      </p:ext>
    </p:extLst>
  </p:cSld>
  <p:clrMapOvr>
    <a:masterClrMapping/>
  </p:clrMapOvr>
  <p:timing>
    <p:tnLst>
      <p:par>
        <p:cTn id="1" dur="indefinite" restart="never" nodeType="tmRoot"/>
      </p:par>
    </p:tnLst>
  </p:timing>
</p:sld>
</file>

<file path=ppt/theme/theme1.xml><?xml version="1.0" encoding="utf-8"?>
<a:theme xmlns:a="http://schemas.openxmlformats.org/drawingml/2006/main" name="ThemeFY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ThemeFY14</Template>
  <TotalTime>1932</TotalTime>
  <Words>921</Words>
  <Application>Microsoft Office PowerPoint</Application>
  <PresentationFormat>On-screen Show (4:3)</PresentationFormat>
  <Paragraphs>57</Paragraphs>
  <Slides>7</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ＭＳ Ｐゴシック</vt:lpstr>
      <vt:lpstr>Arial</vt:lpstr>
      <vt:lpstr>Calibri</vt:lpstr>
      <vt:lpstr>ThemeFY14</vt:lpstr>
      <vt:lpstr>Association of Certified Anti-Money Laundering Specialists     May 24, 2016</vt:lpstr>
      <vt:lpstr>Safe Harbor Statement</vt:lpstr>
      <vt:lpstr>ACAMS Overview</vt:lpstr>
      <vt:lpstr>PowerPoint Presentation</vt:lpstr>
      <vt:lpstr>ACAMS Offerings</vt:lpstr>
      <vt:lpstr>PowerPoint Presentation</vt:lpstr>
      <vt:lpstr>ACAMS is a unique asset and a great fit with  Becker Professional Education</vt:lpstr>
    </vt:vector>
  </TitlesOfParts>
  <Company>DeVry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DeVry Inc</dc:creator>
  <cp:lastModifiedBy>Ortega, Belia</cp:lastModifiedBy>
  <cp:revision>266</cp:revision>
  <cp:lastPrinted>2016-05-23T16:47:34Z</cp:lastPrinted>
  <dcterms:created xsi:type="dcterms:W3CDTF">2013-06-19T22:29:32Z</dcterms:created>
  <dcterms:modified xsi:type="dcterms:W3CDTF">2016-05-24T14:03:26Z</dcterms:modified>
</cp:coreProperties>
</file>