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9"/>
  </p:notesMasterIdLst>
  <p:sldIdLst>
    <p:sldId id="642" r:id="rId2"/>
    <p:sldId id="694" r:id="rId3"/>
    <p:sldId id="698" r:id="rId4"/>
    <p:sldId id="699" r:id="rId5"/>
    <p:sldId id="700" r:id="rId6"/>
    <p:sldId id="701" r:id="rId7"/>
    <p:sldId id="655" r:id="rId8"/>
    <p:sldId id="682" r:id="rId9"/>
    <p:sldId id="680" r:id="rId10"/>
    <p:sldId id="674" r:id="rId11"/>
    <p:sldId id="675" r:id="rId12"/>
    <p:sldId id="668" r:id="rId13"/>
    <p:sldId id="669" r:id="rId14"/>
    <p:sldId id="696" r:id="rId15"/>
    <p:sldId id="673" r:id="rId16"/>
    <p:sldId id="670" r:id="rId17"/>
    <p:sldId id="684" r:id="rId18"/>
    <p:sldId id="685" r:id="rId19"/>
    <p:sldId id="695" r:id="rId20"/>
    <p:sldId id="664" r:id="rId21"/>
    <p:sldId id="629" r:id="rId22"/>
    <p:sldId id="630" r:id="rId23"/>
    <p:sldId id="631" r:id="rId24"/>
    <p:sldId id="632" r:id="rId25"/>
    <p:sldId id="633" r:id="rId26"/>
    <p:sldId id="634" r:id="rId27"/>
    <p:sldId id="635" r:id="rId28"/>
    <p:sldId id="690" r:id="rId29"/>
    <p:sldId id="691" r:id="rId30"/>
    <p:sldId id="636" r:id="rId31"/>
    <p:sldId id="637" r:id="rId32"/>
    <p:sldId id="665" r:id="rId33"/>
    <p:sldId id="639" r:id="rId34"/>
    <p:sldId id="640" r:id="rId35"/>
    <p:sldId id="641" r:id="rId36"/>
    <p:sldId id="666" r:id="rId37"/>
    <p:sldId id="667"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5F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autoAdjust="0"/>
  </p:normalViewPr>
  <p:slideViewPr>
    <p:cSldViewPr snapToGrid="0">
      <p:cViewPr>
        <p:scale>
          <a:sx n="62" d="100"/>
          <a:sy n="62" d="100"/>
        </p:scale>
        <p:origin x="-706" y="-58"/>
      </p:cViewPr>
      <p:guideLst>
        <p:guide orient="horz" pos="2160"/>
        <p:guide pos="2880"/>
      </p:guideLst>
    </p:cSldViewPr>
  </p:slideViewPr>
  <p:outlineViewPr>
    <p:cViewPr>
      <p:scale>
        <a:sx n="33" d="100"/>
        <a:sy n="33" d="100"/>
      </p:scale>
      <p:origin x="0" y="-8394"/>
    </p:cViewPr>
  </p:outlineViewPr>
  <p:notesTextViewPr>
    <p:cViewPr>
      <p:scale>
        <a:sx n="1" d="1"/>
        <a:sy n="1" d="1"/>
      </p:scale>
      <p:origin x="0" y="0"/>
    </p:cViewPr>
  </p:notesTextViewPr>
  <p:sorterViewPr>
    <p:cViewPr>
      <p:scale>
        <a:sx n="100" d="100"/>
        <a:sy n="100" d="100"/>
      </p:scale>
      <p:origin x="0" y="-8100"/>
    </p:cViewPr>
  </p:sorterViewPr>
  <p:notesViewPr>
    <p:cSldViewPr snapToGrid="0">
      <p:cViewPr varScale="1">
        <p:scale>
          <a:sx n="53" d="100"/>
          <a:sy n="53" d="100"/>
        </p:scale>
        <p:origin x="195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04FFA-3124-4165-8CC9-ED96410E512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B512AA6-87C2-4E46-9651-C313A20FFA48}">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Consulting</a:t>
          </a:r>
          <a:endParaRPr lang="en-US" sz="1200" b="1" dirty="0">
            <a:latin typeface="Arial" panose="020B0604020202020204" pitchFamily="34" charset="0"/>
            <a:cs typeface="Arial" panose="020B0604020202020204" pitchFamily="34" charset="0"/>
          </a:endParaRPr>
        </a:p>
      </dgm:t>
    </dgm:pt>
    <dgm:pt modelId="{DB3181A3-B529-4F54-8972-B27CD9DAC04B}" type="parTrans" cxnId="{E61EC772-ABB2-49AC-AA5A-03C9FDC4F67F}">
      <dgm:prSet/>
      <dgm:spPr/>
      <dgm:t>
        <a:bodyPr/>
        <a:lstStyle/>
        <a:p>
          <a:endParaRPr lang="en-US"/>
        </a:p>
      </dgm:t>
    </dgm:pt>
    <dgm:pt modelId="{F4C59043-EAE7-48FC-84CB-EFB51ED4291B}" type="sibTrans" cxnId="{E61EC772-ABB2-49AC-AA5A-03C9FDC4F67F}">
      <dgm:prSet/>
      <dgm:spPr/>
      <dgm:t>
        <a:bodyPr/>
        <a:lstStyle/>
        <a:p>
          <a:endParaRPr lang="en-US"/>
        </a:p>
      </dgm:t>
    </dgm:pt>
    <dgm:pt modelId="{C3FD349C-B174-454E-8E06-D93DA0CC9B54}">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CEO / Senior Management</a:t>
          </a:r>
          <a:endParaRPr lang="en-US" sz="1200" b="1" dirty="0">
            <a:latin typeface="Arial" panose="020B0604020202020204" pitchFamily="34" charset="0"/>
            <a:cs typeface="Arial" panose="020B0604020202020204" pitchFamily="34" charset="0"/>
          </a:endParaRPr>
        </a:p>
      </dgm:t>
    </dgm:pt>
    <dgm:pt modelId="{1D8EB082-E90A-4310-A4D7-EEE3F5586714}" type="parTrans" cxnId="{E1FCE637-A32E-4DEA-815A-0FBF1EAA4260}">
      <dgm:prSet/>
      <dgm:spPr/>
      <dgm:t>
        <a:bodyPr/>
        <a:lstStyle/>
        <a:p>
          <a:endParaRPr lang="en-US"/>
        </a:p>
      </dgm:t>
    </dgm:pt>
    <dgm:pt modelId="{96959FE4-B477-4217-BC40-41A86DA3DDE1}" type="sibTrans" cxnId="{E1FCE637-A32E-4DEA-815A-0FBF1EAA4260}">
      <dgm:prSet/>
      <dgm:spPr/>
      <dgm:t>
        <a:bodyPr/>
        <a:lstStyle/>
        <a:p>
          <a:endParaRPr lang="en-US"/>
        </a:p>
      </dgm:t>
    </dgm:pt>
    <dgm:pt modelId="{56A0D764-1D90-4E72-9D08-8B51761D980A}">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Corporate Governance</a:t>
          </a:r>
          <a:endParaRPr lang="en-US" sz="1200" b="1" dirty="0">
            <a:latin typeface="Arial" panose="020B0604020202020204" pitchFamily="34" charset="0"/>
            <a:cs typeface="Arial" panose="020B0604020202020204" pitchFamily="34" charset="0"/>
          </a:endParaRPr>
        </a:p>
      </dgm:t>
    </dgm:pt>
    <dgm:pt modelId="{BFB5F1EA-01D4-44ED-8774-5F5304BFD29F}" type="parTrans" cxnId="{7AA629C8-6E16-4701-A952-0863B5D88606}">
      <dgm:prSet/>
      <dgm:spPr/>
      <dgm:t>
        <a:bodyPr/>
        <a:lstStyle/>
        <a:p>
          <a:endParaRPr lang="en-US"/>
        </a:p>
      </dgm:t>
    </dgm:pt>
    <dgm:pt modelId="{71A26D6A-DAF8-4F71-981C-1AB53E472F9A}" type="sibTrans" cxnId="{7AA629C8-6E16-4701-A952-0863B5D88606}">
      <dgm:prSet/>
      <dgm:spPr/>
      <dgm:t>
        <a:bodyPr/>
        <a:lstStyle/>
        <a:p>
          <a:endParaRPr lang="en-US"/>
        </a:p>
      </dgm:t>
    </dgm:pt>
    <dgm:pt modelId="{75DABA27-CB8B-401E-9C3F-2D9BCD15A9EA}">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Operations</a:t>
          </a:r>
          <a:endParaRPr lang="en-US" sz="1200" b="1" dirty="0">
            <a:latin typeface="Arial" panose="020B0604020202020204" pitchFamily="34" charset="0"/>
            <a:cs typeface="Arial" panose="020B0604020202020204" pitchFamily="34" charset="0"/>
          </a:endParaRPr>
        </a:p>
      </dgm:t>
    </dgm:pt>
    <dgm:pt modelId="{D1A69416-9B83-40F5-9DEC-3C0E37C5B16A}" type="parTrans" cxnId="{7E0191C9-84B6-40C5-8B53-05C8DC0BF352}">
      <dgm:prSet/>
      <dgm:spPr/>
      <dgm:t>
        <a:bodyPr/>
        <a:lstStyle/>
        <a:p>
          <a:endParaRPr lang="en-US"/>
        </a:p>
      </dgm:t>
    </dgm:pt>
    <dgm:pt modelId="{D0054D6A-80BE-4B3D-89AC-60115C152185}" type="sibTrans" cxnId="{7E0191C9-84B6-40C5-8B53-05C8DC0BF352}">
      <dgm:prSet/>
      <dgm:spPr/>
      <dgm:t>
        <a:bodyPr/>
        <a:lstStyle/>
        <a:p>
          <a:endParaRPr lang="en-US"/>
        </a:p>
      </dgm:t>
    </dgm:pt>
    <dgm:pt modelId="{90664377-0D5B-4F94-96B6-AC89A919C339}">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Investment Banking</a:t>
          </a:r>
          <a:endParaRPr lang="en-US" sz="1200" b="1" dirty="0">
            <a:latin typeface="Arial" panose="020B0604020202020204" pitchFamily="34" charset="0"/>
            <a:cs typeface="Arial" panose="020B0604020202020204" pitchFamily="34" charset="0"/>
          </a:endParaRPr>
        </a:p>
      </dgm:t>
    </dgm:pt>
    <dgm:pt modelId="{62BB318D-0F78-4E90-9BDC-B3F762BFE634}" type="parTrans" cxnId="{26E9CF57-6DD9-486F-AC1F-A40C2CDDA440}">
      <dgm:prSet/>
      <dgm:spPr/>
      <dgm:t>
        <a:bodyPr/>
        <a:lstStyle/>
        <a:p>
          <a:endParaRPr lang="en-US"/>
        </a:p>
      </dgm:t>
    </dgm:pt>
    <dgm:pt modelId="{175E4CAD-9D52-475F-973A-00827A0108E4}" type="sibTrans" cxnId="{26E9CF57-6DD9-486F-AC1F-A40C2CDDA440}">
      <dgm:prSet/>
      <dgm:spPr/>
      <dgm:t>
        <a:bodyPr/>
        <a:lstStyle/>
        <a:p>
          <a:endParaRPr lang="en-US"/>
        </a:p>
      </dgm:t>
    </dgm:pt>
    <dgm:pt modelId="{152909DC-DDD1-474B-8450-A14F74AF82AD}">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M&amp;A / Post Merger Integration</a:t>
          </a:r>
          <a:endParaRPr lang="en-US" sz="1200" b="1" dirty="0">
            <a:latin typeface="Arial" panose="020B0604020202020204" pitchFamily="34" charset="0"/>
            <a:cs typeface="Arial" panose="020B0604020202020204" pitchFamily="34" charset="0"/>
          </a:endParaRPr>
        </a:p>
      </dgm:t>
    </dgm:pt>
    <dgm:pt modelId="{04A2F3C3-87F5-4C73-BE9D-1C5A60BCEFEA}" type="parTrans" cxnId="{F74DE49C-374C-4BC9-972B-29EC98A3F9D5}">
      <dgm:prSet/>
      <dgm:spPr/>
      <dgm:t>
        <a:bodyPr/>
        <a:lstStyle/>
        <a:p>
          <a:endParaRPr lang="en-US"/>
        </a:p>
      </dgm:t>
    </dgm:pt>
    <dgm:pt modelId="{0573E79A-0069-49A3-A760-D241D3D6EE0C}" type="sibTrans" cxnId="{F74DE49C-374C-4BC9-972B-29EC98A3F9D5}">
      <dgm:prSet/>
      <dgm:spPr/>
      <dgm:t>
        <a:bodyPr/>
        <a:lstStyle/>
        <a:p>
          <a:endParaRPr lang="en-US"/>
        </a:p>
      </dgm:t>
    </dgm:pt>
    <dgm:pt modelId="{FE02E2C2-4635-41DC-973C-C773A23B6336}">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Bankruptcy</a:t>
          </a:r>
          <a:endParaRPr lang="en-US" sz="1200" b="1" dirty="0">
            <a:latin typeface="Arial" panose="020B0604020202020204" pitchFamily="34" charset="0"/>
            <a:cs typeface="Arial" panose="020B0604020202020204" pitchFamily="34" charset="0"/>
          </a:endParaRPr>
        </a:p>
      </dgm:t>
    </dgm:pt>
    <dgm:pt modelId="{1127D176-27DA-4705-95AA-68B8A80A7ECB}" type="parTrans" cxnId="{5B855B13-8801-497C-A89B-46C9A201DC5D}">
      <dgm:prSet/>
      <dgm:spPr/>
      <dgm:t>
        <a:bodyPr/>
        <a:lstStyle/>
        <a:p>
          <a:endParaRPr lang="en-US"/>
        </a:p>
      </dgm:t>
    </dgm:pt>
    <dgm:pt modelId="{A7AF426D-98B2-44A8-A9BE-386982C236F6}" type="sibTrans" cxnId="{5B855B13-8801-497C-A89B-46C9A201DC5D}">
      <dgm:prSet/>
      <dgm:spPr/>
      <dgm:t>
        <a:bodyPr/>
        <a:lstStyle/>
        <a:p>
          <a:endParaRPr lang="en-US"/>
        </a:p>
      </dgm:t>
    </dgm:pt>
    <dgm:pt modelId="{A646F8C1-CC12-4DD3-870D-51799EAC2A10}">
      <dgm:prSet phldrT="[Text]" custT="1">
        <dgm:style>
          <a:lnRef idx="2">
            <a:schemeClr val="dk1"/>
          </a:lnRef>
          <a:fillRef idx="1">
            <a:schemeClr val="lt1"/>
          </a:fillRef>
          <a:effectRef idx="0">
            <a:schemeClr val="dk1"/>
          </a:effectRef>
          <a:fontRef idx="minor">
            <a:schemeClr val="dk1"/>
          </a:fontRef>
        </dgm:style>
      </dgm:prSet>
      <dgm:spPr>
        <a:solidFill>
          <a:schemeClr val="bg2">
            <a:lumMod val="90000"/>
          </a:schemeClr>
        </a:solidFill>
      </dgm:spPr>
      <dgm:t>
        <a:bodyPr/>
        <a:lstStyle/>
        <a:p>
          <a:r>
            <a:rPr lang="en-US" sz="1200" b="1" dirty="0" smtClean="0">
              <a:latin typeface="Arial" panose="020B0604020202020204" pitchFamily="34" charset="0"/>
              <a:cs typeface="Arial" panose="020B0604020202020204" pitchFamily="34" charset="0"/>
            </a:rPr>
            <a:t>Strategic Advisory</a:t>
          </a:r>
          <a:endParaRPr lang="en-US" sz="1200" b="1" dirty="0">
            <a:latin typeface="Arial" panose="020B0604020202020204" pitchFamily="34" charset="0"/>
            <a:cs typeface="Arial" panose="020B0604020202020204" pitchFamily="34" charset="0"/>
          </a:endParaRPr>
        </a:p>
      </dgm:t>
    </dgm:pt>
    <dgm:pt modelId="{1C2FCBD5-08A4-42DB-857C-3DF04F66DB78}" type="parTrans" cxnId="{D5620B11-6731-4CA9-9E99-497999B18BA1}">
      <dgm:prSet/>
      <dgm:spPr/>
      <dgm:t>
        <a:bodyPr/>
        <a:lstStyle/>
        <a:p>
          <a:endParaRPr lang="en-US"/>
        </a:p>
      </dgm:t>
    </dgm:pt>
    <dgm:pt modelId="{4D2D8C08-47E8-4246-B298-BDEF3540DAAE}" type="sibTrans" cxnId="{D5620B11-6731-4CA9-9E99-497999B18BA1}">
      <dgm:prSet/>
      <dgm:spPr/>
      <dgm:t>
        <a:bodyPr/>
        <a:lstStyle/>
        <a:p>
          <a:endParaRPr lang="en-US"/>
        </a:p>
      </dgm:t>
    </dgm:pt>
    <dgm:pt modelId="{35CC2A0A-CE77-444C-BB26-C5398C061789}" type="pres">
      <dgm:prSet presAssocID="{C3204FFA-3124-4165-8CC9-ED96410E5120}" presName="cycle" presStyleCnt="0">
        <dgm:presLayoutVars>
          <dgm:dir/>
          <dgm:resizeHandles val="exact"/>
        </dgm:presLayoutVars>
      </dgm:prSet>
      <dgm:spPr/>
      <dgm:t>
        <a:bodyPr/>
        <a:lstStyle/>
        <a:p>
          <a:endParaRPr lang="en-US"/>
        </a:p>
      </dgm:t>
    </dgm:pt>
    <dgm:pt modelId="{8CDDB243-D927-4771-93C1-9367ED910C58}" type="pres">
      <dgm:prSet presAssocID="{1B512AA6-87C2-4E46-9651-C313A20FFA48}" presName="node" presStyleLbl="node1" presStyleIdx="0" presStyleCnt="8" custScaleX="139636" custScaleY="107413">
        <dgm:presLayoutVars>
          <dgm:bulletEnabled val="1"/>
        </dgm:presLayoutVars>
      </dgm:prSet>
      <dgm:spPr>
        <a:prstGeom prst="rect">
          <a:avLst/>
        </a:prstGeom>
      </dgm:spPr>
      <dgm:t>
        <a:bodyPr/>
        <a:lstStyle/>
        <a:p>
          <a:endParaRPr lang="en-US"/>
        </a:p>
      </dgm:t>
    </dgm:pt>
    <dgm:pt modelId="{34FEDEB7-732B-4215-8E3E-6F386B8BF8BB}" type="pres">
      <dgm:prSet presAssocID="{1B512AA6-87C2-4E46-9651-C313A20FFA48}" presName="spNode" presStyleCnt="0"/>
      <dgm:spPr/>
    </dgm:pt>
    <dgm:pt modelId="{BFE96148-CD4F-4CFD-8AAB-2078EC035CD6}" type="pres">
      <dgm:prSet presAssocID="{F4C59043-EAE7-48FC-84CB-EFB51ED4291B}" presName="sibTrans" presStyleLbl="sibTrans1D1" presStyleIdx="0" presStyleCnt="8"/>
      <dgm:spPr/>
      <dgm:t>
        <a:bodyPr/>
        <a:lstStyle/>
        <a:p>
          <a:endParaRPr lang="en-US"/>
        </a:p>
      </dgm:t>
    </dgm:pt>
    <dgm:pt modelId="{E86BC84A-8B20-462E-BBCC-B172ED205F04}" type="pres">
      <dgm:prSet presAssocID="{C3FD349C-B174-454E-8E06-D93DA0CC9B54}" presName="node" presStyleLbl="node1" presStyleIdx="1" presStyleCnt="8" custScaleX="139636" custScaleY="107413">
        <dgm:presLayoutVars>
          <dgm:bulletEnabled val="1"/>
        </dgm:presLayoutVars>
      </dgm:prSet>
      <dgm:spPr>
        <a:prstGeom prst="rect">
          <a:avLst/>
        </a:prstGeom>
      </dgm:spPr>
      <dgm:t>
        <a:bodyPr/>
        <a:lstStyle/>
        <a:p>
          <a:endParaRPr lang="en-US"/>
        </a:p>
      </dgm:t>
    </dgm:pt>
    <dgm:pt modelId="{22A590F2-D5FF-41C5-8915-98718E03D4DF}" type="pres">
      <dgm:prSet presAssocID="{C3FD349C-B174-454E-8E06-D93DA0CC9B54}" presName="spNode" presStyleCnt="0"/>
      <dgm:spPr/>
    </dgm:pt>
    <dgm:pt modelId="{D582988A-DE2C-49BF-82BC-F5B5C0E6F0E0}" type="pres">
      <dgm:prSet presAssocID="{96959FE4-B477-4217-BC40-41A86DA3DDE1}" presName="sibTrans" presStyleLbl="sibTrans1D1" presStyleIdx="1" presStyleCnt="8"/>
      <dgm:spPr/>
      <dgm:t>
        <a:bodyPr/>
        <a:lstStyle/>
        <a:p>
          <a:endParaRPr lang="en-US"/>
        </a:p>
      </dgm:t>
    </dgm:pt>
    <dgm:pt modelId="{A67FA3BA-B98A-4F4C-95F2-1FAD459AE446}" type="pres">
      <dgm:prSet presAssocID="{56A0D764-1D90-4E72-9D08-8B51761D980A}" presName="node" presStyleLbl="node1" presStyleIdx="2" presStyleCnt="8" custScaleX="139636" custScaleY="107413">
        <dgm:presLayoutVars>
          <dgm:bulletEnabled val="1"/>
        </dgm:presLayoutVars>
      </dgm:prSet>
      <dgm:spPr>
        <a:prstGeom prst="rect">
          <a:avLst/>
        </a:prstGeom>
      </dgm:spPr>
      <dgm:t>
        <a:bodyPr/>
        <a:lstStyle/>
        <a:p>
          <a:endParaRPr lang="en-US"/>
        </a:p>
      </dgm:t>
    </dgm:pt>
    <dgm:pt modelId="{12C49840-712F-4B65-81F9-5327B13B716E}" type="pres">
      <dgm:prSet presAssocID="{56A0D764-1D90-4E72-9D08-8B51761D980A}" presName="spNode" presStyleCnt="0"/>
      <dgm:spPr/>
    </dgm:pt>
    <dgm:pt modelId="{BDCC136C-6F6E-4693-8602-CE3C67E283A2}" type="pres">
      <dgm:prSet presAssocID="{71A26D6A-DAF8-4F71-981C-1AB53E472F9A}" presName="sibTrans" presStyleLbl="sibTrans1D1" presStyleIdx="2" presStyleCnt="8"/>
      <dgm:spPr/>
      <dgm:t>
        <a:bodyPr/>
        <a:lstStyle/>
        <a:p>
          <a:endParaRPr lang="en-US"/>
        </a:p>
      </dgm:t>
    </dgm:pt>
    <dgm:pt modelId="{3522D0DD-40E9-4332-859E-FCD0AF2D40AB}" type="pres">
      <dgm:prSet presAssocID="{75DABA27-CB8B-401E-9C3F-2D9BCD15A9EA}" presName="node" presStyleLbl="node1" presStyleIdx="3" presStyleCnt="8" custScaleX="139636" custScaleY="107413">
        <dgm:presLayoutVars>
          <dgm:bulletEnabled val="1"/>
        </dgm:presLayoutVars>
      </dgm:prSet>
      <dgm:spPr>
        <a:prstGeom prst="rect">
          <a:avLst/>
        </a:prstGeom>
      </dgm:spPr>
      <dgm:t>
        <a:bodyPr/>
        <a:lstStyle/>
        <a:p>
          <a:endParaRPr lang="en-US"/>
        </a:p>
      </dgm:t>
    </dgm:pt>
    <dgm:pt modelId="{D9CC0CE5-32E5-4305-8BAF-E522172E3EB2}" type="pres">
      <dgm:prSet presAssocID="{75DABA27-CB8B-401E-9C3F-2D9BCD15A9EA}" presName="spNode" presStyleCnt="0"/>
      <dgm:spPr/>
    </dgm:pt>
    <dgm:pt modelId="{CFE4DF1B-769B-40CF-9ECC-9BA63A445312}" type="pres">
      <dgm:prSet presAssocID="{D0054D6A-80BE-4B3D-89AC-60115C152185}" presName="sibTrans" presStyleLbl="sibTrans1D1" presStyleIdx="3" presStyleCnt="8"/>
      <dgm:spPr/>
      <dgm:t>
        <a:bodyPr/>
        <a:lstStyle/>
        <a:p>
          <a:endParaRPr lang="en-US"/>
        </a:p>
      </dgm:t>
    </dgm:pt>
    <dgm:pt modelId="{2C2F9A3F-D3CD-4C30-8FC6-D24B3837E45D}" type="pres">
      <dgm:prSet presAssocID="{90664377-0D5B-4F94-96B6-AC89A919C339}" presName="node" presStyleLbl="node1" presStyleIdx="4" presStyleCnt="8" custScaleX="139636" custScaleY="107413">
        <dgm:presLayoutVars>
          <dgm:bulletEnabled val="1"/>
        </dgm:presLayoutVars>
      </dgm:prSet>
      <dgm:spPr>
        <a:prstGeom prst="rect">
          <a:avLst/>
        </a:prstGeom>
      </dgm:spPr>
      <dgm:t>
        <a:bodyPr/>
        <a:lstStyle/>
        <a:p>
          <a:endParaRPr lang="en-US"/>
        </a:p>
      </dgm:t>
    </dgm:pt>
    <dgm:pt modelId="{8A7873C2-1125-492E-9218-54991F515C68}" type="pres">
      <dgm:prSet presAssocID="{90664377-0D5B-4F94-96B6-AC89A919C339}" presName="spNode" presStyleCnt="0"/>
      <dgm:spPr/>
    </dgm:pt>
    <dgm:pt modelId="{68A58AB8-9692-45AE-B755-B3565FC9AAB1}" type="pres">
      <dgm:prSet presAssocID="{175E4CAD-9D52-475F-973A-00827A0108E4}" presName="sibTrans" presStyleLbl="sibTrans1D1" presStyleIdx="4" presStyleCnt="8"/>
      <dgm:spPr/>
      <dgm:t>
        <a:bodyPr/>
        <a:lstStyle/>
        <a:p>
          <a:endParaRPr lang="en-US"/>
        </a:p>
      </dgm:t>
    </dgm:pt>
    <dgm:pt modelId="{C1A26B69-E373-4D8C-9188-6D0C9036D1CF}" type="pres">
      <dgm:prSet presAssocID="{152909DC-DDD1-474B-8450-A14F74AF82AD}" presName="node" presStyleLbl="node1" presStyleIdx="5" presStyleCnt="8" custScaleX="139636" custScaleY="107413">
        <dgm:presLayoutVars>
          <dgm:bulletEnabled val="1"/>
        </dgm:presLayoutVars>
      </dgm:prSet>
      <dgm:spPr>
        <a:prstGeom prst="rect">
          <a:avLst/>
        </a:prstGeom>
      </dgm:spPr>
      <dgm:t>
        <a:bodyPr/>
        <a:lstStyle/>
        <a:p>
          <a:endParaRPr lang="en-US"/>
        </a:p>
      </dgm:t>
    </dgm:pt>
    <dgm:pt modelId="{E195D077-EB80-4DF1-95F9-11023FD3E29D}" type="pres">
      <dgm:prSet presAssocID="{152909DC-DDD1-474B-8450-A14F74AF82AD}" presName="spNode" presStyleCnt="0"/>
      <dgm:spPr/>
    </dgm:pt>
    <dgm:pt modelId="{03E14857-0C89-4347-8CC8-B429F8492328}" type="pres">
      <dgm:prSet presAssocID="{0573E79A-0069-49A3-A760-D241D3D6EE0C}" presName="sibTrans" presStyleLbl="sibTrans1D1" presStyleIdx="5" presStyleCnt="8"/>
      <dgm:spPr/>
      <dgm:t>
        <a:bodyPr/>
        <a:lstStyle/>
        <a:p>
          <a:endParaRPr lang="en-US"/>
        </a:p>
      </dgm:t>
    </dgm:pt>
    <dgm:pt modelId="{4AE16329-41FB-41BB-BFFA-3079D38BD19B}" type="pres">
      <dgm:prSet presAssocID="{FE02E2C2-4635-41DC-973C-C773A23B6336}" presName="node" presStyleLbl="node1" presStyleIdx="6" presStyleCnt="8" custScaleX="139636" custScaleY="107413">
        <dgm:presLayoutVars>
          <dgm:bulletEnabled val="1"/>
        </dgm:presLayoutVars>
      </dgm:prSet>
      <dgm:spPr>
        <a:prstGeom prst="rect">
          <a:avLst/>
        </a:prstGeom>
      </dgm:spPr>
      <dgm:t>
        <a:bodyPr/>
        <a:lstStyle/>
        <a:p>
          <a:endParaRPr lang="en-US"/>
        </a:p>
      </dgm:t>
    </dgm:pt>
    <dgm:pt modelId="{E3B5C646-7670-4AC8-806B-B898786A42E7}" type="pres">
      <dgm:prSet presAssocID="{FE02E2C2-4635-41DC-973C-C773A23B6336}" presName="spNode" presStyleCnt="0"/>
      <dgm:spPr/>
    </dgm:pt>
    <dgm:pt modelId="{7A8266DF-26AA-4101-9766-1E75E8727754}" type="pres">
      <dgm:prSet presAssocID="{A7AF426D-98B2-44A8-A9BE-386982C236F6}" presName="sibTrans" presStyleLbl="sibTrans1D1" presStyleIdx="6" presStyleCnt="8"/>
      <dgm:spPr/>
      <dgm:t>
        <a:bodyPr/>
        <a:lstStyle/>
        <a:p>
          <a:endParaRPr lang="en-US"/>
        </a:p>
      </dgm:t>
    </dgm:pt>
    <dgm:pt modelId="{8B2067EF-C120-4A69-9C3F-639B6CDAF0EC}" type="pres">
      <dgm:prSet presAssocID="{A646F8C1-CC12-4DD3-870D-51799EAC2A10}" presName="node" presStyleLbl="node1" presStyleIdx="7" presStyleCnt="8" custScaleX="139636" custScaleY="107413">
        <dgm:presLayoutVars>
          <dgm:bulletEnabled val="1"/>
        </dgm:presLayoutVars>
      </dgm:prSet>
      <dgm:spPr>
        <a:prstGeom prst="rect">
          <a:avLst/>
        </a:prstGeom>
      </dgm:spPr>
      <dgm:t>
        <a:bodyPr/>
        <a:lstStyle/>
        <a:p>
          <a:endParaRPr lang="en-US"/>
        </a:p>
      </dgm:t>
    </dgm:pt>
    <dgm:pt modelId="{325CE5DB-14D0-4792-9B90-EA9F63486F4A}" type="pres">
      <dgm:prSet presAssocID="{A646F8C1-CC12-4DD3-870D-51799EAC2A10}" presName="spNode" presStyleCnt="0"/>
      <dgm:spPr/>
    </dgm:pt>
    <dgm:pt modelId="{4881228E-CEE9-4511-B6FE-CF1E665E3982}" type="pres">
      <dgm:prSet presAssocID="{4D2D8C08-47E8-4246-B298-BDEF3540DAAE}" presName="sibTrans" presStyleLbl="sibTrans1D1" presStyleIdx="7" presStyleCnt="8"/>
      <dgm:spPr/>
      <dgm:t>
        <a:bodyPr/>
        <a:lstStyle/>
        <a:p>
          <a:endParaRPr lang="en-US"/>
        </a:p>
      </dgm:t>
    </dgm:pt>
  </dgm:ptLst>
  <dgm:cxnLst>
    <dgm:cxn modelId="{C2EC59CB-2B35-4245-9923-21CE6B13808D}" type="presOf" srcId="{56A0D764-1D90-4E72-9D08-8B51761D980A}" destId="{A67FA3BA-B98A-4F4C-95F2-1FAD459AE446}" srcOrd="0" destOrd="0" presId="urn:microsoft.com/office/officeart/2005/8/layout/cycle6"/>
    <dgm:cxn modelId="{2F4DAA8A-AC9D-4F31-95C2-20CEC12467E0}" type="presOf" srcId="{1B512AA6-87C2-4E46-9651-C313A20FFA48}" destId="{8CDDB243-D927-4771-93C1-9367ED910C58}" srcOrd="0" destOrd="0" presId="urn:microsoft.com/office/officeart/2005/8/layout/cycle6"/>
    <dgm:cxn modelId="{BC27C726-05B3-4AF9-987B-7D862A0FB564}" type="presOf" srcId="{75DABA27-CB8B-401E-9C3F-2D9BCD15A9EA}" destId="{3522D0DD-40E9-4332-859E-FCD0AF2D40AB}" srcOrd="0" destOrd="0" presId="urn:microsoft.com/office/officeart/2005/8/layout/cycle6"/>
    <dgm:cxn modelId="{0E4B338C-578D-4D66-959B-FD8712C45F8A}" type="presOf" srcId="{C3204FFA-3124-4165-8CC9-ED96410E5120}" destId="{35CC2A0A-CE77-444C-BB26-C5398C061789}" srcOrd="0" destOrd="0" presId="urn:microsoft.com/office/officeart/2005/8/layout/cycle6"/>
    <dgm:cxn modelId="{0A2A7B2B-18BA-408E-962E-9FF55492AF16}" type="presOf" srcId="{C3FD349C-B174-454E-8E06-D93DA0CC9B54}" destId="{E86BC84A-8B20-462E-BBCC-B172ED205F04}" srcOrd="0" destOrd="0" presId="urn:microsoft.com/office/officeart/2005/8/layout/cycle6"/>
    <dgm:cxn modelId="{7AA629C8-6E16-4701-A952-0863B5D88606}" srcId="{C3204FFA-3124-4165-8CC9-ED96410E5120}" destId="{56A0D764-1D90-4E72-9D08-8B51761D980A}" srcOrd="2" destOrd="0" parTransId="{BFB5F1EA-01D4-44ED-8774-5F5304BFD29F}" sibTransId="{71A26D6A-DAF8-4F71-981C-1AB53E472F9A}"/>
    <dgm:cxn modelId="{B7F484EF-D716-4DA2-8EA3-1894A6582436}" type="presOf" srcId="{175E4CAD-9D52-475F-973A-00827A0108E4}" destId="{68A58AB8-9692-45AE-B755-B3565FC9AAB1}" srcOrd="0" destOrd="0" presId="urn:microsoft.com/office/officeart/2005/8/layout/cycle6"/>
    <dgm:cxn modelId="{4720D5CD-F55E-46CD-8855-1247D2D6E390}" type="presOf" srcId="{152909DC-DDD1-474B-8450-A14F74AF82AD}" destId="{C1A26B69-E373-4D8C-9188-6D0C9036D1CF}" srcOrd="0" destOrd="0" presId="urn:microsoft.com/office/officeart/2005/8/layout/cycle6"/>
    <dgm:cxn modelId="{E61EC772-ABB2-49AC-AA5A-03C9FDC4F67F}" srcId="{C3204FFA-3124-4165-8CC9-ED96410E5120}" destId="{1B512AA6-87C2-4E46-9651-C313A20FFA48}" srcOrd="0" destOrd="0" parTransId="{DB3181A3-B529-4F54-8972-B27CD9DAC04B}" sibTransId="{F4C59043-EAE7-48FC-84CB-EFB51ED4291B}"/>
    <dgm:cxn modelId="{5C1D8C3C-8498-4139-9204-3AF6EC97264D}" type="presOf" srcId="{FE02E2C2-4635-41DC-973C-C773A23B6336}" destId="{4AE16329-41FB-41BB-BFFA-3079D38BD19B}" srcOrd="0" destOrd="0" presId="urn:microsoft.com/office/officeart/2005/8/layout/cycle6"/>
    <dgm:cxn modelId="{7E0191C9-84B6-40C5-8B53-05C8DC0BF352}" srcId="{C3204FFA-3124-4165-8CC9-ED96410E5120}" destId="{75DABA27-CB8B-401E-9C3F-2D9BCD15A9EA}" srcOrd="3" destOrd="0" parTransId="{D1A69416-9B83-40F5-9DEC-3C0E37C5B16A}" sibTransId="{D0054D6A-80BE-4B3D-89AC-60115C152185}"/>
    <dgm:cxn modelId="{ADC64639-5AA4-456C-A4EC-C149713BAF33}" type="presOf" srcId="{4D2D8C08-47E8-4246-B298-BDEF3540DAAE}" destId="{4881228E-CEE9-4511-B6FE-CF1E665E3982}" srcOrd="0" destOrd="0" presId="urn:microsoft.com/office/officeart/2005/8/layout/cycle6"/>
    <dgm:cxn modelId="{2E2F6E7F-2168-4117-BBC5-05A288262D10}" type="presOf" srcId="{96959FE4-B477-4217-BC40-41A86DA3DDE1}" destId="{D582988A-DE2C-49BF-82BC-F5B5C0E6F0E0}" srcOrd="0" destOrd="0" presId="urn:microsoft.com/office/officeart/2005/8/layout/cycle6"/>
    <dgm:cxn modelId="{1CAC5964-0841-4FC9-AFE5-CB22DDD701BD}" type="presOf" srcId="{D0054D6A-80BE-4B3D-89AC-60115C152185}" destId="{CFE4DF1B-769B-40CF-9ECC-9BA63A445312}" srcOrd="0" destOrd="0" presId="urn:microsoft.com/office/officeart/2005/8/layout/cycle6"/>
    <dgm:cxn modelId="{E1FCE637-A32E-4DEA-815A-0FBF1EAA4260}" srcId="{C3204FFA-3124-4165-8CC9-ED96410E5120}" destId="{C3FD349C-B174-454E-8E06-D93DA0CC9B54}" srcOrd="1" destOrd="0" parTransId="{1D8EB082-E90A-4310-A4D7-EEE3F5586714}" sibTransId="{96959FE4-B477-4217-BC40-41A86DA3DDE1}"/>
    <dgm:cxn modelId="{5B855B13-8801-497C-A89B-46C9A201DC5D}" srcId="{C3204FFA-3124-4165-8CC9-ED96410E5120}" destId="{FE02E2C2-4635-41DC-973C-C773A23B6336}" srcOrd="6" destOrd="0" parTransId="{1127D176-27DA-4705-95AA-68B8A80A7ECB}" sibTransId="{A7AF426D-98B2-44A8-A9BE-386982C236F6}"/>
    <dgm:cxn modelId="{C5271B9C-2C5A-4DB0-B7E9-F77357789E32}" type="presOf" srcId="{90664377-0D5B-4F94-96B6-AC89A919C339}" destId="{2C2F9A3F-D3CD-4C30-8FC6-D24B3837E45D}" srcOrd="0" destOrd="0" presId="urn:microsoft.com/office/officeart/2005/8/layout/cycle6"/>
    <dgm:cxn modelId="{4E491417-9EDD-4681-9A2C-A58486DF9E01}" type="presOf" srcId="{0573E79A-0069-49A3-A760-D241D3D6EE0C}" destId="{03E14857-0C89-4347-8CC8-B429F8492328}" srcOrd="0" destOrd="0" presId="urn:microsoft.com/office/officeart/2005/8/layout/cycle6"/>
    <dgm:cxn modelId="{26E9CF57-6DD9-486F-AC1F-A40C2CDDA440}" srcId="{C3204FFA-3124-4165-8CC9-ED96410E5120}" destId="{90664377-0D5B-4F94-96B6-AC89A919C339}" srcOrd="4" destOrd="0" parTransId="{62BB318D-0F78-4E90-9BDC-B3F762BFE634}" sibTransId="{175E4CAD-9D52-475F-973A-00827A0108E4}"/>
    <dgm:cxn modelId="{F74DE49C-374C-4BC9-972B-29EC98A3F9D5}" srcId="{C3204FFA-3124-4165-8CC9-ED96410E5120}" destId="{152909DC-DDD1-474B-8450-A14F74AF82AD}" srcOrd="5" destOrd="0" parTransId="{04A2F3C3-87F5-4C73-BE9D-1C5A60BCEFEA}" sibTransId="{0573E79A-0069-49A3-A760-D241D3D6EE0C}"/>
    <dgm:cxn modelId="{D5620B11-6731-4CA9-9E99-497999B18BA1}" srcId="{C3204FFA-3124-4165-8CC9-ED96410E5120}" destId="{A646F8C1-CC12-4DD3-870D-51799EAC2A10}" srcOrd="7" destOrd="0" parTransId="{1C2FCBD5-08A4-42DB-857C-3DF04F66DB78}" sibTransId="{4D2D8C08-47E8-4246-B298-BDEF3540DAAE}"/>
    <dgm:cxn modelId="{DAD2CBA9-11D9-4882-AD35-48B5D3BD1500}" type="presOf" srcId="{A7AF426D-98B2-44A8-A9BE-386982C236F6}" destId="{7A8266DF-26AA-4101-9766-1E75E8727754}" srcOrd="0" destOrd="0" presId="urn:microsoft.com/office/officeart/2005/8/layout/cycle6"/>
    <dgm:cxn modelId="{74A2FAF6-B99E-4F47-AA58-5237D72670BA}" type="presOf" srcId="{71A26D6A-DAF8-4F71-981C-1AB53E472F9A}" destId="{BDCC136C-6F6E-4693-8602-CE3C67E283A2}" srcOrd="0" destOrd="0" presId="urn:microsoft.com/office/officeart/2005/8/layout/cycle6"/>
    <dgm:cxn modelId="{D27445C7-5220-44BF-B90F-84DFC772C6DA}" type="presOf" srcId="{F4C59043-EAE7-48FC-84CB-EFB51ED4291B}" destId="{BFE96148-CD4F-4CFD-8AAB-2078EC035CD6}" srcOrd="0" destOrd="0" presId="urn:microsoft.com/office/officeart/2005/8/layout/cycle6"/>
    <dgm:cxn modelId="{687A67A9-37BD-4AB2-8DA3-054CABFFF99F}" type="presOf" srcId="{A646F8C1-CC12-4DD3-870D-51799EAC2A10}" destId="{8B2067EF-C120-4A69-9C3F-639B6CDAF0EC}" srcOrd="0" destOrd="0" presId="urn:microsoft.com/office/officeart/2005/8/layout/cycle6"/>
    <dgm:cxn modelId="{67F6188A-998A-415A-9C2B-36A48C22AD10}" type="presParOf" srcId="{35CC2A0A-CE77-444C-BB26-C5398C061789}" destId="{8CDDB243-D927-4771-93C1-9367ED910C58}" srcOrd="0" destOrd="0" presId="urn:microsoft.com/office/officeart/2005/8/layout/cycle6"/>
    <dgm:cxn modelId="{CDEBE7E4-02A8-4B9B-89F3-21C07758CE7F}" type="presParOf" srcId="{35CC2A0A-CE77-444C-BB26-C5398C061789}" destId="{34FEDEB7-732B-4215-8E3E-6F386B8BF8BB}" srcOrd="1" destOrd="0" presId="urn:microsoft.com/office/officeart/2005/8/layout/cycle6"/>
    <dgm:cxn modelId="{228B9FAD-92A8-44BE-9A64-4CF149995387}" type="presParOf" srcId="{35CC2A0A-CE77-444C-BB26-C5398C061789}" destId="{BFE96148-CD4F-4CFD-8AAB-2078EC035CD6}" srcOrd="2" destOrd="0" presId="urn:microsoft.com/office/officeart/2005/8/layout/cycle6"/>
    <dgm:cxn modelId="{42D11AD6-1DA5-4B96-AB7A-2439CE108105}" type="presParOf" srcId="{35CC2A0A-CE77-444C-BB26-C5398C061789}" destId="{E86BC84A-8B20-462E-BBCC-B172ED205F04}" srcOrd="3" destOrd="0" presId="urn:microsoft.com/office/officeart/2005/8/layout/cycle6"/>
    <dgm:cxn modelId="{077CAB26-0530-4460-B4BF-FC0B2FFE2EDB}" type="presParOf" srcId="{35CC2A0A-CE77-444C-BB26-C5398C061789}" destId="{22A590F2-D5FF-41C5-8915-98718E03D4DF}" srcOrd="4" destOrd="0" presId="urn:microsoft.com/office/officeart/2005/8/layout/cycle6"/>
    <dgm:cxn modelId="{93D0CD6F-FF2E-4D78-B17C-BE4AD223E929}" type="presParOf" srcId="{35CC2A0A-CE77-444C-BB26-C5398C061789}" destId="{D582988A-DE2C-49BF-82BC-F5B5C0E6F0E0}" srcOrd="5" destOrd="0" presId="urn:microsoft.com/office/officeart/2005/8/layout/cycle6"/>
    <dgm:cxn modelId="{8C1529D0-E5B3-442B-8077-C74E32C96DE7}" type="presParOf" srcId="{35CC2A0A-CE77-444C-BB26-C5398C061789}" destId="{A67FA3BA-B98A-4F4C-95F2-1FAD459AE446}" srcOrd="6" destOrd="0" presId="urn:microsoft.com/office/officeart/2005/8/layout/cycle6"/>
    <dgm:cxn modelId="{599F3E59-F319-4C89-8E7B-D2B7806E0BD9}" type="presParOf" srcId="{35CC2A0A-CE77-444C-BB26-C5398C061789}" destId="{12C49840-712F-4B65-81F9-5327B13B716E}" srcOrd="7" destOrd="0" presId="urn:microsoft.com/office/officeart/2005/8/layout/cycle6"/>
    <dgm:cxn modelId="{36F26649-CDA4-4B93-977D-DCA98994A750}" type="presParOf" srcId="{35CC2A0A-CE77-444C-BB26-C5398C061789}" destId="{BDCC136C-6F6E-4693-8602-CE3C67E283A2}" srcOrd="8" destOrd="0" presId="urn:microsoft.com/office/officeart/2005/8/layout/cycle6"/>
    <dgm:cxn modelId="{A0EDB359-3BC9-493A-8892-956A9FDB5A20}" type="presParOf" srcId="{35CC2A0A-CE77-444C-BB26-C5398C061789}" destId="{3522D0DD-40E9-4332-859E-FCD0AF2D40AB}" srcOrd="9" destOrd="0" presId="urn:microsoft.com/office/officeart/2005/8/layout/cycle6"/>
    <dgm:cxn modelId="{A029B4DC-0DA9-4ED1-AD47-5F1BBCD89DBB}" type="presParOf" srcId="{35CC2A0A-CE77-444C-BB26-C5398C061789}" destId="{D9CC0CE5-32E5-4305-8BAF-E522172E3EB2}" srcOrd="10" destOrd="0" presId="urn:microsoft.com/office/officeart/2005/8/layout/cycle6"/>
    <dgm:cxn modelId="{CDFF82D8-B181-4C39-A70E-D670164F3637}" type="presParOf" srcId="{35CC2A0A-CE77-444C-BB26-C5398C061789}" destId="{CFE4DF1B-769B-40CF-9ECC-9BA63A445312}" srcOrd="11" destOrd="0" presId="urn:microsoft.com/office/officeart/2005/8/layout/cycle6"/>
    <dgm:cxn modelId="{3FBAA3D0-D556-4738-88E7-BC61D516E41A}" type="presParOf" srcId="{35CC2A0A-CE77-444C-BB26-C5398C061789}" destId="{2C2F9A3F-D3CD-4C30-8FC6-D24B3837E45D}" srcOrd="12" destOrd="0" presId="urn:microsoft.com/office/officeart/2005/8/layout/cycle6"/>
    <dgm:cxn modelId="{0BE350B6-D0AC-4290-BA89-56063D96361C}" type="presParOf" srcId="{35CC2A0A-CE77-444C-BB26-C5398C061789}" destId="{8A7873C2-1125-492E-9218-54991F515C68}" srcOrd="13" destOrd="0" presId="urn:microsoft.com/office/officeart/2005/8/layout/cycle6"/>
    <dgm:cxn modelId="{E5192396-14E8-4BFC-9114-080647B164AB}" type="presParOf" srcId="{35CC2A0A-CE77-444C-BB26-C5398C061789}" destId="{68A58AB8-9692-45AE-B755-B3565FC9AAB1}" srcOrd="14" destOrd="0" presId="urn:microsoft.com/office/officeart/2005/8/layout/cycle6"/>
    <dgm:cxn modelId="{BB907D45-FECE-45C1-BBCB-B98AC2739A60}" type="presParOf" srcId="{35CC2A0A-CE77-444C-BB26-C5398C061789}" destId="{C1A26B69-E373-4D8C-9188-6D0C9036D1CF}" srcOrd="15" destOrd="0" presId="urn:microsoft.com/office/officeart/2005/8/layout/cycle6"/>
    <dgm:cxn modelId="{B87953BE-C742-4AE6-8D19-3F29DDB9CFBB}" type="presParOf" srcId="{35CC2A0A-CE77-444C-BB26-C5398C061789}" destId="{E195D077-EB80-4DF1-95F9-11023FD3E29D}" srcOrd="16" destOrd="0" presId="urn:microsoft.com/office/officeart/2005/8/layout/cycle6"/>
    <dgm:cxn modelId="{0855CE3A-B6B2-4150-99FD-D7F1013BB975}" type="presParOf" srcId="{35CC2A0A-CE77-444C-BB26-C5398C061789}" destId="{03E14857-0C89-4347-8CC8-B429F8492328}" srcOrd="17" destOrd="0" presId="urn:microsoft.com/office/officeart/2005/8/layout/cycle6"/>
    <dgm:cxn modelId="{EFAAD182-9F7B-4DBB-9442-B9C166C55C70}" type="presParOf" srcId="{35CC2A0A-CE77-444C-BB26-C5398C061789}" destId="{4AE16329-41FB-41BB-BFFA-3079D38BD19B}" srcOrd="18" destOrd="0" presId="urn:microsoft.com/office/officeart/2005/8/layout/cycle6"/>
    <dgm:cxn modelId="{D46322A9-A0E7-46E0-B722-BE253110ECAA}" type="presParOf" srcId="{35CC2A0A-CE77-444C-BB26-C5398C061789}" destId="{E3B5C646-7670-4AC8-806B-B898786A42E7}" srcOrd="19" destOrd="0" presId="urn:microsoft.com/office/officeart/2005/8/layout/cycle6"/>
    <dgm:cxn modelId="{1607138A-1F62-494D-9B52-31B7EAB2B556}" type="presParOf" srcId="{35CC2A0A-CE77-444C-BB26-C5398C061789}" destId="{7A8266DF-26AA-4101-9766-1E75E8727754}" srcOrd="20" destOrd="0" presId="urn:microsoft.com/office/officeart/2005/8/layout/cycle6"/>
    <dgm:cxn modelId="{C284FA2C-4EE9-48C3-9763-9B661CD42C7C}" type="presParOf" srcId="{35CC2A0A-CE77-444C-BB26-C5398C061789}" destId="{8B2067EF-C120-4A69-9C3F-639B6CDAF0EC}" srcOrd="21" destOrd="0" presId="urn:microsoft.com/office/officeart/2005/8/layout/cycle6"/>
    <dgm:cxn modelId="{C5F42964-CA5F-489A-9C9E-2908674A06AF}" type="presParOf" srcId="{35CC2A0A-CE77-444C-BB26-C5398C061789}" destId="{325CE5DB-14D0-4792-9B90-EA9F63486F4A}" srcOrd="22" destOrd="0" presId="urn:microsoft.com/office/officeart/2005/8/layout/cycle6"/>
    <dgm:cxn modelId="{7AA4D832-363B-4309-AC4F-81557A4AC542}" type="presParOf" srcId="{35CC2A0A-CE77-444C-BB26-C5398C061789}" destId="{4881228E-CEE9-4511-B6FE-CF1E665E3982}" srcOrd="23"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DB243-D927-4771-93C1-9367ED910C58}">
      <dsp:nvSpPr>
        <dsp:cNvPr id="0" name=""/>
        <dsp:cNvSpPr/>
      </dsp:nvSpPr>
      <dsp:spPr>
        <a:xfrm>
          <a:off x="2499361" y="-17563"/>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Consulting</a:t>
          </a:r>
          <a:endParaRPr lang="en-US" sz="1200" b="1" kern="1200" dirty="0">
            <a:latin typeface="Arial" panose="020B0604020202020204" pitchFamily="34" charset="0"/>
            <a:cs typeface="Arial" panose="020B0604020202020204" pitchFamily="34" charset="0"/>
          </a:endParaRPr>
        </a:p>
      </dsp:txBody>
      <dsp:txXfrm>
        <a:off x="2499361" y="-17563"/>
        <a:ext cx="1097277" cy="548642"/>
      </dsp:txXfrm>
    </dsp:sp>
    <dsp:sp modelId="{BFE96148-CD4F-4CFD-8AAB-2078EC035CD6}">
      <dsp:nvSpPr>
        <dsp:cNvPr id="0" name=""/>
        <dsp:cNvSpPr/>
      </dsp:nvSpPr>
      <dsp:spPr>
        <a:xfrm>
          <a:off x="1272757" y="256757"/>
          <a:ext cx="3550484" cy="3550484"/>
        </a:xfrm>
        <a:custGeom>
          <a:avLst/>
          <a:gdLst/>
          <a:ahLst/>
          <a:cxnLst/>
          <a:rect l="0" t="0" r="0" b="0"/>
          <a:pathLst>
            <a:path>
              <a:moveTo>
                <a:pt x="2327555" y="88103"/>
              </a:moveTo>
              <a:arcTo wR="1775242" hR="1775242" stAng="17287603" swAng="7348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6BC84A-8B20-462E-BBCC-B172ED205F04}">
      <dsp:nvSpPr>
        <dsp:cNvPr id="0" name=""/>
        <dsp:cNvSpPr/>
      </dsp:nvSpPr>
      <dsp:spPr>
        <a:xfrm>
          <a:off x="3754647" y="502392"/>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CEO / Senior Management</a:t>
          </a:r>
          <a:endParaRPr lang="en-US" sz="1200" b="1" kern="1200" dirty="0">
            <a:latin typeface="Arial" panose="020B0604020202020204" pitchFamily="34" charset="0"/>
            <a:cs typeface="Arial" panose="020B0604020202020204" pitchFamily="34" charset="0"/>
          </a:endParaRPr>
        </a:p>
      </dsp:txBody>
      <dsp:txXfrm>
        <a:off x="3754647" y="502392"/>
        <a:ext cx="1097277" cy="548642"/>
      </dsp:txXfrm>
    </dsp:sp>
    <dsp:sp modelId="{D582988A-DE2C-49BF-82BC-F5B5C0E6F0E0}">
      <dsp:nvSpPr>
        <dsp:cNvPr id="0" name=""/>
        <dsp:cNvSpPr/>
      </dsp:nvSpPr>
      <dsp:spPr>
        <a:xfrm>
          <a:off x="1272757" y="256757"/>
          <a:ext cx="3550484" cy="3550484"/>
        </a:xfrm>
        <a:custGeom>
          <a:avLst/>
          <a:gdLst/>
          <a:ahLst/>
          <a:cxnLst/>
          <a:rect l="0" t="0" r="0" b="0"/>
          <a:pathLst>
            <a:path>
              <a:moveTo>
                <a:pt x="3259009" y="800604"/>
              </a:moveTo>
              <a:arcTo wR="1775242" hR="1775242" stAng="19602024" swAng="1449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7FA3BA-B98A-4F4C-95F2-1FAD459AE446}">
      <dsp:nvSpPr>
        <dsp:cNvPr id="0" name=""/>
        <dsp:cNvSpPr/>
      </dsp:nvSpPr>
      <dsp:spPr>
        <a:xfrm>
          <a:off x="4274603" y="1757678"/>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Corporate Governance</a:t>
          </a:r>
          <a:endParaRPr lang="en-US" sz="1200" b="1" kern="1200" dirty="0">
            <a:latin typeface="Arial" panose="020B0604020202020204" pitchFamily="34" charset="0"/>
            <a:cs typeface="Arial" panose="020B0604020202020204" pitchFamily="34" charset="0"/>
          </a:endParaRPr>
        </a:p>
      </dsp:txBody>
      <dsp:txXfrm>
        <a:off x="4274603" y="1757678"/>
        <a:ext cx="1097277" cy="548642"/>
      </dsp:txXfrm>
    </dsp:sp>
    <dsp:sp modelId="{BDCC136C-6F6E-4693-8602-CE3C67E283A2}">
      <dsp:nvSpPr>
        <dsp:cNvPr id="0" name=""/>
        <dsp:cNvSpPr/>
      </dsp:nvSpPr>
      <dsp:spPr>
        <a:xfrm>
          <a:off x="1272757" y="256757"/>
          <a:ext cx="3550484" cy="3550484"/>
        </a:xfrm>
        <a:custGeom>
          <a:avLst/>
          <a:gdLst/>
          <a:ahLst/>
          <a:cxnLst/>
          <a:rect l="0" t="0" r="0" b="0"/>
          <a:pathLst>
            <a:path>
              <a:moveTo>
                <a:pt x="3527974" y="2057050"/>
              </a:moveTo>
              <a:arcTo wR="1775242" hR="1775242" stAng="548037" swAng="1449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22D0DD-40E9-4332-859E-FCD0AF2D40AB}">
      <dsp:nvSpPr>
        <dsp:cNvPr id="0" name=""/>
        <dsp:cNvSpPr/>
      </dsp:nvSpPr>
      <dsp:spPr>
        <a:xfrm>
          <a:off x="3754647" y="3012964"/>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Operations</a:t>
          </a:r>
          <a:endParaRPr lang="en-US" sz="1200" b="1" kern="1200" dirty="0">
            <a:latin typeface="Arial" panose="020B0604020202020204" pitchFamily="34" charset="0"/>
            <a:cs typeface="Arial" panose="020B0604020202020204" pitchFamily="34" charset="0"/>
          </a:endParaRPr>
        </a:p>
      </dsp:txBody>
      <dsp:txXfrm>
        <a:off x="3754647" y="3012964"/>
        <a:ext cx="1097277" cy="548642"/>
      </dsp:txXfrm>
    </dsp:sp>
    <dsp:sp modelId="{CFE4DF1B-769B-40CF-9ECC-9BA63A445312}">
      <dsp:nvSpPr>
        <dsp:cNvPr id="0" name=""/>
        <dsp:cNvSpPr/>
      </dsp:nvSpPr>
      <dsp:spPr>
        <a:xfrm>
          <a:off x="1272757" y="256757"/>
          <a:ext cx="3550484" cy="3550484"/>
        </a:xfrm>
        <a:custGeom>
          <a:avLst/>
          <a:gdLst/>
          <a:ahLst/>
          <a:cxnLst/>
          <a:rect l="0" t="0" r="0" b="0"/>
          <a:pathLst>
            <a:path>
              <a:moveTo>
                <a:pt x="2672903" y="3306807"/>
              </a:moveTo>
              <a:arcTo wR="1775242" hR="1775242" stAng="3577508" swAng="7348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2F9A3F-D3CD-4C30-8FC6-D24B3837E45D}">
      <dsp:nvSpPr>
        <dsp:cNvPr id="0" name=""/>
        <dsp:cNvSpPr/>
      </dsp:nvSpPr>
      <dsp:spPr>
        <a:xfrm>
          <a:off x="2499361" y="3532921"/>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Investment Banking</a:t>
          </a:r>
          <a:endParaRPr lang="en-US" sz="1200" b="1" kern="1200" dirty="0">
            <a:latin typeface="Arial" panose="020B0604020202020204" pitchFamily="34" charset="0"/>
            <a:cs typeface="Arial" panose="020B0604020202020204" pitchFamily="34" charset="0"/>
          </a:endParaRPr>
        </a:p>
      </dsp:txBody>
      <dsp:txXfrm>
        <a:off x="2499361" y="3532921"/>
        <a:ext cx="1097277" cy="548642"/>
      </dsp:txXfrm>
    </dsp:sp>
    <dsp:sp modelId="{68A58AB8-9692-45AE-B755-B3565FC9AAB1}">
      <dsp:nvSpPr>
        <dsp:cNvPr id="0" name=""/>
        <dsp:cNvSpPr/>
      </dsp:nvSpPr>
      <dsp:spPr>
        <a:xfrm>
          <a:off x="1272757" y="256757"/>
          <a:ext cx="3550484" cy="3550484"/>
        </a:xfrm>
        <a:custGeom>
          <a:avLst/>
          <a:gdLst/>
          <a:ahLst/>
          <a:cxnLst/>
          <a:rect l="0" t="0" r="0" b="0"/>
          <a:pathLst>
            <a:path>
              <a:moveTo>
                <a:pt x="1222929" y="3462380"/>
              </a:moveTo>
              <a:arcTo wR="1775242" hR="1775242" stAng="6487603" swAng="7348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A26B69-E373-4D8C-9188-6D0C9036D1CF}">
      <dsp:nvSpPr>
        <dsp:cNvPr id="0" name=""/>
        <dsp:cNvSpPr/>
      </dsp:nvSpPr>
      <dsp:spPr>
        <a:xfrm>
          <a:off x="1244075" y="3012964"/>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M&amp;A / Post Merger Integration</a:t>
          </a:r>
          <a:endParaRPr lang="en-US" sz="1200" b="1" kern="1200" dirty="0">
            <a:latin typeface="Arial" panose="020B0604020202020204" pitchFamily="34" charset="0"/>
            <a:cs typeface="Arial" panose="020B0604020202020204" pitchFamily="34" charset="0"/>
          </a:endParaRPr>
        </a:p>
      </dsp:txBody>
      <dsp:txXfrm>
        <a:off x="1244075" y="3012964"/>
        <a:ext cx="1097277" cy="548642"/>
      </dsp:txXfrm>
    </dsp:sp>
    <dsp:sp modelId="{03E14857-0C89-4347-8CC8-B429F8492328}">
      <dsp:nvSpPr>
        <dsp:cNvPr id="0" name=""/>
        <dsp:cNvSpPr/>
      </dsp:nvSpPr>
      <dsp:spPr>
        <a:xfrm>
          <a:off x="1272757" y="256757"/>
          <a:ext cx="3550484" cy="3550484"/>
        </a:xfrm>
        <a:custGeom>
          <a:avLst/>
          <a:gdLst/>
          <a:ahLst/>
          <a:cxnLst/>
          <a:rect l="0" t="0" r="0" b="0"/>
          <a:pathLst>
            <a:path>
              <a:moveTo>
                <a:pt x="291474" y="2749880"/>
              </a:moveTo>
              <a:arcTo wR="1775242" hR="1775242" stAng="8802024" swAng="1449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E16329-41FB-41BB-BFFA-3079D38BD19B}">
      <dsp:nvSpPr>
        <dsp:cNvPr id="0" name=""/>
        <dsp:cNvSpPr/>
      </dsp:nvSpPr>
      <dsp:spPr>
        <a:xfrm>
          <a:off x="724119" y="1757678"/>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Bankruptcy</a:t>
          </a:r>
          <a:endParaRPr lang="en-US" sz="1200" b="1" kern="1200" dirty="0">
            <a:latin typeface="Arial" panose="020B0604020202020204" pitchFamily="34" charset="0"/>
            <a:cs typeface="Arial" panose="020B0604020202020204" pitchFamily="34" charset="0"/>
          </a:endParaRPr>
        </a:p>
      </dsp:txBody>
      <dsp:txXfrm>
        <a:off x="724119" y="1757678"/>
        <a:ext cx="1097277" cy="548642"/>
      </dsp:txXfrm>
    </dsp:sp>
    <dsp:sp modelId="{7A8266DF-26AA-4101-9766-1E75E8727754}">
      <dsp:nvSpPr>
        <dsp:cNvPr id="0" name=""/>
        <dsp:cNvSpPr/>
      </dsp:nvSpPr>
      <dsp:spPr>
        <a:xfrm>
          <a:off x="1272757" y="256757"/>
          <a:ext cx="3550484" cy="3550484"/>
        </a:xfrm>
        <a:custGeom>
          <a:avLst/>
          <a:gdLst/>
          <a:ahLst/>
          <a:cxnLst/>
          <a:rect l="0" t="0" r="0" b="0"/>
          <a:pathLst>
            <a:path>
              <a:moveTo>
                <a:pt x="22510" y="1493434"/>
              </a:moveTo>
              <a:arcTo wR="1775242" hR="1775242" stAng="11348037" swAng="144993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2067EF-C120-4A69-9C3F-639B6CDAF0EC}">
      <dsp:nvSpPr>
        <dsp:cNvPr id="0" name=""/>
        <dsp:cNvSpPr/>
      </dsp:nvSpPr>
      <dsp:spPr>
        <a:xfrm>
          <a:off x="1244075" y="502392"/>
          <a:ext cx="1097277" cy="548642"/>
        </a:xfrm>
        <a:prstGeom prst="rect">
          <a:avLst/>
        </a:prstGeom>
        <a:solidFill>
          <a:schemeClr val="bg2">
            <a:lumMod val="9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Strategic Advisory</a:t>
          </a:r>
          <a:endParaRPr lang="en-US" sz="1200" b="1" kern="1200" dirty="0">
            <a:latin typeface="Arial" panose="020B0604020202020204" pitchFamily="34" charset="0"/>
            <a:cs typeface="Arial" panose="020B0604020202020204" pitchFamily="34" charset="0"/>
          </a:endParaRPr>
        </a:p>
      </dsp:txBody>
      <dsp:txXfrm>
        <a:off x="1244075" y="502392"/>
        <a:ext cx="1097277" cy="548642"/>
      </dsp:txXfrm>
    </dsp:sp>
    <dsp:sp modelId="{4881228E-CEE9-4511-B6FE-CF1E665E3982}">
      <dsp:nvSpPr>
        <dsp:cNvPr id="0" name=""/>
        <dsp:cNvSpPr/>
      </dsp:nvSpPr>
      <dsp:spPr>
        <a:xfrm>
          <a:off x="1272757" y="256757"/>
          <a:ext cx="3550484" cy="3550484"/>
        </a:xfrm>
        <a:custGeom>
          <a:avLst/>
          <a:gdLst/>
          <a:ahLst/>
          <a:cxnLst/>
          <a:rect l="0" t="0" r="0" b="0"/>
          <a:pathLst>
            <a:path>
              <a:moveTo>
                <a:pt x="877581" y="243677"/>
              </a:moveTo>
              <a:arcTo wR="1775242" hR="1775242" stAng="14377508" swAng="7348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189277C-7E4F-4D11-9C42-81975762F599}" type="datetimeFigureOut">
              <a:rPr lang="en-US" smtClean="0"/>
              <a:t>11/16/2016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1D4E234-288D-4FB4-8296-5ED72B3AD94F}" type="slidenum">
              <a:rPr lang="en-US" smtClean="0"/>
              <a:t>‹#›</a:t>
            </a:fld>
            <a:endParaRPr lang="en-US"/>
          </a:p>
        </p:txBody>
      </p:sp>
    </p:spTree>
    <p:extLst>
      <p:ext uri="{BB962C8B-B14F-4D97-AF65-F5344CB8AC3E}">
        <p14:creationId xmlns:p14="http://schemas.microsoft.com/office/powerpoint/2010/main" val="214125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35317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solidFill>
            <a:srgbClr val="FFFFFF"/>
          </a:solidFill>
          <a:ln/>
        </p:spPr>
      </p:sp>
      <p:sp>
        <p:nvSpPr>
          <p:cNvPr id="32770" name="Rectangle 3"/>
          <p:cNvSpPr>
            <a:spLocks noGrp="1" noChangeArrowheads="1"/>
          </p:cNvSpPr>
          <p:nvPr>
            <p:ph type="body" idx="1"/>
          </p:nvPr>
        </p:nvSpPr>
        <p:spPr>
          <a:solidFill>
            <a:srgbClr val="FFFFFF"/>
          </a:solidFill>
          <a:ln>
            <a:solidFill>
              <a:srgbClr val="000000"/>
            </a:solidFill>
          </a:ln>
        </p:spPr>
        <p:txBody>
          <a:bodyPr lIns="92225" tIns="46114" rIns="92225" bIns="46114"/>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3490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solidFill>
            <a:srgbClr val="FFFFFF"/>
          </a:solidFill>
          <a:ln/>
        </p:spPr>
      </p:sp>
      <p:sp>
        <p:nvSpPr>
          <p:cNvPr id="34818" name="Rectangle 3"/>
          <p:cNvSpPr>
            <a:spLocks noGrp="1" noChangeArrowheads="1"/>
          </p:cNvSpPr>
          <p:nvPr>
            <p:ph type="body" idx="1"/>
          </p:nvPr>
        </p:nvSpPr>
        <p:spPr>
          <a:solidFill>
            <a:srgbClr val="FFFFFF"/>
          </a:solidFill>
          <a:ln>
            <a:solidFill>
              <a:srgbClr val="000000"/>
            </a:solidFill>
          </a:ln>
        </p:spPr>
        <p:txBody>
          <a:bodyPr lIns="92225" tIns="46114" rIns="92225" bIns="46114"/>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1310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8854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35226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8702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2005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40477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7795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26636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5170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7769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11511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D4E234-288D-4FB4-8296-5ED72B3AD94F}" type="slidenum">
              <a:rPr lang="en-US" smtClean="0"/>
              <a:t>20</a:t>
            </a:fld>
            <a:endParaRPr lang="en-US"/>
          </a:p>
        </p:txBody>
      </p:sp>
    </p:spTree>
    <p:extLst>
      <p:ext uri="{BB962C8B-B14F-4D97-AF65-F5344CB8AC3E}">
        <p14:creationId xmlns:p14="http://schemas.microsoft.com/office/powerpoint/2010/main" val="116361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52525" y="698500"/>
            <a:ext cx="4656138" cy="3494088"/>
          </a:xfrm>
          <a:ln/>
        </p:spPr>
      </p:sp>
      <p:sp>
        <p:nvSpPr>
          <p:cNvPr id="68610" name="Rectangle 3"/>
          <p:cNvSpPr>
            <a:spLocks noGrp="1" noChangeArrowheads="1"/>
          </p:cNvSpPr>
          <p:nvPr>
            <p:ph type="body" idx="1"/>
          </p:nvPr>
        </p:nvSpPr>
        <p:spPr>
          <a:xfrm>
            <a:off x="925513" y="4422775"/>
            <a:ext cx="5103812"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85149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1152525" y="698500"/>
            <a:ext cx="4656138" cy="3494088"/>
          </a:xfrm>
          <a:solidFill>
            <a:srgbClr val="FFFFFF"/>
          </a:solidFill>
          <a:ln/>
        </p:spPr>
      </p:sp>
      <p:sp>
        <p:nvSpPr>
          <p:cNvPr id="70658" name="Rectangle 3"/>
          <p:cNvSpPr>
            <a:spLocks noGrp="1" noChangeArrowheads="1"/>
          </p:cNvSpPr>
          <p:nvPr>
            <p:ph type="body" idx="1"/>
          </p:nvPr>
        </p:nvSpPr>
        <p:spPr>
          <a:xfrm>
            <a:off x="925513" y="4422775"/>
            <a:ext cx="5103812" cy="4187825"/>
          </a:xfrm>
          <a:solidFill>
            <a:srgbClr val="FFFFFF"/>
          </a:solidFill>
          <a:ln>
            <a:solidFill>
              <a:srgbClr val="000000"/>
            </a:solidFill>
          </a:ln>
        </p:spPr>
        <p:txBody>
          <a:bodyPr lIns="92112" tIns="46056" rIns="92112" bIns="46056"/>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44308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52525" y="698500"/>
            <a:ext cx="4656138" cy="3494088"/>
          </a:xfrm>
          <a:solidFill>
            <a:srgbClr val="FFFFFF"/>
          </a:solidFill>
          <a:ln/>
        </p:spPr>
      </p:sp>
      <p:sp>
        <p:nvSpPr>
          <p:cNvPr id="72706" name="Rectangle 3"/>
          <p:cNvSpPr>
            <a:spLocks noGrp="1" noChangeArrowheads="1"/>
          </p:cNvSpPr>
          <p:nvPr>
            <p:ph type="body" idx="1"/>
          </p:nvPr>
        </p:nvSpPr>
        <p:spPr>
          <a:xfrm>
            <a:off x="925513" y="4422775"/>
            <a:ext cx="5103812" cy="4187825"/>
          </a:xfrm>
          <a:solidFill>
            <a:srgbClr val="FFFFFF"/>
          </a:solidFill>
          <a:ln>
            <a:solidFill>
              <a:srgbClr val="000000"/>
            </a:solidFill>
          </a:ln>
        </p:spPr>
        <p:txBody>
          <a:bodyPr lIns="92112" tIns="46056" rIns="92112" bIns="46056"/>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36650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1152525" y="700088"/>
            <a:ext cx="4656138" cy="3492500"/>
          </a:xfrm>
          <a:ln/>
        </p:spPr>
      </p:sp>
      <p:sp>
        <p:nvSpPr>
          <p:cNvPr id="75778" name="Rectangle 3"/>
          <p:cNvSpPr>
            <a:spLocks noGrp="1" noChangeArrowheads="1"/>
          </p:cNvSpPr>
          <p:nvPr>
            <p:ph type="body" idx="1"/>
          </p:nvPr>
        </p:nvSpPr>
        <p:spPr>
          <a:xfrm>
            <a:off x="925513" y="4422775"/>
            <a:ext cx="5103812"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35490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52525" y="696913"/>
            <a:ext cx="4656138" cy="3494087"/>
          </a:xfrm>
          <a:ln/>
        </p:spPr>
      </p:sp>
      <p:sp>
        <p:nvSpPr>
          <p:cNvPr id="80898" name="Rectangle 3"/>
          <p:cNvSpPr>
            <a:spLocks noGrp="1" noChangeArrowheads="1"/>
          </p:cNvSpPr>
          <p:nvPr>
            <p:ph type="body" idx="1"/>
          </p:nvPr>
        </p:nvSpPr>
        <p:spPr>
          <a:xfrm>
            <a:off x="925513" y="4422775"/>
            <a:ext cx="5103812"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12526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52525" y="696913"/>
            <a:ext cx="4656138" cy="3494087"/>
          </a:xfrm>
          <a:ln/>
        </p:spPr>
      </p:sp>
      <p:sp>
        <p:nvSpPr>
          <p:cNvPr id="80898" name="Rectangle 3"/>
          <p:cNvSpPr>
            <a:spLocks noGrp="1" noChangeArrowheads="1"/>
          </p:cNvSpPr>
          <p:nvPr>
            <p:ph type="body" idx="1"/>
          </p:nvPr>
        </p:nvSpPr>
        <p:spPr>
          <a:xfrm>
            <a:off x="925513" y="4422775"/>
            <a:ext cx="5103812" cy="418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75044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73167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5659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47164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78323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7704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796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923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7749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1269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1497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4700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8303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lIns="92112" tIns="46056" rIns="92112" bIns="4605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17556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7FB35C-E61C-4568-A2FC-208366423FE0}" type="datetime1">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157558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7D38D-4D6A-428F-A35E-C9460D95C3CD}" type="datetime1">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347065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FBE88-DA3B-4428-B2B8-986A92A677CB}" type="datetime1">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355880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E467D2-C29E-4596-8D17-2881FB9BF334}" type="datetime1">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2345778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11" name="Group 20"/>
          <p:cNvGrpSpPr>
            <a:grpSpLocks/>
          </p:cNvGrpSpPr>
          <p:nvPr userDrawn="1"/>
        </p:nvGrpSpPr>
        <p:grpSpPr bwMode="auto">
          <a:xfrm>
            <a:off x="0" y="0"/>
            <a:ext cx="9144000" cy="678656"/>
            <a:chOff x="0" y="-2"/>
            <a:chExt cx="5768" cy="456"/>
          </a:xfrm>
        </p:grpSpPr>
        <p:sp>
          <p:nvSpPr>
            <p:cNvPr id="13"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14" name="Picture 3" descr="r2b_black_v2"/>
            <p:cNvPicPr>
              <a:picLocks noChangeAspect="1" noChangeArrowheads="1"/>
            </p:cNvPicPr>
            <p:nvPr/>
          </p:nvPicPr>
          <p:blipFill>
            <a:blip r:embed="rId2"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qorval_black2"/>
            <p:cNvPicPr>
              <a:picLocks noChangeAspect="1" noChangeArrowheads="1"/>
            </p:cNvPicPr>
            <p:nvPr/>
          </p:nvPicPr>
          <p:blipFill>
            <a:blip r:embed="rId3"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Line 8"/>
          <p:cNvSpPr>
            <a:spLocks noChangeShapeType="1"/>
          </p:cNvSpPr>
          <p:nvPr userDrawn="1"/>
        </p:nvSpPr>
        <p:spPr bwMode="auto">
          <a:xfrm>
            <a:off x="520095" y="1230809"/>
            <a:ext cx="8043333" cy="0"/>
          </a:xfrm>
          <a:prstGeom prst="line">
            <a:avLst/>
          </a:prstGeom>
          <a:noFill/>
          <a:ln w="38100">
            <a:solidFill>
              <a:srgbClr val="DC0000"/>
            </a:solidFill>
            <a:round/>
            <a:headEnd/>
            <a:tailEnd/>
          </a:ln>
          <a:extLst>
            <a:ext uri="{909E8E84-426E-40DD-AFC4-6F175D3DCCD1}">
              <a14:hiddenFill xmlns:a14="http://schemas.microsoft.com/office/drawing/2010/main">
                <a:noFill/>
              </a14:hiddenFill>
            </a:ext>
          </a:extLst>
        </p:spPr>
        <p:txBody>
          <a:bodyPr/>
          <a:lstStyle/>
          <a:p>
            <a:endParaRPr lang="en-US" sz="1688"/>
          </a:p>
        </p:txBody>
      </p:sp>
      <p:sp>
        <p:nvSpPr>
          <p:cNvPr id="19" name="AutoShape 7"/>
          <p:cNvSpPr>
            <a:spLocks noChangeArrowheads="1"/>
          </p:cNvSpPr>
          <p:nvPr userDrawn="1"/>
        </p:nvSpPr>
        <p:spPr bwMode="auto">
          <a:xfrm rot="5400000">
            <a:off x="4340395" y="4130004"/>
            <a:ext cx="2821781" cy="568476"/>
          </a:xfrm>
          <a:prstGeom prst="triangle">
            <a:avLst>
              <a:gd name="adj" fmla="val 50000"/>
            </a:avLst>
          </a:prstGeom>
          <a:gradFill rotWithShape="1">
            <a:gsLst>
              <a:gs pos="0">
                <a:srgbClr val="0E0000"/>
              </a:gs>
              <a:gs pos="100000">
                <a:srgbClr val="DC0000"/>
              </a:gs>
            </a:gsLst>
            <a:lin ang="540000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sp>
        <p:nvSpPr>
          <p:cNvPr id="20" name="Line 8"/>
          <p:cNvSpPr>
            <a:spLocks noChangeShapeType="1"/>
          </p:cNvSpPr>
          <p:nvPr userDrawn="1"/>
        </p:nvSpPr>
        <p:spPr bwMode="auto">
          <a:xfrm flipV="1">
            <a:off x="2555119" y="1430239"/>
            <a:ext cx="0" cy="5182195"/>
          </a:xfrm>
          <a:prstGeom prst="line">
            <a:avLst/>
          </a:prstGeom>
          <a:noFill/>
          <a:ln w="25400">
            <a:solidFill>
              <a:srgbClr val="DC0000"/>
            </a:solidFill>
            <a:round/>
            <a:headEnd/>
            <a:tailEnd/>
          </a:ln>
          <a:extLst>
            <a:ext uri="{909E8E84-426E-40DD-AFC4-6F175D3DCCD1}">
              <a14:hiddenFill xmlns:a14="http://schemas.microsoft.com/office/drawing/2010/main">
                <a:noFill/>
              </a14:hiddenFill>
            </a:ext>
          </a:extLst>
        </p:spPr>
        <p:txBody>
          <a:bodyPr/>
          <a:lstStyle/>
          <a:p>
            <a:endParaRPr lang="en-US" sz="1688"/>
          </a:p>
        </p:txBody>
      </p:sp>
      <p:sp>
        <p:nvSpPr>
          <p:cNvPr id="12" name="Title 1"/>
          <p:cNvSpPr>
            <a:spLocks noGrp="1"/>
          </p:cNvSpPr>
          <p:nvPr>
            <p:ph type="title"/>
          </p:nvPr>
        </p:nvSpPr>
        <p:spPr>
          <a:xfrm>
            <a:off x="445137" y="902358"/>
            <a:ext cx="8230810" cy="369329"/>
          </a:xfrm>
          <a:prstGeom prst="rect">
            <a:avLst/>
          </a:prstGeom>
        </p:spPr>
        <p:txBody>
          <a:bodyPr/>
          <a:lstStyle>
            <a:lvl1pPr>
              <a:defRPr sz="1500" b="1" cap="all" baseline="0"/>
            </a:lvl1pPr>
          </a:lstStyle>
          <a:p>
            <a:endParaRPr lang="en-US" dirty="0"/>
          </a:p>
        </p:txBody>
      </p:sp>
      <p:sp>
        <p:nvSpPr>
          <p:cNvPr id="10" name="Content Placeholder 3"/>
          <p:cNvSpPr>
            <a:spLocks noGrp="1"/>
          </p:cNvSpPr>
          <p:nvPr>
            <p:ph sz="half" idx="10"/>
          </p:nvPr>
        </p:nvSpPr>
        <p:spPr>
          <a:xfrm>
            <a:off x="213894" y="1872402"/>
            <a:ext cx="2215339" cy="4384018"/>
          </a:xfrm>
          <a:prstGeom prst="rect">
            <a:avLst/>
          </a:prstGeom>
        </p:spPr>
        <p:txBody>
          <a:bodyPr/>
          <a:lstStyle>
            <a:lvl1pPr marL="0" indent="0" algn="ctr">
              <a:buFont typeface="Wingdings" pitchFamily="2" charset="2"/>
              <a:buNone/>
              <a:defRPr sz="1031" i="1">
                <a:latin typeface="Palatino Linotype" pitchFamily="18" charset="0"/>
              </a:defRPr>
            </a:lvl1pPr>
            <a:lvl2pPr>
              <a:buFont typeface="Wingdings" pitchFamily="2" charset="2"/>
              <a:buNone/>
              <a:defRPr sz="1031">
                <a:latin typeface="Palatino Linotype" pitchFamily="18" charset="0"/>
              </a:defRPr>
            </a:lvl2pPr>
            <a:lvl3pPr>
              <a:buNone/>
              <a:defRPr sz="1031">
                <a:latin typeface="Palatino Linotype" pitchFamily="18" charset="0"/>
              </a:defRPr>
            </a:lvl3pPr>
            <a:lvl4pPr>
              <a:buNone/>
              <a:defRPr sz="1031">
                <a:latin typeface="Palatino Linotype" pitchFamily="18" charset="0"/>
              </a:defRPr>
            </a:lvl4pPr>
            <a:lvl5pPr>
              <a:buNone/>
              <a:defRPr sz="1031">
                <a:latin typeface="Palatino Linotype" pitchFamily="18" charset="0"/>
              </a:defRPr>
            </a:lvl5pPr>
            <a:lvl6pPr>
              <a:defRPr sz="1688"/>
            </a:lvl6pPr>
            <a:lvl7pPr>
              <a:defRPr sz="1688"/>
            </a:lvl7pPr>
            <a:lvl8pPr>
              <a:defRPr sz="1688"/>
            </a:lvl8pPr>
            <a:lvl9pPr>
              <a:defRPr sz="1688"/>
            </a:lvl9pPr>
          </a:lstStyle>
          <a:p>
            <a:pPr lvl="0"/>
            <a:r>
              <a:rPr lang="en-US" dirty="0" smtClean="0"/>
              <a:t>Click to edit Master text styles</a:t>
            </a:r>
          </a:p>
        </p:txBody>
      </p:sp>
      <p:sp>
        <p:nvSpPr>
          <p:cNvPr id="15" name="Content Placeholder 1"/>
          <p:cNvSpPr>
            <a:spLocks noGrp="1"/>
          </p:cNvSpPr>
          <p:nvPr>
            <p:ph idx="12"/>
          </p:nvPr>
        </p:nvSpPr>
        <p:spPr>
          <a:xfrm>
            <a:off x="4835549" y="1297154"/>
            <a:ext cx="1903887" cy="834691"/>
          </a:xfrm>
          <a:prstGeom prst="rect">
            <a:avLst/>
          </a:prstGeom>
        </p:spPr>
        <p:txBody>
          <a:bodyPr/>
          <a:lstStyle>
            <a:lvl1pPr>
              <a:buNone/>
              <a:defRPr/>
            </a:lvl1pPr>
          </a:lstStyle>
          <a:p>
            <a:pPr lvl="0"/>
            <a:endParaRPr lang="en-US" dirty="0"/>
          </a:p>
        </p:txBody>
      </p:sp>
      <p:sp>
        <p:nvSpPr>
          <p:cNvPr id="17" name="Text Placeholder 2"/>
          <p:cNvSpPr>
            <a:spLocks noGrp="1"/>
          </p:cNvSpPr>
          <p:nvPr>
            <p:ph type="body" idx="1"/>
          </p:nvPr>
        </p:nvSpPr>
        <p:spPr>
          <a:xfrm>
            <a:off x="2627842" y="1849830"/>
            <a:ext cx="2761534" cy="341470"/>
          </a:xfrm>
          <a:prstGeom prst="rect">
            <a:avLst/>
          </a:prstGeom>
        </p:spPr>
        <p:txBody>
          <a:bodyPr anchor="b"/>
          <a:lstStyle>
            <a:lvl1pPr marL="0" indent="0">
              <a:buNone/>
              <a:defRPr sz="1125" b="1" u="sng"/>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dirty="0" smtClean="0"/>
              <a:t>Click to edit Master text styles</a:t>
            </a:r>
          </a:p>
        </p:txBody>
      </p:sp>
      <p:sp>
        <p:nvSpPr>
          <p:cNvPr id="21" name="Text Placeholder 2"/>
          <p:cNvSpPr>
            <a:spLocks noGrp="1"/>
          </p:cNvSpPr>
          <p:nvPr>
            <p:ph type="body" idx="14"/>
          </p:nvPr>
        </p:nvSpPr>
        <p:spPr>
          <a:xfrm>
            <a:off x="6061623" y="2605590"/>
            <a:ext cx="2761534" cy="341470"/>
          </a:xfrm>
          <a:prstGeom prst="rect">
            <a:avLst/>
          </a:prstGeom>
        </p:spPr>
        <p:txBody>
          <a:bodyPr anchor="b"/>
          <a:lstStyle>
            <a:lvl1pPr marL="0" indent="0">
              <a:buNone/>
              <a:defRPr sz="1125" b="1" u="sng"/>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dirty="0" smtClean="0"/>
              <a:t>Click to edit Master text styles</a:t>
            </a:r>
          </a:p>
        </p:txBody>
      </p:sp>
      <p:sp>
        <p:nvSpPr>
          <p:cNvPr id="23" name="Text Placeholder 2"/>
          <p:cNvSpPr>
            <a:spLocks noGrp="1"/>
          </p:cNvSpPr>
          <p:nvPr>
            <p:ph type="body" idx="16"/>
          </p:nvPr>
        </p:nvSpPr>
        <p:spPr>
          <a:xfrm>
            <a:off x="2627842" y="4248626"/>
            <a:ext cx="2761534" cy="341470"/>
          </a:xfrm>
          <a:prstGeom prst="rect">
            <a:avLst/>
          </a:prstGeom>
        </p:spPr>
        <p:txBody>
          <a:bodyPr anchor="b"/>
          <a:lstStyle>
            <a:lvl1pPr marL="0" indent="0">
              <a:buNone/>
              <a:defRPr sz="1125" b="1" u="sng"/>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dirty="0" smtClean="0"/>
              <a:t>Click to edit Master text styles</a:t>
            </a:r>
          </a:p>
        </p:txBody>
      </p:sp>
      <p:sp>
        <p:nvSpPr>
          <p:cNvPr id="25" name="Content Placeholder 3"/>
          <p:cNvSpPr>
            <a:spLocks noGrp="1"/>
          </p:cNvSpPr>
          <p:nvPr>
            <p:ph sz="half" idx="17"/>
          </p:nvPr>
        </p:nvSpPr>
        <p:spPr>
          <a:xfrm>
            <a:off x="2625923" y="2208921"/>
            <a:ext cx="2788289" cy="2058529"/>
          </a:xfrm>
          <a:prstGeom prst="rect">
            <a:avLst/>
          </a:prstGeom>
        </p:spPr>
        <p:txBody>
          <a:bodyPr/>
          <a:lstStyle>
            <a:lvl1pPr marL="214313" indent="-214313">
              <a:lnSpc>
                <a:spcPct val="100000"/>
              </a:lnSpc>
              <a:spcBef>
                <a:spcPts val="0"/>
              </a:spcBef>
              <a:spcAft>
                <a:spcPts val="0"/>
              </a:spcAft>
              <a:buFont typeface="Wingdings" pitchFamily="2" charset="2"/>
              <a:buChar char="§"/>
              <a:defRPr sz="1031"/>
            </a:lvl1pPr>
            <a:lvl2pPr marL="428625" indent="-214313">
              <a:lnSpc>
                <a:spcPct val="100000"/>
              </a:lnSpc>
              <a:spcAft>
                <a:spcPts val="0"/>
              </a:spcAft>
              <a:buFont typeface="Wingdings" pitchFamily="2" charset="2"/>
              <a:buChar char="Ø"/>
              <a:defRPr sz="1031"/>
            </a:lvl2pPr>
            <a:lvl3pPr marL="642938" indent="-214313">
              <a:lnSpc>
                <a:spcPct val="100000"/>
              </a:lnSpc>
              <a:spcAft>
                <a:spcPts val="0"/>
              </a:spcAft>
              <a:defRPr sz="1031"/>
            </a:lvl3pPr>
            <a:lvl4pPr marL="857250" indent="-214313">
              <a:lnSpc>
                <a:spcPct val="100000"/>
              </a:lnSpc>
              <a:spcAft>
                <a:spcPts val="0"/>
              </a:spcAft>
              <a:defRPr sz="1031"/>
            </a:lvl4pPr>
            <a:lvl5pPr marL="1071563" indent="-214313">
              <a:lnSpc>
                <a:spcPct val="100000"/>
              </a:lnSpc>
              <a:spcAft>
                <a:spcPts val="0"/>
              </a:spcAft>
              <a:defRPr sz="1031"/>
            </a:lvl5pPr>
            <a:lvl6pPr>
              <a:defRPr sz="1688"/>
            </a:lvl6pPr>
            <a:lvl7pPr>
              <a:defRPr sz="1688"/>
            </a:lvl7pPr>
            <a:lvl8pPr>
              <a:defRPr sz="1688"/>
            </a:lvl8pPr>
            <a:lvl9pPr>
              <a:defRPr sz="168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3"/>
          <p:cNvSpPr>
            <a:spLocks noGrp="1"/>
          </p:cNvSpPr>
          <p:nvPr>
            <p:ph sz="half" idx="18"/>
          </p:nvPr>
        </p:nvSpPr>
        <p:spPr>
          <a:xfrm>
            <a:off x="2622098" y="4619076"/>
            <a:ext cx="2788289" cy="2058529"/>
          </a:xfrm>
          <a:prstGeom prst="rect">
            <a:avLst/>
          </a:prstGeom>
        </p:spPr>
        <p:txBody>
          <a:bodyPr/>
          <a:lstStyle>
            <a:lvl1pPr marL="214313" indent="-214313">
              <a:lnSpc>
                <a:spcPct val="100000"/>
              </a:lnSpc>
              <a:spcBef>
                <a:spcPts val="0"/>
              </a:spcBef>
              <a:spcAft>
                <a:spcPts val="0"/>
              </a:spcAft>
              <a:buFont typeface="Wingdings" pitchFamily="2" charset="2"/>
              <a:buChar char="§"/>
              <a:defRPr sz="1031"/>
            </a:lvl1pPr>
            <a:lvl2pPr marL="428625" indent="-214313">
              <a:lnSpc>
                <a:spcPct val="100000"/>
              </a:lnSpc>
              <a:spcAft>
                <a:spcPts val="0"/>
              </a:spcAft>
              <a:buFont typeface="Wingdings" pitchFamily="2" charset="2"/>
              <a:buChar char="Ø"/>
              <a:defRPr sz="1031"/>
            </a:lvl2pPr>
            <a:lvl3pPr marL="642938" indent="-214313">
              <a:lnSpc>
                <a:spcPct val="100000"/>
              </a:lnSpc>
              <a:spcAft>
                <a:spcPts val="0"/>
              </a:spcAft>
              <a:defRPr sz="1031"/>
            </a:lvl3pPr>
            <a:lvl4pPr marL="857250" indent="-214313">
              <a:lnSpc>
                <a:spcPct val="100000"/>
              </a:lnSpc>
              <a:spcAft>
                <a:spcPts val="0"/>
              </a:spcAft>
              <a:defRPr sz="1031"/>
            </a:lvl4pPr>
            <a:lvl5pPr marL="1071563" indent="-214313">
              <a:lnSpc>
                <a:spcPct val="100000"/>
              </a:lnSpc>
              <a:spcAft>
                <a:spcPts val="0"/>
              </a:spcAft>
              <a:defRPr sz="1031"/>
            </a:lvl5pPr>
            <a:lvl6pPr>
              <a:defRPr sz="1688"/>
            </a:lvl6pPr>
            <a:lvl7pPr>
              <a:defRPr sz="1688"/>
            </a:lvl7pPr>
            <a:lvl8pPr>
              <a:defRPr sz="1688"/>
            </a:lvl8pPr>
            <a:lvl9pPr>
              <a:defRPr sz="168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3"/>
          <p:cNvSpPr>
            <a:spLocks noGrp="1"/>
          </p:cNvSpPr>
          <p:nvPr>
            <p:ph sz="half" idx="19"/>
          </p:nvPr>
        </p:nvSpPr>
        <p:spPr>
          <a:xfrm>
            <a:off x="6048238" y="2983455"/>
            <a:ext cx="2788289" cy="2058529"/>
          </a:xfrm>
          <a:prstGeom prst="rect">
            <a:avLst/>
          </a:prstGeom>
        </p:spPr>
        <p:txBody>
          <a:bodyPr/>
          <a:lstStyle>
            <a:lvl1pPr marL="214313" indent="-214313">
              <a:lnSpc>
                <a:spcPct val="100000"/>
              </a:lnSpc>
              <a:spcBef>
                <a:spcPts val="0"/>
              </a:spcBef>
              <a:spcAft>
                <a:spcPts val="0"/>
              </a:spcAft>
              <a:buFont typeface="Wingdings" pitchFamily="2" charset="2"/>
              <a:buChar char="§"/>
              <a:defRPr sz="1031"/>
            </a:lvl1pPr>
            <a:lvl2pPr marL="428625" indent="-214313">
              <a:lnSpc>
                <a:spcPct val="100000"/>
              </a:lnSpc>
              <a:spcAft>
                <a:spcPts val="0"/>
              </a:spcAft>
              <a:buFont typeface="Wingdings" pitchFamily="2" charset="2"/>
              <a:buChar char="Ø"/>
              <a:defRPr sz="1031"/>
            </a:lvl2pPr>
            <a:lvl3pPr marL="642938" indent="-214313">
              <a:lnSpc>
                <a:spcPct val="100000"/>
              </a:lnSpc>
              <a:spcAft>
                <a:spcPts val="0"/>
              </a:spcAft>
              <a:defRPr sz="1031"/>
            </a:lvl3pPr>
            <a:lvl4pPr marL="857250" indent="-214313">
              <a:lnSpc>
                <a:spcPct val="100000"/>
              </a:lnSpc>
              <a:spcAft>
                <a:spcPts val="0"/>
              </a:spcAft>
              <a:defRPr sz="1031"/>
            </a:lvl4pPr>
            <a:lvl5pPr marL="1071563" indent="-214313">
              <a:lnSpc>
                <a:spcPct val="100000"/>
              </a:lnSpc>
              <a:spcAft>
                <a:spcPts val="0"/>
              </a:spcAft>
              <a:defRPr sz="1031"/>
            </a:lvl5pPr>
            <a:lvl6pPr>
              <a:defRPr sz="1688"/>
            </a:lvl6pPr>
            <a:lvl7pPr>
              <a:defRPr sz="1688"/>
            </a:lvl7pPr>
            <a:lvl8pPr>
              <a:defRPr sz="1688"/>
            </a:lvl8pPr>
            <a:lvl9pPr>
              <a:defRPr sz="168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97468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20140A-68F6-4F82-AE30-A316A3E4FCB9}" type="datetime1">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7193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CBCDFA-2174-47C6-8ACE-69F557E51D94}" type="datetime1">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36679866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DBA549-16B5-45EA-A3EC-4533EC1F3A51}" type="datetime1">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292951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F73CD5-5973-4D9C-8C8A-7DD951B9464D}" type="datetime1">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377160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925BEE-9142-4032-8A20-290A3285105C}" type="datetime1">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424545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AAA10-B68B-46A1-8F97-20BF0697DE33}" type="datetime1">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411578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6C608-25A8-417E-8999-C8E036B5D763}" type="datetime1">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69078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ECA9E-2D41-4D63-8BD7-89CC17E457B6}" type="datetime1">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F0473-B436-4FE2-9BA8-6EA5EE453019}" type="slidenum">
              <a:rPr lang="en-US" smtClean="0"/>
              <a:t>‹#›</a:t>
            </a:fld>
            <a:endParaRPr lang="en-US"/>
          </a:p>
        </p:txBody>
      </p:sp>
    </p:spTree>
    <p:extLst>
      <p:ext uri="{BB962C8B-B14F-4D97-AF65-F5344CB8AC3E}">
        <p14:creationId xmlns:p14="http://schemas.microsoft.com/office/powerpoint/2010/main" val="290998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55B17-CE98-45D2-A211-4CB941DCFD76}" type="datetime1">
              <a:rPr lang="en-US" smtClean="0"/>
              <a:t>11/16/2016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F0473-B436-4FE2-9BA8-6EA5EE453019}" type="slidenum">
              <a:rPr lang="en-US" smtClean="0"/>
              <a:t>‹#›</a:t>
            </a:fld>
            <a:endParaRPr lang="en-US"/>
          </a:p>
        </p:txBody>
      </p:sp>
    </p:spTree>
    <p:extLst>
      <p:ext uri="{BB962C8B-B14F-4D97-AF65-F5344CB8AC3E}">
        <p14:creationId xmlns:p14="http://schemas.microsoft.com/office/powerpoint/2010/main" val="2861136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tm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6.wmf"/><Relationship Id="rId18" Type="http://schemas.openxmlformats.org/officeDocument/2006/relationships/hyperlink" Target="http://www.ametek.com/" TargetMode="External"/><Relationship Id="rId26" Type="http://schemas.openxmlformats.org/officeDocument/2006/relationships/hyperlink" Target="http://www.pennzoil.com/default.html" TargetMode="External"/><Relationship Id="rId39" Type="http://schemas.openxmlformats.org/officeDocument/2006/relationships/image" Target="../media/image37.png"/><Relationship Id="rId3" Type="http://schemas.openxmlformats.org/officeDocument/2006/relationships/notesSlide" Target="../notesSlides/notesSlide10.xml"/><Relationship Id="rId21" Type="http://schemas.openxmlformats.org/officeDocument/2006/relationships/image" Target="../media/image20.png"/><Relationship Id="rId34" Type="http://schemas.openxmlformats.org/officeDocument/2006/relationships/image" Target="../media/image32.png"/><Relationship Id="rId7" Type="http://schemas.openxmlformats.org/officeDocument/2006/relationships/image" Target="../media/image10.emf"/><Relationship Id="rId12" Type="http://schemas.openxmlformats.org/officeDocument/2006/relationships/oleObject" Target="../embeddings/oleObject1.bin"/><Relationship Id="rId17" Type="http://schemas.openxmlformats.org/officeDocument/2006/relationships/image" Target="../media/image18.emf"/><Relationship Id="rId25" Type="http://schemas.openxmlformats.org/officeDocument/2006/relationships/image" Target="../media/image24.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slideLayout" Target="../slideLayouts/slideLayout6.xml"/><Relationship Id="rId16" Type="http://schemas.openxmlformats.org/officeDocument/2006/relationships/image" Target="../media/image17.png"/><Relationship Id="rId20" Type="http://schemas.openxmlformats.org/officeDocument/2006/relationships/hyperlink" Target="http://www.uhs.com/uhsweb/uhsweb.nsf" TargetMode="External"/><Relationship Id="rId29"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3.png"/><Relationship Id="rId32" Type="http://schemas.openxmlformats.org/officeDocument/2006/relationships/image" Target="../media/image30.jpeg"/><Relationship Id="rId37" Type="http://schemas.openxmlformats.org/officeDocument/2006/relationships/image" Target="../media/image35.png"/><Relationship Id="rId40" Type="http://schemas.openxmlformats.org/officeDocument/2006/relationships/image" Target="../media/image38.tmp"/><Relationship Id="rId5" Type="http://schemas.openxmlformats.org/officeDocument/2006/relationships/image" Target="../media/image8.png"/><Relationship Id="rId15" Type="http://schemas.openxmlformats.org/officeDocument/2006/relationships/image" Target="../media/image16.emf"/><Relationship Id="rId23" Type="http://schemas.openxmlformats.org/officeDocument/2006/relationships/image" Target="../media/image22.jpeg"/><Relationship Id="rId28" Type="http://schemas.openxmlformats.org/officeDocument/2006/relationships/image" Target="../media/image26.png"/><Relationship Id="rId36" Type="http://schemas.openxmlformats.org/officeDocument/2006/relationships/image" Target="../media/image34.jpeg"/><Relationship Id="rId10" Type="http://schemas.openxmlformats.org/officeDocument/2006/relationships/image" Target="../media/image13.png"/><Relationship Id="rId19" Type="http://schemas.openxmlformats.org/officeDocument/2006/relationships/image" Target="../media/image19.jpeg"/><Relationship Id="rId31" Type="http://schemas.openxmlformats.org/officeDocument/2006/relationships/image" Target="../media/image29.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5.emf"/><Relationship Id="rId22" Type="http://schemas.openxmlformats.org/officeDocument/2006/relationships/image" Target="../media/image21.jpe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7.jpeg"/><Relationship Id="rId18" Type="http://schemas.openxmlformats.org/officeDocument/2006/relationships/image" Target="../media/image52.png"/><Relationship Id="rId26" Type="http://schemas.openxmlformats.org/officeDocument/2006/relationships/image" Target="../media/image57.jpeg"/><Relationship Id="rId3" Type="http://schemas.openxmlformats.org/officeDocument/2006/relationships/notesSlide" Target="../notesSlides/notesSlide11.xml"/><Relationship Id="rId21" Type="http://schemas.openxmlformats.org/officeDocument/2006/relationships/image" Target="../media/image54.jpeg"/><Relationship Id="rId34" Type="http://schemas.openxmlformats.org/officeDocument/2006/relationships/image" Target="../media/image65.png"/><Relationship Id="rId7" Type="http://schemas.openxmlformats.org/officeDocument/2006/relationships/image" Target="../media/image43.emf"/><Relationship Id="rId12" Type="http://schemas.openxmlformats.org/officeDocument/2006/relationships/image" Target="../media/image46.emf"/><Relationship Id="rId17" Type="http://schemas.openxmlformats.org/officeDocument/2006/relationships/image" Target="../media/image51.wmf"/><Relationship Id="rId25" Type="http://schemas.openxmlformats.org/officeDocument/2006/relationships/image" Target="../media/image56.jpeg"/><Relationship Id="rId33" Type="http://schemas.openxmlformats.org/officeDocument/2006/relationships/image" Target="../media/image64.jpeg"/><Relationship Id="rId2" Type="http://schemas.openxmlformats.org/officeDocument/2006/relationships/slideLayout" Target="../slideLayouts/slideLayout6.xml"/><Relationship Id="rId16" Type="http://schemas.openxmlformats.org/officeDocument/2006/relationships/image" Target="../media/image50.png"/><Relationship Id="rId20" Type="http://schemas.openxmlformats.org/officeDocument/2006/relationships/image" Target="../media/image53.png"/><Relationship Id="rId29" Type="http://schemas.openxmlformats.org/officeDocument/2006/relationships/image" Target="../media/image60.jpeg"/><Relationship Id="rId1" Type="http://schemas.openxmlformats.org/officeDocument/2006/relationships/vmlDrawing" Target="../drawings/vmlDrawing2.vml"/><Relationship Id="rId6" Type="http://schemas.openxmlformats.org/officeDocument/2006/relationships/image" Target="../media/image42.emf"/><Relationship Id="rId11" Type="http://schemas.openxmlformats.org/officeDocument/2006/relationships/image" Target="../media/image39.wmf"/><Relationship Id="rId24" Type="http://schemas.openxmlformats.org/officeDocument/2006/relationships/image" Target="../media/image55.jpeg"/><Relationship Id="rId32" Type="http://schemas.openxmlformats.org/officeDocument/2006/relationships/image" Target="../media/image63.png"/><Relationship Id="rId5" Type="http://schemas.openxmlformats.org/officeDocument/2006/relationships/image" Target="../media/image41.png"/><Relationship Id="rId15" Type="http://schemas.openxmlformats.org/officeDocument/2006/relationships/image" Target="../media/image49.wmf"/><Relationship Id="rId23" Type="http://schemas.openxmlformats.org/officeDocument/2006/relationships/image" Target="../media/image22.jpeg"/><Relationship Id="rId28" Type="http://schemas.openxmlformats.org/officeDocument/2006/relationships/image" Target="../media/image59.png"/><Relationship Id="rId36" Type="http://schemas.openxmlformats.org/officeDocument/2006/relationships/image" Target="../media/image67.png"/><Relationship Id="rId10" Type="http://schemas.openxmlformats.org/officeDocument/2006/relationships/oleObject" Target="../embeddings/oleObject2.bin"/><Relationship Id="rId19" Type="http://schemas.openxmlformats.org/officeDocument/2006/relationships/hyperlink" Target="http://www.bca-corp.com/index.php" TargetMode="External"/><Relationship Id="rId31" Type="http://schemas.openxmlformats.org/officeDocument/2006/relationships/image" Target="../media/image62.wmf"/><Relationship Id="rId4" Type="http://schemas.openxmlformats.org/officeDocument/2006/relationships/image" Target="../media/image40.wmf"/><Relationship Id="rId9" Type="http://schemas.openxmlformats.org/officeDocument/2006/relationships/image" Target="../media/image45.emf"/><Relationship Id="rId14" Type="http://schemas.openxmlformats.org/officeDocument/2006/relationships/image" Target="../media/image48.jpeg"/><Relationship Id="rId22" Type="http://schemas.openxmlformats.org/officeDocument/2006/relationships/image" Target="../media/image21.jpeg"/><Relationship Id="rId27" Type="http://schemas.openxmlformats.org/officeDocument/2006/relationships/image" Target="../media/image58.jpeg"/><Relationship Id="rId30" Type="http://schemas.openxmlformats.org/officeDocument/2006/relationships/image" Target="../media/image61.png"/><Relationship Id="rId35"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9.tmp"/><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1.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5.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7.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5.tmp"/><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tmp"/><Relationship Id="rId4" Type="http://schemas.openxmlformats.org/officeDocument/2006/relationships/image" Target="../media/image4.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914400" y="1801906"/>
            <a:ext cx="7315200" cy="3447098"/>
          </a:xfrm>
          <a:prstGeom prst="rect">
            <a:avLst/>
          </a:prstGeom>
          <a:noFill/>
        </p:spPr>
        <p:txBody>
          <a:bodyPr wrap="square" rtlCol="0">
            <a:spAutoFit/>
          </a:bodyPr>
          <a:lstStyle/>
          <a:p>
            <a:pPr algn="ctr"/>
            <a:endParaRPr lang="en-US" sz="12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Qorval Maritime</a:t>
            </a:r>
          </a:p>
          <a:p>
            <a:endParaRPr lang="en-US" sz="2000" dirty="0" smtClean="0">
              <a:latin typeface="Arial" panose="020B0604020202020204" pitchFamily="34" charset="0"/>
              <a:cs typeface="Arial" panose="020B0604020202020204" pitchFamily="34" charset="0"/>
            </a:endParaRPr>
          </a:p>
          <a:p>
            <a:pPr algn="ctr"/>
            <a:endParaRPr lang="en-US" sz="2000" dirty="0" smtClean="0">
              <a:latin typeface="Arial" panose="020B0604020202020204" pitchFamily="34" charset="0"/>
              <a:cs typeface="Arial" panose="020B0604020202020204" pitchFamily="34" charset="0"/>
            </a:endParaRPr>
          </a:p>
          <a:p>
            <a:pPr algn="ctr"/>
            <a:r>
              <a:rPr lang="en-US" sz="2000" dirty="0" smtClean="0">
                <a:latin typeface="Arial" panose="020B0604020202020204" pitchFamily="34" charset="0"/>
                <a:cs typeface="Arial" panose="020B0604020202020204" pitchFamily="34" charset="0"/>
              </a:rPr>
              <a:t>Practice and Firm Overview</a:t>
            </a:r>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1400" b="1" dirty="0" smtClean="0">
              <a:solidFill>
                <a:prstClr val="black"/>
              </a:solidFill>
              <a:latin typeface="Arial" panose="020B0604020202020204" pitchFamily="34" charset="0"/>
              <a:cs typeface="Arial" panose="020B0604020202020204" pitchFamily="34" charset="0"/>
            </a:endParaRPr>
          </a:p>
          <a:p>
            <a:endParaRPr lang="en-US" sz="1400" b="1" dirty="0">
              <a:solidFill>
                <a:prstClr val="black"/>
              </a:solidFill>
              <a:latin typeface="Arial" panose="020B0604020202020204" pitchFamily="34" charset="0"/>
              <a:cs typeface="Arial" panose="020B0604020202020204" pitchFamily="34" charset="0"/>
            </a:endParaRPr>
          </a:p>
          <a:p>
            <a:endParaRPr lang="en-US" sz="1400" b="1" dirty="0" smtClean="0">
              <a:solidFill>
                <a:prstClr val="black"/>
              </a:solidFill>
              <a:latin typeface="Arial" panose="020B0604020202020204" pitchFamily="34" charset="0"/>
              <a:cs typeface="Arial" panose="020B0604020202020204" pitchFamily="34" charset="0"/>
            </a:endParaRPr>
          </a:p>
          <a:p>
            <a:endParaRPr lang="en-US" sz="1400" b="1" dirty="0">
              <a:solidFill>
                <a:prstClr val="black"/>
              </a:solidFill>
              <a:latin typeface="Arial" panose="020B0604020202020204" pitchFamily="34" charset="0"/>
              <a:cs typeface="Arial" panose="020B0604020202020204" pitchFamily="34" charset="0"/>
            </a:endParaRPr>
          </a:p>
          <a:p>
            <a:r>
              <a:rPr lang="en-US" sz="1400" dirty="0" smtClean="0">
                <a:solidFill>
                  <a:prstClr val="black"/>
                </a:solidFill>
                <a:latin typeface="Arial" panose="020B0604020202020204" pitchFamily="34" charset="0"/>
                <a:cs typeface="Arial" panose="020B0604020202020204" pitchFamily="34" charset="0"/>
              </a:rPr>
              <a:t>November 2016</a:t>
            </a:r>
          </a:p>
          <a:p>
            <a:endParaRPr lang="en-US" sz="1400" b="1" dirty="0" smtClean="0">
              <a:solidFill>
                <a:prstClr val="black"/>
              </a:solidFill>
              <a:latin typeface="Arial" panose="020B0604020202020204" pitchFamily="34" charset="0"/>
              <a:cs typeface="Arial" panose="020B0604020202020204" pitchFamily="34" charset="0"/>
            </a:endParaRPr>
          </a:p>
          <a:p>
            <a:endParaRPr lang="en-US" sz="1400" b="1" dirty="0" smtClean="0">
              <a:solidFill>
                <a:prstClr val="black"/>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914400" y="4916250"/>
            <a:ext cx="7315200" cy="0"/>
          </a:xfrm>
          <a:prstGeom prst="line">
            <a:avLst/>
          </a:prstGeom>
          <a:ln w="31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3587" y="5576888"/>
            <a:ext cx="2172003" cy="628738"/>
          </a:xfrm>
          <a:prstGeom prst="rect">
            <a:avLst/>
          </a:prstGeom>
        </p:spPr>
      </p:pic>
    </p:spTree>
    <p:extLst>
      <p:ext uri="{BB962C8B-B14F-4D97-AF65-F5344CB8AC3E}">
        <p14:creationId xmlns:p14="http://schemas.microsoft.com/office/powerpoint/2010/main" val="170409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facetandwinerackonly[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9091" y="4592836"/>
            <a:ext cx="1340941" cy="31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6" name="Group 3"/>
          <p:cNvGrpSpPr>
            <a:grpSpLocks/>
          </p:cNvGrpSpPr>
          <p:nvPr/>
        </p:nvGrpSpPr>
        <p:grpSpPr bwMode="auto">
          <a:xfrm>
            <a:off x="7483078" y="1415356"/>
            <a:ext cx="1079004" cy="949619"/>
            <a:chOff x="3904" y="1449"/>
            <a:chExt cx="1426" cy="1269"/>
          </a:xfrm>
        </p:grpSpPr>
        <p:pic>
          <p:nvPicPr>
            <p:cNvPr id="31781" name="Picture 4" descr="Agc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9" y="1449"/>
              <a:ext cx="800"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2" name="Text Box 5"/>
            <p:cNvSpPr txBox="1">
              <a:spLocks noChangeArrowheads="1"/>
            </p:cNvSpPr>
            <p:nvPr/>
          </p:nvSpPr>
          <p:spPr bwMode="auto">
            <a:xfrm>
              <a:off x="3904" y="2016"/>
              <a:ext cx="1426" cy="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algn="ctr">
                <a:spcBef>
                  <a:spcPct val="50000"/>
                </a:spcBef>
              </a:pPr>
              <a:r>
                <a:rPr lang="en-US" altLang="en-US" sz="938">
                  <a:solidFill>
                    <a:schemeClr val="tx1"/>
                  </a:solidFill>
                </a:rPr>
                <a:t>Anchor Glass Container Corp.</a:t>
              </a:r>
            </a:p>
          </p:txBody>
        </p:sp>
      </p:grpSp>
      <p:pic>
        <p:nvPicPr>
          <p:cNvPr id="31747" name="Picture 6" descr="polaroid-logo_1fa89"/>
          <p:cNvPicPr>
            <a:picLocks noChangeAspect="1" noChangeArrowheads="1"/>
          </p:cNvPicPr>
          <p:nvPr/>
        </p:nvPicPr>
        <p:blipFill>
          <a:blip r:embed="rId6">
            <a:extLst>
              <a:ext uri="{28A0092B-C50C-407E-A947-70E740481C1C}">
                <a14:useLocalDpi xmlns:a14="http://schemas.microsoft.com/office/drawing/2010/main" val="0"/>
              </a:ext>
            </a:extLst>
          </a:blip>
          <a:srcRect r="54967"/>
          <a:stretch>
            <a:fillRect/>
          </a:stretch>
        </p:blipFill>
        <p:spPr bwMode="auto">
          <a:xfrm>
            <a:off x="382489" y="3239989"/>
            <a:ext cx="2071688" cy="31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016" y="2489896"/>
            <a:ext cx="1486793"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descr="Avborne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7997" y="2099965"/>
            <a:ext cx="2055316" cy="3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descr="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8208" y="1354337"/>
            <a:ext cx="1802308" cy="43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2" descr="VCL_Logo-WIN-2"/>
          <p:cNvPicPr>
            <a:picLocks noChangeAspect="1" noChangeArrowheads="1"/>
          </p:cNvPicPr>
          <p:nvPr/>
        </p:nvPicPr>
        <p:blipFill>
          <a:blip r:embed="rId10"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609333" y="2716114"/>
            <a:ext cx="1942207" cy="3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3" descr="DeeHowa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4145" y="2598540"/>
            <a:ext cx="1476375" cy="5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Rectangle 26"/>
          <p:cNvSpPr>
            <a:spLocks noGrp="1" noChangeArrowheads="1"/>
          </p:cNvSpPr>
          <p:nvPr>
            <p:ph type="title"/>
          </p:nvPr>
        </p:nvSpPr>
        <p:spPr bwMode="auto">
          <a:xfrm>
            <a:off x="723305" y="816172"/>
            <a:ext cx="8102203" cy="369094"/>
          </a:xfrm>
          <a:ln>
            <a:miter lim="800000"/>
            <a:headEnd/>
            <a:tailEnd/>
          </a:ln>
        </p:spPr>
        <p:txBody>
          <a:bodyPr>
            <a:normAutofit fontScale="90000"/>
          </a:bodyPr>
          <a:lstStyle/>
          <a:p>
            <a:pPr eaLnBrk="1" hangingPunct="1">
              <a:defRPr/>
            </a:pPr>
            <a:r>
              <a:rPr lang="en-US" dirty="0" smtClean="0">
                <a:solidFill>
                  <a:schemeClr val="tx1"/>
                </a:solidFill>
                <a:ea typeface="+mj-ea"/>
                <a:cs typeface="+mj-cs"/>
              </a:rPr>
              <a:t>REPRESENTATIVE  ENGAGEMENTS</a:t>
            </a:r>
            <a:endParaRPr lang="en-US" dirty="0" smtClean="0">
              <a:ea typeface="+mj-ea"/>
              <a:cs typeface="+mj-cs"/>
            </a:endParaRPr>
          </a:p>
        </p:txBody>
      </p:sp>
      <p:graphicFrame>
        <p:nvGraphicFramePr>
          <p:cNvPr id="31754" name="Object 18"/>
          <p:cNvGraphicFramePr>
            <a:graphicFrameLocks noGrp="1" noChangeAspect="1"/>
          </p:cNvGraphicFramePr>
          <p:nvPr>
            <p:ph idx="4294967295"/>
          </p:nvPr>
        </p:nvGraphicFramePr>
        <p:xfrm>
          <a:off x="398859" y="1326060"/>
          <a:ext cx="3083719" cy="806648"/>
        </p:xfrm>
        <a:graphic>
          <a:graphicData uri="http://schemas.openxmlformats.org/presentationml/2006/ole">
            <mc:AlternateContent xmlns:mc="http://schemas.openxmlformats.org/markup-compatibility/2006">
              <mc:Choice xmlns:v="urn:schemas-microsoft-com:vml" Requires="v">
                <p:oleObj spid="_x0000_s7398" name="Picture" r:id="rId12" imgW="2099621" imgH="550770" progId="Word.Picture.8">
                  <p:embed/>
                </p:oleObj>
              </mc:Choice>
              <mc:Fallback>
                <p:oleObj name="Picture" r:id="rId12" imgW="2099621" imgH="550770" progId="Word.Picture.8">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859" y="1326060"/>
                        <a:ext cx="3083719" cy="80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1755"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0965" y="1992809"/>
            <a:ext cx="1087933" cy="4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26942" y="1973461"/>
            <a:ext cx="1611808" cy="47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21" descr="AAGLogo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23013" y="4927700"/>
            <a:ext cx="973336" cy="63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54515" y="3369469"/>
            <a:ext cx="805161" cy="85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Rectangle 24"/>
          <p:cNvSpPr>
            <a:spLocks noChangeArrowheads="1"/>
          </p:cNvSpPr>
          <p:nvPr/>
        </p:nvSpPr>
        <p:spPr bwMode="auto">
          <a:xfrm>
            <a:off x="583406" y="825997"/>
            <a:ext cx="771525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1313" i="1">
              <a:solidFill>
                <a:schemeClr val="tx2"/>
              </a:solidFill>
            </a:endParaRPr>
          </a:p>
        </p:txBody>
      </p:sp>
      <p:pic>
        <p:nvPicPr>
          <p:cNvPr id="31760" name="Picture 29" descr="hom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13770" y="3303985"/>
            <a:ext cx="1757660"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32" descr="uhslogo">
            <a:hlinkClick r:id="rId20"/>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999" y="5816204"/>
            <a:ext cx="1415355" cy="59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2" name="Group 20"/>
          <p:cNvGrpSpPr>
            <a:grpSpLocks/>
          </p:cNvGrpSpPr>
          <p:nvPr/>
        </p:nvGrpSpPr>
        <p:grpSpPr bwMode="auto">
          <a:xfrm>
            <a:off x="71438" y="-2976"/>
            <a:ext cx="9001125" cy="678656"/>
            <a:chOff x="0" y="-2"/>
            <a:chExt cx="5768" cy="456"/>
          </a:xfrm>
        </p:grpSpPr>
        <p:sp>
          <p:nvSpPr>
            <p:cNvPr id="31778"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31779" name="Picture 13" descr="r2b_black_v2"/>
            <p:cNvPicPr>
              <a:picLocks noChangeAspect="1" noChangeArrowheads="1"/>
            </p:cNvPicPr>
            <p:nvPr/>
          </p:nvPicPr>
          <p:blipFill>
            <a:blip r:embed="rId22"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1" descr="qorval_black2"/>
            <p:cNvPicPr>
              <a:picLocks noChangeAspect="1" noChangeArrowheads="1"/>
            </p:cNvPicPr>
            <p:nvPr/>
          </p:nvPicPr>
          <p:blipFill>
            <a:blip r:embed="rId23"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63" name="Content Placeholder 6" descr="syntaxbrillian.bmp"/>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62571" y="2025552"/>
            <a:ext cx="1683247" cy="24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2"/>
          <p:cNvPicPr>
            <a:picLocks noChangeAspect="1" noChangeArrowheads="1"/>
          </p:cNvPicPr>
          <p:nvPr/>
        </p:nvPicPr>
        <p:blipFill>
          <a:blip r:embed="rId25">
            <a:extLst>
              <a:ext uri="{28A0092B-C50C-407E-A947-70E740481C1C}">
                <a14:useLocalDpi xmlns:a14="http://schemas.microsoft.com/office/drawing/2010/main" val="0"/>
              </a:ext>
            </a:extLst>
          </a:blip>
          <a:srcRect l="2083" t="14815" r="84721" b="77779"/>
          <a:stretch>
            <a:fillRect/>
          </a:stretch>
        </p:blipFill>
        <p:spPr bwMode="auto">
          <a:xfrm>
            <a:off x="2914055" y="1370708"/>
            <a:ext cx="1064122" cy="44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8" descr="Logo White B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539633" y="2540497"/>
            <a:ext cx="1009055" cy="57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 descr="P:\Logos\cenveo.gif"/>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5903" y="2809875"/>
            <a:ext cx="1419820" cy="24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5364" y="3783211"/>
            <a:ext cx="291256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1" descr="C:\Documents and Settings\tcarlin\Local Settings\Temporary Internet Files\Content.Word\kraft_logo.gif"/>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63293" y="3802559"/>
            <a:ext cx="155823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27" descr="Harbor"/>
          <p:cNvPicPr>
            <a:picLocks noChangeAspect="1" noChangeArrowheads="1"/>
          </p:cNvPicPr>
          <p:nvPr/>
        </p:nvPicPr>
        <p:blipFill>
          <a:blip r:embed="rId31">
            <a:extLst>
              <a:ext uri="{28A0092B-C50C-407E-A947-70E740481C1C}">
                <a14:useLocalDpi xmlns:a14="http://schemas.microsoft.com/office/drawing/2010/main" val="0"/>
              </a:ext>
            </a:extLst>
          </a:blip>
          <a:srcRect l="8784" t="18411"/>
          <a:stretch>
            <a:fillRect/>
          </a:stretch>
        </p:blipFill>
        <p:spPr bwMode="auto">
          <a:xfrm>
            <a:off x="3935015" y="5402461"/>
            <a:ext cx="1370708" cy="70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17"/>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655594" y="4546700"/>
            <a:ext cx="1762125" cy="62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31"/>
          <p:cNvPicPr>
            <a:picLocks noChangeAspect="1" noChangeArrowheads="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430" y="4448474"/>
            <a:ext cx="2189262" cy="51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353223" y="4793755"/>
            <a:ext cx="866180"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4" descr="P:\Logos\Grimes.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23297" y="3211711"/>
            <a:ext cx="138856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37" descr="gulffleet_logo.jp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487418" y="5479852"/>
            <a:ext cx="1921371"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38" descr="ideal image 091809.bmp"/>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84263" y="5219403"/>
            <a:ext cx="2152055"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37" descr="CFS Bank.bmp"/>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5896571" y="3842742"/>
            <a:ext cx="1330523"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38" descr="dig communications.png"/>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89039" y="4886028"/>
            <a:ext cx="785813" cy="158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Screen Clippi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321236" y="1351514"/>
            <a:ext cx="799002" cy="546686"/>
          </a:xfrm>
          <a:prstGeom prst="rect">
            <a:avLst/>
          </a:prstGeom>
        </p:spPr>
      </p:pic>
      <p:sp>
        <p:nvSpPr>
          <p:cNvPr id="3" name="Slide Number Placeholder 2"/>
          <p:cNvSpPr>
            <a:spLocks noGrp="1"/>
          </p:cNvSpPr>
          <p:nvPr>
            <p:ph type="sldNum" sz="quarter" idx="12"/>
          </p:nvPr>
        </p:nvSpPr>
        <p:spPr/>
        <p:txBody>
          <a:bodyPr/>
          <a:lstStyle/>
          <a:p>
            <a:fld id="{4C6F0473-B436-4FE2-9BA8-6EA5EE453019}" type="slidenum">
              <a:rPr lang="en-US" smtClean="0"/>
              <a:t>9</a:t>
            </a:fld>
            <a:endParaRPr lang="en-US"/>
          </a:p>
        </p:txBody>
      </p:sp>
    </p:spTree>
    <p:extLst>
      <p:ext uri="{BB962C8B-B14F-4D97-AF65-F5344CB8AC3E}">
        <p14:creationId xmlns:p14="http://schemas.microsoft.com/office/powerpoint/2010/main" val="336474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735" y="1428750"/>
            <a:ext cx="1427262" cy="72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9" descr="osu_logo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935" y="4485680"/>
            <a:ext cx="1521023"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583" y="1312664"/>
            <a:ext cx="1323082" cy="8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622" y="2777133"/>
            <a:ext cx="1116211" cy="76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078" y="4100215"/>
            <a:ext cx="198834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852" y="2254747"/>
            <a:ext cx="1276945" cy="50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799" name="Object 14"/>
          <p:cNvGraphicFramePr>
            <a:graphicFrameLocks noChangeAspect="1"/>
          </p:cNvGraphicFramePr>
          <p:nvPr/>
        </p:nvGraphicFramePr>
        <p:xfrm>
          <a:off x="992684" y="5109270"/>
          <a:ext cx="1541859" cy="547688"/>
        </p:xfrm>
        <a:graphic>
          <a:graphicData uri="http://schemas.openxmlformats.org/presentationml/2006/ole">
            <mc:AlternateContent xmlns:mc="http://schemas.openxmlformats.org/markup-compatibility/2006">
              <mc:Choice xmlns:v="urn:schemas-microsoft-com:vml" Requires="v">
                <p:oleObj spid="_x0000_s8422" name="Picture" r:id="rId10" imgW="1650492" imgH="582168" progId="Word.Picture.8">
                  <p:embed/>
                </p:oleObj>
              </mc:Choice>
              <mc:Fallback>
                <p:oleObj name="Picture" r:id="rId10" imgW="1650492" imgH="582168" progId="Word.Pictur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2684" y="5109270"/>
                        <a:ext cx="1541859"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80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8871" y="3353099"/>
            <a:ext cx="1601391" cy="40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6" descr="realmex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50914" y="1302246"/>
            <a:ext cx="940594" cy="73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7" descr="TruckPr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40149" y="2238375"/>
            <a:ext cx="1693664"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43466" y="2180333"/>
            <a:ext cx="1400472" cy="94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9" descr="hobokenfloor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1539" y="1330523"/>
            <a:ext cx="3178969" cy="53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43723" y="4976813"/>
            <a:ext cx="2012156" cy="65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22219" y="3458766"/>
            <a:ext cx="958453" cy="54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26" descr="BCALogo">
            <a:hlinkClick r:id="rId19"/>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0629" y="5183685"/>
            <a:ext cx="1851422" cy="81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27" descr="AHM_logo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91857" y="1954114"/>
            <a:ext cx="1521023" cy="62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9" name="Group 20"/>
          <p:cNvGrpSpPr>
            <a:grpSpLocks/>
          </p:cNvGrpSpPr>
          <p:nvPr/>
        </p:nvGrpSpPr>
        <p:grpSpPr bwMode="auto">
          <a:xfrm>
            <a:off x="71438" y="-2976"/>
            <a:ext cx="9001125" cy="678656"/>
            <a:chOff x="0" y="-2"/>
            <a:chExt cx="5768" cy="456"/>
          </a:xfrm>
        </p:grpSpPr>
        <p:sp>
          <p:nvSpPr>
            <p:cNvPr id="33824"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33825" name="Picture 13" descr="r2b_black_v2"/>
            <p:cNvPicPr>
              <a:picLocks noChangeAspect="1" noChangeArrowheads="1"/>
            </p:cNvPicPr>
            <p:nvPr/>
          </p:nvPicPr>
          <p:blipFill>
            <a:blip r:embed="rId22"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28" descr="qorval_black2"/>
            <p:cNvPicPr>
              <a:picLocks noChangeAspect="1" noChangeArrowheads="1"/>
            </p:cNvPicPr>
            <p:nvPr/>
          </p:nvPicPr>
          <p:blipFill>
            <a:blip r:embed="rId23"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10" name="Picture 1" descr="image001"/>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1849" y="3472161"/>
            <a:ext cx="1568648" cy="7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7" descr="healthmor_logo"/>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2203" y="2836664"/>
            <a:ext cx="2043411" cy="47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9461" y="3857625"/>
            <a:ext cx="2751833" cy="35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Picture 15" descr="image002"/>
          <p:cNvPicPr>
            <a:picLocks noChangeAspect="1" noChangeArrowheads="1"/>
          </p:cNvPicPr>
          <p:nvPr/>
        </p:nvPicPr>
        <p:blipFill>
          <a:blip r:embed="rId27">
            <a:clrChange>
              <a:clrFrom>
                <a:srgbClr val="FFF7F9"/>
              </a:clrFrom>
              <a:clrTo>
                <a:srgbClr val="FFF7F9">
                  <a:alpha val="0"/>
                </a:srgbClr>
              </a:clrTo>
            </a:clrChange>
            <a:extLst>
              <a:ext uri="{28A0092B-C50C-407E-A947-70E740481C1C}">
                <a14:useLocalDpi xmlns:a14="http://schemas.microsoft.com/office/drawing/2010/main" val="0"/>
              </a:ext>
            </a:extLst>
          </a:blip>
          <a:srcRect/>
          <a:stretch>
            <a:fillRect/>
          </a:stretch>
        </p:blipFill>
        <p:spPr bwMode="auto">
          <a:xfrm>
            <a:off x="4457403" y="4436567"/>
            <a:ext cx="1867793" cy="41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Picture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4560" y="5773043"/>
            <a:ext cx="1293316" cy="48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Picture 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802810" y="2077641"/>
            <a:ext cx="985242" cy="60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Picture 1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89645" y="4435078"/>
            <a:ext cx="1576089" cy="42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Picture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987356" y="5683747"/>
            <a:ext cx="1519535" cy="67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9" name="Picture 28" descr="image00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75575" y="4874122"/>
            <a:ext cx="1506141"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Picture 7" descr="C:\Documents and Settings\tcarlin\Local Settings\Temporary Internet Files\Content.Word\MHC.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94548" y="2742903"/>
            <a:ext cx="247352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33" descr="enginetics.gif"/>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719216" y="5930801"/>
            <a:ext cx="172343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Picture 33" descr="Fort Dearborn.gif"/>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7326810" y="3283149"/>
            <a:ext cx="1419820" cy="61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34" descr="All Points.png"/>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367981" y="3625453"/>
            <a:ext cx="1287363" cy="54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6"/>
          <p:cNvSpPr txBox="1">
            <a:spLocks noChangeArrowheads="1"/>
          </p:cNvSpPr>
          <p:nvPr/>
        </p:nvSpPr>
        <p:spPr bwMode="auto">
          <a:xfrm>
            <a:off x="723309" y="816171"/>
            <a:ext cx="8102203" cy="369094"/>
          </a:xfrm>
          <a:prstGeom prst="rect">
            <a:avLst/>
          </a:prstGeom>
          <a:ln>
            <a:miter lim="800000"/>
            <a:headEnd/>
            <a:tailEnd/>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dirty="0" smtClean="0"/>
              <a:t>REPRESENTATIVE  ENGAGEMENTS</a:t>
            </a:r>
          </a:p>
        </p:txBody>
      </p:sp>
      <p:sp>
        <p:nvSpPr>
          <p:cNvPr id="3" name="Slide Number Placeholder 2"/>
          <p:cNvSpPr>
            <a:spLocks noGrp="1"/>
          </p:cNvSpPr>
          <p:nvPr>
            <p:ph type="sldNum" sz="quarter" idx="12"/>
          </p:nvPr>
        </p:nvSpPr>
        <p:spPr/>
        <p:txBody>
          <a:bodyPr/>
          <a:lstStyle/>
          <a:p>
            <a:fld id="{4C6F0473-B436-4FE2-9BA8-6EA5EE453019}" type="slidenum">
              <a:rPr lang="en-US" smtClean="0"/>
              <a:t>10</a:t>
            </a:fld>
            <a:endParaRPr lang="en-US"/>
          </a:p>
        </p:txBody>
      </p:sp>
    </p:spTree>
    <p:extLst>
      <p:ext uri="{BB962C8B-B14F-4D97-AF65-F5344CB8AC3E}">
        <p14:creationId xmlns:p14="http://schemas.microsoft.com/office/powerpoint/2010/main" val="415399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508992" y="901898"/>
            <a:ext cx="8102203" cy="369094"/>
          </a:xfrm>
        </p:spPr>
        <p:txBody>
          <a:bodyPr vert="horz" wrap="square" lIns="85725" tIns="42863" rIns="85725" bIns="42863" numCol="1" rtlCol="0" anchor="t" anchorCtr="0" compatLnSpc="1">
            <a:prstTxWarp prst="textNoShape">
              <a:avLst/>
            </a:prstTxWarp>
            <a:normAutofit fontScale="90000"/>
          </a:bodyPr>
          <a:lstStyle/>
          <a:p>
            <a:r>
              <a:rPr lang="en-US" altLang="en-US" dirty="0" err="1" smtClean="0"/>
              <a:t>Qorval</a:t>
            </a:r>
            <a:r>
              <a:rPr lang="en-US" altLang="en-US" dirty="0" smtClean="0"/>
              <a:t> Leadership</a:t>
            </a:r>
            <a:r>
              <a:rPr lang="en-US" altLang="en-US" cap="none" dirty="0" smtClean="0"/>
              <a:t> </a:t>
            </a:r>
            <a:br>
              <a:rPr lang="en-US" altLang="en-US" cap="none" dirty="0" smtClean="0"/>
            </a:br>
            <a:endParaRPr lang="en-US" altLang="en-US" cap="none" dirty="0" smtClean="0"/>
          </a:p>
        </p:txBody>
      </p:sp>
      <p:sp>
        <p:nvSpPr>
          <p:cNvPr id="38914" name="Text Box 10"/>
          <p:cNvSpPr txBox="1">
            <a:spLocks noChangeArrowheads="1"/>
          </p:cNvSpPr>
          <p:nvPr/>
        </p:nvSpPr>
        <p:spPr bwMode="auto">
          <a:xfrm>
            <a:off x="494110" y="1449586"/>
            <a:ext cx="5923359" cy="439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r>
              <a:rPr lang="en-US" altLang="en-US" sz="1600" dirty="0">
                <a:solidFill>
                  <a:schemeClr val="tx1"/>
                </a:solidFill>
                <a:cs typeface="Arial" panose="020B0604020202020204" pitchFamily="34" charset="0"/>
              </a:rPr>
              <a:t>James R. Malone</a:t>
            </a:r>
            <a:r>
              <a:rPr lang="en-US" altLang="en-US" sz="1600" b="0" dirty="0">
                <a:solidFill>
                  <a:schemeClr val="tx1"/>
                </a:solidFill>
                <a:cs typeface="Arial" panose="020B0604020202020204" pitchFamily="34" charset="0"/>
              </a:rPr>
              <a:t>, </a:t>
            </a:r>
            <a:r>
              <a:rPr lang="en-US" altLang="en-US" sz="1600" i="1" dirty="0" smtClean="0">
                <a:solidFill>
                  <a:schemeClr val="tx1"/>
                </a:solidFill>
                <a:cs typeface="Arial" panose="020B0604020202020204" pitchFamily="34" charset="0"/>
              </a:rPr>
              <a:t>Founder </a:t>
            </a:r>
            <a:r>
              <a:rPr lang="en-US" altLang="en-US" sz="1600" i="1" dirty="0">
                <a:solidFill>
                  <a:schemeClr val="tx1"/>
                </a:solidFill>
                <a:cs typeface="Arial" panose="020B0604020202020204" pitchFamily="34" charset="0"/>
              </a:rPr>
              <a:t>and Senior Managing Partner </a:t>
            </a:r>
          </a:p>
          <a:p>
            <a:pPr eaLnBrk="1" hangingPunct="1"/>
            <a:endParaRPr lang="en-US" altLang="en-US" sz="1200" b="0" i="1" dirty="0">
              <a:solidFill>
                <a:schemeClr val="tx1"/>
              </a:solidFill>
              <a:cs typeface="Arial" panose="020B0604020202020204" pitchFamily="34" charset="0"/>
            </a:endParaRPr>
          </a:p>
          <a:p>
            <a:pPr eaLnBrk="1" hangingPunct="1"/>
            <a:r>
              <a:rPr lang="en-US" altLang="en-US" sz="1200" b="0" dirty="0">
                <a:solidFill>
                  <a:schemeClr val="tx1"/>
                </a:solidFill>
                <a:cs typeface="Arial" panose="020B0604020202020204" pitchFamily="34" charset="0"/>
              </a:rPr>
              <a:t>Jim Malone formed QORVAL to emphasize saving, improving and rehabilitating companies, as opposed to liquidation. Jim has been CEO of five Fortune 500 companies in as many industries, managed or participated in over 75 acquisitions and divestitures, led in and out-of-court reorganizations, and created international and domestic joint ventures and strategic alliances.  He currently sits on the board of NYSE-listed </a:t>
            </a:r>
            <a:r>
              <a:rPr lang="en-US" altLang="en-US" sz="1200" b="0" dirty="0" err="1">
                <a:solidFill>
                  <a:schemeClr val="tx1"/>
                </a:solidFill>
                <a:cs typeface="Arial" panose="020B0604020202020204" pitchFamily="34" charset="0"/>
              </a:rPr>
              <a:t>Ametek</a:t>
            </a:r>
            <a:r>
              <a:rPr lang="en-US" altLang="en-US" sz="1200" b="0" dirty="0">
                <a:solidFill>
                  <a:schemeClr val="tx1"/>
                </a:solidFill>
                <a:cs typeface="Arial" panose="020B0604020202020204" pitchFamily="34" charset="0"/>
              </a:rPr>
              <a:t>, Inc. (AME).  </a:t>
            </a:r>
          </a:p>
          <a:p>
            <a:pPr eaLnBrk="1" hangingPunct="1"/>
            <a:r>
              <a:rPr lang="en-US" altLang="en-US" sz="1200" b="0" dirty="0">
                <a:solidFill>
                  <a:schemeClr val="tx1"/>
                </a:solidFill>
                <a:cs typeface="Arial" panose="020B0604020202020204" pitchFamily="34" charset="0"/>
              </a:rPr>
              <a:t> </a:t>
            </a:r>
            <a:br>
              <a:rPr lang="en-US" altLang="en-US" sz="1200" b="0" dirty="0">
                <a:solidFill>
                  <a:schemeClr val="tx1"/>
                </a:solidFill>
                <a:cs typeface="Arial" panose="020B0604020202020204" pitchFamily="34" charset="0"/>
              </a:rPr>
            </a:br>
            <a:r>
              <a:rPr lang="en-US" altLang="en-US" sz="1200" b="0" dirty="0">
                <a:solidFill>
                  <a:schemeClr val="tx1"/>
                </a:solidFill>
                <a:cs typeface="Arial" panose="020B0604020202020204" pitchFamily="34" charset="0"/>
              </a:rPr>
              <a:t>Jim recently retired from the Board of Directors of Regions Financial Corporation (Regions Bank) after more than two decades of distinguished service, and serving as current Chair of the Compensation Committee and past Chair of the Risk Committee, as well as a Member of the Audit Committee.  Jim previously served as Chairman of the Board of Governors for the nation</a:t>
            </a:r>
            <a:r>
              <a:rPr lang="ja-JP" altLang="en-US" sz="1200" b="0" dirty="0">
                <a:solidFill>
                  <a:schemeClr val="tx1"/>
                </a:solidFill>
                <a:cs typeface="Arial" panose="020B0604020202020204" pitchFamily="34" charset="0"/>
              </a:rPr>
              <a:t>’</a:t>
            </a:r>
            <a:r>
              <a:rPr lang="en-US" altLang="ja-JP" sz="1200" b="0" dirty="0">
                <a:solidFill>
                  <a:schemeClr val="tx1"/>
                </a:solidFill>
                <a:cs typeface="Arial" panose="020B0604020202020204" pitchFamily="34" charset="0"/>
              </a:rPr>
              <a:t>s third largest underwriter of property insurance, Citizens Property Insurance Corporation of Florida from 2008 to 2011.</a:t>
            </a:r>
          </a:p>
          <a:p>
            <a:pPr eaLnBrk="1" hangingPunct="1"/>
            <a:endParaRPr lang="en-US" altLang="en-US" sz="1200" b="0" dirty="0">
              <a:solidFill>
                <a:schemeClr val="tx1"/>
              </a:solidFill>
              <a:cs typeface="Arial" panose="020B0604020202020204" pitchFamily="34" charset="0"/>
            </a:endParaRPr>
          </a:p>
          <a:p>
            <a:pPr eaLnBrk="1" hangingPunct="1"/>
            <a:r>
              <a:rPr lang="en-US" altLang="en-US" sz="1200" b="0" dirty="0">
                <a:solidFill>
                  <a:schemeClr val="tx1"/>
                </a:solidFill>
                <a:cs typeface="Arial" panose="020B0604020202020204" pitchFamily="34" charset="0"/>
              </a:rPr>
              <a:t>Jim recently led the successful rebound and sale of </a:t>
            </a:r>
            <a:r>
              <a:rPr lang="en-US" altLang="en-US" sz="1200" b="0" dirty="0" err="1">
                <a:solidFill>
                  <a:schemeClr val="tx1"/>
                </a:solidFill>
                <a:cs typeface="Arial" panose="020B0604020202020204" pitchFamily="34" charset="0"/>
              </a:rPr>
              <a:t>Nautic</a:t>
            </a:r>
            <a:r>
              <a:rPr lang="en-US" altLang="en-US" sz="1200" b="0" dirty="0">
                <a:solidFill>
                  <a:schemeClr val="tx1"/>
                </a:solidFill>
                <a:cs typeface="Arial" panose="020B0604020202020204" pitchFamily="34" charset="0"/>
              </a:rPr>
              <a:t> Global Group, an </a:t>
            </a:r>
            <a:r>
              <a:rPr lang="en-US" altLang="en-US" sz="1200" b="0" dirty="0" smtClean="0">
                <a:solidFill>
                  <a:schemeClr val="tx1"/>
                </a:solidFill>
                <a:cs typeface="Arial" panose="020B0604020202020204" pitchFamily="34" charset="0"/>
              </a:rPr>
              <a:t>Indiana-based </a:t>
            </a:r>
            <a:r>
              <a:rPr lang="en-US" altLang="en-US" sz="1200" b="0" dirty="0">
                <a:solidFill>
                  <a:schemeClr val="tx1"/>
                </a:solidFill>
                <a:cs typeface="Arial" panose="020B0604020202020204" pitchFamily="34" charset="0"/>
              </a:rPr>
              <a:t>manufacturer of sport watercraft, marine vessels and other specialized lake, ocean and specialized boats and other watercraft, in the roles of President, CEO and Board Chairman. </a:t>
            </a:r>
            <a:endParaRPr lang="en-US" altLang="en-US" sz="1200" b="0" dirty="0">
              <a:solidFill>
                <a:srgbClr val="000000"/>
              </a:solidFill>
              <a:cs typeface="Arial" panose="020B0604020202020204" pitchFamily="34" charset="0"/>
            </a:endParaRPr>
          </a:p>
          <a:p>
            <a:pPr eaLnBrk="1" hangingPunct="1"/>
            <a:endParaRPr lang="en-US" altLang="en-US" sz="1200" b="0" dirty="0">
              <a:solidFill>
                <a:srgbClr val="000000"/>
              </a:solidFill>
              <a:cs typeface="Arial" panose="020B0604020202020204" pitchFamily="34" charset="0"/>
            </a:endParaRPr>
          </a:p>
          <a:p>
            <a:pPr eaLnBrk="1" hangingPunct="1"/>
            <a:r>
              <a:rPr lang="en-US" altLang="en-US" sz="1200" b="0" dirty="0" smtClean="0">
                <a:solidFill>
                  <a:srgbClr val="000000"/>
                </a:solidFill>
                <a:cs typeface="Arial" panose="020B0604020202020204" pitchFamily="34" charset="0"/>
              </a:rPr>
              <a:t>Jim holds </a:t>
            </a:r>
            <a:r>
              <a:rPr lang="en-US" altLang="en-US" sz="1200" b="0" dirty="0">
                <a:solidFill>
                  <a:srgbClr val="000000"/>
                </a:solidFill>
                <a:cs typeface="Arial" panose="020B0604020202020204" pitchFamily="34" charset="0"/>
              </a:rPr>
              <a:t>a Bachelor’s degree from Indiana University, Bloomington and completed advanced studies at J.L. Kellogg School of Management, Northwestern University</a:t>
            </a:r>
            <a:r>
              <a:rPr lang="en-US" altLang="en-US" sz="1200" b="0" dirty="0" smtClean="0">
                <a:solidFill>
                  <a:srgbClr val="000000"/>
                </a:solidFill>
                <a:cs typeface="Arial" panose="020B0604020202020204" pitchFamily="34" charset="0"/>
              </a:rPr>
              <a:t>.</a:t>
            </a:r>
            <a:endParaRPr lang="en-US" altLang="en-US" sz="1200" b="0" dirty="0">
              <a:solidFill>
                <a:srgbClr val="000000"/>
              </a:solidFill>
              <a:cs typeface="Arial" panose="020B0604020202020204" pitchFamily="34" charset="0"/>
            </a:endParaRPr>
          </a:p>
        </p:txBody>
      </p:sp>
      <p:grpSp>
        <p:nvGrpSpPr>
          <p:cNvPr id="15363" name="Group 20"/>
          <p:cNvGrpSpPr>
            <a:grpSpLocks/>
          </p:cNvGrpSpPr>
          <p:nvPr/>
        </p:nvGrpSpPr>
        <p:grpSpPr bwMode="auto">
          <a:xfrm>
            <a:off x="71438" y="-2976"/>
            <a:ext cx="9001125" cy="678656"/>
            <a:chOff x="0" y="-2"/>
            <a:chExt cx="5768" cy="456"/>
          </a:xfrm>
        </p:grpSpPr>
        <p:sp>
          <p:nvSpPr>
            <p:cNvPr id="15366"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15367"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JIM MALON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3891" y="1541859"/>
            <a:ext cx="2708672" cy="305395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C6F0473-B436-4FE2-9BA8-6EA5EE453019}" type="slidenum">
              <a:rPr lang="en-US" smtClean="0"/>
              <a:t>11</a:t>
            </a:fld>
            <a:endParaRPr lang="en-US"/>
          </a:p>
        </p:txBody>
      </p:sp>
    </p:spTree>
    <p:extLst>
      <p:ext uri="{BB962C8B-B14F-4D97-AF65-F5344CB8AC3E}">
        <p14:creationId xmlns:p14="http://schemas.microsoft.com/office/powerpoint/2010/main" val="259043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
          <p:cNvSpPr txBox="1">
            <a:spLocks noChangeArrowheads="1"/>
          </p:cNvSpPr>
          <p:nvPr/>
        </p:nvSpPr>
        <p:spPr bwMode="auto">
          <a:xfrm>
            <a:off x="494109" y="1449586"/>
            <a:ext cx="7935516" cy="520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r>
              <a:rPr lang="en-US" altLang="en-US" sz="1600" dirty="0">
                <a:solidFill>
                  <a:schemeClr val="tx1"/>
                </a:solidFill>
              </a:rPr>
              <a:t>James R. Malone</a:t>
            </a:r>
            <a:r>
              <a:rPr lang="en-US" altLang="en-US" sz="1600" b="0" dirty="0">
                <a:solidFill>
                  <a:schemeClr val="tx1"/>
                </a:solidFill>
              </a:rPr>
              <a:t>, </a:t>
            </a:r>
            <a:r>
              <a:rPr lang="en-US" altLang="en-US" sz="1600" i="1" dirty="0" smtClean="0">
                <a:solidFill>
                  <a:schemeClr val="tx1"/>
                </a:solidFill>
              </a:rPr>
              <a:t>Founder </a:t>
            </a:r>
            <a:r>
              <a:rPr lang="en-US" altLang="en-US" sz="1600" i="1" dirty="0">
                <a:solidFill>
                  <a:schemeClr val="tx1"/>
                </a:solidFill>
              </a:rPr>
              <a:t>and Senior Managing Partner (continued) </a:t>
            </a:r>
          </a:p>
          <a:p>
            <a:pPr eaLnBrk="1" hangingPunct="1"/>
            <a:endParaRPr lang="en-US" altLang="en-US" sz="1500" b="0" i="1" dirty="0">
              <a:solidFill>
                <a:schemeClr val="tx1"/>
              </a:solidFill>
            </a:endParaRPr>
          </a:p>
          <a:p>
            <a:r>
              <a:rPr lang="en-US" altLang="en-US" sz="1200" b="0" dirty="0">
                <a:solidFill>
                  <a:schemeClr val="tx1"/>
                </a:solidFill>
              </a:rPr>
              <a:t>Joined Purolator Products Inc., as President and COO with revenues of $80 million, and led its growth to $500 million with a market capitalization increase from $12 million to $350 million as chairman and CEO.</a:t>
            </a:r>
          </a:p>
          <a:p>
            <a:pPr>
              <a:buFont typeface="Arial" panose="020B0604020202020204" pitchFamily="34" charset="0"/>
              <a:buChar char="•"/>
            </a:pPr>
            <a:endParaRPr lang="en-US" altLang="en-US" sz="1200" b="0" dirty="0">
              <a:solidFill>
                <a:schemeClr val="tx1"/>
              </a:solidFill>
            </a:endParaRPr>
          </a:p>
          <a:p>
            <a:r>
              <a:rPr lang="en-US" altLang="en-US" sz="1200" b="0" dirty="0">
                <a:solidFill>
                  <a:schemeClr val="tx1"/>
                </a:solidFill>
              </a:rPr>
              <a:t>C</a:t>
            </a:r>
            <a:r>
              <a:rPr lang="en-US" altLang="en-US" sz="1200" b="0" dirty="0" smtClean="0">
                <a:solidFill>
                  <a:schemeClr val="tx1"/>
                </a:solidFill>
              </a:rPr>
              <a:t>hairman </a:t>
            </a:r>
            <a:r>
              <a:rPr lang="en-US" altLang="en-US" sz="1200" b="0" dirty="0">
                <a:solidFill>
                  <a:schemeClr val="tx1"/>
                </a:solidFill>
              </a:rPr>
              <a:t>and CEO of Grimes Aerospace Company, winning Boeing’s “Supplier of the Year” two consecutive years.</a:t>
            </a:r>
          </a:p>
          <a:p>
            <a:endParaRPr lang="en-US" altLang="en-US" sz="1200" b="0" dirty="0" smtClean="0">
              <a:solidFill>
                <a:schemeClr val="tx1"/>
              </a:solidFill>
            </a:endParaRPr>
          </a:p>
          <a:p>
            <a:r>
              <a:rPr lang="en-US" altLang="en-US" sz="1200" b="0" dirty="0" smtClean="0">
                <a:solidFill>
                  <a:schemeClr val="tx1"/>
                </a:solidFill>
              </a:rPr>
              <a:t>Served </a:t>
            </a:r>
            <a:r>
              <a:rPr lang="en-US" altLang="en-US" sz="1200" b="0" dirty="0">
                <a:solidFill>
                  <a:schemeClr val="tx1"/>
                </a:solidFill>
              </a:rPr>
              <a:t>as President, CEO and later Chairman of the $1.2 billion Anchor Glass Container Corporation, and later Chairman of the reorganized Anchor Resolution Corporation, providing extensive international experience that included start-ups of wholly-owned European operations and successful joint ventures in India, Japan and China.</a:t>
            </a:r>
          </a:p>
          <a:p>
            <a:endParaRPr lang="en-US" altLang="en-US" sz="1200" b="0" dirty="0" smtClean="0">
              <a:solidFill>
                <a:schemeClr val="tx1"/>
              </a:solidFill>
            </a:endParaRPr>
          </a:p>
          <a:p>
            <a:r>
              <a:rPr lang="en-US" altLang="en-US" sz="1200" b="0" dirty="0" smtClean="0">
                <a:solidFill>
                  <a:schemeClr val="tx1"/>
                </a:solidFill>
              </a:rPr>
              <a:t>Director</a:t>
            </a:r>
            <a:r>
              <a:rPr lang="en-US" altLang="en-US" sz="1200" b="0" dirty="0">
                <a:solidFill>
                  <a:schemeClr val="tx1"/>
                </a:solidFill>
              </a:rPr>
              <a:t>, Chairman, CEO and CRO, Mail Contractors of America, Inc., the world’s largest contractor for the USPS. Company was in default with lenders. Critical improvements in EBITDA were evident in four weeks. Achieved annualized savings of over $9 million in a 6 month period.</a:t>
            </a:r>
          </a:p>
          <a:p>
            <a:endParaRPr lang="en-US" altLang="en-US" sz="1200" b="0" dirty="0" smtClean="0">
              <a:solidFill>
                <a:schemeClr val="tx1"/>
              </a:solidFill>
            </a:endParaRPr>
          </a:p>
          <a:p>
            <a:r>
              <a:rPr lang="en-US" altLang="en-US" sz="1200" b="0" dirty="0" smtClean="0">
                <a:solidFill>
                  <a:schemeClr val="tx1"/>
                </a:solidFill>
              </a:rPr>
              <a:t>President</a:t>
            </a:r>
            <a:r>
              <a:rPr lang="en-US" altLang="en-US" sz="1200" b="0" dirty="0">
                <a:solidFill>
                  <a:schemeClr val="tx1"/>
                </a:solidFill>
              </a:rPr>
              <a:t>, Chairman, and CEO of </a:t>
            </a:r>
            <a:r>
              <a:rPr lang="en-US" altLang="en-US" sz="1200" b="0" dirty="0" err="1">
                <a:solidFill>
                  <a:schemeClr val="tx1"/>
                </a:solidFill>
              </a:rPr>
              <a:t>Cenveo</a:t>
            </a:r>
            <a:r>
              <a:rPr lang="en-US" altLang="en-US" sz="1200" b="0" dirty="0">
                <a:solidFill>
                  <a:schemeClr val="tx1"/>
                </a:solidFill>
              </a:rPr>
              <a:t>, Inc., one of North America’s leading providers of print and visual communications. Within 90 days, increased EBITDA significantly; initiated and implemented $55.8 million in cost reductions; restructured the organization; rebuilt relationship with dissident shareholder, and set the stage for a dramatic increase in stock price.</a:t>
            </a:r>
          </a:p>
          <a:p>
            <a:endParaRPr lang="en-US" altLang="en-US" sz="1200" b="0" dirty="0">
              <a:solidFill>
                <a:schemeClr val="tx1"/>
              </a:solidFill>
            </a:endParaRPr>
          </a:p>
          <a:p>
            <a:r>
              <a:rPr lang="en-US" altLang="en-US" sz="1200" b="0" dirty="0" smtClean="0">
                <a:solidFill>
                  <a:schemeClr val="tx1"/>
                </a:solidFill>
              </a:rPr>
              <a:t>Jim </a:t>
            </a:r>
            <a:r>
              <a:rPr lang="en-US" altLang="en-US" sz="1200" b="0" dirty="0">
                <a:solidFill>
                  <a:schemeClr val="tx1"/>
                </a:solidFill>
              </a:rPr>
              <a:t>provides his experience and expertise to both business and community endeavors. </a:t>
            </a:r>
            <a:r>
              <a:rPr lang="en-US" altLang="en-US" sz="1200" b="0" dirty="0" smtClean="0">
                <a:solidFill>
                  <a:schemeClr val="tx1"/>
                </a:solidFill>
              </a:rPr>
              <a:t>He currently </a:t>
            </a:r>
            <a:r>
              <a:rPr lang="en-US" altLang="en-US" sz="1200" b="0" dirty="0">
                <a:solidFill>
                  <a:schemeClr val="tx1"/>
                </a:solidFill>
              </a:rPr>
              <a:t>serves as a member of The Florida Council of 100. He is a founding Trustee and former Chairman of the Naples </a:t>
            </a:r>
            <a:r>
              <a:rPr lang="en-US" altLang="en-US" sz="1200" b="0" dirty="0" err="1">
                <a:solidFill>
                  <a:schemeClr val="tx1"/>
                </a:solidFill>
              </a:rPr>
              <a:t>Childrens</a:t>
            </a:r>
            <a:r>
              <a:rPr lang="en-US" altLang="en-US" sz="1200" b="0" dirty="0">
                <a:solidFill>
                  <a:schemeClr val="tx1"/>
                </a:solidFill>
              </a:rPr>
              <a:t>’ Education Foundation (NCEF) and was appointed by Governor Jeb Bush to the Board of Trustees, Florida Gulf Coast University.</a:t>
            </a:r>
          </a:p>
          <a:p>
            <a:pPr eaLnBrk="1" hangingPunct="1"/>
            <a:endParaRPr lang="en-US" altLang="en-US" sz="1313" b="0" dirty="0">
              <a:solidFill>
                <a:schemeClr val="tx1"/>
              </a:solidFill>
            </a:endParaRPr>
          </a:p>
          <a:p>
            <a:pPr eaLnBrk="1" hangingPunct="1"/>
            <a:endParaRPr lang="en-US" altLang="en-US" sz="1313" b="0" dirty="0">
              <a:solidFill>
                <a:schemeClr val="tx1"/>
              </a:solidFill>
            </a:endParaRPr>
          </a:p>
          <a:p>
            <a:pPr eaLnBrk="1" hangingPunct="1"/>
            <a:endParaRPr lang="en-US" altLang="en-US" sz="1219" b="0" dirty="0">
              <a:solidFill>
                <a:schemeClr val="tx1"/>
              </a:solidFill>
            </a:endParaRPr>
          </a:p>
        </p:txBody>
      </p:sp>
      <p:grpSp>
        <p:nvGrpSpPr>
          <p:cNvPr id="17411" name="Group 20"/>
          <p:cNvGrpSpPr>
            <a:grpSpLocks/>
          </p:cNvGrpSpPr>
          <p:nvPr/>
        </p:nvGrpSpPr>
        <p:grpSpPr bwMode="auto">
          <a:xfrm>
            <a:off x="71438" y="-2976"/>
            <a:ext cx="9001125" cy="678656"/>
            <a:chOff x="0" y="-2"/>
            <a:chExt cx="5768" cy="456"/>
          </a:xfrm>
        </p:grpSpPr>
        <p:sp>
          <p:nvSpPr>
            <p:cNvPr id="17412"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17413"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4C6F0473-B436-4FE2-9BA8-6EA5EE453019}" type="slidenum">
              <a:rPr lang="en-US" smtClean="0"/>
              <a:t>12</a:t>
            </a:fld>
            <a:endParaRPr lang="en-US"/>
          </a:p>
        </p:txBody>
      </p:sp>
    </p:spTree>
    <p:extLst>
      <p:ext uri="{BB962C8B-B14F-4D97-AF65-F5344CB8AC3E}">
        <p14:creationId xmlns:p14="http://schemas.microsoft.com/office/powerpoint/2010/main" val="47272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508992" y="901898"/>
            <a:ext cx="8102203" cy="369094"/>
          </a:xfrm>
        </p:spPr>
        <p:txBody>
          <a:bodyPr vert="horz" wrap="square" lIns="85725" tIns="42863" rIns="85725" bIns="42863" numCol="1" rtlCol="0" anchor="t" anchorCtr="0" compatLnSpc="1">
            <a:prstTxWarp prst="textNoShape">
              <a:avLst/>
            </a:prstTxWarp>
            <a:normAutofit fontScale="90000"/>
          </a:bodyPr>
          <a:lstStyle/>
          <a:p>
            <a:r>
              <a:rPr lang="en-US" altLang="en-US" dirty="0" err="1" smtClean="0"/>
              <a:t>Qorval</a:t>
            </a:r>
            <a:r>
              <a:rPr lang="en-US" altLang="en-US" dirty="0" smtClean="0"/>
              <a:t> Leadership</a:t>
            </a:r>
            <a:endParaRPr lang="en-US" altLang="en-US" cap="none" dirty="0" smtClean="0"/>
          </a:p>
        </p:txBody>
      </p:sp>
      <p:sp>
        <p:nvSpPr>
          <p:cNvPr id="19458" name="Text Box 10"/>
          <p:cNvSpPr txBox="1">
            <a:spLocks noChangeArrowheads="1"/>
          </p:cNvSpPr>
          <p:nvPr/>
        </p:nvSpPr>
        <p:spPr bwMode="auto">
          <a:xfrm>
            <a:off x="543223" y="1297782"/>
            <a:ext cx="6362402" cy="558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algn="just" eaLnBrk="1" hangingPunct="1"/>
            <a:endParaRPr lang="en-US" altLang="en-US" sz="1313" b="0" dirty="0">
              <a:solidFill>
                <a:schemeClr val="tx1"/>
              </a:solidFill>
            </a:endParaRPr>
          </a:p>
          <a:p>
            <a:r>
              <a:rPr lang="en-US" altLang="en-US" sz="1600" dirty="0" smtClean="0">
                <a:solidFill>
                  <a:schemeClr val="tx1"/>
                </a:solidFill>
              </a:rPr>
              <a:t>Paul Slater; </a:t>
            </a:r>
            <a:r>
              <a:rPr lang="en-US" altLang="en-US" sz="1600" i="1" dirty="0" smtClean="0">
                <a:solidFill>
                  <a:schemeClr val="tx1"/>
                </a:solidFill>
              </a:rPr>
              <a:t>Managing Director and Leader of Qorval Maritime</a:t>
            </a:r>
            <a:endParaRPr lang="en-US" altLang="en-US" sz="1600" i="1" dirty="0"/>
          </a:p>
          <a:p>
            <a:endParaRPr lang="en-US" altLang="en-US" sz="1600" dirty="0">
              <a:solidFill>
                <a:schemeClr val="tx1"/>
              </a:solidFill>
            </a:endParaRPr>
          </a:p>
          <a:p>
            <a:r>
              <a:rPr lang="en-US" sz="1200" b="0" dirty="0">
                <a:solidFill>
                  <a:schemeClr val="tx1"/>
                </a:solidFill>
              </a:rPr>
              <a:t>Paul Slater is a global financial advisor to the maritime and energy industries. He is recognized as a leading authority on international project finance, maritime economics and marine safety and is a regular contributor to trade and international press on such matters.</a:t>
            </a:r>
          </a:p>
          <a:p>
            <a:endParaRPr lang="en-US" sz="1200" b="0" dirty="0" smtClean="0">
              <a:solidFill>
                <a:schemeClr val="tx1"/>
              </a:solidFill>
            </a:endParaRPr>
          </a:p>
          <a:p>
            <a:r>
              <a:rPr lang="en-US" sz="1200" b="0" dirty="0" smtClean="0">
                <a:solidFill>
                  <a:schemeClr val="tx1"/>
                </a:solidFill>
              </a:rPr>
              <a:t>Paul </a:t>
            </a:r>
            <a:r>
              <a:rPr lang="en-US" sz="1200" b="0" dirty="0">
                <a:solidFill>
                  <a:schemeClr val="tx1"/>
                </a:solidFill>
              </a:rPr>
              <a:t>brings significant experience to bear in connection with mergers and acquisitions, project finance, placements of debt and equity and troubled company matters, particularly in the maritime industry.</a:t>
            </a:r>
          </a:p>
          <a:p>
            <a:endParaRPr lang="en-US" sz="1200" b="0" dirty="0" smtClean="0">
              <a:solidFill>
                <a:schemeClr val="tx1"/>
              </a:solidFill>
            </a:endParaRPr>
          </a:p>
          <a:p>
            <a:r>
              <a:rPr lang="en-US" sz="1200" b="0" dirty="0" smtClean="0">
                <a:solidFill>
                  <a:schemeClr val="tx1"/>
                </a:solidFill>
              </a:rPr>
              <a:t>From </a:t>
            </a:r>
            <a:r>
              <a:rPr lang="en-US" sz="1200" b="0" dirty="0">
                <a:solidFill>
                  <a:schemeClr val="tx1"/>
                </a:solidFill>
              </a:rPr>
              <a:t>1980 to 2000, Paul was Chairman and CEO of First International Shipping Corporation, which focused on international project finance and investment for shipping and ocean transportation, including asset finance and leasing of ships and other transportation assets. In this capacity, Paul raised more than $5 billion in equity and debt for international shipping </a:t>
            </a:r>
            <a:r>
              <a:rPr lang="en-US" sz="1200" b="0" dirty="0" smtClean="0">
                <a:solidFill>
                  <a:schemeClr val="tx1"/>
                </a:solidFill>
              </a:rPr>
              <a:t>projects.</a:t>
            </a:r>
          </a:p>
          <a:p>
            <a:endParaRPr lang="en-US" sz="1200" b="0" dirty="0">
              <a:solidFill>
                <a:schemeClr val="tx1"/>
              </a:solidFill>
            </a:endParaRPr>
          </a:p>
          <a:p>
            <a:r>
              <a:rPr lang="en-US" sz="1200" b="0" dirty="0" smtClean="0">
                <a:solidFill>
                  <a:schemeClr val="tx1"/>
                </a:solidFill>
              </a:rPr>
              <a:t>Early </a:t>
            </a:r>
            <a:r>
              <a:rPr lang="en-US" sz="1200" b="0" dirty="0">
                <a:solidFill>
                  <a:schemeClr val="tx1"/>
                </a:solidFill>
              </a:rPr>
              <a:t>in his career, Paul formed the first maritime merchant bank, Oceanic Finance Corporation based in Bermuda. The equity </a:t>
            </a:r>
            <a:r>
              <a:rPr lang="en-US" sz="1200" b="0" dirty="0" smtClean="0">
                <a:solidFill>
                  <a:schemeClr val="tx1"/>
                </a:solidFill>
              </a:rPr>
              <a:t>was sourced from major </a:t>
            </a:r>
            <a:r>
              <a:rPr lang="en-US" sz="1200" b="0" dirty="0">
                <a:solidFill>
                  <a:schemeClr val="tx1"/>
                </a:solidFill>
              </a:rPr>
              <a:t>Canadian corporations, including Power Corp and Great West Life, and </a:t>
            </a:r>
            <a:r>
              <a:rPr lang="en-US" sz="1200" b="0" dirty="0" smtClean="0">
                <a:solidFill>
                  <a:schemeClr val="tx1"/>
                </a:solidFill>
              </a:rPr>
              <a:t>the debt </a:t>
            </a:r>
            <a:r>
              <a:rPr lang="en-US" sz="1200" b="0" dirty="0">
                <a:solidFill>
                  <a:schemeClr val="tx1"/>
                </a:solidFill>
              </a:rPr>
              <a:t>from </a:t>
            </a:r>
            <a:r>
              <a:rPr lang="en-US" sz="1200" b="0" dirty="0" smtClean="0">
                <a:solidFill>
                  <a:schemeClr val="tx1"/>
                </a:solidFill>
              </a:rPr>
              <a:t>leading </a:t>
            </a:r>
            <a:r>
              <a:rPr lang="en-US" sz="1200" b="0" dirty="0">
                <a:solidFill>
                  <a:schemeClr val="tx1"/>
                </a:solidFill>
              </a:rPr>
              <a:t>Canadian </a:t>
            </a:r>
            <a:r>
              <a:rPr lang="en-US" sz="1200" b="0" dirty="0" smtClean="0">
                <a:solidFill>
                  <a:schemeClr val="tx1"/>
                </a:solidFill>
              </a:rPr>
              <a:t>banks.</a:t>
            </a:r>
          </a:p>
          <a:p>
            <a:endParaRPr lang="en-US" sz="1200" b="0" dirty="0">
              <a:solidFill>
                <a:schemeClr val="tx1"/>
              </a:solidFill>
            </a:endParaRPr>
          </a:p>
          <a:p>
            <a:r>
              <a:rPr lang="en-US" sz="1200" b="0" dirty="0">
                <a:solidFill>
                  <a:schemeClr val="tx1"/>
                </a:solidFill>
              </a:rPr>
              <a:t>Paul received his education from the Institute of Chartered Accountants in England and Wales, where he is an Associate and a Fellow. He is a member of numerous maritime associations and served as Founding Chairman of The Maritime Industry Foundation. </a:t>
            </a:r>
            <a:r>
              <a:rPr lang="en-US" sz="1200" b="0" dirty="0" smtClean="0">
                <a:solidFill>
                  <a:schemeClr val="tx1"/>
                </a:solidFill>
              </a:rPr>
              <a:t>He is also a past </a:t>
            </a:r>
            <a:r>
              <a:rPr lang="en-US" sz="1200" b="0" dirty="0">
                <a:solidFill>
                  <a:schemeClr val="tx1"/>
                </a:solidFill>
              </a:rPr>
              <a:t>member of the Executive Committee of Intertanko, the worldwide </a:t>
            </a:r>
            <a:r>
              <a:rPr lang="en-US" sz="1200" b="0" dirty="0" smtClean="0">
                <a:solidFill>
                  <a:schemeClr val="tx1"/>
                </a:solidFill>
              </a:rPr>
              <a:t>organization </a:t>
            </a:r>
            <a:r>
              <a:rPr lang="en-US" sz="1200" b="0" dirty="0">
                <a:solidFill>
                  <a:schemeClr val="tx1"/>
                </a:solidFill>
              </a:rPr>
              <a:t>that represents the interests of independent tanker </a:t>
            </a:r>
            <a:r>
              <a:rPr lang="en-US" sz="1200" b="0" dirty="0" smtClean="0">
                <a:solidFill>
                  <a:schemeClr val="tx1"/>
                </a:solidFill>
              </a:rPr>
              <a:t>owners. A </a:t>
            </a:r>
            <a:r>
              <a:rPr lang="en-US" sz="1200" b="0" dirty="0">
                <a:solidFill>
                  <a:schemeClr val="tx1"/>
                </a:solidFill>
              </a:rPr>
              <a:t>Freeman of the City of London, Paul </a:t>
            </a:r>
            <a:r>
              <a:rPr lang="en-US" sz="1200" b="0" dirty="0" smtClean="0">
                <a:solidFill>
                  <a:schemeClr val="tx1"/>
                </a:solidFill>
              </a:rPr>
              <a:t>was</a:t>
            </a:r>
            <a:r>
              <a:rPr lang="en-US" sz="1200" b="0" dirty="0" smtClean="0">
                <a:solidFill>
                  <a:schemeClr val="tx1"/>
                </a:solidFill>
              </a:rPr>
              <a:t> </a:t>
            </a:r>
            <a:r>
              <a:rPr lang="en-US" sz="1200" b="0" dirty="0">
                <a:solidFill>
                  <a:schemeClr val="tx1"/>
                </a:solidFill>
              </a:rPr>
              <a:t>a member of the Court of Assistants of the Worshipful Company of Shipwrights</a:t>
            </a:r>
            <a:r>
              <a:rPr lang="en-US" sz="1200" b="0" dirty="0" smtClean="0">
                <a:solidFill>
                  <a:schemeClr val="tx1"/>
                </a:solidFill>
              </a:rPr>
              <a:t>.</a:t>
            </a:r>
            <a:endParaRPr lang="en-US" altLang="en-US" sz="1313" b="0" dirty="0">
              <a:solidFill>
                <a:schemeClr val="tx1"/>
              </a:solidFill>
            </a:endParaRPr>
          </a:p>
        </p:txBody>
      </p:sp>
      <p:grpSp>
        <p:nvGrpSpPr>
          <p:cNvPr id="19459" name="Group 20"/>
          <p:cNvGrpSpPr>
            <a:grpSpLocks/>
          </p:cNvGrpSpPr>
          <p:nvPr/>
        </p:nvGrpSpPr>
        <p:grpSpPr bwMode="auto">
          <a:xfrm>
            <a:off x="71438" y="-2976"/>
            <a:ext cx="9001125" cy="678656"/>
            <a:chOff x="0" y="-2"/>
            <a:chExt cx="5768" cy="456"/>
          </a:xfrm>
        </p:grpSpPr>
        <p:sp>
          <p:nvSpPr>
            <p:cNvPr id="19462"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19463"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4C6F0473-B436-4FE2-9BA8-6EA5EE453019}" type="slidenum">
              <a:rPr lang="en-US" smtClean="0"/>
              <a:t>13</a:t>
            </a:fld>
            <a:endParaRPr lang="en-US"/>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7104" y="1791500"/>
            <a:ext cx="1874979" cy="1996730"/>
          </a:xfrm>
          <a:prstGeom prst="rect">
            <a:avLst/>
          </a:prstGeom>
        </p:spPr>
      </p:pic>
    </p:spTree>
    <p:extLst>
      <p:ext uri="{BB962C8B-B14F-4D97-AF65-F5344CB8AC3E}">
        <p14:creationId xmlns:p14="http://schemas.microsoft.com/office/powerpoint/2010/main" val="334076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508992" y="901898"/>
            <a:ext cx="8102203" cy="369094"/>
          </a:xfrm>
        </p:spPr>
        <p:txBody>
          <a:bodyPr vert="horz" wrap="square" lIns="85725" tIns="42863" rIns="85725" bIns="42863" numCol="1" rtlCol="0" anchor="t" anchorCtr="0" compatLnSpc="1">
            <a:prstTxWarp prst="textNoShape">
              <a:avLst/>
            </a:prstTxWarp>
            <a:normAutofit fontScale="90000"/>
          </a:bodyPr>
          <a:lstStyle/>
          <a:p>
            <a:r>
              <a:rPr lang="en-US" altLang="en-US" dirty="0" err="1" smtClean="0"/>
              <a:t>Qorval</a:t>
            </a:r>
            <a:r>
              <a:rPr lang="en-US" altLang="en-US" dirty="0" smtClean="0"/>
              <a:t> Leadership</a:t>
            </a:r>
            <a:endParaRPr lang="en-US" altLang="en-US" cap="none" dirty="0" smtClean="0"/>
          </a:p>
        </p:txBody>
      </p:sp>
      <p:sp>
        <p:nvSpPr>
          <p:cNvPr id="19458" name="Text Box 10"/>
          <p:cNvSpPr txBox="1">
            <a:spLocks noChangeArrowheads="1"/>
          </p:cNvSpPr>
          <p:nvPr/>
        </p:nvSpPr>
        <p:spPr bwMode="auto">
          <a:xfrm>
            <a:off x="543223" y="1297782"/>
            <a:ext cx="6362402" cy="432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algn="just" eaLnBrk="1" hangingPunct="1"/>
            <a:endParaRPr lang="en-US" altLang="en-US" sz="1313" b="0" dirty="0">
              <a:solidFill>
                <a:schemeClr val="tx1"/>
              </a:solidFill>
            </a:endParaRPr>
          </a:p>
          <a:p>
            <a:r>
              <a:rPr lang="en-US" altLang="en-US" sz="1600" dirty="0" smtClean="0">
                <a:solidFill>
                  <a:schemeClr val="tx1"/>
                </a:solidFill>
              </a:rPr>
              <a:t>Jason Schwartz; </a:t>
            </a:r>
            <a:r>
              <a:rPr lang="en-US" altLang="en-US" sz="1600" i="1" dirty="0" smtClean="0">
                <a:solidFill>
                  <a:schemeClr val="tx1"/>
                </a:solidFill>
              </a:rPr>
              <a:t>Senior</a:t>
            </a:r>
            <a:r>
              <a:rPr lang="en-US" altLang="en-US" sz="1600" dirty="0" smtClean="0">
                <a:solidFill>
                  <a:schemeClr val="tx1"/>
                </a:solidFill>
              </a:rPr>
              <a:t> </a:t>
            </a:r>
            <a:r>
              <a:rPr lang="en-US" altLang="en-US" sz="1600" i="1" dirty="0" smtClean="0">
                <a:solidFill>
                  <a:schemeClr val="tx1"/>
                </a:solidFill>
              </a:rPr>
              <a:t>Managing Partner</a:t>
            </a:r>
            <a:endParaRPr lang="en-US" altLang="en-US" sz="1600" i="1" dirty="0"/>
          </a:p>
          <a:p>
            <a:endParaRPr lang="en-US" altLang="en-US" sz="1600" dirty="0"/>
          </a:p>
          <a:p>
            <a:pPr>
              <a:lnSpc>
                <a:spcPct val="90000"/>
              </a:lnSpc>
              <a:buSzPct val="100000"/>
            </a:pPr>
            <a:r>
              <a:rPr lang="en-US" sz="1200" b="0" dirty="0">
                <a:solidFill>
                  <a:schemeClr val="tx1"/>
                </a:solidFill>
              </a:rPr>
              <a:t>Jason </a:t>
            </a:r>
            <a:r>
              <a:rPr lang="en-US" sz="1200" b="0" dirty="0" smtClean="0">
                <a:solidFill>
                  <a:schemeClr val="tx1"/>
                </a:solidFill>
              </a:rPr>
              <a:t>Schwartz</a:t>
            </a:r>
            <a:r>
              <a:rPr lang="en-US" sz="1200" b="0" dirty="0">
                <a:solidFill>
                  <a:schemeClr val="tx1"/>
                </a:solidFill>
              </a:rPr>
              <a:t> </a:t>
            </a:r>
            <a:r>
              <a:rPr lang="en-US" sz="1200" b="0" dirty="0" smtClean="0">
                <a:solidFill>
                  <a:schemeClr val="tx1"/>
                </a:solidFill>
              </a:rPr>
              <a:t>has an extensive experience as an investment banker advising public and private companies globally. He provides strategic, financial, operational, governance, and administrative advice in a variety of industries including manufacturing, financial services, healthcare and medical equipment, internet, etc. Jason also has substantial expertise in investment management and advising for investment opportunities.</a:t>
            </a:r>
          </a:p>
          <a:p>
            <a:pPr indent="-171450">
              <a:lnSpc>
                <a:spcPct val="90000"/>
              </a:lnSpc>
              <a:buSzPct val="100000"/>
              <a:buFont typeface="Arial" panose="020B0604020202020204" pitchFamily="34" charset="0"/>
              <a:buChar char="•"/>
            </a:pPr>
            <a:endParaRPr lang="en-US" sz="1200" b="0" dirty="0">
              <a:solidFill>
                <a:schemeClr val="tx1"/>
              </a:solidFill>
            </a:endParaRPr>
          </a:p>
          <a:p>
            <a:pPr>
              <a:lnSpc>
                <a:spcPct val="90000"/>
              </a:lnSpc>
              <a:buSzPct val="100000"/>
            </a:pPr>
            <a:r>
              <a:rPr lang="en-US" sz="1200" b="0" dirty="0" smtClean="0">
                <a:solidFill>
                  <a:schemeClr val="tx1"/>
                </a:solidFill>
              </a:rPr>
              <a:t>Jason was previously CEO of League Advisors LLC, a strategic advisory firm providing strategic and investment advise and consulting services to companies globally. He was previously a Partner at The </a:t>
            </a:r>
            <a:r>
              <a:rPr lang="en-US" sz="1200" b="0" dirty="0">
                <a:solidFill>
                  <a:schemeClr val="tx1"/>
                </a:solidFill>
              </a:rPr>
              <a:t>SFP Value Realization Fund, </a:t>
            </a:r>
            <a:r>
              <a:rPr lang="en-US" sz="1200" b="0" dirty="0" smtClean="0">
                <a:solidFill>
                  <a:schemeClr val="tx1"/>
                </a:solidFill>
              </a:rPr>
              <a:t>a Tokyo-based </a:t>
            </a:r>
            <a:r>
              <a:rPr lang="en-US" sz="1200" b="0" dirty="0">
                <a:solidFill>
                  <a:schemeClr val="tx1"/>
                </a:solidFill>
              </a:rPr>
              <a:t>investment fund focused on Asian </a:t>
            </a:r>
            <a:r>
              <a:rPr lang="en-US" sz="1200" b="0" dirty="0" smtClean="0">
                <a:solidFill>
                  <a:schemeClr val="tx1"/>
                </a:solidFill>
              </a:rPr>
              <a:t>companies/markets. He was also an investment banker at Goldman </a:t>
            </a:r>
            <a:r>
              <a:rPr lang="en-US" sz="1200" b="0" dirty="0">
                <a:solidFill>
                  <a:schemeClr val="tx1"/>
                </a:solidFill>
              </a:rPr>
              <a:t>Sachs and Lehman in </a:t>
            </a:r>
            <a:r>
              <a:rPr lang="en-US" sz="1200" b="0" dirty="0" smtClean="0">
                <a:solidFill>
                  <a:schemeClr val="tx1"/>
                </a:solidFill>
              </a:rPr>
              <a:t>NY and Asia. He has an extensive background in private equity investment and advisory, and he established and managed Goldman </a:t>
            </a:r>
            <a:r>
              <a:rPr lang="en-US" sz="1200" b="0" dirty="0">
                <a:solidFill>
                  <a:schemeClr val="tx1"/>
                </a:solidFill>
              </a:rPr>
              <a:t>Sachs’ venture capital business in </a:t>
            </a:r>
            <a:r>
              <a:rPr lang="en-US" sz="1200" b="0" dirty="0" smtClean="0">
                <a:solidFill>
                  <a:schemeClr val="tx1"/>
                </a:solidFill>
              </a:rPr>
              <a:t>Japan.</a:t>
            </a:r>
          </a:p>
          <a:p>
            <a:pPr>
              <a:lnSpc>
                <a:spcPct val="90000"/>
              </a:lnSpc>
              <a:buSzPct val="100000"/>
            </a:pPr>
            <a:endParaRPr lang="en-US" sz="1200" b="0" dirty="0">
              <a:solidFill>
                <a:schemeClr val="tx1"/>
              </a:solidFill>
            </a:endParaRPr>
          </a:p>
          <a:p>
            <a:pPr>
              <a:lnSpc>
                <a:spcPct val="90000"/>
              </a:lnSpc>
              <a:buSzPct val="100000"/>
            </a:pPr>
            <a:r>
              <a:rPr lang="en-US" sz="1200" b="0" dirty="0" smtClean="0">
                <a:solidFill>
                  <a:schemeClr val="tx1"/>
                </a:solidFill>
              </a:rPr>
              <a:t>Jason has a B.S</a:t>
            </a:r>
            <a:r>
              <a:rPr lang="en-US" sz="1200" b="0" dirty="0">
                <a:solidFill>
                  <a:schemeClr val="tx1"/>
                </a:solidFill>
              </a:rPr>
              <a:t>. in Economics from Wharton School of University of </a:t>
            </a:r>
            <a:r>
              <a:rPr lang="en-US" sz="1200" b="0" dirty="0" smtClean="0">
                <a:solidFill>
                  <a:schemeClr val="tx1"/>
                </a:solidFill>
              </a:rPr>
              <a:t>Pennsylvania, an M.A</a:t>
            </a:r>
            <a:r>
              <a:rPr lang="en-US" sz="1200" b="0" dirty="0">
                <a:solidFill>
                  <a:schemeClr val="tx1"/>
                </a:solidFill>
              </a:rPr>
              <a:t>. in International Economic Relations from University of Tokyo; </a:t>
            </a:r>
            <a:r>
              <a:rPr lang="en-US" sz="1200" b="0" dirty="0" smtClean="0">
                <a:solidFill>
                  <a:schemeClr val="tx1"/>
                </a:solidFill>
              </a:rPr>
              <a:t>and a J.D</a:t>
            </a:r>
            <a:r>
              <a:rPr lang="en-US" sz="1200" b="0" dirty="0">
                <a:solidFill>
                  <a:schemeClr val="tx1"/>
                </a:solidFill>
              </a:rPr>
              <a:t>. from Columbia Law </a:t>
            </a:r>
            <a:r>
              <a:rPr lang="en-US" sz="1200" b="0" dirty="0" smtClean="0">
                <a:solidFill>
                  <a:schemeClr val="tx1"/>
                </a:solidFill>
              </a:rPr>
              <a:t>School. He has over 25 </a:t>
            </a:r>
            <a:r>
              <a:rPr lang="en-US" sz="1200" b="0" dirty="0">
                <a:solidFill>
                  <a:schemeClr val="tx1"/>
                </a:solidFill>
              </a:rPr>
              <a:t>years of experience building and advising businesses in </a:t>
            </a:r>
            <a:r>
              <a:rPr lang="en-US" sz="1200" b="0" dirty="0" smtClean="0">
                <a:solidFill>
                  <a:schemeClr val="tx1"/>
                </a:solidFill>
              </a:rPr>
              <a:t>Asia. He is fluent </a:t>
            </a:r>
            <a:r>
              <a:rPr lang="en-US" sz="1200" b="0" dirty="0">
                <a:solidFill>
                  <a:schemeClr val="tx1"/>
                </a:solidFill>
              </a:rPr>
              <a:t>in </a:t>
            </a:r>
            <a:r>
              <a:rPr lang="en-US" sz="1200" b="0" dirty="0" smtClean="0">
                <a:solidFill>
                  <a:schemeClr val="tx1"/>
                </a:solidFill>
              </a:rPr>
              <a:t>Japanese and lived in Japan </a:t>
            </a:r>
            <a:r>
              <a:rPr lang="en-US" sz="1200" b="0" dirty="0">
                <a:solidFill>
                  <a:schemeClr val="tx1"/>
                </a:solidFill>
              </a:rPr>
              <a:t>for over </a:t>
            </a:r>
            <a:r>
              <a:rPr lang="en-US" sz="1200" b="0" dirty="0" smtClean="0">
                <a:solidFill>
                  <a:schemeClr val="tx1"/>
                </a:solidFill>
              </a:rPr>
              <a:t>20 years. He has an extensive </a:t>
            </a:r>
            <a:r>
              <a:rPr lang="en-US" sz="1200" b="0" dirty="0">
                <a:solidFill>
                  <a:schemeClr val="tx1"/>
                </a:solidFill>
              </a:rPr>
              <a:t>network in Asia and globally of business, government and industry </a:t>
            </a:r>
            <a:r>
              <a:rPr lang="en-US" sz="1200" b="0" dirty="0" smtClean="0">
                <a:solidFill>
                  <a:schemeClr val="tx1"/>
                </a:solidFill>
              </a:rPr>
              <a:t>relationships.</a:t>
            </a:r>
            <a:endParaRPr lang="en-US" sz="1200" b="0" dirty="0">
              <a:solidFill>
                <a:schemeClr val="tx1"/>
              </a:solidFill>
            </a:endParaRPr>
          </a:p>
          <a:p>
            <a:pPr indent="-175022">
              <a:lnSpc>
                <a:spcPct val="90000"/>
              </a:lnSpc>
              <a:buSzPct val="100000"/>
              <a:buFont typeface="Arial" panose="020B0604020202020204" pitchFamily="34" charset="0"/>
              <a:buChar char="•"/>
            </a:pPr>
            <a:endParaRPr lang="en-US" sz="1313" b="0" dirty="0">
              <a:solidFill>
                <a:schemeClr val="tx1"/>
              </a:solidFill>
            </a:endParaRPr>
          </a:p>
          <a:p>
            <a:pPr eaLnBrk="1" hangingPunct="1"/>
            <a:endParaRPr lang="en-US" altLang="en-US" sz="1313" b="0" dirty="0">
              <a:solidFill>
                <a:schemeClr val="tx1"/>
              </a:solidFill>
            </a:endParaRPr>
          </a:p>
        </p:txBody>
      </p:sp>
      <p:grpSp>
        <p:nvGrpSpPr>
          <p:cNvPr id="19459" name="Group 20"/>
          <p:cNvGrpSpPr>
            <a:grpSpLocks/>
          </p:cNvGrpSpPr>
          <p:nvPr/>
        </p:nvGrpSpPr>
        <p:grpSpPr bwMode="auto">
          <a:xfrm>
            <a:off x="71438" y="-2976"/>
            <a:ext cx="9001125" cy="678656"/>
            <a:chOff x="0" y="-2"/>
            <a:chExt cx="5768" cy="456"/>
          </a:xfrm>
        </p:grpSpPr>
        <p:sp>
          <p:nvSpPr>
            <p:cNvPr id="19462"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19463"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descr="C:\Users\Jason\Desktop\Jason Schwartz Phot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162" y="1776417"/>
            <a:ext cx="1724609" cy="1952621"/>
          </a:xfrm>
          <a:prstGeom prst="rect">
            <a:avLst/>
          </a:prstGeom>
          <a:noFill/>
          <a:ln>
            <a:noFill/>
          </a:ln>
        </p:spPr>
      </p:pic>
      <p:sp>
        <p:nvSpPr>
          <p:cNvPr id="3" name="Slide Number Placeholder 2"/>
          <p:cNvSpPr>
            <a:spLocks noGrp="1"/>
          </p:cNvSpPr>
          <p:nvPr>
            <p:ph type="sldNum" sz="quarter" idx="12"/>
          </p:nvPr>
        </p:nvSpPr>
        <p:spPr/>
        <p:txBody>
          <a:bodyPr/>
          <a:lstStyle/>
          <a:p>
            <a:fld id="{4C6F0473-B436-4FE2-9BA8-6EA5EE453019}" type="slidenum">
              <a:rPr lang="en-US" smtClean="0"/>
              <a:t>14</a:t>
            </a:fld>
            <a:endParaRPr lang="en-US"/>
          </a:p>
        </p:txBody>
      </p:sp>
    </p:spTree>
    <p:extLst>
      <p:ext uri="{BB962C8B-B14F-4D97-AF65-F5344CB8AC3E}">
        <p14:creationId xmlns:p14="http://schemas.microsoft.com/office/powerpoint/2010/main" val="11614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508992" y="901898"/>
            <a:ext cx="8102203" cy="369094"/>
          </a:xfrm>
        </p:spPr>
        <p:txBody>
          <a:bodyPr vert="horz" wrap="square" lIns="85725" tIns="42863" rIns="85725" bIns="42863" numCol="1" rtlCol="0" anchor="t" anchorCtr="0" compatLnSpc="1">
            <a:prstTxWarp prst="textNoShape">
              <a:avLst/>
            </a:prstTxWarp>
            <a:normAutofit fontScale="90000"/>
          </a:bodyPr>
          <a:lstStyle/>
          <a:p>
            <a:r>
              <a:rPr lang="en-US" altLang="en-US" dirty="0" err="1" smtClean="0"/>
              <a:t>Qorval</a:t>
            </a:r>
            <a:r>
              <a:rPr lang="en-US" altLang="en-US" dirty="0" smtClean="0"/>
              <a:t> Leadership</a:t>
            </a:r>
            <a:endParaRPr lang="en-US" altLang="en-US" cap="none" dirty="0" smtClean="0"/>
          </a:p>
        </p:txBody>
      </p:sp>
      <p:sp>
        <p:nvSpPr>
          <p:cNvPr id="19458" name="Text Box 10"/>
          <p:cNvSpPr txBox="1">
            <a:spLocks noChangeArrowheads="1"/>
          </p:cNvSpPr>
          <p:nvPr/>
        </p:nvSpPr>
        <p:spPr bwMode="auto">
          <a:xfrm>
            <a:off x="543223" y="1297782"/>
            <a:ext cx="6362402" cy="444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algn="just" eaLnBrk="1" hangingPunct="1"/>
            <a:endParaRPr lang="en-US" altLang="en-US" sz="1313" b="0" dirty="0">
              <a:solidFill>
                <a:schemeClr val="tx1"/>
              </a:solidFill>
            </a:endParaRPr>
          </a:p>
          <a:p>
            <a:r>
              <a:rPr lang="en-US" altLang="en-US" sz="1600" dirty="0">
                <a:solidFill>
                  <a:schemeClr val="tx1"/>
                </a:solidFill>
              </a:rPr>
              <a:t>Paul Fioravanti, MBA, MPA; </a:t>
            </a:r>
            <a:r>
              <a:rPr lang="en-US" altLang="en-US" sz="1600" i="1" dirty="0" smtClean="0">
                <a:solidFill>
                  <a:schemeClr val="tx1"/>
                </a:solidFill>
              </a:rPr>
              <a:t>Senior</a:t>
            </a:r>
            <a:r>
              <a:rPr lang="en-US" altLang="en-US" sz="1600" dirty="0" smtClean="0">
                <a:solidFill>
                  <a:schemeClr val="tx1"/>
                </a:solidFill>
              </a:rPr>
              <a:t> </a:t>
            </a:r>
            <a:r>
              <a:rPr lang="en-US" altLang="en-US" sz="1600" i="1" dirty="0" smtClean="0">
                <a:solidFill>
                  <a:schemeClr val="tx1"/>
                </a:solidFill>
              </a:rPr>
              <a:t>Managing Partner</a:t>
            </a:r>
            <a:endParaRPr lang="en-US" altLang="en-US" sz="1600" i="1" dirty="0"/>
          </a:p>
          <a:p>
            <a:endParaRPr lang="en-US" altLang="en-US" sz="1313" dirty="0"/>
          </a:p>
          <a:p>
            <a:r>
              <a:rPr lang="en-US" altLang="en-US" sz="1200" b="0" dirty="0">
                <a:solidFill>
                  <a:schemeClr val="tx1"/>
                </a:solidFill>
              </a:rPr>
              <a:t>Paul is a seasoned C-level executive with extensive experience in COO, CFO, CRO (Chief Restructuring Officer) and president roles including leading a startup company (specialized transportation and construction services) to the Inc. 500 for four consecutive years. </a:t>
            </a:r>
          </a:p>
          <a:p>
            <a:endParaRPr lang="en-US" altLang="en-US" sz="1200" b="0" dirty="0">
              <a:solidFill>
                <a:schemeClr val="tx1"/>
              </a:solidFill>
            </a:endParaRPr>
          </a:p>
          <a:p>
            <a:r>
              <a:rPr lang="en-US" altLang="en-US" sz="1200" b="0" dirty="0">
                <a:solidFill>
                  <a:schemeClr val="tx1"/>
                </a:solidFill>
              </a:rPr>
              <a:t>He has also worked on consulting engagements, spearheaded successful startups, turnarounds, and post-merger integrations and has taught MBA level courses at four different New England universities. He brings a wealth of experience and expertise from a variety of industries including publicly and privately held companies, energy and utility companies, construction and infrastructure services, manufacturing, technology, and transportation logistics and equipment rental companies. </a:t>
            </a:r>
          </a:p>
          <a:p>
            <a:endParaRPr lang="en-US" altLang="en-US" sz="1200" b="0" dirty="0">
              <a:solidFill>
                <a:schemeClr val="tx1"/>
              </a:solidFill>
            </a:endParaRPr>
          </a:p>
          <a:p>
            <a:r>
              <a:rPr lang="en-US" altLang="en-US" sz="1200" b="0" dirty="0">
                <a:solidFill>
                  <a:schemeClr val="tx1"/>
                </a:solidFill>
              </a:rPr>
              <a:t>Paul has also has extensive experience in working closely with commercial banks, as well as capital raising with private equity groups, angel investors and other private investors. Well versed in key operational methodologies (LEAN, 55, Six Sigma), he holds three degrees from The University of Rhode Island (BS, MPA, MBA), an advanced degree from Bryant University and is a graduate of Leadership Rhode Island.  He most recently led the turnaround and sale of the one of the largest NYC metro based wireless infrastructure companies which was successfully sold to a $4 billion private equity group at a more than 6X EBITDA multiple.</a:t>
            </a:r>
          </a:p>
          <a:p>
            <a:pPr eaLnBrk="1" hangingPunct="1"/>
            <a:endParaRPr lang="en-US" altLang="en-US" sz="1313" b="0" dirty="0">
              <a:solidFill>
                <a:schemeClr val="tx1"/>
              </a:solidFill>
            </a:endParaRPr>
          </a:p>
        </p:txBody>
      </p:sp>
      <p:grpSp>
        <p:nvGrpSpPr>
          <p:cNvPr id="19459" name="Group 20"/>
          <p:cNvGrpSpPr>
            <a:grpSpLocks/>
          </p:cNvGrpSpPr>
          <p:nvPr/>
        </p:nvGrpSpPr>
        <p:grpSpPr bwMode="auto">
          <a:xfrm>
            <a:off x="71438" y="-2976"/>
            <a:ext cx="9001125" cy="678656"/>
            <a:chOff x="0" y="-2"/>
            <a:chExt cx="5768" cy="456"/>
          </a:xfrm>
        </p:grpSpPr>
        <p:sp>
          <p:nvSpPr>
            <p:cNvPr id="19462"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19463"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Paul LinkedIN Headshot.jpg"/>
          <p:cNvPicPr>
            <a:picLocks noChangeAspect="1"/>
          </p:cNvPicPr>
          <p:nvPr/>
        </p:nvPicPr>
        <p:blipFill>
          <a:blip r:embed="rId5">
            <a:extLst>
              <a:ext uri="{28A0092B-C50C-407E-A947-70E740481C1C}">
                <a14:useLocalDpi xmlns:a14="http://schemas.microsoft.com/office/drawing/2010/main" val="0"/>
              </a:ext>
            </a:extLst>
          </a:blip>
          <a:srcRect l="18588" r="-18703"/>
          <a:stretch>
            <a:fillRect/>
          </a:stretch>
        </p:blipFill>
        <p:spPr bwMode="auto">
          <a:xfrm>
            <a:off x="7057430" y="2016621"/>
            <a:ext cx="1835051" cy="183207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C6F0473-B436-4FE2-9BA8-6EA5EE453019}" type="slidenum">
              <a:rPr lang="en-US" smtClean="0"/>
              <a:t>15</a:t>
            </a:fld>
            <a:endParaRPr lang="en-US"/>
          </a:p>
        </p:txBody>
      </p:sp>
    </p:spTree>
    <p:extLst>
      <p:ext uri="{BB962C8B-B14F-4D97-AF65-F5344CB8AC3E}">
        <p14:creationId xmlns:p14="http://schemas.microsoft.com/office/powerpoint/2010/main" val="40302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833718" y="686641"/>
            <a:ext cx="7476565" cy="492443"/>
          </a:xfrm>
          <a:prstGeom prst="rect">
            <a:avLst/>
          </a:prstGeom>
          <a:noFill/>
        </p:spPr>
        <p:txBody>
          <a:bodyPr wrap="square" rtlCol="0">
            <a:spAutoFit/>
          </a:bodyPr>
          <a:lstStyle/>
          <a:p>
            <a:r>
              <a:rPr lang="en-US" sz="2600" dirty="0" smtClean="0">
                <a:solidFill>
                  <a:prstClr val="black"/>
                </a:solidFill>
                <a:latin typeface="Arial" panose="020B0604020202020204" pitchFamily="34" charset="0"/>
                <a:cs typeface="Arial" panose="020B0604020202020204" pitchFamily="34" charset="0"/>
              </a:rPr>
              <a:t>Our Leadership Expertise – All Industries</a:t>
            </a:r>
            <a:endParaRPr lang="en-US" sz="2600"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25506007"/>
              </p:ext>
            </p:extLst>
          </p:nvPr>
        </p:nvGraphicFramePr>
        <p:xfrm>
          <a:off x="909633" y="1368418"/>
          <a:ext cx="7562860" cy="4409515"/>
        </p:xfrm>
        <a:graphic>
          <a:graphicData uri="http://schemas.openxmlformats.org/drawingml/2006/table">
            <a:tbl>
              <a:tblPr firstRow="1" bandRow="1">
                <a:tableStyleId>{9D7B26C5-4107-4FEC-AEDC-1716B250A1EF}</a:tableStyleId>
              </a:tblPr>
              <a:tblGrid>
                <a:gridCol w="1390655"/>
                <a:gridCol w="1585915"/>
                <a:gridCol w="3041964"/>
                <a:gridCol w="1544326"/>
              </a:tblGrid>
              <a:tr h="333095">
                <a:tc>
                  <a:txBody>
                    <a:bodyPr/>
                    <a:lstStyle/>
                    <a:p>
                      <a:pPr algn="ctr"/>
                      <a:r>
                        <a:rPr lang="en-US" sz="1200" dirty="0" smtClean="0">
                          <a:latin typeface="Arial" panose="020B0604020202020204" pitchFamily="34" charset="0"/>
                          <a:cs typeface="Arial" panose="020B0604020202020204" pitchFamily="34" charset="0"/>
                        </a:rPr>
                        <a:t>Company</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Industry</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Description</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Position</a:t>
                      </a:r>
                      <a:endParaRPr lang="en-US" sz="1200" dirty="0">
                        <a:latin typeface="Arial" panose="020B0604020202020204" pitchFamily="34" charset="0"/>
                        <a:cs typeface="Arial" panose="020B0604020202020204" pitchFamily="34" charset="0"/>
                      </a:endParaRPr>
                    </a:p>
                  </a:txBody>
                  <a:tcPr anchor="ctr"/>
                </a:tc>
              </a:tr>
              <a:tr h="333095">
                <a:tc>
                  <a:txBody>
                    <a:bodyPr/>
                    <a:lstStyle/>
                    <a:p>
                      <a:pPr algn="l" fontAlgn="b"/>
                      <a:r>
                        <a:rPr lang="en-US" sz="1200" b="0" i="0" u="none" strike="noStrike" dirty="0">
                          <a:solidFill>
                            <a:srgbClr val="000000"/>
                          </a:solidFill>
                          <a:effectLst/>
                          <a:latin typeface="Arial" panose="020B0604020202020204" pitchFamily="34" charset="0"/>
                        </a:rPr>
                        <a:t>Flight Options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Aviation Services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2nd largest fractional ownership aviation company in US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Restructuring and Strategic Advisor</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Dee Howard Aerospace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Aviation Services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Largest independent aviation maintenance, repair and overhaul (MRO) facility in US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CEO</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Avborne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Aviation Services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Leading MRO company in aviation sector</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Chairman / CEO</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Fulcrum IT Services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Business Services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IT services contractor for federal, state, local, and commercial clients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Director</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American Asphalt &amp; Grading</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Construction</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2nd largest construction company in US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CEO / President</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Manhattan Construction / Kraft Construction</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Construction</a:t>
                      </a:r>
                    </a:p>
                  </a:txBody>
                  <a:tcPr marL="9525" marR="9525" marT="9525" marB="0" anchor="ctr"/>
                </a:tc>
                <a:tc>
                  <a:txBody>
                    <a:bodyPr/>
                    <a:lstStyle/>
                    <a:p>
                      <a:pPr algn="l" fontAlgn="b"/>
                      <a:r>
                        <a:rPr lang="en-US" sz="1200" b="0" i="0" u="none" strike="noStrike" dirty="0" smtClean="0">
                          <a:solidFill>
                            <a:srgbClr val="000000"/>
                          </a:solidFill>
                          <a:effectLst/>
                          <a:latin typeface="Arial" panose="020B0604020202020204" pitchFamily="34" charset="0"/>
                        </a:rPr>
                        <a:t>Advised on merger </a:t>
                      </a:r>
                      <a:r>
                        <a:rPr lang="en-US" sz="1200" b="0" i="0" u="none" strike="noStrike" dirty="0">
                          <a:solidFill>
                            <a:srgbClr val="000000"/>
                          </a:solidFill>
                          <a:effectLst/>
                          <a:latin typeface="Arial" panose="020B0604020202020204" pitchFamily="34" charset="0"/>
                        </a:rPr>
                        <a:t>creating one of largest construction firms in US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M&amp;A / Financial Advisor</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Inacom</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Distribution</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Leading computer and IT hardware distributor in US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 / President / Chief Restructuring Officer</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Ametek</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Electronics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Global leader in electronic instruments and electromechanical devices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Director</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Purolator Products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Environmental Systems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Global leader in automotive and industrial air filtration systems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Chairman / CEO / President / COO</a:t>
                      </a:r>
                    </a:p>
                  </a:txBody>
                  <a:tcPr marL="9525" marR="9525" marT="9525" marB="0" anchor="ctr"/>
                </a:tc>
              </a:tr>
              <a:tr h="333095">
                <a:tc>
                  <a:txBody>
                    <a:bodyPr/>
                    <a:lstStyle/>
                    <a:p>
                      <a:pPr algn="l" fontAlgn="b"/>
                      <a:r>
                        <a:rPr lang="en-US" sz="1200" b="0" i="0" u="none" strike="noStrike" dirty="0" err="1">
                          <a:solidFill>
                            <a:srgbClr val="000000"/>
                          </a:solidFill>
                          <a:effectLst/>
                          <a:latin typeface="Arial" panose="020B0604020202020204" pitchFamily="34" charset="0"/>
                        </a:rPr>
                        <a:t>Healthmor</a:t>
                      </a:r>
                      <a:r>
                        <a:rPr lang="en-US" sz="1200" b="0" i="0" u="none" strike="noStrike" dirty="0">
                          <a:solidFill>
                            <a:srgbClr val="000000"/>
                          </a:solidFill>
                          <a:effectLst/>
                          <a:latin typeface="Arial" panose="020B0604020202020204" pitchFamily="34" charset="0"/>
                        </a:rPr>
                        <a:t> Industries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Environmental Systems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Leading specialty manufacturer of air quality systems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a:t>
                      </a:r>
                    </a:p>
                  </a:txBody>
                  <a:tcPr marL="9525" marR="9525" marT="9525" marB="0" anchor="ct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16</a:t>
            </a:fld>
            <a:endParaRPr lang="en-US"/>
          </a:p>
        </p:txBody>
      </p:sp>
    </p:spTree>
    <p:extLst>
      <p:ext uri="{BB962C8B-B14F-4D97-AF65-F5344CB8AC3E}">
        <p14:creationId xmlns:p14="http://schemas.microsoft.com/office/powerpoint/2010/main" val="89976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833718" y="686641"/>
            <a:ext cx="7795932" cy="492443"/>
          </a:xfrm>
          <a:prstGeom prst="rect">
            <a:avLst/>
          </a:prstGeom>
          <a:noFill/>
        </p:spPr>
        <p:txBody>
          <a:bodyPr wrap="square" rtlCol="0">
            <a:spAutoFit/>
          </a:bodyPr>
          <a:lstStyle/>
          <a:p>
            <a:r>
              <a:rPr lang="en-US" sz="2600" dirty="0" smtClean="0">
                <a:solidFill>
                  <a:prstClr val="black"/>
                </a:solidFill>
                <a:latin typeface="Arial" panose="020B0604020202020204" pitchFamily="34" charset="0"/>
                <a:cs typeface="Arial" panose="020B0604020202020204" pitchFamily="34" charset="0"/>
              </a:rPr>
              <a:t>Our Leadership </a:t>
            </a:r>
            <a:r>
              <a:rPr lang="en-US" sz="2600" dirty="0">
                <a:solidFill>
                  <a:prstClr val="black"/>
                </a:solidFill>
                <a:latin typeface="Arial" panose="020B0604020202020204" pitchFamily="34" charset="0"/>
                <a:cs typeface="Arial" panose="020B0604020202020204" pitchFamily="34" charset="0"/>
              </a:rPr>
              <a:t>Expertise – </a:t>
            </a:r>
            <a:r>
              <a:rPr lang="en-US" sz="2600" dirty="0" smtClean="0">
                <a:solidFill>
                  <a:prstClr val="black"/>
                </a:solidFill>
                <a:latin typeface="Arial" panose="020B0604020202020204" pitchFamily="34" charset="0"/>
                <a:cs typeface="Arial" panose="020B0604020202020204" pitchFamily="34" charset="0"/>
              </a:rPr>
              <a:t>All Industries (cont’d)</a:t>
            </a:r>
            <a:endParaRPr lang="en-US" sz="2600"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36776863"/>
              </p:ext>
            </p:extLst>
          </p:nvPr>
        </p:nvGraphicFramePr>
        <p:xfrm>
          <a:off x="909633" y="1368418"/>
          <a:ext cx="7562860" cy="3433875"/>
        </p:xfrm>
        <a:graphic>
          <a:graphicData uri="http://schemas.openxmlformats.org/drawingml/2006/table">
            <a:tbl>
              <a:tblPr firstRow="1" bandRow="1">
                <a:tableStyleId>{9D7B26C5-4107-4FEC-AEDC-1716B250A1EF}</a:tableStyleId>
              </a:tblPr>
              <a:tblGrid>
                <a:gridCol w="1390655"/>
                <a:gridCol w="1585915"/>
                <a:gridCol w="3041964"/>
                <a:gridCol w="1544326"/>
              </a:tblGrid>
              <a:tr h="333095">
                <a:tc>
                  <a:txBody>
                    <a:bodyPr/>
                    <a:lstStyle/>
                    <a:p>
                      <a:pPr algn="ctr"/>
                      <a:r>
                        <a:rPr lang="en-US" sz="1200" dirty="0" smtClean="0">
                          <a:latin typeface="Arial" panose="020B0604020202020204" pitchFamily="34" charset="0"/>
                          <a:cs typeface="Arial" panose="020B0604020202020204" pitchFamily="34" charset="0"/>
                        </a:rPr>
                        <a:t>Company</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Industry</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Description</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Position</a:t>
                      </a:r>
                      <a:endParaRPr lang="en-US" sz="1200" dirty="0">
                        <a:latin typeface="Arial" panose="020B0604020202020204" pitchFamily="34" charset="0"/>
                        <a:cs typeface="Arial" panose="020B0604020202020204" pitchFamily="34" charset="0"/>
                      </a:endParaRPr>
                    </a:p>
                  </a:txBody>
                  <a:tcPr anchor="ctr"/>
                </a:tc>
              </a:tr>
              <a:tr h="333095">
                <a:tc>
                  <a:txBody>
                    <a:bodyPr/>
                    <a:lstStyle/>
                    <a:p>
                      <a:pPr algn="l" fontAlgn="b"/>
                      <a:r>
                        <a:rPr lang="en-US" sz="1200" b="0" i="0" u="none" strike="noStrike" dirty="0">
                          <a:solidFill>
                            <a:srgbClr val="000000"/>
                          </a:solidFill>
                          <a:effectLst/>
                          <a:latin typeface="Arial" panose="020B0604020202020204" pitchFamily="34" charset="0"/>
                        </a:rPr>
                        <a:t>Regions Financial Corp.</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Financial Services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Leading US regional financial institution</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Director</a:t>
                      </a:r>
                    </a:p>
                  </a:txBody>
                  <a:tcPr marL="9525" marR="9525" marT="9525" marB="0" anchor="ctr"/>
                </a:tc>
              </a:tr>
              <a:tr h="333095">
                <a:tc>
                  <a:txBody>
                    <a:bodyPr/>
                    <a:lstStyle/>
                    <a:p>
                      <a:pPr algn="l" fontAlgn="b"/>
                      <a:r>
                        <a:rPr lang="en-US" sz="1200" b="0" i="0" u="none" strike="noStrike" dirty="0" err="1">
                          <a:solidFill>
                            <a:srgbClr val="000000"/>
                          </a:solidFill>
                          <a:effectLst/>
                          <a:latin typeface="Arial" panose="020B0604020202020204" pitchFamily="34" charset="0"/>
                        </a:rPr>
                        <a:t>Amerifactors</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Financial Services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Leading regional factoring services provider</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Director</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Vitro</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Glass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One of largest glass producers globally</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Director</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Anchor Glass Container</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Glass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3rd largest US glass container manufacturer</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 / President</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Citizens Property Insurance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Financial Services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3rd largest property insurance underwriter in US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Grimes Aerospace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Industrial Components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Global leader in aircraft lighting and fluid control products (now Honeywell subsidiary)</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Primus Aerospace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Industrial Components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Leading provider of machining for aerospace, medical components and manufacturing</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Chairman / CEO / Chief Restructuring Officer</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Danco Machine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Industrial Components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Leading provider of precision machined and assembled components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Director</a:t>
                      </a:r>
                    </a:p>
                  </a:txBody>
                  <a:tcPr marL="9525" marR="9525" marT="9525" marB="0" anchor="ct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17</a:t>
            </a:fld>
            <a:endParaRPr lang="en-US"/>
          </a:p>
        </p:txBody>
      </p:sp>
    </p:spTree>
    <p:extLst>
      <p:ext uri="{BB962C8B-B14F-4D97-AF65-F5344CB8AC3E}">
        <p14:creationId xmlns:p14="http://schemas.microsoft.com/office/powerpoint/2010/main" val="291187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833718" y="686641"/>
            <a:ext cx="7795932" cy="492443"/>
          </a:xfrm>
          <a:prstGeom prst="rect">
            <a:avLst/>
          </a:prstGeom>
          <a:noFill/>
        </p:spPr>
        <p:txBody>
          <a:bodyPr wrap="square" rtlCol="0">
            <a:spAutoFit/>
          </a:bodyPr>
          <a:lstStyle/>
          <a:p>
            <a:r>
              <a:rPr lang="en-US" sz="2600" dirty="0" smtClean="0">
                <a:solidFill>
                  <a:prstClr val="black"/>
                </a:solidFill>
                <a:latin typeface="Arial" panose="020B0604020202020204" pitchFamily="34" charset="0"/>
                <a:cs typeface="Arial" panose="020B0604020202020204" pitchFamily="34" charset="0"/>
              </a:rPr>
              <a:t>Our Leadership </a:t>
            </a:r>
            <a:r>
              <a:rPr lang="en-US" sz="2600" dirty="0">
                <a:solidFill>
                  <a:prstClr val="black"/>
                </a:solidFill>
                <a:latin typeface="Arial" panose="020B0604020202020204" pitchFamily="34" charset="0"/>
                <a:cs typeface="Arial" panose="020B0604020202020204" pitchFamily="34" charset="0"/>
              </a:rPr>
              <a:t>Expertise – </a:t>
            </a:r>
            <a:r>
              <a:rPr lang="en-US" sz="2600" dirty="0" smtClean="0">
                <a:solidFill>
                  <a:prstClr val="black"/>
                </a:solidFill>
                <a:latin typeface="Arial" panose="020B0604020202020204" pitchFamily="34" charset="0"/>
                <a:cs typeface="Arial" panose="020B0604020202020204" pitchFamily="34" charset="0"/>
              </a:rPr>
              <a:t>All Industries (cont’d)</a:t>
            </a:r>
            <a:endParaRPr lang="en-US" sz="2600"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14962141"/>
              </p:ext>
            </p:extLst>
          </p:nvPr>
        </p:nvGraphicFramePr>
        <p:xfrm>
          <a:off x="909633" y="1368418"/>
          <a:ext cx="7562860" cy="3142970"/>
        </p:xfrm>
        <a:graphic>
          <a:graphicData uri="http://schemas.openxmlformats.org/drawingml/2006/table">
            <a:tbl>
              <a:tblPr firstRow="1" bandRow="1">
                <a:tableStyleId>{9D7B26C5-4107-4FEC-AEDC-1716B250A1EF}</a:tableStyleId>
              </a:tblPr>
              <a:tblGrid>
                <a:gridCol w="1390655"/>
                <a:gridCol w="1585915"/>
                <a:gridCol w="3041964"/>
                <a:gridCol w="1544326"/>
              </a:tblGrid>
              <a:tr h="333095">
                <a:tc>
                  <a:txBody>
                    <a:bodyPr/>
                    <a:lstStyle/>
                    <a:p>
                      <a:pPr algn="ctr"/>
                      <a:r>
                        <a:rPr lang="en-US" sz="1200" dirty="0" smtClean="0">
                          <a:latin typeface="Arial" panose="020B0604020202020204" pitchFamily="34" charset="0"/>
                          <a:cs typeface="Arial" panose="020B0604020202020204" pitchFamily="34" charset="0"/>
                        </a:rPr>
                        <a:t>Company</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Industry</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Description</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smtClean="0">
                          <a:latin typeface="Arial" panose="020B0604020202020204" pitchFamily="34" charset="0"/>
                          <a:cs typeface="Arial" panose="020B0604020202020204" pitchFamily="34" charset="0"/>
                        </a:rPr>
                        <a:t>Position</a:t>
                      </a:r>
                      <a:endParaRPr lang="en-US" sz="1200" dirty="0">
                        <a:latin typeface="Arial" panose="020B0604020202020204" pitchFamily="34" charset="0"/>
                        <a:cs typeface="Arial" panose="020B0604020202020204" pitchFamily="34" charset="0"/>
                      </a:endParaRPr>
                    </a:p>
                  </a:txBody>
                  <a:tcPr anchor="ctr"/>
                </a:tc>
              </a:tr>
              <a:tr h="333095">
                <a:tc>
                  <a:txBody>
                    <a:bodyPr/>
                    <a:lstStyle/>
                    <a:p>
                      <a:pPr algn="l" fontAlgn="b"/>
                      <a:r>
                        <a:rPr lang="en-US" sz="1200" b="0" i="0" u="none" strike="noStrike" dirty="0">
                          <a:solidFill>
                            <a:srgbClr val="000000"/>
                          </a:solidFill>
                          <a:effectLst/>
                          <a:latin typeface="Arial" panose="020B0604020202020204" pitchFamily="34" charset="0"/>
                        </a:rPr>
                        <a:t>Mail Contractors of America</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Logistics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World’s largest mail delivery contractor for United States Postal Service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 / Chief Restructuring Officer</a:t>
                      </a:r>
                    </a:p>
                  </a:txBody>
                  <a:tcPr marL="9525" marR="9525" marT="9525" marB="0" anchor="ctr"/>
                </a:tc>
              </a:tr>
              <a:tr h="333095">
                <a:tc>
                  <a:txBody>
                    <a:bodyPr/>
                    <a:lstStyle/>
                    <a:p>
                      <a:pPr algn="l" fontAlgn="b"/>
                      <a:r>
                        <a:rPr lang="en-US" sz="1200" b="0" i="0" u="none" strike="noStrike" dirty="0" err="1">
                          <a:solidFill>
                            <a:srgbClr val="000000"/>
                          </a:solidFill>
                          <a:effectLst/>
                          <a:latin typeface="Arial" panose="020B0604020202020204" pitchFamily="34" charset="0"/>
                        </a:rPr>
                        <a:t>Nautic</a:t>
                      </a:r>
                      <a:r>
                        <a:rPr lang="en-US" sz="1200" b="0" i="0" u="none" strike="noStrike" dirty="0">
                          <a:solidFill>
                            <a:srgbClr val="000000"/>
                          </a:solidFill>
                          <a:effectLst/>
                          <a:latin typeface="Arial" panose="020B0604020202020204" pitchFamily="34" charset="0"/>
                        </a:rPr>
                        <a:t> Global Group</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Marine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3rd largest manufacturer of fiberglass, pontoon and aluminum boats in US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 / President</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Jackson Health System</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Medical &amp; Healthcare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3rd largest public health organization in US </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Chief Restructuring Officer</a:t>
                      </a:r>
                    </a:p>
                  </a:txBody>
                  <a:tcPr marL="9525" marR="9525" marT="9525" marB="0" anchor="ctr"/>
                </a:tc>
              </a:tr>
              <a:tr h="333095">
                <a:tc>
                  <a:txBody>
                    <a:bodyPr/>
                    <a:lstStyle/>
                    <a:p>
                      <a:pPr algn="l" fontAlgn="b"/>
                      <a:r>
                        <a:rPr lang="en-US" sz="1200" b="0" i="0" u="none" strike="noStrike" dirty="0">
                          <a:solidFill>
                            <a:srgbClr val="000000"/>
                          </a:solidFill>
                          <a:effectLst/>
                          <a:latin typeface="Arial" panose="020B0604020202020204" pitchFamily="34" charset="0"/>
                        </a:rPr>
                        <a:t>Regional Diagnostics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Medical &amp; Healthcare</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Leading medical imaging and diagnostics provider</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Chairman</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Family Private Care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Medical &amp; Healthcare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Leading regional in-home care services provider</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Director</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Cenveo</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Printing</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Global leader in custom print and visual communications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Chairman / CEO / President</a:t>
                      </a:r>
                    </a:p>
                  </a:txBody>
                  <a:tcPr marL="9525" marR="9525" marT="9525" marB="0" anchor="ctr"/>
                </a:tc>
              </a:tr>
              <a:tr h="333095">
                <a:tc>
                  <a:txBody>
                    <a:bodyPr/>
                    <a:lstStyle/>
                    <a:p>
                      <a:pPr algn="l" fontAlgn="b"/>
                      <a:r>
                        <a:rPr lang="en-US" sz="1200" b="0" i="0" u="none" strike="noStrike">
                          <a:solidFill>
                            <a:srgbClr val="000000"/>
                          </a:solidFill>
                          <a:effectLst/>
                          <a:latin typeface="Arial" panose="020B0604020202020204" pitchFamily="34" charset="0"/>
                        </a:rPr>
                        <a:t>Elgin Industries</a:t>
                      </a:r>
                    </a:p>
                  </a:txBody>
                  <a:tcPr marL="9525" marR="9525" marT="9525" marB="0" anchor="ctr"/>
                </a:tc>
                <a:tc>
                  <a:txBody>
                    <a:bodyPr/>
                    <a:lstStyle/>
                    <a:p>
                      <a:pPr algn="l" fontAlgn="b"/>
                      <a:r>
                        <a:rPr lang="en-US" sz="1200" b="0" i="0" u="none" strike="noStrike">
                          <a:solidFill>
                            <a:srgbClr val="000000"/>
                          </a:solidFill>
                          <a:effectLst/>
                          <a:latin typeface="Arial" panose="020B0604020202020204" pitchFamily="34" charset="0"/>
                        </a:rPr>
                        <a:t>Transportation</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Leading component supplier to </a:t>
                      </a:r>
                      <a:r>
                        <a:rPr lang="en-US" sz="1200" b="0" i="0" u="none" strike="noStrike" dirty="0" err="1">
                          <a:solidFill>
                            <a:srgbClr val="000000"/>
                          </a:solidFill>
                          <a:effectLst/>
                          <a:latin typeface="Arial" panose="020B0604020202020204" pitchFamily="34" charset="0"/>
                        </a:rPr>
                        <a:t>engline</a:t>
                      </a:r>
                      <a:r>
                        <a:rPr lang="en-US" sz="1200" b="0" i="0" u="none" strike="noStrike" dirty="0">
                          <a:solidFill>
                            <a:srgbClr val="000000"/>
                          </a:solidFill>
                          <a:effectLst/>
                          <a:latin typeface="Arial" panose="020B0604020202020204" pitchFamily="34" charset="0"/>
                        </a:rPr>
                        <a:t> and vehicle </a:t>
                      </a:r>
                      <a:r>
                        <a:rPr lang="en-US" sz="1200" b="0" i="0" u="none" strike="noStrike" dirty="0" err="1">
                          <a:solidFill>
                            <a:srgbClr val="000000"/>
                          </a:solidFill>
                          <a:effectLst/>
                          <a:latin typeface="Arial" panose="020B0604020202020204" pitchFamily="34" charset="0"/>
                        </a:rPr>
                        <a:t>manufactuers</a:t>
                      </a:r>
                      <a:endParaRPr lang="en-US"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rPr>
                        <a:t>Strategic Advisor</a:t>
                      </a:r>
                    </a:p>
                  </a:txBody>
                  <a:tcPr marL="9525" marR="9525" marT="9525" marB="0" anchor="ct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18</a:t>
            </a:fld>
            <a:endParaRPr lang="en-US"/>
          </a:p>
        </p:txBody>
      </p:sp>
    </p:spTree>
    <p:extLst>
      <p:ext uri="{BB962C8B-B14F-4D97-AF65-F5344CB8AC3E}">
        <p14:creationId xmlns:p14="http://schemas.microsoft.com/office/powerpoint/2010/main" val="97214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Table 5"/>
          <p:cNvGraphicFramePr>
            <a:graphicFrameLocks noGrp="1"/>
          </p:cNvGraphicFramePr>
          <p:nvPr>
            <p:extLst>
              <p:ext uri="{D42A27DB-BD31-4B8C-83A1-F6EECF244321}">
                <p14:modId xmlns:p14="http://schemas.microsoft.com/office/powerpoint/2010/main" val="1826392049"/>
              </p:ext>
            </p:extLst>
          </p:nvPr>
        </p:nvGraphicFramePr>
        <p:xfrm>
          <a:off x="1291102" y="2467485"/>
          <a:ext cx="6555040" cy="370840"/>
        </p:xfrm>
        <a:graphic>
          <a:graphicData uri="http://schemas.openxmlformats.org/drawingml/2006/table">
            <a:tbl>
              <a:tblPr firstRow="1" bandRow="1">
                <a:tableStyleId>{2D5ABB26-0587-4C30-8999-92F81FD0307C}</a:tableStyleId>
              </a:tblPr>
              <a:tblGrid>
                <a:gridCol w="6555040"/>
              </a:tblGrid>
              <a:tr h="370840">
                <a:tc>
                  <a:txBody>
                    <a:bodyPr/>
                    <a:lstStyle/>
                    <a:p>
                      <a:pPr algn="l"/>
                      <a:r>
                        <a:rPr lang="en-US" sz="1800" b="1" dirty="0" err="1" smtClean="0">
                          <a:latin typeface="Arial" panose="020B0604020202020204" pitchFamily="34" charset="0"/>
                          <a:cs typeface="Arial" panose="020B0604020202020204" pitchFamily="34" charset="0"/>
                        </a:rPr>
                        <a:t>Qorval</a:t>
                      </a:r>
                      <a:r>
                        <a:rPr lang="en-US" sz="1800" b="1" baseline="0" dirty="0" smtClean="0">
                          <a:latin typeface="Arial" panose="020B0604020202020204" pitchFamily="34" charset="0"/>
                          <a:cs typeface="Arial" panose="020B0604020202020204" pitchFamily="34" charset="0"/>
                        </a:rPr>
                        <a:t> Maritime – Practice Overview</a:t>
                      </a:r>
                      <a:endParaRPr lang="en-US" sz="1800" b="1" dirty="0">
                        <a:latin typeface="Arial" panose="020B0604020202020204" pitchFamily="34" charset="0"/>
                        <a:cs typeface="Arial" panose="020B0604020202020204" pitchFamily="34" charset="0"/>
                      </a:endParaRPr>
                    </a:p>
                  </a:txBody>
                  <a:tcP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1</a:t>
            </a:fld>
            <a:endParaRPr lang="en-US"/>
          </a:p>
        </p:txBody>
      </p:sp>
    </p:spTree>
    <p:extLst>
      <p:ext uri="{BB962C8B-B14F-4D97-AF65-F5344CB8AC3E}">
        <p14:creationId xmlns:p14="http://schemas.microsoft.com/office/powerpoint/2010/main" val="148603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Table 5"/>
          <p:cNvGraphicFramePr>
            <a:graphicFrameLocks noGrp="1"/>
          </p:cNvGraphicFramePr>
          <p:nvPr>
            <p:extLst>
              <p:ext uri="{D42A27DB-BD31-4B8C-83A1-F6EECF244321}">
                <p14:modId xmlns:p14="http://schemas.microsoft.com/office/powerpoint/2010/main" val="2764398276"/>
              </p:ext>
            </p:extLst>
          </p:nvPr>
        </p:nvGraphicFramePr>
        <p:xfrm>
          <a:off x="1291102" y="2467485"/>
          <a:ext cx="6555040" cy="370840"/>
        </p:xfrm>
        <a:graphic>
          <a:graphicData uri="http://schemas.openxmlformats.org/drawingml/2006/table">
            <a:tbl>
              <a:tblPr firstRow="1" bandRow="1">
                <a:tableStyleId>{2D5ABB26-0587-4C30-8999-92F81FD0307C}</a:tableStyleId>
              </a:tblPr>
              <a:tblGrid>
                <a:gridCol w="6555040"/>
              </a:tblGrid>
              <a:tr h="370840">
                <a:tc>
                  <a:txBody>
                    <a:bodyPr/>
                    <a:lstStyle/>
                    <a:p>
                      <a:pPr algn="l"/>
                      <a:r>
                        <a:rPr lang="en-US" sz="1800" b="1" baseline="0" dirty="0" smtClean="0">
                          <a:latin typeface="Arial" panose="020B0604020202020204" pitchFamily="34" charset="0"/>
                          <a:cs typeface="Arial" panose="020B0604020202020204" pitchFamily="34" charset="0"/>
                        </a:rPr>
                        <a:t>Appendix 1:  Case Studies</a:t>
                      </a:r>
                      <a:endParaRPr lang="en-US" sz="1800" b="1" dirty="0">
                        <a:latin typeface="Arial" panose="020B0604020202020204" pitchFamily="34" charset="0"/>
                        <a:cs typeface="Arial" panose="020B0604020202020204" pitchFamily="34" charset="0"/>
                      </a:endParaRPr>
                    </a:p>
                  </a:txBody>
                  <a:tcP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19</a:t>
            </a:fld>
            <a:endParaRPr lang="en-US"/>
          </a:p>
        </p:txBody>
      </p:sp>
    </p:spTree>
    <p:extLst>
      <p:ext uri="{BB962C8B-B14F-4D97-AF65-F5344CB8AC3E}">
        <p14:creationId xmlns:p14="http://schemas.microsoft.com/office/powerpoint/2010/main" val="396654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92" y="901898"/>
            <a:ext cx="8102203" cy="369094"/>
          </a:xfrm>
        </p:spPr>
        <p:txBody>
          <a:bodyPr/>
          <a:lstStyle/>
          <a:p>
            <a:pPr>
              <a:defRPr/>
            </a:pPr>
            <a:r>
              <a:rPr lang="en-US" dirty="0" smtClean="0">
                <a:ea typeface="+mj-ea"/>
                <a:cs typeface="+mj-cs"/>
              </a:rPr>
              <a:t>Case study:  avborne, inc.</a:t>
            </a:r>
            <a:endParaRPr lang="en-US" dirty="0">
              <a:ea typeface="+mj-ea"/>
              <a:cs typeface="+mj-cs"/>
            </a:endParaRPr>
          </a:p>
        </p:txBody>
      </p:sp>
      <p:sp>
        <p:nvSpPr>
          <p:cNvPr id="66562" name="Content Placeholder 2"/>
          <p:cNvSpPr>
            <a:spLocks noGrp="1"/>
          </p:cNvSpPr>
          <p:nvPr>
            <p:ph sz="half" idx="10"/>
          </p:nvPr>
        </p:nvSpPr>
        <p:spPr bwMode="auto">
          <a:xfrm>
            <a:off x="281286" y="2524125"/>
            <a:ext cx="2181820" cy="28128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One of North America</a:t>
            </a:r>
            <a:r>
              <a:rPr lang="ja-JP" altLang="en-US" smtClean="0"/>
              <a:t>’</a:t>
            </a:r>
            <a:r>
              <a:rPr lang="en-US" altLang="ja-JP" smtClean="0"/>
              <a:t>s largest independent aviation service companies providing maintenance, repair and overhaul services to US and international passenger and cargo airlines.  Avborne, Inc. originally consisted of two divisions: Avborne Accessory Group (components and parts repair, inventory management) and Avborne Heavy Maintenance (airframe heavy checks, MRO, conversions, installations, interior modifications).  Major customers included Airborne Express, ASTAR, FedEx, AirTran  and US Airways.</a:t>
            </a:r>
            <a:endParaRPr lang="en-US" altLang="en-US" smtClean="0"/>
          </a:p>
        </p:txBody>
      </p:sp>
      <p:sp>
        <p:nvSpPr>
          <p:cNvPr id="66563" name="Text Placeholder 4"/>
          <p:cNvSpPr>
            <a:spLocks noGrp="1"/>
          </p:cNvSpPr>
          <p:nvPr>
            <p:ph type="body" idx="1"/>
          </p:nvPr>
        </p:nvSpPr>
        <p:spPr bwMode="auto">
          <a:xfrm>
            <a:off x="2658071" y="1880305"/>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z="1031"/>
              <a:t>Opportunities/Challenges:</a:t>
            </a:r>
          </a:p>
        </p:txBody>
      </p:sp>
      <p:sp>
        <p:nvSpPr>
          <p:cNvPr id="66564" name="Text Placeholder 5"/>
          <p:cNvSpPr>
            <a:spLocks noGrp="1"/>
          </p:cNvSpPr>
          <p:nvPr>
            <p:ph type="body" idx="14"/>
          </p:nvPr>
        </p:nvSpPr>
        <p:spPr bwMode="auto">
          <a:xfrm>
            <a:off x="6037958" y="1989833"/>
            <a:ext cx="2719089"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z="1031"/>
              <a:t>Results:</a:t>
            </a:r>
          </a:p>
        </p:txBody>
      </p:sp>
      <p:sp>
        <p:nvSpPr>
          <p:cNvPr id="66565" name="Text Placeholder 6"/>
          <p:cNvSpPr>
            <a:spLocks noGrp="1"/>
          </p:cNvSpPr>
          <p:nvPr>
            <p:ph type="body" idx="16"/>
          </p:nvPr>
        </p:nvSpPr>
        <p:spPr bwMode="auto">
          <a:xfrm>
            <a:off x="2658071" y="3783816"/>
            <a:ext cx="2719090"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z="1031"/>
              <a:t>Solutions:</a:t>
            </a:r>
          </a:p>
        </p:txBody>
      </p:sp>
      <p:sp>
        <p:nvSpPr>
          <p:cNvPr id="8" name="Content Placeholder 7"/>
          <p:cNvSpPr>
            <a:spLocks noGrp="1"/>
          </p:cNvSpPr>
          <p:nvPr>
            <p:ph sz="half" idx="17"/>
          </p:nvPr>
        </p:nvSpPr>
        <p:spPr>
          <a:xfrm>
            <a:off x="2656582" y="2156530"/>
            <a:ext cx="2744391" cy="2058293"/>
          </a:xfrm>
        </p:spPr>
        <p:txBody>
          <a:bodyPr/>
          <a:lstStyle/>
          <a:p>
            <a:pPr>
              <a:defRPr/>
            </a:pPr>
            <a:r>
              <a:rPr lang="en-US" sz="984" dirty="0"/>
              <a:t>In 2000, the company had $120 million in revenue and exceeded $20.0 million of EBITDA; after the events of 9/11, profitability declined to approximately $5.0 million of EBITDA</a:t>
            </a:r>
          </a:p>
          <a:p>
            <a:pPr>
              <a:defRPr/>
            </a:pPr>
            <a:r>
              <a:rPr lang="en-US" sz="984" dirty="0"/>
              <a:t>Highly leveraged balance sheet</a:t>
            </a:r>
          </a:p>
          <a:p>
            <a:pPr>
              <a:defRPr/>
            </a:pPr>
            <a:r>
              <a:rPr lang="en-US" sz="984" dirty="0"/>
              <a:t>Negative cash flow</a:t>
            </a:r>
          </a:p>
          <a:p>
            <a:pPr>
              <a:defRPr/>
            </a:pPr>
            <a:r>
              <a:rPr lang="en-US" sz="984" dirty="0"/>
              <a:t>$123 million of debt in default</a:t>
            </a:r>
          </a:p>
          <a:p>
            <a:pPr>
              <a:defRPr/>
            </a:pPr>
            <a:r>
              <a:rPr lang="en-US" sz="984" dirty="0"/>
              <a:t>Customer base had its own financial distress</a:t>
            </a:r>
          </a:p>
          <a:p>
            <a:pPr>
              <a:defRPr/>
            </a:pPr>
            <a:r>
              <a:rPr lang="en-US" sz="984" dirty="0"/>
              <a:t>Extremely low employee morale</a:t>
            </a:r>
          </a:p>
        </p:txBody>
      </p:sp>
      <p:sp>
        <p:nvSpPr>
          <p:cNvPr id="9" name="Content Placeholder 8"/>
          <p:cNvSpPr>
            <a:spLocks noGrp="1"/>
          </p:cNvSpPr>
          <p:nvPr>
            <p:ph sz="half" idx="18"/>
          </p:nvPr>
        </p:nvSpPr>
        <p:spPr>
          <a:xfrm>
            <a:off x="2652117" y="4057660"/>
            <a:ext cx="2745879" cy="2058293"/>
          </a:xfrm>
        </p:spPr>
        <p:txBody>
          <a:bodyPr>
            <a:normAutofit fontScale="92500" lnSpcReduction="20000"/>
          </a:bodyPr>
          <a:lstStyle/>
          <a:p>
            <a:pPr>
              <a:defRPr/>
            </a:pPr>
            <a:r>
              <a:rPr lang="en-US" sz="984" dirty="0"/>
              <a:t>Negotiated a significant restructuring of the senior and subordinated debt, buying $100 million of senior debt for $30.0 million and converting $25 million of sub-debt into equity</a:t>
            </a:r>
          </a:p>
          <a:p>
            <a:pPr>
              <a:defRPr/>
            </a:pPr>
            <a:r>
              <a:rPr lang="en-US" sz="984" dirty="0"/>
              <a:t>Reduced corporate overhead burden from parent to subsidiary</a:t>
            </a:r>
          </a:p>
          <a:p>
            <a:pPr>
              <a:defRPr/>
            </a:pPr>
            <a:r>
              <a:rPr lang="en-US" sz="984" dirty="0"/>
              <a:t>De-centralized senior management</a:t>
            </a:r>
          </a:p>
          <a:p>
            <a:pPr>
              <a:defRPr/>
            </a:pPr>
            <a:r>
              <a:rPr lang="en-US" sz="984" dirty="0"/>
              <a:t>Provided subsidiary with necessary resources and cash flow to rebuild the business</a:t>
            </a:r>
          </a:p>
          <a:p>
            <a:pPr>
              <a:defRPr/>
            </a:pPr>
            <a:r>
              <a:rPr lang="en-US" sz="984" dirty="0"/>
              <a:t>Created separate manpower training and outsourcing pool for the industry </a:t>
            </a:r>
          </a:p>
          <a:p>
            <a:pPr>
              <a:defRPr/>
            </a:pPr>
            <a:r>
              <a:rPr lang="en-US" sz="984" dirty="0"/>
              <a:t>Built consensus among ownership interests</a:t>
            </a:r>
          </a:p>
          <a:p>
            <a:pPr>
              <a:defRPr/>
            </a:pPr>
            <a:r>
              <a:rPr lang="en-US" sz="984" dirty="0"/>
              <a:t>In 2003, negotiated a new $25 million senior credit facility and $9.0 million sale leaseback facility, returning most of the capital invested in the restructuring</a:t>
            </a:r>
          </a:p>
        </p:txBody>
      </p:sp>
      <p:sp>
        <p:nvSpPr>
          <p:cNvPr id="66568" name="Content Placeholder 9"/>
          <p:cNvSpPr>
            <a:spLocks noGrp="1"/>
          </p:cNvSpPr>
          <p:nvPr>
            <p:ph sz="half" idx="19"/>
          </p:nvPr>
        </p:nvSpPr>
        <p:spPr bwMode="auto">
          <a:xfrm>
            <a:off x="6067427" y="2271118"/>
            <a:ext cx="2745879" cy="3743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lnSpcReduction="10000"/>
          </a:bodyPr>
          <a:lstStyle/>
          <a:p>
            <a:pPr>
              <a:spcBef>
                <a:spcPct val="0"/>
              </a:spcBef>
              <a:spcAft>
                <a:spcPct val="0"/>
              </a:spcAft>
            </a:pPr>
            <a:r>
              <a:rPr lang="en-US" altLang="en-US" sz="938" dirty="0"/>
              <a:t>Improved trailing EBITDA from $3 million to $9 million in an 18-month period</a:t>
            </a:r>
          </a:p>
          <a:p>
            <a:pPr>
              <a:spcBef>
                <a:spcPct val="0"/>
              </a:spcBef>
              <a:spcAft>
                <a:spcPct val="0"/>
              </a:spcAft>
            </a:pPr>
            <a:r>
              <a:rPr lang="en-US" altLang="en-US" sz="938" dirty="0"/>
              <a:t>As the accessories division was getting ready to be sold (a long-term objective), the multiples in this industry changed from the 4-6</a:t>
            </a:r>
            <a:r>
              <a:rPr lang="ja-JP" altLang="en-US" sz="938" dirty="0"/>
              <a:t>’</a:t>
            </a:r>
            <a:r>
              <a:rPr lang="en-US" altLang="ja-JP" sz="938" dirty="0"/>
              <a:t>s to the 7-9</a:t>
            </a:r>
            <a:r>
              <a:rPr lang="ja-JP" altLang="en-US" sz="938" dirty="0"/>
              <a:t>’</a:t>
            </a:r>
            <a:r>
              <a:rPr lang="en-US" altLang="ja-JP" sz="938" dirty="0"/>
              <a:t>s</a:t>
            </a:r>
          </a:p>
          <a:p>
            <a:pPr>
              <a:spcBef>
                <a:spcPct val="0"/>
              </a:spcBef>
              <a:spcAft>
                <a:spcPct val="0"/>
              </a:spcAft>
            </a:pPr>
            <a:r>
              <a:rPr lang="en-US" altLang="en-US" sz="938" dirty="0"/>
              <a:t>Turned one-time projects into long-term service contracts</a:t>
            </a:r>
          </a:p>
          <a:p>
            <a:pPr>
              <a:spcBef>
                <a:spcPct val="0"/>
              </a:spcBef>
              <a:spcAft>
                <a:spcPct val="0"/>
              </a:spcAft>
            </a:pPr>
            <a:r>
              <a:rPr lang="en-US" altLang="en-US" sz="938" dirty="0"/>
              <a:t>Employee morale was at all-time high</a:t>
            </a:r>
          </a:p>
          <a:p>
            <a:pPr>
              <a:spcBef>
                <a:spcPct val="0"/>
              </a:spcBef>
              <a:spcAft>
                <a:spcPct val="0"/>
              </a:spcAft>
            </a:pPr>
            <a:r>
              <a:rPr lang="en-US" altLang="en-US" sz="938" dirty="0"/>
              <a:t>Customer satisfaction was highest level ever, leading to 5-year supply agreements</a:t>
            </a:r>
          </a:p>
          <a:p>
            <a:pPr>
              <a:spcBef>
                <a:spcPct val="0"/>
              </a:spcBef>
              <a:spcAft>
                <a:spcPct val="0"/>
              </a:spcAft>
            </a:pPr>
            <a:r>
              <a:rPr lang="en-US" altLang="en-US" sz="938" dirty="0"/>
              <a:t>In 2003, returned 80% of capital invested at time of restructuring</a:t>
            </a:r>
          </a:p>
          <a:p>
            <a:pPr>
              <a:spcBef>
                <a:spcPct val="0"/>
              </a:spcBef>
              <a:spcAft>
                <a:spcPct val="0"/>
              </a:spcAft>
            </a:pPr>
            <a:r>
              <a:rPr lang="en-US" altLang="en-US" sz="938" dirty="0"/>
              <a:t>In January 2005, half of the business (accessories) was sold to a large strategic buyer for a purchase price in excess of $90 million (11 times EBITDA), providing the investors with a 34% IRR</a:t>
            </a:r>
          </a:p>
          <a:p>
            <a:pPr>
              <a:spcBef>
                <a:spcPct val="0"/>
              </a:spcBef>
              <a:spcAft>
                <a:spcPct val="0"/>
              </a:spcAft>
            </a:pPr>
            <a:r>
              <a:rPr lang="en-US" altLang="en-US" sz="938" dirty="0"/>
              <a:t>In 2005, the Company executed a $15 million dividend recap from the remaining business (heavy maintenance)</a:t>
            </a:r>
          </a:p>
          <a:p>
            <a:pPr>
              <a:spcBef>
                <a:spcPct val="0"/>
              </a:spcBef>
              <a:spcAft>
                <a:spcPct val="0"/>
              </a:spcAft>
            </a:pPr>
            <a:r>
              <a:rPr lang="en-US" altLang="en-US" sz="938" dirty="0"/>
              <a:t>In March 2008, the heavy maintenance portion of the business was sold to AAR Corp.; the remaining at-risk capital ($16.75 million) was recovered – with an opportunity to receive an additional $8 million in excess </a:t>
            </a:r>
            <a:r>
              <a:rPr lang="en-US" altLang="en-US" sz="938" dirty="0" smtClean="0"/>
              <a:t>distributions</a:t>
            </a:r>
            <a:endParaRPr lang="en-US" altLang="en-US" sz="938" dirty="0"/>
          </a:p>
        </p:txBody>
      </p:sp>
      <p:pic>
        <p:nvPicPr>
          <p:cNvPr id="66569" name="Picture 10" descr="\\qorval\dfs\users\gnelson\My Documents\Qorval\Logos\AHM_logo 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2465" y="1317129"/>
            <a:ext cx="1522511"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1" descr="\\qorval\dfs\users\gnelson\My Documents\Qorval\Logos\Avborn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0880" y="1476375"/>
            <a:ext cx="1769566" cy="2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2822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20"/>
          <p:cNvGrpSpPr>
            <a:grpSpLocks/>
          </p:cNvGrpSpPr>
          <p:nvPr/>
        </p:nvGrpSpPr>
        <p:grpSpPr bwMode="auto">
          <a:xfrm>
            <a:off x="71438" y="-2976"/>
            <a:ext cx="9001125" cy="678656"/>
            <a:chOff x="0" y="-2"/>
            <a:chExt cx="5768" cy="456"/>
          </a:xfrm>
        </p:grpSpPr>
        <p:sp>
          <p:nvSpPr>
            <p:cNvPr id="67595"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67596"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7" name="Picture 16"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6" name="Title 31"/>
          <p:cNvSpPr>
            <a:spLocks noGrp="1"/>
          </p:cNvSpPr>
          <p:nvPr>
            <p:ph type="title"/>
          </p:nvPr>
        </p:nvSpPr>
        <p:spPr bwMode="auto">
          <a:xfrm>
            <a:off x="508992" y="901898"/>
            <a:ext cx="8102203" cy="369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cap="none" smtClean="0"/>
              <a:t>CASE STUDY: ADS LOGISTICS, LLC</a:t>
            </a:r>
          </a:p>
        </p:txBody>
      </p:sp>
      <p:sp>
        <p:nvSpPr>
          <p:cNvPr id="67587" name="Content Placeholder 15"/>
          <p:cNvSpPr>
            <a:spLocks noGrp="1"/>
          </p:cNvSpPr>
          <p:nvPr>
            <p:ph sz="half" idx="10"/>
          </p:nvPr>
        </p:nvSpPr>
        <p:spPr bwMode="auto">
          <a:xfrm>
            <a:off x="281286" y="2671465"/>
            <a:ext cx="2181820" cy="2421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Headquartered in Chesterton, IN ADS Logistics is a premier provider of fully-integrated supply chain management services in the United States and parts of Canada. With over 30 years of experience, ADS Logistics has emerged as the North American leader in metals transportation and warehousing. The Company is made up of three fully integrated divisions: 1) Trucking 2) Warehousing and 3) Intermodal.</a:t>
            </a:r>
          </a:p>
          <a:p>
            <a:endParaRPr lang="en-US" altLang="en-US" smtClean="0"/>
          </a:p>
          <a:p>
            <a:endParaRPr lang="en-US" altLang="en-US" smtClean="0"/>
          </a:p>
        </p:txBody>
      </p:sp>
      <p:sp>
        <p:nvSpPr>
          <p:cNvPr id="67588" name="Text Placeholder 14"/>
          <p:cNvSpPr>
            <a:spLocks noGrp="1"/>
          </p:cNvSpPr>
          <p:nvPr>
            <p:ph type="body" idx="1"/>
          </p:nvPr>
        </p:nvSpPr>
        <p:spPr bwMode="auto">
          <a:xfrm>
            <a:off x="2658071" y="1721942"/>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67589" name="Text Placeholder 17"/>
          <p:cNvSpPr>
            <a:spLocks noGrp="1"/>
          </p:cNvSpPr>
          <p:nvPr>
            <p:ph type="body" idx="14"/>
          </p:nvPr>
        </p:nvSpPr>
        <p:spPr bwMode="auto">
          <a:xfrm>
            <a:off x="6115348" y="3003352"/>
            <a:ext cx="2719089"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67590" name="Text Placeholder 18"/>
          <p:cNvSpPr>
            <a:spLocks noGrp="1"/>
          </p:cNvSpPr>
          <p:nvPr>
            <p:ph type="body" idx="16"/>
          </p:nvPr>
        </p:nvSpPr>
        <p:spPr bwMode="auto">
          <a:xfrm>
            <a:off x="2658071" y="4073427"/>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67591" name="Content Placeholder 20"/>
          <p:cNvSpPr>
            <a:spLocks noGrp="1"/>
          </p:cNvSpPr>
          <p:nvPr>
            <p:ph sz="half" idx="17"/>
          </p:nvPr>
        </p:nvSpPr>
        <p:spPr bwMode="auto">
          <a:xfrm>
            <a:off x="2631281" y="2003227"/>
            <a:ext cx="2744391"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lnSpcReduction="10000"/>
          </a:bodyPr>
          <a:lstStyle/>
          <a:p>
            <a:pPr>
              <a:spcBef>
                <a:spcPct val="0"/>
              </a:spcBef>
              <a:spcAft>
                <a:spcPct val="0"/>
              </a:spcAft>
            </a:pPr>
            <a:r>
              <a:rPr lang="en-US" altLang="en-US" smtClean="0"/>
              <a:t>Given the economic downturn in the automotive and manufacturing  industries, ADS experienced a severe decline in its business</a:t>
            </a:r>
          </a:p>
          <a:p>
            <a:pPr>
              <a:spcBef>
                <a:spcPct val="0"/>
              </a:spcBef>
              <a:spcAft>
                <a:spcPct val="0"/>
              </a:spcAft>
            </a:pPr>
            <a:r>
              <a:rPr lang="en-US" altLang="en-US" smtClean="0"/>
              <a:t>Revenue declined from an annualized run rate of $120mm to $75mm, producing negative EBITDA</a:t>
            </a:r>
          </a:p>
          <a:p>
            <a:pPr>
              <a:spcBef>
                <a:spcPct val="0"/>
              </a:spcBef>
              <a:spcAft>
                <a:spcPct val="0"/>
              </a:spcAft>
            </a:pPr>
            <a:r>
              <a:rPr lang="en-US" altLang="en-US" smtClean="0"/>
              <a:t>SG&amp;A reductions did not coincide with the incremental decline in revenues</a:t>
            </a:r>
          </a:p>
          <a:p>
            <a:pPr>
              <a:spcBef>
                <a:spcPct val="0"/>
              </a:spcBef>
              <a:spcAft>
                <a:spcPct val="0"/>
              </a:spcAft>
            </a:pPr>
            <a:r>
              <a:rPr lang="en-US" altLang="en-US" smtClean="0"/>
              <a:t>The warehousing division occupied numerous facilities that were unprofitable and saddled by above market long-term leases  </a:t>
            </a:r>
          </a:p>
        </p:txBody>
      </p:sp>
      <p:sp>
        <p:nvSpPr>
          <p:cNvPr id="67592" name="Content Placeholder 21"/>
          <p:cNvSpPr>
            <a:spLocks noGrp="1"/>
          </p:cNvSpPr>
          <p:nvPr>
            <p:ph sz="half" idx="18"/>
          </p:nvPr>
        </p:nvSpPr>
        <p:spPr bwMode="auto">
          <a:xfrm>
            <a:off x="2652117" y="4329410"/>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lnSpcReduction="10000"/>
          </a:bodyPr>
          <a:lstStyle/>
          <a:p>
            <a:pPr>
              <a:spcBef>
                <a:spcPct val="0"/>
              </a:spcBef>
              <a:spcAft>
                <a:spcPct val="0"/>
              </a:spcAft>
            </a:pPr>
            <a:r>
              <a:rPr lang="en-US" altLang="en-US" smtClean="0"/>
              <a:t>Qorval was installed as the CRO and several Qorval team members took positions on the Board   </a:t>
            </a:r>
          </a:p>
          <a:p>
            <a:pPr>
              <a:spcBef>
                <a:spcPct val="0"/>
              </a:spcBef>
              <a:spcAft>
                <a:spcPct val="0"/>
              </a:spcAft>
            </a:pPr>
            <a:r>
              <a:rPr lang="en-US" altLang="en-US" smtClean="0"/>
              <a:t>Worked with the company to restructure driver incentives to improve profitability of the trucking divisions</a:t>
            </a:r>
          </a:p>
          <a:p>
            <a:pPr>
              <a:spcBef>
                <a:spcPct val="0"/>
              </a:spcBef>
              <a:spcAft>
                <a:spcPct val="0"/>
              </a:spcAft>
            </a:pPr>
            <a:r>
              <a:rPr lang="en-US" altLang="en-US" smtClean="0"/>
              <a:t>Completed a comprehensive profitability analysis of the warehousing division and developed a strategy to exit unprofitable locations</a:t>
            </a:r>
          </a:p>
          <a:p>
            <a:pPr>
              <a:spcBef>
                <a:spcPct val="0"/>
              </a:spcBef>
              <a:spcAft>
                <a:spcPct val="0"/>
              </a:spcAft>
            </a:pPr>
            <a:r>
              <a:rPr lang="en-US" altLang="en-US" smtClean="0"/>
              <a:t>Utilized the Chapter 11 process to restructure the business and exit unprofitable leases</a:t>
            </a:r>
          </a:p>
          <a:p>
            <a:pPr>
              <a:spcBef>
                <a:spcPct val="0"/>
              </a:spcBef>
              <a:spcAft>
                <a:spcPct val="0"/>
              </a:spcAft>
            </a:pPr>
            <a:endParaRPr lang="en-US" altLang="en-US" smtClean="0"/>
          </a:p>
          <a:p>
            <a:pPr>
              <a:spcBef>
                <a:spcPct val="0"/>
              </a:spcBef>
              <a:spcAft>
                <a:spcPct val="0"/>
              </a:spcAft>
            </a:pPr>
            <a:endParaRPr lang="en-US" altLang="en-US" smtClean="0"/>
          </a:p>
        </p:txBody>
      </p:sp>
      <p:sp>
        <p:nvSpPr>
          <p:cNvPr id="67593" name="Content Placeholder 32"/>
          <p:cNvSpPr>
            <a:spLocks noGrp="1"/>
          </p:cNvSpPr>
          <p:nvPr>
            <p:ph sz="half" idx="19"/>
          </p:nvPr>
        </p:nvSpPr>
        <p:spPr bwMode="auto">
          <a:xfrm>
            <a:off x="6101953" y="3381376"/>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lnSpcReduction="10000"/>
          </a:bodyPr>
          <a:lstStyle/>
          <a:p>
            <a:pPr>
              <a:spcBef>
                <a:spcPct val="0"/>
              </a:spcBef>
              <a:spcAft>
                <a:spcPct val="0"/>
              </a:spcAft>
            </a:pPr>
            <a:r>
              <a:rPr lang="en-US" altLang="en-US" smtClean="0"/>
              <a:t>Improved EBITDA from a run rate of negative $1.2mm to positive $5.5mm</a:t>
            </a:r>
          </a:p>
          <a:p>
            <a:pPr>
              <a:spcBef>
                <a:spcPct val="0"/>
              </a:spcBef>
              <a:spcAft>
                <a:spcPct val="0"/>
              </a:spcAft>
            </a:pPr>
            <a:r>
              <a:rPr lang="en-US" altLang="en-US" smtClean="0"/>
              <a:t>Reduced annual SG&amp;A by $4mm</a:t>
            </a:r>
            <a:endParaRPr lang="en-US" altLang="en-US" b="1" smtClean="0"/>
          </a:p>
          <a:p>
            <a:pPr>
              <a:spcBef>
                <a:spcPct val="0"/>
              </a:spcBef>
              <a:spcAft>
                <a:spcPct val="0"/>
              </a:spcAft>
            </a:pPr>
            <a:r>
              <a:rPr lang="en-US" altLang="en-US" smtClean="0"/>
              <a:t>Successfully reorganized the footprint of the warehousing division to achieve maximum utilization and profitability</a:t>
            </a:r>
          </a:p>
          <a:p>
            <a:pPr>
              <a:spcBef>
                <a:spcPct val="0"/>
              </a:spcBef>
              <a:spcAft>
                <a:spcPct val="0"/>
              </a:spcAft>
            </a:pPr>
            <a:r>
              <a:rPr lang="en-US" altLang="en-US" smtClean="0"/>
              <a:t>Completed a successful restructuring and sale to the Company</a:t>
            </a:r>
            <a:r>
              <a:rPr lang="ja-JP" altLang="en-US" smtClean="0"/>
              <a:t>’</a:t>
            </a:r>
            <a:r>
              <a:rPr lang="en-US" altLang="ja-JP" smtClean="0"/>
              <a:t>s existing lenders  </a:t>
            </a:r>
          </a:p>
          <a:p>
            <a:pPr>
              <a:spcBef>
                <a:spcPct val="0"/>
              </a:spcBef>
              <a:spcAft>
                <a:spcPct val="0"/>
              </a:spcAft>
            </a:pPr>
            <a:r>
              <a:rPr lang="en-US" altLang="en-US" smtClean="0"/>
              <a:t>Exited bankruptcy in less than 60 days with a 363 sale process</a:t>
            </a:r>
          </a:p>
          <a:p>
            <a:pPr>
              <a:spcBef>
                <a:spcPct val="0"/>
              </a:spcBef>
              <a:spcAft>
                <a:spcPct val="0"/>
              </a:spcAft>
            </a:pPr>
            <a:r>
              <a:rPr lang="en-US" altLang="en-US" smtClean="0"/>
              <a:t>Positioned the restructured company to actively capture the improved economic conditions  in the automotive market</a:t>
            </a:r>
          </a:p>
          <a:p>
            <a:pPr>
              <a:spcBef>
                <a:spcPct val="0"/>
              </a:spcBef>
              <a:spcAft>
                <a:spcPct val="0"/>
              </a:spcAft>
            </a:pPr>
            <a:endParaRPr lang="en-US" altLang="en-US" smtClean="0"/>
          </a:p>
          <a:p>
            <a:pPr>
              <a:spcBef>
                <a:spcPct val="0"/>
              </a:spcBef>
              <a:spcAft>
                <a:spcPct val="0"/>
              </a:spcAft>
            </a:pPr>
            <a:endParaRPr lang="en-US" altLang="en-US" smtClean="0"/>
          </a:p>
          <a:p>
            <a:pPr>
              <a:spcBef>
                <a:spcPct val="0"/>
              </a:spcBef>
              <a:spcAft>
                <a:spcPct val="0"/>
              </a:spcAft>
            </a:pPr>
            <a:endParaRPr lang="en-US" altLang="en-US" smtClean="0"/>
          </a:p>
        </p:txBody>
      </p:sp>
      <p:pic>
        <p:nvPicPr>
          <p:cNvPr id="67594" name="Picture 16" descr="AD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8364" y="1653481"/>
            <a:ext cx="3036094" cy="65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2080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a:xfrm>
            <a:off x="508992" y="901898"/>
            <a:ext cx="8102203" cy="369094"/>
          </a:xfrm>
        </p:spPr>
        <p:txBody>
          <a:bodyPr/>
          <a:lstStyle/>
          <a:p>
            <a:pPr>
              <a:defRPr/>
            </a:pPr>
            <a:r>
              <a:rPr lang="en-US" dirty="0" smtClean="0">
                <a:ea typeface="+mj-ea"/>
                <a:cs typeface="+mj-cs"/>
              </a:rPr>
              <a:t>CASE STUDY: RINKER BOATS/GODFREY MARINE </a:t>
            </a:r>
            <a:endParaRPr lang="en-US" dirty="0">
              <a:ea typeface="+mj-ea"/>
              <a:cs typeface="+mj-cs"/>
            </a:endParaRPr>
          </a:p>
        </p:txBody>
      </p:sp>
      <p:sp>
        <p:nvSpPr>
          <p:cNvPr id="69634" name="Content Placeholder 15"/>
          <p:cNvSpPr>
            <a:spLocks noGrp="1"/>
          </p:cNvSpPr>
          <p:nvPr>
            <p:ph sz="half" idx="10"/>
          </p:nvPr>
        </p:nvSpPr>
        <p:spPr bwMode="auto">
          <a:xfrm>
            <a:off x="281286" y="2826246"/>
            <a:ext cx="2181820" cy="183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Headquartered in Syracuse, Indiana, Rinker is one of the world</a:t>
            </a:r>
            <a:r>
              <a:rPr lang="ja-JP" altLang="en-US" smtClean="0"/>
              <a:t>’</a:t>
            </a:r>
            <a:r>
              <a:rPr lang="en-US" altLang="ja-JP" smtClean="0"/>
              <a:t>s largest producers of cruisers, cuddies and bowriders.   Godfrey Marine, based in Elkhart, Indiana, was the largest family-owned, independent manufacturer and marketer of pontoon and multi-purpose deck boats. </a:t>
            </a:r>
          </a:p>
          <a:p>
            <a:endParaRPr lang="en-US" altLang="en-US" smtClean="0"/>
          </a:p>
        </p:txBody>
      </p:sp>
      <p:sp>
        <p:nvSpPr>
          <p:cNvPr id="69635" name="Text Placeholder 14"/>
          <p:cNvSpPr>
            <a:spLocks noGrp="1"/>
          </p:cNvSpPr>
          <p:nvPr>
            <p:ph type="body" idx="1"/>
          </p:nvPr>
        </p:nvSpPr>
        <p:spPr bwMode="auto">
          <a:xfrm>
            <a:off x="2658071" y="2128242"/>
            <a:ext cx="2719090"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69636" name="Text Placeholder 17"/>
          <p:cNvSpPr>
            <a:spLocks noGrp="1"/>
          </p:cNvSpPr>
          <p:nvPr>
            <p:ph type="body" idx="14"/>
          </p:nvPr>
        </p:nvSpPr>
        <p:spPr bwMode="auto">
          <a:xfrm>
            <a:off x="6037958" y="3040560"/>
            <a:ext cx="2719089"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69637" name="Text Placeholder 18"/>
          <p:cNvSpPr>
            <a:spLocks noGrp="1"/>
          </p:cNvSpPr>
          <p:nvPr>
            <p:ph type="body" idx="16"/>
          </p:nvPr>
        </p:nvSpPr>
        <p:spPr bwMode="auto">
          <a:xfrm>
            <a:off x="2658071" y="3789164"/>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69638" name="Content Placeholder 19"/>
          <p:cNvSpPr>
            <a:spLocks noGrp="1"/>
          </p:cNvSpPr>
          <p:nvPr>
            <p:ph sz="half" idx="17"/>
          </p:nvPr>
        </p:nvSpPr>
        <p:spPr bwMode="auto">
          <a:xfrm>
            <a:off x="2656582" y="2486918"/>
            <a:ext cx="2744391"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Rinker Boats was purchased by an equity firm in the summer of 2004; Godfrey Marine was acquired as an add-on to the platform in November 2005</a:t>
            </a:r>
          </a:p>
          <a:p>
            <a:pPr>
              <a:spcBef>
                <a:spcPct val="0"/>
              </a:spcBef>
              <a:spcAft>
                <a:spcPct val="0"/>
              </a:spcAft>
            </a:pPr>
            <a:r>
              <a:rPr lang="en-US" altLang="en-US" smtClean="0"/>
              <a:t>Integration synergy opportunities were thought to exist; expertise did not exist within either company</a:t>
            </a:r>
          </a:p>
        </p:txBody>
      </p:sp>
      <p:sp>
        <p:nvSpPr>
          <p:cNvPr id="69639" name="Content Placeholder 20"/>
          <p:cNvSpPr>
            <a:spLocks noGrp="1"/>
          </p:cNvSpPr>
          <p:nvPr>
            <p:ph sz="half" idx="18"/>
          </p:nvPr>
        </p:nvSpPr>
        <p:spPr bwMode="auto">
          <a:xfrm>
            <a:off x="2652117" y="4159747"/>
            <a:ext cx="2745879" cy="2059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Qorval engaged in the chief integration officer role</a:t>
            </a:r>
          </a:p>
          <a:p>
            <a:pPr>
              <a:spcBef>
                <a:spcPct val="0"/>
              </a:spcBef>
              <a:spcAft>
                <a:spcPct val="0"/>
              </a:spcAft>
            </a:pPr>
            <a:r>
              <a:rPr lang="en-US" altLang="en-US" smtClean="0"/>
              <a:t>Critical integration teams were formed to drive synergy savings, best practices and culture change </a:t>
            </a:r>
          </a:p>
          <a:p>
            <a:pPr>
              <a:spcBef>
                <a:spcPct val="0"/>
              </a:spcBef>
              <a:spcAft>
                <a:spcPct val="0"/>
              </a:spcAft>
            </a:pPr>
            <a:r>
              <a:rPr lang="en-US" altLang="en-US" smtClean="0"/>
              <a:t>Served on the management team directing and participating in strategy definition</a:t>
            </a:r>
          </a:p>
          <a:p>
            <a:pPr>
              <a:spcBef>
                <a:spcPct val="0"/>
              </a:spcBef>
              <a:spcAft>
                <a:spcPct val="0"/>
              </a:spcAft>
            </a:pPr>
            <a:r>
              <a:rPr lang="en-US" altLang="en-US" smtClean="0"/>
              <a:t>Modified and improved critically deficient business practices including bill of materials, product concept to production, pricing strategies, facility rationalization, and global sourcing strategies</a:t>
            </a:r>
          </a:p>
          <a:p>
            <a:pPr>
              <a:spcBef>
                <a:spcPct val="0"/>
              </a:spcBef>
              <a:spcAft>
                <a:spcPct val="0"/>
              </a:spcAft>
            </a:pPr>
            <a:endParaRPr lang="en-US" altLang="en-US" smtClean="0"/>
          </a:p>
        </p:txBody>
      </p:sp>
      <p:sp>
        <p:nvSpPr>
          <p:cNvPr id="69640" name="Content Placeholder 21"/>
          <p:cNvSpPr>
            <a:spLocks noGrp="1"/>
          </p:cNvSpPr>
          <p:nvPr>
            <p:ph sz="half" idx="19"/>
          </p:nvPr>
        </p:nvSpPr>
        <p:spPr bwMode="auto">
          <a:xfrm>
            <a:off x="6024563" y="3418582"/>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Annualized synergy savings of over $10M</a:t>
            </a:r>
          </a:p>
          <a:p>
            <a:pPr>
              <a:spcBef>
                <a:spcPct val="0"/>
              </a:spcBef>
              <a:spcAft>
                <a:spcPct val="0"/>
              </a:spcAft>
            </a:pPr>
            <a:r>
              <a:rPr lang="en-US" altLang="en-US" smtClean="0"/>
              <a:t>Established completely new business practices in areas in need of turnaround -type change</a:t>
            </a:r>
          </a:p>
          <a:p>
            <a:pPr>
              <a:spcBef>
                <a:spcPct val="0"/>
              </a:spcBef>
              <a:spcAft>
                <a:spcPct val="0"/>
              </a:spcAft>
            </a:pPr>
            <a:r>
              <a:rPr lang="en-US" altLang="en-US" smtClean="0"/>
              <a:t>Generated the roll-out of a cross-selling team to produce new sales opportunities that would add $25M to $50M in additional revenue</a:t>
            </a:r>
          </a:p>
          <a:p>
            <a:pPr>
              <a:spcBef>
                <a:spcPct val="0"/>
              </a:spcBef>
              <a:spcAft>
                <a:spcPct val="0"/>
              </a:spcAft>
            </a:pPr>
            <a:r>
              <a:rPr lang="en-US" altLang="en-US" smtClean="0"/>
              <a:t>Recommended key management team changes and support</a:t>
            </a:r>
          </a:p>
          <a:p>
            <a:pPr>
              <a:spcBef>
                <a:spcPct val="0"/>
              </a:spcBef>
              <a:spcAft>
                <a:spcPct val="0"/>
              </a:spcAft>
            </a:pPr>
            <a:endParaRPr lang="en-US" altLang="en-US" smtClean="0"/>
          </a:p>
        </p:txBody>
      </p:sp>
      <p:sp>
        <p:nvSpPr>
          <p:cNvPr id="69641" name="AutoShape 6"/>
          <p:cNvSpPr>
            <a:spLocks noChangeArrowheads="1"/>
          </p:cNvSpPr>
          <p:nvPr/>
        </p:nvSpPr>
        <p:spPr bwMode="auto">
          <a:xfrm rot="5400000">
            <a:off x="4323457" y="4110634"/>
            <a:ext cx="2820293" cy="599777"/>
          </a:xfrm>
          <a:prstGeom prst="triangle">
            <a:avLst>
              <a:gd name="adj" fmla="val 50000"/>
            </a:avLst>
          </a:prstGeom>
          <a:gradFill rotWithShape="1">
            <a:gsLst>
              <a:gs pos="0">
                <a:srgbClr val="0E0000"/>
              </a:gs>
              <a:gs pos="100000">
                <a:srgbClr val="DC0000"/>
              </a:gs>
            </a:gsLst>
            <a:lin ang="5400000" scaled="1"/>
          </a:gradFill>
          <a:ln w="9525">
            <a:solidFill>
              <a:schemeClr val="tx1"/>
            </a:solidFill>
            <a:miter lim="800000"/>
            <a:headEnd/>
            <a:tailEnd/>
          </a:ln>
        </p:spPr>
        <p:txBody>
          <a:bodyPr wrap="none" lIns="85718" tIns="42859" rIns="85718" bIns="42859"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solidFill>
                <a:schemeClr val="tx1"/>
              </a:solidFill>
            </a:endParaRPr>
          </a:p>
        </p:txBody>
      </p:sp>
      <p:pic>
        <p:nvPicPr>
          <p:cNvPr id="6964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039" y="1460005"/>
            <a:ext cx="1434703" cy="62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403" y="1958579"/>
            <a:ext cx="2339578" cy="55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4" name="Group 20"/>
          <p:cNvGrpSpPr>
            <a:grpSpLocks/>
          </p:cNvGrpSpPr>
          <p:nvPr/>
        </p:nvGrpSpPr>
        <p:grpSpPr bwMode="auto">
          <a:xfrm>
            <a:off x="71438" y="-2976"/>
            <a:ext cx="9001125" cy="678656"/>
            <a:chOff x="0" y="-2"/>
            <a:chExt cx="5768" cy="456"/>
          </a:xfrm>
        </p:grpSpPr>
        <p:sp>
          <p:nvSpPr>
            <p:cNvPr id="69645"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69646" name="Picture 13" descr="r2b_black_v2"/>
            <p:cNvPicPr>
              <a:picLocks noChangeAspect="1" noChangeArrowheads="1"/>
            </p:cNvPicPr>
            <p:nvPr/>
          </p:nvPicPr>
          <p:blipFill>
            <a:blip r:embed="rId5"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7" descr="qorval_black2"/>
            <p:cNvPicPr>
              <a:picLocks noChangeAspect="1" noChangeArrowheads="1"/>
            </p:cNvPicPr>
            <p:nvPr/>
          </p:nvPicPr>
          <p:blipFill>
            <a:blip r:embed="rId6"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896559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title"/>
          </p:nvPr>
        </p:nvSpPr>
        <p:spPr>
          <a:xfrm>
            <a:off x="508992" y="901898"/>
            <a:ext cx="8102203" cy="369094"/>
          </a:xfrm>
        </p:spPr>
        <p:txBody>
          <a:bodyPr/>
          <a:lstStyle/>
          <a:p>
            <a:pPr>
              <a:defRPr/>
            </a:pPr>
            <a:r>
              <a:rPr lang="en-US" dirty="0" smtClean="0">
                <a:ea typeface="+mj-ea"/>
                <a:cs typeface="+mj-cs"/>
              </a:rPr>
              <a:t>CASE STUDY: </a:t>
            </a:r>
            <a:r>
              <a:rPr lang="en-US" dirty="0" err="1" smtClean="0">
                <a:ea typeface="+mj-ea"/>
                <a:cs typeface="+mj-cs"/>
              </a:rPr>
              <a:t>nautic</a:t>
            </a:r>
            <a:r>
              <a:rPr lang="en-US" dirty="0" smtClean="0">
                <a:ea typeface="+mj-ea"/>
                <a:cs typeface="+mj-cs"/>
              </a:rPr>
              <a:t> global group</a:t>
            </a:r>
            <a:endParaRPr lang="en-US" dirty="0">
              <a:ea typeface="+mj-ea"/>
              <a:cs typeface="+mj-cs"/>
            </a:endParaRPr>
          </a:p>
        </p:txBody>
      </p:sp>
      <p:sp>
        <p:nvSpPr>
          <p:cNvPr id="71682" name="Content Placeholder 15"/>
          <p:cNvSpPr>
            <a:spLocks noGrp="1"/>
          </p:cNvSpPr>
          <p:nvPr>
            <p:ph sz="half" idx="10"/>
          </p:nvPr>
        </p:nvSpPr>
        <p:spPr bwMode="auto">
          <a:xfrm>
            <a:off x="281286" y="2826246"/>
            <a:ext cx="2181820" cy="183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Headquartered in Elkhard, Indiana, Nautic Global Group was one of the world</a:t>
            </a:r>
            <a:r>
              <a:rPr lang="ja-JP" altLang="en-US" smtClean="0"/>
              <a:t>’</a:t>
            </a:r>
            <a:r>
              <a:rPr lang="en-US" altLang="ja-JP" smtClean="0"/>
              <a:t>s largest producers of cruisers, hurricane boats, pontoon boats, specialty fishing boats and bowriders.   </a:t>
            </a:r>
            <a:endParaRPr lang="en-US" altLang="en-US" smtClean="0"/>
          </a:p>
        </p:txBody>
      </p:sp>
      <p:sp>
        <p:nvSpPr>
          <p:cNvPr id="71683" name="Text Placeholder 14"/>
          <p:cNvSpPr>
            <a:spLocks noGrp="1"/>
          </p:cNvSpPr>
          <p:nvPr>
            <p:ph type="body" idx="1"/>
          </p:nvPr>
        </p:nvSpPr>
        <p:spPr bwMode="auto">
          <a:xfrm>
            <a:off x="2658071" y="1787427"/>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71684" name="Text Placeholder 17"/>
          <p:cNvSpPr>
            <a:spLocks noGrp="1"/>
          </p:cNvSpPr>
          <p:nvPr>
            <p:ph type="body" idx="14"/>
          </p:nvPr>
        </p:nvSpPr>
        <p:spPr bwMode="auto">
          <a:xfrm>
            <a:off x="6037958" y="3040560"/>
            <a:ext cx="2719089"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71685" name="Text Placeholder 18"/>
          <p:cNvSpPr>
            <a:spLocks noGrp="1"/>
          </p:cNvSpPr>
          <p:nvPr>
            <p:ph type="body" idx="16"/>
          </p:nvPr>
        </p:nvSpPr>
        <p:spPr bwMode="auto">
          <a:xfrm>
            <a:off x="2658071" y="3789164"/>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71686" name="Content Placeholder 19"/>
          <p:cNvSpPr>
            <a:spLocks noGrp="1"/>
          </p:cNvSpPr>
          <p:nvPr>
            <p:ph sz="half" idx="17"/>
          </p:nvPr>
        </p:nvSpPr>
        <p:spPr bwMode="auto">
          <a:xfrm>
            <a:off x="2680395" y="2193727"/>
            <a:ext cx="2744391"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Rollup of four recreational brands (Godfrey, Rinker, Polar Kraft and Hurricane) owned by hedge fund</a:t>
            </a:r>
          </a:p>
          <a:p>
            <a:pPr>
              <a:spcBef>
                <a:spcPct val="0"/>
              </a:spcBef>
              <a:spcAft>
                <a:spcPct val="0"/>
              </a:spcAft>
            </a:pPr>
            <a:r>
              <a:rPr lang="en-US" altLang="en-US" smtClean="0"/>
              <a:t>Integration synergy opportunities were thought to exist; synergies and strategies were muddled and the rollup failed to deliver anticipated opportunities.</a:t>
            </a:r>
          </a:p>
        </p:txBody>
      </p:sp>
      <p:sp>
        <p:nvSpPr>
          <p:cNvPr id="71687" name="Content Placeholder 20"/>
          <p:cNvSpPr>
            <a:spLocks noGrp="1"/>
          </p:cNvSpPr>
          <p:nvPr>
            <p:ph sz="half" idx="18"/>
          </p:nvPr>
        </p:nvSpPr>
        <p:spPr bwMode="auto">
          <a:xfrm>
            <a:off x="2652117" y="4159747"/>
            <a:ext cx="2745879" cy="20597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fontScale="92500" lnSpcReduction="10000"/>
          </a:bodyPr>
          <a:lstStyle/>
          <a:p>
            <a:pPr>
              <a:spcBef>
                <a:spcPct val="0"/>
              </a:spcBef>
              <a:spcAft>
                <a:spcPct val="0"/>
              </a:spcAft>
            </a:pPr>
            <a:r>
              <a:rPr lang="en-US" altLang="en-US" smtClean="0"/>
              <a:t>Qorval engaged in the CEO role</a:t>
            </a:r>
          </a:p>
          <a:p>
            <a:pPr>
              <a:spcBef>
                <a:spcPct val="0"/>
              </a:spcBef>
              <a:spcAft>
                <a:spcPct val="0"/>
              </a:spcAft>
            </a:pPr>
            <a:r>
              <a:rPr lang="en-US" altLang="en-US" smtClean="0"/>
              <a:t>Critical integration teams were formed to drive synergy savings, best practices and culture change </a:t>
            </a:r>
          </a:p>
          <a:p>
            <a:pPr>
              <a:spcBef>
                <a:spcPct val="0"/>
              </a:spcBef>
              <a:spcAft>
                <a:spcPct val="0"/>
              </a:spcAft>
            </a:pPr>
            <a:r>
              <a:rPr lang="en-US" altLang="en-US" smtClean="0"/>
              <a:t>Served on the management team directing and participating in strategy definition</a:t>
            </a:r>
          </a:p>
          <a:p>
            <a:pPr>
              <a:spcBef>
                <a:spcPct val="0"/>
              </a:spcBef>
              <a:spcAft>
                <a:spcPct val="0"/>
              </a:spcAft>
            </a:pPr>
            <a:r>
              <a:rPr lang="en-US" altLang="en-US" smtClean="0"/>
              <a:t>Modified and improved critically deficient business practices including bill of materials, product concept to production, pricing strategies, facility rationalization, and global sourcing strategies</a:t>
            </a:r>
          </a:p>
          <a:p>
            <a:pPr>
              <a:spcBef>
                <a:spcPct val="0"/>
              </a:spcBef>
              <a:spcAft>
                <a:spcPct val="0"/>
              </a:spcAft>
            </a:pPr>
            <a:r>
              <a:rPr lang="en-US" altLang="en-US" smtClean="0"/>
              <a:t>Qorval led efforts to transform the company and prepare it for exit through a sale process in part or whole.</a:t>
            </a:r>
          </a:p>
          <a:p>
            <a:pPr>
              <a:spcBef>
                <a:spcPct val="0"/>
              </a:spcBef>
              <a:spcAft>
                <a:spcPct val="0"/>
              </a:spcAft>
            </a:pPr>
            <a:endParaRPr lang="en-US" altLang="en-US" smtClean="0"/>
          </a:p>
        </p:txBody>
      </p:sp>
      <p:sp>
        <p:nvSpPr>
          <p:cNvPr id="71688" name="Content Placeholder 21"/>
          <p:cNvSpPr>
            <a:spLocks noGrp="1"/>
          </p:cNvSpPr>
          <p:nvPr>
            <p:ph sz="half" idx="19"/>
          </p:nvPr>
        </p:nvSpPr>
        <p:spPr bwMode="auto">
          <a:xfrm>
            <a:off x="6024563" y="3418582"/>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fontScale="92500" lnSpcReduction="10000"/>
          </a:bodyPr>
          <a:lstStyle/>
          <a:p>
            <a:pPr>
              <a:spcBef>
                <a:spcPct val="0"/>
              </a:spcBef>
              <a:spcAft>
                <a:spcPct val="0"/>
              </a:spcAft>
            </a:pPr>
            <a:r>
              <a:rPr lang="en-US" altLang="en-US" smtClean="0"/>
              <a:t>Significant operational overhead savings</a:t>
            </a:r>
          </a:p>
          <a:p>
            <a:pPr>
              <a:spcBef>
                <a:spcPct val="0"/>
              </a:spcBef>
              <a:spcAft>
                <a:spcPct val="0"/>
              </a:spcAft>
            </a:pPr>
            <a:r>
              <a:rPr lang="en-US" altLang="en-US" smtClean="0"/>
              <a:t>Redirected company from “adrift at sea” to “clear direction and course”</a:t>
            </a:r>
            <a:endParaRPr lang="en-US" altLang="ja-JP" smtClean="0"/>
          </a:p>
          <a:p>
            <a:pPr>
              <a:spcBef>
                <a:spcPct val="0"/>
              </a:spcBef>
              <a:spcAft>
                <a:spcPct val="0"/>
              </a:spcAft>
            </a:pPr>
            <a:r>
              <a:rPr lang="en-US" altLang="en-US" smtClean="0"/>
              <a:t>Improved dealer relations and sales and marketing strategy</a:t>
            </a:r>
          </a:p>
          <a:p>
            <a:pPr>
              <a:spcBef>
                <a:spcPct val="0"/>
              </a:spcBef>
              <a:spcAft>
                <a:spcPct val="0"/>
              </a:spcAft>
            </a:pPr>
            <a:r>
              <a:rPr lang="en-US" altLang="en-US" smtClean="0"/>
              <a:t>Focused on products and initiatives that produced profit</a:t>
            </a:r>
          </a:p>
          <a:p>
            <a:pPr>
              <a:spcBef>
                <a:spcPct val="0"/>
              </a:spcBef>
              <a:spcAft>
                <a:spcPct val="0"/>
              </a:spcAft>
            </a:pPr>
            <a:r>
              <a:rPr lang="en-US" altLang="en-US" smtClean="0"/>
              <a:t>Modeled company to optimize profits post-sale (helped buyers see the opportunity)</a:t>
            </a:r>
          </a:p>
          <a:p>
            <a:pPr>
              <a:spcBef>
                <a:spcPct val="0"/>
              </a:spcBef>
              <a:spcAft>
                <a:spcPct val="0"/>
              </a:spcAft>
            </a:pPr>
            <a:r>
              <a:rPr lang="en-US" altLang="en-US" smtClean="0"/>
              <a:t>Led sale of company</a:t>
            </a:r>
          </a:p>
          <a:p>
            <a:pPr>
              <a:spcBef>
                <a:spcPct val="0"/>
              </a:spcBef>
              <a:spcAft>
                <a:spcPct val="0"/>
              </a:spcAft>
            </a:pPr>
            <a:r>
              <a:rPr lang="en-US" altLang="en-US" smtClean="0"/>
              <a:t>Identified buyer</a:t>
            </a:r>
          </a:p>
          <a:p>
            <a:pPr>
              <a:spcBef>
                <a:spcPct val="0"/>
              </a:spcBef>
              <a:spcAft>
                <a:spcPct val="0"/>
              </a:spcAft>
            </a:pPr>
            <a:r>
              <a:rPr lang="en-US" altLang="en-US" smtClean="0"/>
              <a:t>Closed sale</a:t>
            </a:r>
          </a:p>
          <a:p>
            <a:pPr>
              <a:spcBef>
                <a:spcPct val="0"/>
              </a:spcBef>
              <a:spcAft>
                <a:spcPct val="0"/>
              </a:spcAft>
            </a:pPr>
            <a:r>
              <a:rPr lang="en-US" altLang="en-US" smtClean="0"/>
              <a:t>Jobs and lines saved</a:t>
            </a:r>
          </a:p>
          <a:p>
            <a:pPr>
              <a:spcBef>
                <a:spcPct val="0"/>
              </a:spcBef>
              <a:spcAft>
                <a:spcPct val="0"/>
              </a:spcAft>
            </a:pPr>
            <a:r>
              <a:rPr lang="en-US" altLang="en-US" smtClean="0"/>
              <a:t>Company survived, but changed form</a:t>
            </a:r>
          </a:p>
          <a:p>
            <a:pPr>
              <a:spcBef>
                <a:spcPct val="0"/>
              </a:spcBef>
              <a:spcAft>
                <a:spcPct val="0"/>
              </a:spcAft>
            </a:pPr>
            <a:endParaRPr lang="en-US" altLang="en-US" smtClean="0"/>
          </a:p>
          <a:p>
            <a:pPr>
              <a:spcBef>
                <a:spcPct val="0"/>
              </a:spcBef>
              <a:spcAft>
                <a:spcPct val="0"/>
              </a:spcAft>
            </a:pPr>
            <a:endParaRPr lang="en-US" altLang="en-US" smtClean="0"/>
          </a:p>
        </p:txBody>
      </p:sp>
      <p:sp>
        <p:nvSpPr>
          <p:cNvPr id="71689" name="AutoShape 6"/>
          <p:cNvSpPr>
            <a:spLocks noChangeArrowheads="1"/>
          </p:cNvSpPr>
          <p:nvPr/>
        </p:nvSpPr>
        <p:spPr bwMode="auto">
          <a:xfrm rot="5400000">
            <a:off x="4323457" y="4110634"/>
            <a:ext cx="2820293" cy="599777"/>
          </a:xfrm>
          <a:prstGeom prst="triangle">
            <a:avLst>
              <a:gd name="adj" fmla="val 50000"/>
            </a:avLst>
          </a:prstGeom>
          <a:gradFill rotWithShape="1">
            <a:gsLst>
              <a:gs pos="0">
                <a:srgbClr val="0E0000"/>
              </a:gs>
              <a:gs pos="100000">
                <a:srgbClr val="DC0000"/>
              </a:gs>
            </a:gsLst>
            <a:lin ang="5400000" scaled="1"/>
          </a:gradFill>
          <a:ln w="9525">
            <a:solidFill>
              <a:schemeClr val="tx1"/>
            </a:solidFill>
            <a:miter lim="800000"/>
            <a:headEnd/>
            <a:tailEnd/>
          </a:ln>
        </p:spPr>
        <p:txBody>
          <a:bodyPr wrap="none" lIns="85718" tIns="42859" rIns="85718" bIns="42859"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solidFill>
                <a:schemeClr val="tx1"/>
              </a:solidFill>
            </a:endParaRPr>
          </a:p>
        </p:txBody>
      </p:sp>
      <p:grpSp>
        <p:nvGrpSpPr>
          <p:cNvPr id="71690" name="Group 20"/>
          <p:cNvGrpSpPr>
            <a:grpSpLocks/>
          </p:cNvGrpSpPr>
          <p:nvPr/>
        </p:nvGrpSpPr>
        <p:grpSpPr bwMode="auto">
          <a:xfrm>
            <a:off x="71438" y="-2976"/>
            <a:ext cx="9001125" cy="678656"/>
            <a:chOff x="0" y="-2"/>
            <a:chExt cx="5768" cy="456"/>
          </a:xfrm>
        </p:grpSpPr>
        <p:sp>
          <p:nvSpPr>
            <p:cNvPr id="71692"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71693"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4" name="Picture 17"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691" name="Picture 1" descr="NGG 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5937" y="1540372"/>
            <a:ext cx="2668489" cy="13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95085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92" y="901898"/>
            <a:ext cx="8102203" cy="369094"/>
          </a:xfrm>
        </p:spPr>
        <p:txBody>
          <a:bodyPr/>
          <a:lstStyle/>
          <a:p>
            <a:pPr>
              <a:defRPr/>
            </a:pPr>
            <a:r>
              <a:rPr lang="en-US" dirty="0" smtClean="0">
                <a:ea typeface="+mj-ea"/>
                <a:cs typeface="+mj-cs"/>
              </a:rPr>
              <a:t>CASE STUDY:  BUILDING MATERIALS RETAILER/DISTRIBUTOR</a:t>
            </a:r>
            <a:endParaRPr lang="en-US" dirty="0">
              <a:ea typeface="+mj-ea"/>
              <a:cs typeface="+mj-cs"/>
            </a:endParaRPr>
          </a:p>
        </p:txBody>
      </p:sp>
      <p:sp>
        <p:nvSpPr>
          <p:cNvPr id="73730" name="Content Placeholder 2"/>
          <p:cNvSpPr>
            <a:spLocks noGrp="1"/>
          </p:cNvSpPr>
          <p:nvPr>
            <p:ph sz="half" idx="10"/>
          </p:nvPr>
        </p:nvSpPr>
        <p:spPr bwMode="auto">
          <a:xfrm>
            <a:off x="281286" y="3164086"/>
            <a:ext cx="2181820" cy="1025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$385 million wholesaler, retailer and distributor of building materials.  Company also provided advertising and marketing to the construction and building materials market. </a:t>
            </a:r>
          </a:p>
        </p:txBody>
      </p:sp>
      <p:pic>
        <p:nvPicPr>
          <p:cNvPr id="73731" name="Content Placeholder 10" descr="lumberyard 3 (2).BMP"/>
          <p:cNvPicPr>
            <a:picLocks noGrp="1" noChangeAspect="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6075164" y="1635622"/>
            <a:ext cx="2309813" cy="959941"/>
          </a:xfr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732" name="Text Placeholder 4"/>
          <p:cNvSpPr>
            <a:spLocks noGrp="1"/>
          </p:cNvSpPr>
          <p:nvPr>
            <p:ph type="body" idx="1"/>
          </p:nvPr>
        </p:nvSpPr>
        <p:spPr bwMode="auto">
          <a:xfrm>
            <a:off x="2658071" y="1257598"/>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73733" name="Text Placeholder 5"/>
          <p:cNvSpPr>
            <a:spLocks noGrp="1"/>
          </p:cNvSpPr>
          <p:nvPr>
            <p:ph type="body" idx="14"/>
          </p:nvPr>
        </p:nvSpPr>
        <p:spPr bwMode="auto">
          <a:xfrm>
            <a:off x="6037958" y="2991446"/>
            <a:ext cx="2719089"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73734" name="Text Placeholder 6"/>
          <p:cNvSpPr>
            <a:spLocks noGrp="1"/>
          </p:cNvSpPr>
          <p:nvPr>
            <p:ph type="body" idx="16"/>
          </p:nvPr>
        </p:nvSpPr>
        <p:spPr bwMode="auto">
          <a:xfrm>
            <a:off x="2658071" y="4478239"/>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73735" name="Content Placeholder 7"/>
          <p:cNvSpPr>
            <a:spLocks noGrp="1"/>
          </p:cNvSpPr>
          <p:nvPr>
            <p:ph sz="half" idx="17"/>
          </p:nvPr>
        </p:nvSpPr>
        <p:spPr bwMode="auto">
          <a:xfrm>
            <a:off x="2656582" y="1617762"/>
            <a:ext cx="2744391"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fontScale="92500" lnSpcReduction="20000"/>
          </a:bodyPr>
          <a:lstStyle/>
          <a:p>
            <a:pPr>
              <a:spcBef>
                <a:spcPct val="0"/>
              </a:spcBef>
              <a:spcAft>
                <a:spcPct val="0"/>
              </a:spcAft>
            </a:pPr>
            <a:r>
              <a:rPr lang="en-US" altLang="en-US" smtClean="0"/>
              <a:t>Six-generation family-owned company</a:t>
            </a:r>
          </a:p>
          <a:p>
            <a:pPr>
              <a:spcBef>
                <a:spcPct val="0"/>
              </a:spcBef>
              <a:spcAft>
                <a:spcPct val="0"/>
              </a:spcAft>
            </a:pPr>
            <a:r>
              <a:rPr lang="en-US" altLang="en-US" smtClean="0"/>
              <a:t>Huge down-turn in housing industry</a:t>
            </a:r>
          </a:p>
          <a:p>
            <a:pPr>
              <a:spcBef>
                <a:spcPct val="0"/>
              </a:spcBef>
              <a:spcAft>
                <a:spcPct val="0"/>
              </a:spcAft>
            </a:pPr>
            <a:r>
              <a:rPr lang="en-US" altLang="en-US" smtClean="0"/>
              <a:t>Company took on huge amount of debt in selling 60% of the ownership to a private equity group</a:t>
            </a:r>
          </a:p>
          <a:p>
            <a:pPr>
              <a:spcBef>
                <a:spcPct val="0"/>
              </a:spcBef>
              <a:spcAft>
                <a:spcPct val="0"/>
              </a:spcAft>
            </a:pPr>
            <a:r>
              <a:rPr lang="en-US" altLang="en-US" smtClean="0"/>
              <a:t>Initially the company</a:t>
            </a:r>
            <a:r>
              <a:rPr lang="ja-JP" altLang="en-US" smtClean="0"/>
              <a:t>’</a:t>
            </a:r>
            <a:r>
              <a:rPr lang="en-US" altLang="ja-JP" smtClean="0"/>
              <a:t>s leadership was in denial of there being a substantive problem</a:t>
            </a:r>
          </a:p>
          <a:p>
            <a:pPr>
              <a:spcBef>
                <a:spcPct val="0"/>
              </a:spcBef>
              <a:spcAft>
                <a:spcPct val="0"/>
              </a:spcAft>
            </a:pPr>
            <a:r>
              <a:rPr lang="en-US" altLang="en-US" smtClean="0"/>
              <a:t>Management had no experience operating in a leveraged environment</a:t>
            </a:r>
          </a:p>
          <a:p>
            <a:pPr>
              <a:spcBef>
                <a:spcPct val="0"/>
              </a:spcBef>
              <a:spcAft>
                <a:spcPct val="0"/>
              </a:spcAft>
            </a:pPr>
            <a:r>
              <a:rPr lang="en-US" altLang="en-US" smtClean="0"/>
              <a:t>Company was in default of loan agreements</a:t>
            </a:r>
          </a:p>
          <a:p>
            <a:pPr>
              <a:spcBef>
                <a:spcPct val="0"/>
              </a:spcBef>
              <a:spcAft>
                <a:spcPct val="0"/>
              </a:spcAft>
            </a:pPr>
            <a:r>
              <a:rPr lang="en-US" altLang="en-US" smtClean="0"/>
              <a:t>As is often the case, the bank</a:t>
            </a:r>
            <a:r>
              <a:rPr lang="ja-JP" altLang="en-US" smtClean="0"/>
              <a:t>’</a:t>
            </a:r>
            <a:r>
              <a:rPr lang="en-US" altLang="ja-JP" smtClean="0"/>
              <a:t>s agenda, management</a:t>
            </a:r>
            <a:r>
              <a:rPr lang="ja-JP" altLang="en-US" smtClean="0"/>
              <a:t>’</a:t>
            </a:r>
            <a:r>
              <a:rPr lang="en-US" altLang="ja-JP" smtClean="0"/>
              <a:t>s views, the family shareholders</a:t>
            </a:r>
            <a:r>
              <a:rPr lang="ja-JP" altLang="en-US" smtClean="0"/>
              <a:t>’</a:t>
            </a:r>
            <a:r>
              <a:rPr lang="en-US" altLang="ja-JP" smtClean="0"/>
              <a:t> and the private equity group</a:t>
            </a:r>
            <a:r>
              <a:rPr lang="ja-JP" altLang="en-US" smtClean="0"/>
              <a:t>’</a:t>
            </a:r>
            <a:r>
              <a:rPr lang="en-US" altLang="ja-JP" smtClean="0"/>
              <a:t>s shareholders objectives, capabilities, motives and strategic views were often at odds</a:t>
            </a:r>
            <a:endParaRPr lang="en-US" altLang="en-US" smtClean="0"/>
          </a:p>
        </p:txBody>
      </p:sp>
      <p:sp>
        <p:nvSpPr>
          <p:cNvPr id="73736" name="Content Placeholder 8"/>
          <p:cNvSpPr>
            <a:spLocks noGrp="1"/>
          </p:cNvSpPr>
          <p:nvPr>
            <p:ph sz="half" idx="18"/>
          </p:nvPr>
        </p:nvSpPr>
        <p:spPr bwMode="auto">
          <a:xfrm>
            <a:off x="2652117" y="4848821"/>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Sell and or shut down traditional lumberyard operations</a:t>
            </a:r>
          </a:p>
          <a:p>
            <a:pPr>
              <a:spcBef>
                <a:spcPct val="0"/>
              </a:spcBef>
              <a:spcAft>
                <a:spcPct val="0"/>
              </a:spcAft>
            </a:pPr>
            <a:r>
              <a:rPr lang="en-US" altLang="en-US" smtClean="0"/>
              <a:t>Substantially reduce corporate and operating company</a:t>
            </a:r>
            <a:r>
              <a:rPr lang="ja-JP" altLang="en-US" smtClean="0"/>
              <a:t>’</a:t>
            </a:r>
            <a:r>
              <a:rPr lang="en-US" altLang="ja-JP" smtClean="0"/>
              <a:t>s overhead</a:t>
            </a:r>
          </a:p>
          <a:p>
            <a:pPr>
              <a:spcBef>
                <a:spcPct val="0"/>
              </a:spcBef>
              <a:spcAft>
                <a:spcPct val="0"/>
              </a:spcAft>
            </a:pPr>
            <a:r>
              <a:rPr lang="en-US" altLang="en-US" smtClean="0"/>
              <a:t>Re-size the corporate organization</a:t>
            </a:r>
          </a:p>
          <a:p>
            <a:pPr>
              <a:spcBef>
                <a:spcPct val="0"/>
              </a:spcBef>
              <a:spcAft>
                <a:spcPct val="0"/>
              </a:spcAft>
            </a:pPr>
            <a:r>
              <a:rPr lang="en-US" altLang="en-US" smtClean="0"/>
              <a:t>Focus operating  management on managing for cash flow</a:t>
            </a:r>
          </a:p>
          <a:p>
            <a:pPr>
              <a:spcBef>
                <a:spcPct val="0"/>
              </a:spcBef>
              <a:spcAft>
                <a:spcPct val="0"/>
              </a:spcAft>
            </a:pPr>
            <a:r>
              <a:rPr lang="en-US" altLang="en-US" smtClean="0"/>
              <a:t>Develop and negotiate a recapitalized company and balance sheet</a:t>
            </a:r>
          </a:p>
          <a:p>
            <a:pPr>
              <a:spcBef>
                <a:spcPct val="0"/>
              </a:spcBef>
              <a:spcAft>
                <a:spcPct val="0"/>
              </a:spcAft>
            </a:pPr>
            <a:r>
              <a:rPr lang="en-US" altLang="en-US" smtClean="0"/>
              <a:t>Company set a new strategy that reflected the realities of the marketplace</a:t>
            </a:r>
          </a:p>
          <a:p>
            <a:pPr>
              <a:spcBef>
                <a:spcPct val="0"/>
              </a:spcBef>
              <a:spcAft>
                <a:spcPct val="0"/>
              </a:spcAft>
            </a:pPr>
            <a:endParaRPr lang="en-US" altLang="en-US" smtClean="0"/>
          </a:p>
        </p:txBody>
      </p:sp>
      <p:sp>
        <p:nvSpPr>
          <p:cNvPr id="73737" name="Content Placeholder 9"/>
          <p:cNvSpPr>
            <a:spLocks noGrp="1"/>
          </p:cNvSpPr>
          <p:nvPr>
            <p:ph sz="half" idx="19"/>
          </p:nvPr>
        </p:nvSpPr>
        <p:spPr bwMode="auto">
          <a:xfrm>
            <a:off x="6024563" y="3260824"/>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fontScale="92500" lnSpcReduction="10000"/>
          </a:bodyPr>
          <a:lstStyle/>
          <a:p>
            <a:pPr>
              <a:spcBef>
                <a:spcPct val="0"/>
              </a:spcBef>
              <a:spcAft>
                <a:spcPct val="0"/>
              </a:spcAft>
            </a:pPr>
            <a:r>
              <a:rPr lang="en-US" altLang="en-US" smtClean="0"/>
              <a:t>Reorganization and recapitalization was completed in February of </a:t>
            </a:r>
            <a:r>
              <a:rPr lang="ja-JP" altLang="en-US" smtClean="0"/>
              <a:t>’</a:t>
            </a:r>
            <a:r>
              <a:rPr lang="en-US" altLang="ja-JP" smtClean="0"/>
              <a:t>09 </a:t>
            </a:r>
          </a:p>
          <a:p>
            <a:pPr>
              <a:spcBef>
                <a:spcPct val="0"/>
              </a:spcBef>
              <a:spcAft>
                <a:spcPct val="0"/>
              </a:spcAft>
            </a:pPr>
            <a:r>
              <a:rPr lang="en-US" altLang="en-US" smtClean="0"/>
              <a:t>Company returned to profitability in April of </a:t>
            </a:r>
            <a:r>
              <a:rPr lang="ja-JP" altLang="en-US" smtClean="0"/>
              <a:t>’</a:t>
            </a:r>
            <a:r>
              <a:rPr lang="en-US" altLang="ja-JP" smtClean="0"/>
              <a:t>09 </a:t>
            </a:r>
          </a:p>
          <a:p>
            <a:pPr>
              <a:spcBef>
                <a:spcPct val="0"/>
              </a:spcBef>
              <a:spcAft>
                <a:spcPct val="0"/>
              </a:spcAft>
            </a:pPr>
            <a:r>
              <a:rPr lang="en-US" altLang="en-US" smtClean="0"/>
              <a:t>Expansion and market share increase strategy is underway</a:t>
            </a:r>
          </a:p>
          <a:p>
            <a:pPr>
              <a:spcBef>
                <a:spcPct val="0"/>
              </a:spcBef>
              <a:spcAft>
                <a:spcPct val="0"/>
              </a:spcAft>
            </a:pPr>
            <a:r>
              <a:rPr lang="en-US" altLang="en-US" smtClean="0"/>
              <a:t>Supply chain and product line is refocused</a:t>
            </a:r>
          </a:p>
          <a:p>
            <a:pPr>
              <a:spcBef>
                <a:spcPct val="0"/>
              </a:spcBef>
              <a:spcAft>
                <a:spcPct val="0"/>
              </a:spcAft>
            </a:pPr>
            <a:r>
              <a:rPr lang="en-US" altLang="en-US" smtClean="0"/>
              <a:t>Expansion strategy and implementation to take advantage of competitor</a:t>
            </a:r>
            <a:r>
              <a:rPr lang="ja-JP" altLang="en-US" smtClean="0"/>
              <a:t>’</a:t>
            </a:r>
            <a:r>
              <a:rPr lang="en-US" altLang="ja-JP" smtClean="0"/>
              <a:t>s weakness is successfully underway</a:t>
            </a:r>
          </a:p>
          <a:p>
            <a:pPr>
              <a:spcBef>
                <a:spcPct val="0"/>
              </a:spcBef>
              <a:spcAft>
                <a:spcPct val="0"/>
              </a:spcAft>
            </a:pPr>
            <a:r>
              <a:rPr lang="en-US" altLang="en-US" smtClean="0"/>
              <a:t>Management is functioning to everybody</a:t>
            </a:r>
            <a:r>
              <a:rPr lang="ja-JP" altLang="en-US" smtClean="0"/>
              <a:t>’</a:t>
            </a:r>
            <a:r>
              <a:rPr lang="en-US" altLang="ja-JP" smtClean="0"/>
              <a:t>s benefit and satisfaction</a:t>
            </a:r>
          </a:p>
          <a:p>
            <a:pPr>
              <a:spcBef>
                <a:spcPct val="0"/>
              </a:spcBef>
              <a:spcAft>
                <a:spcPct val="0"/>
              </a:spcAft>
            </a:pPr>
            <a:r>
              <a:rPr lang="en-US" altLang="en-US" smtClean="0"/>
              <a:t>ALL constituencies are happy: the family, banks, private equity group and employees </a:t>
            </a:r>
          </a:p>
        </p:txBody>
      </p:sp>
    </p:spTree>
    <p:extLst>
      <p:ext uri="{BB962C8B-B14F-4D97-AF65-F5344CB8AC3E}">
        <p14:creationId xmlns:p14="http://schemas.microsoft.com/office/powerpoint/2010/main" val="413674287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title"/>
          </p:nvPr>
        </p:nvSpPr>
        <p:spPr bwMode="auto">
          <a:xfrm>
            <a:off x="508992" y="901898"/>
            <a:ext cx="8102203" cy="369094"/>
          </a:xfrm>
          <a:ln>
            <a:miter lim="800000"/>
            <a:headEnd/>
            <a:tailEnd/>
          </a:ln>
        </p:spPr>
        <p:txBody>
          <a:bodyPr vert="horz" wrap="square" lIns="90620" tIns="45310" rIns="90620" bIns="45310" numCol="1" rtlCol="0" anchor="t" anchorCtr="0" compatLnSpc="1">
            <a:prstTxWarp prst="textNoShape">
              <a:avLst/>
            </a:prstTxWarp>
            <a:normAutofit/>
          </a:bodyPr>
          <a:lstStyle/>
          <a:p>
            <a:pPr>
              <a:defRPr/>
            </a:pPr>
            <a:r>
              <a:rPr lang="en-US" dirty="0">
                <a:effectLst>
                  <a:outerShdw blurRad="38100" dist="38100" dir="2700000" algn="tl">
                    <a:srgbClr val="C0C0C0"/>
                  </a:outerShdw>
                </a:effectLst>
                <a:ea typeface="+mj-ea"/>
                <a:cs typeface="+mj-cs"/>
              </a:rPr>
              <a:t>CASE STUDY: </a:t>
            </a:r>
            <a:r>
              <a:rPr lang="en-US" dirty="0" smtClean="0">
                <a:effectLst>
                  <a:outerShdw blurRad="38100" dist="38100" dir="2700000" algn="tl">
                    <a:srgbClr val="C0C0C0"/>
                  </a:outerShdw>
                </a:effectLst>
                <a:ea typeface="+mj-ea"/>
                <a:cs typeface="+mj-cs"/>
              </a:rPr>
              <a:t> FLIGHT OPTIONS</a:t>
            </a:r>
            <a:endParaRPr lang="en-US" i="1" dirty="0">
              <a:ea typeface="+mj-ea"/>
              <a:cs typeface="+mj-cs"/>
            </a:endParaRPr>
          </a:p>
        </p:txBody>
      </p:sp>
      <p:sp>
        <p:nvSpPr>
          <p:cNvPr id="74754" name="Content Placeholder 19"/>
          <p:cNvSpPr>
            <a:spLocks noGrp="1"/>
          </p:cNvSpPr>
          <p:nvPr>
            <p:ph sz="half" idx="10"/>
          </p:nvPr>
        </p:nvSpPr>
        <p:spPr bwMode="auto">
          <a:xfrm>
            <a:off x="281286" y="2802434"/>
            <a:ext cx="2181820" cy="17011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Flight Options, headquartered in Cleveland, Ohio, is the 2</a:t>
            </a:r>
            <a:r>
              <a:rPr lang="en-US" altLang="en-US" baseline="30000" smtClean="0"/>
              <a:t>nd</a:t>
            </a:r>
            <a:r>
              <a:rPr lang="en-US" altLang="en-US" smtClean="0"/>
              <a:t> largest seller and operator of fractional aircraft shares in the United States.  Flight Options operates a fleet of over one hundred corporate aircraft and offers fractional ownership, JetPass  cards , and aircraft management services. to its diverse base of customers.</a:t>
            </a:r>
          </a:p>
        </p:txBody>
      </p:sp>
      <p:sp>
        <p:nvSpPr>
          <p:cNvPr id="74755" name="Text Placeholder 18"/>
          <p:cNvSpPr>
            <a:spLocks noGrp="1"/>
          </p:cNvSpPr>
          <p:nvPr>
            <p:ph type="body" idx="1"/>
          </p:nvPr>
        </p:nvSpPr>
        <p:spPr bwMode="auto">
          <a:xfrm>
            <a:off x="2667001" y="1208484"/>
            <a:ext cx="2719090"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r>
              <a:rPr lang="en-US" altLang="en-US" u="none" smtClean="0"/>
              <a:t>:</a:t>
            </a:r>
            <a:endParaRPr lang="en-US" altLang="en-US" smtClean="0"/>
          </a:p>
        </p:txBody>
      </p:sp>
      <p:sp>
        <p:nvSpPr>
          <p:cNvPr id="74756" name="Text Placeholder 21"/>
          <p:cNvSpPr>
            <a:spLocks noGrp="1"/>
          </p:cNvSpPr>
          <p:nvPr>
            <p:ph type="body" idx="14"/>
          </p:nvPr>
        </p:nvSpPr>
        <p:spPr bwMode="auto">
          <a:xfrm>
            <a:off x="6091536" y="2948286"/>
            <a:ext cx="2719089"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r>
              <a:rPr lang="en-US" altLang="en-US" u="none" smtClean="0"/>
              <a:t>:</a:t>
            </a:r>
            <a:endParaRPr lang="en-US" altLang="en-US" smtClean="0"/>
          </a:p>
        </p:txBody>
      </p:sp>
      <p:sp>
        <p:nvSpPr>
          <p:cNvPr id="74757" name="Text Placeholder 22"/>
          <p:cNvSpPr>
            <a:spLocks noGrp="1"/>
          </p:cNvSpPr>
          <p:nvPr>
            <p:ph type="body" idx="16"/>
          </p:nvPr>
        </p:nvSpPr>
        <p:spPr bwMode="auto">
          <a:xfrm>
            <a:off x="2667001" y="3534669"/>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r>
              <a:rPr lang="en-US" altLang="en-US" u="none" smtClean="0"/>
              <a:t>:</a:t>
            </a:r>
            <a:endParaRPr lang="en-US" altLang="en-US" smtClean="0"/>
          </a:p>
        </p:txBody>
      </p:sp>
      <p:sp>
        <p:nvSpPr>
          <p:cNvPr id="24" name="Content Placeholder 23"/>
          <p:cNvSpPr>
            <a:spLocks noGrp="1"/>
          </p:cNvSpPr>
          <p:nvPr>
            <p:ph sz="half" idx="17"/>
          </p:nvPr>
        </p:nvSpPr>
        <p:spPr>
          <a:xfrm>
            <a:off x="2665512" y="1518047"/>
            <a:ext cx="2744391" cy="2059781"/>
          </a:xfrm>
        </p:spPr>
        <p:txBody>
          <a:bodyPr/>
          <a:lstStyle/>
          <a:p>
            <a:pPr marL="175617" indent="-175617" defTabSz="906364">
              <a:lnSpc>
                <a:spcPct val="120000"/>
              </a:lnSpc>
              <a:buSzPct val="120000"/>
              <a:defRPr/>
            </a:pPr>
            <a:r>
              <a:rPr lang="en-US" sz="984" dirty="0"/>
              <a:t>Significant downturn in the general aviation market during the 4</a:t>
            </a:r>
            <a:r>
              <a:rPr lang="en-US" sz="984" baseline="30000" dirty="0"/>
              <a:t>th</a:t>
            </a:r>
            <a:r>
              <a:rPr lang="en-US" sz="984" dirty="0"/>
              <a:t> quarter of 2008</a:t>
            </a:r>
          </a:p>
          <a:p>
            <a:pPr marL="175617" indent="-175617" defTabSz="906364">
              <a:lnSpc>
                <a:spcPct val="110000"/>
              </a:lnSpc>
              <a:buSzPct val="120000"/>
              <a:defRPr/>
            </a:pPr>
            <a:r>
              <a:rPr lang="en-US" sz="984" dirty="0"/>
              <a:t>Redemption requests from existing fractional owners were creating a major liquidity problem for the company</a:t>
            </a:r>
          </a:p>
          <a:p>
            <a:pPr marL="175617" indent="-175617" defTabSz="906364">
              <a:lnSpc>
                <a:spcPct val="110000"/>
              </a:lnSpc>
              <a:buSzPct val="120000"/>
              <a:defRPr/>
            </a:pPr>
            <a:r>
              <a:rPr lang="en-US" sz="984" dirty="0"/>
              <a:t>Cost structure was not in line with the revised revenue projections for the business</a:t>
            </a:r>
          </a:p>
          <a:p>
            <a:pPr marL="175617" indent="-175617" defTabSz="906364">
              <a:lnSpc>
                <a:spcPct val="110000"/>
              </a:lnSpc>
              <a:buSzPct val="120000"/>
              <a:defRPr/>
            </a:pPr>
            <a:r>
              <a:rPr lang="en-US" sz="984" dirty="0"/>
              <a:t>General distrust between the management team and the majority ownership group created an environment where the business was paralyzed by indecision</a:t>
            </a:r>
          </a:p>
          <a:p>
            <a:pPr>
              <a:defRPr/>
            </a:pPr>
            <a:endParaRPr lang="en-US" sz="984" dirty="0"/>
          </a:p>
        </p:txBody>
      </p:sp>
      <p:sp>
        <p:nvSpPr>
          <p:cNvPr id="25" name="Content Placeholder 24"/>
          <p:cNvSpPr>
            <a:spLocks noGrp="1"/>
          </p:cNvSpPr>
          <p:nvPr>
            <p:ph sz="half" idx="18"/>
          </p:nvPr>
        </p:nvSpPr>
        <p:spPr>
          <a:xfrm>
            <a:off x="2661047" y="3856137"/>
            <a:ext cx="2824758" cy="2058293"/>
          </a:xfrm>
        </p:spPr>
        <p:txBody>
          <a:bodyPr>
            <a:normAutofit fontScale="92500" lnSpcReduction="10000"/>
          </a:bodyPr>
          <a:lstStyle/>
          <a:p>
            <a:pPr marL="175617" indent="-175617" defTabSz="906364">
              <a:lnSpc>
                <a:spcPct val="120000"/>
              </a:lnSpc>
              <a:buSzPct val="120000"/>
              <a:defRPr/>
            </a:pPr>
            <a:r>
              <a:rPr lang="en-US" sz="984" dirty="0"/>
              <a:t>Recommended immediate personnel changes that addressed excesses throughout the organization</a:t>
            </a:r>
          </a:p>
          <a:p>
            <a:pPr marL="175617" indent="-175617" defTabSz="906364">
              <a:lnSpc>
                <a:spcPct val="120000"/>
              </a:lnSpc>
              <a:buSzPct val="120000"/>
              <a:defRPr/>
            </a:pPr>
            <a:r>
              <a:rPr lang="en-US" sz="984" dirty="0"/>
              <a:t>Identified and helped implement other cost saving initiatives within fuel purchasing, refurbishment, and aircraft wholesales</a:t>
            </a:r>
          </a:p>
          <a:p>
            <a:pPr marL="175617" indent="-175617" defTabSz="906364">
              <a:lnSpc>
                <a:spcPct val="110000"/>
              </a:lnSpc>
              <a:buSzPct val="120000"/>
              <a:defRPr/>
            </a:pPr>
            <a:r>
              <a:rPr lang="en-US" sz="984" dirty="0"/>
              <a:t>Instilled a sense of urgency and accountability; created a culture of execution and results</a:t>
            </a:r>
          </a:p>
          <a:p>
            <a:pPr marL="175617" indent="-175617" defTabSz="906364">
              <a:lnSpc>
                <a:spcPct val="110000"/>
              </a:lnSpc>
              <a:buSzPct val="120000"/>
              <a:defRPr/>
            </a:pPr>
            <a:r>
              <a:rPr lang="en-US" sz="984" dirty="0"/>
              <a:t>Recommended improved processes and procedures to address increased redemption requests for existing fractional shares</a:t>
            </a:r>
          </a:p>
          <a:p>
            <a:pPr marL="175617" indent="-175617" defTabSz="906364">
              <a:lnSpc>
                <a:spcPct val="110000"/>
              </a:lnSpc>
              <a:buSzPct val="120000"/>
              <a:defRPr/>
            </a:pPr>
            <a:r>
              <a:rPr lang="en-US" sz="984" dirty="0"/>
              <a:t>Identified numerous operational enhancements to improve inventory management and maintenance activities for the fleet</a:t>
            </a:r>
          </a:p>
          <a:p>
            <a:pPr>
              <a:defRPr/>
            </a:pPr>
            <a:endParaRPr lang="en-US" sz="984" dirty="0"/>
          </a:p>
        </p:txBody>
      </p:sp>
      <p:sp>
        <p:nvSpPr>
          <p:cNvPr id="26" name="Content Placeholder 25"/>
          <p:cNvSpPr>
            <a:spLocks noGrp="1"/>
          </p:cNvSpPr>
          <p:nvPr>
            <p:ph sz="half" idx="19"/>
          </p:nvPr>
        </p:nvSpPr>
        <p:spPr>
          <a:xfrm>
            <a:off x="6078141" y="3277196"/>
            <a:ext cx="2745879" cy="2058293"/>
          </a:xfrm>
        </p:spPr>
        <p:txBody>
          <a:bodyPr/>
          <a:lstStyle/>
          <a:p>
            <a:pPr marL="175617" indent="-175617" defTabSz="906364">
              <a:lnSpc>
                <a:spcPct val="110000"/>
              </a:lnSpc>
              <a:buSzPct val="120000"/>
              <a:defRPr/>
            </a:pPr>
            <a:r>
              <a:rPr lang="en-US" sz="984" dirty="0"/>
              <a:t>Inspired the management team to focus on right-sizing the business regardless of who would ultimately own the business</a:t>
            </a:r>
          </a:p>
          <a:p>
            <a:pPr marL="175617" indent="-175617" defTabSz="906364">
              <a:lnSpc>
                <a:spcPct val="110000"/>
              </a:lnSpc>
              <a:buSzPct val="120000"/>
              <a:defRPr/>
            </a:pPr>
            <a:r>
              <a:rPr lang="en-US" sz="984" dirty="0"/>
              <a:t>Identified and helped implement over $18M in annualized cost savings</a:t>
            </a:r>
          </a:p>
          <a:p>
            <a:pPr marL="175617" indent="-175617" defTabSz="906364">
              <a:lnSpc>
                <a:spcPct val="110000"/>
              </a:lnSpc>
              <a:buSzPct val="120000"/>
              <a:defRPr/>
            </a:pPr>
            <a:r>
              <a:rPr lang="en-US" sz="984" dirty="0"/>
              <a:t>Reduced the monthly cash burn from $1.5M per month to break-even</a:t>
            </a:r>
          </a:p>
          <a:p>
            <a:pPr marL="175617" indent="-175617" defTabSz="906364">
              <a:lnSpc>
                <a:spcPct val="110000"/>
              </a:lnSpc>
              <a:buSzPct val="120000"/>
              <a:defRPr/>
            </a:pPr>
            <a:r>
              <a:rPr lang="en-US" sz="984" dirty="0"/>
              <a:t>The majority owner was able to sell its controlling interest of the company to the management team at a fair valuation</a:t>
            </a:r>
          </a:p>
          <a:p>
            <a:pPr>
              <a:defRPr/>
            </a:pPr>
            <a:endParaRPr lang="en-US" sz="984" dirty="0"/>
          </a:p>
        </p:txBody>
      </p:sp>
      <p:grpSp>
        <p:nvGrpSpPr>
          <p:cNvPr id="74761" name="Group 20"/>
          <p:cNvGrpSpPr>
            <a:grpSpLocks/>
          </p:cNvGrpSpPr>
          <p:nvPr/>
        </p:nvGrpSpPr>
        <p:grpSpPr bwMode="auto">
          <a:xfrm>
            <a:off x="71438" y="-2976"/>
            <a:ext cx="9001125" cy="678656"/>
            <a:chOff x="0" y="-2"/>
            <a:chExt cx="5768" cy="456"/>
          </a:xfrm>
        </p:grpSpPr>
        <p:sp>
          <p:nvSpPr>
            <p:cNvPr id="74763"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74764"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16"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762" name="Picture 13"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5" y="1549301"/>
            <a:ext cx="2055317" cy="10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3071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92" y="901898"/>
            <a:ext cx="8102203" cy="369094"/>
          </a:xfrm>
        </p:spPr>
        <p:txBody>
          <a:bodyPr/>
          <a:lstStyle/>
          <a:p>
            <a:pPr>
              <a:defRPr/>
            </a:pPr>
            <a:r>
              <a:rPr lang="en-US" dirty="0" smtClean="0">
                <a:ea typeface="+mj-ea"/>
                <a:cs typeface="+mj-cs"/>
              </a:rPr>
              <a:t>Case study:  American asphalt &amp; grading company</a:t>
            </a:r>
            <a:endParaRPr lang="en-US" dirty="0">
              <a:ea typeface="+mj-ea"/>
              <a:cs typeface="+mj-cs"/>
            </a:endParaRPr>
          </a:p>
        </p:txBody>
      </p:sp>
      <p:sp>
        <p:nvSpPr>
          <p:cNvPr id="76802" name="Content Placeholder 2"/>
          <p:cNvSpPr>
            <a:spLocks noGrp="1"/>
          </p:cNvSpPr>
          <p:nvPr>
            <p:ph sz="half" idx="10"/>
          </p:nvPr>
        </p:nvSpPr>
        <p:spPr bwMode="auto">
          <a:xfrm>
            <a:off x="299146" y="2266653"/>
            <a:ext cx="2181820" cy="2885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t>American Asphalt &amp; Grading Company, Inc. operates as a general contractor in Nevada, Arizona, California, South Dakota, and Utah. Its services include grading, road construction, slurry seal, excavation, bridges, seal coat, paving, concrete work, striping, golf course construction, lot preparation, patching, detention basins, and aggregate production. The company</a:t>
            </a:r>
            <a:r>
              <a:rPr lang="ja-JP" altLang="en-US" smtClean="0"/>
              <a:t>’</a:t>
            </a:r>
            <a:r>
              <a:rPr lang="en-US" altLang="ja-JP" smtClean="0"/>
              <a:t>s projects include public works, golf courses, and master planned communities. American Asphalt &amp; Grading Company, Inc. was founded in 1987 and is based in Las Vegas, Nevada.</a:t>
            </a:r>
            <a:r>
              <a:rPr lang="en-US" altLang="ja-JP" smtClean="0">
                <a:latin typeface="Arial Narrow" panose="020B0606020202030204" pitchFamily="34" charset="0"/>
              </a:rPr>
              <a:t>.</a:t>
            </a:r>
            <a:endParaRPr lang="en-US" altLang="en-US" smtClean="0"/>
          </a:p>
        </p:txBody>
      </p:sp>
      <p:sp>
        <p:nvSpPr>
          <p:cNvPr id="76803" name="Text Placeholder 5"/>
          <p:cNvSpPr>
            <a:spLocks noGrp="1"/>
          </p:cNvSpPr>
          <p:nvPr>
            <p:ph type="body" idx="1"/>
          </p:nvPr>
        </p:nvSpPr>
        <p:spPr bwMode="auto">
          <a:xfrm>
            <a:off x="2675930" y="1407914"/>
            <a:ext cx="2719090"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76804" name="Text Placeholder 17"/>
          <p:cNvSpPr>
            <a:spLocks noGrp="1"/>
          </p:cNvSpPr>
          <p:nvPr>
            <p:ph type="body" idx="14"/>
          </p:nvPr>
        </p:nvSpPr>
        <p:spPr bwMode="auto">
          <a:xfrm>
            <a:off x="6075165" y="2351484"/>
            <a:ext cx="2719090"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76805" name="Text Placeholder 9"/>
          <p:cNvSpPr>
            <a:spLocks noGrp="1"/>
          </p:cNvSpPr>
          <p:nvPr>
            <p:ph type="body" idx="16"/>
          </p:nvPr>
        </p:nvSpPr>
        <p:spPr bwMode="auto">
          <a:xfrm>
            <a:off x="2684860" y="3164086"/>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3080" name="Content Placeholder 18"/>
          <p:cNvSpPr>
            <a:spLocks noGrp="1"/>
          </p:cNvSpPr>
          <p:nvPr>
            <p:ph sz="half" idx="17"/>
          </p:nvPr>
        </p:nvSpPr>
        <p:spPr bwMode="auto">
          <a:xfrm>
            <a:off x="2656582" y="1757661"/>
            <a:ext cx="2744391" cy="1763613"/>
          </a:xfrm>
          <a:ln>
            <a:miter lim="800000"/>
            <a:headEnd/>
            <a:tailEnd/>
          </a:ln>
        </p:spPr>
        <p:txBody>
          <a:bodyPr vert="horz" wrap="square" lIns="85725" tIns="42863" rIns="85725" bIns="42863" numCol="1" rtlCol="0" anchor="t" anchorCtr="0" compatLnSpc="1">
            <a:prstTxWarp prst="textNoShape">
              <a:avLst/>
            </a:prstTxWarp>
            <a:normAutofit/>
          </a:bodyPr>
          <a:lstStyle/>
          <a:p>
            <a:pPr>
              <a:spcBef>
                <a:spcPct val="0"/>
              </a:spcBef>
              <a:spcAft>
                <a:spcPct val="0"/>
              </a:spcAft>
              <a:defRPr/>
            </a:pPr>
            <a:r>
              <a:rPr lang="en-US" sz="984" dirty="0"/>
              <a:t>Serious accounting issues arose leading to the termination of key executives</a:t>
            </a:r>
          </a:p>
          <a:p>
            <a:pPr>
              <a:spcBef>
                <a:spcPct val="0"/>
              </a:spcBef>
              <a:spcAft>
                <a:spcPct val="0"/>
              </a:spcAft>
              <a:defRPr/>
            </a:pPr>
            <a:r>
              <a:rPr lang="en-US" sz="984" dirty="0"/>
              <a:t>Collapsing local housing &amp; building market</a:t>
            </a:r>
          </a:p>
          <a:p>
            <a:pPr>
              <a:spcBef>
                <a:spcPct val="0"/>
              </a:spcBef>
              <a:spcAft>
                <a:spcPct val="0"/>
              </a:spcAft>
              <a:defRPr/>
            </a:pPr>
            <a:r>
              <a:rPr lang="en-US" sz="984" dirty="0"/>
              <a:t>Weak, inconsistent processes &amp; procedures</a:t>
            </a:r>
          </a:p>
          <a:p>
            <a:pPr>
              <a:spcBef>
                <a:spcPct val="0"/>
              </a:spcBef>
              <a:spcAft>
                <a:spcPct val="0"/>
              </a:spcAft>
              <a:defRPr/>
            </a:pPr>
            <a:r>
              <a:rPr lang="en-US" sz="984" dirty="0"/>
              <a:t>Cash management &amp; debt level issues</a:t>
            </a:r>
          </a:p>
          <a:p>
            <a:pPr>
              <a:spcBef>
                <a:spcPct val="0"/>
              </a:spcBef>
              <a:spcAft>
                <a:spcPct val="0"/>
              </a:spcAft>
              <a:defRPr/>
            </a:pPr>
            <a:r>
              <a:rPr lang="en-US" sz="984" dirty="0"/>
              <a:t>Workforce availability</a:t>
            </a:r>
          </a:p>
          <a:p>
            <a:pPr>
              <a:spcBef>
                <a:spcPct val="0"/>
              </a:spcBef>
              <a:spcAft>
                <a:spcPct val="0"/>
              </a:spcAft>
              <a:defRPr/>
            </a:pPr>
            <a:r>
              <a:rPr lang="en-US" sz="984" dirty="0"/>
              <a:t>Key employee retention</a:t>
            </a:r>
          </a:p>
        </p:txBody>
      </p:sp>
      <p:sp>
        <p:nvSpPr>
          <p:cNvPr id="3081" name="Content Placeholder 8"/>
          <p:cNvSpPr>
            <a:spLocks noGrp="1"/>
          </p:cNvSpPr>
          <p:nvPr>
            <p:ph sz="half" idx="18"/>
          </p:nvPr>
        </p:nvSpPr>
        <p:spPr bwMode="auto">
          <a:xfrm>
            <a:off x="2696766" y="3534669"/>
            <a:ext cx="2745879" cy="2799457"/>
          </a:xfrm>
          <a:ln>
            <a:miter lim="800000"/>
            <a:headEnd/>
            <a:tailEnd/>
          </a:ln>
        </p:spPr>
        <p:txBody>
          <a:bodyPr vert="horz" wrap="square" lIns="85725" tIns="42863" rIns="85725" bIns="42863" numCol="1" rtlCol="0" anchor="t" anchorCtr="0" compatLnSpc="1">
            <a:prstTxWarp prst="textNoShape">
              <a:avLst/>
            </a:prstTxWarp>
            <a:normAutofit/>
          </a:bodyPr>
          <a:lstStyle/>
          <a:p>
            <a:pPr>
              <a:defRPr/>
            </a:pPr>
            <a:r>
              <a:rPr lang="en-US" sz="984" dirty="0"/>
              <a:t>Hired a qualified CFO with thirty years of experience in construction with particular expertise in Percentage of Completion and Work in Progress Accounting.</a:t>
            </a:r>
          </a:p>
          <a:p>
            <a:pPr>
              <a:defRPr/>
            </a:pPr>
            <a:r>
              <a:rPr lang="en-US" sz="984" dirty="0"/>
              <a:t>Implemented Operational Improvement Plans that generated $8M in annualized savings.</a:t>
            </a:r>
          </a:p>
          <a:p>
            <a:pPr>
              <a:defRPr/>
            </a:pPr>
            <a:r>
              <a:rPr lang="en-US" sz="984" dirty="0"/>
              <a:t>Reviewed all equipment leases.</a:t>
            </a:r>
          </a:p>
          <a:p>
            <a:pPr>
              <a:defRPr/>
            </a:pPr>
            <a:r>
              <a:rPr lang="en-US" sz="984" dirty="0"/>
              <a:t>Closed the Phoenix offices and the Arizona business.</a:t>
            </a:r>
          </a:p>
          <a:p>
            <a:pPr>
              <a:defRPr/>
            </a:pPr>
            <a:r>
              <a:rPr lang="en-US" sz="984" dirty="0"/>
              <a:t>Identified non-performing divisions and closed the Concrete, Underground and S.W.P.P.S. Divisions</a:t>
            </a:r>
          </a:p>
          <a:p>
            <a:pPr>
              <a:defRPr/>
            </a:pPr>
            <a:r>
              <a:rPr lang="en-US" sz="984" dirty="0"/>
              <a:t>Sold a $3M, 5-acre office and shop facility for needed cash.</a:t>
            </a:r>
          </a:p>
          <a:p>
            <a:pPr>
              <a:defRPr/>
            </a:pPr>
            <a:r>
              <a:rPr lang="en-US" sz="984" dirty="0"/>
              <a:t>Hired an in-house legal professional to handle nearly 100 ongoing construction defect claims.</a:t>
            </a:r>
          </a:p>
        </p:txBody>
      </p:sp>
      <p:sp>
        <p:nvSpPr>
          <p:cNvPr id="76808" name="Content Placeholder 16"/>
          <p:cNvSpPr>
            <a:spLocks noGrp="1"/>
          </p:cNvSpPr>
          <p:nvPr>
            <p:ph sz="half" idx="19"/>
          </p:nvPr>
        </p:nvSpPr>
        <p:spPr bwMode="auto">
          <a:xfrm>
            <a:off x="6064747" y="2699743"/>
            <a:ext cx="2817316" cy="38427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z="938" dirty="0"/>
              <a:t>CEO level transition completed</a:t>
            </a:r>
          </a:p>
          <a:p>
            <a:pPr>
              <a:spcBef>
                <a:spcPct val="0"/>
              </a:spcBef>
              <a:spcAft>
                <a:spcPct val="0"/>
              </a:spcAft>
            </a:pPr>
            <a:r>
              <a:rPr lang="en-US" altLang="en-US" sz="938" dirty="0"/>
              <a:t>Culled executive team</a:t>
            </a:r>
          </a:p>
          <a:p>
            <a:pPr>
              <a:spcBef>
                <a:spcPct val="0"/>
              </a:spcBef>
              <a:spcAft>
                <a:spcPct val="0"/>
              </a:spcAft>
            </a:pPr>
            <a:r>
              <a:rPr lang="en-US" altLang="en-US" sz="938" dirty="0"/>
              <a:t>Stabilized management team &amp; workforce</a:t>
            </a:r>
          </a:p>
          <a:p>
            <a:pPr>
              <a:spcBef>
                <a:spcPct val="0"/>
              </a:spcBef>
              <a:spcAft>
                <a:spcPct val="0"/>
              </a:spcAft>
            </a:pPr>
            <a:r>
              <a:rPr lang="en-US" altLang="en-US" sz="938" dirty="0"/>
              <a:t>Hiring controls instituted with a freeze on salaried and indirect labor</a:t>
            </a:r>
          </a:p>
          <a:p>
            <a:pPr>
              <a:spcBef>
                <a:spcPct val="0"/>
              </a:spcBef>
              <a:spcAft>
                <a:spcPct val="0"/>
              </a:spcAft>
            </a:pPr>
            <a:r>
              <a:rPr lang="en-US" altLang="en-US" sz="938" dirty="0"/>
              <a:t>AAG had $95M in long-term secured debt</a:t>
            </a:r>
          </a:p>
          <a:p>
            <a:pPr>
              <a:spcBef>
                <a:spcPct val="0"/>
              </a:spcBef>
              <a:spcAft>
                <a:spcPct val="0"/>
              </a:spcAft>
            </a:pPr>
            <a:r>
              <a:rPr lang="en-US" altLang="en-US" sz="938" dirty="0"/>
              <a:t>Company sold the mining division to a private equity firm allowing AAG to retire and reduce $75M of debt.  </a:t>
            </a:r>
          </a:p>
          <a:p>
            <a:pPr>
              <a:spcBef>
                <a:spcPct val="0"/>
              </a:spcBef>
              <a:spcAft>
                <a:spcPct val="0"/>
              </a:spcAft>
            </a:pPr>
            <a:r>
              <a:rPr lang="en-US" altLang="en-US" sz="938" dirty="0"/>
              <a:t>$40M worth of heavy equipment was sold, eliminating lease obligations</a:t>
            </a:r>
          </a:p>
          <a:p>
            <a:pPr>
              <a:spcBef>
                <a:spcPct val="0"/>
              </a:spcBef>
              <a:spcAft>
                <a:spcPct val="0"/>
              </a:spcAft>
            </a:pPr>
            <a:r>
              <a:rPr lang="en-US" altLang="en-US" sz="938" dirty="0"/>
              <a:t>Sold the paving and pavement maintenance divisions to further reduce long-term debt and operating expenses</a:t>
            </a:r>
          </a:p>
          <a:p>
            <a:pPr>
              <a:spcBef>
                <a:spcPct val="0"/>
              </a:spcBef>
              <a:spcAft>
                <a:spcPct val="0"/>
              </a:spcAft>
            </a:pPr>
            <a:r>
              <a:rPr lang="en-US" altLang="en-US" sz="938" dirty="0"/>
              <a:t>In late 2009 the decision was made to close down the remaining portions of the AAG business.  As of January 2011 the business continues to cease operations.  Long-term secured debt is less than $3.5M.  Major assets consist of 5.5M tons of construction aggregate reserves located in North Las Vegas, NV</a:t>
            </a:r>
          </a:p>
          <a:p>
            <a:pPr>
              <a:spcBef>
                <a:spcPct val="0"/>
              </a:spcBef>
              <a:spcAft>
                <a:spcPct val="0"/>
              </a:spcAft>
            </a:pPr>
            <a:endParaRPr lang="en-US" altLang="en-US" sz="938" dirty="0"/>
          </a:p>
        </p:txBody>
      </p:sp>
      <p:pic>
        <p:nvPicPr>
          <p:cNvPr id="76809" name="Picture 9" descr="AAG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727" y="1446609"/>
            <a:ext cx="1497211" cy="98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62871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92" y="901898"/>
            <a:ext cx="8102203" cy="369094"/>
          </a:xfrm>
        </p:spPr>
        <p:txBody>
          <a:bodyPr/>
          <a:lstStyle/>
          <a:p>
            <a:pPr>
              <a:defRPr/>
            </a:pPr>
            <a:r>
              <a:rPr lang="en-US" dirty="0" smtClean="0">
                <a:ea typeface="+mj-ea"/>
                <a:cs typeface="+mj-cs"/>
              </a:rPr>
              <a:t>Case study:  </a:t>
            </a:r>
            <a:r>
              <a:rPr lang="en-US" dirty="0" smtClean="0"/>
              <a:t>WOLF Home PRODUCTS </a:t>
            </a:r>
            <a:endParaRPr lang="en-US" dirty="0">
              <a:ea typeface="+mj-ea"/>
              <a:cs typeface="+mj-cs"/>
            </a:endParaRPr>
          </a:p>
        </p:txBody>
      </p:sp>
      <p:sp>
        <p:nvSpPr>
          <p:cNvPr id="65538" name="Content Placeholder 2"/>
          <p:cNvSpPr>
            <a:spLocks noGrp="1"/>
          </p:cNvSpPr>
          <p:nvPr>
            <p:ph sz="half" idx="10"/>
          </p:nvPr>
        </p:nvSpPr>
        <p:spPr bwMode="auto">
          <a:xfrm>
            <a:off x="281286" y="2608958"/>
            <a:ext cx="2181820" cy="4384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marL="171450" indent="-171450">
              <a:buFont typeface="Arial" panose="020B0604020202020204" pitchFamily="34" charset="0"/>
              <a:buChar char="•"/>
            </a:pPr>
            <a:r>
              <a:rPr lang="en-US" dirty="0"/>
              <a:t>Largest supplier of kitchen and bath cabinetry in the US, and major supplier of building products </a:t>
            </a:r>
          </a:p>
          <a:p>
            <a:pPr marL="171450" indent="-171450">
              <a:buFont typeface="Arial" panose="020B0604020202020204" pitchFamily="34" charset="0"/>
              <a:buChar char="•"/>
            </a:pPr>
            <a:r>
              <a:rPr lang="en-US" dirty="0"/>
              <a:t>Brands include: Wolf; </a:t>
            </a:r>
            <a:r>
              <a:rPr lang="en-US" dirty="0" err="1"/>
              <a:t>Aristokraft</a:t>
            </a:r>
            <a:r>
              <a:rPr lang="en-US" dirty="0"/>
              <a:t> Cabinetry; Contractor’s Choice; </a:t>
            </a:r>
            <a:r>
              <a:rPr lang="en-US" dirty="0" err="1"/>
              <a:t>TruExterior</a:t>
            </a:r>
            <a:r>
              <a:rPr lang="en-US" dirty="0"/>
              <a:t> Trim; Westbury Rail; Block-It </a:t>
            </a:r>
            <a:r>
              <a:rPr lang="en-US" dirty="0" err="1"/>
              <a:t>Housewrap</a:t>
            </a:r>
            <a:endParaRPr lang="en-US" dirty="0"/>
          </a:p>
          <a:p>
            <a:pPr marL="171450" indent="-171450">
              <a:buFont typeface="Arial" panose="020B0604020202020204" pitchFamily="34" charset="0"/>
              <a:buChar char="•"/>
            </a:pPr>
            <a:r>
              <a:rPr lang="en-US" dirty="0"/>
              <a:t>Market includes:  4,000+ independent building materials dealers in over 30 states and Canada </a:t>
            </a:r>
          </a:p>
          <a:p>
            <a:pPr marL="171450" indent="-171450">
              <a:buFont typeface="Arial" panose="020B0604020202020204" pitchFamily="34" charset="0"/>
              <a:buChar char="•"/>
            </a:pPr>
            <a:r>
              <a:rPr lang="en-US" dirty="0"/>
              <a:t>Founded in 1843. Headquartered in York, Pennsylvania </a:t>
            </a:r>
          </a:p>
          <a:p>
            <a:endParaRPr lang="en-US" altLang="en-US" dirty="0" smtClean="0"/>
          </a:p>
        </p:txBody>
      </p:sp>
      <p:sp>
        <p:nvSpPr>
          <p:cNvPr id="65540" name="Text Placeholder 5"/>
          <p:cNvSpPr>
            <a:spLocks noGrp="1"/>
          </p:cNvSpPr>
          <p:nvPr>
            <p:ph type="body" idx="1"/>
          </p:nvPr>
        </p:nvSpPr>
        <p:spPr bwMode="auto">
          <a:xfrm>
            <a:off x="2658071" y="1849935"/>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65541" name="Text Placeholder 17"/>
          <p:cNvSpPr>
            <a:spLocks noGrp="1"/>
          </p:cNvSpPr>
          <p:nvPr>
            <p:ph type="body" idx="14"/>
          </p:nvPr>
        </p:nvSpPr>
        <p:spPr bwMode="auto">
          <a:xfrm>
            <a:off x="6037958" y="2605981"/>
            <a:ext cx="2719089"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65542" name="Text Placeholder 9"/>
          <p:cNvSpPr>
            <a:spLocks noGrp="1"/>
          </p:cNvSpPr>
          <p:nvPr>
            <p:ph type="body" idx="16"/>
          </p:nvPr>
        </p:nvSpPr>
        <p:spPr bwMode="auto">
          <a:xfrm>
            <a:off x="2658071" y="3885903"/>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65543" name="Content Placeholder 18"/>
          <p:cNvSpPr>
            <a:spLocks noGrp="1"/>
          </p:cNvSpPr>
          <p:nvPr>
            <p:ph sz="half" idx="17"/>
          </p:nvPr>
        </p:nvSpPr>
        <p:spPr bwMode="auto">
          <a:xfrm>
            <a:off x="2656582" y="2208609"/>
            <a:ext cx="2744391" cy="176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dirty="0" smtClean="0"/>
              <a:t>Top management failing to recognize dramatic changes in industry</a:t>
            </a:r>
          </a:p>
          <a:p>
            <a:pPr>
              <a:spcBef>
                <a:spcPct val="0"/>
              </a:spcBef>
              <a:spcAft>
                <a:spcPct val="0"/>
              </a:spcAft>
            </a:pPr>
            <a:r>
              <a:rPr lang="en-US" altLang="en-US" dirty="0" smtClean="0"/>
              <a:t>Overleveraged balance sheet</a:t>
            </a:r>
          </a:p>
          <a:p>
            <a:pPr>
              <a:spcBef>
                <a:spcPct val="0"/>
              </a:spcBef>
              <a:spcAft>
                <a:spcPct val="0"/>
              </a:spcAft>
            </a:pPr>
            <a:r>
              <a:rPr lang="en-US" altLang="en-US" dirty="0"/>
              <a:t>D</a:t>
            </a:r>
            <a:r>
              <a:rPr lang="en-US" altLang="en-US" dirty="0" smtClean="0"/>
              <a:t>ifferent shareholder groups with differing long-term objectives</a:t>
            </a:r>
          </a:p>
          <a:p>
            <a:pPr>
              <a:spcBef>
                <a:spcPct val="0"/>
              </a:spcBef>
              <a:spcAft>
                <a:spcPct val="0"/>
              </a:spcAft>
            </a:pPr>
            <a:r>
              <a:rPr lang="en-US" altLang="en-US" dirty="0" smtClean="0"/>
              <a:t>EBITDA failing to meeting debt covenants</a:t>
            </a:r>
          </a:p>
          <a:p>
            <a:pPr>
              <a:spcBef>
                <a:spcPct val="0"/>
              </a:spcBef>
              <a:spcAft>
                <a:spcPct val="0"/>
              </a:spcAft>
            </a:pPr>
            <a:r>
              <a:rPr lang="en-US" altLang="en-US" dirty="0" smtClean="0"/>
              <a:t>Inventory levels creating liquidity crisis</a:t>
            </a:r>
          </a:p>
          <a:p>
            <a:pPr>
              <a:spcBef>
                <a:spcPct val="0"/>
              </a:spcBef>
              <a:spcAft>
                <a:spcPct val="0"/>
              </a:spcAft>
            </a:pPr>
            <a:r>
              <a:rPr lang="en-US" altLang="en-US" dirty="0" smtClean="0"/>
              <a:t>Revenue dropped from $800m to $380m</a:t>
            </a:r>
          </a:p>
          <a:p>
            <a:pPr>
              <a:spcBef>
                <a:spcPct val="0"/>
              </a:spcBef>
              <a:spcAft>
                <a:spcPct val="0"/>
              </a:spcAft>
            </a:pPr>
            <a:r>
              <a:rPr lang="en-US" altLang="en-US" dirty="0" smtClean="0"/>
              <a:t>EBITDA from $72 to $19m</a:t>
            </a:r>
          </a:p>
          <a:p>
            <a:pPr>
              <a:spcBef>
                <a:spcPct val="0"/>
              </a:spcBef>
              <a:spcAft>
                <a:spcPct val="0"/>
              </a:spcAft>
            </a:pPr>
            <a:endParaRPr lang="en-US" altLang="en-US" dirty="0" smtClean="0"/>
          </a:p>
        </p:txBody>
      </p:sp>
      <p:sp>
        <p:nvSpPr>
          <p:cNvPr id="65544" name="Content Placeholder 8"/>
          <p:cNvSpPr>
            <a:spLocks noGrp="1"/>
          </p:cNvSpPr>
          <p:nvPr>
            <p:ph sz="half" idx="18"/>
          </p:nvPr>
        </p:nvSpPr>
        <p:spPr bwMode="auto">
          <a:xfrm>
            <a:off x="2652117" y="4256485"/>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lnSpcReduction="10000"/>
          </a:bodyPr>
          <a:lstStyle/>
          <a:p>
            <a:pPr>
              <a:spcBef>
                <a:spcPct val="0"/>
              </a:spcBef>
              <a:spcAft>
                <a:spcPct val="0"/>
              </a:spcAft>
            </a:pPr>
            <a:r>
              <a:rPr lang="en-US" altLang="en-US" dirty="0" smtClean="0"/>
              <a:t>Substantially reduced corporate office overhead and inefficiencies</a:t>
            </a:r>
          </a:p>
          <a:p>
            <a:pPr>
              <a:spcBef>
                <a:spcPct val="0"/>
              </a:spcBef>
              <a:spcAft>
                <a:spcPct val="0"/>
              </a:spcAft>
            </a:pPr>
            <a:r>
              <a:rPr lang="en-US" altLang="en-US" dirty="0" smtClean="0"/>
              <a:t>Consolidated physical operations</a:t>
            </a:r>
          </a:p>
          <a:p>
            <a:pPr>
              <a:spcBef>
                <a:spcPct val="0"/>
              </a:spcBef>
              <a:spcAft>
                <a:spcPct val="0"/>
              </a:spcAft>
            </a:pPr>
            <a:r>
              <a:rPr lang="en-US" altLang="en-US" dirty="0" smtClean="0"/>
              <a:t>Outsourced IT</a:t>
            </a:r>
          </a:p>
          <a:p>
            <a:pPr>
              <a:spcBef>
                <a:spcPct val="0"/>
              </a:spcBef>
              <a:spcAft>
                <a:spcPct val="0"/>
              </a:spcAft>
            </a:pPr>
            <a:r>
              <a:rPr lang="en-US" altLang="en-US" dirty="0" smtClean="0"/>
              <a:t>Streamlined supply chain </a:t>
            </a:r>
          </a:p>
          <a:p>
            <a:pPr>
              <a:spcBef>
                <a:spcPct val="0"/>
              </a:spcBef>
              <a:spcAft>
                <a:spcPct val="0"/>
              </a:spcAft>
            </a:pPr>
            <a:r>
              <a:rPr lang="en-US" altLang="en-US" dirty="0" smtClean="0"/>
              <a:t>Redefined and refined distribution strategy - contract/designer; traditional building products channel; and national accounts</a:t>
            </a:r>
          </a:p>
          <a:p>
            <a:pPr>
              <a:spcBef>
                <a:spcPct val="0"/>
              </a:spcBef>
              <a:spcAft>
                <a:spcPct val="0"/>
              </a:spcAft>
            </a:pPr>
            <a:r>
              <a:rPr lang="en-US" altLang="en-US" dirty="0" smtClean="0"/>
              <a:t>Developed and expanded relationships with full range of distribution channels</a:t>
            </a:r>
          </a:p>
          <a:p>
            <a:pPr>
              <a:spcBef>
                <a:spcPct val="0"/>
              </a:spcBef>
              <a:spcAft>
                <a:spcPct val="0"/>
              </a:spcAft>
            </a:pPr>
            <a:r>
              <a:rPr lang="en-US" altLang="en-US" dirty="0" smtClean="0"/>
              <a:t>Increased Mexican sourcing</a:t>
            </a:r>
          </a:p>
          <a:p>
            <a:pPr>
              <a:spcBef>
                <a:spcPct val="0"/>
              </a:spcBef>
              <a:spcAft>
                <a:spcPct val="0"/>
              </a:spcAft>
            </a:pPr>
            <a:r>
              <a:rPr lang="en-US" altLang="en-US" dirty="0" smtClean="0"/>
              <a:t>Sold 11 lumberyards and related properties</a:t>
            </a:r>
          </a:p>
          <a:p>
            <a:pPr>
              <a:spcBef>
                <a:spcPct val="0"/>
              </a:spcBef>
              <a:spcAft>
                <a:spcPct val="0"/>
              </a:spcAft>
            </a:pPr>
            <a:r>
              <a:rPr lang="en-US" altLang="en-US" dirty="0" smtClean="0"/>
              <a:t>Sized overhead based on reduced revenue</a:t>
            </a:r>
          </a:p>
          <a:p>
            <a:pPr>
              <a:spcBef>
                <a:spcPct val="0"/>
              </a:spcBef>
              <a:spcAft>
                <a:spcPct val="0"/>
              </a:spcAft>
            </a:pPr>
            <a:endParaRPr lang="en-US" altLang="en-US" dirty="0"/>
          </a:p>
        </p:txBody>
      </p:sp>
      <p:sp>
        <p:nvSpPr>
          <p:cNvPr id="65545" name="Content Placeholder 16"/>
          <p:cNvSpPr>
            <a:spLocks noGrp="1"/>
          </p:cNvSpPr>
          <p:nvPr>
            <p:ph sz="half" idx="19"/>
          </p:nvPr>
        </p:nvSpPr>
        <p:spPr bwMode="auto">
          <a:xfrm>
            <a:off x="6024563" y="2984004"/>
            <a:ext cx="2745879" cy="2616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dirty="0" smtClean="0"/>
              <a:t>Company returned to profitability in 6 months with EBITDA increasing 50% </a:t>
            </a:r>
          </a:p>
          <a:p>
            <a:pPr>
              <a:spcBef>
                <a:spcPct val="0"/>
              </a:spcBef>
              <a:spcAft>
                <a:spcPct val="0"/>
              </a:spcAft>
            </a:pPr>
            <a:r>
              <a:rPr lang="en-US" altLang="en-US" dirty="0" smtClean="0"/>
              <a:t>Bank loans renegotiated and restructured</a:t>
            </a:r>
          </a:p>
          <a:p>
            <a:pPr>
              <a:spcBef>
                <a:spcPct val="0"/>
              </a:spcBef>
              <a:spcAft>
                <a:spcPct val="0"/>
              </a:spcAft>
            </a:pPr>
            <a:r>
              <a:rPr lang="en-US" altLang="en-US" dirty="0" smtClean="0"/>
              <a:t>Insider-generated management changes</a:t>
            </a:r>
          </a:p>
          <a:p>
            <a:pPr>
              <a:spcBef>
                <a:spcPct val="0"/>
              </a:spcBef>
              <a:spcAft>
                <a:spcPct val="0"/>
              </a:spcAft>
            </a:pPr>
            <a:r>
              <a:rPr lang="en-US" altLang="en-US" dirty="0" smtClean="0"/>
              <a:t>Developed licensing relationships in N America to simplify and streamline relationships </a:t>
            </a:r>
          </a:p>
          <a:p>
            <a:pPr>
              <a:spcBef>
                <a:spcPct val="0"/>
              </a:spcBef>
              <a:spcAft>
                <a:spcPct val="0"/>
              </a:spcAft>
            </a:pPr>
            <a:r>
              <a:rPr lang="en-US" altLang="en-US" dirty="0" smtClean="0"/>
              <a:t>Restructured board with </a:t>
            </a:r>
            <a:r>
              <a:rPr lang="en-US" altLang="en-US" dirty="0" err="1" smtClean="0"/>
              <a:t>Qorval</a:t>
            </a:r>
            <a:r>
              <a:rPr lang="en-US" altLang="en-US" dirty="0" smtClean="0"/>
              <a:t> in chairman and CEO roles</a:t>
            </a:r>
          </a:p>
          <a:p>
            <a:pPr>
              <a:spcBef>
                <a:spcPct val="0"/>
              </a:spcBef>
              <a:spcAft>
                <a:spcPct val="0"/>
              </a:spcAft>
            </a:pPr>
            <a:r>
              <a:rPr lang="en-US" altLang="en-US" dirty="0" smtClean="0"/>
              <a:t>Company eventually acquired by US-based private equity firm</a:t>
            </a:r>
          </a:p>
          <a:p>
            <a:pPr>
              <a:spcBef>
                <a:spcPct val="0"/>
              </a:spcBef>
              <a:spcAft>
                <a:spcPct val="0"/>
              </a:spcAft>
            </a:pPr>
            <a:r>
              <a:rPr lang="en-US" altLang="en-US" dirty="0" smtClean="0"/>
              <a:t>Leading shareholder pivoted from success at Wolf to become leading US politician</a:t>
            </a:r>
          </a:p>
          <a:p>
            <a:pPr>
              <a:spcBef>
                <a:spcPct val="0"/>
              </a:spcBef>
              <a:spcAft>
                <a:spcPct val="0"/>
              </a:spcAft>
            </a:pPr>
            <a:endParaRPr lang="en-US" altLang="en-US" dirty="0" smtClean="0"/>
          </a:p>
          <a:p>
            <a:pPr>
              <a:spcBef>
                <a:spcPct val="0"/>
              </a:spcBef>
              <a:spcAft>
                <a:spcPct val="0"/>
              </a:spcAft>
            </a:pPr>
            <a:endParaRPr lang="en-US" altLang="en-US" dirty="0" smtClean="0"/>
          </a:p>
        </p:txBody>
      </p:sp>
      <p:pic>
        <p:nvPicPr>
          <p:cNvPr id="12" name="Picture 1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003" y="1380088"/>
            <a:ext cx="1136847" cy="777843"/>
          </a:xfrm>
          <a:prstGeom prst="rect">
            <a:avLst/>
          </a:prstGeom>
        </p:spPr>
      </p:pic>
    </p:spTree>
    <p:extLst>
      <p:ext uri="{BB962C8B-B14F-4D97-AF65-F5344CB8AC3E}">
        <p14:creationId xmlns:p14="http://schemas.microsoft.com/office/powerpoint/2010/main" val="348305356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92" y="901898"/>
            <a:ext cx="8102203" cy="369094"/>
          </a:xfrm>
        </p:spPr>
        <p:txBody>
          <a:bodyPr/>
          <a:lstStyle/>
          <a:p>
            <a:pPr>
              <a:defRPr/>
            </a:pPr>
            <a:r>
              <a:rPr lang="en-US" dirty="0" smtClean="0">
                <a:ea typeface="+mj-ea"/>
                <a:cs typeface="+mj-cs"/>
              </a:rPr>
              <a:t>Case study:  brown jordan international</a:t>
            </a:r>
            <a:endParaRPr lang="en-US" dirty="0">
              <a:ea typeface="+mj-ea"/>
              <a:cs typeface="+mj-cs"/>
            </a:endParaRPr>
          </a:p>
        </p:txBody>
      </p:sp>
      <p:sp>
        <p:nvSpPr>
          <p:cNvPr id="65538" name="Content Placeholder 2"/>
          <p:cNvSpPr>
            <a:spLocks noGrp="1"/>
          </p:cNvSpPr>
          <p:nvPr>
            <p:ph sz="half" idx="10"/>
          </p:nvPr>
        </p:nvSpPr>
        <p:spPr bwMode="auto">
          <a:xfrm>
            <a:off x="281286" y="2212269"/>
            <a:ext cx="2181820" cy="4384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marL="171450" indent="-171450">
              <a:buFont typeface="Arial" panose="020B0604020202020204" pitchFamily="34" charset="0"/>
              <a:buChar char="•"/>
            </a:pPr>
            <a:r>
              <a:rPr lang="en-US" dirty="0"/>
              <a:t>Leading global manufacturer of innovative luxury outdoor furniture and accessories including outdoor kitchens</a:t>
            </a:r>
          </a:p>
          <a:p>
            <a:pPr marL="171450" indent="-171450">
              <a:buFont typeface="Arial" panose="020B0604020202020204" pitchFamily="34" charset="0"/>
              <a:buChar char="•"/>
            </a:pPr>
            <a:r>
              <a:rPr lang="en-US" dirty="0"/>
              <a:t>Considered the gold standard in outdoor furnishings due to company’s iconic, award winning designs and </a:t>
            </a:r>
            <a:r>
              <a:rPr lang="en-US" dirty="0" smtClean="0"/>
              <a:t>quality</a:t>
            </a:r>
          </a:p>
          <a:p>
            <a:pPr marL="171450" indent="-171450">
              <a:buFont typeface="Arial" panose="020B0604020202020204" pitchFamily="34" charset="0"/>
              <a:buChar char="•"/>
            </a:pPr>
            <a:r>
              <a:rPr lang="en-US" altLang="en-US" dirty="0" smtClean="0"/>
              <a:t>Designs,  manufactures and markets retail and contract furnishings under the brand names Brown Jordan, Tommy Bahama, Pompeii, Winston, Vineyard, </a:t>
            </a:r>
            <a:r>
              <a:rPr lang="en-US" altLang="en-US" dirty="0" err="1" smtClean="0"/>
              <a:t>Molla</a:t>
            </a:r>
            <a:r>
              <a:rPr lang="en-US" altLang="en-US" dirty="0" smtClean="0"/>
              <a:t>, </a:t>
            </a:r>
            <a:r>
              <a:rPr lang="en-US" altLang="en-US" dirty="0" err="1" smtClean="0"/>
              <a:t>Tradewinds</a:t>
            </a:r>
            <a:r>
              <a:rPr lang="en-US" altLang="en-US" dirty="0" smtClean="0"/>
              <a:t>, Stuart Clark, Werner Woods, Casual Living, </a:t>
            </a:r>
            <a:r>
              <a:rPr lang="en-US" altLang="en-US" dirty="0" err="1" smtClean="0"/>
              <a:t>Loewenstein</a:t>
            </a:r>
            <a:r>
              <a:rPr lang="en-US" altLang="en-US" dirty="0" smtClean="0"/>
              <a:t>, Charter,  Lodging by Charter, Wabash Valley, </a:t>
            </a:r>
            <a:r>
              <a:rPr lang="en-US" altLang="en-US" dirty="0" err="1" smtClean="0"/>
              <a:t>Texacraft</a:t>
            </a:r>
            <a:r>
              <a:rPr lang="en-US" altLang="en-US" dirty="0" smtClean="0"/>
              <a:t>, and Tropic Craft.</a:t>
            </a:r>
          </a:p>
          <a:p>
            <a:pPr marL="171450" indent="-171450">
              <a:buFont typeface="Arial" panose="020B0604020202020204" pitchFamily="34" charset="0"/>
              <a:buChar char="•"/>
            </a:pPr>
            <a:r>
              <a:rPr lang="en-US" altLang="ja-JP" dirty="0" smtClean="0"/>
              <a:t>Headquartered in Pompano Beach, Florida, with offices and manufacturing facilities located both domestically and internationally. </a:t>
            </a:r>
          </a:p>
          <a:p>
            <a:endParaRPr lang="en-US" altLang="en-US" dirty="0" smtClean="0"/>
          </a:p>
        </p:txBody>
      </p:sp>
      <p:graphicFrame>
        <p:nvGraphicFramePr>
          <p:cNvPr id="65539" name="Object 2"/>
          <p:cNvGraphicFramePr>
            <a:graphicFrameLocks noGrp="1" noChangeAspect="1"/>
          </p:cNvGraphicFramePr>
          <p:nvPr>
            <p:ph sz="half" idx="12"/>
          </p:nvPr>
        </p:nvGraphicFramePr>
        <p:xfrm>
          <a:off x="5308700" y="1473399"/>
          <a:ext cx="3763863" cy="1026914"/>
        </p:xfrm>
        <a:graphic>
          <a:graphicData uri="http://schemas.openxmlformats.org/presentationml/2006/ole">
            <mc:AlternateContent xmlns:mc="http://schemas.openxmlformats.org/markup-compatibility/2006">
              <mc:Choice xmlns:v="urn:schemas-microsoft-com:vml" Requires="v">
                <p:oleObj spid="_x0000_s10317" name="Picture" r:id="rId3" imgW="2099621" imgH="550770" progId="Word.Picture.8">
                  <p:embed/>
                </p:oleObj>
              </mc:Choice>
              <mc:Fallback>
                <p:oleObj name="Picture" r:id="rId3" imgW="2099621" imgH="550770" progId="Word.Picture.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700" y="1473399"/>
                        <a:ext cx="3763863" cy="102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0" name="Text Placeholder 5"/>
          <p:cNvSpPr>
            <a:spLocks noGrp="1"/>
          </p:cNvSpPr>
          <p:nvPr>
            <p:ph type="body" idx="1"/>
          </p:nvPr>
        </p:nvSpPr>
        <p:spPr bwMode="auto">
          <a:xfrm>
            <a:off x="2658071" y="1849935"/>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65541" name="Text Placeholder 17"/>
          <p:cNvSpPr>
            <a:spLocks noGrp="1"/>
          </p:cNvSpPr>
          <p:nvPr>
            <p:ph type="body" idx="14"/>
          </p:nvPr>
        </p:nvSpPr>
        <p:spPr bwMode="auto">
          <a:xfrm>
            <a:off x="6037958" y="2605981"/>
            <a:ext cx="2719089"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65542" name="Text Placeholder 9"/>
          <p:cNvSpPr>
            <a:spLocks noGrp="1"/>
          </p:cNvSpPr>
          <p:nvPr>
            <p:ph type="body" idx="16"/>
          </p:nvPr>
        </p:nvSpPr>
        <p:spPr bwMode="auto">
          <a:xfrm>
            <a:off x="2658071" y="3885903"/>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65543" name="Content Placeholder 18"/>
          <p:cNvSpPr>
            <a:spLocks noGrp="1"/>
          </p:cNvSpPr>
          <p:nvPr>
            <p:ph sz="half" idx="17"/>
          </p:nvPr>
        </p:nvSpPr>
        <p:spPr bwMode="auto">
          <a:xfrm>
            <a:off x="2656582" y="2208609"/>
            <a:ext cx="2744391" cy="1763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EBITDA had decreased from a run rate of $40M to annualized $17M</a:t>
            </a:r>
          </a:p>
          <a:p>
            <a:pPr>
              <a:spcBef>
                <a:spcPct val="0"/>
              </a:spcBef>
              <a:spcAft>
                <a:spcPct val="0"/>
              </a:spcAft>
            </a:pPr>
            <a:r>
              <a:rPr lang="en-US" altLang="en-US" smtClean="0"/>
              <a:t>Overhead had increased three-fold</a:t>
            </a:r>
          </a:p>
          <a:p>
            <a:pPr>
              <a:spcBef>
                <a:spcPct val="0"/>
              </a:spcBef>
              <a:spcAft>
                <a:spcPct val="0"/>
              </a:spcAft>
            </a:pPr>
            <a:r>
              <a:rPr lang="en-US" altLang="en-US" smtClean="0"/>
              <a:t>Layered, non-responsive corporate office had been established</a:t>
            </a:r>
          </a:p>
          <a:p>
            <a:pPr>
              <a:spcBef>
                <a:spcPct val="0"/>
              </a:spcBef>
              <a:spcAft>
                <a:spcPct val="0"/>
              </a:spcAft>
            </a:pPr>
            <a:r>
              <a:rPr lang="en-US" altLang="en-US" smtClean="0"/>
              <a:t>Inventory levels and costs were out of control</a:t>
            </a:r>
          </a:p>
          <a:p>
            <a:pPr>
              <a:spcBef>
                <a:spcPct val="0"/>
              </a:spcBef>
              <a:spcAft>
                <a:spcPct val="0"/>
              </a:spcAft>
            </a:pPr>
            <a:r>
              <a:rPr lang="en-US" altLang="en-US" smtClean="0"/>
              <a:t>Off-shore sourcing in constant state of  disruption</a:t>
            </a:r>
          </a:p>
          <a:p>
            <a:pPr>
              <a:spcBef>
                <a:spcPct val="0"/>
              </a:spcBef>
              <a:spcAft>
                <a:spcPct val="0"/>
              </a:spcAft>
            </a:pPr>
            <a:r>
              <a:rPr lang="en-US" altLang="en-US" smtClean="0"/>
              <a:t>Poor quality in company</a:t>
            </a:r>
            <a:r>
              <a:rPr lang="ja-JP" altLang="en-US" smtClean="0"/>
              <a:t>’</a:t>
            </a:r>
            <a:r>
              <a:rPr lang="en-US" altLang="ja-JP" smtClean="0"/>
              <a:t>s own facilities</a:t>
            </a:r>
            <a:endParaRPr lang="en-US" altLang="en-US" smtClean="0"/>
          </a:p>
        </p:txBody>
      </p:sp>
      <p:sp>
        <p:nvSpPr>
          <p:cNvPr id="65544" name="Content Placeholder 8"/>
          <p:cNvSpPr>
            <a:spLocks noGrp="1"/>
          </p:cNvSpPr>
          <p:nvPr>
            <p:ph sz="half" idx="18"/>
          </p:nvPr>
        </p:nvSpPr>
        <p:spPr bwMode="auto">
          <a:xfrm>
            <a:off x="2652117" y="4256485"/>
            <a:ext cx="2745879" cy="22681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lnSpcReduction="10000"/>
          </a:bodyPr>
          <a:lstStyle/>
          <a:p>
            <a:pPr>
              <a:spcBef>
                <a:spcPct val="0"/>
              </a:spcBef>
              <a:spcAft>
                <a:spcPct val="0"/>
              </a:spcAft>
            </a:pPr>
            <a:r>
              <a:rPr lang="en-US" altLang="en-US" dirty="0" smtClean="0"/>
              <a:t>Focus efforts on overhead and operating costs</a:t>
            </a:r>
          </a:p>
          <a:p>
            <a:pPr>
              <a:spcBef>
                <a:spcPct val="0"/>
              </a:spcBef>
              <a:spcAft>
                <a:spcPct val="0"/>
              </a:spcAft>
            </a:pPr>
            <a:r>
              <a:rPr lang="en-US" altLang="en-US" dirty="0" smtClean="0"/>
              <a:t>Eliminate </a:t>
            </a:r>
            <a:r>
              <a:rPr lang="ja-JP" altLang="en-US" dirty="0" smtClean="0"/>
              <a:t>“</a:t>
            </a:r>
            <a:r>
              <a:rPr lang="en-US" altLang="ja-JP" dirty="0" smtClean="0"/>
              <a:t>corporate office</a:t>
            </a:r>
            <a:r>
              <a:rPr lang="ja-JP" altLang="en-US" dirty="0" smtClean="0"/>
              <a:t>”</a:t>
            </a:r>
            <a:r>
              <a:rPr lang="en-US" altLang="ja-JP" dirty="0" smtClean="0"/>
              <a:t> structure</a:t>
            </a:r>
          </a:p>
          <a:p>
            <a:pPr>
              <a:spcBef>
                <a:spcPct val="0"/>
              </a:spcBef>
              <a:spcAft>
                <a:spcPct val="0"/>
              </a:spcAft>
            </a:pPr>
            <a:r>
              <a:rPr lang="en-US" altLang="en-US" dirty="0" smtClean="0"/>
              <a:t>Establish four distinct market-focused SBUs</a:t>
            </a:r>
          </a:p>
          <a:p>
            <a:pPr>
              <a:spcBef>
                <a:spcPct val="0"/>
              </a:spcBef>
              <a:spcAft>
                <a:spcPct val="0"/>
              </a:spcAft>
            </a:pPr>
            <a:r>
              <a:rPr lang="en-US" altLang="en-US" dirty="0" smtClean="0"/>
              <a:t>Utilize China sourcing and logistics</a:t>
            </a:r>
          </a:p>
          <a:p>
            <a:pPr>
              <a:spcBef>
                <a:spcPct val="0"/>
              </a:spcBef>
              <a:spcAft>
                <a:spcPct val="0"/>
              </a:spcAft>
            </a:pPr>
            <a:r>
              <a:rPr lang="en-US" altLang="en-US" dirty="0" smtClean="0"/>
              <a:t>Increased Mexican manufacturing efforts and enhanced efficiency of Mexican operations</a:t>
            </a:r>
          </a:p>
          <a:p>
            <a:pPr>
              <a:spcBef>
                <a:spcPct val="0"/>
              </a:spcBef>
              <a:spcAft>
                <a:spcPct val="0"/>
              </a:spcAft>
            </a:pPr>
            <a:r>
              <a:rPr lang="en-US" altLang="en-US" dirty="0" smtClean="0"/>
              <a:t>Refocus SKU management and responsibilities</a:t>
            </a:r>
          </a:p>
          <a:p>
            <a:pPr>
              <a:spcBef>
                <a:spcPct val="0"/>
              </a:spcBef>
              <a:spcAft>
                <a:spcPct val="0"/>
              </a:spcAft>
            </a:pPr>
            <a:r>
              <a:rPr lang="en-US" altLang="en-US" dirty="0" smtClean="0"/>
              <a:t>Reduce SKUs by over 40% in the </a:t>
            </a:r>
            <a:r>
              <a:rPr lang="ja-JP" altLang="en-US" dirty="0" smtClean="0"/>
              <a:t>“</a:t>
            </a:r>
            <a:r>
              <a:rPr lang="en-US" altLang="ja-JP" dirty="0" smtClean="0"/>
              <a:t>traditional</a:t>
            </a:r>
            <a:r>
              <a:rPr lang="ja-JP" altLang="en-US" dirty="0" smtClean="0"/>
              <a:t>”</a:t>
            </a:r>
            <a:r>
              <a:rPr lang="en-US" altLang="ja-JP" dirty="0" smtClean="0"/>
              <a:t> market channel</a:t>
            </a:r>
          </a:p>
          <a:p>
            <a:pPr>
              <a:spcBef>
                <a:spcPct val="0"/>
              </a:spcBef>
              <a:spcAft>
                <a:spcPct val="0"/>
              </a:spcAft>
            </a:pPr>
            <a:r>
              <a:rPr lang="en-US" altLang="en-US" dirty="0" smtClean="0"/>
              <a:t>Establish detailed focus on cost</a:t>
            </a:r>
          </a:p>
          <a:p>
            <a:pPr>
              <a:spcBef>
                <a:spcPct val="0"/>
              </a:spcBef>
              <a:spcAft>
                <a:spcPct val="0"/>
              </a:spcAft>
            </a:pPr>
            <a:r>
              <a:rPr lang="en-US" altLang="en-US" dirty="0" smtClean="0"/>
              <a:t>No </a:t>
            </a:r>
            <a:r>
              <a:rPr lang="ja-JP" altLang="en-US" dirty="0" smtClean="0"/>
              <a:t>“</a:t>
            </a:r>
            <a:r>
              <a:rPr lang="en-US" altLang="ja-JP" dirty="0" smtClean="0"/>
              <a:t>Silver Bullets</a:t>
            </a:r>
            <a:r>
              <a:rPr lang="ja-JP" altLang="en-US" dirty="0" smtClean="0"/>
              <a:t>”</a:t>
            </a:r>
            <a:r>
              <a:rPr lang="en-US" altLang="ja-JP" dirty="0" smtClean="0"/>
              <a:t>; enforce cost and quality discipline </a:t>
            </a:r>
            <a:endParaRPr lang="en-US" altLang="en-US" dirty="0" smtClean="0"/>
          </a:p>
        </p:txBody>
      </p:sp>
      <p:sp>
        <p:nvSpPr>
          <p:cNvPr id="65545" name="Content Placeholder 16"/>
          <p:cNvSpPr>
            <a:spLocks noGrp="1"/>
          </p:cNvSpPr>
          <p:nvPr>
            <p:ph sz="half" idx="19"/>
          </p:nvPr>
        </p:nvSpPr>
        <p:spPr bwMode="auto">
          <a:xfrm>
            <a:off x="6024563" y="2984004"/>
            <a:ext cx="2745879" cy="33307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dirty="0" smtClean="0"/>
              <a:t>EBITDA:</a:t>
            </a:r>
          </a:p>
          <a:p>
            <a:pPr lvl="1">
              <a:spcAft>
                <a:spcPct val="0"/>
              </a:spcAft>
            </a:pPr>
            <a:r>
              <a:rPr lang="en-US" altLang="en-US" dirty="0" smtClean="0"/>
              <a:t>2004: $17M</a:t>
            </a:r>
          </a:p>
          <a:p>
            <a:pPr lvl="1">
              <a:spcAft>
                <a:spcPct val="0"/>
              </a:spcAft>
            </a:pPr>
            <a:r>
              <a:rPr lang="en-US" altLang="en-US" dirty="0" smtClean="0"/>
              <a:t>2005: $27.5M</a:t>
            </a:r>
          </a:p>
          <a:p>
            <a:pPr lvl="1">
              <a:spcAft>
                <a:spcPct val="0"/>
              </a:spcAft>
            </a:pPr>
            <a:r>
              <a:rPr lang="en-US" altLang="en-US" dirty="0" smtClean="0"/>
              <a:t>2006: </a:t>
            </a:r>
            <a:r>
              <a:rPr lang="en-US" altLang="en-US" dirty="0"/>
              <a:t>M</a:t>
            </a:r>
            <a:r>
              <a:rPr lang="en-US" altLang="en-US" dirty="0" smtClean="0"/>
              <a:t>id-$30s</a:t>
            </a:r>
          </a:p>
          <a:p>
            <a:pPr>
              <a:spcBef>
                <a:spcPct val="0"/>
              </a:spcBef>
              <a:spcAft>
                <a:spcPct val="0"/>
              </a:spcAft>
            </a:pPr>
            <a:r>
              <a:rPr lang="en-US" altLang="en-US" dirty="0" smtClean="0"/>
              <a:t>Drove manufacturing cost efficiencies from operating margin in low 20s to mid-40s</a:t>
            </a:r>
          </a:p>
          <a:p>
            <a:pPr>
              <a:spcBef>
                <a:spcPct val="0"/>
              </a:spcBef>
              <a:spcAft>
                <a:spcPct val="0"/>
              </a:spcAft>
            </a:pPr>
            <a:r>
              <a:rPr lang="en-US" altLang="en-US" dirty="0" smtClean="0"/>
              <a:t>Improved </a:t>
            </a:r>
            <a:r>
              <a:rPr lang="ja-JP" altLang="en-US" dirty="0" smtClean="0"/>
              <a:t>“</a:t>
            </a:r>
            <a:r>
              <a:rPr lang="en-US" altLang="ja-JP" dirty="0" smtClean="0"/>
              <a:t>big box</a:t>
            </a:r>
            <a:r>
              <a:rPr lang="ja-JP" altLang="en-US" dirty="0" smtClean="0"/>
              <a:t>”</a:t>
            </a:r>
            <a:r>
              <a:rPr lang="en-US" altLang="ja-JP" dirty="0" smtClean="0"/>
              <a:t> channel profitability by 30% - from an average of 14% to 18%</a:t>
            </a:r>
          </a:p>
          <a:p>
            <a:pPr>
              <a:spcBef>
                <a:spcPct val="0"/>
              </a:spcBef>
              <a:spcAft>
                <a:spcPct val="0"/>
              </a:spcAft>
            </a:pPr>
            <a:r>
              <a:rPr lang="en-US" altLang="en-US" dirty="0" smtClean="0"/>
              <a:t>Each SBU became its own profit center</a:t>
            </a:r>
          </a:p>
          <a:p>
            <a:pPr>
              <a:spcBef>
                <a:spcPct val="0"/>
              </a:spcBef>
              <a:spcAft>
                <a:spcPct val="0"/>
              </a:spcAft>
            </a:pPr>
            <a:r>
              <a:rPr lang="en-US" altLang="en-US" dirty="0" smtClean="0"/>
              <a:t>Regained leadership position </a:t>
            </a:r>
            <a:r>
              <a:rPr lang="ja-JP" altLang="en-US" dirty="0" smtClean="0"/>
              <a:t>“</a:t>
            </a:r>
            <a:r>
              <a:rPr lang="en-US" altLang="ja-JP" dirty="0" smtClean="0"/>
              <a:t>channel-by-channel</a:t>
            </a:r>
            <a:r>
              <a:rPr lang="ja-JP" altLang="en-US" dirty="0" smtClean="0"/>
              <a:t>”</a:t>
            </a:r>
            <a:r>
              <a:rPr lang="en-US" altLang="ja-JP" dirty="0" smtClean="0"/>
              <a:t> in product offering and design through disciplined product design and replacement process and procedures</a:t>
            </a:r>
          </a:p>
          <a:p>
            <a:pPr>
              <a:spcBef>
                <a:spcPct val="0"/>
              </a:spcBef>
              <a:spcAft>
                <a:spcPct val="0"/>
              </a:spcAft>
            </a:pPr>
            <a:r>
              <a:rPr lang="en-US" altLang="en-US" dirty="0" smtClean="0"/>
              <a:t>Improved employee turnover while reducing employee costs with consumer-driven health insurance </a:t>
            </a:r>
          </a:p>
        </p:txBody>
      </p:sp>
    </p:spTree>
    <p:extLst>
      <p:ext uri="{BB962C8B-B14F-4D97-AF65-F5344CB8AC3E}">
        <p14:creationId xmlns:p14="http://schemas.microsoft.com/office/powerpoint/2010/main" val="405716872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766484" y="1465722"/>
            <a:ext cx="7678270" cy="4708981"/>
          </a:xfrm>
          <a:prstGeom prst="rect">
            <a:avLst/>
          </a:prstGeom>
        </p:spPr>
        <p:txBody>
          <a:bodyPr wrap="square">
            <a:spAutoFit/>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Unmatched capability to provide a full range of advisory services for financial restructurings, bankruptcies, and distressed situations in the global maritime industry</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Over 30 years of specialist maritime experience</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Full service advisor to the maritime industry in areas including</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Bankruptcy, restructuring, workouts, and distressed situations</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Lending and leveraged finance</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Corporate management</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Strategic alliances, M&amp;A, investments, and dispositions</a:t>
            </a:r>
          </a:p>
          <a:p>
            <a:pPr lvl="1"/>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Dedicated team of professionals leveraging decades of industry experience and financial and technical expertise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Extensive relationship network covering all major players and all key constituents in the global maritime ecosystem</a:t>
            </a: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Maritime is a division of </a:t>
            </a: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a US-based full service business consulting and advisory firm that provides unparalleled expertise and comprehensive solutions in</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Distressed, bankruptcy, and restructuring</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Operations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Management</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Financing</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Investment and valuation</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Strategic alliances, M&amp;A and divestment</a:t>
            </a:r>
          </a:p>
        </p:txBody>
      </p:sp>
      <p:sp>
        <p:nvSpPr>
          <p:cNvPr id="7" name="TextBox 6"/>
          <p:cNvSpPr txBox="1"/>
          <p:nvPr/>
        </p:nvSpPr>
        <p:spPr>
          <a:xfrm>
            <a:off x="762284" y="700931"/>
            <a:ext cx="7476565" cy="523220"/>
          </a:xfrm>
          <a:prstGeom prst="rect">
            <a:avLst/>
          </a:prstGeom>
          <a:noFill/>
        </p:spPr>
        <p:txBody>
          <a:bodyPr wrap="square" rtlCol="0">
            <a:spAutoFit/>
          </a:bodyPr>
          <a:lstStyle/>
          <a:p>
            <a:r>
              <a:rPr lang="en-US" sz="2800" dirty="0" smtClean="0">
                <a:solidFill>
                  <a:prstClr val="black"/>
                </a:solidFill>
                <a:latin typeface="Arial" panose="020B0604020202020204" pitchFamily="34" charset="0"/>
                <a:cs typeface="Arial" panose="020B0604020202020204" pitchFamily="34" charset="0"/>
              </a:rPr>
              <a:t>Key Facts</a:t>
            </a:r>
            <a:endParaRPr lang="en-US" sz="28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C6F0473-B436-4FE2-9BA8-6EA5EE453019}" type="slidenum">
              <a:rPr lang="en-US" smtClean="0"/>
              <a:t>2</a:t>
            </a:fld>
            <a:endParaRPr lang="en-US"/>
          </a:p>
        </p:txBody>
      </p:sp>
    </p:spTree>
    <p:extLst>
      <p:ext uri="{BB962C8B-B14F-4D97-AF65-F5344CB8AC3E}">
        <p14:creationId xmlns:p14="http://schemas.microsoft.com/office/powerpoint/2010/main" val="403960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20"/>
          <p:cNvGrpSpPr>
            <a:grpSpLocks/>
          </p:cNvGrpSpPr>
          <p:nvPr/>
        </p:nvGrpSpPr>
        <p:grpSpPr bwMode="auto">
          <a:xfrm>
            <a:off x="71438" y="-2976"/>
            <a:ext cx="9001125" cy="678656"/>
            <a:chOff x="0" y="-2"/>
            <a:chExt cx="5768" cy="456"/>
          </a:xfrm>
        </p:grpSpPr>
        <p:sp>
          <p:nvSpPr>
            <p:cNvPr id="79883"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79884"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16"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4" name="Title 31"/>
          <p:cNvSpPr>
            <a:spLocks noGrp="1"/>
          </p:cNvSpPr>
          <p:nvPr>
            <p:ph type="title"/>
          </p:nvPr>
        </p:nvSpPr>
        <p:spPr bwMode="auto">
          <a:xfrm>
            <a:off x="498575" y="952500"/>
            <a:ext cx="8102203" cy="369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cap="none" dirty="0" smtClean="0"/>
              <a:t>CASE STUDY: Community Bank</a:t>
            </a:r>
          </a:p>
        </p:txBody>
      </p:sp>
      <p:sp>
        <p:nvSpPr>
          <p:cNvPr id="79875" name="Content Placeholder 15"/>
          <p:cNvSpPr>
            <a:spLocks noGrp="1"/>
          </p:cNvSpPr>
          <p:nvPr>
            <p:ph sz="half" idx="10"/>
          </p:nvPr>
        </p:nvSpPr>
        <p:spPr bwMode="auto">
          <a:xfrm>
            <a:off x="281286" y="2671465"/>
            <a:ext cx="2181820" cy="2421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lgn="just">
              <a:spcBef>
                <a:spcPct val="20000"/>
              </a:spcBef>
              <a:spcAft>
                <a:spcPct val="50000"/>
              </a:spcAft>
            </a:pPr>
            <a:r>
              <a:rPr lang="en-US" altLang="en-US" sz="1050" dirty="0"/>
              <a:t>Midwest-based community bank with over $1.7 billion in total assets.  The bank operates as a community-oriented financial institution in the area surrounding its 24 full-service banking centers.  When it engaged </a:t>
            </a:r>
            <a:r>
              <a:rPr lang="en-US" altLang="en-US" sz="1050" dirty="0" err="1"/>
              <a:t>Qorval</a:t>
            </a:r>
            <a:r>
              <a:rPr lang="en-US" altLang="en-US" sz="1050" dirty="0"/>
              <a:t>, the bank was critically undercapitalized and received a PCA from the FDIC within days of </a:t>
            </a:r>
            <a:r>
              <a:rPr lang="en-US" altLang="en-US" sz="1050" dirty="0" err="1"/>
              <a:t>Qorval</a:t>
            </a:r>
            <a:r>
              <a:rPr lang="ja-JP" altLang="en-US" sz="1050" dirty="0"/>
              <a:t>’</a:t>
            </a:r>
            <a:r>
              <a:rPr lang="en-US" altLang="ja-JP" sz="1050" dirty="0"/>
              <a:t>s arrival onsite.</a:t>
            </a:r>
            <a:endParaRPr lang="en-US" altLang="en-US" sz="1050" dirty="0"/>
          </a:p>
          <a:p>
            <a:endParaRPr lang="en-US" altLang="en-US" dirty="0" smtClean="0"/>
          </a:p>
        </p:txBody>
      </p:sp>
      <p:sp>
        <p:nvSpPr>
          <p:cNvPr id="21" name="TextBox 7"/>
          <p:cNvSpPr txBox="1">
            <a:spLocks noChangeArrowheads="1"/>
          </p:cNvSpPr>
          <p:nvPr/>
        </p:nvSpPr>
        <p:spPr bwMode="auto">
          <a:xfrm>
            <a:off x="2766422" y="1932674"/>
            <a:ext cx="2462803" cy="1015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AutoNum type="arabicPeriod"/>
            </a:pPr>
            <a:r>
              <a:rPr lang="en-US" altLang="en-US" sz="1000" b="0" dirty="0">
                <a:solidFill>
                  <a:schemeClr val="tx1"/>
                </a:solidFill>
              </a:rPr>
              <a:t>Mission critical activities: liquidity, financial reporting, leadership</a:t>
            </a:r>
          </a:p>
          <a:p>
            <a:pPr eaLnBrk="1" hangingPunct="1">
              <a:buFont typeface="Arial" panose="020B0604020202020204" pitchFamily="34" charset="0"/>
              <a:buAutoNum type="arabicPeriod"/>
            </a:pPr>
            <a:r>
              <a:rPr lang="en-US" altLang="en-US" sz="1000" b="0" dirty="0">
                <a:solidFill>
                  <a:schemeClr val="tx1"/>
                </a:solidFill>
              </a:rPr>
              <a:t>Management oversight / governance</a:t>
            </a:r>
          </a:p>
          <a:p>
            <a:pPr eaLnBrk="1" hangingPunct="1">
              <a:buFont typeface="Arial" panose="020B0604020202020204" pitchFamily="34" charset="0"/>
              <a:buAutoNum type="arabicPeriod"/>
            </a:pPr>
            <a:r>
              <a:rPr lang="en-US" altLang="en-US" sz="1000" b="0" dirty="0">
                <a:solidFill>
                  <a:schemeClr val="tx1"/>
                </a:solidFill>
              </a:rPr>
              <a:t>Risk management </a:t>
            </a:r>
          </a:p>
          <a:p>
            <a:pPr eaLnBrk="1" hangingPunct="1">
              <a:buFont typeface="Arial" panose="020B0604020202020204" pitchFamily="34" charset="0"/>
              <a:buAutoNum type="arabicPeriod"/>
            </a:pPr>
            <a:r>
              <a:rPr lang="en-US" altLang="en-US" sz="1000" b="0" dirty="0">
                <a:solidFill>
                  <a:schemeClr val="tx1"/>
                </a:solidFill>
              </a:rPr>
              <a:t>Asset quality</a:t>
            </a:r>
          </a:p>
          <a:p>
            <a:pPr eaLnBrk="1" hangingPunct="1">
              <a:buFont typeface="Arial" panose="020B0604020202020204" pitchFamily="34" charset="0"/>
              <a:buAutoNum type="arabicPeriod"/>
            </a:pPr>
            <a:r>
              <a:rPr lang="en-US" altLang="en-US" sz="1000" b="0" dirty="0">
                <a:solidFill>
                  <a:schemeClr val="tx1"/>
                </a:solidFill>
              </a:rPr>
              <a:t>ALLL and asset valuation</a:t>
            </a:r>
          </a:p>
        </p:txBody>
      </p:sp>
      <p:sp>
        <p:nvSpPr>
          <p:cNvPr id="22" name="TextBox 11"/>
          <p:cNvSpPr txBox="1">
            <a:spLocks noChangeArrowheads="1"/>
          </p:cNvSpPr>
          <p:nvPr/>
        </p:nvSpPr>
        <p:spPr bwMode="auto">
          <a:xfrm>
            <a:off x="2648849" y="1701398"/>
            <a:ext cx="15811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r>
              <a:rPr lang="en-US" altLang="en-US" sz="900" dirty="0">
                <a:solidFill>
                  <a:schemeClr val="tx1"/>
                </a:solidFill>
              </a:rPr>
              <a:t>Issue Identification</a:t>
            </a:r>
          </a:p>
        </p:txBody>
      </p:sp>
      <p:sp>
        <p:nvSpPr>
          <p:cNvPr id="23" name="TextBox 12"/>
          <p:cNvSpPr txBox="1">
            <a:spLocks noChangeArrowheads="1"/>
          </p:cNvSpPr>
          <p:nvPr/>
        </p:nvSpPr>
        <p:spPr bwMode="auto">
          <a:xfrm>
            <a:off x="2766422" y="3178365"/>
            <a:ext cx="2462803" cy="20928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AutoNum type="arabicPeriod"/>
            </a:pPr>
            <a:r>
              <a:rPr lang="en-US" altLang="en-US" sz="1000" b="0" dirty="0">
                <a:solidFill>
                  <a:schemeClr val="tx1"/>
                </a:solidFill>
              </a:rPr>
              <a:t>Installed as interim CFO and interim COO</a:t>
            </a:r>
          </a:p>
          <a:p>
            <a:pPr eaLnBrk="1" hangingPunct="1">
              <a:buFont typeface="Arial" panose="020B0604020202020204" pitchFamily="34" charset="0"/>
              <a:buAutoNum type="arabicPeriod"/>
            </a:pPr>
            <a:r>
              <a:rPr lang="en-US" altLang="en-US" sz="1000" b="0" dirty="0">
                <a:solidFill>
                  <a:schemeClr val="tx1"/>
                </a:solidFill>
              </a:rPr>
              <a:t>Developed and implemented an active liquidity management and monitoring process</a:t>
            </a:r>
          </a:p>
          <a:p>
            <a:pPr eaLnBrk="1" hangingPunct="1">
              <a:buFont typeface="Arial" panose="020B0604020202020204" pitchFamily="34" charset="0"/>
              <a:buAutoNum type="arabicPeriod"/>
            </a:pPr>
            <a:r>
              <a:rPr lang="en-US" altLang="en-US" sz="1000" b="0" dirty="0">
                <a:solidFill>
                  <a:schemeClr val="tx1"/>
                </a:solidFill>
              </a:rPr>
              <a:t>Created a systematic procedure for financial reporting</a:t>
            </a:r>
          </a:p>
          <a:p>
            <a:pPr eaLnBrk="1" hangingPunct="1">
              <a:buFont typeface="Arial" panose="020B0604020202020204" pitchFamily="34" charset="0"/>
              <a:buAutoNum type="arabicPeriod"/>
            </a:pPr>
            <a:r>
              <a:rPr lang="en-US" altLang="en-US" sz="1000" b="0" dirty="0">
                <a:solidFill>
                  <a:schemeClr val="tx1"/>
                </a:solidFill>
              </a:rPr>
              <a:t>Improved the operating procedures for management of special assets </a:t>
            </a:r>
          </a:p>
          <a:p>
            <a:pPr eaLnBrk="1" hangingPunct="1">
              <a:buFont typeface="Arial" panose="020B0604020202020204" pitchFamily="34" charset="0"/>
              <a:buAutoNum type="arabicPeriod"/>
            </a:pPr>
            <a:r>
              <a:rPr lang="en-US" altLang="en-US" sz="1000" b="0" dirty="0">
                <a:solidFill>
                  <a:schemeClr val="tx1"/>
                </a:solidFill>
              </a:rPr>
              <a:t>ALLL oversight and improved measurement procedures</a:t>
            </a:r>
          </a:p>
          <a:p>
            <a:pPr eaLnBrk="1" hangingPunct="1">
              <a:buFont typeface="Arial" panose="020B0604020202020204" pitchFamily="34" charset="0"/>
              <a:buAutoNum type="arabicPeriod"/>
            </a:pPr>
            <a:r>
              <a:rPr lang="en-US" altLang="en-US" sz="1000" b="0" dirty="0">
                <a:solidFill>
                  <a:schemeClr val="tx1"/>
                </a:solidFill>
              </a:rPr>
              <a:t>Open and abundant communication with the regulators</a:t>
            </a:r>
          </a:p>
        </p:txBody>
      </p:sp>
      <p:sp>
        <p:nvSpPr>
          <p:cNvPr id="24" name="TextBox 13"/>
          <p:cNvSpPr txBox="1">
            <a:spLocks noChangeArrowheads="1"/>
          </p:cNvSpPr>
          <p:nvPr/>
        </p:nvSpPr>
        <p:spPr bwMode="auto">
          <a:xfrm>
            <a:off x="2662243" y="2961077"/>
            <a:ext cx="13768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r>
              <a:rPr lang="en-US" altLang="en-US" sz="900" dirty="0">
                <a:solidFill>
                  <a:schemeClr val="tx1"/>
                </a:solidFill>
              </a:rPr>
              <a:t>Rehabilitation</a:t>
            </a:r>
          </a:p>
        </p:txBody>
      </p:sp>
      <p:sp>
        <p:nvSpPr>
          <p:cNvPr id="25" name="TextBox 18"/>
          <p:cNvSpPr txBox="1">
            <a:spLocks noChangeArrowheads="1"/>
          </p:cNvSpPr>
          <p:nvPr/>
        </p:nvSpPr>
        <p:spPr bwMode="auto">
          <a:xfrm>
            <a:off x="2665218" y="5166412"/>
            <a:ext cx="15748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r>
              <a:rPr lang="en-US" altLang="en-US" sz="900" dirty="0">
                <a:solidFill>
                  <a:schemeClr val="tx1"/>
                </a:solidFill>
              </a:rPr>
              <a:t>Resolution</a:t>
            </a:r>
          </a:p>
        </p:txBody>
      </p:sp>
      <p:sp>
        <p:nvSpPr>
          <p:cNvPr id="26" name="TextBox 22"/>
          <p:cNvSpPr txBox="1">
            <a:spLocks noChangeArrowheads="1"/>
          </p:cNvSpPr>
          <p:nvPr/>
        </p:nvSpPr>
        <p:spPr bwMode="auto">
          <a:xfrm>
            <a:off x="2769398" y="5400071"/>
            <a:ext cx="2461213" cy="13234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AutoNum type="arabicPeriod"/>
            </a:pPr>
            <a:r>
              <a:rPr lang="en-US" altLang="en-US" sz="1000" b="0" dirty="0">
                <a:solidFill>
                  <a:schemeClr val="tx1"/>
                </a:solidFill>
              </a:rPr>
              <a:t>Developed and implemented comprehensive communication plan</a:t>
            </a:r>
          </a:p>
          <a:p>
            <a:pPr eaLnBrk="1" hangingPunct="1">
              <a:buFont typeface="Arial" panose="020B0604020202020204" pitchFamily="34" charset="0"/>
              <a:buAutoNum type="arabicPeriod"/>
            </a:pPr>
            <a:r>
              <a:rPr lang="en-US" altLang="en-US" sz="1000" b="0" dirty="0">
                <a:solidFill>
                  <a:schemeClr val="tx1"/>
                </a:solidFill>
              </a:rPr>
              <a:t>Developed comprehensive responses to Consent Order requirements</a:t>
            </a:r>
          </a:p>
          <a:p>
            <a:pPr eaLnBrk="1" hangingPunct="1">
              <a:buFont typeface="Arial" panose="020B0604020202020204" pitchFamily="34" charset="0"/>
              <a:buAutoNum type="arabicPeriod"/>
            </a:pPr>
            <a:r>
              <a:rPr lang="en-US" altLang="en-US" sz="1000" b="0" dirty="0">
                <a:solidFill>
                  <a:schemeClr val="tx1"/>
                </a:solidFill>
              </a:rPr>
              <a:t>Worked closely with regulators to coordinate the bidding / due diligence / resolution process</a:t>
            </a:r>
          </a:p>
        </p:txBody>
      </p:sp>
      <p:sp>
        <p:nvSpPr>
          <p:cNvPr id="27" name="TextBox 21"/>
          <p:cNvSpPr txBox="1">
            <a:spLocks noChangeArrowheads="1"/>
          </p:cNvSpPr>
          <p:nvPr/>
        </p:nvSpPr>
        <p:spPr bwMode="auto">
          <a:xfrm>
            <a:off x="6066234" y="2363391"/>
            <a:ext cx="25777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r>
              <a:rPr lang="en-US" altLang="en-US" sz="1000" dirty="0">
                <a:solidFill>
                  <a:schemeClr val="tx1"/>
                </a:solidFill>
              </a:rPr>
              <a:t>Results</a:t>
            </a:r>
          </a:p>
        </p:txBody>
      </p:sp>
      <p:sp>
        <p:nvSpPr>
          <p:cNvPr id="28" name="TextBox 15"/>
          <p:cNvSpPr txBox="1">
            <a:spLocks noChangeArrowheads="1"/>
          </p:cNvSpPr>
          <p:nvPr/>
        </p:nvSpPr>
        <p:spPr bwMode="auto">
          <a:xfrm>
            <a:off x="6146601" y="2681883"/>
            <a:ext cx="2464594" cy="2862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marL="171450" indent="-171450" eaLnBrk="1" hangingPunct="1">
              <a:buFont typeface="Arial" panose="020B0604020202020204" pitchFamily="34" charset="0"/>
              <a:buChar char="•"/>
            </a:pPr>
            <a:r>
              <a:rPr lang="en-US" altLang="en-US" sz="1000" b="0" dirty="0">
                <a:solidFill>
                  <a:schemeClr val="tx1"/>
                </a:solidFill>
              </a:rPr>
              <a:t>Restored credibility with the federal and state regulators</a:t>
            </a:r>
          </a:p>
          <a:p>
            <a:pPr eaLnBrk="1" hangingPunct="1">
              <a:buFont typeface="Arial" panose="020B0604020202020204" pitchFamily="34" charset="0"/>
              <a:buAutoNum type="arabicPeriod"/>
            </a:pPr>
            <a:endParaRPr lang="en-US" altLang="en-US" sz="1000" b="0" dirty="0">
              <a:solidFill>
                <a:schemeClr val="tx1"/>
              </a:solidFill>
            </a:endParaRPr>
          </a:p>
          <a:p>
            <a:pPr marL="171450" indent="-171450" eaLnBrk="1" hangingPunct="1">
              <a:buFont typeface="Arial" panose="020B0604020202020204" pitchFamily="34" charset="0"/>
              <a:buChar char="•"/>
            </a:pPr>
            <a:r>
              <a:rPr lang="en-US" altLang="en-US" sz="1000" b="0" dirty="0">
                <a:solidFill>
                  <a:schemeClr val="tx1"/>
                </a:solidFill>
              </a:rPr>
              <a:t>Provided significant improvement in Board oversight of the Bank operations</a:t>
            </a:r>
          </a:p>
          <a:p>
            <a:pPr eaLnBrk="1" hangingPunct="1">
              <a:buFont typeface="Arial" panose="020B0604020202020204" pitchFamily="34" charset="0"/>
              <a:buAutoNum type="arabicPeriod"/>
            </a:pPr>
            <a:endParaRPr lang="en-US" altLang="en-US" sz="1000" b="0" dirty="0">
              <a:solidFill>
                <a:schemeClr val="tx1"/>
              </a:solidFill>
            </a:endParaRPr>
          </a:p>
          <a:p>
            <a:pPr marL="171450" indent="-171450" eaLnBrk="1" hangingPunct="1">
              <a:buFont typeface="Arial" panose="020B0604020202020204" pitchFamily="34" charset="0"/>
              <a:buChar char="•"/>
            </a:pPr>
            <a:r>
              <a:rPr lang="en-US" altLang="en-US" sz="1000" b="0" dirty="0">
                <a:solidFill>
                  <a:schemeClr val="tx1"/>
                </a:solidFill>
              </a:rPr>
              <a:t>Resolution action was extended to 113 days after the PCA</a:t>
            </a:r>
          </a:p>
          <a:p>
            <a:pPr eaLnBrk="1" hangingPunct="1">
              <a:buFont typeface="Arial" panose="020B0604020202020204" pitchFamily="34" charset="0"/>
              <a:buAutoNum type="arabicPeriod"/>
            </a:pPr>
            <a:endParaRPr lang="en-US" altLang="en-US" sz="1000" b="0" dirty="0">
              <a:solidFill>
                <a:schemeClr val="tx1"/>
              </a:solidFill>
            </a:endParaRPr>
          </a:p>
          <a:p>
            <a:pPr marL="171450" indent="-171450" eaLnBrk="1" hangingPunct="1">
              <a:buFont typeface="Arial" panose="020B0604020202020204" pitchFamily="34" charset="0"/>
              <a:buChar char="•"/>
            </a:pPr>
            <a:r>
              <a:rPr lang="en-US" altLang="en-US" sz="1000" b="0" dirty="0">
                <a:solidFill>
                  <a:schemeClr val="tx1"/>
                </a:solidFill>
              </a:rPr>
              <a:t>Provided the Bank with time to exhaust all potential sources of capital</a:t>
            </a:r>
          </a:p>
          <a:p>
            <a:pPr eaLnBrk="1" hangingPunct="1">
              <a:buFont typeface="Arial" panose="020B0604020202020204" pitchFamily="34" charset="0"/>
              <a:buAutoNum type="arabicPeriod"/>
            </a:pPr>
            <a:endParaRPr lang="en-US" altLang="en-US" sz="1000" b="0" dirty="0">
              <a:solidFill>
                <a:schemeClr val="tx1"/>
              </a:solidFill>
            </a:endParaRPr>
          </a:p>
          <a:p>
            <a:pPr marL="171450" indent="-171450" eaLnBrk="1" hangingPunct="1">
              <a:buFont typeface="Arial" panose="020B0604020202020204" pitchFamily="34" charset="0"/>
              <a:buChar char="•"/>
            </a:pPr>
            <a:r>
              <a:rPr lang="en-US" altLang="en-US" sz="1000" b="0" dirty="0">
                <a:solidFill>
                  <a:schemeClr val="tx1"/>
                </a:solidFill>
              </a:rPr>
              <a:t>Regulators were afforded the time to find the </a:t>
            </a:r>
            <a:r>
              <a:rPr lang="ja-JP" altLang="en-US" sz="1000" b="0" dirty="0">
                <a:solidFill>
                  <a:schemeClr val="tx1"/>
                </a:solidFill>
              </a:rPr>
              <a:t>“</a:t>
            </a:r>
            <a:r>
              <a:rPr lang="en-US" altLang="ja-JP" sz="1000" b="0" dirty="0">
                <a:solidFill>
                  <a:schemeClr val="tx1"/>
                </a:solidFill>
              </a:rPr>
              <a:t>right</a:t>
            </a:r>
            <a:r>
              <a:rPr lang="ja-JP" altLang="en-US" sz="1000" b="0" dirty="0">
                <a:solidFill>
                  <a:schemeClr val="tx1"/>
                </a:solidFill>
              </a:rPr>
              <a:t>”</a:t>
            </a:r>
            <a:r>
              <a:rPr lang="en-US" altLang="ja-JP" sz="1000" b="0" dirty="0">
                <a:solidFill>
                  <a:schemeClr val="tx1"/>
                </a:solidFill>
              </a:rPr>
              <a:t> buyer for the institution – created significant option value for all parties</a:t>
            </a:r>
            <a:endParaRPr lang="en-US" altLang="en-US" sz="1000" b="0" dirty="0">
              <a:solidFill>
                <a:schemeClr val="tx1"/>
              </a:solidFill>
            </a:endParaRPr>
          </a:p>
        </p:txBody>
      </p:sp>
    </p:spTree>
    <p:extLst>
      <p:ext uri="{BB962C8B-B14F-4D97-AF65-F5344CB8AC3E}">
        <p14:creationId xmlns:p14="http://schemas.microsoft.com/office/powerpoint/2010/main" val="121396731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20"/>
          <p:cNvGrpSpPr>
            <a:grpSpLocks/>
          </p:cNvGrpSpPr>
          <p:nvPr/>
        </p:nvGrpSpPr>
        <p:grpSpPr bwMode="auto">
          <a:xfrm>
            <a:off x="71438" y="-2976"/>
            <a:ext cx="9001125" cy="678656"/>
            <a:chOff x="0" y="-2"/>
            <a:chExt cx="5768" cy="456"/>
          </a:xfrm>
        </p:grpSpPr>
        <p:sp>
          <p:nvSpPr>
            <p:cNvPr id="79883"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79884"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5" name="Picture 16"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74" name="Title 31"/>
          <p:cNvSpPr>
            <a:spLocks noGrp="1"/>
          </p:cNvSpPr>
          <p:nvPr>
            <p:ph type="title"/>
          </p:nvPr>
        </p:nvSpPr>
        <p:spPr bwMode="auto">
          <a:xfrm>
            <a:off x="498575" y="952500"/>
            <a:ext cx="8102203" cy="369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cap="none" dirty="0" smtClean="0"/>
              <a:t>CASE STUDY: </a:t>
            </a:r>
            <a:r>
              <a:rPr lang="en-US" altLang="en-US" cap="none" dirty="0" err="1" smtClean="0"/>
              <a:t>AgriBioTech</a:t>
            </a:r>
            <a:r>
              <a:rPr lang="en-US" altLang="en-US" cap="none" dirty="0" smtClean="0"/>
              <a:t>, Inc. </a:t>
            </a:r>
          </a:p>
        </p:txBody>
      </p:sp>
      <p:sp>
        <p:nvSpPr>
          <p:cNvPr id="79875" name="Content Placeholder 15"/>
          <p:cNvSpPr>
            <a:spLocks noGrp="1"/>
          </p:cNvSpPr>
          <p:nvPr>
            <p:ph sz="half" idx="10"/>
          </p:nvPr>
        </p:nvSpPr>
        <p:spPr bwMode="auto">
          <a:xfrm>
            <a:off x="281286" y="2671465"/>
            <a:ext cx="2181820" cy="2421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r>
              <a:rPr lang="en-US" altLang="en-US" smtClean="0">
                <a:latin typeface="Arial Narrow" panose="020B0606020202030204" pitchFamily="34" charset="0"/>
              </a:rPr>
              <a:t>The predecessor company was AgriBioTech, Inc. (ABT), a $300 million roll-up of a series of agricultural-related entities.</a:t>
            </a:r>
            <a:endParaRPr lang="en-US" altLang="en-US" smtClean="0"/>
          </a:p>
          <a:p>
            <a:endParaRPr lang="en-US" altLang="en-US" smtClean="0"/>
          </a:p>
        </p:txBody>
      </p:sp>
      <p:sp>
        <p:nvSpPr>
          <p:cNvPr id="79876" name="Text Placeholder 14"/>
          <p:cNvSpPr>
            <a:spLocks noGrp="1"/>
          </p:cNvSpPr>
          <p:nvPr>
            <p:ph type="body" idx="1"/>
          </p:nvPr>
        </p:nvSpPr>
        <p:spPr bwMode="auto">
          <a:xfrm>
            <a:off x="2658071" y="1721942"/>
            <a:ext cx="2719090" cy="340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Opportunities/Challenges:</a:t>
            </a:r>
          </a:p>
        </p:txBody>
      </p:sp>
      <p:sp>
        <p:nvSpPr>
          <p:cNvPr id="79877" name="Text Placeholder 17"/>
          <p:cNvSpPr>
            <a:spLocks noGrp="1"/>
          </p:cNvSpPr>
          <p:nvPr>
            <p:ph type="body" idx="14"/>
          </p:nvPr>
        </p:nvSpPr>
        <p:spPr bwMode="auto">
          <a:xfrm>
            <a:off x="6115348" y="3003352"/>
            <a:ext cx="2719089" cy="340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Results:</a:t>
            </a:r>
          </a:p>
        </p:txBody>
      </p:sp>
      <p:sp>
        <p:nvSpPr>
          <p:cNvPr id="79878" name="Text Placeholder 18"/>
          <p:cNvSpPr>
            <a:spLocks noGrp="1"/>
          </p:cNvSpPr>
          <p:nvPr>
            <p:ph type="body" idx="16"/>
          </p:nvPr>
        </p:nvSpPr>
        <p:spPr bwMode="auto">
          <a:xfrm>
            <a:off x="2658071" y="4073427"/>
            <a:ext cx="2719090" cy="3423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b" anchorCtr="0" compatLnSpc="1">
            <a:prstTxWarp prst="textNoShape">
              <a:avLst/>
            </a:prstTxWarp>
            <a:normAutofit/>
          </a:bodyPr>
          <a:lstStyle/>
          <a:p>
            <a:r>
              <a:rPr lang="en-US" altLang="en-US" smtClean="0"/>
              <a:t>Solutions:</a:t>
            </a:r>
          </a:p>
        </p:txBody>
      </p:sp>
      <p:sp>
        <p:nvSpPr>
          <p:cNvPr id="79879" name="Content Placeholder 20"/>
          <p:cNvSpPr>
            <a:spLocks noGrp="1"/>
          </p:cNvSpPr>
          <p:nvPr>
            <p:ph sz="half" idx="17"/>
          </p:nvPr>
        </p:nvSpPr>
        <p:spPr bwMode="auto">
          <a:xfrm>
            <a:off x="2631281" y="2003227"/>
            <a:ext cx="2744391" cy="20076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The Company liquidated virtually all operating assets, and needed a way to improve an expected low return to creditors.</a:t>
            </a:r>
          </a:p>
          <a:p>
            <a:pPr>
              <a:spcBef>
                <a:spcPct val="0"/>
              </a:spcBef>
              <a:spcAft>
                <a:spcPct val="0"/>
              </a:spcAft>
            </a:pPr>
            <a:r>
              <a:rPr lang="en-US" altLang="en-US" smtClean="0"/>
              <a:t>Following the confirmation of the debtors</a:t>
            </a:r>
            <a:r>
              <a:rPr lang="ja-JP" altLang="en-US" smtClean="0"/>
              <a:t>’</a:t>
            </a:r>
            <a:r>
              <a:rPr lang="en-US" altLang="ja-JP" smtClean="0"/>
              <a:t> plan of reorganization, the ABT Creditor Trust was established to liquidate the debtors</a:t>
            </a:r>
            <a:r>
              <a:rPr lang="ja-JP" altLang="en-US" smtClean="0"/>
              <a:t>’</a:t>
            </a:r>
            <a:r>
              <a:rPr lang="en-US" altLang="ja-JP" smtClean="0"/>
              <a:t> remaining assets, reconcile outstanding claims, prosecute avoidance and other actions and dissolve the outstanding corporate entities.</a:t>
            </a:r>
            <a:endParaRPr lang="en-US" altLang="en-US" smtClean="0"/>
          </a:p>
        </p:txBody>
      </p:sp>
      <p:sp>
        <p:nvSpPr>
          <p:cNvPr id="79880" name="Content Placeholder 21"/>
          <p:cNvSpPr>
            <a:spLocks noGrp="1"/>
          </p:cNvSpPr>
          <p:nvPr>
            <p:ph sz="half" idx="18"/>
          </p:nvPr>
        </p:nvSpPr>
        <p:spPr bwMode="auto">
          <a:xfrm>
            <a:off x="2652117" y="4329410"/>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smtClean="0"/>
              <a:t>A Qorval professional a member of the  team that served the Trustee.</a:t>
            </a:r>
          </a:p>
          <a:p>
            <a:pPr>
              <a:spcBef>
                <a:spcPct val="0"/>
              </a:spcBef>
              <a:spcAft>
                <a:spcPct val="0"/>
              </a:spcAft>
            </a:pPr>
            <a:r>
              <a:rPr lang="en-US" altLang="en-US" smtClean="0"/>
              <a:t>They successfully pursued causes of action, adding over $46 million to the estate.</a:t>
            </a:r>
          </a:p>
          <a:p>
            <a:pPr>
              <a:spcBef>
                <a:spcPct val="0"/>
              </a:spcBef>
              <a:spcAft>
                <a:spcPct val="0"/>
              </a:spcAft>
            </a:pPr>
            <a:r>
              <a:rPr lang="en-US" altLang="en-US" smtClean="0"/>
              <a:t>Claims against the estate were reduced by 78 percent.</a:t>
            </a:r>
          </a:p>
        </p:txBody>
      </p:sp>
      <p:sp>
        <p:nvSpPr>
          <p:cNvPr id="79881" name="Content Placeholder 32"/>
          <p:cNvSpPr>
            <a:spLocks noGrp="1"/>
          </p:cNvSpPr>
          <p:nvPr>
            <p:ph sz="half" idx="19"/>
          </p:nvPr>
        </p:nvSpPr>
        <p:spPr bwMode="auto">
          <a:xfrm>
            <a:off x="6101953" y="3381376"/>
            <a:ext cx="2745879" cy="20582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725" tIns="42863" rIns="85725" bIns="42863" numCol="1" rtlCol="0" anchor="t" anchorCtr="0" compatLnSpc="1">
            <a:prstTxWarp prst="textNoShape">
              <a:avLst/>
            </a:prstTxWarp>
            <a:normAutofit/>
          </a:bodyPr>
          <a:lstStyle/>
          <a:p>
            <a:pPr>
              <a:spcBef>
                <a:spcPct val="0"/>
              </a:spcBef>
              <a:spcAft>
                <a:spcPct val="0"/>
              </a:spcAft>
            </a:pPr>
            <a:r>
              <a:rPr lang="en-US" altLang="en-US" dirty="0" smtClean="0"/>
              <a:t>Secured and priority claims were paid in full .</a:t>
            </a:r>
          </a:p>
          <a:p>
            <a:pPr>
              <a:spcBef>
                <a:spcPct val="0"/>
              </a:spcBef>
              <a:spcAft>
                <a:spcPct val="0"/>
              </a:spcAft>
            </a:pPr>
            <a:r>
              <a:rPr lang="en-US" altLang="en-US" dirty="0" smtClean="0"/>
              <a:t>At confirmation, unsecured creditors were expected to receive a distribution of approximately $.03 per $1 claim ($2 million).</a:t>
            </a:r>
          </a:p>
          <a:p>
            <a:pPr>
              <a:spcBef>
                <a:spcPct val="0"/>
              </a:spcBef>
              <a:spcAft>
                <a:spcPct val="0"/>
              </a:spcAft>
            </a:pPr>
            <a:r>
              <a:rPr lang="en-US" altLang="en-US" dirty="0" smtClean="0"/>
              <a:t>These efforts have resulted in the return of $.325 per $1 unsecured claim ($ 38 million) and certain stakeholders have realized as much as 60% on their combined unsecured and agreed secured claims for a total recovery of $53 million.</a:t>
            </a:r>
          </a:p>
          <a:p>
            <a:pPr>
              <a:spcBef>
                <a:spcPct val="0"/>
              </a:spcBef>
              <a:spcAft>
                <a:spcPct val="0"/>
              </a:spcAft>
            </a:pPr>
            <a:endParaRPr lang="en-US" altLang="en-US" dirty="0" smtClean="0"/>
          </a:p>
          <a:p>
            <a:pPr>
              <a:spcBef>
                <a:spcPct val="0"/>
              </a:spcBef>
              <a:spcAft>
                <a:spcPct val="0"/>
              </a:spcAft>
            </a:pPr>
            <a:endParaRPr lang="en-US" altLang="en-US" dirty="0" smtClean="0"/>
          </a:p>
          <a:p>
            <a:pPr>
              <a:spcBef>
                <a:spcPct val="0"/>
              </a:spcBef>
              <a:spcAft>
                <a:spcPct val="0"/>
              </a:spcAft>
            </a:pPr>
            <a:endParaRPr lang="en-US" altLang="en-US" dirty="0" smtClean="0"/>
          </a:p>
        </p:txBody>
      </p:sp>
      <p:pic>
        <p:nvPicPr>
          <p:cNvPr id="79882" name="Picture 3" descr="AB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9028" y="1654969"/>
            <a:ext cx="200918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89243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Table 5"/>
          <p:cNvGraphicFramePr>
            <a:graphicFrameLocks noGrp="1"/>
          </p:cNvGraphicFramePr>
          <p:nvPr>
            <p:extLst>
              <p:ext uri="{D42A27DB-BD31-4B8C-83A1-F6EECF244321}">
                <p14:modId xmlns:p14="http://schemas.microsoft.com/office/powerpoint/2010/main" val="544138324"/>
              </p:ext>
            </p:extLst>
          </p:nvPr>
        </p:nvGraphicFramePr>
        <p:xfrm>
          <a:off x="1291102" y="2467485"/>
          <a:ext cx="6555040" cy="370840"/>
        </p:xfrm>
        <a:graphic>
          <a:graphicData uri="http://schemas.openxmlformats.org/drawingml/2006/table">
            <a:tbl>
              <a:tblPr firstRow="1" bandRow="1">
                <a:tableStyleId>{2D5ABB26-0587-4C30-8999-92F81FD0307C}</a:tableStyleId>
              </a:tblPr>
              <a:tblGrid>
                <a:gridCol w="6555040"/>
              </a:tblGrid>
              <a:tr h="370840">
                <a:tc>
                  <a:txBody>
                    <a:bodyPr/>
                    <a:lstStyle/>
                    <a:p>
                      <a:pPr algn="l"/>
                      <a:r>
                        <a:rPr lang="en-US" sz="1800" b="1" dirty="0" smtClean="0">
                          <a:latin typeface="Arial" panose="020B0604020202020204" pitchFamily="34" charset="0"/>
                          <a:cs typeface="Arial" panose="020B0604020202020204" pitchFamily="34" charset="0"/>
                        </a:rPr>
                        <a:t>Appendix</a:t>
                      </a:r>
                      <a:r>
                        <a:rPr lang="en-US" sz="1800" b="1" baseline="0" dirty="0" smtClean="0">
                          <a:latin typeface="Arial" panose="020B0604020202020204" pitchFamily="34" charset="0"/>
                          <a:cs typeface="Arial" panose="020B0604020202020204" pitchFamily="34" charset="0"/>
                        </a:rPr>
                        <a:t> 2:  Key Team Members</a:t>
                      </a:r>
                      <a:endParaRPr lang="en-US" sz="1800" b="1" dirty="0">
                        <a:latin typeface="Arial" panose="020B0604020202020204" pitchFamily="34" charset="0"/>
                        <a:cs typeface="Arial" panose="020B0604020202020204" pitchFamily="34" charset="0"/>
                      </a:endParaRPr>
                    </a:p>
                  </a:txBody>
                  <a:tcP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31</a:t>
            </a:fld>
            <a:endParaRPr lang="en-US"/>
          </a:p>
        </p:txBody>
      </p:sp>
    </p:spTree>
    <p:extLst>
      <p:ext uri="{BB962C8B-B14F-4D97-AF65-F5344CB8AC3E}">
        <p14:creationId xmlns:p14="http://schemas.microsoft.com/office/powerpoint/2010/main" val="82386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497086" y="1180516"/>
            <a:ext cx="8102203" cy="369094"/>
          </a:xfrm>
        </p:spPr>
        <p:txBody>
          <a:bodyPr>
            <a:normAutofit fontScale="90000"/>
          </a:bodyPr>
          <a:lstStyle/>
          <a:p>
            <a:pPr>
              <a:defRPr/>
            </a:pPr>
            <a:r>
              <a:rPr lang="en-US" dirty="0" smtClean="0">
                <a:ea typeface="ＭＳ Ｐゴシック" charset="0"/>
                <a:cs typeface="+mj-cs"/>
              </a:rPr>
              <a:t>Key </a:t>
            </a:r>
            <a:r>
              <a:rPr lang="en-US" dirty="0">
                <a:ea typeface="ＭＳ Ｐゴシック" charset="0"/>
                <a:cs typeface="+mj-cs"/>
              </a:rPr>
              <a:t>TEAM MEMBERS</a:t>
            </a:r>
            <a:r>
              <a:rPr lang="en-US" dirty="0" smtClean="0">
                <a:ea typeface="+mj-ea"/>
                <a:cs typeface="+mj-cs"/>
              </a:rPr>
              <a:t/>
            </a:r>
            <a:br>
              <a:rPr lang="en-US" dirty="0" smtClean="0">
                <a:ea typeface="+mj-ea"/>
                <a:cs typeface="+mj-cs"/>
              </a:rPr>
            </a:br>
            <a:endParaRPr lang="en-US" dirty="0" smtClean="0">
              <a:ea typeface="+mj-ea"/>
              <a:cs typeface="+mj-cs"/>
            </a:endParaRPr>
          </a:p>
        </p:txBody>
      </p:sp>
      <p:grpSp>
        <p:nvGrpSpPr>
          <p:cNvPr id="81922" name="Group 20"/>
          <p:cNvGrpSpPr>
            <a:grpSpLocks/>
          </p:cNvGrpSpPr>
          <p:nvPr/>
        </p:nvGrpSpPr>
        <p:grpSpPr bwMode="auto">
          <a:xfrm>
            <a:off x="71438" y="-2976"/>
            <a:ext cx="9001125" cy="678656"/>
            <a:chOff x="0" y="-2"/>
            <a:chExt cx="5768" cy="456"/>
          </a:xfrm>
        </p:grpSpPr>
        <p:sp>
          <p:nvSpPr>
            <p:cNvPr id="81924"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81925"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3"/>
          <p:cNvSpPr>
            <a:spLocks noChangeArrowheads="1"/>
          </p:cNvSpPr>
          <p:nvPr/>
        </p:nvSpPr>
        <p:spPr bwMode="auto">
          <a:xfrm>
            <a:off x="500062" y="1581157"/>
            <a:ext cx="808583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algn="just" eaLnBrk="1" hangingPunct="1"/>
            <a:endParaRPr lang="en-US" altLang="en-US" sz="1200" b="0" dirty="0">
              <a:solidFill>
                <a:schemeClr val="tx1"/>
              </a:solidFill>
              <a:cs typeface="Arial" panose="020B0604020202020204" pitchFamily="34" charset="0"/>
            </a:endParaRPr>
          </a:p>
          <a:p>
            <a:pPr algn="just" eaLnBrk="1" hangingPunct="1"/>
            <a:r>
              <a:rPr lang="en-US" altLang="en-US" sz="1200" dirty="0">
                <a:solidFill>
                  <a:schemeClr val="tx1"/>
                </a:solidFill>
                <a:cs typeface="Arial" panose="020B0604020202020204" pitchFamily="34" charset="0"/>
              </a:rPr>
              <a:t>Keith M. Northern.  </a:t>
            </a:r>
            <a:r>
              <a:rPr lang="en-US" altLang="en-US" sz="1200" b="0" dirty="0">
                <a:solidFill>
                  <a:schemeClr val="tx1"/>
                </a:solidFill>
                <a:cs typeface="Arial" panose="020B0604020202020204" pitchFamily="34" charset="0"/>
              </a:rPr>
              <a:t>Managing Partner</a:t>
            </a:r>
          </a:p>
          <a:p>
            <a:pPr lvl="1" algn="just" eaLnBrk="1" hangingPunct="1"/>
            <a:r>
              <a:rPr lang="en-US" altLang="en-US" sz="1200" b="0" dirty="0">
                <a:solidFill>
                  <a:schemeClr val="tx1"/>
                </a:solidFill>
                <a:cs typeface="Arial" panose="020B0604020202020204" pitchFamily="34" charset="0"/>
              </a:rPr>
              <a:t>With expertise in the operational and financial restructuring and turnaround of troubled companies (with extensive experience in automotive, natural resources, and financial institutions), Keith M. Northern leads </a:t>
            </a:r>
            <a:r>
              <a:rPr lang="en-US" altLang="en-US" sz="1200" b="0" dirty="0" err="1">
                <a:solidFill>
                  <a:schemeClr val="tx1"/>
                </a:solidFill>
                <a:cs typeface="Arial" panose="020B0604020202020204" pitchFamily="34" charset="0"/>
              </a:rPr>
              <a:t>Qorval</a:t>
            </a:r>
            <a:r>
              <a:rPr lang="ja-JP" altLang="en-US" sz="1200" b="0" dirty="0">
                <a:solidFill>
                  <a:schemeClr val="tx1"/>
                </a:solidFill>
                <a:cs typeface="Arial" panose="020B0604020202020204" pitchFamily="34" charset="0"/>
              </a:rPr>
              <a:t>’</a:t>
            </a:r>
            <a:r>
              <a:rPr lang="en-US" altLang="ja-JP" sz="1200" b="0" dirty="0">
                <a:solidFill>
                  <a:schemeClr val="tx1"/>
                </a:solidFill>
                <a:cs typeface="Arial" panose="020B0604020202020204" pitchFamily="34" charset="0"/>
              </a:rPr>
              <a:t>s Lender Services, N.E.   He brings nearly three decades of success in key turnaround disciplines as an advisor and consultant to management and lenders.  Keith has acted on behalf of Lenders in a variety of businesses including:  financial institutions, various automotive entities, security, plywood and paneling manufacturer, metal fabrication, jewelry, maritime, hotel &amp; restaurant, golf, and homebuilders among others.</a:t>
            </a:r>
          </a:p>
          <a:p>
            <a:pPr algn="just" eaLnBrk="1" hangingPunct="1"/>
            <a:endParaRPr lang="en-US" altLang="en-US" sz="1200" dirty="0">
              <a:solidFill>
                <a:schemeClr val="tx1"/>
              </a:solidFill>
              <a:cs typeface="Arial" panose="020B0604020202020204" pitchFamily="34" charset="0"/>
            </a:endParaRPr>
          </a:p>
          <a:p>
            <a:pPr algn="just" eaLnBrk="1" hangingPunct="1"/>
            <a:r>
              <a:rPr lang="en-US" altLang="en-US" sz="1200" dirty="0">
                <a:solidFill>
                  <a:schemeClr val="tx1"/>
                </a:solidFill>
                <a:cs typeface="Arial" panose="020B0604020202020204" pitchFamily="34" charset="0"/>
              </a:rPr>
              <a:t>Paul </a:t>
            </a:r>
            <a:r>
              <a:rPr lang="en-US" altLang="en-US" sz="1200" dirty="0" err="1">
                <a:solidFill>
                  <a:schemeClr val="tx1"/>
                </a:solidFill>
                <a:cs typeface="Arial" panose="020B0604020202020204" pitchFamily="34" charset="0"/>
              </a:rPr>
              <a:t>Keipper</a:t>
            </a:r>
            <a:r>
              <a:rPr lang="en-US" altLang="en-US" sz="1200" dirty="0">
                <a:solidFill>
                  <a:schemeClr val="tx1"/>
                </a:solidFill>
                <a:cs typeface="Arial" panose="020B0604020202020204" pitchFamily="34" charset="0"/>
              </a:rPr>
              <a:t>.  </a:t>
            </a:r>
            <a:r>
              <a:rPr lang="en-US" altLang="en-US" sz="1200" b="0" dirty="0">
                <a:solidFill>
                  <a:schemeClr val="tx1"/>
                </a:solidFill>
                <a:cs typeface="Arial" panose="020B0604020202020204" pitchFamily="34" charset="0"/>
              </a:rPr>
              <a:t>Managing Director.</a:t>
            </a:r>
            <a:r>
              <a:rPr lang="en-US" altLang="en-US" sz="1200" dirty="0">
                <a:solidFill>
                  <a:schemeClr val="tx1"/>
                </a:solidFill>
                <a:cs typeface="Arial" panose="020B0604020202020204" pitchFamily="34" charset="0"/>
              </a:rPr>
              <a:t> </a:t>
            </a:r>
          </a:p>
          <a:p>
            <a:pPr lvl="1" algn="just" eaLnBrk="1" hangingPunct="1"/>
            <a:r>
              <a:rPr lang="en-US" altLang="en-US" sz="1200" b="0" dirty="0">
                <a:solidFill>
                  <a:schemeClr val="tx1"/>
                </a:solidFill>
                <a:cs typeface="Arial" panose="020B0604020202020204" pitchFamily="34" charset="0"/>
              </a:rPr>
              <a:t>Paul </a:t>
            </a:r>
            <a:r>
              <a:rPr lang="en-US" altLang="en-US" sz="1200" b="0" dirty="0" err="1">
                <a:solidFill>
                  <a:schemeClr val="tx1"/>
                </a:solidFill>
                <a:cs typeface="Arial" panose="020B0604020202020204" pitchFamily="34" charset="0"/>
              </a:rPr>
              <a:t>Keipper</a:t>
            </a:r>
            <a:r>
              <a:rPr lang="en-US" altLang="en-US" sz="1200" b="0" dirty="0">
                <a:solidFill>
                  <a:schemeClr val="tx1"/>
                </a:solidFill>
                <a:cs typeface="Arial" panose="020B0604020202020204" pitchFamily="34" charset="0"/>
              </a:rPr>
              <a:t> has more than 33 years of experience in accounting, finance and information systems, the past seven in the field of bankruptcy.  His previous experience with Bridge Associates includes serving as Restructuring Advisor to Renaissance Health Systems, Inc., post confirmation liquidation of Wadley Regional Medical Center, and Senior Management Services of America.  His Wind Down Team experience includes </a:t>
            </a:r>
            <a:r>
              <a:rPr lang="en-US" altLang="en-US" sz="1200" b="0" dirty="0" err="1">
                <a:solidFill>
                  <a:schemeClr val="tx1"/>
                </a:solidFill>
                <a:cs typeface="Arial" panose="020B0604020202020204" pitchFamily="34" charset="0"/>
              </a:rPr>
              <a:t>ProCare</a:t>
            </a:r>
            <a:r>
              <a:rPr lang="en-US" altLang="en-US" sz="1200" b="0" dirty="0">
                <a:solidFill>
                  <a:schemeClr val="tx1"/>
                </a:solidFill>
                <a:cs typeface="Arial" panose="020B0604020202020204" pitchFamily="34" charset="0"/>
              </a:rPr>
              <a:t> Automotive Service Solutions LLC, Durango Georgia Paper Company, Conseco Finance Corporation, Wickes Inc., Tropical Sportswear and James River Coal Inc., providing preference analysis and support as well as claims management.</a:t>
            </a:r>
          </a:p>
          <a:p>
            <a:pPr eaLnBrk="1" hangingPunct="1"/>
            <a:endParaRPr lang="en-US" altLang="en-US" sz="1200" dirty="0">
              <a:solidFill>
                <a:schemeClr val="tx1"/>
              </a:solidFill>
              <a:cs typeface="Arial" panose="020B0604020202020204" pitchFamily="34" charset="0"/>
            </a:endParaRPr>
          </a:p>
          <a:p>
            <a:pPr eaLnBrk="1" hangingPunct="1"/>
            <a:r>
              <a:rPr lang="en-US" altLang="en-US" sz="1200" dirty="0">
                <a:solidFill>
                  <a:schemeClr val="tx1"/>
                </a:solidFill>
                <a:cs typeface="Arial" panose="020B0604020202020204" pitchFamily="34" charset="0"/>
              </a:rPr>
              <a:t>Matthew Kirst, CFA</a:t>
            </a:r>
            <a:r>
              <a:rPr lang="en-US" altLang="en-US" sz="1200" b="0" dirty="0">
                <a:solidFill>
                  <a:schemeClr val="tx1"/>
                </a:solidFill>
                <a:cs typeface="Arial" panose="020B0604020202020204" pitchFamily="34" charset="0"/>
              </a:rPr>
              <a:t>. Managing Director.</a:t>
            </a:r>
            <a:r>
              <a:rPr lang="en-US" altLang="en-US" sz="1200" dirty="0">
                <a:solidFill>
                  <a:schemeClr val="tx1"/>
                </a:solidFill>
                <a:cs typeface="Arial" panose="020B0604020202020204" pitchFamily="34" charset="0"/>
              </a:rPr>
              <a:t> </a:t>
            </a:r>
          </a:p>
          <a:p>
            <a:pPr lvl="1" algn="just" eaLnBrk="1" hangingPunct="1"/>
            <a:r>
              <a:rPr lang="en-US" altLang="en-US" sz="1200" b="0" dirty="0">
                <a:solidFill>
                  <a:schemeClr val="tx1"/>
                </a:solidFill>
                <a:cs typeface="Arial" panose="020B0604020202020204" pitchFamily="34" charset="0"/>
              </a:rPr>
              <a:t>Matthew Kirst is a seasoned financial services professional with over two decades of transactional and operational experience with both U.S. and European financial institutions, including </a:t>
            </a:r>
            <a:r>
              <a:rPr lang="en-US" altLang="en-US" sz="1200" b="0" dirty="0" err="1">
                <a:solidFill>
                  <a:schemeClr val="tx1"/>
                </a:solidFill>
                <a:cs typeface="Arial" panose="020B0604020202020204" pitchFamily="34" charset="0"/>
              </a:rPr>
              <a:t>BankOne</a:t>
            </a:r>
            <a:r>
              <a:rPr lang="en-US" altLang="en-US" sz="1200" b="0" dirty="0">
                <a:solidFill>
                  <a:schemeClr val="tx1"/>
                </a:solidFill>
                <a:cs typeface="Arial" panose="020B0604020202020204" pitchFamily="34" charset="0"/>
              </a:rPr>
              <a:t>, </a:t>
            </a:r>
            <a:r>
              <a:rPr lang="en-US" altLang="en-US" sz="1200" b="0" dirty="0" err="1">
                <a:solidFill>
                  <a:schemeClr val="tx1"/>
                </a:solidFill>
                <a:cs typeface="Arial" panose="020B0604020202020204" pitchFamily="34" charset="0"/>
              </a:rPr>
              <a:t>Crédit</a:t>
            </a:r>
            <a:r>
              <a:rPr lang="en-US" altLang="en-US" sz="1200" b="0" dirty="0">
                <a:solidFill>
                  <a:schemeClr val="tx1"/>
                </a:solidFill>
                <a:cs typeface="Arial" panose="020B0604020202020204" pitchFamily="34" charset="0"/>
              </a:rPr>
              <a:t> Lyonnais, Heller Financial, and GE Capital.  During his career, he has originated, structured, and executed debt and equity investments in a wide range of industries and countries.  In addition, he has played leadership roles with operational and risk management (including distressed investing / workout) responsibilities for industry-leading financial institutions.</a:t>
            </a:r>
          </a:p>
        </p:txBody>
      </p:sp>
      <p:sp>
        <p:nvSpPr>
          <p:cNvPr id="3" name="Slide Number Placeholder 2"/>
          <p:cNvSpPr>
            <a:spLocks noGrp="1"/>
          </p:cNvSpPr>
          <p:nvPr>
            <p:ph type="sldNum" sz="quarter" idx="12"/>
          </p:nvPr>
        </p:nvSpPr>
        <p:spPr/>
        <p:txBody>
          <a:bodyPr/>
          <a:lstStyle/>
          <a:p>
            <a:fld id="{4C6F0473-B436-4FE2-9BA8-6EA5EE453019}" type="slidenum">
              <a:rPr lang="en-US" smtClean="0"/>
              <a:t>32</a:t>
            </a:fld>
            <a:endParaRPr lang="en-US"/>
          </a:p>
        </p:txBody>
      </p:sp>
    </p:spTree>
    <p:extLst>
      <p:ext uri="{BB962C8B-B14F-4D97-AF65-F5344CB8AC3E}">
        <p14:creationId xmlns:p14="http://schemas.microsoft.com/office/powerpoint/2010/main" val="55093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508992" y="1116218"/>
            <a:ext cx="8102203" cy="369094"/>
          </a:xfrm>
        </p:spPr>
        <p:txBody>
          <a:bodyPr>
            <a:normAutofit fontScale="90000"/>
          </a:bodyPr>
          <a:lstStyle/>
          <a:p>
            <a:pPr>
              <a:defRPr/>
            </a:pPr>
            <a:r>
              <a:rPr lang="en-US" dirty="0">
                <a:ea typeface="ＭＳ Ｐゴシック" charset="0"/>
                <a:cs typeface="+mj-cs"/>
              </a:rPr>
              <a:t>Key TEAM MEMBERS</a:t>
            </a:r>
            <a:r>
              <a:rPr lang="en-US" dirty="0" smtClean="0">
                <a:ea typeface="+mj-ea"/>
                <a:cs typeface="+mj-cs"/>
              </a:rPr>
              <a:t/>
            </a:r>
            <a:br>
              <a:rPr lang="en-US" dirty="0" smtClean="0">
                <a:ea typeface="+mj-ea"/>
                <a:cs typeface="+mj-cs"/>
              </a:rPr>
            </a:br>
            <a:endParaRPr lang="en-US" dirty="0" smtClean="0">
              <a:ea typeface="+mj-ea"/>
              <a:cs typeface="+mj-cs"/>
            </a:endParaRPr>
          </a:p>
        </p:txBody>
      </p:sp>
      <p:sp>
        <p:nvSpPr>
          <p:cNvPr id="83970" name="Text Box 10"/>
          <p:cNvSpPr txBox="1">
            <a:spLocks noChangeArrowheads="1"/>
          </p:cNvSpPr>
          <p:nvPr/>
        </p:nvSpPr>
        <p:spPr bwMode="auto">
          <a:xfrm>
            <a:off x="511969" y="1657356"/>
            <a:ext cx="8084344" cy="396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r>
              <a:rPr lang="en-US" altLang="en-US" sz="1200" dirty="0">
                <a:solidFill>
                  <a:schemeClr val="tx1"/>
                </a:solidFill>
                <a:cs typeface="Arial" panose="020B0604020202020204" pitchFamily="34" charset="0"/>
              </a:rPr>
              <a:t>Richard </a:t>
            </a:r>
            <a:r>
              <a:rPr lang="en-US" altLang="en-US" sz="1200" dirty="0" err="1">
                <a:solidFill>
                  <a:schemeClr val="tx1"/>
                </a:solidFill>
                <a:cs typeface="Arial" panose="020B0604020202020204" pitchFamily="34" charset="0"/>
              </a:rPr>
              <a:t>Reighard</a:t>
            </a:r>
            <a:r>
              <a:rPr lang="en-US" altLang="en-US" sz="1200" dirty="0">
                <a:solidFill>
                  <a:schemeClr val="tx1"/>
                </a:solidFill>
                <a:cs typeface="Arial" panose="020B0604020202020204" pitchFamily="34" charset="0"/>
              </a:rPr>
              <a:t>.  </a:t>
            </a:r>
            <a:r>
              <a:rPr lang="en-US" altLang="en-US" sz="1200" b="0" dirty="0">
                <a:solidFill>
                  <a:schemeClr val="tx1"/>
                </a:solidFill>
                <a:cs typeface="Arial" panose="020B0604020202020204" pitchFamily="34" charset="0"/>
              </a:rPr>
              <a:t>Managing Director.</a:t>
            </a:r>
          </a:p>
          <a:p>
            <a:pPr lvl="1" algn="just"/>
            <a:r>
              <a:rPr lang="en-US" altLang="en-US" sz="1200" b="0" dirty="0">
                <a:solidFill>
                  <a:schemeClr val="tx1"/>
                </a:solidFill>
                <a:cs typeface="Arial" panose="020B0604020202020204" pitchFamily="34" charset="0"/>
              </a:rPr>
              <a:t>Richard </a:t>
            </a:r>
            <a:r>
              <a:rPr lang="en-US" altLang="en-US" sz="1200" b="0" dirty="0" err="1">
                <a:solidFill>
                  <a:schemeClr val="tx1"/>
                </a:solidFill>
                <a:cs typeface="Arial" panose="020B0604020202020204" pitchFamily="34" charset="0"/>
              </a:rPr>
              <a:t>Reighard</a:t>
            </a:r>
            <a:r>
              <a:rPr lang="en-US" altLang="en-US" sz="1200" b="0" dirty="0">
                <a:solidFill>
                  <a:schemeClr val="tx1"/>
                </a:solidFill>
                <a:cs typeface="Arial" panose="020B0604020202020204" pitchFamily="34" charset="0"/>
              </a:rPr>
              <a:t> is an operating executive with a strong concentration in finance.  He has over two decades of senior financial executive experience, including numerous assignments as Chief Financial Officer.  With engagements ranging from medium-sized private companies to Fortune 500 businesses, his experience transcends a variety of industries including manufacturing, transportation, aerospace, healthcare, publishing and professional services.</a:t>
            </a:r>
          </a:p>
          <a:p>
            <a:pPr lvl="1" algn="just" eaLnBrk="1" hangingPunct="1"/>
            <a:endParaRPr lang="en-US" altLang="en-US" sz="1200" b="0" dirty="0">
              <a:solidFill>
                <a:schemeClr val="tx1"/>
              </a:solidFill>
              <a:cs typeface="Arial" panose="020B0604020202020204" pitchFamily="34" charset="0"/>
            </a:endParaRPr>
          </a:p>
          <a:p>
            <a:r>
              <a:rPr lang="en-US" altLang="en-US" sz="1200" dirty="0">
                <a:solidFill>
                  <a:schemeClr val="tx1"/>
                </a:solidFill>
                <a:cs typeface="Arial" panose="020B0604020202020204" pitchFamily="34" charset="0"/>
              </a:rPr>
              <a:t>Robert J. Dwyer.  </a:t>
            </a:r>
            <a:r>
              <a:rPr lang="en-US" altLang="en-US" sz="1200" b="0" dirty="0">
                <a:solidFill>
                  <a:schemeClr val="tx1"/>
                </a:solidFill>
                <a:cs typeface="Arial" panose="020B0604020202020204" pitchFamily="34" charset="0"/>
              </a:rPr>
              <a:t>Senior Director.</a:t>
            </a:r>
          </a:p>
          <a:p>
            <a:pPr lvl="1" algn="just"/>
            <a:r>
              <a:rPr lang="en-US" altLang="en-US" sz="1200" b="0" dirty="0">
                <a:solidFill>
                  <a:schemeClr val="tx1"/>
                </a:solidFill>
                <a:cs typeface="Arial" panose="020B0604020202020204" pitchFamily="34" charset="0"/>
              </a:rPr>
              <a:t>Robert Dwyer is a seasoned senior-level finance and operational executive with a solid background in transforming underperforming companies in a variety of business environments, Robert J. Dwyer</a:t>
            </a:r>
            <a:r>
              <a:rPr lang="ja-JP" altLang="en-US" sz="1200" b="0" dirty="0">
                <a:solidFill>
                  <a:schemeClr val="tx1"/>
                </a:solidFill>
                <a:cs typeface="Arial" panose="020B0604020202020204" pitchFamily="34" charset="0"/>
              </a:rPr>
              <a:t>’</a:t>
            </a:r>
            <a:r>
              <a:rPr lang="en-US" altLang="ja-JP" sz="1200" b="0" dirty="0">
                <a:solidFill>
                  <a:schemeClr val="tx1"/>
                </a:solidFill>
                <a:cs typeface="Arial" panose="020B0604020202020204" pitchFamily="34" charset="0"/>
              </a:rPr>
              <a:t>s expertise and experience includes finance, general management, strategic planning and mergers and acquisitions.  Dwyer's experience and expertise brings focus and control to an organization with limited resources by identifying core business strengths and weaknesses, and acting on them to implement long-term solutions.</a:t>
            </a:r>
          </a:p>
          <a:p>
            <a:pPr lvl="1" algn="just"/>
            <a:endParaRPr lang="en-US" altLang="en-US" sz="1200" b="0" dirty="0">
              <a:solidFill>
                <a:schemeClr val="tx1"/>
              </a:solidFill>
              <a:cs typeface="Arial" panose="020B0604020202020204" pitchFamily="34" charset="0"/>
            </a:endParaRPr>
          </a:p>
          <a:p>
            <a:pPr algn="just" eaLnBrk="1" hangingPunct="1"/>
            <a:r>
              <a:rPr lang="en-US" altLang="en-US" sz="1200" dirty="0">
                <a:solidFill>
                  <a:schemeClr val="tx1"/>
                </a:solidFill>
                <a:cs typeface="Arial" panose="020B0604020202020204" pitchFamily="34" charset="0"/>
              </a:rPr>
              <a:t>Eric Glassman.   </a:t>
            </a:r>
            <a:r>
              <a:rPr lang="en-US" altLang="en-US" sz="1200" b="0" dirty="0">
                <a:solidFill>
                  <a:schemeClr val="tx1"/>
                </a:solidFill>
                <a:cs typeface="Arial" panose="020B0604020202020204" pitchFamily="34" charset="0"/>
              </a:rPr>
              <a:t>Senior Director.</a:t>
            </a:r>
          </a:p>
          <a:p>
            <a:pPr lvl="1" algn="just" eaLnBrk="1" hangingPunct="1"/>
            <a:r>
              <a:rPr lang="en-US" altLang="en-US" sz="1200" b="0" dirty="0">
                <a:solidFill>
                  <a:schemeClr val="tx1"/>
                </a:solidFill>
                <a:cs typeface="Arial" panose="020B0604020202020204" pitchFamily="34" charset="0"/>
              </a:rPr>
              <a:t>Eric Glassman brings nearly 30 years of hands-on senior financial experience to </a:t>
            </a:r>
            <a:r>
              <a:rPr lang="en-US" altLang="en-US" sz="1200" b="0" dirty="0" err="1">
                <a:solidFill>
                  <a:schemeClr val="tx1"/>
                </a:solidFill>
                <a:cs typeface="Arial" panose="020B0604020202020204" pitchFamily="34" charset="0"/>
              </a:rPr>
              <a:t>Qorval</a:t>
            </a:r>
            <a:r>
              <a:rPr lang="en-US" altLang="en-US" sz="1200" b="0" dirty="0">
                <a:solidFill>
                  <a:schemeClr val="tx1"/>
                </a:solidFill>
                <a:cs typeface="Arial" panose="020B0604020202020204" pitchFamily="34" charset="0"/>
              </a:rPr>
              <a:t>. A former Senior Consultant with Bridge Associates, he specializes in financial restructuring and complex accounting matters for a variety of industry clients including healthcare, insurance, energy, information technology, transportation and retail to name a few. Eric holds a BBA in Accounting from the University of Cincinnati.</a:t>
            </a:r>
          </a:p>
          <a:p>
            <a:pPr lvl="1" algn="just"/>
            <a:endParaRPr lang="en-US" altLang="en-US" sz="1200" b="0" dirty="0">
              <a:solidFill>
                <a:schemeClr val="tx1"/>
              </a:solidFill>
              <a:cs typeface="Arial" panose="020B0604020202020204" pitchFamily="34" charset="0"/>
            </a:endParaRPr>
          </a:p>
        </p:txBody>
      </p:sp>
      <p:grpSp>
        <p:nvGrpSpPr>
          <p:cNvPr id="83971" name="Group 20"/>
          <p:cNvGrpSpPr>
            <a:grpSpLocks/>
          </p:cNvGrpSpPr>
          <p:nvPr/>
        </p:nvGrpSpPr>
        <p:grpSpPr bwMode="auto">
          <a:xfrm>
            <a:off x="71438" y="-2976"/>
            <a:ext cx="9001125" cy="678656"/>
            <a:chOff x="0" y="-2"/>
            <a:chExt cx="5768" cy="456"/>
          </a:xfrm>
        </p:grpSpPr>
        <p:sp>
          <p:nvSpPr>
            <p:cNvPr id="83972"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83973"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p:txBody>
          <a:bodyPr/>
          <a:lstStyle/>
          <a:p>
            <a:fld id="{4C6F0473-B436-4FE2-9BA8-6EA5EE453019}" type="slidenum">
              <a:rPr lang="en-US" smtClean="0"/>
              <a:t>33</a:t>
            </a:fld>
            <a:endParaRPr lang="en-US"/>
          </a:p>
        </p:txBody>
      </p:sp>
    </p:spTree>
    <p:extLst>
      <p:ext uri="{BB962C8B-B14F-4D97-AF65-F5344CB8AC3E}">
        <p14:creationId xmlns:p14="http://schemas.microsoft.com/office/powerpoint/2010/main" val="354180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508992" y="1087642"/>
            <a:ext cx="8102203" cy="369094"/>
          </a:xfrm>
        </p:spPr>
        <p:txBody>
          <a:bodyPr>
            <a:normAutofit fontScale="90000"/>
          </a:bodyPr>
          <a:lstStyle/>
          <a:p>
            <a:pPr>
              <a:defRPr/>
            </a:pPr>
            <a:r>
              <a:rPr lang="en-US" dirty="0">
                <a:ea typeface="ＭＳ Ｐゴシック" charset="0"/>
                <a:cs typeface="+mj-cs"/>
              </a:rPr>
              <a:t>Key TEAM MEMBERS</a:t>
            </a:r>
            <a:r>
              <a:rPr lang="en-US" dirty="0" smtClean="0">
                <a:ea typeface="+mj-ea"/>
                <a:cs typeface="+mj-cs"/>
              </a:rPr>
              <a:t/>
            </a:r>
            <a:br>
              <a:rPr lang="en-US" dirty="0" smtClean="0">
                <a:ea typeface="+mj-ea"/>
                <a:cs typeface="+mj-cs"/>
              </a:rPr>
            </a:br>
            <a:endParaRPr lang="en-US" dirty="0" smtClean="0">
              <a:ea typeface="+mj-ea"/>
              <a:cs typeface="+mj-cs"/>
            </a:endParaRPr>
          </a:p>
        </p:txBody>
      </p:sp>
      <p:grpSp>
        <p:nvGrpSpPr>
          <p:cNvPr id="86018" name="Group 20"/>
          <p:cNvGrpSpPr>
            <a:grpSpLocks/>
          </p:cNvGrpSpPr>
          <p:nvPr/>
        </p:nvGrpSpPr>
        <p:grpSpPr bwMode="auto">
          <a:xfrm>
            <a:off x="71438" y="-2976"/>
            <a:ext cx="9001125" cy="678656"/>
            <a:chOff x="0" y="-2"/>
            <a:chExt cx="5768" cy="456"/>
          </a:xfrm>
        </p:grpSpPr>
        <p:sp>
          <p:nvSpPr>
            <p:cNvPr id="86020"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eaLnBrk="1" hangingPunct="1"/>
              <a:endParaRPr lang="en-US" altLang="en-US" sz="750"/>
            </a:p>
          </p:txBody>
        </p:sp>
        <p:pic>
          <p:nvPicPr>
            <p:cNvPr id="86021"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12"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19" name="Text Box 10"/>
          <p:cNvSpPr txBox="1">
            <a:spLocks noChangeArrowheads="1"/>
          </p:cNvSpPr>
          <p:nvPr/>
        </p:nvSpPr>
        <p:spPr bwMode="auto">
          <a:xfrm>
            <a:off x="516434" y="1664501"/>
            <a:ext cx="7981652" cy="396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18" tIns="42859" rIns="85718" bIns="42859">
            <a:spAutoFit/>
          </a:bodyP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pPr algn="just" eaLnBrk="1" hangingPunct="1"/>
            <a:r>
              <a:rPr lang="en-US" altLang="en-US" sz="1200" dirty="0">
                <a:solidFill>
                  <a:schemeClr val="tx1"/>
                </a:solidFill>
              </a:rPr>
              <a:t>Greg Johnson.   </a:t>
            </a:r>
            <a:r>
              <a:rPr lang="en-US" altLang="en-US" sz="1200" b="0" dirty="0">
                <a:solidFill>
                  <a:schemeClr val="tx1"/>
                </a:solidFill>
              </a:rPr>
              <a:t>Senior Director.</a:t>
            </a:r>
          </a:p>
          <a:p>
            <a:pPr lvl="1" algn="just" eaLnBrk="1" hangingPunct="1"/>
            <a:r>
              <a:rPr lang="en-US" altLang="en-US" sz="1200" b="0" dirty="0">
                <a:solidFill>
                  <a:schemeClr val="tx1"/>
                </a:solidFill>
              </a:rPr>
              <a:t>Greg Johnson is a seasoned financial expert, Gregory S. Johnson's portfolio of experience includes serving as a trust officer with a major bank-holding company, corporate finance with one of the country's largest privately-held companies, and investment banking with a leader in the field. This has led to extensive experience in every aspect of middle-market buyouts, as well as providing financial advising services to middle-market companies, reflecting Johnson's MBA from Chicago University in Finance and Accounting, and undergraduate degree from Creighton in finance.</a:t>
            </a:r>
          </a:p>
          <a:p>
            <a:pPr lvl="1" algn="just" eaLnBrk="1" hangingPunct="1"/>
            <a:endParaRPr lang="en-US" altLang="en-US" sz="1200" b="0" dirty="0">
              <a:solidFill>
                <a:schemeClr val="tx1"/>
              </a:solidFill>
            </a:endParaRPr>
          </a:p>
          <a:p>
            <a:pPr eaLnBrk="1" hangingPunct="1"/>
            <a:r>
              <a:rPr lang="en-US" altLang="en-US" sz="1200" dirty="0">
                <a:solidFill>
                  <a:schemeClr val="tx1"/>
                </a:solidFill>
              </a:rPr>
              <a:t>Mark </a:t>
            </a:r>
            <a:r>
              <a:rPr lang="en-US" altLang="en-US" sz="1200" dirty="0" err="1">
                <a:solidFill>
                  <a:schemeClr val="tx1"/>
                </a:solidFill>
              </a:rPr>
              <a:t>Karrenbauer</a:t>
            </a:r>
            <a:r>
              <a:rPr lang="en-US" altLang="en-US" sz="1200" dirty="0">
                <a:solidFill>
                  <a:schemeClr val="tx1"/>
                </a:solidFill>
              </a:rPr>
              <a:t>.   </a:t>
            </a:r>
            <a:r>
              <a:rPr lang="en-US" altLang="en-US" sz="1200" b="0" dirty="0">
                <a:solidFill>
                  <a:schemeClr val="tx1"/>
                </a:solidFill>
              </a:rPr>
              <a:t>Director. </a:t>
            </a:r>
          </a:p>
          <a:p>
            <a:pPr lvl="1" algn="just" eaLnBrk="1" hangingPunct="1"/>
            <a:r>
              <a:rPr lang="en-US" altLang="en-US" sz="1200" b="0" dirty="0">
                <a:solidFill>
                  <a:schemeClr val="tx1"/>
                </a:solidFill>
              </a:rPr>
              <a:t>Mark </a:t>
            </a:r>
            <a:r>
              <a:rPr lang="en-US" altLang="en-US" sz="1200" b="0" dirty="0" err="1">
                <a:solidFill>
                  <a:schemeClr val="tx1"/>
                </a:solidFill>
              </a:rPr>
              <a:t>Karrenbauer</a:t>
            </a:r>
            <a:r>
              <a:rPr lang="en-US" altLang="en-US" sz="1200" b="0" dirty="0">
                <a:solidFill>
                  <a:schemeClr val="tx1"/>
                </a:solidFill>
              </a:rPr>
              <a:t> has served in the role of Vice President, Human Resources for a Fortune 500 durable goods manufacturer and a mid-size aerospace manufacturing entity.  As a senior executive, he has over 25 years of human resource management including:  health and welfare plan administration, defined benefit contribution pension plans, compensation, labor and employee relations, collective bargaining and workplace partnerships.</a:t>
            </a:r>
          </a:p>
          <a:p>
            <a:pPr lvl="1" algn="just" eaLnBrk="1" hangingPunct="1"/>
            <a:endParaRPr lang="en-US" altLang="en-US" sz="1200" b="0" dirty="0">
              <a:solidFill>
                <a:schemeClr val="tx1"/>
              </a:solidFill>
            </a:endParaRPr>
          </a:p>
          <a:p>
            <a:pPr algn="just" eaLnBrk="1" hangingPunct="1"/>
            <a:r>
              <a:rPr lang="en-US" altLang="en-US" sz="1200" dirty="0" err="1">
                <a:solidFill>
                  <a:schemeClr val="tx1"/>
                </a:solidFill>
              </a:rPr>
              <a:t>Maziar</a:t>
            </a:r>
            <a:r>
              <a:rPr lang="en-US" altLang="en-US" sz="1200" dirty="0">
                <a:solidFill>
                  <a:schemeClr val="tx1"/>
                </a:solidFill>
              </a:rPr>
              <a:t> </a:t>
            </a:r>
            <a:r>
              <a:rPr lang="en-US" altLang="en-US" sz="1200" dirty="0" err="1">
                <a:solidFill>
                  <a:schemeClr val="tx1"/>
                </a:solidFill>
              </a:rPr>
              <a:t>Akram</a:t>
            </a:r>
            <a:r>
              <a:rPr lang="en-US" altLang="en-US" sz="1200" dirty="0">
                <a:solidFill>
                  <a:schemeClr val="tx1"/>
                </a:solidFill>
              </a:rPr>
              <a:t>.  </a:t>
            </a:r>
            <a:r>
              <a:rPr lang="en-US" altLang="en-US" sz="1200" b="0" dirty="0">
                <a:solidFill>
                  <a:schemeClr val="tx1"/>
                </a:solidFill>
              </a:rPr>
              <a:t>Senior Principal.</a:t>
            </a:r>
          </a:p>
          <a:p>
            <a:pPr lvl="1" algn="just" eaLnBrk="1" hangingPunct="1"/>
            <a:r>
              <a:rPr lang="en-US" altLang="en-US" sz="1200" b="0" dirty="0">
                <a:solidFill>
                  <a:schemeClr val="tx1"/>
                </a:solidFill>
              </a:rPr>
              <a:t>From experience in developing LBO models, returns analyses, and due diligence evaluations of various investments, to expertise in mergers and acquisitions from the perspective of a $3.5 billion private equity group, an investment banking boutique firm and the investment banking division of a major Wall Street firm, he is fully vested in today's global economy. </a:t>
            </a:r>
          </a:p>
          <a:p>
            <a:pPr lvl="1" algn="just" eaLnBrk="1" hangingPunct="1"/>
            <a:endParaRPr lang="en-US" altLang="en-US" sz="1200" b="0" dirty="0">
              <a:solidFill>
                <a:schemeClr val="tx1"/>
              </a:solidFill>
            </a:endParaRPr>
          </a:p>
        </p:txBody>
      </p:sp>
      <p:sp>
        <p:nvSpPr>
          <p:cNvPr id="3" name="Slide Number Placeholder 2"/>
          <p:cNvSpPr>
            <a:spLocks noGrp="1"/>
          </p:cNvSpPr>
          <p:nvPr>
            <p:ph type="sldNum" sz="quarter" idx="12"/>
          </p:nvPr>
        </p:nvSpPr>
        <p:spPr/>
        <p:txBody>
          <a:bodyPr/>
          <a:lstStyle/>
          <a:p>
            <a:fld id="{4C6F0473-B436-4FE2-9BA8-6EA5EE453019}" type="slidenum">
              <a:rPr lang="en-US" smtClean="0"/>
              <a:t>34</a:t>
            </a:fld>
            <a:endParaRPr lang="en-US"/>
          </a:p>
        </p:txBody>
      </p:sp>
    </p:spTree>
    <p:extLst>
      <p:ext uri="{BB962C8B-B14F-4D97-AF65-F5344CB8AC3E}">
        <p14:creationId xmlns:p14="http://schemas.microsoft.com/office/powerpoint/2010/main" val="128766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1225438" y="2023859"/>
            <a:ext cx="6752030" cy="4311950"/>
          </a:xfrm>
          <a:prstGeom prst="rect">
            <a:avLst/>
          </a:prstGeom>
        </p:spPr>
        <p:txBody>
          <a:bodyPr wrap="square">
            <a:spAutoFit/>
          </a:bodyPr>
          <a:lstStyle/>
          <a:p>
            <a:pPr marL="348854" indent="-175022" defTabSz="685800">
              <a:lnSpc>
                <a:spcPct val="90000"/>
              </a:lnSpc>
              <a:spcBef>
                <a:spcPts val="900"/>
              </a:spcBef>
              <a:buSzPct val="100000"/>
              <a:buFont typeface="Wingdings" panose="05000000000000000000" pitchFamily="2" charset="2"/>
              <a:buChar char="§"/>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348854" indent="-175022" defTabSz="685800">
              <a:lnSpc>
                <a:spcPct val="90000"/>
              </a:lnSpc>
              <a:spcBef>
                <a:spcPts val="900"/>
              </a:spcBef>
              <a:buSzPct val="100000"/>
              <a:buFont typeface="Wingdings" panose="05000000000000000000" pitchFamily="2" charset="2"/>
              <a:buChar char="§"/>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348854" indent="-175022" defTabSz="685800">
              <a:lnSpc>
                <a:spcPct val="90000"/>
              </a:lnSpc>
              <a:spcBef>
                <a:spcPts val="900"/>
              </a:spcBef>
              <a:buSzPct val="100000"/>
              <a:buFont typeface="Wingdings" panose="05000000000000000000" pitchFamily="2" charset="2"/>
              <a:buChar char="§"/>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348854" indent="-175022" defTabSz="685800">
              <a:lnSpc>
                <a:spcPct val="90000"/>
              </a:lnSpc>
              <a:spcBef>
                <a:spcPts val="900"/>
              </a:spcBef>
              <a:buSzPct val="100000"/>
              <a:buFont typeface="Wingdings" panose="05000000000000000000" pitchFamily="2" charset="2"/>
              <a:buChar char="§"/>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73831" defTabSz="685800">
              <a:lnSpc>
                <a:spcPct val="90000"/>
              </a:lnSpc>
              <a:spcBef>
                <a:spcPts val="900"/>
              </a:spcBef>
              <a:buSzPct val="100000"/>
            </a:pPr>
            <a:endParaRPr lang="en-US" sz="1050" dirty="0" smtClean="0">
              <a:solidFill>
                <a:prstClr val="black">
                  <a:lumMod val="75000"/>
                  <a:lumOff val="25000"/>
                </a:prstClr>
              </a:solidFill>
              <a:latin typeface="Arial" panose="020B0604020202020204" pitchFamily="34" charset="0"/>
              <a:cs typeface="Arial" panose="020B0604020202020204" pitchFamily="34" charset="0"/>
            </a:endParaRPr>
          </a:p>
          <a:p>
            <a:pPr marL="173831" defTabSz="685800">
              <a:lnSpc>
                <a:spcPct val="90000"/>
              </a:lnSpc>
              <a:spcBef>
                <a:spcPts val="900"/>
              </a:spcBef>
              <a:buSzPct val="100000"/>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73831" defTabSz="685800">
              <a:lnSpc>
                <a:spcPct val="90000"/>
              </a:lnSpc>
              <a:spcBef>
                <a:spcPts val="900"/>
              </a:spcBef>
              <a:buSzPct val="100000"/>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r>
              <a:rPr lang="en-US" sz="1200" b="1" dirty="0" err="1" smtClean="0">
                <a:solidFill>
                  <a:prstClr val="black"/>
                </a:solidFill>
                <a:latin typeface="Arial" panose="020B0604020202020204" pitchFamily="34" charset="0"/>
                <a:cs typeface="Arial" panose="020B0604020202020204" pitchFamily="34" charset="0"/>
              </a:rPr>
              <a:t>Qorval</a:t>
            </a:r>
            <a:r>
              <a:rPr lang="en-US" sz="1200" b="1" dirty="0" smtClean="0">
                <a:solidFill>
                  <a:prstClr val="black"/>
                </a:solidFill>
                <a:latin typeface="Arial" panose="020B0604020202020204" pitchFamily="34" charset="0"/>
                <a:cs typeface="Arial" panose="020B0604020202020204" pitchFamily="34" charset="0"/>
              </a:rPr>
              <a:t> LLC</a:t>
            </a:r>
            <a:endParaRPr lang="en-US" sz="1200" b="1" dirty="0">
              <a:solidFill>
                <a:prstClr val="black"/>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r>
              <a:rPr lang="en-US" sz="1200" dirty="0" smtClean="0">
                <a:solidFill>
                  <a:prstClr val="black"/>
                </a:solidFill>
                <a:latin typeface="Arial" panose="020B0604020202020204" pitchFamily="34" charset="0"/>
                <a:cs typeface="Arial" panose="020B0604020202020204" pitchFamily="34" charset="0"/>
              </a:rPr>
              <a:t>3606 Enterprise Avenue</a:t>
            </a:r>
            <a:endParaRPr lang="en-US" sz="1200" dirty="0">
              <a:solidFill>
                <a:prstClr val="black"/>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r>
              <a:rPr lang="en-US" sz="1200" dirty="0">
                <a:solidFill>
                  <a:prstClr val="black"/>
                </a:solidFill>
                <a:latin typeface="Arial" panose="020B0604020202020204" pitchFamily="34" charset="0"/>
                <a:cs typeface="Arial" panose="020B0604020202020204" pitchFamily="34" charset="0"/>
              </a:rPr>
              <a:t>Naples, </a:t>
            </a:r>
            <a:r>
              <a:rPr lang="en-US" sz="1200" dirty="0" smtClean="0">
                <a:solidFill>
                  <a:prstClr val="black"/>
                </a:solidFill>
                <a:latin typeface="Arial" panose="020B0604020202020204" pitchFamily="34" charset="0"/>
                <a:cs typeface="Arial" panose="020B0604020202020204" pitchFamily="34" charset="0"/>
              </a:rPr>
              <a:t>Florida 34104</a:t>
            </a:r>
            <a:endParaRPr lang="en-US" sz="1200" dirty="0">
              <a:solidFill>
                <a:prstClr val="black"/>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r>
              <a:rPr lang="en-US" sz="1200" dirty="0" smtClean="0">
                <a:solidFill>
                  <a:prstClr val="black"/>
                </a:solidFill>
                <a:latin typeface="Arial" panose="020B0604020202020204" pitchFamily="34" charset="0"/>
                <a:cs typeface="Arial" panose="020B0604020202020204" pitchFamily="34" charset="0"/>
              </a:rPr>
              <a:t>239-430-0303</a:t>
            </a:r>
            <a:endParaRPr lang="en-US" sz="1200" dirty="0">
              <a:solidFill>
                <a:prstClr val="black"/>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endParaRPr lang="en-US" sz="1200" dirty="0">
              <a:solidFill>
                <a:prstClr val="black">
                  <a:lumMod val="75000"/>
                  <a:lumOff val="25000"/>
                </a:prstClr>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r>
              <a:rPr lang="en-US" sz="1200" dirty="0" smtClean="0">
                <a:solidFill>
                  <a:prstClr val="black"/>
                </a:solidFill>
                <a:latin typeface="Arial" panose="020B0604020202020204" pitchFamily="34" charset="0"/>
                <a:cs typeface="Arial" panose="020B0604020202020204" pitchFamily="34" charset="0"/>
              </a:rPr>
              <a:t>www.qorval.com</a:t>
            </a:r>
          </a:p>
          <a:p>
            <a:pPr marL="173831" algn="ctr" defTabSz="685800">
              <a:lnSpc>
                <a:spcPct val="90000"/>
              </a:lnSpc>
              <a:spcAft>
                <a:spcPts val="150"/>
              </a:spcAft>
              <a:buSzPct val="100000"/>
            </a:pPr>
            <a:endParaRPr lang="en-US" sz="1200" dirty="0" smtClean="0">
              <a:solidFill>
                <a:prstClr val="black"/>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endParaRPr lang="en-US" sz="1200" dirty="0">
              <a:solidFill>
                <a:prstClr val="black"/>
              </a:solidFill>
              <a:latin typeface="Arial" panose="020B0604020202020204" pitchFamily="34" charset="0"/>
              <a:cs typeface="Arial" panose="020B0604020202020204" pitchFamily="34" charset="0"/>
            </a:endParaRPr>
          </a:p>
          <a:p>
            <a:pPr marL="173831" algn="ctr" defTabSz="685800">
              <a:lnSpc>
                <a:spcPct val="90000"/>
              </a:lnSpc>
              <a:spcAft>
                <a:spcPts val="150"/>
              </a:spcAft>
              <a:buSzPct val="100000"/>
            </a:pPr>
            <a:endParaRPr lang="en-US" sz="1200" dirty="0">
              <a:solidFill>
                <a:prstClr val="black"/>
              </a:solidFill>
              <a:latin typeface="Arial" panose="020B0604020202020204" pitchFamily="34" charset="0"/>
              <a:cs typeface="Arial" panose="020B0604020202020204" pitchFamily="34" charset="0"/>
            </a:endParaRPr>
          </a:p>
          <a:p>
            <a:pPr marL="173831" defTabSz="685800">
              <a:lnSpc>
                <a:spcPct val="90000"/>
              </a:lnSpc>
              <a:spcBef>
                <a:spcPts val="900"/>
              </a:spcBef>
              <a:buSzPct val="100000"/>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73831" defTabSz="685800">
              <a:lnSpc>
                <a:spcPct val="90000"/>
              </a:lnSpc>
              <a:spcBef>
                <a:spcPts val="900"/>
              </a:spcBef>
              <a:buSzPct val="100000"/>
            </a:pPr>
            <a:endParaRPr lang="en-US" sz="1050" dirty="0">
              <a:solidFill>
                <a:prstClr val="black">
                  <a:lumMod val="75000"/>
                  <a:lumOff val="25000"/>
                </a:prstClr>
              </a:solidFill>
              <a:latin typeface="Arial" panose="020B0604020202020204" pitchFamily="34" charset="0"/>
              <a:cs typeface="Arial" panose="020B0604020202020204" pitchFamily="34" charset="0"/>
            </a:endParaRPr>
          </a:p>
          <a:p>
            <a:pPr marL="173831" defTabSz="685800">
              <a:lnSpc>
                <a:spcPct val="90000"/>
              </a:lnSpc>
              <a:spcBef>
                <a:spcPts val="900"/>
              </a:spcBef>
              <a:buSzPct val="100000"/>
            </a:pPr>
            <a:endParaRPr lang="en-US" sz="1050"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7435" y="2457400"/>
            <a:ext cx="2172003" cy="628738"/>
          </a:xfrm>
          <a:prstGeom prst="rect">
            <a:avLst/>
          </a:prstGeom>
        </p:spPr>
      </p:pic>
      <p:sp>
        <p:nvSpPr>
          <p:cNvPr id="3" name="Slide Number Placeholder 2"/>
          <p:cNvSpPr>
            <a:spLocks noGrp="1"/>
          </p:cNvSpPr>
          <p:nvPr>
            <p:ph type="sldNum" sz="quarter" idx="12"/>
          </p:nvPr>
        </p:nvSpPr>
        <p:spPr/>
        <p:txBody>
          <a:bodyPr/>
          <a:lstStyle/>
          <a:p>
            <a:fld id="{4C6F0473-B436-4FE2-9BA8-6EA5EE453019}" type="slidenum">
              <a:rPr lang="en-US" smtClean="0"/>
              <a:t>35</a:t>
            </a:fld>
            <a:endParaRPr lang="en-US"/>
          </a:p>
        </p:txBody>
      </p:sp>
    </p:spTree>
    <p:extLst>
      <p:ext uri="{BB962C8B-B14F-4D97-AF65-F5344CB8AC3E}">
        <p14:creationId xmlns:p14="http://schemas.microsoft.com/office/powerpoint/2010/main" val="225862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762278" y="800944"/>
            <a:ext cx="7476565" cy="523220"/>
          </a:xfrm>
          <a:prstGeom prst="rect">
            <a:avLst/>
          </a:prstGeom>
          <a:noFill/>
        </p:spPr>
        <p:txBody>
          <a:bodyPr wrap="square" rtlCol="0">
            <a:spAutoFit/>
          </a:bodyPr>
          <a:lstStyle/>
          <a:p>
            <a:r>
              <a:rPr lang="en-US" sz="2800" dirty="0" smtClean="0">
                <a:solidFill>
                  <a:prstClr val="black"/>
                </a:solidFill>
                <a:latin typeface="Arial" panose="020B0604020202020204" pitchFamily="34" charset="0"/>
                <a:cs typeface="Arial" panose="020B0604020202020204" pitchFamily="34" charset="0"/>
              </a:rPr>
              <a:t>Disclaimer</a:t>
            </a:r>
            <a:endParaRPr lang="en-US" sz="28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917124" y="1787202"/>
            <a:ext cx="7544105" cy="2308324"/>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This </a:t>
            </a:r>
            <a:r>
              <a:rPr lang="en-US" sz="1200" dirty="0">
                <a:latin typeface="Arial" panose="020B0604020202020204" pitchFamily="34" charset="0"/>
                <a:cs typeface="Arial" panose="020B0604020202020204" pitchFamily="34" charset="0"/>
              </a:rPr>
              <a:t>presentation is the property of </a:t>
            </a: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LLC. (“</a:t>
            </a: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 is for discussion and </a:t>
            </a:r>
            <a:r>
              <a:rPr lang="en-US" sz="1200" dirty="0" smtClean="0">
                <a:latin typeface="Arial" panose="020B0604020202020204" pitchFamily="34" charset="0"/>
                <a:cs typeface="Arial" panose="020B0604020202020204" pitchFamily="34" charset="0"/>
              </a:rPr>
              <a:t>general informational </a:t>
            </a:r>
            <a:r>
              <a:rPr lang="en-US" sz="1200" dirty="0">
                <a:latin typeface="Arial" panose="020B0604020202020204" pitchFamily="34" charset="0"/>
                <a:cs typeface="Arial" panose="020B0604020202020204" pitchFamily="34" charset="0"/>
              </a:rPr>
              <a:t>purposes only</a:t>
            </a:r>
            <a:r>
              <a:rPr lang="en-US" sz="1200" dirty="0" smtClean="0">
                <a:latin typeface="Arial" panose="020B0604020202020204" pitchFamily="34" charset="0"/>
                <a:cs typeface="Arial" panose="020B0604020202020204" pitchFamily="34" charset="0"/>
              </a:rPr>
              <a:t>. The </a:t>
            </a:r>
            <a:r>
              <a:rPr lang="en-US" sz="1200" dirty="0">
                <a:latin typeface="Arial" panose="020B0604020202020204" pitchFamily="34" charset="0"/>
                <a:cs typeface="Arial" panose="020B0604020202020204" pitchFamily="34" charset="0"/>
              </a:rPr>
              <a:t>views expressed herein represent the opinions of </a:t>
            </a: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whose analysis is based </a:t>
            </a:r>
            <a:r>
              <a:rPr lang="en-US" sz="1200" dirty="0" smtClean="0">
                <a:latin typeface="Arial" panose="020B0604020202020204" pitchFamily="34" charset="0"/>
                <a:cs typeface="Arial" panose="020B0604020202020204" pitchFamily="34" charset="0"/>
              </a:rPr>
              <a:t>solely on </a:t>
            </a:r>
            <a:r>
              <a:rPr lang="en-US" sz="1200" dirty="0">
                <a:latin typeface="Arial" panose="020B0604020202020204" pitchFamily="34" charset="0"/>
                <a:cs typeface="Arial" panose="020B0604020202020204" pitchFamily="34" charset="0"/>
              </a:rPr>
              <a:t>publicly available information. </a:t>
            </a:r>
            <a:r>
              <a:rPr lang="en-US" sz="1200" dirty="0" smtClean="0">
                <a:latin typeface="Arial" panose="020B0604020202020204" pitchFamily="34" charset="0"/>
                <a:cs typeface="Arial" panose="020B0604020202020204" pitchFamily="34" charset="0"/>
              </a:rPr>
              <a:t>No representation </a:t>
            </a:r>
            <a:r>
              <a:rPr lang="en-US" sz="1200" dirty="0">
                <a:latin typeface="Arial" panose="020B0604020202020204" pitchFamily="34" charset="0"/>
                <a:cs typeface="Arial" panose="020B0604020202020204" pitchFamily="34" charset="0"/>
              </a:rPr>
              <a:t>or warranty, express or implied, is made as to the accuracy </a:t>
            </a:r>
            <a:r>
              <a:rPr lang="en-US" sz="1200" dirty="0" smtClean="0">
                <a:latin typeface="Arial" panose="020B0604020202020204" pitchFamily="34" charset="0"/>
                <a:cs typeface="Arial" panose="020B0604020202020204" pitchFamily="34" charset="0"/>
              </a:rPr>
              <a:t>or completeness </a:t>
            </a:r>
            <a:r>
              <a:rPr lang="en-US" sz="1200" dirty="0">
                <a:latin typeface="Arial" panose="020B0604020202020204" pitchFamily="34" charset="0"/>
                <a:cs typeface="Arial" panose="020B0604020202020204" pitchFamily="34" charset="0"/>
              </a:rPr>
              <a:t>of any information contained in this presentation. </a:t>
            </a: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expressly </a:t>
            </a:r>
            <a:r>
              <a:rPr lang="en-US" sz="1200" dirty="0">
                <a:latin typeface="Arial" panose="020B0604020202020204" pitchFamily="34" charset="0"/>
                <a:cs typeface="Arial" panose="020B0604020202020204" pitchFamily="34" charset="0"/>
              </a:rPr>
              <a:t>disclaims any and all liability based, </a:t>
            </a:r>
            <a:r>
              <a:rPr lang="en-US" sz="1200" dirty="0" smtClean="0">
                <a:latin typeface="Arial" panose="020B0604020202020204" pitchFamily="34" charset="0"/>
                <a:cs typeface="Arial" panose="020B0604020202020204" pitchFamily="34" charset="0"/>
              </a:rPr>
              <a:t>in whole </a:t>
            </a:r>
            <a:r>
              <a:rPr lang="en-US" sz="1200" dirty="0">
                <a:latin typeface="Arial" panose="020B0604020202020204" pitchFamily="34" charset="0"/>
                <a:cs typeface="Arial" panose="020B0604020202020204" pitchFamily="34" charset="0"/>
              </a:rPr>
              <a:t>or in part, on such information, any errors therein or omissions therefrom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also </a:t>
            </a:r>
            <a:r>
              <a:rPr lang="en-US" sz="1200" dirty="0">
                <a:latin typeface="Arial" panose="020B0604020202020204" pitchFamily="34" charset="0"/>
                <a:cs typeface="Arial" panose="020B0604020202020204" pitchFamily="34" charset="0"/>
              </a:rPr>
              <a:t>disclaims any obligation </a:t>
            </a:r>
            <a:r>
              <a:rPr lang="en-US" sz="1200" dirty="0" smtClean="0">
                <a:latin typeface="Arial" panose="020B0604020202020204" pitchFamily="34" charset="0"/>
                <a:cs typeface="Arial" panose="020B0604020202020204" pitchFamily="34" charset="0"/>
              </a:rPr>
              <a:t>to update </a:t>
            </a:r>
            <a:r>
              <a:rPr lang="en-US" sz="1200" dirty="0">
                <a:latin typeface="Arial" panose="020B0604020202020204" pitchFamily="34" charset="0"/>
                <a:cs typeface="Arial" panose="020B0604020202020204" pitchFamily="34" charset="0"/>
              </a:rPr>
              <a:t>the information contained herein and reserves the right to modify or change its conclusions at any time in the </a:t>
            </a:r>
            <a:r>
              <a:rPr lang="en-US" sz="1200" dirty="0" smtClean="0">
                <a:latin typeface="Arial" panose="020B0604020202020204" pitchFamily="34" charset="0"/>
                <a:cs typeface="Arial" panose="020B0604020202020204" pitchFamily="34" charset="0"/>
              </a:rPr>
              <a:t>future without notice. This presentation does </a:t>
            </a:r>
            <a:r>
              <a:rPr lang="en-US" sz="1200" dirty="0">
                <a:latin typeface="Arial" panose="020B0604020202020204" pitchFamily="34" charset="0"/>
                <a:cs typeface="Arial" panose="020B0604020202020204" pitchFamily="34" charset="0"/>
              </a:rPr>
              <a:t>not recommend the purchase or sale of any </a:t>
            </a:r>
            <a:r>
              <a:rPr lang="en-US" sz="1200" dirty="0" smtClean="0">
                <a:latin typeface="Arial" panose="020B0604020202020204" pitchFamily="34" charset="0"/>
                <a:cs typeface="Arial" panose="020B0604020202020204" pitchFamily="34" charset="0"/>
              </a:rPr>
              <a:t>security, is not an </a:t>
            </a:r>
            <a:r>
              <a:rPr lang="en-US" sz="1200" dirty="0">
                <a:latin typeface="Arial" panose="020B0604020202020204" pitchFamily="34" charset="0"/>
                <a:cs typeface="Arial" panose="020B0604020202020204" pitchFamily="34" charset="0"/>
              </a:rPr>
              <a:t>offer to sell or a solicitation of </a:t>
            </a:r>
            <a:r>
              <a:rPr lang="en-US" sz="1200" dirty="0" smtClean="0">
                <a:latin typeface="Arial" panose="020B0604020202020204" pitchFamily="34" charset="0"/>
                <a:cs typeface="Arial" panose="020B0604020202020204" pitchFamily="34" charset="0"/>
              </a:rPr>
              <a:t>an offer </a:t>
            </a:r>
            <a:r>
              <a:rPr lang="en-US" sz="1200" dirty="0">
                <a:latin typeface="Arial" panose="020B0604020202020204" pitchFamily="34" charset="0"/>
                <a:cs typeface="Arial" panose="020B0604020202020204" pitchFamily="34" charset="0"/>
              </a:rPr>
              <a:t>to buy any </a:t>
            </a:r>
            <a:r>
              <a:rPr lang="en-US" sz="1200" dirty="0" smtClean="0">
                <a:latin typeface="Arial" panose="020B0604020202020204" pitchFamily="34" charset="0"/>
                <a:cs typeface="Arial" panose="020B0604020202020204" pitchFamily="34" charset="0"/>
              </a:rPr>
              <a:t>security, and does not constitute an offering of interests in any fund. </a:t>
            </a:r>
            <a:r>
              <a:rPr lang="en-US" sz="1200" dirty="0" smtClean="0">
                <a:solidFill>
                  <a:prstClr val="black"/>
                </a:solidFill>
                <a:latin typeface="Arial" panose="020B0604020202020204" pitchFamily="34" charset="0"/>
                <a:cs typeface="Arial" panose="020B0604020202020204" pitchFamily="34" charset="0"/>
              </a:rPr>
              <a:t>This </a:t>
            </a:r>
            <a:r>
              <a:rPr lang="en-US" sz="1200" dirty="0">
                <a:solidFill>
                  <a:prstClr val="black"/>
                </a:solidFill>
                <a:latin typeface="Arial" panose="020B0604020202020204" pitchFamily="34" charset="0"/>
                <a:cs typeface="Arial" panose="020B0604020202020204" pitchFamily="34" charset="0"/>
              </a:rPr>
              <a:t>material is confidential and may not be reproduced, distributed or transmitted to any other person, or incorporated in any way into another document or other </a:t>
            </a:r>
            <a:r>
              <a:rPr lang="en-US" sz="1200" dirty="0" smtClean="0">
                <a:solidFill>
                  <a:prstClr val="black"/>
                </a:solidFill>
                <a:latin typeface="Arial" panose="020B0604020202020204" pitchFamily="34" charset="0"/>
                <a:cs typeface="Arial" panose="020B0604020202020204" pitchFamily="34" charset="0"/>
              </a:rPr>
              <a:t>material, </a:t>
            </a:r>
            <a:r>
              <a:rPr lang="en-US" sz="1200" dirty="0">
                <a:solidFill>
                  <a:prstClr val="black"/>
                </a:solidFill>
                <a:latin typeface="Arial" panose="020B0604020202020204" pitchFamily="34" charset="0"/>
                <a:cs typeface="Arial" panose="020B0604020202020204" pitchFamily="34" charset="0"/>
              </a:rPr>
              <a:t>without the prior written consent of </a:t>
            </a:r>
            <a:r>
              <a:rPr lang="en-US" sz="1200" dirty="0" err="1" smtClean="0">
                <a:solidFill>
                  <a:prstClr val="black"/>
                </a:solidFill>
                <a:latin typeface="Arial" panose="020B0604020202020204" pitchFamily="34" charset="0"/>
                <a:cs typeface="Arial" panose="020B0604020202020204" pitchFamily="34" charset="0"/>
              </a:rPr>
              <a:t>Qorval</a:t>
            </a:r>
            <a:r>
              <a:rPr lang="en-US" sz="1200" dirty="0" smtClean="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algn="just" defTabSz="457200"/>
            <a:endParaRPr lang="en-US" sz="12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C6F0473-B436-4FE2-9BA8-6EA5EE453019}" type="slidenum">
              <a:rPr lang="en-US" smtClean="0"/>
              <a:t>36</a:t>
            </a:fld>
            <a:endParaRPr lang="en-US"/>
          </a:p>
        </p:txBody>
      </p:sp>
    </p:spTree>
    <p:extLst>
      <p:ext uri="{BB962C8B-B14F-4D97-AF65-F5344CB8AC3E}">
        <p14:creationId xmlns:p14="http://schemas.microsoft.com/office/powerpoint/2010/main" val="100253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766484" y="1465722"/>
            <a:ext cx="7678270" cy="4893647"/>
          </a:xfrm>
          <a:prstGeom prst="rect">
            <a:avLst/>
          </a:prstGeom>
        </p:spPr>
        <p:txBody>
          <a:bodyPr wrap="square">
            <a:spAutoFit/>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Dedicated team of professionals leveraging over 30 years of industry experience and financial and technical expertise to provide advice on a global basis to our global client base</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Our clients are lenders, creditors, underwriters, issuers, servicers, bondholders, and trustees. Specifically, the key players in the world’s maritime markets we advise include</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Corporate management teams and boards of directors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Banks and financial institutions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Investors, particularly private equity funds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Vessel owners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Lessors and lessees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Shipyard, port and terminal owners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Shipbuilders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Ship managers, operators, and brokers</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Insurance brokers, underwriters, and P&amp;I clubs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 recent years we have seen a dramatically different and unsettled climate in all areas of shipping. Using the depth, experience, and flexibility of our team, we leverage our expertise to advise on distressed situations as well as new projects </a:t>
            </a:r>
          </a:p>
          <a:p>
            <a:pPr marL="628650" lvl="1"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 are proud of our uniquely expert commercial awareness of the industry and our ability to provide actionable and impactful solutions</a:t>
            </a:r>
          </a:p>
          <a:p>
            <a:pPr marL="628650" lvl="1" indent="-1714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 adhere to only the highest professional standards</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 are passionate about our clients and we recognize that our clients’ success is our success</a:t>
            </a:r>
          </a:p>
          <a:p>
            <a:endParaRPr lang="en-US" sz="1200" dirty="0">
              <a:latin typeface="Arial" panose="020B0604020202020204" pitchFamily="34" charset="0"/>
              <a:cs typeface="Arial" panose="020B0604020202020204" pitchFamily="34" charset="0"/>
            </a:endParaRPr>
          </a:p>
        </p:txBody>
      </p:sp>
      <p:sp>
        <p:nvSpPr>
          <p:cNvPr id="7" name="TextBox 6"/>
          <p:cNvSpPr txBox="1"/>
          <p:nvPr/>
        </p:nvSpPr>
        <p:spPr>
          <a:xfrm>
            <a:off x="762284" y="700931"/>
            <a:ext cx="7476565" cy="523220"/>
          </a:xfrm>
          <a:prstGeom prst="rect">
            <a:avLst/>
          </a:prstGeom>
          <a:noFill/>
        </p:spPr>
        <p:txBody>
          <a:bodyPr wrap="square" rtlCol="0">
            <a:spAutoFit/>
          </a:bodyPr>
          <a:lstStyle/>
          <a:p>
            <a:r>
              <a:rPr lang="en-US" sz="2800" dirty="0" smtClean="0">
                <a:solidFill>
                  <a:prstClr val="black"/>
                </a:solidFill>
                <a:latin typeface="Arial" panose="020B0604020202020204" pitchFamily="34" charset="0"/>
                <a:cs typeface="Arial" panose="020B0604020202020204" pitchFamily="34" charset="0"/>
              </a:rPr>
              <a:t>Our Maritime Practice</a:t>
            </a:r>
            <a:endParaRPr lang="en-US" sz="2800"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4C6F0473-B436-4FE2-9BA8-6EA5EE453019}" type="slidenum">
              <a:rPr lang="en-US" smtClean="0"/>
              <a:t>3</a:t>
            </a:fld>
            <a:endParaRPr lang="en-US"/>
          </a:p>
        </p:txBody>
      </p:sp>
    </p:spTree>
    <p:extLst>
      <p:ext uri="{BB962C8B-B14F-4D97-AF65-F5344CB8AC3E}">
        <p14:creationId xmlns:p14="http://schemas.microsoft.com/office/powerpoint/2010/main" val="583835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833718" y="700934"/>
            <a:ext cx="7476565"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Full Service Advisor to the Maritime Sector</a:t>
            </a:r>
            <a:endParaRPr lang="en-US" sz="2800" dirty="0">
              <a:latin typeface="Arial" panose="020B0604020202020204" pitchFamily="34" charset="0"/>
              <a:cs typeface="Arial" panose="020B0604020202020204" pitchFamily="34" charset="0"/>
            </a:endParaRPr>
          </a:p>
        </p:txBody>
      </p:sp>
      <p:sp>
        <p:nvSpPr>
          <p:cNvPr id="2" name="Rectangle 1"/>
          <p:cNvSpPr/>
          <p:nvPr/>
        </p:nvSpPr>
        <p:spPr>
          <a:xfrm>
            <a:off x="928684" y="1314989"/>
            <a:ext cx="7498080" cy="5410712"/>
          </a:xfrm>
          <a:prstGeom prst="rect">
            <a:avLst/>
          </a:prstGeom>
        </p:spPr>
        <p:txBody>
          <a:bodyPr>
            <a:spAutoFit/>
          </a:bodyPr>
          <a:lstStyle/>
          <a:p>
            <a:pPr>
              <a:lnSpc>
                <a:spcPct val="90000"/>
              </a:lnSpc>
              <a:buSzPct val="100000"/>
            </a:pPr>
            <a:r>
              <a:rPr lang="en-US" sz="1200" dirty="0" smtClean="0">
                <a:latin typeface="Arial" panose="020B0604020202020204" pitchFamily="34" charset="0"/>
                <a:cs typeface="Arial" panose="020B0604020202020204" pitchFamily="34" charset="0"/>
              </a:rPr>
              <a:t>Financial restructurings and bankruptcies in the maritime industry raise unique issues regarding the collateral at issue – the debtor’s vessels and earnings. We leverage our deep understanding of these issues to offer a broad scope of advisory services</a:t>
            </a:r>
          </a:p>
          <a:p>
            <a:pPr marL="171450" indent="-171450">
              <a:lnSpc>
                <a:spcPct val="90000"/>
              </a:lnSpc>
              <a:buSzPct val="1000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Asset finance</a:t>
            </a:r>
          </a:p>
          <a:p>
            <a:pPr marL="628650" lvl="1" indent="-171450">
              <a:lnSpc>
                <a:spcPct val="90000"/>
              </a:lnSpc>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U</a:t>
            </a:r>
            <a:r>
              <a:rPr lang="en-US" sz="1200" dirty="0" smtClean="0">
                <a:latin typeface="Arial" panose="020B0604020202020204" pitchFamily="34" charset="0"/>
                <a:cs typeface="Arial" panose="020B0604020202020204" pitchFamily="34" charset="0"/>
              </a:rPr>
              <a:t>nderstanding of both the transaction mechanics as well as the complexities and specific considerations relating to the underlying assets</a:t>
            </a:r>
          </a:p>
          <a:p>
            <a:pPr marL="628650" lvl="1" indent="-171450">
              <a:lnSpc>
                <a:spcPct val="90000"/>
              </a:lnSpc>
              <a:buSzPct val="1000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Bankruptcy, restructuring, and distressed</a:t>
            </a:r>
          </a:p>
          <a:p>
            <a:pPr marL="628650" lvl="1" indent="-171450">
              <a:lnSpc>
                <a:spcPct val="90000"/>
              </a:lnSpc>
              <a:buSzPct val="100000"/>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Qorval’s</a:t>
            </a:r>
            <a:r>
              <a:rPr lang="en-US" sz="1200" dirty="0" smtClean="0">
                <a:latin typeface="Arial" panose="020B0604020202020204" pitchFamily="34" charset="0"/>
                <a:cs typeface="Arial" panose="020B0604020202020204" pitchFamily="34" charset="0"/>
              </a:rPr>
              <a:t> bankruptcy and restructuring expertise is second to none. We have extensive background in working with all key constituents involved in bankruptcies, restructurings, and distressed situations in the maritime industry and across a wide range of industries</a:t>
            </a:r>
          </a:p>
          <a:p>
            <a:pPr marL="628650" lvl="1" indent="-171450">
              <a:lnSpc>
                <a:spcPct val="90000"/>
              </a:lnSpc>
              <a:buSzPct val="1000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Capital markets (equity and debt)</a:t>
            </a:r>
          </a:p>
          <a:p>
            <a:pPr marL="628650" lvl="1"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Higher bank capital and liquidity requirements impose increasing constraints on traditional bank finance. We understand the issues facing lenders (bank and financial institutions) and have deep expertise working with companies aiming to diversity equity and debt funding through the capital markets</a:t>
            </a:r>
          </a:p>
          <a:p>
            <a:pPr marL="628650" lvl="1" indent="-171450">
              <a:lnSpc>
                <a:spcPct val="90000"/>
              </a:lnSpc>
              <a:buSzPct val="1000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Corporate</a:t>
            </a:r>
          </a:p>
          <a:p>
            <a:pPr marL="628650" lvl="1"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We leverage our deep industry experience in advising as well as actually operating companies in the maritime sector to provide assistance on a full range of corporate based matters relevant to the maritime industry including M&amp;A; dispositions; JVs and strategic alliances; securities transactions; and corporate finance. </a:t>
            </a:r>
          </a:p>
          <a:p>
            <a:pPr marL="628650" lvl="1" indent="-171450">
              <a:lnSpc>
                <a:spcPct val="90000"/>
              </a:lnSpc>
              <a:buSzPct val="1000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171450" indent="-171450">
              <a:lnSpc>
                <a:spcPct val="90000"/>
              </a:lnSpc>
              <a:buSzPct val="1000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Private Equity</a:t>
            </a:r>
          </a:p>
          <a:p>
            <a:pPr marL="628650" lvl="1" indent="-171450">
              <a:lnSpc>
                <a:spcPct val="90000"/>
              </a:lnSpc>
              <a:buSzPct val="100000"/>
              <a:buFont typeface="Arial" panose="020B0604020202020204" pitchFamily="34" charset="0"/>
              <a:buChar char="•"/>
            </a:pPr>
            <a:r>
              <a:rPr lang="en-US" sz="1200" dirty="0">
                <a:latin typeface="Arial" panose="020B0604020202020204" pitchFamily="34" charset="0"/>
                <a:cs typeface="Arial" panose="020B0604020202020204" pitchFamily="34" charset="0"/>
              </a:rPr>
              <a:t>We help our clients take advantage of the strategic opportunities that distressed business environments can </a:t>
            </a:r>
            <a:r>
              <a:rPr lang="en-US" sz="1200" dirty="0" smtClean="0">
                <a:latin typeface="Arial" panose="020B0604020202020204" pitchFamily="34" charset="0"/>
                <a:cs typeface="Arial" panose="020B0604020202020204" pitchFamily="34" charset="0"/>
              </a:rPr>
              <a:t>provide. Our advice covers every stage of the investment cycle – from due diligence to wind-down. We understand how to best structure maritime investments to protect cash flows and secure a viable exit strategy, particularly important given the depreciating nature of these assets and secondary market fluctuations</a:t>
            </a:r>
          </a:p>
          <a:p>
            <a:pPr marL="628650" lvl="1" indent="-171450">
              <a:lnSpc>
                <a:spcPct val="90000"/>
              </a:lnSpc>
              <a:buSzPct val="1000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C6F0473-B436-4FE2-9BA8-6EA5EE453019}" type="slidenum">
              <a:rPr lang="en-US" smtClean="0"/>
              <a:t>4</a:t>
            </a:fld>
            <a:endParaRPr lang="en-US"/>
          </a:p>
        </p:txBody>
      </p:sp>
    </p:spTree>
    <p:extLst>
      <p:ext uri="{BB962C8B-B14F-4D97-AF65-F5344CB8AC3E}">
        <p14:creationId xmlns:p14="http://schemas.microsoft.com/office/powerpoint/2010/main" val="45224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833718" y="2092092"/>
            <a:ext cx="7476565" cy="523220"/>
          </a:xfrm>
          <a:prstGeom prst="rect">
            <a:avLst/>
          </a:prstGeom>
          <a:noFill/>
        </p:spPr>
        <p:txBody>
          <a:bodyPr wrap="square" rtlCol="0">
            <a:spAutoFit/>
          </a:bodyPr>
          <a:lstStyle/>
          <a:p>
            <a:endParaRPr lang="en-US" sz="2800" dirty="0" smtClean="0">
              <a:latin typeface="Arial" panose="020B0604020202020204" pitchFamily="34" charset="0"/>
              <a:cs typeface="Arial" panose="020B0604020202020204" pitchFamily="34" charset="0"/>
            </a:endParaRPr>
          </a:p>
        </p:txBody>
      </p:sp>
      <p:sp>
        <p:nvSpPr>
          <p:cNvPr id="10" name="Text Placeholder 9"/>
          <p:cNvSpPr>
            <a:spLocks noGrp="1"/>
          </p:cNvSpPr>
          <p:nvPr>
            <p:ph type="body" idx="1"/>
          </p:nvPr>
        </p:nvSpPr>
        <p:spPr>
          <a:xfrm>
            <a:off x="923653" y="1367824"/>
            <a:ext cx="7886700" cy="1500187"/>
          </a:xfrm>
        </p:spPr>
        <p:txBody>
          <a:bodyPr>
            <a:noAutofit/>
          </a:bodyPr>
          <a:lstStyle/>
          <a:p>
            <a:r>
              <a:rPr lang="en-US" sz="1200" dirty="0" smtClean="0">
                <a:latin typeface="Arial" panose="020B0604020202020204" pitchFamily="34" charset="0"/>
                <a:cs typeface="Arial" panose="020B0604020202020204" pitchFamily="34" charset="0"/>
              </a:rPr>
              <a:t>Paul Slater, Qorval Managing Director and leader of the Qorval </a:t>
            </a:r>
            <a:r>
              <a:rPr lang="en-US" sz="1200" dirty="0" smtClean="0">
                <a:latin typeface="Arial" panose="020B0604020202020204" pitchFamily="34" charset="0"/>
                <a:cs typeface="Arial" panose="020B0604020202020204" pitchFamily="34" charset="0"/>
              </a:rPr>
              <a:t>Maritime </a:t>
            </a:r>
            <a:r>
              <a:rPr lang="en-US" sz="1200" dirty="0" smtClean="0">
                <a:latin typeface="Arial" panose="020B0604020202020204" pitchFamily="34" charset="0"/>
                <a:cs typeface="Arial" panose="020B0604020202020204" pitchFamily="34" charset="0"/>
              </a:rPr>
              <a:t>practice, is a prolific writer and thought leader on the global maritime industry and the issues facing the industry’s players</a:t>
            </a:r>
          </a:p>
          <a:p>
            <a:r>
              <a:rPr lang="en-US" sz="1200" dirty="0" smtClean="0">
                <a:latin typeface="Arial" panose="020B0604020202020204" pitchFamily="34" charset="0"/>
                <a:cs typeface="Arial" panose="020B0604020202020204" pitchFamily="34" charset="0"/>
              </a:rPr>
              <a:t>Below are recent comments from Paul regarding current maritime industry conditions:</a:t>
            </a:r>
          </a:p>
          <a:p>
            <a:pPr>
              <a:spcBef>
                <a:spcPts val="0"/>
              </a:spcBef>
            </a:pPr>
            <a:endParaRPr lang="en-US" sz="1200" dirty="0">
              <a:latin typeface="Arial" panose="020B0604020202020204" pitchFamily="34" charset="0"/>
              <a:cs typeface="Arial" panose="020B0604020202020204" pitchFamily="34" charset="0"/>
            </a:endParaRPr>
          </a:p>
          <a:p>
            <a:pPr>
              <a:spcBef>
                <a:spcPts val="0"/>
              </a:spcBef>
            </a:pPr>
            <a:endParaRPr lang="en-US" sz="1200" dirty="0" smtClean="0">
              <a:latin typeface="Arial" panose="020B0604020202020204" pitchFamily="34" charset="0"/>
              <a:cs typeface="Arial" panose="020B0604020202020204" pitchFamily="34" charset="0"/>
            </a:endParaRPr>
          </a:p>
          <a:p>
            <a:pPr>
              <a:spcBef>
                <a:spcPts val="600"/>
              </a:spcBef>
            </a:pPr>
            <a:r>
              <a:rPr lang="en-US" sz="1200" b="1" dirty="0" smtClean="0">
                <a:latin typeface="Arial" panose="020B0604020202020204" pitchFamily="34" charset="0"/>
                <a:cs typeface="Arial" panose="020B0604020202020204" pitchFamily="34" charset="0"/>
              </a:rPr>
              <a:t>From presentation at Mare Forum in Panama at opening of new Canal, June 2016:</a:t>
            </a:r>
          </a:p>
          <a:p>
            <a:r>
              <a:rPr lang="en-US" sz="1200" dirty="0" smtClean="0">
                <a:latin typeface="Arial" panose="020B0604020202020204" pitchFamily="34" charset="0"/>
                <a:cs typeface="Arial" panose="020B0604020202020204" pitchFamily="34" charset="0"/>
              </a:rPr>
              <a:t>“</a:t>
            </a:r>
            <a:r>
              <a:rPr lang="en-US" sz="1200" i="1" dirty="0">
                <a:latin typeface="Arial" panose="020B0604020202020204" pitchFamily="34" charset="0"/>
                <a:cs typeface="Arial" panose="020B0604020202020204" pitchFamily="34" charset="0"/>
              </a:rPr>
              <a:t>It is now clear that the demands for shipping services are way below the availability of the fleets of existing ships in most sectors.</a:t>
            </a:r>
          </a:p>
          <a:p>
            <a:r>
              <a:rPr lang="en-US" sz="1200" i="1" dirty="0">
                <a:latin typeface="Arial" panose="020B0604020202020204" pitchFamily="34" charset="0"/>
                <a:cs typeface="Arial" panose="020B0604020202020204" pitchFamily="34" charset="0"/>
              </a:rPr>
              <a:t>While the tanker markets remain finely balanced, as the price of crude oil does not seem to affect demand, orders for new crude carriers are cause for concern.</a:t>
            </a:r>
          </a:p>
          <a:p>
            <a:r>
              <a:rPr lang="en-US" sz="1200" i="1" dirty="0">
                <a:latin typeface="Arial" panose="020B0604020202020204" pitchFamily="34" charset="0"/>
                <a:cs typeface="Arial" panose="020B0604020202020204" pitchFamily="34" charset="0"/>
              </a:rPr>
              <a:t>The dry bulk and container sectors are grossly overtonnaged, causing most companies in these sectors to record growing losses</a:t>
            </a:r>
            <a:r>
              <a:rPr lang="en-US" sz="1200" i="1" dirty="0" smtClean="0">
                <a:latin typeface="Arial" panose="020B0604020202020204" pitchFamily="34" charset="0"/>
                <a:cs typeface="Arial" panose="020B0604020202020204" pitchFamily="34" charset="0"/>
              </a:rPr>
              <a:t>.”</a:t>
            </a:r>
          </a:p>
          <a:p>
            <a:endParaRPr lang="en-US" sz="1200" i="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From </a:t>
            </a:r>
            <a:r>
              <a:rPr lang="en-US" sz="1200" b="1" i="1" dirty="0">
                <a:latin typeface="Arial" panose="020B0604020202020204" pitchFamily="34" charset="0"/>
                <a:cs typeface="Arial" panose="020B0604020202020204" pitchFamily="34" charset="0"/>
              </a:rPr>
              <a:t>Lloyds </a:t>
            </a:r>
            <a:r>
              <a:rPr lang="en-US" sz="1200" b="1" i="1" dirty="0" smtClean="0">
                <a:latin typeface="Arial" panose="020B0604020202020204" pitchFamily="34" charset="0"/>
                <a:cs typeface="Arial" panose="020B0604020202020204" pitchFamily="34" charset="0"/>
              </a:rPr>
              <a:t>List</a:t>
            </a:r>
            <a:r>
              <a:rPr lang="en-US" sz="1200" b="1" dirty="0" smtClean="0">
                <a:latin typeface="Arial" panose="020B0604020202020204" pitchFamily="34" charset="0"/>
                <a:cs typeface="Arial" panose="020B0604020202020204" pitchFamily="34" charset="0"/>
              </a:rPr>
              <a:t>, September 2016:</a:t>
            </a:r>
            <a:endParaRPr lang="en-US" sz="1200" b="1" dirty="0">
              <a:latin typeface="Arial" panose="020B0604020202020204" pitchFamily="34" charset="0"/>
              <a:cs typeface="Arial" panose="020B0604020202020204" pitchFamily="34" charset="0"/>
            </a:endParaRPr>
          </a:p>
          <a:p>
            <a:r>
              <a:rPr lang="en-US" sz="1200" i="1" dirty="0" smtClean="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financial state of the </a:t>
            </a:r>
            <a:r>
              <a:rPr lang="en-US" sz="1200" i="1" dirty="0" smtClean="0">
                <a:latin typeface="Arial" panose="020B0604020202020204" pitchFamily="34" charset="0"/>
                <a:cs typeface="Arial" panose="020B0604020202020204" pitchFamily="34" charset="0"/>
              </a:rPr>
              <a:t>shipping </a:t>
            </a:r>
            <a:r>
              <a:rPr lang="en-US" sz="1200" i="1" dirty="0">
                <a:latin typeface="Arial" panose="020B0604020202020204" pitchFamily="34" charset="0"/>
                <a:cs typeface="Arial" panose="020B0604020202020204" pitchFamily="34" charset="0"/>
              </a:rPr>
              <a:t>i</a:t>
            </a:r>
            <a:r>
              <a:rPr lang="en-US" sz="1200" i="1" dirty="0" smtClean="0">
                <a:latin typeface="Arial" panose="020B0604020202020204" pitchFamily="34" charset="0"/>
                <a:cs typeface="Arial" panose="020B0604020202020204" pitchFamily="34" charset="0"/>
              </a:rPr>
              <a:t>ndustry </a:t>
            </a:r>
            <a:r>
              <a:rPr lang="en-US" sz="1200" i="1" dirty="0">
                <a:latin typeface="Arial" panose="020B0604020202020204" pitchFamily="34" charset="0"/>
                <a:cs typeface="Arial" panose="020B0604020202020204" pitchFamily="34" charset="0"/>
              </a:rPr>
              <a:t>continues to decline in most sectors as the </a:t>
            </a:r>
            <a:r>
              <a:rPr lang="en-US" sz="1200" i="1" dirty="0" smtClean="0">
                <a:latin typeface="Arial" panose="020B0604020202020204" pitchFamily="34" charset="0"/>
                <a:cs typeface="Arial" panose="020B0604020202020204" pitchFamily="34" charset="0"/>
              </a:rPr>
              <a:t>global </a:t>
            </a:r>
            <a:r>
              <a:rPr lang="en-US" sz="1200" i="1" dirty="0">
                <a:latin typeface="Arial" panose="020B0604020202020204" pitchFamily="34" charset="0"/>
                <a:cs typeface="Arial" panose="020B0604020202020204" pitchFamily="34" charset="0"/>
              </a:rPr>
              <a:t>e</a:t>
            </a:r>
            <a:r>
              <a:rPr lang="en-US" sz="1200" i="1" dirty="0" smtClean="0">
                <a:latin typeface="Arial" panose="020B0604020202020204" pitchFamily="34" charset="0"/>
                <a:cs typeface="Arial" panose="020B0604020202020204" pitchFamily="34" charset="0"/>
              </a:rPr>
              <a:t>conomy </a:t>
            </a:r>
            <a:r>
              <a:rPr lang="en-US" sz="1200" i="1" dirty="0">
                <a:latin typeface="Arial" panose="020B0604020202020204" pitchFamily="34" charset="0"/>
                <a:cs typeface="Arial" panose="020B0604020202020204" pitchFamily="34" charset="0"/>
              </a:rPr>
              <a:t>itself is declining.</a:t>
            </a:r>
          </a:p>
          <a:p>
            <a:r>
              <a:rPr lang="en-US" sz="1200" i="1" dirty="0">
                <a:latin typeface="Arial" panose="020B0604020202020204" pitchFamily="34" charset="0"/>
                <a:cs typeface="Arial" panose="020B0604020202020204" pitchFamily="34" charset="0"/>
              </a:rPr>
              <a:t>The problems the </a:t>
            </a:r>
            <a:r>
              <a:rPr lang="en-US" sz="1200" i="1" dirty="0" smtClean="0">
                <a:latin typeface="Arial" panose="020B0604020202020204" pitchFamily="34" charset="0"/>
                <a:cs typeface="Arial" panose="020B0604020202020204" pitchFamily="34" charset="0"/>
              </a:rPr>
              <a:t>industry </a:t>
            </a:r>
            <a:r>
              <a:rPr lang="en-US" sz="1200" i="1" dirty="0">
                <a:latin typeface="Arial" panose="020B0604020202020204" pitchFamily="34" charset="0"/>
                <a:cs typeface="Arial" panose="020B0604020202020204" pitchFamily="34" charset="0"/>
              </a:rPr>
              <a:t>faces have been created by the shipping companies, both public and private, grossly over-ordering new ships in the false belief that the </a:t>
            </a:r>
            <a:r>
              <a:rPr lang="en-US" sz="1200" i="1" dirty="0" smtClean="0">
                <a:latin typeface="Arial" panose="020B0604020202020204" pitchFamily="34" charset="0"/>
                <a:cs typeface="Arial" panose="020B0604020202020204" pitchFamily="34" charset="0"/>
              </a:rPr>
              <a:t>global </a:t>
            </a:r>
            <a:r>
              <a:rPr lang="en-US" sz="1200" i="1" dirty="0">
                <a:latin typeface="Arial" panose="020B0604020202020204" pitchFamily="34" charset="0"/>
                <a:cs typeface="Arial" panose="020B0604020202020204" pitchFamily="34" charset="0"/>
              </a:rPr>
              <a:t>e</a:t>
            </a:r>
            <a:r>
              <a:rPr lang="en-US" sz="1200" i="1" dirty="0" smtClean="0">
                <a:latin typeface="Arial" panose="020B0604020202020204" pitchFamily="34" charset="0"/>
                <a:cs typeface="Arial" panose="020B0604020202020204" pitchFamily="34" charset="0"/>
              </a:rPr>
              <a:t>conomy </a:t>
            </a:r>
            <a:r>
              <a:rPr lang="en-US" sz="1200" i="1" dirty="0">
                <a:latin typeface="Arial" panose="020B0604020202020204" pitchFamily="34" charset="0"/>
                <a:cs typeface="Arial" panose="020B0604020202020204" pitchFamily="34" charset="0"/>
              </a:rPr>
              <a:t>would continue to grow at the rates seen in the first decade.</a:t>
            </a:r>
          </a:p>
          <a:p>
            <a:r>
              <a:rPr lang="en-US" sz="1200" i="1" dirty="0">
                <a:latin typeface="Arial" panose="020B0604020202020204" pitchFamily="34" charset="0"/>
                <a:cs typeface="Arial" panose="020B0604020202020204" pitchFamily="34" charset="0"/>
              </a:rPr>
              <a:t>The reality is the opposite and most of the new ships were delivered into a stagnant economy that has continued to </a:t>
            </a:r>
            <a:r>
              <a:rPr lang="en-US" sz="1200" i="1" dirty="0" smtClean="0">
                <a:latin typeface="Arial" panose="020B0604020202020204" pitchFamily="34" charset="0"/>
                <a:cs typeface="Arial" panose="020B0604020202020204" pitchFamily="34" charset="0"/>
              </a:rPr>
              <a:t>decline.”</a:t>
            </a:r>
            <a:endParaRPr lang="en-US" sz="1200" i="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C6F0473-B436-4FE2-9BA8-6EA5EE453019}" type="slidenum">
              <a:rPr lang="en-US" smtClean="0"/>
              <a:pPr/>
              <a:t>5</a:t>
            </a:fld>
            <a:endParaRPr lang="en-US"/>
          </a:p>
        </p:txBody>
      </p:sp>
      <p:sp>
        <p:nvSpPr>
          <p:cNvPr id="11" name="TextBox 10"/>
          <p:cNvSpPr txBox="1"/>
          <p:nvPr/>
        </p:nvSpPr>
        <p:spPr>
          <a:xfrm>
            <a:off x="600073" y="700934"/>
            <a:ext cx="8301038"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Our Views on Current Maritime Industry Conditions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19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Table 5"/>
          <p:cNvGraphicFramePr>
            <a:graphicFrameLocks noGrp="1"/>
          </p:cNvGraphicFramePr>
          <p:nvPr>
            <p:extLst>
              <p:ext uri="{D42A27DB-BD31-4B8C-83A1-F6EECF244321}">
                <p14:modId xmlns:p14="http://schemas.microsoft.com/office/powerpoint/2010/main" val="2145900378"/>
              </p:ext>
            </p:extLst>
          </p:nvPr>
        </p:nvGraphicFramePr>
        <p:xfrm>
          <a:off x="1291102" y="2467485"/>
          <a:ext cx="6555040" cy="370840"/>
        </p:xfrm>
        <a:graphic>
          <a:graphicData uri="http://schemas.openxmlformats.org/drawingml/2006/table">
            <a:tbl>
              <a:tblPr firstRow="1" bandRow="1">
                <a:tableStyleId>{2D5ABB26-0587-4C30-8999-92F81FD0307C}</a:tableStyleId>
              </a:tblPr>
              <a:tblGrid>
                <a:gridCol w="6555040"/>
              </a:tblGrid>
              <a:tr h="370840">
                <a:tc>
                  <a:txBody>
                    <a:bodyPr/>
                    <a:lstStyle/>
                    <a:p>
                      <a:pPr algn="l"/>
                      <a:r>
                        <a:rPr lang="en-US" sz="1800" b="1" dirty="0" err="1" smtClean="0">
                          <a:latin typeface="Arial" panose="020B0604020202020204" pitchFamily="34" charset="0"/>
                          <a:cs typeface="Arial" panose="020B0604020202020204" pitchFamily="34" charset="0"/>
                        </a:rPr>
                        <a:t>Qorval</a:t>
                      </a:r>
                      <a:r>
                        <a:rPr lang="en-US" sz="1800" b="1" baseline="0" dirty="0" smtClean="0">
                          <a:latin typeface="Arial" panose="020B0604020202020204" pitchFamily="34" charset="0"/>
                          <a:cs typeface="Arial" panose="020B0604020202020204" pitchFamily="34" charset="0"/>
                        </a:rPr>
                        <a:t> – Firm Overview</a:t>
                      </a:r>
                      <a:endParaRPr lang="en-US" sz="1800" b="1" dirty="0">
                        <a:latin typeface="Arial" panose="020B0604020202020204" pitchFamily="34" charset="0"/>
                        <a:cs typeface="Arial" panose="020B0604020202020204" pitchFamily="34" charset="0"/>
                      </a:endParaRPr>
                    </a:p>
                  </a:txBody>
                  <a:tcP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4C6F0473-B436-4FE2-9BA8-6EA5EE453019}" type="slidenum">
              <a:rPr lang="en-US" smtClean="0"/>
              <a:t>6</a:t>
            </a:fld>
            <a:endParaRPr lang="en-US"/>
          </a:p>
        </p:txBody>
      </p:sp>
    </p:spTree>
    <p:extLst>
      <p:ext uri="{BB962C8B-B14F-4D97-AF65-F5344CB8AC3E}">
        <p14:creationId xmlns:p14="http://schemas.microsoft.com/office/powerpoint/2010/main" val="6327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Diagram 1"/>
          <p:cNvGraphicFramePr/>
          <p:nvPr>
            <p:extLst>
              <p:ext uri="{D42A27DB-BD31-4B8C-83A1-F6EECF244321}">
                <p14:modId xmlns:p14="http://schemas.microsoft.com/office/powerpoint/2010/main" val="36278712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28046" y="3118003"/>
            <a:ext cx="1723510" cy="498911"/>
          </a:xfrm>
          <a:prstGeom prst="rect">
            <a:avLst/>
          </a:prstGeom>
        </p:spPr>
      </p:pic>
      <p:sp>
        <p:nvSpPr>
          <p:cNvPr id="9" name="TextBox 8"/>
          <p:cNvSpPr txBox="1"/>
          <p:nvPr/>
        </p:nvSpPr>
        <p:spPr>
          <a:xfrm>
            <a:off x="911711" y="5849164"/>
            <a:ext cx="7315200" cy="738664"/>
          </a:xfrm>
          <a:prstGeom prst="rect">
            <a:avLst/>
          </a:prstGeom>
          <a:solidFill>
            <a:srgbClr val="FFFF66"/>
          </a:solidFill>
          <a:ln w="6350">
            <a:solidFill>
              <a:schemeClr val="tx1"/>
            </a:solidFill>
          </a:ln>
        </p:spPr>
        <p:txBody>
          <a:bodyPr wrap="square" rtlCol="0">
            <a:spAutoFit/>
          </a:bodyPr>
          <a:lstStyle/>
          <a:p>
            <a:pPr algn="ctr"/>
            <a:r>
              <a:rPr lang="en-US" sz="1400" b="1" dirty="0" smtClean="0">
                <a:latin typeface="Arial" panose="020B0604020202020204" pitchFamily="34" charset="0"/>
                <a:cs typeface="Arial" panose="020B0604020202020204" pitchFamily="34" charset="0"/>
              </a:rPr>
              <a:t>As a boutique firm, </a:t>
            </a:r>
            <a:r>
              <a:rPr lang="en-US" sz="1400" b="1" dirty="0" err="1" smtClean="0">
                <a:latin typeface="Arial" panose="020B0604020202020204" pitchFamily="34" charset="0"/>
                <a:cs typeface="Arial" panose="020B0604020202020204" pitchFamily="34" charset="0"/>
              </a:rPr>
              <a:t>Qorval</a:t>
            </a:r>
            <a:r>
              <a:rPr lang="en-US" sz="1400" b="1" dirty="0" smtClean="0">
                <a:latin typeface="Arial" panose="020B0604020202020204" pitchFamily="34" charset="0"/>
                <a:cs typeface="Arial" panose="020B0604020202020204" pitchFamily="34" charset="0"/>
              </a:rPr>
              <a:t> is highly unique in its ability to offer a compelling combination of expertise in key critical areas.</a:t>
            </a:r>
          </a:p>
          <a:p>
            <a:pPr algn="ctr"/>
            <a:r>
              <a:rPr lang="en-US" sz="1400" b="1" dirty="0" smtClean="0">
                <a:latin typeface="Arial" panose="020B0604020202020204" pitchFamily="34" charset="0"/>
                <a:cs typeface="Arial" panose="020B0604020202020204" pitchFamily="34" charset="0"/>
              </a:rPr>
              <a:t>This makes </a:t>
            </a:r>
            <a:r>
              <a:rPr lang="en-US" sz="1400" b="1" dirty="0">
                <a:latin typeface="Arial" panose="020B0604020202020204" pitchFamily="34" charset="0"/>
                <a:cs typeface="Arial" panose="020B0604020202020204" pitchFamily="34" charset="0"/>
              </a:rPr>
              <a:t>u</a:t>
            </a:r>
            <a:r>
              <a:rPr lang="en-US" sz="1400" b="1" dirty="0" smtClean="0">
                <a:latin typeface="Arial" panose="020B0604020202020204" pitchFamily="34" charset="0"/>
                <a:cs typeface="Arial" panose="020B0604020202020204" pitchFamily="34" charset="0"/>
              </a:rPr>
              <a:t>s a one-stop shop for many of our clients</a:t>
            </a:r>
          </a:p>
        </p:txBody>
      </p:sp>
      <p:sp>
        <p:nvSpPr>
          <p:cNvPr id="10" name="TextBox 9"/>
          <p:cNvSpPr txBox="1"/>
          <p:nvPr/>
        </p:nvSpPr>
        <p:spPr>
          <a:xfrm>
            <a:off x="833718" y="686641"/>
            <a:ext cx="7718611" cy="461665"/>
          </a:xfrm>
          <a:prstGeom prst="rect">
            <a:avLst/>
          </a:prstGeom>
          <a:noFill/>
        </p:spPr>
        <p:txBody>
          <a:bodyPr wrap="square" rtlCol="0">
            <a:spAutoFit/>
          </a:bodyPr>
          <a:lstStyle/>
          <a:p>
            <a:r>
              <a:rPr lang="en-US" sz="2400" dirty="0" smtClean="0">
                <a:solidFill>
                  <a:prstClr val="black"/>
                </a:solidFill>
                <a:latin typeface="Arial" panose="020B0604020202020204" pitchFamily="34" charset="0"/>
                <a:cs typeface="Arial" panose="020B0604020202020204" pitchFamily="34" charset="0"/>
              </a:rPr>
              <a:t>Unique and Compelling Combination of Expertise</a:t>
            </a:r>
            <a:endParaRPr lang="en-US" sz="2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C6F0473-B436-4FE2-9BA8-6EA5EE453019}" type="slidenum">
              <a:rPr lang="en-US" smtClean="0"/>
              <a:t>7</a:t>
            </a:fld>
            <a:endParaRPr lang="en-US"/>
          </a:p>
        </p:txBody>
      </p:sp>
    </p:spTree>
    <p:extLst>
      <p:ext uri="{BB962C8B-B14F-4D97-AF65-F5344CB8AC3E}">
        <p14:creationId xmlns:p14="http://schemas.microsoft.com/office/powerpoint/2010/main" val="153273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20"/>
          <p:cNvGrpSpPr>
            <a:grpSpLocks/>
          </p:cNvGrpSpPr>
          <p:nvPr/>
        </p:nvGrpSpPr>
        <p:grpSpPr bwMode="auto">
          <a:xfrm>
            <a:off x="71438" y="-2976"/>
            <a:ext cx="9001125" cy="678656"/>
            <a:chOff x="0" y="-2"/>
            <a:chExt cx="5768" cy="456"/>
          </a:xfrm>
        </p:grpSpPr>
        <p:sp>
          <p:nvSpPr>
            <p:cNvPr id="88067" name="Rectangle 9"/>
            <p:cNvSpPr>
              <a:spLocks noChangeArrowheads="1"/>
            </p:cNvSpPr>
            <p:nvPr/>
          </p:nvSpPr>
          <p:spPr bwMode="auto">
            <a:xfrm>
              <a:off x="475" y="0"/>
              <a:ext cx="3962" cy="448"/>
            </a:xfrm>
            <a:prstGeom prst="rect">
              <a:avLst/>
            </a:prstGeom>
            <a:gradFill rotWithShape="0">
              <a:gsLst>
                <a:gs pos="0">
                  <a:srgbClr val="CC0000"/>
                </a:gs>
                <a:gs pos="100000">
                  <a:srgbClr val="000000"/>
                </a:gs>
              </a:gsLst>
              <a:lin ang="0" scaled="1"/>
            </a:gradFill>
            <a:ln w="9525">
              <a:solidFill>
                <a:schemeClr val="tx1"/>
              </a:solidFill>
              <a:miter lim="800000"/>
              <a:headEnd/>
              <a:tailEnd/>
            </a:ln>
          </p:spPr>
          <p:txBody>
            <a:bodyPr wrap="none" anchor="ctr"/>
            <a:lstStyle>
              <a:lvl1pPr eaLnBrk="0" hangingPunct="0">
                <a:defRPr sz="800" b="1">
                  <a:solidFill>
                    <a:schemeClr val="bg1"/>
                  </a:solidFill>
                  <a:latin typeface="Arial" panose="020B0604020202020204" pitchFamily="34" charset="0"/>
                  <a:ea typeface="MS PGothic" panose="020B0600070205080204" pitchFamily="34" charset="-128"/>
                </a:defRPr>
              </a:lvl1pPr>
              <a:lvl2pPr marL="742950" indent="-285750" eaLnBrk="0" hangingPunct="0">
                <a:defRPr sz="800" b="1">
                  <a:solidFill>
                    <a:schemeClr val="bg1"/>
                  </a:solidFill>
                  <a:latin typeface="Arial" panose="020B0604020202020204" pitchFamily="34" charset="0"/>
                  <a:ea typeface="MS PGothic" panose="020B0600070205080204" pitchFamily="34" charset="-128"/>
                </a:defRPr>
              </a:lvl2pPr>
              <a:lvl3pPr marL="1143000" indent="-228600" eaLnBrk="0" hangingPunct="0">
                <a:defRPr sz="800" b="1">
                  <a:solidFill>
                    <a:schemeClr val="bg1"/>
                  </a:solidFill>
                  <a:latin typeface="Arial" panose="020B0604020202020204" pitchFamily="34" charset="0"/>
                  <a:ea typeface="MS PGothic" panose="020B0600070205080204" pitchFamily="34" charset="-128"/>
                </a:defRPr>
              </a:lvl3pPr>
              <a:lvl4pPr marL="1600200" indent="-228600" eaLnBrk="0" hangingPunct="0">
                <a:defRPr sz="800" b="1">
                  <a:solidFill>
                    <a:schemeClr val="bg1"/>
                  </a:solidFill>
                  <a:latin typeface="Arial" panose="020B0604020202020204" pitchFamily="34" charset="0"/>
                  <a:ea typeface="MS PGothic" panose="020B0600070205080204" pitchFamily="34" charset="-128"/>
                </a:defRPr>
              </a:lvl4pPr>
              <a:lvl5pPr marL="2057400" indent="-228600" eaLnBrk="0" hangingPunct="0">
                <a:defRPr sz="8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800" b="1">
                  <a:solidFill>
                    <a:schemeClr val="bg1"/>
                  </a:solidFill>
                  <a:latin typeface="Arial" panose="020B0604020202020204" pitchFamily="34" charset="0"/>
                  <a:ea typeface="MS PGothic" panose="020B0600070205080204" pitchFamily="34" charset="-128"/>
                </a:defRPr>
              </a:lvl9pPr>
            </a:lstStyle>
            <a:p>
              <a:endParaRPr lang="en-US" altLang="en-US" sz="750"/>
            </a:p>
          </p:txBody>
        </p:sp>
        <p:pic>
          <p:nvPicPr>
            <p:cNvPr id="88068" name="Picture 13" descr="r2b_black_v2"/>
            <p:cNvPicPr>
              <a:picLocks noChangeAspect="1" noChangeArrowheads="1"/>
            </p:cNvPicPr>
            <p:nvPr/>
          </p:nvPicPr>
          <p:blipFill>
            <a:blip r:embed="rId3" cstate="print">
              <a:extLst>
                <a:ext uri="{28A0092B-C50C-407E-A947-70E740481C1C}">
                  <a14:useLocalDpi xmlns:a14="http://schemas.microsoft.com/office/drawing/2010/main" val="0"/>
                </a:ext>
              </a:extLst>
            </a:blip>
            <a:srcRect l="13611" t="13472" r="14166" b="14722"/>
            <a:stretch>
              <a:fillRect/>
            </a:stretch>
          </p:blipFill>
          <p:spPr bwMode="auto">
            <a:xfrm>
              <a:off x="0" y="0"/>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0" descr="qorval_black2"/>
            <p:cNvPicPr>
              <a:picLocks noChangeAspect="1" noChangeArrowheads="1"/>
            </p:cNvPicPr>
            <p:nvPr/>
          </p:nvPicPr>
          <p:blipFill>
            <a:blip r:embed="rId4" cstate="print">
              <a:extLst>
                <a:ext uri="{28A0092B-C50C-407E-A947-70E740481C1C}">
                  <a14:useLocalDpi xmlns:a14="http://schemas.microsoft.com/office/drawing/2010/main" val="0"/>
                </a:ext>
              </a:extLst>
            </a:blip>
            <a:srcRect t="18292" b="12805"/>
            <a:stretch>
              <a:fillRect/>
            </a:stretch>
          </p:blipFill>
          <p:spPr bwMode="auto">
            <a:xfrm>
              <a:off x="4404" y="-2"/>
              <a:ext cx="13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776566" y="715219"/>
            <a:ext cx="7476565" cy="523220"/>
          </a:xfrm>
          <a:prstGeom prst="rect">
            <a:avLst/>
          </a:prstGeom>
          <a:noFill/>
        </p:spPr>
        <p:txBody>
          <a:bodyPr wrap="square" rtlCol="0">
            <a:spAutoFit/>
          </a:bodyPr>
          <a:lstStyle/>
          <a:p>
            <a:r>
              <a:rPr lang="en-US" sz="2800" dirty="0" err="1" smtClean="0">
                <a:solidFill>
                  <a:prstClr val="black"/>
                </a:solidFill>
                <a:latin typeface="Arial" panose="020B0604020202020204" pitchFamily="34" charset="0"/>
                <a:cs typeface="Arial" panose="020B0604020202020204" pitchFamily="34" charset="0"/>
              </a:rPr>
              <a:t>Qorval</a:t>
            </a:r>
            <a:r>
              <a:rPr lang="en-US" sz="2800" dirty="0" smtClean="0">
                <a:solidFill>
                  <a:prstClr val="black"/>
                </a:solidFill>
                <a:latin typeface="Arial" panose="020B0604020202020204" pitchFamily="34" charset="0"/>
                <a:cs typeface="Arial" panose="020B0604020202020204" pitchFamily="34" charset="0"/>
              </a:rPr>
              <a:t> Introduction</a:t>
            </a:r>
            <a:endParaRPr lang="en-US" sz="2800"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75820445"/>
              </p:ext>
            </p:extLst>
          </p:nvPr>
        </p:nvGraphicFramePr>
        <p:xfrm>
          <a:off x="938213" y="1397000"/>
          <a:ext cx="7619999" cy="5332095"/>
        </p:xfrm>
        <a:graphic>
          <a:graphicData uri="http://schemas.openxmlformats.org/drawingml/2006/table">
            <a:tbl>
              <a:tblPr firstRow="1" bandRow="1">
                <a:tableStyleId>{2D5ABB26-0587-4C30-8999-92F81FD0307C}</a:tableStyleId>
              </a:tblPr>
              <a:tblGrid>
                <a:gridCol w="1119187"/>
                <a:gridCol w="2147312"/>
                <a:gridCol w="2239034"/>
                <a:gridCol w="2114466"/>
              </a:tblGrid>
              <a:tr h="636650">
                <a:tc>
                  <a:txBody>
                    <a:bodyPr/>
                    <a:lstStyle/>
                    <a:p>
                      <a:r>
                        <a:rPr lang="en-US" sz="1200" b="1" dirty="0" smtClean="0">
                          <a:latin typeface="Arial" panose="020B0604020202020204" pitchFamily="34" charset="0"/>
                          <a:cs typeface="Arial" panose="020B0604020202020204" pitchFamily="34" charset="0"/>
                        </a:rPr>
                        <a:t>Overview</a:t>
                      </a:r>
                      <a:endParaRPr lang="en-US" sz="1200" b="1" dirty="0">
                        <a:latin typeface="Arial" panose="020B0604020202020204" pitchFamily="34" charset="0"/>
                        <a:cs typeface="Arial" panose="020B0604020202020204" pitchFamily="34" charset="0"/>
                      </a:endParaRPr>
                    </a:p>
                  </a:txBody>
                  <a:tcPr/>
                </a:tc>
                <a:tc gridSpan="3">
                  <a:txBody>
                    <a:bodyPr/>
                    <a:lstStyle/>
                    <a:p>
                      <a:r>
                        <a:rPr lang="en-US" sz="1200" dirty="0" err="1" smtClean="0">
                          <a:latin typeface="Arial" panose="020B0604020202020204" pitchFamily="34" charset="0"/>
                          <a:cs typeface="Arial" panose="020B0604020202020204" pitchFamily="34" charset="0"/>
                        </a:rPr>
                        <a:t>Qorval</a:t>
                      </a:r>
                      <a:r>
                        <a:rPr lang="en-US" sz="1200" dirty="0" smtClean="0">
                          <a:latin typeface="Arial" panose="020B0604020202020204" pitchFamily="34" charset="0"/>
                          <a:cs typeface="Arial" panose="020B0604020202020204" pitchFamily="34" charset="0"/>
                        </a:rPr>
                        <a:t> is a</a:t>
                      </a:r>
                      <a:r>
                        <a:rPr lang="en-US" sz="1200" baseline="0" dirty="0" smtClean="0">
                          <a:latin typeface="Arial" panose="020B0604020202020204" pitchFamily="34" charset="0"/>
                          <a:cs typeface="Arial" panose="020B0604020202020204" pitchFamily="34" charset="0"/>
                        </a:rPr>
                        <a:t> leading US-based business consulting and advisory firm focused on optimizing corporate performance through an integrated and global approach that leverages our unique blend of expertise and experience</a:t>
                      </a:r>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sz="1200" dirty="0">
                        <a:latin typeface="Arial" panose="020B0604020202020204" pitchFamily="34" charset="0"/>
                        <a:cs typeface="Arial" panose="020B0604020202020204" pitchFamily="34" charset="0"/>
                      </a:endParaRPr>
                    </a:p>
                  </a:txBody>
                  <a:tcPr/>
                </a:tc>
              </a:tr>
              <a:tr h="212217">
                <a:tc>
                  <a:txBody>
                    <a:bodyPr/>
                    <a:lstStyle/>
                    <a:p>
                      <a:endParaRPr lang="en-US" sz="8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gridSpan="3">
                  <a:txBody>
                    <a:bodyPr/>
                    <a:lstStyle/>
                    <a:p>
                      <a:endParaRPr lang="en-US" sz="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2735">
                <a:tc>
                  <a:txBody>
                    <a:bodyPr/>
                    <a:lstStyle/>
                    <a:p>
                      <a:r>
                        <a:rPr lang="en-US" sz="1200" b="1" dirty="0" smtClean="0">
                          <a:latin typeface="Arial" panose="020B0604020202020204" pitchFamily="34" charset="0"/>
                          <a:cs typeface="Arial" panose="020B0604020202020204" pitchFamily="34" charset="0"/>
                        </a:rPr>
                        <a:t>Services</a:t>
                      </a:r>
                      <a:r>
                        <a:rPr lang="en-US" sz="1200" b="1" baseline="0" dirty="0" smtClean="0">
                          <a:latin typeface="Arial" panose="020B0604020202020204" pitchFamily="34" charset="0"/>
                          <a:cs typeface="Arial" panose="020B0604020202020204" pitchFamily="34" charset="0"/>
                        </a:rPr>
                        <a:t> /</a:t>
                      </a:r>
                    </a:p>
                    <a:p>
                      <a:r>
                        <a:rPr lang="en-US" sz="1200" b="1" baseline="0" dirty="0" smtClean="0">
                          <a:latin typeface="Arial" panose="020B0604020202020204" pitchFamily="34" charset="0"/>
                          <a:cs typeface="Arial" panose="020B0604020202020204" pitchFamily="34" charset="0"/>
                        </a:rPr>
                        <a:t>Solutions</a:t>
                      </a:r>
                      <a:endParaRPr lang="en-US" sz="1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Analytics</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Debt Negotiation</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Merger Integration</a:t>
                      </a:r>
                    </a:p>
                  </a:txBody>
                  <a:tcPr marL="9525" marR="9525" marT="9525" marB="0" anchor="ctr">
                    <a:lnT w="12700" cap="flat" cmpd="sng" algn="ctr">
                      <a:solidFill>
                        <a:schemeClr val="tx1"/>
                      </a:solidFill>
                      <a:prstDash val="solid"/>
                      <a:round/>
                      <a:headEnd type="none" w="med" len="med"/>
                      <a:tailEnd type="none" w="med" len="med"/>
                    </a:lnT>
                  </a:tcPr>
                </a:tc>
              </a:tr>
              <a:tr h="272850">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Asset Sales</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Due Diligence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Operational Improvement</a:t>
                      </a:r>
                    </a:p>
                  </a:txBody>
                  <a:tcPr marL="9525" marR="9525" marT="9525" marB="0" anchor="ctr"/>
                </a:tc>
              </a:tr>
              <a:tr h="272850">
                <a:tc>
                  <a:txBody>
                    <a:bodyPr/>
                    <a:lstStyle/>
                    <a:p>
                      <a:endParaRPr lang="en-US" sz="1200" b="1">
                        <a:latin typeface="Arial" panose="020B0604020202020204" pitchFamily="34" charset="0"/>
                        <a:cs typeface="Arial" panose="020B0604020202020204" pitchFamily="34" charset="0"/>
                      </a:endParaRPr>
                    </a:p>
                  </a:txBody>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Business Plan Assessment</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Executive Leadership</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Organizational Improvement</a:t>
                      </a:r>
                    </a:p>
                  </a:txBody>
                  <a:tcPr marL="9525" marR="9525" marT="9525" marB="0" anchor="ctr"/>
                </a:tc>
              </a:tr>
              <a:tr h="272850">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Complex Creditor Negotiation</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Insolvency / Bankruptcy</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Project Implementation</a:t>
                      </a:r>
                    </a:p>
                  </a:txBody>
                  <a:tcPr marL="9525" marR="9525" marT="9525" marB="0" anchor="ctr"/>
                </a:tc>
              </a:tr>
              <a:tr h="272850">
                <a:tc>
                  <a:txBody>
                    <a:bodyPr/>
                    <a:lstStyle/>
                    <a:p>
                      <a:endParaRPr lang="en-US" sz="1200" b="1">
                        <a:latin typeface="Arial" panose="020B0604020202020204" pitchFamily="34" charset="0"/>
                        <a:cs typeface="Arial" panose="020B0604020202020204" pitchFamily="34" charset="0"/>
                      </a:endParaRPr>
                    </a:p>
                  </a:txBody>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Corporate Finance</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Interim Management</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Recovery / Transformation </a:t>
                      </a:r>
                    </a:p>
                  </a:txBody>
                  <a:tcPr marL="9525" marR="9525" marT="9525" marB="0" anchor="ctr"/>
                </a:tc>
              </a:tr>
              <a:tr h="272850">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Creditor Recovery</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Liquidity / Investment Sourcing</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Strategic Improvement</a:t>
                      </a:r>
                    </a:p>
                  </a:txBody>
                  <a:tcPr marL="9525" marR="9525" marT="9525" marB="0" anchor="ctr"/>
                </a:tc>
              </a:tr>
              <a:tr h="373274">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Crisis / Turnaround </a:t>
                      </a: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Management</a:t>
                      </a:r>
                    </a:p>
                  </a:txBody>
                  <a:tcPr marL="9525" marR="9525" marT="9525" marB="0" anchor="ctr"/>
                </a:tc>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M&amp;A / </a:t>
                      </a:r>
                      <a:r>
                        <a:rPr lang="en-US" sz="1200" b="0" i="0" u="none" strike="noStrike" dirty="0" err="1">
                          <a:solidFill>
                            <a:srgbClr val="000000"/>
                          </a:solidFill>
                          <a:effectLst/>
                          <a:latin typeface="Arial" panose="020B0604020202020204" pitchFamily="34" charset="0"/>
                          <a:cs typeface="Arial" panose="020B0604020202020204" pitchFamily="34" charset="0"/>
                        </a:rPr>
                        <a:t>Strrategic</a:t>
                      </a:r>
                      <a:r>
                        <a:rPr lang="en-US" sz="1200" b="0" i="0" u="none" strike="noStrike" dirty="0">
                          <a:solidFill>
                            <a:srgbClr val="000000"/>
                          </a:solidFill>
                          <a:effectLst/>
                          <a:latin typeface="Arial" panose="020B0604020202020204" pitchFamily="34" charset="0"/>
                          <a:cs typeface="Arial" panose="020B0604020202020204" pitchFamily="34" charset="0"/>
                        </a:rPr>
                        <a:t> Alliances</a:t>
                      </a:r>
                    </a:p>
                  </a:txBody>
                  <a:tcPr marL="9525" marR="9525" marT="9525" marB="0" anchor="ctr"/>
                </a:tc>
                <a:tc>
                  <a:txBody>
                    <a:bodyPr/>
                    <a:lstStyle/>
                    <a:p>
                      <a:pPr algn="l" fontAlgn="b"/>
                      <a:r>
                        <a:rPr lang="en-US" sz="1200" b="0" i="0" u="none" strike="noStrike" dirty="0" smtClean="0">
                          <a:solidFill>
                            <a:srgbClr val="000000"/>
                          </a:solidFill>
                          <a:effectLst/>
                          <a:latin typeface="Arial" panose="020B0604020202020204" pitchFamily="34" charset="0"/>
                          <a:cs typeface="Arial" panose="020B0604020202020204" pitchFamily="34" charset="0"/>
                        </a:rPr>
                        <a:t>Wind Down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r>
              <a:tr h="212217">
                <a:tc>
                  <a:txBody>
                    <a:bodyPr/>
                    <a:lstStyle/>
                    <a:p>
                      <a:endParaRPr lang="en-US" sz="8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73274">
                <a:tc>
                  <a:txBody>
                    <a:bodyPr/>
                    <a:lstStyle/>
                    <a:p>
                      <a:r>
                        <a:rPr lang="en-US" sz="1200" b="1" dirty="0" smtClean="0">
                          <a:latin typeface="Arial" panose="020B0604020202020204" pitchFamily="34" charset="0"/>
                          <a:cs typeface="Arial" panose="020B0604020202020204" pitchFamily="34" charset="0"/>
                        </a:rPr>
                        <a:t>Industries</a:t>
                      </a:r>
                      <a:endParaRPr lang="en-US" sz="1200" b="1" dirty="0">
                        <a:latin typeface="Arial" panose="020B0604020202020204" pitchFamily="34" charset="0"/>
                        <a:cs typeface="Arial" panose="020B0604020202020204" pitchFamily="34" charset="0"/>
                      </a:endParaRPr>
                    </a:p>
                  </a:txBody>
                  <a:tcPr anchor="b">
                    <a:lnT w="12700" cap="flat" cmpd="sng" algn="ctr">
                      <a:solidFill>
                        <a:schemeClr val="tx1"/>
                      </a:solidFill>
                      <a:prstDash val="solid"/>
                      <a:round/>
                      <a:headEnd type="none" w="med" len="med"/>
                      <a:tailEnd type="none" w="med" len="med"/>
                    </a:lnT>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Automotive / Auto Supplier</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Hospitality/Leisure</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Real Estate / Construction / Engineering</a:t>
                      </a:r>
                    </a:p>
                  </a:txBody>
                  <a:tcPr marL="9525" marR="9525" marT="9525" marB="0" anchor="ctr">
                    <a:lnT w="12700" cap="flat" cmpd="sng" algn="ctr">
                      <a:solidFill>
                        <a:schemeClr val="tx1"/>
                      </a:solidFill>
                      <a:prstDash val="solid"/>
                      <a:round/>
                      <a:headEnd type="none" w="med" len="med"/>
                      <a:tailEnd type="none" w="med" len="med"/>
                    </a:lnT>
                  </a:tcPr>
                </a:tc>
              </a:tr>
              <a:tr h="373274">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Banking / Financial Services / Insurance</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Manufacturing</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Restaurant / Food Services</a:t>
                      </a:r>
                    </a:p>
                  </a:txBody>
                  <a:tcPr marL="9525" marR="9525" marT="9525" marB="0" anchor="ctr"/>
                </a:tc>
              </a:tr>
              <a:tr h="272850">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Consumer Products</a:t>
                      </a:r>
                    </a:p>
                  </a:txBody>
                  <a:tcPr marL="9525" marR="9525" marT="9525" marB="0" anchor="ctr"/>
                </a:tc>
                <a:tc>
                  <a:txBody>
                    <a:bodyPr/>
                    <a:lstStyle/>
                    <a:p>
                      <a:pPr marL="0" algn="l" defTabSz="914400" rtl="0" eaLnBrk="1" fontAlgn="b" latinLnBrk="0" hangingPunct="1"/>
                      <a:r>
                        <a:rPr lang="en-US" sz="1200" b="0" i="0" u="none" strike="noStrike" kern="1200" dirty="0" smtClean="0">
                          <a:solidFill>
                            <a:srgbClr val="000000"/>
                          </a:solidFill>
                          <a:effectLst/>
                          <a:latin typeface="Arial" panose="020B0604020202020204" pitchFamily="34" charset="0"/>
                          <a:ea typeface="+mn-ea"/>
                          <a:cs typeface="Arial" panose="020B0604020202020204" pitchFamily="34" charset="0"/>
                        </a:rPr>
                        <a:t>Maritime</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algn="l" defTabSz="914400" rtl="0" eaLnBrk="1" fontAlgn="b" latinLnBrk="0" hangingPunct="1"/>
                      <a:r>
                        <a:rPr lang="en-US" sz="1200" b="0" i="0" u="none" strike="noStrike" kern="1200">
                          <a:solidFill>
                            <a:srgbClr val="000000"/>
                          </a:solidFill>
                          <a:effectLst/>
                          <a:latin typeface="Arial" panose="020B0604020202020204" pitchFamily="34" charset="0"/>
                          <a:ea typeface="+mn-ea"/>
                          <a:cs typeface="Arial" panose="020B0604020202020204" pitchFamily="34" charset="0"/>
                        </a:rPr>
                        <a:t>Retail</a:t>
                      </a:r>
                    </a:p>
                  </a:txBody>
                  <a:tcPr marL="9525" marR="9525" marT="9525" marB="0" anchor="ctr"/>
                </a:tc>
              </a:tr>
              <a:tr h="272850">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Energy / Utilities / Telecom</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Media / Entertainment</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Technology</a:t>
                      </a:r>
                    </a:p>
                  </a:txBody>
                  <a:tcPr marL="9525" marR="9525" marT="9525" marB="0" anchor="ctr"/>
                </a:tc>
              </a:tr>
              <a:tr h="272850">
                <a:tc>
                  <a:txBody>
                    <a:bodyPr/>
                    <a:lstStyle/>
                    <a:p>
                      <a:endParaRPr lang="en-US" sz="1200" b="1" dirty="0">
                        <a:latin typeface="Arial" panose="020B0604020202020204" pitchFamily="34" charset="0"/>
                        <a:cs typeface="Arial" panose="020B0604020202020204" pitchFamily="34" charset="0"/>
                      </a:endParaRPr>
                    </a:p>
                  </a:txBody>
                  <a:tcP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Healthcare</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Private Equity</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Transportation / Infrastructure</a:t>
                      </a:r>
                    </a:p>
                  </a:txBody>
                  <a:tcPr marL="9525" marR="9525" marT="9525" marB="0" anchor="ctr"/>
                </a:tc>
              </a:tr>
              <a:tr h="212217">
                <a:tc>
                  <a:txBody>
                    <a:bodyPr/>
                    <a:lstStyle/>
                    <a:p>
                      <a:endParaRPr lang="en-US" sz="8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8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r>
              <a:tr h="272850">
                <a:tc>
                  <a:txBody>
                    <a:bodyPr/>
                    <a:lstStyle/>
                    <a:p>
                      <a:r>
                        <a:rPr lang="en-US" sz="1200" b="1" dirty="0" smtClean="0">
                          <a:latin typeface="Arial" panose="020B0604020202020204" pitchFamily="34" charset="0"/>
                          <a:cs typeface="Arial" panose="020B0604020202020204" pitchFamily="34" charset="0"/>
                        </a:rPr>
                        <a:t>Geographies</a:t>
                      </a:r>
                      <a:endParaRPr lang="en-US" sz="1200" b="1"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l"/>
                      <a:r>
                        <a:rPr lang="en-US" sz="1200" dirty="0" smtClean="0">
                          <a:latin typeface="Arial" panose="020B0604020202020204" pitchFamily="34" charset="0"/>
                          <a:cs typeface="Arial" panose="020B0604020202020204" pitchFamily="34" charset="0"/>
                        </a:rPr>
                        <a:t>Headquarters</a:t>
                      </a:r>
                      <a:r>
                        <a:rPr lang="en-US" sz="1200" baseline="0" dirty="0" smtClean="0">
                          <a:latin typeface="Arial" panose="020B0604020202020204" pitchFamily="34" charset="0"/>
                          <a:cs typeface="Arial" panose="020B0604020202020204" pitchFamily="34" charset="0"/>
                        </a:rPr>
                        <a:t> – Florida</a:t>
                      </a:r>
                      <a:endParaRPr lang="en-US" sz="1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l"/>
                      <a:r>
                        <a:rPr lang="en-US" sz="1200" dirty="0" smtClean="0">
                          <a:latin typeface="Arial" panose="020B0604020202020204" pitchFamily="34" charset="0"/>
                          <a:cs typeface="Arial" panose="020B0604020202020204" pitchFamily="34" charset="0"/>
                        </a:rPr>
                        <a:t>Business</a:t>
                      </a:r>
                      <a:r>
                        <a:rPr lang="en-US" sz="1200" baseline="0" dirty="0" smtClean="0">
                          <a:latin typeface="Arial" panose="020B0604020202020204" pitchFamily="34" charset="0"/>
                          <a:cs typeface="Arial" panose="020B0604020202020204" pitchFamily="34" charset="0"/>
                        </a:rPr>
                        <a:t> Activities - Global</a:t>
                      </a:r>
                      <a:endParaRPr lang="en-US" sz="1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endParaRPr lang="en-US" sz="120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r>
            </a:tbl>
          </a:graphicData>
        </a:graphic>
      </p:graphicFrame>
      <p:sp>
        <p:nvSpPr>
          <p:cNvPr id="4" name="Slide Number Placeholder 3"/>
          <p:cNvSpPr>
            <a:spLocks noGrp="1"/>
          </p:cNvSpPr>
          <p:nvPr>
            <p:ph type="sldNum" sz="quarter" idx="12"/>
          </p:nvPr>
        </p:nvSpPr>
        <p:spPr/>
        <p:txBody>
          <a:bodyPr/>
          <a:lstStyle/>
          <a:p>
            <a:fld id="{4C6F0473-B436-4FE2-9BA8-6EA5EE453019}" type="slidenum">
              <a:rPr lang="en-US" smtClean="0"/>
              <a:t>8</a:t>
            </a:fld>
            <a:endParaRPr lang="en-US"/>
          </a:p>
        </p:txBody>
      </p:sp>
    </p:spTree>
    <p:extLst>
      <p:ext uri="{BB962C8B-B14F-4D97-AF65-F5344CB8AC3E}">
        <p14:creationId xmlns:p14="http://schemas.microsoft.com/office/powerpoint/2010/main" val="263813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30559</TotalTime>
  <Words>6226</Words>
  <Application>Microsoft Office PowerPoint</Application>
  <PresentationFormat>On-screen Show (4:3)</PresentationFormat>
  <Paragraphs>650</Paragraphs>
  <Slides>37</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REPRESENTATIVE  ENGAGEMENTS</vt:lpstr>
      <vt:lpstr>PowerPoint Presentation</vt:lpstr>
      <vt:lpstr>Qorval Leadership  </vt:lpstr>
      <vt:lpstr>PowerPoint Presentation</vt:lpstr>
      <vt:lpstr>Qorval Leadership</vt:lpstr>
      <vt:lpstr>Qorval Leadership</vt:lpstr>
      <vt:lpstr>Qorval Leadership</vt:lpstr>
      <vt:lpstr>PowerPoint Presentation</vt:lpstr>
      <vt:lpstr>PowerPoint Presentation</vt:lpstr>
      <vt:lpstr>PowerPoint Presentation</vt:lpstr>
      <vt:lpstr>PowerPoint Presentation</vt:lpstr>
      <vt:lpstr>Case study:  avborne, inc.</vt:lpstr>
      <vt:lpstr>CASE STUDY: ADS LOGISTICS, LLC</vt:lpstr>
      <vt:lpstr>CASE STUDY: RINKER BOATS/GODFREY MARINE </vt:lpstr>
      <vt:lpstr>CASE STUDY: nautic global group</vt:lpstr>
      <vt:lpstr>CASE STUDY:  BUILDING MATERIALS RETAILER/DISTRIBUTOR</vt:lpstr>
      <vt:lpstr>CASE STUDY:  FLIGHT OPTIONS</vt:lpstr>
      <vt:lpstr>Case study:  American asphalt &amp; grading company</vt:lpstr>
      <vt:lpstr>Case study:  WOLF Home PRODUCTS </vt:lpstr>
      <vt:lpstr>Case study:  brown jordan international</vt:lpstr>
      <vt:lpstr>CASE STUDY: Community Bank</vt:lpstr>
      <vt:lpstr>CASE STUDY: AgriBioTech, Inc. </vt:lpstr>
      <vt:lpstr>PowerPoint Presentation</vt:lpstr>
      <vt:lpstr>Key TEAM MEMBERS </vt:lpstr>
      <vt:lpstr>Key TEAM MEMBERS </vt:lpstr>
      <vt:lpstr>Key TEAM MEMBERS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Schwartz</dc:creator>
  <cp:lastModifiedBy>paulsl8er</cp:lastModifiedBy>
  <cp:revision>1716</cp:revision>
  <cp:lastPrinted>2016-09-26T20:37:15Z</cp:lastPrinted>
  <dcterms:created xsi:type="dcterms:W3CDTF">2014-06-17T20:28:42Z</dcterms:created>
  <dcterms:modified xsi:type="dcterms:W3CDTF">2016-11-16T18:06:58Z</dcterms:modified>
</cp:coreProperties>
</file>