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18" r:id="rId3"/>
    <p:sldMasterId id="2147483741" r:id="rId4"/>
  </p:sldMasterIdLst>
  <p:notesMasterIdLst>
    <p:notesMasterId r:id="rId15"/>
  </p:notesMasterIdLst>
  <p:sldIdLst>
    <p:sldId id="257" r:id="rId5"/>
    <p:sldId id="258" r:id="rId6"/>
    <p:sldId id="261" r:id="rId7"/>
    <p:sldId id="262" r:id="rId8"/>
    <p:sldId id="263" r:id="rId9"/>
    <p:sldId id="266" r:id="rId10"/>
    <p:sldId id="264" r:id="rId11"/>
    <p:sldId id="267"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3" d="100"/>
          <a:sy n="113"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3655560496798"/>
          <c:y val="2.667981570796801E-2"/>
          <c:w val="0.87357440785018148"/>
          <c:h val="0.79079341109758527"/>
        </c:manualLayout>
      </c:layout>
      <c:barChart>
        <c:barDir val="col"/>
        <c:grouping val="clustered"/>
        <c:varyColors val="0"/>
        <c:ser>
          <c:idx val="1"/>
          <c:order val="0"/>
          <c:tx>
            <c:strRef>
              <c:f>Sheet1!$B$1</c:f>
              <c:strCache>
                <c:ptCount val="1"/>
                <c:pt idx="0">
                  <c:v>Column1</c:v>
                </c:pt>
              </c:strCache>
            </c:strRef>
          </c:tx>
          <c:spPr>
            <a:solidFill>
              <a:schemeClr val="accent1"/>
            </a:solidFill>
            <a:ln w="12700">
              <a:solidFill>
                <a:schemeClr val="tx1"/>
              </a:solidFill>
            </a:ln>
          </c:spPr>
          <c:invertIfNegative val="0"/>
          <c:dLbls>
            <c:dLbl>
              <c:idx val="0"/>
              <c:layout>
                <c:manualLayout>
                  <c:x val="-9.1220079335132508E-3"/>
                  <c:y val="2.670521299980618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764350522612072E-2"/>
                  <c:y val="-8.7144946484351205E-1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642342589098793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1Q 2016</c:v>
                </c:pt>
                <c:pt idx="1">
                  <c:v>2Q 2016</c:v>
                </c:pt>
                <c:pt idx="2">
                  <c:v>3Q 2016</c:v>
                </c:pt>
                <c:pt idx="3">
                  <c:v>4Q 2016</c:v>
                </c:pt>
                <c:pt idx="4">
                  <c:v>1Q 2017</c:v>
                </c:pt>
              </c:strCache>
            </c:strRef>
          </c:cat>
          <c:val>
            <c:numRef>
              <c:f>Sheet1!$B$2:$B$6</c:f>
            </c:numRef>
          </c:val>
        </c:ser>
        <c:ser>
          <c:idx val="3"/>
          <c:order val="1"/>
          <c:tx>
            <c:strRef>
              <c:f>Sheet1!$C$1</c:f>
              <c:strCache>
                <c:ptCount val="1"/>
                <c:pt idx="0">
                  <c:v>Net Interest Margin</c:v>
                </c:pt>
              </c:strCache>
            </c:strRef>
          </c:tx>
          <c:spPr>
            <a:solidFill>
              <a:srgbClr val="FEBD3B"/>
            </a:solidFill>
            <a:ln w="12700">
              <a:solidFill>
                <a:schemeClr val="tx1"/>
              </a:solidFill>
            </a:ln>
          </c:spPr>
          <c:invertIfNegative val="0"/>
          <c:dLbls>
            <c:dLbl>
              <c:idx val="2"/>
              <c:layout>
                <c:manualLayout>
                  <c:x val="7.5066224341060065E-3"/>
                  <c:y val="-7.526865219706944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1Q 2016</c:v>
                </c:pt>
                <c:pt idx="1">
                  <c:v>2Q 2016</c:v>
                </c:pt>
                <c:pt idx="2">
                  <c:v>3Q 2016</c:v>
                </c:pt>
                <c:pt idx="3">
                  <c:v>4Q 2016</c:v>
                </c:pt>
                <c:pt idx="4">
                  <c:v>1Q 2017</c:v>
                </c:pt>
              </c:strCache>
            </c:strRef>
          </c:cat>
          <c:val>
            <c:numRef>
              <c:f>Sheet1!$C$2:$C$6</c:f>
              <c:numCache>
                <c:formatCode>0.00%</c:formatCode>
                <c:ptCount val="5"/>
                <c:pt idx="0">
                  <c:v>4.3700000000000003E-2</c:v>
                </c:pt>
                <c:pt idx="1">
                  <c:v>4.2700000000000002E-2</c:v>
                </c:pt>
                <c:pt idx="2">
                  <c:v>4.1799999999999997E-2</c:v>
                </c:pt>
                <c:pt idx="3">
                  <c:v>4.0899999999999999E-2</c:v>
                </c:pt>
                <c:pt idx="4">
                  <c:v>4.2000000000000003E-2</c:v>
                </c:pt>
              </c:numCache>
            </c:numRef>
          </c:val>
        </c:ser>
        <c:dLbls>
          <c:showLegendKey val="0"/>
          <c:showVal val="0"/>
          <c:showCatName val="0"/>
          <c:showSerName val="0"/>
          <c:showPercent val="0"/>
          <c:showBubbleSize val="0"/>
        </c:dLbls>
        <c:gapWidth val="150"/>
        <c:axId val="208314064"/>
        <c:axId val="208315632"/>
      </c:barChart>
      <c:lineChart>
        <c:grouping val="standard"/>
        <c:varyColors val="0"/>
        <c:ser>
          <c:idx val="0"/>
          <c:order val="2"/>
          <c:tx>
            <c:strRef>
              <c:f>Sheet1!$D$1</c:f>
              <c:strCache>
                <c:ptCount val="1"/>
                <c:pt idx="0">
                  <c:v>*Net Interest Income includes Amortization of IA</c:v>
                </c:pt>
              </c:strCache>
            </c:strRef>
          </c:tx>
          <c:spPr>
            <a:ln w="34925"/>
          </c:spPr>
          <c:marker>
            <c:symbol val="circle"/>
            <c:size val="7"/>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1Q 2016</c:v>
                </c:pt>
                <c:pt idx="1">
                  <c:v>2Q 2016</c:v>
                </c:pt>
                <c:pt idx="2">
                  <c:v>3Q 2016</c:v>
                </c:pt>
                <c:pt idx="3">
                  <c:v>4Q 2016</c:v>
                </c:pt>
                <c:pt idx="4">
                  <c:v>1Q 2017</c:v>
                </c:pt>
              </c:strCache>
            </c:strRef>
          </c:cat>
          <c:val>
            <c:numRef>
              <c:f>Sheet1!$D$2:$D$6</c:f>
            </c:numRef>
          </c:val>
          <c:smooth val="0"/>
        </c:ser>
        <c:ser>
          <c:idx val="2"/>
          <c:order val="3"/>
          <c:tx>
            <c:strRef>
              <c:f>Sheet1!$E$1</c:f>
              <c:strCache>
                <c:ptCount val="1"/>
                <c:pt idx="0">
                  <c:v>Net Interest Income</c:v>
                </c:pt>
              </c:strCache>
            </c:strRef>
          </c:tx>
          <c:spPr>
            <a:ln>
              <a:solidFill>
                <a:srgbClr val="043673"/>
              </a:solidFill>
            </a:ln>
          </c:spPr>
          <c:marker>
            <c:symbol val="circle"/>
            <c:size val="7"/>
            <c:spPr>
              <a:solidFill>
                <a:srgbClr val="043673"/>
              </a:solidFill>
              <a:ln>
                <a:noFill/>
              </a:ln>
            </c:spPr>
          </c:marker>
          <c:dLbls>
            <c:dLbl>
              <c:idx val="3"/>
              <c:layout>
                <c:manualLayout>
                  <c:x val="-5.8799002660465935E-2"/>
                  <c:y val="-5.25014756174106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263783569468038E-2"/>
                  <c:y val="-3.8098626262883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1Q 2016</c:v>
                </c:pt>
                <c:pt idx="1">
                  <c:v>2Q 2016</c:v>
                </c:pt>
                <c:pt idx="2">
                  <c:v>3Q 2016</c:v>
                </c:pt>
                <c:pt idx="3">
                  <c:v>4Q 2016</c:v>
                </c:pt>
                <c:pt idx="4">
                  <c:v>1Q 2017</c:v>
                </c:pt>
              </c:strCache>
            </c:strRef>
          </c:cat>
          <c:val>
            <c:numRef>
              <c:f>Sheet1!$E$2:$E$6</c:f>
              <c:numCache>
                <c:formatCode>_("$"* #,##0.0_);_("$"* \(#,##0.0\);_("$"* "-"??_);_(@_)</c:formatCode>
                <c:ptCount val="5"/>
                <c:pt idx="0">
                  <c:v>81.599999999999994</c:v>
                </c:pt>
                <c:pt idx="1">
                  <c:v>81.400000000000006</c:v>
                </c:pt>
                <c:pt idx="2">
                  <c:v>81.199999999999989</c:v>
                </c:pt>
                <c:pt idx="3">
                  <c:v>80.599999999999994</c:v>
                </c:pt>
                <c:pt idx="4">
                  <c:v>97.4</c:v>
                </c:pt>
              </c:numCache>
            </c:numRef>
          </c:val>
          <c:smooth val="0"/>
        </c:ser>
        <c:dLbls>
          <c:showLegendKey val="0"/>
          <c:showVal val="0"/>
          <c:showCatName val="0"/>
          <c:showSerName val="0"/>
          <c:showPercent val="0"/>
          <c:showBubbleSize val="0"/>
        </c:dLbls>
        <c:marker val="1"/>
        <c:smooth val="0"/>
        <c:axId val="161389928"/>
        <c:axId val="161390712"/>
      </c:lineChart>
      <c:catAx>
        <c:axId val="208314064"/>
        <c:scaling>
          <c:orientation val="minMax"/>
        </c:scaling>
        <c:delete val="0"/>
        <c:axPos val="b"/>
        <c:numFmt formatCode="General" sourceLinked="0"/>
        <c:majorTickMark val="out"/>
        <c:minorTickMark val="none"/>
        <c:tickLblPos val="nextTo"/>
        <c:crossAx val="208315632"/>
        <c:crosses val="autoZero"/>
        <c:auto val="1"/>
        <c:lblAlgn val="ctr"/>
        <c:lblOffset val="100"/>
        <c:noMultiLvlLbl val="0"/>
      </c:catAx>
      <c:valAx>
        <c:axId val="208315632"/>
        <c:scaling>
          <c:orientation val="minMax"/>
          <c:max val="5.000000000000001E-2"/>
          <c:min val="3.500000000000001E-2"/>
        </c:scaling>
        <c:delete val="0"/>
        <c:axPos val="l"/>
        <c:numFmt formatCode="0.00%" sourceLinked="1"/>
        <c:majorTickMark val="out"/>
        <c:minorTickMark val="none"/>
        <c:tickLblPos val="nextTo"/>
        <c:spPr>
          <a:noFill/>
        </c:spPr>
        <c:txPr>
          <a:bodyPr/>
          <a:lstStyle/>
          <a:p>
            <a:pPr>
              <a:defRPr sz="1400"/>
            </a:pPr>
            <a:endParaRPr lang="en-US"/>
          </a:p>
        </c:txPr>
        <c:crossAx val="208314064"/>
        <c:crosses val="autoZero"/>
        <c:crossBetween val="between"/>
        <c:majorUnit val="5.000000000000001E-3"/>
      </c:valAx>
      <c:valAx>
        <c:axId val="161390712"/>
        <c:scaling>
          <c:orientation val="minMax"/>
          <c:max val="100"/>
          <c:min val="45"/>
        </c:scaling>
        <c:delete val="0"/>
        <c:axPos val="r"/>
        <c:numFmt formatCode="_(&quot;$&quot;* #,##0.0_);_(&quot;$&quot;* \(#,##0.0\);_(&quot;$&quot;* &quot;-&quot;??_);_(@_)" sourceLinked="1"/>
        <c:majorTickMark val="out"/>
        <c:minorTickMark val="none"/>
        <c:tickLblPos val="nextTo"/>
        <c:txPr>
          <a:bodyPr/>
          <a:lstStyle/>
          <a:p>
            <a:pPr>
              <a:defRPr sz="1400"/>
            </a:pPr>
            <a:endParaRPr lang="en-US"/>
          </a:p>
        </c:txPr>
        <c:crossAx val="161389928"/>
        <c:crosses val="max"/>
        <c:crossBetween val="between"/>
        <c:majorUnit val="10"/>
      </c:valAx>
      <c:catAx>
        <c:axId val="161389928"/>
        <c:scaling>
          <c:orientation val="minMax"/>
        </c:scaling>
        <c:delete val="1"/>
        <c:axPos val="b"/>
        <c:numFmt formatCode="General" sourceLinked="1"/>
        <c:majorTickMark val="out"/>
        <c:minorTickMark val="none"/>
        <c:tickLblPos val="nextTo"/>
        <c:crossAx val="161390712"/>
        <c:crosses val="autoZero"/>
        <c:auto val="1"/>
        <c:lblAlgn val="ctr"/>
        <c:lblOffset val="100"/>
        <c:noMultiLvlLbl val="0"/>
      </c:catAx>
      <c:spPr>
        <a:noFill/>
      </c:spPr>
    </c:plotArea>
    <c:legend>
      <c:legendPos val="b"/>
      <c:layout>
        <c:manualLayout>
          <c:xMode val="edge"/>
          <c:yMode val="edge"/>
          <c:x val="1.4944769953015673E-2"/>
          <c:y val="0.90462776825639102"/>
          <c:w val="0.98505523004698436"/>
          <c:h val="9.5372231743608996E-2"/>
        </c:manualLayout>
      </c:layout>
      <c:overlay val="0"/>
      <c:txPr>
        <a:bodyPr/>
        <a:lstStyle/>
        <a:p>
          <a:pPr>
            <a:defRPr sz="12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3655560496798"/>
          <c:y val="5.0033417176799613E-2"/>
          <c:w val="0.87357440785018148"/>
          <c:h val="0.74064015113331316"/>
        </c:manualLayout>
      </c:layout>
      <c:barChart>
        <c:barDir val="col"/>
        <c:grouping val="clustered"/>
        <c:varyColors val="0"/>
        <c:ser>
          <c:idx val="0"/>
          <c:order val="0"/>
          <c:tx>
            <c:strRef>
              <c:f>Sheet1!$B$1</c:f>
              <c:strCache>
                <c:ptCount val="1"/>
                <c:pt idx="0">
                  <c:v>Efficiency Ratio</c:v>
                </c:pt>
              </c:strCache>
            </c:strRef>
          </c:tx>
          <c:spPr>
            <a:solidFill>
              <a:srgbClr val="FEBD3B"/>
            </a:solidFill>
            <a:ln>
              <a:solidFill>
                <a:srgbClr val="FEBD3B"/>
              </a:solidFill>
            </a:ln>
          </c:spPr>
          <c:invertIfNegative val="0"/>
          <c:dLbls>
            <c:dLbl>
              <c:idx val="1"/>
              <c:layout>
                <c:manualLayout>
                  <c:x val="2.9531192321889995E-3"/>
                  <c:y val="-2.187569814912646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fld id="{C133D329-E24A-4AE2-98CD-8DB605F8A8B2}"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60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1Q 2016</c:v>
                </c:pt>
                <c:pt idx="1">
                  <c:v>2Q 2016</c:v>
                </c:pt>
                <c:pt idx="2">
                  <c:v>3Q 2016</c:v>
                </c:pt>
                <c:pt idx="3">
                  <c:v>4Q 2016</c:v>
                </c:pt>
                <c:pt idx="4">
                  <c:v>1Q 2017</c:v>
                </c:pt>
              </c:strCache>
            </c:strRef>
          </c:cat>
          <c:val>
            <c:numRef>
              <c:f>Sheet1!$B$2:$B$6</c:f>
              <c:numCache>
                <c:formatCode>0.0%</c:formatCode>
                <c:ptCount val="5"/>
                <c:pt idx="0">
                  <c:v>0.64100000000000001</c:v>
                </c:pt>
                <c:pt idx="1">
                  <c:v>0.64500000000000002</c:v>
                </c:pt>
                <c:pt idx="2">
                  <c:v>0.623</c:v>
                </c:pt>
                <c:pt idx="3">
                  <c:v>0.65820000000000001</c:v>
                </c:pt>
                <c:pt idx="4">
                  <c:v>0.77500000000000002</c:v>
                </c:pt>
              </c:numCache>
            </c:numRef>
          </c:val>
        </c:ser>
        <c:ser>
          <c:idx val="1"/>
          <c:order val="1"/>
          <c:tx>
            <c:strRef>
              <c:f>Sheet1!$C$1</c:f>
              <c:strCache>
                <c:ptCount val="1"/>
                <c:pt idx="0">
                  <c:v>Adjusted    Efficiency Ratio </c:v>
                </c:pt>
              </c:strCache>
            </c:strRef>
          </c:tx>
          <c:spPr>
            <a:solidFill>
              <a:srgbClr val="043673"/>
            </a:solidFill>
            <a:ln>
              <a:solidFill>
                <a:srgbClr val="043673"/>
              </a:solidFill>
            </a:ln>
          </c:spPr>
          <c:invertIfNegative val="0"/>
          <c:dLbls>
            <c:dLbl>
              <c:idx val="0"/>
              <c:layout>
                <c:manualLayout>
                  <c:x val="2.2148394241417499E-2"/>
                  <c:y val="-2.187742064504371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195275009228498E-2"/>
                  <c:y val="4.01049833105423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71871539313399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76559616094499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335917312661499E-2"/>
                  <c:y val="0"/>
                </c:manualLayout>
              </c:layout>
              <c:tx>
                <c:rich>
                  <a:bodyPr/>
                  <a:lstStyle/>
                  <a:p>
                    <a:pPr>
                      <a:defRPr sz="1600" baseline="0">
                        <a:solidFill>
                          <a:srgbClr val="C00000"/>
                        </a:solidFill>
                      </a:defRPr>
                    </a:pPr>
                    <a:fld id="{E16122AE-3FCF-44B5-96EF-FE328C5D7AF1}" type="VALUE">
                      <a:rPr lang="en-US">
                        <a:solidFill>
                          <a:schemeClr val="tx1"/>
                        </a:solidFill>
                      </a:rPr>
                      <a:pPr>
                        <a:defRPr sz="1600" baseline="0">
                          <a:solidFill>
                            <a:srgbClr val="C00000"/>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1Q 2016</c:v>
                </c:pt>
                <c:pt idx="1">
                  <c:v>2Q 2016</c:v>
                </c:pt>
                <c:pt idx="2">
                  <c:v>3Q 2016</c:v>
                </c:pt>
                <c:pt idx="3">
                  <c:v>4Q 2016</c:v>
                </c:pt>
                <c:pt idx="4">
                  <c:v>1Q 2017</c:v>
                </c:pt>
              </c:strCache>
            </c:strRef>
          </c:cat>
          <c:val>
            <c:numRef>
              <c:f>Sheet1!$C$2:$C$6</c:f>
              <c:numCache>
                <c:formatCode>0.0%</c:formatCode>
                <c:ptCount val="5"/>
                <c:pt idx="0">
                  <c:v>0.63200000000000001</c:v>
                </c:pt>
                <c:pt idx="1">
                  <c:v>0.60799999999999998</c:v>
                </c:pt>
                <c:pt idx="2">
                  <c:v>0.61699999999999999</c:v>
                </c:pt>
                <c:pt idx="3">
                  <c:v>0.6159</c:v>
                </c:pt>
                <c:pt idx="4">
                  <c:v>0.62</c:v>
                </c:pt>
              </c:numCache>
            </c:numRef>
          </c:val>
        </c:ser>
        <c:dLbls>
          <c:showLegendKey val="0"/>
          <c:showVal val="0"/>
          <c:showCatName val="0"/>
          <c:showSerName val="0"/>
          <c:showPercent val="0"/>
          <c:showBubbleSize val="0"/>
        </c:dLbls>
        <c:gapWidth val="150"/>
        <c:axId val="210272504"/>
        <c:axId val="210272896"/>
      </c:barChart>
      <c:catAx>
        <c:axId val="210272504"/>
        <c:scaling>
          <c:orientation val="minMax"/>
        </c:scaling>
        <c:delete val="0"/>
        <c:axPos val="b"/>
        <c:numFmt formatCode="General" sourceLinked="0"/>
        <c:majorTickMark val="out"/>
        <c:minorTickMark val="none"/>
        <c:tickLblPos val="nextTo"/>
        <c:crossAx val="210272896"/>
        <c:crosses val="autoZero"/>
        <c:auto val="1"/>
        <c:lblAlgn val="ctr"/>
        <c:lblOffset val="100"/>
        <c:noMultiLvlLbl val="0"/>
      </c:catAx>
      <c:valAx>
        <c:axId val="210272896"/>
        <c:scaling>
          <c:orientation val="minMax"/>
          <c:max val="0.8"/>
          <c:min val="0.4"/>
        </c:scaling>
        <c:delete val="0"/>
        <c:axPos val="l"/>
        <c:numFmt formatCode="0.0%" sourceLinked="1"/>
        <c:majorTickMark val="out"/>
        <c:minorTickMark val="none"/>
        <c:tickLblPos val="nextTo"/>
        <c:txPr>
          <a:bodyPr/>
          <a:lstStyle/>
          <a:p>
            <a:pPr>
              <a:defRPr sz="1400"/>
            </a:pPr>
            <a:endParaRPr lang="en-US"/>
          </a:p>
        </c:txPr>
        <c:crossAx val="210272504"/>
        <c:crosses val="autoZero"/>
        <c:crossBetween val="between"/>
        <c:majorUnit val="5.000000000000001E-2"/>
      </c:valAx>
      <c:spPr>
        <a:noFill/>
      </c:spPr>
    </c:plotArea>
    <c:legend>
      <c:legendPos val="b"/>
      <c:layout>
        <c:manualLayout>
          <c:xMode val="edge"/>
          <c:yMode val="edge"/>
          <c:x val="5.2953148298323184E-2"/>
          <c:y val="0.86838182334766978"/>
          <c:w val="0.86157160587484705"/>
          <c:h val="4.850150410567384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452731144456"/>
          <c:y val="3.4261955774595572E-2"/>
          <c:w val="0.87113987520427871"/>
          <c:h val="0.78651199837634678"/>
        </c:manualLayout>
      </c:layout>
      <c:barChart>
        <c:barDir val="col"/>
        <c:grouping val="clustered"/>
        <c:varyColors val="0"/>
        <c:ser>
          <c:idx val="0"/>
          <c:order val="0"/>
          <c:tx>
            <c:strRef>
              <c:f>Sheet1!$B$1</c:f>
              <c:strCache>
                <c:ptCount val="1"/>
                <c:pt idx="0">
                  <c:v>EPS</c:v>
                </c:pt>
              </c:strCache>
            </c:strRef>
          </c:tx>
          <c:spPr>
            <a:solidFill>
              <a:srgbClr val="043673"/>
            </a:solidFill>
            <a:ln w="15875">
              <a:solidFill>
                <a:schemeClr val="tx1"/>
              </a:solidFill>
            </a:ln>
            <a:effectLst>
              <a:outerShdw blurRad="50800" dist="38100" algn="l" rotWithShape="0">
                <a:schemeClr val="bg1">
                  <a:lumMod val="50000"/>
                  <a:alpha val="40000"/>
                </a:schemeClr>
              </a:outerShdw>
            </a:effectLst>
          </c:spPr>
          <c:invertIfNegative val="0"/>
          <c:dPt>
            <c:idx val="4"/>
            <c:invertIfNegative val="0"/>
            <c:bubble3D val="0"/>
          </c:dPt>
          <c:dPt>
            <c:idx val="5"/>
            <c:invertIfNegative val="0"/>
            <c:bubble3D val="0"/>
          </c:dPt>
          <c:dLbls>
            <c:dLbl>
              <c:idx val="0"/>
              <c:layout>
                <c:manualLayout>
                  <c:x val="-7.8616352201257862E-3"/>
                  <c:y val="-2.43165051629493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15094339622638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72327044025157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150943396226415E-2"/>
                  <c:y val="-2.48788527205221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57861635220137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7295597484276729E-2"/>
                  <c:y val="-2.487885272052213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2013</c:v>
                </c:pt>
                <c:pt idx="1">
                  <c:v>2014</c:v>
                </c:pt>
                <c:pt idx="2">
                  <c:v>2015 </c:v>
                </c:pt>
                <c:pt idx="3">
                  <c:v>2016 </c:v>
                </c:pt>
                <c:pt idx="4">
                  <c:v>2017</c:v>
                </c:pt>
              </c:strCache>
            </c:strRef>
          </c:cat>
          <c:val>
            <c:numRef>
              <c:f>Sheet1!$B$2:$B$6</c:f>
              <c:numCache>
                <c:formatCode>_("$"* #,##0.00_);_("$"* \(#,##0.00\);_("$"* "-"??_);_(@_)</c:formatCode>
                <c:ptCount val="5"/>
                <c:pt idx="0">
                  <c:v>2.38</c:v>
                </c:pt>
                <c:pt idx="1">
                  <c:v>3.08</c:v>
                </c:pt>
                <c:pt idx="2">
                  <c:v>4.1100000000000003</c:v>
                </c:pt>
                <c:pt idx="3">
                  <c:v>4.18</c:v>
                </c:pt>
                <c:pt idx="4">
                  <c:v>0.63</c:v>
                </c:pt>
              </c:numCache>
            </c:numRef>
          </c:val>
        </c:ser>
        <c:ser>
          <c:idx val="1"/>
          <c:order val="1"/>
          <c:tx>
            <c:strRef>
              <c:f>Sheet1!$C$1</c:f>
              <c:strCache>
                <c:ptCount val="1"/>
                <c:pt idx="0">
                  <c:v>Adjusted   EPS (Non - GAAP)</c:v>
                </c:pt>
              </c:strCache>
            </c:strRef>
          </c:tx>
          <c:spPr>
            <a:solidFill>
              <a:srgbClr val="FEBD3B"/>
            </a:solidFill>
            <a:ln>
              <a:solidFill>
                <a:srgbClr val="FFC000"/>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2013</c:v>
                </c:pt>
                <c:pt idx="1">
                  <c:v>2014</c:v>
                </c:pt>
                <c:pt idx="2">
                  <c:v>2015 </c:v>
                </c:pt>
                <c:pt idx="3">
                  <c:v>2016 </c:v>
                </c:pt>
                <c:pt idx="4">
                  <c:v>2017</c:v>
                </c:pt>
              </c:strCache>
            </c:strRef>
          </c:cat>
          <c:val>
            <c:numRef>
              <c:f>Sheet1!$C$2:$C$6</c:f>
              <c:numCache>
                <c:formatCode>_("$"* #,##0.00_);_("$"* \(#,##0.00\);_("$"* "-"??_);_(@_)</c:formatCode>
                <c:ptCount val="5"/>
                <c:pt idx="0">
                  <c:v>3.16</c:v>
                </c:pt>
                <c:pt idx="1">
                  <c:v>3.75</c:v>
                </c:pt>
                <c:pt idx="2">
                  <c:v>4.3099999999999996</c:v>
                </c:pt>
                <c:pt idx="3">
                  <c:v>4.55</c:v>
                </c:pt>
                <c:pt idx="4">
                  <c:v>1.1499999999999999</c:v>
                </c:pt>
              </c:numCache>
            </c:numRef>
          </c:val>
        </c:ser>
        <c:dLbls>
          <c:showLegendKey val="0"/>
          <c:showVal val="0"/>
          <c:showCatName val="0"/>
          <c:showSerName val="0"/>
          <c:showPercent val="0"/>
          <c:showBubbleSize val="0"/>
        </c:dLbls>
        <c:gapWidth val="150"/>
        <c:axId val="210275248"/>
        <c:axId val="210275640"/>
      </c:barChart>
      <c:catAx>
        <c:axId val="210275248"/>
        <c:scaling>
          <c:orientation val="minMax"/>
        </c:scaling>
        <c:delete val="0"/>
        <c:axPos val="b"/>
        <c:numFmt formatCode="General" sourceLinked="0"/>
        <c:majorTickMark val="out"/>
        <c:minorTickMark val="none"/>
        <c:tickLblPos val="nextTo"/>
        <c:txPr>
          <a:bodyPr/>
          <a:lstStyle/>
          <a:p>
            <a:pPr>
              <a:defRPr sz="1600"/>
            </a:pPr>
            <a:endParaRPr lang="en-US"/>
          </a:p>
        </c:txPr>
        <c:crossAx val="210275640"/>
        <c:crosses val="autoZero"/>
        <c:auto val="1"/>
        <c:lblAlgn val="ctr"/>
        <c:lblOffset val="100"/>
        <c:noMultiLvlLbl val="0"/>
      </c:catAx>
      <c:valAx>
        <c:axId val="210275640"/>
        <c:scaling>
          <c:orientation val="minMax"/>
        </c:scaling>
        <c:delete val="0"/>
        <c:axPos val="l"/>
        <c:numFmt formatCode="_(&quot;$&quot;* #,##0.00_);_(&quot;$&quot;* \(#,##0.00\);_(&quot;$&quot;* &quot;-&quot;??_);_(@_)" sourceLinked="1"/>
        <c:majorTickMark val="out"/>
        <c:minorTickMark val="none"/>
        <c:tickLblPos val="nextTo"/>
        <c:txPr>
          <a:bodyPr/>
          <a:lstStyle/>
          <a:p>
            <a:pPr>
              <a:defRPr sz="1600"/>
            </a:pPr>
            <a:endParaRPr lang="en-US"/>
          </a:p>
        </c:txPr>
        <c:crossAx val="210275248"/>
        <c:crosses val="autoZero"/>
        <c:crossBetween val="between"/>
        <c:majorUnit val="1"/>
      </c:valAx>
    </c:plotArea>
    <c:legend>
      <c:legendPos val="b"/>
      <c:layout>
        <c:manualLayout>
          <c:xMode val="edge"/>
          <c:yMode val="edge"/>
          <c:x val="0.21653419501807561"/>
          <c:y val="0.92159018455653008"/>
          <c:w val="0.57007626405189915"/>
          <c:h val="6.381991234570028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364348380755195E-2"/>
          <c:y val="3.7285607755406416E-2"/>
          <c:w val="0.87828859539967863"/>
          <c:h val="0.81645616445595304"/>
        </c:manualLayout>
      </c:layout>
      <c:barChart>
        <c:barDir val="col"/>
        <c:grouping val="stacked"/>
        <c:varyColors val="0"/>
        <c:ser>
          <c:idx val="1"/>
          <c:order val="0"/>
          <c:spPr>
            <a:solidFill>
              <a:srgbClr val="FEBD3B"/>
            </a:solidFill>
            <a:ln>
              <a:solidFill>
                <a:srgbClr val="002D72"/>
              </a:solidFill>
            </a:ln>
          </c:spPr>
          <c:invertIfNegative val="0"/>
          <c:dLbls>
            <c:dLbl>
              <c:idx val="0"/>
              <c:layout>
                <c:manualLayout>
                  <c:x val="-1.4831294030404425E-3"/>
                  <c:y val="-0.25823182496072855"/>
                </c:manualLayout>
              </c:layout>
              <c:tx>
                <c:rich>
                  <a:bodyPr/>
                  <a:lstStyle/>
                  <a:p>
                    <a:fld id="{16D1CC57-4035-4E92-BF18-F38971570434}" type="VALUE">
                      <a:rPr lang="en-US" dirty="0">
                        <a:solidFill>
                          <a:srgbClr val="002D72"/>
                        </a:solidFill>
                        <a:latin typeface="Georgia" panose="02040502050405020303" pitchFamily="18"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966258806080885E-3"/>
                  <c:y val="-0.29439384286080172"/>
                </c:manualLayout>
              </c:layout>
              <c:tx>
                <c:rich>
                  <a:bodyPr/>
                  <a:lstStyle/>
                  <a:p>
                    <a:fld id="{2861B17F-0634-4B1E-AB8C-7B95A5E57C90}" type="VALUE">
                      <a:rPr lang="en-US">
                        <a:solidFill>
                          <a:srgbClr val="002D72"/>
                        </a:solidFill>
                        <a:latin typeface="Georgia" panose="02040502050405020303" pitchFamily="18"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0"/>
                  <c:y val="-0.31300247160059297"/>
                </c:manualLayout>
              </c:layout>
              <c:tx>
                <c:rich>
                  <a:bodyPr/>
                  <a:lstStyle/>
                  <a:p>
                    <a:fld id="{86970034-764E-4B14-8725-90D7AFBC0BA5}" type="VALUE">
                      <a:rPr lang="en-US">
                        <a:solidFill>
                          <a:srgbClr val="002D72"/>
                        </a:solidFill>
                        <a:latin typeface="Georgia" panose="02040502050405020303" pitchFamily="18"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
                  <c:y val="-0.34470840850446599"/>
                </c:manualLayout>
              </c:layout>
              <c:tx>
                <c:rich>
                  <a:bodyPr/>
                  <a:lstStyle/>
                  <a:p>
                    <a:fld id="{29E097FA-8ECE-479C-AD9A-2752F744E9B8}" type="VALUE">
                      <a:rPr lang="en-US">
                        <a:solidFill>
                          <a:srgbClr val="002D72"/>
                        </a:solidFill>
                        <a:latin typeface="Georgia" panose="02040502050405020303" pitchFamily="18"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2.9662588060809392E-3"/>
                  <c:y val="-0.35508399354556375"/>
                </c:manualLayout>
              </c:layout>
              <c:tx>
                <c:rich>
                  <a:bodyPr/>
                  <a:lstStyle/>
                  <a:p>
                    <a:fld id="{94DE2576-9A0B-4E5B-A8A0-1930EA2A650C}" type="VALUE">
                      <a:rPr lang="en-US">
                        <a:solidFill>
                          <a:srgbClr val="002D72"/>
                        </a:solidFill>
                        <a:latin typeface="Georgia" panose="02040502050405020303" pitchFamily="18" charset="0"/>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_(&quot;$&quot;* #,##0.00_);_(&quot;$&quot;* \(#,##0.00\);_(&quot;$&quot;* &quot;-&quot;??_);_(@_)" sourceLinked="0"/>
            <c:spPr>
              <a:noFill/>
              <a:ln>
                <a:noFill/>
              </a:ln>
              <a:effectLst/>
            </c:spPr>
            <c:txPr>
              <a:bodyPr wrap="square" lIns="38100" tIns="19050" rIns="38100" bIns="19050" anchor="ctr">
                <a:spAutoFit/>
              </a:bodyPr>
              <a:lstStyle/>
              <a:p>
                <a:pPr>
                  <a:defRPr sz="1400">
                    <a:solidFill>
                      <a:schemeClr val="tx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extLst>
                <c:ext xmlns:c15="http://schemas.microsoft.com/office/drawing/2012/chart" uri="{02D57815-91ED-43cb-92C2-25804820EDAC}">
                  <c15:fullRef>
                    <c15:sqref>'Stock Dividend Adj (2)'!$M$6:$M$22</c15:sqref>
                  </c15:fullRef>
                </c:ext>
              </c:extLst>
              <c:f>'Stock Dividend Adj (2)'!$M$18:$M$22</c:f>
              <c:strCache>
                <c:ptCount val="5"/>
                <c:pt idx="0">
                  <c:v>2013</c:v>
                </c:pt>
                <c:pt idx="1">
                  <c:v>2014</c:v>
                </c:pt>
                <c:pt idx="2">
                  <c:v>2015</c:v>
                </c:pt>
                <c:pt idx="3">
                  <c:v>2016</c:v>
                </c:pt>
                <c:pt idx="4">
                  <c:v>1Q17</c:v>
                </c:pt>
              </c:strCache>
            </c:strRef>
          </c:cat>
          <c:val>
            <c:numRef>
              <c:extLst>
                <c:ext xmlns:c15="http://schemas.microsoft.com/office/drawing/2012/chart" uri="{02D57815-91ED-43cb-92C2-25804820EDAC}">
                  <c15:fullRef>
                    <c15:sqref>'Stock Dividend Adj (2)'!$N$6:$N$22</c15:sqref>
                  </c15:fullRef>
                </c:ext>
              </c:extLst>
              <c:f>'Stock Dividend Adj (2)'!$N$18:$N$22</c:f>
              <c:numCache>
                <c:formatCode>_("$"* #,##0.00_);_("$"* \(#,##0.00\);_("$"* "-"??_);_(@_)</c:formatCode>
                <c:ptCount val="5"/>
                <c:pt idx="0">
                  <c:v>22.28</c:v>
                </c:pt>
                <c:pt idx="1">
                  <c:v>25.59</c:v>
                </c:pt>
                <c:pt idx="2">
                  <c:v>27.88</c:v>
                </c:pt>
                <c:pt idx="3">
                  <c:v>31.22</c:v>
                </c:pt>
                <c:pt idx="4">
                  <c:v>31.77</c:v>
                </c:pt>
              </c:numCache>
            </c:numRef>
          </c:val>
          <c:extLst/>
        </c:ser>
        <c:dLbls>
          <c:showLegendKey val="0"/>
          <c:showVal val="0"/>
          <c:showCatName val="0"/>
          <c:showSerName val="0"/>
          <c:showPercent val="0"/>
          <c:showBubbleSize val="0"/>
        </c:dLbls>
        <c:gapWidth val="150"/>
        <c:overlap val="100"/>
        <c:axId val="161673528"/>
        <c:axId val="5219520"/>
        <c:extLst>
          <c:ext xmlns:c15="http://schemas.microsoft.com/office/drawing/2012/chart" uri="{02D57815-91ED-43cb-92C2-25804820EDAC}">
            <c15:filteredBarSeries>
              <c15:ser>
                <c:idx val="2"/>
                <c:order val="1"/>
                <c:spPr>
                  <a:solidFill>
                    <a:srgbClr val="FFBF3F"/>
                  </a:solidFill>
                  <a:ln>
                    <a:solidFill>
                      <a:srgbClr val="FFBF3F"/>
                    </a:solidFill>
                  </a:ln>
                </c:spPr>
                <c:invertIfNegative val="0"/>
                <c:cat>
                  <c:strRef>
                    <c:extLst>
                      <c:ext uri="{02D57815-91ED-43cb-92C2-25804820EDAC}">
                        <c15:fullRef>
                          <c15:sqref>'Stock Dividend Adj (2)'!$M$6:$M$22</c15:sqref>
                        </c15:fullRef>
                        <c15:formulaRef>
                          <c15:sqref>'Stock Dividend Adj (2)'!$M$18:$M$22</c15:sqref>
                        </c15:formulaRef>
                      </c:ext>
                    </c:extLst>
                    <c:strCache>
                      <c:ptCount val="5"/>
                      <c:pt idx="0">
                        <c:v>2013</c:v>
                      </c:pt>
                      <c:pt idx="1">
                        <c:v>2014</c:v>
                      </c:pt>
                      <c:pt idx="2">
                        <c:v>2015</c:v>
                      </c:pt>
                      <c:pt idx="3">
                        <c:v>2016</c:v>
                      </c:pt>
                      <c:pt idx="4">
                        <c:v>1Q17</c:v>
                      </c:pt>
                    </c:strCache>
                  </c:strRef>
                </c:cat>
                <c:val>
                  <c:numRef>
                    <c:extLst>
                      <c:ext uri="{02D57815-91ED-43cb-92C2-25804820EDAC}">
                        <c15:fullRef>
                          <c15:sqref>'Stock Dividend Adj (2)'!$O$6:$O$22</c15:sqref>
                        </c15:fullRef>
                        <c15:formulaRef>
                          <c15:sqref>'Stock Dividend Adj (2)'!$O$18:$O$22</c15:sqref>
                        </c15:formulaRef>
                      </c:ext>
                    </c:extLst>
                    <c:numCache>
                      <c:formatCode>_("$"* #,##0.00_);_("$"* \(#,##0.00\);_("$"* "-"??_);_(@_)</c:formatCode>
                      <c:ptCount val="5"/>
                      <c:pt idx="0">
                        <c:v>8.0985714285714288</c:v>
                      </c:pt>
                      <c:pt idx="1">
                        <c:v>8.918571428571429</c:v>
                      </c:pt>
                      <c:pt idx="2">
                        <c:v>9.8985714285714295</c:v>
                      </c:pt>
                      <c:pt idx="3">
                        <c:v>11.10857142857143</c:v>
                      </c:pt>
                      <c:pt idx="4">
                        <c:v>11.43857142857143</c:v>
                      </c:pt>
                    </c:numCache>
                  </c:numRef>
                </c:val>
              </c15:ser>
            </c15:filteredBarSeries>
          </c:ext>
        </c:extLst>
      </c:barChart>
      <c:catAx>
        <c:axId val="161673528"/>
        <c:scaling>
          <c:orientation val="minMax"/>
        </c:scaling>
        <c:delete val="0"/>
        <c:axPos val="b"/>
        <c:numFmt formatCode="General" sourceLinked="1"/>
        <c:majorTickMark val="out"/>
        <c:minorTickMark val="none"/>
        <c:tickLblPos val="nextTo"/>
        <c:txPr>
          <a:bodyPr anchor="t"/>
          <a:lstStyle/>
          <a:p>
            <a:pPr>
              <a:defRPr sz="1600">
                <a:solidFill>
                  <a:srgbClr val="002D72"/>
                </a:solidFill>
                <a:latin typeface="Georgia" panose="02040502050405020303" pitchFamily="18" charset="0"/>
              </a:defRPr>
            </a:pPr>
            <a:endParaRPr lang="en-US"/>
          </a:p>
        </c:txPr>
        <c:crossAx val="5219520"/>
        <c:crosses val="autoZero"/>
        <c:auto val="1"/>
        <c:lblAlgn val="ctr"/>
        <c:lblOffset val="100"/>
        <c:noMultiLvlLbl val="0"/>
      </c:catAx>
      <c:valAx>
        <c:axId val="5219520"/>
        <c:scaling>
          <c:orientation val="minMax"/>
        </c:scaling>
        <c:delete val="0"/>
        <c:axPos val="l"/>
        <c:numFmt formatCode="#,##0.00" sourceLinked="0"/>
        <c:majorTickMark val="out"/>
        <c:minorTickMark val="none"/>
        <c:tickLblPos val="nextTo"/>
        <c:txPr>
          <a:bodyPr/>
          <a:lstStyle/>
          <a:p>
            <a:pPr>
              <a:defRPr sz="1400">
                <a:solidFill>
                  <a:srgbClr val="002D72"/>
                </a:solidFill>
                <a:latin typeface="Georgia" panose="02040502050405020303" pitchFamily="18" charset="0"/>
              </a:defRPr>
            </a:pPr>
            <a:endParaRPr lang="en-US"/>
          </a:p>
        </c:txPr>
        <c:crossAx val="161673528"/>
        <c:crosses val="autoZero"/>
        <c:crossBetween val="between"/>
        <c:majorUnit val="10"/>
      </c:valAx>
      <c:spPr>
        <a:noFill/>
        <a:ln w="25400">
          <a:noFill/>
        </a:ln>
      </c:spPr>
    </c:plotArea>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0.49351</cdr:x>
      <cdr:y>0.90831</cdr:y>
    </cdr:from>
    <cdr:to>
      <cdr:x>0.55543</cdr:x>
      <cdr:y>0.95919</cdr:y>
    </cdr:to>
    <cdr:sp macro="" textlink="">
      <cdr:nvSpPr>
        <cdr:cNvPr id="2" name="TextBox 1"/>
        <cdr:cNvSpPr txBox="1"/>
      </cdr:nvSpPr>
      <cdr:spPr>
        <a:xfrm xmlns:a="http://schemas.openxmlformats.org/drawingml/2006/main">
          <a:off x="3986151" y="4743938"/>
          <a:ext cx="500184" cy="2657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smtClean="0">
              <a:solidFill>
                <a:schemeClr val="tx1"/>
              </a:solidFill>
            </a:rPr>
            <a:t>*</a:t>
          </a:r>
          <a:endParaRPr lang="en-US" sz="1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2EF394-1FC8-4B37-9A92-71ED7D17788F}" type="datetimeFigureOut">
              <a:rPr lang="en-US" smtClean="0"/>
              <a:t>4/20/2017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C07A1D-56DA-4391-8973-A7B20C86E9D4}" type="slidenum">
              <a:rPr lang="en-US" smtClean="0"/>
              <a:t>‹#›</a:t>
            </a:fld>
            <a:endParaRPr lang="en-US"/>
          </a:p>
        </p:txBody>
      </p:sp>
    </p:spTree>
    <p:extLst>
      <p:ext uri="{BB962C8B-B14F-4D97-AF65-F5344CB8AC3E}">
        <p14:creationId xmlns:p14="http://schemas.microsoft.com/office/powerpoint/2010/main" val="252694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9729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2659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93573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3719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57226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3411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0777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6219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858" y="4489814"/>
            <a:ext cx="5732475" cy="4251872"/>
          </a:xfrm>
          <a:prstGeom prst="rect">
            <a:avLst/>
          </a:prstGeom>
        </p:spPr>
        <p:txBody>
          <a:bodyPr lIns="92992" tIns="46498" rIns="92992" bIns="46498"/>
          <a:lstStyle/>
          <a:p>
            <a:endParaRPr lang="en-US" dirty="0"/>
          </a:p>
        </p:txBody>
      </p:sp>
      <p:sp>
        <p:nvSpPr>
          <p:cNvPr id="4" name="Slide Number Placeholder 3"/>
          <p:cNvSpPr>
            <a:spLocks noGrp="1"/>
          </p:cNvSpPr>
          <p:nvPr>
            <p:ph type="sldNum" sz="quarter" idx="10"/>
          </p:nvPr>
        </p:nvSpPr>
        <p:spPr/>
        <p:txBody>
          <a:bodyPr/>
          <a:lstStyle/>
          <a:p>
            <a:fld id="{F4D75C46-3388-F548-9B30-3C0A7069BC93}" type="slidenum">
              <a:rPr lang="en-US" smtClean="0">
                <a:solidFill>
                  <a:prstClr val="black"/>
                </a:solidFill>
              </a:rPr>
              <a:pPr/>
              <a:t>8</a:t>
            </a:fld>
            <a:endParaRPr lang="en-US" dirty="0">
              <a:solidFill>
                <a:prstClr val="black"/>
              </a:solidFill>
            </a:endParaRPr>
          </a:p>
        </p:txBody>
      </p:sp>
      <p:sp>
        <p:nvSpPr>
          <p:cNvPr id="5" name="Notes Placeholder 2"/>
          <p:cNvSpPr txBox="1">
            <a:spLocks/>
          </p:cNvSpPr>
          <p:nvPr/>
        </p:nvSpPr>
        <p:spPr>
          <a:xfrm>
            <a:off x="3974407" y="373490"/>
            <a:ext cx="3192636" cy="8600762"/>
          </a:xfrm>
          <a:prstGeom prst="rect">
            <a:avLst/>
          </a:prstGeom>
        </p:spPr>
        <p:txBody>
          <a:bodyPr lIns="97185" tIns="48593" rIns="97185" bIns="48593"/>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303702" indent="-303702">
              <a:spcAft>
                <a:spcPts val="1278"/>
              </a:spcAft>
              <a:buFont typeface="Arial" panose="020B0604020202020204" pitchFamily="34" charset="0"/>
              <a:buChar char="•"/>
            </a:pPr>
            <a:r>
              <a:rPr lang="en-US" sz="1900" dirty="0">
                <a:solidFill>
                  <a:prstClr val="black"/>
                </a:solidFill>
              </a:rPr>
              <a:t>_______________________________</a:t>
            </a:r>
          </a:p>
          <a:p>
            <a:pPr marL="303702" indent="-303702">
              <a:spcAft>
                <a:spcPts val="1278"/>
              </a:spcAft>
              <a:buFont typeface="Arial" panose="020B0604020202020204" pitchFamily="34" charset="0"/>
              <a:buChar char="•"/>
            </a:pPr>
            <a:r>
              <a:rPr lang="en-US" sz="1900" dirty="0">
                <a:solidFill>
                  <a:prstClr val="black"/>
                </a:solidFill>
              </a:rPr>
              <a:t>_______________________________</a:t>
            </a:r>
          </a:p>
          <a:p>
            <a:pPr marL="303702" indent="-303702">
              <a:spcAft>
                <a:spcPts val="1278"/>
              </a:spcAft>
              <a:buFont typeface="Arial" panose="020B0604020202020204" pitchFamily="34" charset="0"/>
              <a:buChar char="•"/>
            </a:pPr>
            <a:r>
              <a:rPr lang="en-US" sz="1900" dirty="0">
                <a:solidFill>
                  <a:prstClr val="black"/>
                </a:solidFill>
              </a:rPr>
              <a:t>_______________________________</a:t>
            </a:r>
          </a:p>
          <a:p>
            <a:pPr marL="303702" indent="-303702">
              <a:spcAft>
                <a:spcPts val="1278"/>
              </a:spcAft>
              <a:buFont typeface="Arial" panose="020B0604020202020204" pitchFamily="34" charset="0"/>
              <a:buChar char="•"/>
            </a:pPr>
            <a:r>
              <a:rPr lang="en-US" sz="1900" dirty="0">
                <a:solidFill>
                  <a:prstClr val="black"/>
                </a:solidFill>
              </a:rPr>
              <a:t>_______________________________</a:t>
            </a:r>
          </a:p>
        </p:txBody>
      </p:sp>
    </p:spTree>
    <p:extLst>
      <p:ext uri="{BB962C8B-B14F-4D97-AF65-F5344CB8AC3E}">
        <p14:creationId xmlns:p14="http://schemas.microsoft.com/office/powerpoint/2010/main" val="374131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363538"/>
            <a:ext cx="6472238" cy="4854575"/>
          </a:xfrm>
        </p:spPr>
      </p:sp>
      <p:sp>
        <p:nvSpPr>
          <p:cNvPr id="4" name="Slide Number Placeholder 3"/>
          <p:cNvSpPr>
            <a:spLocks noGrp="1"/>
          </p:cNvSpPr>
          <p:nvPr>
            <p:ph type="sldNum" sz="quarter" idx="10"/>
          </p:nvPr>
        </p:nvSpPr>
        <p:spPr/>
        <p:txBody>
          <a:bodyPr/>
          <a:lstStyle/>
          <a:p>
            <a:fld id="{475827A4-6E4E-4805-B1B1-60E9172D11D8}" type="slidenum">
              <a:rPr lang="en-US" smtClean="0">
                <a:solidFill>
                  <a:prstClr val="black"/>
                </a:solidFill>
              </a:rPr>
              <a:pPr/>
              <a:t>9</a:t>
            </a:fld>
            <a:endParaRPr lang="en-US" dirty="0">
              <a:solidFill>
                <a:prstClr val="black"/>
              </a:solidFill>
            </a:endParaRPr>
          </a:p>
        </p:txBody>
      </p:sp>
      <p:sp>
        <p:nvSpPr>
          <p:cNvPr id="5" name="TextBox 4"/>
          <p:cNvSpPr txBox="1"/>
          <p:nvPr/>
        </p:nvSpPr>
        <p:spPr>
          <a:xfrm>
            <a:off x="1819190" y="2267969"/>
            <a:ext cx="396616" cy="497798"/>
          </a:xfrm>
          <a:prstGeom prst="rect">
            <a:avLst/>
          </a:prstGeom>
          <a:solidFill>
            <a:srgbClr val="FFFF66"/>
          </a:solidFill>
        </p:spPr>
        <p:txBody>
          <a:bodyPr wrap="square" lIns="90322" tIns="45160" rIns="90322" bIns="45160" rtlCol="0">
            <a:spAutoFit/>
          </a:bodyPr>
          <a:lstStyle/>
          <a:p>
            <a:pPr algn="ctr" defTabSz="465887"/>
            <a:r>
              <a:rPr lang="en-US" sz="1300" dirty="0">
                <a:solidFill>
                  <a:prstClr val="black"/>
                </a:solidFill>
              </a:rPr>
              <a:t>27%</a:t>
            </a:r>
          </a:p>
        </p:txBody>
      </p:sp>
      <p:sp>
        <p:nvSpPr>
          <p:cNvPr id="6" name="TextBox 5"/>
          <p:cNvSpPr txBox="1"/>
          <p:nvPr/>
        </p:nvSpPr>
        <p:spPr>
          <a:xfrm>
            <a:off x="2527257" y="1766300"/>
            <a:ext cx="396616" cy="497798"/>
          </a:xfrm>
          <a:prstGeom prst="rect">
            <a:avLst/>
          </a:prstGeom>
          <a:solidFill>
            <a:srgbClr val="FFFF66"/>
          </a:solidFill>
        </p:spPr>
        <p:txBody>
          <a:bodyPr wrap="square" lIns="90322" tIns="45160" rIns="90322" bIns="45160" rtlCol="0">
            <a:spAutoFit/>
          </a:bodyPr>
          <a:lstStyle/>
          <a:p>
            <a:pPr algn="ctr" defTabSz="465887"/>
            <a:r>
              <a:rPr lang="en-US" sz="1300" dirty="0">
                <a:solidFill>
                  <a:prstClr val="black"/>
                </a:solidFill>
              </a:rPr>
              <a:t>19%</a:t>
            </a:r>
          </a:p>
        </p:txBody>
      </p:sp>
      <p:sp>
        <p:nvSpPr>
          <p:cNvPr id="8" name="Notes Placeholder 2"/>
          <p:cNvSpPr txBox="1">
            <a:spLocks/>
          </p:cNvSpPr>
          <p:nvPr/>
        </p:nvSpPr>
        <p:spPr>
          <a:xfrm>
            <a:off x="3808818" y="361630"/>
            <a:ext cx="3059608" cy="8327722"/>
          </a:xfrm>
          <a:prstGeom prst="rect">
            <a:avLst/>
          </a:prstGeom>
        </p:spPr>
        <p:txBody>
          <a:bodyPr vert="horz" lIns="91326" tIns="45662" rIns="91326" bIns="45662"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2253" indent="-282253" defTabSz="903210">
              <a:spcAft>
                <a:spcPts val="1185"/>
              </a:spcAft>
              <a:buFont typeface="Arial" panose="020B0604020202020204" pitchFamily="34" charset="0"/>
              <a:buChar char="•"/>
              <a:defRPr/>
            </a:pPr>
            <a:r>
              <a:rPr lang="en-US" sz="1700" dirty="0">
                <a:solidFill>
                  <a:sysClr val="windowText" lastClr="000000"/>
                </a:solidFill>
              </a:rPr>
              <a:t>3 Open Bank Transactions since 2012</a:t>
            </a:r>
          </a:p>
          <a:p>
            <a:pPr marL="733855" lvl="1" indent="-282253" defTabSz="903210">
              <a:spcAft>
                <a:spcPts val="1185"/>
              </a:spcAft>
              <a:buFont typeface="Arial" panose="020B0604020202020204" pitchFamily="34" charset="0"/>
              <a:buChar char="•"/>
              <a:defRPr/>
            </a:pPr>
            <a:r>
              <a:rPr lang="en-US" sz="1700" dirty="0">
                <a:solidFill>
                  <a:sysClr val="windowText" lastClr="000000"/>
                </a:solidFill>
              </a:rPr>
              <a:t>Highly accretive, double-digit</a:t>
            </a:r>
          </a:p>
          <a:p>
            <a:pPr marL="733855" lvl="1" indent="-282253" defTabSz="903210">
              <a:spcAft>
                <a:spcPts val="1185"/>
              </a:spcAft>
              <a:buFont typeface="Arial" panose="020B0604020202020204" pitchFamily="34" charset="0"/>
              <a:buChar char="•"/>
              <a:defRPr/>
            </a:pPr>
            <a:r>
              <a:rPr lang="en-US" sz="1700" dirty="0">
                <a:solidFill>
                  <a:sysClr val="windowText" lastClr="000000"/>
                </a:solidFill>
              </a:rPr>
              <a:t>Credit continues to improve</a:t>
            </a:r>
          </a:p>
          <a:p>
            <a:pPr marL="733855" lvl="1" indent="-282253" defTabSz="903210">
              <a:spcAft>
                <a:spcPts val="1185"/>
              </a:spcAft>
              <a:buFont typeface="Arial" panose="020B0604020202020204" pitchFamily="34" charset="0"/>
              <a:buChar char="•"/>
              <a:defRPr/>
            </a:pPr>
            <a:endParaRPr lang="en-US" sz="1700" dirty="0">
              <a:solidFill>
                <a:sysClr val="windowText" lastClr="000000"/>
              </a:solidFill>
            </a:endParaRP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a:p>
            <a:pPr marL="282253" indent="-282253" defTabSz="903210">
              <a:spcAft>
                <a:spcPts val="1185"/>
              </a:spcAft>
              <a:buFont typeface="Arial" panose="020B0604020202020204" pitchFamily="34" charset="0"/>
              <a:buChar char="•"/>
              <a:defRPr/>
            </a:pPr>
            <a:r>
              <a:rPr lang="en-US" sz="1700" dirty="0">
                <a:solidFill>
                  <a:sysClr val="windowText" lastClr="000000"/>
                </a:solidFill>
              </a:rPr>
              <a:t>_______________________________</a:t>
            </a:r>
          </a:p>
        </p:txBody>
      </p:sp>
    </p:spTree>
    <p:extLst>
      <p:ext uri="{BB962C8B-B14F-4D97-AF65-F5344CB8AC3E}">
        <p14:creationId xmlns:p14="http://schemas.microsoft.com/office/powerpoint/2010/main" val="1458382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13" t="2929" b="4703"/>
          <a:stretch/>
        </p:blipFill>
        <p:spPr>
          <a:xfrm>
            <a:off x="-70909" y="0"/>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8" name="Picture 7"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3472" y="529636"/>
            <a:ext cx="4280697" cy="945698"/>
          </a:xfrm>
          <a:prstGeom prst="rect">
            <a:avLst/>
          </a:prstGeom>
        </p:spPr>
      </p:pic>
    </p:spTree>
    <p:extLst>
      <p:ext uri="{BB962C8B-B14F-4D97-AF65-F5344CB8AC3E}">
        <p14:creationId xmlns:p14="http://schemas.microsoft.com/office/powerpoint/2010/main" val="93742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99801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30516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4238638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14927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38527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6304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289332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489172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80131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296337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 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3"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spTree>
    <p:extLst>
      <p:ext uri="{BB962C8B-B14F-4D97-AF65-F5344CB8AC3E}">
        <p14:creationId xmlns:p14="http://schemas.microsoft.com/office/powerpoint/2010/main" val="2771961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682711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627982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4182119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13" t="2929" b="4703"/>
          <a:stretch/>
        </p:blipFill>
        <p:spPr>
          <a:xfrm>
            <a:off x="-70909" y="0"/>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8" name="Picture 7"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3472" y="529636"/>
            <a:ext cx="4280697" cy="945698"/>
          </a:xfrm>
          <a:prstGeom prst="rect">
            <a:avLst/>
          </a:prstGeom>
        </p:spPr>
      </p:pic>
    </p:spTree>
    <p:extLst>
      <p:ext uri="{BB962C8B-B14F-4D97-AF65-F5344CB8AC3E}">
        <p14:creationId xmlns:p14="http://schemas.microsoft.com/office/powerpoint/2010/main" val="3791194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or Slide 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3"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spTree>
    <p:extLst>
      <p:ext uri="{BB962C8B-B14F-4D97-AF65-F5344CB8AC3E}">
        <p14:creationId xmlns:p14="http://schemas.microsoft.com/office/powerpoint/2010/main" val="3714371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D72">
                  <a:tint val="75000"/>
                </a:srgb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D72">
                  <a:tint val="75000"/>
                </a:srgb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058C-45F0-E94F-B8CE-7816AA1BFC2F}" type="slidenum">
              <a:rPr lang="en-US" smtClean="0">
                <a:solidFill>
                  <a:srgbClr val="002D72">
                    <a:tint val="75000"/>
                  </a:srgbClr>
                </a:solidFill>
              </a:rPr>
              <a:pPr/>
              <a:t>‹#›</a:t>
            </a:fld>
            <a:endParaRPr lang="en-US" dirty="0">
              <a:solidFill>
                <a:srgbClr val="002D72">
                  <a:tint val="75000"/>
                </a:srgbClr>
              </a:solidFill>
            </a:endParaRPr>
          </a:p>
        </p:txBody>
      </p:sp>
    </p:spTree>
    <p:extLst>
      <p:ext uri="{BB962C8B-B14F-4D97-AF65-F5344CB8AC3E}">
        <p14:creationId xmlns:p14="http://schemas.microsoft.com/office/powerpoint/2010/main" val="73778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213532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20" name="Straight Connector 1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7" y="-1025465"/>
            <a:ext cx="3374075" cy="2607240"/>
          </a:xfrm>
          <a:prstGeom prst="rect">
            <a:avLst/>
          </a:prstGeom>
        </p:spPr>
      </p:pic>
    </p:spTree>
    <p:extLst>
      <p:ext uri="{BB962C8B-B14F-4D97-AF65-F5344CB8AC3E}">
        <p14:creationId xmlns:p14="http://schemas.microsoft.com/office/powerpoint/2010/main" val="3332165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chemeClr val="bg1"/>
                </a:solidFill>
              </a:defRPr>
            </a:lvl1pPr>
          </a:lstStyle>
          <a:p>
            <a:r>
              <a:rPr lang="en-US" dirty="0" smtClean="0"/>
              <a:t>Interior Slide Headline Text</a:t>
            </a:r>
            <a:endParaRPr lang="en-US" dirty="0"/>
          </a:p>
        </p:txBody>
      </p:sp>
      <p:sp>
        <p:nvSpPr>
          <p:cNvPr id="1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solidFill>
                  <a:schemeClr val="bg1"/>
                </a:solidFill>
                <a:latin typeface="Arial"/>
                <a:cs typeface="Arial"/>
              </a:defRPr>
            </a:lvl1pPr>
          </a:lstStyle>
          <a:p>
            <a:pPr lvl="0"/>
            <a:r>
              <a:rPr lang="en-US" dirty="0" smtClean="0"/>
              <a:t>Interior Slide Headline Text</a:t>
            </a:r>
            <a:endParaRPr lang="en-US" dirty="0"/>
          </a:p>
        </p:txBody>
      </p:sp>
      <p:pic>
        <p:nvPicPr>
          <p:cNvPr id="9" name="Picture 8"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3" y="5349893"/>
            <a:ext cx="3353307" cy="2591192"/>
          </a:xfrm>
          <a:prstGeom prst="rect">
            <a:avLst/>
          </a:prstGeom>
        </p:spPr>
      </p:pic>
    </p:spTree>
    <p:extLst>
      <p:ext uri="{BB962C8B-B14F-4D97-AF65-F5344CB8AC3E}">
        <p14:creationId xmlns:p14="http://schemas.microsoft.com/office/powerpoint/2010/main" val="3774480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Divider Slide">
    <p:spTree>
      <p:nvGrpSpPr>
        <p:cNvPr id="1" name=""/>
        <p:cNvGrpSpPr/>
        <p:nvPr/>
      </p:nvGrpSpPr>
      <p:grpSpPr>
        <a:xfrm>
          <a:off x="0" y="0"/>
          <a:ext cx="0" cy="0"/>
          <a:chOff x="0" y="0"/>
          <a:chExt cx="0" cy="0"/>
        </a:xfrm>
      </p:grpSpPr>
      <p:pic>
        <p:nvPicPr>
          <p:cNvPr id="4" name="Picture 3" descr="Grey_Divider_Background.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52466" cy="6873875"/>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tx1"/>
                </a:solidFill>
              </a:defRPr>
            </a:lvl1pPr>
          </a:lstStyle>
          <a:p>
            <a:r>
              <a:rPr lang="en-US" dirty="0" smtClean="0"/>
              <a:t>Divider Slide Text</a:t>
            </a:r>
            <a:endParaRPr lang="en-US" dirty="0"/>
          </a:p>
        </p:txBody>
      </p:sp>
      <p:pic>
        <p:nvPicPr>
          <p:cNvPr id="7" name="Picture 6" descr="SouthState_left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9020" y="5447241"/>
            <a:ext cx="2874514" cy="635042"/>
          </a:xfrm>
          <a:prstGeom prst="rect">
            <a:avLst/>
          </a:prstGeom>
        </p:spPr>
      </p:pic>
    </p:spTree>
    <p:extLst>
      <p:ext uri="{BB962C8B-B14F-4D97-AF65-F5344CB8AC3E}">
        <p14:creationId xmlns:p14="http://schemas.microsoft.com/office/powerpoint/2010/main" val="217680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D72">
                  <a:tint val="75000"/>
                </a:srgb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D72">
                  <a:tint val="75000"/>
                </a:srgb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058C-45F0-E94F-B8CE-7816AA1BFC2F}" type="slidenum">
              <a:rPr lang="en-US" smtClean="0">
                <a:solidFill>
                  <a:srgbClr val="002D72">
                    <a:tint val="75000"/>
                  </a:srgbClr>
                </a:solidFill>
              </a:rPr>
              <a:pPr/>
              <a:t>‹#›</a:t>
            </a:fld>
            <a:endParaRPr lang="en-US" dirty="0">
              <a:solidFill>
                <a:srgbClr val="002D72">
                  <a:tint val="75000"/>
                </a:srgbClr>
              </a:solidFill>
            </a:endParaRPr>
          </a:p>
        </p:txBody>
      </p:sp>
    </p:spTree>
    <p:extLst>
      <p:ext uri="{BB962C8B-B14F-4D97-AF65-F5344CB8AC3E}">
        <p14:creationId xmlns:p14="http://schemas.microsoft.com/office/powerpoint/2010/main" val="326016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445" t="3129" r="1" b="2911"/>
          <a:stretch/>
        </p:blipFill>
        <p:spPr>
          <a:xfrm>
            <a:off x="0" y="1"/>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6" name="Picture 5"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1077" y="5431276"/>
            <a:ext cx="2926602" cy="646549"/>
          </a:xfrm>
          <a:prstGeom prst="rect">
            <a:avLst/>
          </a:prstGeom>
        </p:spPr>
      </p:pic>
    </p:spTree>
    <p:extLst>
      <p:ext uri="{BB962C8B-B14F-4D97-AF65-F5344CB8AC3E}">
        <p14:creationId xmlns:p14="http://schemas.microsoft.com/office/powerpoint/2010/main" val="2227405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628650" y="827926"/>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2072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586061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690897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73319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022949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288954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094595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393964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046593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98872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3040172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643383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999571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339948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22066949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518972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13" t="2929" b="4703"/>
          <a:stretch/>
        </p:blipFill>
        <p:spPr>
          <a:xfrm>
            <a:off x="-70909" y="0"/>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8" name="Picture 7"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33472" y="529636"/>
            <a:ext cx="4280697" cy="945698"/>
          </a:xfrm>
          <a:prstGeom prst="rect">
            <a:avLst/>
          </a:prstGeom>
        </p:spPr>
      </p:pic>
    </p:spTree>
    <p:extLst>
      <p:ext uri="{BB962C8B-B14F-4D97-AF65-F5344CB8AC3E}">
        <p14:creationId xmlns:p14="http://schemas.microsoft.com/office/powerpoint/2010/main" val="896245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erior Slide 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3"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spTree>
    <p:extLst>
      <p:ext uri="{BB962C8B-B14F-4D97-AF65-F5344CB8AC3E}">
        <p14:creationId xmlns:p14="http://schemas.microsoft.com/office/powerpoint/2010/main" val="1609896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002D72">
                  <a:tint val="75000"/>
                </a:srgbClr>
              </a:solidFill>
            </a:endParaRPr>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2D72">
                  <a:tint val="75000"/>
                </a:srgbClr>
              </a:solidFill>
            </a:endParaRP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058C-45F0-E94F-B8CE-7816AA1BFC2F}" type="slidenum">
              <a:rPr lang="en-US" smtClean="0">
                <a:solidFill>
                  <a:srgbClr val="002D72">
                    <a:tint val="75000"/>
                  </a:srgbClr>
                </a:solidFill>
              </a:rPr>
              <a:pPr/>
              <a:t>‹#›</a:t>
            </a:fld>
            <a:endParaRPr lang="en-US" dirty="0">
              <a:solidFill>
                <a:srgbClr val="002D72">
                  <a:tint val="75000"/>
                </a:srgbClr>
              </a:solidFill>
            </a:endParaRPr>
          </a:p>
        </p:txBody>
      </p:sp>
    </p:spTree>
    <p:extLst>
      <p:ext uri="{BB962C8B-B14F-4D97-AF65-F5344CB8AC3E}">
        <p14:creationId xmlns:p14="http://schemas.microsoft.com/office/powerpoint/2010/main" val="199860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1046302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20" name="Straight Connector 1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7" y="-1025465"/>
            <a:ext cx="3374075" cy="2607240"/>
          </a:xfrm>
          <a:prstGeom prst="rect">
            <a:avLst/>
          </a:prstGeom>
        </p:spPr>
      </p:pic>
    </p:spTree>
    <p:extLst>
      <p:ext uri="{BB962C8B-B14F-4D97-AF65-F5344CB8AC3E}">
        <p14:creationId xmlns:p14="http://schemas.microsoft.com/office/powerpoint/2010/main" val="37822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20" name="Straight Connector 1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7" y="-1025465"/>
            <a:ext cx="3374075" cy="2607240"/>
          </a:xfrm>
          <a:prstGeom prst="rect">
            <a:avLst/>
          </a:prstGeom>
        </p:spPr>
      </p:pic>
    </p:spTree>
    <p:extLst>
      <p:ext uri="{BB962C8B-B14F-4D97-AF65-F5344CB8AC3E}">
        <p14:creationId xmlns:p14="http://schemas.microsoft.com/office/powerpoint/2010/main" val="2390964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chemeClr val="bg1"/>
                </a:solidFill>
              </a:defRPr>
            </a:lvl1pPr>
          </a:lstStyle>
          <a:p>
            <a:r>
              <a:rPr lang="en-US" dirty="0" smtClean="0"/>
              <a:t>Interior Slide Headline Text</a:t>
            </a:r>
            <a:endParaRPr lang="en-US" dirty="0"/>
          </a:p>
        </p:txBody>
      </p:sp>
      <p:sp>
        <p:nvSpPr>
          <p:cNvPr id="1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solidFill>
                  <a:schemeClr val="bg1"/>
                </a:solidFill>
                <a:latin typeface="Arial"/>
                <a:cs typeface="Arial"/>
              </a:defRPr>
            </a:lvl1pPr>
          </a:lstStyle>
          <a:p>
            <a:pPr lvl="0"/>
            <a:r>
              <a:rPr lang="en-US" dirty="0" smtClean="0"/>
              <a:t>Interior Slide Headline Text</a:t>
            </a:r>
            <a:endParaRPr lang="en-US" dirty="0"/>
          </a:p>
        </p:txBody>
      </p:sp>
      <p:pic>
        <p:nvPicPr>
          <p:cNvPr id="9" name="Picture 8"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3" y="5349893"/>
            <a:ext cx="3353307" cy="2591192"/>
          </a:xfrm>
          <a:prstGeom prst="rect">
            <a:avLst/>
          </a:prstGeom>
        </p:spPr>
      </p:pic>
    </p:spTree>
    <p:extLst>
      <p:ext uri="{BB962C8B-B14F-4D97-AF65-F5344CB8AC3E}">
        <p14:creationId xmlns:p14="http://schemas.microsoft.com/office/powerpoint/2010/main" val="209695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y Divider Slide">
    <p:spTree>
      <p:nvGrpSpPr>
        <p:cNvPr id="1" name=""/>
        <p:cNvGrpSpPr/>
        <p:nvPr/>
      </p:nvGrpSpPr>
      <p:grpSpPr>
        <a:xfrm>
          <a:off x="0" y="0"/>
          <a:ext cx="0" cy="0"/>
          <a:chOff x="0" y="0"/>
          <a:chExt cx="0" cy="0"/>
        </a:xfrm>
      </p:grpSpPr>
      <p:pic>
        <p:nvPicPr>
          <p:cNvPr id="4" name="Picture 3" descr="Grey_Divider_Background.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52466" cy="6873875"/>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tx1"/>
                </a:solidFill>
              </a:defRPr>
            </a:lvl1pPr>
          </a:lstStyle>
          <a:p>
            <a:r>
              <a:rPr lang="en-US" dirty="0" smtClean="0"/>
              <a:t>Divider Slide Text</a:t>
            </a:r>
            <a:endParaRPr lang="en-US" dirty="0"/>
          </a:p>
        </p:txBody>
      </p:sp>
      <p:pic>
        <p:nvPicPr>
          <p:cNvPr id="7" name="Picture 6" descr="SouthState_left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9020" y="5447241"/>
            <a:ext cx="2874514" cy="635042"/>
          </a:xfrm>
          <a:prstGeom prst="rect">
            <a:avLst/>
          </a:prstGeom>
        </p:spPr>
      </p:pic>
    </p:spTree>
    <p:extLst>
      <p:ext uri="{BB962C8B-B14F-4D97-AF65-F5344CB8AC3E}">
        <p14:creationId xmlns:p14="http://schemas.microsoft.com/office/powerpoint/2010/main" val="4168988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445" t="3129" r="1" b="2911"/>
          <a:stretch/>
        </p:blipFill>
        <p:spPr>
          <a:xfrm>
            <a:off x="0" y="1"/>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6" name="Picture 5"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1077" y="5431276"/>
            <a:ext cx="2926602" cy="646549"/>
          </a:xfrm>
          <a:prstGeom prst="rect">
            <a:avLst/>
          </a:prstGeom>
        </p:spPr>
      </p:pic>
    </p:spTree>
    <p:extLst>
      <p:ext uri="{BB962C8B-B14F-4D97-AF65-F5344CB8AC3E}">
        <p14:creationId xmlns:p14="http://schemas.microsoft.com/office/powerpoint/2010/main" val="455278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628650" y="827926"/>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2072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4108852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4196098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92438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873606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41896503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397925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2987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chemeClr val="bg1"/>
                </a:solidFill>
              </a:defRPr>
            </a:lvl1pPr>
          </a:lstStyle>
          <a:p>
            <a:r>
              <a:rPr lang="en-US" dirty="0" smtClean="0"/>
              <a:t>Interior Slide Headline Text</a:t>
            </a:r>
            <a:endParaRPr lang="en-US" dirty="0"/>
          </a:p>
        </p:txBody>
      </p:sp>
      <p:sp>
        <p:nvSpPr>
          <p:cNvPr id="1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solidFill>
                  <a:schemeClr val="bg1"/>
                </a:solidFill>
                <a:latin typeface="Arial"/>
                <a:cs typeface="Arial"/>
              </a:defRPr>
            </a:lvl1pPr>
          </a:lstStyle>
          <a:p>
            <a:pPr lvl="0"/>
            <a:r>
              <a:rPr lang="en-US" dirty="0" smtClean="0"/>
              <a:t>Interior Slide Headline Text</a:t>
            </a:r>
            <a:endParaRPr lang="en-US" dirty="0"/>
          </a:p>
        </p:txBody>
      </p:sp>
      <p:pic>
        <p:nvPicPr>
          <p:cNvPr id="9" name="Picture 8"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3" y="5349893"/>
            <a:ext cx="3353307" cy="2591192"/>
          </a:xfrm>
          <a:prstGeom prst="rect">
            <a:avLst/>
          </a:prstGeom>
        </p:spPr>
      </p:pic>
    </p:spTree>
    <p:extLst>
      <p:ext uri="{BB962C8B-B14F-4D97-AF65-F5344CB8AC3E}">
        <p14:creationId xmlns:p14="http://schemas.microsoft.com/office/powerpoint/2010/main" val="117344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2864793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29217386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803049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739749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661631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3654934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952032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9213" t="2929" b="4703"/>
          <a:stretch/>
        </p:blipFill>
        <p:spPr>
          <a:xfrm>
            <a:off x="-70909" y="0"/>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6" name="Picture 5" descr="SouthState_left_gold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0565" y="600443"/>
            <a:ext cx="3127832" cy="882674"/>
          </a:xfrm>
          <a:prstGeom prst="rect">
            <a:avLst/>
          </a:prstGeom>
        </p:spPr>
      </p:pic>
    </p:spTree>
    <p:extLst>
      <p:ext uri="{BB962C8B-B14F-4D97-AF65-F5344CB8AC3E}">
        <p14:creationId xmlns:p14="http://schemas.microsoft.com/office/powerpoint/2010/main" val="3174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terior Slide 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3"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9" name="Straight Connector 8"/>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sp>
        <p:nvSpPr>
          <p:cNvPr id="7" name="TextBox 6"/>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1588739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
        <p:nvSpPr>
          <p:cNvPr id="14" name="TextBox 13"/>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151696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Divider Slide">
    <p:spTree>
      <p:nvGrpSpPr>
        <p:cNvPr id="1" name=""/>
        <p:cNvGrpSpPr/>
        <p:nvPr/>
      </p:nvGrpSpPr>
      <p:grpSpPr>
        <a:xfrm>
          <a:off x="0" y="0"/>
          <a:ext cx="0" cy="0"/>
          <a:chOff x="0" y="0"/>
          <a:chExt cx="0" cy="0"/>
        </a:xfrm>
      </p:grpSpPr>
      <p:pic>
        <p:nvPicPr>
          <p:cNvPr id="4" name="Picture 3" descr="Grey_Divider_Background.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52466" cy="6873875"/>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tx1"/>
                </a:solidFill>
              </a:defRPr>
            </a:lvl1pPr>
          </a:lstStyle>
          <a:p>
            <a:r>
              <a:rPr lang="en-US" dirty="0" smtClean="0"/>
              <a:t>Divider Slide Text</a:t>
            </a:r>
            <a:endParaRPr lang="en-US" dirty="0"/>
          </a:p>
        </p:txBody>
      </p:sp>
      <p:pic>
        <p:nvPicPr>
          <p:cNvPr id="7" name="Picture 6" descr="SouthState_left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9020" y="5447241"/>
            <a:ext cx="2874514" cy="635042"/>
          </a:xfrm>
          <a:prstGeom prst="rect">
            <a:avLst/>
          </a:prstGeom>
        </p:spPr>
      </p:pic>
    </p:spTree>
    <p:extLst>
      <p:ext uri="{BB962C8B-B14F-4D97-AF65-F5344CB8AC3E}">
        <p14:creationId xmlns:p14="http://schemas.microsoft.com/office/powerpoint/2010/main" val="11009153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0" name="Straight Connector 1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8" name="Picture 7" descr="SouthState_horizontal_gold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401" y="67737"/>
            <a:ext cx="2049743" cy="387331"/>
          </a:xfrm>
          <a:prstGeom prst="rect">
            <a:avLst/>
          </a:prstGeom>
        </p:spPr>
      </p:pic>
    </p:spTree>
    <p:extLst>
      <p:ext uri="{BB962C8B-B14F-4D97-AF65-F5344CB8AC3E}">
        <p14:creationId xmlns:p14="http://schemas.microsoft.com/office/powerpoint/2010/main" val="84002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chemeClr val="bg1"/>
                </a:solidFill>
              </a:defRPr>
            </a:lvl1pPr>
          </a:lstStyle>
          <a:p>
            <a:r>
              <a:rPr lang="en-US" dirty="0" smtClean="0"/>
              <a:t>Interior Slide Headline Text</a:t>
            </a:r>
            <a:endParaRPr lang="en-US" dirty="0"/>
          </a:p>
        </p:txBody>
      </p:sp>
      <p:sp>
        <p:nvSpPr>
          <p:cNvPr id="1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solidFill>
                  <a:schemeClr val="bg1"/>
                </a:solidFill>
                <a:latin typeface="Arial"/>
                <a:cs typeface="Arial"/>
              </a:defRPr>
            </a:lvl1pPr>
          </a:lstStyle>
          <a:p>
            <a:pPr lvl="0"/>
            <a:r>
              <a:rPr lang="en-US" dirty="0" smtClean="0"/>
              <a:t>Interior Slide Headline Text</a:t>
            </a:r>
            <a:endParaRPr lang="en-US" dirty="0"/>
          </a:p>
        </p:txBody>
      </p:sp>
      <p:pic>
        <p:nvPicPr>
          <p:cNvPr id="3" name="Picture 2" descr="SouthState_horizontal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9076" y="6274247"/>
            <a:ext cx="2320925" cy="438575"/>
          </a:xfrm>
          <a:prstGeom prst="rect">
            <a:avLst/>
          </a:prstGeom>
        </p:spPr>
      </p:pic>
    </p:spTree>
    <p:extLst>
      <p:ext uri="{BB962C8B-B14F-4D97-AF65-F5344CB8AC3E}">
        <p14:creationId xmlns:p14="http://schemas.microsoft.com/office/powerpoint/2010/main" val="3515959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y Divider Slide">
    <p:spTree>
      <p:nvGrpSpPr>
        <p:cNvPr id="1" name=""/>
        <p:cNvGrpSpPr/>
        <p:nvPr/>
      </p:nvGrpSpPr>
      <p:grpSpPr>
        <a:xfrm>
          <a:off x="0" y="0"/>
          <a:ext cx="0" cy="0"/>
          <a:chOff x="0" y="0"/>
          <a:chExt cx="0" cy="0"/>
        </a:xfrm>
      </p:grpSpPr>
      <p:pic>
        <p:nvPicPr>
          <p:cNvPr id="4" name="Picture 3" descr="Grey_Divider_Background.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52466" cy="6873875"/>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tx1"/>
                </a:solidFill>
              </a:defRPr>
            </a:lvl1pPr>
          </a:lstStyle>
          <a:p>
            <a:r>
              <a:rPr lang="en-US" dirty="0" smtClean="0"/>
              <a:t>Divider Slide Text</a:t>
            </a:r>
            <a:endParaRPr lang="en-US" dirty="0"/>
          </a:p>
        </p:txBody>
      </p:sp>
      <p:pic>
        <p:nvPicPr>
          <p:cNvPr id="9" name="Picture 8" descr="SouthState_left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9020" y="5447241"/>
            <a:ext cx="2874514" cy="632870"/>
          </a:xfrm>
          <a:prstGeom prst="rect">
            <a:avLst/>
          </a:prstGeom>
        </p:spPr>
      </p:pic>
    </p:spTree>
    <p:extLst>
      <p:ext uri="{BB962C8B-B14F-4D97-AF65-F5344CB8AC3E}">
        <p14:creationId xmlns:p14="http://schemas.microsoft.com/office/powerpoint/2010/main" val="3009989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445" t="3129" r="1" b="2911"/>
          <a:stretch/>
        </p:blipFill>
        <p:spPr>
          <a:xfrm>
            <a:off x="0" y="1"/>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7" name="Picture 6" descr="SouthState_left_gold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0565" y="5316375"/>
            <a:ext cx="3127832" cy="882674"/>
          </a:xfrm>
          <a:prstGeom prst="rect">
            <a:avLst/>
          </a:prstGeom>
        </p:spPr>
      </p:pic>
    </p:spTree>
    <p:extLst>
      <p:ext uri="{BB962C8B-B14F-4D97-AF65-F5344CB8AC3E}">
        <p14:creationId xmlns:p14="http://schemas.microsoft.com/office/powerpoint/2010/main" val="2312596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628650" y="827926"/>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2072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272908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28406819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197897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3445" t="3129" r="1" b="2911"/>
          <a:stretch/>
        </p:blipFill>
        <p:spPr>
          <a:xfrm>
            <a:off x="0" y="1"/>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6" name="Picture 5" descr="SouthState_left_goldwhite_R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11077" y="5431276"/>
            <a:ext cx="2926602" cy="646549"/>
          </a:xfrm>
          <a:prstGeom prst="rect">
            <a:avLst/>
          </a:prstGeom>
        </p:spPr>
      </p:pic>
    </p:spTree>
    <p:extLst>
      <p:ext uri="{BB962C8B-B14F-4D97-AF65-F5344CB8AC3E}">
        <p14:creationId xmlns:p14="http://schemas.microsoft.com/office/powerpoint/2010/main" val="33925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628650" y="827926"/>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2072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28532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4.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002D72">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2D72">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EFA058C-45F0-E94F-B8CE-7816AA1BFC2F}" type="slidenum">
              <a:rPr lang="en-US" smtClean="0">
                <a:solidFill>
                  <a:srgbClr val="002D72">
                    <a:tint val="75000"/>
                  </a:srgbClr>
                </a:solidFill>
              </a:rPr>
              <a:pPr defTabSz="457200"/>
              <a:t>‹#›</a:t>
            </a:fld>
            <a:endParaRPr lang="en-US" dirty="0">
              <a:solidFill>
                <a:srgbClr val="002D72">
                  <a:tint val="75000"/>
                </a:srgbClr>
              </a:solidFill>
            </a:endParaRPr>
          </a:p>
        </p:txBody>
      </p:sp>
      <p:sp>
        <p:nvSpPr>
          <p:cNvPr id="7" name="TextBox 6"/>
          <p:cNvSpPr txBox="1"/>
          <p:nvPr/>
        </p:nvSpPr>
        <p:spPr>
          <a:xfrm>
            <a:off x="374110" y="635055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latin typeface="Calibri"/>
                <a:cs typeface="Arial" charset="0"/>
              </a:rPr>
              <a:pPr defTabSz="457200"/>
              <a:t>‹#›</a:t>
            </a:fld>
            <a:endParaRPr lang="en-US" dirty="0">
              <a:solidFill>
                <a:prstClr val="white"/>
              </a:solidFill>
              <a:latin typeface="Calibri"/>
              <a:cs typeface="Arial" charset="0"/>
            </a:endParaRPr>
          </a:p>
        </p:txBody>
      </p:sp>
    </p:spTree>
    <p:extLst>
      <p:ext uri="{BB962C8B-B14F-4D97-AF65-F5344CB8AC3E}">
        <p14:creationId xmlns:p14="http://schemas.microsoft.com/office/powerpoint/2010/main" val="2293526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002D72">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2D72">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EFA058C-45F0-E94F-B8CE-7816AA1BFC2F}" type="slidenum">
              <a:rPr lang="en-US" smtClean="0">
                <a:solidFill>
                  <a:srgbClr val="002D72">
                    <a:tint val="75000"/>
                  </a:srgbClr>
                </a:solidFill>
              </a:rPr>
              <a:pPr defTabSz="457200"/>
              <a:t>‹#›</a:t>
            </a:fld>
            <a:endParaRPr lang="en-US" dirty="0">
              <a:solidFill>
                <a:srgbClr val="002D72">
                  <a:tint val="75000"/>
                </a:srgbClr>
              </a:solidFill>
            </a:endParaRPr>
          </a:p>
        </p:txBody>
      </p:sp>
      <p:sp>
        <p:nvSpPr>
          <p:cNvPr id="7" name="TextBox 6"/>
          <p:cNvSpPr txBox="1"/>
          <p:nvPr/>
        </p:nvSpPr>
        <p:spPr>
          <a:xfrm>
            <a:off x="374110" y="635055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latin typeface="Calibri"/>
                <a:cs typeface="Arial" charset="0"/>
              </a:rPr>
              <a:pPr defTabSz="457200"/>
              <a:t>‹#›</a:t>
            </a:fld>
            <a:endParaRPr lang="en-US" dirty="0">
              <a:solidFill>
                <a:prstClr val="white"/>
              </a:solidFill>
              <a:latin typeface="Calibri"/>
              <a:cs typeface="Arial" charset="0"/>
            </a:endParaRPr>
          </a:p>
        </p:txBody>
      </p:sp>
    </p:spTree>
    <p:extLst>
      <p:ext uri="{BB962C8B-B14F-4D97-AF65-F5344CB8AC3E}">
        <p14:creationId xmlns:p14="http://schemas.microsoft.com/office/powerpoint/2010/main" val="117238566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002D72">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2D72">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EFA058C-45F0-E94F-B8CE-7816AA1BFC2F}" type="slidenum">
              <a:rPr lang="en-US" smtClean="0">
                <a:solidFill>
                  <a:srgbClr val="002D72">
                    <a:tint val="75000"/>
                  </a:srgbClr>
                </a:solidFill>
              </a:rPr>
              <a:pPr defTabSz="457200"/>
              <a:t>‹#›</a:t>
            </a:fld>
            <a:endParaRPr lang="en-US" dirty="0">
              <a:solidFill>
                <a:srgbClr val="002D72">
                  <a:tint val="75000"/>
                </a:srgbClr>
              </a:solidFill>
            </a:endParaRPr>
          </a:p>
        </p:txBody>
      </p:sp>
      <p:sp>
        <p:nvSpPr>
          <p:cNvPr id="7" name="TextBox 6"/>
          <p:cNvSpPr txBox="1"/>
          <p:nvPr/>
        </p:nvSpPr>
        <p:spPr>
          <a:xfrm>
            <a:off x="374110" y="635055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latin typeface="Calibri"/>
                <a:cs typeface="Arial" charset="0"/>
              </a:rPr>
              <a:pPr defTabSz="457200"/>
              <a:t>‹#›</a:t>
            </a:fld>
            <a:endParaRPr lang="en-US" dirty="0">
              <a:solidFill>
                <a:prstClr val="white"/>
              </a:solidFill>
              <a:latin typeface="Calibri"/>
              <a:cs typeface="Arial" charset="0"/>
            </a:endParaRPr>
          </a:p>
        </p:txBody>
      </p:sp>
    </p:spTree>
    <p:extLst>
      <p:ext uri="{BB962C8B-B14F-4D97-AF65-F5344CB8AC3E}">
        <p14:creationId xmlns:p14="http://schemas.microsoft.com/office/powerpoint/2010/main" val="12010953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C28A485-1362-304C-9008-0D2E209ACE59}" type="datetimeFigureOut">
              <a:rPr lang="en-US" smtClean="0">
                <a:solidFill>
                  <a:srgbClr val="002D72">
                    <a:tint val="75000"/>
                  </a:srgbClr>
                </a:solidFill>
              </a:rPr>
              <a:pPr defTabSz="457200"/>
              <a:t>4/20/2017</a:t>
            </a:fld>
            <a:endParaRPr lang="en-US" dirty="0">
              <a:solidFill>
                <a:srgbClr val="002D72">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2D72">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EFA058C-45F0-E94F-B8CE-7816AA1BFC2F}" type="slidenum">
              <a:rPr lang="en-US" smtClean="0">
                <a:solidFill>
                  <a:srgbClr val="002D72">
                    <a:tint val="75000"/>
                  </a:srgbClr>
                </a:solidFill>
              </a:rPr>
              <a:pPr defTabSz="457200"/>
              <a:t>‹#›</a:t>
            </a:fld>
            <a:endParaRPr lang="en-US" dirty="0">
              <a:solidFill>
                <a:srgbClr val="002D72">
                  <a:tint val="75000"/>
                </a:srgbClr>
              </a:solidFill>
            </a:endParaRPr>
          </a:p>
        </p:txBody>
      </p:sp>
    </p:spTree>
    <p:extLst>
      <p:ext uri="{BB962C8B-B14F-4D97-AF65-F5344CB8AC3E}">
        <p14:creationId xmlns:p14="http://schemas.microsoft.com/office/powerpoint/2010/main" val="93242890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4703" y="2257425"/>
            <a:ext cx="6563497" cy="1235075"/>
          </a:xfrm>
        </p:spPr>
        <p:txBody>
          <a:bodyPr>
            <a:normAutofit fontScale="90000"/>
          </a:bodyPr>
          <a:lstStyle/>
          <a:p>
            <a:r>
              <a:rPr lang="en-US" dirty="0" smtClean="0"/>
              <a:t>1</a:t>
            </a:r>
            <a:r>
              <a:rPr lang="en-US" baseline="30000" dirty="0" smtClean="0"/>
              <a:t>st</a:t>
            </a:r>
            <a:r>
              <a:rPr lang="en-US" dirty="0" smtClean="0"/>
              <a:t> Quarter 2017</a:t>
            </a:r>
            <a:br>
              <a:rPr lang="en-US" dirty="0" smtClean="0"/>
            </a:br>
            <a:r>
              <a:rPr lang="en-US" dirty="0" smtClean="0"/>
              <a:t>Earnings Call</a:t>
            </a:r>
            <a:endParaRPr lang="en-US" dirty="0"/>
          </a:p>
        </p:txBody>
      </p:sp>
      <p:sp>
        <p:nvSpPr>
          <p:cNvPr id="3" name="Subtitle 2"/>
          <p:cNvSpPr>
            <a:spLocks noGrp="1"/>
          </p:cNvSpPr>
          <p:nvPr>
            <p:ph type="subTitle" idx="1"/>
          </p:nvPr>
        </p:nvSpPr>
        <p:spPr>
          <a:xfrm>
            <a:off x="2057400" y="3658949"/>
            <a:ext cx="6400800" cy="1752600"/>
          </a:xfrm>
        </p:spPr>
        <p:txBody>
          <a:bodyPr/>
          <a:lstStyle/>
          <a:p>
            <a:r>
              <a:rPr lang="en-US" dirty="0" smtClean="0">
                <a:latin typeface="+mn-lt"/>
              </a:rPr>
              <a:t>April 21, 2017</a:t>
            </a:r>
          </a:p>
          <a:p>
            <a:endParaRPr lang="en-US" dirty="0"/>
          </a:p>
        </p:txBody>
      </p:sp>
    </p:spTree>
    <p:extLst>
      <p:ext uri="{BB962C8B-B14F-4D97-AF65-F5344CB8AC3E}">
        <p14:creationId xmlns:p14="http://schemas.microsoft.com/office/powerpoint/2010/main" val="276969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Tangible Book Value </a:t>
            </a:r>
            <a:endParaRPr lang="en-US" sz="2700" dirty="0"/>
          </a:p>
        </p:txBody>
      </p:sp>
      <p:graphicFrame>
        <p:nvGraphicFramePr>
          <p:cNvPr id="4" name="Chart 3"/>
          <p:cNvGraphicFramePr>
            <a:graphicFrameLocks/>
          </p:cNvGraphicFramePr>
          <p:nvPr>
            <p:extLst>
              <p:ext uri="{D42A27DB-BD31-4B8C-83A1-F6EECF244321}">
                <p14:modId xmlns:p14="http://schemas.microsoft.com/office/powerpoint/2010/main" val="1865035293"/>
              </p:ext>
            </p:extLst>
          </p:nvPr>
        </p:nvGraphicFramePr>
        <p:xfrm>
          <a:off x="266700" y="1210289"/>
          <a:ext cx="8562975" cy="533338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64723" y="1269541"/>
            <a:ext cx="34455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400" dirty="0" smtClean="0">
                <a:solidFill>
                  <a:srgbClr val="002D72"/>
                </a:solidFill>
              </a:rPr>
              <a:t>$</a:t>
            </a:r>
            <a:endParaRPr lang="en-US" sz="1400" dirty="0">
              <a:solidFill>
                <a:srgbClr val="002D72"/>
              </a:solidFill>
            </a:endParaRPr>
          </a:p>
        </p:txBody>
      </p:sp>
    </p:spTree>
    <p:extLst>
      <p:ext uri="{BB962C8B-B14F-4D97-AF65-F5344CB8AC3E}">
        <p14:creationId xmlns:p14="http://schemas.microsoft.com/office/powerpoint/2010/main" val="1499387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200" dirty="0" smtClean="0">
                <a:solidFill>
                  <a:srgbClr val="043673"/>
                </a:solidFill>
              </a:rPr>
              <a:t>Forward Looking Statements</a:t>
            </a:r>
            <a:endParaRPr lang="en-US" sz="3200" dirty="0">
              <a:solidFill>
                <a:srgbClr val="043673"/>
              </a:solidFill>
            </a:endParaRPr>
          </a:p>
        </p:txBody>
      </p:sp>
      <p:sp>
        <p:nvSpPr>
          <p:cNvPr id="4" name="TextBox 3"/>
          <p:cNvSpPr txBox="1"/>
          <p:nvPr/>
        </p:nvSpPr>
        <p:spPr>
          <a:xfrm>
            <a:off x="285750" y="1134533"/>
            <a:ext cx="8686800" cy="4108817"/>
          </a:xfrm>
          <a:prstGeom prst="rect">
            <a:avLst/>
          </a:prstGeom>
          <a:noFill/>
        </p:spPr>
        <p:txBody>
          <a:bodyPr wrap="square" rtlCol="0">
            <a:spAutoFit/>
          </a:bodyPr>
          <a:lstStyle/>
          <a:p>
            <a:r>
              <a:rPr lang="en-US" sz="900" dirty="0"/>
              <a:t>Statements included in this communication which are not historical in nature are intended to be, and are hereby identified as, forward looking statements for purposes of the safe harbor provided by Section 27A of the Securities Act of 1933 and Section 21E of the Securities Exchange Act of 1934.   The words “may,” “will,” “anticipate,” “should,” “would,” “believe,” “contemplate,” “expect,” “estimate,” “continue,” “may,” and “intend,” as well as other similar words and expressions of the future, are intended to identify forward looking statements.  South State Corporation (“SSB”) cautions readers that forward looking statements are subject to certain risks and uncertainties that could cause actual results to differ materially from anticipated results.  Such risks and uncertainties, include, among others, the following possibilities:  the possibility that the anticipated benefits of the transaction (between SSB and SBFC) are not realized when expected or at all, including as a result of the impact of, or problems arising from the strength of the economy and competitive factors in the areas where SSB and SBFC do business; including as a result of unexpected factors or events; diversion of management’s attention from ongoing business operations and opportunities; potential adverse reactions or changes to business or employee relationships, including those resulting from the completion of the transaction; credit risk associated with an obligor’s failure to meet the terms of any contract with the bank or otherwise fail to perform as agreed; interest risk involving the effect of a change in interest rates on both the bank’s earnings and the market value of the portfolio equity; liquidity risk affecting the bank’s ability to meet its obligations when they come due; price risk focusing on changes in market factors that may affect the value of traded instruments in “mark-to-market” portfolios; transaction risk arising from problems with service or product delivery; compliance risk involving risk to earnings or capital resulting from violations of or nonconformance with laws, rules, regulations, prescribed practices, or ethical standards; strategic risk resulting from adverse business decisions or improper implementation of business decisions; reputation risk that adversely affects earnings or capital arising from negative public opinion; terrorist activities risk that results in loss of consumer confidence and economic disruptions; cybersecurity risk related to SSB’s dependence on internal computer systems and the technology of outside service providers, as well as the potential impacts of third-party security breaches, subjects the company to potential business disruptions or financial losses resulting from deliberate attacks or unintentional events; economic downturn risk resulting changes in the credit markets, greater than expected noninterest expenses, excessive loan losses and other factors and the implementation of federal spending cuts currently scheduled to go into effect; and other factors that may affect future results of SSB.  Additional factors that could cause results to differ materially from those described above can be found in SSB’s Annual Report on Form 10-K for the year ended December 31, 2016, is on file with the Securities and Exchange Commission (the “SEC”) and available in the “Investor Relations” section of SSB’s website, http://www.southstatebank.com, under the heading “SEC Filings” and in other documents SSB files with the SEC.</a:t>
            </a:r>
          </a:p>
          <a:p>
            <a:r>
              <a:rPr lang="en-US" sz="900" dirty="0"/>
              <a:t> </a:t>
            </a:r>
          </a:p>
          <a:p>
            <a:r>
              <a:rPr lang="en-US" sz="900" dirty="0"/>
              <a:t>All forward-looking statements speak only as of the date they are made and are based on information available at that time.  SSB does not assume any obligation to update forward-looking statements to reflect circumstances or events that occur after the date the forward-looking statements were made or to reflect the occurrence of unanticipated events except as required by federal securities laws.  As forward-looking statements involve significant risks and uncertainties, caution should be exercised against placing undue reliance on such statements.</a:t>
            </a:r>
          </a:p>
          <a:p>
            <a:r>
              <a:rPr lang="en-US" sz="900" b="1" dirty="0"/>
              <a:t> </a:t>
            </a:r>
            <a:endParaRPr lang="en-US" sz="900" dirty="0"/>
          </a:p>
          <a:p>
            <a:r>
              <a:rPr lang="en-US" sz="900" b="1" dirty="0"/>
              <a:t> </a:t>
            </a:r>
            <a:endParaRPr lang="en-US" sz="900" dirty="0"/>
          </a:p>
          <a:p>
            <a:pPr defTabSz="457200"/>
            <a:endParaRPr lang="en-US" sz="900" b="1" dirty="0">
              <a:solidFill>
                <a:srgbClr val="002D72"/>
              </a:solidFill>
            </a:endParaRPr>
          </a:p>
        </p:txBody>
      </p:sp>
    </p:spTree>
    <p:extLst>
      <p:ext uri="{BB962C8B-B14F-4D97-AF65-F5344CB8AC3E}">
        <p14:creationId xmlns:p14="http://schemas.microsoft.com/office/powerpoint/2010/main" val="3144967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4350" y="1297452"/>
            <a:ext cx="7776665" cy="4972050"/>
          </a:xfrm>
        </p:spPr>
        <p:txBody>
          <a:bodyPr>
            <a:normAutofit/>
          </a:bodyPr>
          <a:lstStyle/>
          <a:p>
            <a:pPr marL="365760" indent="-365760">
              <a:spcBef>
                <a:spcPts val="600"/>
              </a:spcBef>
              <a:spcAft>
                <a:spcPts val="600"/>
              </a:spcAft>
              <a:buClr>
                <a:schemeClr val="accent1"/>
              </a:buClr>
              <a:buFont typeface="Wingdings" panose="05000000000000000000" pitchFamily="2" charset="2"/>
              <a:buChar char="v"/>
            </a:pPr>
            <a:r>
              <a:rPr lang="en-US" sz="2400" dirty="0" smtClean="0">
                <a:solidFill>
                  <a:srgbClr val="043673"/>
                </a:solidFill>
                <a:cs typeface="Arial" panose="020B0604020202020204" pitchFamily="34" charset="0"/>
              </a:rPr>
              <a:t>Net Income $18.3 million</a:t>
            </a:r>
          </a:p>
          <a:p>
            <a:pPr lvl="1">
              <a:spcBef>
                <a:spcPts val="600"/>
              </a:spcBef>
              <a:spcAft>
                <a:spcPts val="600"/>
              </a:spcAft>
              <a:buClr>
                <a:schemeClr val="accent1"/>
              </a:buClr>
              <a:buFont typeface="Wingdings" panose="05000000000000000000" pitchFamily="2" charset="2"/>
              <a:buChar char="§"/>
            </a:pPr>
            <a:r>
              <a:rPr lang="en-US" sz="2200" dirty="0" smtClean="0">
                <a:solidFill>
                  <a:srgbClr val="043673"/>
                </a:solidFill>
              </a:rPr>
              <a:t>$0.63 per diluted share</a:t>
            </a:r>
          </a:p>
          <a:p>
            <a:pPr lvl="1">
              <a:spcBef>
                <a:spcPts val="600"/>
              </a:spcBef>
              <a:spcAft>
                <a:spcPts val="600"/>
              </a:spcAft>
              <a:buClr>
                <a:schemeClr val="accent1"/>
              </a:buClr>
              <a:buFont typeface="Wingdings" panose="05000000000000000000" pitchFamily="2" charset="2"/>
              <a:buChar char="§"/>
            </a:pPr>
            <a:r>
              <a:rPr lang="en-US" sz="2200" dirty="0" smtClean="0">
                <a:solidFill>
                  <a:srgbClr val="043673"/>
                </a:solidFill>
              </a:rPr>
              <a:t>Return on Average Assets   0.68%</a:t>
            </a:r>
          </a:p>
          <a:p>
            <a:pPr lvl="1">
              <a:spcBef>
                <a:spcPts val="600"/>
              </a:spcBef>
              <a:spcAft>
                <a:spcPts val="600"/>
              </a:spcAft>
              <a:buClr>
                <a:schemeClr val="accent1"/>
              </a:buClr>
              <a:buFont typeface="Wingdings" panose="05000000000000000000" pitchFamily="2" charset="2"/>
              <a:buChar char="§"/>
            </a:pPr>
            <a:r>
              <a:rPr lang="en-US" sz="2200" dirty="0" smtClean="0">
                <a:solidFill>
                  <a:srgbClr val="043673"/>
                </a:solidFill>
              </a:rPr>
              <a:t>Return </a:t>
            </a:r>
            <a:r>
              <a:rPr lang="en-US" sz="2200" dirty="0">
                <a:solidFill>
                  <a:srgbClr val="043673"/>
                </a:solidFill>
              </a:rPr>
              <a:t>on Average </a:t>
            </a:r>
            <a:r>
              <a:rPr lang="en-US" sz="2200" dirty="0" smtClean="0">
                <a:solidFill>
                  <a:srgbClr val="043673"/>
                </a:solidFill>
              </a:rPr>
              <a:t>Tangible Equity 8.87%</a:t>
            </a:r>
            <a:endParaRPr lang="en-US" sz="2200" dirty="0">
              <a:solidFill>
                <a:srgbClr val="043673"/>
              </a:solidFill>
            </a:endParaRPr>
          </a:p>
          <a:p>
            <a:pPr marL="365760" indent="-365760">
              <a:spcBef>
                <a:spcPts val="600"/>
              </a:spcBef>
              <a:spcAft>
                <a:spcPts val="600"/>
              </a:spcAft>
              <a:buClr>
                <a:schemeClr val="accent1"/>
              </a:buClr>
              <a:buFont typeface="Wingdings" panose="05000000000000000000" pitchFamily="2" charset="2"/>
              <a:buChar char="v"/>
            </a:pPr>
            <a:r>
              <a:rPr lang="en-US" sz="2400" dirty="0" smtClean="0">
                <a:solidFill>
                  <a:srgbClr val="043673"/>
                </a:solidFill>
              </a:rPr>
              <a:t>Adjusted</a:t>
            </a:r>
            <a:r>
              <a:rPr lang="en-US" sz="2400" baseline="30000" dirty="0" smtClean="0">
                <a:solidFill>
                  <a:srgbClr val="043673"/>
                </a:solidFill>
              </a:rPr>
              <a:t>* </a:t>
            </a:r>
            <a:r>
              <a:rPr lang="en-US" sz="2400" dirty="0" smtClean="0">
                <a:solidFill>
                  <a:srgbClr val="043673"/>
                </a:solidFill>
              </a:rPr>
              <a:t>Net Income $33.4 </a:t>
            </a:r>
            <a:r>
              <a:rPr lang="en-US" sz="2400" dirty="0">
                <a:solidFill>
                  <a:srgbClr val="043673"/>
                </a:solidFill>
              </a:rPr>
              <a:t>million</a:t>
            </a:r>
          </a:p>
          <a:p>
            <a:pPr lvl="1">
              <a:spcBef>
                <a:spcPts val="600"/>
              </a:spcBef>
              <a:spcAft>
                <a:spcPts val="600"/>
              </a:spcAft>
              <a:buClr>
                <a:schemeClr val="accent1"/>
              </a:buClr>
              <a:buFont typeface="Wingdings" panose="05000000000000000000" pitchFamily="2" charset="2"/>
              <a:buChar char="§"/>
            </a:pPr>
            <a:r>
              <a:rPr lang="en-US" sz="2200" dirty="0">
                <a:solidFill>
                  <a:srgbClr val="043673"/>
                </a:solidFill>
              </a:rPr>
              <a:t>$</a:t>
            </a:r>
            <a:r>
              <a:rPr lang="en-US" sz="2200" dirty="0" smtClean="0">
                <a:solidFill>
                  <a:srgbClr val="043673"/>
                </a:solidFill>
              </a:rPr>
              <a:t>1.15 </a:t>
            </a:r>
            <a:r>
              <a:rPr lang="en-US" sz="2200" dirty="0">
                <a:solidFill>
                  <a:srgbClr val="043673"/>
                </a:solidFill>
              </a:rPr>
              <a:t>per diluted share</a:t>
            </a:r>
          </a:p>
          <a:p>
            <a:pPr lvl="1">
              <a:spcBef>
                <a:spcPts val="600"/>
              </a:spcBef>
              <a:spcAft>
                <a:spcPts val="600"/>
              </a:spcAft>
              <a:buClr>
                <a:schemeClr val="accent1"/>
              </a:buClr>
              <a:buFont typeface="Wingdings" panose="05000000000000000000" pitchFamily="2" charset="2"/>
              <a:buChar char="§"/>
            </a:pPr>
            <a:r>
              <a:rPr lang="en-US" sz="2200" dirty="0" smtClean="0">
                <a:solidFill>
                  <a:srgbClr val="043673"/>
                </a:solidFill>
              </a:rPr>
              <a:t>Adjusted</a:t>
            </a:r>
            <a:r>
              <a:rPr lang="en-US" sz="1600" dirty="0" smtClean="0">
                <a:solidFill>
                  <a:srgbClr val="043673"/>
                </a:solidFill>
              </a:rPr>
              <a:t>*</a:t>
            </a:r>
            <a:r>
              <a:rPr lang="en-US" sz="2000" baseline="30000" dirty="0" smtClean="0">
                <a:solidFill>
                  <a:srgbClr val="043673"/>
                </a:solidFill>
              </a:rPr>
              <a:t> </a:t>
            </a:r>
            <a:r>
              <a:rPr lang="en-US" sz="2200" dirty="0" smtClean="0">
                <a:solidFill>
                  <a:srgbClr val="043673"/>
                </a:solidFill>
              </a:rPr>
              <a:t> </a:t>
            </a:r>
            <a:r>
              <a:rPr lang="en-US" sz="2200" dirty="0">
                <a:solidFill>
                  <a:srgbClr val="043673"/>
                </a:solidFill>
              </a:rPr>
              <a:t>Return on Average Assets   </a:t>
            </a:r>
            <a:r>
              <a:rPr lang="en-US" sz="2200" dirty="0" smtClean="0">
                <a:solidFill>
                  <a:srgbClr val="043673"/>
                </a:solidFill>
              </a:rPr>
              <a:t>1.25%</a:t>
            </a:r>
            <a:endParaRPr lang="en-US" sz="2200" dirty="0">
              <a:solidFill>
                <a:srgbClr val="043673"/>
              </a:solidFill>
            </a:endParaRPr>
          </a:p>
          <a:p>
            <a:pPr lvl="1">
              <a:spcBef>
                <a:spcPts val="600"/>
              </a:spcBef>
              <a:spcAft>
                <a:spcPts val="600"/>
              </a:spcAft>
              <a:buClr>
                <a:schemeClr val="accent1"/>
              </a:buClr>
              <a:buFont typeface="Wingdings" panose="05000000000000000000" pitchFamily="2" charset="2"/>
              <a:buChar char="§"/>
            </a:pPr>
            <a:r>
              <a:rPr lang="en-US" sz="2200" dirty="0" smtClean="0">
                <a:solidFill>
                  <a:srgbClr val="002D72"/>
                </a:solidFill>
              </a:rPr>
              <a:t>Adjusted</a:t>
            </a:r>
            <a:r>
              <a:rPr lang="en-US" sz="1600" dirty="0" smtClean="0">
                <a:solidFill>
                  <a:srgbClr val="002D72"/>
                </a:solidFill>
              </a:rPr>
              <a:t>*</a:t>
            </a:r>
            <a:r>
              <a:rPr lang="en-US" sz="2000" baseline="30000" dirty="0" smtClean="0">
                <a:solidFill>
                  <a:srgbClr val="002D72"/>
                </a:solidFill>
              </a:rPr>
              <a:t> </a:t>
            </a:r>
            <a:r>
              <a:rPr lang="en-US" sz="2200" dirty="0" smtClean="0">
                <a:solidFill>
                  <a:srgbClr val="002D72"/>
                </a:solidFill>
              </a:rPr>
              <a:t> </a:t>
            </a:r>
            <a:r>
              <a:rPr lang="en-US" sz="2200" dirty="0">
                <a:solidFill>
                  <a:srgbClr val="002D72"/>
                </a:solidFill>
              </a:rPr>
              <a:t>Return on Average Tangible Equity </a:t>
            </a:r>
            <a:r>
              <a:rPr lang="en-US" sz="2200" dirty="0" smtClean="0">
                <a:solidFill>
                  <a:srgbClr val="043673"/>
                </a:solidFill>
              </a:rPr>
              <a:t>15.55%</a:t>
            </a:r>
            <a:endParaRPr lang="en-US" sz="2400" dirty="0" smtClean="0">
              <a:solidFill>
                <a:srgbClr val="043673"/>
              </a:solidFill>
            </a:endParaRPr>
          </a:p>
          <a:p>
            <a:pPr marL="365760" indent="-365760">
              <a:spcBef>
                <a:spcPts val="1200"/>
              </a:spcBef>
              <a:spcAft>
                <a:spcPts val="1200"/>
              </a:spcAft>
              <a:buClr>
                <a:schemeClr val="accent1"/>
              </a:buClr>
              <a:buFont typeface="Wingdings" panose="05000000000000000000" pitchFamily="2" charset="2"/>
              <a:buChar char="v"/>
            </a:pPr>
            <a:r>
              <a:rPr lang="en-US" sz="2400" dirty="0" smtClean="0">
                <a:solidFill>
                  <a:srgbClr val="002D72"/>
                </a:solidFill>
              </a:rPr>
              <a:t>Cash dividend of $0.33 per common share</a:t>
            </a:r>
          </a:p>
          <a:p>
            <a:pPr marL="365760" indent="-365760">
              <a:spcBef>
                <a:spcPts val="1200"/>
              </a:spcBef>
              <a:spcAft>
                <a:spcPts val="1200"/>
              </a:spcAft>
              <a:buClr>
                <a:schemeClr val="accent1"/>
              </a:buClr>
              <a:buFont typeface="Wingdings" panose="05000000000000000000" pitchFamily="2" charset="2"/>
              <a:buChar char="v"/>
            </a:pPr>
            <a:endParaRPr lang="en-US" sz="2400" dirty="0" smtClean="0">
              <a:solidFill>
                <a:schemeClr val="tx1"/>
              </a:solidFill>
            </a:endParaRPr>
          </a:p>
          <a:p>
            <a:endParaRPr lang="en-US" sz="2400" dirty="0"/>
          </a:p>
        </p:txBody>
      </p:sp>
      <p:sp>
        <p:nvSpPr>
          <p:cNvPr id="5" name="Title 4"/>
          <p:cNvSpPr>
            <a:spLocks noGrp="1"/>
          </p:cNvSpPr>
          <p:nvPr>
            <p:ph type="title"/>
          </p:nvPr>
        </p:nvSpPr>
        <p:spPr/>
        <p:txBody>
          <a:bodyPr/>
          <a:lstStyle/>
          <a:p>
            <a:r>
              <a:rPr lang="en-US" dirty="0" smtClean="0">
                <a:solidFill>
                  <a:srgbClr val="043673"/>
                </a:solidFill>
              </a:rPr>
              <a:t>1</a:t>
            </a:r>
            <a:r>
              <a:rPr lang="en-US" baseline="30000" dirty="0" smtClean="0">
                <a:solidFill>
                  <a:srgbClr val="043673"/>
                </a:solidFill>
              </a:rPr>
              <a:t>st </a:t>
            </a:r>
            <a:r>
              <a:rPr lang="en-US" dirty="0" smtClean="0">
                <a:solidFill>
                  <a:srgbClr val="043673"/>
                </a:solidFill>
              </a:rPr>
              <a:t>Quarter 2017 Highlights</a:t>
            </a:r>
            <a:endParaRPr lang="en-US" dirty="0">
              <a:solidFill>
                <a:srgbClr val="043673"/>
              </a:solidFill>
            </a:endParaRPr>
          </a:p>
        </p:txBody>
      </p:sp>
      <p:sp>
        <p:nvSpPr>
          <p:cNvPr id="4" name="Content Placeholder 2"/>
          <p:cNvSpPr txBox="1">
            <a:spLocks/>
          </p:cNvSpPr>
          <p:nvPr/>
        </p:nvSpPr>
        <p:spPr>
          <a:xfrm>
            <a:off x="514350" y="1866900"/>
            <a:ext cx="8610600" cy="43815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Bef>
                <a:spcPts val="300"/>
              </a:spcBef>
              <a:buFont typeface="Arial"/>
              <a:buNone/>
            </a:pPr>
            <a:r>
              <a:rPr lang="en-US" sz="2400" dirty="0" smtClean="0">
                <a:solidFill>
                  <a:srgbClr val="4F81BD">
                    <a:lumMod val="50000"/>
                  </a:srgbClr>
                </a:solidFill>
                <a:latin typeface="Calibri"/>
              </a:rPr>
              <a:t>	</a:t>
            </a:r>
            <a:endParaRPr lang="en-US" sz="2400" dirty="0">
              <a:solidFill>
                <a:srgbClr val="4F81BD">
                  <a:lumMod val="50000"/>
                </a:srgbClr>
              </a:solidFill>
              <a:latin typeface="Calibri"/>
            </a:endParaRPr>
          </a:p>
        </p:txBody>
      </p:sp>
      <p:sp>
        <p:nvSpPr>
          <p:cNvPr id="9" name="TextBox 8"/>
          <p:cNvSpPr txBox="1"/>
          <p:nvPr/>
        </p:nvSpPr>
        <p:spPr>
          <a:xfrm>
            <a:off x="703385" y="6395984"/>
            <a:ext cx="4868984" cy="430887"/>
          </a:xfrm>
          <a:prstGeom prst="rect">
            <a:avLst/>
          </a:prstGeom>
          <a:noFill/>
        </p:spPr>
        <p:txBody>
          <a:bodyPr wrap="square" rtlCol="0">
            <a:spAutoFit/>
          </a:bodyPr>
          <a:lstStyle/>
          <a:p>
            <a:pPr defTabSz="457200"/>
            <a:r>
              <a:rPr lang="en-US" sz="1100" dirty="0">
                <a:solidFill>
                  <a:srgbClr val="FFFFFF"/>
                </a:solidFill>
              </a:rPr>
              <a:t>*Adjusted is a Non-GAAP financial measure where the metric excludes the impact of  branch consolidation &amp; merger related expenses</a:t>
            </a:r>
          </a:p>
        </p:txBody>
      </p:sp>
    </p:spTree>
    <p:extLst>
      <p:ext uri="{BB962C8B-B14F-4D97-AF65-F5344CB8AC3E}">
        <p14:creationId xmlns:p14="http://schemas.microsoft.com/office/powerpoint/2010/main" val="2849231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43673"/>
                </a:solidFill>
              </a:rPr>
              <a:t>1</a:t>
            </a:r>
            <a:r>
              <a:rPr lang="en-US" baseline="30000" dirty="0" smtClean="0">
                <a:solidFill>
                  <a:srgbClr val="043673"/>
                </a:solidFill>
              </a:rPr>
              <a:t>st</a:t>
            </a:r>
            <a:r>
              <a:rPr lang="en-US" dirty="0" smtClean="0">
                <a:solidFill>
                  <a:srgbClr val="043673"/>
                </a:solidFill>
              </a:rPr>
              <a:t> </a:t>
            </a:r>
            <a:r>
              <a:rPr lang="en-US" dirty="0">
                <a:solidFill>
                  <a:srgbClr val="043673"/>
                </a:solidFill>
              </a:rPr>
              <a:t>Quarter </a:t>
            </a:r>
            <a:r>
              <a:rPr lang="en-US" dirty="0" smtClean="0">
                <a:solidFill>
                  <a:srgbClr val="043673"/>
                </a:solidFill>
              </a:rPr>
              <a:t>2017 Highlights</a:t>
            </a:r>
            <a:endParaRPr lang="en-US" dirty="0">
              <a:solidFill>
                <a:srgbClr val="043673"/>
              </a:solidFill>
            </a:endParaRPr>
          </a:p>
        </p:txBody>
      </p:sp>
      <p:sp>
        <p:nvSpPr>
          <p:cNvPr id="2" name="Content Placeholder 1"/>
          <p:cNvSpPr>
            <a:spLocks noGrp="1"/>
          </p:cNvSpPr>
          <p:nvPr>
            <p:ph idx="1"/>
          </p:nvPr>
        </p:nvSpPr>
        <p:spPr>
          <a:xfrm>
            <a:off x="514349" y="1370250"/>
            <a:ext cx="8024635" cy="5487750"/>
          </a:xfrm>
        </p:spPr>
        <p:txBody>
          <a:bodyPr>
            <a:noAutofit/>
          </a:bodyPr>
          <a:lstStyle/>
          <a:p>
            <a:pPr marL="347472" lvl="1" indent="-347472">
              <a:spcBef>
                <a:spcPts val="400"/>
              </a:spcBef>
              <a:buClr>
                <a:schemeClr val="accent1"/>
              </a:buClr>
              <a:buFont typeface="Wingdings" panose="05000000000000000000" pitchFamily="2" charset="2"/>
              <a:buChar char="v"/>
            </a:pPr>
            <a:r>
              <a:rPr lang="en-US" sz="2200" dirty="0" smtClean="0">
                <a:solidFill>
                  <a:srgbClr val="043673"/>
                </a:solidFill>
              </a:rPr>
              <a:t>Net Loan Growth – 11% Annualized (Excludes SBFC Impact)</a:t>
            </a:r>
          </a:p>
          <a:p>
            <a:pPr marL="747522" lvl="2" indent="-347472">
              <a:spcBef>
                <a:spcPts val="400"/>
              </a:spcBef>
              <a:buClr>
                <a:schemeClr val="accent1"/>
              </a:buClr>
              <a:buFont typeface="Wingdings" panose="05000000000000000000" pitchFamily="2" charset="2"/>
              <a:buChar char="§"/>
            </a:pPr>
            <a:r>
              <a:rPr lang="en-US" dirty="0" smtClean="0">
                <a:solidFill>
                  <a:srgbClr val="043673"/>
                </a:solidFill>
              </a:rPr>
              <a:t>Non-Acquired Loan Growth of $323 million,                       25% annualized</a:t>
            </a:r>
          </a:p>
          <a:p>
            <a:pPr marL="747522" lvl="2" indent="-347472">
              <a:spcBef>
                <a:spcPts val="400"/>
              </a:spcBef>
              <a:buClr>
                <a:schemeClr val="accent1"/>
              </a:buClr>
              <a:buFont typeface="Wingdings" panose="05000000000000000000" pitchFamily="2" charset="2"/>
              <a:buChar char="§"/>
            </a:pPr>
            <a:endParaRPr lang="en-US" sz="2200" dirty="0" smtClean="0">
              <a:solidFill>
                <a:srgbClr val="043673"/>
              </a:solidFill>
            </a:endParaRPr>
          </a:p>
          <a:p>
            <a:pPr marL="342900" lvl="1" indent="-342900">
              <a:spcBef>
                <a:spcPts val="400"/>
              </a:spcBef>
              <a:buClr>
                <a:schemeClr val="accent1"/>
              </a:buClr>
              <a:buFont typeface="Wingdings" panose="05000000000000000000" pitchFamily="2" charset="2"/>
              <a:buChar char="v"/>
            </a:pPr>
            <a:r>
              <a:rPr lang="en-US" sz="2200" dirty="0" smtClean="0">
                <a:solidFill>
                  <a:srgbClr val="043673"/>
                </a:solidFill>
              </a:rPr>
              <a:t>Non-Interest Bearing DDA Growth of $400 million to     $2.6 billion</a:t>
            </a:r>
            <a:endParaRPr lang="en-US" sz="2200" dirty="0" smtClean="0">
              <a:solidFill>
                <a:srgbClr val="FF0000"/>
              </a:solidFill>
            </a:endParaRPr>
          </a:p>
          <a:p>
            <a:pPr marL="747522" lvl="2" indent="-347472">
              <a:spcBef>
                <a:spcPts val="400"/>
              </a:spcBef>
              <a:buClr>
                <a:schemeClr val="accent1"/>
              </a:buClr>
              <a:buFont typeface="Wingdings" panose="05000000000000000000" pitchFamily="2" charset="2"/>
              <a:buChar char="§"/>
            </a:pPr>
            <a:r>
              <a:rPr lang="en-US" dirty="0" smtClean="0">
                <a:solidFill>
                  <a:srgbClr val="043673"/>
                </a:solidFill>
              </a:rPr>
              <a:t>$279 million - SBFC</a:t>
            </a:r>
          </a:p>
          <a:p>
            <a:pPr marL="747522" lvl="2" indent="-347472">
              <a:spcBef>
                <a:spcPts val="400"/>
              </a:spcBef>
              <a:buClr>
                <a:schemeClr val="accent1"/>
              </a:buClr>
              <a:buFont typeface="Wingdings" panose="05000000000000000000" pitchFamily="2" charset="2"/>
              <a:buChar char="§"/>
            </a:pPr>
            <a:r>
              <a:rPr lang="en-US" dirty="0" smtClean="0">
                <a:solidFill>
                  <a:srgbClr val="043673"/>
                </a:solidFill>
              </a:rPr>
              <a:t>$121  million - Organic</a:t>
            </a:r>
          </a:p>
          <a:p>
            <a:pPr marL="747522" lvl="2" indent="-347472">
              <a:spcBef>
                <a:spcPts val="400"/>
              </a:spcBef>
              <a:buClr>
                <a:schemeClr val="accent1"/>
              </a:buClr>
              <a:buFont typeface="Wingdings" panose="05000000000000000000" pitchFamily="2" charset="2"/>
              <a:buChar char="§"/>
            </a:pPr>
            <a:endParaRPr lang="en-US" sz="2200" dirty="0" smtClean="0">
              <a:solidFill>
                <a:srgbClr val="043673"/>
              </a:solidFill>
            </a:endParaRPr>
          </a:p>
          <a:p>
            <a:pPr marL="347472" lvl="1" indent="-347472">
              <a:spcBef>
                <a:spcPts val="400"/>
              </a:spcBef>
              <a:buClr>
                <a:schemeClr val="accent1"/>
              </a:buClr>
              <a:buFont typeface="Wingdings" panose="05000000000000000000" pitchFamily="2" charset="2"/>
              <a:buChar char="v"/>
            </a:pPr>
            <a:r>
              <a:rPr lang="en-US" sz="2200" dirty="0" smtClean="0">
                <a:solidFill>
                  <a:srgbClr val="043673"/>
                </a:solidFill>
              </a:rPr>
              <a:t>Asset Quality</a:t>
            </a:r>
            <a:endParaRPr lang="en-US" sz="2200" dirty="0">
              <a:solidFill>
                <a:srgbClr val="043673"/>
              </a:solidFill>
            </a:endParaRPr>
          </a:p>
          <a:p>
            <a:pPr marL="747522" lvl="2" indent="-347472">
              <a:spcBef>
                <a:spcPts val="400"/>
              </a:spcBef>
              <a:buClr>
                <a:schemeClr val="accent1"/>
              </a:buClr>
              <a:buFont typeface="Wingdings" panose="05000000000000000000" pitchFamily="2" charset="2"/>
              <a:buChar char="§"/>
            </a:pPr>
            <a:r>
              <a:rPr lang="en-US" dirty="0" smtClean="0">
                <a:solidFill>
                  <a:srgbClr val="043673"/>
                </a:solidFill>
              </a:rPr>
              <a:t>NPA’s/ Assets</a:t>
            </a:r>
            <a:r>
              <a:rPr lang="en-US" dirty="0">
                <a:solidFill>
                  <a:srgbClr val="043673"/>
                </a:solidFill>
              </a:rPr>
              <a:t>							</a:t>
            </a:r>
            <a:r>
              <a:rPr lang="en-US" dirty="0" smtClean="0">
                <a:solidFill>
                  <a:srgbClr val="043673"/>
                </a:solidFill>
              </a:rPr>
              <a:t>0.35%</a:t>
            </a:r>
            <a:endParaRPr lang="en-US" dirty="0">
              <a:solidFill>
                <a:srgbClr val="043673"/>
              </a:solidFill>
            </a:endParaRPr>
          </a:p>
          <a:p>
            <a:pPr marL="747522" lvl="2" indent="-347472">
              <a:spcBef>
                <a:spcPts val="400"/>
              </a:spcBef>
              <a:buClr>
                <a:schemeClr val="accent1"/>
              </a:buClr>
              <a:buFont typeface="Wingdings" panose="05000000000000000000" pitchFamily="2" charset="2"/>
              <a:buChar char="§"/>
            </a:pPr>
            <a:r>
              <a:rPr lang="en-US" dirty="0">
                <a:solidFill>
                  <a:srgbClr val="043673"/>
                </a:solidFill>
              </a:rPr>
              <a:t>Non-Acquired Net Charge-offs </a:t>
            </a:r>
            <a:r>
              <a:rPr lang="en-US" dirty="0">
                <a:solidFill>
                  <a:schemeClr val="tx1"/>
                </a:solidFill>
              </a:rPr>
              <a:t>		</a:t>
            </a:r>
            <a:r>
              <a:rPr lang="en-US" dirty="0" smtClean="0">
                <a:solidFill>
                  <a:srgbClr val="043673"/>
                </a:solidFill>
              </a:rPr>
              <a:t>0.05%</a:t>
            </a:r>
            <a:endParaRPr lang="en-US" dirty="0">
              <a:solidFill>
                <a:srgbClr val="043673"/>
              </a:solidFill>
            </a:endParaRPr>
          </a:p>
          <a:p>
            <a:pPr marL="400050" lvl="2" indent="0">
              <a:spcBef>
                <a:spcPts val="400"/>
              </a:spcBef>
              <a:spcAft>
                <a:spcPts val="1200"/>
              </a:spcAft>
              <a:buClr>
                <a:schemeClr val="accent1"/>
              </a:buClr>
              <a:buNone/>
            </a:pPr>
            <a:endParaRPr lang="en-US" dirty="0">
              <a:solidFill>
                <a:schemeClr val="tx1"/>
              </a:solidFill>
            </a:endParaRPr>
          </a:p>
          <a:p>
            <a:pPr marL="400050" lvl="2" indent="0">
              <a:spcBef>
                <a:spcPts val="400"/>
              </a:spcBef>
              <a:spcAft>
                <a:spcPts val="1200"/>
              </a:spcAft>
              <a:buClr>
                <a:schemeClr val="accent1"/>
              </a:buClr>
              <a:buNone/>
            </a:pPr>
            <a:endParaRPr lang="en-US" dirty="0" smtClean="0">
              <a:solidFill>
                <a:schemeClr val="tx1"/>
              </a:solidFill>
            </a:endParaRPr>
          </a:p>
          <a:p>
            <a:pPr marL="347472" lvl="1" indent="-347472">
              <a:spcBef>
                <a:spcPts val="800"/>
              </a:spcBef>
              <a:spcAft>
                <a:spcPts val="1200"/>
              </a:spcAft>
              <a:buClr>
                <a:schemeClr val="accent1"/>
              </a:buClr>
              <a:buFont typeface="Wingdings" panose="05000000000000000000" pitchFamily="2" charset="2"/>
              <a:buChar char="§"/>
            </a:pPr>
            <a:endParaRPr lang="en-US" sz="2600" dirty="0" smtClean="0">
              <a:solidFill>
                <a:schemeClr val="tx1"/>
              </a:solidFill>
            </a:endParaRPr>
          </a:p>
        </p:txBody>
      </p:sp>
    </p:spTree>
    <p:extLst>
      <p:ext uri="{BB962C8B-B14F-4D97-AF65-F5344CB8AC3E}">
        <p14:creationId xmlns:p14="http://schemas.microsoft.com/office/powerpoint/2010/main" val="3572129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90526" y="1062642"/>
          <a:ext cx="8353424" cy="534352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solidFill>
                  <a:srgbClr val="043673"/>
                </a:solidFill>
              </a:rPr>
              <a:t>Net Interest Margin</a:t>
            </a:r>
            <a:endParaRPr lang="en-US" dirty="0">
              <a:solidFill>
                <a:srgbClr val="043673"/>
              </a:solidFill>
            </a:endParaRPr>
          </a:p>
        </p:txBody>
      </p:sp>
      <p:sp>
        <p:nvSpPr>
          <p:cNvPr id="2" name="TextBox 1"/>
          <p:cNvSpPr txBox="1"/>
          <p:nvPr/>
        </p:nvSpPr>
        <p:spPr>
          <a:xfrm rot="16200000">
            <a:off x="7365803" y="2185112"/>
            <a:ext cx="3095625" cy="307777"/>
          </a:xfrm>
          <a:prstGeom prst="rect">
            <a:avLst/>
          </a:prstGeom>
          <a:noFill/>
        </p:spPr>
        <p:txBody>
          <a:bodyPr wrap="square" rtlCol="0">
            <a:spAutoFit/>
          </a:bodyPr>
          <a:lstStyle/>
          <a:p>
            <a:pPr defTabSz="457200"/>
            <a:r>
              <a:rPr lang="en-US" sz="1400" dirty="0">
                <a:solidFill>
                  <a:srgbClr val="002D72"/>
                </a:solidFill>
              </a:rPr>
              <a:t>In Millions</a:t>
            </a:r>
          </a:p>
        </p:txBody>
      </p:sp>
    </p:spTree>
    <p:extLst>
      <p:ext uri="{BB962C8B-B14F-4D97-AF65-F5344CB8AC3E}">
        <p14:creationId xmlns:p14="http://schemas.microsoft.com/office/powerpoint/2010/main" val="3814320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solidFill>
                  <a:srgbClr val="043673"/>
                </a:solidFill>
              </a:rPr>
              <a:t>Average Interest Earning Assets</a:t>
            </a:r>
            <a:endParaRPr lang="en-US" dirty="0">
              <a:solidFill>
                <a:srgbClr val="043673"/>
              </a:solidFill>
            </a:endParaRPr>
          </a:p>
        </p:txBody>
      </p:sp>
      <p:sp>
        <p:nvSpPr>
          <p:cNvPr id="2" name="TextBox 1"/>
          <p:cNvSpPr txBox="1"/>
          <p:nvPr/>
        </p:nvSpPr>
        <p:spPr>
          <a:xfrm>
            <a:off x="766646" y="6437852"/>
            <a:ext cx="2514600" cy="276999"/>
          </a:xfrm>
          <a:prstGeom prst="rect">
            <a:avLst/>
          </a:prstGeom>
          <a:noFill/>
        </p:spPr>
        <p:txBody>
          <a:bodyPr wrap="square" rtlCol="0">
            <a:spAutoFit/>
          </a:bodyPr>
          <a:lstStyle/>
          <a:p>
            <a:pPr defTabSz="457200"/>
            <a:r>
              <a:rPr lang="en-US" sz="1200" dirty="0">
                <a:solidFill>
                  <a:srgbClr val="FFFFFF"/>
                </a:solidFill>
              </a:rPr>
              <a:t>Quarterly </a:t>
            </a:r>
            <a:r>
              <a:rPr lang="en-US" sz="1200" dirty="0" smtClean="0">
                <a:solidFill>
                  <a:srgbClr val="FFFFFF"/>
                </a:solidFill>
              </a:rPr>
              <a:t>Averages in Millions</a:t>
            </a:r>
            <a:endParaRPr lang="en-US" sz="1200" dirty="0">
              <a:solidFill>
                <a:srgbClr val="FFFFFF"/>
              </a:solidFill>
            </a:endParaRPr>
          </a:p>
        </p:txBody>
      </p:sp>
      <p:pic>
        <p:nvPicPr>
          <p:cNvPr id="6" name="Picture 5"/>
          <p:cNvPicPr>
            <a:picLocks noChangeAspect="1"/>
          </p:cNvPicPr>
          <p:nvPr/>
        </p:nvPicPr>
        <p:blipFill>
          <a:blip r:embed="rId3"/>
          <a:stretch>
            <a:fillRect/>
          </a:stretch>
        </p:blipFill>
        <p:spPr>
          <a:xfrm>
            <a:off x="514350" y="1268241"/>
            <a:ext cx="8223489" cy="4201583"/>
          </a:xfrm>
          <a:prstGeom prst="rect">
            <a:avLst/>
          </a:prstGeom>
        </p:spPr>
      </p:pic>
    </p:spTree>
    <p:extLst>
      <p:ext uri="{BB962C8B-B14F-4D97-AF65-F5344CB8AC3E}">
        <p14:creationId xmlns:p14="http://schemas.microsoft.com/office/powerpoint/2010/main" val="3760135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43673"/>
                </a:solidFill>
              </a:rPr>
              <a:t>1</a:t>
            </a:r>
            <a:r>
              <a:rPr lang="en-US" baseline="30000" dirty="0" smtClean="0">
                <a:solidFill>
                  <a:srgbClr val="043673"/>
                </a:solidFill>
              </a:rPr>
              <a:t>st</a:t>
            </a:r>
            <a:r>
              <a:rPr lang="en-US" dirty="0" smtClean="0">
                <a:solidFill>
                  <a:srgbClr val="043673"/>
                </a:solidFill>
              </a:rPr>
              <a:t> </a:t>
            </a:r>
            <a:r>
              <a:rPr lang="en-US" dirty="0">
                <a:solidFill>
                  <a:srgbClr val="043673"/>
                </a:solidFill>
              </a:rPr>
              <a:t>Quarter </a:t>
            </a:r>
            <a:r>
              <a:rPr lang="en-US" dirty="0" smtClean="0">
                <a:solidFill>
                  <a:srgbClr val="043673"/>
                </a:solidFill>
              </a:rPr>
              <a:t>2017 </a:t>
            </a:r>
            <a:r>
              <a:rPr lang="en-US" dirty="0">
                <a:solidFill>
                  <a:srgbClr val="043673"/>
                </a:solidFill>
              </a:rPr>
              <a:t>Highlights</a:t>
            </a:r>
          </a:p>
        </p:txBody>
      </p:sp>
      <p:pic>
        <p:nvPicPr>
          <p:cNvPr id="2" name="Picture 1"/>
          <p:cNvPicPr>
            <a:picLocks noChangeAspect="1"/>
          </p:cNvPicPr>
          <p:nvPr/>
        </p:nvPicPr>
        <p:blipFill>
          <a:blip r:embed="rId3"/>
          <a:stretch>
            <a:fillRect/>
          </a:stretch>
        </p:blipFill>
        <p:spPr>
          <a:xfrm>
            <a:off x="627469" y="1460500"/>
            <a:ext cx="8003361" cy="3644900"/>
          </a:xfrm>
          <a:prstGeom prst="rect">
            <a:avLst/>
          </a:prstGeom>
        </p:spPr>
      </p:pic>
      <p:sp>
        <p:nvSpPr>
          <p:cNvPr id="4" name="TextBox 3"/>
          <p:cNvSpPr txBox="1"/>
          <p:nvPr/>
        </p:nvSpPr>
        <p:spPr>
          <a:xfrm>
            <a:off x="856735" y="6394105"/>
            <a:ext cx="1738184" cy="276999"/>
          </a:xfrm>
          <a:prstGeom prst="rect">
            <a:avLst/>
          </a:prstGeom>
          <a:noFill/>
        </p:spPr>
        <p:txBody>
          <a:bodyPr wrap="square" rtlCol="0">
            <a:spAutoFit/>
          </a:bodyPr>
          <a:lstStyle/>
          <a:p>
            <a:pPr defTabSz="457200"/>
            <a:r>
              <a:rPr lang="en-US" sz="1200" dirty="0">
                <a:solidFill>
                  <a:srgbClr val="FFFFFF"/>
                </a:solidFill>
              </a:rPr>
              <a:t>In Millions</a:t>
            </a:r>
          </a:p>
        </p:txBody>
      </p:sp>
    </p:spTree>
    <p:extLst>
      <p:ext uri="{BB962C8B-B14F-4D97-AF65-F5344CB8AC3E}">
        <p14:creationId xmlns:p14="http://schemas.microsoft.com/office/powerpoint/2010/main" val="1361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47650" y="890546"/>
          <a:ext cx="8601075" cy="580552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solidFill>
                  <a:srgbClr val="043673"/>
                </a:solidFill>
              </a:rPr>
              <a:t>Efficiency Ratio</a:t>
            </a:r>
            <a:endParaRPr lang="en-US" dirty="0">
              <a:solidFill>
                <a:srgbClr val="043673"/>
              </a:solidFill>
            </a:endParaRPr>
          </a:p>
        </p:txBody>
      </p:sp>
      <p:sp>
        <p:nvSpPr>
          <p:cNvPr id="8" name="TextBox 1"/>
          <p:cNvSpPr txBox="1"/>
          <p:nvPr/>
        </p:nvSpPr>
        <p:spPr>
          <a:xfrm>
            <a:off x="5369169" y="5851769"/>
            <a:ext cx="500184" cy="2657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000" dirty="0" smtClean="0">
                <a:solidFill>
                  <a:srgbClr val="002D72"/>
                </a:solidFill>
              </a:rPr>
              <a:t>*</a:t>
            </a:r>
            <a:endParaRPr lang="en-US" sz="800" dirty="0">
              <a:solidFill>
                <a:srgbClr val="002D72"/>
              </a:solidFill>
            </a:endParaRPr>
          </a:p>
        </p:txBody>
      </p:sp>
      <p:sp>
        <p:nvSpPr>
          <p:cNvPr id="6" name="TextBox 5"/>
          <p:cNvSpPr txBox="1"/>
          <p:nvPr/>
        </p:nvSpPr>
        <p:spPr>
          <a:xfrm>
            <a:off x="514350" y="6316497"/>
            <a:ext cx="5364611" cy="569387"/>
          </a:xfrm>
          <a:prstGeom prst="rect">
            <a:avLst/>
          </a:prstGeom>
          <a:noFill/>
        </p:spPr>
        <p:txBody>
          <a:bodyPr wrap="square" rtlCol="0">
            <a:spAutoFit/>
          </a:bodyPr>
          <a:lstStyle/>
          <a:p>
            <a:pPr defTabSz="457200"/>
            <a:r>
              <a:rPr lang="en-US" sz="1100" dirty="0">
                <a:solidFill>
                  <a:srgbClr val="FFFFFF"/>
                </a:solidFill>
              </a:rPr>
              <a:t>*</a:t>
            </a:r>
            <a:r>
              <a:rPr lang="en-US" sz="1000" dirty="0">
                <a:solidFill>
                  <a:srgbClr val="FFFFFF"/>
                </a:solidFill>
              </a:rPr>
              <a:t>Adjusted is a Non-GAAP financial measure that excludes the impact of branch consolidation, merger related expenses, securities gains or losses, and FDIC loss share early termination.</a:t>
            </a:r>
          </a:p>
        </p:txBody>
      </p:sp>
    </p:spTree>
    <p:extLst>
      <p:ext uri="{BB962C8B-B14F-4D97-AF65-F5344CB8AC3E}">
        <p14:creationId xmlns:p14="http://schemas.microsoft.com/office/powerpoint/2010/main" val="2984026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1" y="914399"/>
          <a:ext cx="8077200" cy="522279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solidFill>
                  <a:srgbClr val="043673"/>
                </a:solidFill>
              </a:rPr>
              <a:t>Earnings Per Diluted Share</a:t>
            </a:r>
            <a:endParaRPr lang="en-US" dirty="0">
              <a:solidFill>
                <a:srgbClr val="043673"/>
              </a:solidFill>
            </a:endParaRPr>
          </a:p>
        </p:txBody>
      </p:sp>
      <p:cxnSp>
        <p:nvCxnSpPr>
          <p:cNvPr id="4" name="Straight Connector 3"/>
          <p:cNvCxnSpPr/>
          <p:nvPr/>
        </p:nvCxnSpPr>
        <p:spPr>
          <a:xfrm>
            <a:off x="609600" y="838200"/>
            <a:ext cx="8167688" cy="0"/>
          </a:xfrm>
          <a:prstGeom prst="line">
            <a:avLst/>
          </a:prstGeom>
          <a:ln w="254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4350" y="6316497"/>
            <a:ext cx="5364611" cy="569387"/>
          </a:xfrm>
          <a:prstGeom prst="rect">
            <a:avLst/>
          </a:prstGeom>
          <a:noFill/>
        </p:spPr>
        <p:txBody>
          <a:bodyPr wrap="square" rtlCol="0">
            <a:spAutoFit/>
          </a:bodyPr>
          <a:lstStyle/>
          <a:p>
            <a:pPr defTabSz="457200"/>
            <a:r>
              <a:rPr lang="en-US" sz="1100" dirty="0">
                <a:solidFill>
                  <a:srgbClr val="FFFFFF"/>
                </a:solidFill>
              </a:rPr>
              <a:t>*</a:t>
            </a:r>
            <a:r>
              <a:rPr lang="en-US" sz="1000" dirty="0">
                <a:solidFill>
                  <a:srgbClr val="FFFFFF"/>
                </a:solidFill>
              </a:rPr>
              <a:t>Adjusted is a Non-GAAP financial measure that excludes the impact of branch consolidation, merger related expenses, securities gains or losses, and FDIC loss share early termination.</a:t>
            </a:r>
          </a:p>
        </p:txBody>
      </p:sp>
      <p:cxnSp>
        <p:nvCxnSpPr>
          <p:cNvPr id="7" name="Straight Connector 6"/>
          <p:cNvCxnSpPr/>
          <p:nvPr/>
        </p:nvCxnSpPr>
        <p:spPr>
          <a:xfrm>
            <a:off x="6279419" y="4337331"/>
            <a:ext cx="412694" cy="0"/>
          </a:xfrm>
          <a:prstGeom prst="line">
            <a:avLst/>
          </a:prstGeom>
          <a:ln>
            <a:solidFill>
              <a:srgbClr val="0436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279419" y="3308293"/>
            <a:ext cx="412694" cy="0"/>
          </a:xfrm>
          <a:prstGeom prst="line">
            <a:avLst/>
          </a:prstGeom>
          <a:ln>
            <a:solidFill>
              <a:srgbClr val="0436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279419" y="2368268"/>
            <a:ext cx="412694" cy="0"/>
          </a:xfrm>
          <a:prstGeom prst="line">
            <a:avLst/>
          </a:prstGeom>
          <a:ln>
            <a:solidFill>
              <a:srgbClr val="043673"/>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90407" y="4460543"/>
            <a:ext cx="567784" cy="461665"/>
          </a:xfrm>
          <a:prstGeom prst="rect">
            <a:avLst/>
          </a:prstGeom>
          <a:noFill/>
        </p:spPr>
        <p:txBody>
          <a:bodyPr wrap="none" rtlCol="0">
            <a:spAutoFit/>
          </a:bodyPr>
          <a:lstStyle/>
          <a:p>
            <a:pPr algn="ctr" defTabSz="457200"/>
            <a:r>
              <a:rPr lang="en-US" sz="1200" dirty="0">
                <a:solidFill>
                  <a:srgbClr val="002D72"/>
                </a:solidFill>
              </a:rPr>
              <a:t>1Q</a:t>
            </a:r>
          </a:p>
          <a:p>
            <a:pPr algn="ctr" defTabSz="457200"/>
            <a:r>
              <a:rPr lang="en-US" sz="1200" dirty="0">
                <a:solidFill>
                  <a:srgbClr val="002D72"/>
                </a:solidFill>
              </a:rPr>
              <a:t>$1.04</a:t>
            </a:r>
          </a:p>
        </p:txBody>
      </p:sp>
      <p:sp>
        <p:nvSpPr>
          <p:cNvPr id="13" name="TextBox 12"/>
          <p:cNvSpPr txBox="1"/>
          <p:nvPr/>
        </p:nvSpPr>
        <p:spPr>
          <a:xfrm>
            <a:off x="6214451" y="3563226"/>
            <a:ext cx="543740" cy="461665"/>
          </a:xfrm>
          <a:prstGeom prst="rect">
            <a:avLst/>
          </a:prstGeom>
          <a:noFill/>
        </p:spPr>
        <p:txBody>
          <a:bodyPr wrap="none" rtlCol="0">
            <a:spAutoFit/>
          </a:bodyPr>
          <a:lstStyle/>
          <a:p>
            <a:pPr algn="ctr" defTabSz="457200"/>
            <a:r>
              <a:rPr lang="en-US" sz="1200" dirty="0">
                <a:solidFill>
                  <a:srgbClr val="002D72"/>
                </a:solidFill>
              </a:rPr>
              <a:t>2Q</a:t>
            </a:r>
          </a:p>
          <a:p>
            <a:pPr algn="ctr" defTabSz="457200"/>
            <a:r>
              <a:rPr lang="en-US" sz="1200" dirty="0">
                <a:solidFill>
                  <a:srgbClr val="002D72"/>
                </a:solidFill>
              </a:rPr>
              <a:t>$1.18</a:t>
            </a:r>
          </a:p>
        </p:txBody>
      </p:sp>
      <p:sp>
        <p:nvSpPr>
          <p:cNvPr id="14" name="TextBox 13"/>
          <p:cNvSpPr txBox="1"/>
          <p:nvPr/>
        </p:nvSpPr>
        <p:spPr>
          <a:xfrm>
            <a:off x="6202429" y="2585434"/>
            <a:ext cx="543740" cy="461665"/>
          </a:xfrm>
          <a:prstGeom prst="rect">
            <a:avLst/>
          </a:prstGeom>
          <a:noFill/>
        </p:spPr>
        <p:txBody>
          <a:bodyPr wrap="none" rtlCol="0">
            <a:spAutoFit/>
          </a:bodyPr>
          <a:lstStyle/>
          <a:p>
            <a:pPr algn="ctr" defTabSz="457200"/>
            <a:r>
              <a:rPr lang="en-US" sz="1200" dirty="0">
                <a:solidFill>
                  <a:srgbClr val="002D72"/>
                </a:solidFill>
              </a:rPr>
              <a:t>3Q</a:t>
            </a:r>
          </a:p>
          <a:p>
            <a:pPr algn="ctr" defTabSz="457200"/>
            <a:r>
              <a:rPr lang="en-US" sz="1200" dirty="0">
                <a:solidFill>
                  <a:srgbClr val="002D72"/>
                </a:solidFill>
              </a:rPr>
              <a:t>$1.18</a:t>
            </a:r>
          </a:p>
        </p:txBody>
      </p:sp>
      <p:sp>
        <p:nvSpPr>
          <p:cNvPr id="15" name="TextBox 14"/>
          <p:cNvSpPr txBox="1"/>
          <p:nvPr/>
        </p:nvSpPr>
        <p:spPr>
          <a:xfrm>
            <a:off x="6207239" y="1645410"/>
            <a:ext cx="534121" cy="461665"/>
          </a:xfrm>
          <a:prstGeom prst="rect">
            <a:avLst/>
          </a:prstGeom>
          <a:noFill/>
        </p:spPr>
        <p:txBody>
          <a:bodyPr wrap="none" rtlCol="0">
            <a:spAutoFit/>
          </a:bodyPr>
          <a:lstStyle/>
          <a:p>
            <a:pPr algn="ctr" defTabSz="457200"/>
            <a:r>
              <a:rPr lang="en-US" sz="1200" dirty="0">
                <a:solidFill>
                  <a:srgbClr val="002D72"/>
                </a:solidFill>
              </a:rPr>
              <a:t>4Q</a:t>
            </a:r>
          </a:p>
          <a:p>
            <a:pPr algn="ctr" defTabSz="457200"/>
            <a:r>
              <a:rPr lang="en-US" sz="1200" dirty="0">
                <a:solidFill>
                  <a:srgbClr val="002D72"/>
                </a:solidFill>
              </a:rPr>
              <a:t>$1.15</a:t>
            </a:r>
          </a:p>
        </p:txBody>
      </p:sp>
    </p:spTree>
    <p:extLst>
      <p:ext uri="{BB962C8B-B14F-4D97-AF65-F5344CB8AC3E}">
        <p14:creationId xmlns:p14="http://schemas.microsoft.com/office/powerpoint/2010/main" val="3627295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SC_PPTXTemplat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SC_PPTXTemplat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SC_PPTXTemplat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154</TotalTime>
  <Words>908</Words>
  <Application>Microsoft Office PowerPoint</Application>
  <PresentationFormat>On-screen Show (4:3)</PresentationFormat>
  <Paragraphs>102</Paragraphs>
  <Slides>10</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Georgia</vt:lpstr>
      <vt:lpstr>Wingdings</vt:lpstr>
      <vt:lpstr>SSC_PPTXTemplate</vt:lpstr>
      <vt:lpstr>1_SSC_PPTXTemplate</vt:lpstr>
      <vt:lpstr>2_SSC_PPTXTemplate</vt:lpstr>
      <vt:lpstr>1_Office Theme</vt:lpstr>
      <vt:lpstr>1st Quarter 2017 Earnings Call</vt:lpstr>
      <vt:lpstr>Forward Looking Statements</vt:lpstr>
      <vt:lpstr>1st Quarter 2017 Highlights</vt:lpstr>
      <vt:lpstr>1st Quarter 2017 Highlights</vt:lpstr>
      <vt:lpstr>Net Interest Margin</vt:lpstr>
      <vt:lpstr>Average Interest Earning Assets</vt:lpstr>
      <vt:lpstr>1st Quarter 2017 Highlights</vt:lpstr>
      <vt:lpstr>Efficiency Ratio</vt:lpstr>
      <vt:lpstr>Earnings Per Diluted Share</vt:lpstr>
      <vt:lpstr>Tangible Book Value </vt:lpstr>
    </vt:vector>
  </TitlesOfParts>
  <Company>South State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Quarter 2017 Earnings Call</dc:title>
  <dc:creator>Michelle Beckham</dc:creator>
  <cp:lastModifiedBy>Michelle Beckham</cp:lastModifiedBy>
  <cp:revision>11</cp:revision>
  <cp:lastPrinted>2017-04-17T14:00:36Z</cp:lastPrinted>
  <dcterms:created xsi:type="dcterms:W3CDTF">2017-04-14T18:55:53Z</dcterms:created>
  <dcterms:modified xsi:type="dcterms:W3CDTF">2017-04-20T16:15:27Z</dcterms:modified>
</cp:coreProperties>
</file>