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144000" cy="6858000" type="screen4x3"/>
  <p:notesSz cx="7010400" cy="9223375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ample Slides" id="{C243C197-416A-42F7-A878-CFF2491E38AA}">
          <p14:sldIdLst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orient="horz" pos="3744">
          <p15:clr>
            <a:srgbClr val="A4A3A4"/>
          </p15:clr>
        </p15:guide>
        <p15:guide id="4" orient="horz" pos="860">
          <p15:clr>
            <a:srgbClr val="A4A3A4"/>
          </p15:clr>
        </p15:guide>
        <p15:guide id="5" orient="horz" pos="1052">
          <p15:clr>
            <a:srgbClr val="A4A3A4"/>
          </p15:clr>
        </p15:guide>
        <p15:guide id="6" orient="horz" pos="748">
          <p15:clr>
            <a:srgbClr val="A4A3A4"/>
          </p15:clr>
        </p15:guide>
        <p15:guide id="7" pos="289">
          <p15:clr>
            <a:srgbClr val="A4A3A4"/>
          </p15:clr>
        </p15:guide>
        <p15:guide id="8" pos="54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33"/>
    <a:srgbClr val="727272"/>
    <a:srgbClr val="999999"/>
    <a:srgbClr val="DE923F"/>
    <a:srgbClr val="65B0BA"/>
    <a:srgbClr val="D9542E"/>
    <a:srgbClr val="931D3D"/>
    <a:srgbClr val="2A90A3"/>
    <a:srgbClr val="03475C"/>
    <a:srgbClr val="E8E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79" autoAdjust="0"/>
    <p:restoredTop sz="95733" autoAdjust="0"/>
  </p:normalViewPr>
  <p:slideViewPr>
    <p:cSldViewPr snapToGrid="0" snapToObjects="1">
      <p:cViewPr varScale="1">
        <p:scale>
          <a:sx n="127" d="100"/>
          <a:sy n="127" d="100"/>
        </p:scale>
        <p:origin x="1488" y="120"/>
      </p:cViewPr>
      <p:guideLst>
        <p:guide orient="horz" pos="2160"/>
        <p:guide orient="horz" pos="576"/>
        <p:guide orient="horz" pos="3744"/>
        <p:guide orient="horz" pos="860"/>
        <p:guide orient="horz" pos="1052"/>
        <p:guide orient="horz" pos="748"/>
        <p:guide pos="289"/>
        <p:guide pos="54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2" d="100"/>
        <a:sy n="192" d="100"/>
      </p:scale>
      <p:origin x="0" y="65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prod-am.ameritrade.com\sharedfolders\AICFinance\Ad%20Hoc\Chris%20Ad%20Hoc\Sentiment%20Index\SEP%202017%20IMX%20-%20Copy\Snapshot%20logic%20OCTOBER-17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127424548121958E-2"/>
          <c:y val="5.1674038753123985E-2"/>
          <c:w val="0.84622993554377135"/>
          <c:h val="0.80411916637910297"/>
        </c:manualLayout>
      </c:layout>
      <c:areaChart>
        <c:grouping val="standard"/>
        <c:varyColors val="0"/>
        <c:ser>
          <c:idx val="0"/>
          <c:order val="0"/>
          <c:tx>
            <c:strRef>
              <c:f>'chart 2'!$D$1</c:f>
              <c:strCache>
                <c:ptCount val="1"/>
                <c:pt idx="0">
                  <c:v>SPX (last Trd Day of Month)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multiLvlStrRef>
              <c:f>'chart 2'!$B$2:$C$95</c:f>
              <c:multiLvlStrCache>
                <c:ptCount val="94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  <c:pt idx="20">
                    <c:v>Sep</c:v>
                  </c:pt>
                  <c:pt idx="21">
                    <c:v>Oct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Apr</c:v>
                  </c:pt>
                  <c:pt idx="28">
                    <c:v>May</c:v>
                  </c:pt>
                  <c:pt idx="29">
                    <c:v>Jun</c:v>
                  </c:pt>
                  <c:pt idx="30">
                    <c:v>Jul</c:v>
                  </c:pt>
                  <c:pt idx="31">
                    <c:v>Aug</c:v>
                  </c:pt>
                  <c:pt idx="32">
                    <c:v>Sep</c:v>
                  </c:pt>
                  <c:pt idx="33">
                    <c:v>Oct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</c:v>
                  </c:pt>
                  <c:pt idx="39">
                    <c:v>Apr</c:v>
                  </c:pt>
                  <c:pt idx="40">
                    <c:v>May</c:v>
                  </c:pt>
                  <c:pt idx="41">
                    <c:v>Jun</c:v>
                  </c:pt>
                  <c:pt idx="42">
                    <c:v>Jul</c:v>
                  </c:pt>
                  <c:pt idx="43">
                    <c:v>Aug</c:v>
                  </c:pt>
                  <c:pt idx="44">
                    <c:v>Sep</c:v>
                  </c:pt>
                  <c:pt idx="45">
                    <c:v>Oct</c:v>
                  </c:pt>
                  <c:pt idx="46">
                    <c:v>Nov</c:v>
                  </c:pt>
                  <c:pt idx="47">
                    <c:v>Dec</c:v>
                  </c:pt>
                  <c:pt idx="48">
                    <c:v>Jan</c:v>
                  </c:pt>
                  <c:pt idx="49">
                    <c:v>Feb</c:v>
                  </c:pt>
                  <c:pt idx="50">
                    <c:v>Mar</c:v>
                  </c:pt>
                  <c:pt idx="51">
                    <c:v>Apr</c:v>
                  </c:pt>
                  <c:pt idx="52">
                    <c:v>May</c:v>
                  </c:pt>
                  <c:pt idx="53">
                    <c:v>Jun</c:v>
                  </c:pt>
                  <c:pt idx="54">
                    <c:v>Jul</c:v>
                  </c:pt>
                  <c:pt idx="55">
                    <c:v>Aug</c:v>
                  </c:pt>
                  <c:pt idx="56">
                    <c:v>Sep</c:v>
                  </c:pt>
                  <c:pt idx="57">
                    <c:v>Oct</c:v>
                  </c:pt>
                  <c:pt idx="58">
                    <c:v>Nov</c:v>
                  </c:pt>
                  <c:pt idx="59">
                    <c:v>Dec</c:v>
                  </c:pt>
                  <c:pt idx="60">
                    <c:v>Jan</c:v>
                  </c:pt>
                  <c:pt idx="61">
                    <c:v>Feb</c:v>
                  </c:pt>
                  <c:pt idx="62">
                    <c:v>Mar</c:v>
                  </c:pt>
                  <c:pt idx="63">
                    <c:v>Apr</c:v>
                  </c:pt>
                  <c:pt idx="64">
                    <c:v>May</c:v>
                  </c:pt>
                  <c:pt idx="65">
                    <c:v>Jun</c:v>
                  </c:pt>
                  <c:pt idx="66">
                    <c:v>Jul</c:v>
                  </c:pt>
                  <c:pt idx="67">
                    <c:v>Aug</c:v>
                  </c:pt>
                  <c:pt idx="68">
                    <c:v>Sep</c:v>
                  </c:pt>
                  <c:pt idx="69">
                    <c:v>Oct</c:v>
                  </c:pt>
                  <c:pt idx="70">
                    <c:v>Nov</c:v>
                  </c:pt>
                  <c:pt idx="71">
                    <c:v>Dec</c:v>
                  </c:pt>
                  <c:pt idx="72">
                    <c:v>Jan</c:v>
                  </c:pt>
                  <c:pt idx="73">
                    <c:v>Feb</c:v>
                  </c:pt>
                  <c:pt idx="74">
                    <c:v>Mar</c:v>
                  </c:pt>
                  <c:pt idx="75">
                    <c:v>Apr</c:v>
                  </c:pt>
                  <c:pt idx="76">
                    <c:v>May</c:v>
                  </c:pt>
                  <c:pt idx="77">
                    <c:v>Jun</c:v>
                  </c:pt>
                  <c:pt idx="78">
                    <c:v>Jul</c:v>
                  </c:pt>
                  <c:pt idx="79">
                    <c:v>Aug</c:v>
                  </c:pt>
                  <c:pt idx="80">
                    <c:v>Sep</c:v>
                  </c:pt>
                  <c:pt idx="81">
                    <c:v>Oct</c:v>
                  </c:pt>
                  <c:pt idx="82">
                    <c:v>Nov</c:v>
                  </c:pt>
                  <c:pt idx="83">
                    <c:v>Dec</c:v>
                  </c:pt>
                  <c:pt idx="84">
                    <c:v>Jan</c:v>
                  </c:pt>
                  <c:pt idx="85">
                    <c:v>Feb</c:v>
                  </c:pt>
                  <c:pt idx="86">
                    <c:v>Mar</c:v>
                  </c:pt>
                  <c:pt idx="87">
                    <c:v>Apr</c:v>
                  </c:pt>
                  <c:pt idx="88">
                    <c:v>May</c:v>
                  </c:pt>
                  <c:pt idx="89">
                    <c:v>Jun</c:v>
                  </c:pt>
                  <c:pt idx="90">
                    <c:v>Jul</c:v>
                  </c:pt>
                  <c:pt idx="91">
                    <c:v>Aug</c:v>
                  </c:pt>
                  <c:pt idx="92">
                    <c:v>Sep</c:v>
                  </c:pt>
                  <c:pt idx="93">
                    <c:v>Oct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  <c:pt idx="24">
                    <c:v>2012</c:v>
                  </c:pt>
                  <c:pt idx="36">
                    <c:v>2013</c:v>
                  </c:pt>
                  <c:pt idx="48">
                    <c:v>2014</c:v>
                  </c:pt>
                  <c:pt idx="60">
                    <c:v>2015</c:v>
                  </c:pt>
                  <c:pt idx="72">
                    <c:v>2016</c:v>
                  </c:pt>
                  <c:pt idx="84">
                    <c:v>2017</c:v>
                  </c:pt>
                </c:lvl>
              </c:multiLvlStrCache>
            </c:multiLvlStrRef>
          </c:cat>
          <c:val>
            <c:numRef>
              <c:f>'chart 2'!$D$2:$D$95</c:f>
              <c:numCache>
                <c:formatCode>_(* #,##0_);_(* \(#,##0\);_(* "-"??_);_(@_)</c:formatCode>
                <c:ptCount val="94"/>
                <c:pt idx="0">
                  <c:v>1073.8699999999999</c:v>
                </c:pt>
                <c:pt idx="1">
                  <c:v>1104.49</c:v>
                </c:pt>
                <c:pt idx="2">
                  <c:v>1166.5899999999999</c:v>
                </c:pt>
                <c:pt idx="3">
                  <c:v>1186.69</c:v>
                </c:pt>
                <c:pt idx="4">
                  <c:v>1089.4100000000001</c:v>
                </c:pt>
                <c:pt idx="5">
                  <c:v>1076.76</c:v>
                </c:pt>
                <c:pt idx="6">
                  <c:v>1101.5999999999999</c:v>
                </c:pt>
                <c:pt idx="7">
                  <c:v>1064.5899999999999</c:v>
                </c:pt>
                <c:pt idx="8">
                  <c:v>1148.67</c:v>
                </c:pt>
                <c:pt idx="9">
                  <c:v>1183.26</c:v>
                </c:pt>
                <c:pt idx="10">
                  <c:v>1189.4000000000001</c:v>
                </c:pt>
                <c:pt idx="11">
                  <c:v>1257.6400000000001</c:v>
                </c:pt>
                <c:pt idx="12">
                  <c:v>1276.3399999999999</c:v>
                </c:pt>
                <c:pt idx="13">
                  <c:v>1319.88</c:v>
                </c:pt>
                <c:pt idx="14">
                  <c:v>1313.8</c:v>
                </c:pt>
                <c:pt idx="15">
                  <c:v>1363.61</c:v>
                </c:pt>
                <c:pt idx="16">
                  <c:v>1331.1</c:v>
                </c:pt>
                <c:pt idx="17">
                  <c:v>1268.45</c:v>
                </c:pt>
                <c:pt idx="18">
                  <c:v>1292.28</c:v>
                </c:pt>
                <c:pt idx="19">
                  <c:v>1176.8</c:v>
                </c:pt>
                <c:pt idx="20">
                  <c:v>1131.42</c:v>
                </c:pt>
                <c:pt idx="21">
                  <c:v>1285.0899999999999</c:v>
                </c:pt>
                <c:pt idx="22">
                  <c:v>1158.67</c:v>
                </c:pt>
                <c:pt idx="23">
                  <c:v>1257.5999999999999</c:v>
                </c:pt>
                <c:pt idx="24">
                  <c:v>1316.33</c:v>
                </c:pt>
                <c:pt idx="25">
                  <c:v>1365.74</c:v>
                </c:pt>
                <c:pt idx="26">
                  <c:v>1408.47</c:v>
                </c:pt>
                <c:pt idx="27">
                  <c:v>1403.36</c:v>
                </c:pt>
                <c:pt idx="28">
                  <c:v>1317.82</c:v>
                </c:pt>
                <c:pt idx="29">
                  <c:v>1362.16</c:v>
                </c:pt>
                <c:pt idx="30">
                  <c:v>1385.97</c:v>
                </c:pt>
                <c:pt idx="31">
                  <c:v>1406.58</c:v>
                </c:pt>
                <c:pt idx="32">
                  <c:v>1440.67</c:v>
                </c:pt>
                <c:pt idx="33">
                  <c:v>1411.94</c:v>
                </c:pt>
                <c:pt idx="34">
                  <c:v>1416.18</c:v>
                </c:pt>
                <c:pt idx="35">
                  <c:v>1402.43</c:v>
                </c:pt>
                <c:pt idx="36">
                  <c:v>1502.96</c:v>
                </c:pt>
                <c:pt idx="37">
                  <c:v>1515.6</c:v>
                </c:pt>
                <c:pt idx="38">
                  <c:v>1569.19</c:v>
                </c:pt>
                <c:pt idx="39">
                  <c:v>1582.24</c:v>
                </c:pt>
                <c:pt idx="40">
                  <c:v>1630.74</c:v>
                </c:pt>
                <c:pt idx="41">
                  <c:v>1606.28</c:v>
                </c:pt>
                <c:pt idx="42">
                  <c:v>1691.65</c:v>
                </c:pt>
                <c:pt idx="43">
                  <c:v>1632.97</c:v>
                </c:pt>
                <c:pt idx="44">
                  <c:v>1691.75</c:v>
                </c:pt>
                <c:pt idx="45">
                  <c:v>1759.77</c:v>
                </c:pt>
                <c:pt idx="46">
                  <c:v>1805.81</c:v>
                </c:pt>
                <c:pt idx="47">
                  <c:v>1841.4</c:v>
                </c:pt>
                <c:pt idx="48">
                  <c:v>1782.59</c:v>
                </c:pt>
                <c:pt idx="49">
                  <c:v>1859.45</c:v>
                </c:pt>
                <c:pt idx="50">
                  <c:v>1857.62</c:v>
                </c:pt>
                <c:pt idx="51">
                  <c:v>1863.4</c:v>
                </c:pt>
                <c:pt idx="52">
                  <c:v>1923.57</c:v>
                </c:pt>
                <c:pt idx="53">
                  <c:v>1960.96</c:v>
                </c:pt>
                <c:pt idx="54">
                  <c:v>1978.34</c:v>
                </c:pt>
                <c:pt idx="55">
                  <c:v>2003.37</c:v>
                </c:pt>
                <c:pt idx="56">
                  <c:v>1982.85</c:v>
                </c:pt>
                <c:pt idx="57">
                  <c:v>2018.05</c:v>
                </c:pt>
                <c:pt idx="58">
                  <c:v>2067.56</c:v>
                </c:pt>
                <c:pt idx="59">
                  <c:v>2088.77</c:v>
                </c:pt>
                <c:pt idx="60">
                  <c:v>1994.99</c:v>
                </c:pt>
                <c:pt idx="61">
                  <c:v>2104.5</c:v>
                </c:pt>
                <c:pt idx="62">
                  <c:v>2061.02</c:v>
                </c:pt>
                <c:pt idx="63">
                  <c:v>2117.69</c:v>
                </c:pt>
                <c:pt idx="64">
                  <c:v>2107.39</c:v>
                </c:pt>
                <c:pt idx="65">
                  <c:v>2101.4899999999998</c:v>
                </c:pt>
                <c:pt idx="66">
                  <c:v>2103.84</c:v>
                </c:pt>
                <c:pt idx="67">
                  <c:v>1988.87</c:v>
                </c:pt>
                <c:pt idx="68">
                  <c:v>1931.34</c:v>
                </c:pt>
                <c:pt idx="69">
                  <c:v>2079.36</c:v>
                </c:pt>
                <c:pt idx="70">
                  <c:v>2090.11</c:v>
                </c:pt>
                <c:pt idx="71">
                  <c:v>2060.9899999999998</c:v>
                </c:pt>
                <c:pt idx="72">
                  <c:v>1940.23999</c:v>
                </c:pt>
                <c:pt idx="73">
                  <c:v>1948.05</c:v>
                </c:pt>
                <c:pt idx="74">
                  <c:v>2035.94</c:v>
                </c:pt>
                <c:pt idx="75">
                  <c:v>2065.3000000000002</c:v>
                </c:pt>
                <c:pt idx="76">
                  <c:v>2099.06</c:v>
                </c:pt>
                <c:pt idx="77">
                  <c:v>2037.41</c:v>
                </c:pt>
                <c:pt idx="78">
                  <c:v>2173.6</c:v>
                </c:pt>
                <c:pt idx="79">
                  <c:v>2169.04</c:v>
                </c:pt>
                <c:pt idx="80">
                  <c:v>2168.27</c:v>
                </c:pt>
                <c:pt idx="81">
                  <c:v>2126.4099120000001</c:v>
                </c:pt>
                <c:pt idx="82">
                  <c:v>2213.35</c:v>
                </c:pt>
                <c:pt idx="83">
                  <c:v>2238.830078</c:v>
                </c:pt>
                <c:pt idx="84">
                  <c:v>2294.69</c:v>
                </c:pt>
                <c:pt idx="85">
                  <c:v>2367.34</c:v>
                </c:pt>
                <c:pt idx="86">
                  <c:v>2362.719971</c:v>
                </c:pt>
                <c:pt idx="87">
                  <c:v>2384.1999510000001</c:v>
                </c:pt>
                <c:pt idx="88">
                  <c:v>2415.820068</c:v>
                </c:pt>
                <c:pt idx="89">
                  <c:v>2423.4099120000001</c:v>
                </c:pt>
                <c:pt idx="90">
                  <c:v>2472.1000979999999</c:v>
                </c:pt>
                <c:pt idx="91">
                  <c:v>2443.0500489999999</c:v>
                </c:pt>
                <c:pt idx="92">
                  <c:v>2519.36</c:v>
                </c:pt>
                <c:pt idx="93">
                  <c:v>2581.070068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8992640"/>
        <c:axId val="318286480"/>
      </c:areaChart>
      <c:lineChart>
        <c:grouping val="standard"/>
        <c:varyColors val="0"/>
        <c:ser>
          <c:idx val="1"/>
          <c:order val="1"/>
          <c:tx>
            <c:strRef>
              <c:f>'chart 2'!$E$1</c:f>
              <c:strCache>
                <c:ptCount val="1"/>
                <c:pt idx="0">
                  <c:v> IMX 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multiLvlStrRef>
              <c:f>'chart 2'!$B$2:$C$95</c:f>
              <c:multiLvlStrCache>
                <c:ptCount val="94"/>
                <c:lvl>
                  <c:pt idx="0">
                    <c:v>Jan</c:v>
                  </c:pt>
                  <c:pt idx="1">
                    <c:v>Feb</c:v>
                  </c:pt>
                  <c:pt idx="2">
                    <c:v>Mar</c:v>
                  </c:pt>
                  <c:pt idx="3">
                    <c:v>Apr</c:v>
                  </c:pt>
                  <c:pt idx="4">
                    <c:v>May</c:v>
                  </c:pt>
                  <c:pt idx="5">
                    <c:v>Jun</c:v>
                  </c:pt>
                  <c:pt idx="6">
                    <c:v>Jul</c:v>
                  </c:pt>
                  <c:pt idx="7">
                    <c:v>Aug</c:v>
                  </c:pt>
                  <c:pt idx="8">
                    <c:v>Sep</c:v>
                  </c:pt>
                  <c:pt idx="9">
                    <c:v>Oct</c:v>
                  </c:pt>
                  <c:pt idx="10">
                    <c:v>Nov</c:v>
                  </c:pt>
                  <c:pt idx="11">
                    <c:v>Dec</c:v>
                  </c:pt>
                  <c:pt idx="12">
                    <c:v>Jan</c:v>
                  </c:pt>
                  <c:pt idx="13">
                    <c:v>Feb</c:v>
                  </c:pt>
                  <c:pt idx="14">
                    <c:v>Mar</c:v>
                  </c:pt>
                  <c:pt idx="15">
                    <c:v>Apr</c:v>
                  </c:pt>
                  <c:pt idx="16">
                    <c:v>May</c:v>
                  </c:pt>
                  <c:pt idx="17">
                    <c:v>Jun</c:v>
                  </c:pt>
                  <c:pt idx="18">
                    <c:v>Jul</c:v>
                  </c:pt>
                  <c:pt idx="19">
                    <c:v>Aug</c:v>
                  </c:pt>
                  <c:pt idx="20">
                    <c:v>Sep</c:v>
                  </c:pt>
                  <c:pt idx="21">
                    <c:v>Oct</c:v>
                  </c:pt>
                  <c:pt idx="22">
                    <c:v>Nov</c:v>
                  </c:pt>
                  <c:pt idx="23">
                    <c:v>Dec</c:v>
                  </c:pt>
                  <c:pt idx="24">
                    <c:v>Jan</c:v>
                  </c:pt>
                  <c:pt idx="25">
                    <c:v>Feb</c:v>
                  </c:pt>
                  <c:pt idx="26">
                    <c:v>Mar</c:v>
                  </c:pt>
                  <c:pt idx="27">
                    <c:v>Apr</c:v>
                  </c:pt>
                  <c:pt idx="28">
                    <c:v>May</c:v>
                  </c:pt>
                  <c:pt idx="29">
                    <c:v>Jun</c:v>
                  </c:pt>
                  <c:pt idx="30">
                    <c:v>Jul</c:v>
                  </c:pt>
                  <c:pt idx="31">
                    <c:v>Aug</c:v>
                  </c:pt>
                  <c:pt idx="32">
                    <c:v>Sep</c:v>
                  </c:pt>
                  <c:pt idx="33">
                    <c:v>Oct</c:v>
                  </c:pt>
                  <c:pt idx="34">
                    <c:v>Nov</c:v>
                  </c:pt>
                  <c:pt idx="35">
                    <c:v>Dec</c:v>
                  </c:pt>
                  <c:pt idx="36">
                    <c:v>Jan</c:v>
                  </c:pt>
                  <c:pt idx="37">
                    <c:v>Feb</c:v>
                  </c:pt>
                  <c:pt idx="38">
                    <c:v>Mar</c:v>
                  </c:pt>
                  <c:pt idx="39">
                    <c:v>Apr</c:v>
                  </c:pt>
                  <c:pt idx="40">
                    <c:v>May</c:v>
                  </c:pt>
                  <c:pt idx="41">
                    <c:v>Jun</c:v>
                  </c:pt>
                  <c:pt idx="42">
                    <c:v>Jul</c:v>
                  </c:pt>
                  <c:pt idx="43">
                    <c:v>Aug</c:v>
                  </c:pt>
                  <c:pt idx="44">
                    <c:v>Sep</c:v>
                  </c:pt>
                  <c:pt idx="45">
                    <c:v>Oct</c:v>
                  </c:pt>
                  <c:pt idx="46">
                    <c:v>Nov</c:v>
                  </c:pt>
                  <c:pt idx="47">
                    <c:v>Dec</c:v>
                  </c:pt>
                  <c:pt idx="48">
                    <c:v>Jan</c:v>
                  </c:pt>
                  <c:pt idx="49">
                    <c:v>Feb</c:v>
                  </c:pt>
                  <c:pt idx="50">
                    <c:v>Mar</c:v>
                  </c:pt>
                  <c:pt idx="51">
                    <c:v>Apr</c:v>
                  </c:pt>
                  <c:pt idx="52">
                    <c:v>May</c:v>
                  </c:pt>
                  <c:pt idx="53">
                    <c:v>Jun</c:v>
                  </c:pt>
                  <c:pt idx="54">
                    <c:v>Jul</c:v>
                  </c:pt>
                  <c:pt idx="55">
                    <c:v>Aug</c:v>
                  </c:pt>
                  <c:pt idx="56">
                    <c:v>Sep</c:v>
                  </c:pt>
                  <c:pt idx="57">
                    <c:v>Oct</c:v>
                  </c:pt>
                  <c:pt idx="58">
                    <c:v>Nov</c:v>
                  </c:pt>
                  <c:pt idx="59">
                    <c:v>Dec</c:v>
                  </c:pt>
                  <c:pt idx="60">
                    <c:v>Jan</c:v>
                  </c:pt>
                  <c:pt idx="61">
                    <c:v>Feb</c:v>
                  </c:pt>
                  <c:pt idx="62">
                    <c:v>Mar</c:v>
                  </c:pt>
                  <c:pt idx="63">
                    <c:v>Apr</c:v>
                  </c:pt>
                  <c:pt idx="64">
                    <c:v>May</c:v>
                  </c:pt>
                  <c:pt idx="65">
                    <c:v>Jun</c:v>
                  </c:pt>
                  <c:pt idx="66">
                    <c:v>Jul</c:v>
                  </c:pt>
                  <c:pt idx="67">
                    <c:v>Aug</c:v>
                  </c:pt>
                  <c:pt idx="68">
                    <c:v>Sep</c:v>
                  </c:pt>
                  <c:pt idx="69">
                    <c:v>Oct</c:v>
                  </c:pt>
                  <c:pt idx="70">
                    <c:v>Nov</c:v>
                  </c:pt>
                  <c:pt idx="71">
                    <c:v>Dec</c:v>
                  </c:pt>
                  <c:pt idx="72">
                    <c:v>Jan</c:v>
                  </c:pt>
                  <c:pt idx="73">
                    <c:v>Feb</c:v>
                  </c:pt>
                  <c:pt idx="74">
                    <c:v>Mar</c:v>
                  </c:pt>
                  <c:pt idx="75">
                    <c:v>Apr</c:v>
                  </c:pt>
                  <c:pt idx="76">
                    <c:v>May</c:v>
                  </c:pt>
                  <c:pt idx="77">
                    <c:v>Jun</c:v>
                  </c:pt>
                  <c:pt idx="78">
                    <c:v>Jul</c:v>
                  </c:pt>
                  <c:pt idx="79">
                    <c:v>Aug</c:v>
                  </c:pt>
                  <c:pt idx="80">
                    <c:v>Sep</c:v>
                  </c:pt>
                  <c:pt idx="81">
                    <c:v>Oct</c:v>
                  </c:pt>
                  <c:pt idx="82">
                    <c:v>Nov</c:v>
                  </c:pt>
                  <c:pt idx="83">
                    <c:v>Dec</c:v>
                  </c:pt>
                  <c:pt idx="84">
                    <c:v>Jan</c:v>
                  </c:pt>
                  <c:pt idx="85">
                    <c:v>Feb</c:v>
                  </c:pt>
                  <c:pt idx="86">
                    <c:v>Mar</c:v>
                  </c:pt>
                  <c:pt idx="87">
                    <c:v>Apr</c:v>
                  </c:pt>
                  <c:pt idx="88">
                    <c:v>May</c:v>
                  </c:pt>
                  <c:pt idx="89">
                    <c:v>Jun</c:v>
                  </c:pt>
                  <c:pt idx="90">
                    <c:v>Jul</c:v>
                  </c:pt>
                  <c:pt idx="91">
                    <c:v>Aug</c:v>
                  </c:pt>
                  <c:pt idx="92">
                    <c:v>Sep</c:v>
                  </c:pt>
                  <c:pt idx="93">
                    <c:v>Oct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  <c:pt idx="24">
                    <c:v>2012</c:v>
                  </c:pt>
                  <c:pt idx="36">
                    <c:v>2013</c:v>
                  </c:pt>
                  <c:pt idx="48">
                    <c:v>2014</c:v>
                  </c:pt>
                  <c:pt idx="60">
                    <c:v>2015</c:v>
                  </c:pt>
                  <c:pt idx="72">
                    <c:v>2016</c:v>
                  </c:pt>
                  <c:pt idx="84">
                    <c:v>2017</c:v>
                  </c:pt>
                </c:lvl>
              </c:multiLvlStrCache>
            </c:multiLvlStrRef>
          </c:cat>
          <c:val>
            <c:numRef>
              <c:f>'chart 2'!$E$2:$E$95</c:f>
              <c:numCache>
                <c:formatCode>_(* #,##0.00_);_(* \(#,##0.00\);_(* "-"??_);_(@_)</c:formatCode>
                <c:ptCount val="94"/>
                <c:pt idx="0">
                  <c:v>5.1100000000000003</c:v>
                </c:pt>
                <c:pt idx="1">
                  <c:v>5.16</c:v>
                </c:pt>
                <c:pt idx="2">
                  <c:v>5.0199999999999996</c:v>
                </c:pt>
                <c:pt idx="3">
                  <c:v>5.4</c:v>
                </c:pt>
                <c:pt idx="4">
                  <c:v>5.1100000000000003</c:v>
                </c:pt>
                <c:pt idx="5">
                  <c:v>4.78</c:v>
                </c:pt>
                <c:pt idx="6">
                  <c:v>4.26</c:v>
                </c:pt>
                <c:pt idx="7">
                  <c:v>4.25</c:v>
                </c:pt>
                <c:pt idx="8">
                  <c:v>3.98</c:v>
                </c:pt>
                <c:pt idx="9">
                  <c:v>4.21</c:v>
                </c:pt>
                <c:pt idx="10">
                  <c:v>4.5</c:v>
                </c:pt>
                <c:pt idx="11">
                  <c:v>4.62</c:v>
                </c:pt>
                <c:pt idx="12">
                  <c:v>4.9800000000000004</c:v>
                </c:pt>
                <c:pt idx="13">
                  <c:v>5.07</c:v>
                </c:pt>
                <c:pt idx="14">
                  <c:v>5.24</c:v>
                </c:pt>
                <c:pt idx="15">
                  <c:v>5.24</c:v>
                </c:pt>
                <c:pt idx="16">
                  <c:v>5.42</c:v>
                </c:pt>
                <c:pt idx="17">
                  <c:v>5.56</c:v>
                </c:pt>
                <c:pt idx="18">
                  <c:v>4.99</c:v>
                </c:pt>
                <c:pt idx="19">
                  <c:v>4.3600000000000003</c:v>
                </c:pt>
                <c:pt idx="20">
                  <c:v>4.0199999999999996</c:v>
                </c:pt>
                <c:pt idx="21">
                  <c:v>3.67</c:v>
                </c:pt>
                <c:pt idx="22">
                  <c:v>3.7</c:v>
                </c:pt>
                <c:pt idx="23">
                  <c:v>3.43</c:v>
                </c:pt>
                <c:pt idx="24">
                  <c:v>3.43</c:v>
                </c:pt>
                <c:pt idx="25">
                  <c:v>3.69</c:v>
                </c:pt>
                <c:pt idx="26">
                  <c:v>4.05</c:v>
                </c:pt>
                <c:pt idx="27">
                  <c:v>4.3</c:v>
                </c:pt>
                <c:pt idx="28">
                  <c:v>4.25</c:v>
                </c:pt>
                <c:pt idx="29">
                  <c:v>4.0199999999999996</c:v>
                </c:pt>
                <c:pt idx="30">
                  <c:v>4.24</c:v>
                </c:pt>
                <c:pt idx="31">
                  <c:v>4.53</c:v>
                </c:pt>
                <c:pt idx="32">
                  <c:v>4.66</c:v>
                </c:pt>
                <c:pt idx="33">
                  <c:v>4.8600000000000003</c:v>
                </c:pt>
                <c:pt idx="34">
                  <c:v>4.8600000000000003</c:v>
                </c:pt>
                <c:pt idx="35">
                  <c:v>4.9400000000000004</c:v>
                </c:pt>
                <c:pt idx="36">
                  <c:v>4.71</c:v>
                </c:pt>
                <c:pt idx="37">
                  <c:v>5.14</c:v>
                </c:pt>
                <c:pt idx="38">
                  <c:v>5.37</c:v>
                </c:pt>
                <c:pt idx="39">
                  <c:v>5.31</c:v>
                </c:pt>
                <c:pt idx="40">
                  <c:v>5.0199999999999996</c:v>
                </c:pt>
                <c:pt idx="41">
                  <c:v>5.15</c:v>
                </c:pt>
                <c:pt idx="42">
                  <c:v>4.87</c:v>
                </c:pt>
                <c:pt idx="43">
                  <c:v>5.16</c:v>
                </c:pt>
                <c:pt idx="44">
                  <c:v>4.97</c:v>
                </c:pt>
                <c:pt idx="45">
                  <c:v>5.07</c:v>
                </c:pt>
                <c:pt idx="46">
                  <c:v>5.42</c:v>
                </c:pt>
                <c:pt idx="47">
                  <c:v>5.62</c:v>
                </c:pt>
                <c:pt idx="48">
                  <c:v>5.66</c:v>
                </c:pt>
                <c:pt idx="49">
                  <c:v>5.74</c:v>
                </c:pt>
                <c:pt idx="50">
                  <c:v>5.87</c:v>
                </c:pt>
                <c:pt idx="51">
                  <c:v>5.67</c:v>
                </c:pt>
                <c:pt idx="52">
                  <c:v>5.69</c:v>
                </c:pt>
                <c:pt idx="53">
                  <c:v>5.67</c:v>
                </c:pt>
                <c:pt idx="54">
                  <c:v>5.85</c:v>
                </c:pt>
                <c:pt idx="55">
                  <c:v>5.68</c:v>
                </c:pt>
                <c:pt idx="56">
                  <c:v>5.79</c:v>
                </c:pt>
                <c:pt idx="57">
                  <c:v>5.22</c:v>
                </c:pt>
                <c:pt idx="58">
                  <c:v>5.1100000000000003</c:v>
                </c:pt>
                <c:pt idx="59">
                  <c:v>5.12</c:v>
                </c:pt>
                <c:pt idx="60">
                  <c:v>4.8499999999999996</c:v>
                </c:pt>
                <c:pt idx="61">
                  <c:v>4.7</c:v>
                </c:pt>
                <c:pt idx="62">
                  <c:v>4.75</c:v>
                </c:pt>
                <c:pt idx="63">
                  <c:v>4.63</c:v>
                </c:pt>
                <c:pt idx="64">
                  <c:v>4.91</c:v>
                </c:pt>
                <c:pt idx="65">
                  <c:v>5.32</c:v>
                </c:pt>
                <c:pt idx="66">
                  <c:v>5.39</c:v>
                </c:pt>
                <c:pt idx="67">
                  <c:v>5.24</c:v>
                </c:pt>
                <c:pt idx="68">
                  <c:v>4.76</c:v>
                </c:pt>
                <c:pt idx="69">
                  <c:v>4.79</c:v>
                </c:pt>
                <c:pt idx="70">
                  <c:v>4.88</c:v>
                </c:pt>
                <c:pt idx="71">
                  <c:v>4.92</c:v>
                </c:pt>
                <c:pt idx="72">
                  <c:v>4.5199999999999996</c:v>
                </c:pt>
                <c:pt idx="73">
                  <c:v>4.4400000000000004</c:v>
                </c:pt>
                <c:pt idx="74">
                  <c:v>4.33</c:v>
                </c:pt>
                <c:pt idx="75">
                  <c:v>4.41</c:v>
                </c:pt>
                <c:pt idx="76">
                  <c:v>4.87</c:v>
                </c:pt>
                <c:pt idx="77">
                  <c:v>5</c:v>
                </c:pt>
                <c:pt idx="78">
                  <c:v>4.6900000000000004</c:v>
                </c:pt>
                <c:pt idx="79">
                  <c:v>5.26</c:v>
                </c:pt>
                <c:pt idx="80">
                  <c:v>5.49</c:v>
                </c:pt>
                <c:pt idx="81">
                  <c:v>5.83</c:v>
                </c:pt>
                <c:pt idx="82">
                  <c:v>5.53</c:v>
                </c:pt>
                <c:pt idx="83">
                  <c:v>5.48</c:v>
                </c:pt>
                <c:pt idx="84">
                  <c:v>5.71</c:v>
                </c:pt>
                <c:pt idx="85">
                  <c:v>6.15</c:v>
                </c:pt>
                <c:pt idx="86">
                  <c:v>6.22</c:v>
                </c:pt>
                <c:pt idx="87">
                  <c:v>6.06</c:v>
                </c:pt>
                <c:pt idx="88">
                  <c:v>6.13</c:v>
                </c:pt>
                <c:pt idx="89">
                  <c:v>6.58</c:v>
                </c:pt>
                <c:pt idx="90">
                  <c:v>7.09</c:v>
                </c:pt>
                <c:pt idx="91">
                  <c:v>7.45</c:v>
                </c:pt>
                <c:pt idx="92">
                  <c:v>7.14</c:v>
                </c:pt>
                <c:pt idx="93">
                  <c:v>7.4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281616"/>
        <c:axId val="318282000"/>
      </c:lineChart>
      <c:catAx>
        <c:axId val="318281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/>
          <a:lstStyle/>
          <a:p>
            <a:pPr>
              <a:defRPr/>
            </a:pPr>
            <a:endParaRPr lang="en-US"/>
          </a:p>
        </c:txPr>
        <c:crossAx val="318282000"/>
        <c:crosses val="autoZero"/>
        <c:auto val="1"/>
        <c:lblAlgn val="ctr"/>
        <c:lblOffset val="100"/>
        <c:noMultiLvlLbl val="0"/>
      </c:catAx>
      <c:valAx>
        <c:axId val="318282000"/>
        <c:scaling>
          <c:orientation val="minMax"/>
          <c:min val="2.9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IMX</a:t>
                </a:r>
              </a:p>
            </c:rich>
          </c:tx>
          <c:layout/>
          <c:overlay val="0"/>
        </c:title>
        <c:numFmt formatCode="_(* #,##0.00_);_(* \(#,##0.00\);_(* &quot;-&quot;??_);_(@_)" sourceLinked="1"/>
        <c:majorTickMark val="out"/>
        <c:minorTickMark val="none"/>
        <c:tickLblPos val="nextTo"/>
        <c:crossAx val="318281616"/>
        <c:crosses val="autoZero"/>
        <c:crossBetween val="between"/>
        <c:majorUnit val="0.30000000000000004"/>
      </c:valAx>
      <c:valAx>
        <c:axId val="318286480"/>
        <c:scaling>
          <c:orientation val="minMax"/>
          <c:min val="9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S&amp;P 500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318992640"/>
        <c:crosses val="max"/>
        <c:crossBetween val="between"/>
        <c:majorUnit val="50"/>
      </c:valAx>
      <c:catAx>
        <c:axId val="318992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828648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0.76844</cdr:x>
      <cdr:y>0.58839</cdr:y>
    </cdr:from>
    <cdr:to>
      <cdr:x>0.91998</cdr:x>
      <cdr:y>0.83268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15785" y="3061379"/>
          <a:ext cx="1344168" cy="1271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850" b="1" dirty="0" smtClean="0">
              <a:latin typeface="Arial" panose="020B0604020202020204" pitchFamily="34" charset="0"/>
              <a:cs typeface="Arial" panose="020B0604020202020204" pitchFamily="34" charset="0"/>
            </a:rPr>
            <a:t>Spring/Summer 2017</a:t>
          </a:r>
        </a:p>
        <a:p xmlns:a="http://schemas.openxmlformats.org/drawingml/2006/main">
          <a:pPr marL="112713" indent="-112713">
            <a:buFont typeface="Arial" pitchFamily="34" charset="0"/>
            <a:buChar char="•"/>
          </a:pPr>
          <a:r>
            <a:rPr lang="en-US" sz="850" dirty="0" smtClean="0">
              <a:latin typeface="Arial" panose="020B0604020202020204" pitchFamily="34" charset="0"/>
              <a:cs typeface="Arial" panose="020B0604020202020204" pitchFamily="34" charset="0"/>
            </a:rPr>
            <a:t>IMX climbs to record highs, increasing above 7.0</a:t>
          </a:r>
        </a:p>
        <a:p xmlns:a="http://schemas.openxmlformats.org/drawingml/2006/main">
          <a:pPr marL="112713" indent="-112713">
            <a:buFont typeface="Arial" pitchFamily="34" charset="0"/>
            <a:buChar char="•"/>
          </a:pPr>
          <a:r>
            <a:rPr lang="en-US" sz="850" dirty="0" smtClean="0">
              <a:latin typeface="Arial" panose="020B0604020202020204" pitchFamily="34" charset="0"/>
              <a:cs typeface="Arial" panose="020B0604020202020204" pitchFamily="34" charset="0"/>
            </a:rPr>
            <a:t>Low Market Volatility worldwide</a:t>
          </a:r>
        </a:p>
        <a:p xmlns:a="http://schemas.openxmlformats.org/drawingml/2006/main">
          <a:pPr marL="112713" indent="-112713">
            <a:buFont typeface="Arial" pitchFamily="34" charset="0"/>
            <a:buChar char="•"/>
          </a:pPr>
          <a:r>
            <a:rPr lang="en-US" sz="850" dirty="0" smtClean="0">
              <a:latin typeface="Arial" panose="020B0604020202020204" pitchFamily="34" charset="0"/>
              <a:cs typeface="Arial" panose="020B0604020202020204" pitchFamily="34" charset="0"/>
            </a:rPr>
            <a:t>New highs in U.S. Equity markets</a:t>
          </a:r>
        </a:p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/>
          <a:lstStyle>
            <a:lvl1pPr algn="r">
              <a:defRPr sz="1100"/>
            </a:lvl1pPr>
          </a:lstStyle>
          <a:p>
            <a:fld id="{42743927-ADF8-D94A-917C-1A0F32954F05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 anchor="b"/>
          <a:lstStyle>
            <a:lvl1pPr algn="r">
              <a:defRPr sz="1100"/>
            </a:lvl1pPr>
          </a:lstStyle>
          <a:p>
            <a:fld id="{3EF40794-63DA-F140-AE6E-DB63DE5B5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6563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/>
          <a:lstStyle>
            <a:lvl1pPr algn="r">
              <a:defRPr sz="1100"/>
            </a:lvl1pPr>
          </a:lstStyle>
          <a:p>
            <a:fld id="{97D74AC9-BAE3-4544-A788-A84E1104D6E9}" type="datetimeFigureOut">
              <a:rPr lang="en-US" smtClean="0"/>
              <a:t>11/3/2017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8" tIns="45938" rIns="91878" bIns="4593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4"/>
            <a:ext cx="5608320" cy="4150519"/>
          </a:xfrm>
          <a:prstGeom prst="rect">
            <a:avLst/>
          </a:prstGeom>
        </p:spPr>
        <p:txBody>
          <a:bodyPr vert="horz" lIns="91878" tIns="45938" rIns="91878" bIns="459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878" tIns="45938" rIns="91878" bIns="45938" rtlCol="0" anchor="b"/>
          <a:lstStyle>
            <a:lvl1pPr algn="r">
              <a:defRPr sz="1100"/>
            </a:lvl1pPr>
          </a:lstStyle>
          <a:p>
            <a:fld id="{DC5DD3C5-8FAE-FC4F-A7F7-88F873556B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62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348410" y="0"/>
            <a:ext cx="4795590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1290" y="1916483"/>
            <a:ext cx="4187952" cy="1658916"/>
          </a:xfrm>
        </p:spPr>
        <p:txBody>
          <a:bodyPr anchor="b">
            <a:normAutofit/>
          </a:bodyPr>
          <a:lstStyle>
            <a:lvl1pPr algn="l">
              <a:defRPr sz="2800" b="1">
                <a:solidFill>
                  <a:schemeClr val="bg1">
                    <a:alpha val="99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1289" y="3668944"/>
            <a:ext cx="4186826" cy="1445981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bg1">
                    <a:alpha val="99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348163" cy="6858000"/>
          </a:xfrm>
          <a:solidFill>
            <a:schemeClr val="tx1"/>
          </a:solidFill>
        </p:spPr>
        <p:txBody>
          <a:bodyPr tIns="914400"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18"/>
          <p:cNvSpPr txBox="1">
            <a:spLocks noChangeArrowheads="1"/>
          </p:cNvSpPr>
          <p:nvPr userDrawn="1"/>
        </p:nvSpPr>
        <p:spPr bwMode="gray">
          <a:xfrm>
            <a:off x="4531289" y="6154969"/>
            <a:ext cx="41243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7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dirty="0" smtClean="0">
                <a:solidFill>
                  <a:srgbClr val="90C854">
                    <a:lumMod val="60000"/>
                    <a:lumOff val="40000"/>
                  </a:srgbClr>
                </a:solidFill>
              </a:rPr>
              <a:t>TD Ameritrade, Inc., member FINRA/SIPC/NFA, is a subsidiary of TD Ameritrade Holding Corporation. TD Ameritrade is a trademark jointly owned by TD Ameritrade IP Company, Inc. and The Toronto-Dominion Bank. © 2010 TD Ameritrade IP Company, Inc. </a:t>
            </a:r>
            <a:br>
              <a:rPr lang="en-US" dirty="0" smtClean="0">
                <a:solidFill>
                  <a:srgbClr val="90C854">
                    <a:lumMod val="60000"/>
                    <a:lumOff val="40000"/>
                  </a:srgbClr>
                </a:solidFill>
              </a:rPr>
            </a:br>
            <a:r>
              <a:rPr lang="en-US" dirty="0" smtClean="0">
                <a:solidFill>
                  <a:srgbClr val="90C854">
                    <a:lumMod val="60000"/>
                    <a:lumOff val="40000"/>
                  </a:srgbClr>
                </a:solidFill>
              </a:rPr>
              <a:t>All rights reserved. Used with permission. 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805" y="5269462"/>
            <a:ext cx="20574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88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16826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bg2">
                    <a:lumMod val="75000"/>
                    <a:alpha val="99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458788" y="914400"/>
            <a:ext cx="8231187" cy="5029200"/>
          </a:xfrm>
        </p:spPr>
        <p:txBody>
          <a:bodyPr/>
          <a:lstStyle>
            <a:lvl5pPr>
              <a:defRPr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9A03FE-E479-44BD-BF2C-B2345A9B88FE}" type="datetime2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Friday, November 03, 2017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Historical data should not be used alone when making investment decisions. The IMX is not 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tradeable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index. The IMX should not be used as an indicator or predictor of future client trading volume or financial performance for TD </a:t>
            </a:r>
            <a:r>
              <a:rPr lang="en-US" dirty="0" smtClean="0">
                <a:solidFill>
                  <a:srgbClr val="929292"/>
                </a:solidFill>
              </a:rPr>
              <a:t>Ameritrade. </a:t>
            </a:r>
          </a:p>
          <a:p>
            <a:endParaRPr lang="en-US" dirty="0" smtClean="0">
              <a:solidFill>
                <a:srgbClr val="929292"/>
              </a:solidFill>
            </a:endParaRPr>
          </a:p>
          <a:p>
            <a:r>
              <a:rPr lang="en-US" dirty="0" smtClean="0">
                <a:solidFill>
                  <a:srgbClr val="929292"/>
                </a:solidFill>
              </a:rPr>
              <a:t>TD Ameritrade, Inc., member FINRA/SIPC/NFA, is a subsidiary of TD Ameritrade Holding Corporation. TD Ameritrade is a trademark jointly owned by TD Ameritrade IP Company, Inc. and The Toronto-Dominion Bank. © 2013 TD Ameritrade IP Company, Inc. All rights reserved. Used with permission.</a:t>
            </a:r>
          </a:p>
          <a:p>
            <a:endParaRPr lang="en-US" dirty="0" smtClean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60F0324-FEEA-DA43-9637-FDA7E79F3C7C}" type="slidenum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214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>
                <a:solidFill>
                  <a:schemeClr val="bg2">
                    <a:lumMod val="75000"/>
                    <a:alpha val="99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214914" y="914400"/>
            <a:ext cx="5475061" cy="5029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1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61076" y="914400"/>
            <a:ext cx="2652238" cy="5029200"/>
          </a:xfrm>
          <a:solidFill>
            <a:schemeClr val="tx1"/>
          </a:solidFill>
        </p:spPr>
        <p:txBody>
          <a:bodyPr tIns="914400"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CAB7560-A764-4B85-9763-7CB1615D1F1C}" type="datetime2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Friday, November 03, 2017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 smtClean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60F0324-FEEA-DA43-9637-FDA7E79F3C7C}" type="slidenum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58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60374" y="1365250"/>
            <a:ext cx="3995715" cy="4578350"/>
          </a:xfrm>
        </p:spPr>
        <p:txBody>
          <a:bodyPr/>
          <a:lstStyle>
            <a:lvl1pPr>
              <a:defRPr b="1"/>
            </a:lvl1pPr>
            <a:lvl2pPr marL="228600" indent="-228600">
              <a:defRPr/>
            </a:lvl2pPr>
            <a:lvl3pPr marL="457200" indent="-228600">
              <a:defRPr/>
            </a:lvl3pPr>
            <a:lvl4pPr marL="685800" indent="-228600">
              <a:defRPr/>
            </a:lvl4pPr>
            <a:lvl5pPr marL="6858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4713668" y="1365250"/>
            <a:ext cx="3964533" cy="4578350"/>
          </a:xfrm>
        </p:spPr>
        <p:txBody>
          <a:bodyPr/>
          <a:lstStyle>
            <a:lvl1pPr>
              <a:defRPr b="1"/>
            </a:lvl1pPr>
            <a:lvl2pPr marL="228600" indent="-228600">
              <a:defRPr/>
            </a:lvl2pPr>
            <a:lvl3pPr marL="457200" indent="-228600">
              <a:defRPr/>
            </a:lvl3pPr>
            <a:lvl4pPr marL="685800" indent="-228600">
              <a:defRPr/>
            </a:lvl4pPr>
            <a:lvl5pPr marL="685800" indent="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DD3E277-529A-4520-A4BF-2961517F8FDE}" type="datetime2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Friday, November 03, 2017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 smtClean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60F0324-FEEA-DA43-9637-FDA7E79F3C7C}" type="slidenum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73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5CC3-246E-4726-80C0-F37102E393AA}" type="datetime2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Friday, November 03, 2017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F0324-FEEA-DA43-9637-FDA7E79F3C7C}" type="slidenum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D presentation_coverpage1.jpe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4" y="1204457"/>
            <a:ext cx="6400800" cy="18288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0376" y="3033258"/>
            <a:ext cx="6400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3890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72404605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077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077" y="914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4850" y="6430961"/>
            <a:ext cx="363538" cy="2194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 b="1">
                <a:solidFill>
                  <a:schemeClr val="tx1">
                    <a:lumMod val="65000"/>
                    <a:lumOff val="35000"/>
                    <a:alpha val="99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60F0324-FEEA-DA43-9637-FDA7E79F3C7C}" type="slidenum">
              <a:rPr lang="en-US" smtClean="0">
                <a:solidFill>
                  <a:srgbClr val="262626">
                    <a:lumMod val="65000"/>
                    <a:lumOff val="35000"/>
                    <a:alpha val="99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250" y="6430961"/>
            <a:ext cx="2066544" cy="219456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00">
                <a:solidFill>
                  <a:schemeClr val="tx1">
                    <a:lumMod val="65000"/>
                    <a:lumOff val="35000"/>
                    <a:alpha val="99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61076" y="5943600"/>
            <a:ext cx="8229601" cy="48736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00">
                <a:solidFill>
                  <a:schemeClr val="tx1">
                    <a:lumMod val="65000"/>
                    <a:lumOff val="35000"/>
                    <a:alpha val="99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Historical data should not be used alone when making investment decisions. The IMX is not 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tradeable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index. The IMX should not be used as an indicator or predictor of future client trading volume or financial performance for TD </a:t>
            </a:r>
            <a:r>
              <a:rPr lang="en-US" dirty="0" smtClean="0">
                <a:solidFill>
                  <a:srgbClr val="929292"/>
                </a:solidFill>
              </a:rPr>
              <a:t>Ameritrade. </a:t>
            </a:r>
          </a:p>
          <a:p>
            <a:endParaRPr lang="en-US" dirty="0" smtClean="0">
              <a:solidFill>
                <a:srgbClr val="929292"/>
              </a:solidFill>
            </a:endParaRPr>
          </a:p>
          <a:p>
            <a:r>
              <a:rPr lang="en-US" dirty="0" smtClean="0">
                <a:solidFill>
                  <a:srgbClr val="929292"/>
                </a:solidFill>
              </a:rPr>
              <a:t>TD Ameritrade, Inc., member FINRA/SIPC/NFA, is a subsidiary of TD Ameritrade Holding Corporation. TD Ameritrade is a trademark jointly owned by TD Ameritrade IP Company, Inc. and The Toronto-Dominion Bank. © 2013 TD Ameritrade IP Company, Inc. All rights reserved. Used with permission.</a:t>
            </a:r>
          </a:p>
          <a:p>
            <a:endParaRPr lang="en-US" dirty="0" smtClean="0">
              <a:solidFill>
                <a:srgbClr val="262626">
                  <a:lumMod val="65000"/>
                  <a:lumOff val="35000"/>
                  <a:alpha val="99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8325644" y="6430961"/>
            <a:ext cx="0" cy="219456"/>
          </a:xfrm>
          <a:prstGeom prst="line">
            <a:avLst/>
          </a:prstGeom>
          <a:ln w="63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D_logo_cmyk_fpo.psd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769" y="444909"/>
            <a:ext cx="1104649" cy="317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9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latinLnBrk="0" hangingPunct="1">
        <a:spcBef>
          <a:spcPct val="0"/>
        </a:spcBef>
        <a:buNone/>
        <a:defRPr sz="2000" b="1" kern="1200" cap="all" baseline="0">
          <a:solidFill>
            <a:schemeClr val="bg2">
              <a:lumMod val="75000"/>
              <a:alpha val="99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  <a:alpha val="99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2"/>
        </a:buClr>
        <a:buFont typeface="Wingdings" pitchFamily="2" charset="2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085850" indent="-285750" algn="l" defTabSz="457200" rtl="0" eaLnBrk="1" latinLnBrk="0" hangingPunct="1">
        <a:spcBef>
          <a:spcPct val="20000"/>
        </a:spcBef>
        <a:buFont typeface="+mj-lt"/>
        <a:buAutoNum type="arabicPeriod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371600" indent="-285750" algn="l" defTabSz="457200" rtl="0" eaLnBrk="1" latinLnBrk="0" hangingPunct="1">
        <a:spcBef>
          <a:spcPct val="20000"/>
        </a:spcBef>
        <a:buFont typeface="+mj-lt"/>
        <a:buAutoNum type="alphaLcPeriod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0" algn="l" defTabSz="457200" rtl="0" eaLnBrk="1" latinLnBrk="0" hangingPunct="1">
        <a:spcBef>
          <a:spcPct val="20000"/>
        </a:spcBef>
        <a:buFont typeface="Arial"/>
        <a:buNone/>
        <a:defRPr sz="1200" kern="1200" cap="all" baseline="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879353"/>
              </p:ext>
            </p:extLst>
          </p:nvPr>
        </p:nvGraphicFramePr>
        <p:xfrm>
          <a:off x="100584" y="859536"/>
          <a:ext cx="8869680" cy="520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9983666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28599" y="139793"/>
            <a:ext cx="8220076" cy="4489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595959"/>
                </a:solidFill>
                <a:latin typeface="Helvetica Neue"/>
                <a:ea typeface="+mj-ea"/>
                <a:cs typeface="Helvetica Neue"/>
              </a:defRPr>
            </a:lvl1pPr>
          </a:lstStyle>
          <a:p>
            <a:r>
              <a:rPr lang="en-US" dirty="0" smtClean="0">
                <a:solidFill>
                  <a:srgbClr val="00B050"/>
                </a:solidFill>
                <a:latin typeface="Helvetica 75 Bold"/>
                <a:cs typeface="Helvetica 75 Bold"/>
              </a:rPr>
              <a:t>Investor Movement Index – vs. S&amp;P 500</a:t>
            </a:r>
            <a:endParaRPr lang="en-US" dirty="0">
              <a:solidFill>
                <a:srgbClr val="00B050"/>
              </a:solidFill>
              <a:latin typeface="Helvetica 75 Bold"/>
              <a:cs typeface="Helvetica 75 Bold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>
          <a:xfrm>
            <a:off x="8324850" y="6430961"/>
            <a:ext cx="363538" cy="219456"/>
          </a:xfrm>
        </p:spPr>
        <p:txBody>
          <a:bodyPr/>
          <a:lstStyle/>
          <a:p>
            <a:fld id="{D60F0324-FEEA-DA43-9637-FDA7E79F3C7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1475" y="6077018"/>
            <a:ext cx="7953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Historical data should not be used alone when making investment decisions. The IMX is not a tradeable index. The IMX should not be used as an indicator or predictor of future client trading volume or financial performance for TD </a:t>
            </a:r>
            <a:r>
              <a:rPr lang="en-US" sz="800" dirty="0">
                <a:solidFill>
                  <a:srgbClr val="929292"/>
                </a:solidFill>
              </a:rPr>
              <a:t>Ameritrade. </a:t>
            </a:r>
          </a:p>
          <a:p>
            <a:endParaRPr lang="en-US" sz="800" dirty="0">
              <a:solidFill>
                <a:srgbClr val="929292"/>
              </a:solidFill>
            </a:endParaRPr>
          </a:p>
          <a:p>
            <a:r>
              <a:rPr lang="en-US" sz="800" dirty="0">
                <a:solidFill>
                  <a:srgbClr val="929292"/>
                </a:solidFill>
              </a:rPr>
              <a:t>TD Ameritrade, Inc., member FINRA/</a:t>
            </a:r>
            <a:r>
              <a:rPr lang="en-US" sz="800" dirty="0" smtClean="0">
                <a:solidFill>
                  <a:srgbClr val="929292"/>
                </a:solidFill>
              </a:rPr>
              <a:t>SIPC, </a:t>
            </a:r>
            <a:r>
              <a:rPr lang="en-US" sz="800" dirty="0">
                <a:solidFill>
                  <a:srgbClr val="929292"/>
                </a:solidFill>
              </a:rPr>
              <a:t>is a subsidiary of TD Ameritrade Holding Corporation. TD Ameritrade is a trademark jointly owned by </a:t>
            </a:r>
            <a:endParaRPr lang="en-US" sz="800" dirty="0" smtClean="0">
              <a:solidFill>
                <a:srgbClr val="929292"/>
              </a:solidFill>
            </a:endParaRPr>
          </a:p>
          <a:p>
            <a:r>
              <a:rPr lang="en-US" sz="800" dirty="0" smtClean="0">
                <a:solidFill>
                  <a:srgbClr val="929292"/>
                </a:solidFill>
              </a:rPr>
              <a:t>TD Ameritrade </a:t>
            </a:r>
            <a:r>
              <a:rPr lang="en-US" sz="800" dirty="0">
                <a:solidFill>
                  <a:srgbClr val="929292"/>
                </a:solidFill>
              </a:rPr>
              <a:t>IP Company, Inc. and The Toronto-Dominion Bank. © </a:t>
            </a:r>
            <a:r>
              <a:rPr lang="en-US" sz="800" dirty="0" smtClean="0">
                <a:solidFill>
                  <a:srgbClr val="929292"/>
                </a:solidFill>
              </a:rPr>
              <a:t>2017 </a:t>
            </a:r>
            <a:r>
              <a:rPr lang="en-US" sz="800" dirty="0">
                <a:solidFill>
                  <a:srgbClr val="929292"/>
                </a:solidFill>
              </a:rPr>
              <a:t>TD </a:t>
            </a:r>
            <a:r>
              <a:rPr lang="en-US" sz="800" dirty="0" smtClean="0">
                <a:solidFill>
                  <a:srgbClr val="929292"/>
                </a:solidFill>
              </a:rPr>
              <a:t>Ameritrade. </a:t>
            </a:r>
            <a:endParaRPr lang="en-US" sz="800" dirty="0">
              <a:solidFill>
                <a:srgbClr val="929292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2114" y="929663"/>
            <a:ext cx="11208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Spring/Summer 2010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Flash Crash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Disappointing job growth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/>
              <a:t>Soft Equity Markets</a:t>
            </a:r>
          </a:p>
          <a:p>
            <a:endParaRPr lang="en-US" sz="85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970769" y="740008"/>
            <a:ext cx="1620409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   Summer/Fall 2011</a:t>
            </a:r>
            <a:endParaRPr lang="en-US" sz="850" b="1" dirty="0"/>
          </a:p>
          <a:p>
            <a:pPr marL="225425" indent="-112713">
              <a:buFont typeface="Arial" pitchFamily="34" charset="0"/>
              <a:buChar char="•"/>
            </a:pPr>
            <a:r>
              <a:rPr lang="en-US" sz="850" dirty="0" smtClean="0"/>
              <a:t>Uncertainty - European </a:t>
            </a:r>
            <a:r>
              <a:rPr lang="en-US" sz="850" dirty="0"/>
              <a:t>Debt Crisis</a:t>
            </a:r>
          </a:p>
          <a:p>
            <a:pPr marL="225425" indent="-112713">
              <a:buFont typeface="Arial" pitchFamily="34" charset="0"/>
              <a:buChar char="•"/>
            </a:pPr>
            <a:r>
              <a:rPr lang="en-US" sz="850" dirty="0" smtClean="0"/>
              <a:t>Uncertainty - U.S</a:t>
            </a:r>
            <a:r>
              <a:rPr lang="en-US" sz="850" dirty="0"/>
              <a:t>. Debt </a:t>
            </a:r>
            <a:r>
              <a:rPr lang="en-US" sz="850" dirty="0" smtClean="0"/>
              <a:t>Ceiling</a:t>
            </a:r>
            <a:endParaRPr lang="en-US" sz="850" dirty="0"/>
          </a:p>
          <a:p>
            <a:pPr marL="225425" indent="-112713">
              <a:buFont typeface="Arial" pitchFamily="34" charset="0"/>
              <a:buChar char="•"/>
            </a:pPr>
            <a:r>
              <a:rPr lang="en-US" sz="850" dirty="0"/>
              <a:t>S&amp;P Down Grade of U.S Debt</a:t>
            </a:r>
          </a:p>
          <a:p>
            <a:pPr marL="225425" indent="-112713">
              <a:buFont typeface="Arial" pitchFamily="34" charset="0"/>
              <a:buChar char="•"/>
            </a:pPr>
            <a:r>
              <a:rPr lang="en-US" sz="850" dirty="0" smtClean="0"/>
              <a:t>Unstable equity </a:t>
            </a:r>
            <a:r>
              <a:rPr lang="en-US" sz="850" dirty="0"/>
              <a:t>markets</a:t>
            </a:r>
          </a:p>
          <a:p>
            <a:endParaRPr lang="en-US" sz="85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124928" y="4218594"/>
            <a:ext cx="14811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0" b="1" dirty="0" smtClean="0"/>
              <a:t>Summer 2012 into 2013</a:t>
            </a:r>
            <a:endParaRPr lang="en-US" sz="850" b="1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- Elections</a:t>
            </a:r>
            <a:endParaRPr lang="en-US" sz="850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- Fiscal Cliff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</a:t>
            </a:r>
            <a:r>
              <a:rPr lang="en-US" sz="850" b="1" dirty="0" smtClean="0"/>
              <a:t>n</a:t>
            </a:r>
            <a:r>
              <a:rPr lang="en-US" sz="850" dirty="0" smtClean="0"/>
              <a:t>certainty - Sequester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- Europe</a:t>
            </a:r>
            <a:endParaRPr lang="en-US" sz="850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Stable/Climbing </a:t>
            </a:r>
            <a:r>
              <a:rPr lang="en-US" sz="850" dirty="0"/>
              <a:t>E</a:t>
            </a:r>
            <a:r>
              <a:rPr lang="en-US" sz="850" dirty="0" smtClean="0"/>
              <a:t>quity Markets</a:t>
            </a:r>
            <a:endParaRPr lang="en-US" sz="850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Improving Economics</a:t>
            </a:r>
            <a:endParaRPr lang="en-US" sz="850" dirty="0"/>
          </a:p>
        </p:txBody>
      </p:sp>
      <p:sp>
        <p:nvSpPr>
          <p:cNvPr id="17" name="TextBox 16"/>
          <p:cNvSpPr txBox="1"/>
          <p:nvPr/>
        </p:nvSpPr>
        <p:spPr>
          <a:xfrm>
            <a:off x="3777127" y="720855"/>
            <a:ext cx="1555307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/>
              <a:t>S</a:t>
            </a:r>
            <a:r>
              <a:rPr lang="en-US" sz="850" b="1" dirty="0" smtClean="0"/>
              <a:t>pring/Fall 2013</a:t>
            </a:r>
            <a:endParaRPr lang="en-US" sz="850" b="1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S&amp;P 500 breaks through record levels for the first time since 2007</a:t>
            </a:r>
            <a:endParaRPr lang="en-US" sz="850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IMX begins to fall as clients reduce market exposure.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- Gov. shutdown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61286" y="3546501"/>
            <a:ext cx="138141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Winter 2014</a:t>
            </a:r>
            <a:endParaRPr lang="en-US" sz="850" b="1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IMX declines as U.S equity markets trade at record levels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Generally positive domestic  economic data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- Slowing global growth and tumbling oil prices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3665" y="1060468"/>
            <a:ext cx="1363640" cy="1007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Summer/Fall 2015</a:t>
            </a:r>
            <a:endParaRPr lang="en-US" sz="850" b="1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– Timing of Federal Reserve Rate increase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– China and Economic Slowdown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5260" y="4015871"/>
            <a:ext cx="1346871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Winter 2015</a:t>
            </a:r>
            <a:endParaRPr lang="en-US" sz="850" b="1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Modest Federal Reserve Rate increase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Increased Market Volatility to end 2015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– Continued Global Economic Concerns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53949" y="759009"/>
            <a:ext cx="163829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 smtClean="0"/>
              <a:t>Summer 2016 into 2017</a:t>
            </a:r>
            <a:endParaRPr lang="en-US" sz="850" b="1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Uncertainty – </a:t>
            </a:r>
            <a:r>
              <a:rPr lang="en-US" sz="850" dirty="0" err="1" smtClean="0"/>
              <a:t>Brexit</a:t>
            </a:r>
            <a:r>
              <a:rPr lang="en-US" sz="850" dirty="0" smtClean="0"/>
              <a:t>, U.S. Election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U.S. markets trade at record levels</a:t>
            </a:r>
            <a:endParaRPr lang="en-US" sz="850" dirty="0"/>
          </a:p>
          <a:p>
            <a:pPr marL="112713" indent="-112713">
              <a:buFont typeface="Arial" pitchFamily="34" charset="0"/>
              <a:buChar char="•"/>
            </a:pPr>
            <a:r>
              <a:rPr lang="en-US" sz="850" dirty="0" smtClean="0"/>
              <a:t>IMX reaches record as clients increase market exposure</a:t>
            </a:r>
          </a:p>
        </p:txBody>
      </p:sp>
    </p:spTree>
    <p:extLst>
      <p:ext uri="{BB962C8B-B14F-4D97-AF65-F5344CB8AC3E}">
        <p14:creationId xmlns:p14="http://schemas.microsoft.com/office/powerpoint/2010/main" val="60803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6865 TDA Template FINAL">
  <a:themeElements>
    <a:clrScheme name="TDA">
      <a:dk1>
        <a:srgbClr val="262626"/>
      </a:dk1>
      <a:lt1>
        <a:sysClr val="window" lastClr="FFFFFF"/>
      </a:lt1>
      <a:dk2>
        <a:srgbClr val="164630"/>
      </a:dk2>
      <a:lt2>
        <a:srgbClr val="90C854"/>
      </a:lt2>
      <a:accent1>
        <a:srgbClr val="03475C"/>
      </a:accent1>
      <a:accent2>
        <a:srgbClr val="2A90A3"/>
      </a:accent2>
      <a:accent3>
        <a:srgbClr val="97C1D4"/>
      </a:accent3>
      <a:accent4>
        <a:srgbClr val="931D3D"/>
      </a:accent4>
      <a:accent5>
        <a:srgbClr val="DA552E"/>
      </a:accent5>
      <a:accent6>
        <a:srgbClr val="DEBE21"/>
      </a:accent6>
      <a:hlink>
        <a:srgbClr val="2A90A3"/>
      </a:hlink>
      <a:folHlink>
        <a:srgbClr val="2A90A3"/>
      </a:folHlink>
    </a:clrScheme>
    <a:fontScheme name="TD Ameritr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TTI Deck v4</Template>
  <TotalTime>2250</TotalTime>
  <Words>290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 75 Bold</vt:lpstr>
      <vt:lpstr>Wingdings</vt:lpstr>
      <vt:lpstr>6865 TDA Template FINAL</vt:lpstr>
      <vt:lpstr>think-cell Slide</vt:lpstr>
      <vt:lpstr>PowerPoint Presentation</vt:lpstr>
    </vt:vector>
  </TitlesOfParts>
  <Company>TD Ameritrade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 Ameritrade’s Index</dc:title>
  <dc:creator>Amanda M Mazzola</dc:creator>
  <cp:lastModifiedBy>Edward Carrella</cp:lastModifiedBy>
  <cp:revision>207</cp:revision>
  <cp:lastPrinted>2014-01-06T20:27:13Z</cp:lastPrinted>
  <dcterms:created xsi:type="dcterms:W3CDTF">2012-11-01T19:58:56Z</dcterms:created>
  <dcterms:modified xsi:type="dcterms:W3CDTF">2017-11-03T20:08:46Z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967218883</vt:i4>
  </property>
  <property fmtid="{D5CDD505-2E9C-101B-9397-08002B2CF9AE}" pid="3" name="_NewReviewCycle">
    <vt:lpwstr/>
  </property>
  <property fmtid="{D5CDD505-2E9C-101B-9397-08002B2CF9AE}" pid="4" name="_EmailSubject">
    <vt:lpwstr>October-17 IMX Commentary Draft</vt:lpwstr>
  </property>
  <property fmtid="{D5CDD505-2E9C-101B-9397-08002B2CF9AE}" pid="5" name="_AuthorEmail">
    <vt:lpwstr>Matthew.Stratman@tdameritrade.com</vt:lpwstr>
  </property>
  <property fmtid="{D5CDD505-2E9C-101B-9397-08002B2CF9AE}" pid="6" name="_AuthorEmailDisplayName">
    <vt:lpwstr>Stratman, Matthew</vt:lpwstr>
  </property>
  <property fmtid="{D5CDD505-2E9C-101B-9397-08002B2CF9AE}" pid="7" name="_PreviousAdHocReviewCycleID">
    <vt:i4>136277015</vt:i4>
  </property>
</Properties>
</file>