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Lst>
  <p:notesMasterIdLst>
    <p:notesMasterId r:id="rId12"/>
  </p:notesMasterIdLst>
  <p:handoutMasterIdLst>
    <p:handoutMasterId r:id="rId13"/>
  </p:handoutMasterIdLst>
  <p:sldIdLst>
    <p:sldId id="274" r:id="rId3"/>
    <p:sldId id="265" r:id="rId4"/>
    <p:sldId id="257" r:id="rId5"/>
    <p:sldId id="270" r:id="rId6"/>
    <p:sldId id="272" r:id="rId7"/>
    <p:sldId id="275" r:id="rId8"/>
    <p:sldId id="271" r:id="rId9"/>
    <p:sldId id="276" r:id="rId10"/>
    <p:sldId id="264" r:id="rId1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CC66"/>
    <a:srgbClr val="002060"/>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5969" autoAdjust="0"/>
  </p:normalViewPr>
  <p:slideViewPr>
    <p:cSldViewPr snapToGrid="0">
      <p:cViewPr varScale="1">
        <p:scale>
          <a:sx n="83" d="100"/>
          <a:sy n="83" d="100"/>
        </p:scale>
        <p:origin x="858" y="4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38393117526972E-2"/>
          <c:y val="3.0690936929194217E-2"/>
          <c:w val="0.90232891027510453"/>
          <c:h val="0.78206825818063475"/>
        </c:manualLayout>
      </c:layout>
      <c:lineChart>
        <c:grouping val="standard"/>
        <c:varyColors val="0"/>
        <c:ser>
          <c:idx val="0"/>
          <c:order val="0"/>
          <c:tx>
            <c:strRef>
              <c:f>Sheet1!$B$1</c:f>
              <c:strCache>
                <c:ptCount val="1"/>
                <c:pt idx="0">
                  <c:v>Machine Clothing</c:v>
                </c:pt>
              </c:strCache>
            </c:strRef>
          </c:tx>
          <c:spPr>
            <a:ln w="28575" cap="rnd">
              <a:solidFill>
                <a:srgbClr val="FF9900"/>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2016</c:v>
                </c:pt>
                <c:pt idx="1">
                  <c:v>Q2 2016</c:v>
                </c:pt>
                <c:pt idx="2">
                  <c:v>Q3 2016</c:v>
                </c:pt>
                <c:pt idx="3">
                  <c:v>Q4 2016</c:v>
                </c:pt>
                <c:pt idx="4">
                  <c:v>Q1 2017</c:v>
                </c:pt>
                <c:pt idx="5">
                  <c:v>Q2 2017</c:v>
                </c:pt>
                <c:pt idx="6">
                  <c:v>Q3 2017</c:v>
                </c:pt>
                <c:pt idx="7">
                  <c:v>Q4 2017</c:v>
                </c:pt>
              </c:strCache>
            </c:strRef>
          </c:cat>
          <c:val>
            <c:numRef>
              <c:f>Sheet1!$B$2:$B$9</c:f>
              <c:numCache>
                <c:formatCode>General</c:formatCode>
                <c:ptCount val="8"/>
                <c:pt idx="0">
                  <c:v>0.47899999999999998</c:v>
                </c:pt>
                <c:pt idx="1">
                  <c:v>0.47599999999999998</c:v>
                </c:pt>
                <c:pt idx="2">
                  <c:v>0.47499999999999998</c:v>
                </c:pt>
                <c:pt idx="3">
                  <c:v>0.46800000000000003</c:v>
                </c:pt>
                <c:pt idx="4">
                  <c:v>0.48499999999999999</c:v>
                </c:pt>
                <c:pt idx="5">
                  <c:v>0.48299999999999998</c:v>
                </c:pt>
                <c:pt idx="6">
                  <c:v>0.48499999999999999</c:v>
                </c:pt>
                <c:pt idx="7">
                  <c:v>0.45</c:v>
                </c:pt>
              </c:numCache>
            </c:numRef>
          </c:val>
          <c:smooth val="0"/>
        </c:ser>
        <c:ser>
          <c:idx val="1"/>
          <c:order val="1"/>
          <c:tx>
            <c:strRef>
              <c:f>Sheet1!$C$1</c:f>
              <c:strCache>
                <c:ptCount val="1"/>
                <c:pt idx="0">
                  <c:v>Total Company</c:v>
                </c:pt>
              </c:strCache>
            </c:strRef>
          </c:tx>
          <c:spPr>
            <a:ln w="28575" cap="rnd">
              <a:solidFill>
                <a:srgbClr val="0070C0"/>
              </a:solidFill>
              <a:prstDash val="solid"/>
              <a:round/>
            </a:ln>
            <a:effectLst/>
          </c:spPr>
          <c:marker>
            <c:symbol val="none"/>
          </c:marker>
          <c:dLbls>
            <c:dLbl>
              <c:idx val="1"/>
              <c:layout>
                <c:manualLayout>
                  <c:x val="-3.5032808398950246E-2"/>
                  <c:y val="-7.067981474640849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0419096918440749E-2"/>
                  <c:y val="-6.5284409040575891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Q1 2016</c:v>
                </c:pt>
                <c:pt idx="1">
                  <c:v>Q2 2016</c:v>
                </c:pt>
                <c:pt idx="2">
                  <c:v>Q3 2016</c:v>
                </c:pt>
                <c:pt idx="3">
                  <c:v>Q4 2016</c:v>
                </c:pt>
                <c:pt idx="4">
                  <c:v>Q1 2017</c:v>
                </c:pt>
                <c:pt idx="5">
                  <c:v>Q2 2017</c:v>
                </c:pt>
                <c:pt idx="6">
                  <c:v>Q3 2017</c:v>
                </c:pt>
                <c:pt idx="7">
                  <c:v>Q4 2017</c:v>
                </c:pt>
              </c:strCache>
            </c:strRef>
          </c:cat>
          <c:val>
            <c:numRef>
              <c:f>Sheet1!$C$2:$C$9</c:f>
              <c:numCache>
                <c:formatCode>General</c:formatCode>
                <c:ptCount val="8"/>
                <c:pt idx="0">
                  <c:v>0.42099999999999999</c:v>
                </c:pt>
                <c:pt idx="1">
                  <c:v>0.38500000000000001</c:v>
                </c:pt>
                <c:pt idx="2">
                  <c:v>0.379</c:v>
                </c:pt>
                <c:pt idx="3">
                  <c:v>0.36299999999999999</c:v>
                </c:pt>
                <c:pt idx="4">
                  <c:v>0.38100000000000001</c:v>
                </c:pt>
                <c:pt idx="5">
                  <c:v>0.29199999999999998</c:v>
                </c:pt>
                <c:pt idx="6">
                  <c:v>0.35799999999999998</c:v>
                </c:pt>
                <c:pt idx="7">
                  <c:v>0.34100000000000003</c:v>
                </c:pt>
              </c:numCache>
            </c:numRef>
          </c:val>
          <c:smooth val="0"/>
        </c:ser>
        <c:dLbls>
          <c:dLblPos val="t"/>
          <c:showLegendKey val="0"/>
          <c:showVal val="1"/>
          <c:showCatName val="0"/>
          <c:showSerName val="0"/>
          <c:showPercent val="0"/>
          <c:showBubbleSize val="0"/>
        </c:dLbls>
        <c:smooth val="0"/>
        <c:axId val="365260992"/>
        <c:axId val="365254328"/>
      </c:lineChart>
      <c:catAx>
        <c:axId val="365260992"/>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5254328"/>
        <c:crosses val="autoZero"/>
        <c:auto val="1"/>
        <c:lblAlgn val="ctr"/>
        <c:lblOffset val="100"/>
        <c:noMultiLvlLbl val="0"/>
      </c:catAx>
      <c:valAx>
        <c:axId val="365254328"/>
        <c:scaling>
          <c:orientation val="minMax"/>
          <c:max val="0.55000000000000004"/>
          <c:min val="0.25"/>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5260992"/>
        <c:crosses val="autoZero"/>
        <c:crossBetween val="between"/>
      </c:valAx>
      <c:spPr>
        <a:noFill/>
        <a:ln w="25400">
          <a:noFill/>
        </a:ln>
        <a:effectLst/>
      </c:spPr>
    </c:plotArea>
    <c:legend>
      <c:legendPos val="b"/>
      <c:layout>
        <c:manualLayout>
          <c:xMode val="edge"/>
          <c:yMode val="edge"/>
          <c:x val="0.2406061047924565"/>
          <c:y val="0.93607463842816108"/>
          <c:w val="0.51878779041508705"/>
          <c:h val="6.392536157183886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0073144379896"/>
          <c:y val="0.11265671640270113"/>
          <c:w val="0.83659968956498831"/>
          <c:h val="0.6545043554377562"/>
        </c:manualLayout>
      </c:layout>
      <c:barChart>
        <c:barDir val="col"/>
        <c:grouping val="clustered"/>
        <c:varyColors val="0"/>
        <c:ser>
          <c:idx val="0"/>
          <c:order val="0"/>
          <c:tx>
            <c:strRef>
              <c:f>Sheet1!$B$1</c:f>
              <c:strCache>
                <c:ptCount val="1"/>
                <c:pt idx="0">
                  <c:v>Net Debt</c:v>
                </c:pt>
              </c:strCache>
            </c:strRef>
          </c:tx>
          <c:spPr>
            <a:solidFill>
              <a:srgbClr val="0070C0"/>
            </a:solidFill>
            <a:scene3d>
              <a:camera prst="orthographicFront"/>
              <a:lightRig rig="threePt" dir="t"/>
            </a:scene3d>
            <a:sp3d>
              <a:bevelT w="0" h="0"/>
            </a:sp3d>
          </c:spPr>
          <c:invertIfNegative val="0"/>
          <c:dLbls>
            <c:numFmt formatCode="&quot;$&quot;#,##0" sourceLinked="0"/>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7"/>
                <c:pt idx="0">
                  <c:v>June 30, 2016</c:v>
                </c:pt>
                <c:pt idx="1">
                  <c:v>September 30, 2016</c:v>
                </c:pt>
                <c:pt idx="2">
                  <c:v>December 31, 2016</c:v>
                </c:pt>
                <c:pt idx="3">
                  <c:v>March 31, 2017</c:v>
                </c:pt>
                <c:pt idx="4">
                  <c:v>June 30, 2017</c:v>
                </c:pt>
                <c:pt idx="5">
                  <c:v>September 30, 2017</c:v>
                </c:pt>
                <c:pt idx="6">
                  <c:v>December 31, 2017</c:v>
                </c:pt>
              </c:strCache>
            </c:strRef>
          </c:cat>
          <c:val>
            <c:numRef>
              <c:f>Sheet1!$B$2:$B$9</c:f>
              <c:numCache>
                <c:formatCode>"$"#,##0.0_);[Red]\("$"#,##0.0\)</c:formatCode>
                <c:ptCount val="7"/>
                <c:pt idx="0">
                  <c:v>310287</c:v>
                </c:pt>
                <c:pt idx="1">
                  <c:v>295638</c:v>
                </c:pt>
                <c:pt idx="2">
                  <c:v>303154</c:v>
                </c:pt>
                <c:pt idx="3">
                  <c:v>337117</c:v>
                </c:pt>
                <c:pt idx="4">
                  <c:v>357219</c:v>
                </c:pt>
                <c:pt idx="5">
                  <c:v>352064</c:v>
                </c:pt>
                <c:pt idx="6">
                  <c:v>332454</c:v>
                </c:pt>
              </c:numCache>
            </c:numRef>
          </c:val>
        </c:ser>
        <c:ser>
          <c:idx val="1"/>
          <c:order val="1"/>
          <c:tx>
            <c:strRef>
              <c:f>Sheet1!$C$1</c:f>
              <c:strCache>
                <c:ptCount val="1"/>
                <c:pt idx="0">
                  <c:v>Total Debt</c:v>
                </c:pt>
              </c:strCache>
            </c:strRef>
          </c:tx>
          <c:spPr>
            <a:solidFill>
              <a:srgbClr val="00B0F0">
                <a:alpha val="60000"/>
              </a:srgb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7"/>
                <c:pt idx="0">
                  <c:v>June 30, 2016</c:v>
                </c:pt>
                <c:pt idx="1">
                  <c:v>September 30, 2016</c:v>
                </c:pt>
                <c:pt idx="2">
                  <c:v>December 31, 2016</c:v>
                </c:pt>
                <c:pt idx="3">
                  <c:v>March 31, 2017</c:v>
                </c:pt>
                <c:pt idx="4">
                  <c:v>June 30, 2017</c:v>
                </c:pt>
                <c:pt idx="5">
                  <c:v>September 30, 2017</c:v>
                </c:pt>
                <c:pt idx="6">
                  <c:v>December 31, 2017</c:v>
                </c:pt>
              </c:strCache>
            </c:strRef>
          </c:cat>
          <c:val>
            <c:numRef>
              <c:f>Sheet1!$C$2:$C$9</c:f>
              <c:numCache>
                <c:formatCode>"$"#,##0</c:formatCode>
                <c:ptCount val="7"/>
                <c:pt idx="0">
                  <c:v>486312</c:v>
                </c:pt>
                <c:pt idx="1">
                  <c:v>491808</c:v>
                </c:pt>
                <c:pt idx="2">
                  <c:v>484896</c:v>
                </c:pt>
                <c:pt idx="3">
                  <c:v>480450</c:v>
                </c:pt>
                <c:pt idx="4">
                  <c:v>496011</c:v>
                </c:pt>
                <c:pt idx="5">
                  <c:v>505529</c:v>
                </c:pt>
                <c:pt idx="6">
                  <c:v>516181</c:v>
                </c:pt>
              </c:numCache>
            </c:numRef>
          </c:val>
        </c:ser>
        <c:dLbls>
          <c:dLblPos val="outEnd"/>
          <c:showLegendKey val="0"/>
          <c:showVal val="1"/>
          <c:showCatName val="0"/>
          <c:showSerName val="0"/>
          <c:showPercent val="0"/>
          <c:showBubbleSize val="0"/>
        </c:dLbls>
        <c:gapWidth val="158"/>
        <c:axId val="365258640"/>
        <c:axId val="365261384"/>
      </c:barChart>
      <c:catAx>
        <c:axId val="365258640"/>
        <c:scaling>
          <c:orientation val="minMax"/>
        </c:scaling>
        <c:delete val="0"/>
        <c:axPos val="b"/>
        <c:numFmt formatCode="General" sourceLinked="0"/>
        <c:majorTickMark val="out"/>
        <c:minorTickMark val="none"/>
        <c:tickLblPos val="nextTo"/>
        <c:txPr>
          <a:bodyPr/>
          <a:lstStyle/>
          <a:p>
            <a:pPr>
              <a:defRPr sz="1400" b="0"/>
            </a:pPr>
            <a:endParaRPr lang="en-US"/>
          </a:p>
        </c:txPr>
        <c:crossAx val="365261384"/>
        <c:crosses val="autoZero"/>
        <c:auto val="1"/>
        <c:lblAlgn val="ctr"/>
        <c:lblOffset val="100"/>
        <c:noMultiLvlLbl val="0"/>
      </c:catAx>
      <c:valAx>
        <c:axId val="365261384"/>
        <c:scaling>
          <c:orientation val="minMax"/>
          <c:min val="0"/>
        </c:scaling>
        <c:delete val="0"/>
        <c:axPos val="l"/>
        <c:majorGridlines>
          <c:spPr>
            <a:ln>
              <a:noFill/>
            </a:ln>
          </c:spPr>
        </c:majorGridlines>
        <c:numFmt formatCode="&quot;$&quot;#,##0_);[Red]\(&quot;$&quot;#,##0\)" sourceLinked="0"/>
        <c:majorTickMark val="out"/>
        <c:minorTickMark val="none"/>
        <c:tickLblPos val="nextTo"/>
        <c:txPr>
          <a:bodyPr/>
          <a:lstStyle/>
          <a:p>
            <a:pPr>
              <a:defRPr sz="1400" b="0"/>
            </a:pPr>
            <a:endParaRPr lang="en-US"/>
          </a:p>
        </c:txPr>
        <c:crossAx val="365258640"/>
        <c:crosses val="autoZero"/>
        <c:crossBetween val="between"/>
        <c:majorUnit val="50000"/>
        <c:minorUnit val="10000"/>
      </c:valAx>
    </c:plotArea>
    <c:legend>
      <c:legendPos val="b"/>
      <c:layout>
        <c:manualLayout>
          <c:xMode val="edge"/>
          <c:yMode val="edge"/>
          <c:x val="0.38182183732060337"/>
          <c:y val="0.93288505591044113"/>
          <c:w val="0.23635632535879331"/>
          <c:h val="6.3804860401781613E-2"/>
        </c:manualLayout>
      </c:layout>
      <c:overlay val="0"/>
      <c:spPr>
        <a:ln>
          <a:solidFill>
            <a:srgbClr val="002060"/>
          </a:solidFill>
        </a:ln>
      </c:spPr>
    </c:legend>
    <c:plotVisOnly val="1"/>
    <c:dispBlanksAs val="gap"/>
    <c:showDLblsOverMax val="0"/>
  </c:chart>
  <c:txPr>
    <a:bodyPr/>
    <a:lstStyle/>
    <a:p>
      <a:pPr>
        <a:defRPr sz="1200"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43979" cy="467215"/>
          </a:xfrm>
          <a:prstGeom prst="rect">
            <a:avLst/>
          </a:prstGeom>
        </p:spPr>
        <p:txBody>
          <a:bodyPr vert="horz" lIns="92442" tIns="46221" rIns="92442" bIns="46221" rtlCol="0"/>
          <a:lstStyle>
            <a:lvl1pPr algn="l">
              <a:defRPr sz="1200"/>
            </a:lvl1pPr>
          </a:lstStyle>
          <a:p>
            <a:endParaRPr lang="en-US"/>
          </a:p>
        </p:txBody>
      </p:sp>
      <p:sp>
        <p:nvSpPr>
          <p:cNvPr id="3" name="Date Placeholder 2"/>
          <p:cNvSpPr>
            <a:spLocks noGrp="1"/>
          </p:cNvSpPr>
          <p:nvPr>
            <p:ph type="dt" sz="quarter" idx="1"/>
          </p:nvPr>
        </p:nvSpPr>
        <p:spPr>
          <a:xfrm>
            <a:off x="3977534" y="0"/>
            <a:ext cx="3043979" cy="467215"/>
          </a:xfrm>
          <a:prstGeom prst="rect">
            <a:avLst/>
          </a:prstGeom>
        </p:spPr>
        <p:txBody>
          <a:bodyPr vert="horz" lIns="92442" tIns="46221" rIns="92442" bIns="46221" rtlCol="0"/>
          <a:lstStyle>
            <a:lvl1pPr algn="r">
              <a:defRPr sz="1200"/>
            </a:lvl1pPr>
          </a:lstStyle>
          <a:p>
            <a:fld id="{B180621B-69E6-40A5-B52F-104E18AD796B}" type="datetimeFigureOut">
              <a:rPr lang="en-US" smtClean="0"/>
              <a:t>2018-02-14</a:t>
            </a:fld>
            <a:endParaRPr lang="en-US"/>
          </a:p>
        </p:txBody>
      </p:sp>
      <p:sp>
        <p:nvSpPr>
          <p:cNvPr id="4" name="Footer Placeholder 3"/>
          <p:cNvSpPr>
            <a:spLocks noGrp="1"/>
          </p:cNvSpPr>
          <p:nvPr>
            <p:ph type="ftr" sz="quarter" idx="2"/>
          </p:nvPr>
        </p:nvSpPr>
        <p:spPr>
          <a:xfrm>
            <a:off x="4" y="8841887"/>
            <a:ext cx="3043979" cy="467215"/>
          </a:xfrm>
          <a:prstGeom prst="rect">
            <a:avLst/>
          </a:prstGeom>
        </p:spPr>
        <p:txBody>
          <a:bodyPr vert="horz" lIns="92442" tIns="46221" rIns="92442" bIns="46221" rtlCol="0" anchor="b"/>
          <a:lstStyle>
            <a:lvl1pPr algn="l">
              <a:defRPr sz="1200"/>
            </a:lvl1pPr>
          </a:lstStyle>
          <a:p>
            <a:endParaRPr lang="en-US"/>
          </a:p>
        </p:txBody>
      </p:sp>
      <p:sp>
        <p:nvSpPr>
          <p:cNvPr id="5" name="Slide Number Placeholder 4"/>
          <p:cNvSpPr>
            <a:spLocks noGrp="1"/>
          </p:cNvSpPr>
          <p:nvPr>
            <p:ph type="sldNum" sz="quarter" idx="3"/>
          </p:nvPr>
        </p:nvSpPr>
        <p:spPr>
          <a:xfrm>
            <a:off x="3977534" y="8841887"/>
            <a:ext cx="3043979" cy="467215"/>
          </a:xfrm>
          <a:prstGeom prst="rect">
            <a:avLst/>
          </a:prstGeom>
        </p:spPr>
        <p:txBody>
          <a:bodyPr vert="horz" lIns="92442" tIns="46221" rIns="92442" bIns="46221" rtlCol="0" anchor="b"/>
          <a:lstStyle>
            <a:lvl1pPr algn="r">
              <a:defRPr sz="1200"/>
            </a:lvl1pPr>
          </a:lstStyle>
          <a:p>
            <a:fld id="{F643920F-307F-4EB8-B185-0CE65B7D010C}" type="slidenum">
              <a:rPr lang="en-US" smtClean="0"/>
              <a:t>‹#›</a:t>
            </a:fld>
            <a:endParaRPr lang="en-US"/>
          </a:p>
        </p:txBody>
      </p:sp>
    </p:spTree>
    <p:extLst>
      <p:ext uri="{BB962C8B-B14F-4D97-AF65-F5344CB8AC3E}">
        <p14:creationId xmlns:p14="http://schemas.microsoft.com/office/powerpoint/2010/main" val="116324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43343" cy="467072"/>
          </a:xfrm>
          <a:prstGeom prst="rect">
            <a:avLst/>
          </a:prstGeom>
        </p:spPr>
        <p:txBody>
          <a:bodyPr vert="horz" lIns="94196" tIns="47097" rIns="94196" bIns="47097" rtlCol="0"/>
          <a:lstStyle>
            <a:lvl1pPr algn="l">
              <a:defRPr sz="1200"/>
            </a:lvl1pPr>
          </a:lstStyle>
          <a:p>
            <a:endParaRPr lang="en-US"/>
          </a:p>
        </p:txBody>
      </p:sp>
      <p:sp>
        <p:nvSpPr>
          <p:cNvPr id="3" name="Date Placeholder 2"/>
          <p:cNvSpPr>
            <a:spLocks noGrp="1"/>
          </p:cNvSpPr>
          <p:nvPr>
            <p:ph type="dt" idx="1"/>
          </p:nvPr>
        </p:nvSpPr>
        <p:spPr>
          <a:xfrm>
            <a:off x="3978135" y="4"/>
            <a:ext cx="3043343" cy="467072"/>
          </a:xfrm>
          <a:prstGeom prst="rect">
            <a:avLst/>
          </a:prstGeom>
        </p:spPr>
        <p:txBody>
          <a:bodyPr vert="horz" lIns="94196" tIns="47097" rIns="94196" bIns="47097" rtlCol="0"/>
          <a:lstStyle>
            <a:lvl1pPr algn="r">
              <a:defRPr sz="1200"/>
            </a:lvl1pPr>
          </a:lstStyle>
          <a:p>
            <a:fld id="{D6882B9D-621F-44A9-8F77-80EA8032DAB1}" type="datetimeFigureOut">
              <a:rPr lang="en-US" smtClean="0"/>
              <a:t>2018-02-14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4196" tIns="47097" rIns="94196" bIns="4709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4196" tIns="47097" rIns="94196" bIns="4709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7071"/>
          </a:xfrm>
          <a:prstGeom prst="rect">
            <a:avLst/>
          </a:prstGeom>
        </p:spPr>
        <p:txBody>
          <a:bodyPr vert="horz" lIns="94196" tIns="47097" rIns="94196" bIns="47097" rtlCol="0" anchor="b"/>
          <a:lstStyle>
            <a:lvl1pPr algn="l">
              <a:defRPr sz="1200"/>
            </a:lvl1pPr>
          </a:lstStyle>
          <a:p>
            <a:endParaRPr lang="en-US"/>
          </a:p>
        </p:txBody>
      </p:sp>
      <p:sp>
        <p:nvSpPr>
          <p:cNvPr id="7" name="Slide Number Placeholder 6"/>
          <p:cNvSpPr>
            <a:spLocks noGrp="1"/>
          </p:cNvSpPr>
          <p:nvPr>
            <p:ph type="sldNum" sz="quarter" idx="5"/>
          </p:nvPr>
        </p:nvSpPr>
        <p:spPr>
          <a:xfrm>
            <a:off x="3978135" y="8842034"/>
            <a:ext cx="3043343" cy="467071"/>
          </a:xfrm>
          <a:prstGeom prst="rect">
            <a:avLst/>
          </a:prstGeom>
        </p:spPr>
        <p:txBody>
          <a:bodyPr vert="horz" lIns="94196" tIns="47097" rIns="94196" bIns="47097" rtlCol="0" anchor="b"/>
          <a:lstStyle>
            <a:lvl1pPr algn="r">
              <a:defRPr sz="1200"/>
            </a:lvl1pPr>
          </a:lstStyle>
          <a:p>
            <a:fld id="{6B79DB8E-5EF3-46DC-9C98-96EE68DE8C87}" type="slidenum">
              <a:rPr lang="en-US" smtClean="0"/>
              <a:t>‹#›</a:t>
            </a:fld>
            <a:endParaRPr lang="en-US"/>
          </a:p>
        </p:txBody>
      </p:sp>
    </p:spTree>
    <p:extLst>
      <p:ext uri="{BB962C8B-B14F-4D97-AF65-F5344CB8AC3E}">
        <p14:creationId xmlns:p14="http://schemas.microsoft.com/office/powerpoint/2010/main" val="1370842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68B5DA51-2D64-4CF0-81B1-ABBFA117155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0632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9DB8E-5EF3-46DC-9C98-96EE68DE8C87}" type="slidenum">
              <a:rPr lang="en-US" smtClean="0"/>
              <a:t>3</a:t>
            </a:fld>
            <a:endParaRPr lang="en-US"/>
          </a:p>
        </p:txBody>
      </p:sp>
    </p:spTree>
    <p:extLst>
      <p:ext uri="{BB962C8B-B14F-4D97-AF65-F5344CB8AC3E}">
        <p14:creationId xmlns:p14="http://schemas.microsoft.com/office/powerpoint/2010/main" val="1177684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9DB8E-5EF3-46DC-9C98-96EE68DE8C87}" type="slidenum">
              <a:rPr lang="en-US" smtClean="0"/>
              <a:t>5</a:t>
            </a:fld>
            <a:endParaRPr lang="en-US"/>
          </a:p>
        </p:txBody>
      </p:sp>
    </p:spTree>
    <p:extLst>
      <p:ext uri="{BB962C8B-B14F-4D97-AF65-F5344CB8AC3E}">
        <p14:creationId xmlns:p14="http://schemas.microsoft.com/office/powerpoint/2010/main" val="4067645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9DB8E-5EF3-46DC-9C98-96EE68DE8C87}" type="slidenum">
              <a:rPr lang="en-US" smtClean="0"/>
              <a:t>6</a:t>
            </a:fld>
            <a:endParaRPr lang="en-US"/>
          </a:p>
        </p:txBody>
      </p:sp>
    </p:spTree>
    <p:extLst>
      <p:ext uri="{BB962C8B-B14F-4D97-AF65-F5344CB8AC3E}">
        <p14:creationId xmlns:p14="http://schemas.microsoft.com/office/powerpoint/2010/main" val="2075051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79DB8E-5EF3-46DC-9C98-96EE68DE8C87}" type="slidenum">
              <a:rPr lang="en-US" smtClean="0"/>
              <a:t>7</a:t>
            </a:fld>
            <a:endParaRPr lang="en-US"/>
          </a:p>
        </p:txBody>
      </p:sp>
    </p:spTree>
    <p:extLst>
      <p:ext uri="{BB962C8B-B14F-4D97-AF65-F5344CB8AC3E}">
        <p14:creationId xmlns:p14="http://schemas.microsoft.com/office/powerpoint/2010/main" val="382755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68B5DA51-2D64-4CF0-81B1-ABBFA117155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26598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9DB8E-5EF3-46DC-9C98-96EE68DE8C87}" type="slidenum">
              <a:rPr lang="en-US" smtClean="0"/>
              <a:t>9</a:t>
            </a:fld>
            <a:endParaRPr lang="en-US"/>
          </a:p>
        </p:txBody>
      </p:sp>
    </p:spTree>
    <p:extLst>
      <p:ext uri="{BB962C8B-B14F-4D97-AF65-F5344CB8AC3E}">
        <p14:creationId xmlns:p14="http://schemas.microsoft.com/office/powerpoint/2010/main" val="9497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2018-02-14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4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2018-02-14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60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2018-02-14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799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7162800" y="6400800"/>
            <a:ext cx="1905000" cy="457200"/>
          </a:xfrm>
        </p:spPr>
        <p:txBody>
          <a:bodyPr/>
          <a:lstStyle>
            <a:lvl1pPr>
              <a:defRPr/>
            </a:lvl1pPr>
          </a:lstStyle>
          <a:p>
            <a:fld id="{C0CB77B1-72A6-4D74-A7FD-5B34603AAE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4002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sz="800">
                <a:solidFill>
                  <a:schemeClr val="bg1">
                    <a:lumMod val="50000"/>
                  </a:schemeClr>
                </a:solidFill>
              </a:defRPr>
            </a:lvl1pPr>
          </a:lstStyle>
          <a:p>
            <a:endParaRPr lang="en-US" dirty="0">
              <a:solidFill>
                <a:srgbClr val="FFFFFF">
                  <a:lumMod val="50000"/>
                </a:srgbClr>
              </a:solidFill>
            </a:endParaRPr>
          </a:p>
        </p:txBody>
      </p:sp>
    </p:spTree>
    <p:extLst>
      <p:ext uri="{BB962C8B-B14F-4D97-AF65-F5344CB8AC3E}">
        <p14:creationId xmlns:p14="http://schemas.microsoft.com/office/powerpoint/2010/main" val="3634912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A7DDC7-E485-4177-90C7-0BEDB68EAF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4003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5E6671-73C2-48B4-9C7E-B6CA96C62D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2135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5BDA009-BE54-4604-BA31-C004CBDE0E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761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34E19E6-4658-489F-88B0-F401B594AD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0201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a:xfrm>
            <a:off x="533400" y="6248400"/>
            <a:ext cx="1905000" cy="457200"/>
          </a:xfrm>
        </p:spPr>
        <p:txBody>
          <a:bodyPr/>
          <a:lstStyle>
            <a:lvl1pPr>
              <a:defRPr/>
            </a:lvl1pPr>
          </a:lstStyle>
          <a:p>
            <a:fld id="{DB641E71-4F83-4B32-BF10-E206B3AD27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5065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740D74-11AC-4C56-90CA-7162038036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3715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2018-02-14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878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6ECAC5-27E9-45A4-A10C-5F211FF589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977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4C6DED-F033-4A3E-A674-6162698683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758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E74D83-E96B-417F-A9C8-7C89926DAF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8577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620713"/>
            <a:ext cx="8280400" cy="365125"/>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31800" y="1376363"/>
            <a:ext cx="8280400" cy="719137"/>
          </a:xfrm>
          <a:prstGeom prst="rect">
            <a:avLst/>
          </a:prstGeom>
        </p:spPr>
        <p:txBody>
          <a:bodyPr/>
          <a:lstStyle/>
          <a:p>
            <a:pPr lvl="0"/>
            <a:endParaRPr lang="en-US" noProof="0"/>
          </a:p>
        </p:txBody>
      </p:sp>
      <p:sp>
        <p:nvSpPr>
          <p:cNvPr id="4" name="Rectangle 12"/>
          <p:cNvSpPr>
            <a:spLocks noGrp="1" noChangeArrowheads="1"/>
          </p:cNvSpPr>
          <p:nvPr>
            <p:ph type="sldNum" sz="quarter" idx="10"/>
          </p:nvPr>
        </p:nvSpPr>
        <p:spPr>
          <a:ln/>
        </p:spPr>
        <p:txBody>
          <a:bodyPr/>
          <a:lstStyle>
            <a:lvl1pPr>
              <a:defRPr/>
            </a:lvl1pPr>
          </a:lstStyle>
          <a:p>
            <a:pPr>
              <a:defRPr/>
            </a:pPr>
            <a:fld id="{85EE02A6-BB53-4D94-8328-97C13F8F5D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9998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620713"/>
            <a:ext cx="8280400" cy="36512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1800" y="1376363"/>
            <a:ext cx="4064000" cy="7191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6363"/>
            <a:ext cx="4064000" cy="7191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pPr>
              <a:defRPr/>
            </a:pPr>
            <a:r>
              <a:rPr lang="en-US">
                <a:solidFill>
                  <a:srgbClr val="000000"/>
                </a:solidFill>
              </a:rPr>
              <a:t> BSC </a:t>
            </a:r>
            <a:fld id="{DB2290AF-6C92-4A01-8A74-CF04201C45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1835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2018-02-14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85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2018-02-14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89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2018-02-14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7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2018-02-14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70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2018-02-14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06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2018-02-14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368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2018-02-14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53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A3CF660-AACD-744A-B4B0-0130B40C6807}" type="datetimeFigureOut">
              <a:rPr lang="en-US" smtClean="0">
                <a:solidFill>
                  <a:prstClr val="black">
                    <a:tint val="75000"/>
                  </a:prstClr>
                </a:solidFill>
              </a:rPr>
              <a:pPr defTabSz="457200"/>
              <a:t>2018-02-14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83B5739-F79C-2741-BFA1-4E05D2B9EA6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99457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endParaRPr lang="en-US" dirty="0">
              <a:solidFill>
                <a:srgbClr val="000000"/>
              </a:solidFill>
            </a:endParaRPr>
          </a:p>
        </p:txBody>
      </p:sp>
      <p:pic>
        <p:nvPicPr>
          <p:cNvPr id="1034" name="Picture 10" descr="Albany_Int_PMS"/>
          <p:cNvPicPr>
            <a:picLocks noChangeAspect="1" noChangeArrowheads="1"/>
          </p:cNvPicPr>
          <p:nvPr userDrawn="1"/>
        </p:nvPicPr>
        <p:blipFill>
          <a:blip r:embed="rId15" cstate="print"/>
          <a:srcRect/>
          <a:stretch>
            <a:fillRect/>
          </a:stretch>
        </p:blipFill>
        <p:spPr bwMode="auto">
          <a:xfrm>
            <a:off x="7691438" y="6400800"/>
            <a:ext cx="998537" cy="295275"/>
          </a:xfrm>
          <a:prstGeom prst="rect">
            <a:avLst/>
          </a:prstGeom>
          <a:noFill/>
        </p:spPr>
      </p:pic>
      <p:sp>
        <p:nvSpPr>
          <p:cNvPr id="1036" name="Rectangle 12"/>
          <p:cNvSpPr>
            <a:spLocks noChangeArrowheads="1"/>
          </p:cNvSpPr>
          <p:nvPr/>
        </p:nvSpPr>
        <p:spPr bwMode="auto">
          <a:xfrm>
            <a:off x="0" y="0"/>
            <a:ext cx="9144000" cy="219075"/>
          </a:xfrm>
          <a:prstGeom prst="rect">
            <a:avLst/>
          </a:prstGeom>
          <a:solidFill>
            <a:srgbClr val="003373"/>
          </a:solidFill>
          <a:ln w="9525">
            <a:solidFill>
              <a:schemeClr val="tx2"/>
            </a:solidFill>
            <a:miter lim="800000"/>
            <a:headEnd/>
            <a:tailEnd/>
          </a:ln>
          <a:effectLst/>
        </p:spPr>
        <p:txBody>
          <a:bodyPr wrap="none" lIns="0" tIns="0" rIns="0" bIns="0" anchor="ctr"/>
          <a:lstStyle/>
          <a:p>
            <a:pPr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46391104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48" charset="-128"/>
        </a:defRPr>
      </a:lvl2pPr>
      <a:lvl3pPr algn="ctr" rtl="0" eaLnBrk="1" fontAlgn="base" hangingPunct="1">
        <a:spcBef>
          <a:spcPct val="0"/>
        </a:spcBef>
        <a:spcAft>
          <a:spcPct val="0"/>
        </a:spcAft>
        <a:defRPr sz="4400">
          <a:solidFill>
            <a:schemeClr val="tx2"/>
          </a:solidFill>
          <a:latin typeface="Arial" charset="0"/>
          <a:ea typeface="ＭＳ Ｐゴシック" pitchFamily="48" charset="-128"/>
        </a:defRPr>
      </a:lvl3pPr>
      <a:lvl4pPr algn="ctr" rtl="0" eaLnBrk="1" fontAlgn="base" hangingPunct="1">
        <a:spcBef>
          <a:spcPct val="0"/>
        </a:spcBef>
        <a:spcAft>
          <a:spcPct val="0"/>
        </a:spcAft>
        <a:defRPr sz="4400">
          <a:solidFill>
            <a:schemeClr val="tx2"/>
          </a:solidFill>
          <a:latin typeface="Arial" charset="0"/>
          <a:ea typeface="ＭＳ Ｐゴシック" pitchFamily="48" charset="-128"/>
        </a:defRPr>
      </a:lvl4pPr>
      <a:lvl5pPr algn="ctr" rtl="0" eaLnBrk="1" fontAlgn="base" hangingPunct="1">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2" y="2"/>
            <a:ext cx="9144793" cy="3200677"/>
          </a:xfrm>
          <a:prstGeom prst="rect">
            <a:avLst/>
          </a:prstGeom>
        </p:spPr>
      </p:pic>
      <p:grpSp>
        <p:nvGrpSpPr>
          <p:cNvPr id="4" name="Group 3"/>
          <p:cNvGrpSpPr/>
          <p:nvPr/>
        </p:nvGrpSpPr>
        <p:grpSpPr>
          <a:xfrm>
            <a:off x="-793" y="5585878"/>
            <a:ext cx="9144000" cy="1292670"/>
            <a:chOff x="-118382" y="2110628"/>
            <a:chExt cx="9144000" cy="1134868"/>
          </a:xfrm>
        </p:grpSpPr>
        <p:grpSp>
          <p:nvGrpSpPr>
            <p:cNvPr id="5" name="Group 4"/>
            <p:cNvGrpSpPr/>
            <p:nvPr/>
          </p:nvGrpSpPr>
          <p:grpSpPr>
            <a:xfrm>
              <a:off x="-118382" y="2110628"/>
              <a:ext cx="9144000" cy="1134868"/>
              <a:chOff x="-118382" y="2110628"/>
              <a:chExt cx="9144000" cy="1134868"/>
            </a:xfrm>
          </p:grpSpPr>
          <p:sp>
            <p:nvSpPr>
              <p:cNvPr id="7" name="Rectangle 6"/>
              <p:cNvSpPr/>
              <p:nvPr/>
            </p:nvSpPr>
            <p:spPr>
              <a:xfrm>
                <a:off x="-118382" y="2113608"/>
                <a:ext cx="9144000" cy="1130300"/>
              </a:xfrm>
              <a:prstGeom prst="rect">
                <a:avLst/>
              </a:prstGeom>
              <a:solidFill>
                <a:srgbClr val="013E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endParaRPr>
              </a:p>
            </p:txBody>
          </p:sp>
          <p:cxnSp>
            <p:nvCxnSpPr>
              <p:cNvPr id="8" name="Straight Connector 7"/>
              <p:cNvCxnSpPr/>
              <p:nvPr/>
            </p:nvCxnSpPr>
            <p:spPr>
              <a:xfrm>
                <a:off x="-118382" y="2110628"/>
                <a:ext cx="9144000" cy="1588"/>
              </a:xfrm>
              <a:prstGeom prst="line">
                <a:avLst/>
              </a:prstGeom>
              <a:ln w="5397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18382" y="3243908"/>
                <a:ext cx="9144000" cy="1588"/>
              </a:xfrm>
              <a:prstGeom prst="line">
                <a:avLst/>
              </a:prstGeom>
              <a:ln w="53975">
                <a:solidFill>
                  <a:schemeClr val="accent6"/>
                </a:solidFill>
              </a:ln>
              <a:effectLst/>
            </p:spPr>
            <p:style>
              <a:lnRef idx="2">
                <a:schemeClr val="accent1"/>
              </a:lnRef>
              <a:fillRef idx="0">
                <a:schemeClr val="accent1"/>
              </a:fillRef>
              <a:effectRef idx="1">
                <a:schemeClr val="accent1"/>
              </a:effectRef>
              <a:fontRef idx="minor">
                <a:schemeClr val="tx1"/>
              </a:fontRef>
            </p:style>
          </p:cxnSp>
        </p:grpSp>
        <p:pic>
          <p:nvPicPr>
            <p:cNvPr id="6" name="Picture 5" descr="AI Logo White.png"/>
            <p:cNvPicPr>
              <a:picLocks noChangeAspect="1"/>
            </p:cNvPicPr>
            <p:nvPr/>
          </p:nvPicPr>
          <p:blipFill>
            <a:blip r:embed="rId3"/>
            <a:stretch>
              <a:fillRect/>
            </a:stretch>
          </p:blipFill>
          <p:spPr>
            <a:xfrm>
              <a:off x="6968218" y="2446051"/>
              <a:ext cx="1815135" cy="518348"/>
            </a:xfrm>
            <a:prstGeom prst="rect">
              <a:avLst/>
            </a:prstGeom>
          </p:spPr>
        </p:pic>
      </p:grpSp>
      <p:sp>
        <p:nvSpPr>
          <p:cNvPr id="10" name="TextBox 9"/>
          <p:cNvSpPr txBox="1"/>
          <p:nvPr/>
        </p:nvSpPr>
        <p:spPr>
          <a:xfrm>
            <a:off x="304799" y="3505200"/>
            <a:ext cx="6781007" cy="1569660"/>
          </a:xfrm>
          <a:prstGeom prst="rect">
            <a:avLst/>
          </a:prstGeom>
          <a:noFill/>
        </p:spPr>
        <p:txBody>
          <a:bodyPr wrap="square" rtlCol="0">
            <a:spAutoFit/>
          </a:bodyPr>
          <a:lstStyle/>
          <a:p>
            <a:pPr eaLnBrk="0" fontAlgn="base" hangingPunct="0">
              <a:spcBef>
                <a:spcPct val="0"/>
              </a:spcBef>
              <a:spcAft>
                <a:spcPct val="0"/>
              </a:spcAft>
            </a:pPr>
            <a:r>
              <a:rPr lang="en-US" sz="4800" dirty="0" smtClean="0">
                <a:solidFill>
                  <a:srgbClr val="000000"/>
                </a:solidFill>
                <a:latin typeface="Calibri" panose="020F0502020204030204" pitchFamily="34" charset="0"/>
                <a:ea typeface="ＭＳ Ｐゴシック" pitchFamily="48" charset="-128"/>
              </a:rPr>
              <a:t>Q4 Financial Performance</a:t>
            </a:r>
            <a:endParaRPr lang="en-US" sz="4800" dirty="0">
              <a:solidFill>
                <a:srgbClr val="000000"/>
              </a:solidFill>
              <a:latin typeface="Calibri" panose="020F0502020204030204" pitchFamily="34" charset="0"/>
              <a:ea typeface="ＭＳ Ｐゴシック" pitchFamily="48" charset="-128"/>
            </a:endParaRPr>
          </a:p>
          <a:p>
            <a:pPr eaLnBrk="0" fontAlgn="base" hangingPunct="0">
              <a:spcBef>
                <a:spcPct val="0"/>
              </a:spcBef>
              <a:spcAft>
                <a:spcPct val="0"/>
              </a:spcAft>
            </a:pPr>
            <a:endParaRPr lang="en-US" sz="2400" dirty="0">
              <a:solidFill>
                <a:srgbClr val="808080">
                  <a:lumMod val="75000"/>
                </a:srgbClr>
              </a:solidFill>
              <a:ea typeface="ＭＳ Ｐゴシック" pitchFamily="48" charset="-128"/>
            </a:endParaRPr>
          </a:p>
          <a:p>
            <a:pPr eaLnBrk="0" fontAlgn="base" hangingPunct="0">
              <a:spcBef>
                <a:spcPct val="0"/>
              </a:spcBef>
              <a:spcAft>
                <a:spcPct val="0"/>
              </a:spcAft>
            </a:pPr>
            <a:r>
              <a:rPr lang="en-US" sz="2400" dirty="0" smtClean="0">
                <a:solidFill>
                  <a:srgbClr val="000000"/>
                </a:solidFill>
                <a:ea typeface="ＭＳ Ｐゴシック" pitchFamily="48" charset="-128"/>
              </a:rPr>
              <a:t>February 5, 2018</a:t>
            </a:r>
            <a:endParaRPr lang="en-US" sz="2400" dirty="0">
              <a:solidFill>
                <a:srgbClr val="000000"/>
              </a:solidFill>
              <a:ea typeface="ＭＳ Ｐゴシック" pitchFamily="48" charset="-128"/>
            </a:endParaRPr>
          </a:p>
        </p:txBody>
      </p:sp>
    </p:spTree>
    <p:extLst>
      <p:ext uri="{BB962C8B-B14F-4D97-AF65-F5344CB8AC3E}">
        <p14:creationId xmlns:p14="http://schemas.microsoft.com/office/powerpoint/2010/main" val="49736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228600" y="228600"/>
            <a:ext cx="8686800" cy="7063472"/>
          </a:xfrm>
          <a:prstGeom prst="rect">
            <a:avLst/>
          </a:prstGeom>
          <a:noFill/>
          <a:ln w="9525">
            <a:noFill/>
            <a:miter lim="800000"/>
            <a:headEnd/>
            <a:tailEnd/>
          </a:ln>
        </p:spPr>
        <p:txBody>
          <a:bodyPr>
            <a:spAutoFit/>
          </a:bodyPr>
          <a:lstStyle/>
          <a:p>
            <a:pPr algn="ctr" eaLnBrk="0" fontAlgn="base" hangingPunct="0">
              <a:spcBef>
                <a:spcPct val="0"/>
              </a:spcBef>
              <a:spcAft>
                <a:spcPct val="0"/>
              </a:spcAft>
            </a:pPr>
            <a:endParaRPr lang="en-US" sz="2000" b="1" dirty="0" smtClean="0">
              <a:solidFill>
                <a:srgbClr val="000000"/>
              </a:solidFill>
              <a:cs typeface="Arial" pitchFamily="34" charset="0"/>
            </a:endParaRPr>
          </a:p>
          <a:p>
            <a:pPr algn="ctr" eaLnBrk="0" fontAlgn="base" hangingPunct="0">
              <a:spcBef>
                <a:spcPct val="0"/>
              </a:spcBef>
              <a:spcAft>
                <a:spcPct val="0"/>
              </a:spcAft>
            </a:pPr>
            <a:r>
              <a:rPr lang="en-US" sz="2800" b="1" dirty="0" smtClean="0">
                <a:solidFill>
                  <a:srgbClr val="000000"/>
                </a:solidFill>
                <a:latin typeface="Calibri" panose="020F0502020204030204" pitchFamily="34" charset="0"/>
                <a:cs typeface="Arial" pitchFamily="34" charset="0"/>
              </a:rPr>
              <a:t>‘Non-GAAP’ Items and Forward-Looking </a:t>
            </a:r>
            <a:r>
              <a:rPr lang="en-US" sz="2800" b="1" dirty="0">
                <a:solidFill>
                  <a:srgbClr val="000000"/>
                </a:solidFill>
                <a:latin typeface="Calibri" panose="020F0502020204030204" pitchFamily="34" charset="0"/>
                <a:cs typeface="Arial" pitchFamily="34" charset="0"/>
              </a:rPr>
              <a:t>Statements</a:t>
            </a:r>
          </a:p>
          <a:p>
            <a:pPr eaLnBrk="0" fontAlgn="base" hangingPunct="0">
              <a:spcBef>
                <a:spcPct val="0"/>
              </a:spcBef>
              <a:spcAft>
                <a:spcPct val="0"/>
              </a:spcAft>
            </a:pPr>
            <a:endParaRPr lang="en-US" sz="1100" i="1" dirty="0">
              <a:solidFill>
                <a:srgbClr val="000000"/>
              </a:solidFill>
            </a:endParaRPr>
          </a:p>
          <a:p>
            <a:pPr eaLnBrk="0" fontAlgn="base" hangingPunct="0">
              <a:spcBef>
                <a:spcPct val="0"/>
              </a:spcBef>
              <a:spcAft>
                <a:spcPct val="0"/>
              </a:spcAft>
            </a:pPr>
            <a:endParaRPr lang="en-US" dirty="0" smtClean="0">
              <a:solidFill>
                <a:srgbClr val="000000"/>
              </a:solidFill>
            </a:endParaRPr>
          </a:p>
          <a:p>
            <a:pPr eaLnBrk="0" fontAlgn="base" hangingPunct="0">
              <a:spcBef>
                <a:spcPct val="0"/>
              </a:spcBef>
              <a:spcAft>
                <a:spcPct val="0"/>
              </a:spcAft>
            </a:pPr>
            <a:r>
              <a:rPr lang="en-US" sz="1400" dirty="0" smtClean="0">
                <a:solidFill>
                  <a:srgbClr val="000000"/>
                </a:solidFill>
                <a:latin typeface="Calibri" panose="020F0502020204030204" pitchFamily="34" charset="0"/>
              </a:rPr>
              <a:t>This presentation contains the following non-GAAP measures:</a:t>
            </a:r>
          </a:p>
          <a:p>
            <a:pPr eaLnBrk="0" fontAlgn="base" hangingPunct="0">
              <a:spcBef>
                <a:spcPct val="0"/>
              </a:spcBef>
              <a:spcAft>
                <a:spcPct val="0"/>
              </a:spcAft>
            </a:pPr>
            <a:endParaRPr lang="en-US" sz="1400" dirty="0" smtClean="0">
              <a:solidFill>
                <a:srgbClr val="000000"/>
              </a:solidFill>
              <a:latin typeface="Calibri" panose="020F0502020204030204" pitchFamily="34" charset="0"/>
            </a:endParaRPr>
          </a:p>
          <a:p>
            <a:pPr marL="742950" lvl="1" indent="-285750" eaLnBrk="0" fontAlgn="base" hangingPunct="0">
              <a:spcBef>
                <a:spcPct val="0"/>
              </a:spcBef>
              <a:spcAft>
                <a:spcPct val="0"/>
              </a:spcAft>
              <a:buFont typeface="Arial" panose="020B0604020202020204" pitchFamily="34" charset="0"/>
              <a:buChar char="•"/>
            </a:pPr>
            <a:r>
              <a:rPr lang="en-US" sz="1400" dirty="0" smtClean="0">
                <a:solidFill>
                  <a:srgbClr val="000000"/>
                </a:solidFill>
                <a:latin typeface="Calibri" panose="020F0502020204030204" pitchFamily="34" charset="0"/>
              </a:rPr>
              <a:t>Percentage changes in net sales, excluding currency rate effects (for each segment, and the Company as a whole);</a:t>
            </a:r>
          </a:p>
          <a:p>
            <a:pPr marL="742950" lvl="1" indent="-285750" eaLnBrk="0" fontAlgn="base" hangingPunct="0">
              <a:spcBef>
                <a:spcPct val="0"/>
              </a:spcBef>
              <a:spcAft>
                <a:spcPct val="0"/>
              </a:spcAft>
              <a:buFont typeface="Arial" panose="020B0604020202020204" pitchFamily="34" charset="0"/>
              <a:buChar char="•"/>
            </a:pPr>
            <a:r>
              <a:rPr lang="en-US" sz="1400" dirty="0" smtClean="0">
                <a:solidFill>
                  <a:srgbClr val="000000"/>
                </a:solidFill>
                <a:latin typeface="Calibri" panose="020F0502020204030204" pitchFamily="34" charset="0"/>
              </a:rPr>
              <a:t>Adjusted EBITDA (for each segment, and the Company as a whole; absolute and as a percentage of sales);</a:t>
            </a:r>
          </a:p>
          <a:p>
            <a:pPr marL="742950" lvl="1" indent="-285750" eaLnBrk="0" fontAlgn="base" hangingPunct="0">
              <a:spcBef>
                <a:spcPct val="0"/>
              </a:spcBef>
              <a:spcAft>
                <a:spcPct val="0"/>
              </a:spcAft>
              <a:buFont typeface="Arial" panose="020B0604020202020204" pitchFamily="34" charset="0"/>
              <a:buChar char="•"/>
            </a:pPr>
            <a:r>
              <a:rPr lang="en-US" sz="1400" dirty="0" smtClean="0">
                <a:solidFill>
                  <a:srgbClr val="000000"/>
                </a:solidFill>
                <a:latin typeface="Calibri" panose="020F0502020204030204" pitchFamily="34" charset="0"/>
              </a:rPr>
              <a:t>Net debt; and</a:t>
            </a:r>
          </a:p>
          <a:p>
            <a:pPr marL="742950" lvl="1" indent="-285750" eaLnBrk="0" fontAlgn="base" hangingPunct="0">
              <a:spcBef>
                <a:spcPct val="0"/>
              </a:spcBef>
              <a:spcAft>
                <a:spcPct val="0"/>
              </a:spcAft>
              <a:buFont typeface="Arial" panose="020B0604020202020204" pitchFamily="34" charset="0"/>
              <a:buChar char="•"/>
            </a:pPr>
            <a:r>
              <a:rPr lang="en-US" sz="1400" dirty="0" smtClean="0">
                <a:solidFill>
                  <a:srgbClr val="000000"/>
                </a:solidFill>
                <a:latin typeface="Calibri" panose="020F0502020204030204" pitchFamily="34" charset="0"/>
              </a:rPr>
              <a:t>Net income per share attributable to the Company, excluding adjustments. </a:t>
            </a:r>
          </a:p>
          <a:p>
            <a:pPr marL="742950" lvl="1" indent="-285750" eaLnBrk="0" fontAlgn="base" hangingPunct="0">
              <a:spcBef>
                <a:spcPct val="0"/>
              </a:spcBef>
              <a:spcAft>
                <a:spcPct val="0"/>
              </a:spcAft>
              <a:buFont typeface="Arial" panose="020B0604020202020204" pitchFamily="34" charset="0"/>
              <a:buChar char="•"/>
            </a:pPr>
            <a:endParaRPr lang="en-US" sz="1400" dirty="0">
              <a:solidFill>
                <a:srgbClr val="000000"/>
              </a:solidFill>
              <a:latin typeface="Calibri" panose="020F0502020204030204" pitchFamily="34" charset="0"/>
            </a:endParaRPr>
          </a:p>
          <a:p>
            <a:pPr eaLnBrk="0" fontAlgn="base" hangingPunct="0">
              <a:spcBef>
                <a:spcPct val="0"/>
              </a:spcBef>
              <a:spcAft>
                <a:spcPct val="0"/>
              </a:spcAft>
            </a:pPr>
            <a:r>
              <a:rPr lang="en-US" sz="1400" dirty="0" smtClean="0">
                <a:solidFill>
                  <a:srgbClr val="000000"/>
                </a:solidFill>
                <a:latin typeface="Calibri" panose="020F0502020204030204" pitchFamily="34" charset="0"/>
              </a:rPr>
              <a:t>We think such items provide useful information to investors regarding the Company’s core operational performance. See the Company’s earnings release (which accompanies this presentation) for additional information including reconciliations to GAAP measures. </a:t>
            </a:r>
          </a:p>
          <a:p>
            <a:pPr eaLnBrk="0" fontAlgn="base" hangingPunct="0">
              <a:spcBef>
                <a:spcPct val="0"/>
              </a:spcBef>
              <a:spcAft>
                <a:spcPct val="0"/>
              </a:spcAft>
            </a:pPr>
            <a:r>
              <a:rPr lang="en-US" sz="1400" dirty="0" smtClean="0">
                <a:solidFill>
                  <a:srgbClr val="000000"/>
                </a:solidFill>
                <a:latin typeface="Calibri" panose="020F0502020204030204" pitchFamily="34" charset="0"/>
              </a:rPr>
              <a:t> </a:t>
            </a:r>
          </a:p>
          <a:p>
            <a:pPr eaLnBrk="0" fontAlgn="base" hangingPunct="0">
              <a:spcBef>
                <a:spcPct val="0"/>
              </a:spcBef>
              <a:spcAft>
                <a:spcPct val="0"/>
              </a:spcAft>
            </a:pPr>
            <a:r>
              <a:rPr lang="en-US" sz="1400" dirty="0" smtClean="0">
                <a:solidFill>
                  <a:srgbClr val="000000"/>
                </a:solidFill>
                <a:latin typeface="Calibri" panose="020F0502020204030204" pitchFamily="34" charset="0"/>
              </a:rPr>
              <a:t>This presentation also may contain statements, estimates, or projections that constitute “forward-looking statements” as defined under U.S. federal securities laws. Forward-looking statements are subject to certain risks and uncertainties that could cause actual results to differ materially from the Company’s historical experience and our present expectations or projections.  We disclaim any obligation to update any information in this presentation to reflect any changes or developments after the date on the cover page.</a:t>
            </a:r>
          </a:p>
          <a:p>
            <a:pPr eaLnBrk="0" fontAlgn="base" hangingPunct="0">
              <a:spcBef>
                <a:spcPct val="0"/>
              </a:spcBef>
              <a:spcAft>
                <a:spcPct val="0"/>
              </a:spcAft>
            </a:pPr>
            <a:r>
              <a:rPr lang="en-US" sz="1400" dirty="0" smtClean="0">
                <a:solidFill>
                  <a:srgbClr val="000000"/>
                </a:solidFill>
                <a:latin typeface="Calibri" panose="020F0502020204030204" pitchFamily="34" charset="0"/>
              </a:rPr>
              <a:t> </a:t>
            </a:r>
          </a:p>
          <a:p>
            <a:pPr eaLnBrk="0" fontAlgn="base" hangingPunct="0">
              <a:spcBef>
                <a:spcPct val="0"/>
              </a:spcBef>
              <a:spcAft>
                <a:spcPct val="0"/>
              </a:spcAft>
            </a:pPr>
            <a:r>
              <a:rPr lang="en-US" sz="1400" dirty="0" smtClean="0">
                <a:solidFill>
                  <a:srgbClr val="000000"/>
                </a:solidFill>
                <a:latin typeface="Calibri" panose="020F0502020204030204" pitchFamily="34" charset="0"/>
              </a:rPr>
              <a:t>Certain additional disclosures regarding our use of these ‘non-GAAP’ items and forward-looking statements are set forth in our fourth-quarter earnings press release dated February 5, 2018, and in our SEC filings</a:t>
            </a:r>
            <a:r>
              <a:rPr lang="en-US" sz="1400" dirty="0" smtClean="0">
                <a:latin typeface="Calibri" panose="020F0502020204030204" pitchFamily="34" charset="0"/>
              </a:rPr>
              <a:t>, including our most recent quarterly reports and our annual reports for the years ended December 31, 2014, 2015, and 2016.</a:t>
            </a:r>
            <a:r>
              <a:rPr lang="en-US" sz="1400" dirty="0" smtClean="0">
                <a:solidFill>
                  <a:srgbClr val="FF0000"/>
                </a:solidFill>
                <a:latin typeface="Calibri" panose="020F0502020204030204" pitchFamily="34" charset="0"/>
              </a:rPr>
              <a:t>  </a:t>
            </a:r>
            <a:r>
              <a:rPr lang="en-US" sz="1400" dirty="0" smtClean="0">
                <a:solidFill>
                  <a:srgbClr val="000000"/>
                </a:solidFill>
                <a:latin typeface="Calibri" panose="020F0502020204030204" pitchFamily="34" charset="0"/>
              </a:rPr>
              <a:t>Our use of such items in this presentation is subject to those additional disclosures, which we urge you to read.</a:t>
            </a:r>
          </a:p>
          <a:p>
            <a:pPr eaLnBrk="0" fontAlgn="base" hangingPunct="0">
              <a:spcBef>
                <a:spcPct val="0"/>
              </a:spcBef>
              <a:spcAft>
                <a:spcPct val="0"/>
              </a:spcAft>
            </a:pPr>
            <a:endParaRPr lang="en-US" sz="1900" dirty="0">
              <a:solidFill>
                <a:srgbClr val="000000"/>
              </a:solidFill>
              <a:cs typeface="Arial" pitchFamily="34" charset="0"/>
            </a:endParaRPr>
          </a:p>
          <a:p>
            <a:pPr eaLnBrk="0" fontAlgn="base" hangingPunct="0">
              <a:spcBef>
                <a:spcPct val="0"/>
              </a:spcBef>
              <a:spcAft>
                <a:spcPct val="0"/>
              </a:spcAft>
            </a:pPr>
            <a:endParaRPr lang="en-US" sz="1900" dirty="0">
              <a:solidFill>
                <a:srgbClr val="000000"/>
              </a:solidFill>
              <a:cs typeface="Arial" pitchFamily="34" charset="0"/>
            </a:endParaRPr>
          </a:p>
          <a:p>
            <a:pPr eaLnBrk="0" fontAlgn="base" hangingPunct="0">
              <a:spcBef>
                <a:spcPct val="0"/>
              </a:spcBef>
              <a:spcAft>
                <a:spcPct val="0"/>
              </a:spcAft>
            </a:pPr>
            <a:r>
              <a:rPr lang="en-US" sz="1900" dirty="0">
                <a:solidFill>
                  <a:srgbClr val="000000"/>
                </a:solidFill>
                <a:cs typeface="Arial" pitchFamily="34" charset="0"/>
              </a:rPr>
              <a:t> </a:t>
            </a:r>
          </a:p>
          <a:p>
            <a:pPr eaLnBrk="0" fontAlgn="base" hangingPunct="0">
              <a:spcBef>
                <a:spcPct val="0"/>
              </a:spcBef>
              <a:spcAft>
                <a:spcPct val="0"/>
              </a:spcAft>
            </a:pPr>
            <a:endParaRPr lang="en-US" sz="1100" b="1" dirty="0">
              <a:solidFill>
                <a:srgbClr val="000000"/>
              </a:solidFill>
              <a:cs typeface="Arial" pitchFamily="34" charset="0"/>
            </a:endParaRPr>
          </a:p>
        </p:txBody>
      </p:sp>
      <p:sp>
        <p:nvSpPr>
          <p:cNvPr id="2" name="TextBox 1"/>
          <p:cNvSpPr txBox="1"/>
          <p:nvPr/>
        </p:nvSpPr>
        <p:spPr>
          <a:xfrm>
            <a:off x="4064742" y="6334055"/>
            <a:ext cx="407141" cy="307777"/>
          </a:xfrm>
          <a:prstGeom prst="rect">
            <a:avLst/>
          </a:prstGeom>
          <a:noFill/>
        </p:spPr>
        <p:txBody>
          <a:bodyPr wrap="square" rtlCol="0">
            <a:spAutoFit/>
          </a:bodyPr>
          <a:lstStyle/>
          <a:p>
            <a:r>
              <a:rPr lang="en-US" sz="1400" dirty="0" smtClean="0"/>
              <a:t>2</a:t>
            </a:r>
            <a:endParaRPr lang="en-US" sz="1400" dirty="0"/>
          </a:p>
        </p:txBody>
      </p:sp>
    </p:spTree>
    <p:extLst>
      <p:ext uri="{BB962C8B-B14F-4D97-AF65-F5344CB8AC3E}">
        <p14:creationId xmlns:p14="http://schemas.microsoft.com/office/powerpoint/2010/main" val="1477939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94" y="434825"/>
            <a:ext cx="8229600" cy="1143000"/>
          </a:xfrm>
        </p:spPr>
        <p:txBody>
          <a:bodyPr/>
          <a:lstStyle/>
          <a:p>
            <a:pPr algn="ctr"/>
            <a:r>
              <a:rPr lang="en-US" sz="4000" dirty="0" smtClean="0"/>
              <a:t>Net Sales by Segment</a:t>
            </a:r>
            <a:endParaRPr lang="en-US" sz="4000" dirty="0"/>
          </a:p>
        </p:txBody>
      </p:sp>
      <p:cxnSp>
        <p:nvCxnSpPr>
          <p:cNvPr id="4" name="Straight Connector 3"/>
          <p:cNvCxnSpPr>
            <a:cxnSpLocks noChangeShapeType="1"/>
          </p:cNvCxnSpPr>
          <p:nvPr/>
        </p:nvCxnSpPr>
        <p:spPr bwMode="auto">
          <a:xfrm>
            <a:off x="5176571" y="344110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4652094" y="6320707"/>
            <a:ext cx="313699" cy="307777"/>
          </a:xfrm>
          <a:prstGeom prst="rect">
            <a:avLst/>
          </a:prstGeom>
          <a:noFill/>
        </p:spPr>
        <p:txBody>
          <a:bodyPr wrap="square" rtlCol="0">
            <a:spAutoFit/>
          </a:bodyPr>
          <a:lstStyle/>
          <a:p>
            <a:r>
              <a:rPr lang="en-US" sz="1400" dirty="0" smtClean="0"/>
              <a:t>3</a:t>
            </a:r>
            <a:endParaRPr lang="en-US" sz="1400" dirty="0"/>
          </a:p>
        </p:txBody>
      </p:sp>
      <p:graphicFrame>
        <p:nvGraphicFramePr>
          <p:cNvPr id="7" name="Table 6"/>
          <p:cNvGraphicFramePr>
            <a:graphicFrameLocks noGrp="1"/>
          </p:cNvGraphicFramePr>
          <p:nvPr>
            <p:extLst>
              <p:ext uri="{D42A27DB-BD31-4B8C-83A1-F6EECF244321}">
                <p14:modId xmlns:p14="http://schemas.microsoft.com/office/powerpoint/2010/main" val="1001895454"/>
              </p:ext>
            </p:extLst>
          </p:nvPr>
        </p:nvGraphicFramePr>
        <p:xfrm>
          <a:off x="861144" y="1347318"/>
          <a:ext cx="7174774" cy="2404061"/>
        </p:xfrm>
        <a:graphic>
          <a:graphicData uri="http://schemas.openxmlformats.org/drawingml/2006/table">
            <a:tbl>
              <a:tblPr firstRow="1" firstCol="1" bandRow="1">
                <a:tableStyleId>{5940675A-B579-460E-94D1-54222C63F5DA}</a:tableStyleId>
              </a:tblPr>
              <a:tblGrid>
                <a:gridCol w="2138623"/>
                <a:gridCol w="1085138"/>
                <a:gridCol w="977071"/>
                <a:gridCol w="781650"/>
                <a:gridCol w="1062929"/>
                <a:gridCol w="1129363"/>
              </a:tblGrid>
              <a:tr h="1097280">
                <a:tc>
                  <a:txBody>
                    <a:bodyPr/>
                    <a:lstStyle/>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(in </a:t>
                      </a:r>
                      <a:r>
                        <a:rPr lang="en-US" sz="1400" dirty="0" smtClean="0">
                          <a:effectLst/>
                        </a:rPr>
                        <a:t>thousands, except percentages) </a:t>
                      </a:r>
                    </a:p>
                    <a:p>
                      <a:pPr marL="0" marR="0">
                        <a:lnSpc>
                          <a:spcPts val="600"/>
                        </a:lnSpc>
                        <a:spcBef>
                          <a:spcPts val="0"/>
                        </a:spcBef>
                        <a:spcAft>
                          <a:spcPts val="0"/>
                        </a:spcAft>
                        <a:tabLst>
                          <a:tab pos="2743200" algn="ctr"/>
                          <a:tab pos="5486400" algn="r"/>
                          <a:tab pos="457200" algn="l"/>
                          <a:tab pos="2743200" algn="ctr"/>
                          <a:tab pos="5486400" algn="r"/>
                        </a:tabLst>
                      </a:pPr>
                      <a:endParaRPr lang="en-US" sz="1400" dirty="0">
                        <a:effectLst/>
                        <a:latin typeface="Times New Roman" panose="02020603050405020304" pitchFamily="18" charset="0"/>
                        <a:ea typeface="Times New Roman" panose="02020603050405020304" pitchFamily="18" charset="0"/>
                      </a:endParaRPr>
                    </a:p>
                  </a:txBody>
                  <a:tcPr marL="51435" marR="51435" marT="0" marB="0" anchor="b">
                    <a:solidFill>
                      <a:srgbClr val="00B0F0">
                        <a:alpha val="40000"/>
                      </a:srgbClr>
                    </a:solidFill>
                  </a:tcPr>
                </a:tc>
                <a:tc gridSpan="2">
                  <a:txBody>
                    <a:bodyPr/>
                    <a:lstStyle/>
                    <a:p>
                      <a:pPr marL="0" marR="0" algn="ctr">
                        <a:spcBef>
                          <a:spcPts val="0"/>
                        </a:spcBef>
                        <a:spcAft>
                          <a:spcPts val="0"/>
                        </a:spcAft>
                      </a:pPr>
                      <a:r>
                        <a:rPr lang="en-US" sz="1400" dirty="0" smtClean="0">
                          <a:effectLst/>
                        </a:rPr>
                        <a:t>Net </a:t>
                      </a:r>
                      <a:r>
                        <a:rPr lang="en-US" sz="1400" dirty="0">
                          <a:effectLst/>
                        </a:rPr>
                        <a:t>Sales</a:t>
                      </a:r>
                    </a:p>
                    <a:p>
                      <a:pPr marL="0" marR="0" algn="ctr">
                        <a:spcBef>
                          <a:spcPts val="0"/>
                        </a:spcBef>
                        <a:spcAft>
                          <a:spcPts val="0"/>
                        </a:spcAft>
                      </a:pPr>
                      <a:r>
                        <a:rPr lang="en-US" sz="1400" dirty="0">
                          <a:effectLst/>
                        </a:rPr>
                        <a:t>Three Months ended</a:t>
                      </a:r>
                    </a:p>
                    <a:p>
                      <a:pPr marL="0" marR="0" algn="ctr">
                        <a:spcBef>
                          <a:spcPts val="0"/>
                        </a:spcBef>
                        <a:spcAft>
                          <a:spcPts val="0"/>
                        </a:spcAft>
                        <a:tabLst>
                          <a:tab pos="198120" algn="l"/>
                        </a:tabLst>
                      </a:pPr>
                      <a:r>
                        <a:rPr lang="en-US" sz="1400" dirty="0" smtClean="0">
                          <a:effectLst/>
                        </a:rPr>
                        <a:t>December 31,</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2017             2016</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hMerge="1">
                  <a:txBody>
                    <a:bodyPr/>
                    <a:lstStyle/>
                    <a:p>
                      <a:endParaRPr lang="en-US"/>
                    </a:p>
                  </a:txBody>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4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Percent</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a:effectLst/>
                        </a:rPr>
                        <a:t>Change</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Impact </a:t>
                      </a:r>
                      <a:r>
                        <a:rPr lang="en-US" sz="1400" dirty="0">
                          <a:effectLst/>
                        </a:rPr>
                        <a:t>of Changes</a:t>
                      </a:r>
                    </a:p>
                    <a:p>
                      <a:pPr marL="0" marR="0" algn="ctr">
                        <a:spcBef>
                          <a:spcPts val="0"/>
                        </a:spcBef>
                        <a:spcAft>
                          <a:spcPts val="0"/>
                        </a:spcAft>
                        <a:tabLst>
                          <a:tab pos="2743200" algn="ctr"/>
                          <a:tab pos="5486400" algn="r"/>
                          <a:tab pos="457200" algn="l"/>
                          <a:tab pos="2743200" algn="ctr"/>
                          <a:tab pos="5486400" algn="r"/>
                        </a:tabLst>
                      </a:pPr>
                      <a:r>
                        <a:rPr lang="en-US" sz="1400" dirty="0">
                          <a:effectLst/>
                        </a:rPr>
                        <a:t>in Currency</a:t>
                      </a:r>
                    </a:p>
                    <a:p>
                      <a:pPr marL="0" marR="0" algn="ctr">
                        <a:spcBef>
                          <a:spcPts val="0"/>
                        </a:spcBef>
                        <a:spcAft>
                          <a:spcPts val="0"/>
                        </a:spcAft>
                        <a:tabLst>
                          <a:tab pos="2743200" algn="ctr"/>
                          <a:tab pos="5486400" algn="r"/>
                          <a:tab pos="457200" algn="l"/>
                          <a:tab pos="2743200" algn="ctr"/>
                          <a:tab pos="5486400" algn="r"/>
                        </a:tabLst>
                      </a:pPr>
                      <a:r>
                        <a:rPr lang="en-US" sz="1400" dirty="0">
                          <a:effectLst/>
                        </a:rPr>
                        <a:t>Translation Rates</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Percent </a:t>
                      </a:r>
                      <a:r>
                        <a:rPr lang="en-US" sz="1400" dirty="0">
                          <a:effectLst/>
                        </a:rPr>
                        <a:t>Change</a:t>
                      </a:r>
                    </a:p>
                    <a:p>
                      <a:pPr marL="0" marR="0" algn="ctr">
                        <a:spcBef>
                          <a:spcPts val="0"/>
                        </a:spcBef>
                        <a:spcAft>
                          <a:spcPts val="0"/>
                        </a:spcAft>
                        <a:tabLst>
                          <a:tab pos="2743200" algn="ctr"/>
                          <a:tab pos="5486400" algn="r"/>
                          <a:tab pos="457200" algn="l"/>
                          <a:tab pos="2743200" algn="ctr"/>
                          <a:tab pos="5486400" algn="r"/>
                        </a:tabLst>
                      </a:pPr>
                      <a:r>
                        <a:rPr lang="en-US" sz="1400" dirty="0">
                          <a:effectLst/>
                        </a:rPr>
                        <a:t>excluding Currency Rate Effect</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r>
              <a:tr h="431428">
                <a:tc>
                  <a:txBody>
                    <a:bodyPr/>
                    <a:lstStyle/>
                    <a:p>
                      <a:pPr marL="0" marR="0">
                        <a:spcBef>
                          <a:spcPts val="0"/>
                        </a:spcBef>
                        <a:spcAft>
                          <a:spcPts val="0"/>
                        </a:spcAft>
                        <a:tabLst>
                          <a:tab pos="2743200" algn="ctr"/>
                          <a:tab pos="5486400" algn="r"/>
                          <a:tab pos="457200" algn="l"/>
                          <a:tab pos="2743200" algn="ctr"/>
                          <a:tab pos="5486400" algn="r"/>
                        </a:tabLst>
                      </a:pPr>
                      <a:r>
                        <a:rPr lang="en-US" sz="1400" dirty="0">
                          <a:effectLst/>
                        </a:rPr>
                        <a:t>Machine Clothing (MC)</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$150,263</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$144,744</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baseline="0" dirty="0" smtClean="0">
                          <a:effectLst/>
                        </a:rPr>
                        <a:t> </a:t>
                      </a:r>
                      <a:r>
                        <a:rPr lang="en-US" sz="1500" dirty="0" smtClean="0">
                          <a:effectLst/>
                        </a:rPr>
                        <a:t>3.8%</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$4,382</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0.8%</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r h="457200">
                <a:tc>
                  <a:txBody>
                    <a:bodyPr/>
                    <a:lstStyle/>
                    <a:p>
                      <a:pPr marL="0" marR="0">
                        <a:spcBef>
                          <a:spcPts val="0"/>
                        </a:spcBef>
                        <a:spcAft>
                          <a:spcPts val="0"/>
                        </a:spcAft>
                      </a:pPr>
                      <a:r>
                        <a:rPr lang="en-US" sz="1400">
                          <a:effectLst/>
                        </a:rPr>
                        <a:t>Albany Engineered Composites (AEC)</a:t>
                      </a:r>
                      <a:endParaRPr lang="en-US" sz="14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76,465</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68,302</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12.0%</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baseline="0" dirty="0" smtClean="0">
                          <a:effectLst/>
                        </a:rPr>
                        <a:t>  </a:t>
                      </a:r>
                      <a:r>
                        <a:rPr lang="en-US" sz="1500" dirty="0" smtClean="0">
                          <a:effectLst/>
                        </a:rPr>
                        <a:t>937</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10.6%</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a:effectLst/>
                        </a:rPr>
                        <a:t>Total</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$226,728</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$213,046</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6.4%</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a:t>
                      </a:r>
                      <a:r>
                        <a:rPr lang="en-US" sz="1500" baseline="0" dirty="0" smtClean="0">
                          <a:effectLst/>
                        </a:rPr>
                        <a:t>    </a:t>
                      </a:r>
                      <a:r>
                        <a:rPr lang="en-US" sz="1500" dirty="0" smtClean="0">
                          <a:effectLst/>
                        </a:rPr>
                        <a:t>$5,319</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3.9%</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43391676"/>
              </p:ext>
            </p:extLst>
          </p:nvPr>
        </p:nvGraphicFramePr>
        <p:xfrm>
          <a:off x="861144" y="3840912"/>
          <a:ext cx="7174774" cy="2404061"/>
        </p:xfrm>
        <a:graphic>
          <a:graphicData uri="http://schemas.openxmlformats.org/drawingml/2006/table">
            <a:tbl>
              <a:tblPr firstRow="1" firstCol="1" bandRow="1">
                <a:tableStyleId>{5940675A-B579-460E-94D1-54222C63F5DA}</a:tableStyleId>
              </a:tblPr>
              <a:tblGrid>
                <a:gridCol w="2138623"/>
                <a:gridCol w="1085138"/>
                <a:gridCol w="977071"/>
                <a:gridCol w="781650"/>
                <a:gridCol w="1062929"/>
                <a:gridCol w="1129363"/>
              </a:tblGrid>
              <a:tr h="1097280">
                <a:tc>
                  <a:txBody>
                    <a:bodyPr/>
                    <a:lstStyle/>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(in </a:t>
                      </a:r>
                      <a:r>
                        <a:rPr lang="en-US" sz="1400" dirty="0" smtClean="0">
                          <a:effectLst/>
                        </a:rPr>
                        <a:t>thousands, except percentages) </a:t>
                      </a:r>
                    </a:p>
                    <a:p>
                      <a:pPr marL="0" marR="0">
                        <a:lnSpc>
                          <a:spcPts val="600"/>
                        </a:lnSpc>
                        <a:spcBef>
                          <a:spcPts val="0"/>
                        </a:spcBef>
                        <a:spcAft>
                          <a:spcPts val="0"/>
                        </a:spcAft>
                        <a:tabLst>
                          <a:tab pos="2743200" algn="ctr"/>
                          <a:tab pos="5486400" algn="r"/>
                          <a:tab pos="457200" algn="l"/>
                          <a:tab pos="2743200" algn="ctr"/>
                          <a:tab pos="5486400" algn="r"/>
                        </a:tabLst>
                      </a:pPr>
                      <a:endParaRPr lang="en-US" sz="1400" dirty="0">
                        <a:effectLst/>
                        <a:latin typeface="Times New Roman" panose="02020603050405020304" pitchFamily="18" charset="0"/>
                        <a:ea typeface="Times New Roman" panose="02020603050405020304" pitchFamily="18" charset="0"/>
                      </a:endParaRPr>
                    </a:p>
                  </a:txBody>
                  <a:tcPr marL="51435" marR="51435" marT="0" marB="0" anchor="b">
                    <a:solidFill>
                      <a:srgbClr val="00B0F0">
                        <a:alpha val="40000"/>
                      </a:srgbClr>
                    </a:solidFill>
                  </a:tcPr>
                </a:tc>
                <a:tc gridSpan="2">
                  <a:txBody>
                    <a:bodyPr/>
                    <a:lstStyle/>
                    <a:p>
                      <a:pPr marL="0" marR="0" algn="ctr">
                        <a:spcBef>
                          <a:spcPts val="0"/>
                        </a:spcBef>
                        <a:spcAft>
                          <a:spcPts val="0"/>
                        </a:spcAft>
                      </a:pPr>
                      <a:r>
                        <a:rPr lang="en-US" sz="1400" dirty="0" smtClean="0">
                          <a:effectLst/>
                        </a:rPr>
                        <a:t>Net </a:t>
                      </a:r>
                      <a:r>
                        <a:rPr lang="en-US" sz="1400" dirty="0">
                          <a:effectLst/>
                        </a:rPr>
                        <a:t>Sales</a:t>
                      </a:r>
                    </a:p>
                    <a:p>
                      <a:pPr marL="0" marR="0" algn="ctr">
                        <a:spcBef>
                          <a:spcPts val="0"/>
                        </a:spcBef>
                        <a:spcAft>
                          <a:spcPts val="0"/>
                        </a:spcAft>
                      </a:pPr>
                      <a:r>
                        <a:rPr lang="en-US" sz="1400" dirty="0" smtClean="0">
                          <a:effectLst/>
                        </a:rPr>
                        <a:t>Years </a:t>
                      </a:r>
                      <a:r>
                        <a:rPr lang="en-US" sz="1400" dirty="0">
                          <a:effectLst/>
                        </a:rPr>
                        <a:t>ended</a:t>
                      </a:r>
                    </a:p>
                    <a:p>
                      <a:pPr marL="0" marR="0" algn="ctr">
                        <a:spcBef>
                          <a:spcPts val="0"/>
                        </a:spcBef>
                        <a:spcAft>
                          <a:spcPts val="0"/>
                        </a:spcAft>
                        <a:tabLst>
                          <a:tab pos="198120" algn="l"/>
                        </a:tabLst>
                      </a:pPr>
                      <a:r>
                        <a:rPr lang="en-US" sz="1400" dirty="0" smtClean="0">
                          <a:effectLst/>
                        </a:rPr>
                        <a:t>December 31,</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2017             2016</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hMerge="1">
                  <a:txBody>
                    <a:bodyPr/>
                    <a:lstStyle/>
                    <a:p>
                      <a:endParaRPr lang="en-US"/>
                    </a:p>
                  </a:txBody>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4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Percent</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a:effectLst/>
                        </a:rPr>
                        <a:t>Change</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Impact </a:t>
                      </a:r>
                      <a:r>
                        <a:rPr lang="en-US" sz="1400" dirty="0">
                          <a:effectLst/>
                        </a:rPr>
                        <a:t>of Changes</a:t>
                      </a:r>
                    </a:p>
                    <a:p>
                      <a:pPr marL="0" marR="0" algn="ctr">
                        <a:spcBef>
                          <a:spcPts val="0"/>
                        </a:spcBef>
                        <a:spcAft>
                          <a:spcPts val="0"/>
                        </a:spcAft>
                        <a:tabLst>
                          <a:tab pos="2743200" algn="ctr"/>
                          <a:tab pos="5486400" algn="r"/>
                          <a:tab pos="457200" algn="l"/>
                          <a:tab pos="2743200" algn="ctr"/>
                          <a:tab pos="5486400" algn="r"/>
                        </a:tabLst>
                      </a:pPr>
                      <a:r>
                        <a:rPr lang="en-US" sz="1400" dirty="0">
                          <a:effectLst/>
                        </a:rPr>
                        <a:t>in Currency</a:t>
                      </a:r>
                    </a:p>
                    <a:p>
                      <a:pPr marL="0" marR="0" algn="ctr">
                        <a:spcBef>
                          <a:spcPts val="0"/>
                        </a:spcBef>
                        <a:spcAft>
                          <a:spcPts val="0"/>
                        </a:spcAft>
                        <a:tabLst>
                          <a:tab pos="2743200" algn="ctr"/>
                          <a:tab pos="5486400" algn="r"/>
                          <a:tab pos="457200" algn="l"/>
                          <a:tab pos="2743200" algn="ctr"/>
                          <a:tab pos="5486400" algn="r"/>
                        </a:tabLst>
                      </a:pPr>
                      <a:r>
                        <a:rPr lang="en-US" sz="1400" dirty="0">
                          <a:effectLst/>
                        </a:rPr>
                        <a:t>Translation Rates</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Percent </a:t>
                      </a:r>
                      <a:r>
                        <a:rPr lang="en-US" sz="1400" dirty="0">
                          <a:effectLst/>
                        </a:rPr>
                        <a:t>Change</a:t>
                      </a:r>
                    </a:p>
                    <a:p>
                      <a:pPr marL="0" marR="0" algn="ctr">
                        <a:spcBef>
                          <a:spcPts val="0"/>
                        </a:spcBef>
                        <a:spcAft>
                          <a:spcPts val="0"/>
                        </a:spcAft>
                        <a:tabLst>
                          <a:tab pos="2743200" algn="ctr"/>
                          <a:tab pos="5486400" algn="r"/>
                          <a:tab pos="457200" algn="l"/>
                          <a:tab pos="2743200" algn="ctr"/>
                          <a:tab pos="5486400" algn="r"/>
                        </a:tabLst>
                      </a:pPr>
                      <a:r>
                        <a:rPr lang="en-US" sz="1400" dirty="0">
                          <a:effectLst/>
                        </a:rPr>
                        <a:t>excluding Currency Rate Effect</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r>
              <a:tr h="431428">
                <a:tc>
                  <a:txBody>
                    <a:bodyPr/>
                    <a:lstStyle/>
                    <a:p>
                      <a:pPr marL="0" marR="0">
                        <a:spcBef>
                          <a:spcPts val="0"/>
                        </a:spcBef>
                        <a:spcAft>
                          <a:spcPts val="0"/>
                        </a:spcAft>
                        <a:tabLst>
                          <a:tab pos="2743200" algn="ctr"/>
                          <a:tab pos="5486400" algn="r"/>
                          <a:tab pos="457200" algn="l"/>
                          <a:tab pos="2743200" algn="ctr"/>
                          <a:tab pos="5486400" algn="r"/>
                        </a:tabLst>
                      </a:pPr>
                      <a:r>
                        <a:rPr lang="en-US" sz="1400" dirty="0">
                          <a:effectLst/>
                        </a:rPr>
                        <a:t>Machine Clothing (MC)</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$590,357</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$582,190</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1.4%</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a:t>
                      </a:r>
                      <a:r>
                        <a:rPr lang="en-US" sz="1500" baseline="0" dirty="0" smtClean="0">
                          <a:effectLst/>
                        </a:rPr>
                        <a:t>  </a:t>
                      </a:r>
                      <a:r>
                        <a:rPr lang="en-US" sz="1500" dirty="0" smtClean="0">
                          <a:effectLst/>
                        </a:rPr>
                        <a:t>$3,071</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a:t>
                      </a:r>
                      <a:r>
                        <a:rPr lang="en-US" sz="1500" baseline="0" dirty="0" smtClean="0">
                          <a:effectLst/>
                        </a:rPr>
                        <a:t>  0.9</a:t>
                      </a:r>
                      <a:r>
                        <a:rPr lang="en-US" sz="1500" dirty="0" smtClean="0">
                          <a:effectLst/>
                        </a:rPr>
                        <a:t>%</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r h="457200">
                <a:tc>
                  <a:txBody>
                    <a:bodyPr/>
                    <a:lstStyle/>
                    <a:p>
                      <a:pPr marL="0" marR="0">
                        <a:spcBef>
                          <a:spcPts val="0"/>
                        </a:spcBef>
                        <a:spcAft>
                          <a:spcPts val="0"/>
                        </a:spcAft>
                      </a:pPr>
                      <a:r>
                        <a:rPr lang="en-US" sz="1400">
                          <a:effectLst/>
                        </a:rPr>
                        <a:t>Albany Engineered Composites (AEC)</a:t>
                      </a:r>
                      <a:endParaRPr lang="en-US" sz="14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273,360</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197,649</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38.3%</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674</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38.0%</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a:effectLst/>
                        </a:rPr>
                        <a:t>Total</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$863,717</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$779,839</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10.8%</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a:t>
                      </a:r>
                      <a:r>
                        <a:rPr lang="en-US" sz="1500" baseline="0" dirty="0" smtClean="0">
                          <a:effectLst/>
                        </a:rPr>
                        <a:t>    </a:t>
                      </a:r>
                      <a:r>
                        <a:rPr lang="en-US" sz="1500" dirty="0" smtClean="0">
                          <a:effectLst/>
                        </a:rPr>
                        <a:t>$3,745</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10.3%</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bl>
          </a:graphicData>
        </a:graphic>
      </p:graphicFrame>
    </p:spTree>
    <p:extLst>
      <p:ext uri="{BB962C8B-B14F-4D97-AF65-F5344CB8AC3E}">
        <p14:creationId xmlns:p14="http://schemas.microsoft.com/office/powerpoint/2010/main" val="2216566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800" dirty="0" smtClean="0"/>
              <a:t>Gross Profit Margin by Quarter</a:t>
            </a:r>
            <a:br>
              <a:rPr lang="en-US" sz="3800" dirty="0" smtClean="0"/>
            </a:br>
            <a:r>
              <a:rPr lang="en-US" sz="3800" dirty="0" smtClean="0"/>
              <a:t>Percentage of Net Sales</a:t>
            </a:r>
            <a:endParaRPr lang="en-US" sz="3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69287319"/>
              </p:ext>
            </p:extLst>
          </p:nvPr>
        </p:nvGraphicFramePr>
        <p:xfrm>
          <a:off x="457200" y="1540691"/>
          <a:ext cx="8229600" cy="470770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572000" y="6394126"/>
            <a:ext cx="433839" cy="307777"/>
          </a:xfrm>
          <a:prstGeom prst="rect">
            <a:avLst/>
          </a:prstGeom>
          <a:noFill/>
        </p:spPr>
        <p:txBody>
          <a:bodyPr wrap="square" rtlCol="0">
            <a:spAutoFit/>
          </a:bodyPr>
          <a:lstStyle/>
          <a:p>
            <a:r>
              <a:rPr lang="en-US" sz="1400" dirty="0" smtClean="0"/>
              <a:t>4</a:t>
            </a:r>
            <a:endParaRPr lang="en-US" sz="1400" dirty="0"/>
          </a:p>
        </p:txBody>
      </p:sp>
      <p:sp>
        <p:nvSpPr>
          <p:cNvPr id="5" name="TextBox 4"/>
          <p:cNvSpPr txBox="1"/>
          <p:nvPr/>
        </p:nvSpPr>
        <p:spPr>
          <a:xfrm>
            <a:off x="3136617" y="4383143"/>
            <a:ext cx="2231136" cy="738664"/>
          </a:xfrm>
          <a:prstGeom prst="rect">
            <a:avLst/>
          </a:prstGeom>
          <a:solidFill>
            <a:srgbClr val="00B0F0"/>
          </a:solidFill>
        </p:spPr>
        <p:txBody>
          <a:bodyPr wrap="square" rtlCol="0">
            <a:spAutoFit/>
          </a:bodyPr>
          <a:lstStyle/>
          <a:p>
            <a:pPr algn="ctr"/>
            <a:r>
              <a:rPr lang="en-US" sz="1400" dirty="0" smtClean="0">
                <a:solidFill>
                  <a:schemeClr val="bg1"/>
                </a:solidFill>
              </a:rPr>
              <a:t>Includes 7.3% impact from profitability revision in two AEC contracts</a:t>
            </a:r>
            <a:endParaRPr lang="en-US" sz="1400" dirty="0">
              <a:solidFill>
                <a:schemeClr val="bg1"/>
              </a:solidFill>
            </a:endParaRPr>
          </a:p>
        </p:txBody>
      </p:sp>
      <p:cxnSp>
        <p:nvCxnSpPr>
          <p:cNvPr id="8" name="Straight Arrow Connector 7"/>
          <p:cNvCxnSpPr/>
          <p:nvPr/>
        </p:nvCxnSpPr>
        <p:spPr bwMode="auto">
          <a:xfrm>
            <a:off x="5367753" y="4743331"/>
            <a:ext cx="832103" cy="914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0505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128"/>
            <a:ext cx="8229600" cy="1143000"/>
          </a:xfrm>
        </p:spPr>
        <p:txBody>
          <a:bodyPr/>
          <a:lstStyle/>
          <a:p>
            <a:pPr algn="ctr"/>
            <a:r>
              <a:rPr lang="en-US" sz="2000" dirty="0" smtClean="0"/>
              <a:t>Net Income (GAAP) and Adjusted EBITDA (non-GAAP) by Segment</a:t>
            </a:r>
            <a:endParaRPr lang="en-US" sz="2000" dirty="0"/>
          </a:p>
        </p:txBody>
      </p:sp>
      <p:cxnSp>
        <p:nvCxnSpPr>
          <p:cNvPr id="4" name="Straight Connector 3"/>
          <p:cNvCxnSpPr>
            <a:cxnSpLocks noChangeShapeType="1"/>
          </p:cNvCxnSpPr>
          <p:nvPr/>
        </p:nvCxnSpPr>
        <p:spPr bwMode="auto">
          <a:xfrm>
            <a:off x="4219597" y="5276861"/>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a:off x="6360319" y="917138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4360177" y="6258999"/>
            <a:ext cx="340397" cy="307777"/>
          </a:xfrm>
          <a:prstGeom prst="rect">
            <a:avLst/>
          </a:prstGeom>
          <a:noFill/>
        </p:spPr>
        <p:txBody>
          <a:bodyPr wrap="square" rtlCol="0">
            <a:spAutoFit/>
          </a:bodyPr>
          <a:lstStyle/>
          <a:p>
            <a:r>
              <a:rPr lang="en-US" sz="1400" dirty="0" smtClean="0"/>
              <a:t>5</a:t>
            </a:r>
            <a:endParaRPr lang="en-US" sz="1400" dirty="0"/>
          </a:p>
        </p:txBody>
      </p:sp>
      <p:graphicFrame>
        <p:nvGraphicFramePr>
          <p:cNvPr id="14" name="Table 13"/>
          <p:cNvGraphicFramePr>
            <a:graphicFrameLocks noGrp="1"/>
          </p:cNvGraphicFramePr>
          <p:nvPr>
            <p:extLst>
              <p:ext uri="{D42A27DB-BD31-4B8C-83A1-F6EECF244321}">
                <p14:modId xmlns:p14="http://schemas.microsoft.com/office/powerpoint/2010/main" val="625904718"/>
              </p:ext>
            </p:extLst>
          </p:nvPr>
        </p:nvGraphicFramePr>
        <p:xfrm>
          <a:off x="464795" y="1124900"/>
          <a:ext cx="5049607" cy="4318570"/>
        </p:xfrm>
        <a:graphic>
          <a:graphicData uri="http://schemas.openxmlformats.org/drawingml/2006/table">
            <a:tbl>
              <a:tblPr firstRow="1" firstCol="1" bandRow="1">
                <a:tableStyleId>{5940675A-B579-460E-94D1-54222C63F5DA}</a:tableStyleId>
              </a:tblPr>
              <a:tblGrid>
                <a:gridCol w="2085474"/>
                <a:gridCol w="600193"/>
                <a:gridCol w="840315"/>
                <a:gridCol w="841622"/>
                <a:gridCol w="682003"/>
              </a:tblGrid>
              <a:tr h="379240">
                <a:tc>
                  <a:txBody>
                    <a:bodyPr/>
                    <a:lstStyle/>
                    <a:p>
                      <a:pPr marL="0" marR="0">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lnB w="12700" cap="flat" cmpd="sng" algn="ctr">
                      <a:noFill/>
                      <a:prstDash val="solid"/>
                      <a:round/>
                      <a:headEnd type="none" w="med" len="med"/>
                      <a:tailEnd type="none" w="med" len="med"/>
                    </a:lnB>
                  </a:tcPr>
                </a:tc>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b="1"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b="1" dirty="0" smtClean="0">
                          <a:effectLst/>
                        </a:rPr>
                        <a:t>Three Months ended December 31, 2017</a:t>
                      </a:r>
                    </a:p>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B0F0">
                        <a:alpha val="40000"/>
                      </a:srgbClr>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597759">
                <a:tc>
                  <a:txBody>
                    <a:bodyPr/>
                    <a:lstStyle/>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smtClean="0">
                          <a:effectLst/>
                        </a:rPr>
                        <a:t>(</a:t>
                      </a:r>
                      <a:r>
                        <a:rPr lang="en-US" sz="900" dirty="0">
                          <a:effectLst/>
                        </a:rPr>
                        <a:t>in thousands)</a:t>
                      </a:r>
                      <a:endParaRPr lang="en-US" sz="900" dirty="0">
                        <a:effectLst/>
                        <a:latin typeface="Times New Roman" panose="02020603050405020304" pitchFamily="18" charset="0"/>
                        <a:ea typeface="Times New Roman" panose="02020603050405020304" pitchFamily="18" charset="0"/>
                      </a:endParaRPr>
                    </a:p>
                  </a:txBody>
                  <a:tcPr marL="51435" marR="51435" marT="0" marB="0">
                    <a:lnT w="12700" cap="flat" cmpd="sng" algn="ctr">
                      <a:noFill/>
                      <a:prstDash val="solid"/>
                      <a:round/>
                      <a:headEnd type="none" w="med" len="med"/>
                      <a:tailEnd type="none" w="med" len="med"/>
                    </a:lnT>
                  </a:tcPr>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a:t>
                      </a:r>
                      <a:r>
                        <a:rPr lang="en-US" sz="900" dirty="0" smtClean="0">
                          <a:effectLst/>
                        </a:rPr>
                        <a:t>Composites</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endParaRP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Total </a:t>
                      </a:r>
                      <a:r>
                        <a:rPr lang="en-US" sz="900" dirty="0">
                          <a:effectLst/>
                        </a:rPr>
                        <a:t>Company</a:t>
                      </a: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274938">
                <a:tc>
                  <a:txBody>
                    <a:bodyPr/>
                    <a:lstStyle/>
                    <a:p>
                      <a:pPr marL="0" marR="0">
                        <a:spcBef>
                          <a:spcPts val="0"/>
                        </a:spcBef>
                        <a:spcAft>
                          <a:spcPts val="0"/>
                        </a:spcAft>
                      </a:pPr>
                      <a:r>
                        <a:rPr lang="en-US" sz="9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Operating income/(loss)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$34,584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$585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$(12,605)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22,564</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Interest, taxes, other income/expense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(17,406)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(17,406)</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Net income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34,584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585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(30,011)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5,158</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Interest expense, net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4,049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4,049</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Income tax </a:t>
                      </a:r>
                      <a:r>
                        <a:rPr lang="en-US" sz="900" dirty="0" smtClean="0">
                          <a:effectLst/>
                        </a:rPr>
                        <a:t>expense</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9,985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9,985</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Depreciation and amortization</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8,429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8,920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1,351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18,700</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b="1" dirty="0">
                          <a:effectLst/>
                        </a:rPr>
                        <a:t>EBITDA </a:t>
                      </a:r>
                      <a:r>
                        <a:rPr lang="en-US" sz="900" b="1" dirty="0" smtClean="0">
                          <a:effectLst/>
                        </a:rPr>
                        <a:t>(non-GAAP)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43,013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9,505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(14,626)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37,892</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Restructuring </a:t>
                      </a:r>
                      <a:r>
                        <a:rPr lang="en-US" sz="900" dirty="0" smtClean="0">
                          <a:effectLst/>
                        </a:rPr>
                        <a:t>expenses, </a:t>
                      </a:r>
                      <a:r>
                        <a:rPr lang="en-US" sz="900" dirty="0">
                          <a:effectLst/>
                        </a:rPr>
                        <a:t>net</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2,417</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854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3,271</a:t>
                      </a:r>
                      <a:endParaRPr lang="en-US" sz="900" kern="1200" dirty="0">
                        <a:solidFill>
                          <a:schemeClr val="tx1"/>
                        </a:solidFill>
                        <a:effectLst/>
                        <a:latin typeface="+mn-lt"/>
                        <a:ea typeface="+mn-ea"/>
                        <a:cs typeface="+mn-cs"/>
                      </a:endParaRPr>
                    </a:p>
                  </a:txBody>
                  <a:tcPr marL="68580" marR="68580" marT="0" marB="0" anchor="ctr"/>
                </a:tc>
              </a:tr>
              <a:tr h="276317">
                <a:tc>
                  <a:txBody>
                    <a:bodyPr/>
                    <a:lstStyle/>
                    <a:p>
                      <a:pPr marL="0" marR="0">
                        <a:spcBef>
                          <a:spcPts val="0"/>
                        </a:spcBef>
                        <a:spcAft>
                          <a:spcPts val="0"/>
                        </a:spcAft>
                      </a:pPr>
                      <a:r>
                        <a:rPr lang="en-US" sz="900" dirty="0">
                          <a:effectLst/>
                        </a:rPr>
                        <a:t>Foreign currency revaluation </a:t>
                      </a:r>
                      <a:r>
                        <a:rPr lang="en-US" sz="900" dirty="0" smtClean="0">
                          <a:effectLst/>
                        </a:rPr>
                        <a:t>losses/(gains)</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(524)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44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2,325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1,845</a:t>
                      </a:r>
                      <a:endParaRPr lang="en-US" sz="900" kern="1200" dirty="0">
                        <a:solidFill>
                          <a:schemeClr val="tx1"/>
                        </a:solidFill>
                        <a:effectLst/>
                        <a:latin typeface="+mn-lt"/>
                        <a:ea typeface="+mn-ea"/>
                        <a:cs typeface="+mn-cs"/>
                      </a:endParaRPr>
                    </a:p>
                  </a:txBody>
                  <a:tcPr marL="68580" marR="68580" marT="0" marB="0" anchor="ctr"/>
                </a:tc>
              </a:tr>
              <a:tr h="258861">
                <a:tc>
                  <a:txBody>
                    <a:bodyPr/>
                    <a:lstStyle/>
                    <a:p>
                      <a:pPr marL="0" marR="0" algn="l"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Adjustment</a:t>
                      </a:r>
                      <a:r>
                        <a:rPr lang="en-US" sz="900" kern="1200" baseline="0" dirty="0" smtClean="0">
                          <a:solidFill>
                            <a:schemeClr val="tx1"/>
                          </a:solidFill>
                          <a:effectLst/>
                          <a:latin typeface="+mn-lt"/>
                          <a:ea typeface="+mn-ea"/>
                          <a:cs typeface="+mn-cs"/>
                        </a:rPr>
                        <a:t> to w</a:t>
                      </a:r>
                      <a:r>
                        <a:rPr lang="en-US" sz="900" kern="1200" dirty="0" smtClean="0">
                          <a:solidFill>
                            <a:schemeClr val="tx1"/>
                          </a:solidFill>
                          <a:effectLst/>
                          <a:latin typeface="+mn-lt"/>
                          <a:ea typeface="+mn-ea"/>
                          <a:cs typeface="+mn-cs"/>
                        </a:rPr>
                        <a:t>rite-off</a:t>
                      </a:r>
                      <a:r>
                        <a:rPr lang="en-US" sz="900" kern="1200" baseline="0" dirty="0" smtClean="0">
                          <a:solidFill>
                            <a:schemeClr val="tx1"/>
                          </a:solidFill>
                          <a:effectLst/>
                          <a:latin typeface="+mn-lt"/>
                          <a:ea typeface="+mn-ea"/>
                          <a:cs typeface="+mn-cs"/>
                        </a:rPr>
                        <a:t> of inventory in a discontinued product line</a:t>
                      </a:r>
                      <a:endParaRPr lang="en-US" sz="900" kern="1200" dirty="0">
                        <a:solidFill>
                          <a:schemeClr val="tx1"/>
                        </a:solidFill>
                        <a:effectLst/>
                        <a:latin typeface="+mn-lt"/>
                        <a:ea typeface="+mn-ea"/>
                        <a:cs typeface="+mn-cs"/>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(355)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(355)</a:t>
                      </a:r>
                      <a:endParaRPr lang="en-US" sz="900" kern="1200" dirty="0">
                        <a:solidFill>
                          <a:schemeClr val="tx1"/>
                        </a:solidFill>
                        <a:effectLst/>
                        <a:latin typeface="+mn-lt"/>
                        <a:ea typeface="+mn-ea"/>
                        <a:cs typeface="+mn-cs"/>
                      </a:endParaRPr>
                    </a:p>
                  </a:txBody>
                  <a:tcPr marL="68580" marR="68580" marT="0" marB="0" anchor="ctr"/>
                </a:tc>
              </a:tr>
              <a:tr h="258861">
                <a:tc>
                  <a:txBody>
                    <a:bodyPr/>
                    <a:lstStyle/>
                    <a:p>
                      <a:pPr marL="0" marR="0">
                        <a:spcBef>
                          <a:spcPts val="0"/>
                        </a:spcBef>
                        <a:spcAft>
                          <a:spcPts val="0"/>
                        </a:spcAft>
                      </a:pPr>
                      <a:r>
                        <a:rPr lang="en-US" sz="900" dirty="0">
                          <a:effectLst/>
                        </a:rPr>
                        <a:t>Pretax </a:t>
                      </a:r>
                      <a:r>
                        <a:rPr lang="en-US" sz="900" dirty="0" smtClean="0">
                          <a:effectLst/>
                        </a:rPr>
                        <a:t>loss/(income) </a:t>
                      </a:r>
                      <a:r>
                        <a:rPr lang="en-US" sz="900" dirty="0">
                          <a:effectLst/>
                        </a:rPr>
                        <a:t>attributable to </a:t>
                      </a:r>
                      <a:r>
                        <a:rPr lang="en-US" sz="900" dirty="0" smtClean="0">
                          <a:effectLst/>
                        </a:rPr>
                        <a:t>non-controlling </a:t>
                      </a:r>
                      <a:r>
                        <a:rPr lang="en-US" sz="900" dirty="0">
                          <a:effectLst/>
                        </a:rPr>
                        <a:t>interest in ASC</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746</a:t>
                      </a:r>
                      <a:endParaRPr lang="en-US" sz="900" kern="1200" dirty="0">
                        <a:solidFill>
                          <a:schemeClr val="tx1"/>
                        </a:solidFill>
                        <a:effectLst/>
                        <a:latin typeface="+mn-lt"/>
                        <a:ea typeface="+mn-ea"/>
                        <a:cs typeface="+mn-cs"/>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746</a:t>
                      </a:r>
                      <a:endParaRPr lang="en-US" sz="900" kern="1200" dirty="0">
                        <a:solidFill>
                          <a:schemeClr val="tx1"/>
                        </a:solidFill>
                        <a:effectLst/>
                        <a:latin typeface="+mn-lt"/>
                        <a:ea typeface="+mn-ea"/>
                        <a:cs typeface="+mn-cs"/>
                      </a:endParaRPr>
                    </a:p>
                  </a:txBody>
                  <a:tcPr marL="68580" marR="68580" marT="0" marB="0" anchor="ctr">
                    <a:lnB w="38100" cap="flat" cmpd="sng" algn="ctr">
                      <a:solidFill>
                        <a:schemeClr val="tx1"/>
                      </a:solidFill>
                      <a:prstDash val="solid"/>
                      <a:round/>
                      <a:headEnd type="none" w="med" len="med"/>
                      <a:tailEnd type="none" w="med" len="med"/>
                    </a:lnB>
                  </a:tcPr>
                </a:tc>
              </a:tr>
              <a:tr h="269630">
                <a:tc>
                  <a:txBody>
                    <a:bodyPr/>
                    <a:lstStyle/>
                    <a:p>
                      <a:pPr marL="0" marR="0">
                        <a:spcBef>
                          <a:spcPts val="0"/>
                        </a:spcBef>
                        <a:spcAft>
                          <a:spcPts val="0"/>
                        </a:spcAft>
                      </a:pPr>
                      <a:r>
                        <a:rPr lang="en-US" sz="900" b="1" dirty="0">
                          <a:effectLst/>
                        </a:rPr>
                        <a:t>Adjusted </a:t>
                      </a:r>
                      <a:r>
                        <a:rPr lang="en-US" sz="900" b="1" dirty="0" smtClean="0">
                          <a:effectLst/>
                        </a:rPr>
                        <a:t>EBITDA (non-GAAP)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$44,906</a:t>
                      </a:r>
                      <a:endParaRPr lang="en-US" sz="900" kern="1200" dirty="0">
                        <a:solidFill>
                          <a:schemeClr val="tx1"/>
                        </a:solidFill>
                        <a:effectLst/>
                        <a:latin typeface="+mn-lt"/>
                        <a:ea typeface="+mn-ea"/>
                        <a:cs typeface="+mn-cs"/>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$10,794</a:t>
                      </a:r>
                      <a:endParaRPr lang="en-US" sz="900" kern="1200" dirty="0">
                        <a:solidFill>
                          <a:schemeClr val="tx1"/>
                        </a:solidFill>
                        <a:effectLst/>
                        <a:latin typeface="+mn-lt"/>
                        <a:ea typeface="+mn-ea"/>
                        <a:cs typeface="+mn-cs"/>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$(12,301)</a:t>
                      </a:r>
                      <a:endParaRPr lang="en-US" sz="900" kern="1200" dirty="0">
                        <a:solidFill>
                          <a:schemeClr val="tx1"/>
                        </a:solidFill>
                        <a:effectLst/>
                        <a:latin typeface="+mn-lt"/>
                        <a:ea typeface="+mn-ea"/>
                        <a:cs typeface="+mn-cs"/>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$43,399</a:t>
                      </a:r>
                      <a:endParaRPr lang="en-US" sz="900" kern="1200" dirty="0">
                        <a:solidFill>
                          <a:schemeClr val="tx1"/>
                        </a:solidFill>
                        <a:effectLst/>
                        <a:latin typeface="+mn-lt"/>
                        <a:ea typeface="+mn-ea"/>
                        <a:cs typeface="+mn-cs"/>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126654240"/>
              </p:ext>
            </p:extLst>
          </p:nvPr>
        </p:nvGraphicFramePr>
        <p:xfrm>
          <a:off x="5521997" y="1122448"/>
          <a:ext cx="2994330" cy="4321022"/>
        </p:xfrm>
        <a:graphic>
          <a:graphicData uri="http://schemas.openxmlformats.org/drawingml/2006/table">
            <a:tbl>
              <a:tblPr firstRow="1" firstCol="1" bandRow="1">
                <a:tableStyleId>{5940675A-B579-460E-94D1-54222C63F5DA}</a:tableStyleId>
              </a:tblPr>
              <a:tblGrid>
                <a:gridCol w="757601"/>
                <a:gridCol w="800893"/>
                <a:gridCol w="707095"/>
                <a:gridCol w="728741"/>
              </a:tblGrid>
              <a:tr h="426720">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b="1"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b="1" dirty="0" smtClean="0">
                          <a:effectLst/>
                        </a:rPr>
                        <a:t>Three Months ended December 31, 2016</a:t>
                      </a:r>
                    </a:p>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B0F0">
                        <a:alpha val="40000"/>
                      </a:srgbClr>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595318">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Composites</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Total Company</a:t>
                      </a: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283028">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$39,946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$(1,280)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$(11,836)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26,830</a:t>
                      </a:r>
                      <a:endParaRPr lang="en-US" sz="900" kern="1200" dirty="0">
                        <a:solidFill>
                          <a:schemeClr val="tx1"/>
                        </a:solidFill>
                        <a:effectLst/>
                        <a:latin typeface="+mn-lt"/>
                        <a:ea typeface="+mn-ea"/>
                        <a:cs typeface="+mn-cs"/>
                      </a:endParaRPr>
                    </a:p>
                  </a:txBody>
                  <a:tcPr marL="68580" marR="68580" marT="0" marB="0" anchor="ctr"/>
                </a:tc>
              </a:tr>
              <a:tr h="269507">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(10,844)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(10,844)</a:t>
                      </a:r>
                      <a:endParaRPr lang="en-US" sz="900" kern="1200" dirty="0">
                        <a:solidFill>
                          <a:schemeClr val="tx1"/>
                        </a:solidFill>
                        <a:effectLst/>
                        <a:latin typeface="+mn-lt"/>
                        <a:ea typeface="+mn-ea"/>
                        <a:cs typeface="+mn-cs"/>
                      </a:endParaRPr>
                    </a:p>
                  </a:txBody>
                  <a:tcPr marL="68580" marR="68580" marT="0" marB="0" anchor="ctr"/>
                </a:tc>
              </a:tr>
              <a:tr h="274779">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39,946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(1,280)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22,680)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15,986</a:t>
                      </a:r>
                      <a:endParaRPr lang="en-US" sz="900" kern="1200" dirty="0">
                        <a:solidFill>
                          <a:schemeClr val="tx1"/>
                        </a:solidFill>
                        <a:effectLst/>
                        <a:latin typeface="+mn-lt"/>
                        <a:ea typeface="+mn-ea"/>
                        <a:cs typeface="+mn-cs"/>
                      </a:endParaRPr>
                    </a:p>
                  </a:txBody>
                  <a:tcPr marL="68580" marR="68580" marT="0" marB="0" anchor="ctr"/>
                </a:tc>
              </a:tr>
              <a:tr h="277969">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3,854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3,854</a:t>
                      </a:r>
                      <a:endParaRPr lang="en-US" sz="900" kern="1200" dirty="0">
                        <a:solidFill>
                          <a:schemeClr val="tx1"/>
                        </a:solidFill>
                        <a:effectLst/>
                        <a:latin typeface="+mn-lt"/>
                        <a:ea typeface="+mn-ea"/>
                        <a:cs typeface="+mn-cs"/>
                      </a:endParaRPr>
                    </a:p>
                  </a:txBody>
                  <a:tcPr marL="68580" marR="68580" marT="0" marB="0" anchor="ctr"/>
                </a:tc>
              </a:tr>
              <a:tr h="274749">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4,841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4,841</a:t>
                      </a:r>
                      <a:endParaRPr lang="en-US" sz="900" kern="1200" dirty="0">
                        <a:solidFill>
                          <a:schemeClr val="tx1"/>
                        </a:solidFill>
                        <a:effectLst/>
                        <a:latin typeface="+mn-lt"/>
                        <a:ea typeface="+mn-ea"/>
                        <a:cs typeface="+mn-cs"/>
                      </a:endParaRPr>
                    </a:p>
                  </a:txBody>
                  <a:tcPr marL="68580" marR="68580" marT="0" marB="0" anchor="ctr"/>
                </a:tc>
              </a:tr>
              <a:tr h="273453">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8,583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6,433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1,221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16,237</a:t>
                      </a:r>
                      <a:endParaRPr lang="en-US" sz="900" kern="1200" dirty="0">
                        <a:solidFill>
                          <a:schemeClr val="tx1"/>
                        </a:solidFill>
                        <a:effectLst/>
                        <a:latin typeface="+mn-lt"/>
                        <a:ea typeface="+mn-ea"/>
                        <a:cs typeface="+mn-cs"/>
                      </a:endParaRPr>
                    </a:p>
                  </a:txBody>
                  <a:tcPr marL="68580" marR="68580" marT="0" marB="0" anchor="ctr"/>
                </a:tc>
              </a:tr>
              <a:tr h="274499">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48,529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5,153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(12,764)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40,918</a:t>
                      </a:r>
                      <a:endParaRPr lang="en-US" sz="900" kern="1200" dirty="0">
                        <a:solidFill>
                          <a:schemeClr val="tx1"/>
                        </a:solidFill>
                        <a:effectLst/>
                        <a:latin typeface="+mn-lt"/>
                        <a:ea typeface="+mn-ea"/>
                        <a:cs typeface="+mn-cs"/>
                      </a:endParaRPr>
                    </a:p>
                  </a:txBody>
                  <a:tcPr marL="68580" marR="68580" marT="0" marB="0" anchor="ctr"/>
                </a:tc>
              </a:tr>
              <a:tr h="277586">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150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526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47</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723</a:t>
                      </a:r>
                      <a:endParaRPr lang="en-US" sz="900" kern="1200" dirty="0">
                        <a:solidFill>
                          <a:schemeClr val="tx1"/>
                        </a:solidFill>
                        <a:effectLst/>
                        <a:latin typeface="+mn-lt"/>
                        <a:ea typeface="+mn-ea"/>
                        <a:cs typeface="+mn-cs"/>
                      </a:endParaRPr>
                    </a:p>
                  </a:txBody>
                  <a:tcPr marL="68580" marR="68580" marT="0" marB="0" anchor="ctr"/>
                </a:tc>
              </a:tr>
              <a:tr h="272143">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(2,050)</a:t>
                      </a:r>
                      <a:endParaRPr lang="en-US" sz="900" kern="1200" dirty="0">
                        <a:solidFill>
                          <a:schemeClr val="tx1"/>
                        </a:solidFill>
                        <a:effectLst/>
                        <a:latin typeface="+mn-lt"/>
                        <a:ea typeface="+mn-ea"/>
                        <a:cs typeface="+mn-cs"/>
                      </a:endParaRP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11</a:t>
                      </a:r>
                      <a:endParaRPr lang="en-US" sz="900" kern="1200" dirty="0">
                        <a:solidFill>
                          <a:schemeClr val="tx1"/>
                        </a:solidFill>
                        <a:effectLst/>
                        <a:latin typeface="+mn-lt"/>
                        <a:ea typeface="+mn-ea"/>
                        <a:cs typeface="+mn-cs"/>
                      </a:endParaRP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(1,170)</a:t>
                      </a:r>
                      <a:endParaRPr lang="en-US" sz="900" kern="1200" dirty="0">
                        <a:solidFill>
                          <a:schemeClr val="tx1"/>
                        </a:solidFill>
                        <a:effectLst/>
                        <a:latin typeface="+mn-lt"/>
                        <a:ea typeface="+mn-ea"/>
                        <a:cs typeface="+mn-cs"/>
                      </a:endParaRP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(3,209)</a:t>
                      </a:r>
                      <a:endParaRPr lang="en-US" sz="900" kern="1200" dirty="0">
                        <a:solidFill>
                          <a:schemeClr val="tx1"/>
                        </a:solidFill>
                        <a:effectLst/>
                        <a:latin typeface="+mn-lt"/>
                        <a:ea typeface="+mn-ea"/>
                        <a:cs typeface="+mn-cs"/>
                      </a:endParaRPr>
                    </a:p>
                  </a:txBody>
                  <a:tcPr marL="68580" marR="68580" marT="0" marB="0" anchor="ctr">
                    <a:noFill/>
                  </a:tcPr>
                </a:tc>
              </a:tr>
              <a:tr h="262983">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txBody>
                  <a:tcPr marL="51435" marR="51435" marT="0" marB="0" anchor="ctr">
                    <a:noFill/>
                  </a:tcP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txBody>
                  <a:tcPr marL="51435" marR="51435" marT="0" marB="0" anchor="ctr">
                    <a:noFill/>
                  </a:tcP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txBody>
                  <a:tcPr marL="51435" marR="51435"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mn-lt"/>
                          <a:ea typeface="+mn-ea"/>
                          <a:cs typeface="+mn-cs"/>
                        </a:rPr>
                        <a:t>   -</a:t>
                      </a:r>
                    </a:p>
                    <a:p>
                      <a:pPr marL="0" marR="0" algn="ctr" defTabSz="914400" rtl="0" eaLnBrk="1" latinLnBrk="0" hangingPunct="1">
                        <a:spcBef>
                          <a:spcPts val="0"/>
                        </a:spcBef>
                        <a:spcAft>
                          <a:spcPts val="0"/>
                        </a:spcAft>
                      </a:pPr>
                      <a:endParaRPr lang="en-US" sz="900" kern="1200" dirty="0">
                        <a:solidFill>
                          <a:schemeClr val="tx1"/>
                        </a:solidFill>
                        <a:effectLst/>
                        <a:latin typeface="+mn-lt"/>
                        <a:ea typeface="+mn-ea"/>
                        <a:cs typeface="+mn-cs"/>
                      </a:endParaRPr>
                    </a:p>
                  </a:txBody>
                  <a:tcPr marL="51435" marR="51435" marT="0" marB="0" anchor="ctr">
                    <a:noFill/>
                  </a:tcPr>
                </a:tc>
              </a:tr>
              <a:tr h="276495">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lnB w="381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(160)</a:t>
                      </a:r>
                      <a:endParaRPr lang="en-US" sz="900" kern="1200" dirty="0">
                        <a:solidFill>
                          <a:schemeClr val="tx1"/>
                        </a:solidFill>
                        <a:effectLst/>
                        <a:latin typeface="+mn-lt"/>
                        <a:ea typeface="+mn-ea"/>
                        <a:cs typeface="+mn-cs"/>
                      </a:endParaRPr>
                    </a:p>
                  </a:txBody>
                  <a:tcPr marL="68580" marR="68580" marT="0" marB="0" anchor="ctr">
                    <a:lnB w="381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lnB w="381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(160)</a:t>
                      </a:r>
                      <a:endParaRPr lang="en-US" sz="900" kern="1200" dirty="0">
                        <a:solidFill>
                          <a:schemeClr val="tx1"/>
                        </a:solidFill>
                        <a:effectLst/>
                        <a:latin typeface="+mn-lt"/>
                        <a:ea typeface="+mn-ea"/>
                        <a:cs typeface="+mn-cs"/>
                      </a:endParaRPr>
                    </a:p>
                  </a:txBody>
                  <a:tcPr marL="68580" marR="68580" marT="0" marB="0" anchor="ctr">
                    <a:lnB w="38100" cap="flat" cmpd="sng" algn="ctr">
                      <a:solidFill>
                        <a:schemeClr val="tx1"/>
                      </a:solidFill>
                      <a:prstDash val="solid"/>
                      <a:round/>
                      <a:headEnd type="none" w="med" len="med"/>
                      <a:tailEnd type="none" w="med" len="med"/>
                    </a:lnB>
                    <a:noFill/>
                  </a:tcPr>
                </a:tc>
              </a:tr>
              <a:tr h="270456">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r>
                        <a:rPr lang="en-US" sz="900" kern="1200" dirty="0" smtClean="0">
                          <a:solidFill>
                            <a:schemeClr val="tx1"/>
                          </a:solidFill>
                          <a:effectLst/>
                          <a:latin typeface="+mn-lt"/>
                          <a:ea typeface="+mn-ea"/>
                          <a:cs typeface="+mn-cs"/>
                        </a:rPr>
                        <a:t>46,629</a:t>
                      </a:r>
                      <a:endParaRPr lang="en-US" sz="900" kern="1200" dirty="0">
                        <a:solidFill>
                          <a:schemeClr val="tx1"/>
                        </a:solidFill>
                        <a:effectLst/>
                        <a:latin typeface="+mn-lt"/>
                        <a:ea typeface="+mn-ea"/>
                        <a:cs typeface="+mn-cs"/>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$5,530</a:t>
                      </a:r>
                      <a:endParaRPr lang="en-US" sz="900" kern="1200" dirty="0">
                        <a:solidFill>
                          <a:schemeClr val="tx1"/>
                        </a:solidFill>
                        <a:effectLst/>
                        <a:latin typeface="+mn-lt"/>
                        <a:ea typeface="+mn-ea"/>
                        <a:cs typeface="+mn-cs"/>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($13,887)</a:t>
                      </a:r>
                      <a:endParaRPr lang="en-US" sz="900" kern="1200" dirty="0">
                        <a:solidFill>
                          <a:schemeClr val="tx1"/>
                        </a:solidFill>
                        <a:effectLst/>
                        <a:latin typeface="+mn-lt"/>
                        <a:ea typeface="+mn-ea"/>
                        <a:cs typeface="+mn-cs"/>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$38,272</a:t>
                      </a:r>
                      <a:endParaRPr lang="en-US" sz="900" kern="1200" dirty="0">
                        <a:solidFill>
                          <a:schemeClr val="tx1"/>
                        </a:solidFill>
                        <a:effectLst/>
                        <a:latin typeface="+mn-lt"/>
                        <a:ea typeface="+mn-ea"/>
                        <a:cs typeface="+mn-cs"/>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22683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128"/>
            <a:ext cx="8229600" cy="1143000"/>
          </a:xfrm>
        </p:spPr>
        <p:txBody>
          <a:bodyPr/>
          <a:lstStyle/>
          <a:p>
            <a:pPr algn="ctr"/>
            <a:r>
              <a:rPr lang="en-US" sz="2000" dirty="0" smtClean="0"/>
              <a:t>Net Income (GAAP) and Adjusted EBITDA (non-GAAP) by Segment</a:t>
            </a:r>
            <a:endParaRPr lang="en-US" sz="2000" dirty="0"/>
          </a:p>
        </p:txBody>
      </p:sp>
      <p:cxnSp>
        <p:nvCxnSpPr>
          <p:cNvPr id="4" name="Straight Connector 3"/>
          <p:cNvCxnSpPr>
            <a:cxnSpLocks noChangeShapeType="1"/>
          </p:cNvCxnSpPr>
          <p:nvPr/>
        </p:nvCxnSpPr>
        <p:spPr bwMode="auto">
          <a:xfrm>
            <a:off x="4219597" y="5276861"/>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a:off x="6360319" y="917138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4360177" y="6258999"/>
            <a:ext cx="340397" cy="307777"/>
          </a:xfrm>
          <a:prstGeom prst="rect">
            <a:avLst/>
          </a:prstGeom>
          <a:noFill/>
        </p:spPr>
        <p:txBody>
          <a:bodyPr wrap="square" rtlCol="0">
            <a:spAutoFit/>
          </a:bodyPr>
          <a:lstStyle/>
          <a:p>
            <a:r>
              <a:rPr lang="en-US" sz="1400" dirty="0"/>
              <a:t>6</a:t>
            </a:r>
          </a:p>
        </p:txBody>
      </p:sp>
      <p:graphicFrame>
        <p:nvGraphicFramePr>
          <p:cNvPr id="14" name="Table 13"/>
          <p:cNvGraphicFramePr>
            <a:graphicFrameLocks noGrp="1"/>
          </p:cNvGraphicFramePr>
          <p:nvPr>
            <p:extLst>
              <p:ext uri="{D42A27DB-BD31-4B8C-83A1-F6EECF244321}">
                <p14:modId xmlns:p14="http://schemas.microsoft.com/office/powerpoint/2010/main" val="2058036938"/>
              </p:ext>
            </p:extLst>
          </p:nvPr>
        </p:nvGraphicFramePr>
        <p:xfrm>
          <a:off x="464791" y="1124900"/>
          <a:ext cx="5049607" cy="4549863"/>
        </p:xfrm>
        <a:graphic>
          <a:graphicData uri="http://schemas.openxmlformats.org/drawingml/2006/table">
            <a:tbl>
              <a:tblPr firstRow="1" firstCol="1" bandRow="1">
                <a:tableStyleId>{5940675A-B579-460E-94D1-54222C63F5DA}</a:tableStyleId>
              </a:tblPr>
              <a:tblGrid>
                <a:gridCol w="1965023"/>
                <a:gridCol w="821382"/>
                <a:gridCol w="739577"/>
                <a:gridCol w="841622"/>
                <a:gridCol w="682003"/>
              </a:tblGrid>
              <a:tr h="379240">
                <a:tc>
                  <a:txBody>
                    <a:bodyPr/>
                    <a:lstStyle/>
                    <a:p>
                      <a:pPr marL="0" marR="0">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0" marR="51435" marT="0" marB="18288">
                    <a:lnB w="12700" cap="flat" cmpd="sng" algn="ctr">
                      <a:noFill/>
                      <a:prstDash val="solid"/>
                      <a:round/>
                      <a:headEnd type="none" w="med" len="med"/>
                      <a:tailEnd type="none" w="med" len="med"/>
                    </a:lnB>
                  </a:tcPr>
                </a:tc>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b="1"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b="1" dirty="0" smtClean="0">
                          <a:effectLst/>
                        </a:rPr>
                        <a:t>Year ended December 31, 2017</a:t>
                      </a:r>
                    </a:p>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0" marR="51435" marT="0" marB="18288">
                    <a:solidFill>
                      <a:srgbClr val="00B0F0">
                        <a:alpha val="40000"/>
                      </a:srgbClr>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597759">
                <a:tc>
                  <a:txBody>
                    <a:bodyPr/>
                    <a:lstStyle/>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smtClean="0">
                          <a:effectLst/>
                        </a:rPr>
                        <a:t> (</a:t>
                      </a:r>
                      <a:r>
                        <a:rPr lang="en-US" sz="900" dirty="0">
                          <a:effectLst/>
                        </a:rPr>
                        <a:t>in thousands)</a:t>
                      </a:r>
                      <a:endParaRPr lang="en-US" sz="900" dirty="0">
                        <a:effectLst/>
                        <a:latin typeface="Times New Roman" panose="02020603050405020304" pitchFamily="18" charset="0"/>
                        <a:ea typeface="Times New Roman" panose="02020603050405020304" pitchFamily="18" charset="0"/>
                      </a:endParaRPr>
                    </a:p>
                  </a:txBody>
                  <a:tcPr marL="0" marR="51435" marT="0" marB="18288">
                    <a:lnT w="12700" cap="flat" cmpd="sng" algn="ctr">
                      <a:noFill/>
                      <a:prstDash val="solid"/>
                      <a:round/>
                      <a:headEnd type="none" w="med" len="med"/>
                      <a:tailEnd type="none" w="med" len="med"/>
                    </a:lnT>
                  </a:tcPr>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effectLst/>
                        <a:latin typeface="Times New Roman" panose="02020603050405020304" pitchFamily="18" charset="0"/>
                        <a:ea typeface="Times New Roman" panose="02020603050405020304" pitchFamily="18" charset="0"/>
                      </a:endParaRPr>
                    </a:p>
                  </a:txBody>
                  <a:tcPr marL="0" marR="51435" marT="0" marB="18288"/>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a:t>
                      </a:r>
                      <a:r>
                        <a:rPr lang="en-US" sz="900" dirty="0" smtClean="0">
                          <a:effectLst/>
                        </a:rPr>
                        <a:t>Composites*</a:t>
                      </a:r>
                      <a:endParaRPr lang="en-US" sz="900" dirty="0">
                        <a:effectLst/>
                        <a:latin typeface="Times New Roman" panose="02020603050405020304" pitchFamily="18" charset="0"/>
                        <a:ea typeface="Times New Roman" panose="02020603050405020304" pitchFamily="18" charset="0"/>
                      </a:endParaRPr>
                    </a:p>
                  </a:txBody>
                  <a:tcPr marL="0" marR="51435" marT="0" marB="18288"/>
                </a:tc>
                <a:tc>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endParaRP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t>
                      </a:r>
                      <a:r>
                        <a:rPr lang="en-US" sz="900" dirty="0" smtClean="0">
                          <a:effectLst/>
                        </a:rPr>
                        <a:t/>
                      </a:r>
                      <a:br>
                        <a:rPr lang="en-US" sz="900" dirty="0" smtClean="0">
                          <a:effectLst/>
                        </a:rPr>
                      </a:br>
                      <a:r>
                        <a:rPr lang="en-US" sz="900" dirty="0" smtClean="0">
                          <a:effectLst/>
                        </a:rPr>
                        <a:t>and </a:t>
                      </a:r>
                      <a:r>
                        <a:rPr lang="en-US" sz="900" dirty="0">
                          <a:effectLst/>
                        </a:rPr>
                        <a:t>other</a:t>
                      </a:r>
                      <a:endParaRPr lang="en-US" sz="900" dirty="0">
                        <a:effectLst/>
                        <a:latin typeface="Times New Roman" panose="02020603050405020304" pitchFamily="18" charset="0"/>
                        <a:ea typeface="Times New Roman" panose="02020603050405020304" pitchFamily="18" charset="0"/>
                      </a:endParaRPr>
                    </a:p>
                  </a:txBody>
                  <a:tcPr marL="0" marR="51435" marT="0" marB="18288"/>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Total </a:t>
                      </a:r>
                      <a:r>
                        <a:rPr lang="en-US" sz="900" dirty="0">
                          <a:effectLst/>
                        </a:rPr>
                        <a:t>Company</a:t>
                      </a:r>
                      <a:endParaRPr lang="en-US" sz="900" dirty="0">
                        <a:effectLst/>
                        <a:latin typeface="Times New Roman" panose="02020603050405020304" pitchFamily="18" charset="0"/>
                        <a:ea typeface="Times New Roman" panose="02020603050405020304" pitchFamily="18" charset="0"/>
                      </a:endParaRPr>
                    </a:p>
                  </a:txBody>
                  <a:tcPr marL="0" marR="51435" marT="0" marB="18288"/>
                </a:tc>
              </a:tr>
              <a:tr h="274938">
                <a:tc>
                  <a:txBody>
                    <a:bodyPr/>
                    <a:lstStyle/>
                    <a:p>
                      <a:pPr marL="0" marR="0">
                        <a:spcBef>
                          <a:spcPts val="0"/>
                        </a:spcBef>
                        <a:spcAft>
                          <a:spcPts val="0"/>
                        </a:spcAft>
                      </a:pPr>
                      <a:r>
                        <a:rPr lang="en-US" sz="900" b="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Operating </a:t>
                      </a:r>
                      <a:r>
                        <a:rPr lang="en-US" sz="9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income/(loss)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18288"/>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r>
                        <a:rPr lang="en-US" sz="900" kern="1200" dirty="0" smtClean="0">
                          <a:solidFill>
                            <a:schemeClr val="tx1"/>
                          </a:solidFill>
                          <a:effectLst/>
                          <a:latin typeface="+mn-lt"/>
                          <a:ea typeface="+mn-ea"/>
                          <a:cs typeface="+mn-cs"/>
                        </a:rPr>
                        <a:t>153,936</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r>
                        <a:rPr lang="en-US" sz="900" kern="1200" dirty="0" smtClean="0">
                          <a:solidFill>
                            <a:schemeClr val="tx1"/>
                          </a:solidFill>
                          <a:effectLst/>
                          <a:latin typeface="+mn-lt"/>
                          <a:ea typeface="+mn-ea"/>
                          <a:cs typeface="+mn-cs"/>
                        </a:rPr>
                        <a:t>31,657)</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$(46,128)</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$76,151</a:t>
                      </a:r>
                      <a:endParaRPr lang="en-US" sz="900" kern="1200" dirty="0">
                        <a:solidFill>
                          <a:schemeClr val="tx1"/>
                        </a:solidFill>
                        <a:effectLst/>
                        <a:latin typeface="+mn-lt"/>
                        <a:ea typeface="+mn-ea"/>
                        <a:cs typeface="+mn-cs"/>
                      </a:endParaRPr>
                    </a:p>
                  </a:txBody>
                  <a:tcPr marL="0" marR="68580" marT="0" marB="18288" anchor="ctr"/>
                </a:tc>
              </a:tr>
              <a:tr h="274938">
                <a:tc>
                  <a:txBody>
                    <a:bodyPr/>
                    <a:lstStyle/>
                    <a:p>
                      <a:pPr marL="0" marR="0">
                        <a:spcBef>
                          <a:spcPts val="0"/>
                        </a:spcBef>
                        <a:spcAft>
                          <a:spcPts val="0"/>
                        </a:spcAft>
                      </a:pPr>
                      <a:r>
                        <a:rPr lang="en-US"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Interest</a:t>
                      </a: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taxes, </a:t>
                      </a:r>
                      <a:r>
                        <a:rPr lang="en-US"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a:t>
                      </a:r>
                      <a:br>
                        <a:rPr lang="en-US"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9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income/expense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(43,566)</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(43,566)</a:t>
                      </a:r>
                      <a:endParaRPr lang="en-US" sz="900" kern="1200" dirty="0">
                        <a:solidFill>
                          <a:schemeClr val="tx1"/>
                        </a:solidFill>
                        <a:effectLst/>
                        <a:latin typeface="+mn-lt"/>
                        <a:ea typeface="+mn-ea"/>
                        <a:cs typeface="+mn-cs"/>
                      </a:endParaRPr>
                    </a:p>
                  </a:txBody>
                  <a:tcPr marL="0" marR="68580" marT="0" marB="18288" anchor="ctr"/>
                </a:tc>
              </a:tr>
              <a:tr h="274938">
                <a:tc>
                  <a:txBody>
                    <a:bodyPr/>
                    <a:lstStyle/>
                    <a:p>
                      <a:pPr marL="0" marR="0">
                        <a:spcBef>
                          <a:spcPts val="0"/>
                        </a:spcBef>
                        <a:spcAft>
                          <a:spcPts val="0"/>
                        </a:spcAft>
                      </a:pPr>
                      <a:r>
                        <a:rPr lang="en-US" sz="9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Net </a:t>
                      </a: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income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153,936</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(31,657)</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(89,694)</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32,585</a:t>
                      </a:r>
                      <a:endParaRPr lang="en-US" sz="900" kern="1200" dirty="0">
                        <a:solidFill>
                          <a:schemeClr val="tx1"/>
                        </a:solidFill>
                        <a:effectLst/>
                        <a:latin typeface="+mn-lt"/>
                        <a:ea typeface="+mn-ea"/>
                        <a:cs typeface="+mn-cs"/>
                      </a:endParaRPr>
                    </a:p>
                  </a:txBody>
                  <a:tcPr marL="0" marR="68580" marT="0" marB="18288" anchor="ctr"/>
                </a:tc>
              </a:tr>
              <a:tr h="274938">
                <a:tc>
                  <a:txBody>
                    <a:bodyPr/>
                    <a:lstStyle/>
                    <a:p>
                      <a:pPr marL="0" marR="0">
                        <a:spcBef>
                          <a:spcPts val="0"/>
                        </a:spcBef>
                        <a:spcAft>
                          <a:spcPts val="0"/>
                        </a:spcAft>
                      </a:pPr>
                      <a:r>
                        <a:rPr lang="en-US" sz="900" dirty="0" smtClean="0">
                          <a:effectLst/>
                        </a:rPr>
                        <a:t> Interest </a:t>
                      </a:r>
                      <a:r>
                        <a:rPr lang="en-US" sz="900" dirty="0">
                          <a:effectLst/>
                        </a:rPr>
                        <a:t>expense, net </a:t>
                      </a:r>
                      <a:endParaRPr lang="en-US" sz="900" dirty="0">
                        <a:effectLst/>
                        <a:latin typeface="Times New Roman" panose="02020603050405020304" pitchFamily="18" charset="0"/>
                        <a:ea typeface="Times New Roman" panose="02020603050405020304" pitchFamily="18" charset="0"/>
                      </a:endParaRPr>
                    </a:p>
                  </a:txBody>
                  <a:tcPr marL="0" marR="51435"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17,091</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17,091</a:t>
                      </a:r>
                      <a:endParaRPr lang="en-US" sz="900" kern="1200" dirty="0">
                        <a:solidFill>
                          <a:schemeClr val="tx1"/>
                        </a:solidFill>
                        <a:effectLst/>
                        <a:latin typeface="+mn-lt"/>
                        <a:ea typeface="+mn-ea"/>
                        <a:cs typeface="+mn-cs"/>
                      </a:endParaRPr>
                    </a:p>
                  </a:txBody>
                  <a:tcPr marL="0" marR="68580" marT="0" marB="18288" anchor="ctr"/>
                </a:tc>
              </a:tr>
              <a:tr h="274938">
                <a:tc>
                  <a:txBody>
                    <a:bodyPr/>
                    <a:lstStyle/>
                    <a:p>
                      <a:pPr marL="0" marR="0">
                        <a:spcBef>
                          <a:spcPts val="0"/>
                        </a:spcBef>
                        <a:spcAft>
                          <a:spcPts val="0"/>
                        </a:spcAft>
                      </a:pPr>
                      <a:r>
                        <a:rPr lang="en-US" sz="900" dirty="0" smtClean="0">
                          <a:effectLst/>
                        </a:rPr>
                        <a:t> Income </a:t>
                      </a:r>
                      <a:r>
                        <a:rPr lang="en-US" sz="900" dirty="0">
                          <a:effectLst/>
                        </a:rPr>
                        <a:t>tax </a:t>
                      </a:r>
                      <a:r>
                        <a:rPr lang="en-US" sz="900" dirty="0" smtClean="0">
                          <a:effectLst/>
                        </a:rPr>
                        <a:t>expense</a:t>
                      </a:r>
                      <a:endParaRPr lang="en-US" sz="900" dirty="0">
                        <a:effectLst/>
                        <a:latin typeface="Times New Roman" panose="02020603050405020304" pitchFamily="18" charset="0"/>
                        <a:ea typeface="Times New Roman" panose="02020603050405020304" pitchFamily="18" charset="0"/>
                      </a:endParaRPr>
                    </a:p>
                  </a:txBody>
                  <a:tcPr marL="0" marR="51435"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22,123</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22,123</a:t>
                      </a:r>
                      <a:endParaRPr lang="en-US" sz="900" kern="1200" dirty="0">
                        <a:solidFill>
                          <a:schemeClr val="tx1"/>
                        </a:solidFill>
                        <a:effectLst/>
                        <a:latin typeface="+mn-lt"/>
                        <a:ea typeface="+mn-ea"/>
                        <a:cs typeface="+mn-cs"/>
                      </a:endParaRPr>
                    </a:p>
                  </a:txBody>
                  <a:tcPr marL="0" marR="68580" marT="0" marB="18288" anchor="ctr"/>
                </a:tc>
              </a:tr>
              <a:tr h="274938">
                <a:tc>
                  <a:txBody>
                    <a:bodyPr/>
                    <a:lstStyle/>
                    <a:p>
                      <a:pPr marL="0" marR="0">
                        <a:spcBef>
                          <a:spcPts val="0"/>
                        </a:spcBef>
                        <a:spcAft>
                          <a:spcPts val="0"/>
                        </a:spcAft>
                      </a:pPr>
                      <a:r>
                        <a:rPr lang="en-US" sz="900" dirty="0" smtClean="0">
                          <a:effectLst/>
                        </a:rPr>
                        <a:t> Depreciation </a:t>
                      </a:r>
                      <a:r>
                        <a:rPr lang="en-US" sz="900" dirty="0">
                          <a:effectLst/>
                        </a:rPr>
                        <a:t>and amortization</a:t>
                      </a:r>
                      <a:endParaRPr lang="en-US" sz="900" dirty="0">
                        <a:effectLst/>
                        <a:latin typeface="Times New Roman" panose="02020603050405020304" pitchFamily="18" charset="0"/>
                        <a:ea typeface="Times New Roman" panose="02020603050405020304" pitchFamily="18" charset="0"/>
                      </a:endParaRPr>
                    </a:p>
                  </a:txBody>
                  <a:tcPr marL="0" marR="51435"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33,527</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33,533</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4,896</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71,956</a:t>
                      </a:r>
                      <a:endParaRPr lang="en-US" sz="900" kern="1200" dirty="0">
                        <a:solidFill>
                          <a:schemeClr val="tx1"/>
                        </a:solidFill>
                        <a:effectLst/>
                        <a:latin typeface="+mn-lt"/>
                        <a:ea typeface="+mn-ea"/>
                        <a:cs typeface="+mn-cs"/>
                      </a:endParaRPr>
                    </a:p>
                  </a:txBody>
                  <a:tcPr marL="0" marR="68580" marT="0" marB="18288" anchor="ctr"/>
                </a:tc>
              </a:tr>
              <a:tr h="274938">
                <a:tc>
                  <a:txBody>
                    <a:bodyPr/>
                    <a:lstStyle/>
                    <a:p>
                      <a:pPr marL="0" marR="0">
                        <a:spcBef>
                          <a:spcPts val="0"/>
                        </a:spcBef>
                        <a:spcAft>
                          <a:spcPts val="0"/>
                        </a:spcAft>
                      </a:pPr>
                      <a:r>
                        <a:rPr lang="en-US" sz="900" b="1" dirty="0" smtClean="0">
                          <a:effectLst/>
                        </a:rPr>
                        <a:t> EBITDA (non-GAAP)</a:t>
                      </a:r>
                      <a:endParaRPr lang="en-US" sz="900" b="1" dirty="0">
                        <a:effectLst/>
                        <a:latin typeface="Times New Roman" panose="02020603050405020304" pitchFamily="18" charset="0"/>
                        <a:ea typeface="Times New Roman" panose="02020603050405020304" pitchFamily="18" charset="0"/>
                      </a:endParaRPr>
                    </a:p>
                  </a:txBody>
                  <a:tcPr marL="0" marR="51435"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187,463</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1,876</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(45,584)</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143,755</a:t>
                      </a:r>
                      <a:endParaRPr lang="en-US" sz="900" kern="1200" dirty="0">
                        <a:solidFill>
                          <a:schemeClr val="tx1"/>
                        </a:solidFill>
                        <a:effectLst/>
                        <a:latin typeface="+mn-lt"/>
                        <a:ea typeface="+mn-ea"/>
                        <a:cs typeface="+mn-cs"/>
                      </a:endParaRPr>
                    </a:p>
                  </a:txBody>
                  <a:tcPr marL="0" marR="68580" marT="0" marB="18288" anchor="ctr"/>
                </a:tc>
              </a:tr>
              <a:tr h="274938">
                <a:tc>
                  <a:txBody>
                    <a:bodyPr/>
                    <a:lstStyle/>
                    <a:p>
                      <a:pPr marL="0" marR="0">
                        <a:spcBef>
                          <a:spcPts val="0"/>
                        </a:spcBef>
                        <a:spcAft>
                          <a:spcPts val="0"/>
                        </a:spcAft>
                      </a:pPr>
                      <a:r>
                        <a:rPr lang="en-US" sz="900" dirty="0" smtClean="0">
                          <a:effectLst/>
                        </a:rPr>
                        <a:t> Restructuring expenses, </a:t>
                      </a:r>
                      <a:r>
                        <a:rPr lang="en-US" sz="900" dirty="0">
                          <a:effectLst/>
                        </a:rPr>
                        <a:t>net</a:t>
                      </a:r>
                      <a:endParaRPr lang="en-US" sz="900" dirty="0">
                        <a:effectLst/>
                        <a:latin typeface="Times New Roman" panose="02020603050405020304" pitchFamily="18" charset="0"/>
                        <a:ea typeface="Times New Roman" panose="02020603050405020304" pitchFamily="18" charset="0"/>
                      </a:endParaRPr>
                    </a:p>
                  </a:txBody>
                  <a:tcPr marL="0" marR="51435"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3,429</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10,062</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13,491</a:t>
                      </a:r>
                      <a:endParaRPr lang="en-US" sz="900" kern="1200" dirty="0">
                        <a:solidFill>
                          <a:schemeClr val="tx1"/>
                        </a:solidFill>
                        <a:effectLst/>
                        <a:latin typeface="+mn-lt"/>
                        <a:ea typeface="+mn-ea"/>
                        <a:cs typeface="+mn-cs"/>
                      </a:endParaRPr>
                    </a:p>
                  </a:txBody>
                  <a:tcPr marL="0" marR="68580" marT="0" marB="18288" anchor="ctr"/>
                </a:tc>
              </a:tr>
              <a:tr h="276317">
                <a:tc>
                  <a:txBody>
                    <a:bodyPr/>
                    <a:lstStyle/>
                    <a:p>
                      <a:pPr marL="0" marR="0">
                        <a:spcBef>
                          <a:spcPts val="0"/>
                        </a:spcBef>
                        <a:spcAft>
                          <a:spcPts val="0"/>
                        </a:spcAft>
                      </a:pPr>
                      <a:r>
                        <a:rPr lang="en-US" sz="900" dirty="0" smtClean="0">
                          <a:effectLst/>
                        </a:rPr>
                        <a:t> Foreign </a:t>
                      </a:r>
                      <a:r>
                        <a:rPr lang="en-US" sz="900" dirty="0">
                          <a:effectLst/>
                        </a:rPr>
                        <a:t>currency </a:t>
                      </a:r>
                      <a:r>
                        <a:rPr lang="en-US" sz="900" dirty="0" smtClean="0">
                          <a:effectLst/>
                        </a:rPr>
                        <a:t>revaluation</a:t>
                      </a:r>
                      <a:br>
                        <a:rPr lang="en-US" sz="900" dirty="0" smtClean="0">
                          <a:effectLst/>
                        </a:rPr>
                      </a:br>
                      <a:r>
                        <a:rPr lang="en-US" sz="900" dirty="0" smtClean="0">
                          <a:effectLst/>
                        </a:rPr>
                        <a:t> (gains)/losses</a:t>
                      </a:r>
                      <a:endParaRPr lang="en-US" sz="900" dirty="0">
                        <a:effectLst/>
                        <a:latin typeface="Times New Roman" panose="02020603050405020304" pitchFamily="18" charset="0"/>
                        <a:ea typeface="Times New Roman" panose="02020603050405020304" pitchFamily="18" charset="0"/>
                      </a:endParaRPr>
                    </a:p>
                  </a:txBody>
                  <a:tcPr marL="0" marR="51435"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3,903</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214</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4,644</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8,761</a:t>
                      </a:r>
                      <a:endParaRPr lang="en-US" sz="900" kern="1200" dirty="0">
                        <a:solidFill>
                          <a:schemeClr val="tx1"/>
                        </a:solidFill>
                        <a:effectLst/>
                        <a:latin typeface="+mn-lt"/>
                        <a:ea typeface="+mn-ea"/>
                        <a:cs typeface="+mn-cs"/>
                      </a:endParaRPr>
                    </a:p>
                  </a:txBody>
                  <a:tcPr marL="0" marR="68580" marT="0" marB="18288" anchor="ctr"/>
                </a:tc>
              </a:tr>
              <a:tr h="258861">
                <a:tc>
                  <a:txBody>
                    <a:bodyPr/>
                    <a:lstStyle/>
                    <a:p>
                      <a:pPr marL="0" marR="0" algn="l"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Write-off of inventory</a:t>
                      </a:r>
                      <a:r>
                        <a:rPr lang="en-US" sz="900" kern="1200" baseline="0" dirty="0" smtClean="0">
                          <a:solidFill>
                            <a:schemeClr val="tx1"/>
                          </a:solidFill>
                          <a:effectLst/>
                          <a:latin typeface="+mn-lt"/>
                          <a:ea typeface="+mn-ea"/>
                          <a:cs typeface="+mn-cs"/>
                        </a:rPr>
                        <a:t> </a:t>
                      </a:r>
                      <a:r>
                        <a:rPr lang="en-US" sz="900" kern="1200" baseline="0" smtClean="0">
                          <a:solidFill>
                            <a:schemeClr val="tx1"/>
                          </a:solidFill>
                          <a:effectLst/>
                          <a:latin typeface="+mn-lt"/>
                          <a:ea typeface="+mn-ea"/>
                          <a:cs typeface="+mn-cs"/>
                        </a:rPr>
                        <a:t>in discontinued </a:t>
                      </a:r>
                      <a:r>
                        <a:rPr lang="en-US" sz="900" kern="1200" baseline="0" dirty="0" smtClean="0">
                          <a:solidFill>
                            <a:schemeClr val="tx1"/>
                          </a:solidFill>
                          <a:effectLst/>
                          <a:latin typeface="+mn-lt"/>
                          <a:ea typeface="+mn-ea"/>
                          <a:cs typeface="+mn-cs"/>
                        </a:rPr>
                        <a:t/>
                      </a:r>
                      <a:br>
                        <a:rPr lang="en-US" sz="900" kern="1200" baseline="0" dirty="0" smtClean="0">
                          <a:solidFill>
                            <a:schemeClr val="tx1"/>
                          </a:solidFill>
                          <a:effectLst/>
                          <a:latin typeface="+mn-lt"/>
                          <a:ea typeface="+mn-ea"/>
                          <a:cs typeface="+mn-cs"/>
                        </a:rPr>
                      </a:br>
                      <a:r>
                        <a:rPr lang="en-US" sz="900" kern="1200" baseline="0" dirty="0" smtClean="0">
                          <a:solidFill>
                            <a:schemeClr val="tx1"/>
                          </a:solidFill>
                          <a:effectLst/>
                          <a:latin typeface="+mn-lt"/>
                          <a:ea typeface="+mn-ea"/>
                          <a:cs typeface="+mn-cs"/>
                        </a:rPr>
                        <a:t> product line in 2017 </a:t>
                      </a:r>
                      <a:r>
                        <a:rPr lang="en-US" sz="900" kern="1200" dirty="0" smtClean="0">
                          <a:solidFill>
                            <a:schemeClr val="tx1"/>
                          </a:solidFill>
                          <a:effectLst/>
                          <a:latin typeface="+mn-lt"/>
                          <a:ea typeface="+mn-ea"/>
                          <a:cs typeface="+mn-cs"/>
                        </a:rPr>
                        <a:t>/ Acquisition </a:t>
                      </a:r>
                      <a:br>
                        <a:rPr lang="en-US" sz="900" kern="1200" dirty="0" smtClean="0">
                          <a:solidFill>
                            <a:schemeClr val="tx1"/>
                          </a:solidFill>
                          <a:effectLst/>
                          <a:latin typeface="+mn-lt"/>
                          <a:ea typeface="+mn-ea"/>
                          <a:cs typeface="+mn-cs"/>
                        </a:rPr>
                      </a:br>
                      <a:r>
                        <a:rPr lang="en-US" sz="900" kern="1200" dirty="0" smtClean="0">
                          <a:solidFill>
                            <a:schemeClr val="tx1"/>
                          </a:solidFill>
                          <a:effectLst/>
                          <a:latin typeface="+mn-lt"/>
                          <a:ea typeface="+mn-ea"/>
                          <a:cs typeface="+mn-cs"/>
                        </a:rPr>
                        <a:t> expenses in 2016</a:t>
                      </a:r>
                      <a:endParaRPr lang="en-US" sz="900" kern="1200" dirty="0">
                        <a:solidFill>
                          <a:schemeClr val="tx1"/>
                        </a:solidFill>
                        <a:effectLst/>
                        <a:latin typeface="+mn-lt"/>
                        <a:ea typeface="+mn-ea"/>
                        <a:cs typeface="+mn-cs"/>
                      </a:endParaRPr>
                    </a:p>
                  </a:txBody>
                  <a:tcPr marL="0" marR="51435"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2,800</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2,800</a:t>
                      </a:r>
                      <a:endParaRPr lang="en-US" sz="900" kern="1200" dirty="0">
                        <a:solidFill>
                          <a:schemeClr val="tx1"/>
                        </a:solidFill>
                        <a:effectLst/>
                        <a:latin typeface="+mn-lt"/>
                        <a:ea typeface="+mn-ea"/>
                        <a:cs typeface="+mn-cs"/>
                      </a:endParaRPr>
                    </a:p>
                  </a:txBody>
                  <a:tcPr marL="0" marR="68580" marT="0" marB="18288" anchor="ctr"/>
                </a:tc>
              </a:tr>
              <a:tr h="258861">
                <a:tc>
                  <a:txBody>
                    <a:bodyPr/>
                    <a:lstStyle/>
                    <a:p>
                      <a:pPr marL="0" marR="0">
                        <a:spcBef>
                          <a:spcPts val="0"/>
                        </a:spcBef>
                        <a:spcAft>
                          <a:spcPts val="0"/>
                        </a:spcAft>
                      </a:pPr>
                      <a:r>
                        <a:rPr lang="en-US" sz="900" dirty="0" smtClean="0">
                          <a:effectLst/>
                        </a:rPr>
                        <a:t> Pretax loss/(income) </a:t>
                      </a:r>
                      <a:r>
                        <a:rPr lang="en-US" sz="900" dirty="0">
                          <a:effectLst/>
                        </a:rPr>
                        <a:t>attributable to </a:t>
                      </a:r>
                      <a:r>
                        <a:rPr lang="en-US" sz="900" dirty="0" smtClean="0">
                          <a:effectLst/>
                        </a:rPr>
                        <a:t/>
                      </a:r>
                      <a:br>
                        <a:rPr lang="en-US" sz="900" dirty="0" smtClean="0">
                          <a:effectLst/>
                        </a:rPr>
                      </a:br>
                      <a:r>
                        <a:rPr lang="en-US" sz="900" dirty="0" smtClean="0">
                          <a:effectLst/>
                        </a:rPr>
                        <a:t> non-controlling </a:t>
                      </a:r>
                      <a:r>
                        <a:rPr lang="en-US" sz="900" dirty="0">
                          <a:effectLst/>
                        </a:rPr>
                        <a:t>interest in ASC</a:t>
                      </a:r>
                      <a:endParaRPr lang="en-US" sz="900" dirty="0">
                        <a:effectLst/>
                        <a:latin typeface="Times New Roman" panose="02020603050405020304" pitchFamily="18" charset="0"/>
                        <a:ea typeface="Times New Roman" panose="02020603050405020304" pitchFamily="18" charset="0"/>
                      </a:endParaRPr>
                    </a:p>
                  </a:txBody>
                  <a:tcPr marL="0" marR="51435"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0" marR="68580" marT="0" marB="18288" anchor="ctr">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567</a:t>
                      </a:r>
                      <a:endParaRPr lang="en-US" sz="900" kern="1200" dirty="0">
                        <a:solidFill>
                          <a:schemeClr val="tx1"/>
                        </a:solidFill>
                        <a:effectLst/>
                        <a:latin typeface="+mn-lt"/>
                        <a:ea typeface="+mn-ea"/>
                        <a:cs typeface="+mn-cs"/>
                      </a:endParaRPr>
                    </a:p>
                  </a:txBody>
                  <a:tcPr marL="0" marR="68580" marT="0" marB="18288" anchor="ctr">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0" marR="68580" marT="0" marB="18288" anchor="ctr">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567</a:t>
                      </a:r>
                      <a:endParaRPr lang="en-US" sz="900" kern="1200" dirty="0">
                        <a:solidFill>
                          <a:schemeClr val="tx1"/>
                        </a:solidFill>
                        <a:effectLst/>
                        <a:latin typeface="+mn-lt"/>
                        <a:ea typeface="+mn-ea"/>
                        <a:cs typeface="+mn-cs"/>
                      </a:endParaRPr>
                    </a:p>
                  </a:txBody>
                  <a:tcPr marL="0" marR="68580" marT="0" marB="18288" anchor="ctr">
                    <a:lnB w="38100" cap="flat" cmpd="sng" algn="ctr">
                      <a:solidFill>
                        <a:schemeClr val="tx1"/>
                      </a:solidFill>
                      <a:prstDash val="solid"/>
                      <a:round/>
                      <a:headEnd type="none" w="med" len="med"/>
                      <a:tailEnd type="none" w="med" len="med"/>
                    </a:lnB>
                  </a:tcPr>
                </a:tc>
              </a:tr>
              <a:tr h="274938">
                <a:tc>
                  <a:txBody>
                    <a:bodyPr/>
                    <a:lstStyle/>
                    <a:p>
                      <a:pPr marL="0" marR="0">
                        <a:spcBef>
                          <a:spcPts val="0"/>
                        </a:spcBef>
                        <a:spcAft>
                          <a:spcPts val="0"/>
                        </a:spcAft>
                      </a:pPr>
                      <a:r>
                        <a:rPr lang="en-US" sz="900" b="1" dirty="0" smtClean="0">
                          <a:effectLst/>
                        </a:rPr>
                        <a:t> Adjusted EBITDA (non-GAAP)</a:t>
                      </a:r>
                      <a:endParaRPr lang="en-US" sz="900" b="1" dirty="0">
                        <a:effectLst/>
                        <a:latin typeface="Times New Roman" panose="02020603050405020304" pitchFamily="18" charset="0"/>
                        <a:ea typeface="Times New Roman" panose="02020603050405020304" pitchFamily="18" charset="0"/>
                      </a:endParaRPr>
                    </a:p>
                  </a:txBody>
                  <a:tcPr marL="0" marR="51435"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r>
                        <a:rPr lang="en-US" sz="900" kern="1200" dirty="0" smtClean="0">
                          <a:solidFill>
                            <a:schemeClr val="tx1"/>
                          </a:solidFill>
                          <a:effectLst/>
                          <a:latin typeface="+mn-lt"/>
                          <a:ea typeface="+mn-ea"/>
                          <a:cs typeface="+mn-cs"/>
                        </a:rPr>
                        <a:t>194,795</a:t>
                      </a:r>
                      <a:endParaRPr lang="en-US" sz="900" kern="1200" dirty="0">
                        <a:solidFill>
                          <a:schemeClr val="tx1"/>
                        </a:solidFill>
                        <a:effectLst/>
                        <a:latin typeface="+mn-lt"/>
                        <a:ea typeface="+mn-ea"/>
                        <a:cs typeface="+mn-cs"/>
                      </a:endParaRPr>
                    </a:p>
                  </a:txBody>
                  <a:tcPr marL="0" marR="68580" marT="0" marB="18288"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$15,519</a:t>
                      </a:r>
                      <a:endParaRPr lang="en-US" sz="900" kern="1200" dirty="0">
                        <a:solidFill>
                          <a:schemeClr val="tx1"/>
                        </a:solidFill>
                        <a:effectLst/>
                        <a:latin typeface="+mn-lt"/>
                        <a:ea typeface="+mn-ea"/>
                        <a:cs typeface="+mn-cs"/>
                      </a:endParaRPr>
                    </a:p>
                  </a:txBody>
                  <a:tcPr marL="0" marR="68580" marT="0" marB="18288"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$(40,940)</a:t>
                      </a:r>
                      <a:endParaRPr lang="en-US" sz="900" kern="1200" dirty="0">
                        <a:solidFill>
                          <a:schemeClr val="tx1"/>
                        </a:solidFill>
                        <a:effectLst/>
                        <a:latin typeface="+mn-lt"/>
                        <a:ea typeface="+mn-ea"/>
                        <a:cs typeface="+mn-cs"/>
                      </a:endParaRPr>
                    </a:p>
                  </a:txBody>
                  <a:tcPr marL="0" marR="68580" marT="0" marB="18288"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r>
                        <a:rPr lang="en-US" sz="900" kern="1200" dirty="0" smtClean="0">
                          <a:solidFill>
                            <a:schemeClr val="tx1"/>
                          </a:solidFill>
                          <a:effectLst/>
                          <a:latin typeface="+mn-lt"/>
                          <a:ea typeface="+mn-ea"/>
                          <a:cs typeface="+mn-cs"/>
                        </a:rPr>
                        <a:t>169,374</a:t>
                      </a:r>
                      <a:endParaRPr lang="en-US" sz="900" kern="1200" dirty="0">
                        <a:solidFill>
                          <a:schemeClr val="tx1"/>
                        </a:solidFill>
                        <a:effectLst/>
                        <a:latin typeface="+mn-lt"/>
                        <a:ea typeface="+mn-ea"/>
                        <a:cs typeface="+mn-cs"/>
                      </a:endParaRPr>
                    </a:p>
                  </a:txBody>
                  <a:tcPr marL="0" marR="68580" marT="0" marB="18288"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147259490"/>
              </p:ext>
            </p:extLst>
          </p:nvPr>
        </p:nvGraphicFramePr>
        <p:xfrm>
          <a:off x="5521997" y="1122448"/>
          <a:ext cx="2994330" cy="4551783"/>
        </p:xfrm>
        <a:graphic>
          <a:graphicData uri="http://schemas.openxmlformats.org/drawingml/2006/table">
            <a:tbl>
              <a:tblPr firstRow="1" firstCol="1" bandRow="1">
                <a:tableStyleId>{5940675A-B579-460E-94D1-54222C63F5DA}</a:tableStyleId>
              </a:tblPr>
              <a:tblGrid>
                <a:gridCol w="757601"/>
                <a:gridCol w="800893"/>
                <a:gridCol w="707095"/>
                <a:gridCol w="728741"/>
              </a:tblGrid>
              <a:tr h="449177">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b="1"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b="1" dirty="0" smtClean="0">
                          <a:effectLst/>
                        </a:rPr>
                        <a:t>Year ended December 31, 2016</a:t>
                      </a:r>
                    </a:p>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B0F0">
                        <a:alpha val="40000"/>
                      </a:srgbClr>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591130">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Composites</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Total Company</a:t>
                      </a: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277091">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152,529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15,363)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$(45,390)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$91,776</a:t>
                      </a:r>
                      <a:endParaRPr lang="en-US" sz="900" kern="1200" dirty="0">
                        <a:solidFill>
                          <a:schemeClr val="tx1"/>
                        </a:solidFill>
                        <a:effectLst/>
                        <a:latin typeface="+mn-lt"/>
                        <a:ea typeface="+mn-ea"/>
                        <a:cs typeface="+mn-cs"/>
                      </a:endParaRPr>
                    </a:p>
                  </a:txBody>
                  <a:tcPr marL="68580" marR="68580" marT="0" marB="0" anchor="ctr"/>
                </a:tc>
              </a:tr>
              <a:tr h="289579">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(38,964)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(38,964)</a:t>
                      </a:r>
                      <a:endParaRPr lang="en-US" sz="900" kern="1200" dirty="0">
                        <a:solidFill>
                          <a:schemeClr val="tx1"/>
                        </a:solidFill>
                        <a:effectLst/>
                        <a:latin typeface="+mn-lt"/>
                        <a:ea typeface="+mn-ea"/>
                        <a:cs typeface="+mn-cs"/>
                      </a:endParaRPr>
                    </a:p>
                  </a:txBody>
                  <a:tcPr marL="68580" marR="68580" marT="0" marB="0" anchor="ctr"/>
                </a:tc>
              </a:tr>
              <a:tr h="274749">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152,529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15,363)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(84,354)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52,812</a:t>
                      </a:r>
                      <a:endParaRPr lang="en-US" sz="900" kern="1200" dirty="0">
                        <a:solidFill>
                          <a:schemeClr val="tx1"/>
                        </a:solidFill>
                        <a:effectLst/>
                        <a:latin typeface="+mn-lt"/>
                        <a:ea typeface="+mn-ea"/>
                        <a:cs typeface="+mn-cs"/>
                      </a:endParaRPr>
                    </a:p>
                  </a:txBody>
                  <a:tcPr marL="68580" marR="68580" marT="0" marB="0" anchor="ctr"/>
                </a:tc>
              </a:tr>
              <a:tr h="274750">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13,464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13,464</a:t>
                      </a:r>
                      <a:endParaRPr lang="en-US" sz="900" kern="1200" dirty="0">
                        <a:solidFill>
                          <a:schemeClr val="tx1"/>
                        </a:solidFill>
                        <a:effectLst/>
                        <a:latin typeface="+mn-lt"/>
                        <a:ea typeface="+mn-ea"/>
                        <a:cs typeface="+mn-cs"/>
                      </a:endParaRPr>
                    </a:p>
                  </a:txBody>
                  <a:tcPr marL="68580" marR="68580" marT="0" marB="0" anchor="ctr"/>
                </a:tc>
              </a:tr>
              <a:tr h="283260">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25,454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25,454</a:t>
                      </a:r>
                      <a:endParaRPr lang="en-US" sz="900" kern="1200" dirty="0">
                        <a:solidFill>
                          <a:schemeClr val="tx1"/>
                        </a:solidFill>
                        <a:effectLst/>
                        <a:latin typeface="+mn-lt"/>
                        <a:ea typeface="+mn-ea"/>
                        <a:cs typeface="+mn-cs"/>
                      </a:endParaRPr>
                    </a:p>
                  </a:txBody>
                  <a:tcPr marL="68580" marR="68580" marT="0" marB="0" anchor="ctr"/>
                </a:tc>
              </a:tr>
              <a:tr h="273453">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36,428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24,211    </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6,822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67,461</a:t>
                      </a:r>
                      <a:endParaRPr lang="en-US" sz="900" kern="1200" dirty="0">
                        <a:solidFill>
                          <a:schemeClr val="tx1"/>
                        </a:solidFill>
                        <a:effectLst/>
                        <a:latin typeface="+mn-lt"/>
                        <a:ea typeface="+mn-ea"/>
                        <a:cs typeface="+mn-cs"/>
                      </a:endParaRPr>
                    </a:p>
                  </a:txBody>
                  <a:tcPr marL="68580" marR="68580" marT="0" marB="0" anchor="ctr"/>
                </a:tc>
              </a:tr>
              <a:tr h="276046">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188,957</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8,848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(38,614)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159,191</a:t>
                      </a:r>
                      <a:endParaRPr lang="en-US" sz="900" kern="1200" dirty="0">
                        <a:solidFill>
                          <a:schemeClr val="tx1"/>
                        </a:solidFill>
                        <a:effectLst/>
                        <a:latin typeface="+mn-lt"/>
                        <a:ea typeface="+mn-ea"/>
                        <a:cs typeface="+mn-cs"/>
                      </a:endParaRPr>
                    </a:p>
                  </a:txBody>
                  <a:tcPr marL="68580" marR="68580" marT="0" marB="0" anchor="ctr"/>
                </a:tc>
              </a:tr>
              <a:tr h="274749">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6,069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2,314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(7)</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8,376</a:t>
                      </a:r>
                      <a:endParaRPr lang="en-US" sz="900" kern="1200" dirty="0">
                        <a:solidFill>
                          <a:schemeClr val="tx1"/>
                        </a:solidFill>
                        <a:effectLst/>
                        <a:latin typeface="+mn-lt"/>
                        <a:ea typeface="+mn-ea"/>
                        <a:cs typeface="+mn-cs"/>
                      </a:endParaRPr>
                    </a:p>
                  </a:txBody>
                  <a:tcPr marL="68580" marR="68580" marT="0" marB="0" anchor="ctr"/>
                </a:tc>
              </a:tr>
              <a:tr h="288935">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(404)</a:t>
                      </a:r>
                      <a:endParaRPr lang="en-US" sz="900" kern="1200" dirty="0">
                        <a:solidFill>
                          <a:schemeClr val="tx1"/>
                        </a:solidFill>
                        <a:effectLst/>
                        <a:latin typeface="+mn-lt"/>
                        <a:ea typeface="+mn-ea"/>
                        <a:cs typeface="+mn-cs"/>
                      </a:endParaRP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16</a:t>
                      </a:r>
                      <a:endParaRPr lang="en-US" sz="900" kern="1200" dirty="0">
                        <a:solidFill>
                          <a:schemeClr val="tx1"/>
                        </a:solidFill>
                        <a:effectLst/>
                        <a:latin typeface="+mn-lt"/>
                        <a:ea typeface="+mn-ea"/>
                        <a:cs typeface="+mn-cs"/>
                      </a:endParaRP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(3,525)</a:t>
                      </a:r>
                      <a:endParaRPr lang="en-US" sz="900" kern="1200" dirty="0">
                        <a:solidFill>
                          <a:schemeClr val="tx1"/>
                        </a:solidFill>
                        <a:effectLst/>
                        <a:latin typeface="+mn-lt"/>
                        <a:ea typeface="+mn-ea"/>
                        <a:cs typeface="+mn-cs"/>
                      </a:endParaRP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(3,913)</a:t>
                      </a:r>
                      <a:endParaRPr lang="en-US" sz="900" kern="1200" dirty="0">
                        <a:solidFill>
                          <a:schemeClr val="tx1"/>
                        </a:solidFill>
                        <a:effectLst/>
                        <a:latin typeface="+mn-lt"/>
                        <a:ea typeface="+mn-ea"/>
                        <a:cs typeface="+mn-cs"/>
                      </a:endParaRPr>
                    </a:p>
                  </a:txBody>
                  <a:tcPr marL="68580" marR="68580" marT="0" marB="0" anchor="ctr">
                    <a:noFill/>
                  </a:tcPr>
                </a:tc>
              </a:tr>
              <a:tr h="429370">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5,367</a:t>
                      </a:r>
                      <a:endParaRPr lang="en-US" sz="900" kern="1200" dirty="0">
                        <a:solidFill>
                          <a:schemeClr val="tx1"/>
                        </a:solidFill>
                        <a:effectLst/>
                        <a:latin typeface="+mn-lt"/>
                        <a:ea typeface="+mn-ea"/>
                        <a:cs typeface="+mn-cs"/>
                      </a:endParaRP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5,367</a:t>
                      </a:r>
                    </a:p>
                  </a:txBody>
                  <a:tcPr marL="68580" marR="68580" marT="0" marB="0" anchor="ctr">
                    <a:noFill/>
                  </a:tcPr>
                </a:tc>
              </a:tr>
              <a:tr h="291921">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lnB w="381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(125)</a:t>
                      </a:r>
                      <a:endParaRPr lang="en-US" sz="900" kern="1200" dirty="0">
                        <a:solidFill>
                          <a:schemeClr val="tx1"/>
                        </a:solidFill>
                        <a:effectLst/>
                        <a:latin typeface="+mn-lt"/>
                        <a:ea typeface="+mn-ea"/>
                        <a:cs typeface="+mn-cs"/>
                      </a:endParaRPr>
                    </a:p>
                  </a:txBody>
                  <a:tcPr marL="68580" marR="68580" marT="0" marB="0" anchor="ctr">
                    <a:lnB w="381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lnB w="381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(125)</a:t>
                      </a:r>
                      <a:endParaRPr lang="en-US" sz="900" kern="1200" dirty="0">
                        <a:solidFill>
                          <a:schemeClr val="tx1"/>
                        </a:solidFill>
                        <a:effectLst/>
                        <a:latin typeface="+mn-lt"/>
                        <a:ea typeface="+mn-ea"/>
                        <a:cs typeface="+mn-cs"/>
                      </a:endParaRPr>
                    </a:p>
                  </a:txBody>
                  <a:tcPr marL="68580" marR="68580" marT="0" marB="0" anchor="ctr">
                    <a:lnB w="38100" cap="flat" cmpd="sng" algn="ctr">
                      <a:solidFill>
                        <a:schemeClr val="tx1"/>
                      </a:solidFill>
                      <a:prstDash val="solid"/>
                      <a:round/>
                      <a:headEnd type="none" w="med" len="med"/>
                      <a:tailEnd type="none" w="med" len="med"/>
                    </a:lnB>
                    <a:noFill/>
                  </a:tcPr>
                </a:tc>
              </a:tr>
              <a:tr h="277573">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194,622</a:t>
                      </a:r>
                      <a:endParaRPr lang="en-US" sz="900" kern="1200" dirty="0">
                        <a:solidFill>
                          <a:schemeClr val="tx1"/>
                        </a:solidFill>
                        <a:effectLst/>
                        <a:latin typeface="+mn-lt"/>
                        <a:ea typeface="+mn-ea"/>
                        <a:cs typeface="+mn-cs"/>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16,420</a:t>
                      </a:r>
                      <a:endParaRPr lang="en-US" sz="900" kern="1200" dirty="0">
                        <a:solidFill>
                          <a:schemeClr val="tx1"/>
                        </a:solidFill>
                        <a:effectLst/>
                        <a:latin typeface="+mn-lt"/>
                        <a:ea typeface="+mn-ea"/>
                        <a:cs typeface="+mn-cs"/>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$(42,146)</a:t>
                      </a:r>
                      <a:endParaRPr lang="en-US" sz="900" kern="1200" dirty="0">
                        <a:solidFill>
                          <a:schemeClr val="tx1"/>
                        </a:solidFill>
                        <a:effectLst/>
                        <a:latin typeface="+mn-lt"/>
                        <a:ea typeface="+mn-ea"/>
                        <a:cs typeface="+mn-cs"/>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168,896</a:t>
                      </a:r>
                      <a:endParaRPr lang="en-US" sz="900" kern="1200" dirty="0">
                        <a:solidFill>
                          <a:schemeClr val="tx1"/>
                        </a:solidFill>
                        <a:effectLst/>
                        <a:latin typeface="+mn-lt"/>
                        <a:ea typeface="+mn-ea"/>
                        <a:cs typeface="+mn-cs"/>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0" name="TextBox 9"/>
          <p:cNvSpPr txBox="1"/>
          <p:nvPr/>
        </p:nvSpPr>
        <p:spPr>
          <a:xfrm>
            <a:off x="381568" y="5661493"/>
            <a:ext cx="4127172" cy="369332"/>
          </a:xfrm>
          <a:prstGeom prst="rect">
            <a:avLst/>
          </a:prstGeom>
          <a:noFill/>
        </p:spPr>
        <p:txBody>
          <a:bodyPr wrap="square" rtlCol="0">
            <a:spAutoFit/>
          </a:bodyPr>
          <a:lstStyle/>
          <a:p>
            <a:r>
              <a:rPr lang="en-US" dirty="0" smtClean="0"/>
              <a:t>* </a:t>
            </a:r>
            <a:r>
              <a:rPr lang="en-US" sz="1000" dirty="0" smtClean="0"/>
              <a:t>Includes Q2 charge of $15.8 million for AEC contract revisions</a:t>
            </a:r>
            <a:endParaRPr lang="en-US" sz="1000" dirty="0"/>
          </a:p>
        </p:txBody>
      </p:sp>
    </p:spTree>
    <p:extLst>
      <p:ext uri="{BB962C8B-B14F-4D97-AF65-F5344CB8AC3E}">
        <p14:creationId xmlns:p14="http://schemas.microsoft.com/office/powerpoint/2010/main" val="1606031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5176571" y="344110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4278324" y="6327381"/>
            <a:ext cx="440513" cy="307777"/>
          </a:xfrm>
          <a:prstGeom prst="rect">
            <a:avLst/>
          </a:prstGeom>
          <a:noFill/>
        </p:spPr>
        <p:txBody>
          <a:bodyPr wrap="square" rtlCol="0">
            <a:spAutoFit/>
          </a:bodyPr>
          <a:lstStyle/>
          <a:p>
            <a:pPr algn="ctr"/>
            <a:r>
              <a:rPr lang="en-US" sz="1400" dirty="0"/>
              <a:t>7</a:t>
            </a:r>
          </a:p>
        </p:txBody>
      </p:sp>
      <p:sp>
        <p:nvSpPr>
          <p:cNvPr id="7" name="Title 1"/>
          <p:cNvSpPr>
            <a:spLocks noGrp="1"/>
          </p:cNvSpPr>
          <p:nvPr>
            <p:ph type="title"/>
          </p:nvPr>
        </p:nvSpPr>
        <p:spPr>
          <a:xfrm>
            <a:off x="457200" y="274638"/>
            <a:ext cx="8229600" cy="1143000"/>
          </a:xfrm>
        </p:spPr>
        <p:txBody>
          <a:bodyPr/>
          <a:lstStyle/>
          <a:p>
            <a:pPr algn="ctr"/>
            <a:r>
              <a:rPr lang="en-US" sz="4000" dirty="0" smtClean="0"/>
              <a:t>Earnings</a:t>
            </a:r>
            <a:r>
              <a:rPr lang="en-US" dirty="0" smtClean="0"/>
              <a:t> Per Share</a:t>
            </a:r>
            <a:endParaRPr lang="en-US" dirty="0"/>
          </a:p>
        </p:txBody>
      </p:sp>
      <p:cxnSp>
        <p:nvCxnSpPr>
          <p:cNvPr id="9" name="Straight Connector 8"/>
          <p:cNvCxnSpPr>
            <a:cxnSpLocks noChangeShapeType="1"/>
          </p:cNvCxnSpPr>
          <p:nvPr/>
        </p:nvCxnSpPr>
        <p:spPr bwMode="auto">
          <a:xfrm>
            <a:off x="5176571" y="344110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aphicFrame>
        <p:nvGraphicFramePr>
          <p:cNvPr id="11" name="Table 10"/>
          <p:cNvGraphicFramePr>
            <a:graphicFrameLocks noGrp="1"/>
          </p:cNvGraphicFramePr>
          <p:nvPr>
            <p:extLst>
              <p:ext uri="{D42A27DB-BD31-4B8C-83A1-F6EECF244321}">
                <p14:modId xmlns:p14="http://schemas.microsoft.com/office/powerpoint/2010/main" val="188224586"/>
              </p:ext>
            </p:extLst>
          </p:nvPr>
        </p:nvGraphicFramePr>
        <p:xfrm>
          <a:off x="1440707" y="1261152"/>
          <a:ext cx="6221965" cy="4393659"/>
        </p:xfrm>
        <a:graphic>
          <a:graphicData uri="http://schemas.openxmlformats.org/drawingml/2006/table">
            <a:tbl>
              <a:tblPr firstRow="1" firstCol="1" bandRow="1">
                <a:tableStyleId>{5940675A-B579-460E-94D1-54222C63F5DA}</a:tableStyleId>
              </a:tblPr>
              <a:tblGrid>
                <a:gridCol w="3388355"/>
                <a:gridCol w="767066"/>
                <a:gridCol w="676656"/>
                <a:gridCol w="731520"/>
                <a:gridCol w="658368"/>
              </a:tblGrid>
              <a:tr h="1000892">
                <a:tc>
                  <a:txBody>
                    <a:bodyPr/>
                    <a:lstStyle/>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r>
                        <a:rPr lang="en-US" sz="1400" dirty="0" smtClean="0">
                          <a:effectLst/>
                        </a:rPr>
                        <a:t>Per share amounts (Basic)</a:t>
                      </a:r>
                      <a:endParaRPr lang="en-US" sz="1400" dirty="0">
                        <a:effectLst/>
                      </a:endParaRPr>
                    </a:p>
                  </a:txBody>
                  <a:tcPr marL="51435" marR="51435" marT="0" marB="0">
                    <a:solidFill>
                      <a:srgbClr val="00B0F0">
                        <a:alpha val="40000"/>
                      </a:srgbClr>
                    </a:solidFill>
                  </a:tcPr>
                </a:tc>
                <a:tc gridSpan="2">
                  <a:txBody>
                    <a:bodyPr/>
                    <a:lstStyle/>
                    <a:p>
                      <a:pPr marL="0" marR="0" algn="ctr">
                        <a:spcBef>
                          <a:spcPts val="0"/>
                        </a:spcBef>
                        <a:spcAft>
                          <a:spcPts val="0"/>
                        </a:spcAft>
                      </a:pPr>
                      <a:r>
                        <a:rPr lang="en-US" sz="1400" dirty="0" smtClean="0">
                          <a:effectLst/>
                        </a:rPr>
                        <a:t>Three </a:t>
                      </a:r>
                      <a:r>
                        <a:rPr lang="en-US" sz="1400" dirty="0">
                          <a:effectLst/>
                        </a:rPr>
                        <a:t>Months ended</a:t>
                      </a:r>
                    </a:p>
                    <a:p>
                      <a:pPr marL="0" marR="0" algn="ctr">
                        <a:spcBef>
                          <a:spcPts val="0"/>
                        </a:spcBef>
                        <a:spcAft>
                          <a:spcPts val="0"/>
                        </a:spcAft>
                        <a:tabLst>
                          <a:tab pos="198120" algn="l"/>
                        </a:tabLst>
                      </a:pPr>
                      <a:r>
                        <a:rPr lang="en-US" sz="1400" dirty="0" smtClean="0">
                          <a:effectLst/>
                        </a:rPr>
                        <a:t>December 31,</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2017       2016</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hMerge="1">
                  <a:txBody>
                    <a:bodyPr/>
                    <a:lstStyle/>
                    <a:p>
                      <a:endParaRPr lang="en-US"/>
                    </a:p>
                  </a:txBody>
                  <a:tcPr>
                    <a:solidFill>
                      <a:srgbClr val="00B0F0">
                        <a:alpha val="40000"/>
                      </a:srgbClr>
                    </a:solidFill>
                  </a:tcPr>
                </a:tc>
                <a:tc gridSpan="2">
                  <a:txBody>
                    <a:bodyPr/>
                    <a:lstStyle/>
                    <a:p>
                      <a:pPr marL="0" marR="0" algn="ctr">
                        <a:spcBef>
                          <a:spcPts val="0"/>
                        </a:spcBef>
                        <a:spcAft>
                          <a:spcPts val="0"/>
                        </a:spcAft>
                      </a:pPr>
                      <a:r>
                        <a:rPr lang="en-US" sz="1400" dirty="0" smtClean="0">
                          <a:effectLst/>
                        </a:rPr>
                        <a:t>Years </a:t>
                      </a:r>
                    </a:p>
                    <a:p>
                      <a:pPr marL="0" marR="0" algn="ctr">
                        <a:spcBef>
                          <a:spcPts val="0"/>
                        </a:spcBef>
                        <a:spcAft>
                          <a:spcPts val="0"/>
                        </a:spcAft>
                      </a:pPr>
                      <a:r>
                        <a:rPr lang="en-US" sz="1400" dirty="0" smtClean="0">
                          <a:effectLst/>
                        </a:rPr>
                        <a:t>ended</a:t>
                      </a:r>
                      <a:endParaRPr lang="en-US" sz="1400" dirty="0">
                        <a:effectLst/>
                      </a:endParaRPr>
                    </a:p>
                    <a:p>
                      <a:pPr marL="0" marR="0" algn="ctr">
                        <a:spcBef>
                          <a:spcPts val="0"/>
                        </a:spcBef>
                        <a:spcAft>
                          <a:spcPts val="0"/>
                        </a:spcAft>
                        <a:tabLst>
                          <a:tab pos="198120" algn="l"/>
                        </a:tabLst>
                      </a:pPr>
                      <a:r>
                        <a:rPr lang="en-US" sz="1400" dirty="0" smtClean="0">
                          <a:effectLst/>
                        </a:rPr>
                        <a:t>December 31,</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2017       2016</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hMerge="1">
                  <a:txBody>
                    <a:bodyPr/>
                    <a:lstStyle/>
                    <a:p>
                      <a:endParaRPr lang="en-US"/>
                    </a:p>
                  </a:txBody>
                  <a:tcPr/>
                </a:tc>
              </a:tr>
              <a:tr h="431428">
                <a:tc>
                  <a:txBody>
                    <a:bodyPr/>
                    <a:lstStyle/>
                    <a:p>
                      <a:pPr marL="0" marR="0">
                        <a:spcBef>
                          <a:spcPts val="0"/>
                        </a:spcBef>
                        <a:spcAft>
                          <a:spcPts val="0"/>
                        </a:spcAft>
                        <a:tabLst>
                          <a:tab pos="2743200" algn="ctr"/>
                          <a:tab pos="5486400" algn="r"/>
                          <a:tab pos="457200" algn="l"/>
                          <a:tab pos="2743200" algn="ctr"/>
                          <a:tab pos="5486400" algn="r"/>
                        </a:tabLst>
                      </a:pPr>
                      <a:r>
                        <a:rPr lang="en-US" sz="1400" dirty="0" smtClean="0">
                          <a:effectLst/>
                          <a:latin typeface="+mn-lt"/>
                          <a:ea typeface="+mn-ea"/>
                        </a:rPr>
                        <a:t>Net</a:t>
                      </a:r>
                      <a:r>
                        <a:rPr lang="en-US" sz="1400" baseline="0" dirty="0" smtClean="0">
                          <a:effectLst/>
                          <a:latin typeface="+mn-lt"/>
                          <a:ea typeface="+mn-ea"/>
                        </a:rPr>
                        <a:t> income attributable to the Company, as reported (GAAP)</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$0.18</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$0.49</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$1.03*</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$1.64</a:t>
                      </a:r>
                      <a:endParaRPr lang="en-US" sz="1400" dirty="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rPr>
                        <a:t>Adjustments:</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latin typeface="+mn-lt"/>
                          <a:ea typeface="Times New Roman" panose="02020603050405020304" pitchFamily="18" charset="0"/>
                        </a:rPr>
                        <a:t>Restructuring expenses, net</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0.07</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0.01</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0.27</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0.16</a:t>
                      </a:r>
                      <a:endParaRPr lang="en-US" sz="1400" dirty="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latin typeface="+mn-lt"/>
                          <a:ea typeface="Times New Roman" panose="02020603050405020304" pitchFamily="18" charset="0"/>
                        </a:rPr>
                        <a:t>Discrete tax adjustments and effect of change in income</a:t>
                      </a:r>
                      <a:r>
                        <a:rPr lang="en-US" sz="1400" baseline="0" dirty="0" smtClean="0">
                          <a:effectLst/>
                          <a:latin typeface="+mn-lt"/>
                          <a:ea typeface="Times New Roman" panose="02020603050405020304" pitchFamily="18" charset="0"/>
                        </a:rPr>
                        <a:t> tax rate</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0.16</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(0.08)</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0.14</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(0.07)</a:t>
                      </a:r>
                      <a:endParaRPr lang="en-US" sz="1400" dirty="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latin typeface="+mn-lt"/>
                          <a:ea typeface="Times New Roman" panose="02020603050405020304" pitchFamily="18" charset="0"/>
                        </a:rPr>
                        <a:t>Foreign currency revaluation</a:t>
                      </a:r>
                      <a:r>
                        <a:rPr lang="en-US" sz="1400" baseline="0" dirty="0" smtClean="0">
                          <a:effectLst/>
                          <a:latin typeface="+mn-lt"/>
                          <a:ea typeface="Times New Roman" panose="02020603050405020304" pitchFamily="18" charset="0"/>
                        </a:rPr>
                        <a:t> </a:t>
                      </a:r>
                      <a:r>
                        <a:rPr lang="en-US" sz="1400" dirty="0" smtClean="0">
                          <a:effectLst/>
                          <a:latin typeface="+mn-lt"/>
                          <a:ea typeface="Times New Roman" panose="02020603050405020304" pitchFamily="18" charset="0"/>
                        </a:rPr>
                        <a:t>losses/(gains)</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0.04</a:t>
                      </a:r>
                      <a:endParaRPr lang="en-US" sz="1400" dirty="0">
                        <a:effectLst/>
                        <a:latin typeface="+mn-lt"/>
                        <a:ea typeface="Times New Roman" panose="02020603050405020304" pitchFamily="18"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(0.06)</a:t>
                      </a: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0.18</a:t>
                      </a:r>
                      <a:endParaRPr lang="en-US" sz="1400" dirty="0">
                        <a:effectLst/>
                        <a:latin typeface="+mn-lt"/>
                        <a:ea typeface="Times New Roman" panose="02020603050405020304" pitchFamily="18"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(0.07)</a:t>
                      </a:r>
                      <a:endParaRPr lang="en-US" sz="1400" dirty="0">
                        <a:effectLst/>
                        <a:latin typeface="+mn-lt"/>
                        <a:ea typeface="Times New Roman" panose="02020603050405020304" pitchFamily="18" charset="0"/>
                      </a:endParaRPr>
                    </a:p>
                  </a:txBody>
                  <a:tcPr marL="51435" marR="51435" marT="0" marB="0" anchor="ctr">
                    <a:lnB w="12700" cap="flat" cmpd="sng" algn="ctr">
                      <a:solidFill>
                        <a:schemeClr val="tx1"/>
                      </a:solidFill>
                      <a:prstDash val="solid"/>
                      <a:round/>
                      <a:headEnd type="none" w="med" len="med"/>
                      <a:tailEnd type="none" w="med" len="med"/>
                    </a:lnB>
                  </a:tcPr>
                </a:tc>
              </a:tr>
              <a:tr h="418153">
                <a:tc>
                  <a:txBody>
                    <a:bodyPr/>
                    <a:lstStyle/>
                    <a:p>
                      <a:pPr marL="0" marR="0">
                        <a:spcBef>
                          <a:spcPts val="0"/>
                        </a:spcBef>
                        <a:spcAft>
                          <a:spcPts val="0"/>
                        </a:spcAft>
                      </a:pPr>
                      <a:r>
                        <a:rPr lang="en-US" sz="1400" dirty="0" smtClean="0">
                          <a:effectLst/>
                          <a:latin typeface="+mn-lt"/>
                          <a:ea typeface="Times New Roman" panose="02020603050405020304" pitchFamily="18" charset="0"/>
                        </a:rPr>
                        <a:t>Write-off of inventory in a discontinued product line</a:t>
                      </a:r>
                      <a:endParaRPr lang="en-US" sz="1400" dirty="0">
                        <a:effectLst/>
                        <a:latin typeface="+mn-lt"/>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(0.01)</a:t>
                      </a:r>
                      <a:endParaRPr lang="en-US" sz="1400" dirty="0">
                        <a:effectLst/>
                        <a:latin typeface="+mn-lt"/>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0.05</a:t>
                      </a:r>
                      <a:endParaRPr lang="en-US" sz="1400" dirty="0">
                        <a:effectLst/>
                        <a:latin typeface="+mn-lt"/>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8153">
                <a:tc>
                  <a:txBody>
                    <a:bodyPr/>
                    <a:lstStyle/>
                    <a:p>
                      <a:pPr marL="0" marR="0">
                        <a:spcBef>
                          <a:spcPts val="0"/>
                        </a:spcBef>
                        <a:spcAft>
                          <a:spcPts val="0"/>
                        </a:spcAft>
                      </a:pPr>
                      <a:r>
                        <a:rPr lang="en-US" sz="1400" dirty="0" smtClean="0">
                          <a:effectLst/>
                          <a:latin typeface="+mn-lt"/>
                          <a:ea typeface="Times New Roman" panose="02020603050405020304" pitchFamily="18" charset="0"/>
                        </a:rPr>
                        <a:t>Acquisition expenses</a:t>
                      </a:r>
                      <a:endParaRPr lang="en-US" sz="1400" dirty="0">
                        <a:effectLst/>
                        <a:latin typeface="+mn-lt"/>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0.11</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8153">
                <a:tc>
                  <a:txBody>
                    <a:bodyPr/>
                    <a:lstStyle/>
                    <a:p>
                      <a:pPr marL="0" marR="0">
                        <a:spcBef>
                          <a:spcPts val="0"/>
                        </a:spcBef>
                        <a:spcAft>
                          <a:spcPts val="0"/>
                        </a:spcAft>
                      </a:pPr>
                      <a:r>
                        <a:rPr lang="en-US" sz="1400" dirty="0" smtClean="0">
                          <a:effectLst/>
                        </a:rPr>
                        <a:t>Net income attributable to the Company, excluding adjustments (non-GAAP)</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$0.44</a:t>
                      </a:r>
                      <a:endParaRPr lang="en-US" sz="1400" dirty="0">
                        <a:effectLst/>
                        <a:latin typeface="+mn-lt"/>
                        <a:ea typeface="Times New Roman" panose="02020603050405020304" pitchFamily="18"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$0.36</a:t>
                      </a:r>
                      <a:endParaRPr lang="en-US" sz="1400" dirty="0">
                        <a:effectLst/>
                        <a:latin typeface="+mn-lt"/>
                        <a:ea typeface="Times New Roman" panose="02020603050405020304" pitchFamily="18"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$1.67</a:t>
                      </a:r>
                      <a:endParaRPr lang="en-US" sz="1400" dirty="0">
                        <a:effectLst/>
                        <a:latin typeface="+mn-lt"/>
                        <a:ea typeface="Times New Roman" panose="02020603050405020304" pitchFamily="18"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$1.77</a:t>
                      </a:r>
                      <a:endParaRPr lang="en-US" sz="1400" dirty="0">
                        <a:effectLst/>
                        <a:latin typeface="+mn-lt"/>
                        <a:ea typeface="Times New Roman" panose="02020603050405020304" pitchFamily="18" charset="0"/>
                      </a:endParaRPr>
                    </a:p>
                  </a:txBody>
                  <a:tcPr marL="51435" marR="51435" marT="0" marB="0" anchor="ctr">
                    <a:lnT w="12700" cap="flat" cmpd="sng" algn="ctr">
                      <a:solidFill>
                        <a:schemeClr val="tx1"/>
                      </a:solidFill>
                      <a:prstDash val="solid"/>
                      <a:round/>
                      <a:headEnd type="none" w="med" len="med"/>
                      <a:tailEnd type="none" w="med" len="med"/>
                    </a:lnT>
                  </a:tcPr>
                </a:tc>
              </a:tr>
            </a:tbl>
          </a:graphicData>
        </a:graphic>
      </p:graphicFrame>
      <p:sp>
        <p:nvSpPr>
          <p:cNvPr id="8" name="TextBox 7"/>
          <p:cNvSpPr txBox="1"/>
          <p:nvPr/>
        </p:nvSpPr>
        <p:spPr>
          <a:xfrm>
            <a:off x="1412817" y="5667617"/>
            <a:ext cx="3504240" cy="369332"/>
          </a:xfrm>
          <a:prstGeom prst="rect">
            <a:avLst/>
          </a:prstGeom>
          <a:noFill/>
        </p:spPr>
        <p:txBody>
          <a:bodyPr wrap="square" rtlCol="0">
            <a:spAutoFit/>
          </a:bodyPr>
          <a:lstStyle/>
          <a:p>
            <a:r>
              <a:rPr lang="en-US" dirty="0" smtClean="0"/>
              <a:t>* </a:t>
            </a:r>
            <a:r>
              <a:rPr lang="en-US" sz="1000" dirty="0" smtClean="0"/>
              <a:t>Includes Q2 charge of $0.31 for AEC contract revisions</a:t>
            </a:r>
            <a:endParaRPr lang="en-US" sz="1000" dirty="0"/>
          </a:p>
        </p:txBody>
      </p:sp>
    </p:spTree>
    <p:extLst>
      <p:ext uri="{BB962C8B-B14F-4D97-AF65-F5344CB8AC3E}">
        <p14:creationId xmlns:p14="http://schemas.microsoft.com/office/powerpoint/2010/main" val="2229977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223058" y="0"/>
            <a:ext cx="8686800" cy="6878806"/>
          </a:xfrm>
          <a:prstGeom prst="rect">
            <a:avLst/>
          </a:prstGeom>
          <a:noFill/>
          <a:ln w="9525">
            <a:noFill/>
            <a:miter lim="800000"/>
            <a:headEnd/>
            <a:tailEnd/>
          </a:ln>
        </p:spPr>
        <p:txBody>
          <a:bodyPr>
            <a:spAutoFit/>
          </a:bodyPr>
          <a:lstStyle/>
          <a:p>
            <a:pPr algn="ctr" eaLnBrk="0" fontAlgn="base" hangingPunct="0">
              <a:spcBef>
                <a:spcPct val="0"/>
              </a:spcBef>
              <a:spcAft>
                <a:spcPct val="0"/>
              </a:spcAft>
            </a:pPr>
            <a:endParaRPr lang="en-US" sz="2000" b="1" dirty="0" smtClean="0">
              <a:solidFill>
                <a:srgbClr val="000000"/>
              </a:solidFill>
              <a:cs typeface="Arial" pitchFamily="34" charset="0"/>
            </a:endParaRPr>
          </a:p>
          <a:p>
            <a:pPr algn="ctr" eaLnBrk="0" fontAlgn="base" hangingPunct="0">
              <a:spcBef>
                <a:spcPct val="0"/>
              </a:spcBef>
              <a:spcAft>
                <a:spcPct val="0"/>
              </a:spcAft>
            </a:pPr>
            <a:r>
              <a:rPr lang="en-US" sz="4000" dirty="0" smtClean="0">
                <a:solidFill>
                  <a:srgbClr val="000000"/>
                </a:solidFill>
                <a:latin typeface="Arial" panose="020B0604020202020204" pitchFamily="34" charset="0"/>
                <a:cs typeface="Arial" panose="020B0604020202020204" pitchFamily="34" charset="0"/>
              </a:rPr>
              <a:t>Impact of U.S. Tax Reform</a:t>
            </a:r>
            <a:endParaRPr lang="en-US" sz="1100" i="1" dirty="0">
              <a:solidFill>
                <a:srgbClr val="000000"/>
              </a:solidFill>
            </a:endParaRPr>
          </a:p>
          <a:p>
            <a:pPr eaLnBrk="0" fontAlgn="base" hangingPunct="0">
              <a:spcBef>
                <a:spcPct val="0"/>
              </a:spcBef>
              <a:spcAft>
                <a:spcPct val="0"/>
              </a:spcAft>
            </a:pPr>
            <a:endParaRPr lang="en-US" dirty="0" smtClean="0">
              <a:solidFill>
                <a:srgbClr val="000000"/>
              </a:solidFill>
            </a:endParaRPr>
          </a:p>
          <a:p>
            <a:pPr eaLnBrk="0" fontAlgn="base" hangingPunct="0">
              <a:spcBef>
                <a:spcPct val="0"/>
              </a:spcBef>
              <a:spcAft>
                <a:spcPct val="0"/>
              </a:spcAft>
            </a:pPr>
            <a:r>
              <a:rPr lang="en-US" sz="2000" dirty="0" smtClean="0">
                <a:solidFill>
                  <a:srgbClr val="000000"/>
                </a:solidFill>
              </a:rPr>
              <a:t>   Fourth Quarter 2017:</a:t>
            </a:r>
          </a:p>
          <a:p>
            <a:pPr eaLnBrk="0" fontAlgn="base" hangingPunct="0">
              <a:spcBef>
                <a:spcPct val="0"/>
              </a:spcBef>
              <a:spcAft>
                <a:spcPct val="0"/>
              </a:spcAft>
            </a:pPr>
            <a:endParaRPr lang="en-US" sz="1000" dirty="0" smtClean="0">
              <a:solidFill>
                <a:srgbClr val="000000"/>
              </a:solidFill>
            </a:endParaRPr>
          </a:p>
          <a:p>
            <a:pPr marL="800100" lvl="1" indent="-342900">
              <a:buFont typeface="Arial" panose="020B0604020202020204" pitchFamily="34" charset="0"/>
              <a:buChar char="•"/>
            </a:pPr>
            <a:r>
              <a:rPr lang="en-US" sz="2000" dirty="0"/>
              <a:t>Discrete, mostly non-cash, tax charge of </a:t>
            </a:r>
            <a:r>
              <a:rPr lang="en-US" sz="2000" dirty="0" smtClean="0"/>
              <a:t>$7 </a:t>
            </a:r>
            <a:r>
              <a:rPr lang="en-US" sz="2000" dirty="0"/>
              <a:t>million related to:</a:t>
            </a:r>
          </a:p>
          <a:p>
            <a:pPr marL="1200150" lvl="2" indent="-285750" eaLnBrk="0" fontAlgn="base" hangingPunct="0">
              <a:spcBef>
                <a:spcPct val="0"/>
              </a:spcBef>
              <a:spcAft>
                <a:spcPct val="0"/>
              </a:spcAft>
              <a:buFont typeface="Arial" panose="020B0604020202020204" pitchFamily="34" charset="0"/>
              <a:buChar char="•"/>
            </a:pPr>
            <a:r>
              <a:rPr lang="en-US" sz="2000" dirty="0" smtClean="0">
                <a:solidFill>
                  <a:srgbClr val="000000"/>
                </a:solidFill>
              </a:rPr>
              <a:t>Revaluation of net U.S. deferred tax assets to 21% - $1 million</a:t>
            </a:r>
          </a:p>
          <a:p>
            <a:pPr marL="1200150" lvl="2" indent="-285750" eaLnBrk="0" fontAlgn="base" hangingPunct="0">
              <a:spcBef>
                <a:spcPct val="0"/>
              </a:spcBef>
              <a:spcAft>
                <a:spcPct val="0"/>
              </a:spcAft>
              <a:buFont typeface="Arial" panose="020B0604020202020204" pitchFamily="34" charset="0"/>
              <a:buChar char="•"/>
            </a:pPr>
            <a:r>
              <a:rPr lang="en-US" sz="2000" dirty="0" smtClean="0">
                <a:solidFill>
                  <a:srgbClr val="000000"/>
                </a:solidFill>
              </a:rPr>
              <a:t>Mandatory deemed repatriation liability - $6 million</a:t>
            </a:r>
          </a:p>
          <a:p>
            <a:pPr marL="1200150" lvl="2" indent="-285750" eaLnBrk="0" fontAlgn="base" hangingPunct="0">
              <a:spcBef>
                <a:spcPct val="0"/>
              </a:spcBef>
              <a:spcAft>
                <a:spcPct val="0"/>
              </a:spcAft>
              <a:buFont typeface="Arial" panose="020B0604020202020204" pitchFamily="34" charset="0"/>
              <a:buChar char="•"/>
            </a:pPr>
            <a:r>
              <a:rPr lang="en-US" sz="2000" dirty="0" smtClean="0">
                <a:solidFill>
                  <a:srgbClr val="000000"/>
                </a:solidFill>
              </a:rPr>
              <a:t>Based on Company’s current estimates, to be refined as more information becomes available and more guidance is issued</a:t>
            </a:r>
          </a:p>
          <a:p>
            <a:pPr marL="742950" lvl="1" indent="-285750" eaLnBrk="0" fontAlgn="base" hangingPunct="0">
              <a:spcBef>
                <a:spcPct val="0"/>
              </a:spcBef>
              <a:spcAft>
                <a:spcPct val="0"/>
              </a:spcAft>
              <a:buFont typeface="Arial" panose="020B0604020202020204" pitchFamily="34" charset="0"/>
              <a:buChar char="•"/>
            </a:pPr>
            <a:endParaRPr lang="en-US" sz="1400" dirty="0">
              <a:solidFill>
                <a:srgbClr val="000000"/>
              </a:solidFill>
              <a:latin typeface="Calibri" panose="020F0502020204030204" pitchFamily="34" charset="0"/>
            </a:endParaRPr>
          </a:p>
          <a:p>
            <a:pPr eaLnBrk="0" fontAlgn="base" hangingPunct="0">
              <a:spcBef>
                <a:spcPct val="0"/>
              </a:spcBef>
              <a:spcAft>
                <a:spcPct val="0"/>
              </a:spcAft>
            </a:pPr>
            <a:r>
              <a:rPr lang="en-US" sz="2000" dirty="0" smtClean="0">
                <a:solidFill>
                  <a:srgbClr val="000000"/>
                </a:solidFill>
              </a:rPr>
              <a:t>   2018 Estimates:</a:t>
            </a:r>
          </a:p>
          <a:p>
            <a:pPr eaLnBrk="0" fontAlgn="base" hangingPunct="0">
              <a:spcBef>
                <a:spcPct val="0"/>
              </a:spcBef>
              <a:spcAft>
                <a:spcPct val="0"/>
              </a:spcAft>
            </a:pPr>
            <a:endParaRPr lang="en-US" sz="1000" dirty="0" smtClean="0">
              <a:solidFill>
                <a:srgbClr val="000000"/>
              </a:solidFill>
            </a:endParaRPr>
          </a:p>
          <a:p>
            <a:pPr marL="742950" lvl="1" indent="-285750" eaLnBrk="0" fontAlgn="base" hangingPunct="0">
              <a:spcBef>
                <a:spcPct val="0"/>
              </a:spcBef>
              <a:spcAft>
                <a:spcPct val="0"/>
              </a:spcAft>
              <a:buFont typeface="Arial" panose="020B0604020202020204" pitchFamily="34" charset="0"/>
              <a:buChar char="•"/>
            </a:pPr>
            <a:r>
              <a:rPr lang="en-US" sz="2000" dirty="0" smtClean="0">
                <a:solidFill>
                  <a:srgbClr val="000000"/>
                </a:solidFill>
              </a:rPr>
              <a:t>Global tax rate from continuing operations estimated to range from 27% to 31% </a:t>
            </a:r>
            <a:r>
              <a:rPr lang="en-US" sz="2000" dirty="0" smtClean="0"/>
              <a:t>(driven by income mix), </a:t>
            </a:r>
            <a:r>
              <a:rPr lang="en-US" sz="2000" dirty="0" smtClean="0">
                <a:solidFill>
                  <a:srgbClr val="000000"/>
                </a:solidFill>
              </a:rPr>
              <a:t>a decrease from </a:t>
            </a:r>
            <a:r>
              <a:rPr lang="en-US" sz="2000" smtClean="0">
                <a:solidFill>
                  <a:srgbClr val="000000"/>
                </a:solidFill>
              </a:rPr>
              <a:t>the 32% </a:t>
            </a:r>
            <a:r>
              <a:rPr lang="en-US" sz="2000" dirty="0" smtClean="0">
                <a:solidFill>
                  <a:srgbClr val="000000"/>
                </a:solidFill>
              </a:rPr>
              <a:t>rate </a:t>
            </a:r>
            <a:br>
              <a:rPr lang="en-US" sz="2000" dirty="0" smtClean="0">
                <a:solidFill>
                  <a:srgbClr val="000000"/>
                </a:solidFill>
              </a:rPr>
            </a:br>
            <a:r>
              <a:rPr lang="en-US" sz="2000" dirty="0" smtClean="0">
                <a:solidFill>
                  <a:srgbClr val="000000"/>
                </a:solidFill>
              </a:rPr>
              <a:t>in 2017</a:t>
            </a:r>
          </a:p>
          <a:p>
            <a:pPr marL="742950" lvl="1" indent="-285750" eaLnBrk="0" fontAlgn="base" hangingPunct="0">
              <a:spcBef>
                <a:spcPct val="0"/>
              </a:spcBef>
              <a:spcAft>
                <a:spcPct val="0"/>
              </a:spcAft>
              <a:buFont typeface="Arial" panose="020B0604020202020204" pitchFamily="34" charset="0"/>
              <a:buChar char="•"/>
            </a:pPr>
            <a:r>
              <a:rPr lang="en-US" sz="2000" dirty="0" smtClean="0">
                <a:solidFill>
                  <a:srgbClr val="000000"/>
                </a:solidFill>
              </a:rPr>
              <a:t>Cash taxes, globally, estimated to range from $22 million to $24 million</a:t>
            </a:r>
          </a:p>
          <a:p>
            <a:pPr marL="742950" lvl="1" indent="-285750" eaLnBrk="0" fontAlgn="base" hangingPunct="0">
              <a:spcBef>
                <a:spcPct val="0"/>
              </a:spcBef>
              <a:spcAft>
                <a:spcPct val="0"/>
              </a:spcAft>
              <a:buFont typeface="Arial" panose="020B0604020202020204" pitchFamily="34" charset="0"/>
              <a:buChar char="•"/>
            </a:pPr>
            <a:r>
              <a:rPr lang="en-US" sz="2000" dirty="0" smtClean="0">
                <a:solidFill>
                  <a:srgbClr val="000000"/>
                </a:solidFill>
              </a:rPr>
              <a:t>Foreign cash repatriation program to continue, anticipate long-term benefit </a:t>
            </a:r>
            <a:endParaRPr lang="en-US" sz="1900" dirty="0">
              <a:solidFill>
                <a:srgbClr val="000000"/>
              </a:solidFill>
              <a:cs typeface="Arial" pitchFamily="34" charset="0"/>
            </a:endParaRPr>
          </a:p>
          <a:p>
            <a:pPr eaLnBrk="0" fontAlgn="base" hangingPunct="0">
              <a:spcBef>
                <a:spcPct val="0"/>
              </a:spcBef>
              <a:spcAft>
                <a:spcPct val="0"/>
              </a:spcAft>
            </a:pPr>
            <a:endParaRPr lang="en-US" sz="1900" dirty="0">
              <a:solidFill>
                <a:srgbClr val="000000"/>
              </a:solidFill>
              <a:cs typeface="Arial" pitchFamily="34" charset="0"/>
            </a:endParaRPr>
          </a:p>
          <a:p>
            <a:pPr eaLnBrk="0" fontAlgn="base" hangingPunct="0">
              <a:spcBef>
                <a:spcPct val="0"/>
              </a:spcBef>
              <a:spcAft>
                <a:spcPct val="0"/>
              </a:spcAft>
            </a:pPr>
            <a:r>
              <a:rPr lang="en-US" sz="1900" dirty="0">
                <a:solidFill>
                  <a:srgbClr val="000000"/>
                </a:solidFill>
                <a:cs typeface="Arial" pitchFamily="34" charset="0"/>
              </a:rPr>
              <a:t> </a:t>
            </a:r>
          </a:p>
          <a:p>
            <a:pPr eaLnBrk="0" fontAlgn="base" hangingPunct="0">
              <a:spcBef>
                <a:spcPct val="0"/>
              </a:spcBef>
              <a:spcAft>
                <a:spcPct val="0"/>
              </a:spcAft>
            </a:pPr>
            <a:endParaRPr lang="en-US" sz="1100" b="1" dirty="0">
              <a:solidFill>
                <a:srgbClr val="000000"/>
              </a:solidFill>
              <a:cs typeface="Arial" pitchFamily="34" charset="0"/>
            </a:endParaRPr>
          </a:p>
        </p:txBody>
      </p:sp>
      <p:sp>
        <p:nvSpPr>
          <p:cNvPr id="2" name="TextBox 1"/>
          <p:cNvSpPr txBox="1"/>
          <p:nvPr/>
        </p:nvSpPr>
        <p:spPr>
          <a:xfrm>
            <a:off x="4064742" y="6334055"/>
            <a:ext cx="407141" cy="307777"/>
          </a:xfrm>
          <a:prstGeom prst="rect">
            <a:avLst/>
          </a:prstGeom>
          <a:noFill/>
        </p:spPr>
        <p:txBody>
          <a:bodyPr wrap="square" rtlCol="0">
            <a:spAutoFit/>
          </a:bodyPr>
          <a:lstStyle/>
          <a:p>
            <a:r>
              <a:rPr lang="en-US" sz="1400" dirty="0" smtClean="0"/>
              <a:t>8</a:t>
            </a:r>
            <a:endParaRPr lang="en-US" sz="1400" dirty="0"/>
          </a:p>
        </p:txBody>
      </p:sp>
    </p:spTree>
    <p:extLst>
      <p:ext uri="{BB962C8B-B14F-4D97-AF65-F5344CB8AC3E}">
        <p14:creationId xmlns:p14="http://schemas.microsoft.com/office/powerpoint/2010/main" val="1547235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100" dirty="0" smtClean="0"/>
              <a:t>Total Debt (GAAP) and Net Debt* (non-GAAP)</a:t>
            </a:r>
            <a:r>
              <a:rPr lang="en-US" dirty="0" smtClean="0"/>
              <a:t/>
            </a:r>
            <a:br>
              <a:rPr lang="en-US" dirty="0" smtClean="0"/>
            </a:br>
            <a:r>
              <a:rPr lang="en-US" sz="3100" dirty="0" smtClean="0"/>
              <a:t>$ thousands</a:t>
            </a:r>
            <a:endParaRPr lang="en-US" sz="3100" dirty="0"/>
          </a:p>
        </p:txBody>
      </p:sp>
      <p:graphicFrame>
        <p:nvGraphicFramePr>
          <p:cNvPr id="3" name="Chart 2"/>
          <p:cNvGraphicFramePr/>
          <p:nvPr>
            <p:extLst>
              <p:ext uri="{D42A27DB-BD31-4B8C-83A1-F6EECF244321}">
                <p14:modId xmlns:p14="http://schemas.microsoft.com/office/powerpoint/2010/main" val="2921350273"/>
              </p:ext>
            </p:extLst>
          </p:nvPr>
        </p:nvGraphicFramePr>
        <p:xfrm>
          <a:off x="166643" y="1782618"/>
          <a:ext cx="8691030" cy="392532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4429974" y="6286637"/>
            <a:ext cx="284052" cy="307777"/>
          </a:xfrm>
          <a:prstGeom prst="rect">
            <a:avLst/>
          </a:prstGeom>
        </p:spPr>
        <p:txBody>
          <a:bodyPr wrap="none">
            <a:spAutoFit/>
          </a:bodyPr>
          <a:lstStyle/>
          <a:p>
            <a:pPr algn="ctr"/>
            <a:r>
              <a:rPr lang="en-US" sz="1400" dirty="0">
                <a:solidFill>
                  <a:srgbClr val="000000"/>
                </a:solidFill>
              </a:rPr>
              <a:t>9</a:t>
            </a:r>
          </a:p>
        </p:txBody>
      </p:sp>
      <p:sp>
        <p:nvSpPr>
          <p:cNvPr id="5" name="TextBox 4"/>
          <p:cNvSpPr txBox="1"/>
          <p:nvPr/>
        </p:nvSpPr>
        <p:spPr>
          <a:xfrm>
            <a:off x="325581" y="5934670"/>
            <a:ext cx="3976255" cy="584775"/>
          </a:xfrm>
          <a:prstGeom prst="rect">
            <a:avLst/>
          </a:prstGeom>
          <a:noFill/>
        </p:spPr>
        <p:txBody>
          <a:bodyPr wrap="square" rtlCol="0">
            <a:spAutoFit/>
          </a:bodyPr>
          <a:lstStyle/>
          <a:p>
            <a:r>
              <a:rPr lang="en-US" dirty="0" smtClean="0"/>
              <a:t>*</a:t>
            </a:r>
            <a:r>
              <a:rPr lang="en-US" sz="1400" dirty="0" smtClean="0"/>
              <a:t>Total debt less cash see </a:t>
            </a:r>
            <a:r>
              <a:rPr lang="en-US" sz="1400" dirty="0"/>
              <a:t>table </a:t>
            </a:r>
            <a:r>
              <a:rPr lang="en-US" sz="1400" dirty="0" smtClean="0"/>
              <a:t>20 </a:t>
            </a:r>
            <a:br>
              <a:rPr lang="en-US" sz="1400" dirty="0" smtClean="0"/>
            </a:br>
            <a:r>
              <a:rPr lang="en-US" sz="1400" dirty="0" smtClean="0"/>
              <a:t>  for </a:t>
            </a:r>
            <a:r>
              <a:rPr lang="en-US" sz="1400" dirty="0"/>
              <a:t>reconciliation of total debt to net debt</a:t>
            </a:r>
            <a:endParaRPr lang="en-US" dirty="0"/>
          </a:p>
        </p:txBody>
      </p:sp>
    </p:spTree>
    <p:extLst>
      <p:ext uri="{BB962C8B-B14F-4D97-AF65-F5344CB8AC3E}">
        <p14:creationId xmlns:p14="http://schemas.microsoft.com/office/powerpoint/2010/main" val="1483979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lbanytemplate11CorpInvest">
  <a:themeElements>
    <a:clrScheme name="Albanytemplate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banytemplate07">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Albanytemplate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banytemplate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banytemplate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banytemplate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banytemplate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banytemplate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banytemplate0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banytemplate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banytemplate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banytemplate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banytemplate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banytemplate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6149</TotalTime>
  <Words>1199</Words>
  <Application>Microsoft Office PowerPoint</Application>
  <PresentationFormat>On-screen Show (4:3)</PresentationFormat>
  <Paragraphs>451</Paragraphs>
  <Slides>9</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ＭＳ Ｐゴシック</vt:lpstr>
      <vt:lpstr>Arial</vt:lpstr>
      <vt:lpstr>Calibri</vt:lpstr>
      <vt:lpstr>Times New Roman</vt:lpstr>
      <vt:lpstr>1_Office Theme</vt:lpstr>
      <vt:lpstr>1_Albanytemplate11CorpInvest</vt:lpstr>
      <vt:lpstr>PowerPoint Presentation</vt:lpstr>
      <vt:lpstr>PowerPoint Presentation</vt:lpstr>
      <vt:lpstr>Net Sales by Segment</vt:lpstr>
      <vt:lpstr>Gross Profit Margin by Quarter Percentage of Net Sales</vt:lpstr>
      <vt:lpstr>Net Income (GAAP) and Adjusted EBITDA (non-GAAP) by Segment</vt:lpstr>
      <vt:lpstr>Net Income (GAAP) and Adjusted EBITDA (non-GAAP) by Segment</vt:lpstr>
      <vt:lpstr>Earnings Per Share</vt:lpstr>
      <vt:lpstr>PowerPoint Presentation</vt:lpstr>
      <vt:lpstr>Total Debt (GAAP) and Net Debt* (non-GAAP) $ thousands</vt:lpstr>
    </vt:vector>
  </TitlesOfParts>
  <Company>Albany International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Cozzolino, John</dc:creator>
  <cp:lastModifiedBy>Kralik, Heather</cp:lastModifiedBy>
  <cp:revision>275</cp:revision>
  <cp:lastPrinted>2018-02-05T12:50:57Z</cp:lastPrinted>
  <dcterms:created xsi:type="dcterms:W3CDTF">2014-04-24T20:13:20Z</dcterms:created>
  <dcterms:modified xsi:type="dcterms:W3CDTF">2018-02-14T15:17:59Z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77e1dbba-8b84-4634-9bcb-2ec2835f853c</vt:lpwstr>
  </property>
  <property fmtid="{D5CDD505-2E9C-101B-9397-08002B2CF9AE}" pid="3" name="ALBINTClassification">
    <vt:lpwstr>Attorney-Client</vt:lpwstr>
  </property>
  <property fmtid="{D5CDD505-2E9C-101B-9397-08002B2CF9AE}" pid="4" name="ALBINTContentType">
    <vt:lpwstr>Not Export Controlled</vt:lpwstr>
  </property>
</Properties>
</file>