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42" r:id="rId2"/>
  </p:sldMasterIdLst>
  <p:notesMasterIdLst>
    <p:notesMasterId r:id="rId13"/>
  </p:notesMasterIdLst>
  <p:handoutMasterIdLst>
    <p:handoutMasterId r:id="rId14"/>
  </p:handoutMasterIdLst>
  <p:sldIdLst>
    <p:sldId id="390" r:id="rId3"/>
    <p:sldId id="391" r:id="rId4"/>
    <p:sldId id="421" r:id="rId5"/>
    <p:sldId id="410" r:id="rId6"/>
    <p:sldId id="426" r:id="rId7"/>
    <p:sldId id="420" r:id="rId8"/>
    <p:sldId id="423" r:id="rId9"/>
    <p:sldId id="424" r:id="rId10"/>
    <p:sldId id="428" r:id="rId11"/>
    <p:sldId id="408"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83B"/>
    <a:srgbClr val="FFD85B"/>
    <a:srgbClr val="FFC819"/>
    <a:srgbClr val="EC7626"/>
    <a:srgbClr val="5C9CD6"/>
    <a:srgbClr val="6BA5D8"/>
    <a:srgbClr val="EE8742"/>
    <a:srgbClr val="002D72"/>
    <a:srgbClr val="00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61" autoAdjust="0"/>
    <p:restoredTop sz="94660"/>
  </p:normalViewPr>
  <p:slideViewPr>
    <p:cSldViewPr snapToGrid="0">
      <p:cViewPr varScale="1">
        <p:scale>
          <a:sx n="113" d="100"/>
          <a:sy n="113" d="100"/>
        </p:scale>
        <p:origin x="171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13655560496798"/>
          <c:y val="2.667981570796801E-2"/>
          <c:w val="0.87357440785018148"/>
          <c:h val="0.82544690886411476"/>
        </c:manualLayout>
      </c:layout>
      <c:barChart>
        <c:barDir val="col"/>
        <c:grouping val="clustered"/>
        <c:varyColors val="0"/>
        <c:ser>
          <c:idx val="1"/>
          <c:order val="0"/>
          <c:tx>
            <c:strRef>
              <c:f>Sheet1!$B$1</c:f>
              <c:strCache>
                <c:ptCount val="1"/>
                <c:pt idx="0">
                  <c:v>Column1</c:v>
                </c:pt>
              </c:strCache>
            </c:strRef>
          </c:tx>
          <c:spPr>
            <a:solidFill>
              <a:schemeClr val="accent1"/>
            </a:solidFill>
            <a:ln w="12700">
              <a:solidFill>
                <a:schemeClr val="tx1"/>
              </a:solidFill>
            </a:ln>
          </c:spPr>
          <c:invertIfNegative val="0"/>
          <c:dLbls>
            <c:dLbl>
              <c:idx val="0"/>
              <c:layout>
                <c:manualLayout>
                  <c:x val="-9.1220079335132508E-3"/>
                  <c:y val="2.670521299980618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9764350522612072E-2"/>
                  <c:y val="-8.7144946484351205E-1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642342589098793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2Q 2017</c:v>
                </c:pt>
                <c:pt idx="1">
                  <c:v>3Q 2017</c:v>
                </c:pt>
                <c:pt idx="2">
                  <c:v>4Q 2017</c:v>
                </c:pt>
                <c:pt idx="3">
                  <c:v>1Q 2018</c:v>
                </c:pt>
                <c:pt idx="4">
                  <c:v>2Q 2018</c:v>
                </c:pt>
              </c:strCache>
            </c:strRef>
          </c:cat>
          <c:val>
            <c:numRef>
              <c:f>Sheet1!$B$2:$B$6</c:f>
            </c:numRef>
          </c:val>
        </c:ser>
        <c:ser>
          <c:idx val="3"/>
          <c:order val="1"/>
          <c:tx>
            <c:strRef>
              <c:f>Sheet1!$C$1</c:f>
              <c:strCache>
                <c:ptCount val="1"/>
                <c:pt idx="0">
                  <c:v>Net Interest Margin</c:v>
                </c:pt>
              </c:strCache>
            </c:strRef>
          </c:tx>
          <c:spPr>
            <a:pattFill prst="pct60">
              <a:fgClr>
                <a:srgbClr val="FEB83B"/>
              </a:fgClr>
              <a:bgClr>
                <a:schemeClr val="bg1"/>
              </a:bgClr>
            </a:pattFill>
            <a:ln w="12700">
              <a:solidFill>
                <a:schemeClr val="tx1"/>
              </a:solidFill>
            </a:ln>
          </c:spPr>
          <c:invertIfNegative val="0"/>
          <c:dLbls>
            <c:dLbl>
              <c:idx val="0"/>
              <c:layout>
                <c:manualLayout>
                  <c:x val="2.1837027316029657E-3"/>
                  <c:y val="4.457784361113231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959074560124993E-3"/>
                  <c:y val="-5.051648865673968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spPr>
                <a:noFill/>
                <a:ln>
                  <a:noFill/>
                </a:ln>
                <a:effectLst/>
              </c:spPr>
              <c:txPr>
                <a:bodyPr/>
                <a:lstStyle/>
                <a:p>
                  <a:pPr>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2Q 2017</c:v>
                </c:pt>
                <c:pt idx="1">
                  <c:v>3Q 2017</c:v>
                </c:pt>
                <c:pt idx="2">
                  <c:v>4Q 2017</c:v>
                </c:pt>
                <c:pt idx="3">
                  <c:v>1Q 2018</c:v>
                </c:pt>
                <c:pt idx="4">
                  <c:v>2Q 2018</c:v>
                </c:pt>
              </c:strCache>
            </c:strRef>
          </c:cat>
          <c:val>
            <c:numRef>
              <c:f>Sheet1!$C$2:$C$6</c:f>
              <c:numCache>
                <c:formatCode>0.00%</c:formatCode>
                <c:ptCount val="5"/>
                <c:pt idx="0">
                  <c:v>4.1300000000000003E-2</c:v>
                </c:pt>
                <c:pt idx="1">
                  <c:v>4.1099999999999998E-2</c:v>
                </c:pt>
                <c:pt idx="2">
                  <c:v>4.1799999999999997E-2</c:v>
                </c:pt>
                <c:pt idx="3">
                  <c:v>4.2200000000000001E-2</c:v>
                </c:pt>
                <c:pt idx="4">
                  <c:v>4.1399999999999999E-2</c:v>
                </c:pt>
              </c:numCache>
            </c:numRef>
          </c:val>
        </c:ser>
        <c:dLbls>
          <c:showLegendKey val="0"/>
          <c:showVal val="0"/>
          <c:showCatName val="0"/>
          <c:showSerName val="0"/>
          <c:showPercent val="0"/>
          <c:showBubbleSize val="0"/>
        </c:dLbls>
        <c:gapWidth val="150"/>
        <c:axId val="241562320"/>
        <c:axId val="241563104"/>
      </c:barChart>
      <c:lineChart>
        <c:grouping val="standard"/>
        <c:varyColors val="0"/>
        <c:ser>
          <c:idx val="0"/>
          <c:order val="2"/>
          <c:tx>
            <c:strRef>
              <c:f>Sheet1!$D$1</c:f>
              <c:strCache>
                <c:ptCount val="1"/>
                <c:pt idx="0">
                  <c:v>*Net Interest Income includes Amortization of IA</c:v>
                </c:pt>
              </c:strCache>
            </c:strRef>
          </c:tx>
          <c:spPr>
            <a:ln w="34925"/>
          </c:spPr>
          <c:marker>
            <c:symbol val="circle"/>
            <c:size val="7"/>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2Q 2017</c:v>
                </c:pt>
                <c:pt idx="1">
                  <c:v>3Q 2017</c:v>
                </c:pt>
                <c:pt idx="2">
                  <c:v>4Q 2017</c:v>
                </c:pt>
                <c:pt idx="3">
                  <c:v>1Q 2018</c:v>
                </c:pt>
                <c:pt idx="4">
                  <c:v>2Q 2018</c:v>
                </c:pt>
              </c:strCache>
            </c:strRef>
          </c:cat>
          <c:val>
            <c:numRef>
              <c:f>Sheet1!$D$2:$D$6</c:f>
            </c:numRef>
          </c:val>
          <c:smooth val="0"/>
        </c:ser>
        <c:ser>
          <c:idx val="2"/>
          <c:order val="3"/>
          <c:tx>
            <c:strRef>
              <c:f>Sheet1!$E$1</c:f>
              <c:strCache>
                <c:ptCount val="1"/>
                <c:pt idx="0">
                  <c:v>Net Interest Income</c:v>
                </c:pt>
              </c:strCache>
            </c:strRef>
          </c:tx>
          <c:spPr>
            <a:ln>
              <a:solidFill>
                <a:srgbClr val="043673"/>
              </a:solidFill>
            </a:ln>
          </c:spPr>
          <c:marker>
            <c:symbol val="circle"/>
            <c:size val="7"/>
            <c:spPr>
              <a:solidFill>
                <a:srgbClr val="043673"/>
              </a:solidFill>
              <a:ln>
                <a:noFill/>
              </a:ln>
            </c:spPr>
          </c:marker>
          <c:dLbls>
            <c:dLbl>
              <c:idx val="0"/>
              <c:layout>
                <c:manualLayout>
                  <c:x val="-6.7921010593979203E-2"/>
                  <c:y val="-4.7748059988853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0319337316051533E-2"/>
                  <c:y val="-5.487818343168915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5682718479634495E-2"/>
                  <c:y val="-5.5321587276837919E-2"/>
                </c:manualLayout>
              </c:layout>
              <c:spPr>
                <a:noFill/>
                <a:ln>
                  <a:noFill/>
                </a:ln>
                <a:effectLs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10428088850004859"/>
                      <c:h val="0.11479359943868403"/>
                    </c:manualLayout>
                  </c15:layout>
                </c:ext>
              </c:extLst>
            </c:dLbl>
            <c:dLbl>
              <c:idx val="3"/>
              <c:layout>
                <c:manualLayout>
                  <c:x val="-6.3360006627222562E-2"/>
                  <c:y val="-5.25014756174106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7806940799066784E-2"/>
                  <c:y val="-4.00549621891323E-2"/>
                </c:manualLayout>
              </c:layout>
              <c:spPr>
                <a:noFill/>
                <a:ln>
                  <a:noFill/>
                </a:ln>
                <a:effectLs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2Q 2017</c:v>
                </c:pt>
                <c:pt idx="1">
                  <c:v>3Q 2017</c:v>
                </c:pt>
                <c:pt idx="2">
                  <c:v>4Q 2017</c:v>
                </c:pt>
                <c:pt idx="3">
                  <c:v>1Q 2018</c:v>
                </c:pt>
                <c:pt idx="4">
                  <c:v>2Q 2018</c:v>
                </c:pt>
              </c:strCache>
            </c:strRef>
          </c:cat>
          <c:val>
            <c:numRef>
              <c:f>Sheet1!$E$2:$E$6</c:f>
              <c:numCache>
                <c:formatCode>_("$"* #,##0.0_);_("$"* \(#,##0.0\);_("$"* "-"??_);_(@_)</c:formatCode>
                <c:ptCount val="5"/>
                <c:pt idx="0">
                  <c:v>99</c:v>
                </c:pt>
                <c:pt idx="1">
                  <c:v>100.3</c:v>
                </c:pt>
                <c:pt idx="2">
                  <c:v>112.27</c:v>
                </c:pt>
                <c:pt idx="3">
                  <c:v>129</c:v>
                </c:pt>
                <c:pt idx="4">
                  <c:v>129.6</c:v>
                </c:pt>
              </c:numCache>
            </c:numRef>
          </c:val>
          <c:smooth val="0"/>
        </c:ser>
        <c:dLbls>
          <c:showLegendKey val="0"/>
          <c:showVal val="0"/>
          <c:showCatName val="0"/>
          <c:showSerName val="0"/>
          <c:showPercent val="0"/>
          <c:showBubbleSize val="0"/>
        </c:dLbls>
        <c:marker val="1"/>
        <c:smooth val="0"/>
        <c:axId val="241564280"/>
        <c:axId val="241563888"/>
      </c:lineChart>
      <c:catAx>
        <c:axId val="241562320"/>
        <c:scaling>
          <c:orientation val="minMax"/>
        </c:scaling>
        <c:delete val="0"/>
        <c:axPos val="b"/>
        <c:numFmt formatCode="General" sourceLinked="0"/>
        <c:majorTickMark val="out"/>
        <c:minorTickMark val="none"/>
        <c:tickLblPos val="nextTo"/>
        <c:txPr>
          <a:bodyPr/>
          <a:lstStyle/>
          <a:p>
            <a:pPr>
              <a:defRPr sz="1400"/>
            </a:pPr>
            <a:endParaRPr lang="en-US"/>
          </a:p>
        </c:txPr>
        <c:crossAx val="241563104"/>
        <c:crosses val="autoZero"/>
        <c:auto val="1"/>
        <c:lblAlgn val="ctr"/>
        <c:lblOffset val="100"/>
        <c:noMultiLvlLbl val="0"/>
      </c:catAx>
      <c:valAx>
        <c:axId val="241563104"/>
        <c:scaling>
          <c:orientation val="minMax"/>
          <c:max val="4.7500000000000007E-2"/>
          <c:min val="3.5000000000000003E-2"/>
        </c:scaling>
        <c:delete val="0"/>
        <c:axPos val="l"/>
        <c:numFmt formatCode="0.00%" sourceLinked="1"/>
        <c:majorTickMark val="out"/>
        <c:minorTickMark val="none"/>
        <c:tickLblPos val="nextTo"/>
        <c:spPr>
          <a:noFill/>
        </c:spPr>
        <c:txPr>
          <a:bodyPr/>
          <a:lstStyle/>
          <a:p>
            <a:pPr>
              <a:defRPr sz="1200"/>
            </a:pPr>
            <a:endParaRPr lang="en-US"/>
          </a:p>
        </c:txPr>
        <c:crossAx val="241562320"/>
        <c:crosses val="autoZero"/>
        <c:crossBetween val="between"/>
        <c:majorUnit val="5.000000000000001E-3"/>
      </c:valAx>
      <c:valAx>
        <c:axId val="241563888"/>
        <c:scaling>
          <c:orientation val="minMax"/>
          <c:max val="140"/>
          <c:min val="40"/>
        </c:scaling>
        <c:delete val="0"/>
        <c:axPos val="r"/>
        <c:numFmt formatCode="_(&quot;$&quot;* #,##0.0_);_(&quot;$&quot;* \(#,##0.0\);_(&quot;$&quot;* &quot;-&quot;??_);_(@_)" sourceLinked="1"/>
        <c:majorTickMark val="out"/>
        <c:minorTickMark val="none"/>
        <c:tickLblPos val="nextTo"/>
        <c:txPr>
          <a:bodyPr/>
          <a:lstStyle/>
          <a:p>
            <a:pPr>
              <a:defRPr sz="1200"/>
            </a:pPr>
            <a:endParaRPr lang="en-US"/>
          </a:p>
        </c:txPr>
        <c:crossAx val="241564280"/>
        <c:crosses val="max"/>
        <c:crossBetween val="between"/>
        <c:majorUnit val="20"/>
      </c:valAx>
      <c:catAx>
        <c:axId val="241564280"/>
        <c:scaling>
          <c:orientation val="minMax"/>
        </c:scaling>
        <c:delete val="1"/>
        <c:axPos val="b"/>
        <c:numFmt formatCode="General" sourceLinked="1"/>
        <c:majorTickMark val="out"/>
        <c:minorTickMark val="none"/>
        <c:tickLblPos val="nextTo"/>
        <c:crossAx val="241563888"/>
        <c:crosses val="autoZero"/>
        <c:auto val="1"/>
        <c:lblAlgn val="ctr"/>
        <c:lblOffset val="100"/>
        <c:noMultiLvlLbl val="0"/>
      </c:catAx>
      <c:spPr>
        <a:noFill/>
      </c:spPr>
    </c:plotArea>
    <c:legend>
      <c:legendPos val="b"/>
      <c:layout>
        <c:manualLayout>
          <c:xMode val="edge"/>
          <c:yMode val="edge"/>
          <c:x val="0.21864841547584329"/>
          <c:y val="0.95975254887676886"/>
          <c:w val="0.55912936230193444"/>
          <c:h val="4.0247451123231123E-2"/>
        </c:manualLayout>
      </c:layout>
      <c:overlay val="0"/>
      <c:txPr>
        <a:bodyPr/>
        <a:lstStyle/>
        <a:p>
          <a:pPr>
            <a:defRPr sz="1200"/>
          </a:pPr>
          <a:endParaRPr lang="en-US"/>
        </a:p>
      </c:txPr>
    </c:legend>
    <c:plotVisOnly val="1"/>
    <c:dispBlanksAs val="gap"/>
    <c:showDLblsOverMax val="0"/>
  </c:chart>
  <c:txPr>
    <a:bodyPr/>
    <a:lstStyle/>
    <a:p>
      <a:pPr>
        <a:defRPr sz="1600">
          <a:latin typeface="Trebuchet MS" panose="020B0603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33413531641879"/>
          <c:y val="5.0033417176799613E-2"/>
          <c:w val="0.88437688344512488"/>
          <c:h val="0.78312852068881911"/>
        </c:manualLayout>
      </c:layout>
      <c:barChart>
        <c:barDir val="col"/>
        <c:grouping val="clustered"/>
        <c:varyColors val="0"/>
        <c:ser>
          <c:idx val="0"/>
          <c:order val="0"/>
          <c:tx>
            <c:strRef>
              <c:f>Sheet1!$B$1</c:f>
              <c:strCache>
                <c:ptCount val="1"/>
                <c:pt idx="0">
                  <c:v>Efficiency Ratio</c:v>
                </c:pt>
              </c:strCache>
            </c:strRef>
          </c:tx>
          <c:spPr>
            <a:solidFill>
              <a:schemeClr val="tx2"/>
            </a:solidFill>
            <a:ln>
              <a:solidFill>
                <a:schemeClr val="tx1"/>
              </a:solidFill>
            </a:ln>
          </c:spPr>
          <c:invertIfNegative val="0"/>
          <c:dLbls>
            <c:dLbl>
              <c:idx val="1"/>
              <c:layout>
                <c:manualLayout>
                  <c:x val="-3.2197190628949724E-3"/>
                  <c:y val="2.9231002045379995E-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fld id="{C133D329-E24A-4AE2-98CD-8DB605F8A8B2}"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solidFill>
                <a:schemeClr val="bg1"/>
              </a:solid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2Q 2017</c:v>
                </c:pt>
                <c:pt idx="1">
                  <c:v>3Q 2017</c:v>
                </c:pt>
                <c:pt idx="2">
                  <c:v>4Q 2017</c:v>
                </c:pt>
                <c:pt idx="3">
                  <c:v>1Q 2018</c:v>
                </c:pt>
                <c:pt idx="4">
                  <c:v>2Q 2018</c:v>
                </c:pt>
              </c:strCache>
            </c:strRef>
          </c:cat>
          <c:val>
            <c:numRef>
              <c:f>Sheet1!$B$2:$B$6</c:f>
              <c:numCache>
                <c:formatCode>0.0%</c:formatCode>
                <c:ptCount val="5"/>
                <c:pt idx="0">
                  <c:v>0.622</c:v>
                </c:pt>
                <c:pt idx="1">
                  <c:v>0.58799999999999997</c:v>
                </c:pt>
                <c:pt idx="2">
                  <c:v>0.68010000000000004</c:v>
                </c:pt>
                <c:pt idx="3">
                  <c:v>0.66700000000000004</c:v>
                </c:pt>
                <c:pt idx="4">
                  <c:v>0.65600000000000003</c:v>
                </c:pt>
              </c:numCache>
            </c:numRef>
          </c:val>
        </c:ser>
        <c:ser>
          <c:idx val="1"/>
          <c:order val="1"/>
          <c:tx>
            <c:strRef>
              <c:f>Sheet1!$C$1</c:f>
              <c:strCache>
                <c:ptCount val="1"/>
                <c:pt idx="0">
                  <c:v>Adjusted* Efficiency Ratio </c:v>
                </c:pt>
              </c:strCache>
            </c:strRef>
          </c:tx>
          <c:spPr>
            <a:pattFill prst="pct60">
              <a:fgClr>
                <a:srgbClr val="FEB83B"/>
              </a:fgClr>
              <a:bgClr>
                <a:schemeClr val="bg1"/>
              </a:bgClr>
            </a:pattFill>
            <a:ln>
              <a:solidFill>
                <a:srgbClr val="043673"/>
              </a:solidFill>
            </a:ln>
          </c:spPr>
          <c:invertIfNegative val="0"/>
          <c:dLbls>
            <c:dLbl>
              <c:idx val="0"/>
              <c:layout>
                <c:manualLayout>
                  <c:x val="8.2594536794011863E-3"/>
                  <c:y val="2.921147565791722E-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565592495382522E-2"/>
                  <c:y val="2.479851208927373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4594634004082816E-3"/>
                  <c:y val="4.959702417854928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679182463303198E-2"/>
                  <c:y val="2.479851208927464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765602216389617E-2"/>
                  <c:y val="-3.3567812702891371E-3"/>
                </c:manualLayout>
              </c:layout>
              <c:tx>
                <c:rich>
                  <a:bodyPr/>
                  <a:lstStyle/>
                  <a:p>
                    <a:pPr>
                      <a:defRPr sz="1600"/>
                    </a:pPr>
                    <a:fld id="{E16122AE-3FCF-44B5-96EF-FE328C5D7AF1}" type="VALUE">
                      <a:rPr lang="en-US" sz="1600"/>
                      <a:pPr>
                        <a:defRPr sz="1600"/>
                      </a:pPr>
                      <a:t>[VALUE]</a:t>
                    </a:fld>
                    <a:endParaRPr lang="en-US"/>
                  </a:p>
                </c:rich>
              </c:tx>
              <c:spPr>
                <a:solidFill>
                  <a:schemeClr val="bg1"/>
                </a:solid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2Q 2017</c:v>
                </c:pt>
                <c:pt idx="1">
                  <c:v>3Q 2017</c:v>
                </c:pt>
                <c:pt idx="2">
                  <c:v>4Q 2017</c:v>
                </c:pt>
                <c:pt idx="3">
                  <c:v>1Q 2018</c:v>
                </c:pt>
                <c:pt idx="4">
                  <c:v>2Q 2018</c:v>
                </c:pt>
              </c:strCache>
            </c:strRef>
          </c:cat>
          <c:val>
            <c:numRef>
              <c:f>Sheet1!$C$2:$C$6</c:f>
              <c:numCache>
                <c:formatCode>0.0%</c:formatCode>
                <c:ptCount val="5"/>
                <c:pt idx="0">
                  <c:v>0.59</c:v>
                </c:pt>
                <c:pt idx="1">
                  <c:v>0.57599999999999996</c:v>
                </c:pt>
                <c:pt idx="2">
                  <c:v>0.56289999999999996</c:v>
                </c:pt>
                <c:pt idx="3">
                  <c:v>0.60040000000000004</c:v>
                </c:pt>
                <c:pt idx="4">
                  <c:v>0.5726</c:v>
                </c:pt>
              </c:numCache>
            </c:numRef>
          </c:val>
        </c:ser>
        <c:dLbls>
          <c:showLegendKey val="0"/>
          <c:showVal val="0"/>
          <c:showCatName val="0"/>
          <c:showSerName val="0"/>
          <c:showPercent val="0"/>
          <c:showBubbleSize val="0"/>
        </c:dLbls>
        <c:gapWidth val="148"/>
        <c:overlap val="-4"/>
        <c:axId val="241851592"/>
        <c:axId val="241851984"/>
      </c:barChart>
      <c:catAx>
        <c:axId val="241851592"/>
        <c:scaling>
          <c:orientation val="minMax"/>
        </c:scaling>
        <c:delete val="0"/>
        <c:axPos val="b"/>
        <c:numFmt formatCode="General" sourceLinked="0"/>
        <c:majorTickMark val="out"/>
        <c:minorTickMark val="none"/>
        <c:tickLblPos val="nextTo"/>
        <c:txPr>
          <a:bodyPr/>
          <a:lstStyle/>
          <a:p>
            <a:pPr>
              <a:defRPr sz="1400"/>
            </a:pPr>
            <a:endParaRPr lang="en-US"/>
          </a:p>
        </c:txPr>
        <c:crossAx val="241851984"/>
        <c:crosses val="autoZero"/>
        <c:auto val="1"/>
        <c:lblAlgn val="ctr"/>
        <c:lblOffset val="100"/>
        <c:noMultiLvlLbl val="0"/>
      </c:catAx>
      <c:valAx>
        <c:axId val="241851984"/>
        <c:scaling>
          <c:orientation val="minMax"/>
          <c:max val="0.70000000000000007"/>
          <c:min val="0.4"/>
        </c:scaling>
        <c:delete val="0"/>
        <c:axPos val="l"/>
        <c:numFmt formatCode="0.0%" sourceLinked="1"/>
        <c:majorTickMark val="out"/>
        <c:minorTickMark val="none"/>
        <c:tickLblPos val="nextTo"/>
        <c:txPr>
          <a:bodyPr/>
          <a:lstStyle/>
          <a:p>
            <a:pPr>
              <a:defRPr sz="1400"/>
            </a:pPr>
            <a:endParaRPr lang="en-US"/>
          </a:p>
        </c:txPr>
        <c:crossAx val="241851592"/>
        <c:crosses val="autoZero"/>
        <c:crossBetween val="between"/>
        <c:majorUnit val="5.000000000000001E-2"/>
      </c:valAx>
      <c:spPr>
        <a:noFill/>
      </c:spPr>
    </c:plotArea>
    <c:legend>
      <c:legendPos val="b"/>
      <c:layout>
        <c:manualLayout>
          <c:xMode val="edge"/>
          <c:yMode val="edge"/>
          <c:x val="0.28752102167784582"/>
          <c:y val="0.94052850085173512"/>
          <c:w val="0.43873213764946056"/>
          <c:h val="4.8501504105673846E-2"/>
        </c:manualLayout>
      </c:layout>
      <c:overlay val="0"/>
      <c:txPr>
        <a:bodyPr/>
        <a:lstStyle/>
        <a:p>
          <a:pPr>
            <a:defRPr sz="1200"/>
          </a:pPr>
          <a:endParaRPr lang="en-US"/>
        </a:p>
      </c:txPr>
    </c:legend>
    <c:plotVisOnly val="1"/>
    <c:dispBlanksAs val="gap"/>
    <c:showDLblsOverMax val="0"/>
  </c:chart>
  <c:txPr>
    <a:bodyPr/>
    <a:lstStyle/>
    <a:p>
      <a:pPr>
        <a:defRPr sz="1800">
          <a:latin typeface="Trebuchet MS" panose="020B0603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EPS</c:v>
                </c:pt>
              </c:strCache>
            </c:strRef>
          </c:tx>
          <c:spPr>
            <a:solidFill>
              <a:schemeClr val="tx2"/>
            </a:solidFill>
            <a:ln>
              <a:noFill/>
            </a:ln>
            <a:effectLst/>
          </c:spPr>
          <c:invertIfNegative val="0"/>
          <c:dLbls>
            <c:dLbl>
              <c:idx val="3"/>
              <c:layout>
                <c:manualLayout>
                  <c:x val="-4.6296296296296294E-3"/>
                  <c:y val="1.3067230029134543E-3"/>
                </c:manualLayout>
              </c:layout>
              <c:showLegendKey val="0"/>
              <c:showVal val="1"/>
              <c:showCatName val="0"/>
              <c:showSerName val="0"/>
              <c:showPercent val="0"/>
              <c:showBubbleSize val="0"/>
              <c:extLst>
                <c:ext xmlns:c15="http://schemas.microsoft.com/office/drawing/2012/chart" uri="{CE6537A1-D6FC-4f65-9D91-7224C49458BB}">
                  <c15:layout>
                    <c:manualLayout>
                      <c:w val="6.448296393506367E-2"/>
                      <c:h val="4.6803132678322264E-2"/>
                    </c:manualLayout>
                  </c15:layout>
                </c:ext>
              </c:extLst>
            </c:dLbl>
            <c:dLbl>
              <c:idx val="4"/>
              <c:layout>
                <c:manualLayout>
                  <c:x val="-4.6296296296296294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c:v>
                </c:pt>
                <c:pt idx="1">
                  <c:v>2015</c:v>
                </c:pt>
                <c:pt idx="2">
                  <c:v>2016</c:v>
                </c:pt>
                <c:pt idx="3">
                  <c:v>2017</c:v>
                </c:pt>
                <c:pt idx="4">
                  <c:v>2Q18 YTD</c:v>
                </c:pt>
              </c:strCache>
            </c:strRef>
          </c:cat>
          <c:val>
            <c:numRef>
              <c:f>Sheet1!$B$2:$B$6</c:f>
              <c:numCache>
                <c:formatCode>"$"#,##0.00</c:formatCode>
                <c:ptCount val="5"/>
                <c:pt idx="0">
                  <c:v>3.08</c:v>
                </c:pt>
                <c:pt idx="1">
                  <c:v>4.1100000000000003</c:v>
                </c:pt>
                <c:pt idx="2">
                  <c:v>4.18</c:v>
                </c:pt>
                <c:pt idx="3">
                  <c:v>2.93</c:v>
                </c:pt>
                <c:pt idx="4">
                  <c:v>2.2400000000000002</c:v>
                </c:pt>
              </c:numCache>
            </c:numRef>
          </c:val>
        </c:ser>
        <c:ser>
          <c:idx val="1"/>
          <c:order val="1"/>
          <c:tx>
            <c:strRef>
              <c:f>Sheet1!$C$1</c:f>
              <c:strCache>
                <c:ptCount val="1"/>
                <c:pt idx="0">
                  <c:v>Adjusted* EPS (Non-GAAP)</c:v>
                </c:pt>
              </c:strCache>
            </c:strRef>
          </c:tx>
          <c:spPr>
            <a:pattFill prst="pct60">
              <a:fgClr>
                <a:srgbClr val="FEB83B"/>
              </a:fgClr>
              <a:bgClr>
                <a:schemeClr val="bg1"/>
              </a:bgClr>
            </a:pattFill>
            <a:ln>
              <a:solidFill>
                <a:srgbClr val="043673"/>
              </a:solidFill>
            </a:ln>
            <a:effectLst/>
          </c:spPr>
          <c:invertIfNegative val="0"/>
          <c:dLbls>
            <c:dLbl>
              <c:idx val="4"/>
              <c:layout>
                <c:manualLayout>
                  <c:x val="-3.0864197530864196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c:v>
                </c:pt>
                <c:pt idx="1">
                  <c:v>2015</c:v>
                </c:pt>
                <c:pt idx="2">
                  <c:v>2016</c:v>
                </c:pt>
                <c:pt idx="3">
                  <c:v>2017</c:v>
                </c:pt>
                <c:pt idx="4">
                  <c:v>2Q18 YTD</c:v>
                </c:pt>
              </c:strCache>
            </c:strRef>
          </c:cat>
          <c:val>
            <c:numRef>
              <c:f>Sheet1!$C$2:$C$6</c:f>
              <c:numCache>
                <c:formatCode>"$"#,##0.00</c:formatCode>
                <c:ptCount val="5"/>
                <c:pt idx="0">
                  <c:v>3.75</c:v>
                </c:pt>
                <c:pt idx="1">
                  <c:v>4.3099999999999996</c:v>
                </c:pt>
                <c:pt idx="2">
                  <c:v>4.55</c:v>
                </c:pt>
                <c:pt idx="3">
                  <c:v>4.8499999999999996</c:v>
                </c:pt>
                <c:pt idx="4">
                  <c:v>2.82</c:v>
                </c:pt>
              </c:numCache>
            </c:numRef>
          </c:val>
        </c:ser>
        <c:dLbls>
          <c:showLegendKey val="0"/>
          <c:showVal val="0"/>
          <c:showCatName val="0"/>
          <c:showSerName val="0"/>
          <c:showPercent val="0"/>
          <c:showBubbleSize val="0"/>
        </c:dLbls>
        <c:gapWidth val="115"/>
        <c:overlap val="-2"/>
        <c:axId val="241853160"/>
        <c:axId val="241853552"/>
      </c:barChart>
      <c:catAx>
        <c:axId val="241853160"/>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en-US"/>
          </a:p>
        </c:txPr>
        <c:crossAx val="241853552"/>
        <c:crosses val="autoZero"/>
        <c:auto val="1"/>
        <c:lblAlgn val="ctr"/>
        <c:lblOffset val="100"/>
        <c:noMultiLvlLbl val="0"/>
      </c:catAx>
      <c:valAx>
        <c:axId val="241853552"/>
        <c:scaling>
          <c:orientation val="minMax"/>
          <c:max val="5"/>
        </c:scaling>
        <c:delete val="0"/>
        <c:axPos val="l"/>
        <c:majorGridlines>
          <c:spPr>
            <a:ln w="9525" cap="flat" cmpd="sng" algn="ctr">
              <a:noFill/>
              <a:round/>
            </a:ln>
            <a:effectLst/>
          </c:spPr>
        </c:majorGridlines>
        <c:numFmt formatCode="&quot;$&quot;#,##0.0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197" b="0" i="0" u="none" strike="noStrike" kern="1200" baseline="0">
                <a:solidFill>
                  <a:schemeClr val="tx1"/>
                </a:solidFill>
                <a:latin typeface="Trebuchet MS" panose="020B0603020202020204" pitchFamily="34" charset="0"/>
                <a:ea typeface="+mn-ea"/>
                <a:cs typeface="+mn-cs"/>
              </a:defRPr>
            </a:pPr>
            <a:endParaRPr lang="en-US"/>
          </a:p>
        </c:txPr>
        <c:crossAx val="241853160"/>
        <c:crosses val="autoZero"/>
        <c:crossBetween val="between"/>
        <c:majorUnit val="1"/>
      </c:valAx>
      <c:spPr>
        <a:noFill/>
        <a:ln>
          <a:noFill/>
        </a:ln>
        <a:effectLst/>
      </c:spPr>
    </c:plotArea>
    <c:legend>
      <c:legendPos val="b"/>
      <c:layout>
        <c:manualLayout>
          <c:xMode val="edge"/>
          <c:yMode val="edge"/>
          <c:x val="0.31688065033537477"/>
          <c:y val="0.9352866907259636"/>
          <c:w val="0.36160906969962087"/>
          <c:h val="5.164572862511902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Trebuchet MS" panose="020B0603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TBV</c:v>
                </c:pt>
              </c:strCache>
            </c:strRef>
          </c:tx>
          <c:spPr>
            <a:pattFill prst="pct60">
              <a:fgClr>
                <a:srgbClr val="FEB83B"/>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2Q17</c:v>
                </c:pt>
                <c:pt idx="1">
                  <c:v>3Q17</c:v>
                </c:pt>
                <c:pt idx="2">
                  <c:v>4Q17</c:v>
                </c:pt>
                <c:pt idx="3">
                  <c:v>1Q18</c:v>
                </c:pt>
                <c:pt idx="4">
                  <c:v>2Q18</c:v>
                </c:pt>
              </c:strCache>
            </c:strRef>
          </c:cat>
          <c:val>
            <c:numRef>
              <c:f>Sheet1!$B$2:$B$6</c:f>
              <c:numCache>
                <c:formatCode>"$"#,##0.00</c:formatCode>
                <c:ptCount val="5"/>
                <c:pt idx="0">
                  <c:v>32.700000000000003</c:v>
                </c:pt>
                <c:pt idx="1">
                  <c:v>33.659999999999997</c:v>
                </c:pt>
                <c:pt idx="2">
                  <c:v>33.61</c:v>
                </c:pt>
                <c:pt idx="3">
                  <c:v>34.049999999999997</c:v>
                </c:pt>
                <c:pt idx="4">
                  <c:v>34.64</c:v>
                </c:pt>
              </c:numCache>
            </c:numRef>
          </c:val>
        </c:ser>
        <c:dLbls>
          <c:showLegendKey val="0"/>
          <c:showVal val="0"/>
          <c:showCatName val="0"/>
          <c:showSerName val="0"/>
          <c:showPercent val="0"/>
          <c:showBubbleSize val="0"/>
        </c:dLbls>
        <c:gapWidth val="166"/>
        <c:overlap val="-32"/>
        <c:axId val="242237600"/>
        <c:axId val="242237992"/>
      </c:barChart>
      <c:catAx>
        <c:axId val="242237600"/>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Trebuchet MS" panose="020B0603020202020204" pitchFamily="34" charset="0"/>
                <a:ea typeface="+mn-ea"/>
                <a:cs typeface="+mn-cs"/>
              </a:defRPr>
            </a:pPr>
            <a:endParaRPr lang="en-US"/>
          </a:p>
        </c:txPr>
        <c:crossAx val="242237992"/>
        <c:crosses val="autoZero"/>
        <c:auto val="1"/>
        <c:lblAlgn val="ctr"/>
        <c:lblOffset val="100"/>
        <c:noMultiLvlLbl val="0"/>
      </c:catAx>
      <c:valAx>
        <c:axId val="242237992"/>
        <c:scaling>
          <c:orientation val="minMax"/>
        </c:scaling>
        <c:delete val="0"/>
        <c:axPos val="l"/>
        <c:majorGridlines>
          <c:spPr>
            <a:ln w="9525" cap="flat" cmpd="sng" algn="ctr">
              <a:noFill/>
              <a:round/>
            </a:ln>
            <a:effectLst/>
          </c:spPr>
        </c:majorGridlines>
        <c:numFmt formatCode="&quot;$&quot;#,##0.0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197" b="0" i="0" u="none" strike="noStrike" kern="1200" baseline="0">
                <a:solidFill>
                  <a:schemeClr val="tx1"/>
                </a:solidFill>
                <a:latin typeface="Trebuchet MS" panose="020B0603020202020204" pitchFamily="34" charset="0"/>
                <a:ea typeface="+mn-ea"/>
                <a:cs typeface="+mn-cs"/>
              </a:defRPr>
            </a:pPr>
            <a:endParaRPr lang="en-US"/>
          </a:p>
        </c:txPr>
        <c:crossAx val="242237600"/>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solidFill>
            <a:schemeClr val="tx1"/>
          </a:solidFill>
          <a:latin typeface="Trebuchet MS" panose="020B06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0.88889</cdr:x>
      <cdr:y>0.81818</cdr:y>
    </cdr:from>
    <cdr:to>
      <cdr:x>1</cdr:x>
      <cdr:y>1</cdr:y>
    </cdr:to>
    <cdr:sp macro="" textlink="">
      <cdr:nvSpPr>
        <cdr:cNvPr id="2" name="TextBox 1"/>
        <cdr:cNvSpPr txBox="1"/>
      </cdr:nvSpPr>
      <cdr:spPr>
        <a:xfrm xmlns:a="http://schemas.openxmlformats.org/drawingml/2006/main">
          <a:off x="7391569" y="46842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0.89084</cdr:x>
      <cdr:y>0.62555</cdr:y>
    </cdr:from>
    <cdr:to>
      <cdr:x>0.95036</cdr:x>
      <cdr:y>0.62574</cdr:y>
    </cdr:to>
    <cdr:cxnSp macro="">
      <cdr:nvCxnSpPr>
        <cdr:cNvPr id="3" name="Straight Connector 2"/>
        <cdr:cNvCxnSpPr/>
      </cdr:nvCxnSpPr>
      <cdr:spPr>
        <a:xfrm xmlns:a="http://schemas.openxmlformats.org/drawingml/2006/main" flipV="1">
          <a:off x="7331287" y="3113108"/>
          <a:ext cx="489797" cy="958"/>
        </a:xfrm>
        <a:prstGeom xmlns:a="http://schemas.openxmlformats.org/drawingml/2006/main" prst="line">
          <a:avLst/>
        </a:prstGeom>
        <a:ln xmlns:a="http://schemas.openxmlformats.org/drawingml/2006/main">
          <a:solidFill>
            <a:srgbClr val="043673"/>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3038475" cy="466725"/>
          </a:xfrm>
          <a:prstGeom prst="rect">
            <a:avLst/>
          </a:prstGeom>
        </p:spPr>
        <p:txBody>
          <a:bodyPr vert="horz" lIns="91382" tIns="45690" rIns="91382" bIns="45690" rtlCol="0"/>
          <a:lstStyle>
            <a:lvl1pPr algn="l">
              <a:defRPr sz="1200"/>
            </a:lvl1pPr>
          </a:lstStyle>
          <a:p>
            <a:endParaRPr lang="en-US"/>
          </a:p>
        </p:txBody>
      </p:sp>
      <p:sp>
        <p:nvSpPr>
          <p:cNvPr id="3" name="Date Placeholder 2"/>
          <p:cNvSpPr>
            <a:spLocks noGrp="1"/>
          </p:cNvSpPr>
          <p:nvPr>
            <p:ph type="dt" sz="quarter" idx="1"/>
          </p:nvPr>
        </p:nvSpPr>
        <p:spPr>
          <a:xfrm>
            <a:off x="3970343" y="5"/>
            <a:ext cx="3038475" cy="466725"/>
          </a:xfrm>
          <a:prstGeom prst="rect">
            <a:avLst/>
          </a:prstGeom>
        </p:spPr>
        <p:txBody>
          <a:bodyPr vert="horz" lIns="91382" tIns="45690" rIns="91382" bIns="45690" rtlCol="0"/>
          <a:lstStyle>
            <a:lvl1pPr algn="r">
              <a:defRPr sz="1200"/>
            </a:lvl1pPr>
          </a:lstStyle>
          <a:p>
            <a:fld id="{FB154132-FA80-486B-969D-963FCF856AD3}" type="datetimeFigureOut">
              <a:rPr lang="en-US" smtClean="0"/>
              <a:t>7/27/2018</a:t>
            </a:fld>
            <a:endParaRPr lang="en-US"/>
          </a:p>
        </p:txBody>
      </p:sp>
      <p:sp>
        <p:nvSpPr>
          <p:cNvPr id="4" name="Footer Placeholder 3"/>
          <p:cNvSpPr>
            <a:spLocks noGrp="1"/>
          </p:cNvSpPr>
          <p:nvPr>
            <p:ph type="ftr" sz="quarter" idx="2"/>
          </p:nvPr>
        </p:nvSpPr>
        <p:spPr>
          <a:xfrm>
            <a:off x="5" y="8829679"/>
            <a:ext cx="3038475" cy="466725"/>
          </a:xfrm>
          <a:prstGeom prst="rect">
            <a:avLst/>
          </a:prstGeom>
        </p:spPr>
        <p:txBody>
          <a:bodyPr vert="horz" lIns="91382" tIns="45690" rIns="91382" bIns="45690" rtlCol="0" anchor="b"/>
          <a:lstStyle>
            <a:lvl1pPr algn="l">
              <a:defRPr sz="1200"/>
            </a:lvl1pPr>
          </a:lstStyle>
          <a:p>
            <a:endParaRPr lang="en-US"/>
          </a:p>
        </p:txBody>
      </p:sp>
      <p:sp>
        <p:nvSpPr>
          <p:cNvPr id="5" name="Slide Number Placeholder 4"/>
          <p:cNvSpPr>
            <a:spLocks noGrp="1"/>
          </p:cNvSpPr>
          <p:nvPr>
            <p:ph type="sldNum" sz="quarter" idx="3"/>
          </p:nvPr>
        </p:nvSpPr>
        <p:spPr>
          <a:xfrm>
            <a:off x="3970343" y="8829679"/>
            <a:ext cx="3038475" cy="466725"/>
          </a:xfrm>
          <a:prstGeom prst="rect">
            <a:avLst/>
          </a:prstGeom>
        </p:spPr>
        <p:txBody>
          <a:bodyPr vert="horz" lIns="91382" tIns="45690" rIns="91382" bIns="45690" rtlCol="0" anchor="b"/>
          <a:lstStyle>
            <a:lvl1pPr algn="r">
              <a:defRPr sz="1200"/>
            </a:lvl1pPr>
          </a:lstStyle>
          <a:p>
            <a:fld id="{FFB3A9AD-0757-4FA6-902B-F5BFE64F673A}" type="slidenum">
              <a:rPr lang="en-US" smtClean="0"/>
              <a:t>‹#›</a:t>
            </a:fld>
            <a:endParaRPr lang="en-US"/>
          </a:p>
        </p:txBody>
      </p:sp>
    </p:spTree>
    <p:extLst>
      <p:ext uri="{BB962C8B-B14F-4D97-AF65-F5344CB8AC3E}">
        <p14:creationId xmlns:p14="http://schemas.microsoft.com/office/powerpoint/2010/main" val="4190011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03" tIns="46553" rIns="93103" bIns="46553"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103" tIns="46553" rIns="93103" bIns="46553" rtlCol="0"/>
          <a:lstStyle>
            <a:lvl1pPr algn="r">
              <a:defRPr sz="1200"/>
            </a:lvl1pPr>
          </a:lstStyle>
          <a:p>
            <a:fld id="{FA2EF394-1FC8-4B37-9A92-71ED7D17788F}" type="datetimeFigureOut">
              <a:rPr lang="en-US" smtClean="0"/>
              <a:t>7/27/2018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03" tIns="46553" rIns="93103" bIns="46553"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03" tIns="46553" rIns="93103" bIns="465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2"/>
            <a:ext cx="3037840" cy="466433"/>
          </a:xfrm>
          <a:prstGeom prst="rect">
            <a:avLst/>
          </a:prstGeom>
        </p:spPr>
        <p:txBody>
          <a:bodyPr vert="horz" lIns="93103" tIns="46553" rIns="93103" bIns="4655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72"/>
            <a:ext cx="3037840" cy="466433"/>
          </a:xfrm>
          <a:prstGeom prst="rect">
            <a:avLst/>
          </a:prstGeom>
        </p:spPr>
        <p:txBody>
          <a:bodyPr vert="horz" lIns="93103" tIns="46553" rIns="93103" bIns="46553" rtlCol="0" anchor="b"/>
          <a:lstStyle>
            <a:lvl1pPr algn="r">
              <a:defRPr sz="1200"/>
            </a:lvl1pPr>
          </a:lstStyle>
          <a:p>
            <a:fld id="{C4C07A1D-56DA-4391-8973-A7B20C86E9D4}" type="slidenum">
              <a:rPr lang="en-US" smtClean="0"/>
              <a:t>‹#›</a:t>
            </a:fld>
            <a:endParaRPr lang="en-US"/>
          </a:p>
        </p:txBody>
      </p:sp>
    </p:spTree>
    <p:extLst>
      <p:ext uri="{BB962C8B-B14F-4D97-AF65-F5344CB8AC3E}">
        <p14:creationId xmlns:p14="http://schemas.microsoft.com/office/powerpoint/2010/main" val="252694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9446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16060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07A1D-56DA-4391-8973-A7B20C86E9D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7410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73136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8876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95990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8367" y="4209271"/>
            <a:ext cx="5264721" cy="3986197"/>
          </a:xfrm>
          <a:prstGeom prst="rect">
            <a:avLst/>
          </a:prstGeom>
        </p:spPr>
        <p:txBody>
          <a:bodyPr lIns="86349" tIns="43175" rIns="86349" bIns="43175"/>
          <a:lstStyle/>
          <a:p>
            <a:endParaRPr lang="en-US" dirty="0"/>
          </a:p>
        </p:txBody>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8</a:t>
            </a:fld>
            <a:endParaRPr lang="en-US" dirty="0">
              <a:solidFill>
                <a:prstClr val="black"/>
              </a:solidFill>
            </a:endParaRPr>
          </a:p>
        </p:txBody>
      </p:sp>
      <p:sp>
        <p:nvSpPr>
          <p:cNvPr id="5" name="Notes Placeholder 2"/>
          <p:cNvSpPr txBox="1">
            <a:spLocks/>
          </p:cNvSpPr>
          <p:nvPr/>
        </p:nvSpPr>
        <p:spPr>
          <a:xfrm>
            <a:off x="3650106" y="350153"/>
            <a:ext cx="2932126" cy="8063350"/>
          </a:xfrm>
          <a:prstGeom prst="rect">
            <a:avLst/>
          </a:prstGeom>
        </p:spPr>
        <p:txBody>
          <a:bodyPr lIns="90242" tIns="45122" rIns="90242" bIns="45122"/>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marL="282004" indent="-282004">
              <a:spcAft>
                <a:spcPts val="1188"/>
              </a:spcAft>
              <a:buFont typeface="Arial" panose="020B0604020202020204" pitchFamily="34" charset="0"/>
              <a:buChar char="•"/>
            </a:pPr>
            <a:r>
              <a:rPr lang="en-US" sz="1700" dirty="0">
                <a:solidFill>
                  <a:prstClr val="black"/>
                </a:solidFill>
              </a:rPr>
              <a:t>_______________________________</a:t>
            </a:r>
          </a:p>
          <a:p>
            <a:pPr marL="282004" indent="-282004">
              <a:spcAft>
                <a:spcPts val="1188"/>
              </a:spcAft>
              <a:buFont typeface="Arial" panose="020B0604020202020204" pitchFamily="34" charset="0"/>
              <a:buChar char="•"/>
            </a:pPr>
            <a:r>
              <a:rPr lang="en-US" sz="1700" dirty="0">
                <a:solidFill>
                  <a:prstClr val="black"/>
                </a:solidFill>
              </a:rPr>
              <a:t>_______________________________</a:t>
            </a:r>
          </a:p>
          <a:p>
            <a:pPr marL="282004" indent="-282004">
              <a:spcAft>
                <a:spcPts val="1188"/>
              </a:spcAft>
              <a:buFont typeface="Arial" panose="020B0604020202020204" pitchFamily="34" charset="0"/>
              <a:buChar char="•"/>
            </a:pPr>
            <a:r>
              <a:rPr lang="en-US" sz="1700" dirty="0">
                <a:solidFill>
                  <a:prstClr val="black"/>
                </a:solidFill>
              </a:rPr>
              <a:t>_______________________________</a:t>
            </a:r>
          </a:p>
          <a:p>
            <a:pPr marL="282004" indent="-282004">
              <a:spcAft>
                <a:spcPts val="1188"/>
              </a:spcAft>
              <a:buFont typeface="Arial" panose="020B0604020202020204" pitchFamily="34" charset="0"/>
              <a:buChar char="•"/>
            </a:pPr>
            <a:r>
              <a:rPr lang="en-US" sz="1700" dirty="0">
                <a:solidFill>
                  <a:prstClr val="black"/>
                </a:solidFill>
              </a:rPr>
              <a:t>_______________________________</a:t>
            </a:r>
          </a:p>
        </p:txBody>
      </p:sp>
    </p:spTree>
    <p:extLst>
      <p:ext uri="{BB962C8B-B14F-4D97-AF65-F5344CB8AC3E}">
        <p14:creationId xmlns:p14="http://schemas.microsoft.com/office/powerpoint/2010/main" val="187548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2225" y="352425"/>
            <a:ext cx="6265863" cy="4700588"/>
          </a:xfrm>
        </p:spPr>
      </p:sp>
      <p:sp>
        <p:nvSpPr>
          <p:cNvPr id="4" name="Slide Number Placeholder 3"/>
          <p:cNvSpPr>
            <a:spLocks noGrp="1"/>
          </p:cNvSpPr>
          <p:nvPr>
            <p:ph type="sldNum" sz="quarter" idx="10"/>
          </p:nvPr>
        </p:nvSpPr>
        <p:spPr/>
        <p:txBody>
          <a:bodyPr/>
          <a:lstStyle/>
          <a:p>
            <a:fld id="{475827A4-6E4E-4805-B1B1-60E9172D11D8}" type="slidenum">
              <a:rPr lang="en-US" smtClean="0">
                <a:solidFill>
                  <a:prstClr val="black"/>
                </a:solidFill>
              </a:rPr>
              <a:pPr/>
              <a:t>9</a:t>
            </a:fld>
            <a:endParaRPr lang="en-US" dirty="0">
              <a:solidFill>
                <a:prstClr val="black"/>
              </a:solidFill>
            </a:endParaRPr>
          </a:p>
        </p:txBody>
      </p:sp>
      <p:sp>
        <p:nvSpPr>
          <p:cNvPr id="5" name="TextBox 4"/>
          <p:cNvSpPr txBox="1"/>
          <p:nvPr/>
        </p:nvSpPr>
        <p:spPr>
          <a:xfrm>
            <a:off x="1743391" y="2195975"/>
            <a:ext cx="380090" cy="487977"/>
          </a:xfrm>
          <a:prstGeom prst="rect">
            <a:avLst/>
          </a:prstGeom>
          <a:solidFill>
            <a:srgbClr val="FFFF66"/>
          </a:solidFill>
        </p:spPr>
        <p:txBody>
          <a:bodyPr wrap="square" lIns="86999" tIns="43497" rIns="86999" bIns="43497" rtlCol="0">
            <a:spAutoFit/>
          </a:bodyPr>
          <a:lstStyle/>
          <a:p>
            <a:pPr algn="ctr" defTabSz="448740"/>
            <a:r>
              <a:rPr lang="en-US" sz="1300" dirty="0">
                <a:solidFill>
                  <a:prstClr val="black"/>
                </a:solidFill>
              </a:rPr>
              <a:t>27%</a:t>
            </a:r>
          </a:p>
        </p:txBody>
      </p:sp>
      <p:sp>
        <p:nvSpPr>
          <p:cNvPr id="6" name="TextBox 5"/>
          <p:cNvSpPr txBox="1"/>
          <p:nvPr/>
        </p:nvSpPr>
        <p:spPr>
          <a:xfrm>
            <a:off x="2421955" y="1710232"/>
            <a:ext cx="380090" cy="487977"/>
          </a:xfrm>
          <a:prstGeom prst="rect">
            <a:avLst/>
          </a:prstGeom>
          <a:solidFill>
            <a:srgbClr val="FFFF66"/>
          </a:solidFill>
        </p:spPr>
        <p:txBody>
          <a:bodyPr wrap="square" lIns="86999" tIns="43497" rIns="86999" bIns="43497" rtlCol="0">
            <a:spAutoFit/>
          </a:bodyPr>
          <a:lstStyle/>
          <a:p>
            <a:pPr algn="ctr" defTabSz="448740"/>
            <a:r>
              <a:rPr lang="en-US" sz="1300" dirty="0">
                <a:solidFill>
                  <a:prstClr val="black"/>
                </a:solidFill>
              </a:rPr>
              <a:t>19%</a:t>
            </a:r>
          </a:p>
        </p:txBody>
      </p:sp>
      <p:sp>
        <p:nvSpPr>
          <p:cNvPr id="8" name="Notes Placeholder 2"/>
          <p:cNvSpPr txBox="1">
            <a:spLocks/>
          </p:cNvSpPr>
          <p:nvPr/>
        </p:nvSpPr>
        <p:spPr>
          <a:xfrm>
            <a:off x="3650117" y="350150"/>
            <a:ext cx="2932124" cy="8063350"/>
          </a:xfrm>
          <a:prstGeom prst="rect">
            <a:avLst/>
          </a:prstGeom>
        </p:spPr>
        <p:txBody>
          <a:bodyPr vert="horz" lIns="87965" tIns="43982" rIns="87965" bIns="43982"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71866" indent="-271866" defTabSz="869967">
              <a:spcAft>
                <a:spcPts val="1142"/>
              </a:spcAft>
              <a:buFont typeface="Arial" panose="020B0604020202020204" pitchFamily="34" charset="0"/>
              <a:buChar char="•"/>
              <a:defRPr/>
            </a:pPr>
            <a:r>
              <a:rPr lang="en-US" sz="1600" dirty="0">
                <a:solidFill>
                  <a:sysClr val="windowText" lastClr="000000"/>
                </a:solidFill>
              </a:rPr>
              <a:t>3 Open Bank Transactions since 2012</a:t>
            </a:r>
          </a:p>
          <a:p>
            <a:pPr marL="706845" lvl="1" indent="-271866" defTabSz="869967">
              <a:spcAft>
                <a:spcPts val="1142"/>
              </a:spcAft>
              <a:buFont typeface="Arial" panose="020B0604020202020204" pitchFamily="34" charset="0"/>
              <a:buChar char="•"/>
              <a:defRPr/>
            </a:pPr>
            <a:r>
              <a:rPr lang="en-US" sz="1600" dirty="0">
                <a:solidFill>
                  <a:sysClr val="windowText" lastClr="000000"/>
                </a:solidFill>
              </a:rPr>
              <a:t>Highly accretive, double-digit</a:t>
            </a:r>
          </a:p>
          <a:p>
            <a:pPr marL="706845" lvl="1" indent="-271866" defTabSz="869967">
              <a:spcAft>
                <a:spcPts val="1142"/>
              </a:spcAft>
              <a:buFont typeface="Arial" panose="020B0604020202020204" pitchFamily="34" charset="0"/>
              <a:buChar char="•"/>
              <a:defRPr/>
            </a:pPr>
            <a:r>
              <a:rPr lang="en-US" sz="1600" dirty="0">
                <a:solidFill>
                  <a:sysClr val="windowText" lastClr="000000"/>
                </a:solidFill>
              </a:rPr>
              <a:t>Credit continues to improve</a:t>
            </a:r>
          </a:p>
          <a:p>
            <a:pPr marL="706845" lvl="1" indent="-271866" defTabSz="869967">
              <a:spcAft>
                <a:spcPts val="1142"/>
              </a:spcAft>
              <a:buFont typeface="Arial" panose="020B0604020202020204" pitchFamily="34" charset="0"/>
              <a:buChar char="•"/>
              <a:defRPr/>
            </a:pPr>
            <a:endParaRPr lang="en-US" sz="1600" dirty="0">
              <a:solidFill>
                <a:sysClr val="windowText" lastClr="000000"/>
              </a:solidFill>
            </a:endParaRPr>
          </a:p>
          <a:p>
            <a:pPr marL="271866" indent="-271866" defTabSz="869967">
              <a:spcAft>
                <a:spcPts val="1142"/>
              </a:spcAft>
              <a:buFont typeface="Arial" panose="020B0604020202020204" pitchFamily="34" charset="0"/>
              <a:buChar char="•"/>
              <a:defRPr/>
            </a:pPr>
            <a:r>
              <a:rPr lang="en-US" sz="1600" dirty="0">
                <a:solidFill>
                  <a:sysClr val="windowText" lastClr="000000"/>
                </a:solidFill>
              </a:rPr>
              <a:t>_______________________________</a:t>
            </a:r>
          </a:p>
          <a:p>
            <a:pPr marL="271866" indent="-271866" defTabSz="869967">
              <a:spcAft>
                <a:spcPts val="1142"/>
              </a:spcAft>
              <a:buFont typeface="Arial" panose="020B0604020202020204" pitchFamily="34" charset="0"/>
              <a:buChar char="•"/>
              <a:defRPr/>
            </a:pPr>
            <a:r>
              <a:rPr lang="en-US" sz="1600" dirty="0">
                <a:solidFill>
                  <a:sysClr val="windowText" lastClr="000000"/>
                </a:solidFill>
              </a:rPr>
              <a:t>_______________________________</a:t>
            </a:r>
          </a:p>
          <a:p>
            <a:pPr marL="271866" indent="-271866" defTabSz="869967">
              <a:spcAft>
                <a:spcPts val="1142"/>
              </a:spcAft>
              <a:buFont typeface="Arial" panose="020B0604020202020204" pitchFamily="34" charset="0"/>
              <a:buChar char="•"/>
              <a:defRPr/>
            </a:pPr>
            <a:r>
              <a:rPr lang="en-US" sz="1600" dirty="0">
                <a:solidFill>
                  <a:sysClr val="windowText" lastClr="000000"/>
                </a:solidFill>
              </a:rPr>
              <a:t>_______________________________</a:t>
            </a:r>
          </a:p>
          <a:p>
            <a:pPr marL="271866" indent="-271866" defTabSz="869967">
              <a:spcAft>
                <a:spcPts val="1142"/>
              </a:spcAft>
              <a:buFont typeface="Arial" panose="020B0604020202020204" pitchFamily="34" charset="0"/>
              <a:buChar char="•"/>
              <a:defRPr/>
            </a:pPr>
            <a:r>
              <a:rPr lang="en-US" sz="1600" dirty="0">
                <a:solidFill>
                  <a:sysClr val="windowText" lastClr="000000"/>
                </a:solidFill>
              </a:rPr>
              <a:t>_______________________________</a:t>
            </a:r>
          </a:p>
          <a:p>
            <a:pPr marL="271866" indent="-271866" defTabSz="869967">
              <a:spcAft>
                <a:spcPts val="1142"/>
              </a:spcAft>
              <a:buFont typeface="Arial" panose="020B0604020202020204" pitchFamily="34" charset="0"/>
              <a:buChar char="•"/>
              <a:defRPr/>
            </a:pPr>
            <a:r>
              <a:rPr lang="en-US" sz="1600" dirty="0">
                <a:solidFill>
                  <a:sysClr val="windowText" lastClr="000000"/>
                </a:solidFill>
              </a:rPr>
              <a:t>_______________________________</a:t>
            </a:r>
          </a:p>
          <a:p>
            <a:pPr marL="271866" indent="-271866" defTabSz="869967">
              <a:spcAft>
                <a:spcPts val="1142"/>
              </a:spcAft>
              <a:buFont typeface="Arial" panose="020B0604020202020204" pitchFamily="34" charset="0"/>
              <a:buChar char="•"/>
              <a:defRPr/>
            </a:pPr>
            <a:r>
              <a:rPr lang="en-US" sz="1600" dirty="0">
                <a:solidFill>
                  <a:sysClr val="windowText" lastClr="000000"/>
                </a:solidFill>
              </a:rPr>
              <a:t>_______________________________</a:t>
            </a:r>
          </a:p>
          <a:p>
            <a:pPr marL="271866" indent="-271866" defTabSz="869967">
              <a:spcAft>
                <a:spcPts val="1142"/>
              </a:spcAft>
              <a:buFont typeface="Arial" panose="020B0604020202020204" pitchFamily="34" charset="0"/>
              <a:buChar char="•"/>
              <a:defRPr/>
            </a:pPr>
            <a:r>
              <a:rPr lang="en-US" sz="1600" dirty="0">
                <a:solidFill>
                  <a:sysClr val="windowText" lastClr="000000"/>
                </a:solidFill>
              </a:rPr>
              <a:t>_______________________________</a:t>
            </a:r>
          </a:p>
          <a:p>
            <a:pPr marL="271866" indent="-271866" defTabSz="869967">
              <a:spcAft>
                <a:spcPts val="1142"/>
              </a:spcAft>
              <a:buFont typeface="Arial" panose="020B0604020202020204" pitchFamily="34" charset="0"/>
              <a:buChar char="•"/>
              <a:defRPr/>
            </a:pPr>
            <a:r>
              <a:rPr lang="en-US" sz="1600" dirty="0">
                <a:solidFill>
                  <a:sysClr val="windowText" lastClr="000000"/>
                </a:solidFill>
              </a:rPr>
              <a:t>_______________________________</a:t>
            </a:r>
          </a:p>
        </p:txBody>
      </p:sp>
    </p:spTree>
    <p:extLst>
      <p:ext uri="{BB962C8B-B14F-4D97-AF65-F5344CB8AC3E}">
        <p14:creationId xmlns:p14="http://schemas.microsoft.com/office/powerpoint/2010/main" val="2746336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16655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ue_Cover_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9213" t="2929" b="4703"/>
          <a:stretch/>
        </p:blipFill>
        <p:spPr>
          <a:xfrm>
            <a:off x="-70909" y="0"/>
            <a:ext cx="9244584" cy="6868490"/>
          </a:xfrm>
          <a:prstGeom prst="rect">
            <a:avLst/>
          </a:prstGeom>
        </p:spPr>
      </p:pic>
      <p:sp>
        <p:nvSpPr>
          <p:cNvPr id="2" name="Title 1"/>
          <p:cNvSpPr>
            <a:spLocks noGrp="1"/>
          </p:cNvSpPr>
          <p:nvPr>
            <p:ph type="ctrTitle" hasCustomPrompt="1"/>
          </p:nvPr>
        </p:nvSpPr>
        <p:spPr>
          <a:xfrm>
            <a:off x="2057400" y="2257425"/>
            <a:ext cx="6400800" cy="1235075"/>
          </a:xfrm>
        </p:spPr>
        <p:txBody>
          <a:bodyPr/>
          <a:lstStyle>
            <a:lvl1pPr algn="r">
              <a:defRPr>
                <a:solidFill>
                  <a:schemeClr val="bg1"/>
                </a:solidFill>
              </a:defRPr>
            </a:lvl1pPr>
          </a:lstStyle>
          <a:p>
            <a:r>
              <a:rPr lang="en-US" dirty="0" smtClean="0"/>
              <a:t>Title Slide Text</a:t>
            </a:r>
            <a:endParaRPr lang="en-US" dirty="0"/>
          </a:p>
        </p:txBody>
      </p:sp>
      <p:sp>
        <p:nvSpPr>
          <p:cNvPr id="3" name="Subtitle 2"/>
          <p:cNvSpPr>
            <a:spLocks noGrp="1"/>
          </p:cNvSpPr>
          <p:nvPr>
            <p:ph type="subTitle" idx="1" hasCustomPrompt="1"/>
          </p:nvPr>
        </p:nvSpPr>
        <p:spPr>
          <a:xfrm>
            <a:off x="2057400" y="3505200"/>
            <a:ext cx="6400800" cy="1752600"/>
          </a:xfrm>
        </p:spPr>
        <p:txBody>
          <a:bodyPr/>
          <a:lstStyle>
            <a:lvl1pPr marL="0" indent="0" algn="r">
              <a:buNone/>
              <a:defRPr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Text</a:t>
            </a:r>
          </a:p>
          <a:p>
            <a:r>
              <a:rPr lang="en-US" dirty="0" smtClean="0"/>
              <a:t>Date</a:t>
            </a:r>
            <a:endParaRPr lang="en-US" dirty="0"/>
          </a:p>
        </p:txBody>
      </p:sp>
      <p:pic>
        <p:nvPicPr>
          <p:cNvPr id="8" name="Picture 7" descr="SouthState_left_goldwhite_R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3472" y="529636"/>
            <a:ext cx="4280697" cy="945698"/>
          </a:xfrm>
          <a:prstGeom prst="rect">
            <a:avLst/>
          </a:prstGeom>
        </p:spPr>
      </p:pic>
    </p:spTree>
    <p:extLst>
      <p:ext uri="{BB962C8B-B14F-4D97-AF65-F5344CB8AC3E}">
        <p14:creationId xmlns:p14="http://schemas.microsoft.com/office/powerpoint/2010/main" val="89624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sz="3600">
                <a:solidFill>
                  <a:schemeClr val="accent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092438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Interior Slide 2 ">
    <p:spTree>
      <p:nvGrpSpPr>
        <p:cNvPr id="1" name=""/>
        <p:cNvGrpSpPr/>
        <p:nvPr/>
      </p:nvGrpSpPr>
      <p:grpSpPr>
        <a:xfrm>
          <a:off x="0" y="0"/>
          <a:ext cx="0" cy="0"/>
          <a:chOff x="0" y="0"/>
          <a:chExt cx="0" cy="0"/>
        </a:xfrm>
      </p:grpSpPr>
      <p:sp>
        <p:nvSpPr>
          <p:cNvPr id="5" name="Rectangle 4"/>
          <p:cNvSpPr/>
          <p:nvPr userDrawn="1"/>
        </p:nvSpPr>
        <p:spPr>
          <a:xfrm>
            <a:off x="0" y="6350000"/>
            <a:ext cx="9153525"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cxnSp>
        <p:nvCxnSpPr>
          <p:cNvPr id="6" name="Straight Connector 5"/>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0063" y="6416675"/>
            <a:ext cx="20494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p:nvPr>
        </p:nvSpPr>
        <p:spPr>
          <a:xfrm>
            <a:off x="457200" y="499532"/>
            <a:ext cx="8229600" cy="770467"/>
          </a:xfrm>
        </p:spPr>
        <p:txBody>
          <a:bodyPr>
            <a:normAutofit/>
          </a:bodyPr>
          <a:lstStyle>
            <a:lvl1pPr>
              <a:defRPr sz="3500" baseline="0">
                <a:solidFill>
                  <a:srgbClr val="002D72"/>
                </a:solidFill>
              </a:defRPr>
            </a:lvl1pPr>
          </a:lstStyle>
          <a:p>
            <a:r>
              <a:rPr lang="en-US" smtClean="0"/>
              <a:t>Click to edit Master title style</a:t>
            </a:r>
            <a:endParaRPr lang="en-US" dirty="0"/>
          </a:p>
        </p:txBody>
      </p:sp>
      <p:sp>
        <p:nvSpPr>
          <p:cNvPr id="13" name="Text Placeholder 4"/>
          <p:cNvSpPr>
            <a:spLocks noGrp="1"/>
          </p:cNvSpPr>
          <p:nvPr>
            <p:ph type="body" sz="quarter" idx="10"/>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1873606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Interior Slide 2 ">
    <p:spTree>
      <p:nvGrpSpPr>
        <p:cNvPr id="1" name=""/>
        <p:cNvGrpSpPr/>
        <p:nvPr/>
      </p:nvGrpSpPr>
      <p:grpSpPr>
        <a:xfrm>
          <a:off x="0" y="0"/>
          <a:ext cx="0" cy="0"/>
          <a:chOff x="0" y="0"/>
          <a:chExt cx="0" cy="0"/>
        </a:xfrm>
      </p:grpSpPr>
      <p:sp>
        <p:nvSpPr>
          <p:cNvPr id="5" name="Rectangle 4"/>
          <p:cNvSpPr/>
          <p:nvPr userDrawn="1"/>
        </p:nvSpPr>
        <p:spPr>
          <a:xfrm>
            <a:off x="0" y="6350000"/>
            <a:ext cx="9153525"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cxnSp>
        <p:nvCxnSpPr>
          <p:cNvPr id="6" name="Straight Connector 5"/>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0063" y="6416675"/>
            <a:ext cx="20494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p:nvPr>
        </p:nvSpPr>
        <p:spPr>
          <a:xfrm>
            <a:off x="457200" y="499532"/>
            <a:ext cx="8229600" cy="770467"/>
          </a:xfrm>
        </p:spPr>
        <p:txBody>
          <a:bodyPr>
            <a:normAutofit/>
          </a:bodyPr>
          <a:lstStyle>
            <a:lvl1pPr>
              <a:defRPr sz="3500" baseline="0">
                <a:solidFill>
                  <a:srgbClr val="002D72"/>
                </a:solidFill>
              </a:defRPr>
            </a:lvl1pPr>
          </a:lstStyle>
          <a:p>
            <a:r>
              <a:rPr lang="en-US" smtClean="0"/>
              <a:t>Click to edit Master title style</a:t>
            </a:r>
            <a:endParaRPr lang="en-US" dirty="0"/>
          </a:p>
        </p:txBody>
      </p:sp>
      <p:sp>
        <p:nvSpPr>
          <p:cNvPr id="13" name="Text Placeholder 4"/>
          <p:cNvSpPr>
            <a:spLocks noGrp="1"/>
          </p:cNvSpPr>
          <p:nvPr>
            <p:ph type="body" sz="quarter" idx="10"/>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4189650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Interior Slide 2 ">
    <p:spTree>
      <p:nvGrpSpPr>
        <p:cNvPr id="1" name=""/>
        <p:cNvGrpSpPr/>
        <p:nvPr/>
      </p:nvGrpSpPr>
      <p:grpSpPr>
        <a:xfrm>
          <a:off x="0" y="0"/>
          <a:ext cx="0" cy="0"/>
          <a:chOff x="0" y="0"/>
          <a:chExt cx="0" cy="0"/>
        </a:xfrm>
      </p:grpSpPr>
      <p:sp>
        <p:nvSpPr>
          <p:cNvPr id="5" name="Rectangle 4"/>
          <p:cNvSpPr/>
          <p:nvPr userDrawn="1"/>
        </p:nvSpPr>
        <p:spPr>
          <a:xfrm>
            <a:off x="0" y="6350000"/>
            <a:ext cx="9153525"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cxnSp>
        <p:nvCxnSpPr>
          <p:cNvPr id="6" name="Straight Connector 5"/>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0063" y="6416675"/>
            <a:ext cx="20494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p:nvPr>
        </p:nvSpPr>
        <p:spPr>
          <a:xfrm>
            <a:off x="457200" y="499532"/>
            <a:ext cx="8229600" cy="770467"/>
          </a:xfrm>
        </p:spPr>
        <p:txBody>
          <a:bodyPr>
            <a:normAutofit/>
          </a:bodyPr>
          <a:lstStyle>
            <a:lvl1pPr>
              <a:defRPr sz="3500" baseline="0">
                <a:solidFill>
                  <a:srgbClr val="002D72"/>
                </a:solidFill>
              </a:defRPr>
            </a:lvl1pPr>
          </a:lstStyle>
          <a:p>
            <a:r>
              <a:rPr lang="en-US" smtClean="0"/>
              <a:t>Click to edit Master title style</a:t>
            </a:r>
            <a:endParaRPr lang="en-US" dirty="0"/>
          </a:p>
        </p:txBody>
      </p:sp>
      <p:sp>
        <p:nvSpPr>
          <p:cNvPr id="13" name="Text Placeholder 4"/>
          <p:cNvSpPr>
            <a:spLocks noGrp="1"/>
          </p:cNvSpPr>
          <p:nvPr>
            <p:ph type="body" sz="quarter" idx="10"/>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397925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32987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3286479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292173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1803049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1739749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36616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Slide 1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3"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spTree>
    <p:extLst>
      <p:ext uri="{BB962C8B-B14F-4D97-AF65-F5344CB8AC3E}">
        <p14:creationId xmlns:p14="http://schemas.microsoft.com/office/powerpoint/2010/main" val="1609896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3654934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195203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ue_Cover_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0909" y="1"/>
            <a:ext cx="9244584" cy="6868490"/>
          </a:xfrm>
          <a:prstGeom prst="rect">
            <a:avLst/>
          </a:prstGeom>
        </p:spPr>
      </p:pic>
      <p:sp>
        <p:nvSpPr>
          <p:cNvPr id="2" name="Title 1"/>
          <p:cNvSpPr>
            <a:spLocks noGrp="1"/>
          </p:cNvSpPr>
          <p:nvPr>
            <p:ph type="ctrTitle" hasCustomPrompt="1"/>
          </p:nvPr>
        </p:nvSpPr>
        <p:spPr>
          <a:xfrm>
            <a:off x="2057400" y="2257425"/>
            <a:ext cx="6400800" cy="1235075"/>
          </a:xfrm>
        </p:spPr>
        <p:txBody>
          <a:bodyPr/>
          <a:lstStyle>
            <a:lvl1pPr algn="r">
              <a:defRPr>
                <a:solidFill>
                  <a:schemeClr val="bg1"/>
                </a:solidFill>
              </a:defRPr>
            </a:lvl1pPr>
          </a:lstStyle>
          <a:p>
            <a:r>
              <a:rPr lang="en-US" dirty="0" smtClean="0"/>
              <a:t>Title Slide Text</a:t>
            </a:r>
            <a:endParaRPr lang="en-US" dirty="0"/>
          </a:p>
        </p:txBody>
      </p:sp>
      <p:sp>
        <p:nvSpPr>
          <p:cNvPr id="3" name="Subtitle 2"/>
          <p:cNvSpPr>
            <a:spLocks noGrp="1"/>
          </p:cNvSpPr>
          <p:nvPr>
            <p:ph type="subTitle" idx="1" hasCustomPrompt="1"/>
          </p:nvPr>
        </p:nvSpPr>
        <p:spPr>
          <a:xfrm>
            <a:off x="2057400" y="3505200"/>
            <a:ext cx="6400800" cy="1752600"/>
          </a:xfrm>
        </p:spPr>
        <p:txBody>
          <a:bodyPr/>
          <a:lstStyle>
            <a:lvl1pPr marL="0" indent="0" algn="r">
              <a:buNone/>
              <a:defRPr b="0" i="0">
                <a:solidFill>
                  <a:srgbClr val="FFFFFF"/>
                </a:solidFill>
                <a:latin typeface="Arial"/>
                <a:cs typeface="Arial"/>
              </a:defRPr>
            </a:lvl1pPr>
            <a:lvl2pPr marL="443777" indent="0" algn="ctr">
              <a:buNone/>
              <a:defRPr>
                <a:solidFill>
                  <a:schemeClr val="tx1">
                    <a:tint val="75000"/>
                  </a:schemeClr>
                </a:solidFill>
              </a:defRPr>
            </a:lvl2pPr>
            <a:lvl3pPr marL="887553" indent="0" algn="ctr">
              <a:buNone/>
              <a:defRPr>
                <a:solidFill>
                  <a:schemeClr val="tx1">
                    <a:tint val="75000"/>
                  </a:schemeClr>
                </a:solidFill>
              </a:defRPr>
            </a:lvl3pPr>
            <a:lvl4pPr marL="1331330" indent="0" algn="ctr">
              <a:buNone/>
              <a:defRPr>
                <a:solidFill>
                  <a:schemeClr val="tx1">
                    <a:tint val="75000"/>
                  </a:schemeClr>
                </a:solidFill>
              </a:defRPr>
            </a:lvl4pPr>
            <a:lvl5pPr marL="1775106" indent="0" algn="ctr">
              <a:buNone/>
              <a:defRPr>
                <a:solidFill>
                  <a:schemeClr val="tx1">
                    <a:tint val="75000"/>
                  </a:schemeClr>
                </a:solidFill>
              </a:defRPr>
            </a:lvl5pPr>
            <a:lvl6pPr marL="2218883" indent="0" algn="ctr">
              <a:buNone/>
              <a:defRPr>
                <a:solidFill>
                  <a:schemeClr val="tx1">
                    <a:tint val="75000"/>
                  </a:schemeClr>
                </a:solidFill>
              </a:defRPr>
            </a:lvl6pPr>
            <a:lvl7pPr marL="2662660" indent="0" algn="ctr">
              <a:buNone/>
              <a:defRPr>
                <a:solidFill>
                  <a:schemeClr val="tx1">
                    <a:tint val="75000"/>
                  </a:schemeClr>
                </a:solidFill>
              </a:defRPr>
            </a:lvl7pPr>
            <a:lvl8pPr marL="3106436" indent="0" algn="ctr">
              <a:buNone/>
              <a:defRPr>
                <a:solidFill>
                  <a:schemeClr val="tx1">
                    <a:tint val="75000"/>
                  </a:schemeClr>
                </a:solidFill>
              </a:defRPr>
            </a:lvl8pPr>
            <a:lvl9pPr marL="3550213" indent="0" algn="ctr">
              <a:buNone/>
              <a:defRPr>
                <a:solidFill>
                  <a:schemeClr val="tx1">
                    <a:tint val="75000"/>
                  </a:schemeClr>
                </a:solidFill>
              </a:defRPr>
            </a:lvl9pPr>
          </a:lstStyle>
          <a:p>
            <a:r>
              <a:rPr lang="en-US" dirty="0" smtClean="0"/>
              <a:t>Subtitle Text</a:t>
            </a:r>
          </a:p>
          <a:p>
            <a:r>
              <a:rPr lang="en-US" dirty="0" smtClean="0"/>
              <a:t>Date</a:t>
            </a:r>
            <a:endParaRPr lang="en-US" dirty="0"/>
          </a:p>
        </p:txBody>
      </p:sp>
      <p:pic>
        <p:nvPicPr>
          <p:cNvPr id="8" name="Picture 7" descr="SouthState_left_goldwhite_R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3473" y="529636"/>
            <a:ext cx="4280697" cy="945698"/>
          </a:xfrm>
          <a:prstGeom prst="rect">
            <a:avLst/>
          </a:prstGeom>
        </p:spPr>
      </p:pic>
    </p:spTree>
    <p:extLst>
      <p:ext uri="{BB962C8B-B14F-4D97-AF65-F5344CB8AC3E}">
        <p14:creationId xmlns:p14="http://schemas.microsoft.com/office/powerpoint/2010/main" val="719128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nterior Slide 2 ">
    <p:spTree>
      <p:nvGrpSpPr>
        <p:cNvPr id="1" name=""/>
        <p:cNvGrpSpPr/>
        <p:nvPr/>
      </p:nvGrpSpPr>
      <p:grpSpPr>
        <a:xfrm>
          <a:off x="0" y="0"/>
          <a:ext cx="0" cy="0"/>
          <a:chOff x="0" y="0"/>
          <a:chExt cx="0" cy="0"/>
        </a:xfrm>
      </p:grpSpPr>
      <p:cxnSp>
        <p:nvCxnSpPr>
          <p:cNvPr id="10" name="Straight Connector 9"/>
          <p:cNvCxnSpPr/>
          <p:nvPr userDrawn="1"/>
        </p:nvCxnSpPr>
        <p:spPr>
          <a:xfrm>
            <a:off x="207818" y="806824"/>
            <a:ext cx="872836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207819" y="201706"/>
            <a:ext cx="8728363" cy="605118"/>
          </a:xfrm>
        </p:spPr>
        <p:txBody>
          <a:bodyPr>
            <a:normAutofit/>
          </a:bodyPr>
          <a:lstStyle>
            <a:lvl1pPr algn="ctr">
              <a:defRPr sz="3397" baseline="0">
                <a:solidFill>
                  <a:srgbClr val="002D72"/>
                </a:solidFill>
                <a:latin typeface="Trebuchet MS" panose="020B0603020202020204" pitchFamily="34" charset="0"/>
              </a:defRPr>
            </a:lvl1pPr>
          </a:lstStyle>
          <a:p>
            <a:r>
              <a:rPr lang="en-US" dirty="0" smtClean="0"/>
              <a:t>Interior Slide Headline Text</a:t>
            </a:r>
            <a:endParaRPr lang="en-US" dirty="0"/>
          </a:p>
        </p:txBody>
      </p:sp>
      <p:sp>
        <p:nvSpPr>
          <p:cNvPr id="9" name="TextBox 8"/>
          <p:cNvSpPr txBox="1"/>
          <p:nvPr userDrawn="1"/>
        </p:nvSpPr>
        <p:spPr>
          <a:xfrm>
            <a:off x="232755" y="6252883"/>
            <a:ext cx="381346" cy="403412"/>
          </a:xfrm>
          <a:prstGeom prst="rect">
            <a:avLst/>
          </a:prstGeom>
          <a:noFill/>
        </p:spPr>
        <p:txBody>
          <a:bodyPr wrap="square" lIns="0" tIns="0" rIns="0" bIns="0" rtlCol="0" anchor="ctr" anchorCtr="0">
            <a:noAutofit/>
          </a:bodyPr>
          <a:lstStyle/>
          <a:p>
            <a:pPr algn="ctr" defTabSz="443777"/>
            <a:fld id="{BDEEC09A-263D-8548-998B-4EBBED2D114E}" type="slidenum">
              <a:rPr lang="en-US" sz="1359">
                <a:solidFill>
                  <a:srgbClr val="002D72"/>
                </a:solidFill>
                <a:latin typeface="Trebuchet MS" panose="020B0603020202020204" pitchFamily="34" charset="0"/>
                <a:cs typeface="Arial" charset="0"/>
              </a:rPr>
              <a:pPr algn="ctr" defTabSz="443777"/>
              <a:t>‹#›</a:t>
            </a:fld>
            <a:endParaRPr lang="en-US" sz="1359" dirty="0">
              <a:solidFill>
                <a:srgbClr val="002D72"/>
              </a:solidFill>
              <a:latin typeface="Trebuchet MS" panose="020B0603020202020204" pitchFamily="34" charset="0"/>
              <a:cs typeface="Arial" charset="0"/>
            </a:endParaRPr>
          </a:p>
        </p:txBody>
      </p:sp>
      <p:pic>
        <p:nvPicPr>
          <p:cNvPr id="13" name="Picture 12" descr="SSCorporation_Horizontal_RGB.gif"/>
          <p:cNvPicPr>
            <a:picLocks noChangeAspect="1"/>
          </p:cNvPicPr>
          <p:nvPr userDrawn="1"/>
        </p:nvPicPr>
        <p:blipFill rotWithShape="1">
          <a:blip r:embed="rId2" cstate="print">
            <a:extLst>
              <a:ext uri="{28A0092B-C50C-407E-A947-70E740481C1C}">
                <a14:useLocalDpi xmlns:a14="http://schemas.microsoft.com/office/drawing/2010/main" val="0"/>
              </a:ext>
            </a:extLst>
          </a:blip>
          <a:srcRect l="4711" t="41698" r="5497" b="45578"/>
          <a:stretch/>
        </p:blipFill>
        <p:spPr>
          <a:xfrm>
            <a:off x="6076603" y="6298485"/>
            <a:ext cx="2851265" cy="312208"/>
          </a:xfrm>
          <a:prstGeom prst="rect">
            <a:avLst/>
          </a:prstGeom>
        </p:spPr>
      </p:pic>
      <p:cxnSp>
        <p:nvCxnSpPr>
          <p:cNvPr id="15" name="Straight Connector 14"/>
          <p:cNvCxnSpPr/>
          <p:nvPr userDrawn="1"/>
        </p:nvCxnSpPr>
        <p:spPr>
          <a:xfrm>
            <a:off x="207818" y="6252882"/>
            <a:ext cx="872836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3350783"/>
      </p:ext>
    </p:extLst>
  </p:cSld>
  <p:clrMapOvr>
    <a:masterClrMapping/>
  </p:clrMapOvr>
  <p:extLst mod="1">
    <p:ext uri="{DCECCB84-F9BA-43D5-87BE-67443E8EF086}">
      <p15:sldGuideLst xmlns:p15="http://schemas.microsoft.com/office/powerpoint/2012/main">
        <p15:guide id="1" pos="3168">
          <p15:clr>
            <a:srgbClr val="FBAE40"/>
          </p15:clr>
        </p15:guide>
        <p15:guide id="2" pos="6192">
          <p15:clr>
            <a:srgbClr val="FBAE40"/>
          </p15:clr>
        </p15:guide>
        <p15:guide id="3" pos="144">
          <p15:clr>
            <a:srgbClr val="FBAE40"/>
          </p15:clr>
        </p15:guide>
        <p15:guide id="4" orient="horz" pos="576">
          <p15:clr>
            <a:srgbClr val="FBAE40"/>
          </p15:clr>
        </p15:guide>
        <p15:guide id="5" orient="horz" pos="4752">
          <p15:clr>
            <a:srgbClr val="FBAE40"/>
          </p15:clr>
        </p15:guide>
        <p15:guide id="6" orient="horz" pos="4464">
          <p15:clr>
            <a:srgbClr val="FBAE40"/>
          </p15:clr>
        </p15:guide>
        <p15:guide id="7" orient="horz" pos="144">
          <p15:clr>
            <a:srgbClr val="FBAE40"/>
          </p15:clr>
        </p15:guide>
        <p15:guide id="8" orient="horz" pos="25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Interior Slide 2 ">
    <p:spTree>
      <p:nvGrpSpPr>
        <p:cNvPr id="1" name=""/>
        <p:cNvGrpSpPr/>
        <p:nvPr/>
      </p:nvGrpSpPr>
      <p:grpSpPr>
        <a:xfrm>
          <a:off x="0" y="0"/>
          <a:ext cx="0" cy="0"/>
          <a:chOff x="0" y="0"/>
          <a:chExt cx="0" cy="0"/>
        </a:xfrm>
      </p:grpSpPr>
      <p:sp>
        <p:nvSpPr>
          <p:cNvPr id="12" name="Rectangle 11"/>
          <p:cNvSpPr/>
          <p:nvPr userDrawn="1"/>
        </p:nvSpPr>
        <p:spPr>
          <a:xfrm>
            <a:off x="0" y="6350001"/>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505"/>
            <a:endParaRPr lang="en-US" sz="1947" dirty="0">
              <a:solidFill>
                <a:srgbClr val="FFFFFF"/>
              </a:solidFill>
            </a:endParaRPr>
          </a:p>
        </p:txBody>
      </p:sp>
      <p:pic>
        <p:nvPicPr>
          <p:cNvPr id="14" name="Picture 13"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9070" y="5337066"/>
            <a:ext cx="3374075" cy="2607240"/>
          </a:xfrm>
          <a:prstGeom prst="rect">
            <a:avLst/>
          </a:prstGeom>
        </p:spPr>
      </p:pic>
      <p:sp>
        <p:nvSpPr>
          <p:cNvPr id="9" name="TextBox 8"/>
          <p:cNvSpPr txBox="1"/>
          <p:nvPr userDrawn="1"/>
        </p:nvSpPr>
        <p:spPr>
          <a:xfrm>
            <a:off x="0" y="6362676"/>
            <a:ext cx="457200" cy="495323"/>
          </a:xfrm>
          <a:prstGeom prst="rect">
            <a:avLst/>
          </a:prstGeom>
          <a:noFill/>
        </p:spPr>
        <p:txBody>
          <a:bodyPr wrap="square" lIns="0" tIns="0" rIns="0" bIns="0" rtlCol="0" anchor="ctr" anchorCtr="0">
            <a:noAutofit/>
          </a:bodyPr>
          <a:lstStyle/>
          <a:p>
            <a:pPr algn="ctr" defTabSz="443777"/>
            <a:fld id="{BDEEC09A-263D-8548-998B-4EBBED2D114E}" type="slidenum">
              <a:rPr lang="en-US" sz="1359">
                <a:solidFill>
                  <a:prstClr val="white"/>
                </a:solidFill>
                <a:latin typeface="Trebuchet MS" panose="020B0603020202020204" pitchFamily="34" charset="0"/>
                <a:cs typeface="Arial" charset="0"/>
              </a:rPr>
              <a:pPr algn="ctr" defTabSz="443777"/>
              <a:t>‹#›</a:t>
            </a:fld>
            <a:endParaRPr lang="en-US" sz="1359" dirty="0">
              <a:solidFill>
                <a:prstClr val="white"/>
              </a:solidFill>
              <a:latin typeface="Trebuchet MS" panose="020B0603020202020204" pitchFamily="34" charset="0"/>
              <a:cs typeface="Arial" charset="0"/>
            </a:endParaRPr>
          </a:p>
        </p:txBody>
      </p:sp>
    </p:spTree>
    <p:extLst>
      <p:ext uri="{BB962C8B-B14F-4D97-AF65-F5344CB8AC3E}">
        <p14:creationId xmlns:p14="http://schemas.microsoft.com/office/powerpoint/2010/main" val="2769010859"/>
      </p:ext>
    </p:extLst>
  </p:cSld>
  <p:clrMapOvr>
    <a:masterClrMapping/>
  </p:clrMapOvr>
  <p:extLst mod="1">
    <p:ext uri="{DCECCB84-F9BA-43D5-87BE-67443E8EF086}">
      <p15:sldGuideLst xmlns:p15="http://schemas.microsoft.com/office/powerpoint/2012/main">
        <p15:guide id="1" pos="3168">
          <p15:clr>
            <a:srgbClr val="FBAE40"/>
          </p15:clr>
        </p15:guide>
        <p15:guide id="2" pos="6019">
          <p15:clr>
            <a:srgbClr val="FBAE40"/>
          </p15:clr>
        </p15:guide>
        <p15:guide id="3" pos="31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nterior Slide 2 ">
    <p:spTree>
      <p:nvGrpSpPr>
        <p:cNvPr id="1" name=""/>
        <p:cNvGrpSpPr/>
        <p:nvPr/>
      </p:nvGrpSpPr>
      <p:grpSpPr>
        <a:xfrm>
          <a:off x="0" y="0"/>
          <a:ext cx="0" cy="0"/>
          <a:chOff x="0" y="0"/>
          <a:chExt cx="0" cy="0"/>
        </a:xfrm>
      </p:grpSpPr>
      <p:sp>
        <p:nvSpPr>
          <p:cNvPr id="9" name="TextBox 8"/>
          <p:cNvSpPr txBox="1"/>
          <p:nvPr userDrawn="1"/>
        </p:nvSpPr>
        <p:spPr>
          <a:xfrm>
            <a:off x="0" y="6362676"/>
            <a:ext cx="457200" cy="495323"/>
          </a:xfrm>
          <a:prstGeom prst="rect">
            <a:avLst/>
          </a:prstGeom>
          <a:noFill/>
        </p:spPr>
        <p:txBody>
          <a:bodyPr wrap="square" lIns="0" tIns="0" rIns="0" bIns="0" rtlCol="0" anchor="ctr" anchorCtr="0">
            <a:noAutofit/>
          </a:bodyPr>
          <a:lstStyle/>
          <a:p>
            <a:pPr algn="ctr" defTabSz="443777"/>
            <a:fld id="{BDEEC09A-263D-8548-998B-4EBBED2D114E}" type="slidenum">
              <a:rPr lang="en-US" sz="1359">
                <a:solidFill>
                  <a:srgbClr val="002D72"/>
                </a:solidFill>
                <a:latin typeface="Trebuchet MS" panose="020B0603020202020204" pitchFamily="34" charset="0"/>
                <a:cs typeface="Arial" charset="0"/>
              </a:rPr>
              <a:pPr algn="ctr" defTabSz="443777"/>
              <a:t>‹#›</a:t>
            </a:fld>
            <a:endParaRPr lang="en-US" sz="1359" dirty="0">
              <a:solidFill>
                <a:srgbClr val="002D72"/>
              </a:solidFill>
              <a:latin typeface="Trebuchet MS" panose="020B0603020202020204" pitchFamily="34" charset="0"/>
              <a:cs typeface="Arial" charset="0"/>
            </a:endParaRPr>
          </a:p>
        </p:txBody>
      </p:sp>
      <p:pic>
        <p:nvPicPr>
          <p:cNvPr id="13" name="Picture 12" descr="SSCorporation_Horizontal_RGB.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0694" y="5349893"/>
            <a:ext cx="3353307" cy="2591192"/>
          </a:xfrm>
          <a:prstGeom prst="rect">
            <a:avLst/>
          </a:prstGeom>
        </p:spPr>
      </p:pic>
    </p:spTree>
    <p:extLst>
      <p:ext uri="{BB962C8B-B14F-4D97-AF65-F5344CB8AC3E}">
        <p14:creationId xmlns:p14="http://schemas.microsoft.com/office/powerpoint/2010/main" val="4139154688"/>
      </p:ext>
    </p:extLst>
  </p:cSld>
  <p:clrMapOvr>
    <a:masterClrMapping/>
  </p:clrMapOvr>
  <p:extLst mod="1">
    <p:ext uri="{DCECCB84-F9BA-43D5-87BE-67443E8EF086}">
      <p15:sldGuideLst xmlns:p15="http://schemas.microsoft.com/office/powerpoint/2012/main">
        <p15:guide id="1" pos="3168">
          <p15:clr>
            <a:srgbClr val="FBAE40"/>
          </p15:clr>
        </p15:guide>
        <p15:guide id="2" pos="6019">
          <p15:clr>
            <a:srgbClr val="FBAE40"/>
          </p15:clr>
        </p15:guide>
        <p15:guide id="3" pos="31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983760"/>
      </p:ext>
    </p:extLst>
  </p:cSld>
  <p:clrMapOvr>
    <a:masterClrMapping/>
  </p:clrMapOvr>
  <p:extLst mod="1">
    <p:ext uri="{DCECCB84-F9BA-43D5-87BE-67443E8EF086}">
      <p15:sldGuideLst xmlns:p15="http://schemas.microsoft.com/office/powerpoint/2012/main">
        <p15:guide id="1" pos="3168">
          <p15:clr>
            <a:srgbClr val="FBAE40"/>
          </p15:clr>
        </p15:guide>
        <p15:guide id="2" pos="6019">
          <p15:clr>
            <a:srgbClr val="FBAE40"/>
          </p15:clr>
        </p15:guide>
        <p15:guide id="3" pos="31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erior Slide 3">
    <p:spTree>
      <p:nvGrpSpPr>
        <p:cNvPr id="1" name=""/>
        <p:cNvGrpSpPr/>
        <p:nvPr/>
      </p:nvGrpSpPr>
      <p:grpSpPr>
        <a:xfrm>
          <a:off x="0" y="0"/>
          <a:ext cx="0" cy="0"/>
          <a:chOff x="0" y="0"/>
          <a:chExt cx="0" cy="0"/>
        </a:xfrm>
      </p:grpSpPr>
      <p:sp>
        <p:nvSpPr>
          <p:cNvPr id="6" name="Rectangle 5"/>
          <p:cNvSpPr/>
          <p:nvPr userDrawn="1"/>
        </p:nvSpPr>
        <p:spPr>
          <a:xfrm>
            <a:off x="0" y="1"/>
            <a:ext cx="9153144" cy="48752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505"/>
            <a:endParaRPr lang="en-US" sz="1947" dirty="0">
              <a:solidFill>
                <a:srgbClr val="FFFFFF"/>
              </a:solidFill>
            </a:endParaRPr>
          </a:p>
        </p:txBody>
      </p:sp>
      <p:sp>
        <p:nvSpPr>
          <p:cNvPr id="10" name="Content Placeholder 2"/>
          <p:cNvSpPr>
            <a:spLocks noGrp="1"/>
          </p:cNvSpPr>
          <p:nvPr>
            <p:ph idx="1"/>
          </p:nvPr>
        </p:nvSpPr>
        <p:spPr>
          <a:xfrm>
            <a:off x="457200" y="2301876"/>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itle 1"/>
          <p:cNvSpPr>
            <a:spLocks noGrp="1"/>
          </p:cNvSpPr>
          <p:nvPr>
            <p:ph type="title" hasCustomPrompt="1"/>
          </p:nvPr>
        </p:nvSpPr>
        <p:spPr>
          <a:xfrm>
            <a:off x="457200" y="499533"/>
            <a:ext cx="8229600" cy="770467"/>
          </a:xfrm>
        </p:spPr>
        <p:txBody>
          <a:bodyPr>
            <a:normAutofit/>
          </a:bodyPr>
          <a:lstStyle>
            <a:lvl1pPr>
              <a:defRPr sz="3397" baseline="0">
                <a:solidFill>
                  <a:srgbClr val="002D72"/>
                </a:solidFill>
              </a:defRPr>
            </a:lvl1pPr>
          </a:lstStyle>
          <a:p>
            <a:r>
              <a:rPr lang="en-US" dirty="0" smtClean="0"/>
              <a:t>Interior Slide Headline Text</a:t>
            </a:r>
            <a:endParaRPr lang="en-US" dirty="0"/>
          </a:p>
        </p:txBody>
      </p:sp>
      <p:sp>
        <p:nvSpPr>
          <p:cNvPr id="22"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524" baseline="0">
                <a:latin typeface="Arial"/>
                <a:cs typeface="Arial"/>
              </a:defRPr>
            </a:lvl1pPr>
          </a:lstStyle>
          <a:p>
            <a:pPr lvl="0"/>
            <a:r>
              <a:rPr lang="en-US" dirty="0" smtClean="0"/>
              <a:t>Interior Slide Headline Text</a:t>
            </a:r>
            <a:endParaRPr lang="en-US" dirty="0"/>
          </a:p>
        </p:txBody>
      </p:sp>
      <p:pic>
        <p:nvPicPr>
          <p:cNvPr id="9" name="Picture 8"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16" y="-1025465"/>
            <a:ext cx="3374075" cy="2607240"/>
          </a:xfrm>
          <a:prstGeom prst="rect">
            <a:avLst/>
          </a:prstGeom>
        </p:spPr>
      </p:pic>
    </p:spTree>
    <p:extLst>
      <p:ext uri="{BB962C8B-B14F-4D97-AF65-F5344CB8AC3E}">
        <p14:creationId xmlns:p14="http://schemas.microsoft.com/office/powerpoint/2010/main" val="1108790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pic>
        <p:nvPicPr>
          <p:cNvPr id="4" name="Picture 3" descr="Blue_Divider_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
            <a:ext cx="9152594" cy="6871817"/>
          </a:xfrm>
          <a:prstGeom prst="rect">
            <a:avLst/>
          </a:prstGeom>
        </p:spPr>
      </p:pic>
      <p:sp>
        <p:nvSpPr>
          <p:cNvPr id="2" name="Title 1"/>
          <p:cNvSpPr>
            <a:spLocks noGrp="1"/>
          </p:cNvSpPr>
          <p:nvPr>
            <p:ph type="ctrTitle" hasCustomPrompt="1"/>
          </p:nvPr>
        </p:nvSpPr>
        <p:spPr>
          <a:xfrm>
            <a:off x="1422400" y="2257425"/>
            <a:ext cx="6400800" cy="1235075"/>
          </a:xfrm>
        </p:spPr>
        <p:txBody>
          <a:bodyPr/>
          <a:lstStyle>
            <a:lvl1pPr algn="ctr">
              <a:defRPr>
                <a:solidFill>
                  <a:schemeClr val="bg1"/>
                </a:solidFill>
              </a:defRPr>
            </a:lvl1pPr>
          </a:lstStyle>
          <a:p>
            <a:r>
              <a:rPr lang="en-US" dirty="0" smtClean="0"/>
              <a:t>Divider Slide Text</a:t>
            </a:r>
            <a:endParaRPr lang="en-US" dirty="0"/>
          </a:p>
        </p:txBody>
      </p:sp>
      <p:pic>
        <p:nvPicPr>
          <p:cNvPr id="6" name="Picture 5" descr="SouthState_left_goldwhite_R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1077" y="5431276"/>
            <a:ext cx="2926602" cy="646549"/>
          </a:xfrm>
          <a:prstGeom prst="rect">
            <a:avLst/>
          </a:prstGeom>
        </p:spPr>
      </p:pic>
    </p:spTree>
    <p:extLst>
      <p:ext uri="{BB962C8B-B14F-4D97-AF65-F5344CB8AC3E}">
        <p14:creationId xmlns:p14="http://schemas.microsoft.com/office/powerpoint/2010/main" val="4097914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nterior Slide 4">
    <p:spTree>
      <p:nvGrpSpPr>
        <p:cNvPr id="1" name=""/>
        <p:cNvGrpSpPr/>
        <p:nvPr/>
      </p:nvGrpSpPr>
      <p:grpSpPr>
        <a:xfrm>
          <a:off x="0" y="0"/>
          <a:ext cx="0" cy="0"/>
          <a:chOff x="0" y="0"/>
          <a:chExt cx="0" cy="0"/>
        </a:xfrm>
      </p:grpSpPr>
      <p:sp>
        <p:nvSpPr>
          <p:cNvPr id="6" name="Rectangle 5"/>
          <p:cNvSpPr/>
          <p:nvPr userDrawn="1"/>
        </p:nvSpPr>
        <p:spPr>
          <a:xfrm>
            <a:off x="0" y="0"/>
            <a:ext cx="9153144" cy="2032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505"/>
            <a:endParaRPr lang="en-US" sz="1947" dirty="0">
              <a:solidFill>
                <a:srgbClr val="FFFFFF"/>
              </a:solidFill>
            </a:endParaRPr>
          </a:p>
        </p:txBody>
      </p:sp>
      <p:sp>
        <p:nvSpPr>
          <p:cNvPr id="11" name="Title 1"/>
          <p:cNvSpPr>
            <a:spLocks noGrp="1"/>
          </p:cNvSpPr>
          <p:nvPr>
            <p:ph type="title" hasCustomPrompt="1"/>
          </p:nvPr>
        </p:nvSpPr>
        <p:spPr>
          <a:xfrm>
            <a:off x="457200" y="0"/>
            <a:ext cx="8229600" cy="2032000"/>
          </a:xfrm>
        </p:spPr>
        <p:txBody>
          <a:bodyPr>
            <a:normAutofit/>
          </a:bodyPr>
          <a:lstStyle>
            <a:lvl1pPr>
              <a:defRPr sz="3397" baseline="0">
                <a:solidFill>
                  <a:schemeClr val="bg1"/>
                </a:solidFill>
              </a:defRPr>
            </a:lvl1pPr>
          </a:lstStyle>
          <a:p>
            <a:r>
              <a:rPr lang="en-US" dirty="0" smtClean="0"/>
              <a:t>Interior Slide Headline Text</a:t>
            </a:r>
            <a:endParaRPr lang="en-US" dirty="0"/>
          </a:p>
        </p:txBody>
      </p:sp>
      <p:pic>
        <p:nvPicPr>
          <p:cNvPr id="9" name="Picture 8" descr="SSCorporation_Horizontal_RGB.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0694" y="5349893"/>
            <a:ext cx="3353307" cy="2591192"/>
          </a:xfrm>
          <a:prstGeom prst="rect">
            <a:avLst/>
          </a:prstGeom>
        </p:spPr>
      </p:pic>
    </p:spTree>
    <p:extLst>
      <p:ext uri="{BB962C8B-B14F-4D97-AF65-F5344CB8AC3E}">
        <p14:creationId xmlns:p14="http://schemas.microsoft.com/office/powerpoint/2010/main" val="118734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2D72">
                  <a:tint val="75000"/>
                </a:srgbClr>
              </a:solidFill>
            </a:endParaRPr>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D72">
                  <a:tint val="75000"/>
                </a:srgbClr>
              </a:solidFill>
            </a:endParaRP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A058C-45F0-E94F-B8CE-7816AA1BFC2F}" type="slidenum">
              <a:rPr lang="en-US" smtClean="0">
                <a:solidFill>
                  <a:srgbClr val="002D72">
                    <a:tint val="75000"/>
                  </a:srgbClr>
                </a:solidFill>
              </a:rPr>
              <a:pPr/>
              <a:t>‹#›</a:t>
            </a:fld>
            <a:endParaRPr lang="en-US" dirty="0">
              <a:solidFill>
                <a:srgbClr val="002D72">
                  <a:tint val="75000"/>
                </a:srgbClr>
              </a:solidFill>
            </a:endParaRPr>
          </a:p>
        </p:txBody>
      </p:sp>
    </p:spTree>
    <p:extLst>
      <p:ext uri="{BB962C8B-B14F-4D97-AF65-F5344CB8AC3E}">
        <p14:creationId xmlns:p14="http://schemas.microsoft.com/office/powerpoint/2010/main" val="199860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 over 2 Ba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216477" y="6257305"/>
            <a:ext cx="415636" cy="403412"/>
          </a:xfrm>
        </p:spPr>
        <p:txBody>
          <a:bodyPr lIns="0" tIns="0" rIns="0" bIns="0" anchor="ctr" anchorCtr="0"/>
          <a:lstStyle>
            <a:lvl1pPr algn="ctr">
              <a:defRPr sz="1059"/>
            </a:lvl1pPr>
          </a:lstStyle>
          <a:p>
            <a:fld id="{3AEC9B9F-459A-5444-9168-4EED210F5BEF}" type="slidenum">
              <a:rPr lang="en-US" smtClean="0">
                <a:solidFill>
                  <a:srgbClr val="002D72">
                    <a:tint val="75000"/>
                  </a:srgbClr>
                </a:solidFill>
              </a:rPr>
              <a:pPr/>
              <a:t>‹#›</a:t>
            </a:fld>
            <a:endParaRPr lang="en-US" dirty="0">
              <a:solidFill>
                <a:srgbClr val="002D72">
                  <a:tint val="75000"/>
                </a:srgbClr>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0102" y="6326613"/>
            <a:ext cx="2926080" cy="264797"/>
          </a:xfrm>
          <a:prstGeom prst="rect">
            <a:avLst/>
          </a:prstGeom>
        </p:spPr>
      </p:pic>
      <p:sp>
        <p:nvSpPr>
          <p:cNvPr id="19" name="Title 18"/>
          <p:cNvSpPr>
            <a:spLocks noGrp="1"/>
          </p:cNvSpPr>
          <p:nvPr>
            <p:ph type="title"/>
          </p:nvPr>
        </p:nvSpPr>
        <p:spPr>
          <a:xfrm>
            <a:off x="207818" y="214846"/>
            <a:ext cx="8728364" cy="472708"/>
          </a:xfrm>
        </p:spPr>
        <p:txBody>
          <a:bodyPr bIns="0" anchor="ctr" anchorCtr="0">
            <a:noAutofit/>
          </a:bodyPr>
          <a:lstStyle>
            <a:lvl1pPr>
              <a:defRPr sz="2647" baseline="0"/>
            </a:lvl1pPr>
          </a:lstStyle>
          <a:p>
            <a:endParaRPr lang="en-US" dirty="0"/>
          </a:p>
        </p:txBody>
      </p:sp>
      <p:sp>
        <p:nvSpPr>
          <p:cNvPr id="6" name="Text Placeholder 5"/>
          <p:cNvSpPr>
            <a:spLocks noGrp="1"/>
          </p:cNvSpPr>
          <p:nvPr>
            <p:ph type="body" sz="quarter" idx="13" hasCustomPrompt="1"/>
          </p:nvPr>
        </p:nvSpPr>
        <p:spPr>
          <a:xfrm>
            <a:off x="623455" y="6270845"/>
            <a:ext cx="4987636" cy="387243"/>
          </a:xfrm>
        </p:spPr>
        <p:txBody>
          <a:bodyPr tIns="0" bIns="0" anchor="ctr" anchorCtr="0">
            <a:normAutofit/>
          </a:bodyPr>
          <a:lstStyle>
            <a:lvl1pPr marL="0" indent="0">
              <a:lnSpc>
                <a:spcPct val="100000"/>
              </a:lnSpc>
              <a:spcBef>
                <a:spcPts val="0"/>
              </a:spcBef>
              <a:buFont typeface="+mj-lt"/>
              <a:buAutoNum type="arabicParenR"/>
              <a:defRPr sz="618" baseline="0"/>
            </a:lvl1pPr>
          </a:lstStyle>
          <a:p>
            <a:pPr marL="332832" marR="0" lvl="0" indent="-332832" algn="l" defTabSz="443777" rtl="0" eaLnBrk="1" fontAlgn="auto" latinLnBrk="0" hangingPunct="1">
              <a:lnSpc>
                <a:spcPct val="100000"/>
              </a:lnSpc>
              <a:spcBef>
                <a:spcPct val="20000"/>
              </a:spcBef>
              <a:spcAft>
                <a:spcPts val="0"/>
              </a:spcAft>
              <a:buClrTx/>
              <a:buSzTx/>
              <a:buFont typeface="Arial"/>
              <a:buNone/>
              <a:tabLst/>
              <a:defRPr/>
            </a:pPr>
            <a:r>
              <a:rPr lang="en-US" dirty="0" smtClean="0"/>
              <a:t> Click to insert source information</a:t>
            </a:r>
          </a:p>
        </p:txBody>
      </p:sp>
      <p:cxnSp>
        <p:nvCxnSpPr>
          <p:cNvPr id="11" name="Straight Connector 10"/>
          <p:cNvCxnSpPr/>
          <p:nvPr userDrawn="1"/>
        </p:nvCxnSpPr>
        <p:spPr>
          <a:xfrm>
            <a:off x="207818" y="6252883"/>
            <a:ext cx="8728364" cy="17962"/>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207818" y="1008529"/>
            <a:ext cx="872836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4"/>
          </p:nvPr>
        </p:nvSpPr>
        <p:spPr>
          <a:xfrm>
            <a:off x="207818" y="687555"/>
            <a:ext cx="7689273" cy="303013"/>
          </a:xfrm>
        </p:spPr>
        <p:txBody>
          <a:bodyPr wrap="none" lIns="228600" tIns="0" bIns="0" anchor="ctr" anchorCtr="0">
            <a:noAutofit/>
          </a:bodyPr>
          <a:lstStyle>
            <a:lvl1pPr marL="0" indent="0">
              <a:buFontTx/>
              <a:buNone/>
              <a:defRPr sz="1765" b="0" baseline="0">
                <a:latin typeface="+mn-lt"/>
              </a:defRPr>
            </a:lvl1pPr>
          </a:lstStyle>
          <a:p>
            <a:pPr marL="332832" marR="0" lvl="0" indent="-332832" algn="l" defTabSz="443777" rtl="0" eaLnBrk="1" fontAlgn="auto" latinLnBrk="0" hangingPunct="1">
              <a:lnSpc>
                <a:spcPct val="100000"/>
              </a:lnSpc>
              <a:spcBef>
                <a:spcPct val="20000"/>
              </a:spcBef>
              <a:spcAft>
                <a:spcPts val="0"/>
              </a:spcAft>
              <a:buClrTx/>
              <a:buSzTx/>
              <a:buFont typeface="Arial"/>
              <a:buNone/>
              <a:tabLst/>
              <a:defRPr/>
            </a:pPr>
            <a:endParaRPr lang="en-US" dirty="0"/>
          </a:p>
        </p:txBody>
      </p:sp>
      <p:cxnSp>
        <p:nvCxnSpPr>
          <p:cNvPr id="20" name="Straight Connector 19"/>
          <p:cNvCxnSpPr/>
          <p:nvPr userDrawn="1"/>
        </p:nvCxnSpPr>
        <p:spPr>
          <a:xfrm>
            <a:off x="424296" y="3630706"/>
            <a:ext cx="3939887" cy="0"/>
          </a:xfrm>
          <a:prstGeom prst="line">
            <a:avLst/>
          </a:prstGeom>
          <a:ln w="19050">
            <a:solidFill>
              <a:schemeClr val="bg2">
                <a:lumMod val="75000"/>
                <a:alpha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5" hasCustomPrompt="1"/>
          </p:nvPr>
        </p:nvSpPr>
        <p:spPr>
          <a:xfrm>
            <a:off x="424296" y="1008530"/>
            <a:ext cx="3939887" cy="372596"/>
          </a:xfrm>
        </p:spPr>
        <p:txBody>
          <a:bodyPr tIns="45720" anchor="ctr" anchorCtr="0">
            <a:noAutofit/>
          </a:bodyPr>
          <a:lstStyle>
            <a:lvl1pPr marL="0" indent="0">
              <a:buNone/>
              <a:defRPr sz="1412" u="sng" baseline="0"/>
            </a:lvl1pPr>
            <a:lvl2pPr>
              <a:defRPr sz="1412"/>
            </a:lvl2pPr>
            <a:lvl3pPr>
              <a:defRPr sz="1412"/>
            </a:lvl3pPr>
            <a:lvl4pPr>
              <a:defRPr sz="1412"/>
            </a:lvl4pPr>
            <a:lvl5pPr>
              <a:defRPr sz="1412"/>
            </a:lvl5pPr>
          </a:lstStyle>
          <a:p>
            <a:pPr lvl="0"/>
            <a:r>
              <a:rPr lang="en-US" dirty="0" smtClean="0"/>
              <a:t>Insert Section Header</a:t>
            </a:r>
            <a:endParaRPr lang="en-US" dirty="0"/>
          </a:p>
        </p:txBody>
      </p:sp>
      <p:sp>
        <p:nvSpPr>
          <p:cNvPr id="9" name="Text Placeholder 8"/>
          <p:cNvSpPr>
            <a:spLocks noGrp="1"/>
          </p:cNvSpPr>
          <p:nvPr>
            <p:ph type="body" sz="quarter" idx="16" hasCustomPrompt="1"/>
          </p:nvPr>
        </p:nvSpPr>
        <p:spPr>
          <a:xfrm>
            <a:off x="424988" y="1394665"/>
            <a:ext cx="3939194" cy="2180273"/>
          </a:xfrm>
        </p:spPr>
        <p:txBody>
          <a:bodyPr tIns="45720" anchor="ctr" anchorCtr="0">
            <a:normAutofit/>
          </a:bodyPr>
          <a:lstStyle>
            <a:lvl1pPr>
              <a:defRPr sz="1412" baseline="0"/>
            </a:lvl1pPr>
            <a:lvl2pPr>
              <a:defRPr sz="1412"/>
            </a:lvl2pPr>
            <a:lvl3pPr>
              <a:defRPr sz="1412"/>
            </a:lvl3pPr>
            <a:lvl4pPr>
              <a:defRPr sz="1412"/>
            </a:lvl4pPr>
            <a:lvl5pPr>
              <a:defRPr sz="1412"/>
            </a:lvl5pPr>
          </a:lstStyle>
          <a:p>
            <a:pPr lvl="0"/>
            <a:r>
              <a:rPr lang="en-US" dirty="0" smtClean="0"/>
              <a:t>Insert Points</a:t>
            </a:r>
            <a:endParaRPr lang="en-US" dirty="0"/>
          </a:p>
        </p:txBody>
      </p:sp>
      <p:sp>
        <p:nvSpPr>
          <p:cNvPr id="21" name="Text Placeholder 6"/>
          <p:cNvSpPr>
            <a:spLocks noGrp="1"/>
          </p:cNvSpPr>
          <p:nvPr>
            <p:ph type="body" sz="quarter" idx="17" hasCustomPrompt="1"/>
          </p:nvPr>
        </p:nvSpPr>
        <p:spPr>
          <a:xfrm>
            <a:off x="424295" y="3625388"/>
            <a:ext cx="3939886" cy="372596"/>
          </a:xfrm>
        </p:spPr>
        <p:txBody>
          <a:bodyPr tIns="45720" anchor="ctr" anchorCtr="0">
            <a:noAutofit/>
          </a:bodyPr>
          <a:lstStyle>
            <a:lvl1pPr marL="0" indent="0">
              <a:buNone/>
              <a:defRPr sz="1412" u="sng" baseline="0"/>
            </a:lvl1pPr>
            <a:lvl2pPr>
              <a:defRPr sz="1412"/>
            </a:lvl2pPr>
            <a:lvl3pPr>
              <a:defRPr sz="1412"/>
            </a:lvl3pPr>
            <a:lvl4pPr>
              <a:defRPr sz="1412"/>
            </a:lvl4pPr>
            <a:lvl5pPr>
              <a:defRPr sz="1412"/>
            </a:lvl5pPr>
          </a:lstStyle>
          <a:p>
            <a:pPr lvl="0"/>
            <a:r>
              <a:rPr lang="en-US" dirty="0" smtClean="0"/>
              <a:t>Insert Section Header</a:t>
            </a:r>
            <a:endParaRPr lang="en-US" dirty="0"/>
          </a:p>
        </p:txBody>
      </p:sp>
      <p:sp>
        <p:nvSpPr>
          <p:cNvPr id="22" name="Text Placeholder 8"/>
          <p:cNvSpPr>
            <a:spLocks noGrp="1"/>
          </p:cNvSpPr>
          <p:nvPr>
            <p:ph type="body" sz="quarter" idx="18" hasCustomPrompt="1"/>
          </p:nvPr>
        </p:nvSpPr>
        <p:spPr>
          <a:xfrm>
            <a:off x="424296" y="4024316"/>
            <a:ext cx="3939886" cy="2210603"/>
          </a:xfrm>
        </p:spPr>
        <p:txBody>
          <a:bodyPr tIns="45720" anchor="ctr" anchorCtr="0">
            <a:normAutofit/>
          </a:bodyPr>
          <a:lstStyle>
            <a:lvl1pPr>
              <a:defRPr sz="1412" baseline="0"/>
            </a:lvl1pPr>
            <a:lvl2pPr>
              <a:defRPr sz="1412"/>
            </a:lvl2pPr>
            <a:lvl3pPr>
              <a:defRPr sz="1412"/>
            </a:lvl3pPr>
            <a:lvl4pPr>
              <a:defRPr sz="1412"/>
            </a:lvl4pPr>
            <a:lvl5pPr>
              <a:defRPr sz="1412"/>
            </a:lvl5pPr>
          </a:lstStyle>
          <a:p>
            <a:pPr lvl="0"/>
            <a:r>
              <a:rPr lang="en-US" dirty="0" smtClean="0"/>
              <a:t>Insert Points</a:t>
            </a:r>
            <a:endParaRPr lang="en-US" dirty="0"/>
          </a:p>
        </p:txBody>
      </p:sp>
      <p:cxnSp>
        <p:nvCxnSpPr>
          <p:cNvPr id="23" name="Straight Connector 22"/>
          <p:cNvCxnSpPr/>
          <p:nvPr userDrawn="1"/>
        </p:nvCxnSpPr>
        <p:spPr>
          <a:xfrm>
            <a:off x="4779126" y="3630706"/>
            <a:ext cx="3939887" cy="0"/>
          </a:xfrm>
          <a:prstGeom prst="line">
            <a:avLst/>
          </a:prstGeom>
          <a:ln w="19050">
            <a:solidFill>
              <a:schemeClr val="bg2">
                <a:lumMod val="75000"/>
                <a:alpha val="75000"/>
              </a:schemeClr>
            </a:solidFill>
          </a:ln>
          <a:effectLst/>
        </p:spPr>
        <p:style>
          <a:lnRef idx="2">
            <a:schemeClr val="accent1"/>
          </a:lnRef>
          <a:fillRef idx="0">
            <a:schemeClr val="accent1"/>
          </a:fillRef>
          <a:effectRef idx="1">
            <a:schemeClr val="accent1"/>
          </a:effectRef>
          <a:fontRef idx="minor">
            <a:schemeClr val="tx1"/>
          </a:fontRef>
        </p:style>
      </p:cxnSp>
      <p:sp>
        <p:nvSpPr>
          <p:cNvPr id="24" name="Text Placeholder 6"/>
          <p:cNvSpPr>
            <a:spLocks noGrp="1"/>
          </p:cNvSpPr>
          <p:nvPr>
            <p:ph type="body" sz="quarter" idx="19" hasCustomPrompt="1"/>
          </p:nvPr>
        </p:nvSpPr>
        <p:spPr>
          <a:xfrm>
            <a:off x="4779126" y="1023863"/>
            <a:ext cx="3939887" cy="372596"/>
          </a:xfrm>
        </p:spPr>
        <p:txBody>
          <a:bodyPr tIns="45720" anchor="ctr" anchorCtr="0">
            <a:noAutofit/>
          </a:bodyPr>
          <a:lstStyle>
            <a:lvl1pPr marL="0" indent="0">
              <a:buNone/>
              <a:defRPr sz="1412" u="sng" baseline="0"/>
            </a:lvl1pPr>
            <a:lvl2pPr>
              <a:defRPr sz="1412"/>
            </a:lvl2pPr>
            <a:lvl3pPr>
              <a:defRPr sz="1412"/>
            </a:lvl3pPr>
            <a:lvl4pPr>
              <a:defRPr sz="1412"/>
            </a:lvl4pPr>
            <a:lvl5pPr>
              <a:defRPr sz="1412"/>
            </a:lvl5pPr>
          </a:lstStyle>
          <a:p>
            <a:pPr lvl="0"/>
            <a:r>
              <a:rPr lang="en-US" dirty="0" smtClean="0"/>
              <a:t>Insert Section Header</a:t>
            </a:r>
            <a:endParaRPr lang="en-US" dirty="0"/>
          </a:p>
        </p:txBody>
      </p:sp>
      <p:sp>
        <p:nvSpPr>
          <p:cNvPr id="25" name="Text Placeholder 8"/>
          <p:cNvSpPr>
            <a:spLocks noGrp="1"/>
          </p:cNvSpPr>
          <p:nvPr>
            <p:ph type="body" sz="quarter" idx="20" hasCustomPrompt="1"/>
          </p:nvPr>
        </p:nvSpPr>
        <p:spPr>
          <a:xfrm>
            <a:off x="4779818" y="1409998"/>
            <a:ext cx="3939194" cy="2180273"/>
          </a:xfrm>
        </p:spPr>
        <p:txBody>
          <a:bodyPr tIns="45720" anchor="ctr" anchorCtr="0">
            <a:normAutofit/>
          </a:bodyPr>
          <a:lstStyle>
            <a:lvl1pPr>
              <a:defRPr sz="1412" baseline="0"/>
            </a:lvl1pPr>
            <a:lvl2pPr>
              <a:defRPr sz="1412"/>
            </a:lvl2pPr>
            <a:lvl3pPr>
              <a:defRPr sz="1412"/>
            </a:lvl3pPr>
            <a:lvl4pPr>
              <a:defRPr sz="1412"/>
            </a:lvl4pPr>
            <a:lvl5pPr>
              <a:defRPr sz="1412"/>
            </a:lvl5pPr>
          </a:lstStyle>
          <a:p>
            <a:pPr lvl="0"/>
            <a:r>
              <a:rPr lang="en-US" dirty="0" smtClean="0"/>
              <a:t>Insert Points</a:t>
            </a:r>
            <a:endParaRPr lang="en-US" dirty="0"/>
          </a:p>
        </p:txBody>
      </p:sp>
      <p:sp>
        <p:nvSpPr>
          <p:cNvPr id="26" name="Text Placeholder 6"/>
          <p:cNvSpPr>
            <a:spLocks noGrp="1"/>
          </p:cNvSpPr>
          <p:nvPr>
            <p:ph type="body" sz="quarter" idx="21" hasCustomPrompt="1"/>
          </p:nvPr>
        </p:nvSpPr>
        <p:spPr>
          <a:xfrm>
            <a:off x="4779819" y="3644274"/>
            <a:ext cx="3939886" cy="372596"/>
          </a:xfrm>
        </p:spPr>
        <p:txBody>
          <a:bodyPr tIns="45720" anchor="ctr" anchorCtr="0">
            <a:noAutofit/>
          </a:bodyPr>
          <a:lstStyle>
            <a:lvl1pPr marL="0" indent="0">
              <a:buNone/>
              <a:defRPr sz="1412" u="sng" baseline="0"/>
            </a:lvl1pPr>
            <a:lvl2pPr>
              <a:defRPr sz="1412"/>
            </a:lvl2pPr>
            <a:lvl3pPr>
              <a:defRPr sz="1412"/>
            </a:lvl3pPr>
            <a:lvl4pPr>
              <a:defRPr sz="1412"/>
            </a:lvl4pPr>
            <a:lvl5pPr>
              <a:defRPr sz="1412"/>
            </a:lvl5pPr>
          </a:lstStyle>
          <a:p>
            <a:pPr lvl="0"/>
            <a:r>
              <a:rPr lang="en-US" dirty="0" smtClean="0"/>
              <a:t>Insert Section Header</a:t>
            </a:r>
            <a:endParaRPr lang="en-US" dirty="0"/>
          </a:p>
        </p:txBody>
      </p:sp>
      <p:sp>
        <p:nvSpPr>
          <p:cNvPr id="27" name="Text Placeholder 8"/>
          <p:cNvSpPr>
            <a:spLocks noGrp="1"/>
          </p:cNvSpPr>
          <p:nvPr>
            <p:ph type="body" sz="quarter" idx="22" hasCustomPrompt="1"/>
          </p:nvPr>
        </p:nvSpPr>
        <p:spPr>
          <a:xfrm>
            <a:off x="4779126" y="4039650"/>
            <a:ext cx="3939886" cy="2210603"/>
          </a:xfrm>
        </p:spPr>
        <p:txBody>
          <a:bodyPr tIns="45720" anchor="ctr" anchorCtr="0">
            <a:normAutofit/>
          </a:bodyPr>
          <a:lstStyle>
            <a:lvl1pPr>
              <a:defRPr sz="1412" baseline="0"/>
            </a:lvl1pPr>
            <a:lvl2pPr>
              <a:defRPr sz="1412"/>
            </a:lvl2pPr>
            <a:lvl3pPr>
              <a:defRPr sz="1412"/>
            </a:lvl3pPr>
            <a:lvl4pPr>
              <a:defRPr sz="1412"/>
            </a:lvl4pPr>
            <a:lvl5pPr>
              <a:defRPr sz="1412"/>
            </a:lvl5pPr>
          </a:lstStyle>
          <a:p>
            <a:pPr lvl="0"/>
            <a:r>
              <a:rPr lang="en-US" dirty="0" smtClean="0"/>
              <a:t>Insert Points</a:t>
            </a:r>
            <a:endParaRPr lang="en-US" dirty="0"/>
          </a:p>
        </p:txBody>
      </p:sp>
      <p:cxnSp>
        <p:nvCxnSpPr>
          <p:cNvPr id="28" name="Straight Connector 27"/>
          <p:cNvCxnSpPr/>
          <p:nvPr userDrawn="1"/>
        </p:nvCxnSpPr>
        <p:spPr>
          <a:xfrm>
            <a:off x="4572000" y="1212427"/>
            <a:ext cx="0" cy="2216573"/>
          </a:xfrm>
          <a:prstGeom prst="line">
            <a:avLst/>
          </a:prstGeom>
          <a:ln w="19050">
            <a:solidFill>
              <a:schemeClr val="bg2">
                <a:lumMod val="75000"/>
                <a:alpha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4572000" y="3824670"/>
            <a:ext cx="0" cy="2216573"/>
          </a:xfrm>
          <a:prstGeom prst="line">
            <a:avLst/>
          </a:prstGeom>
          <a:ln w="19050">
            <a:solidFill>
              <a:schemeClr val="bg2">
                <a:lumMod val="75000"/>
                <a:alpha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0341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92">
          <p15:clr>
            <a:srgbClr val="C35EA4"/>
          </p15:clr>
        </p15:guide>
        <p15:guide id="2" pos="3168">
          <p15:clr>
            <a:srgbClr val="C35EA4"/>
          </p15:clr>
        </p15:guide>
        <p15:guide id="3" orient="horz" pos="144">
          <p15:clr>
            <a:srgbClr val="F26B43"/>
          </p15:clr>
        </p15:guide>
        <p15:guide id="4" orient="horz" pos="4752">
          <p15:clr>
            <a:srgbClr val="F26B43"/>
          </p15:clr>
        </p15:guide>
        <p15:guide id="5" pos="6192">
          <p15:clr>
            <a:srgbClr val="FBAE40"/>
          </p15:clr>
        </p15:guide>
        <p15:guide id="6" pos="144">
          <p15:clr>
            <a:srgbClr val="FBAE40"/>
          </p15:clr>
        </p15:guide>
        <p15:guide id="7" orient="horz" pos="720">
          <p15:clr>
            <a:srgbClr val="F26B43"/>
          </p15:clr>
        </p15:guide>
        <p15:guide id="8" orient="horz" pos="4464">
          <p15:clr>
            <a:srgbClr val="FBAE40"/>
          </p15:clr>
        </p15:guide>
        <p15:guide id="9" orient="horz" pos="4320">
          <p15:clr>
            <a:srgbClr val="FBAE40"/>
          </p15:clr>
        </p15:guide>
        <p15:guide id="10" pos="3024">
          <p15:clr>
            <a:srgbClr val="FBAE40"/>
          </p15:clr>
        </p15:guide>
        <p15:guide id="11" pos="3312">
          <p15:clr>
            <a:srgbClr val="FBAE40"/>
          </p15:clr>
        </p15:guide>
        <p15:guide id="12" orient="horz" pos="2448">
          <p15:clr>
            <a:srgbClr val="FBAE40"/>
          </p15:clr>
        </p15:guide>
        <p15:guide id="13" orient="horz" pos="864">
          <p15:clr>
            <a:srgbClr val="FBAE40"/>
          </p15:clr>
        </p15:guide>
        <p15:guide id="14" orient="horz" pos="27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514350" y="1494075"/>
            <a:ext cx="8229600" cy="3824288"/>
          </a:xfrm>
        </p:spPr>
        <p:txBody>
          <a:bodyPr/>
          <a:lstStyle>
            <a:lvl1pPr>
              <a:defRPr>
                <a:solidFill>
                  <a:srgbClr val="080808"/>
                </a:solidFill>
              </a:defRPr>
            </a:lvl1pPr>
            <a:lvl2pPr>
              <a:defRPr>
                <a:solidFill>
                  <a:srgbClr val="080808"/>
                </a:solidFill>
              </a:defRPr>
            </a:lvl2pPr>
            <a:lvl3pPr>
              <a:defRPr>
                <a:solidFill>
                  <a:srgbClr val="080808"/>
                </a:solidFill>
              </a:defRPr>
            </a:lvl3pPr>
            <a:lvl4pPr>
              <a:defRPr>
                <a:solidFill>
                  <a:srgbClr val="080808"/>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0" name="Straight Connector 9"/>
          <p:cNvCxnSpPr/>
          <p:nvPr userDrawn="1"/>
        </p:nvCxnSpPr>
        <p:spPr>
          <a:xfrm>
            <a:off x="571500" y="1017813"/>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514350" y="192171"/>
            <a:ext cx="8229600" cy="770467"/>
          </a:xfrm>
        </p:spPr>
        <p:txBody>
          <a:bodyPr>
            <a:normAutofit/>
          </a:bodyPr>
          <a:lstStyle>
            <a:lvl1pPr algn="ctr">
              <a:defRPr sz="3500" baseline="0">
                <a:solidFill>
                  <a:srgbClr val="002D72"/>
                </a:solidFill>
              </a:defRPr>
            </a:lvl1pPr>
          </a:lstStyle>
          <a:p>
            <a:r>
              <a:rPr lang="en-US" dirty="0" smtClean="0"/>
              <a:t>Interior Slide Headline Text</a:t>
            </a:r>
            <a:endParaRPr lang="en-US" dirty="0"/>
          </a:p>
        </p:txBody>
      </p:sp>
      <p:pic>
        <p:nvPicPr>
          <p:cNvPr id="14" name="Picture 13"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9069" y="5337066"/>
            <a:ext cx="3374075" cy="2607240"/>
          </a:xfrm>
          <a:prstGeom prst="rect">
            <a:avLst/>
          </a:prstGeom>
        </p:spPr>
      </p:pic>
      <p:sp>
        <p:nvSpPr>
          <p:cNvPr id="15" name="TextBox 14"/>
          <p:cNvSpPr txBox="1"/>
          <p:nvPr userDrawn="1"/>
        </p:nvSpPr>
        <p:spPr>
          <a:xfrm>
            <a:off x="212745" y="644266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104630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ior Slide 3">
    <p:spTree>
      <p:nvGrpSpPr>
        <p:cNvPr id="1" name=""/>
        <p:cNvGrpSpPr/>
        <p:nvPr/>
      </p:nvGrpSpPr>
      <p:grpSpPr>
        <a:xfrm>
          <a:off x="0" y="0"/>
          <a:ext cx="0" cy="0"/>
          <a:chOff x="0" y="0"/>
          <a:chExt cx="0" cy="0"/>
        </a:xfrm>
      </p:grpSpPr>
      <p:sp>
        <p:nvSpPr>
          <p:cNvPr id="6" name="Rectangle 5"/>
          <p:cNvSpPr/>
          <p:nvPr userDrawn="1"/>
        </p:nvSpPr>
        <p:spPr>
          <a:xfrm>
            <a:off x="0" y="1"/>
            <a:ext cx="9153144" cy="48752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20" name="Straight Connector 1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22"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17" y="-1025465"/>
            <a:ext cx="3374075" cy="2607240"/>
          </a:xfrm>
          <a:prstGeom prst="rect">
            <a:avLst/>
          </a:prstGeom>
        </p:spPr>
      </p:pic>
    </p:spTree>
    <p:extLst>
      <p:ext uri="{BB962C8B-B14F-4D97-AF65-F5344CB8AC3E}">
        <p14:creationId xmlns:p14="http://schemas.microsoft.com/office/powerpoint/2010/main" val="378223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ior Slide 4">
    <p:spTree>
      <p:nvGrpSpPr>
        <p:cNvPr id="1" name=""/>
        <p:cNvGrpSpPr/>
        <p:nvPr/>
      </p:nvGrpSpPr>
      <p:grpSpPr>
        <a:xfrm>
          <a:off x="0" y="0"/>
          <a:ext cx="0" cy="0"/>
          <a:chOff x="0" y="0"/>
          <a:chExt cx="0" cy="0"/>
        </a:xfrm>
      </p:grpSpPr>
      <p:sp>
        <p:nvSpPr>
          <p:cNvPr id="6" name="Rectangle 5"/>
          <p:cNvSpPr/>
          <p:nvPr userDrawn="1"/>
        </p:nvSpPr>
        <p:spPr>
          <a:xfrm>
            <a:off x="0" y="0"/>
            <a:ext cx="9153144" cy="2032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chemeClr val="bg1"/>
                </a:solidFill>
              </a:defRPr>
            </a:lvl1pPr>
          </a:lstStyle>
          <a:p>
            <a:r>
              <a:rPr lang="en-US" dirty="0" smtClean="0"/>
              <a:t>Interior Slide Headline Text</a:t>
            </a:r>
            <a:endParaRPr lang="en-US" dirty="0"/>
          </a:p>
        </p:txBody>
      </p:sp>
      <p:sp>
        <p:nvSpPr>
          <p:cNvPr id="12"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solidFill>
                  <a:schemeClr val="bg1"/>
                </a:solidFill>
                <a:latin typeface="Arial"/>
                <a:cs typeface="Arial"/>
              </a:defRPr>
            </a:lvl1pPr>
          </a:lstStyle>
          <a:p>
            <a:pPr lvl="0"/>
            <a:r>
              <a:rPr lang="en-US" dirty="0" smtClean="0"/>
              <a:t>Interior Slide Headline Text</a:t>
            </a:r>
            <a:endParaRPr lang="en-US" dirty="0"/>
          </a:p>
        </p:txBody>
      </p:sp>
      <p:pic>
        <p:nvPicPr>
          <p:cNvPr id="9" name="Picture 8" descr="SSCorporation_Horizontal_RGB.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0693" y="5349893"/>
            <a:ext cx="3353307" cy="2591192"/>
          </a:xfrm>
          <a:prstGeom prst="rect">
            <a:avLst/>
          </a:prstGeom>
        </p:spPr>
      </p:pic>
    </p:spTree>
    <p:extLst>
      <p:ext uri="{BB962C8B-B14F-4D97-AF65-F5344CB8AC3E}">
        <p14:creationId xmlns:p14="http://schemas.microsoft.com/office/powerpoint/2010/main" val="20969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Divider Slide">
    <p:spTree>
      <p:nvGrpSpPr>
        <p:cNvPr id="1" name=""/>
        <p:cNvGrpSpPr/>
        <p:nvPr/>
      </p:nvGrpSpPr>
      <p:grpSpPr>
        <a:xfrm>
          <a:off x="0" y="0"/>
          <a:ext cx="0" cy="0"/>
          <a:chOff x="0" y="0"/>
          <a:chExt cx="0" cy="0"/>
        </a:xfrm>
      </p:grpSpPr>
      <p:pic>
        <p:nvPicPr>
          <p:cNvPr id="4" name="Picture 3" descr="Grey_Divider_Background.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6" y="0"/>
            <a:ext cx="9152466" cy="6873875"/>
          </a:xfrm>
          <a:prstGeom prst="rect">
            <a:avLst/>
          </a:prstGeom>
        </p:spPr>
      </p:pic>
      <p:sp>
        <p:nvSpPr>
          <p:cNvPr id="2" name="Title 1"/>
          <p:cNvSpPr>
            <a:spLocks noGrp="1"/>
          </p:cNvSpPr>
          <p:nvPr>
            <p:ph type="ctrTitle" hasCustomPrompt="1"/>
          </p:nvPr>
        </p:nvSpPr>
        <p:spPr>
          <a:xfrm>
            <a:off x="2057400" y="2257425"/>
            <a:ext cx="6400800" cy="1235075"/>
          </a:xfrm>
        </p:spPr>
        <p:txBody>
          <a:bodyPr/>
          <a:lstStyle>
            <a:lvl1pPr algn="r">
              <a:defRPr>
                <a:solidFill>
                  <a:schemeClr val="tx1"/>
                </a:solidFill>
              </a:defRPr>
            </a:lvl1pPr>
          </a:lstStyle>
          <a:p>
            <a:r>
              <a:rPr lang="en-US" dirty="0" smtClean="0"/>
              <a:t>Divider Slide Text</a:t>
            </a:r>
            <a:endParaRPr lang="en-US" dirty="0"/>
          </a:p>
        </p:txBody>
      </p:sp>
      <p:pic>
        <p:nvPicPr>
          <p:cNvPr id="7" name="Picture 6" descr="SouthState_left_R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9020" y="5447241"/>
            <a:ext cx="2874514" cy="635042"/>
          </a:xfrm>
          <a:prstGeom prst="rect">
            <a:avLst/>
          </a:prstGeom>
        </p:spPr>
      </p:pic>
    </p:spTree>
    <p:extLst>
      <p:ext uri="{BB962C8B-B14F-4D97-AF65-F5344CB8AC3E}">
        <p14:creationId xmlns:p14="http://schemas.microsoft.com/office/powerpoint/2010/main" val="416898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pic>
        <p:nvPicPr>
          <p:cNvPr id="4" name="Picture 3" descr="Blue_Divider_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3445" t="3129" r="1" b="2911"/>
          <a:stretch/>
        </p:blipFill>
        <p:spPr>
          <a:xfrm>
            <a:off x="0" y="1"/>
            <a:ext cx="9152594" cy="6871817"/>
          </a:xfrm>
          <a:prstGeom prst="rect">
            <a:avLst/>
          </a:prstGeom>
        </p:spPr>
      </p:pic>
      <p:sp>
        <p:nvSpPr>
          <p:cNvPr id="2" name="Title 1"/>
          <p:cNvSpPr>
            <a:spLocks noGrp="1"/>
          </p:cNvSpPr>
          <p:nvPr>
            <p:ph type="ctrTitle" hasCustomPrompt="1"/>
          </p:nvPr>
        </p:nvSpPr>
        <p:spPr>
          <a:xfrm>
            <a:off x="1422400" y="2257425"/>
            <a:ext cx="6400800" cy="1235075"/>
          </a:xfrm>
        </p:spPr>
        <p:txBody>
          <a:bodyPr/>
          <a:lstStyle>
            <a:lvl1pPr algn="ctr">
              <a:defRPr>
                <a:solidFill>
                  <a:schemeClr val="bg1"/>
                </a:solidFill>
              </a:defRPr>
            </a:lvl1pPr>
          </a:lstStyle>
          <a:p>
            <a:r>
              <a:rPr lang="en-US" dirty="0" smtClean="0"/>
              <a:t>Divider Slide Text</a:t>
            </a:r>
            <a:endParaRPr lang="en-US" dirty="0"/>
          </a:p>
        </p:txBody>
      </p:sp>
      <p:pic>
        <p:nvPicPr>
          <p:cNvPr id="6" name="Picture 5" descr="SouthState_left_goldwhite_R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1077" y="5431276"/>
            <a:ext cx="2926602" cy="646549"/>
          </a:xfrm>
          <a:prstGeom prst="rect">
            <a:avLst/>
          </a:prstGeom>
        </p:spPr>
      </p:pic>
    </p:spTree>
    <p:extLst>
      <p:ext uri="{BB962C8B-B14F-4D97-AF65-F5344CB8AC3E}">
        <p14:creationId xmlns:p14="http://schemas.microsoft.com/office/powerpoint/2010/main" val="45527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419609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srgbClr val="002D72">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002D72">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EFA058C-45F0-E94F-B8CE-7816AA1BFC2F}" type="slidenum">
              <a:rPr lang="en-US" smtClean="0">
                <a:solidFill>
                  <a:srgbClr val="002D72">
                    <a:tint val="75000"/>
                  </a:srgbClr>
                </a:solidFill>
              </a:rPr>
              <a:pPr defTabSz="457200"/>
              <a:t>‹#›</a:t>
            </a:fld>
            <a:endParaRPr lang="en-US" dirty="0">
              <a:solidFill>
                <a:srgbClr val="002D72">
                  <a:tint val="75000"/>
                </a:srgbClr>
              </a:solidFill>
            </a:endParaRPr>
          </a:p>
        </p:txBody>
      </p:sp>
      <p:sp>
        <p:nvSpPr>
          <p:cNvPr id="7" name="TextBox 6"/>
          <p:cNvSpPr txBox="1"/>
          <p:nvPr/>
        </p:nvSpPr>
        <p:spPr>
          <a:xfrm>
            <a:off x="374110" y="635055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latin typeface="Calibri"/>
                <a:cs typeface="Arial" charset="0"/>
              </a:rPr>
              <a:pPr defTabSz="457200"/>
              <a:t>‹#›</a:t>
            </a:fld>
            <a:endParaRPr lang="en-US" dirty="0">
              <a:solidFill>
                <a:prstClr val="white"/>
              </a:solidFill>
              <a:latin typeface="Calibri"/>
              <a:cs typeface="Arial" charset="0"/>
            </a:endParaRPr>
          </a:p>
        </p:txBody>
      </p:sp>
    </p:spTree>
    <p:extLst>
      <p:ext uri="{BB962C8B-B14F-4D97-AF65-F5344CB8AC3E}">
        <p14:creationId xmlns:p14="http://schemas.microsoft.com/office/powerpoint/2010/main" val="120109534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65">
                <a:solidFill>
                  <a:schemeClr val="tx1">
                    <a:tint val="75000"/>
                  </a:schemeClr>
                </a:solidFill>
              </a:defRPr>
            </a:lvl1pPr>
          </a:lstStyle>
          <a:p>
            <a:pPr defTabSz="449505"/>
            <a:fld id="{4C28A485-1362-304C-9008-0D2E209ACE59}" type="datetimeFigureOut">
              <a:rPr lang="en-US" smtClean="0">
                <a:solidFill>
                  <a:srgbClr val="002D72">
                    <a:tint val="75000"/>
                  </a:srgbClr>
                </a:solidFill>
              </a:rPr>
              <a:pPr defTabSz="449505"/>
              <a:t>7/27/2018</a:t>
            </a:fld>
            <a:endParaRPr lang="en-US" dirty="0">
              <a:solidFill>
                <a:srgbClr val="002D72">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65">
                <a:solidFill>
                  <a:schemeClr val="tx1">
                    <a:tint val="75000"/>
                  </a:schemeClr>
                </a:solidFill>
              </a:defRPr>
            </a:lvl1pPr>
          </a:lstStyle>
          <a:p>
            <a:pPr defTabSz="449505"/>
            <a:endParaRPr lang="en-US" dirty="0">
              <a:solidFill>
                <a:srgbClr val="002D72">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65">
                <a:solidFill>
                  <a:schemeClr val="tx1">
                    <a:tint val="75000"/>
                  </a:schemeClr>
                </a:solidFill>
              </a:defRPr>
            </a:lvl1pPr>
          </a:lstStyle>
          <a:p>
            <a:pPr defTabSz="449505"/>
            <a:fld id="{AEFA058C-45F0-E94F-B8CE-7816AA1BFC2F}" type="slidenum">
              <a:rPr lang="en-US" smtClean="0">
                <a:solidFill>
                  <a:srgbClr val="002D72">
                    <a:tint val="75000"/>
                  </a:srgbClr>
                </a:solidFill>
              </a:rPr>
              <a:pPr defTabSz="449505"/>
              <a:t>‹#›</a:t>
            </a:fld>
            <a:endParaRPr lang="en-US" dirty="0">
              <a:solidFill>
                <a:srgbClr val="002D72">
                  <a:tint val="75000"/>
                </a:srgbClr>
              </a:solidFill>
            </a:endParaRPr>
          </a:p>
        </p:txBody>
      </p:sp>
      <p:sp>
        <p:nvSpPr>
          <p:cNvPr id="7" name="TextBox 6"/>
          <p:cNvSpPr txBox="1"/>
          <p:nvPr userDrawn="1"/>
        </p:nvSpPr>
        <p:spPr>
          <a:xfrm>
            <a:off x="374111" y="6350551"/>
            <a:ext cx="1857361" cy="331309"/>
          </a:xfrm>
          <a:prstGeom prst="rect">
            <a:avLst/>
          </a:prstGeom>
          <a:noFill/>
        </p:spPr>
        <p:txBody>
          <a:bodyPr wrap="square" rtlCol="0">
            <a:spAutoFit/>
          </a:bodyPr>
          <a:lstStyle/>
          <a:p>
            <a:pPr defTabSz="449505"/>
            <a:fld id="{BDEEC09A-263D-8548-998B-4EBBED2D114E}" type="slidenum">
              <a:rPr lang="en-US" sz="1553">
                <a:solidFill>
                  <a:prstClr val="white"/>
                </a:solidFill>
                <a:latin typeface="Calibri"/>
                <a:cs typeface="Arial" charset="0"/>
              </a:rPr>
              <a:pPr defTabSz="449505"/>
              <a:t>‹#›</a:t>
            </a:fld>
            <a:endParaRPr lang="en-US" sz="1770" dirty="0">
              <a:solidFill>
                <a:prstClr val="white"/>
              </a:solidFill>
              <a:latin typeface="Calibri"/>
              <a:cs typeface="Arial" charset="0"/>
            </a:endParaRPr>
          </a:p>
        </p:txBody>
      </p:sp>
    </p:spTree>
    <p:extLst>
      <p:ext uri="{BB962C8B-B14F-4D97-AF65-F5344CB8AC3E}">
        <p14:creationId xmlns:p14="http://schemas.microsoft.com/office/powerpoint/2010/main" val="274519963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txStyles>
    <p:titleStyle>
      <a:lvl1pPr algn="l" defTabSz="443777" rtl="0" eaLnBrk="1" latinLnBrk="0" hangingPunct="1">
        <a:spcBef>
          <a:spcPct val="0"/>
        </a:spcBef>
        <a:buNone/>
        <a:defRPr sz="4271" kern="1200">
          <a:solidFill>
            <a:schemeClr val="tx1"/>
          </a:solidFill>
          <a:latin typeface="+mj-lt"/>
          <a:ea typeface="+mj-ea"/>
          <a:cs typeface="+mj-cs"/>
        </a:defRPr>
      </a:lvl1pPr>
    </p:titleStyle>
    <p:bodyStyle>
      <a:lvl1pPr marL="332832" indent="-332832" algn="l" defTabSz="443777" rtl="0" eaLnBrk="1" latinLnBrk="0" hangingPunct="1">
        <a:spcBef>
          <a:spcPct val="20000"/>
        </a:spcBef>
        <a:buFont typeface="Arial"/>
        <a:buChar char="•"/>
        <a:defRPr sz="2524" kern="1200">
          <a:solidFill>
            <a:schemeClr val="tx1"/>
          </a:solidFill>
          <a:latin typeface="+mn-lt"/>
          <a:ea typeface="+mn-ea"/>
          <a:cs typeface="+mn-cs"/>
        </a:defRPr>
      </a:lvl1pPr>
      <a:lvl2pPr marL="721137" indent="-277360" algn="l" defTabSz="443777" rtl="0" eaLnBrk="1" latinLnBrk="0" hangingPunct="1">
        <a:spcBef>
          <a:spcPct val="20000"/>
        </a:spcBef>
        <a:buFont typeface="Arial"/>
        <a:buChar char="–"/>
        <a:defRPr sz="2330" kern="1200">
          <a:solidFill>
            <a:schemeClr val="tx1"/>
          </a:solidFill>
          <a:latin typeface="+mn-lt"/>
          <a:ea typeface="+mn-ea"/>
          <a:cs typeface="+mn-cs"/>
        </a:defRPr>
      </a:lvl2pPr>
      <a:lvl3pPr marL="1109442" indent="-221888" algn="l" defTabSz="443777" rtl="0" eaLnBrk="1" latinLnBrk="0" hangingPunct="1">
        <a:spcBef>
          <a:spcPct val="20000"/>
        </a:spcBef>
        <a:buFont typeface="Arial"/>
        <a:buChar char="•"/>
        <a:defRPr sz="2135" kern="1200">
          <a:solidFill>
            <a:schemeClr val="tx1"/>
          </a:solidFill>
          <a:latin typeface="+mn-lt"/>
          <a:ea typeface="+mn-ea"/>
          <a:cs typeface="+mn-cs"/>
        </a:defRPr>
      </a:lvl3pPr>
      <a:lvl4pPr marL="1553218" indent="-221888" algn="l" defTabSz="443777" rtl="0" eaLnBrk="1" latinLnBrk="0" hangingPunct="1">
        <a:spcBef>
          <a:spcPct val="20000"/>
        </a:spcBef>
        <a:buFont typeface="Arial"/>
        <a:buChar char="–"/>
        <a:defRPr sz="1941" kern="1200">
          <a:solidFill>
            <a:schemeClr val="tx1"/>
          </a:solidFill>
          <a:latin typeface="+mn-lt"/>
          <a:ea typeface="+mn-ea"/>
          <a:cs typeface="+mn-cs"/>
        </a:defRPr>
      </a:lvl4pPr>
      <a:lvl5pPr marL="1996995" indent="-221888" algn="l" defTabSz="443777" rtl="0" eaLnBrk="1" latinLnBrk="0" hangingPunct="1">
        <a:spcBef>
          <a:spcPct val="20000"/>
        </a:spcBef>
        <a:buFont typeface="Arial"/>
        <a:buChar char="»"/>
        <a:defRPr sz="1553" kern="1200">
          <a:solidFill>
            <a:schemeClr val="tx1"/>
          </a:solidFill>
          <a:latin typeface="+mn-lt"/>
          <a:ea typeface="+mn-ea"/>
          <a:cs typeface="+mn-cs"/>
        </a:defRPr>
      </a:lvl5pPr>
      <a:lvl6pPr marL="2440771" indent="-221888" algn="l" defTabSz="443777" rtl="0" eaLnBrk="1" latinLnBrk="0" hangingPunct="1">
        <a:spcBef>
          <a:spcPct val="20000"/>
        </a:spcBef>
        <a:buFont typeface="Arial"/>
        <a:buChar char="•"/>
        <a:defRPr sz="1941" kern="1200">
          <a:solidFill>
            <a:schemeClr val="tx1"/>
          </a:solidFill>
          <a:latin typeface="+mn-lt"/>
          <a:ea typeface="+mn-ea"/>
          <a:cs typeface="+mn-cs"/>
        </a:defRPr>
      </a:lvl6pPr>
      <a:lvl7pPr marL="2884548" indent="-221888" algn="l" defTabSz="443777" rtl="0" eaLnBrk="1" latinLnBrk="0" hangingPunct="1">
        <a:spcBef>
          <a:spcPct val="20000"/>
        </a:spcBef>
        <a:buFont typeface="Arial"/>
        <a:buChar char="•"/>
        <a:defRPr sz="1941" kern="1200">
          <a:solidFill>
            <a:schemeClr val="tx1"/>
          </a:solidFill>
          <a:latin typeface="+mn-lt"/>
          <a:ea typeface="+mn-ea"/>
          <a:cs typeface="+mn-cs"/>
        </a:defRPr>
      </a:lvl7pPr>
      <a:lvl8pPr marL="3328325" indent="-221888" algn="l" defTabSz="443777" rtl="0" eaLnBrk="1" latinLnBrk="0" hangingPunct="1">
        <a:spcBef>
          <a:spcPct val="20000"/>
        </a:spcBef>
        <a:buFont typeface="Arial"/>
        <a:buChar char="•"/>
        <a:defRPr sz="1941" kern="1200">
          <a:solidFill>
            <a:schemeClr val="tx1"/>
          </a:solidFill>
          <a:latin typeface="+mn-lt"/>
          <a:ea typeface="+mn-ea"/>
          <a:cs typeface="+mn-cs"/>
        </a:defRPr>
      </a:lvl8pPr>
      <a:lvl9pPr marL="3772101" indent="-221888" algn="l" defTabSz="443777" rtl="0" eaLnBrk="1" latinLnBrk="0" hangingPunct="1">
        <a:spcBef>
          <a:spcPct val="20000"/>
        </a:spcBef>
        <a:buFont typeface="Arial"/>
        <a:buChar char="•"/>
        <a:defRPr sz="1941" kern="1200">
          <a:solidFill>
            <a:schemeClr val="tx1"/>
          </a:solidFill>
          <a:latin typeface="+mn-lt"/>
          <a:ea typeface="+mn-ea"/>
          <a:cs typeface="+mn-cs"/>
        </a:defRPr>
      </a:lvl9pPr>
    </p:bodyStyle>
    <p:otherStyle>
      <a:defPPr>
        <a:defRPr lang="en-US"/>
      </a:defPPr>
      <a:lvl1pPr marL="0" algn="l" defTabSz="443777" rtl="0" eaLnBrk="1" latinLnBrk="0" hangingPunct="1">
        <a:defRPr sz="1747" kern="1200">
          <a:solidFill>
            <a:schemeClr val="tx1"/>
          </a:solidFill>
          <a:latin typeface="+mn-lt"/>
          <a:ea typeface="+mn-ea"/>
          <a:cs typeface="+mn-cs"/>
        </a:defRPr>
      </a:lvl1pPr>
      <a:lvl2pPr marL="443777" algn="l" defTabSz="443777" rtl="0" eaLnBrk="1" latinLnBrk="0" hangingPunct="1">
        <a:defRPr sz="1747" kern="1200">
          <a:solidFill>
            <a:schemeClr val="tx1"/>
          </a:solidFill>
          <a:latin typeface="+mn-lt"/>
          <a:ea typeface="+mn-ea"/>
          <a:cs typeface="+mn-cs"/>
        </a:defRPr>
      </a:lvl2pPr>
      <a:lvl3pPr marL="887553" algn="l" defTabSz="443777" rtl="0" eaLnBrk="1" latinLnBrk="0" hangingPunct="1">
        <a:defRPr sz="1747" kern="1200">
          <a:solidFill>
            <a:schemeClr val="tx1"/>
          </a:solidFill>
          <a:latin typeface="+mn-lt"/>
          <a:ea typeface="+mn-ea"/>
          <a:cs typeface="+mn-cs"/>
        </a:defRPr>
      </a:lvl3pPr>
      <a:lvl4pPr marL="1331330" algn="l" defTabSz="443777" rtl="0" eaLnBrk="1" latinLnBrk="0" hangingPunct="1">
        <a:defRPr sz="1747" kern="1200">
          <a:solidFill>
            <a:schemeClr val="tx1"/>
          </a:solidFill>
          <a:latin typeface="+mn-lt"/>
          <a:ea typeface="+mn-ea"/>
          <a:cs typeface="+mn-cs"/>
        </a:defRPr>
      </a:lvl4pPr>
      <a:lvl5pPr marL="1775106" algn="l" defTabSz="443777" rtl="0" eaLnBrk="1" latinLnBrk="0" hangingPunct="1">
        <a:defRPr sz="1747" kern="1200">
          <a:solidFill>
            <a:schemeClr val="tx1"/>
          </a:solidFill>
          <a:latin typeface="+mn-lt"/>
          <a:ea typeface="+mn-ea"/>
          <a:cs typeface="+mn-cs"/>
        </a:defRPr>
      </a:lvl5pPr>
      <a:lvl6pPr marL="2218883" algn="l" defTabSz="443777" rtl="0" eaLnBrk="1" latinLnBrk="0" hangingPunct="1">
        <a:defRPr sz="1747" kern="1200">
          <a:solidFill>
            <a:schemeClr val="tx1"/>
          </a:solidFill>
          <a:latin typeface="+mn-lt"/>
          <a:ea typeface="+mn-ea"/>
          <a:cs typeface="+mn-cs"/>
        </a:defRPr>
      </a:lvl6pPr>
      <a:lvl7pPr marL="2662660" algn="l" defTabSz="443777" rtl="0" eaLnBrk="1" latinLnBrk="0" hangingPunct="1">
        <a:defRPr sz="1747" kern="1200">
          <a:solidFill>
            <a:schemeClr val="tx1"/>
          </a:solidFill>
          <a:latin typeface="+mn-lt"/>
          <a:ea typeface="+mn-ea"/>
          <a:cs typeface="+mn-cs"/>
        </a:defRPr>
      </a:lvl7pPr>
      <a:lvl8pPr marL="3106436" algn="l" defTabSz="443777" rtl="0" eaLnBrk="1" latinLnBrk="0" hangingPunct="1">
        <a:defRPr sz="1747" kern="1200">
          <a:solidFill>
            <a:schemeClr val="tx1"/>
          </a:solidFill>
          <a:latin typeface="+mn-lt"/>
          <a:ea typeface="+mn-ea"/>
          <a:cs typeface="+mn-cs"/>
        </a:defRPr>
      </a:lvl8pPr>
      <a:lvl9pPr marL="3550213" algn="l" defTabSz="443777"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4703" y="2257425"/>
            <a:ext cx="6563497" cy="1235075"/>
          </a:xfrm>
        </p:spPr>
        <p:txBody>
          <a:bodyPr>
            <a:normAutofit fontScale="90000"/>
          </a:bodyPr>
          <a:lstStyle/>
          <a:p>
            <a:r>
              <a:rPr lang="en-US" dirty="0" smtClean="0">
                <a:latin typeface="Trebuchet MS" panose="020B0603020202020204" pitchFamily="34" charset="0"/>
              </a:rPr>
              <a:t>2</a:t>
            </a:r>
            <a:r>
              <a:rPr lang="en-US" baseline="30000" dirty="0" smtClean="0">
                <a:latin typeface="Trebuchet MS" panose="020B0603020202020204" pitchFamily="34" charset="0"/>
              </a:rPr>
              <a:t>nd</a:t>
            </a:r>
            <a:r>
              <a:rPr lang="en-US" dirty="0" smtClean="0">
                <a:latin typeface="Trebuchet MS" panose="020B0603020202020204" pitchFamily="34" charset="0"/>
              </a:rPr>
              <a:t> Quarter 2018</a:t>
            </a:r>
            <a:br>
              <a:rPr lang="en-US" dirty="0" smtClean="0">
                <a:latin typeface="Trebuchet MS" panose="020B0603020202020204" pitchFamily="34" charset="0"/>
              </a:rPr>
            </a:br>
            <a:r>
              <a:rPr lang="en-US" dirty="0" smtClean="0">
                <a:latin typeface="Trebuchet MS" panose="020B0603020202020204" pitchFamily="34" charset="0"/>
              </a:rPr>
              <a:t>Earnings Call</a:t>
            </a:r>
            <a:endParaRPr lang="en-US" dirty="0">
              <a:latin typeface="Trebuchet MS" panose="020B0603020202020204" pitchFamily="34" charset="0"/>
            </a:endParaRPr>
          </a:p>
        </p:txBody>
      </p:sp>
      <p:sp>
        <p:nvSpPr>
          <p:cNvPr id="3" name="Subtitle 2"/>
          <p:cNvSpPr>
            <a:spLocks noGrp="1"/>
          </p:cNvSpPr>
          <p:nvPr>
            <p:ph type="subTitle" idx="1"/>
          </p:nvPr>
        </p:nvSpPr>
        <p:spPr>
          <a:xfrm>
            <a:off x="2057400" y="3658949"/>
            <a:ext cx="6400800" cy="1752600"/>
          </a:xfrm>
        </p:spPr>
        <p:txBody>
          <a:bodyPr/>
          <a:lstStyle/>
          <a:p>
            <a:r>
              <a:rPr lang="en-US" dirty="0" smtClean="0">
                <a:latin typeface="Trebuchet MS" panose="020B0603020202020204" pitchFamily="34" charset="0"/>
              </a:rPr>
              <a:t>July 31, 2018</a:t>
            </a:r>
          </a:p>
          <a:p>
            <a:endParaRPr lang="en-US" dirty="0">
              <a:latin typeface="Trebuchet MS" panose="020B0603020202020204" pitchFamily="34" charset="0"/>
            </a:endParaRPr>
          </a:p>
        </p:txBody>
      </p:sp>
    </p:spTree>
    <p:extLst>
      <p:ext uri="{BB962C8B-B14F-4D97-AF65-F5344CB8AC3E}">
        <p14:creationId xmlns:p14="http://schemas.microsoft.com/office/powerpoint/2010/main" val="2160177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Tangible Book Value </a:t>
            </a:r>
            <a:endParaRPr lang="en-US" sz="2700" dirty="0"/>
          </a:p>
        </p:txBody>
      </p:sp>
      <p:graphicFrame>
        <p:nvGraphicFramePr>
          <p:cNvPr id="9" name="Chart 8"/>
          <p:cNvGraphicFramePr/>
          <p:nvPr>
            <p:extLst>
              <p:ext uri="{D42A27DB-BD31-4B8C-83A1-F6EECF244321}">
                <p14:modId xmlns:p14="http://schemas.microsoft.com/office/powerpoint/2010/main" val="2224820913"/>
              </p:ext>
            </p:extLst>
          </p:nvPr>
        </p:nvGraphicFramePr>
        <p:xfrm>
          <a:off x="530525" y="1100666"/>
          <a:ext cx="8082950" cy="4963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1587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7" y="117040"/>
            <a:ext cx="8728363" cy="605118"/>
          </a:xfrm>
          <a:noFill/>
        </p:spPr>
        <p:txBody>
          <a:bodyPr>
            <a:noAutofit/>
          </a:bodyPr>
          <a:lstStyle/>
          <a:p>
            <a:r>
              <a:rPr lang="en-US" sz="3200" dirty="0" smtClean="0">
                <a:solidFill>
                  <a:srgbClr val="043673"/>
                </a:solidFill>
              </a:rPr>
              <a:t>Forward Looking Statements</a:t>
            </a:r>
            <a:endParaRPr lang="en-US" sz="3200" dirty="0">
              <a:solidFill>
                <a:srgbClr val="043673"/>
              </a:solidFill>
            </a:endParaRPr>
          </a:p>
        </p:txBody>
      </p:sp>
      <p:sp>
        <p:nvSpPr>
          <p:cNvPr id="4" name="TextBox 3"/>
          <p:cNvSpPr txBox="1"/>
          <p:nvPr/>
        </p:nvSpPr>
        <p:spPr>
          <a:xfrm>
            <a:off x="207817" y="753005"/>
            <a:ext cx="8917517" cy="5493812"/>
          </a:xfrm>
          <a:prstGeom prst="rect">
            <a:avLst/>
          </a:prstGeom>
          <a:solidFill>
            <a:schemeClr val="bg1"/>
          </a:solidFill>
        </p:spPr>
        <p:txBody>
          <a:bodyPr wrap="square" rtlCol="0">
            <a:spAutoFit/>
          </a:bodyPr>
          <a:lstStyle/>
          <a:p>
            <a:r>
              <a:rPr lang="en-US" sz="900" dirty="0" smtClean="0"/>
              <a:t>Statements </a:t>
            </a:r>
            <a:r>
              <a:rPr lang="en-US" sz="900" dirty="0"/>
              <a:t>included in this communication, which are not historical in nature are intended to be, and are hereby identified as, forward looking statements for purposes of the safe harbor provided by Section 27A of the Securities Act of 1933 and Section 21E of the Securities Exchange Act of 1934. Forward looking statements generally include words such as “expects,” “projects,” “anticipates,” “believes,” “intends,” “estimates,” “strategy,” “plan,” “potential,” “possible” and other similar expressions. South State Corporation (“South State”) cautions readers that forward looking statements are subject to certain risks and uncertainties that could cause actual results to differ materially from anticipated results. Such risks and uncertainties, include, among others, the following possibilities: (1) the outcome of any legal proceedings instituted against South State or Park Sterling Corporation (“Park Sterling”); (2) the possibility that the anticipated benefits of the transaction are not realized when expected or at all, including as a result of the impact of, or problems arising from, the integration of the two companies or as a result of the strength of the economy and competitive factors in the areas where South State and Park Sterling do business; (3) the possibility that the transaction may be more expensive to complete than anticipated, including as a result of unexpected factors or events; (4) diversion of management’s attention from ongoing business operations and opportunities; (5) potential adverse reactions or changes to business or employee relationships, including those resulting from the announcement or completion of the transaction; (6) South State’s ability to complete the integration of Park Sterling successfully; (7) credit risks associated with an obligor’s failure to meet the terms of any contract with the bank or otherwise fail to perform as agreed under the terms of any loan-related document; (8) interest risk involving the effect of a change in interest rates on the bank’s earnings, the market value of the bank’s loan and securities portfolios, and the market value of South State’s equity; (9) liquidity risk affecting the bank’s ability to meet its obligations when they come due; (10) risks associated with an anticipated increase in South State’s investment securities portfolio, including risks associated with acquiring and holding investment securities or potentially determining that the amount of investment securities South State desires to acquire are not available on terms acceptable to South State; (11) price risk focusing on changes in market factors that may affect the value of traded instruments in “mark-to-market” portfolios; (12) transaction risk arising from problems with service or product delivery; (13) compliance risk involving risk to earnings or capital resulting from violations of or nonconformance with laws, rules, regulations, prescribed practices, or ethical standards; (14) regulatory change risk resulting from new laws, rules, regulations, accounting principles, proscribed practices or ethical standards, including, without limitation, increased capital requirements (including, without limitation, the impact of the capital rules adopted to implement Basel III), Consumer Financial Protection Bureau rules and regulations, and potential changes in accounting principles relating to loan loss recognition; (15) strategic risk resulting from adverse business decisions or improper implementation of business decisions; (16) reputation risk that adversely affects earnings or capital arising from negative public opinion; (17) terrorist activities risk that results in loss of consumer confidence and economic disruptions; (18) cybersecurity risk related to the dependence of South State and Park Sterling on internal computer systems and the technology of outside service providers, as well as the potential impacts of third party security breaches, subjects each company to potential business disruptions or financial losses resulting from deliberate attacks or unintentional events; (19) economic downturn risk potentially resulting in deterioration in the credit markets, greater than expected non-interest expenses, excessive loan losses and other negative consequences, with risks could be exacerbated by potential negative economic developments resulting from federal spending cuts and/or one or more federal budget-related impasses or actions; (20) greater than expected noninterest expenses; (21) excessive loan losses; (22) failure to realize synergies and other financial benefits from, and to limit liabilities associated with, mergers and acquisitions within the expected time frame; (23) potential deposit attrition, higher than expected costs, customer loss and business disruption associated with merger and acquisition integration, including, without limitation, potential difficulties in maintaining relationships with key personnel and other integration related-matters; (24) the risks of fluctuations in market prices for South State common stock that may or may not reflect economic condition or performance of South State; (25) the payment of dividends on South State common stock is subject to regulatory supervision as well as the discretion of the board of directors of South State, South State’s performance and other factors; and (26) other risks and uncertainties disclosed in South State’s or Park Sterling’s most recent Annual Report on Form 10-K filed with the U.S. Securities and Exchange Commission (“SEC) or disclosed in documents filed or furnished by South State or Park Sterling with or to the SEC after the filing of such Annual Reports on Form 10-K, and of which could cause actual results to differ materially from future results expressed, implied or otherwise anticipated by such forward-looking statements.</a:t>
            </a:r>
          </a:p>
          <a:p>
            <a:r>
              <a:rPr lang="en-US" sz="900" dirty="0"/>
              <a:t> </a:t>
            </a:r>
          </a:p>
          <a:p>
            <a:r>
              <a:rPr lang="en-US" sz="900" dirty="0"/>
              <a:t>All forward-looking statements speak only as of the date they are made and are based on information available at that time. South State does not undertake any obligation to update or otherwise revise any forward-looking statements, whether as a result of new information, future events, or otherwise, except as required by federal securities laws.  As forward-looking statements involve significant risks and uncertainties, caution should be exercised against placing undue reliance on such statements.</a:t>
            </a:r>
          </a:p>
          <a:p>
            <a:endParaRPr lang="en-US" sz="900" dirty="0">
              <a:latin typeface="Trebuchet MS" panose="020B0603020202020204" pitchFamily="34" charset="0"/>
            </a:endParaRPr>
          </a:p>
        </p:txBody>
      </p:sp>
    </p:spTree>
    <p:extLst>
      <p:ext uri="{BB962C8B-B14F-4D97-AF65-F5344CB8AC3E}">
        <p14:creationId xmlns:p14="http://schemas.microsoft.com/office/powerpoint/2010/main" val="3284206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9300" y="1357166"/>
            <a:ext cx="7645400" cy="2596768"/>
          </a:xfrm>
          <a:prstGeom prst="rect">
            <a:avLst/>
          </a:prstGeom>
          <a:solidFill>
            <a:schemeClr val="tx1"/>
          </a:solidFill>
          <a:ln w="28575">
            <a:solidFill>
              <a:schemeClr val="tx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Title 2"/>
          <p:cNvSpPr>
            <a:spLocks noGrp="1"/>
          </p:cNvSpPr>
          <p:nvPr>
            <p:ph type="title"/>
          </p:nvPr>
        </p:nvSpPr>
        <p:spPr/>
        <p:txBody>
          <a:bodyPr>
            <a:normAutofit fontScale="90000"/>
          </a:bodyPr>
          <a:lstStyle/>
          <a:p>
            <a:r>
              <a:rPr lang="en-US" dirty="0">
                <a:solidFill>
                  <a:srgbClr val="043673"/>
                </a:solidFill>
              </a:rPr>
              <a:t>2</a:t>
            </a:r>
            <a:r>
              <a:rPr lang="en-US" dirty="0" smtClean="0">
                <a:solidFill>
                  <a:srgbClr val="043673"/>
                </a:solidFill>
              </a:rPr>
              <a:t>Q 2018 </a:t>
            </a:r>
            <a:r>
              <a:rPr lang="en-US" dirty="0">
                <a:solidFill>
                  <a:srgbClr val="043673"/>
                </a:solidFill>
              </a:rPr>
              <a:t>Highlights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322140355"/>
              </p:ext>
            </p:extLst>
          </p:nvPr>
        </p:nvGraphicFramePr>
        <p:xfrm>
          <a:off x="856648" y="1467820"/>
          <a:ext cx="7430703" cy="2384512"/>
        </p:xfrm>
        <a:graphic>
          <a:graphicData uri="http://schemas.openxmlformats.org/drawingml/2006/table">
            <a:tbl>
              <a:tblPr firstRow="1" bandRow="1">
                <a:tableStyleId>{2D5ABB26-0587-4C30-8999-92F81FD0307C}</a:tableStyleId>
              </a:tblPr>
              <a:tblGrid>
                <a:gridCol w="3827158"/>
                <a:gridCol w="1823274"/>
                <a:gridCol w="1780271"/>
              </a:tblGrid>
              <a:tr h="486472">
                <a:tc>
                  <a:txBody>
                    <a:bodyPr/>
                    <a:lstStyle/>
                    <a:p>
                      <a:endParaRPr lang="en-US" dirty="0">
                        <a:latin typeface="Trebuchet MS" panose="020B0603020202020204" pitchFamily="34" charset="0"/>
                      </a:endParaRPr>
                    </a:p>
                  </a:txBody>
                  <a:tcPr marL="90205" marR="90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Trebuchet MS" panose="020B0603020202020204" pitchFamily="34" charset="0"/>
                        </a:rPr>
                        <a:t>GAAP</a:t>
                      </a:r>
                      <a:endParaRPr lang="en-US" sz="2000" dirty="0">
                        <a:latin typeface="Trebuchet MS" panose="020B0603020202020204" pitchFamily="34" charset="0"/>
                      </a:endParaRPr>
                    </a:p>
                  </a:txBody>
                  <a:tcPr marL="90205" marR="90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Trebuchet MS" panose="020B0603020202020204" pitchFamily="34" charset="0"/>
                        </a:rPr>
                        <a:t>Adjusted*</a:t>
                      </a:r>
                      <a:endParaRPr lang="en-US" sz="2000" dirty="0">
                        <a:latin typeface="Trebuchet MS" panose="020B0603020202020204" pitchFamily="34" charset="0"/>
                      </a:endParaRPr>
                    </a:p>
                  </a:txBody>
                  <a:tcPr marL="90205" marR="90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4510">
                <a:tc>
                  <a:txBody>
                    <a:bodyPr/>
                    <a:lstStyle/>
                    <a:p>
                      <a:r>
                        <a:rPr lang="en-US" dirty="0" smtClean="0">
                          <a:latin typeface="Trebuchet MS" panose="020B0603020202020204" pitchFamily="34" charset="0"/>
                        </a:rPr>
                        <a:t>Net Income</a:t>
                      </a:r>
                      <a:endParaRPr lang="en-US" dirty="0">
                        <a:latin typeface="Trebuchet MS" panose="020B0603020202020204" pitchFamily="34" charset="0"/>
                      </a:endParaRPr>
                    </a:p>
                  </a:txBody>
                  <a:tcPr marL="90205" marR="90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Trebuchet MS" panose="020B0603020202020204" pitchFamily="34" charset="0"/>
                        </a:rPr>
                        <a:t>$40.5 million</a:t>
                      </a:r>
                      <a:endParaRPr lang="en-US" dirty="0">
                        <a:solidFill>
                          <a:schemeClr val="tx1"/>
                        </a:solidFill>
                        <a:latin typeface="Trebuchet MS" panose="020B0603020202020204" pitchFamily="34" charset="0"/>
                      </a:endParaRPr>
                    </a:p>
                  </a:txBody>
                  <a:tcPr marL="90205" marR="90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Trebuchet MS" panose="020B0603020202020204" pitchFamily="34" charset="0"/>
                        </a:rPr>
                        <a:t>$52.7</a:t>
                      </a:r>
                      <a:r>
                        <a:rPr lang="en-US" baseline="0" dirty="0" smtClean="0">
                          <a:solidFill>
                            <a:schemeClr val="tx1"/>
                          </a:solidFill>
                          <a:latin typeface="Trebuchet MS" panose="020B0603020202020204" pitchFamily="34" charset="0"/>
                        </a:rPr>
                        <a:t> </a:t>
                      </a:r>
                      <a:r>
                        <a:rPr lang="en-US" dirty="0" smtClean="0">
                          <a:solidFill>
                            <a:schemeClr val="tx1"/>
                          </a:solidFill>
                          <a:latin typeface="Trebuchet MS" panose="020B0603020202020204" pitchFamily="34" charset="0"/>
                        </a:rPr>
                        <a:t>million</a:t>
                      </a:r>
                      <a:endParaRPr lang="en-US" dirty="0">
                        <a:solidFill>
                          <a:schemeClr val="tx1"/>
                        </a:solidFill>
                        <a:latin typeface="Trebuchet MS" panose="020B0603020202020204" pitchFamily="34" charset="0"/>
                      </a:endParaRPr>
                    </a:p>
                  </a:txBody>
                  <a:tcPr marL="90205" marR="90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474510">
                <a:tc>
                  <a:txBody>
                    <a:bodyPr/>
                    <a:lstStyle/>
                    <a:p>
                      <a:r>
                        <a:rPr lang="en-US" dirty="0" smtClean="0">
                          <a:latin typeface="Trebuchet MS" panose="020B0603020202020204" pitchFamily="34" charset="0"/>
                        </a:rPr>
                        <a:t>EPS</a:t>
                      </a:r>
                      <a:endParaRPr lang="en-US" dirty="0">
                        <a:latin typeface="Trebuchet MS" panose="020B0603020202020204" pitchFamily="34" charset="0"/>
                      </a:endParaRPr>
                    </a:p>
                  </a:txBody>
                  <a:tcPr marL="90205" marR="90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smtClean="0">
                          <a:solidFill>
                            <a:schemeClr val="tx1"/>
                          </a:solidFill>
                          <a:latin typeface="Trebuchet MS" panose="020B0603020202020204" pitchFamily="34" charset="0"/>
                        </a:rPr>
                        <a:t>$1.09</a:t>
                      </a:r>
                      <a:endParaRPr lang="en-US" dirty="0">
                        <a:solidFill>
                          <a:schemeClr val="tx1"/>
                        </a:solidFill>
                        <a:latin typeface="Trebuchet MS" panose="020B0603020202020204" pitchFamily="34" charset="0"/>
                      </a:endParaRPr>
                    </a:p>
                  </a:txBody>
                  <a:tcPr marL="90205" marR="90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smtClean="0">
                          <a:solidFill>
                            <a:schemeClr val="tx1"/>
                          </a:solidFill>
                          <a:latin typeface="Trebuchet MS" panose="020B0603020202020204" pitchFamily="34" charset="0"/>
                        </a:rPr>
                        <a:t>$1.43</a:t>
                      </a:r>
                      <a:endParaRPr lang="en-US" dirty="0">
                        <a:solidFill>
                          <a:schemeClr val="tx1"/>
                        </a:solidFill>
                        <a:latin typeface="Trebuchet MS" panose="020B0603020202020204" pitchFamily="34" charset="0"/>
                      </a:endParaRPr>
                    </a:p>
                  </a:txBody>
                  <a:tcPr marL="90205" marR="90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474510">
                <a:tc>
                  <a:txBody>
                    <a:bodyPr/>
                    <a:lstStyle/>
                    <a:p>
                      <a:r>
                        <a:rPr lang="en-US" dirty="0" smtClean="0">
                          <a:latin typeface="Trebuchet MS" panose="020B0603020202020204" pitchFamily="34" charset="0"/>
                        </a:rPr>
                        <a:t>Return on Average</a:t>
                      </a:r>
                      <a:r>
                        <a:rPr lang="en-US" baseline="0" dirty="0" smtClean="0">
                          <a:latin typeface="Trebuchet MS" panose="020B0603020202020204" pitchFamily="34" charset="0"/>
                        </a:rPr>
                        <a:t> Assets</a:t>
                      </a:r>
                      <a:endParaRPr lang="en-US" dirty="0">
                        <a:latin typeface="Trebuchet MS" panose="020B0603020202020204" pitchFamily="34" charset="0"/>
                      </a:endParaRPr>
                    </a:p>
                  </a:txBody>
                  <a:tcPr marL="90205" marR="90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smtClean="0">
                          <a:solidFill>
                            <a:schemeClr val="tx1"/>
                          </a:solidFill>
                          <a:latin typeface="Trebuchet MS" panose="020B0603020202020204" pitchFamily="34" charset="0"/>
                        </a:rPr>
                        <a:t>1.12%</a:t>
                      </a:r>
                      <a:endParaRPr lang="en-US" dirty="0">
                        <a:solidFill>
                          <a:schemeClr val="tx1"/>
                        </a:solidFill>
                        <a:latin typeface="Trebuchet MS" panose="020B0603020202020204" pitchFamily="34" charset="0"/>
                      </a:endParaRPr>
                    </a:p>
                  </a:txBody>
                  <a:tcPr marL="90205" marR="90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smtClean="0">
                          <a:solidFill>
                            <a:schemeClr val="tx1"/>
                          </a:solidFill>
                          <a:latin typeface="Trebuchet MS" panose="020B0603020202020204" pitchFamily="34" charset="0"/>
                        </a:rPr>
                        <a:t>1.45%</a:t>
                      </a:r>
                      <a:endParaRPr lang="en-US" dirty="0">
                        <a:solidFill>
                          <a:schemeClr val="tx1"/>
                        </a:solidFill>
                        <a:latin typeface="Trebuchet MS" panose="020B0603020202020204" pitchFamily="34" charset="0"/>
                      </a:endParaRPr>
                    </a:p>
                  </a:txBody>
                  <a:tcPr marL="90205" marR="90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474510">
                <a:tc>
                  <a:txBody>
                    <a:bodyPr/>
                    <a:lstStyle/>
                    <a:p>
                      <a:r>
                        <a:rPr lang="en-US" dirty="0" smtClean="0">
                          <a:latin typeface="Trebuchet MS" panose="020B0603020202020204" pitchFamily="34" charset="0"/>
                        </a:rPr>
                        <a:t>Return on Average</a:t>
                      </a:r>
                      <a:r>
                        <a:rPr lang="en-US" baseline="0" dirty="0" smtClean="0">
                          <a:latin typeface="Trebuchet MS" panose="020B0603020202020204" pitchFamily="34" charset="0"/>
                        </a:rPr>
                        <a:t> Tangible Equity</a:t>
                      </a:r>
                      <a:endParaRPr lang="en-US" dirty="0">
                        <a:latin typeface="Trebuchet MS" panose="020B0603020202020204" pitchFamily="34" charset="0"/>
                      </a:endParaRPr>
                    </a:p>
                  </a:txBody>
                  <a:tcPr marL="90205" marR="90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Trebuchet MS" panose="020B0603020202020204" pitchFamily="34" charset="0"/>
                        </a:rPr>
                        <a:t>13.79%</a:t>
                      </a:r>
                      <a:endParaRPr lang="en-US" dirty="0">
                        <a:solidFill>
                          <a:schemeClr val="tx1"/>
                        </a:solidFill>
                        <a:latin typeface="Trebuchet MS" panose="020B0603020202020204" pitchFamily="34" charset="0"/>
                      </a:endParaRPr>
                    </a:p>
                  </a:txBody>
                  <a:tcPr marL="90205" marR="90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Trebuchet MS" panose="020B0603020202020204" pitchFamily="34" charset="0"/>
                        </a:rPr>
                        <a:t>17.68%</a:t>
                      </a:r>
                      <a:endParaRPr lang="en-US" dirty="0">
                        <a:solidFill>
                          <a:schemeClr val="tx1"/>
                        </a:solidFill>
                        <a:latin typeface="Trebuchet MS" panose="020B0603020202020204" pitchFamily="34" charset="0"/>
                      </a:endParaRPr>
                    </a:p>
                  </a:txBody>
                  <a:tcPr marL="90205" marR="90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r>
            </a:tbl>
          </a:graphicData>
        </a:graphic>
      </p:graphicFrame>
      <p:sp>
        <p:nvSpPr>
          <p:cNvPr id="5" name="TextBox 4"/>
          <p:cNvSpPr txBox="1"/>
          <p:nvPr/>
        </p:nvSpPr>
        <p:spPr>
          <a:xfrm>
            <a:off x="573012" y="6323298"/>
            <a:ext cx="5195334" cy="384721"/>
          </a:xfrm>
          <a:prstGeom prst="rect">
            <a:avLst/>
          </a:prstGeom>
          <a:noFill/>
        </p:spPr>
        <p:txBody>
          <a:bodyPr wrap="square" rtlCol="0">
            <a:spAutoFit/>
          </a:bodyPr>
          <a:lstStyle/>
          <a:p>
            <a:pPr defTabSz="457200"/>
            <a:r>
              <a:rPr lang="en-US" sz="950" dirty="0">
                <a:solidFill>
                  <a:srgbClr val="002D72"/>
                </a:solidFill>
                <a:latin typeface="Trebuchet MS" panose="020B0603020202020204" pitchFamily="34" charset="0"/>
              </a:rPr>
              <a:t>*</a:t>
            </a:r>
            <a:r>
              <a:rPr lang="en-US" sz="950" dirty="0" smtClean="0">
                <a:solidFill>
                  <a:srgbClr val="002D72"/>
                </a:solidFill>
                <a:latin typeface="Trebuchet MS" panose="020B0603020202020204" pitchFamily="34" charset="0"/>
              </a:rPr>
              <a:t>Adjusted </a:t>
            </a:r>
            <a:r>
              <a:rPr lang="en-US" sz="950" dirty="0">
                <a:solidFill>
                  <a:srgbClr val="002D72"/>
                </a:solidFill>
                <a:latin typeface="Trebuchet MS" panose="020B0603020202020204" pitchFamily="34" charset="0"/>
              </a:rPr>
              <a:t>is a Non-GAAP financial measure that excludes the impact of branch consolidation, merger related expenses, </a:t>
            </a:r>
            <a:r>
              <a:rPr lang="en-US" sz="950" dirty="0" smtClean="0">
                <a:solidFill>
                  <a:srgbClr val="002D72"/>
                </a:solidFill>
                <a:latin typeface="Trebuchet MS" panose="020B0603020202020204" pitchFamily="34" charset="0"/>
              </a:rPr>
              <a:t>securities </a:t>
            </a:r>
            <a:r>
              <a:rPr lang="en-US" sz="950" dirty="0">
                <a:solidFill>
                  <a:srgbClr val="002D72"/>
                </a:solidFill>
                <a:latin typeface="Trebuchet MS" panose="020B0603020202020204" pitchFamily="34" charset="0"/>
              </a:rPr>
              <a:t>gains or </a:t>
            </a:r>
            <a:r>
              <a:rPr lang="en-US" sz="950" dirty="0" smtClean="0">
                <a:solidFill>
                  <a:srgbClr val="002D72"/>
                </a:solidFill>
                <a:latin typeface="Trebuchet MS" panose="020B0603020202020204" pitchFamily="34" charset="0"/>
              </a:rPr>
              <a:t>losses.</a:t>
            </a:r>
            <a:endParaRPr lang="en-US" sz="950" dirty="0">
              <a:solidFill>
                <a:srgbClr val="002D72"/>
              </a:solidFill>
              <a:latin typeface="Trebuchet MS" panose="020B0603020202020204" pitchFamily="34" charset="0"/>
            </a:endParaRPr>
          </a:p>
        </p:txBody>
      </p:sp>
    </p:spTree>
    <p:extLst>
      <p:ext uri="{BB962C8B-B14F-4D97-AF65-F5344CB8AC3E}">
        <p14:creationId xmlns:p14="http://schemas.microsoft.com/office/powerpoint/2010/main" val="4078453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043673"/>
                </a:solidFill>
              </a:rPr>
              <a:t>Net Interest Margin</a:t>
            </a:r>
            <a:endParaRPr lang="en-US" dirty="0">
              <a:solidFill>
                <a:srgbClr val="043673"/>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755752682"/>
              </p:ext>
            </p:extLst>
          </p:nvPr>
        </p:nvGraphicFramePr>
        <p:xfrm>
          <a:off x="457200" y="1126067"/>
          <a:ext cx="8229600" cy="500769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rot="16200000">
            <a:off x="7388369" y="2430646"/>
            <a:ext cx="3095625" cy="307777"/>
          </a:xfrm>
          <a:prstGeom prst="rect">
            <a:avLst/>
          </a:prstGeom>
          <a:noFill/>
        </p:spPr>
        <p:txBody>
          <a:bodyPr wrap="square" rtlCol="0">
            <a:spAutoFit/>
          </a:bodyPr>
          <a:lstStyle/>
          <a:p>
            <a:pPr defTabSz="457200"/>
            <a:r>
              <a:rPr lang="en-US" sz="1400" dirty="0">
                <a:solidFill>
                  <a:srgbClr val="002D72"/>
                </a:solidFill>
                <a:latin typeface="Trebuchet MS" panose="020B0603020202020204" pitchFamily="34" charset="0"/>
              </a:rPr>
              <a:t>In Millions</a:t>
            </a:r>
          </a:p>
        </p:txBody>
      </p:sp>
    </p:spTree>
    <p:extLst>
      <p:ext uri="{BB962C8B-B14F-4D97-AF65-F5344CB8AC3E}">
        <p14:creationId xmlns:p14="http://schemas.microsoft.com/office/powerpoint/2010/main" val="2574800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normAutofit fontScale="90000"/>
          </a:bodyPr>
          <a:lstStyle/>
          <a:p>
            <a:r>
              <a:rPr lang="en-US" dirty="0" smtClean="0">
                <a:solidFill>
                  <a:srgbClr val="043673"/>
                </a:solidFill>
              </a:rPr>
              <a:t>Average Interest Earning Assets</a:t>
            </a:r>
            <a:endParaRPr lang="en-US" dirty="0">
              <a:solidFill>
                <a:srgbClr val="043673"/>
              </a:solidFill>
            </a:endParaRPr>
          </a:p>
        </p:txBody>
      </p:sp>
      <p:sp>
        <p:nvSpPr>
          <p:cNvPr id="2" name="TextBox 1"/>
          <p:cNvSpPr txBox="1"/>
          <p:nvPr/>
        </p:nvSpPr>
        <p:spPr>
          <a:xfrm>
            <a:off x="514351" y="6341322"/>
            <a:ext cx="2846916" cy="261610"/>
          </a:xfrm>
          <a:prstGeom prst="rect">
            <a:avLst/>
          </a:prstGeom>
          <a:noFill/>
        </p:spPr>
        <p:txBody>
          <a:bodyPr wrap="square" rtlCol="0">
            <a:spAutoFit/>
          </a:bodyPr>
          <a:lstStyle/>
          <a:p>
            <a:pPr defTabSz="457200"/>
            <a:r>
              <a:rPr lang="en-US" sz="1050" dirty="0" smtClean="0">
                <a:solidFill>
                  <a:srgbClr val="002D72"/>
                </a:solidFill>
                <a:latin typeface="Trebuchet MS" panose="020B0603020202020204" pitchFamily="34" charset="0"/>
              </a:rPr>
              <a:t>Dollars in millions; </a:t>
            </a:r>
            <a:r>
              <a:rPr lang="en-US" sz="1050" dirty="0" smtClean="0">
                <a:solidFill>
                  <a:srgbClr val="002D72"/>
                </a:solidFill>
                <a:latin typeface="Trebuchet MS" panose="020B0603020202020204" pitchFamily="34" charset="0"/>
              </a:rPr>
              <a:t>Quarterly </a:t>
            </a:r>
            <a:r>
              <a:rPr lang="en-US" sz="1050" dirty="0">
                <a:solidFill>
                  <a:srgbClr val="002D72"/>
                </a:solidFill>
                <a:latin typeface="Trebuchet MS" panose="020B0603020202020204" pitchFamily="34" charset="0"/>
              </a:rPr>
              <a:t>Averages</a:t>
            </a:r>
          </a:p>
        </p:txBody>
      </p:sp>
      <p:pic>
        <p:nvPicPr>
          <p:cNvPr id="6" name="Picture 5"/>
          <p:cNvPicPr>
            <a:picLocks noChangeAspect="1"/>
          </p:cNvPicPr>
          <p:nvPr/>
        </p:nvPicPr>
        <p:blipFill>
          <a:blip r:embed="rId3"/>
          <a:stretch>
            <a:fillRect/>
          </a:stretch>
        </p:blipFill>
        <p:spPr>
          <a:xfrm>
            <a:off x="263829" y="1585894"/>
            <a:ext cx="8616342" cy="3789973"/>
          </a:xfrm>
          <a:prstGeom prst="rect">
            <a:avLst/>
          </a:prstGeom>
        </p:spPr>
      </p:pic>
    </p:spTree>
    <p:extLst>
      <p:ext uri="{BB962C8B-B14F-4D97-AF65-F5344CB8AC3E}">
        <p14:creationId xmlns:p14="http://schemas.microsoft.com/office/powerpoint/2010/main" val="1141405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Acquired Loan Portfolio</a:t>
            </a:r>
            <a:endParaRPr lang="en-US" dirty="0"/>
          </a:p>
        </p:txBody>
      </p:sp>
      <p:pic>
        <p:nvPicPr>
          <p:cNvPr id="2" name="Picture 1"/>
          <p:cNvPicPr>
            <a:picLocks noChangeAspect="1"/>
          </p:cNvPicPr>
          <p:nvPr/>
        </p:nvPicPr>
        <p:blipFill>
          <a:blip r:embed="rId2"/>
          <a:stretch>
            <a:fillRect/>
          </a:stretch>
        </p:blipFill>
        <p:spPr>
          <a:xfrm>
            <a:off x="316970" y="1055973"/>
            <a:ext cx="8510059" cy="4352790"/>
          </a:xfrm>
          <a:prstGeom prst="rect">
            <a:avLst/>
          </a:prstGeom>
        </p:spPr>
      </p:pic>
      <p:sp>
        <p:nvSpPr>
          <p:cNvPr id="4" name="TextBox 3"/>
          <p:cNvSpPr txBox="1"/>
          <p:nvPr/>
        </p:nvSpPr>
        <p:spPr>
          <a:xfrm>
            <a:off x="531284" y="6349789"/>
            <a:ext cx="2846916" cy="261610"/>
          </a:xfrm>
          <a:prstGeom prst="rect">
            <a:avLst/>
          </a:prstGeom>
          <a:noFill/>
        </p:spPr>
        <p:txBody>
          <a:bodyPr wrap="square" rtlCol="0">
            <a:spAutoFit/>
          </a:bodyPr>
          <a:lstStyle/>
          <a:p>
            <a:pPr defTabSz="457200"/>
            <a:r>
              <a:rPr lang="en-US" sz="1050" dirty="0" smtClean="0">
                <a:solidFill>
                  <a:srgbClr val="002D72"/>
                </a:solidFill>
                <a:latin typeface="Trebuchet MS" panose="020B0603020202020204" pitchFamily="34" charset="0"/>
              </a:rPr>
              <a:t>Dollars in millions</a:t>
            </a:r>
            <a:endParaRPr lang="en-US" sz="1050" dirty="0">
              <a:solidFill>
                <a:srgbClr val="002D72"/>
              </a:solidFill>
              <a:latin typeface="Trebuchet MS" panose="020B0603020202020204" pitchFamily="34" charset="0"/>
            </a:endParaRPr>
          </a:p>
        </p:txBody>
      </p:sp>
    </p:spTree>
    <p:extLst>
      <p:ext uri="{BB962C8B-B14F-4D97-AF65-F5344CB8AC3E}">
        <p14:creationId xmlns:p14="http://schemas.microsoft.com/office/powerpoint/2010/main" val="3712666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2</a:t>
            </a:r>
            <a:r>
              <a:rPr lang="en-US" baseline="30000" dirty="0" smtClean="0">
                <a:solidFill>
                  <a:schemeClr val="tx1"/>
                </a:solidFill>
              </a:rPr>
              <a:t>nd</a:t>
            </a:r>
            <a:r>
              <a:rPr lang="en-US" dirty="0" smtClean="0">
                <a:solidFill>
                  <a:srgbClr val="043673"/>
                </a:solidFill>
              </a:rPr>
              <a:t> </a:t>
            </a:r>
            <a:r>
              <a:rPr lang="en-US" dirty="0">
                <a:solidFill>
                  <a:srgbClr val="043673"/>
                </a:solidFill>
              </a:rPr>
              <a:t>Quarter </a:t>
            </a:r>
            <a:r>
              <a:rPr lang="en-US" dirty="0" smtClean="0">
                <a:solidFill>
                  <a:srgbClr val="043673"/>
                </a:solidFill>
              </a:rPr>
              <a:t>2018 </a:t>
            </a:r>
            <a:r>
              <a:rPr lang="en-US" dirty="0">
                <a:solidFill>
                  <a:srgbClr val="043673"/>
                </a:solidFill>
              </a:rPr>
              <a:t>Highlights</a:t>
            </a:r>
          </a:p>
        </p:txBody>
      </p:sp>
      <p:sp>
        <p:nvSpPr>
          <p:cNvPr id="12" name="TextBox 11"/>
          <p:cNvSpPr txBox="1"/>
          <p:nvPr/>
        </p:nvSpPr>
        <p:spPr>
          <a:xfrm>
            <a:off x="586162" y="6318740"/>
            <a:ext cx="5195334" cy="384721"/>
          </a:xfrm>
          <a:prstGeom prst="rect">
            <a:avLst/>
          </a:prstGeom>
          <a:noFill/>
        </p:spPr>
        <p:txBody>
          <a:bodyPr wrap="square" rtlCol="0">
            <a:spAutoFit/>
          </a:bodyPr>
          <a:lstStyle/>
          <a:p>
            <a:pPr defTabSz="457200"/>
            <a:r>
              <a:rPr lang="en-US" sz="950" dirty="0" smtClean="0">
                <a:solidFill>
                  <a:srgbClr val="002D72"/>
                </a:solidFill>
                <a:latin typeface="Trebuchet MS" panose="020B0603020202020204" pitchFamily="34" charset="0"/>
              </a:rPr>
              <a:t>Dollars in </a:t>
            </a:r>
            <a:r>
              <a:rPr lang="en-US" sz="950" dirty="0" smtClean="0">
                <a:solidFill>
                  <a:srgbClr val="002D72"/>
                </a:solidFill>
                <a:latin typeface="Trebuchet MS" panose="020B0603020202020204" pitchFamily="34" charset="0"/>
              </a:rPr>
              <a:t>Millions; *Adjusted </a:t>
            </a:r>
            <a:r>
              <a:rPr lang="en-US" sz="950" dirty="0">
                <a:solidFill>
                  <a:srgbClr val="002D72"/>
                </a:solidFill>
                <a:latin typeface="Trebuchet MS" panose="020B0603020202020204" pitchFamily="34" charset="0"/>
              </a:rPr>
              <a:t>is a Non-GAAP financial measure that excludes the impact of branch consolidation, merger related expenses, </a:t>
            </a:r>
            <a:r>
              <a:rPr lang="en-US" sz="950" dirty="0" smtClean="0">
                <a:solidFill>
                  <a:srgbClr val="002D72"/>
                </a:solidFill>
                <a:latin typeface="Trebuchet MS" panose="020B0603020202020204" pitchFamily="34" charset="0"/>
              </a:rPr>
              <a:t>securities </a:t>
            </a:r>
            <a:r>
              <a:rPr lang="en-US" sz="950" dirty="0">
                <a:solidFill>
                  <a:srgbClr val="002D72"/>
                </a:solidFill>
                <a:latin typeface="Trebuchet MS" panose="020B0603020202020204" pitchFamily="34" charset="0"/>
              </a:rPr>
              <a:t>gains or </a:t>
            </a:r>
            <a:r>
              <a:rPr lang="en-US" sz="950" dirty="0" smtClean="0">
                <a:solidFill>
                  <a:srgbClr val="002D72"/>
                </a:solidFill>
                <a:latin typeface="Trebuchet MS" panose="020B0603020202020204" pitchFamily="34" charset="0"/>
              </a:rPr>
              <a:t>losses.</a:t>
            </a:r>
            <a:endParaRPr lang="en-US" sz="950" dirty="0">
              <a:solidFill>
                <a:srgbClr val="002D72"/>
              </a:solidFill>
              <a:latin typeface="Trebuchet MS" panose="020B0603020202020204" pitchFamily="34" charset="0"/>
            </a:endParaRPr>
          </a:p>
        </p:txBody>
      </p:sp>
      <p:pic>
        <p:nvPicPr>
          <p:cNvPr id="4" name="Picture 3"/>
          <p:cNvPicPr>
            <a:picLocks noChangeAspect="1"/>
          </p:cNvPicPr>
          <p:nvPr/>
        </p:nvPicPr>
        <p:blipFill>
          <a:blip r:embed="rId3"/>
          <a:stretch>
            <a:fillRect/>
          </a:stretch>
        </p:blipFill>
        <p:spPr>
          <a:xfrm>
            <a:off x="393656" y="1252419"/>
            <a:ext cx="8345576" cy="4214729"/>
          </a:xfrm>
          <a:prstGeom prst="rect">
            <a:avLst/>
          </a:prstGeom>
        </p:spPr>
      </p:pic>
    </p:spTree>
    <p:extLst>
      <p:ext uri="{BB962C8B-B14F-4D97-AF65-F5344CB8AC3E}">
        <p14:creationId xmlns:p14="http://schemas.microsoft.com/office/powerpoint/2010/main" val="1985581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043673"/>
                </a:solidFill>
              </a:rPr>
              <a:t>Efficiency Ratio</a:t>
            </a:r>
            <a:endParaRPr lang="en-US" dirty="0">
              <a:solidFill>
                <a:srgbClr val="043673"/>
              </a:solidFill>
            </a:endParaRPr>
          </a:p>
        </p:txBody>
      </p:sp>
      <p:graphicFrame>
        <p:nvGraphicFramePr>
          <p:cNvPr id="4" name="Content Placeholder 3"/>
          <p:cNvGraphicFramePr>
            <a:graphicFrameLocks noGrp="1"/>
          </p:cNvGraphicFramePr>
          <p:nvPr>
            <p:ph idx="4294967295"/>
            <p:extLst/>
          </p:nvPr>
        </p:nvGraphicFramePr>
        <p:xfrm>
          <a:off x="457200" y="1023760"/>
          <a:ext cx="8229600" cy="508139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56683" y="6322089"/>
            <a:ext cx="5195334" cy="384721"/>
          </a:xfrm>
          <a:prstGeom prst="rect">
            <a:avLst/>
          </a:prstGeom>
          <a:noFill/>
        </p:spPr>
        <p:txBody>
          <a:bodyPr wrap="square" rtlCol="0">
            <a:spAutoFit/>
          </a:bodyPr>
          <a:lstStyle/>
          <a:p>
            <a:pPr defTabSz="457200"/>
            <a:r>
              <a:rPr lang="en-US" sz="950" dirty="0" smtClean="0">
                <a:solidFill>
                  <a:srgbClr val="002D72"/>
                </a:solidFill>
                <a:latin typeface="Trebuchet MS" panose="020B0603020202020204" pitchFamily="34" charset="0"/>
              </a:rPr>
              <a:t>*Adjusted </a:t>
            </a:r>
            <a:r>
              <a:rPr lang="en-US" sz="950" dirty="0">
                <a:solidFill>
                  <a:srgbClr val="002D72"/>
                </a:solidFill>
                <a:latin typeface="Trebuchet MS" panose="020B0603020202020204" pitchFamily="34" charset="0"/>
              </a:rPr>
              <a:t>is a Non-GAAP financial measure that excludes the impact of branch consolidation, merger related expenses, </a:t>
            </a:r>
            <a:r>
              <a:rPr lang="en-US" sz="950" dirty="0" smtClean="0">
                <a:solidFill>
                  <a:srgbClr val="002D72"/>
                </a:solidFill>
                <a:latin typeface="Trebuchet MS" panose="020B0603020202020204" pitchFamily="34" charset="0"/>
              </a:rPr>
              <a:t>and securities </a:t>
            </a:r>
            <a:r>
              <a:rPr lang="en-US" sz="950" dirty="0">
                <a:solidFill>
                  <a:srgbClr val="002D72"/>
                </a:solidFill>
                <a:latin typeface="Trebuchet MS" panose="020B0603020202020204" pitchFamily="34" charset="0"/>
              </a:rPr>
              <a:t>gains or </a:t>
            </a:r>
            <a:r>
              <a:rPr lang="en-US" sz="950" dirty="0" smtClean="0">
                <a:solidFill>
                  <a:srgbClr val="002D72"/>
                </a:solidFill>
                <a:latin typeface="Trebuchet MS" panose="020B0603020202020204" pitchFamily="34" charset="0"/>
              </a:rPr>
              <a:t>losses.</a:t>
            </a:r>
            <a:endParaRPr lang="en-US" sz="950" dirty="0">
              <a:solidFill>
                <a:srgbClr val="002D72"/>
              </a:solidFill>
              <a:latin typeface="Trebuchet MS" panose="020B0603020202020204" pitchFamily="34" charset="0"/>
            </a:endParaRPr>
          </a:p>
        </p:txBody>
      </p:sp>
    </p:spTree>
    <p:extLst>
      <p:ext uri="{BB962C8B-B14F-4D97-AF65-F5344CB8AC3E}">
        <p14:creationId xmlns:p14="http://schemas.microsoft.com/office/powerpoint/2010/main" val="1076681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043673"/>
                </a:solidFill>
              </a:rPr>
              <a:t>Earnings Per Diluted Share</a:t>
            </a:r>
            <a:endParaRPr lang="en-US" dirty="0">
              <a:solidFill>
                <a:srgbClr val="043673"/>
              </a:solidFill>
            </a:endParaRPr>
          </a:p>
        </p:txBody>
      </p:sp>
      <p:graphicFrame>
        <p:nvGraphicFramePr>
          <p:cNvPr id="16" name="Content Placeholder 15"/>
          <p:cNvGraphicFramePr>
            <a:graphicFrameLocks noGrp="1"/>
          </p:cNvGraphicFramePr>
          <p:nvPr>
            <p:ph idx="4294967295"/>
            <p:extLst/>
          </p:nvPr>
        </p:nvGraphicFramePr>
        <p:xfrm>
          <a:off x="457200" y="1108609"/>
          <a:ext cx="8229600" cy="497660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75733" y="6282792"/>
            <a:ext cx="5195334" cy="530915"/>
          </a:xfrm>
          <a:prstGeom prst="rect">
            <a:avLst/>
          </a:prstGeom>
          <a:noFill/>
        </p:spPr>
        <p:txBody>
          <a:bodyPr wrap="square" rtlCol="0">
            <a:spAutoFit/>
          </a:bodyPr>
          <a:lstStyle/>
          <a:p>
            <a:pPr defTabSz="457200"/>
            <a:r>
              <a:rPr lang="en-US" sz="950" dirty="0">
                <a:solidFill>
                  <a:srgbClr val="002D72"/>
                </a:solidFill>
                <a:latin typeface="Trebuchet MS" panose="020B0603020202020204" pitchFamily="34" charset="0"/>
              </a:rPr>
              <a:t>*Adjusted is a Non-GAAP financial measure that excludes the impact of branch consolidation, merger related expenses, </a:t>
            </a:r>
            <a:r>
              <a:rPr lang="en-US" sz="950" dirty="0" smtClean="0">
                <a:solidFill>
                  <a:srgbClr val="002D72"/>
                </a:solidFill>
                <a:latin typeface="Trebuchet MS" panose="020B0603020202020204" pitchFamily="34" charset="0"/>
              </a:rPr>
              <a:t>securities </a:t>
            </a:r>
            <a:r>
              <a:rPr lang="en-US" sz="950" dirty="0">
                <a:solidFill>
                  <a:srgbClr val="002D72"/>
                </a:solidFill>
                <a:latin typeface="Trebuchet MS" panose="020B0603020202020204" pitchFamily="34" charset="0"/>
              </a:rPr>
              <a:t>gains or </a:t>
            </a:r>
            <a:r>
              <a:rPr lang="en-US" sz="950" dirty="0" smtClean="0">
                <a:solidFill>
                  <a:srgbClr val="002D72"/>
                </a:solidFill>
                <a:latin typeface="Trebuchet MS" panose="020B0603020202020204" pitchFamily="34" charset="0"/>
              </a:rPr>
              <a:t>losses, and deferred tax asset revaluation.</a:t>
            </a:r>
            <a:endParaRPr lang="en-US" sz="950" dirty="0">
              <a:solidFill>
                <a:srgbClr val="002D72"/>
              </a:solidFill>
              <a:latin typeface="Trebuchet MS" panose="020B0603020202020204" pitchFamily="34" charset="0"/>
            </a:endParaRPr>
          </a:p>
        </p:txBody>
      </p:sp>
      <p:cxnSp>
        <p:nvCxnSpPr>
          <p:cNvPr id="8" name="Straight Connector 7"/>
          <p:cNvCxnSpPr/>
          <p:nvPr/>
        </p:nvCxnSpPr>
        <p:spPr>
          <a:xfrm flipV="1">
            <a:off x="6282654" y="4373721"/>
            <a:ext cx="489797" cy="958"/>
          </a:xfrm>
          <a:prstGeom prst="line">
            <a:avLst/>
          </a:prstGeom>
          <a:ln>
            <a:solidFill>
              <a:srgbClr val="04367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304817" y="2816028"/>
            <a:ext cx="474139" cy="4074"/>
          </a:xfrm>
          <a:prstGeom prst="line">
            <a:avLst/>
          </a:prstGeom>
          <a:ln>
            <a:solidFill>
              <a:srgbClr val="043673"/>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226029" y="4510711"/>
            <a:ext cx="561372" cy="461665"/>
          </a:xfrm>
          <a:prstGeom prst="rect">
            <a:avLst/>
          </a:prstGeom>
          <a:noFill/>
        </p:spPr>
        <p:txBody>
          <a:bodyPr wrap="none" rtlCol="0">
            <a:spAutoFit/>
          </a:bodyPr>
          <a:lstStyle/>
          <a:p>
            <a:pPr algn="ctr" defTabSz="457200"/>
            <a:r>
              <a:rPr lang="en-US" sz="1200" dirty="0">
                <a:solidFill>
                  <a:srgbClr val="002D72"/>
                </a:solidFill>
                <a:latin typeface="Trebuchet MS" panose="020B0603020202020204" pitchFamily="34" charset="0"/>
              </a:rPr>
              <a:t>1Q</a:t>
            </a:r>
          </a:p>
          <a:p>
            <a:pPr algn="ctr" defTabSz="457200"/>
            <a:r>
              <a:rPr lang="en-US" sz="1200" dirty="0" smtClean="0">
                <a:solidFill>
                  <a:srgbClr val="002D72"/>
                </a:solidFill>
                <a:latin typeface="Trebuchet MS" panose="020B0603020202020204" pitchFamily="34" charset="0"/>
              </a:rPr>
              <a:t>$1.15</a:t>
            </a:r>
            <a:endParaRPr lang="en-US" sz="1200" dirty="0">
              <a:solidFill>
                <a:srgbClr val="002D72"/>
              </a:solidFill>
              <a:latin typeface="Trebuchet MS" panose="020B0603020202020204" pitchFamily="34" charset="0"/>
            </a:endParaRPr>
          </a:p>
        </p:txBody>
      </p:sp>
      <p:sp>
        <p:nvSpPr>
          <p:cNvPr id="12" name="TextBox 11"/>
          <p:cNvSpPr txBox="1"/>
          <p:nvPr/>
        </p:nvSpPr>
        <p:spPr>
          <a:xfrm>
            <a:off x="6226029" y="3755770"/>
            <a:ext cx="561372" cy="461665"/>
          </a:xfrm>
          <a:prstGeom prst="rect">
            <a:avLst/>
          </a:prstGeom>
          <a:noFill/>
        </p:spPr>
        <p:txBody>
          <a:bodyPr wrap="none" rtlCol="0">
            <a:spAutoFit/>
          </a:bodyPr>
          <a:lstStyle/>
          <a:p>
            <a:pPr algn="ctr" defTabSz="457200"/>
            <a:r>
              <a:rPr lang="en-US" sz="1200" dirty="0">
                <a:solidFill>
                  <a:srgbClr val="002D72"/>
                </a:solidFill>
                <a:latin typeface="Trebuchet MS" panose="020B0603020202020204" pitchFamily="34" charset="0"/>
              </a:rPr>
              <a:t>2Q</a:t>
            </a:r>
          </a:p>
          <a:p>
            <a:pPr algn="ctr" defTabSz="457200"/>
            <a:r>
              <a:rPr lang="en-US" sz="1200" dirty="0">
                <a:solidFill>
                  <a:srgbClr val="002D72"/>
                </a:solidFill>
                <a:latin typeface="Trebuchet MS" panose="020B0603020202020204" pitchFamily="34" charset="0"/>
              </a:rPr>
              <a:t>$1.18</a:t>
            </a:r>
          </a:p>
        </p:txBody>
      </p:sp>
      <p:sp>
        <p:nvSpPr>
          <p:cNvPr id="13" name="TextBox 12"/>
          <p:cNvSpPr txBox="1"/>
          <p:nvPr/>
        </p:nvSpPr>
        <p:spPr>
          <a:xfrm>
            <a:off x="6234845" y="2949879"/>
            <a:ext cx="559769" cy="461665"/>
          </a:xfrm>
          <a:prstGeom prst="rect">
            <a:avLst/>
          </a:prstGeom>
          <a:noFill/>
        </p:spPr>
        <p:txBody>
          <a:bodyPr wrap="none" rtlCol="0">
            <a:spAutoFit/>
          </a:bodyPr>
          <a:lstStyle/>
          <a:p>
            <a:pPr algn="ctr" defTabSz="457200"/>
            <a:r>
              <a:rPr lang="en-US" sz="1200" dirty="0" smtClean="0">
                <a:solidFill>
                  <a:srgbClr val="002D72"/>
                </a:solidFill>
                <a:latin typeface="Trebuchet MS" panose="020B0603020202020204" pitchFamily="34" charset="0"/>
              </a:rPr>
              <a:t> 3Q</a:t>
            </a:r>
            <a:endParaRPr lang="en-US" sz="1200" dirty="0">
              <a:solidFill>
                <a:srgbClr val="002D72"/>
              </a:solidFill>
              <a:latin typeface="Trebuchet MS" panose="020B0603020202020204" pitchFamily="34" charset="0"/>
            </a:endParaRPr>
          </a:p>
          <a:p>
            <a:pPr algn="ctr" defTabSz="457200"/>
            <a:r>
              <a:rPr lang="en-US" sz="1200" dirty="0" smtClean="0">
                <a:solidFill>
                  <a:srgbClr val="002D72"/>
                </a:solidFill>
                <a:latin typeface="Trebuchet MS" panose="020B0603020202020204" pitchFamily="34" charset="0"/>
              </a:rPr>
              <a:t>$1.22</a:t>
            </a:r>
            <a:endParaRPr lang="en-US" sz="1200" dirty="0">
              <a:solidFill>
                <a:srgbClr val="002D72"/>
              </a:solidFill>
              <a:latin typeface="Trebuchet MS" panose="020B0603020202020204" pitchFamily="34" charset="0"/>
            </a:endParaRPr>
          </a:p>
        </p:txBody>
      </p:sp>
      <p:sp>
        <p:nvSpPr>
          <p:cNvPr id="14" name="TextBox 13"/>
          <p:cNvSpPr txBox="1"/>
          <p:nvPr/>
        </p:nvSpPr>
        <p:spPr>
          <a:xfrm>
            <a:off x="6244463" y="2159657"/>
            <a:ext cx="566181" cy="461665"/>
          </a:xfrm>
          <a:prstGeom prst="rect">
            <a:avLst/>
          </a:prstGeom>
          <a:noFill/>
        </p:spPr>
        <p:txBody>
          <a:bodyPr wrap="none" rtlCol="0">
            <a:spAutoFit/>
          </a:bodyPr>
          <a:lstStyle/>
          <a:p>
            <a:pPr algn="ctr" defTabSz="457200"/>
            <a:r>
              <a:rPr lang="en-US" sz="1200" dirty="0">
                <a:solidFill>
                  <a:srgbClr val="002D72"/>
                </a:solidFill>
                <a:latin typeface="Trebuchet MS" panose="020B0603020202020204" pitchFamily="34" charset="0"/>
              </a:rPr>
              <a:t>4Q</a:t>
            </a:r>
          </a:p>
          <a:p>
            <a:pPr algn="ctr" defTabSz="457200"/>
            <a:r>
              <a:rPr lang="en-US" sz="1200" dirty="0" smtClean="0">
                <a:solidFill>
                  <a:srgbClr val="002D72"/>
                </a:solidFill>
                <a:latin typeface="Trebuchet MS" panose="020B0603020202020204" pitchFamily="34" charset="0"/>
              </a:rPr>
              <a:t>$1.30</a:t>
            </a:r>
            <a:endParaRPr lang="en-US" sz="1200" dirty="0">
              <a:solidFill>
                <a:srgbClr val="002D72"/>
              </a:solidFill>
              <a:latin typeface="Trebuchet MS" panose="020B0603020202020204" pitchFamily="34" charset="0"/>
            </a:endParaRPr>
          </a:p>
        </p:txBody>
      </p:sp>
      <p:cxnSp>
        <p:nvCxnSpPr>
          <p:cNvPr id="23" name="Straight Connector 22"/>
          <p:cNvCxnSpPr/>
          <p:nvPr/>
        </p:nvCxnSpPr>
        <p:spPr>
          <a:xfrm>
            <a:off x="6293867" y="3598565"/>
            <a:ext cx="485089" cy="919"/>
          </a:xfrm>
          <a:prstGeom prst="line">
            <a:avLst/>
          </a:prstGeom>
          <a:ln>
            <a:solidFill>
              <a:srgbClr val="043673"/>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767614" y="4373721"/>
            <a:ext cx="561372" cy="461665"/>
          </a:xfrm>
          <a:prstGeom prst="rect">
            <a:avLst/>
          </a:prstGeom>
          <a:noFill/>
        </p:spPr>
        <p:txBody>
          <a:bodyPr wrap="none" rtlCol="0">
            <a:spAutoFit/>
          </a:bodyPr>
          <a:lstStyle/>
          <a:p>
            <a:pPr algn="ctr" defTabSz="457200"/>
            <a:r>
              <a:rPr lang="en-US" sz="1200" dirty="0">
                <a:solidFill>
                  <a:srgbClr val="002D72"/>
                </a:solidFill>
                <a:latin typeface="Trebuchet MS" panose="020B0603020202020204" pitchFamily="34" charset="0"/>
              </a:rPr>
              <a:t>1Q</a:t>
            </a:r>
          </a:p>
          <a:p>
            <a:pPr algn="ctr" defTabSz="457200"/>
            <a:r>
              <a:rPr lang="en-US" sz="1200" dirty="0" smtClean="0">
                <a:solidFill>
                  <a:srgbClr val="002D72"/>
                </a:solidFill>
                <a:latin typeface="Trebuchet MS" panose="020B0603020202020204" pitchFamily="34" charset="0"/>
              </a:rPr>
              <a:t>$1.39</a:t>
            </a:r>
            <a:endParaRPr lang="en-US" sz="1200" dirty="0">
              <a:solidFill>
                <a:srgbClr val="002D72"/>
              </a:solidFill>
              <a:latin typeface="Trebuchet MS" panose="020B0603020202020204" pitchFamily="34" charset="0"/>
            </a:endParaRPr>
          </a:p>
        </p:txBody>
      </p:sp>
      <p:sp>
        <p:nvSpPr>
          <p:cNvPr id="17" name="TextBox 16"/>
          <p:cNvSpPr txBox="1"/>
          <p:nvPr/>
        </p:nvSpPr>
        <p:spPr>
          <a:xfrm>
            <a:off x="7752700" y="3579583"/>
            <a:ext cx="561372" cy="461665"/>
          </a:xfrm>
          <a:prstGeom prst="rect">
            <a:avLst/>
          </a:prstGeom>
          <a:noFill/>
        </p:spPr>
        <p:txBody>
          <a:bodyPr wrap="none" rtlCol="0">
            <a:spAutoFit/>
          </a:bodyPr>
          <a:lstStyle/>
          <a:p>
            <a:pPr algn="ctr" defTabSz="457200"/>
            <a:r>
              <a:rPr lang="en-US" sz="1200" dirty="0" smtClean="0">
                <a:solidFill>
                  <a:srgbClr val="002D72"/>
                </a:solidFill>
                <a:latin typeface="Trebuchet MS" panose="020B0603020202020204" pitchFamily="34" charset="0"/>
              </a:rPr>
              <a:t>2Q</a:t>
            </a:r>
            <a:endParaRPr lang="en-US" sz="1200" dirty="0">
              <a:solidFill>
                <a:srgbClr val="002D72"/>
              </a:solidFill>
              <a:latin typeface="Trebuchet MS" panose="020B0603020202020204" pitchFamily="34" charset="0"/>
            </a:endParaRPr>
          </a:p>
          <a:p>
            <a:pPr algn="ctr" defTabSz="457200"/>
            <a:r>
              <a:rPr lang="en-US" sz="1200" dirty="0" smtClean="0">
                <a:solidFill>
                  <a:srgbClr val="002D72"/>
                </a:solidFill>
                <a:latin typeface="Trebuchet MS" panose="020B0603020202020204" pitchFamily="34" charset="0"/>
              </a:rPr>
              <a:t>$1.43</a:t>
            </a:r>
            <a:endParaRPr lang="en-US" sz="1200" dirty="0">
              <a:solidFill>
                <a:srgbClr val="002D72"/>
              </a:solidFill>
              <a:latin typeface="Trebuchet MS" panose="020B0603020202020204" pitchFamily="34" charset="0"/>
            </a:endParaRPr>
          </a:p>
        </p:txBody>
      </p:sp>
    </p:spTree>
    <p:extLst>
      <p:ext uri="{BB962C8B-B14F-4D97-AF65-F5344CB8AC3E}">
        <p14:creationId xmlns:p14="http://schemas.microsoft.com/office/powerpoint/2010/main" val="1699434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SSC_PPTXTemplate">
  <a:themeElements>
    <a:clrScheme name="South State Bank">
      <a:dk1>
        <a:srgbClr val="002D72"/>
      </a:dk1>
      <a:lt1>
        <a:srgbClr val="FFFFFF"/>
      </a:lt1>
      <a:dk2>
        <a:srgbClr val="274B7A"/>
      </a:dk2>
      <a:lt2>
        <a:srgbClr val="A7A8AA"/>
      </a:lt2>
      <a:accent1>
        <a:srgbClr val="FFBF3F"/>
      </a:accent1>
      <a:accent2>
        <a:srgbClr val="2C322F"/>
      </a:accent2>
      <a:accent3>
        <a:srgbClr val="DC5B43"/>
      </a:accent3>
      <a:accent4>
        <a:srgbClr val="F0AA35"/>
      </a:accent4>
      <a:accent5>
        <a:srgbClr val="0F2049"/>
      </a:accent5>
      <a:accent6>
        <a:srgbClr val="274B7A"/>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SC_PPTXTemplate">
  <a:themeElements>
    <a:clrScheme name="South State Bank">
      <a:dk1>
        <a:srgbClr val="002D72"/>
      </a:dk1>
      <a:lt1>
        <a:srgbClr val="FFFFFF"/>
      </a:lt1>
      <a:dk2>
        <a:srgbClr val="274B7A"/>
      </a:dk2>
      <a:lt2>
        <a:srgbClr val="A7A8AA"/>
      </a:lt2>
      <a:accent1>
        <a:srgbClr val="FFBF3F"/>
      </a:accent1>
      <a:accent2>
        <a:srgbClr val="2C322F"/>
      </a:accent2>
      <a:accent3>
        <a:srgbClr val="DC5B43"/>
      </a:accent3>
      <a:accent4>
        <a:srgbClr val="F0AA35"/>
      </a:accent4>
      <a:accent5>
        <a:srgbClr val="0F2049"/>
      </a:accent5>
      <a:accent6>
        <a:srgbClr val="274B7A"/>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7301</TotalTime>
  <Words>298</Words>
  <Application>Microsoft Office PowerPoint</Application>
  <PresentationFormat>On-screen Show (4:3)</PresentationFormat>
  <Paragraphs>92</Paragraphs>
  <Slides>10</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Georgia</vt:lpstr>
      <vt:lpstr>Trebuchet MS</vt:lpstr>
      <vt:lpstr>2_SSC_PPTXTemplate</vt:lpstr>
      <vt:lpstr>SSC_PPTXTemplate</vt:lpstr>
      <vt:lpstr>2nd Quarter 2018 Earnings Call</vt:lpstr>
      <vt:lpstr>Forward Looking Statements</vt:lpstr>
      <vt:lpstr>2Q 2018 Highlights</vt:lpstr>
      <vt:lpstr>Net Interest Margin</vt:lpstr>
      <vt:lpstr>Average Interest Earning Assets</vt:lpstr>
      <vt:lpstr>Acquired Loan Portfolio</vt:lpstr>
      <vt:lpstr>2nd Quarter 2018 Highlights</vt:lpstr>
      <vt:lpstr>Efficiency Ratio</vt:lpstr>
      <vt:lpstr>Earnings Per Diluted Share</vt:lpstr>
      <vt:lpstr>Tangible Book Value </vt:lpstr>
    </vt:vector>
  </TitlesOfParts>
  <Company>South State Bank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Quarter 2018 Earnings Call</dc:title>
  <dc:creator>Michelle Beckham</dc:creator>
  <cp:lastModifiedBy>Michelle Beckham</cp:lastModifiedBy>
  <cp:revision>311</cp:revision>
  <cp:lastPrinted>2018-07-23T17:26:38Z</cp:lastPrinted>
  <dcterms:created xsi:type="dcterms:W3CDTF">2017-04-14T18:55:53Z</dcterms:created>
  <dcterms:modified xsi:type="dcterms:W3CDTF">2018-07-27T18:54:33Z</dcterms:modified>
</cp:coreProperties>
</file>