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 id="2147483705" r:id="rId2"/>
  </p:sldMasterIdLst>
  <p:notesMasterIdLst>
    <p:notesMasterId r:id="rId11"/>
  </p:notesMasterIdLst>
  <p:sldIdLst>
    <p:sldId id="262" r:id="rId3"/>
    <p:sldId id="261" r:id="rId4"/>
    <p:sldId id="265" r:id="rId5"/>
    <p:sldId id="273" r:id="rId6"/>
    <p:sldId id="274" r:id="rId7"/>
    <p:sldId id="275" r:id="rId8"/>
    <p:sldId id="276" r:id="rId9"/>
    <p:sldId id="277"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60" userDrawn="1">
          <p15:clr>
            <a:srgbClr val="A4A3A4"/>
          </p15:clr>
        </p15:guide>
        <p15:guide id="2" pos="55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A1"/>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8" autoAdjust="0"/>
    <p:restoredTop sz="94631"/>
  </p:normalViewPr>
  <p:slideViewPr>
    <p:cSldViewPr snapToGrid="0" snapToObjects="1">
      <p:cViewPr varScale="1">
        <p:scale>
          <a:sx n="88" d="100"/>
          <a:sy n="88" d="100"/>
        </p:scale>
        <p:origin x="642" y="45"/>
      </p:cViewPr>
      <p:guideLst>
        <p:guide orient="horz" pos="3960"/>
        <p:guide pos="55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438393117526972E-2"/>
          <c:y val="3.0690936929194217E-2"/>
          <c:w val="0.90232891027510453"/>
          <c:h val="0.78206825818063475"/>
        </c:manualLayout>
      </c:layout>
      <c:lineChart>
        <c:grouping val="standard"/>
        <c:varyColors val="0"/>
        <c:ser>
          <c:idx val="0"/>
          <c:order val="0"/>
          <c:tx>
            <c:strRef>
              <c:f>Sheet1!$B$1</c:f>
              <c:strCache>
                <c:ptCount val="1"/>
                <c:pt idx="0">
                  <c:v>Machine Clothing</c:v>
                </c:pt>
              </c:strCache>
            </c:strRef>
          </c:tx>
          <c:spPr>
            <a:ln w="28575" cap="rnd">
              <a:solidFill>
                <a:srgbClr val="FF9900"/>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Q1 2017</c:v>
                </c:pt>
                <c:pt idx="1">
                  <c:v>Q2 2017</c:v>
                </c:pt>
                <c:pt idx="2">
                  <c:v>Q3 2017</c:v>
                </c:pt>
                <c:pt idx="3">
                  <c:v>Q4 2017</c:v>
                </c:pt>
                <c:pt idx="4">
                  <c:v>Q1 2018</c:v>
                </c:pt>
                <c:pt idx="5">
                  <c:v>Q2 2018</c:v>
                </c:pt>
              </c:strCache>
            </c:strRef>
          </c:cat>
          <c:val>
            <c:numRef>
              <c:f>Sheet1!$B$2:$B$7</c:f>
              <c:numCache>
                <c:formatCode>General</c:formatCode>
                <c:ptCount val="6"/>
                <c:pt idx="0">
                  <c:v>0.48499999999999999</c:v>
                </c:pt>
                <c:pt idx="1">
                  <c:v>0.48299999999999998</c:v>
                </c:pt>
                <c:pt idx="2">
                  <c:v>0.48499999999999999</c:v>
                </c:pt>
                <c:pt idx="3">
                  <c:v>0.45</c:v>
                </c:pt>
                <c:pt idx="4">
                  <c:v>0.47399999999999998</c:v>
                </c:pt>
                <c:pt idx="5">
                  <c:v>0.48899999999999999</c:v>
                </c:pt>
              </c:numCache>
            </c:numRef>
          </c:val>
          <c:smooth val="0"/>
        </c:ser>
        <c:ser>
          <c:idx val="1"/>
          <c:order val="1"/>
          <c:tx>
            <c:strRef>
              <c:f>Sheet1!$C$1</c:f>
              <c:strCache>
                <c:ptCount val="1"/>
                <c:pt idx="0">
                  <c:v>Total Company</c:v>
                </c:pt>
              </c:strCache>
            </c:strRef>
          </c:tx>
          <c:spPr>
            <a:ln w="28575" cap="rnd">
              <a:solidFill>
                <a:srgbClr val="0070C0"/>
              </a:solidFill>
              <a:prstDash val="solid"/>
              <a:round/>
            </a:ln>
            <a:effectLst/>
          </c:spPr>
          <c:marker>
            <c:symbol val="none"/>
          </c:marker>
          <c:dLbls>
            <c:dLbl>
              <c:idx val="1"/>
              <c:layout>
                <c:manualLayout>
                  <c:x val="-4.0419096918440749E-2"/>
                  <c:y val="-6.528440904057589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Q1 2017</c:v>
                </c:pt>
                <c:pt idx="1">
                  <c:v>Q2 2017</c:v>
                </c:pt>
                <c:pt idx="2">
                  <c:v>Q3 2017</c:v>
                </c:pt>
                <c:pt idx="3">
                  <c:v>Q4 2017</c:v>
                </c:pt>
                <c:pt idx="4">
                  <c:v>Q1 2018</c:v>
                </c:pt>
                <c:pt idx="5">
                  <c:v>Q2 2018</c:v>
                </c:pt>
              </c:strCache>
            </c:strRef>
          </c:cat>
          <c:val>
            <c:numRef>
              <c:f>Sheet1!$C$2:$C$7</c:f>
              <c:numCache>
                <c:formatCode>General</c:formatCode>
                <c:ptCount val="6"/>
                <c:pt idx="0">
                  <c:v>0.38200000000000001</c:v>
                </c:pt>
                <c:pt idx="1">
                  <c:v>0.29299999999999998</c:v>
                </c:pt>
                <c:pt idx="2">
                  <c:v>0.35799999999999998</c:v>
                </c:pt>
                <c:pt idx="3">
                  <c:v>0.34200000000000003</c:v>
                </c:pt>
                <c:pt idx="4">
                  <c:v>0.35499999999999998</c:v>
                </c:pt>
                <c:pt idx="5">
                  <c:v>0.36</c:v>
                </c:pt>
              </c:numCache>
            </c:numRef>
          </c:val>
          <c:smooth val="0"/>
        </c:ser>
        <c:dLbls>
          <c:dLblPos val="t"/>
          <c:showLegendKey val="0"/>
          <c:showVal val="1"/>
          <c:showCatName val="0"/>
          <c:showSerName val="0"/>
          <c:showPercent val="0"/>
          <c:showBubbleSize val="0"/>
        </c:dLbls>
        <c:smooth val="0"/>
        <c:axId val="604563328"/>
        <c:axId val="604564896"/>
      </c:lineChart>
      <c:catAx>
        <c:axId val="604563328"/>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4564896"/>
        <c:crosses val="autoZero"/>
        <c:auto val="1"/>
        <c:lblAlgn val="ctr"/>
        <c:lblOffset val="100"/>
        <c:noMultiLvlLbl val="0"/>
      </c:catAx>
      <c:valAx>
        <c:axId val="604564896"/>
        <c:scaling>
          <c:orientation val="minMax"/>
          <c:max val="0.55000000000000004"/>
          <c:min val="0.25"/>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4563328"/>
        <c:crosses val="autoZero"/>
        <c:crossBetween val="between"/>
      </c:valAx>
      <c:spPr>
        <a:noFill/>
        <a:ln w="25400">
          <a:noFill/>
        </a:ln>
        <a:effectLst/>
      </c:spPr>
    </c:plotArea>
    <c:legend>
      <c:legendPos val="b"/>
      <c:layout>
        <c:manualLayout>
          <c:xMode val="edge"/>
          <c:yMode val="edge"/>
          <c:x val="0.2406061047924565"/>
          <c:y val="0.93607463842816108"/>
          <c:w val="0.51878779041508705"/>
          <c:h val="6.392536157183886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10073144379896"/>
          <c:y val="0.11265671640270113"/>
          <c:w val="0.83659968956498831"/>
          <c:h val="0.6545043554377562"/>
        </c:manualLayout>
      </c:layout>
      <c:barChart>
        <c:barDir val="col"/>
        <c:grouping val="clustered"/>
        <c:varyColors val="0"/>
        <c:ser>
          <c:idx val="0"/>
          <c:order val="0"/>
          <c:tx>
            <c:strRef>
              <c:f>Sheet1!$B$1</c:f>
              <c:strCache>
                <c:ptCount val="1"/>
                <c:pt idx="0">
                  <c:v>Net Debt</c:v>
                </c:pt>
              </c:strCache>
            </c:strRef>
          </c:tx>
          <c:spPr>
            <a:solidFill>
              <a:srgbClr val="0053A1"/>
            </a:solidFill>
            <a:scene3d>
              <a:camera prst="orthographicFront"/>
              <a:lightRig rig="threePt" dir="t"/>
            </a:scene3d>
            <a:sp3d>
              <a:bevelT w="0" h="0"/>
            </a:sp3d>
          </c:spPr>
          <c:invertIfNegative val="0"/>
          <c:dLbls>
            <c:numFmt formatCode="&quot;$&quot;#,##0" sourceLinked="0"/>
            <c:spPr>
              <a:noFill/>
              <a:ln>
                <a:noFill/>
              </a:ln>
              <a:effectLst/>
            </c:spPr>
            <c:txPr>
              <a:bodyPr wrap="square" lIns="38100" tIns="19050" rIns="38100" bIns="19050" anchor="ctr">
                <a:spAutoFit/>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December 31, 2016</c:v>
                </c:pt>
                <c:pt idx="1">
                  <c:v>March 31, 2017</c:v>
                </c:pt>
                <c:pt idx="2">
                  <c:v>June 30,   2017</c:v>
                </c:pt>
                <c:pt idx="3">
                  <c:v>September 30, 2017</c:v>
                </c:pt>
                <c:pt idx="4">
                  <c:v>December 31, 2017</c:v>
                </c:pt>
                <c:pt idx="5">
                  <c:v>March 31, 2018</c:v>
                </c:pt>
                <c:pt idx="6">
                  <c:v>June 30, 2018</c:v>
                </c:pt>
              </c:strCache>
            </c:strRef>
          </c:cat>
          <c:val>
            <c:numRef>
              <c:f>Sheet1!$B$2:$B$8</c:f>
              <c:numCache>
                <c:formatCode>"$"#,##0.0_);[Red]\("$"#,##0.0\)</c:formatCode>
                <c:ptCount val="7"/>
                <c:pt idx="0">
                  <c:v>303154</c:v>
                </c:pt>
                <c:pt idx="1">
                  <c:v>337117</c:v>
                </c:pt>
                <c:pt idx="2">
                  <c:v>357219</c:v>
                </c:pt>
                <c:pt idx="3">
                  <c:v>352064</c:v>
                </c:pt>
                <c:pt idx="4">
                  <c:v>332454</c:v>
                </c:pt>
                <c:pt idx="5">
                  <c:v>369277</c:v>
                </c:pt>
                <c:pt idx="6">
                  <c:v>370312</c:v>
                </c:pt>
              </c:numCache>
            </c:numRef>
          </c:val>
        </c:ser>
        <c:ser>
          <c:idx val="1"/>
          <c:order val="1"/>
          <c:tx>
            <c:strRef>
              <c:f>Sheet1!$C$1</c:f>
              <c:strCache>
                <c:ptCount val="1"/>
                <c:pt idx="0">
                  <c:v>Total Debt</c:v>
                </c:pt>
              </c:strCache>
            </c:strRef>
          </c:tx>
          <c:spPr>
            <a:solidFill>
              <a:schemeClr val="accent5">
                <a:lumMod val="40000"/>
                <a:lumOff val="60000"/>
                <a:alpha val="60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Sheet1!$A$2:$A$8</c:f>
              <c:strCache>
                <c:ptCount val="7"/>
                <c:pt idx="0">
                  <c:v>December 31, 2016</c:v>
                </c:pt>
                <c:pt idx="1">
                  <c:v>March 31, 2017</c:v>
                </c:pt>
                <c:pt idx="2">
                  <c:v>June 30,   2017</c:v>
                </c:pt>
                <c:pt idx="3">
                  <c:v>September 30, 2017</c:v>
                </c:pt>
                <c:pt idx="4">
                  <c:v>December 31, 2017</c:v>
                </c:pt>
                <c:pt idx="5">
                  <c:v>March 31, 2018</c:v>
                </c:pt>
                <c:pt idx="6">
                  <c:v>June 30, 2018</c:v>
                </c:pt>
              </c:strCache>
            </c:strRef>
          </c:cat>
          <c:val>
            <c:numRef>
              <c:f>Sheet1!$C$2:$C$8</c:f>
              <c:numCache>
                <c:formatCode>"$"#,##0</c:formatCode>
                <c:ptCount val="7"/>
                <c:pt idx="0">
                  <c:v>484896</c:v>
                </c:pt>
                <c:pt idx="1">
                  <c:v>480450</c:v>
                </c:pt>
                <c:pt idx="2">
                  <c:v>496011</c:v>
                </c:pt>
                <c:pt idx="3">
                  <c:v>505529</c:v>
                </c:pt>
                <c:pt idx="4">
                  <c:v>516181</c:v>
                </c:pt>
                <c:pt idx="5">
                  <c:v>520703</c:v>
                </c:pt>
                <c:pt idx="6">
                  <c:v>525056</c:v>
                </c:pt>
              </c:numCache>
            </c:numRef>
          </c:val>
        </c:ser>
        <c:dLbls>
          <c:dLblPos val="outEnd"/>
          <c:showLegendKey val="0"/>
          <c:showVal val="1"/>
          <c:showCatName val="0"/>
          <c:showSerName val="0"/>
          <c:showPercent val="0"/>
          <c:showBubbleSize val="0"/>
        </c:dLbls>
        <c:gapWidth val="158"/>
        <c:axId val="407459840"/>
        <c:axId val="407459448"/>
      </c:barChart>
      <c:catAx>
        <c:axId val="407459840"/>
        <c:scaling>
          <c:orientation val="minMax"/>
        </c:scaling>
        <c:delete val="0"/>
        <c:axPos val="b"/>
        <c:numFmt formatCode="General" sourceLinked="0"/>
        <c:majorTickMark val="out"/>
        <c:minorTickMark val="none"/>
        <c:tickLblPos val="nextTo"/>
        <c:txPr>
          <a:bodyPr/>
          <a:lstStyle/>
          <a:p>
            <a:pPr>
              <a:defRPr sz="1400" b="0"/>
            </a:pPr>
            <a:endParaRPr lang="en-US"/>
          </a:p>
        </c:txPr>
        <c:crossAx val="407459448"/>
        <c:crosses val="autoZero"/>
        <c:auto val="1"/>
        <c:lblAlgn val="ctr"/>
        <c:lblOffset val="100"/>
        <c:noMultiLvlLbl val="0"/>
      </c:catAx>
      <c:valAx>
        <c:axId val="407459448"/>
        <c:scaling>
          <c:orientation val="minMax"/>
          <c:max val="600000"/>
          <c:min val="0"/>
        </c:scaling>
        <c:delete val="0"/>
        <c:axPos val="l"/>
        <c:majorGridlines>
          <c:spPr>
            <a:ln>
              <a:noFill/>
            </a:ln>
          </c:spPr>
        </c:majorGridlines>
        <c:numFmt formatCode="&quot;$&quot;#,##0_);[Red]\(&quot;$&quot;#,##0\)" sourceLinked="0"/>
        <c:majorTickMark val="out"/>
        <c:minorTickMark val="none"/>
        <c:tickLblPos val="nextTo"/>
        <c:txPr>
          <a:bodyPr/>
          <a:lstStyle/>
          <a:p>
            <a:pPr>
              <a:defRPr sz="1400" b="0"/>
            </a:pPr>
            <a:endParaRPr lang="en-US"/>
          </a:p>
        </c:txPr>
        <c:crossAx val="407459840"/>
        <c:crosses val="autoZero"/>
        <c:crossBetween val="between"/>
        <c:majorUnit val="100000"/>
        <c:minorUnit val="10000"/>
      </c:valAx>
    </c:plotArea>
    <c:legend>
      <c:legendPos val="b"/>
      <c:layout>
        <c:manualLayout>
          <c:xMode val="edge"/>
          <c:yMode val="edge"/>
          <c:x val="0.38182183732060337"/>
          <c:y val="0.93288505591044113"/>
          <c:w val="0.23635632535879331"/>
          <c:h val="6.3804860401781613E-2"/>
        </c:manualLayout>
      </c:layout>
      <c:overlay val="0"/>
      <c:spPr>
        <a:ln>
          <a:solidFill>
            <a:srgbClr val="002060"/>
          </a:solidFill>
        </a:ln>
      </c:spPr>
    </c:legend>
    <c:plotVisOnly val="1"/>
    <c:dispBlanksAs val="gap"/>
    <c:showDLblsOverMax val="0"/>
  </c:chart>
  <c:txPr>
    <a:bodyPr/>
    <a:lstStyle/>
    <a:p>
      <a:pPr>
        <a:defRPr sz="1200" b="1"/>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2830" tIns="46415" rIns="92830" bIns="46415" rtlCol="0"/>
          <a:lstStyle>
            <a:lvl1pPr algn="r">
              <a:defRPr sz="1200"/>
            </a:lvl1pPr>
          </a:lstStyle>
          <a:p>
            <a:fld id="{8402D44A-2209-6D48-B7FB-07DC3C0BDF93}" type="datetimeFigureOut">
              <a:rPr lang="en-US" smtClean="0"/>
              <a:t>2018-08-06</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2830" tIns="46415" rIns="92830" bIns="464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2830" tIns="46415" rIns="92830" bIns="46415" rtlCol="0" anchor="b"/>
          <a:lstStyle>
            <a:lvl1pPr algn="r">
              <a:defRPr sz="1200"/>
            </a:lvl1pPr>
          </a:lstStyle>
          <a:p>
            <a:fld id="{65DA6D2A-EAF7-3D4F-A637-3905D27A17DB}" type="slidenum">
              <a:rPr lang="en-US" smtClean="0"/>
              <a:t>‹#›</a:t>
            </a:fld>
            <a:endParaRPr lang="en-US"/>
          </a:p>
        </p:txBody>
      </p:sp>
    </p:spTree>
    <p:extLst>
      <p:ext uri="{BB962C8B-B14F-4D97-AF65-F5344CB8AC3E}">
        <p14:creationId xmlns:p14="http://schemas.microsoft.com/office/powerpoint/2010/main" val="1477500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DA6D2A-EAF7-3D4F-A637-3905D27A17DB}" type="slidenum">
              <a:rPr lang="en-US" smtClean="0"/>
              <a:t>2</a:t>
            </a:fld>
            <a:endParaRPr lang="en-US"/>
          </a:p>
        </p:txBody>
      </p:sp>
    </p:spTree>
    <p:extLst>
      <p:ext uri="{BB962C8B-B14F-4D97-AF65-F5344CB8AC3E}">
        <p14:creationId xmlns:p14="http://schemas.microsoft.com/office/powerpoint/2010/main" val="135779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A6D2A-EAF7-3D4F-A637-3905D27A17DB}" type="slidenum">
              <a:rPr lang="en-US" smtClean="0"/>
              <a:t>3</a:t>
            </a:fld>
            <a:endParaRPr lang="en-US"/>
          </a:p>
        </p:txBody>
      </p:sp>
    </p:spTree>
    <p:extLst>
      <p:ext uri="{BB962C8B-B14F-4D97-AF65-F5344CB8AC3E}">
        <p14:creationId xmlns:p14="http://schemas.microsoft.com/office/powerpoint/2010/main" val="1032595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055F179-E124-5F45-8E17-21E08BA97E80}" type="slidenum">
              <a:rPr lang="en-US" smtClean="0"/>
              <a:t>‹#›</a:t>
            </a:fld>
            <a:endParaRPr lang="en-US"/>
          </a:p>
        </p:txBody>
      </p:sp>
    </p:spTree>
    <p:extLst>
      <p:ext uri="{BB962C8B-B14F-4D97-AF65-F5344CB8AC3E}">
        <p14:creationId xmlns:p14="http://schemas.microsoft.com/office/powerpoint/2010/main" val="40337506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64338"/>
            <a:ext cx="7886700" cy="1325563"/>
          </a:xfrm>
        </p:spPr>
        <p:txBody>
          <a:bodyPr>
            <a:normAutofit/>
          </a:bodyPr>
          <a:lstStyle>
            <a:lvl1pPr>
              <a:defRPr sz="320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055F179-E124-5F45-8E17-21E08BA97E80}" type="slidenum">
              <a:rPr lang="en-US" smtClean="0"/>
              <a:t>‹#›</a:t>
            </a:fld>
            <a:endParaRPr lang="en-US"/>
          </a:p>
        </p:txBody>
      </p:sp>
    </p:spTree>
    <p:extLst>
      <p:ext uri="{BB962C8B-B14F-4D97-AF65-F5344CB8AC3E}">
        <p14:creationId xmlns:p14="http://schemas.microsoft.com/office/powerpoint/2010/main" val="17061051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69328"/>
            <a:ext cx="7886700" cy="1093804"/>
          </a:xfrm>
        </p:spPr>
        <p:txBody>
          <a:bodyPr>
            <a:normAutofit/>
          </a:bodyPr>
          <a:lstStyle>
            <a:lvl1pPr>
              <a:defRPr sz="320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055F179-E124-5F45-8E17-21E08BA97E80}" type="slidenum">
              <a:rPr lang="en-US" smtClean="0"/>
              <a:t>‹#›</a:t>
            </a:fld>
            <a:endParaRPr lang="en-US"/>
          </a:p>
        </p:txBody>
      </p:sp>
    </p:spTree>
    <p:extLst>
      <p:ext uri="{BB962C8B-B14F-4D97-AF65-F5344CB8AC3E}">
        <p14:creationId xmlns:p14="http://schemas.microsoft.com/office/powerpoint/2010/main" val="18786671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457949" y="6356351"/>
            <a:ext cx="2372542" cy="365125"/>
          </a:xfrm>
          <a:prstGeom prst="rect">
            <a:avLst/>
          </a:prstGeom>
        </p:spPr>
        <p:txBody>
          <a:bodyPr vert="horz" lIns="91440" tIns="45720" rIns="91440" bIns="45720" rtlCol="0" anchor="ctr"/>
          <a:lstStyle>
            <a:lvl1pPr algn="r">
              <a:defRPr sz="1200">
                <a:solidFill>
                  <a:srgbClr val="0053A1"/>
                </a:solidFill>
              </a:defRPr>
            </a:lvl1pPr>
          </a:lstStyle>
          <a:p>
            <a:fld id="{48F63A3B-78C7-47BE-AE5E-E10140E04643}" type="slidenum">
              <a:rPr lang="en-US" smtClean="0"/>
              <a:pPr/>
              <a:t>‹#›</a:t>
            </a:fld>
            <a:endParaRPr lang="en-US" dirty="0"/>
          </a:p>
        </p:txBody>
      </p:sp>
      <p:sp>
        <p:nvSpPr>
          <p:cNvPr id="7" name="Rectangle 6">
            <a:extLst>
              <a:ext uri="{FF2B5EF4-FFF2-40B4-BE49-F238E27FC236}">
                <a16:creationId xmlns:a16="http://schemas.microsoft.com/office/drawing/2014/main" xmlns="" id="{4BA06653-097F-6548-8F83-77BC20E0314A}"/>
              </a:ext>
            </a:extLst>
          </p:cNvPr>
          <p:cNvSpPr/>
          <p:nvPr userDrawn="1"/>
        </p:nvSpPr>
        <p:spPr>
          <a:xfrm>
            <a:off x="0" y="358220"/>
            <a:ext cx="9144000" cy="841105"/>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xmlns="" id="{E15BF76F-CF4F-694C-B546-0289E1BDEB7E}"/>
              </a:ext>
            </a:extLst>
          </p:cNvPr>
          <p:cNvPicPr>
            <a:picLocks noChangeAspect="1"/>
          </p:cNvPicPr>
          <p:nvPr userDrawn="1"/>
        </p:nvPicPr>
        <p:blipFill rotWithShape="1">
          <a:blip r:embed="rId5">
            <a:alphaModFix amt="55000"/>
          </a:blip>
          <a:srcRect l="3489" t="41809" r="9011" b="26908"/>
          <a:stretch/>
        </p:blipFill>
        <p:spPr>
          <a:xfrm flipH="1" flipV="1">
            <a:off x="0" y="387740"/>
            <a:ext cx="9144000" cy="811584"/>
          </a:xfrm>
          <a:prstGeom prst="rect">
            <a:avLst/>
          </a:prstGeom>
        </p:spPr>
      </p:pic>
      <p:sp>
        <p:nvSpPr>
          <p:cNvPr id="2" name="Title Placeholder 1"/>
          <p:cNvSpPr>
            <a:spLocks noGrp="1"/>
          </p:cNvSpPr>
          <p:nvPr>
            <p:ph type="title"/>
          </p:nvPr>
        </p:nvSpPr>
        <p:spPr>
          <a:xfrm>
            <a:off x="628650" y="301733"/>
            <a:ext cx="7886700" cy="1013587"/>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33434" y="594886"/>
            <a:ext cx="1496241" cy="427282"/>
          </a:xfrm>
          <a:prstGeom prst="rect">
            <a:avLst/>
          </a:prstGeom>
        </p:spPr>
      </p:pic>
      <p:sp>
        <p:nvSpPr>
          <p:cNvPr id="8" name="TextBox 7"/>
          <p:cNvSpPr txBox="1"/>
          <p:nvPr userDrawn="1"/>
        </p:nvSpPr>
        <p:spPr>
          <a:xfrm>
            <a:off x="576936" y="6446000"/>
            <a:ext cx="8296072" cy="215444"/>
          </a:xfrm>
          <a:prstGeom prst="rect">
            <a:avLst/>
          </a:prstGeom>
          <a:noFill/>
        </p:spPr>
        <p:txBody>
          <a:bodyPr wrap="square" rtlCol="0">
            <a:spAutoFit/>
          </a:bodyPr>
          <a:lstStyle/>
          <a:p>
            <a:r>
              <a:rPr lang="en-US" sz="800" i="1" dirty="0" smtClean="0"/>
              <a:t>©</a:t>
            </a:r>
            <a:r>
              <a:rPr lang="en-US" sz="800" i="1" baseline="0" dirty="0" smtClean="0"/>
              <a:t> 2018 Albany International Corp.</a:t>
            </a:r>
            <a:endParaRPr lang="en-US" sz="800" i="1" dirty="0"/>
          </a:p>
        </p:txBody>
      </p:sp>
    </p:spTree>
    <p:extLst>
      <p:ext uri="{BB962C8B-B14F-4D97-AF65-F5344CB8AC3E}">
        <p14:creationId xmlns:p14="http://schemas.microsoft.com/office/powerpoint/2010/main" val="42926087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4" r:id="rId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146751"/>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lbint.co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7765"/>
            <a:ext cx="9144001" cy="2743474"/>
          </a:xfrm>
          <a:prstGeom prst="rect">
            <a:avLst/>
          </a:prstGeom>
        </p:spPr>
      </p:pic>
      <p:sp>
        <p:nvSpPr>
          <p:cNvPr id="6" name="TextBox 5">
            <a:extLst>
              <a:ext uri="{FF2B5EF4-FFF2-40B4-BE49-F238E27FC236}">
                <a16:creationId xmlns:a16="http://schemas.microsoft.com/office/drawing/2014/main" xmlns="" id="{AE432ECD-FEFD-0546-9E94-52788C3B0490}"/>
              </a:ext>
            </a:extLst>
          </p:cNvPr>
          <p:cNvSpPr txBox="1"/>
          <p:nvPr/>
        </p:nvSpPr>
        <p:spPr>
          <a:xfrm>
            <a:off x="2101362" y="4285001"/>
            <a:ext cx="6737838" cy="1315745"/>
          </a:xfrm>
          <a:prstGeom prst="rect">
            <a:avLst/>
          </a:prstGeom>
          <a:noFill/>
        </p:spPr>
        <p:txBody>
          <a:bodyPr wrap="square" rtlCol="0">
            <a:spAutoFit/>
          </a:bodyPr>
          <a:lstStyle/>
          <a:p>
            <a:pPr algn="r"/>
            <a:r>
              <a:rPr lang="en-US" sz="3200" dirty="0" smtClean="0">
                <a:solidFill>
                  <a:srgbClr val="0053A1"/>
                </a:solidFill>
                <a:latin typeface="Arial" panose="020B0604020202020204" pitchFamily="34" charset="0"/>
                <a:cs typeface="Arial" panose="020B0604020202020204" pitchFamily="34" charset="0"/>
              </a:rPr>
              <a:t>Q2 Financial Performance</a:t>
            </a:r>
          </a:p>
          <a:p>
            <a:pPr algn="r">
              <a:spcBef>
                <a:spcPts val="1200"/>
              </a:spcBef>
            </a:pPr>
            <a:r>
              <a:rPr lang="en-US" sz="2400" dirty="0" smtClean="0">
                <a:solidFill>
                  <a:srgbClr val="0053A1"/>
                </a:solidFill>
                <a:latin typeface="Arial" panose="020B0604020202020204" pitchFamily="34" charset="0"/>
                <a:cs typeface="Arial" panose="020B0604020202020204" pitchFamily="34" charset="0"/>
              </a:rPr>
              <a:t>August 6, 2018</a:t>
            </a:r>
            <a:endParaRPr lang="en-US" sz="2400" dirty="0">
              <a:solidFill>
                <a:srgbClr val="0053A1"/>
              </a:solidFill>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FE6A0BD7-F570-9A44-8622-D6330BCBFFB1}"/>
              </a:ext>
            </a:extLst>
          </p:cNvPr>
          <p:cNvSpPr txBox="1"/>
          <p:nvPr/>
        </p:nvSpPr>
        <p:spPr>
          <a:xfrm>
            <a:off x="576798" y="5928281"/>
            <a:ext cx="2633551" cy="715581"/>
          </a:xfrm>
          <a:prstGeom prst="rect">
            <a:avLst/>
          </a:prstGeom>
          <a:noFill/>
        </p:spPr>
        <p:txBody>
          <a:bodyPr wrap="square" rtlCol="0">
            <a:spAutoFit/>
          </a:bodyPr>
          <a:lstStyle/>
          <a:p>
            <a:pPr>
              <a:lnSpc>
                <a:spcPct val="200000"/>
              </a:lnSpc>
            </a:pPr>
            <a:r>
              <a:rPr lang="en-US" sz="1350" dirty="0">
                <a:solidFill>
                  <a:srgbClr val="0053A1"/>
                </a:solidFill>
                <a:latin typeface="Arial" panose="020B0604020202020204" pitchFamily="34" charset="0"/>
                <a:cs typeface="Arial" panose="020B0604020202020204" pitchFamily="34" charset="0"/>
                <a:hlinkClick r:id="rId3"/>
              </a:rPr>
              <a:t>www.albint.com</a:t>
            </a:r>
            <a:r>
              <a:rPr lang="en-US" sz="1350" dirty="0">
                <a:solidFill>
                  <a:srgbClr val="0053A1"/>
                </a:solidFill>
                <a:latin typeface="Arial" panose="020B0604020202020204" pitchFamily="34" charset="0"/>
                <a:cs typeface="Arial" panose="020B0604020202020204" pitchFamily="34" charset="0"/>
              </a:rPr>
              <a:t> | AIN | #</a:t>
            </a:r>
            <a:r>
              <a:rPr lang="en-US" sz="1350" dirty="0" err="1">
                <a:solidFill>
                  <a:srgbClr val="0053A1"/>
                </a:solidFill>
                <a:latin typeface="Arial" panose="020B0604020202020204" pitchFamily="34" charset="0"/>
                <a:cs typeface="Arial" panose="020B0604020202020204" pitchFamily="34" charset="0"/>
              </a:rPr>
              <a:t>albint</a:t>
            </a:r>
            <a:endParaRPr lang="en-US" sz="1350" dirty="0">
              <a:solidFill>
                <a:srgbClr val="0053A1"/>
              </a:solidFill>
              <a:latin typeface="Arial" panose="020B0604020202020204" pitchFamily="34" charset="0"/>
              <a:cs typeface="Arial" panose="020B0604020202020204" pitchFamily="34" charset="0"/>
            </a:endParaRPr>
          </a:p>
          <a:p>
            <a:endParaRPr lang="en-US" sz="1350" dirty="0"/>
          </a:p>
        </p:txBody>
      </p:sp>
    </p:spTree>
    <p:extLst>
      <p:ext uri="{BB962C8B-B14F-4D97-AF65-F5344CB8AC3E}">
        <p14:creationId xmlns:p14="http://schemas.microsoft.com/office/powerpoint/2010/main" val="3309587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C31939-1E37-E44B-A772-C715E47E28B2}"/>
              </a:ext>
            </a:extLst>
          </p:cNvPr>
          <p:cNvSpPr>
            <a:spLocks noGrp="1"/>
          </p:cNvSpPr>
          <p:nvPr>
            <p:ph type="title"/>
          </p:nvPr>
        </p:nvSpPr>
        <p:spPr/>
        <p:txBody>
          <a:bodyPr>
            <a:normAutofit/>
          </a:bodyPr>
          <a:lstStyle/>
          <a:p>
            <a:r>
              <a:rPr lang="en-US" sz="3100" dirty="0" smtClean="0"/>
              <a:t>‘Non-GAAP’ Items and </a:t>
            </a:r>
            <a:br>
              <a:rPr lang="en-US" sz="3100" dirty="0" smtClean="0"/>
            </a:br>
            <a:r>
              <a:rPr lang="en-US" sz="3100" dirty="0" smtClean="0"/>
              <a:t>Forward-Looking Statements</a:t>
            </a:r>
            <a:endParaRPr lang="en-US" sz="3100" dirty="0"/>
          </a:p>
        </p:txBody>
      </p:sp>
      <p:sp>
        <p:nvSpPr>
          <p:cNvPr id="5" name="Content Placeholder 4"/>
          <p:cNvSpPr>
            <a:spLocks noGrp="1"/>
          </p:cNvSpPr>
          <p:nvPr>
            <p:ph idx="1"/>
          </p:nvPr>
        </p:nvSpPr>
        <p:spPr/>
        <p:txBody>
          <a:bodyPr>
            <a:noAutofit/>
          </a:bodyPr>
          <a:lstStyle/>
          <a:p>
            <a:pPr eaLnBrk="0" fontAlgn="base" hangingPunct="0">
              <a:spcBef>
                <a:spcPct val="0"/>
              </a:spcBef>
              <a:spcAft>
                <a:spcPct val="0"/>
              </a:spcAft>
            </a:pPr>
            <a:r>
              <a:rPr lang="en-US" sz="1200" dirty="0">
                <a:solidFill>
                  <a:srgbClr val="000000"/>
                </a:solidFill>
                <a:latin typeface="Arial" panose="020B0604020202020204" pitchFamily="34" charset="0"/>
                <a:cs typeface="Arial" panose="020B0604020202020204" pitchFamily="34" charset="0"/>
              </a:rPr>
              <a:t>This presentation contains the following non-GAAP measures:</a:t>
            </a:r>
          </a:p>
          <a:p>
            <a:pPr eaLnBrk="0" fontAlgn="base" hangingPunct="0">
              <a:spcBef>
                <a:spcPct val="0"/>
              </a:spcBef>
              <a:spcAft>
                <a:spcPct val="0"/>
              </a:spcAft>
            </a:pPr>
            <a:endParaRPr lang="en-US" sz="1200" dirty="0">
              <a:solidFill>
                <a:srgbClr val="000000"/>
              </a:solidFill>
              <a:latin typeface="Arial" panose="020B0604020202020204" pitchFamily="34" charset="0"/>
              <a:cs typeface="Arial" panose="020B0604020202020204" pitchFamily="34" charset="0"/>
            </a:endParaRPr>
          </a:p>
          <a:p>
            <a:pPr marL="742950" lvl="1" indent="-285750" eaLnBrk="0" fontAlgn="base" hangingPunct="0">
              <a:spcBef>
                <a:spcPct val="0"/>
              </a:spcBef>
              <a:spcAft>
                <a:spcPct val="0"/>
              </a:spcAft>
            </a:pPr>
            <a:r>
              <a:rPr lang="en-US" sz="1200" dirty="0">
                <a:solidFill>
                  <a:srgbClr val="000000"/>
                </a:solidFill>
                <a:latin typeface="Arial" panose="020B0604020202020204" pitchFamily="34" charset="0"/>
                <a:cs typeface="Arial" panose="020B0604020202020204" pitchFamily="34" charset="0"/>
              </a:rPr>
              <a:t>Percentage changes in net sales, excluding currency rate effects (for each segment, and the Company as a whole);</a:t>
            </a:r>
          </a:p>
          <a:p>
            <a:pPr marL="742950" lvl="1" indent="-285750" eaLnBrk="0" fontAlgn="base" hangingPunct="0">
              <a:spcBef>
                <a:spcPct val="0"/>
              </a:spcBef>
              <a:spcAft>
                <a:spcPct val="0"/>
              </a:spcAft>
            </a:pPr>
            <a:r>
              <a:rPr lang="en-US" sz="1200" dirty="0">
                <a:solidFill>
                  <a:srgbClr val="000000"/>
                </a:solidFill>
                <a:latin typeface="Arial" panose="020B0604020202020204" pitchFamily="34" charset="0"/>
                <a:cs typeface="Arial" panose="020B0604020202020204" pitchFamily="34" charset="0"/>
              </a:rPr>
              <a:t>Adjusted EBITDA (for each segment, and the Company as a whole; absolute and as a percentage of sales);</a:t>
            </a:r>
          </a:p>
          <a:p>
            <a:pPr marL="742950" lvl="1" indent="-285750" eaLnBrk="0" fontAlgn="base" hangingPunct="0">
              <a:spcBef>
                <a:spcPct val="0"/>
              </a:spcBef>
              <a:spcAft>
                <a:spcPct val="0"/>
              </a:spcAft>
            </a:pPr>
            <a:r>
              <a:rPr lang="en-US" sz="1200" dirty="0">
                <a:solidFill>
                  <a:srgbClr val="000000"/>
                </a:solidFill>
                <a:latin typeface="Arial" panose="020B0604020202020204" pitchFamily="34" charset="0"/>
                <a:cs typeface="Arial" panose="020B0604020202020204" pitchFamily="34" charset="0"/>
              </a:rPr>
              <a:t>Net debt; and</a:t>
            </a:r>
          </a:p>
          <a:p>
            <a:pPr marL="742950" lvl="1" indent="-285750" eaLnBrk="0" fontAlgn="base" hangingPunct="0">
              <a:spcBef>
                <a:spcPct val="0"/>
              </a:spcBef>
              <a:spcAft>
                <a:spcPct val="0"/>
              </a:spcAft>
            </a:pPr>
            <a:r>
              <a:rPr lang="en-US" sz="1200" dirty="0">
                <a:solidFill>
                  <a:srgbClr val="000000"/>
                </a:solidFill>
                <a:latin typeface="Arial" panose="020B0604020202020204" pitchFamily="34" charset="0"/>
                <a:cs typeface="Arial" panose="020B0604020202020204" pitchFamily="34" charset="0"/>
              </a:rPr>
              <a:t>Net income per share attributable to the Company, excluding adjustments. </a:t>
            </a:r>
          </a:p>
          <a:p>
            <a:pPr marL="742950" lvl="1" indent="-285750" eaLnBrk="0" fontAlgn="base" hangingPunct="0">
              <a:spcBef>
                <a:spcPct val="0"/>
              </a:spcBef>
              <a:spcAft>
                <a:spcPct val="0"/>
              </a:spcAft>
            </a:pPr>
            <a:endParaRPr lang="en-US" sz="1200" dirty="0">
              <a:solidFill>
                <a:srgbClr val="000000"/>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US" sz="1200" dirty="0">
                <a:solidFill>
                  <a:srgbClr val="000000"/>
                </a:solidFill>
                <a:latin typeface="Arial" panose="020B0604020202020204" pitchFamily="34" charset="0"/>
                <a:cs typeface="Arial" panose="020B0604020202020204" pitchFamily="34" charset="0"/>
              </a:rPr>
              <a:t>We think such items provide useful information to investors regarding the Company’s core operational performance. See the Company’s earnings release (which accompanies this presentation) for additional information including reconciliations to GAAP measures. </a:t>
            </a:r>
          </a:p>
          <a:p>
            <a:pPr eaLnBrk="0" fontAlgn="base" hangingPunct="0">
              <a:spcBef>
                <a:spcPct val="0"/>
              </a:spcBef>
              <a:spcAft>
                <a:spcPct val="0"/>
              </a:spcAft>
            </a:pPr>
            <a:r>
              <a:rPr lang="en-US" sz="1200" dirty="0">
                <a:solidFill>
                  <a:srgbClr val="000000"/>
                </a:solidFill>
                <a:latin typeface="Arial" panose="020B0604020202020204" pitchFamily="34" charset="0"/>
                <a:cs typeface="Arial" panose="020B0604020202020204" pitchFamily="34" charset="0"/>
              </a:rPr>
              <a:t> </a:t>
            </a:r>
          </a:p>
          <a:p>
            <a:pPr eaLnBrk="0" fontAlgn="base" hangingPunct="0">
              <a:spcBef>
                <a:spcPct val="0"/>
              </a:spcBef>
              <a:spcAft>
                <a:spcPct val="0"/>
              </a:spcAft>
            </a:pPr>
            <a:r>
              <a:rPr lang="en-US" sz="1200" dirty="0">
                <a:solidFill>
                  <a:srgbClr val="000000"/>
                </a:solidFill>
                <a:latin typeface="Arial" panose="020B0604020202020204" pitchFamily="34" charset="0"/>
                <a:cs typeface="Arial" panose="020B0604020202020204" pitchFamily="34" charset="0"/>
              </a:rPr>
              <a:t>This presentation also may contain statements, estimates, or projections that constitute “forward-looking statements” as defined under U.S. federal securities laws. Forward-looking statements are subject to certain risks and uncertainties that could cause actual results to differ materially from the Company’s historical experience and our present expectations or projections.  We disclaim any obligation to update any information in this presentation to reflect any changes or developments after the date on the cover page.</a:t>
            </a:r>
          </a:p>
          <a:p>
            <a:pPr eaLnBrk="0" fontAlgn="base" hangingPunct="0">
              <a:spcBef>
                <a:spcPct val="0"/>
              </a:spcBef>
              <a:spcAft>
                <a:spcPct val="0"/>
              </a:spcAft>
            </a:pPr>
            <a:r>
              <a:rPr lang="en-US" sz="1200" dirty="0">
                <a:solidFill>
                  <a:srgbClr val="000000"/>
                </a:solidFill>
                <a:latin typeface="Arial" panose="020B0604020202020204" pitchFamily="34" charset="0"/>
                <a:cs typeface="Arial" panose="020B0604020202020204" pitchFamily="34" charset="0"/>
              </a:rPr>
              <a:t> </a:t>
            </a:r>
          </a:p>
          <a:p>
            <a:pPr eaLnBrk="0" fontAlgn="base" hangingPunct="0">
              <a:spcBef>
                <a:spcPct val="0"/>
              </a:spcBef>
              <a:spcAft>
                <a:spcPct val="0"/>
              </a:spcAft>
            </a:pPr>
            <a:r>
              <a:rPr lang="en-US" sz="1200" dirty="0">
                <a:solidFill>
                  <a:srgbClr val="000000"/>
                </a:solidFill>
                <a:latin typeface="Arial" panose="020B0604020202020204" pitchFamily="34" charset="0"/>
                <a:cs typeface="Arial" panose="020B0604020202020204" pitchFamily="34" charset="0"/>
              </a:rPr>
              <a:t>Certain additional disclosures regarding our use of these ‘non-GAAP’ items and forward-looking statements are set forth in our second-quarter earnings press release dated August 6, 2018, and in our SEC </a:t>
            </a:r>
            <a:r>
              <a:rPr lang="en-US" sz="1200" dirty="0" smtClean="0">
                <a:solidFill>
                  <a:srgbClr val="000000"/>
                </a:solidFill>
                <a:latin typeface="Arial" panose="020B0604020202020204" pitchFamily="34" charset="0"/>
                <a:cs typeface="Arial" panose="020B0604020202020204" pitchFamily="34" charset="0"/>
              </a:rPr>
              <a:t>filings</a:t>
            </a:r>
            <a:r>
              <a:rPr lang="en-US" sz="1200" dirty="0">
                <a:solidFill>
                  <a:schemeClr val="tx1"/>
                </a:solidFill>
                <a:latin typeface="Arial" panose="020B0604020202020204" pitchFamily="34" charset="0"/>
                <a:cs typeface="Arial" panose="020B0604020202020204" pitchFamily="34" charset="0"/>
              </a:rPr>
              <a:t>, including our most recent quarterly reports and our annual reports for the years ended December 31, 2015, 2016, and 2017.  </a:t>
            </a:r>
            <a:r>
              <a:rPr lang="en-US" sz="1200" dirty="0">
                <a:solidFill>
                  <a:srgbClr val="000000"/>
                </a:solidFill>
                <a:latin typeface="Arial" panose="020B0604020202020204" pitchFamily="34" charset="0"/>
                <a:cs typeface="Arial" panose="020B0604020202020204" pitchFamily="34" charset="0"/>
              </a:rPr>
              <a:t>Our use of such items in this presentation is subject to those additional disclosures, which we urge you to read</a:t>
            </a:r>
            <a:r>
              <a:rPr lang="en-US" sz="1200" dirty="0" smtClean="0">
                <a:solidFill>
                  <a:srgbClr val="000000"/>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6055F179-E124-5F45-8E17-21E08BA97E80}" type="slidenum">
              <a:rPr lang="en-US" smtClean="0"/>
              <a:t>2</a:t>
            </a:fld>
            <a:endParaRPr lang="en-US"/>
          </a:p>
        </p:txBody>
      </p:sp>
    </p:spTree>
    <p:extLst>
      <p:ext uri="{BB962C8B-B14F-4D97-AF65-F5344CB8AC3E}">
        <p14:creationId xmlns:p14="http://schemas.microsoft.com/office/powerpoint/2010/main" val="2771600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94B91F-461A-1544-A7F1-31BBAA12924F}"/>
              </a:ext>
            </a:extLst>
          </p:cNvPr>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Net Sales by Segment</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6055F179-E124-5F45-8E17-21E08BA97E80}" type="slidenum">
              <a:rPr lang="en-US" smtClean="0"/>
              <a:t>3</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92531271"/>
              </p:ext>
            </p:extLst>
          </p:nvPr>
        </p:nvGraphicFramePr>
        <p:xfrm>
          <a:off x="861144" y="1337418"/>
          <a:ext cx="7174775" cy="2480261"/>
        </p:xfrm>
        <a:graphic>
          <a:graphicData uri="http://schemas.openxmlformats.org/drawingml/2006/table">
            <a:tbl>
              <a:tblPr firstRow="1" bandRow="1">
                <a:tableStyleId>{5C22544A-7EE6-4342-B048-85BDC9FD1C3A}</a:tableStyleId>
              </a:tblPr>
              <a:tblGrid>
                <a:gridCol w="1847770"/>
                <a:gridCol w="937559"/>
                <a:gridCol w="844189"/>
                <a:gridCol w="675346"/>
                <a:gridCol w="918371"/>
                <a:gridCol w="975770"/>
                <a:gridCol w="975770"/>
              </a:tblGrid>
              <a:tr h="1097280">
                <a:tc>
                  <a:txBody>
                    <a:bodyPr/>
                    <a:lstStyle/>
                    <a:p>
                      <a:pPr marL="0" marR="0">
                        <a:spcBef>
                          <a:spcPts val="0"/>
                        </a:spcBef>
                        <a:spcAft>
                          <a:spcPts val="0"/>
                        </a:spcAft>
                        <a:tabLst>
                          <a:tab pos="2743200" algn="ctr"/>
                          <a:tab pos="5486400" algn="r"/>
                          <a:tab pos="457200" algn="l"/>
                          <a:tab pos="2743200" algn="ctr"/>
                          <a:tab pos="5486400" algn="r"/>
                        </a:tabLst>
                      </a:pPr>
                      <a:r>
                        <a:rPr lang="en-US" sz="1100" dirty="0">
                          <a:effectLst/>
                        </a:rPr>
                        <a:t> </a:t>
                      </a:r>
                    </a:p>
                    <a:p>
                      <a:pPr marL="0" marR="0">
                        <a:spcBef>
                          <a:spcPts val="0"/>
                        </a:spcBef>
                        <a:spcAft>
                          <a:spcPts val="0"/>
                        </a:spcAft>
                        <a:tabLst>
                          <a:tab pos="2743200" algn="ctr"/>
                          <a:tab pos="5486400" algn="r"/>
                          <a:tab pos="457200" algn="l"/>
                          <a:tab pos="2743200" algn="ctr"/>
                          <a:tab pos="5486400" algn="r"/>
                        </a:tabLst>
                      </a:pPr>
                      <a:r>
                        <a:rPr lang="en-US" sz="1100" dirty="0">
                          <a:effectLst/>
                        </a:rPr>
                        <a:t> </a:t>
                      </a:r>
                    </a:p>
                    <a:p>
                      <a:pPr marL="0" marR="0">
                        <a:spcBef>
                          <a:spcPts val="0"/>
                        </a:spcBef>
                        <a:spcAft>
                          <a:spcPts val="0"/>
                        </a:spcAft>
                        <a:tabLst>
                          <a:tab pos="2743200" algn="ctr"/>
                          <a:tab pos="5486400" algn="r"/>
                          <a:tab pos="457200" algn="l"/>
                          <a:tab pos="2743200" algn="ctr"/>
                          <a:tab pos="5486400" algn="r"/>
                        </a:tabLst>
                      </a:pPr>
                      <a:r>
                        <a:rPr lang="en-US" sz="1100" dirty="0">
                          <a:effectLst/>
                        </a:rPr>
                        <a:t>(in </a:t>
                      </a:r>
                      <a:r>
                        <a:rPr lang="en-US" sz="1100" dirty="0" smtClean="0">
                          <a:effectLst/>
                        </a:rPr>
                        <a:t>thousands, except percentages) </a:t>
                      </a:r>
                    </a:p>
                    <a:p>
                      <a:pPr marL="0" marR="0">
                        <a:lnSpc>
                          <a:spcPts val="600"/>
                        </a:lnSpc>
                        <a:spcBef>
                          <a:spcPts val="0"/>
                        </a:spcBef>
                        <a:spcAft>
                          <a:spcPts val="0"/>
                        </a:spcAft>
                        <a:tabLst>
                          <a:tab pos="2743200" algn="ctr"/>
                          <a:tab pos="5486400" algn="r"/>
                          <a:tab pos="457200" algn="l"/>
                          <a:tab pos="2743200" algn="ctr"/>
                          <a:tab pos="5486400" algn="r"/>
                        </a:tabLst>
                      </a:pPr>
                      <a:endParaRPr lang="en-US" sz="1100" dirty="0">
                        <a:effectLst/>
                        <a:latin typeface="Times New Roman" panose="02020603050405020304" pitchFamily="18" charset="0"/>
                        <a:ea typeface="Times New Roman" panose="02020603050405020304" pitchFamily="18" charset="0"/>
                      </a:endParaRPr>
                    </a:p>
                  </a:txBody>
                  <a:tcPr marL="51435" marR="51435" marT="0" marB="0" anchor="b">
                    <a:solidFill>
                      <a:srgbClr val="0053A1"/>
                    </a:solidFill>
                  </a:tcPr>
                </a:tc>
                <a:tc gridSpan="2">
                  <a:txBody>
                    <a:bodyPr/>
                    <a:lstStyle/>
                    <a:p>
                      <a:pPr marL="0" marR="0" algn="ctr">
                        <a:spcBef>
                          <a:spcPts val="0"/>
                        </a:spcBef>
                        <a:spcAft>
                          <a:spcPts val="0"/>
                        </a:spcAft>
                      </a:pPr>
                      <a:r>
                        <a:rPr lang="en-US" sz="1100" dirty="0" smtClean="0">
                          <a:effectLst/>
                        </a:rPr>
                        <a:t>Net </a:t>
                      </a:r>
                      <a:r>
                        <a:rPr lang="en-US" sz="1100" dirty="0">
                          <a:effectLst/>
                        </a:rPr>
                        <a:t>Sales</a:t>
                      </a:r>
                    </a:p>
                    <a:p>
                      <a:pPr marL="0" marR="0" algn="ctr">
                        <a:spcBef>
                          <a:spcPts val="0"/>
                        </a:spcBef>
                        <a:spcAft>
                          <a:spcPts val="0"/>
                        </a:spcAft>
                      </a:pPr>
                      <a:r>
                        <a:rPr lang="en-US" sz="1100" dirty="0">
                          <a:effectLst/>
                        </a:rPr>
                        <a:t>Three Months ended</a:t>
                      </a:r>
                    </a:p>
                    <a:p>
                      <a:pPr marL="0" marR="0" algn="ctr">
                        <a:spcBef>
                          <a:spcPts val="0"/>
                        </a:spcBef>
                        <a:spcAft>
                          <a:spcPts val="0"/>
                        </a:spcAft>
                        <a:tabLst>
                          <a:tab pos="198120" algn="l"/>
                        </a:tabLst>
                      </a:pPr>
                      <a:r>
                        <a:rPr lang="en-US" sz="1100" dirty="0" smtClean="0">
                          <a:effectLst/>
                        </a:rPr>
                        <a:t>June 30,</a:t>
                      </a:r>
                      <a:endParaRPr lang="en-US" sz="1100" dirty="0">
                        <a:effectLst/>
                      </a:endParaRPr>
                    </a:p>
                    <a:p>
                      <a:pPr marL="0" marR="0" algn="ctr">
                        <a:spcBef>
                          <a:spcPts val="0"/>
                        </a:spcBef>
                        <a:spcAft>
                          <a:spcPts val="0"/>
                        </a:spcAft>
                        <a:tabLst>
                          <a:tab pos="2743200" algn="ctr"/>
                          <a:tab pos="5486400" algn="r"/>
                          <a:tab pos="457200" algn="l"/>
                          <a:tab pos="2743200" algn="ctr"/>
                          <a:tab pos="5486400" algn="r"/>
                        </a:tabLst>
                      </a:pPr>
                      <a:r>
                        <a:rPr lang="en-US" sz="1100" dirty="0" smtClean="0">
                          <a:effectLst/>
                        </a:rPr>
                        <a:t> 2018             2017</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hMerge="1">
                  <a:txBody>
                    <a:bodyPr/>
                    <a:lstStyle/>
                    <a:p>
                      <a:endParaRPr lang="en-US"/>
                    </a:p>
                  </a:txBody>
                  <a:tcPr/>
                </a:tc>
                <a:tc>
                  <a:txBody>
                    <a:bodyPr/>
                    <a:lstStyle/>
                    <a:p>
                      <a:pPr marL="0" marR="0" algn="ctr">
                        <a:spcBef>
                          <a:spcPts val="0"/>
                        </a:spcBef>
                        <a:spcAft>
                          <a:spcPts val="0"/>
                        </a:spcAft>
                        <a:tabLst>
                          <a:tab pos="2743200" algn="ctr"/>
                          <a:tab pos="5486400" algn="r"/>
                          <a:tab pos="457200" algn="l"/>
                          <a:tab pos="2743200" algn="ctr"/>
                          <a:tab pos="5486400" algn="r"/>
                        </a:tabLst>
                      </a:pPr>
                      <a:r>
                        <a:rPr lang="en-US" sz="11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11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100" dirty="0" smtClean="0">
                          <a:effectLst/>
                        </a:rPr>
                        <a:t> Percent</a:t>
                      </a:r>
                      <a:endParaRPr lang="en-US" sz="1100" dirty="0">
                        <a:effectLst/>
                      </a:endParaRPr>
                    </a:p>
                    <a:p>
                      <a:pPr marL="0" marR="0" algn="ctr">
                        <a:spcBef>
                          <a:spcPts val="0"/>
                        </a:spcBef>
                        <a:spcAft>
                          <a:spcPts val="0"/>
                        </a:spcAft>
                        <a:tabLst>
                          <a:tab pos="2743200" algn="ctr"/>
                          <a:tab pos="5486400" algn="r"/>
                          <a:tab pos="457200" algn="l"/>
                          <a:tab pos="2743200" algn="ctr"/>
                          <a:tab pos="5486400" algn="r"/>
                        </a:tabLst>
                      </a:pPr>
                      <a:r>
                        <a:rPr lang="en-US" sz="1100" dirty="0">
                          <a:effectLst/>
                        </a:rPr>
                        <a:t>Change</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a:spcBef>
                          <a:spcPts val="0"/>
                        </a:spcBef>
                        <a:spcAft>
                          <a:spcPts val="0"/>
                        </a:spcAft>
                        <a:tabLst>
                          <a:tab pos="2743200" algn="ctr"/>
                          <a:tab pos="5486400" algn="r"/>
                          <a:tab pos="457200" algn="l"/>
                          <a:tab pos="2743200" algn="ctr"/>
                          <a:tab pos="5486400" algn="r"/>
                        </a:tabLst>
                      </a:pPr>
                      <a:r>
                        <a:rPr lang="en-US" sz="1100" dirty="0" smtClean="0">
                          <a:effectLst/>
                        </a:rPr>
                        <a:t>Impact </a:t>
                      </a:r>
                      <a:r>
                        <a:rPr lang="en-US" sz="1100" dirty="0">
                          <a:effectLst/>
                        </a:rPr>
                        <a:t>of Changes</a:t>
                      </a:r>
                    </a:p>
                    <a:p>
                      <a:pPr marL="0" marR="0" algn="ctr">
                        <a:spcBef>
                          <a:spcPts val="0"/>
                        </a:spcBef>
                        <a:spcAft>
                          <a:spcPts val="0"/>
                        </a:spcAft>
                        <a:tabLst>
                          <a:tab pos="2743200" algn="ctr"/>
                          <a:tab pos="5486400" algn="r"/>
                          <a:tab pos="457200" algn="l"/>
                          <a:tab pos="2743200" algn="ctr"/>
                          <a:tab pos="5486400" algn="r"/>
                        </a:tabLst>
                      </a:pPr>
                      <a:r>
                        <a:rPr lang="en-US" sz="1100" dirty="0">
                          <a:effectLst/>
                        </a:rPr>
                        <a:t>in Currency</a:t>
                      </a:r>
                    </a:p>
                    <a:p>
                      <a:pPr marL="0" marR="0" algn="ctr">
                        <a:spcBef>
                          <a:spcPts val="0"/>
                        </a:spcBef>
                        <a:spcAft>
                          <a:spcPts val="0"/>
                        </a:spcAft>
                        <a:tabLst>
                          <a:tab pos="2743200" algn="ctr"/>
                          <a:tab pos="5486400" algn="r"/>
                          <a:tab pos="457200" algn="l"/>
                          <a:tab pos="2743200" algn="ctr"/>
                          <a:tab pos="5486400" algn="r"/>
                        </a:tabLst>
                      </a:pPr>
                      <a:r>
                        <a:rPr lang="en-US" sz="1100" dirty="0">
                          <a:effectLst/>
                        </a:rPr>
                        <a:t>Translation Rates</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a:spcBef>
                          <a:spcPts val="0"/>
                        </a:spcBef>
                        <a:spcAft>
                          <a:spcPts val="0"/>
                        </a:spcAft>
                        <a:tabLst>
                          <a:tab pos="2743200" algn="ctr"/>
                          <a:tab pos="5486400" algn="r"/>
                          <a:tab pos="457200" algn="l"/>
                          <a:tab pos="2743200" algn="ctr"/>
                          <a:tab pos="5486400" algn="r"/>
                        </a:tabLst>
                      </a:pPr>
                      <a:r>
                        <a:rPr lang="en-US" sz="1100" dirty="0" smtClean="0">
                          <a:effectLst/>
                        </a:rPr>
                        <a:t>Increase</a:t>
                      </a:r>
                      <a:r>
                        <a:rPr lang="en-US" sz="1100" baseline="0" dirty="0" smtClean="0">
                          <a:effectLst/>
                        </a:rPr>
                        <a:t> /(decrease) due to ASC 606</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a:spcBef>
                          <a:spcPts val="0"/>
                        </a:spcBef>
                        <a:spcAft>
                          <a:spcPts val="0"/>
                        </a:spcAft>
                        <a:tabLst>
                          <a:tab pos="2743200" algn="ctr"/>
                          <a:tab pos="5486400" algn="r"/>
                          <a:tab pos="457200" algn="l"/>
                          <a:tab pos="2743200" algn="ctr"/>
                          <a:tab pos="5486400" algn="r"/>
                        </a:tabLst>
                      </a:pPr>
                      <a:r>
                        <a:rPr lang="en-US" sz="1100" dirty="0" smtClean="0">
                          <a:effectLst/>
                        </a:rPr>
                        <a:t>Percent </a:t>
                      </a:r>
                      <a:r>
                        <a:rPr lang="en-US" sz="1100" dirty="0">
                          <a:effectLst/>
                        </a:rPr>
                        <a:t>Change</a:t>
                      </a:r>
                    </a:p>
                    <a:p>
                      <a:pPr marL="0" marR="0" algn="ctr">
                        <a:spcBef>
                          <a:spcPts val="0"/>
                        </a:spcBef>
                        <a:spcAft>
                          <a:spcPts val="0"/>
                        </a:spcAft>
                        <a:tabLst>
                          <a:tab pos="2743200" algn="ctr"/>
                          <a:tab pos="5486400" algn="r"/>
                          <a:tab pos="457200" algn="l"/>
                          <a:tab pos="2743200" algn="ctr"/>
                          <a:tab pos="5486400" algn="r"/>
                        </a:tabLst>
                      </a:pPr>
                      <a:r>
                        <a:rPr lang="en-US" sz="1100" dirty="0">
                          <a:effectLst/>
                        </a:rPr>
                        <a:t>excluding Currency Rate </a:t>
                      </a:r>
                      <a:r>
                        <a:rPr lang="en-US" sz="1100" dirty="0" smtClean="0">
                          <a:effectLst/>
                        </a:rPr>
                        <a:t>and ASC 606 Effects</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r>
              <a:tr h="431428">
                <a:tc>
                  <a:txBody>
                    <a:bodyPr/>
                    <a:lstStyle/>
                    <a:p>
                      <a:pPr marL="0" marR="0">
                        <a:spcBef>
                          <a:spcPts val="0"/>
                        </a:spcBef>
                        <a:spcAft>
                          <a:spcPts val="0"/>
                        </a:spcAft>
                        <a:tabLst>
                          <a:tab pos="2743200" algn="ctr"/>
                          <a:tab pos="5486400" algn="r"/>
                          <a:tab pos="457200" algn="l"/>
                          <a:tab pos="2743200" algn="ctr"/>
                          <a:tab pos="5486400" algn="r"/>
                        </a:tabLst>
                      </a:pPr>
                      <a:r>
                        <a:rPr lang="en-US" sz="1100" dirty="0">
                          <a:effectLst/>
                        </a:rPr>
                        <a:t>Machine Clothing (MC)</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$162,635</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$146,572</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11.0%</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$3,145</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$857</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smtClean="0">
                          <a:effectLst/>
                        </a:rPr>
                        <a:t>         8.2%</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r>
              <a:tr h="457200">
                <a:tc>
                  <a:txBody>
                    <a:bodyPr/>
                    <a:lstStyle/>
                    <a:p>
                      <a:pPr marL="0" marR="0">
                        <a:spcBef>
                          <a:spcPts val="0"/>
                        </a:spcBef>
                        <a:spcAft>
                          <a:spcPts val="0"/>
                        </a:spcAft>
                      </a:pPr>
                      <a:r>
                        <a:rPr lang="en-US" sz="1100">
                          <a:effectLst/>
                        </a:rPr>
                        <a:t>Albany Engineered Composites (AEC)</a:t>
                      </a:r>
                      <a:endParaRPr lang="en-US" sz="110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93,590</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68,999</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smtClean="0">
                          <a:effectLst/>
                        </a:rPr>
                        <a:t>  35.6%</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1,215</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(1,257)</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35.7%</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r>
              <a:tr h="418153">
                <a:tc>
                  <a:txBody>
                    <a:bodyPr/>
                    <a:lstStyle/>
                    <a:p>
                      <a:pPr marL="0" marR="0">
                        <a:spcBef>
                          <a:spcPts val="0"/>
                        </a:spcBef>
                        <a:spcAft>
                          <a:spcPts val="0"/>
                        </a:spcAft>
                      </a:pPr>
                      <a:r>
                        <a:rPr lang="en-US" sz="1100" dirty="0">
                          <a:effectLst/>
                        </a:rPr>
                        <a:t>Total</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smtClean="0">
                          <a:effectLst/>
                        </a:rPr>
                        <a:t> $256,225</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$215,571</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18.9%</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smtClean="0">
                          <a:effectLst/>
                        </a:rPr>
                        <a:t> </a:t>
                      </a:r>
                      <a:r>
                        <a:rPr lang="en-US" sz="1100" baseline="0" dirty="0" smtClean="0">
                          <a:effectLst/>
                        </a:rPr>
                        <a:t>    </a:t>
                      </a:r>
                      <a:r>
                        <a:rPr lang="en-US" sz="1100" dirty="0" smtClean="0">
                          <a:effectLst/>
                        </a:rPr>
                        <a:t>$4,360</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smtClean="0">
                          <a:effectLst/>
                        </a:rPr>
                        <a:t> </a:t>
                      </a:r>
                      <a:r>
                        <a:rPr lang="en-US" sz="1100" baseline="0" dirty="0" smtClean="0">
                          <a:effectLst/>
                        </a:rPr>
                        <a:t>    </a:t>
                      </a:r>
                      <a:r>
                        <a:rPr lang="en-US" sz="1100" dirty="0" smtClean="0">
                          <a:effectLst/>
                        </a:rPr>
                        <a:t>$(400)</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17.0%</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06133594"/>
              </p:ext>
            </p:extLst>
          </p:nvPr>
        </p:nvGraphicFramePr>
        <p:xfrm>
          <a:off x="861144" y="3965960"/>
          <a:ext cx="7174775" cy="2419533"/>
        </p:xfrm>
        <a:graphic>
          <a:graphicData uri="http://schemas.openxmlformats.org/drawingml/2006/table">
            <a:tbl>
              <a:tblPr firstRow="1" bandRow="1">
                <a:tableStyleId>{5C22544A-7EE6-4342-B048-85BDC9FD1C3A}</a:tableStyleId>
              </a:tblPr>
              <a:tblGrid>
                <a:gridCol w="1847770"/>
                <a:gridCol w="937559"/>
                <a:gridCol w="844189"/>
                <a:gridCol w="675346"/>
                <a:gridCol w="918371"/>
                <a:gridCol w="975770"/>
                <a:gridCol w="975770"/>
              </a:tblGrid>
              <a:tr h="1097280">
                <a:tc>
                  <a:txBody>
                    <a:bodyPr/>
                    <a:lstStyle/>
                    <a:p>
                      <a:pPr marL="0" marR="0">
                        <a:spcBef>
                          <a:spcPts val="0"/>
                        </a:spcBef>
                        <a:spcAft>
                          <a:spcPts val="0"/>
                        </a:spcAft>
                        <a:tabLst>
                          <a:tab pos="2743200" algn="ctr"/>
                          <a:tab pos="5486400" algn="r"/>
                          <a:tab pos="457200" algn="l"/>
                          <a:tab pos="2743200" algn="ctr"/>
                          <a:tab pos="5486400" algn="r"/>
                        </a:tabLst>
                      </a:pPr>
                      <a:r>
                        <a:rPr lang="en-US" sz="1100" dirty="0">
                          <a:effectLst/>
                        </a:rPr>
                        <a:t> </a:t>
                      </a:r>
                    </a:p>
                    <a:p>
                      <a:pPr marL="0" marR="0">
                        <a:spcBef>
                          <a:spcPts val="0"/>
                        </a:spcBef>
                        <a:spcAft>
                          <a:spcPts val="0"/>
                        </a:spcAft>
                        <a:tabLst>
                          <a:tab pos="2743200" algn="ctr"/>
                          <a:tab pos="5486400" algn="r"/>
                          <a:tab pos="457200" algn="l"/>
                          <a:tab pos="2743200" algn="ctr"/>
                          <a:tab pos="5486400" algn="r"/>
                        </a:tabLst>
                      </a:pPr>
                      <a:r>
                        <a:rPr lang="en-US" sz="1100" dirty="0">
                          <a:effectLst/>
                        </a:rPr>
                        <a:t> </a:t>
                      </a:r>
                    </a:p>
                    <a:p>
                      <a:pPr marL="0" marR="0">
                        <a:spcBef>
                          <a:spcPts val="0"/>
                        </a:spcBef>
                        <a:spcAft>
                          <a:spcPts val="0"/>
                        </a:spcAft>
                        <a:tabLst>
                          <a:tab pos="2743200" algn="ctr"/>
                          <a:tab pos="5486400" algn="r"/>
                          <a:tab pos="457200" algn="l"/>
                          <a:tab pos="2743200" algn="ctr"/>
                          <a:tab pos="5486400" algn="r"/>
                        </a:tabLst>
                      </a:pPr>
                      <a:r>
                        <a:rPr lang="en-US" sz="1100" dirty="0">
                          <a:effectLst/>
                        </a:rPr>
                        <a:t>(in </a:t>
                      </a:r>
                      <a:r>
                        <a:rPr lang="en-US" sz="1100" dirty="0" smtClean="0">
                          <a:effectLst/>
                        </a:rPr>
                        <a:t>thousands, except percentages) </a:t>
                      </a:r>
                    </a:p>
                    <a:p>
                      <a:pPr marL="0" marR="0">
                        <a:lnSpc>
                          <a:spcPts val="600"/>
                        </a:lnSpc>
                        <a:spcBef>
                          <a:spcPts val="0"/>
                        </a:spcBef>
                        <a:spcAft>
                          <a:spcPts val="0"/>
                        </a:spcAft>
                        <a:tabLst>
                          <a:tab pos="2743200" algn="ctr"/>
                          <a:tab pos="5486400" algn="r"/>
                          <a:tab pos="457200" algn="l"/>
                          <a:tab pos="2743200" algn="ctr"/>
                          <a:tab pos="5486400" algn="r"/>
                        </a:tabLst>
                      </a:pPr>
                      <a:endParaRPr lang="en-US" sz="1100" dirty="0">
                        <a:effectLst/>
                        <a:latin typeface="Times New Roman" panose="02020603050405020304" pitchFamily="18" charset="0"/>
                        <a:ea typeface="Times New Roman" panose="02020603050405020304" pitchFamily="18" charset="0"/>
                      </a:endParaRPr>
                    </a:p>
                  </a:txBody>
                  <a:tcPr marL="51435" marR="51435" marT="0" marB="0" anchor="b">
                    <a:solidFill>
                      <a:srgbClr val="0053A1"/>
                    </a:solidFill>
                  </a:tcPr>
                </a:tc>
                <a:tc gridSpan="2">
                  <a:txBody>
                    <a:bodyPr/>
                    <a:lstStyle/>
                    <a:p>
                      <a:pPr marL="0" marR="0" algn="ctr">
                        <a:spcBef>
                          <a:spcPts val="0"/>
                        </a:spcBef>
                        <a:spcAft>
                          <a:spcPts val="0"/>
                        </a:spcAft>
                      </a:pPr>
                      <a:r>
                        <a:rPr lang="en-US" sz="1100" dirty="0" smtClean="0">
                          <a:effectLst/>
                        </a:rPr>
                        <a:t>Net </a:t>
                      </a:r>
                      <a:r>
                        <a:rPr lang="en-US" sz="1100" dirty="0">
                          <a:effectLst/>
                        </a:rPr>
                        <a:t>Sales</a:t>
                      </a:r>
                    </a:p>
                    <a:p>
                      <a:pPr marL="0" marR="0" algn="ctr">
                        <a:spcBef>
                          <a:spcPts val="0"/>
                        </a:spcBef>
                        <a:spcAft>
                          <a:spcPts val="0"/>
                        </a:spcAft>
                      </a:pPr>
                      <a:r>
                        <a:rPr lang="en-US" sz="1100" dirty="0" smtClean="0">
                          <a:effectLst/>
                        </a:rPr>
                        <a:t>Six </a:t>
                      </a:r>
                      <a:r>
                        <a:rPr lang="en-US" sz="1100" dirty="0">
                          <a:effectLst/>
                        </a:rPr>
                        <a:t>Months ended</a:t>
                      </a:r>
                    </a:p>
                    <a:p>
                      <a:pPr marL="0" marR="0" algn="ctr">
                        <a:spcBef>
                          <a:spcPts val="0"/>
                        </a:spcBef>
                        <a:spcAft>
                          <a:spcPts val="0"/>
                        </a:spcAft>
                        <a:tabLst>
                          <a:tab pos="198120" algn="l"/>
                        </a:tabLst>
                      </a:pPr>
                      <a:r>
                        <a:rPr lang="en-US" sz="1100" dirty="0" smtClean="0">
                          <a:effectLst/>
                        </a:rPr>
                        <a:t>June 30,</a:t>
                      </a:r>
                      <a:endParaRPr lang="en-US" sz="1100" dirty="0">
                        <a:effectLst/>
                      </a:endParaRPr>
                    </a:p>
                    <a:p>
                      <a:pPr marL="0" marR="0" algn="ctr">
                        <a:spcBef>
                          <a:spcPts val="0"/>
                        </a:spcBef>
                        <a:spcAft>
                          <a:spcPts val="0"/>
                        </a:spcAft>
                        <a:tabLst>
                          <a:tab pos="2743200" algn="ctr"/>
                          <a:tab pos="5486400" algn="r"/>
                          <a:tab pos="457200" algn="l"/>
                          <a:tab pos="2743200" algn="ctr"/>
                          <a:tab pos="5486400" algn="r"/>
                        </a:tabLst>
                      </a:pPr>
                      <a:r>
                        <a:rPr lang="en-US" sz="1100" dirty="0" smtClean="0">
                          <a:effectLst/>
                        </a:rPr>
                        <a:t> 2018             2017</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hMerge="1">
                  <a:txBody>
                    <a:bodyPr/>
                    <a:lstStyle/>
                    <a:p>
                      <a:endParaRPr lang="en-US"/>
                    </a:p>
                  </a:txBody>
                  <a:tcPr/>
                </a:tc>
                <a:tc>
                  <a:txBody>
                    <a:bodyPr/>
                    <a:lstStyle/>
                    <a:p>
                      <a:pPr marL="0" marR="0" algn="ctr">
                        <a:spcBef>
                          <a:spcPts val="0"/>
                        </a:spcBef>
                        <a:spcAft>
                          <a:spcPts val="0"/>
                        </a:spcAft>
                        <a:tabLst>
                          <a:tab pos="2743200" algn="ctr"/>
                          <a:tab pos="5486400" algn="r"/>
                          <a:tab pos="457200" algn="l"/>
                          <a:tab pos="2743200" algn="ctr"/>
                          <a:tab pos="5486400" algn="r"/>
                        </a:tabLst>
                      </a:pPr>
                      <a:r>
                        <a:rPr lang="en-US" sz="11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11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100" dirty="0" smtClean="0">
                          <a:effectLst/>
                        </a:rPr>
                        <a:t> Percent</a:t>
                      </a:r>
                      <a:endParaRPr lang="en-US" sz="1100" dirty="0">
                        <a:effectLst/>
                      </a:endParaRPr>
                    </a:p>
                    <a:p>
                      <a:pPr marL="0" marR="0" algn="ctr">
                        <a:spcBef>
                          <a:spcPts val="0"/>
                        </a:spcBef>
                        <a:spcAft>
                          <a:spcPts val="0"/>
                        </a:spcAft>
                        <a:tabLst>
                          <a:tab pos="2743200" algn="ctr"/>
                          <a:tab pos="5486400" algn="r"/>
                          <a:tab pos="457200" algn="l"/>
                          <a:tab pos="2743200" algn="ctr"/>
                          <a:tab pos="5486400" algn="r"/>
                        </a:tabLst>
                      </a:pPr>
                      <a:r>
                        <a:rPr lang="en-US" sz="1100" dirty="0">
                          <a:effectLst/>
                        </a:rPr>
                        <a:t>Change</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a:spcBef>
                          <a:spcPts val="0"/>
                        </a:spcBef>
                        <a:spcAft>
                          <a:spcPts val="0"/>
                        </a:spcAft>
                        <a:tabLst>
                          <a:tab pos="2743200" algn="ctr"/>
                          <a:tab pos="5486400" algn="r"/>
                          <a:tab pos="457200" algn="l"/>
                          <a:tab pos="2743200" algn="ctr"/>
                          <a:tab pos="5486400" algn="r"/>
                        </a:tabLst>
                      </a:pPr>
                      <a:r>
                        <a:rPr lang="en-US" sz="1100" dirty="0" smtClean="0">
                          <a:effectLst/>
                        </a:rPr>
                        <a:t>Impact </a:t>
                      </a:r>
                      <a:r>
                        <a:rPr lang="en-US" sz="1100" dirty="0">
                          <a:effectLst/>
                        </a:rPr>
                        <a:t>of Changes</a:t>
                      </a:r>
                    </a:p>
                    <a:p>
                      <a:pPr marL="0" marR="0" algn="ctr">
                        <a:spcBef>
                          <a:spcPts val="0"/>
                        </a:spcBef>
                        <a:spcAft>
                          <a:spcPts val="0"/>
                        </a:spcAft>
                        <a:tabLst>
                          <a:tab pos="2743200" algn="ctr"/>
                          <a:tab pos="5486400" algn="r"/>
                          <a:tab pos="457200" algn="l"/>
                          <a:tab pos="2743200" algn="ctr"/>
                          <a:tab pos="5486400" algn="r"/>
                        </a:tabLst>
                      </a:pPr>
                      <a:r>
                        <a:rPr lang="en-US" sz="1100" dirty="0">
                          <a:effectLst/>
                        </a:rPr>
                        <a:t>in Currency</a:t>
                      </a:r>
                    </a:p>
                    <a:p>
                      <a:pPr marL="0" marR="0" algn="ctr">
                        <a:spcBef>
                          <a:spcPts val="0"/>
                        </a:spcBef>
                        <a:spcAft>
                          <a:spcPts val="0"/>
                        </a:spcAft>
                        <a:tabLst>
                          <a:tab pos="2743200" algn="ctr"/>
                          <a:tab pos="5486400" algn="r"/>
                          <a:tab pos="457200" algn="l"/>
                          <a:tab pos="2743200" algn="ctr"/>
                          <a:tab pos="5486400" algn="r"/>
                        </a:tabLst>
                      </a:pPr>
                      <a:r>
                        <a:rPr lang="en-US" sz="1100" dirty="0">
                          <a:effectLst/>
                        </a:rPr>
                        <a:t>Translation Rates</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a:spcBef>
                          <a:spcPts val="0"/>
                        </a:spcBef>
                        <a:spcAft>
                          <a:spcPts val="0"/>
                        </a:spcAft>
                        <a:tabLst>
                          <a:tab pos="2743200" algn="ctr"/>
                          <a:tab pos="5486400" algn="r"/>
                          <a:tab pos="457200" algn="l"/>
                          <a:tab pos="2743200" algn="ctr"/>
                          <a:tab pos="5486400" algn="r"/>
                        </a:tabLst>
                      </a:pPr>
                      <a:r>
                        <a:rPr lang="en-US" sz="1100" dirty="0" smtClean="0">
                          <a:effectLst/>
                        </a:rPr>
                        <a:t>Increase</a:t>
                      </a:r>
                      <a:r>
                        <a:rPr lang="en-US" sz="1100" baseline="0" dirty="0" smtClean="0">
                          <a:effectLst/>
                        </a:rPr>
                        <a:t> /(decrease) due to ASC 606</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a:spcBef>
                          <a:spcPts val="0"/>
                        </a:spcBef>
                        <a:spcAft>
                          <a:spcPts val="0"/>
                        </a:spcAft>
                        <a:tabLst>
                          <a:tab pos="2743200" algn="ctr"/>
                          <a:tab pos="5486400" algn="r"/>
                          <a:tab pos="457200" algn="l"/>
                          <a:tab pos="2743200" algn="ctr"/>
                          <a:tab pos="5486400" algn="r"/>
                        </a:tabLst>
                      </a:pPr>
                      <a:r>
                        <a:rPr lang="en-US" sz="1100" dirty="0" smtClean="0">
                          <a:effectLst/>
                        </a:rPr>
                        <a:t>Percent Change</a:t>
                      </a:r>
                    </a:p>
                    <a:p>
                      <a:pPr marL="0" marR="0" algn="ctr">
                        <a:spcBef>
                          <a:spcPts val="0"/>
                        </a:spcBef>
                        <a:spcAft>
                          <a:spcPts val="0"/>
                        </a:spcAft>
                        <a:tabLst>
                          <a:tab pos="2743200" algn="ctr"/>
                          <a:tab pos="5486400" algn="r"/>
                          <a:tab pos="457200" algn="l"/>
                          <a:tab pos="2743200" algn="ctr"/>
                          <a:tab pos="5486400" algn="r"/>
                        </a:tabLst>
                      </a:pPr>
                      <a:r>
                        <a:rPr lang="en-US" sz="1100" dirty="0" smtClean="0">
                          <a:effectLst/>
                        </a:rPr>
                        <a:t>excluding Currency Rate and ASC 606 Effects</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r>
              <a:tr h="431428">
                <a:tc>
                  <a:txBody>
                    <a:bodyPr/>
                    <a:lstStyle/>
                    <a:p>
                      <a:pPr marL="0" marR="0">
                        <a:spcBef>
                          <a:spcPts val="0"/>
                        </a:spcBef>
                        <a:spcAft>
                          <a:spcPts val="0"/>
                        </a:spcAft>
                        <a:tabLst>
                          <a:tab pos="2743200" algn="ctr"/>
                          <a:tab pos="5486400" algn="r"/>
                          <a:tab pos="457200" algn="l"/>
                          <a:tab pos="2743200" algn="ctr"/>
                          <a:tab pos="5486400" algn="r"/>
                        </a:tabLst>
                      </a:pPr>
                      <a:r>
                        <a:rPr lang="en-US" sz="1100" dirty="0">
                          <a:effectLst/>
                        </a:rPr>
                        <a:t>Machine Clothing (MC)</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$310,786</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$289,399</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baseline="0" dirty="0" smtClean="0">
                          <a:effectLst/>
                        </a:rPr>
                        <a:t> </a:t>
                      </a:r>
                      <a:r>
                        <a:rPr lang="en-US" sz="1100" dirty="0" smtClean="0">
                          <a:effectLst/>
                        </a:rPr>
                        <a:t>7.4%</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$9,905</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$5,068</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smtClean="0">
                          <a:effectLst/>
                        </a:rPr>
                        <a:t>        2.2%</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r>
              <a:tr h="457200">
                <a:tc>
                  <a:txBody>
                    <a:bodyPr/>
                    <a:lstStyle/>
                    <a:p>
                      <a:pPr marL="0" marR="0">
                        <a:spcBef>
                          <a:spcPts val="0"/>
                        </a:spcBef>
                        <a:spcAft>
                          <a:spcPts val="0"/>
                        </a:spcAft>
                      </a:pPr>
                      <a:r>
                        <a:rPr lang="en-US" sz="1100">
                          <a:effectLst/>
                        </a:rPr>
                        <a:t>Albany Engineered Composites (AEC)</a:t>
                      </a:r>
                      <a:endParaRPr lang="en-US" sz="110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175,420</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125,449</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smtClean="0">
                          <a:effectLst/>
                        </a:rPr>
                        <a:t>  39.8%</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3,526</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2,966</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34.7%</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r>
              <a:tr h="357425">
                <a:tc>
                  <a:txBody>
                    <a:bodyPr/>
                    <a:lstStyle/>
                    <a:p>
                      <a:pPr marL="0" marR="0">
                        <a:spcBef>
                          <a:spcPts val="0"/>
                        </a:spcBef>
                        <a:spcAft>
                          <a:spcPts val="0"/>
                        </a:spcAft>
                      </a:pPr>
                      <a:r>
                        <a:rPr lang="en-US" sz="1100" dirty="0">
                          <a:effectLst/>
                        </a:rPr>
                        <a:t>Total</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smtClean="0">
                          <a:effectLst/>
                        </a:rPr>
                        <a:t> $486,206</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$414,848</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17.2%</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smtClean="0">
                          <a:effectLst/>
                        </a:rPr>
                        <a:t> </a:t>
                      </a:r>
                      <a:r>
                        <a:rPr lang="en-US" sz="1100" baseline="0" dirty="0" smtClean="0">
                          <a:effectLst/>
                        </a:rPr>
                        <a:t>  </a:t>
                      </a:r>
                      <a:r>
                        <a:rPr lang="en-US" sz="1100" dirty="0" smtClean="0">
                          <a:effectLst/>
                        </a:rPr>
                        <a:t>$13,431</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smtClean="0">
                          <a:effectLst/>
                        </a:rPr>
                        <a:t> </a:t>
                      </a:r>
                      <a:r>
                        <a:rPr lang="en-US" sz="1100" baseline="0" dirty="0" smtClean="0">
                          <a:effectLst/>
                        </a:rPr>
                        <a:t>    </a:t>
                      </a:r>
                      <a:r>
                        <a:rPr lang="en-US" sz="1100" dirty="0" smtClean="0">
                          <a:effectLst/>
                        </a:rPr>
                        <a:t>$8,034</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12.0%</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r>
            </a:tbl>
          </a:graphicData>
        </a:graphic>
      </p:graphicFrame>
    </p:spTree>
    <p:extLst>
      <p:ext uri="{BB962C8B-B14F-4D97-AF65-F5344CB8AC3E}">
        <p14:creationId xmlns:p14="http://schemas.microsoft.com/office/powerpoint/2010/main" val="1069423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Gross Profit Margin by Quarter</a:t>
            </a:r>
          </a:p>
        </p:txBody>
      </p:sp>
      <p:sp>
        <p:nvSpPr>
          <p:cNvPr id="4" name="Slide Number Placeholder 3"/>
          <p:cNvSpPr>
            <a:spLocks noGrp="1"/>
          </p:cNvSpPr>
          <p:nvPr>
            <p:ph type="sldNum" sz="quarter" idx="12"/>
          </p:nvPr>
        </p:nvSpPr>
        <p:spPr/>
        <p:txBody>
          <a:bodyPr/>
          <a:lstStyle/>
          <a:p>
            <a:fld id="{6055F179-E124-5F45-8E17-21E08BA97E80}" type="slidenum">
              <a:rPr lang="en-US" smtClean="0"/>
              <a:t>4</a:t>
            </a:fld>
            <a:endParaRPr lang="en-US"/>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980967169"/>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251960" y="4569702"/>
            <a:ext cx="2231136" cy="738664"/>
          </a:xfrm>
          <a:prstGeom prst="rect">
            <a:avLst/>
          </a:prstGeom>
          <a:solidFill>
            <a:srgbClr val="0053A1"/>
          </a:solidFill>
        </p:spPr>
        <p:txBody>
          <a:bodyPr wrap="square" rtlCol="0">
            <a:spAutoFit/>
          </a:bodyPr>
          <a:lstStyle/>
          <a:p>
            <a:pPr algn="ctr"/>
            <a:r>
              <a:rPr lang="en-US" sz="1400" dirty="0" smtClean="0">
                <a:solidFill>
                  <a:schemeClr val="bg1"/>
                </a:solidFill>
              </a:rPr>
              <a:t>Includes 7.3% impact from profitability revision in two AEC contracts</a:t>
            </a:r>
            <a:endParaRPr lang="en-US" sz="1400" dirty="0">
              <a:solidFill>
                <a:schemeClr val="bg1"/>
              </a:solidFill>
            </a:endParaRPr>
          </a:p>
        </p:txBody>
      </p:sp>
      <p:cxnSp>
        <p:nvCxnSpPr>
          <p:cNvPr id="7" name="Straight Arrow Connector 6"/>
          <p:cNvCxnSpPr/>
          <p:nvPr/>
        </p:nvCxnSpPr>
        <p:spPr bwMode="auto">
          <a:xfrm flipH="1">
            <a:off x="3611880" y="4800297"/>
            <a:ext cx="640080" cy="152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308671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Income (GAAP) and Adjusted </a:t>
            </a:r>
            <a:br>
              <a:rPr lang="en-US" dirty="0"/>
            </a:br>
            <a:r>
              <a:rPr lang="en-US" dirty="0"/>
              <a:t>EBITDA (non-GAAP) by Segment</a:t>
            </a:r>
          </a:p>
        </p:txBody>
      </p:sp>
      <p:sp>
        <p:nvSpPr>
          <p:cNvPr id="4" name="Slide Number Placeholder 3"/>
          <p:cNvSpPr>
            <a:spLocks noGrp="1"/>
          </p:cNvSpPr>
          <p:nvPr>
            <p:ph type="sldNum" sz="quarter" idx="12"/>
          </p:nvPr>
        </p:nvSpPr>
        <p:spPr/>
        <p:txBody>
          <a:bodyPr/>
          <a:lstStyle/>
          <a:p>
            <a:fld id="{6055F179-E124-5F45-8E17-21E08BA97E80}" type="slidenum">
              <a:rPr lang="en-US" smtClean="0"/>
              <a:t>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746753041"/>
              </p:ext>
            </p:extLst>
          </p:nvPr>
        </p:nvGraphicFramePr>
        <p:xfrm>
          <a:off x="464795" y="1665228"/>
          <a:ext cx="5049607" cy="4044250"/>
        </p:xfrm>
        <a:graphic>
          <a:graphicData uri="http://schemas.openxmlformats.org/drawingml/2006/table">
            <a:tbl>
              <a:tblPr firstRow="1" firstCol="1" bandRow="1">
                <a:tableStyleId>{5C22544A-7EE6-4342-B048-85BDC9FD1C3A}</a:tableStyleId>
              </a:tblPr>
              <a:tblGrid>
                <a:gridCol w="2085474"/>
                <a:gridCol w="600193"/>
                <a:gridCol w="840315"/>
                <a:gridCol w="841622"/>
                <a:gridCol w="682003"/>
              </a:tblGrid>
              <a:tr h="379240">
                <a:tc>
                  <a:txBody>
                    <a:bodyPr/>
                    <a:lstStyle/>
                    <a:p>
                      <a:pPr marL="0" marR="0">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solidFill>
                      <a:srgbClr val="0053A1"/>
                    </a:solidFill>
                  </a:tcPr>
                </a:tc>
                <a:tc gridSpan="4">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000" dirty="0" smtClean="0">
                          <a:effectLst/>
                        </a:rPr>
                        <a:t>Three Months ended June 30, 2018</a:t>
                      </a:r>
                    </a:p>
                    <a:p>
                      <a:pPr marL="0" marR="0" algn="ctr">
                        <a:spcBef>
                          <a:spcPts val="0"/>
                        </a:spcBef>
                        <a:spcAft>
                          <a:spcPts val="0"/>
                        </a:spcAft>
                        <a:tabLst>
                          <a:tab pos="2743200" algn="ctr"/>
                          <a:tab pos="5486400" algn="r"/>
                          <a:tab pos="457200" algn="l"/>
                          <a:tab pos="2743200" algn="ctr"/>
                          <a:tab pos="5486400" algn="r"/>
                        </a:tabLst>
                      </a:pPr>
                      <a:endParaRPr lang="en-US" sz="90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solidFill>
                      <a:srgbClr val="0053A1"/>
                    </a:solidFill>
                  </a:tcPr>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r>
              <a:tr h="597759">
                <a:tc>
                  <a:txBody>
                    <a:bodyPr/>
                    <a:lstStyle/>
                    <a:p>
                      <a:pPr marL="0" marR="0">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spcBef>
                          <a:spcPts val="0"/>
                        </a:spcBef>
                        <a:spcAft>
                          <a:spcPts val="0"/>
                        </a:spcAft>
                        <a:tabLst>
                          <a:tab pos="2743200" algn="ctr"/>
                          <a:tab pos="5486400" algn="r"/>
                          <a:tab pos="457200" algn="l"/>
                          <a:tab pos="2743200" algn="ctr"/>
                          <a:tab pos="5486400" algn="r"/>
                        </a:tabLst>
                      </a:pPr>
                      <a:r>
                        <a:rPr lang="en-US" sz="900" dirty="0" smtClean="0">
                          <a:effectLst/>
                        </a:rPr>
                        <a:t>(</a:t>
                      </a:r>
                      <a:r>
                        <a:rPr lang="en-US" sz="900" dirty="0">
                          <a:effectLst/>
                        </a:rPr>
                        <a:t>in thousands)</a:t>
                      </a:r>
                      <a:endParaRPr lang="en-US" sz="9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solidFill>
                      <a:srgbClr val="0053A1"/>
                    </a:solidFill>
                  </a:tcPr>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Machine </a:t>
                      </a:r>
                      <a:r>
                        <a:rPr lang="en-US" sz="900" dirty="0">
                          <a:effectLst/>
                        </a:rPr>
                        <a:t>Clothing</a:t>
                      </a:r>
                      <a:endParaRPr lang="en-US" sz="9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Albany Engineered </a:t>
                      </a:r>
                      <a:r>
                        <a:rPr lang="en-US" sz="900" dirty="0" smtClean="0">
                          <a:effectLst/>
                        </a:rPr>
                        <a:t>Composites</a:t>
                      </a:r>
                      <a:endParaRPr lang="en-US" sz="9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endParaRPr>
                    </a:p>
                    <a:p>
                      <a:pPr marL="0" marR="0" algn="ctr">
                        <a:spcBef>
                          <a:spcPts val="0"/>
                        </a:spcBef>
                        <a:spcAft>
                          <a:spcPts val="0"/>
                        </a:spcAft>
                        <a:tabLst>
                          <a:tab pos="2743200" algn="ctr"/>
                          <a:tab pos="5486400" algn="r"/>
                          <a:tab pos="457200" algn="l"/>
                          <a:tab pos="2743200" algn="ctr"/>
                          <a:tab pos="5486400" algn="r"/>
                        </a:tabLst>
                      </a:pPr>
                      <a:r>
                        <a:rPr lang="en-US" sz="900" dirty="0">
                          <a:effectLst/>
                        </a:rPr>
                        <a:t>Corporate expenses and other</a:t>
                      </a:r>
                      <a:endParaRPr lang="en-US" sz="9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Total </a:t>
                      </a:r>
                      <a:r>
                        <a:rPr lang="en-US" sz="900" dirty="0">
                          <a:effectLst/>
                        </a:rPr>
                        <a:t>Company</a:t>
                      </a:r>
                      <a:endParaRPr lang="en-US" sz="9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tr>
              <a:tr h="274938">
                <a:tc>
                  <a:txBody>
                    <a:bodyPr/>
                    <a:lstStyle/>
                    <a:p>
                      <a:pPr marL="0" marR="0">
                        <a:spcBef>
                          <a:spcPts val="0"/>
                        </a:spcBef>
                        <a:spcAft>
                          <a:spcPts val="0"/>
                        </a:spcAft>
                      </a:pPr>
                      <a:r>
                        <a:rPr lang="en-US" sz="900" dirty="0">
                          <a:effectLst/>
                        </a:rPr>
                        <a:t>Operating income/(loss) (GAAP)</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53A1"/>
                    </a:solidFill>
                  </a:tcPr>
                </a:tc>
                <a:tc>
                  <a:txBody>
                    <a:bodyPr/>
                    <a:lstStyle/>
                    <a:p>
                      <a:pPr marL="0" marR="0" algn="ctr" defTabSz="914400" rtl="0" eaLnBrk="1" latinLnBrk="0" hangingPunct="1">
                        <a:spcBef>
                          <a:spcPts val="0"/>
                        </a:spcBef>
                        <a:spcAft>
                          <a:spcPts val="0"/>
                        </a:spcAft>
                      </a:pPr>
                      <a:r>
                        <a:rPr lang="en-US" sz="900" kern="1200" dirty="0" smtClean="0">
                          <a:effectLst/>
                        </a:rPr>
                        <a:t>$50,843</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$4,092</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$(12,251)</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$42,684</a:t>
                      </a:r>
                      <a:endParaRPr lang="en-US" sz="900" kern="1200" dirty="0">
                        <a:solidFill>
                          <a:schemeClr val="tx1"/>
                        </a:solidFill>
                        <a:effectLst/>
                        <a:latin typeface="+mn-lt"/>
                        <a:ea typeface="+mn-ea"/>
                        <a:cs typeface="+mn-cs"/>
                      </a:endParaRPr>
                    </a:p>
                  </a:txBody>
                  <a:tcPr marL="68580" marR="68580" marT="0" marB="0" anchor="ctr"/>
                </a:tc>
              </a:tr>
              <a:tr h="274938">
                <a:tc>
                  <a:txBody>
                    <a:bodyPr/>
                    <a:lstStyle/>
                    <a:p>
                      <a:pPr marL="0" marR="0">
                        <a:spcBef>
                          <a:spcPts val="0"/>
                        </a:spcBef>
                        <a:spcAft>
                          <a:spcPts val="0"/>
                        </a:spcAft>
                      </a:pPr>
                      <a:r>
                        <a:rPr lang="en-US" sz="900" dirty="0">
                          <a:effectLst/>
                        </a:rPr>
                        <a:t>Interest, taxes, other income/expense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53A1"/>
                    </a:solidFill>
                  </a:tcPr>
                </a:tc>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(12,378)</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(12,378)</a:t>
                      </a:r>
                      <a:endParaRPr lang="en-US" sz="900" kern="1200" dirty="0">
                        <a:solidFill>
                          <a:schemeClr val="tx1"/>
                        </a:solidFill>
                        <a:effectLst/>
                        <a:latin typeface="+mn-lt"/>
                        <a:ea typeface="+mn-ea"/>
                        <a:cs typeface="+mn-cs"/>
                      </a:endParaRPr>
                    </a:p>
                  </a:txBody>
                  <a:tcPr marL="68580" marR="68580" marT="0" marB="0" anchor="ctr"/>
                </a:tc>
              </a:tr>
              <a:tr h="274938">
                <a:tc>
                  <a:txBody>
                    <a:bodyPr/>
                    <a:lstStyle/>
                    <a:p>
                      <a:pPr marL="0" marR="0">
                        <a:spcBef>
                          <a:spcPts val="0"/>
                        </a:spcBef>
                        <a:spcAft>
                          <a:spcPts val="0"/>
                        </a:spcAft>
                      </a:pPr>
                      <a:r>
                        <a:rPr lang="en-US" sz="900" dirty="0">
                          <a:effectLst/>
                        </a:rPr>
                        <a:t>Net income (GAAP)</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53A1"/>
                    </a:solidFill>
                  </a:tcP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50,843</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4,092</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(24,629)</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30,306</a:t>
                      </a:r>
                      <a:endParaRPr lang="en-US" sz="900" kern="1200" dirty="0">
                        <a:solidFill>
                          <a:schemeClr val="tx1"/>
                        </a:solidFill>
                        <a:effectLst/>
                        <a:latin typeface="+mn-lt"/>
                        <a:ea typeface="+mn-ea"/>
                        <a:cs typeface="+mn-cs"/>
                      </a:endParaRPr>
                    </a:p>
                  </a:txBody>
                  <a:tcPr marL="68580" marR="68580" marT="0" marB="0" anchor="ctr"/>
                </a:tc>
              </a:tr>
              <a:tr h="274938">
                <a:tc>
                  <a:txBody>
                    <a:bodyPr/>
                    <a:lstStyle/>
                    <a:p>
                      <a:pPr marL="0" marR="0">
                        <a:spcBef>
                          <a:spcPts val="0"/>
                        </a:spcBef>
                        <a:spcAft>
                          <a:spcPts val="0"/>
                        </a:spcAft>
                      </a:pPr>
                      <a:r>
                        <a:rPr lang="en-US" sz="900" dirty="0">
                          <a:effectLst/>
                        </a:rPr>
                        <a:t>Interest expense, net </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4,621</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4,621</a:t>
                      </a:r>
                      <a:endParaRPr lang="en-US" sz="900" kern="1200" dirty="0">
                        <a:solidFill>
                          <a:schemeClr val="tx1"/>
                        </a:solidFill>
                        <a:effectLst/>
                        <a:latin typeface="+mn-lt"/>
                        <a:ea typeface="+mn-ea"/>
                        <a:cs typeface="+mn-cs"/>
                      </a:endParaRPr>
                    </a:p>
                  </a:txBody>
                  <a:tcPr marL="68580" marR="68580" marT="0" marB="0" anchor="ctr"/>
                </a:tc>
              </a:tr>
              <a:tr h="274938">
                <a:tc>
                  <a:txBody>
                    <a:bodyPr/>
                    <a:lstStyle/>
                    <a:p>
                      <a:pPr marL="0" marR="0">
                        <a:spcBef>
                          <a:spcPts val="0"/>
                        </a:spcBef>
                        <a:spcAft>
                          <a:spcPts val="0"/>
                        </a:spcAft>
                      </a:pPr>
                      <a:r>
                        <a:rPr lang="en-US" sz="900" dirty="0">
                          <a:effectLst/>
                        </a:rPr>
                        <a:t>Income tax </a:t>
                      </a:r>
                      <a:r>
                        <a:rPr lang="en-US" sz="900" dirty="0" smtClean="0">
                          <a:effectLst/>
                        </a:rPr>
                        <a:t>expense</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  7,031</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7,031</a:t>
                      </a:r>
                      <a:endParaRPr lang="en-US" sz="900" kern="1200" dirty="0">
                        <a:solidFill>
                          <a:schemeClr val="tx1"/>
                        </a:solidFill>
                        <a:effectLst/>
                        <a:latin typeface="+mn-lt"/>
                        <a:ea typeface="+mn-ea"/>
                        <a:cs typeface="+mn-cs"/>
                      </a:endParaRPr>
                    </a:p>
                  </a:txBody>
                  <a:tcPr marL="68580" marR="68580" marT="0" marB="0" anchor="ctr"/>
                </a:tc>
              </a:tr>
              <a:tr h="274938">
                <a:tc>
                  <a:txBody>
                    <a:bodyPr/>
                    <a:lstStyle/>
                    <a:p>
                      <a:pPr marL="0" marR="0">
                        <a:spcBef>
                          <a:spcPts val="0"/>
                        </a:spcBef>
                        <a:spcAft>
                          <a:spcPts val="0"/>
                        </a:spcAft>
                      </a:pPr>
                      <a:r>
                        <a:rPr lang="en-US" sz="900" dirty="0">
                          <a:effectLst/>
                        </a:rPr>
                        <a:t>Depreciation and amortization</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8,182</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10,247</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1,244</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19,673</a:t>
                      </a:r>
                      <a:endParaRPr lang="en-US" sz="900" kern="1200" dirty="0">
                        <a:solidFill>
                          <a:schemeClr val="tx1"/>
                        </a:solidFill>
                        <a:effectLst/>
                        <a:latin typeface="+mn-lt"/>
                        <a:ea typeface="+mn-ea"/>
                        <a:cs typeface="+mn-cs"/>
                      </a:endParaRPr>
                    </a:p>
                  </a:txBody>
                  <a:tcPr marL="68580" marR="68580" marT="0" marB="0" anchor="ctr"/>
                </a:tc>
              </a:tr>
              <a:tr h="274938">
                <a:tc>
                  <a:txBody>
                    <a:bodyPr/>
                    <a:lstStyle/>
                    <a:p>
                      <a:pPr marL="0" marR="0">
                        <a:spcBef>
                          <a:spcPts val="0"/>
                        </a:spcBef>
                        <a:spcAft>
                          <a:spcPts val="0"/>
                        </a:spcAft>
                      </a:pPr>
                      <a:r>
                        <a:rPr lang="en-US" sz="900" dirty="0">
                          <a:effectLst/>
                        </a:rPr>
                        <a:t>EBITDA </a:t>
                      </a:r>
                      <a:r>
                        <a:rPr lang="en-US" sz="900" dirty="0" smtClean="0">
                          <a:effectLst/>
                        </a:rPr>
                        <a:t>(non-GAAP)</a:t>
                      </a:r>
                      <a:endParaRPr lang="en-US" sz="900" b="1"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59,025</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14,339</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(11,733)</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61,631</a:t>
                      </a:r>
                      <a:endParaRPr lang="en-US" sz="900" kern="1200" dirty="0">
                        <a:solidFill>
                          <a:schemeClr val="tx1"/>
                        </a:solidFill>
                        <a:effectLst/>
                        <a:latin typeface="+mn-lt"/>
                        <a:ea typeface="+mn-ea"/>
                        <a:cs typeface="+mn-cs"/>
                      </a:endParaRPr>
                    </a:p>
                  </a:txBody>
                  <a:tcPr marL="68580" marR="68580" marT="0" marB="0" anchor="ctr"/>
                </a:tc>
              </a:tr>
              <a:tr h="274938">
                <a:tc>
                  <a:txBody>
                    <a:bodyPr/>
                    <a:lstStyle/>
                    <a:p>
                      <a:pPr marL="0" marR="0">
                        <a:spcBef>
                          <a:spcPts val="0"/>
                        </a:spcBef>
                        <a:spcAft>
                          <a:spcPts val="0"/>
                        </a:spcAft>
                      </a:pPr>
                      <a:r>
                        <a:rPr lang="en-US" sz="900" dirty="0">
                          <a:effectLst/>
                        </a:rPr>
                        <a:t>Restructuring </a:t>
                      </a:r>
                      <a:r>
                        <a:rPr lang="en-US" sz="900" dirty="0" smtClean="0">
                          <a:effectLst/>
                        </a:rPr>
                        <a:t>expenses, </a:t>
                      </a:r>
                      <a:r>
                        <a:rPr lang="en-US" sz="900" dirty="0">
                          <a:effectLst/>
                        </a:rPr>
                        <a:t>net</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1,800</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558 </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   231</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2,589</a:t>
                      </a:r>
                      <a:endParaRPr lang="en-US" sz="900" kern="1200" dirty="0">
                        <a:solidFill>
                          <a:schemeClr val="tx1"/>
                        </a:solidFill>
                        <a:effectLst/>
                        <a:latin typeface="+mn-lt"/>
                        <a:ea typeface="+mn-ea"/>
                        <a:cs typeface="+mn-cs"/>
                      </a:endParaRPr>
                    </a:p>
                  </a:txBody>
                  <a:tcPr marL="68580" marR="68580" marT="0" marB="0" anchor="ctr"/>
                </a:tc>
              </a:tr>
              <a:tr h="276317">
                <a:tc>
                  <a:txBody>
                    <a:bodyPr/>
                    <a:lstStyle/>
                    <a:p>
                      <a:pPr marL="0" marR="0">
                        <a:spcBef>
                          <a:spcPts val="0"/>
                        </a:spcBef>
                        <a:spcAft>
                          <a:spcPts val="0"/>
                        </a:spcAft>
                      </a:pPr>
                      <a:r>
                        <a:rPr lang="en-US" sz="900" dirty="0">
                          <a:effectLst/>
                        </a:rPr>
                        <a:t>Foreign currency revaluation </a:t>
                      </a:r>
                      <a:r>
                        <a:rPr lang="en-US" sz="900" dirty="0" smtClean="0">
                          <a:effectLst/>
                        </a:rPr>
                        <a:t>(gains)/losses</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(2,331)</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116</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  (188)</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(2,403)</a:t>
                      </a:r>
                      <a:endParaRPr lang="en-US" sz="900" kern="1200" dirty="0">
                        <a:solidFill>
                          <a:schemeClr val="tx1"/>
                        </a:solidFill>
                        <a:effectLst/>
                        <a:latin typeface="+mn-lt"/>
                        <a:ea typeface="+mn-ea"/>
                        <a:cs typeface="+mn-cs"/>
                      </a:endParaRPr>
                    </a:p>
                  </a:txBody>
                  <a:tcPr marL="68580" marR="68580" marT="0" marB="0" anchor="ctr"/>
                </a:tc>
              </a:tr>
              <a:tr h="258861">
                <a:tc>
                  <a:txBody>
                    <a:bodyPr/>
                    <a:lstStyle/>
                    <a:p>
                      <a:pPr marL="0" marR="0">
                        <a:spcBef>
                          <a:spcPts val="0"/>
                        </a:spcBef>
                        <a:spcAft>
                          <a:spcPts val="0"/>
                        </a:spcAft>
                      </a:pPr>
                      <a:r>
                        <a:rPr lang="en-US" sz="900" dirty="0" smtClean="0">
                          <a:effectLst/>
                        </a:rPr>
                        <a:t>Pretax (income)/loss </a:t>
                      </a:r>
                      <a:r>
                        <a:rPr lang="en-US" sz="900" dirty="0">
                          <a:effectLst/>
                        </a:rPr>
                        <a:t>attributable to </a:t>
                      </a:r>
                      <a:r>
                        <a:rPr lang="en-US" sz="900" dirty="0" smtClean="0">
                          <a:effectLst/>
                        </a:rPr>
                        <a:t>non-controlling </a:t>
                      </a:r>
                      <a:r>
                        <a:rPr lang="en-US" sz="900" dirty="0">
                          <a:effectLst/>
                        </a:rPr>
                        <a:t>interest in ASC</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121</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  121</a:t>
                      </a:r>
                      <a:endParaRPr lang="en-US" sz="900" kern="1200" dirty="0">
                        <a:solidFill>
                          <a:schemeClr val="tx1"/>
                        </a:solidFill>
                        <a:effectLst/>
                        <a:latin typeface="+mn-lt"/>
                        <a:ea typeface="+mn-ea"/>
                        <a:cs typeface="+mn-cs"/>
                      </a:endParaRPr>
                    </a:p>
                  </a:txBody>
                  <a:tcPr marL="68580" marR="68580" marT="0" marB="0" anchor="ctr"/>
                </a:tc>
              </a:tr>
              <a:tr h="269630">
                <a:tc>
                  <a:txBody>
                    <a:bodyPr/>
                    <a:lstStyle/>
                    <a:p>
                      <a:pPr marL="0" marR="0">
                        <a:spcBef>
                          <a:spcPts val="0"/>
                        </a:spcBef>
                        <a:spcAft>
                          <a:spcPts val="0"/>
                        </a:spcAft>
                      </a:pPr>
                      <a:r>
                        <a:rPr lang="en-US" sz="900" dirty="0">
                          <a:effectLst/>
                        </a:rPr>
                        <a:t>Adjusted </a:t>
                      </a:r>
                      <a:r>
                        <a:rPr lang="en-US" sz="900" dirty="0" smtClean="0">
                          <a:effectLst/>
                        </a:rPr>
                        <a:t>EBITDA (non-GAAP)</a:t>
                      </a:r>
                      <a:endParaRPr lang="en-US" sz="900" b="1"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defTabSz="914400" rtl="0" eaLnBrk="1" latinLnBrk="0" hangingPunct="1">
                        <a:spcBef>
                          <a:spcPts val="0"/>
                        </a:spcBef>
                        <a:spcAft>
                          <a:spcPts val="0"/>
                        </a:spcAft>
                      </a:pPr>
                      <a:r>
                        <a:rPr lang="en-US" sz="900" kern="1200" dirty="0" smtClean="0">
                          <a:effectLst/>
                        </a:rPr>
                        <a:t>$58,494</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$15,134</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$(11,690)</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$61,938</a:t>
                      </a:r>
                      <a:endParaRPr lang="en-US" sz="900" kern="1200" dirty="0">
                        <a:solidFill>
                          <a:schemeClr val="tx1"/>
                        </a:solidFill>
                        <a:effectLst/>
                        <a:latin typeface="+mn-lt"/>
                        <a:ea typeface="+mn-ea"/>
                        <a:cs typeface="+mn-cs"/>
                      </a:endParaRPr>
                    </a:p>
                  </a:txBody>
                  <a:tcPr marL="68580" marR="68580" marT="0"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97936523"/>
              </p:ext>
            </p:extLst>
          </p:nvPr>
        </p:nvGraphicFramePr>
        <p:xfrm>
          <a:off x="5521997" y="1662776"/>
          <a:ext cx="2994330" cy="4046702"/>
        </p:xfrm>
        <a:graphic>
          <a:graphicData uri="http://schemas.openxmlformats.org/drawingml/2006/table">
            <a:tbl>
              <a:tblPr firstRow="1" bandRow="1">
                <a:tableStyleId>{5C22544A-7EE6-4342-B048-85BDC9FD1C3A}</a:tableStyleId>
              </a:tblPr>
              <a:tblGrid>
                <a:gridCol w="757601"/>
                <a:gridCol w="800893"/>
                <a:gridCol w="707095"/>
                <a:gridCol w="728741"/>
              </a:tblGrid>
              <a:tr h="426720">
                <a:tc gridSpan="4">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000" dirty="0" smtClean="0">
                          <a:effectLst/>
                        </a:rPr>
                        <a:t>Three Months ended June 30, 2017</a:t>
                      </a:r>
                    </a:p>
                    <a:p>
                      <a:pPr marL="0" marR="0" algn="ctr">
                        <a:spcBef>
                          <a:spcPts val="0"/>
                        </a:spcBef>
                        <a:spcAft>
                          <a:spcPts val="0"/>
                        </a:spcAft>
                        <a:tabLst>
                          <a:tab pos="2743200" algn="ctr"/>
                          <a:tab pos="5486400" algn="r"/>
                          <a:tab pos="457200" algn="l"/>
                          <a:tab pos="2743200" algn="ctr"/>
                          <a:tab pos="5486400" algn="r"/>
                        </a:tabLst>
                      </a:pPr>
                      <a:endParaRPr lang="en-US" sz="90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solidFill>
                      <a:srgbClr val="0053A1"/>
                    </a:solidFill>
                  </a:tcPr>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r>
              <a:tr h="595318">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Machine </a:t>
                      </a:r>
                      <a:r>
                        <a:rPr lang="en-US" sz="900" dirty="0">
                          <a:effectLst/>
                        </a:rPr>
                        <a:t>Clothing</a:t>
                      </a:r>
                      <a:endParaRPr lang="en-US" sz="9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Albany Engineered </a:t>
                      </a:r>
                      <a:r>
                        <a:rPr lang="en-US" sz="900" dirty="0" smtClean="0">
                          <a:effectLst/>
                        </a:rPr>
                        <a:t>Composites *</a:t>
                      </a:r>
                      <a:endParaRPr lang="en-US" sz="9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Corporate expenses and other</a:t>
                      </a:r>
                      <a:endParaRPr lang="en-US" sz="9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Total Company</a:t>
                      </a:r>
                      <a:endParaRPr lang="en-US" sz="9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tr>
              <a:tr h="283028">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$38,425</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$(17,828)</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$(10,742)</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$9,855</a:t>
                      </a:r>
                      <a:endParaRPr lang="en-US" sz="900" kern="1200" dirty="0">
                        <a:solidFill>
                          <a:schemeClr val="tx1"/>
                        </a:solidFill>
                        <a:effectLst/>
                        <a:latin typeface="+mn-lt"/>
                        <a:ea typeface="+mn-ea"/>
                        <a:cs typeface="+mn-cs"/>
                      </a:endParaRPr>
                    </a:p>
                  </a:txBody>
                  <a:tcPr marL="68580" marR="68580" marT="0" marB="0" anchor="ctr"/>
                </a:tc>
              </a:tr>
              <a:tr h="269507">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   (8,622)</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(8,622)</a:t>
                      </a:r>
                      <a:endParaRPr lang="en-US" sz="900" kern="1200" dirty="0">
                        <a:solidFill>
                          <a:schemeClr val="tx1"/>
                        </a:solidFill>
                        <a:effectLst/>
                        <a:latin typeface="+mn-lt"/>
                        <a:ea typeface="+mn-ea"/>
                        <a:cs typeface="+mn-cs"/>
                      </a:endParaRPr>
                    </a:p>
                  </a:txBody>
                  <a:tcPr marL="68580" marR="68580" marT="0" marB="0" anchor="ctr"/>
                </a:tc>
              </a:tr>
              <a:tr h="274779">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38,425</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(17,828)</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(19,364)</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 1,233</a:t>
                      </a:r>
                      <a:endParaRPr lang="en-US" sz="900" kern="1200" dirty="0">
                        <a:solidFill>
                          <a:schemeClr val="tx1"/>
                        </a:solidFill>
                        <a:effectLst/>
                        <a:latin typeface="+mn-lt"/>
                        <a:ea typeface="+mn-ea"/>
                        <a:cs typeface="+mn-cs"/>
                      </a:endParaRPr>
                    </a:p>
                  </a:txBody>
                  <a:tcPr marL="68580" marR="68580" marT="0" marB="0" anchor="ctr"/>
                </a:tc>
              </a:tr>
              <a:tr h="277969">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4,285</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    4,285</a:t>
                      </a:r>
                      <a:endParaRPr lang="en-US" sz="900" kern="1200" dirty="0">
                        <a:solidFill>
                          <a:schemeClr val="tx1"/>
                        </a:solidFill>
                        <a:effectLst/>
                        <a:latin typeface="+mn-lt"/>
                        <a:ea typeface="+mn-ea"/>
                        <a:cs typeface="+mn-cs"/>
                      </a:endParaRPr>
                    </a:p>
                  </a:txBody>
                  <a:tcPr marL="68580" marR="68580" marT="0" marB="0" anchor="ctr"/>
                </a:tc>
              </a:tr>
              <a:tr h="274749">
                <a:tc>
                  <a:txBody>
                    <a:bodyPr/>
                    <a:lstStyle/>
                    <a:p>
                      <a:pPr marL="0" marR="0" algn="ctr" defTabSz="914400" rtl="0" eaLnBrk="1" latinLnBrk="0" hangingPunct="1">
                        <a:spcBef>
                          <a:spcPts val="0"/>
                        </a:spcBef>
                        <a:spcAft>
                          <a:spcPts val="0"/>
                        </a:spcAft>
                      </a:pPr>
                      <a:r>
                        <a:rPr lang="en-US" sz="900" kern="1200">
                          <a:effectLst/>
                        </a:rPr>
                        <a:t>-</a:t>
                      </a:r>
                      <a:endParaRPr lang="en-US" sz="9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1,779</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     1,779</a:t>
                      </a:r>
                      <a:endParaRPr lang="en-US" sz="900" kern="1200" dirty="0">
                        <a:solidFill>
                          <a:schemeClr val="tx1"/>
                        </a:solidFill>
                        <a:effectLst/>
                        <a:latin typeface="+mn-lt"/>
                        <a:ea typeface="+mn-ea"/>
                        <a:cs typeface="+mn-cs"/>
                      </a:endParaRPr>
                    </a:p>
                  </a:txBody>
                  <a:tcPr marL="68580" marR="68580" marT="0" marB="0" anchor="ctr"/>
                </a:tc>
              </a:tr>
              <a:tr h="273453">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8,431</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8,218</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1,184</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    17,833</a:t>
                      </a:r>
                      <a:endParaRPr lang="en-US" sz="900" kern="1200" dirty="0">
                        <a:solidFill>
                          <a:schemeClr val="tx1"/>
                        </a:solidFill>
                        <a:effectLst/>
                        <a:latin typeface="+mn-lt"/>
                        <a:ea typeface="+mn-ea"/>
                        <a:cs typeface="+mn-cs"/>
                      </a:endParaRPr>
                    </a:p>
                  </a:txBody>
                  <a:tcPr marL="68580" marR="68580" marT="0" marB="0" anchor="ctr"/>
                </a:tc>
              </a:tr>
              <a:tr h="274499">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46,856</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(9,610)</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(12,116)</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    25,130</a:t>
                      </a:r>
                      <a:endParaRPr lang="en-US" sz="900" kern="1200" dirty="0">
                        <a:solidFill>
                          <a:schemeClr val="tx1"/>
                        </a:solidFill>
                        <a:effectLst/>
                        <a:latin typeface="+mn-lt"/>
                        <a:ea typeface="+mn-ea"/>
                        <a:cs typeface="+mn-cs"/>
                      </a:endParaRPr>
                    </a:p>
                  </a:txBody>
                  <a:tcPr marL="68580" marR="68580" marT="0" marB="0" anchor="ctr"/>
                </a:tc>
              </a:tr>
              <a:tr h="277586">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805</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    1,231</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      -</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      2,036</a:t>
                      </a:r>
                      <a:endParaRPr lang="en-US" sz="900" kern="1200" dirty="0">
                        <a:solidFill>
                          <a:schemeClr val="tx1"/>
                        </a:solidFill>
                        <a:effectLst/>
                        <a:latin typeface="+mn-lt"/>
                        <a:ea typeface="+mn-ea"/>
                        <a:cs typeface="+mn-cs"/>
                      </a:endParaRPr>
                    </a:p>
                  </a:txBody>
                  <a:tcPr marL="68580" marR="68580" marT="0" marB="0" anchor="ctr"/>
                </a:tc>
              </a:tr>
              <a:tr h="272143">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1,650</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(63)</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1,950</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3,537</a:t>
                      </a:r>
                      <a:endParaRPr lang="en-US" sz="900" kern="1200" dirty="0">
                        <a:solidFill>
                          <a:schemeClr val="tx1"/>
                        </a:solidFill>
                        <a:effectLst/>
                        <a:latin typeface="+mn-lt"/>
                        <a:ea typeface="+mn-ea"/>
                        <a:cs typeface="+mn-cs"/>
                      </a:endParaRPr>
                    </a:p>
                  </a:txBody>
                  <a:tcPr marL="68580" marR="68580" marT="0" marB="0" anchor="ctr"/>
                </a:tc>
              </a:tr>
              <a:tr h="276495">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     (144)</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a:effectLst/>
                        </a:rPr>
                        <a:t>-</a:t>
                      </a:r>
                      <a:endParaRPr lang="en-US" sz="9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(144)</a:t>
                      </a:r>
                      <a:endParaRPr lang="en-US" sz="900" kern="1200" dirty="0">
                        <a:solidFill>
                          <a:schemeClr val="tx1"/>
                        </a:solidFill>
                        <a:effectLst/>
                        <a:latin typeface="+mn-lt"/>
                        <a:ea typeface="+mn-ea"/>
                        <a:cs typeface="+mn-cs"/>
                      </a:endParaRPr>
                    </a:p>
                  </a:txBody>
                  <a:tcPr marL="68580" marR="68580" marT="0" marB="0" anchor="ctr"/>
                </a:tc>
              </a:tr>
              <a:tr h="270456">
                <a:tc>
                  <a:txBody>
                    <a:bodyPr/>
                    <a:lstStyle/>
                    <a:p>
                      <a:pPr marL="0" marR="0" algn="ctr" defTabSz="914400" rtl="0" eaLnBrk="1" latinLnBrk="0" hangingPunct="1">
                        <a:spcBef>
                          <a:spcPts val="0"/>
                        </a:spcBef>
                        <a:spcAft>
                          <a:spcPts val="0"/>
                        </a:spcAft>
                      </a:pPr>
                      <a:r>
                        <a:rPr lang="en-US" sz="900" kern="1200" dirty="0">
                          <a:effectLst/>
                        </a:rPr>
                        <a:t>$</a:t>
                      </a:r>
                      <a:r>
                        <a:rPr lang="en-US" sz="900" kern="1200" dirty="0" smtClean="0">
                          <a:effectLst/>
                        </a:rPr>
                        <a:t>49,311</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$(8,586)</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$(10,166)</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  $30,559</a:t>
                      </a:r>
                      <a:endParaRPr lang="en-US" sz="900" kern="1200" dirty="0">
                        <a:solidFill>
                          <a:schemeClr val="tx1"/>
                        </a:solidFill>
                        <a:effectLst/>
                        <a:latin typeface="+mn-lt"/>
                        <a:ea typeface="+mn-ea"/>
                        <a:cs typeface="+mn-cs"/>
                      </a:endParaRPr>
                    </a:p>
                  </a:txBody>
                  <a:tcPr marL="68580" marR="68580" marT="0" marB="0" anchor="ctr"/>
                </a:tc>
              </a:tr>
            </a:tbl>
          </a:graphicData>
        </a:graphic>
      </p:graphicFrame>
      <p:sp>
        <p:nvSpPr>
          <p:cNvPr id="7" name="TextBox 6"/>
          <p:cNvSpPr txBox="1"/>
          <p:nvPr/>
        </p:nvSpPr>
        <p:spPr>
          <a:xfrm>
            <a:off x="381568" y="5885070"/>
            <a:ext cx="3559496" cy="246221"/>
          </a:xfrm>
          <a:prstGeom prst="rect">
            <a:avLst/>
          </a:prstGeom>
          <a:noFill/>
        </p:spPr>
        <p:txBody>
          <a:bodyPr wrap="square" rtlCol="0">
            <a:spAutoFit/>
          </a:bodyPr>
          <a:lstStyle/>
          <a:p>
            <a:r>
              <a:rPr lang="en-US" sz="1000" dirty="0" smtClean="0"/>
              <a:t>* Includes $15.8 million charge for AEC contract revisions</a:t>
            </a:r>
            <a:endParaRPr lang="en-US" sz="1000" dirty="0"/>
          </a:p>
        </p:txBody>
      </p:sp>
    </p:spTree>
    <p:extLst>
      <p:ext uri="{BB962C8B-B14F-4D97-AF65-F5344CB8AC3E}">
        <p14:creationId xmlns:p14="http://schemas.microsoft.com/office/powerpoint/2010/main" val="1146323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Income (GAAP) and Adjusted </a:t>
            </a:r>
            <a:br>
              <a:rPr lang="en-US" dirty="0"/>
            </a:br>
            <a:r>
              <a:rPr lang="en-US" dirty="0"/>
              <a:t>EBITDA (non-GAAP) by Segment</a:t>
            </a:r>
          </a:p>
        </p:txBody>
      </p:sp>
      <p:sp>
        <p:nvSpPr>
          <p:cNvPr id="4" name="Slide Number Placeholder 3"/>
          <p:cNvSpPr>
            <a:spLocks noGrp="1"/>
          </p:cNvSpPr>
          <p:nvPr>
            <p:ph type="sldNum" sz="quarter" idx="12"/>
          </p:nvPr>
        </p:nvSpPr>
        <p:spPr/>
        <p:txBody>
          <a:bodyPr/>
          <a:lstStyle/>
          <a:p>
            <a:fld id="{6055F179-E124-5F45-8E17-21E08BA97E80}" type="slidenum">
              <a:rPr lang="en-US" smtClean="0"/>
              <a:t>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215897059"/>
              </p:ext>
            </p:extLst>
          </p:nvPr>
        </p:nvGraphicFramePr>
        <p:xfrm>
          <a:off x="464795" y="1665222"/>
          <a:ext cx="5049607" cy="4044250"/>
        </p:xfrm>
        <a:graphic>
          <a:graphicData uri="http://schemas.openxmlformats.org/drawingml/2006/table">
            <a:tbl>
              <a:tblPr firstRow="1" firstCol="1" bandRow="1">
                <a:tableStyleId>{5C22544A-7EE6-4342-B048-85BDC9FD1C3A}</a:tableStyleId>
              </a:tblPr>
              <a:tblGrid>
                <a:gridCol w="2085474"/>
                <a:gridCol w="600193"/>
                <a:gridCol w="840315"/>
                <a:gridCol w="841622"/>
                <a:gridCol w="682003"/>
              </a:tblGrid>
              <a:tr h="379240">
                <a:tc>
                  <a:txBody>
                    <a:bodyPr/>
                    <a:lstStyle/>
                    <a:p>
                      <a:pPr marL="0" marR="0">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solidFill>
                      <a:srgbClr val="0053A1"/>
                    </a:solidFill>
                  </a:tcPr>
                </a:tc>
                <a:tc gridSpan="4">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000" dirty="0" smtClean="0">
                          <a:effectLst/>
                        </a:rPr>
                        <a:t>Six Months ended June 30, 2018</a:t>
                      </a:r>
                    </a:p>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solidFill>
                      <a:srgbClr val="0053A1"/>
                    </a:solidFill>
                  </a:tcPr>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r>
              <a:tr h="597759">
                <a:tc>
                  <a:txBody>
                    <a:bodyPr/>
                    <a:lstStyle/>
                    <a:p>
                      <a:pPr marL="0" marR="0">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spcBef>
                          <a:spcPts val="0"/>
                        </a:spcBef>
                        <a:spcAft>
                          <a:spcPts val="0"/>
                        </a:spcAft>
                        <a:tabLst>
                          <a:tab pos="2743200" algn="ctr"/>
                          <a:tab pos="5486400" algn="r"/>
                          <a:tab pos="457200" algn="l"/>
                          <a:tab pos="2743200" algn="ctr"/>
                          <a:tab pos="5486400" algn="r"/>
                        </a:tabLst>
                      </a:pPr>
                      <a:r>
                        <a:rPr lang="en-US" sz="900" dirty="0" smtClean="0">
                          <a:effectLst/>
                        </a:rPr>
                        <a:t>(</a:t>
                      </a:r>
                      <a:r>
                        <a:rPr lang="en-US" sz="900" dirty="0">
                          <a:effectLst/>
                        </a:rPr>
                        <a:t>in thousands)</a:t>
                      </a:r>
                      <a:endParaRPr lang="en-US" sz="900" dirty="0">
                        <a:effectLst/>
                        <a:latin typeface="Times New Roman" panose="02020603050405020304" pitchFamily="18" charset="0"/>
                        <a:ea typeface="Times New Roman" panose="02020603050405020304" pitchFamily="18" charset="0"/>
                      </a:endParaRPr>
                    </a:p>
                  </a:txBody>
                  <a:tcPr marL="51435" marR="51435" marT="0" marB="0">
                    <a:solidFill>
                      <a:srgbClr val="0053A1"/>
                    </a:solidFill>
                  </a:tcPr>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Machine </a:t>
                      </a:r>
                      <a:r>
                        <a:rPr lang="en-US" sz="900" dirty="0">
                          <a:effectLst/>
                        </a:rPr>
                        <a:t>Clothing</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Albany Engineered </a:t>
                      </a:r>
                      <a:r>
                        <a:rPr lang="en-US" sz="900" dirty="0" smtClean="0">
                          <a:effectLst/>
                        </a:rPr>
                        <a:t>Composites</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endParaRPr>
                    </a:p>
                    <a:p>
                      <a:pPr marL="0" marR="0" algn="ctr">
                        <a:spcBef>
                          <a:spcPts val="0"/>
                        </a:spcBef>
                        <a:spcAft>
                          <a:spcPts val="0"/>
                        </a:spcAft>
                        <a:tabLst>
                          <a:tab pos="2743200" algn="ctr"/>
                          <a:tab pos="5486400" algn="r"/>
                          <a:tab pos="457200" algn="l"/>
                          <a:tab pos="2743200" algn="ctr"/>
                          <a:tab pos="5486400" algn="r"/>
                        </a:tabLst>
                      </a:pPr>
                      <a:r>
                        <a:rPr lang="en-US" sz="900" dirty="0">
                          <a:effectLst/>
                        </a:rPr>
                        <a:t>Corporate expenses and other</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Total </a:t>
                      </a:r>
                      <a:r>
                        <a:rPr lang="en-US" sz="900" dirty="0">
                          <a:effectLst/>
                        </a:rPr>
                        <a:t>Company</a:t>
                      </a:r>
                      <a:endParaRPr lang="en-US" sz="900" dirty="0">
                        <a:effectLst/>
                        <a:latin typeface="Times New Roman" panose="02020603050405020304" pitchFamily="18" charset="0"/>
                        <a:ea typeface="Times New Roman" panose="02020603050405020304" pitchFamily="18" charset="0"/>
                      </a:endParaRPr>
                    </a:p>
                  </a:txBody>
                  <a:tcPr marL="51435" marR="51435" marT="0" marB="0"/>
                </a:tc>
              </a:tr>
              <a:tr h="274938">
                <a:tc>
                  <a:txBody>
                    <a:bodyPr/>
                    <a:lstStyle/>
                    <a:p>
                      <a:pPr marL="0" marR="0">
                        <a:spcBef>
                          <a:spcPts val="0"/>
                        </a:spcBef>
                        <a:spcAft>
                          <a:spcPts val="0"/>
                        </a:spcAft>
                      </a:pPr>
                      <a:r>
                        <a:rPr lang="en-US" sz="900" dirty="0">
                          <a:effectLst/>
                        </a:rPr>
                        <a:t>Operating income/(loss) (GAAP)</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53A1"/>
                    </a:solidFill>
                  </a:tcPr>
                </a:tc>
                <a:tc>
                  <a:txBody>
                    <a:bodyPr/>
                    <a:lstStyle/>
                    <a:p>
                      <a:pPr marL="0" marR="0" algn="ctr" defTabSz="914400" rtl="0" eaLnBrk="1" fontAlgn="ctr" latinLnBrk="0" hangingPunct="1">
                        <a:spcBef>
                          <a:spcPts val="0"/>
                        </a:spcBef>
                        <a:spcAft>
                          <a:spcPts val="0"/>
                        </a:spcAft>
                      </a:pPr>
                      <a:r>
                        <a:rPr lang="en-US" sz="900" kern="1200" dirty="0">
                          <a:solidFill>
                            <a:schemeClr val="dk1"/>
                          </a:solidFill>
                          <a:effectLst/>
                          <a:latin typeface="+mn-lt"/>
                          <a:ea typeface="+mn-ea"/>
                          <a:cs typeface="+mn-cs"/>
                        </a:rPr>
                        <a:t>$81,613 </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a:solidFill>
                            <a:schemeClr val="dk1"/>
                          </a:solidFill>
                          <a:effectLst/>
                          <a:latin typeface="+mn-lt"/>
                          <a:ea typeface="+mn-ea"/>
                          <a:cs typeface="+mn-cs"/>
                        </a:rPr>
                        <a:t>$6,366 </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smtClean="0">
                          <a:solidFill>
                            <a:schemeClr val="dk1"/>
                          </a:solidFill>
                          <a:effectLst/>
                          <a:latin typeface="+mn-lt"/>
                          <a:ea typeface="+mn-ea"/>
                          <a:cs typeface="+mn-cs"/>
                        </a:rPr>
                        <a:t>$(24,464</a:t>
                      </a:r>
                      <a:r>
                        <a:rPr lang="en-US" sz="900" kern="1200" dirty="0">
                          <a:solidFill>
                            <a:schemeClr val="dk1"/>
                          </a:solidFill>
                          <a:effectLst/>
                          <a:latin typeface="+mn-lt"/>
                          <a:ea typeface="+mn-ea"/>
                          <a:cs typeface="+mn-cs"/>
                        </a:rPr>
                        <a:t>)</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a:solidFill>
                            <a:schemeClr val="dk1"/>
                          </a:solidFill>
                          <a:effectLst/>
                          <a:latin typeface="+mn-lt"/>
                          <a:ea typeface="+mn-ea"/>
                          <a:cs typeface="+mn-cs"/>
                        </a:rPr>
                        <a:t>$63,515 </a:t>
                      </a:r>
                    </a:p>
                  </a:txBody>
                  <a:tcPr marL="6350" marR="6350" marT="6350" marB="0" anchor="ctr"/>
                </a:tc>
              </a:tr>
              <a:tr h="274938">
                <a:tc>
                  <a:txBody>
                    <a:bodyPr/>
                    <a:lstStyle/>
                    <a:p>
                      <a:pPr marL="0" marR="0">
                        <a:spcBef>
                          <a:spcPts val="0"/>
                        </a:spcBef>
                        <a:spcAft>
                          <a:spcPts val="0"/>
                        </a:spcAft>
                      </a:pPr>
                      <a:r>
                        <a:rPr lang="en-US" sz="900" dirty="0">
                          <a:effectLst/>
                        </a:rPr>
                        <a:t>Interest, taxes, other income/expense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53A1"/>
                    </a:solidFill>
                  </a:tcPr>
                </a:tc>
                <a:tc>
                  <a:txBody>
                    <a:bodyPr/>
                    <a:lstStyle/>
                    <a:p>
                      <a:pPr marL="0" marR="0" algn="ctr" defTabSz="914400" rtl="0" eaLnBrk="1" fontAlgn="ctr" latinLnBrk="0" hangingPunct="1">
                        <a:spcBef>
                          <a:spcPts val="0"/>
                        </a:spcBef>
                        <a:spcAft>
                          <a:spcPts val="0"/>
                        </a:spcAft>
                      </a:pPr>
                      <a:r>
                        <a:rPr lang="en-US" sz="900" kern="1200">
                          <a:solidFill>
                            <a:schemeClr val="dk1"/>
                          </a:solidFill>
                          <a:effectLst/>
                          <a:latin typeface="+mn-lt"/>
                          <a:ea typeface="+mn-ea"/>
                          <a:cs typeface="+mn-cs"/>
                        </a:rPr>
                        <a:t>-</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a:solidFill>
                            <a:schemeClr val="dk1"/>
                          </a:solidFill>
                          <a:effectLst/>
                          <a:latin typeface="+mn-lt"/>
                          <a:ea typeface="+mn-ea"/>
                          <a:cs typeface="+mn-cs"/>
                        </a:rPr>
                        <a:t>-</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a:solidFill>
                            <a:schemeClr val="dk1"/>
                          </a:solidFill>
                          <a:effectLst/>
                          <a:latin typeface="+mn-lt"/>
                          <a:ea typeface="+mn-ea"/>
                          <a:cs typeface="+mn-cs"/>
                        </a:rPr>
                        <a:t>(</a:t>
                      </a:r>
                      <a:r>
                        <a:rPr lang="en-US" sz="900" kern="1200" dirty="0" smtClean="0">
                          <a:solidFill>
                            <a:schemeClr val="dk1"/>
                          </a:solidFill>
                          <a:effectLst/>
                          <a:latin typeface="+mn-lt"/>
                          <a:ea typeface="+mn-ea"/>
                          <a:cs typeface="+mn-cs"/>
                        </a:rPr>
                        <a:t>22,727)</a:t>
                      </a:r>
                      <a:endParaRPr lang="en-US" sz="900" kern="1200" dirty="0">
                        <a:solidFill>
                          <a:schemeClr val="dk1"/>
                        </a:solidFill>
                        <a:effectLst/>
                        <a:latin typeface="+mn-lt"/>
                        <a:ea typeface="+mn-ea"/>
                        <a:cs typeface="+mn-cs"/>
                      </a:endParaRP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a:solidFill>
                            <a:schemeClr val="dk1"/>
                          </a:solidFill>
                          <a:effectLst/>
                          <a:latin typeface="+mn-lt"/>
                          <a:ea typeface="+mn-ea"/>
                          <a:cs typeface="+mn-cs"/>
                        </a:rPr>
                        <a:t>(</a:t>
                      </a:r>
                      <a:r>
                        <a:rPr lang="en-US" sz="900" kern="1200" dirty="0" smtClean="0">
                          <a:solidFill>
                            <a:schemeClr val="dk1"/>
                          </a:solidFill>
                          <a:effectLst/>
                          <a:latin typeface="+mn-lt"/>
                          <a:ea typeface="+mn-ea"/>
                          <a:cs typeface="+mn-cs"/>
                        </a:rPr>
                        <a:t>22,727)</a:t>
                      </a:r>
                      <a:endParaRPr lang="en-US" sz="900" kern="1200" dirty="0">
                        <a:solidFill>
                          <a:schemeClr val="dk1"/>
                        </a:solidFill>
                        <a:effectLst/>
                        <a:latin typeface="+mn-lt"/>
                        <a:ea typeface="+mn-ea"/>
                        <a:cs typeface="+mn-cs"/>
                      </a:endParaRPr>
                    </a:p>
                  </a:txBody>
                  <a:tcPr marL="6350" marR="6350" marT="6350" marB="0" anchor="ctr"/>
                </a:tc>
              </a:tr>
              <a:tr h="274938">
                <a:tc>
                  <a:txBody>
                    <a:bodyPr/>
                    <a:lstStyle/>
                    <a:p>
                      <a:pPr marL="0" marR="0">
                        <a:spcBef>
                          <a:spcPts val="0"/>
                        </a:spcBef>
                        <a:spcAft>
                          <a:spcPts val="0"/>
                        </a:spcAft>
                      </a:pPr>
                      <a:r>
                        <a:rPr lang="en-US" sz="900" dirty="0">
                          <a:effectLst/>
                        </a:rPr>
                        <a:t>Net income (GAAP)</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53A1"/>
                    </a:solidFill>
                  </a:tcPr>
                </a:tc>
                <a:tc>
                  <a:txBody>
                    <a:bodyPr/>
                    <a:lstStyle/>
                    <a:p>
                      <a:pPr marL="0" marR="0" algn="ctr" defTabSz="914400" rtl="0" eaLnBrk="1" fontAlgn="ctr" latinLnBrk="0" hangingPunct="1">
                        <a:spcBef>
                          <a:spcPts val="0"/>
                        </a:spcBef>
                        <a:spcAft>
                          <a:spcPts val="0"/>
                        </a:spcAft>
                      </a:pPr>
                      <a:r>
                        <a:rPr lang="en-US" sz="900" kern="1200">
                          <a:solidFill>
                            <a:schemeClr val="dk1"/>
                          </a:solidFill>
                          <a:effectLst/>
                          <a:latin typeface="+mn-lt"/>
                          <a:ea typeface="+mn-ea"/>
                          <a:cs typeface="+mn-cs"/>
                        </a:rPr>
                        <a:t>81,613</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a:solidFill>
                            <a:schemeClr val="dk1"/>
                          </a:solidFill>
                          <a:effectLst/>
                          <a:latin typeface="+mn-lt"/>
                          <a:ea typeface="+mn-ea"/>
                          <a:cs typeface="+mn-cs"/>
                        </a:rPr>
                        <a:t>6,366</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a:solidFill>
                            <a:schemeClr val="dk1"/>
                          </a:solidFill>
                          <a:effectLst/>
                          <a:latin typeface="+mn-lt"/>
                          <a:ea typeface="+mn-ea"/>
                          <a:cs typeface="+mn-cs"/>
                        </a:rPr>
                        <a:t>(</a:t>
                      </a:r>
                      <a:r>
                        <a:rPr lang="en-US" sz="900" kern="1200" dirty="0" smtClean="0">
                          <a:solidFill>
                            <a:schemeClr val="dk1"/>
                          </a:solidFill>
                          <a:effectLst/>
                          <a:latin typeface="+mn-lt"/>
                          <a:ea typeface="+mn-ea"/>
                          <a:cs typeface="+mn-cs"/>
                        </a:rPr>
                        <a:t>47,191)</a:t>
                      </a:r>
                      <a:endParaRPr lang="en-US" sz="900" kern="1200" dirty="0">
                        <a:solidFill>
                          <a:schemeClr val="dk1"/>
                        </a:solidFill>
                        <a:effectLst/>
                        <a:latin typeface="+mn-lt"/>
                        <a:ea typeface="+mn-ea"/>
                        <a:cs typeface="+mn-cs"/>
                      </a:endParaRP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a:solidFill>
                            <a:schemeClr val="dk1"/>
                          </a:solidFill>
                          <a:effectLst/>
                          <a:latin typeface="+mn-lt"/>
                          <a:ea typeface="+mn-ea"/>
                          <a:cs typeface="+mn-cs"/>
                        </a:rPr>
                        <a:t>40,788</a:t>
                      </a:r>
                    </a:p>
                  </a:txBody>
                  <a:tcPr marL="6350" marR="6350" marT="6350" marB="0" anchor="ctr"/>
                </a:tc>
              </a:tr>
              <a:tr h="274938">
                <a:tc>
                  <a:txBody>
                    <a:bodyPr/>
                    <a:lstStyle/>
                    <a:p>
                      <a:pPr marL="0" marR="0">
                        <a:spcBef>
                          <a:spcPts val="0"/>
                        </a:spcBef>
                        <a:spcAft>
                          <a:spcPts val="0"/>
                        </a:spcAft>
                      </a:pPr>
                      <a:r>
                        <a:rPr lang="en-US" sz="900" dirty="0">
                          <a:effectLst/>
                        </a:rPr>
                        <a:t>Interest expense, net </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defTabSz="914400" rtl="0" eaLnBrk="1" fontAlgn="ctr" latinLnBrk="0" hangingPunct="1">
                        <a:spcBef>
                          <a:spcPts val="0"/>
                        </a:spcBef>
                        <a:spcAft>
                          <a:spcPts val="0"/>
                        </a:spcAft>
                      </a:pPr>
                      <a:r>
                        <a:rPr lang="en-US" sz="900" kern="1200">
                          <a:solidFill>
                            <a:schemeClr val="dk1"/>
                          </a:solidFill>
                          <a:effectLst/>
                          <a:latin typeface="+mn-lt"/>
                          <a:ea typeface="+mn-ea"/>
                          <a:cs typeface="+mn-cs"/>
                        </a:rPr>
                        <a:t>-</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a:solidFill>
                            <a:schemeClr val="dk1"/>
                          </a:solidFill>
                          <a:effectLst/>
                          <a:latin typeface="+mn-lt"/>
                          <a:ea typeface="+mn-ea"/>
                          <a:cs typeface="+mn-cs"/>
                        </a:rPr>
                        <a:t>-</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a:solidFill>
                            <a:schemeClr val="dk1"/>
                          </a:solidFill>
                          <a:effectLst/>
                          <a:latin typeface="+mn-lt"/>
                          <a:ea typeface="+mn-ea"/>
                          <a:cs typeface="+mn-cs"/>
                        </a:rPr>
                        <a:t>8,909</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a:solidFill>
                            <a:schemeClr val="dk1"/>
                          </a:solidFill>
                          <a:effectLst/>
                          <a:latin typeface="+mn-lt"/>
                          <a:ea typeface="+mn-ea"/>
                          <a:cs typeface="+mn-cs"/>
                        </a:rPr>
                        <a:t>8,909</a:t>
                      </a:r>
                    </a:p>
                  </a:txBody>
                  <a:tcPr marL="6350" marR="6350" marT="6350" marB="0" anchor="ctr"/>
                </a:tc>
              </a:tr>
              <a:tr h="274938">
                <a:tc>
                  <a:txBody>
                    <a:bodyPr/>
                    <a:lstStyle/>
                    <a:p>
                      <a:pPr marL="0" marR="0">
                        <a:spcBef>
                          <a:spcPts val="0"/>
                        </a:spcBef>
                        <a:spcAft>
                          <a:spcPts val="0"/>
                        </a:spcAft>
                      </a:pPr>
                      <a:r>
                        <a:rPr lang="en-US" sz="900" dirty="0">
                          <a:effectLst/>
                        </a:rPr>
                        <a:t>Income tax </a:t>
                      </a:r>
                      <a:r>
                        <a:rPr lang="en-US" sz="900" dirty="0" smtClean="0">
                          <a:effectLst/>
                        </a:rPr>
                        <a:t>expense</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defTabSz="914400" rtl="0" eaLnBrk="1" fontAlgn="ctr" latinLnBrk="0" hangingPunct="1">
                        <a:spcBef>
                          <a:spcPts val="0"/>
                        </a:spcBef>
                        <a:spcAft>
                          <a:spcPts val="0"/>
                        </a:spcAft>
                      </a:pPr>
                      <a:r>
                        <a:rPr lang="en-US" sz="900" kern="1200">
                          <a:solidFill>
                            <a:schemeClr val="dk1"/>
                          </a:solidFill>
                          <a:effectLst/>
                          <a:latin typeface="+mn-lt"/>
                          <a:ea typeface="+mn-ea"/>
                          <a:cs typeface="+mn-cs"/>
                        </a:rPr>
                        <a:t>-</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a:solidFill>
                            <a:schemeClr val="dk1"/>
                          </a:solidFill>
                          <a:effectLst/>
                          <a:latin typeface="+mn-lt"/>
                          <a:ea typeface="+mn-ea"/>
                          <a:cs typeface="+mn-cs"/>
                        </a:rPr>
                        <a:t>-</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a:solidFill>
                            <a:schemeClr val="dk1"/>
                          </a:solidFill>
                          <a:effectLst/>
                          <a:latin typeface="+mn-lt"/>
                          <a:ea typeface="+mn-ea"/>
                          <a:cs typeface="+mn-cs"/>
                        </a:rPr>
                        <a:t>11,640</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a:solidFill>
                            <a:schemeClr val="dk1"/>
                          </a:solidFill>
                          <a:effectLst/>
                          <a:latin typeface="+mn-lt"/>
                          <a:ea typeface="+mn-ea"/>
                          <a:cs typeface="+mn-cs"/>
                        </a:rPr>
                        <a:t>11,640</a:t>
                      </a:r>
                    </a:p>
                  </a:txBody>
                  <a:tcPr marL="6350" marR="6350" marT="6350" marB="0" anchor="ctr"/>
                </a:tc>
              </a:tr>
              <a:tr h="274938">
                <a:tc>
                  <a:txBody>
                    <a:bodyPr/>
                    <a:lstStyle/>
                    <a:p>
                      <a:pPr marL="0" marR="0">
                        <a:spcBef>
                          <a:spcPts val="0"/>
                        </a:spcBef>
                        <a:spcAft>
                          <a:spcPts val="0"/>
                        </a:spcAft>
                      </a:pPr>
                      <a:r>
                        <a:rPr lang="en-US" sz="900" dirty="0">
                          <a:effectLst/>
                        </a:rPr>
                        <a:t>Depreciation and amortization</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defTabSz="914400" rtl="0" eaLnBrk="1" fontAlgn="ctr" latinLnBrk="0" hangingPunct="1">
                        <a:spcBef>
                          <a:spcPts val="0"/>
                        </a:spcBef>
                        <a:spcAft>
                          <a:spcPts val="0"/>
                        </a:spcAft>
                      </a:pPr>
                      <a:r>
                        <a:rPr lang="en-US" sz="900" kern="1200">
                          <a:solidFill>
                            <a:schemeClr val="dk1"/>
                          </a:solidFill>
                          <a:effectLst/>
                          <a:latin typeface="+mn-lt"/>
                          <a:ea typeface="+mn-ea"/>
                          <a:cs typeface="+mn-cs"/>
                        </a:rPr>
                        <a:t>16,544</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a:solidFill>
                            <a:schemeClr val="dk1"/>
                          </a:solidFill>
                          <a:effectLst/>
                          <a:latin typeface="+mn-lt"/>
                          <a:ea typeface="+mn-ea"/>
                          <a:cs typeface="+mn-cs"/>
                        </a:rPr>
                        <a:t>21,404</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a:solidFill>
                            <a:schemeClr val="dk1"/>
                          </a:solidFill>
                          <a:effectLst/>
                          <a:latin typeface="+mn-lt"/>
                          <a:ea typeface="+mn-ea"/>
                          <a:cs typeface="+mn-cs"/>
                        </a:rPr>
                        <a:t>2,673</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a:solidFill>
                            <a:schemeClr val="dk1"/>
                          </a:solidFill>
                          <a:effectLst/>
                          <a:latin typeface="+mn-lt"/>
                          <a:ea typeface="+mn-ea"/>
                          <a:cs typeface="+mn-cs"/>
                        </a:rPr>
                        <a:t>40,621</a:t>
                      </a:r>
                    </a:p>
                  </a:txBody>
                  <a:tcPr marL="6350" marR="6350" marT="6350" marB="0" anchor="ctr"/>
                </a:tc>
              </a:tr>
              <a:tr h="274938">
                <a:tc>
                  <a:txBody>
                    <a:bodyPr/>
                    <a:lstStyle/>
                    <a:p>
                      <a:pPr marL="0" marR="0">
                        <a:spcBef>
                          <a:spcPts val="0"/>
                        </a:spcBef>
                        <a:spcAft>
                          <a:spcPts val="0"/>
                        </a:spcAft>
                      </a:pPr>
                      <a:r>
                        <a:rPr lang="en-US" sz="900" dirty="0">
                          <a:effectLst/>
                        </a:rPr>
                        <a:t>EBITDA </a:t>
                      </a:r>
                      <a:r>
                        <a:rPr lang="en-US" sz="900" dirty="0" smtClean="0">
                          <a:effectLst/>
                        </a:rPr>
                        <a:t>(non-GAAP)</a:t>
                      </a:r>
                      <a:endParaRPr lang="en-US" sz="900" b="1"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defTabSz="914400" rtl="0" eaLnBrk="1" fontAlgn="ctr" latinLnBrk="0" hangingPunct="1">
                        <a:spcBef>
                          <a:spcPts val="0"/>
                        </a:spcBef>
                        <a:spcAft>
                          <a:spcPts val="0"/>
                        </a:spcAft>
                      </a:pPr>
                      <a:r>
                        <a:rPr lang="en-US" sz="900" kern="1200">
                          <a:solidFill>
                            <a:schemeClr val="dk1"/>
                          </a:solidFill>
                          <a:effectLst/>
                          <a:latin typeface="+mn-lt"/>
                          <a:ea typeface="+mn-ea"/>
                          <a:cs typeface="+mn-cs"/>
                        </a:rPr>
                        <a:t>98,157</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a:solidFill>
                            <a:schemeClr val="dk1"/>
                          </a:solidFill>
                          <a:effectLst/>
                          <a:latin typeface="+mn-lt"/>
                          <a:ea typeface="+mn-ea"/>
                          <a:cs typeface="+mn-cs"/>
                        </a:rPr>
                        <a:t>27,770</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a:solidFill>
                            <a:schemeClr val="dk1"/>
                          </a:solidFill>
                          <a:effectLst/>
                          <a:latin typeface="+mn-lt"/>
                          <a:ea typeface="+mn-ea"/>
                          <a:cs typeface="+mn-cs"/>
                        </a:rPr>
                        <a:t>(</a:t>
                      </a:r>
                      <a:r>
                        <a:rPr lang="en-US" sz="900" kern="1200" dirty="0" smtClean="0">
                          <a:solidFill>
                            <a:schemeClr val="dk1"/>
                          </a:solidFill>
                          <a:effectLst/>
                          <a:latin typeface="+mn-lt"/>
                          <a:ea typeface="+mn-ea"/>
                          <a:cs typeface="+mn-cs"/>
                        </a:rPr>
                        <a:t>23,969)</a:t>
                      </a:r>
                      <a:endParaRPr lang="en-US" sz="900" kern="1200" dirty="0">
                        <a:solidFill>
                          <a:schemeClr val="dk1"/>
                        </a:solidFill>
                        <a:effectLst/>
                        <a:latin typeface="+mn-lt"/>
                        <a:ea typeface="+mn-ea"/>
                        <a:cs typeface="+mn-cs"/>
                      </a:endParaRP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a:solidFill>
                            <a:schemeClr val="dk1"/>
                          </a:solidFill>
                          <a:effectLst/>
                          <a:latin typeface="+mn-lt"/>
                          <a:ea typeface="+mn-ea"/>
                          <a:cs typeface="+mn-cs"/>
                        </a:rPr>
                        <a:t>101,958</a:t>
                      </a:r>
                    </a:p>
                  </a:txBody>
                  <a:tcPr marL="6350" marR="6350" marT="6350" marB="0" anchor="ctr"/>
                </a:tc>
              </a:tr>
              <a:tr h="274938">
                <a:tc>
                  <a:txBody>
                    <a:bodyPr/>
                    <a:lstStyle/>
                    <a:p>
                      <a:pPr marL="0" marR="0">
                        <a:spcBef>
                          <a:spcPts val="0"/>
                        </a:spcBef>
                        <a:spcAft>
                          <a:spcPts val="0"/>
                        </a:spcAft>
                      </a:pPr>
                      <a:r>
                        <a:rPr lang="en-US" sz="900" dirty="0">
                          <a:effectLst/>
                        </a:rPr>
                        <a:t>Restructuring </a:t>
                      </a:r>
                      <a:r>
                        <a:rPr lang="en-US" sz="900" dirty="0" smtClean="0">
                          <a:effectLst/>
                        </a:rPr>
                        <a:t>expenses, </a:t>
                      </a:r>
                      <a:r>
                        <a:rPr lang="en-US" sz="900" dirty="0">
                          <a:effectLst/>
                        </a:rPr>
                        <a:t>net</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defTabSz="914400" rtl="0" eaLnBrk="1" fontAlgn="ctr" latinLnBrk="0" hangingPunct="1">
                        <a:spcBef>
                          <a:spcPts val="0"/>
                        </a:spcBef>
                        <a:spcAft>
                          <a:spcPts val="0"/>
                        </a:spcAft>
                      </a:pPr>
                      <a:r>
                        <a:rPr lang="en-US" sz="900" kern="1200">
                          <a:solidFill>
                            <a:schemeClr val="dk1"/>
                          </a:solidFill>
                          <a:effectLst/>
                          <a:latin typeface="+mn-lt"/>
                          <a:ea typeface="+mn-ea"/>
                          <a:cs typeface="+mn-cs"/>
                        </a:rPr>
                        <a:t>10,152</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a:solidFill>
                            <a:schemeClr val="dk1"/>
                          </a:solidFill>
                          <a:effectLst/>
                          <a:latin typeface="+mn-lt"/>
                          <a:ea typeface="+mn-ea"/>
                          <a:cs typeface="+mn-cs"/>
                        </a:rPr>
                        <a:t>779</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a:solidFill>
                            <a:schemeClr val="dk1"/>
                          </a:solidFill>
                          <a:effectLst/>
                          <a:latin typeface="+mn-lt"/>
                          <a:ea typeface="+mn-ea"/>
                          <a:cs typeface="+mn-cs"/>
                        </a:rPr>
                        <a:t>231</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a:solidFill>
                            <a:schemeClr val="dk1"/>
                          </a:solidFill>
                          <a:effectLst/>
                          <a:latin typeface="+mn-lt"/>
                          <a:ea typeface="+mn-ea"/>
                          <a:cs typeface="+mn-cs"/>
                        </a:rPr>
                        <a:t>11,162</a:t>
                      </a:r>
                    </a:p>
                  </a:txBody>
                  <a:tcPr marL="6350" marR="6350" marT="6350" marB="0" anchor="ctr"/>
                </a:tc>
              </a:tr>
              <a:tr h="276317">
                <a:tc>
                  <a:txBody>
                    <a:bodyPr/>
                    <a:lstStyle/>
                    <a:p>
                      <a:pPr marL="0" marR="0">
                        <a:spcBef>
                          <a:spcPts val="0"/>
                        </a:spcBef>
                        <a:spcAft>
                          <a:spcPts val="0"/>
                        </a:spcAft>
                      </a:pPr>
                      <a:r>
                        <a:rPr lang="en-US" sz="900" dirty="0">
                          <a:effectLst/>
                        </a:rPr>
                        <a:t>Foreign currency revaluation </a:t>
                      </a:r>
                      <a:r>
                        <a:rPr lang="en-US" sz="900" dirty="0" smtClean="0">
                          <a:effectLst/>
                        </a:rPr>
                        <a:t>(gains)/losses</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defTabSz="914400" rtl="0" eaLnBrk="1" fontAlgn="ctr" latinLnBrk="0" hangingPunct="1">
                        <a:spcBef>
                          <a:spcPts val="0"/>
                        </a:spcBef>
                        <a:spcAft>
                          <a:spcPts val="0"/>
                        </a:spcAft>
                      </a:pPr>
                      <a:r>
                        <a:rPr lang="en-US" sz="900" kern="1200" dirty="0">
                          <a:solidFill>
                            <a:schemeClr val="dk1"/>
                          </a:solidFill>
                          <a:effectLst/>
                          <a:latin typeface="+mn-lt"/>
                          <a:ea typeface="+mn-ea"/>
                          <a:cs typeface="+mn-cs"/>
                        </a:rPr>
                        <a:t>(</a:t>
                      </a:r>
                      <a:r>
                        <a:rPr lang="en-US" sz="900" kern="1200" dirty="0" smtClean="0">
                          <a:solidFill>
                            <a:schemeClr val="dk1"/>
                          </a:solidFill>
                          <a:effectLst/>
                          <a:latin typeface="+mn-lt"/>
                          <a:ea typeface="+mn-ea"/>
                          <a:cs typeface="+mn-cs"/>
                        </a:rPr>
                        <a:t>813)</a:t>
                      </a:r>
                      <a:endParaRPr lang="en-US" sz="900" kern="1200" dirty="0">
                        <a:solidFill>
                          <a:schemeClr val="dk1"/>
                        </a:solidFill>
                        <a:effectLst/>
                        <a:latin typeface="+mn-lt"/>
                        <a:ea typeface="+mn-ea"/>
                        <a:cs typeface="+mn-cs"/>
                      </a:endParaRP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a:solidFill>
                            <a:schemeClr val="dk1"/>
                          </a:solidFill>
                          <a:effectLst/>
                          <a:latin typeface="+mn-lt"/>
                          <a:ea typeface="+mn-ea"/>
                          <a:cs typeface="+mn-cs"/>
                        </a:rPr>
                        <a:t>301</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a:solidFill>
                            <a:schemeClr val="dk1"/>
                          </a:solidFill>
                          <a:effectLst/>
                          <a:latin typeface="+mn-lt"/>
                          <a:ea typeface="+mn-ea"/>
                          <a:cs typeface="+mn-cs"/>
                        </a:rPr>
                        <a:t>499</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smtClean="0">
                          <a:solidFill>
                            <a:schemeClr val="dk1"/>
                          </a:solidFill>
                          <a:effectLst/>
                          <a:latin typeface="+mn-lt"/>
                          <a:ea typeface="+mn-ea"/>
                          <a:cs typeface="+mn-cs"/>
                        </a:rPr>
                        <a:t>    (13)</a:t>
                      </a:r>
                      <a:endParaRPr lang="en-US" sz="900" kern="1200" dirty="0">
                        <a:solidFill>
                          <a:schemeClr val="dk1"/>
                        </a:solidFill>
                        <a:effectLst/>
                        <a:latin typeface="+mn-lt"/>
                        <a:ea typeface="+mn-ea"/>
                        <a:cs typeface="+mn-cs"/>
                      </a:endParaRPr>
                    </a:p>
                  </a:txBody>
                  <a:tcPr marL="6350" marR="6350" marT="6350" marB="0" anchor="ctr"/>
                </a:tc>
              </a:tr>
              <a:tr h="258861">
                <a:tc>
                  <a:txBody>
                    <a:bodyPr/>
                    <a:lstStyle/>
                    <a:p>
                      <a:pPr marL="0" marR="0">
                        <a:spcBef>
                          <a:spcPts val="0"/>
                        </a:spcBef>
                        <a:spcAft>
                          <a:spcPts val="0"/>
                        </a:spcAft>
                      </a:pPr>
                      <a:r>
                        <a:rPr lang="en-US" sz="900" dirty="0">
                          <a:effectLst/>
                        </a:rPr>
                        <a:t>Pretax </a:t>
                      </a:r>
                      <a:r>
                        <a:rPr lang="en-US" sz="900" dirty="0" smtClean="0">
                          <a:effectLst/>
                        </a:rPr>
                        <a:t>(income)/loss </a:t>
                      </a:r>
                      <a:r>
                        <a:rPr lang="en-US" sz="900" dirty="0">
                          <a:effectLst/>
                        </a:rPr>
                        <a:t>attributable to </a:t>
                      </a:r>
                      <a:r>
                        <a:rPr lang="en-US" sz="900" dirty="0" smtClean="0">
                          <a:effectLst/>
                        </a:rPr>
                        <a:t>non-controlling </a:t>
                      </a:r>
                      <a:r>
                        <a:rPr lang="en-US" sz="900" dirty="0">
                          <a:effectLst/>
                        </a:rPr>
                        <a:t>interest in ASC</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defTabSz="914400" rtl="0" eaLnBrk="1" fontAlgn="ctr" latinLnBrk="0" hangingPunct="1">
                        <a:spcBef>
                          <a:spcPts val="0"/>
                        </a:spcBef>
                        <a:spcAft>
                          <a:spcPts val="0"/>
                        </a:spcAft>
                      </a:pPr>
                      <a:r>
                        <a:rPr lang="en-US" sz="900" kern="1200">
                          <a:solidFill>
                            <a:schemeClr val="dk1"/>
                          </a:solidFill>
                          <a:effectLst/>
                          <a:latin typeface="+mn-lt"/>
                          <a:ea typeface="+mn-ea"/>
                          <a:cs typeface="+mn-cs"/>
                        </a:rPr>
                        <a:t>-</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a:solidFill>
                            <a:schemeClr val="dk1"/>
                          </a:solidFill>
                          <a:effectLst/>
                          <a:latin typeface="+mn-lt"/>
                          <a:ea typeface="+mn-ea"/>
                          <a:cs typeface="+mn-cs"/>
                        </a:rPr>
                        <a:t>(</a:t>
                      </a:r>
                      <a:r>
                        <a:rPr lang="en-US" sz="900" kern="1200" dirty="0" smtClean="0">
                          <a:solidFill>
                            <a:schemeClr val="dk1"/>
                          </a:solidFill>
                          <a:effectLst/>
                          <a:latin typeface="+mn-lt"/>
                          <a:ea typeface="+mn-ea"/>
                          <a:cs typeface="+mn-cs"/>
                        </a:rPr>
                        <a:t>222)</a:t>
                      </a:r>
                      <a:endParaRPr lang="en-US" sz="900" kern="1200" dirty="0">
                        <a:solidFill>
                          <a:schemeClr val="dk1"/>
                        </a:solidFill>
                        <a:effectLst/>
                        <a:latin typeface="+mn-lt"/>
                        <a:ea typeface="+mn-ea"/>
                        <a:cs typeface="+mn-cs"/>
                      </a:endParaRP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a:solidFill>
                            <a:schemeClr val="dk1"/>
                          </a:solidFill>
                          <a:effectLst/>
                          <a:latin typeface="+mn-lt"/>
                          <a:ea typeface="+mn-ea"/>
                          <a:cs typeface="+mn-cs"/>
                        </a:rPr>
                        <a:t>-</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smtClean="0">
                          <a:solidFill>
                            <a:schemeClr val="dk1"/>
                          </a:solidFill>
                          <a:effectLst/>
                          <a:latin typeface="+mn-lt"/>
                          <a:ea typeface="+mn-ea"/>
                          <a:cs typeface="+mn-cs"/>
                        </a:rPr>
                        <a:t>  (222)</a:t>
                      </a:r>
                      <a:endParaRPr lang="en-US" sz="900" kern="1200" dirty="0">
                        <a:solidFill>
                          <a:schemeClr val="dk1"/>
                        </a:solidFill>
                        <a:effectLst/>
                        <a:latin typeface="+mn-lt"/>
                        <a:ea typeface="+mn-ea"/>
                        <a:cs typeface="+mn-cs"/>
                      </a:endParaRPr>
                    </a:p>
                  </a:txBody>
                  <a:tcPr marL="6350" marR="6350" marT="6350" marB="0" anchor="ctr"/>
                </a:tc>
              </a:tr>
              <a:tr h="269630">
                <a:tc>
                  <a:txBody>
                    <a:bodyPr/>
                    <a:lstStyle/>
                    <a:p>
                      <a:pPr marL="0" marR="0">
                        <a:spcBef>
                          <a:spcPts val="0"/>
                        </a:spcBef>
                        <a:spcAft>
                          <a:spcPts val="0"/>
                        </a:spcAft>
                      </a:pPr>
                      <a:r>
                        <a:rPr lang="en-US" sz="900" dirty="0">
                          <a:effectLst/>
                        </a:rPr>
                        <a:t>Adjusted </a:t>
                      </a:r>
                      <a:r>
                        <a:rPr lang="en-US" sz="900" dirty="0" smtClean="0">
                          <a:effectLst/>
                        </a:rPr>
                        <a:t>EBITDA (non-GAAP)</a:t>
                      </a:r>
                      <a:endParaRPr lang="en-US" sz="900" b="1"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defTabSz="914400" rtl="0" eaLnBrk="1" fontAlgn="ctr" latinLnBrk="0" hangingPunct="1">
                        <a:spcBef>
                          <a:spcPts val="0"/>
                        </a:spcBef>
                        <a:spcAft>
                          <a:spcPts val="0"/>
                        </a:spcAft>
                      </a:pPr>
                      <a:r>
                        <a:rPr lang="en-US" sz="900" kern="1200">
                          <a:solidFill>
                            <a:schemeClr val="dk1"/>
                          </a:solidFill>
                          <a:effectLst/>
                          <a:latin typeface="+mn-lt"/>
                          <a:ea typeface="+mn-ea"/>
                          <a:cs typeface="+mn-cs"/>
                        </a:rPr>
                        <a:t>$107,496 </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a:solidFill>
                            <a:schemeClr val="dk1"/>
                          </a:solidFill>
                          <a:effectLst/>
                          <a:latin typeface="+mn-lt"/>
                          <a:ea typeface="+mn-ea"/>
                          <a:cs typeface="+mn-cs"/>
                        </a:rPr>
                        <a:t>$28,628 </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smtClean="0">
                          <a:solidFill>
                            <a:schemeClr val="dk1"/>
                          </a:solidFill>
                          <a:effectLst/>
                          <a:latin typeface="+mn-lt"/>
                          <a:ea typeface="+mn-ea"/>
                          <a:cs typeface="+mn-cs"/>
                        </a:rPr>
                        <a:t>$(23,239</a:t>
                      </a:r>
                      <a:r>
                        <a:rPr lang="en-US" sz="900" kern="1200" dirty="0">
                          <a:solidFill>
                            <a:schemeClr val="dk1"/>
                          </a:solidFill>
                          <a:effectLst/>
                          <a:latin typeface="+mn-lt"/>
                          <a:ea typeface="+mn-ea"/>
                          <a:cs typeface="+mn-cs"/>
                        </a:rPr>
                        <a:t>)</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a:solidFill>
                            <a:schemeClr val="dk1"/>
                          </a:solidFill>
                          <a:effectLst/>
                          <a:latin typeface="+mn-lt"/>
                          <a:ea typeface="+mn-ea"/>
                          <a:cs typeface="+mn-cs"/>
                        </a:rPr>
                        <a:t>$112,885 </a:t>
                      </a:r>
                    </a:p>
                  </a:txBody>
                  <a:tcPr marL="6350" marR="6350" marT="6350"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282100766"/>
              </p:ext>
            </p:extLst>
          </p:nvPr>
        </p:nvGraphicFramePr>
        <p:xfrm>
          <a:off x="5521997" y="1662770"/>
          <a:ext cx="2994330" cy="4046702"/>
        </p:xfrm>
        <a:graphic>
          <a:graphicData uri="http://schemas.openxmlformats.org/drawingml/2006/table">
            <a:tbl>
              <a:tblPr firstRow="1" bandRow="1">
                <a:tableStyleId>{5C22544A-7EE6-4342-B048-85BDC9FD1C3A}</a:tableStyleId>
              </a:tblPr>
              <a:tblGrid>
                <a:gridCol w="757601"/>
                <a:gridCol w="800893"/>
                <a:gridCol w="707095"/>
                <a:gridCol w="728741"/>
              </a:tblGrid>
              <a:tr h="426720">
                <a:tc gridSpan="4">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000" dirty="0" smtClean="0">
                          <a:effectLst/>
                        </a:rPr>
                        <a:t>Six Months ended June 30, 2017</a:t>
                      </a:r>
                    </a:p>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solidFill>
                      <a:srgbClr val="0053A1"/>
                    </a:solidFill>
                  </a:tcPr>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r>
              <a:tr h="595318">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Machine </a:t>
                      </a:r>
                      <a:r>
                        <a:rPr lang="en-US" sz="900" dirty="0">
                          <a:effectLst/>
                        </a:rPr>
                        <a:t>Clothing</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Albany Engineered </a:t>
                      </a:r>
                      <a:r>
                        <a:rPr lang="en-US" sz="900" dirty="0" smtClean="0">
                          <a:effectLst/>
                        </a:rPr>
                        <a:t>Composites *</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Corporate expenses and other</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Total Company</a:t>
                      </a:r>
                      <a:endParaRPr lang="en-US" sz="900" dirty="0">
                        <a:effectLst/>
                        <a:latin typeface="Times New Roman" panose="02020603050405020304" pitchFamily="18" charset="0"/>
                        <a:ea typeface="Times New Roman" panose="02020603050405020304" pitchFamily="18" charset="0"/>
                      </a:endParaRPr>
                    </a:p>
                  </a:txBody>
                  <a:tcPr marL="51435" marR="51435" marT="0" marB="0"/>
                </a:tc>
              </a:tr>
              <a:tr h="283028">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$76,688</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$(22,942)</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$(21,213)</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$32,533</a:t>
                      </a:r>
                      <a:endParaRPr lang="en-US" sz="900" kern="1200" dirty="0">
                        <a:solidFill>
                          <a:schemeClr val="tx1"/>
                        </a:solidFill>
                        <a:effectLst/>
                        <a:latin typeface="+mn-lt"/>
                        <a:ea typeface="+mn-ea"/>
                        <a:cs typeface="+mn-cs"/>
                      </a:endParaRPr>
                    </a:p>
                  </a:txBody>
                  <a:tcPr marL="68580" marR="68580" marT="0" marB="0" anchor="ctr"/>
                </a:tc>
              </a:tr>
              <a:tr h="269507">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   (20,326)</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(20,326)</a:t>
                      </a:r>
                      <a:endParaRPr lang="en-US" sz="900" kern="1200" dirty="0">
                        <a:solidFill>
                          <a:schemeClr val="tx1"/>
                        </a:solidFill>
                        <a:effectLst/>
                        <a:latin typeface="+mn-lt"/>
                        <a:ea typeface="+mn-ea"/>
                        <a:cs typeface="+mn-cs"/>
                      </a:endParaRPr>
                    </a:p>
                  </a:txBody>
                  <a:tcPr marL="68580" marR="68580" marT="0" marB="0" anchor="ctr"/>
                </a:tc>
              </a:tr>
              <a:tr h="274779">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76,688</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(22,942)</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(41,539)</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 12,207</a:t>
                      </a:r>
                      <a:endParaRPr lang="en-US" sz="900" kern="1200" dirty="0">
                        <a:solidFill>
                          <a:schemeClr val="tx1"/>
                        </a:solidFill>
                        <a:effectLst/>
                        <a:latin typeface="+mn-lt"/>
                        <a:ea typeface="+mn-ea"/>
                        <a:cs typeface="+mn-cs"/>
                      </a:endParaRPr>
                    </a:p>
                  </a:txBody>
                  <a:tcPr marL="68580" marR="68580" marT="0" marB="0" anchor="ctr"/>
                </a:tc>
              </a:tr>
              <a:tr h="277969">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8,613</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    8,613</a:t>
                      </a:r>
                      <a:endParaRPr lang="en-US" sz="900" kern="1200" dirty="0">
                        <a:solidFill>
                          <a:schemeClr val="tx1"/>
                        </a:solidFill>
                        <a:effectLst/>
                        <a:latin typeface="+mn-lt"/>
                        <a:ea typeface="+mn-ea"/>
                        <a:cs typeface="+mn-cs"/>
                      </a:endParaRPr>
                    </a:p>
                  </a:txBody>
                  <a:tcPr marL="68580" marR="68580" marT="0" marB="0" anchor="ctr"/>
                </a:tc>
              </a:tr>
              <a:tr h="274749">
                <a:tc>
                  <a:txBody>
                    <a:bodyPr/>
                    <a:lstStyle/>
                    <a:p>
                      <a:pPr marL="0" marR="0" algn="ctr" defTabSz="914400" rtl="0" eaLnBrk="1" latinLnBrk="0" hangingPunct="1">
                        <a:spcBef>
                          <a:spcPts val="0"/>
                        </a:spcBef>
                        <a:spcAft>
                          <a:spcPts val="0"/>
                        </a:spcAft>
                      </a:pPr>
                      <a:r>
                        <a:rPr lang="en-US" sz="900" kern="1200">
                          <a:effectLst/>
                        </a:rPr>
                        <a:t>-</a:t>
                      </a:r>
                      <a:endParaRPr lang="en-US" sz="900" kern="120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8,329</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     8,329</a:t>
                      </a:r>
                      <a:endParaRPr lang="en-US" sz="900" kern="1200" dirty="0">
                        <a:solidFill>
                          <a:schemeClr val="tx1"/>
                        </a:solidFill>
                        <a:effectLst/>
                        <a:latin typeface="+mn-lt"/>
                        <a:ea typeface="+mn-ea"/>
                        <a:cs typeface="+mn-cs"/>
                      </a:endParaRPr>
                    </a:p>
                  </a:txBody>
                  <a:tcPr marL="68580" marR="68580" marT="0" marB="0" anchor="ctr"/>
                </a:tc>
              </a:tr>
              <a:tr h="273453">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16,718</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16,022</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2,386</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    35,126</a:t>
                      </a:r>
                      <a:endParaRPr lang="en-US" sz="900" kern="1200" dirty="0">
                        <a:solidFill>
                          <a:schemeClr val="tx1"/>
                        </a:solidFill>
                        <a:effectLst/>
                        <a:latin typeface="+mn-lt"/>
                        <a:ea typeface="+mn-ea"/>
                        <a:cs typeface="+mn-cs"/>
                      </a:endParaRPr>
                    </a:p>
                  </a:txBody>
                  <a:tcPr marL="68580" marR="68580" marT="0" marB="0" anchor="ctr"/>
                </a:tc>
              </a:tr>
              <a:tr h="274499">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93,406</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(6,920)</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(22,211)</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    64,275</a:t>
                      </a:r>
                      <a:endParaRPr lang="en-US" sz="900" kern="1200" dirty="0">
                        <a:solidFill>
                          <a:schemeClr val="tx1"/>
                        </a:solidFill>
                        <a:effectLst/>
                        <a:latin typeface="+mn-lt"/>
                        <a:ea typeface="+mn-ea"/>
                        <a:cs typeface="+mn-cs"/>
                      </a:endParaRPr>
                    </a:p>
                  </a:txBody>
                  <a:tcPr marL="68580" marR="68580" marT="0" marB="0" anchor="ctr"/>
                </a:tc>
              </a:tr>
              <a:tr h="277586">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916</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    3,801</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      -</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      4,717</a:t>
                      </a:r>
                      <a:endParaRPr lang="en-US" sz="900" kern="1200" dirty="0">
                        <a:solidFill>
                          <a:schemeClr val="tx1"/>
                        </a:solidFill>
                        <a:effectLst/>
                        <a:latin typeface="+mn-lt"/>
                        <a:ea typeface="+mn-ea"/>
                        <a:cs typeface="+mn-cs"/>
                      </a:endParaRPr>
                    </a:p>
                  </a:txBody>
                  <a:tcPr marL="68580" marR="68580" marT="0" marB="0" anchor="ctr"/>
                </a:tc>
              </a:tr>
              <a:tr h="272143">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3,313</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34</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2,052</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5,399</a:t>
                      </a:r>
                      <a:endParaRPr lang="en-US" sz="900" kern="1200" dirty="0">
                        <a:solidFill>
                          <a:schemeClr val="tx1"/>
                        </a:solidFill>
                        <a:effectLst/>
                        <a:latin typeface="+mn-lt"/>
                        <a:ea typeface="+mn-ea"/>
                        <a:cs typeface="+mn-cs"/>
                      </a:endParaRPr>
                    </a:p>
                  </a:txBody>
                  <a:tcPr marL="68580" marR="68580" marT="0" marB="0" anchor="ctr"/>
                </a:tc>
              </a:tr>
              <a:tr h="276495">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     (314)</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(314)</a:t>
                      </a:r>
                      <a:endParaRPr lang="en-US" sz="900" kern="1200" dirty="0">
                        <a:solidFill>
                          <a:schemeClr val="tx1"/>
                        </a:solidFill>
                        <a:effectLst/>
                        <a:latin typeface="+mn-lt"/>
                        <a:ea typeface="+mn-ea"/>
                        <a:cs typeface="+mn-cs"/>
                      </a:endParaRPr>
                    </a:p>
                  </a:txBody>
                  <a:tcPr marL="68580" marR="68580" marT="0" marB="0" anchor="ctr"/>
                </a:tc>
              </a:tr>
              <a:tr h="270456">
                <a:tc>
                  <a:txBody>
                    <a:bodyPr/>
                    <a:lstStyle/>
                    <a:p>
                      <a:pPr marL="0" marR="0" algn="ctr" defTabSz="914400" rtl="0" eaLnBrk="1" latinLnBrk="0" hangingPunct="1">
                        <a:spcBef>
                          <a:spcPts val="0"/>
                        </a:spcBef>
                        <a:spcAft>
                          <a:spcPts val="0"/>
                        </a:spcAft>
                      </a:pPr>
                      <a:r>
                        <a:rPr lang="en-US" sz="900" kern="1200" dirty="0" smtClean="0">
                          <a:effectLst/>
                        </a:rPr>
                        <a:t>$97,635</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$(3,399)</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($20,159)</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  $74,077</a:t>
                      </a:r>
                      <a:endParaRPr lang="en-US" sz="900" kern="1200" dirty="0">
                        <a:solidFill>
                          <a:schemeClr val="tx1"/>
                        </a:solidFill>
                        <a:effectLst/>
                        <a:latin typeface="+mn-lt"/>
                        <a:ea typeface="+mn-ea"/>
                        <a:cs typeface="+mn-cs"/>
                      </a:endParaRPr>
                    </a:p>
                  </a:txBody>
                  <a:tcPr marL="68580" marR="68580" marT="0" marB="0" anchor="ctr"/>
                </a:tc>
              </a:tr>
            </a:tbl>
          </a:graphicData>
        </a:graphic>
      </p:graphicFrame>
      <p:sp>
        <p:nvSpPr>
          <p:cNvPr id="7" name="TextBox 6"/>
          <p:cNvSpPr txBox="1"/>
          <p:nvPr/>
        </p:nvSpPr>
        <p:spPr>
          <a:xfrm>
            <a:off x="387930" y="5891991"/>
            <a:ext cx="3559496" cy="246221"/>
          </a:xfrm>
          <a:prstGeom prst="rect">
            <a:avLst/>
          </a:prstGeom>
          <a:noFill/>
        </p:spPr>
        <p:txBody>
          <a:bodyPr wrap="square" rtlCol="0">
            <a:spAutoFit/>
          </a:bodyPr>
          <a:lstStyle/>
          <a:p>
            <a:r>
              <a:rPr lang="en-US" sz="1000" dirty="0" smtClean="0"/>
              <a:t>* Includes $15.8 million charge for AEC contract revisions</a:t>
            </a:r>
            <a:endParaRPr lang="en-US" sz="1000" dirty="0"/>
          </a:p>
        </p:txBody>
      </p:sp>
    </p:spTree>
    <p:extLst>
      <p:ext uri="{BB962C8B-B14F-4D97-AF65-F5344CB8AC3E}">
        <p14:creationId xmlns:p14="http://schemas.microsoft.com/office/powerpoint/2010/main" val="1459660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Earnings Per Share</a:t>
            </a:r>
          </a:p>
        </p:txBody>
      </p:sp>
      <p:sp>
        <p:nvSpPr>
          <p:cNvPr id="4" name="Slide Number Placeholder 3"/>
          <p:cNvSpPr>
            <a:spLocks noGrp="1"/>
          </p:cNvSpPr>
          <p:nvPr>
            <p:ph type="sldNum" sz="quarter" idx="12"/>
          </p:nvPr>
        </p:nvSpPr>
        <p:spPr/>
        <p:txBody>
          <a:bodyPr/>
          <a:lstStyle/>
          <a:p>
            <a:fld id="{6055F179-E124-5F45-8E17-21E08BA97E80}" type="slidenum">
              <a:rPr lang="en-US" smtClean="0"/>
              <a:t>7</a:t>
            </a:fld>
            <a:endParaRPr lang="en-US"/>
          </a:p>
        </p:txBody>
      </p:sp>
      <p:sp>
        <p:nvSpPr>
          <p:cNvPr id="5" name="TextBox 4"/>
          <p:cNvSpPr txBox="1"/>
          <p:nvPr/>
        </p:nvSpPr>
        <p:spPr>
          <a:xfrm>
            <a:off x="1265196" y="5777795"/>
            <a:ext cx="3559496" cy="246221"/>
          </a:xfrm>
          <a:prstGeom prst="rect">
            <a:avLst/>
          </a:prstGeom>
          <a:noFill/>
        </p:spPr>
        <p:txBody>
          <a:bodyPr wrap="square" rtlCol="0">
            <a:spAutoFit/>
          </a:bodyPr>
          <a:lstStyle/>
          <a:p>
            <a:r>
              <a:rPr lang="en-US" sz="1000" dirty="0" smtClean="0"/>
              <a:t>* Includes $0.31 million charge for AEC contract revisions </a:t>
            </a:r>
            <a:endParaRPr lang="en-US" sz="1000" dirty="0"/>
          </a:p>
        </p:txBody>
      </p:sp>
      <p:graphicFrame>
        <p:nvGraphicFramePr>
          <p:cNvPr id="6" name="Table 5"/>
          <p:cNvGraphicFramePr>
            <a:graphicFrameLocks noGrp="1"/>
          </p:cNvGraphicFramePr>
          <p:nvPr>
            <p:extLst>
              <p:ext uri="{D42A27DB-BD31-4B8C-83A1-F6EECF244321}">
                <p14:modId xmlns:p14="http://schemas.microsoft.com/office/powerpoint/2010/main" val="2724736121"/>
              </p:ext>
            </p:extLst>
          </p:nvPr>
        </p:nvGraphicFramePr>
        <p:xfrm>
          <a:off x="1371434" y="1933096"/>
          <a:ext cx="6366013" cy="3762146"/>
        </p:xfrm>
        <a:graphic>
          <a:graphicData uri="http://schemas.openxmlformats.org/drawingml/2006/table">
            <a:tbl>
              <a:tblPr firstRow="1" firstCol="1" bandRow="1">
                <a:tableStyleId>{5C22544A-7EE6-4342-B048-85BDC9FD1C3A}</a:tableStyleId>
              </a:tblPr>
              <a:tblGrid>
                <a:gridCol w="3388355"/>
                <a:gridCol w="767066"/>
                <a:gridCol w="763109"/>
                <a:gridCol w="665532"/>
                <a:gridCol w="781951"/>
              </a:tblGrid>
              <a:tr h="1000892">
                <a:tc>
                  <a:txBody>
                    <a:bodyPr/>
                    <a:lstStyle/>
                    <a:p>
                      <a:pPr marL="0" marR="0">
                        <a:spcBef>
                          <a:spcPts val="0"/>
                        </a:spcBef>
                        <a:spcAft>
                          <a:spcPts val="0"/>
                        </a:spcAft>
                        <a:tabLst>
                          <a:tab pos="2743200" algn="ctr"/>
                          <a:tab pos="5486400" algn="r"/>
                          <a:tab pos="457200" algn="l"/>
                          <a:tab pos="2743200" algn="ctr"/>
                          <a:tab pos="5486400" algn="r"/>
                        </a:tabLst>
                      </a:pPr>
                      <a:r>
                        <a:rPr lang="en-US" sz="1400" dirty="0">
                          <a:effectLst/>
                        </a:rPr>
                        <a:t> </a:t>
                      </a:r>
                    </a:p>
                    <a:p>
                      <a:pPr marL="0" marR="0">
                        <a:spcBef>
                          <a:spcPts val="0"/>
                        </a:spcBef>
                        <a:spcAft>
                          <a:spcPts val="0"/>
                        </a:spcAft>
                        <a:tabLst>
                          <a:tab pos="2743200" algn="ctr"/>
                          <a:tab pos="5486400" algn="r"/>
                          <a:tab pos="457200" algn="l"/>
                          <a:tab pos="2743200" algn="ctr"/>
                          <a:tab pos="5486400" algn="r"/>
                        </a:tabLst>
                      </a:pPr>
                      <a:r>
                        <a:rPr lang="en-US" sz="1400" dirty="0">
                          <a:effectLst/>
                        </a:rPr>
                        <a:t> </a:t>
                      </a:r>
                    </a:p>
                    <a:p>
                      <a:pPr marL="0" marR="0">
                        <a:spcBef>
                          <a:spcPts val="0"/>
                        </a:spcBef>
                        <a:spcAft>
                          <a:spcPts val="0"/>
                        </a:spcAft>
                        <a:tabLst>
                          <a:tab pos="2743200" algn="ctr"/>
                          <a:tab pos="5486400" algn="r"/>
                          <a:tab pos="457200" algn="l"/>
                          <a:tab pos="2743200" algn="ctr"/>
                          <a:tab pos="5486400" algn="r"/>
                        </a:tabLst>
                      </a:pPr>
                      <a:r>
                        <a:rPr lang="en-US" sz="1400" dirty="0">
                          <a:effectLst/>
                        </a:rPr>
                        <a:t> </a:t>
                      </a:r>
                    </a:p>
                    <a:p>
                      <a:pPr marL="0" marR="0">
                        <a:spcBef>
                          <a:spcPts val="0"/>
                        </a:spcBef>
                        <a:spcAft>
                          <a:spcPts val="0"/>
                        </a:spcAft>
                        <a:tabLst>
                          <a:tab pos="2743200" algn="ctr"/>
                          <a:tab pos="5486400" algn="r"/>
                          <a:tab pos="457200" algn="l"/>
                          <a:tab pos="2743200" algn="ctr"/>
                          <a:tab pos="5486400" algn="r"/>
                        </a:tabLst>
                      </a:pPr>
                      <a:r>
                        <a:rPr lang="en-US" sz="1400" dirty="0">
                          <a:effectLst/>
                        </a:rPr>
                        <a:t> </a:t>
                      </a:r>
                      <a:r>
                        <a:rPr lang="en-US" sz="1400" dirty="0" smtClean="0">
                          <a:effectLst/>
                        </a:rPr>
                        <a:t>Per share amounts (Basic)</a:t>
                      </a:r>
                      <a:endParaRPr lang="en-US" sz="1400" dirty="0">
                        <a:effectLst/>
                      </a:endParaRPr>
                    </a:p>
                  </a:txBody>
                  <a:tcPr marL="51435" marR="51435" marT="0" marB="0">
                    <a:solidFill>
                      <a:srgbClr val="0053A1"/>
                    </a:solidFill>
                  </a:tcPr>
                </a:tc>
                <a:tc gridSpan="2">
                  <a:txBody>
                    <a:bodyPr/>
                    <a:lstStyle/>
                    <a:p>
                      <a:pPr marL="0" marR="0" algn="ctr">
                        <a:spcBef>
                          <a:spcPts val="0"/>
                        </a:spcBef>
                        <a:spcAft>
                          <a:spcPts val="0"/>
                        </a:spcAft>
                      </a:pPr>
                      <a:r>
                        <a:rPr lang="en-US" sz="1400" dirty="0" smtClean="0">
                          <a:effectLst/>
                        </a:rPr>
                        <a:t>Three </a:t>
                      </a:r>
                      <a:r>
                        <a:rPr lang="en-US" sz="1400" dirty="0">
                          <a:effectLst/>
                        </a:rPr>
                        <a:t>Months ended</a:t>
                      </a:r>
                    </a:p>
                    <a:p>
                      <a:pPr marL="0" marR="0" algn="ctr">
                        <a:spcBef>
                          <a:spcPts val="0"/>
                        </a:spcBef>
                        <a:spcAft>
                          <a:spcPts val="0"/>
                        </a:spcAft>
                        <a:tabLst>
                          <a:tab pos="198120" algn="l"/>
                        </a:tabLst>
                      </a:pPr>
                      <a:r>
                        <a:rPr lang="en-US" sz="1400" dirty="0" smtClean="0">
                          <a:effectLst/>
                        </a:rPr>
                        <a:t>June 30,</a:t>
                      </a:r>
                      <a:endParaRPr lang="en-US" sz="1400" dirty="0">
                        <a:effectLst/>
                      </a:endParaRPr>
                    </a:p>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  2018      2017 *</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hMerge="1">
                  <a:txBody>
                    <a:bodyPr/>
                    <a:lstStyle/>
                    <a:p>
                      <a:endParaRPr lang="en-US"/>
                    </a:p>
                  </a:txBody>
                  <a:tcPr>
                    <a:solidFill>
                      <a:srgbClr val="00B0F0">
                        <a:alpha val="40000"/>
                      </a:srgbClr>
                    </a:solidFill>
                  </a:tcPr>
                </a:tc>
                <a:tc gridSpan="2">
                  <a:txBody>
                    <a:bodyPr/>
                    <a:lstStyle/>
                    <a:p>
                      <a:pPr marL="0" marR="0" algn="ctr">
                        <a:spcBef>
                          <a:spcPts val="0"/>
                        </a:spcBef>
                        <a:spcAft>
                          <a:spcPts val="0"/>
                        </a:spcAft>
                      </a:pPr>
                      <a:r>
                        <a:rPr lang="en-US" sz="1400" dirty="0" smtClean="0">
                          <a:effectLst/>
                        </a:rPr>
                        <a:t>Six Months  </a:t>
                      </a:r>
                    </a:p>
                    <a:p>
                      <a:pPr marL="0" marR="0" algn="ctr">
                        <a:spcBef>
                          <a:spcPts val="0"/>
                        </a:spcBef>
                        <a:spcAft>
                          <a:spcPts val="0"/>
                        </a:spcAft>
                      </a:pPr>
                      <a:r>
                        <a:rPr lang="en-US" sz="1400" dirty="0" smtClean="0">
                          <a:effectLst/>
                        </a:rPr>
                        <a:t>ended</a:t>
                      </a:r>
                      <a:endParaRPr lang="en-US" sz="1400" dirty="0">
                        <a:effectLst/>
                      </a:endParaRPr>
                    </a:p>
                    <a:p>
                      <a:pPr marL="0" marR="0" algn="ctr">
                        <a:spcBef>
                          <a:spcPts val="0"/>
                        </a:spcBef>
                        <a:spcAft>
                          <a:spcPts val="0"/>
                        </a:spcAft>
                        <a:tabLst>
                          <a:tab pos="198120" algn="l"/>
                        </a:tabLst>
                      </a:pPr>
                      <a:r>
                        <a:rPr lang="en-US" sz="1400" dirty="0" smtClean="0">
                          <a:effectLst/>
                        </a:rPr>
                        <a:t>June 30,</a:t>
                      </a:r>
                      <a:endParaRPr lang="en-US" sz="1400" dirty="0">
                        <a:effectLst/>
                      </a:endParaRPr>
                    </a:p>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 2018       2017 *</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hMerge="1">
                  <a:txBody>
                    <a:bodyPr/>
                    <a:lstStyle/>
                    <a:p>
                      <a:endParaRPr lang="en-US"/>
                    </a:p>
                  </a:txBody>
                  <a:tcPr/>
                </a:tc>
              </a:tr>
              <a:tr h="431428">
                <a:tc>
                  <a:txBody>
                    <a:bodyPr/>
                    <a:lstStyle/>
                    <a:p>
                      <a:pPr marL="0" marR="0">
                        <a:spcBef>
                          <a:spcPts val="0"/>
                        </a:spcBef>
                        <a:spcAft>
                          <a:spcPts val="0"/>
                        </a:spcAft>
                        <a:tabLst>
                          <a:tab pos="2743200" algn="ctr"/>
                          <a:tab pos="5486400" algn="r"/>
                          <a:tab pos="457200" algn="l"/>
                          <a:tab pos="2743200" algn="ctr"/>
                          <a:tab pos="5486400" algn="r"/>
                        </a:tabLst>
                      </a:pPr>
                      <a:r>
                        <a:rPr lang="en-US" sz="1400" dirty="0" smtClean="0">
                          <a:effectLst/>
                        </a:rPr>
                        <a:t>Net</a:t>
                      </a:r>
                      <a:r>
                        <a:rPr lang="en-US" sz="1400" baseline="0" dirty="0" smtClean="0">
                          <a:effectLst/>
                        </a:rPr>
                        <a:t> income attributable to the Company, as reported (GAAP)</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r">
                        <a:spcBef>
                          <a:spcPts val="0"/>
                        </a:spcBef>
                        <a:spcAft>
                          <a:spcPts val="0"/>
                        </a:spcAft>
                      </a:pPr>
                      <a:r>
                        <a:rPr lang="en-US" sz="1400" dirty="0" smtClean="0">
                          <a:effectLst/>
                        </a:rPr>
                        <a:t>$0.94</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$0.03</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$1.26</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$0.37</a:t>
                      </a:r>
                      <a:endParaRPr lang="en-US" sz="1400" dirty="0">
                        <a:effectLst/>
                        <a:latin typeface="+mn-lt"/>
                        <a:ea typeface="Times New Roman" panose="02020603050405020304" pitchFamily="18" charset="0"/>
                      </a:endParaRPr>
                    </a:p>
                  </a:txBody>
                  <a:tcPr marL="51435" marR="51435" marT="0" marB="0" anchor="ctr"/>
                </a:tc>
              </a:tr>
              <a:tr h="418153">
                <a:tc>
                  <a:txBody>
                    <a:bodyPr/>
                    <a:lstStyle/>
                    <a:p>
                      <a:pPr marL="0" marR="0">
                        <a:spcBef>
                          <a:spcPts val="0"/>
                        </a:spcBef>
                        <a:spcAft>
                          <a:spcPts val="0"/>
                        </a:spcAft>
                      </a:pPr>
                      <a:r>
                        <a:rPr lang="en-US" sz="1400" dirty="0" smtClean="0">
                          <a:effectLst/>
                        </a:rPr>
                        <a:t>Adjustments:</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r">
                        <a:spcBef>
                          <a:spcPts val="0"/>
                        </a:spcBef>
                        <a:spcAft>
                          <a:spcPts val="0"/>
                        </a:spcAft>
                      </a:pPr>
                      <a:endParaRPr lang="en-US" sz="1400" dirty="0" smtClean="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endParaRPr lang="en-US" sz="1400" dirty="0" smtClean="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endParaRPr lang="en-US" sz="1400" dirty="0" smtClean="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endParaRPr lang="en-US" sz="1400" dirty="0" smtClean="0">
                        <a:effectLst/>
                        <a:latin typeface="+mn-lt"/>
                        <a:ea typeface="Times New Roman" panose="02020603050405020304" pitchFamily="18" charset="0"/>
                      </a:endParaRPr>
                    </a:p>
                  </a:txBody>
                  <a:tcPr marL="51435" marR="51435" marT="0" marB="0" anchor="ctr"/>
                </a:tc>
              </a:tr>
              <a:tr h="418153">
                <a:tc>
                  <a:txBody>
                    <a:bodyPr/>
                    <a:lstStyle/>
                    <a:p>
                      <a:pPr marL="0" marR="0">
                        <a:spcBef>
                          <a:spcPts val="0"/>
                        </a:spcBef>
                        <a:spcAft>
                          <a:spcPts val="0"/>
                        </a:spcAft>
                      </a:pPr>
                      <a:r>
                        <a:rPr lang="en-US" sz="1400" dirty="0" smtClean="0">
                          <a:effectLst/>
                        </a:rPr>
                        <a:t>Restructuring expenses, net</a:t>
                      </a:r>
                      <a:endParaRPr lang="en-US" sz="1400" dirty="0">
                        <a:effectLst/>
                        <a:latin typeface="+mn-lt"/>
                        <a:ea typeface="Times New Roman" panose="02020603050405020304" pitchFamily="18" charset="0"/>
                      </a:endParaRPr>
                    </a:p>
                  </a:txBody>
                  <a:tcPr marL="51435" marR="51435" marT="0" marB="0" anchor="ctr">
                    <a:solidFill>
                      <a:srgbClr val="0053A1"/>
                    </a:solidFill>
                  </a:tcPr>
                </a:tc>
                <a:tc>
                  <a:txBody>
                    <a:bodyPr/>
                    <a:lstStyle/>
                    <a:p>
                      <a:pPr marL="0" marR="0" algn="r">
                        <a:spcBef>
                          <a:spcPts val="0"/>
                        </a:spcBef>
                        <a:spcAft>
                          <a:spcPts val="0"/>
                        </a:spcAft>
                      </a:pPr>
                      <a:r>
                        <a:rPr lang="en-US" sz="1400" dirty="0" smtClean="0">
                          <a:effectLst/>
                        </a:rPr>
                        <a:t>0.06</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0.04</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0.24</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0.09</a:t>
                      </a:r>
                      <a:endParaRPr lang="en-US" sz="1400" dirty="0">
                        <a:effectLst/>
                        <a:latin typeface="+mn-lt"/>
                        <a:ea typeface="Times New Roman" panose="02020603050405020304" pitchFamily="18" charset="0"/>
                      </a:endParaRPr>
                    </a:p>
                  </a:txBody>
                  <a:tcPr marL="51435" marR="51435" marT="0" marB="0" anchor="ctr"/>
                </a:tc>
              </a:tr>
              <a:tr h="418153">
                <a:tc>
                  <a:txBody>
                    <a:bodyPr/>
                    <a:lstStyle/>
                    <a:p>
                      <a:pPr marL="0" marR="0">
                        <a:spcBef>
                          <a:spcPts val="0"/>
                        </a:spcBef>
                        <a:spcAft>
                          <a:spcPts val="0"/>
                        </a:spcAft>
                      </a:pPr>
                      <a:r>
                        <a:rPr lang="en-US" sz="1400" dirty="0" smtClean="0">
                          <a:effectLst/>
                        </a:rPr>
                        <a:t>Discrete tax adjustments and effect of change in income</a:t>
                      </a:r>
                      <a:r>
                        <a:rPr lang="en-US" sz="1400" baseline="0" dirty="0" smtClean="0">
                          <a:effectLst/>
                        </a:rPr>
                        <a:t> tax rate</a:t>
                      </a:r>
                      <a:endParaRPr lang="en-US" sz="1400" dirty="0">
                        <a:effectLst/>
                        <a:latin typeface="+mn-lt"/>
                        <a:ea typeface="Times New Roman" panose="02020603050405020304" pitchFamily="18" charset="0"/>
                      </a:endParaRPr>
                    </a:p>
                  </a:txBody>
                  <a:tcPr marL="51435" marR="51435" marT="0" marB="0" anchor="ctr">
                    <a:solidFill>
                      <a:srgbClr val="0053A1"/>
                    </a:solidFill>
                  </a:tcPr>
                </a:tc>
                <a:tc>
                  <a:txBody>
                    <a:bodyPr/>
                    <a:lstStyle/>
                    <a:p>
                      <a:pPr marL="0" marR="0" algn="r">
                        <a:spcBef>
                          <a:spcPts val="0"/>
                        </a:spcBef>
                        <a:spcAft>
                          <a:spcPts val="0"/>
                        </a:spcAft>
                      </a:pPr>
                      <a:r>
                        <a:rPr lang="en-US" sz="1400" dirty="0" smtClean="0">
                          <a:effectLst/>
                        </a:rPr>
                        <a:t>(0.13)</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0.02</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(0.13)</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0.05</a:t>
                      </a:r>
                      <a:endParaRPr lang="en-US" sz="1400" dirty="0">
                        <a:effectLst/>
                        <a:latin typeface="+mn-lt"/>
                        <a:ea typeface="Times New Roman" panose="02020603050405020304" pitchFamily="18" charset="0"/>
                      </a:endParaRPr>
                    </a:p>
                  </a:txBody>
                  <a:tcPr marL="51435" marR="51435" marT="0" marB="0" anchor="ctr"/>
                </a:tc>
              </a:tr>
              <a:tr h="418153">
                <a:tc>
                  <a:txBody>
                    <a:bodyPr/>
                    <a:lstStyle/>
                    <a:p>
                      <a:pPr marL="0" marR="0">
                        <a:spcBef>
                          <a:spcPts val="0"/>
                        </a:spcBef>
                        <a:spcAft>
                          <a:spcPts val="0"/>
                        </a:spcAft>
                      </a:pPr>
                      <a:r>
                        <a:rPr lang="en-US" sz="1400" dirty="0" smtClean="0">
                          <a:effectLst/>
                        </a:rPr>
                        <a:t>Foreign currency revaluation</a:t>
                      </a:r>
                      <a:r>
                        <a:rPr lang="en-US" sz="1400" baseline="0" dirty="0" smtClean="0">
                          <a:effectLst/>
                        </a:rPr>
                        <a:t> </a:t>
                      </a:r>
                      <a:r>
                        <a:rPr lang="en-US" sz="1400" dirty="0" smtClean="0">
                          <a:effectLst/>
                        </a:rPr>
                        <a:t>losses/(gains)</a:t>
                      </a:r>
                      <a:endParaRPr lang="en-US" sz="1400" dirty="0">
                        <a:effectLst/>
                        <a:latin typeface="+mn-lt"/>
                        <a:ea typeface="Times New Roman" panose="02020603050405020304" pitchFamily="18" charset="0"/>
                      </a:endParaRPr>
                    </a:p>
                  </a:txBody>
                  <a:tcPr marL="51435" marR="51435" marT="0" marB="0" anchor="ctr">
                    <a:solidFill>
                      <a:srgbClr val="0053A1"/>
                    </a:solidFill>
                  </a:tcPr>
                </a:tc>
                <a:tc>
                  <a:txBody>
                    <a:bodyPr/>
                    <a:lstStyle/>
                    <a:p>
                      <a:pPr marL="0" marR="0" algn="r">
                        <a:spcBef>
                          <a:spcPts val="0"/>
                        </a:spcBef>
                        <a:spcAft>
                          <a:spcPts val="0"/>
                        </a:spcAft>
                      </a:pPr>
                      <a:r>
                        <a:rPr lang="en-US" sz="1400" dirty="0" smtClean="0">
                          <a:effectLst/>
                        </a:rPr>
                        <a:t>(0.05)</a:t>
                      </a:r>
                      <a:endParaRPr lang="en-US" sz="1400" dirty="0">
                        <a:effectLst/>
                        <a:latin typeface="+mn-lt"/>
                        <a:ea typeface="Times New Roman" panose="02020603050405020304" pitchFamily="18" charset="0"/>
                      </a:endParaRPr>
                    </a:p>
                  </a:txBody>
                  <a:tcPr marL="51435" marR="51435"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effectLst/>
                        </a:rPr>
                        <a:t>0.07</a:t>
                      </a:r>
                      <a:endParaRPr lang="en-US" sz="1400" dirty="0" smtClean="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0.00</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0.11</a:t>
                      </a:r>
                      <a:endParaRPr lang="en-US" sz="1400" dirty="0">
                        <a:effectLst/>
                        <a:latin typeface="+mn-lt"/>
                        <a:ea typeface="Times New Roman" panose="02020603050405020304" pitchFamily="18" charset="0"/>
                      </a:endParaRPr>
                    </a:p>
                  </a:txBody>
                  <a:tcPr marL="51435" marR="51435" marT="0" marB="0" anchor="ctr"/>
                </a:tc>
              </a:tr>
              <a:tr h="418153">
                <a:tc>
                  <a:txBody>
                    <a:bodyPr/>
                    <a:lstStyle/>
                    <a:p>
                      <a:pPr marL="0" marR="0">
                        <a:spcBef>
                          <a:spcPts val="0"/>
                        </a:spcBef>
                        <a:spcAft>
                          <a:spcPts val="0"/>
                        </a:spcAft>
                      </a:pPr>
                      <a:r>
                        <a:rPr lang="en-US" sz="1400" dirty="0" smtClean="0">
                          <a:effectLst/>
                        </a:rPr>
                        <a:t>Net income attributable to the Company, excluding adjustments (non-GAAP)</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r">
                        <a:spcBef>
                          <a:spcPts val="0"/>
                        </a:spcBef>
                        <a:spcAft>
                          <a:spcPts val="0"/>
                        </a:spcAft>
                      </a:pPr>
                      <a:r>
                        <a:rPr lang="en-US" sz="1400" dirty="0" smtClean="0">
                          <a:effectLst/>
                        </a:rPr>
                        <a:t>$0.82</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$0.16</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$1.37</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$0.62</a:t>
                      </a:r>
                      <a:endParaRPr lang="en-US" sz="1400" dirty="0">
                        <a:effectLst/>
                        <a:latin typeface="+mn-lt"/>
                        <a:ea typeface="Times New Roman" panose="02020603050405020304" pitchFamily="18" charset="0"/>
                      </a:endParaRPr>
                    </a:p>
                  </a:txBody>
                  <a:tcPr marL="51435" marR="51435" marT="0" marB="0" anchor="ctr"/>
                </a:tc>
              </a:tr>
            </a:tbl>
          </a:graphicData>
        </a:graphic>
      </p:graphicFrame>
    </p:spTree>
    <p:extLst>
      <p:ext uri="{BB962C8B-B14F-4D97-AF65-F5344CB8AC3E}">
        <p14:creationId xmlns:p14="http://schemas.microsoft.com/office/powerpoint/2010/main" val="531364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Debt (GAAP) and Net Debt* </a:t>
            </a:r>
            <a:br>
              <a:rPr lang="en-US" dirty="0"/>
            </a:br>
            <a:r>
              <a:rPr lang="en-US" dirty="0"/>
              <a:t>(non-GAAP) $ thousands</a:t>
            </a:r>
          </a:p>
        </p:txBody>
      </p:sp>
      <p:sp>
        <p:nvSpPr>
          <p:cNvPr id="4" name="Slide Number Placeholder 3"/>
          <p:cNvSpPr>
            <a:spLocks noGrp="1"/>
          </p:cNvSpPr>
          <p:nvPr>
            <p:ph type="sldNum" sz="quarter" idx="12"/>
          </p:nvPr>
        </p:nvSpPr>
        <p:spPr/>
        <p:txBody>
          <a:bodyPr/>
          <a:lstStyle/>
          <a:p>
            <a:fld id="{6055F179-E124-5F45-8E17-21E08BA97E80}" type="slidenum">
              <a:rPr lang="en-US" smtClean="0"/>
              <a:t>8</a:t>
            </a:fld>
            <a:endParaRPr lang="en-US"/>
          </a:p>
        </p:txBody>
      </p:sp>
      <p:graphicFrame>
        <p:nvGraphicFramePr>
          <p:cNvPr id="5" name="Chart 4"/>
          <p:cNvGraphicFramePr/>
          <p:nvPr>
            <p:extLst>
              <p:ext uri="{D42A27DB-BD31-4B8C-83A1-F6EECF244321}">
                <p14:modId xmlns:p14="http://schemas.microsoft.com/office/powerpoint/2010/main" val="1193857634"/>
              </p:ext>
            </p:extLst>
          </p:nvPr>
        </p:nvGraphicFramePr>
        <p:xfrm>
          <a:off x="166643" y="1417638"/>
          <a:ext cx="8691030" cy="429030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25581" y="5835383"/>
            <a:ext cx="4625110" cy="246221"/>
          </a:xfrm>
          <a:prstGeom prst="rect">
            <a:avLst/>
          </a:prstGeom>
          <a:noFill/>
        </p:spPr>
        <p:txBody>
          <a:bodyPr wrap="square" rtlCol="0">
            <a:spAutoFit/>
          </a:bodyPr>
          <a:lstStyle/>
          <a:p>
            <a:r>
              <a:rPr lang="en-US" sz="1000" dirty="0" smtClean="0"/>
              <a:t>* Total debt less cash see </a:t>
            </a:r>
            <a:r>
              <a:rPr lang="en-US" sz="1000" dirty="0"/>
              <a:t>table </a:t>
            </a:r>
            <a:r>
              <a:rPr lang="en-US" sz="1000" dirty="0" smtClean="0"/>
              <a:t>22 for </a:t>
            </a:r>
            <a:r>
              <a:rPr lang="en-US" sz="1000" dirty="0"/>
              <a:t>reconciliation of total debt to net debt</a:t>
            </a:r>
          </a:p>
        </p:txBody>
      </p:sp>
    </p:spTree>
    <p:extLst>
      <p:ext uri="{BB962C8B-B14F-4D97-AF65-F5344CB8AC3E}">
        <p14:creationId xmlns:p14="http://schemas.microsoft.com/office/powerpoint/2010/main" val="40730328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D5290E7-F04F-4223-9E82-32D2F28C74C6}" vid="{691E43A0-7552-46F7-BFAD-CA6964D2332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D5290E7-F04F-4223-9E82-32D2F28C74C6}" vid="{3EF01095-68F1-4C58-9B94-2D9E420169F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AI corp 2018_Public_standard_5-16-18</Template>
  <TotalTime>197</TotalTime>
  <Words>1056</Words>
  <Application>Microsoft Office PowerPoint</Application>
  <PresentationFormat>On-screen Show (4:3)</PresentationFormat>
  <Paragraphs>404</Paragraphs>
  <Slides>8</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Times New Roman</vt:lpstr>
      <vt:lpstr>Office Theme</vt:lpstr>
      <vt:lpstr>Custom Design</vt:lpstr>
      <vt:lpstr>PowerPoint Presentation</vt:lpstr>
      <vt:lpstr>‘Non-GAAP’ Items and  Forward-Looking Statements</vt:lpstr>
      <vt:lpstr>Net Sales by Segment</vt:lpstr>
      <vt:lpstr>Gross Profit Margin by Quarter</vt:lpstr>
      <vt:lpstr>Net Income (GAAP) and Adjusted  EBITDA (non-GAAP) by Segment</vt:lpstr>
      <vt:lpstr>Net Income (GAAP) and Adjusted  EBITDA (non-GAAP) by Segment</vt:lpstr>
      <vt:lpstr>Earnings Per Share</vt:lpstr>
      <vt:lpstr>Total Debt (GAAP) and Net Debt*  (non-GAAP) $ thousands</vt:lpstr>
    </vt:vector>
  </TitlesOfParts>
  <Company>Albany International Corp.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Kralik, Heather</dc:creator>
  <cp:lastModifiedBy>Kralik, Heather</cp:lastModifiedBy>
  <cp:revision>22</cp:revision>
  <dcterms:created xsi:type="dcterms:W3CDTF">2018-07-06T14:47:04Z</dcterms:created>
  <dcterms:modified xsi:type="dcterms:W3CDTF">2018-08-06T12:29:26Z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c29f97f4-3e4e-4a49-8748-e4d2a9eb8a14</vt:lpwstr>
  </property>
  <property fmtid="{D5CDD505-2E9C-101B-9397-08002B2CF9AE}" pid="3" name="ALBINTClassification">
    <vt:lpwstr>Public</vt:lpwstr>
  </property>
</Properties>
</file>