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726" r:id="rId2"/>
    <p:sldId id="708" r:id="rId3"/>
    <p:sldId id="761" r:id="rId4"/>
    <p:sldId id="768" r:id="rId5"/>
    <p:sldId id="762" r:id="rId6"/>
    <p:sldId id="736" r:id="rId7"/>
    <p:sldId id="737" r:id="rId8"/>
    <p:sldId id="766" r:id="rId9"/>
    <p:sldId id="757" r:id="rId10"/>
    <p:sldId id="758" r:id="rId11"/>
    <p:sldId id="767" r:id="rId12"/>
    <p:sldId id="760" r:id="rId13"/>
    <p:sldId id="763" r:id="rId14"/>
    <p:sldId id="764" r:id="rId15"/>
    <p:sldId id="765" r:id="rId16"/>
    <p:sldId id="707" r:id="rId17"/>
  </p:sldIdLst>
  <p:sldSz cx="9144000" cy="6858000" type="letter"/>
  <p:notesSz cx="7008813" cy="92948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95"/>
    <a:srgbClr val="FFFF00"/>
    <a:srgbClr val="00CC00"/>
    <a:srgbClr val="FFFFFF"/>
    <a:srgbClr val="9966FF"/>
    <a:srgbClr val="9999FF"/>
    <a:srgbClr val="7F7F7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91725" autoAdjust="0"/>
  </p:normalViewPr>
  <p:slideViewPr>
    <p:cSldViewPr>
      <p:cViewPr varScale="1">
        <p:scale>
          <a:sx n="43" d="100"/>
          <a:sy n="43" d="100"/>
        </p:scale>
        <p:origin x="696" y="48"/>
      </p:cViewPr>
      <p:guideLst>
        <p:guide orient="horz" pos="2160"/>
        <p:guide pos="2880"/>
      </p:guideLst>
    </p:cSldViewPr>
  </p:slideViewPr>
  <p:outlineViewPr>
    <p:cViewPr>
      <p:scale>
        <a:sx n="33" d="100"/>
        <a:sy n="33" d="100"/>
      </p:scale>
      <p:origin x="0" y="6114"/>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80" d="100"/>
          <a:sy n="80" d="100"/>
        </p:scale>
        <p:origin x="-1938" y="-90"/>
      </p:cViewPr>
      <p:guideLst>
        <p:guide orient="horz" pos="3025"/>
        <p:guide pos="2305"/>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png"/><Relationship Id="rId5" Type="http://schemas.openxmlformats.org/officeDocument/2006/relationships/image" Target="../media/image25.emf"/><Relationship Id="rId4"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89497" tIns="44749" rIns="89497" bIns="44749" rtlCol="0"/>
          <a:lstStyle>
            <a:lvl1pPr algn="l" eaLnBrk="1" fontAlgn="auto" hangingPunct="1">
              <a:spcBef>
                <a:spcPts val="0"/>
              </a:spcBef>
              <a:spcAft>
                <a:spcPts val="0"/>
              </a:spcAft>
              <a:defRPr sz="1100">
                <a:latin typeface="+mn-lt"/>
                <a:cs typeface="+mn-cs"/>
              </a:defRPr>
            </a:lvl1pPr>
          </a:lstStyle>
          <a:p>
            <a:pPr>
              <a:defRPr/>
            </a:pPr>
            <a:r>
              <a:rPr lang="en-US" dirty="0" smtClean="0"/>
              <a:t>DRAFT 10.12.2016</a:t>
            </a:r>
            <a:endParaRPr lang="en-US" dirty="0"/>
          </a:p>
        </p:txBody>
      </p:sp>
      <p:sp>
        <p:nvSpPr>
          <p:cNvPr id="3" name="Date Placeholder 2"/>
          <p:cNvSpPr>
            <a:spLocks noGrp="1"/>
          </p:cNvSpPr>
          <p:nvPr>
            <p:ph type="dt" sz="quarter" idx="1"/>
          </p:nvPr>
        </p:nvSpPr>
        <p:spPr>
          <a:xfrm>
            <a:off x="3970362" y="0"/>
            <a:ext cx="3036887" cy="465138"/>
          </a:xfrm>
          <a:prstGeom prst="rect">
            <a:avLst/>
          </a:prstGeom>
        </p:spPr>
        <p:txBody>
          <a:bodyPr vert="horz" lIns="89497" tIns="44749" rIns="89497" bIns="44749" rtlCol="0"/>
          <a:lstStyle>
            <a:lvl1pPr algn="r" eaLnBrk="1" fontAlgn="auto" hangingPunct="1">
              <a:spcBef>
                <a:spcPts val="0"/>
              </a:spcBef>
              <a:spcAft>
                <a:spcPts val="0"/>
              </a:spcAft>
              <a:defRPr sz="1100">
                <a:latin typeface="+mn-lt"/>
                <a:cs typeface="+mn-cs"/>
              </a:defRPr>
            </a:lvl1pPr>
          </a:lstStyle>
          <a:p>
            <a:pPr>
              <a:defRPr/>
            </a:pPr>
            <a:fld id="{FCDCFB68-3F67-4EEB-99E2-F642272A9BB0}" type="datetimeFigureOut">
              <a:rPr lang="en-US"/>
              <a:pPr>
                <a:defRPr/>
              </a:pPr>
              <a:t>1/15/2019</a:t>
            </a:fld>
            <a:endParaRPr lang="en-US" dirty="0"/>
          </a:p>
        </p:txBody>
      </p:sp>
      <p:sp>
        <p:nvSpPr>
          <p:cNvPr id="4" name="Footer Placeholder 3"/>
          <p:cNvSpPr>
            <a:spLocks noGrp="1"/>
          </p:cNvSpPr>
          <p:nvPr>
            <p:ph type="ftr" sz="quarter" idx="2"/>
          </p:nvPr>
        </p:nvSpPr>
        <p:spPr>
          <a:xfrm>
            <a:off x="0" y="8828114"/>
            <a:ext cx="3036888" cy="465137"/>
          </a:xfrm>
          <a:prstGeom prst="rect">
            <a:avLst/>
          </a:prstGeom>
        </p:spPr>
        <p:txBody>
          <a:bodyPr vert="horz" lIns="89497" tIns="44749" rIns="89497" bIns="44749" rtlCol="0" anchor="b"/>
          <a:lstStyle>
            <a:lvl1pPr algn="l" eaLnBrk="1" fontAlgn="auto" hangingPunct="1">
              <a:spcBef>
                <a:spcPts val="0"/>
              </a:spcBef>
              <a:spcAft>
                <a:spcPts val="0"/>
              </a:spcAft>
              <a:defRPr sz="11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62" y="8828114"/>
            <a:ext cx="3036887" cy="465137"/>
          </a:xfrm>
          <a:prstGeom prst="rect">
            <a:avLst/>
          </a:prstGeom>
        </p:spPr>
        <p:txBody>
          <a:bodyPr vert="horz" wrap="square" lIns="89497" tIns="44749" rIns="89497" bIns="44749" numCol="1" anchor="b" anchorCtr="0" compatLnSpc="1">
            <a:prstTxWarp prst="textNoShape">
              <a:avLst/>
            </a:prstTxWarp>
          </a:bodyPr>
          <a:lstStyle>
            <a:lvl1pPr algn="r" eaLnBrk="1" hangingPunct="1">
              <a:defRPr sz="1100"/>
            </a:lvl1pPr>
          </a:lstStyle>
          <a:p>
            <a:pPr>
              <a:defRPr/>
            </a:pPr>
            <a:fld id="{9CC8A04E-245C-4483-BB22-C4AFC9744421}" type="slidenum">
              <a:rPr lang="en-US" altLang="en-US"/>
              <a:pPr>
                <a:defRPr/>
              </a:pPr>
              <a:t>‹#›</a:t>
            </a:fld>
            <a:endParaRPr lang="en-US" altLang="en-US" dirty="0"/>
          </a:p>
        </p:txBody>
      </p:sp>
    </p:spTree>
    <p:extLst>
      <p:ext uri="{BB962C8B-B14F-4D97-AF65-F5344CB8AC3E}">
        <p14:creationId xmlns:p14="http://schemas.microsoft.com/office/powerpoint/2010/main" val="864370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105192" tIns="52594" rIns="105192" bIns="52594" rtlCol="0"/>
          <a:lstStyle>
            <a:lvl1pPr algn="l" eaLnBrk="1" fontAlgn="auto" hangingPunct="1">
              <a:spcBef>
                <a:spcPts val="0"/>
              </a:spcBef>
              <a:spcAft>
                <a:spcPts val="0"/>
              </a:spcAft>
              <a:defRPr sz="1400">
                <a:latin typeface="+mn-lt"/>
                <a:cs typeface="+mn-cs"/>
              </a:defRPr>
            </a:lvl1pPr>
          </a:lstStyle>
          <a:p>
            <a:pPr>
              <a:defRPr/>
            </a:pPr>
            <a:r>
              <a:rPr lang="en-US" dirty="0" smtClean="0"/>
              <a:t>DRAFT 10.12.2016</a:t>
            </a:r>
            <a:endParaRPr lang="en-US" dirty="0"/>
          </a:p>
        </p:txBody>
      </p:sp>
      <p:sp>
        <p:nvSpPr>
          <p:cNvPr id="3" name="Date Placeholder 2"/>
          <p:cNvSpPr>
            <a:spLocks noGrp="1"/>
          </p:cNvSpPr>
          <p:nvPr>
            <p:ph type="dt" idx="1"/>
          </p:nvPr>
        </p:nvSpPr>
        <p:spPr>
          <a:xfrm>
            <a:off x="3970362" y="0"/>
            <a:ext cx="3036887" cy="465138"/>
          </a:xfrm>
          <a:prstGeom prst="rect">
            <a:avLst/>
          </a:prstGeom>
        </p:spPr>
        <p:txBody>
          <a:bodyPr vert="horz" lIns="105192" tIns="52594" rIns="105192" bIns="52594" rtlCol="0"/>
          <a:lstStyle>
            <a:lvl1pPr algn="r" eaLnBrk="1" fontAlgn="auto" hangingPunct="1">
              <a:spcBef>
                <a:spcPts val="0"/>
              </a:spcBef>
              <a:spcAft>
                <a:spcPts val="0"/>
              </a:spcAft>
              <a:defRPr sz="1400">
                <a:latin typeface="+mn-lt"/>
                <a:cs typeface="+mn-cs"/>
              </a:defRPr>
            </a:lvl1pPr>
          </a:lstStyle>
          <a:p>
            <a:pPr>
              <a:defRPr/>
            </a:pPr>
            <a:fld id="{F00C160B-E48F-43D4-AB5D-853E24FE059D}" type="datetimeFigureOut">
              <a:rPr lang="en-US"/>
              <a:pPr>
                <a:defRPr/>
              </a:pPr>
              <a:t>1/15/2019</a:t>
            </a:fld>
            <a:endParaRPr lang="en-US" dirty="0"/>
          </a:p>
        </p:txBody>
      </p:sp>
      <p:sp>
        <p:nvSpPr>
          <p:cNvPr id="4" name="Slide Image Placeholder 3"/>
          <p:cNvSpPr>
            <a:spLocks noGrp="1" noRot="1" noChangeAspect="1"/>
          </p:cNvSpPr>
          <p:nvPr>
            <p:ph type="sldImg" idx="2"/>
          </p:nvPr>
        </p:nvSpPr>
        <p:spPr>
          <a:xfrm>
            <a:off x="1193800" y="696913"/>
            <a:ext cx="4646613" cy="3486150"/>
          </a:xfrm>
          <a:prstGeom prst="rect">
            <a:avLst/>
          </a:prstGeom>
          <a:noFill/>
          <a:ln w="12700">
            <a:solidFill>
              <a:prstClr val="black"/>
            </a:solidFill>
          </a:ln>
        </p:spPr>
        <p:txBody>
          <a:bodyPr vert="horz" lIns="105192" tIns="52594" rIns="105192" bIns="52594" rtlCol="0" anchor="ctr"/>
          <a:lstStyle/>
          <a:p>
            <a:pPr lvl="0"/>
            <a:endParaRPr lang="en-US" noProof="0" dirty="0"/>
          </a:p>
        </p:txBody>
      </p:sp>
      <p:sp>
        <p:nvSpPr>
          <p:cNvPr id="5" name="Notes Placeholder 4"/>
          <p:cNvSpPr>
            <a:spLocks noGrp="1"/>
          </p:cNvSpPr>
          <p:nvPr>
            <p:ph type="body" sz="quarter" idx="3"/>
          </p:nvPr>
        </p:nvSpPr>
        <p:spPr>
          <a:xfrm>
            <a:off x="701700" y="4414838"/>
            <a:ext cx="5605463" cy="4183062"/>
          </a:xfrm>
          <a:prstGeom prst="rect">
            <a:avLst/>
          </a:prstGeom>
        </p:spPr>
        <p:txBody>
          <a:bodyPr vert="horz" lIns="105192" tIns="52594" rIns="105192" bIns="5259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8114"/>
            <a:ext cx="3036888" cy="465137"/>
          </a:xfrm>
          <a:prstGeom prst="rect">
            <a:avLst/>
          </a:prstGeom>
        </p:spPr>
        <p:txBody>
          <a:bodyPr vert="horz" lIns="105192" tIns="52594" rIns="105192" bIns="52594" rtlCol="0" anchor="b"/>
          <a:lstStyle>
            <a:lvl1pPr algn="l" eaLnBrk="1" fontAlgn="auto" hangingPunct="1">
              <a:spcBef>
                <a:spcPts val="0"/>
              </a:spcBef>
              <a:spcAft>
                <a:spcPts val="0"/>
              </a:spcAft>
              <a:defRPr sz="14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62" y="8828114"/>
            <a:ext cx="3036887" cy="465137"/>
          </a:xfrm>
          <a:prstGeom prst="rect">
            <a:avLst/>
          </a:prstGeom>
        </p:spPr>
        <p:txBody>
          <a:bodyPr vert="horz" wrap="square" lIns="105192" tIns="52594" rIns="105192" bIns="52594" numCol="1" anchor="b" anchorCtr="0" compatLnSpc="1">
            <a:prstTxWarp prst="textNoShape">
              <a:avLst/>
            </a:prstTxWarp>
          </a:bodyPr>
          <a:lstStyle>
            <a:lvl1pPr algn="r" eaLnBrk="1" hangingPunct="1">
              <a:defRPr sz="1400"/>
            </a:lvl1pPr>
          </a:lstStyle>
          <a:p>
            <a:pPr>
              <a:defRPr/>
            </a:pPr>
            <a:fld id="{7FCAD930-7963-480D-A34A-C78A485EC9DB}" type="slidenum">
              <a:rPr lang="en-US" altLang="en-US"/>
              <a:pPr>
                <a:defRPr/>
              </a:pPr>
              <a:t>‹#›</a:t>
            </a:fld>
            <a:endParaRPr lang="en-US" altLang="en-US" dirty="0"/>
          </a:p>
        </p:txBody>
      </p:sp>
    </p:spTree>
    <p:extLst>
      <p:ext uri="{BB962C8B-B14F-4D97-AF65-F5344CB8AC3E}">
        <p14:creationId xmlns:p14="http://schemas.microsoft.com/office/powerpoint/2010/main" val="59293190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3186" indent="-273363">
              <a:spcBef>
                <a:spcPct val="30000"/>
              </a:spcBef>
              <a:defRPr sz="1200">
                <a:solidFill>
                  <a:schemeClr val="tx1"/>
                </a:solidFill>
                <a:latin typeface="Calibri" pitchFamily="34" charset="0"/>
              </a:defRPr>
            </a:lvl2pPr>
            <a:lvl3pPr marL="1098030" indent="-218384">
              <a:spcBef>
                <a:spcPct val="30000"/>
              </a:spcBef>
              <a:defRPr sz="1200">
                <a:solidFill>
                  <a:schemeClr val="tx1"/>
                </a:solidFill>
                <a:latin typeface="Calibri" pitchFamily="34" charset="0"/>
              </a:defRPr>
            </a:lvl3pPr>
            <a:lvl4pPr marL="1537853" indent="-218384">
              <a:spcBef>
                <a:spcPct val="30000"/>
              </a:spcBef>
              <a:defRPr sz="1200">
                <a:solidFill>
                  <a:schemeClr val="tx1"/>
                </a:solidFill>
                <a:latin typeface="Calibri" pitchFamily="34" charset="0"/>
              </a:defRPr>
            </a:lvl4pPr>
            <a:lvl5pPr marL="1977678" indent="-218384">
              <a:spcBef>
                <a:spcPct val="30000"/>
              </a:spcBef>
              <a:defRPr sz="1200">
                <a:solidFill>
                  <a:schemeClr val="tx1"/>
                </a:solidFill>
                <a:latin typeface="Calibri" pitchFamily="34" charset="0"/>
              </a:defRPr>
            </a:lvl5pPr>
            <a:lvl6pPr marL="2417499" indent="-218384" eaLnBrk="0" fontAlgn="base" hangingPunct="0">
              <a:spcBef>
                <a:spcPct val="30000"/>
              </a:spcBef>
              <a:spcAft>
                <a:spcPct val="0"/>
              </a:spcAft>
              <a:defRPr sz="1200">
                <a:solidFill>
                  <a:schemeClr val="tx1"/>
                </a:solidFill>
                <a:latin typeface="Calibri" pitchFamily="34" charset="0"/>
              </a:defRPr>
            </a:lvl6pPr>
            <a:lvl7pPr marL="2857321" indent="-218384" eaLnBrk="0" fontAlgn="base" hangingPunct="0">
              <a:spcBef>
                <a:spcPct val="30000"/>
              </a:spcBef>
              <a:spcAft>
                <a:spcPct val="0"/>
              </a:spcAft>
              <a:defRPr sz="1200">
                <a:solidFill>
                  <a:schemeClr val="tx1"/>
                </a:solidFill>
                <a:latin typeface="Calibri" pitchFamily="34" charset="0"/>
              </a:defRPr>
            </a:lvl7pPr>
            <a:lvl8pPr marL="3297142" indent="-218384" eaLnBrk="0" fontAlgn="base" hangingPunct="0">
              <a:spcBef>
                <a:spcPct val="30000"/>
              </a:spcBef>
              <a:spcAft>
                <a:spcPct val="0"/>
              </a:spcAft>
              <a:defRPr sz="1200">
                <a:solidFill>
                  <a:schemeClr val="tx1"/>
                </a:solidFill>
                <a:latin typeface="Calibri" pitchFamily="34" charset="0"/>
              </a:defRPr>
            </a:lvl8pPr>
            <a:lvl9pPr marL="3736967" indent="-218384" eaLnBrk="0" fontAlgn="base" hangingPunct="0">
              <a:spcBef>
                <a:spcPct val="30000"/>
              </a:spcBef>
              <a:spcAft>
                <a:spcPct val="0"/>
              </a:spcAft>
              <a:defRPr sz="1200">
                <a:solidFill>
                  <a:schemeClr val="tx1"/>
                </a:solidFill>
                <a:latin typeface="Calibri" pitchFamily="34" charset="0"/>
              </a:defRPr>
            </a:lvl9pPr>
          </a:lstStyle>
          <a:p>
            <a:pPr>
              <a:spcBef>
                <a:spcPct val="0"/>
              </a:spcBef>
            </a:pPr>
            <a:fld id="{A022CE73-15C9-42D9-8368-4A89B2E6D325}" type="slidenum">
              <a:rPr lang="en-US" altLang="en-US" sz="1300"/>
              <a:pPr>
                <a:spcBef>
                  <a:spcPct val="0"/>
                </a:spcBef>
              </a:pPr>
              <a:t>1</a:t>
            </a:fld>
            <a:endParaRPr lang="en-US" altLang="en-US" sz="1300" dirty="0"/>
          </a:p>
        </p:txBody>
      </p:sp>
    </p:spTree>
    <p:extLst>
      <p:ext uri="{BB962C8B-B14F-4D97-AF65-F5344CB8AC3E}">
        <p14:creationId xmlns:p14="http://schemas.microsoft.com/office/powerpoint/2010/main" val="291974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1689" indent="-272791">
              <a:spcBef>
                <a:spcPct val="30000"/>
              </a:spcBef>
              <a:defRPr sz="1200">
                <a:solidFill>
                  <a:schemeClr val="tx1"/>
                </a:solidFill>
                <a:latin typeface="Calibri" pitchFamily="34" charset="0"/>
              </a:defRPr>
            </a:lvl2pPr>
            <a:lvl3pPr marL="1095731" indent="-217929">
              <a:spcBef>
                <a:spcPct val="30000"/>
              </a:spcBef>
              <a:defRPr sz="1200">
                <a:solidFill>
                  <a:schemeClr val="tx1"/>
                </a:solidFill>
                <a:latin typeface="Calibri" pitchFamily="34" charset="0"/>
              </a:defRPr>
            </a:lvl3pPr>
            <a:lvl4pPr marL="1534632" indent="-217929">
              <a:spcBef>
                <a:spcPct val="30000"/>
              </a:spcBef>
              <a:defRPr sz="1200">
                <a:solidFill>
                  <a:schemeClr val="tx1"/>
                </a:solidFill>
                <a:latin typeface="Calibri" pitchFamily="34" charset="0"/>
              </a:defRPr>
            </a:lvl4pPr>
            <a:lvl5pPr marL="1973532" indent="-217929">
              <a:spcBef>
                <a:spcPct val="30000"/>
              </a:spcBef>
              <a:defRPr sz="1200">
                <a:solidFill>
                  <a:schemeClr val="tx1"/>
                </a:solidFill>
                <a:latin typeface="Calibri" pitchFamily="34" charset="0"/>
              </a:defRPr>
            </a:lvl5pPr>
            <a:lvl6pPr marL="2412437" indent="-217929" eaLnBrk="0" fontAlgn="base" hangingPunct="0">
              <a:spcBef>
                <a:spcPct val="30000"/>
              </a:spcBef>
              <a:spcAft>
                <a:spcPct val="0"/>
              </a:spcAft>
              <a:defRPr sz="1200">
                <a:solidFill>
                  <a:schemeClr val="tx1"/>
                </a:solidFill>
                <a:latin typeface="Calibri" pitchFamily="34" charset="0"/>
              </a:defRPr>
            </a:lvl6pPr>
            <a:lvl7pPr marL="2851331" indent="-217929" eaLnBrk="0" fontAlgn="base" hangingPunct="0">
              <a:spcBef>
                <a:spcPct val="30000"/>
              </a:spcBef>
              <a:spcAft>
                <a:spcPct val="0"/>
              </a:spcAft>
              <a:defRPr sz="1200">
                <a:solidFill>
                  <a:schemeClr val="tx1"/>
                </a:solidFill>
                <a:latin typeface="Calibri" pitchFamily="34" charset="0"/>
              </a:defRPr>
            </a:lvl7pPr>
            <a:lvl8pPr marL="3290239" indent="-217929" eaLnBrk="0" fontAlgn="base" hangingPunct="0">
              <a:spcBef>
                <a:spcPct val="30000"/>
              </a:spcBef>
              <a:spcAft>
                <a:spcPct val="0"/>
              </a:spcAft>
              <a:defRPr sz="1200">
                <a:solidFill>
                  <a:schemeClr val="tx1"/>
                </a:solidFill>
                <a:latin typeface="Calibri" pitchFamily="34" charset="0"/>
              </a:defRPr>
            </a:lvl8pPr>
            <a:lvl9pPr marL="3729141" indent="-217929" eaLnBrk="0" fontAlgn="base" hangingPunct="0">
              <a:spcBef>
                <a:spcPct val="30000"/>
              </a:spcBef>
              <a:spcAft>
                <a:spcPct val="0"/>
              </a:spcAft>
              <a:defRPr sz="1200">
                <a:solidFill>
                  <a:schemeClr val="tx1"/>
                </a:solidFill>
                <a:latin typeface="Calibri" pitchFamily="34" charset="0"/>
              </a:defRPr>
            </a:lvl9pPr>
          </a:lstStyle>
          <a:p>
            <a:pPr>
              <a:spcBef>
                <a:spcPct val="0"/>
              </a:spcBef>
            </a:pPr>
            <a:fld id="{22728AD3-07B7-4A69-A18C-D478C25DA3A1}" type="slidenum">
              <a:rPr lang="en-US" altLang="en-US" sz="1300"/>
              <a:pPr>
                <a:spcBef>
                  <a:spcPct val="0"/>
                </a:spcBef>
              </a:pPr>
              <a:t>10</a:t>
            </a:fld>
            <a:endParaRPr lang="en-US" altLang="en-US" sz="1300" dirty="0"/>
          </a:p>
        </p:txBody>
      </p:sp>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4" y="4573638"/>
            <a:ext cx="5188165" cy="415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ader Placeholder 1"/>
          <p:cNvSpPr>
            <a:spLocks noGrp="1"/>
          </p:cNvSpPr>
          <p:nvPr>
            <p:ph type="hdr" sz="quarter" idx="10"/>
          </p:nvPr>
        </p:nvSpPr>
        <p:spPr/>
        <p:txBody>
          <a:bodyPr/>
          <a:lstStyle/>
          <a:p>
            <a:pPr>
              <a:defRPr/>
            </a:pPr>
            <a:r>
              <a:rPr lang="en-US" dirty="0" smtClean="0"/>
              <a:t>DRAFT 10.12.2016</a:t>
            </a:r>
            <a:endParaRPr lang="en-US" dirty="0"/>
          </a:p>
        </p:txBody>
      </p:sp>
    </p:spTree>
    <p:extLst>
      <p:ext uri="{BB962C8B-B14F-4D97-AF65-F5344CB8AC3E}">
        <p14:creationId xmlns:p14="http://schemas.microsoft.com/office/powerpoint/2010/main" val="837083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2381" indent="-273053">
              <a:spcBef>
                <a:spcPct val="30000"/>
              </a:spcBef>
              <a:defRPr sz="1200">
                <a:solidFill>
                  <a:schemeClr val="tx1"/>
                </a:solidFill>
                <a:latin typeface="Calibri" pitchFamily="34" charset="0"/>
              </a:defRPr>
            </a:lvl2pPr>
            <a:lvl3pPr marL="1096791" indent="-218140">
              <a:spcBef>
                <a:spcPct val="30000"/>
              </a:spcBef>
              <a:defRPr sz="1200">
                <a:solidFill>
                  <a:schemeClr val="tx1"/>
                </a:solidFill>
                <a:latin typeface="Calibri" pitchFamily="34" charset="0"/>
              </a:defRPr>
            </a:lvl3pPr>
            <a:lvl4pPr marL="1536119" indent="-218140">
              <a:spcBef>
                <a:spcPct val="30000"/>
              </a:spcBef>
              <a:defRPr sz="1200">
                <a:solidFill>
                  <a:schemeClr val="tx1"/>
                </a:solidFill>
                <a:latin typeface="Calibri" pitchFamily="34" charset="0"/>
              </a:defRPr>
            </a:lvl4pPr>
            <a:lvl5pPr marL="1975442" indent="-218140">
              <a:spcBef>
                <a:spcPct val="30000"/>
              </a:spcBef>
              <a:defRPr sz="1200">
                <a:solidFill>
                  <a:schemeClr val="tx1"/>
                </a:solidFill>
                <a:latin typeface="Calibri" pitchFamily="34" charset="0"/>
              </a:defRPr>
            </a:lvl5pPr>
            <a:lvl6pPr marL="2414772" indent="-218140" eaLnBrk="0" fontAlgn="base" hangingPunct="0">
              <a:spcBef>
                <a:spcPct val="30000"/>
              </a:spcBef>
              <a:spcAft>
                <a:spcPct val="0"/>
              </a:spcAft>
              <a:defRPr sz="1200">
                <a:solidFill>
                  <a:schemeClr val="tx1"/>
                </a:solidFill>
                <a:latin typeface="Calibri" pitchFamily="34" charset="0"/>
              </a:defRPr>
            </a:lvl6pPr>
            <a:lvl7pPr marL="2854094" indent="-218140" eaLnBrk="0" fontAlgn="base" hangingPunct="0">
              <a:spcBef>
                <a:spcPct val="30000"/>
              </a:spcBef>
              <a:spcAft>
                <a:spcPct val="0"/>
              </a:spcAft>
              <a:defRPr sz="1200">
                <a:solidFill>
                  <a:schemeClr val="tx1"/>
                </a:solidFill>
                <a:latin typeface="Calibri" pitchFamily="34" charset="0"/>
              </a:defRPr>
            </a:lvl7pPr>
            <a:lvl8pPr marL="3293425" indent="-218140" eaLnBrk="0" fontAlgn="base" hangingPunct="0">
              <a:spcBef>
                <a:spcPct val="30000"/>
              </a:spcBef>
              <a:spcAft>
                <a:spcPct val="0"/>
              </a:spcAft>
              <a:defRPr sz="1200">
                <a:solidFill>
                  <a:schemeClr val="tx1"/>
                </a:solidFill>
                <a:latin typeface="Calibri" pitchFamily="34" charset="0"/>
              </a:defRPr>
            </a:lvl8pPr>
            <a:lvl9pPr marL="3732752" indent="-218140" eaLnBrk="0" fontAlgn="base" hangingPunct="0">
              <a:spcBef>
                <a:spcPct val="30000"/>
              </a:spcBef>
              <a:spcAft>
                <a:spcPct val="0"/>
              </a:spcAft>
              <a:defRPr sz="1200">
                <a:solidFill>
                  <a:schemeClr val="tx1"/>
                </a:solidFill>
                <a:latin typeface="Calibri" pitchFamily="34" charset="0"/>
              </a:defRPr>
            </a:lvl9pPr>
          </a:lstStyle>
          <a:p>
            <a:pPr>
              <a:spcBef>
                <a:spcPct val="0"/>
              </a:spcBef>
            </a:pPr>
            <a:fld id="{29492ADB-7677-4546-AD93-57E7AFA3DA2C}" type="slidenum">
              <a:rPr lang="en-US" altLang="en-US" sz="1300"/>
              <a:pPr>
                <a:spcBef>
                  <a:spcPct val="0"/>
                </a:spcBef>
              </a:pPr>
              <a:t>11</a:t>
            </a:fld>
            <a:endParaRPr lang="en-US" altLang="en-US" sz="1300" dirty="0"/>
          </a:p>
        </p:txBody>
      </p:sp>
      <p:sp>
        <p:nvSpPr>
          <p:cNvPr id="2" name="Header Placeholder 1"/>
          <p:cNvSpPr>
            <a:spLocks noGrp="1"/>
          </p:cNvSpPr>
          <p:nvPr>
            <p:ph type="hdr" sz="quarter" idx="10"/>
          </p:nvPr>
        </p:nvSpPr>
        <p:spPr/>
        <p:txBody>
          <a:bodyPr/>
          <a:lstStyle/>
          <a:p>
            <a:pPr>
              <a:defRPr/>
            </a:pPr>
            <a:r>
              <a:rPr lang="en-US" dirty="0" smtClean="0"/>
              <a:t>DRAFT 10.12.2016</a:t>
            </a:r>
            <a:endParaRPr lang="en-US" dirty="0"/>
          </a:p>
        </p:txBody>
      </p:sp>
    </p:spTree>
    <p:extLst>
      <p:ext uri="{BB962C8B-B14F-4D97-AF65-F5344CB8AC3E}">
        <p14:creationId xmlns:p14="http://schemas.microsoft.com/office/powerpoint/2010/main" val="1644442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DRAFT 10.12.2016</a:t>
            </a:r>
            <a:endParaRPr lang="en-US" dirty="0"/>
          </a:p>
        </p:txBody>
      </p:sp>
      <p:sp>
        <p:nvSpPr>
          <p:cNvPr id="5" name="Slide Number Placeholder 4"/>
          <p:cNvSpPr>
            <a:spLocks noGrp="1"/>
          </p:cNvSpPr>
          <p:nvPr>
            <p:ph type="sldNum" sz="quarter" idx="11"/>
          </p:nvPr>
        </p:nvSpPr>
        <p:spPr/>
        <p:txBody>
          <a:bodyPr/>
          <a:lstStyle/>
          <a:p>
            <a:pPr>
              <a:defRPr/>
            </a:pPr>
            <a:fld id="{7FCAD930-7963-480D-A34A-C78A485EC9DB}" type="slidenum">
              <a:rPr lang="en-US" altLang="en-US" smtClean="0"/>
              <a:pPr>
                <a:defRPr/>
              </a:pPr>
              <a:t>12</a:t>
            </a:fld>
            <a:endParaRPr lang="en-US" altLang="en-US" dirty="0"/>
          </a:p>
        </p:txBody>
      </p:sp>
    </p:spTree>
    <p:extLst>
      <p:ext uri="{BB962C8B-B14F-4D97-AF65-F5344CB8AC3E}">
        <p14:creationId xmlns:p14="http://schemas.microsoft.com/office/powerpoint/2010/main" val="1836701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7153">
              <a:spcBef>
                <a:spcPct val="30000"/>
              </a:spcBef>
              <a:defRPr sz="1200">
                <a:solidFill>
                  <a:schemeClr val="tx1"/>
                </a:solidFill>
                <a:latin typeface="Calibri" pitchFamily="34" charset="0"/>
              </a:defRPr>
            </a:lvl1pPr>
            <a:lvl2pPr marL="696722" indent="-267384" defTabSz="857153">
              <a:spcBef>
                <a:spcPct val="30000"/>
              </a:spcBef>
              <a:defRPr sz="1200">
                <a:solidFill>
                  <a:schemeClr val="tx1"/>
                </a:solidFill>
                <a:latin typeface="Calibri" pitchFamily="34" charset="0"/>
              </a:defRPr>
            </a:lvl2pPr>
            <a:lvl3pPr marL="1072586" indent="-213906" defTabSz="857153">
              <a:spcBef>
                <a:spcPct val="30000"/>
              </a:spcBef>
              <a:defRPr sz="1200">
                <a:solidFill>
                  <a:schemeClr val="tx1"/>
                </a:solidFill>
                <a:latin typeface="Calibri" pitchFamily="34" charset="0"/>
              </a:defRPr>
            </a:lvl3pPr>
            <a:lvl4pPr marL="1501929" indent="-213906" defTabSz="857153">
              <a:spcBef>
                <a:spcPct val="30000"/>
              </a:spcBef>
              <a:defRPr sz="1200">
                <a:solidFill>
                  <a:schemeClr val="tx1"/>
                </a:solidFill>
                <a:latin typeface="Calibri" pitchFamily="34" charset="0"/>
              </a:defRPr>
            </a:lvl4pPr>
            <a:lvl5pPr marL="1931268" indent="-213906" defTabSz="857153">
              <a:spcBef>
                <a:spcPct val="30000"/>
              </a:spcBef>
              <a:defRPr sz="1200">
                <a:solidFill>
                  <a:schemeClr val="tx1"/>
                </a:solidFill>
                <a:latin typeface="Calibri" pitchFamily="34" charset="0"/>
              </a:defRPr>
            </a:lvl5pPr>
            <a:lvl6pPr marL="2371304" indent="-213906" defTabSz="857153" eaLnBrk="0" fontAlgn="base" hangingPunct="0">
              <a:spcBef>
                <a:spcPct val="30000"/>
              </a:spcBef>
              <a:spcAft>
                <a:spcPct val="0"/>
              </a:spcAft>
              <a:defRPr sz="1200">
                <a:solidFill>
                  <a:schemeClr val="tx1"/>
                </a:solidFill>
                <a:latin typeface="Calibri" pitchFamily="34" charset="0"/>
              </a:defRPr>
            </a:lvl6pPr>
            <a:lvl7pPr marL="2811336" indent="-213906" defTabSz="857153" eaLnBrk="0" fontAlgn="base" hangingPunct="0">
              <a:spcBef>
                <a:spcPct val="30000"/>
              </a:spcBef>
              <a:spcAft>
                <a:spcPct val="0"/>
              </a:spcAft>
              <a:defRPr sz="1200">
                <a:solidFill>
                  <a:schemeClr val="tx1"/>
                </a:solidFill>
                <a:latin typeface="Calibri" pitchFamily="34" charset="0"/>
              </a:defRPr>
            </a:lvl7pPr>
            <a:lvl8pPr marL="3251375" indent="-213906" defTabSz="857153" eaLnBrk="0" fontAlgn="base" hangingPunct="0">
              <a:spcBef>
                <a:spcPct val="30000"/>
              </a:spcBef>
              <a:spcAft>
                <a:spcPct val="0"/>
              </a:spcAft>
              <a:defRPr sz="1200">
                <a:solidFill>
                  <a:schemeClr val="tx1"/>
                </a:solidFill>
                <a:latin typeface="Calibri" pitchFamily="34" charset="0"/>
              </a:defRPr>
            </a:lvl8pPr>
            <a:lvl9pPr marL="3691410" indent="-213906" defTabSz="857153" eaLnBrk="0" fontAlgn="base" hangingPunct="0">
              <a:spcBef>
                <a:spcPct val="30000"/>
              </a:spcBef>
              <a:spcAft>
                <a:spcPct val="0"/>
              </a:spcAft>
              <a:defRPr sz="1200">
                <a:solidFill>
                  <a:schemeClr val="tx1"/>
                </a:solidFill>
                <a:latin typeface="Calibri" pitchFamily="34" charset="0"/>
              </a:defRPr>
            </a:lvl9pPr>
          </a:lstStyle>
          <a:p>
            <a:pPr>
              <a:spcBef>
                <a:spcPct val="0"/>
              </a:spcBef>
            </a:pPr>
            <a:fld id="{180403F8-EB0D-40A3-8C29-CE155BB6CDDE}" type="slidenum">
              <a:rPr lang="en-US" altLang="en-US" sz="1100">
                <a:solidFill>
                  <a:srgbClr val="000000"/>
                </a:solidFill>
                <a:latin typeface="Times New Roman" pitchFamily="18" charset="0"/>
                <a:ea typeface="MS PGothic" pitchFamily="34" charset="-128"/>
              </a:rPr>
              <a:pPr>
                <a:spcBef>
                  <a:spcPct val="0"/>
                </a:spcBef>
              </a:pPr>
              <a:t>13</a:t>
            </a:fld>
            <a:endParaRPr lang="en-US" altLang="en-US" sz="1100">
              <a:solidFill>
                <a:srgbClr val="000000"/>
              </a:solidFill>
              <a:latin typeface="Times New Roman" pitchFamily="18" charset="0"/>
              <a:ea typeface="MS PGothic" pitchFamily="34" charset="-128"/>
            </a:endParaRPr>
          </a:p>
        </p:txBody>
      </p:sp>
      <p:sp>
        <p:nvSpPr>
          <p:cNvPr id="34819" name="Notes Placeholder 2"/>
          <p:cNvSpPr>
            <a:spLocks noGrp="1"/>
          </p:cNvSpPr>
          <p:nvPr>
            <p:ph type="body" idx="3"/>
          </p:nvPr>
        </p:nvSpPr>
        <p:spPr bwMode="auto">
          <a:xfrm>
            <a:off x="895882" y="4249369"/>
            <a:ext cx="4923508" cy="4101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535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7153">
              <a:spcBef>
                <a:spcPct val="30000"/>
              </a:spcBef>
              <a:defRPr sz="1200">
                <a:solidFill>
                  <a:schemeClr val="tx1"/>
                </a:solidFill>
                <a:latin typeface="Calibri" pitchFamily="34" charset="0"/>
              </a:defRPr>
            </a:lvl1pPr>
            <a:lvl2pPr marL="698252" indent="-267384" defTabSz="857153">
              <a:spcBef>
                <a:spcPct val="30000"/>
              </a:spcBef>
              <a:defRPr sz="1200">
                <a:solidFill>
                  <a:schemeClr val="tx1"/>
                </a:solidFill>
                <a:latin typeface="Calibri" pitchFamily="34" charset="0"/>
              </a:defRPr>
            </a:lvl2pPr>
            <a:lvl3pPr marL="1074114" indent="-213906" defTabSz="857153">
              <a:spcBef>
                <a:spcPct val="30000"/>
              </a:spcBef>
              <a:defRPr sz="1200">
                <a:solidFill>
                  <a:schemeClr val="tx1"/>
                </a:solidFill>
                <a:latin typeface="Calibri" pitchFamily="34" charset="0"/>
              </a:defRPr>
            </a:lvl3pPr>
            <a:lvl4pPr marL="1504983" indent="-213906" defTabSz="857153">
              <a:spcBef>
                <a:spcPct val="30000"/>
              </a:spcBef>
              <a:defRPr sz="1200">
                <a:solidFill>
                  <a:schemeClr val="tx1"/>
                </a:solidFill>
                <a:latin typeface="Calibri" pitchFamily="34" charset="0"/>
              </a:defRPr>
            </a:lvl4pPr>
            <a:lvl5pPr marL="1934323" indent="-213906" defTabSz="857153">
              <a:spcBef>
                <a:spcPct val="30000"/>
              </a:spcBef>
              <a:defRPr sz="1200">
                <a:solidFill>
                  <a:schemeClr val="tx1"/>
                </a:solidFill>
                <a:latin typeface="Calibri" pitchFamily="34" charset="0"/>
              </a:defRPr>
            </a:lvl5pPr>
            <a:lvl6pPr marL="2374360" indent="-213906" defTabSz="857153" eaLnBrk="0" fontAlgn="base" hangingPunct="0">
              <a:spcBef>
                <a:spcPct val="30000"/>
              </a:spcBef>
              <a:spcAft>
                <a:spcPct val="0"/>
              </a:spcAft>
              <a:defRPr sz="1200">
                <a:solidFill>
                  <a:schemeClr val="tx1"/>
                </a:solidFill>
                <a:latin typeface="Calibri" pitchFamily="34" charset="0"/>
              </a:defRPr>
            </a:lvl6pPr>
            <a:lvl7pPr marL="2814396" indent="-213906" defTabSz="857153" eaLnBrk="0" fontAlgn="base" hangingPunct="0">
              <a:spcBef>
                <a:spcPct val="30000"/>
              </a:spcBef>
              <a:spcAft>
                <a:spcPct val="0"/>
              </a:spcAft>
              <a:defRPr sz="1200">
                <a:solidFill>
                  <a:schemeClr val="tx1"/>
                </a:solidFill>
                <a:latin typeface="Calibri" pitchFamily="34" charset="0"/>
              </a:defRPr>
            </a:lvl7pPr>
            <a:lvl8pPr marL="3254431" indent="-213906" defTabSz="857153" eaLnBrk="0" fontAlgn="base" hangingPunct="0">
              <a:spcBef>
                <a:spcPct val="30000"/>
              </a:spcBef>
              <a:spcAft>
                <a:spcPct val="0"/>
              </a:spcAft>
              <a:defRPr sz="1200">
                <a:solidFill>
                  <a:schemeClr val="tx1"/>
                </a:solidFill>
                <a:latin typeface="Calibri" pitchFamily="34" charset="0"/>
              </a:defRPr>
            </a:lvl8pPr>
            <a:lvl9pPr marL="3694466" indent="-213906" defTabSz="857153" eaLnBrk="0" fontAlgn="base" hangingPunct="0">
              <a:spcBef>
                <a:spcPct val="30000"/>
              </a:spcBef>
              <a:spcAft>
                <a:spcPct val="0"/>
              </a:spcAft>
              <a:defRPr sz="1200">
                <a:solidFill>
                  <a:schemeClr val="tx1"/>
                </a:solidFill>
                <a:latin typeface="Calibri" pitchFamily="34" charset="0"/>
              </a:defRPr>
            </a:lvl9pPr>
          </a:lstStyle>
          <a:p>
            <a:pPr>
              <a:spcBef>
                <a:spcPct val="0"/>
              </a:spcBef>
            </a:pPr>
            <a:fld id="{2B635A09-5EE4-4599-94CE-418BDDA7FB8C}" type="slidenum">
              <a:rPr lang="en-US" altLang="en-US" sz="1100">
                <a:solidFill>
                  <a:srgbClr val="000000"/>
                </a:solidFill>
                <a:latin typeface="Times New Roman" pitchFamily="18" charset="0"/>
                <a:ea typeface="MS PGothic" pitchFamily="34" charset="-128"/>
              </a:rPr>
              <a:pPr>
                <a:spcBef>
                  <a:spcPct val="0"/>
                </a:spcBef>
              </a:pPr>
              <a:t>14</a:t>
            </a:fld>
            <a:endParaRPr lang="en-US" altLang="en-US" sz="1100">
              <a:solidFill>
                <a:srgbClr val="000000"/>
              </a:solidFill>
              <a:latin typeface="Times New Roman" pitchFamily="18" charset="0"/>
              <a:ea typeface="MS PGothic" pitchFamily="34" charset="-128"/>
            </a:endParaRPr>
          </a:p>
        </p:txBody>
      </p:sp>
      <p:sp>
        <p:nvSpPr>
          <p:cNvPr id="35843" name="Notes Placeholder 2"/>
          <p:cNvSpPr>
            <a:spLocks noGrp="1"/>
          </p:cNvSpPr>
          <p:nvPr>
            <p:ph type="body" idx="3"/>
          </p:nvPr>
        </p:nvSpPr>
        <p:spPr bwMode="auto">
          <a:xfrm>
            <a:off x="895882" y="4249369"/>
            <a:ext cx="4923508" cy="4101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286579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311">
              <a:spcBef>
                <a:spcPct val="30000"/>
              </a:spcBef>
              <a:defRPr sz="1200">
                <a:solidFill>
                  <a:schemeClr val="tx1"/>
                </a:solidFill>
                <a:latin typeface="Calibri" pitchFamily="34" charset="0"/>
              </a:defRPr>
            </a:lvl1pPr>
            <a:lvl2pPr marL="724267" indent="-276740" defTabSz="890311">
              <a:spcBef>
                <a:spcPct val="30000"/>
              </a:spcBef>
              <a:defRPr sz="1200">
                <a:solidFill>
                  <a:schemeClr val="tx1"/>
                </a:solidFill>
                <a:latin typeface="Calibri" pitchFamily="34" charset="0"/>
              </a:defRPr>
            </a:lvl2pPr>
            <a:lvl3pPr marL="1116444" indent="-221393" defTabSz="890311">
              <a:spcBef>
                <a:spcPct val="30000"/>
              </a:spcBef>
              <a:defRPr sz="1200">
                <a:solidFill>
                  <a:schemeClr val="tx1"/>
                </a:solidFill>
                <a:latin typeface="Calibri" pitchFamily="34" charset="0"/>
              </a:defRPr>
            </a:lvl3pPr>
            <a:lvl4pPr marL="1562389" indent="-221393" defTabSz="890311">
              <a:spcBef>
                <a:spcPct val="30000"/>
              </a:spcBef>
              <a:defRPr sz="1200">
                <a:solidFill>
                  <a:schemeClr val="tx1"/>
                </a:solidFill>
                <a:latin typeface="Calibri" pitchFamily="34" charset="0"/>
              </a:defRPr>
            </a:lvl4pPr>
            <a:lvl5pPr marL="2009918" indent="-221393" defTabSz="890311">
              <a:spcBef>
                <a:spcPct val="30000"/>
              </a:spcBef>
              <a:defRPr sz="1200">
                <a:solidFill>
                  <a:schemeClr val="tx1"/>
                </a:solidFill>
                <a:latin typeface="Calibri" pitchFamily="34" charset="0"/>
              </a:defRPr>
            </a:lvl5pPr>
            <a:lvl6pPr marL="2465357" indent="-221393" defTabSz="890311" eaLnBrk="0" fontAlgn="base" hangingPunct="0">
              <a:spcBef>
                <a:spcPct val="30000"/>
              </a:spcBef>
              <a:spcAft>
                <a:spcPct val="0"/>
              </a:spcAft>
              <a:defRPr sz="1200">
                <a:solidFill>
                  <a:schemeClr val="tx1"/>
                </a:solidFill>
                <a:latin typeface="Calibri" pitchFamily="34" charset="0"/>
              </a:defRPr>
            </a:lvl6pPr>
            <a:lvl7pPr marL="2920788" indent="-221393" defTabSz="890311" eaLnBrk="0" fontAlgn="base" hangingPunct="0">
              <a:spcBef>
                <a:spcPct val="30000"/>
              </a:spcBef>
              <a:spcAft>
                <a:spcPct val="0"/>
              </a:spcAft>
              <a:defRPr sz="1200">
                <a:solidFill>
                  <a:schemeClr val="tx1"/>
                </a:solidFill>
                <a:latin typeface="Calibri" pitchFamily="34" charset="0"/>
              </a:defRPr>
            </a:lvl7pPr>
            <a:lvl8pPr marL="3376222" indent="-221393" defTabSz="890311" eaLnBrk="0" fontAlgn="base" hangingPunct="0">
              <a:spcBef>
                <a:spcPct val="30000"/>
              </a:spcBef>
              <a:spcAft>
                <a:spcPct val="0"/>
              </a:spcAft>
              <a:defRPr sz="1200">
                <a:solidFill>
                  <a:schemeClr val="tx1"/>
                </a:solidFill>
                <a:latin typeface="Calibri" pitchFamily="34" charset="0"/>
              </a:defRPr>
            </a:lvl8pPr>
            <a:lvl9pPr marL="3831656" indent="-221393" defTabSz="890311" eaLnBrk="0" fontAlgn="base" hangingPunct="0">
              <a:spcBef>
                <a:spcPct val="30000"/>
              </a:spcBef>
              <a:spcAft>
                <a:spcPct val="0"/>
              </a:spcAft>
              <a:defRPr sz="1200">
                <a:solidFill>
                  <a:schemeClr val="tx1"/>
                </a:solidFill>
                <a:latin typeface="Calibri" pitchFamily="34" charset="0"/>
              </a:defRPr>
            </a:lvl9pPr>
          </a:lstStyle>
          <a:p>
            <a:pPr>
              <a:spcBef>
                <a:spcPct val="0"/>
              </a:spcBef>
            </a:pPr>
            <a:fld id="{6257CA94-76D0-4E46-AC9F-678C08C10424}" type="slidenum">
              <a:rPr lang="en-US" altLang="en-US" sz="1100">
                <a:latin typeface="Times New Roman" pitchFamily="18" charset="0"/>
                <a:ea typeface="MS PGothic" pitchFamily="34" charset="-128"/>
              </a:rPr>
              <a:pPr>
                <a:spcBef>
                  <a:spcPct val="0"/>
                </a:spcBef>
              </a:pPr>
              <a:t>16</a:t>
            </a:fld>
            <a:endParaRPr lang="en-US" altLang="en-US" sz="1100" dirty="0">
              <a:latin typeface="Times New Roman" pitchFamily="18" charset="0"/>
              <a:ea typeface="MS PGothic" pitchFamily="34" charset="-128"/>
            </a:endParaRPr>
          </a:p>
        </p:txBody>
      </p:sp>
      <p:sp>
        <p:nvSpPr>
          <p:cNvPr id="36867" name="Rectangle 2"/>
          <p:cNvSpPr>
            <a:spLocks noGrp="1" noRot="1" noChangeAspect="1" noChangeArrowheads="1" noTextEdit="1"/>
          </p:cNvSpPr>
          <p:nvPr>
            <p:ph type="sldImg"/>
          </p:nvPr>
        </p:nvSpPr>
        <p:spPr bwMode="auto">
          <a:xfrm>
            <a:off x="1196975" y="685800"/>
            <a:ext cx="4668838" cy="3502025"/>
          </a:xfrm>
          <a:solidFill>
            <a:srgbClr val="FFFFFF"/>
          </a:solidFill>
          <a:ln>
            <a:solidFill>
              <a:srgbClr val="000000"/>
            </a:solidFill>
            <a:miter lim="800000"/>
            <a:headEnd/>
            <a:tailEnd/>
          </a:ln>
        </p:spPr>
      </p:sp>
      <p:sp>
        <p:nvSpPr>
          <p:cNvPr id="36868" name="Notes Placeholder 2"/>
          <p:cNvSpPr>
            <a:spLocks noGrp="1"/>
          </p:cNvSpPr>
          <p:nvPr>
            <p:ph type="body" idx="3"/>
          </p:nvPr>
        </p:nvSpPr>
        <p:spPr bwMode="auto">
          <a:xfrm>
            <a:off x="935049" y="4389464"/>
            <a:ext cx="5138737" cy="4237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 name="Header Placeholder 1"/>
          <p:cNvSpPr>
            <a:spLocks noGrp="1"/>
          </p:cNvSpPr>
          <p:nvPr>
            <p:ph type="hdr" sz="quarter" idx="10"/>
          </p:nvPr>
        </p:nvSpPr>
        <p:spPr/>
        <p:txBody>
          <a:bodyPr/>
          <a:lstStyle/>
          <a:p>
            <a:pPr>
              <a:defRPr/>
            </a:pPr>
            <a:r>
              <a:rPr lang="en-US" dirty="0" smtClean="0"/>
              <a:t>DRAFT 10.12.2016</a:t>
            </a:r>
            <a:endParaRPr lang="en-US" dirty="0"/>
          </a:p>
        </p:txBody>
      </p:sp>
    </p:spTree>
    <p:extLst>
      <p:ext uri="{BB962C8B-B14F-4D97-AF65-F5344CB8AC3E}">
        <p14:creationId xmlns:p14="http://schemas.microsoft.com/office/powerpoint/2010/main" val="298780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8546">
              <a:spcBef>
                <a:spcPct val="30000"/>
              </a:spcBef>
              <a:defRPr sz="1200">
                <a:solidFill>
                  <a:schemeClr val="tx1"/>
                </a:solidFill>
                <a:latin typeface="Calibri" pitchFamily="34" charset="0"/>
              </a:defRPr>
            </a:lvl1pPr>
            <a:lvl2pPr marL="698425" indent="-266867" defTabSz="858546">
              <a:spcBef>
                <a:spcPct val="30000"/>
              </a:spcBef>
              <a:defRPr sz="1200">
                <a:solidFill>
                  <a:schemeClr val="tx1"/>
                </a:solidFill>
                <a:latin typeface="Calibri" pitchFamily="34" charset="0"/>
              </a:defRPr>
            </a:lvl2pPr>
            <a:lvl3pPr marL="1076614" indent="-213492" defTabSz="858546">
              <a:spcBef>
                <a:spcPct val="30000"/>
              </a:spcBef>
              <a:defRPr sz="1200">
                <a:solidFill>
                  <a:schemeClr val="tx1"/>
                </a:solidFill>
                <a:latin typeface="Calibri" pitchFamily="34" charset="0"/>
              </a:defRPr>
            </a:lvl3pPr>
            <a:lvl4pPr marL="1506649" indent="-213492" defTabSz="858546">
              <a:spcBef>
                <a:spcPct val="30000"/>
              </a:spcBef>
              <a:defRPr sz="1200">
                <a:solidFill>
                  <a:schemeClr val="tx1"/>
                </a:solidFill>
                <a:latin typeface="Calibri" pitchFamily="34" charset="0"/>
              </a:defRPr>
            </a:lvl4pPr>
            <a:lvl5pPr marL="1938208" indent="-213492" defTabSz="858546">
              <a:spcBef>
                <a:spcPct val="30000"/>
              </a:spcBef>
              <a:defRPr sz="1200">
                <a:solidFill>
                  <a:schemeClr val="tx1"/>
                </a:solidFill>
                <a:latin typeface="Calibri" pitchFamily="34" charset="0"/>
              </a:defRPr>
            </a:lvl5pPr>
            <a:lvl6pPr marL="2377394" indent="-213492" defTabSz="858546" eaLnBrk="0" fontAlgn="base" hangingPunct="0">
              <a:spcBef>
                <a:spcPct val="30000"/>
              </a:spcBef>
              <a:spcAft>
                <a:spcPct val="0"/>
              </a:spcAft>
              <a:defRPr sz="1200">
                <a:solidFill>
                  <a:schemeClr val="tx1"/>
                </a:solidFill>
                <a:latin typeface="Calibri" pitchFamily="34" charset="0"/>
              </a:defRPr>
            </a:lvl6pPr>
            <a:lvl7pPr marL="2816580" indent="-213492" defTabSz="858546" eaLnBrk="0" fontAlgn="base" hangingPunct="0">
              <a:spcBef>
                <a:spcPct val="30000"/>
              </a:spcBef>
              <a:spcAft>
                <a:spcPct val="0"/>
              </a:spcAft>
              <a:defRPr sz="1200">
                <a:solidFill>
                  <a:schemeClr val="tx1"/>
                </a:solidFill>
                <a:latin typeface="Calibri" pitchFamily="34" charset="0"/>
              </a:defRPr>
            </a:lvl7pPr>
            <a:lvl8pPr marL="3255764" indent="-213492" defTabSz="858546" eaLnBrk="0" fontAlgn="base" hangingPunct="0">
              <a:spcBef>
                <a:spcPct val="30000"/>
              </a:spcBef>
              <a:spcAft>
                <a:spcPct val="0"/>
              </a:spcAft>
              <a:defRPr sz="1200">
                <a:solidFill>
                  <a:schemeClr val="tx1"/>
                </a:solidFill>
                <a:latin typeface="Calibri" pitchFamily="34" charset="0"/>
              </a:defRPr>
            </a:lvl8pPr>
            <a:lvl9pPr marL="3694948" indent="-213492" defTabSz="858546" eaLnBrk="0" fontAlgn="base" hangingPunct="0">
              <a:spcBef>
                <a:spcPct val="30000"/>
              </a:spcBef>
              <a:spcAft>
                <a:spcPct val="0"/>
              </a:spcAft>
              <a:defRPr sz="1200">
                <a:solidFill>
                  <a:schemeClr val="tx1"/>
                </a:solidFill>
                <a:latin typeface="Calibri" pitchFamily="34" charset="0"/>
              </a:defRPr>
            </a:lvl9pPr>
          </a:lstStyle>
          <a:p>
            <a:pPr>
              <a:spcBef>
                <a:spcPct val="0"/>
              </a:spcBef>
            </a:pPr>
            <a:fld id="{1D8B3B05-E805-4C59-A00C-67297DC3C3F9}" type="slidenum">
              <a:rPr lang="en-US" altLang="en-US" sz="1100">
                <a:latin typeface="Times New Roman" pitchFamily="18" charset="0"/>
                <a:ea typeface="MS PGothic" pitchFamily="34" charset="-128"/>
              </a:rPr>
              <a:pPr>
                <a:spcBef>
                  <a:spcPct val="0"/>
                </a:spcBef>
              </a:pPr>
              <a:t>2</a:t>
            </a:fld>
            <a:endParaRPr lang="en-US" altLang="en-US" sz="1100" dirty="0">
              <a:latin typeface="Times New Roman" pitchFamily="18" charset="0"/>
              <a:ea typeface="MS PGothic" pitchFamily="34" charset="-128"/>
            </a:endParaRPr>
          </a:p>
        </p:txBody>
      </p:sp>
      <p:sp>
        <p:nvSpPr>
          <p:cNvPr id="24579" name="Rectangle 2"/>
          <p:cNvSpPr>
            <a:spLocks noGrp="1" noRot="1" noChangeAspect="1" noChangeArrowheads="1" noTextEdit="1"/>
          </p:cNvSpPr>
          <p:nvPr>
            <p:ph type="sldImg"/>
          </p:nvPr>
        </p:nvSpPr>
        <p:spPr bwMode="auto">
          <a:xfrm>
            <a:off x="1123950" y="668338"/>
            <a:ext cx="4503738" cy="3379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3"/>
          </p:nvPr>
        </p:nvSpPr>
        <p:spPr bwMode="auto">
          <a:xfrm>
            <a:off x="895882" y="4249374"/>
            <a:ext cx="4923508" cy="4101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300" b="1" dirty="0"/>
          </a:p>
        </p:txBody>
      </p:sp>
      <p:sp>
        <p:nvSpPr>
          <p:cNvPr id="2" name="Header Placeholder 1"/>
          <p:cNvSpPr>
            <a:spLocks noGrp="1"/>
          </p:cNvSpPr>
          <p:nvPr>
            <p:ph type="hdr" sz="quarter" idx="10"/>
          </p:nvPr>
        </p:nvSpPr>
        <p:spPr/>
        <p:txBody>
          <a:bodyPr/>
          <a:lstStyle/>
          <a:p>
            <a:pPr>
              <a:defRPr/>
            </a:pPr>
            <a:r>
              <a:rPr lang="en-US" dirty="0" smtClean="0"/>
              <a:t>DRAFT 10.12.2016</a:t>
            </a:r>
            <a:endParaRPr lang="en-US" dirty="0"/>
          </a:p>
        </p:txBody>
      </p:sp>
    </p:spTree>
    <p:extLst>
      <p:ext uri="{BB962C8B-B14F-4D97-AF65-F5344CB8AC3E}">
        <p14:creationId xmlns:p14="http://schemas.microsoft.com/office/powerpoint/2010/main" val="348189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223596" y="4203266"/>
            <a:ext cx="6350215" cy="638557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dirty="0" smtClean="0"/>
          </a:p>
        </p:txBody>
      </p:sp>
      <p:sp>
        <p:nvSpPr>
          <p:cNvPr id="2560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696722" indent="-265854">
              <a:spcBef>
                <a:spcPct val="30000"/>
              </a:spcBef>
              <a:defRPr sz="1200">
                <a:solidFill>
                  <a:schemeClr val="tx1"/>
                </a:solidFill>
                <a:latin typeface="Calibri" pitchFamily="34" charset="0"/>
              </a:defRPr>
            </a:lvl2pPr>
            <a:lvl3pPr marL="1072586" indent="-212380">
              <a:spcBef>
                <a:spcPct val="30000"/>
              </a:spcBef>
              <a:defRPr sz="1200">
                <a:solidFill>
                  <a:schemeClr val="tx1"/>
                </a:solidFill>
                <a:latin typeface="Calibri" pitchFamily="34" charset="0"/>
              </a:defRPr>
            </a:lvl3pPr>
            <a:lvl4pPr marL="1500398" indent="-212380">
              <a:spcBef>
                <a:spcPct val="30000"/>
              </a:spcBef>
              <a:defRPr sz="1200">
                <a:solidFill>
                  <a:schemeClr val="tx1"/>
                </a:solidFill>
                <a:latin typeface="Calibri" pitchFamily="34" charset="0"/>
              </a:defRPr>
            </a:lvl4pPr>
            <a:lvl5pPr marL="1931268" indent="-212380">
              <a:spcBef>
                <a:spcPct val="30000"/>
              </a:spcBef>
              <a:defRPr sz="1200">
                <a:solidFill>
                  <a:schemeClr val="tx1"/>
                </a:solidFill>
                <a:latin typeface="Calibri" pitchFamily="34" charset="0"/>
              </a:defRPr>
            </a:lvl5pPr>
            <a:lvl6pPr marL="2371304" indent="-212380" eaLnBrk="0" fontAlgn="base" hangingPunct="0">
              <a:spcBef>
                <a:spcPct val="30000"/>
              </a:spcBef>
              <a:spcAft>
                <a:spcPct val="0"/>
              </a:spcAft>
              <a:defRPr sz="1200">
                <a:solidFill>
                  <a:schemeClr val="tx1"/>
                </a:solidFill>
                <a:latin typeface="Calibri" pitchFamily="34" charset="0"/>
              </a:defRPr>
            </a:lvl6pPr>
            <a:lvl7pPr marL="2811336" indent="-212380" eaLnBrk="0" fontAlgn="base" hangingPunct="0">
              <a:spcBef>
                <a:spcPct val="30000"/>
              </a:spcBef>
              <a:spcAft>
                <a:spcPct val="0"/>
              </a:spcAft>
              <a:defRPr sz="1200">
                <a:solidFill>
                  <a:schemeClr val="tx1"/>
                </a:solidFill>
                <a:latin typeface="Calibri" pitchFamily="34" charset="0"/>
              </a:defRPr>
            </a:lvl7pPr>
            <a:lvl8pPr marL="3251375" indent="-212380" eaLnBrk="0" fontAlgn="base" hangingPunct="0">
              <a:spcBef>
                <a:spcPct val="30000"/>
              </a:spcBef>
              <a:spcAft>
                <a:spcPct val="0"/>
              </a:spcAft>
              <a:defRPr sz="1200">
                <a:solidFill>
                  <a:schemeClr val="tx1"/>
                </a:solidFill>
                <a:latin typeface="Calibri" pitchFamily="34" charset="0"/>
              </a:defRPr>
            </a:lvl8pPr>
            <a:lvl9pPr marL="3691410" indent="-212380" eaLnBrk="0" fontAlgn="base" hangingPunct="0">
              <a:spcBef>
                <a:spcPct val="30000"/>
              </a:spcBef>
              <a:spcAft>
                <a:spcPct val="0"/>
              </a:spcAft>
              <a:defRPr sz="1200">
                <a:solidFill>
                  <a:schemeClr val="tx1"/>
                </a:solidFill>
                <a:latin typeface="Calibri" pitchFamily="34" charset="0"/>
              </a:defRPr>
            </a:lvl9pPr>
          </a:lstStyle>
          <a:p>
            <a:pPr>
              <a:spcBef>
                <a:spcPct val="0"/>
              </a:spcBef>
            </a:pPr>
            <a:fld id="{7D10A420-7D09-4B7F-901F-76A2D449EBCF}" type="slidenum">
              <a:rPr lang="en-US" altLang="en-US" sz="1100">
                <a:latin typeface="Times New Roman" pitchFamily="18" charset="0"/>
                <a:ea typeface="MS PGothic" pitchFamily="34" charset="-128"/>
              </a:rPr>
              <a:pPr>
                <a:spcBef>
                  <a:spcPct val="0"/>
                </a:spcBef>
              </a:pPr>
              <a:t>3</a:t>
            </a:fld>
            <a:endParaRPr lang="en-US" altLang="en-US" sz="1100">
              <a:latin typeface="Times New Roman" pitchFamily="18" charset="0"/>
              <a:ea typeface="MS PGothic" pitchFamily="34" charset="-128"/>
            </a:endParaRPr>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810" y="5538778"/>
            <a:ext cx="3058750" cy="23575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0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233364" y="4341813"/>
            <a:ext cx="6627812" cy="65960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dirty="0" smtClean="0"/>
          </a:p>
        </p:txBody>
      </p:sp>
      <p:sp>
        <p:nvSpPr>
          <p:cNvPr id="2560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22499" indent="-275690">
              <a:spcBef>
                <a:spcPct val="30000"/>
              </a:spcBef>
              <a:defRPr sz="1200">
                <a:solidFill>
                  <a:schemeClr val="tx1"/>
                </a:solidFill>
                <a:latin typeface="Calibri" pitchFamily="34" charset="0"/>
              </a:defRPr>
            </a:lvl2pPr>
            <a:lvl3pPr marL="1112270" indent="-220239">
              <a:spcBef>
                <a:spcPct val="30000"/>
              </a:spcBef>
              <a:defRPr sz="1200">
                <a:solidFill>
                  <a:schemeClr val="tx1"/>
                </a:solidFill>
                <a:latin typeface="Calibri" pitchFamily="34" charset="0"/>
              </a:defRPr>
            </a:lvl3pPr>
            <a:lvl4pPr marL="1555911" indent="-220239">
              <a:spcBef>
                <a:spcPct val="30000"/>
              </a:spcBef>
              <a:defRPr sz="1200">
                <a:solidFill>
                  <a:schemeClr val="tx1"/>
                </a:solidFill>
                <a:latin typeface="Calibri" pitchFamily="34" charset="0"/>
              </a:defRPr>
            </a:lvl4pPr>
            <a:lvl5pPr marL="2002722" indent="-220239">
              <a:spcBef>
                <a:spcPct val="30000"/>
              </a:spcBef>
              <a:defRPr sz="1200">
                <a:solidFill>
                  <a:schemeClr val="tx1"/>
                </a:solidFill>
                <a:latin typeface="Calibri" pitchFamily="34" charset="0"/>
              </a:defRPr>
            </a:lvl5pPr>
            <a:lvl6pPr marL="2459039" indent="-220239" eaLnBrk="0" fontAlgn="base" hangingPunct="0">
              <a:spcBef>
                <a:spcPct val="30000"/>
              </a:spcBef>
              <a:spcAft>
                <a:spcPct val="0"/>
              </a:spcAft>
              <a:defRPr sz="1200">
                <a:solidFill>
                  <a:schemeClr val="tx1"/>
                </a:solidFill>
                <a:latin typeface="Calibri" pitchFamily="34" charset="0"/>
              </a:defRPr>
            </a:lvl6pPr>
            <a:lvl7pPr marL="2915353" indent="-220239" eaLnBrk="0" fontAlgn="base" hangingPunct="0">
              <a:spcBef>
                <a:spcPct val="30000"/>
              </a:spcBef>
              <a:spcAft>
                <a:spcPct val="0"/>
              </a:spcAft>
              <a:defRPr sz="1200">
                <a:solidFill>
                  <a:schemeClr val="tx1"/>
                </a:solidFill>
                <a:latin typeface="Calibri" pitchFamily="34" charset="0"/>
              </a:defRPr>
            </a:lvl7pPr>
            <a:lvl8pPr marL="3371669" indent="-220239" eaLnBrk="0" fontAlgn="base" hangingPunct="0">
              <a:spcBef>
                <a:spcPct val="30000"/>
              </a:spcBef>
              <a:spcAft>
                <a:spcPct val="0"/>
              </a:spcAft>
              <a:defRPr sz="1200">
                <a:solidFill>
                  <a:schemeClr val="tx1"/>
                </a:solidFill>
                <a:latin typeface="Calibri" pitchFamily="34" charset="0"/>
              </a:defRPr>
            </a:lvl8pPr>
            <a:lvl9pPr marL="3827986" indent="-220239" eaLnBrk="0" fontAlgn="base" hangingPunct="0">
              <a:spcBef>
                <a:spcPct val="30000"/>
              </a:spcBef>
              <a:spcAft>
                <a:spcPct val="0"/>
              </a:spcAft>
              <a:defRPr sz="1200">
                <a:solidFill>
                  <a:schemeClr val="tx1"/>
                </a:solidFill>
                <a:latin typeface="Calibri" pitchFamily="34" charset="0"/>
              </a:defRPr>
            </a:lvl9pPr>
          </a:lstStyle>
          <a:p>
            <a:pPr>
              <a:spcBef>
                <a:spcPct val="0"/>
              </a:spcBef>
            </a:pPr>
            <a:fld id="{7D10A420-7D09-4B7F-901F-76A2D449EBCF}" type="slidenum">
              <a:rPr lang="en-US" altLang="en-US" sz="1100">
                <a:latin typeface="Times New Roman" pitchFamily="18" charset="0"/>
                <a:ea typeface="MS PGothic" pitchFamily="34" charset="-128"/>
              </a:rPr>
              <a:pPr>
                <a:spcBef>
                  <a:spcPct val="0"/>
                </a:spcBef>
              </a:pPr>
              <a:t>4</a:t>
            </a:fld>
            <a:endParaRPr lang="en-US" altLang="en-US" sz="1100" dirty="0">
              <a:latin typeface="Times New Roman" pitchFamily="18" charset="0"/>
              <a:ea typeface="MS PGothic" pitchFamily="34" charset="-128"/>
            </a:endParaRPr>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213" y="5721363"/>
            <a:ext cx="3192462" cy="243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ader Placeholder 1"/>
          <p:cNvSpPr>
            <a:spLocks noGrp="1"/>
          </p:cNvSpPr>
          <p:nvPr>
            <p:ph type="hdr" sz="quarter" idx="10"/>
          </p:nvPr>
        </p:nvSpPr>
        <p:spPr/>
        <p:txBody>
          <a:bodyPr/>
          <a:lstStyle/>
          <a:p>
            <a:pPr>
              <a:defRPr/>
            </a:pPr>
            <a:r>
              <a:rPr lang="en-US" dirty="0" smtClean="0"/>
              <a:t>DRAFT 10.12.2016</a:t>
            </a:r>
            <a:endParaRPr lang="en-US" dirty="0"/>
          </a:p>
        </p:txBody>
      </p:sp>
    </p:spTree>
    <p:extLst>
      <p:ext uri="{BB962C8B-B14F-4D97-AF65-F5344CB8AC3E}">
        <p14:creationId xmlns:p14="http://schemas.microsoft.com/office/powerpoint/2010/main" val="2213232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381002" y="4340244"/>
            <a:ext cx="6018213"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9092" indent="-283294">
              <a:spcBef>
                <a:spcPct val="30000"/>
              </a:spcBef>
              <a:defRPr sz="1200">
                <a:solidFill>
                  <a:schemeClr val="tx1"/>
                </a:solidFill>
                <a:latin typeface="Calibri" pitchFamily="34" charset="0"/>
              </a:defRPr>
            </a:lvl2pPr>
            <a:lvl3pPr marL="1137922" indent="-226319">
              <a:spcBef>
                <a:spcPct val="30000"/>
              </a:spcBef>
              <a:defRPr sz="1200">
                <a:solidFill>
                  <a:schemeClr val="tx1"/>
                </a:solidFill>
                <a:latin typeface="Calibri" pitchFamily="34" charset="0"/>
              </a:defRPr>
            </a:lvl3pPr>
            <a:lvl4pPr marL="1593721" indent="-226319">
              <a:spcBef>
                <a:spcPct val="30000"/>
              </a:spcBef>
              <a:defRPr sz="1200">
                <a:solidFill>
                  <a:schemeClr val="tx1"/>
                </a:solidFill>
                <a:latin typeface="Calibri" pitchFamily="34" charset="0"/>
              </a:defRPr>
            </a:lvl4pPr>
            <a:lvl5pPr marL="2049524" indent="-226319">
              <a:spcBef>
                <a:spcPct val="30000"/>
              </a:spcBef>
              <a:defRPr sz="1200">
                <a:solidFill>
                  <a:schemeClr val="tx1"/>
                </a:solidFill>
                <a:latin typeface="Calibri" pitchFamily="34" charset="0"/>
              </a:defRPr>
            </a:lvl5pPr>
            <a:lvl6pPr marL="2505326" indent="-226319" eaLnBrk="0" fontAlgn="base" hangingPunct="0">
              <a:spcBef>
                <a:spcPct val="30000"/>
              </a:spcBef>
              <a:spcAft>
                <a:spcPct val="0"/>
              </a:spcAft>
              <a:defRPr sz="1200">
                <a:solidFill>
                  <a:schemeClr val="tx1"/>
                </a:solidFill>
                <a:latin typeface="Calibri" pitchFamily="34" charset="0"/>
              </a:defRPr>
            </a:lvl6pPr>
            <a:lvl7pPr marL="2961121" indent="-226319" eaLnBrk="0" fontAlgn="base" hangingPunct="0">
              <a:spcBef>
                <a:spcPct val="30000"/>
              </a:spcBef>
              <a:spcAft>
                <a:spcPct val="0"/>
              </a:spcAft>
              <a:defRPr sz="1200">
                <a:solidFill>
                  <a:schemeClr val="tx1"/>
                </a:solidFill>
                <a:latin typeface="Calibri" pitchFamily="34" charset="0"/>
              </a:defRPr>
            </a:lvl7pPr>
            <a:lvl8pPr marL="3416927" indent="-226319" eaLnBrk="0" fontAlgn="base" hangingPunct="0">
              <a:spcBef>
                <a:spcPct val="30000"/>
              </a:spcBef>
              <a:spcAft>
                <a:spcPct val="0"/>
              </a:spcAft>
              <a:defRPr sz="1200">
                <a:solidFill>
                  <a:schemeClr val="tx1"/>
                </a:solidFill>
                <a:latin typeface="Calibri" pitchFamily="34" charset="0"/>
              </a:defRPr>
            </a:lvl8pPr>
            <a:lvl9pPr marL="3872730" indent="-226319" eaLnBrk="0" fontAlgn="base" hangingPunct="0">
              <a:spcBef>
                <a:spcPct val="30000"/>
              </a:spcBef>
              <a:spcAft>
                <a:spcPct val="0"/>
              </a:spcAft>
              <a:defRPr sz="1200">
                <a:solidFill>
                  <a:schemeClr val="tx1"/>
                </a:solidFill>
                <a:latin typeface="Calibri" pitchFamily="34" charset="0"/>
              </a:defRPr>
            </a:lvl9pPr>
          </a:lstStyle>
          <a:p>
            <a:pPr>
              <a:spcBef>
                <a:spcPct val="0"/>
              </a:spcBef>
            </a:pPr>
            <a:fld id="{921D95C7-DD82-4181-BF55-DF1598916D0C}" type="slidenum">
              <a:rPr lang="en-US" altLang="en-US" sz="1400"/>
              <a:pPr>
                <a:spcBef>
                  <a:spcPct val="0"/>
                </a:spcBef>
              </a:pPr>
              <a:t>5</a:t>
            </a:fld>
            <a:endParaRPr lang="en-US" altLang="en-US" sz="1400" dirty="0"/>
          </a:p>
        </p:txBody>
      </p:sp>
      <p:sp>
        <p:nvSpPr>
          <p:cNvPr id="2" name="Header Placeholder 1"/>
          <p:cNvSpPr>
            <a:spLocks noGrp="1"/>
          </p:cNvSpPr>
          <p:nvPr>
            <p:ph type="hdr" sz="quarter" idx="10"/>
          </p:nvPr>
        </p:nvSpPr>
        <p:spPr/>
        <p:txBody>
          <a:bodyPr/>
          <a:lstStyle/>
          <a:p>
            <a:pPr>
              <a:defRPr/>
            </a:pPr>
            <a:r>
              <a:rPr lang="en-US" dirty="0" smtClean="0"/>
              <a:t>DRAFT 10.12.2016</a:t>
            </a:r>
            <a:endParaRPr lang="en-US" dirty="0"/>
          </a:p>
        </p:txBody>
      </p:sp>
    </p:spTree>
    <p:extLst>
      <p:ext uri="{BB962C8B-B14F-4D97-AF65-F5344CB8AC3E}">
        <p14:creationId xmlns:p14="http://schemas.microsoft.com/office/powerpoint/2010/main" val="246741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365044" y="4201744"/>
            <a:ext cx="5766149" cy="4379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2036" indent="-272921">
              <a:spcBef>
                <a:spcPct val="30000"/>
              </a:spcBef>
              <a:defRPr sz="1200">
                <a:solidFill>
                  <a:schemeClr val="tx1"/>
                </a:solidFill>
                <a:latin typeface="Calibri" pitchFamily="34" charset="0"/>
              </a:defRPr>
            </a:lvl2pPr>
            <a:lvl3pPr marL="1096260" indent="-218035">
              <a:spcBef>
                <a:spcPct val="30000"/>
              </a:spcBef>
              <a:defRPr sz="1200">
                <a:solidFill>
                  <a:schemeClr val="tx1"/>
                </a:solidFill>
                <a:latin typeface="Calibri" pitchFamily="34" charset="0"/>
              </a:defRPr>
            </a:lvl3pPr>
            <a:lvl4pPr marL="1535376" indent="-218035">
              <a:spcBef>
                <a:spcPct val="30000"/>
              </a:spcBef>
              <a:defRPr sz="1200">
                <a:solidFill>
                  <a:schemeClr val="tx1"/>
                </a:solidFill>
                <a:latin typeface="Calibri" pitchFamily="34" charset="0"/>
              </a:defRPr>
            </a:lvl4pPr>
            <a:lvl5pPr marL="1974485" indent="-218035">
              <a:spcBef>
                <a:spcPct val="30000"/>
              </a:spcBef>
              <a:defRPr sz="1200">
                <a:solidFill>
                  <a:schemeClr val="tx1"/>
                </a:solidFill>
                <a:latin typeface="Calibri" pitchFamily="34" charset="0"/>
              </a:defRPr>
            </a:lvl5pPr>
            <a:lvl6pPr marL="2413604" indent="-218035" eaLnBrk="0" fontAlgn="base" hangingPunct="0">
              <a:spcBef>
                <a:spcPct val="30000"/>
              </a:spcBef>
              <a:spcAft>
                <a:spcPct val="0"/>
              </a:spcAft>
              <a:defRPr sz="1200">
                <a:solidFill>
                  <a:schemeClr val="tx1"/>
                </a:solidFill>
                <a:latin typeface="Calibri" pitchFamily="34" charset="0"/>
              </a:defRPr>
            </a:lvl6pPr>
            <a:lvl7pPr marL="2852714" indent="-218035" eaLnBrk="0" fontAlgn="base" hangingPunct="0">
              <a:spcBef>
                <a:spcPct val="30000"/>
              </a:spcBef>
              <a:spcAft>
                <a:spcPct val="0"/>
              </a:spcAft>
              <a:defRPr sz="1200">
                <a:solidFill>
                  <a:schemeClr val="tx1"/>
                </a:solidFill>
                <a:latin typeface="Calibri" pitchFamily="34" charset="0"/>
              </a:defRPr>
            </a:lvl7pPr>
            <a:lvl8pPr marL="3291832" indent="-218035" eaLnBrk="0" fontAlgn="base" hangingPunct="0">
              <a:spcBef>
                <a:spcPct val="30000"/>
              </a:spcBef>
              <a:spcAft>
                <a:spcPct val="0"/>
              </a:spcAft>
              <a:defRPr sz="1200">
                <a:solidFill>
                  <a:schemeClr val="tx1"/>
                </a:solidFill>
                <a:latin typeface="Calibri" pitchFamily="34" charset="0"/>
              </a:defRPr>
            </a:lvl8pPr>
            <a:lvl9pPr marL="3730947" indent="-218035" eaLnBrk="0" fontAlgn="base" hangingPunct="0">
              <a:spcBef>
                <a:spcPct val="30000"/>
              </a:spcBef>
              <a:spcAft>
                <a:spcPct val="0"/>
              </a:spcAft>
              <a:defRPr sz="1200">
                <a:solidFill>
                  <a:schemeClr val="tx1"/>
                </a:solidFill>
                <a:latin typeface="Calibri" pitchFamily="34" charset="0"/>
              </a:defRPr>
            </a:lvl9pPr>
          </a:lstStyle>
          <a:p>
            <a:pPr>
              <a:spcBef>
                <a:spcPct val="0"/>
              </a:spcBef>
            </a:pPr>
            <a:fld id="{921D95C7-DD82-4181-BF55-DF1598916D0C}" type="slidenum">
              <a:rPr lang="en-US" altLang="en-US" sz="1300"/>
              <a:pPr>
                <a:spcBef>
                  <a:spcPct val="0"/>
                </a:spcBef>
              </a:pPr>
              <a:t>6</a:t>
            </a:fld>
            <a:endParaRPr lang="en-US" altLang="en-US" sz="1300" dirty="0"/>
          </a:p>
        </p:txBody>
      </p:sp>
      <p:sp>
        <p:nvSpPr>
          <p:cNvPr id="2" name="Header Placeholder 1"/>
          <p:cNvSpPr>
            <a:spLocks noGrp="1"/>
          </p:cNvSpPr>
          <p:nvPr>
            <p:ph type="hdr" sz="quarter" idx="10"/>
          </p:nvPr>
        </p:nvSpPr>
        <p:spPr/>
        <p:txBody>
          <a:bodyPr/>
          <a:lstStyle/>
          <a:p>
            <a:pPr>
              <a:defRPr/>
            </a:pPr>
            <a:r>
              <a:rPr lang="en-US" dirty="0" smtClean="0"/>
              <a:t>DRAFT 10.12.2016</a:t>
            </a:r>
            <a:endParaRPr lang="en-US" dirty="0"/>
          </a:p>
        </p:txBody>
      </p:sp>
    </p:spTree>
    <p:extLst>
      <p:ext uri="{BB962C8B-B14F-4D97-AF65-F5344CB8AC3E}">
        <p14:creationId xmlns:p14="http://schemas.microsoft.com/office/powerpoint/2010/main" val="59157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4586" indent="-164586" eaLnBrk="1" hangingPunct="1">
              <a:spcBef>
                <a:spcPct val="0"/>
              </a:spcBef>
              <a:buFont typeface="Arial" panose="020B0604020202020204" pitchFamily="34" charset="0"/>
              <a:buChar char="•"/>
              <a:defRPr/>
            </a:pPr>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1806" indent="-272835">
              <a:spcBef>
                <a:spcPct val="30000"/>
              </a:spcBef>
              <a:defRPr sz="1200">
                <a:solidFill>
                  <a:schemeClr val="tx1"/>
                </a:solidFill>
                <a:latin typeface="Calibri" pitchFamily="34" charset="0"/>
              </a:defRPr>
            </a:lvl2pPr>
            <a:lvl3pPr marL="1095906" indent="-217965">
              <a:spcBef>
                <a:spcPct val="30000"/>
              </a:spcBef>
              <a:defRPr sz="1200">
                <a:solidFill>
                  <a:schemeClr val="tx1"/>
                </a:solidFill>
                <a:latin typeface="Calibri" pitchFamily="34" charset="0"/>
              </a:defRPr>
            </a:lvl3pPr>
            <a:lvl4pPr marL="1534880" indent="-217965">
              <a:spcBef>
                <a:spcPct val="30000"/>
              </a:spcBef>
              <a:defRPr sz="1200">
                <a:solidFill>
                  <a:schemeClr val="tx1"/>
                </a:solidFill>
                <a:latin typeface="Calibri" pitchFamily="34" charset="0"/>
              </a:defRPr>
            </a:lvl4pPr>
            <a:lvl5pPr marL="1973848" indent="-217965">
              <a:spcBef>
                <a:spcPct val="30000"/>
              </a:spcBef>
              <a:defRPr sz="1200">
                <a:solidFill>
                  <a:schemeClr val="tx1"/>
                </a:solidFill>
                <a:latin typeface="Calibri" pitchFamily="34" charset="0"/>
              </a:defRPr>
            </a:lvl5pPr>
            <a:lvl6pPr marL="2412826" indent="-217965" eaLnBrk="0" fontAlgn="base" hangingPunct="0">
              <a:spcBef>
                <a:spcPct val="30000"/>
              </a:spcBef>
              <a:spcAft>
                <a:spcPct val="0"/>
              </a:spcAft>
              <a:defRPr sz="1200">
                <a:solidFill>
                  <a:schemeClr val="tx1"/>
                </a:solidFill>
                <a:latin typeface="Calibri" pitchFamily="34" charset="0"/>
              </a:defRPr>
            </a:lvl6pPr>
            <a:lvl7pPr marL="2851795" indent="-217965" eaLnBrk="0" fontAlgn="base" hangingPunct="0">
              <a:spcBef>
                <a:spcPct val="30000"/>
              </a:spcBef>
              <a:spcAft>
                <a:spcPct val="0"/>
              </a:spcAft>
              <a:defRPr sz="1200">
                <a:solidFill>
                  <a:schemeClr val="tx1"/>
                </a:solidFill>
                <a:latin typeface="Calibri" pitchFamily="34" charset="0"/>
              </a:defRPr>
            </a:lvl7pPr>
            <a:lvl8pPr marL="3290770" indent="-217965" eaLnBrk="0" fontAlgn="base" hangingPunct="0">
              <a:spcBef>
                <a:spcPct val="30000"/>
              </a:spcBef>
              <a:spcAft>
                <a:spcPct val="0"/>
              </a:spcAft>
              <a:defRPr sz="1200">
                <a:solidFill>
                  <a:schemeClr val="tx1"/>
                </a:solidFill>
                <a:latin typeface="Calibri" pitchFamily="34" charset="0"/>
              </a:defRPr>
            </a:lvl8pPr>
            <a:lvl9pPr marL="3729745" indent="-217965" eaLnBrk="0" fontAlgn="base" hangingPunct="0">
              <a:spcBef>
                <a:spcPct val="30000"/>
              </a:spcBef>
              <a:spcAft>
                <a:spcPct val="0"/>
              </a:spcAft>
              <a:defRPr sz="1200">
                <a:solidFill>
                  <a:schemeClr val="tx1"/>
                </a:solidFill>
                <a:latin typeface="Calibri" pitchFamily="34" charset="0"/>
              </a:defRPr>
            </a:lvl9pPr>
          </a:lstStyle>
          <a:p>
            <a:pPr>
              <a:spcBef>
                <a:spcPct val="0"/>
              </a:spcBef>
            </a:pPr>
            <a:fld id="{9E8D6F92-04E6-4025-B763-79D8E4D4470D}" type="slidenum">
              <a:rPr lang="en-US" altLang="en-US" sz="1300"/>
              <a:pPr>
                <a:spcBef>
                  <a:spcPct val="0"/>
                </a:spcBef>
              </a:pPr>
              <a:t>7</a:t>
            </a:fld>
            <a:endParaRPr lang="en-US" altLang="en-US" sz="1300" dirty="0"/>
          </a:p>
        </p:txBody>
      </p:sp>
      <p:sp>
        <p:nvSpPr>
          <p:cNvPr id="2" name="Header Placeholder 1"/>
          <p:cNvSpPr>
            <a:spLocks noGrp="1"/>
          </p:cNvSpPr>
          <p:nvPr>
            <p:ph type="hdr" sz="quarter" idx="10"/>
          </p:nvPr>
        </p:nvSpPr>
        <p:spPr/>
        <p:txBody>
          <a:bodyPr/>
          <a:lstStyle/>
          <a:p>
            <a:pPr>
              <a:defRPr/>
            </a:pPr>
            <a:r>
              <a:rPr lang="en-US" dirty="0" smtClean="0"/>
              <a:t>DRAFT 10.12.2016</a:t>
            </a:r>
            <a:endParaRPr lang="en-US" dirty="0"/>
          </a:p>
        </p:txBody>
      </p:sp>
    </p:spTree>
    <p:extLst>
      <p:ext uri="{BB962C8B-B14F-4D97-AF65-F5344CB8AC3E}">
        <p14:creationId xmlns:p14="http://schemas.microsoft.com/office/powerpoint/2010/main" val="400925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4718" indent="-164718" eaLnBrk="1" hangingPunct="1">
              <a:spcBef>
                <a:spcPct val="0"/>
              </a:spcBef>
              <a:buFont typeface="Arial" panose="020B0604020202020204" pitchFamily="34" charset="0"/>
              <a:buChar char="•"/>
              <a:defRPr/>
            </a:pPr>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2381" indent="-273053">
              <a:spcBef>
                <a:spcPct val="30000"/>
              </a:spcBef>
              <a:defRPr sz="1200">
                <a:solidFill>
                  <a:schemeClr val="tx1"/>
                </a:solidFill>
                <a:latin typeface="Calibri" pitchFamily="34" charset="0"/>
              </a:defRPr>
            </a:lvl2pPr>
            <a:lvl3pPr marL="1096791" indent="-218140">
              <a:spcBef>
                <a:spcPct val="30000"/>
              </a:spcBef>
              <a:defRPr sz="1200">
                <a:solidFill>
                  <a:schemeClr val="tx1"/>
                </a:solidFill>
                <a:latin typeface="Calibri" pitchFamily="34" charset="0"/>
              </a:defRPr>
            </a:lvl3pPr>
            <a:lvl4pPr marL="1536119" indent="-218140">
              <a:spcBef>
                <a:spcPct val="30000"/>
              </a:spcBef>
              <a:defRPr sz="1200">
                <a:solidFill>
                  <a:schemeClr val="tx1"/>
                </a:solidFill>
                <a:latin typeface="Calibri" pitchFamily="34" charset="0"/>
              </a:defRPr>
            </a:lvl4pPr>
            <a:lvl5pPr marL="1975442" indent="-218140">
              <a:spcBef>
                <a:spcPct val="30000"/>
              </a:spcBef>
              <a:defRPr sz="1200">
                <a:solidFill>
                  <a:schemeClr val="tx1"/>
                </a:solidFill>
                <a:latin typeface="Calibri" pitchFamily="34" charset="0"/>
              </a:defRPr>
            </a:lvl5pPr>
            <a:lvl6pPr marL="2414772" indent="-218140" eaLnBrk="0" fontAlgn="base" hangingPunct="0">
              <a:spcBef>
                <a:spcPct val="30000"/>
              </a:spcBef>
              <a:spcAft>
                <a:spcPct val="0"/>
              </a:spcAft>
              <a:defRPr sz="1200">
                <a:solidFill>
                  <a:schemeClr val="tx1"/>
                </a:solidFill>
                <a:latin typeface="Calibri" pitchFamily="34" charset="0"/>
              </a:defRPr>
            </a:lvl6pPr>
            <a:lvl7pPr marL="2854094" indent="-218140" eaLnBrk="0" fontAlgn="base" hangingPunct="0">
              <a:spcBef>
                <a:spcPct val="30000"/>
              </a:spcBef>
              <a:spcAft>
                <a:spcPct val="0"/>
              </a:spcAft>
              <a:defRPr sz="1200">
                <a:solidFill>
                  <a:schemeClr val="tx1"/>
                </a:solidFill>
                <a:latin typeface="Calibri" pitchFamily="34" charset="0"/>
              </a:defRPr>
            </a:lvl7pPr>
            <a:lvl8pPr marL="3293425" indent="-218140" eaLnBrk="0" fontAlgn="base" hangingPunct="0">
              <a:spcBef>
                <a:spcPct val="30000"/>
              </a:spcBef>
              <a:spcAft>
                <a:spcPct val="0"/>
              </a:spcAft>
              <a:defRPr sz="1200">
                <a:solidFill>
                  <a:schemeClr val="tx1"/>
                </a:solidFill>
                <a:latin typeface="Calibri" pitchFamily="34" charset="0"/>
              </a:defRPr>
            </a:lvl8pPr>
            <a:lvl9pPr marL="3732752" indent="-218140" eaLnBrk="0" fontAlgn="base" hangingPunct="0">
              <a:spcBef>
                <a:spcPct val="30000"/>
              </a:spcBef>
              <a:spcAft>
                <a:spcPct val="0"/>
              </a:spcAft>
              <a:defRPr sz="1200">
                <a:solidFill>
                  <a:schemeClr val="tx1"/>
                </a:solidFill>
                <a:latin typeface="Calibri" pitchFamily="34" charset="0"/>
              </a:defRPr>
            </a:lvl9pPr>
          </a:lstStyle>
          <a:p>
            <a:pPr>
              <a:spcBef>
                <a:spcPct val="0"/>
              </a:spcBef>
            </a:pPr>
            <a:fld id="{ED1CB708-6A7D-4EB8-BC7D-8386B9E9AAD5}" type="slidenum">
              <a:rPr lang="en-US" altLang="en-US" sz="1300"/>
              <a:pPr>
                <a:spcBef>
                  <a:spcPct val="0"/>
                </a:spcBef>
              </a:pPr>
              <a:t>8</a:t>
            </a:fld>
            <a:endParaRPr lang="en-US" altLang="en-US" sz="1300" dirty="0"/>
          </a:p>
        </p:txBody>
      </p:sp>
      <p:sp>
        <p:nvSpPr>
          <p:cNvPr id="2" name="Header Placeholder 1"/>
          <p:cNvSpPr>
            <a:spLocks noGrp="1"/>
          </p:cNvSpPr>
          <p:nvPr>
            <p:ph type="hdr" sz="quarter" idx="10"/>
          </p:nvPr>
        </p:nvSpPr>
        <p:spPr/>
        <p:txBody>
          <a:bodyPr/>
          <a:lstStyle/>
          <a:p>
            <a:pPr>
              <a:defRPr/>
            </a:pPr>
            <a:r>
              <a:rPr lang="en-US" dirty="0" smtClean="0"/>
              <a:t>DRAFT 10.12.2016</a:t>
            </a:r>
            <a:endParaRPr lang="en-US" dirty="0"/>
          </a:p>
        </p:txBody>
      </p:sp>
    </p:spTree>
    <p:extLst>
      <p:ext uri="{BB962C8B-B14F-4D97-AF65-F5344CB8AC3E}">
        <p14:creationId xmlns:p14="http://schemas.microsoft.com/office/powerpoint/2010/main" val="177673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365053" y="4226337"/>
            <a:ext cx="5985174" cy="43554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1806" indent="-272835">
              <a:spcBef>
                <a:spcPct val="30000"/>
              </a:spcBef>
              <a:defRPr sz="1200">
                <a:solidFill>
                  <a:schemeClr val="tx1"/>
                </a:solidFill>
                <a:latin typeface="Calibri" pitchFamily="34" charset="0"/>
              </a:defRPr>
            </a:lvl2pPr>
            <a:lvl3pPr marL="1095906" indent="-217965">
              <a:spcBef>
                <a:spcPct val="30000"/>
              </a:spcBef>
              <a:defRPr sz="1200">
                <a:solidFill>
                  <a:schemeClr val="tx1"/>
                </a:solidFill>
                <a:latin typeface="Calibri" pitchFamily="34" charset="0"/>
              </a:defRPr>
            </a:lvl3pPr>
            <a:lvl4pPr marL="1534880" indent="-217965">
              <a:spcBef>
                <a:spcPct val="30000"/>
              </a:spcBef>
              <a:defRPr sz="1200">
                <a:solidFill>
                  <a:schemeClr val="tx1"/>
                </a:solidFill>
                <a:latin typeface="Calibri" pitchFamily="34" charset="0"/>
              </a:defRPr>
            </a:lvl4pPr>
            <a:lvl5pPr marL="1973848" indent="-217965">
              <a:spcBef>
                <a:spcPct val="30000"/>
              </a:spcBef>
              <a:defRPr sz="1200">
                <a:solidFill>
                  <a:schemeClr val="tx1"/>
                </a:solidFill>
                <a:latin typeface="Calibri" pitchFamily="34" charset="0"/>
              </a:defRPr>
            </a:lvl5pPr>
            <a:lvl6pPr marL="2412826" indent="-217965" eaLnBrk="0" fontAlgn="base" hangingPunct="0">
              <a:spcBef>
                <a:spcPct val="30000"/>
              </a:spcBef>
              <a:spcAft>
                <a:spcPct val="0"/>
              </a:spcAft>
              <a:defRPr sz="1200">
                <a:solidFill>
                  <a:schemeClr val="tx1"/>
                </a:solidFill>
                <a:latin typeface="Calibri" pitchFamily="34" charset="0"/>
              </a:defRPr>
            </a:lvl6pPr>
            <a:lvl7pPr marL="2851795" indent="-217965" eaLnBrk="0" fontAlgn="base" hangingPunct="0">
              <a:spcBef>
                <a:spcPct val="30000"/>
              </a:spcBef>
              <a:spcAft>
                <a:spcPct val="0"/>
              </a:spcAft>
              <a:defRPr sz="1200">
                <a:solidFill>
                  <a:schemeClr val="tx1"/>
                </a:solidFill>
                <a:latin typeface="Calibri" pitchFamily="34" charset="0"/>
              </a:defRPr>
            </a:lvl7pPr>
            <a:lvl8pPr marL="3290770" indent="-217965" eaLnBrk="0" fontAlgn="base" hangingPunct="0">
              <a:spcBef>
                <a:spcPct val="30000"/>
              </a:spcBef>
              <a:spcAft>
                <a:spcPct val="0"/>
              </a:spcAft>
              <a:defRPr sz="1200">
                <a:solidFill>
                  <a:schemeClr val="tx1"/>
                </a:solidFill>
                <a:latin typeface="Calibri" pitchFamily="34" charset="0"/>
              </a:defRPr>
            </a:lvl8pPr>
            <a:lvl9pPr marL="3729745" indent="-217965" eaLnBrk="0" fontAlgn="base" hangingPunct="0">
              <a:spcBef>
                <a:spcPct val="30000"/>
              </a:spcBef>
              <a:spcAft>
                <a:spcPct val="0"/>
              </a:spcAft>
              <a:defRPr sz="1200">
                <a:solidFill>
                  <a:schemeClr val="tx1"/>
                </a:solidFill>
                <a:latin typeface="Calibri" pitchFamily="34" charset="0"/>
              </a:defRPr>
            </a:lvl9pPr>
          </a:lstStyle>
          <a:p>
            <a:pPr>
              <a:spcBef>
                <a:spcPct val="0"/>
              </a:spcBef>
            </a:pPr>
            <a:fld id="{F21B7EE3-A7CD-4DD6-A11C-28BCBB9E3B0D}" type="slidenum">
              <a:rPr lang="en-US" altLang="en-US" sz="1300"/>
              <a:pPr>
                <a:spcBef>
                  <a:spcPct val="0"/>
                </a:spcBef>
              </a:pPr>
              <a:t>9</a:t>
            </a:fld>
            <a:endParaRPr lang="en-US" altLang="en-US" sz="1300" dirty="0"/>
          </a:p>
        </p:txBody>
      </p:sp>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105" y="4781114"/>
            <a:ext cx="4836811" cy="237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ader Placeholder 1"/>
          <p:cNvSpPr>
            <a:spLocks noGrp="1"/>
          </p:cNvSpPr>
          <p:nvPr>
            <p:ph type="hdr" sz="quarter" idx="10"/>
          </p:nvPr>
        </p:nvSpPr>
        <p:spPr/>
        <p:txBody>
          <a:bodyPr/>
          <a:lstStyle/>
          <a:p>
            <a:pPr>
              <a:defRPr/>
            </a:pPr>
            <a:r>
              <a:rPr lang="en-US" dirty="0" smtClean="0"/>
              <a:t>DRAFT 10.12.2016</a:t>
            </a:r>
            <a:endParaRPr lang="en-US" dirty="0"/>
          </a:p>
        </p:txBody>
      </p:sp>
    </p:spTree>
    <p:extLst>
      <p:ext uri="{BB962C8B-B14F-4D97-AF65-F5344CB8AC3E}">
        <p14:creationId xmlns:p14="http://schemas.microsoft.com/office/powerpoint/2010/main" val="3030874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normAutofit/>
          </a:bodyPr>
          <a:lstStyle>
            <a:lvl1pPr algn="ctr">
              <a:defRPr sz="4000">
                <a:solidFill>
                  <a:srgbClr val="002060"/>
                </a:solidFill>
                <a:latin typeface="Eras Demi IT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DA5503F-DA6B-4F47-8B66-A5628C2E9997}" type="datetime1">
              <a:rPr lang="en-US" smtClean="0"/>
              <a:t>1/15/2019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DRAFT 1.12.16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DC80B7-8B5A-43B9-AE8A-62852BF46C27}" type="slidenum">
              <a:rPr lang="en-US" altLang="en-US"/>
              <a:pPr>
                <a:defRPr/>
              </a:pPr>
              <a:t>‹#›</a:t>
            </a:fld>
            <a:endParaRPr lang="en-US" altLang="en-US" dirty="0"/>
          </a:p>
        </p:txBody>
      </p:sp>
    </p:spTree>
    <p:extLst>
      <p:ext uri="{BB962C8B-B14F-4D97-AF65-F5344CB8AC3E}">
        <p14:creationId xmlns:p14="http://schemas.microsoft.com/office/powerpoint/2010/main" val="8482425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E3921B-2337-4D48-BB2C-756922A9C313}" type="datetime1">
              <a:rPr lang="en-US" smtClean="0"/>
              <a:t>1/15/2019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DRAFT 1.12.16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27721EC-2B59-4E96-BB01-9BC9E321969B}" type="slidenum">
              <a:rPr lang="en-US" altLang="en-US"/>
              <a:pPr>
                <a:defRPr/>
              </a:pPr>
              <a:t>‹#›</a:t>
            </a:fld>
            <a:endParaRPr lang="en-US" altLang="en-US" dirty="0"/>
          </a:p>
        </p:txBody>
      </p:sp>
    </p:spTree>
    <p:extLst>
      <p:ext uri="{BB962C8B-B14F-4D97-AF65-F5344CB8AC3E}">
        <p14:creationId xmlns:p14="http://schemas.microsoft.com/office/powerpoint/2010/main" val="137413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5CAFC5-B45C-4109-97FD-3B655D415236}" type="datetime1">
              <a:rPr lang="en-US" smtClean="0"/>
              <a:t>1/15/2019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DRAFT 1.12.16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2CD321-9537-482F-A3BA-BB9134C27C15}" type="slidenum">
              <a:rPr lang="en-US" altLang="en-US"/>
              <a:pPr>
                <a:defRPr/>
              </a:pPr>
              <a:t>‹#›</a:t>
            </a:fld>
            <a:endParaRPr lang="en-US" altLang="en-US" dirty="0"/>
          </a:p>
        </p:txBody>
      </p:sp>
    </p:spTree>
    <p:extLst>
      <p:ext uri="{BB962C8B-B14F-4D97-AF65-F5344CB8AC3E}">
        <p14:creationId xmlns:p14="http://schemas.microsoft.com/office/powerpoint/2010/main" val="135315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7924800" y="6578600"/>
            <a:ext cx="1219200" cy="304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14288" y="6578600"/>
            <a:ext cx="6629401" cy="304800"/>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Flowchart: Data 5"/>
          <p:cNvSpPr/>
          <p:nvPr/>
        </p:nvSpPr>
        <p:spPr>
          <a:xfrm>
            <a:off x="5978525" y="6578600"/>
            <a:ext cx="3124200" cy="304800"/>
          </a:xfrm>
          <a:prstGeom prst="flowChartInputOutp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2" descr="S:\Marketing\LOGOS\Fulton Financial Corporation\FFC_Logo affiliate list.png"/>
          <p:cNvPicPr>
            <a:picLocks noChangeAspect="1" noChangeArrowheads="1"/>
          </p:cNvPicPr>
          <p:nvPr/>
        </p:nvPicPr>
        <p:blipFill>
          <a:blip r:embed="rId2">
            <a:extLst>
              <a:ext uri="{28A0092B-C50C-407E-A947-70E740481C1C}">
                <a14:useLocalDpi xmlns:a14="http://schemas.microsoft.com/office/drawing/2010/main" val="0"/>
              </a:ext>
            </a:extLst>
          </a:blip>
          <a:srcRect l="21739" r="19565" b="34921"/>
          <a:stretch>
            <a:fillRect/>
          </a:stretch>
        </p:blipFill>
        <p:spPr bwMode="auto">
          <a:xfrm>
            <a:off x="7620000" y="368300"/>
            <a:ext cx="13716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177800"/>
            <a:ext cx="7007556" cy="1041400"/>
          </a:xfrm>
        </p:spPr>
        <p:txBody>
          <a:bodyPr anchor="t"/>
          <a:lstStyle>
            <a:lvl1pPr algn="l">
              <a:defRPr sz="3200" cap="all" baseline="0">
                <a:solidFill>
                  <a:srgbClr val="004E9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498601"/>
            <a:ext cx="8229600" cy="4627564"/>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480423E8-5CF2-45D9-8840-478F869CE7AF}" type="datetime1">
              <a:rPr lang="en-US" smtClean="0"/>
              <a:t>1/15/2019</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dirty="0" smtClean="0"/>
              <a:t>DRAFT 1.12.16</a:t>
            </a:r>
            <a:endParaRPr lang="en-US" dirty="0"/>
          </a:p>
        </p:txBody>
      </p:sp>
      <p:sp>
        <p:nvSpPr>
          <p:cNvPr id="10" name="Slide Number Placeholder 5"/>
          <p:cNvSpPr>
            <a:spLocks noGrp="1"/>
          </p:cNvSpPr>
          <p:nvPr>
            <p:ph type="sldNum" sz="quarter" idx="12"/>
          </p:nvPr>
        </p:nvSpPr>
        <p:spPr>
          <a:xfrm>
            <a:off x="6705600" y="6548438"/>
            <a:ext cx="2133600" cy="365125"/>
          </a:xfrm>
        </p:spPr>
        <p:txBody>
          <a:bodyPr/>
          <a:lstStyle>
            <a:lvl1pPr>
              <a:defRPr>
                <a:solidFill>
                  <a:srgbClr val="004E95"/>
                </a:solidFill>
              </a:defRPr>
            </a:lvl1pPr>
          </a:lstStyle>
          <a:p>
            <a:pPr>
              <a:defRPr/>
            </a:pPr>
            <a:fld id="{4C2628EB-D3C7-4076-A073-0D288A66FF63}" type="slidenum">
              <a:rPr lang="en-US" altLang="en-US"/>
              <a:pPr>
                <a:defRPr/>
              </a:pPr>
              <a:t>‹#›</a:t>
            </a:fld>
            <a:endParaRPr lang="en-US" altLang="en-US" dirty="0"/>
          </a:p>
        </p:txBody>
      </p:sp>
    </p:spTree>
    <p:extLst>
      <p:ext uri="{BB962C8B-B14F-4D97-AF65-F5344CB8AC3E}">
        <p14:creationId xmlns:p14="http://schemas.microsoft.com/office/powerpoint/2010/main" val="88196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14288" y="6494463"/>
            <a:ext cx="6629401" cy="366712"/>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Flowchart: Data 4"/>
          <p:cNvSpPr/>
          <p:nvPr/>
        </p:nvSpPr>
        <p:spPr>
          <a:xfrm>
            <a:off x="5978525" y="6494463"/>
            <a:ext cx="3124200" cy="363537"/>
          </a:xfrm>
          <a:prstGeom prst="flowChartInputOutp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7924800" y="6494463"/>
            <a:ext cx="1219200" cy="3667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249487" y="2209800"/>
            <a:ext cx="6208713" cy="2847976"/>
          </a:xfrm>
        </p:spPr>
        <p:txBody>
          <a:bodyPr anchor="b">
            <a:noAutofit/>
          </a:bodyPr>
          <a:lstStyle>
            <a:lvl1pPr algn="r">
              <a:defRPr sz="6600" b="1" cap="all">
                <a:solidFill>
                  <a:srgbClr val="004E95"/>
                </a:solidFill>
                <a:latin typeface="Aharoni" pitchFamily="2" charset="-79"/>
                <a:cs typeface="Aharoni" pitchFamily="2" charset="-79"/>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5054600"/>
            <a:ext cx="7772400" cy="992187"/>
          </a:xfrm>
        </p:spPr>
        <p:txBody>
          <a:bodyPr anchor="b">
            <a:normAutofit/>
          </a:bodyPr>
          <a:lstStyle>
            <a:lvl1pPr marL="0" indent="0" algn="r">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E864D97E-FF3D-43DE-BBE5-0B46F5D2F7E6}" type="datetime1">
              <a:rPr lang="en-US" smtClean="0"/>
              <a:t>1/15/2019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DRAFT 1.12.16</a:t>
            </a:r>
            <a:endParaRPr lang="en-US" dirty="0"/>
          </a:p>
        </p:txBody>
      </p:sp>
    </p:spTree>
    <p:extLst>
      <p:ext uri="{BB962C8B-B14F-4D97-AF65-F5344CB8AC3E}">
        <p14:creationId xmlns:p14="http://schemas.microsoft.com/office/powerpoint/2010/main" val="16431607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2" descr="S:\Marketing\LOGOS\Fulton Financial Corporation\FFC_Logo affiliate list.png"/>
          <p:cNvPicPr>
            <a:picLocks noChangeAspect="1" noChangeArrowheads="1"/>
          </p:cNvPicPr>
          <p:nvPr/>
        </p:nvPicPr>
        <p:blipFill>
          <a:blip r:embed="rId2">
            <a:extLst>
              <a:ext uri="{28A0092B-C50C-407E-A947-70E740481C1C}">
                <a14:useLocalDpi xmlns:a14="http://schemas.microsoft.com/office/drawing/2010/main" val="0"/>
              </a:ext>
            </a:extLst>
          </a:blip>
          <a:srcRect l="21739" r="19565" b="34921"/>
          <a:stretch>
            <a:fillRect/>
          </a:stretch>
        </p:blipFill>
        <p:spPr bwMode="auto">
          <a:xfrm>
            <a:off x="7620000" y="368300"/>
            <a:ext cx="13716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6362700" y="6523038"/>
            <a:ext cx="2133600" cy="365125"/>
          </a:xfrm>
          <a:prstGeom prst="rect">
            <a:avLst/>
          </a:prstGeom>
        </p:spPr>
        <p:txBody>
          <a:bodyPr anchor="ctr"/>
          <a:lstStyle>
            <a:defPPr>
              <a:defRPr lang="en-US"/>
            </a:defPPr>
            <a:lvl1pPr marL="0" algn="r" defTabSz="914400" rtl="0" eaLnBrk="1" latinLnBrk="0" hangingPunct="1">
              <a:defRPr sz="1200" kern="1200">
                <a:solidFill>
                  <a:srgbClr val="004E9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7" name="Rectangle 6"/>
          <p:cNvSpPr/>
          <p:nvPr/>
        </p:nvSpPr>
        <p:spPr>
          <a:xfrm>
            <a:off x="-14288" y="6578600"/>
            <a:ext cx="6629401" cy="304800"/>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Flowchart: Data 7"/>
          <p:cNvSpPr/>
          <p:nvPr/>
        </p:nvSpPr>
        <p:spPr>
          <a:xfrm>
            <a:off x="5978525" y="6578600"/>
            <a:ext cx="3124200" cy="304800"/>
          </a:xfrm>
          <a:prstGeom prst="flowChartInputOutp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533400" y="297457"/>
            <a:ext cx="7007556" cy="1041400"/>
          </a:xfrm>
        </p:spPr>
        <p:txBody>
          <a:bodyPr anchor="t"/>
          <a:lstStyle>
            <a:lvl1pPr algn="l">
              <a:defRPr sz="3200" cap="all" baseline="0">
                <a:solidFill>
                  <a:srgbClr val="004E95"/>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0"/>
          </p:nvPr>
        </p:nvSpPr>
        <p:spPr>
          <a:xfrm>
            <a:off x="6705600" y="6548438"/>
            <a:ext cx="2133600" cy="365125"/>
          </a:xfrm>
        </p:spPr>
        <p:txBody>
          <a:bodyPr/>
          <a:lstStyle>
            <a:lvl1pPr>
              <a:defRPr>
                <a:solidFill>
                  <a:srgbClr val="004E95"/>
                </a:solidFill>
              </a:defRPr>
            </a:lvl1pPr>
          </a:lstStyle>
          <a:p>
            <a:pPr>
              <a:defRPr/>
            </a:pPr>
            <a:fld id="{FBB8881E-A0EF-477B-9F9F-FD299B711449}" type="slidenum">
              <a:rPr lang="en-US" altLang="en-US"/>
              <a:pPr>
                <a:defRPr/>
              </a:pPr>
              <a:t>‹#›</a:t>
            </a:fld>
            <a:endParaRPr lang="en-US" altLang="en-US" dirty="0"/>
          </a:p>
        </p:txBody>
      </p:sp>
    </p:spTree>
    <p:extLst>
      <p:ext uri="{BB962C8B-B14F-4D97-AF65-F5344CB8AC3E}">
        <p14:creationId xmlns:p14="http://schemas.microsoft.com/office/powerpoint/2010/main" val="1252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1"/>
          <p:cNvSpPr txBox="1">
            <a:spLocks/>
          </p:cNvSpPr>
          <p:nvPr/>
        </p:nvSpPr>
        <p:spPr>
          <a:xfrm>
            <a:off x="533400" y="177800"/>
            <a:ext cx="7007225" cy="1041400"/>
          </a:xfrm>
          <a:prstGeom prst="rect">
            <a:avLst/>
          </a:prstGeom>
        </p:spPr>
        <p:txBody>
          <a:bodyPr>
            <a:normAutofit/>
          </a:bodyPr>
          <a:lstStyle>
            <a:lvl1pPr algn="l" defTabSz="914400" rtl="0" eaLnBrk="1" latinLnBrk="0" hangingPunct="1">
              <a:spcBef>
                <a:spcPct val="0"/>
              </a:spcBef>
              <a:buNone/>
              <a:defRPr sz="3200" kern="1200" cap="all" baseline="0">
                <a:solidFill>
                  <a:srgbClr val="004E95"/>
                </a:solidFill>
                <a:latin typeface="+mj-lt"/>
                <a:ea typeface="+mj-ea"/>
                <a:cs typeface="+mj-cs"/>
              </a:defRPr>
            </a:lvl1pPr>
          </a:lstStyle>
          <a:p>
            <a:pPr fontAlgn="auto">
              <a:spcAft>
                <a:spcPts val="0"/>
              </a:spcAft>
              <a:defRPr/>
            </a:pPr>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54F0E315-CBC4-4B4C-BE69-ACFCA59CE2BC}" type="datetime1">
              <a:rPr lang="en-US" smtClean="0"/>
              <a:t>1/15/2019</a:t>
            </a:fld>
            <a:endParaRPr lang="en-US" dirty="0"/>
          </a:p>
        </p:txBody>
      </p:sp>
      <p:sp>
        <p:nvSpPr>
          <p:cNvPr id="9" name="Footer Placeholder 7"/>
          <p:cNvSpPr>
            <a:spLocks noGrp="1"/>
          </p:cNvSpPr>
          <p:nvPr>
            <p:ph type="ftr" sz="quarter" idx="11"/>
          </p:nvPr>
        </p:nvSpPr>
        <p:spPr/>
        <p:txBody>
          <a:bodyPr/>
          <a:lstStyle>
            <a:lvl1pPr>
              <a:defRPr/>
            </a:lvl1pPr>
          </a:lstStyle>
          <a:p>
            <a:pPr>
              <a:defRPr/>
            </a:pPr>
            <a:r>
              <a:rPr lang="en-US" dirty="0" smtClean="0"/>
              <a:t>DRAFT 1.12.16</a:t>
            </a: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A4A59FB4-C485-45FA-963E-4BC363232043}" type="slidenum">
              <a:rPr lang="en-US" altLang="en-US"/>
              <a:pPr>
                <a:defRPr/>
              </a:pPr>
              <a:t>‹#›</a:t>
            </a:fld>
            <a:endParaRPr lang="en-US" altLang="en-US" dirty="0"/>
          </a:p>
        </p:txBody>
      </p:sp>
    </p:spTree>
    <p:extLst>
      <p:ext uri="{BB962C8B-B14F-4D97-AF65-F5344CB8AC3E}">
        <p14:creationId xmlns:p14="http://schemas.microsoft.com/office/powerpoint/2010/main" val="348941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265422D-EE3A-4059-83BB-FC260049EF72}" type="datetime1">
              <a:rPr lang="en-US" smtClean="0"/>
              <a:t>1/15/2019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DRAFT 1.12.16</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4DF716A-8E40-44C2-8020-EDE86D05FD28}" type="slidenum">
              <a:rPr lang="en-US" altLang="en-US"/>
              <a:pPr>
                <a:defRPr/>
              </a:pPr>
              <a:t>‹#›</a:t>
            </a:fld>
            <a:endParaRPr lang="en-US" altLang="en-US" dirty="0"/>
          </a:p>
        </p:txBody>
      </p:sp>
    </p:spTree>
    <p:extLst>
      <p:ext uri="{BB962C8B-B14F-4D97-AF65-F5344CB8AC3E}">
        <p14:creationId xmlns:p14="http://schemas.microsoft.com/office/powerpoint/2010/main" val="43325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26BFE4-4D81-4583-93D9-CF77CE179AD8}" type="datetime1">
              <a:rPr lang="en-US" smtClean="0"/>
              <a:t>1/15/2019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DRAFT 1.12.16</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5253AA3-06A4-4287-9BFA-C2C8B0A23477}" type="slidenum">
              <a:rPr lang="en-US" altLang="en-US"/>
              <a:pPr>
                <a:defRPr/>
              </a:pPr>
              <a:t>‹#›</a:t>
            </a:fld>
            <a:endParaRPr lang="en-US" altLang="en-US" dirty="0"/>
          </a:p>
        </p:txBody>
      </p:sp>
    </p:spTree>
    <p:extLst>
      <p:ext uri="{BB962C8B-B14F-4D97-AF65-F5344CB8AC3E}">
        <p14:creationId xmlns:p14="http://schemas.microsoft.com/office/powerpoint/2010/main" val="367154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47D586-A420-496A-8765-942EB1AE6F85}" type="datetime1">
              <a:rPr lang="en-US" smtClean="0"/>
              <a:t>1/15/2019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DRAFT 1.12.16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AFE670-81CF-4916-94EF-36051BA39049}" type="slidenum">
              <a:rPr lang="en-US" altLang="en-US"/>
              <a:pPr>
                <a:defRPr/>
              </a:pPr>
              <a:t>‹#›</a:t>
            </a:fld>
            <a:endParaRPr lang="en-US" altLang="en-US" dirty="0"/>
          </a:p>
        </p:txBody>
      </p:sp>
    </p:spTree>
    <p:extLst>
      <p:ext uri="{BB962C8B-B14F-4D97-AF65-F5344CB8AC3E}">
        <p14:creationId xmlns:p14="http://schemas.microsoft.com/office/powerpoint/2010/main" val="416119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06CE64-B608-4FA0-B960-834CCE5AADED}" type="datetime1">
              <a:rPr lang="en-US" smtClean="0"/>
              <a:t>1/15/2019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DRAFT 1.12.16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6FE9A44-16EC-49A0-AEE4-9AA7DBFAFDD6}" type="slidenum">
              <a:rPr lang="en-US" altLang="en-US"/>
              <a:pPr>
                <a:defRPr/>
              </a:pPr>
              <a:t>‹#›</a:t>
            </a:fld>
            <a:endParaRPr lang="en-US" altLang="en-US" dirty="0"/>
          </a:p>
        </p:txBody>
      </p:sp>
    </p:spTree>
    <p:extLst>
      <p:ext uri="{BB962C8B-B14F-4D97-AF65-F5344CB8AC3E}">
        <p14:creationId xmlns:p14="http://schemas.microsoft.com/office/powerpoint/2010/main" val="250561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620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3B75D19-EB99-4958-8A00-AD3B1E381B7B}" type="datetime1">
              <a:rPr lang="en-US" smtClean="0"/>
              <a:t>1/15/2019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dirty="0" smtClean="0"/>
              <a:t>DRAFT 1.12.16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F605F39-3172-4939-82C3-D6091AE6FE7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53" r:id="rId6"/>
    <p:sldLayoutId id="2147484354" r:id="rId7"/>
    <p:sldLayoutId id="2147484355" r:id="rId8"/>
    <p:sldLayoutId id="2147484356" r:id="rId9"/>
    <p:sldLayoutId id="2147484357" r:id="rId10"/>
    <p:sldLayoutId id="2147484358"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Microsoft_Excel_97-2003_Worksheet12.xls"/><Relationship Id="rId3" Type="http://schemas.openxmlformats.org/officeDocument/2006/relationships/notesSlide" Target="../notesSlides/notesSlide10.xml"/><Relationship Id="rId7" Type="http://schemas.openxmlformats.org/officeDocument/2006/relationships/oleObject" Target="../embeddings/oleObject14.bin"/><Relationship Id="rId12"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emf"/><Relationship Id="rId11" Type="http://schemas.openxmlformats.org/officeDocument/2006/relationships/oleObject" Target="../embeddings/Microsoft_Excel_97-2003_Worksheet13.xls"/><Relationship Id="rId5" Type="http://schemas.openxmlformats.org/officeDocument/2006/relationships/oleObject" Target="../embeddings/Microsoft_Excel_97-2003_Worksheet11.xls"/><Relationship Id="rId10" Type="http://schemas.openxmlformats.org/officeDocument/2006/relationships/oleObject" Target="../embeddings/oleObject15.bin"/><Relationship Id="rId4" Type="http://schemas.openxmlformats.org/officeDocument/2006/relationships/oleObject" Target="../embeddings/oleObject13.bin"/><Relationship Id="rId9" Type="http://schemas.openxmlformats.org/officeDocument/2006/relationships/image" Target="../media/image18.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Microsoft_Excel_97-2003_Worksheet15.xls"/><Relationship Id="rId13" Type="http://schemas.openxmlformats.org/officeDocument/2006/relationships/oleObject" Target="../embeddings/oleObject19.bin"/><Relationship Id="rId18" Type="http://schemas.openxmlformats.org/officeDocument/2006/relationships/image" Target="../media/image25.emf"/><Relationship Id="rId3" Type="http://schemas.openxmlformats.org/officeDocument/2006/relationships/notesSlide" Target="../notesSlides/notesSlide11.xml"/><Relationship Id="rId7" Type="http://schemas.openxmlformats.org/officeDocument/2006/relationships/oleObject" Target="../embeddings/oleObject17.bin"/><Relationship Id="rId12" Type="http://schemas.openxmlformats.org/officeDocument/2006/relationships/image" Target="../media/image23.emf"/><Relationship Id="rId17" Type="http://schemas.openxmlformats.org/officeDocument/2006/relationships/oleObject" Target="../embeddings/Microsoft_Excel_97-2003_Worksheet18.xls"/><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7.vml"/><Relationship Id="rId6" Type="http://schemas.openxmlformats.org/officeDocument/2006/relationships/image" Target="../media/image21.png"/><Relationship Id="rId11" Type="http://schemas.openxmlformats.org/officeDocument/2006/relationships/oleObject" Target="../embeddings/Microsoft_Excel_97-2003_Worksheet16.xls"/><Relationship Id="rId5" Type="http://schemas.openxmlformats.org/officeDocument/2006/relationships/oleObject" Target="../embeddings/Microsoft_Excel_97-2003_Worksheet14.xls"/><Relationship Id="rId15" Type="http://schemas.openxmlformats.org/officeDocument/2006/relationships/image" Target="../media/image24.emf"/><Relationship Id="rId10" Type="http://schemas.openxmlformats.org/officeDocument/2006/relationships/oleObject" Target="../embeddings/oleObject18.bin"/><Relationship Id="rId4" Type="http://schemas.openxmlformats.org/officeDocument/2006/relationships/oleObject" Target="../embeddings/oleObject16.bin"/><Relationship Id="rId9" Type="http://schemas.openxmlformats.org/officeDocument/2006/relationships/image" Target="../media/image22.emf"/><Relationship Id="rId14" Type="http://schemas.openxmlformats.org/officeDocument/2006/relationships/oleObject" Target="../embeddings/Microsoft_Excel_97-2003_Worksheet17.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emf"/><Relationship Id="rId5" Type="http://schemas.openxmlformats.org/officeDocument/2006/relationships/oleObject" Target="../embeddings/Microsoft_Excel_97-2003_Worksheet19.xls"/><Relationship Id="rId4"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emf"/><Relationship Id="rId5" Type="http://schemas.openxmlformats.org/officeDocument/2006/relationships/oleObject" Target="../embeddings/Microsoft_Excel_97-2003_Worksheet20.xls"/><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8.emf"/><Relationship Id="rId4" Type="http://schemas.openxmlformats.org/officeDocument/2006/relationships/oleObject" Target="../embeddings/Microsoft_Excel_97-2003_Worksheet21.xls"/></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7.xml"/><Relationship Id="rId7" Type="http://schemas.openxmlformats.org/officeDocument/2006/relationships/oleObject" Target="../embeddings/oleObject4.bin"/><Relationship Id="rId12"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emf"/><Relationship Id="rId11" Type="http://schemas.openxmlformats.org/officeDocument/2006/relationships/oleObject" Target="../embeddings/Microsoft_Excel_97-2003_Worksheet3.xls"/><Relationship Id="rId5" Type="http://schemas.openxmlformats.org/officeDocument/2006/relationships/oleObject" Target="../embeddings/Microsoft_Excel_97-2003_Worksheet1.xls"/><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openxmlformats.org/officeDocument/2006/relationships/oleObject" Target="../embeddings/Microsoft_Excel_97-2003_Worksheet5.xls"/><Relationship Id="rId13" Type="http://schemas.openxmlformats.org/officeDocument/2006/relationships/oleObject" Target="../embeddings/oleObject9.bin"/><Relationship Id="rId3" Type="http://schemas.openxmlformats.org/officeDocument/2006/relationships/notesSlide" Target="../notesSlides/notesSlide8.xml"/><Relationship Id="rId7" Type="http://schemas.openxmlformats.org/officeDocument/2006/relationships/oleObject" Target="../embeddings/oleObject7.bin"/><Relationship Id="rId12"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emf"/><Relationship Id="rId11" Type="http://schemas.openxmlformats.org/officeDocument/2006/relationships/oleObject" Target="../embeddings/Microsoft_Excel_97-2003_Worksheet6.xls"/><Relationship Id="rId5" Type="http://schemas.openxmlformats.org/officeDocument/2006/relationships/oleObject" Target="../embeddings/Microsoft_Excel_97-2003_Worksheet4.xls"/><Relationship Id="rId15" Type="http://schemas.openxmlformats.org/officeDocument/2006/relationships/image" Target="../media/image12.emf"/><Relationship Id="rId10" Type="http://schemas.openxmlformats.org/officeDocument/2006/relationships/oleObject" Target="../embeddings/oleObject8.bin"/><Relationship Id="rId4" Type="http://schemas.openxmlformats.org/officeDocument/2006/relationships/oleObject" Target="../embeddings/oleObject6.bin"/><Relationship Id="rId9" Type="http://schemas.openxmlformats.org/officeDocument/2006/relationships/image" Target="../media/image10.emf"/><Relationship Id="rId14" Type="http://schemas.openxmlformats.org/officeDocument/2006/relationships/oleObject" Target="../embeddings/Microsoft_Excel_97-2003_Worksheet7.xls"/></Relationships>
</file>

<file path=ppt/slides/_rels/slide9.xml.rels><?xml version="1.0" encoding="UTF-8" standalone="yes"?>
<Relationships xmlns="http://schemas.openxmlformats.org/package/2006/relationships"><Relationship Id="rId8" Type="http://schemas.openxmlformats.org/officeDocument/2006/relationships/oleObject" Target="../embeddings/Microsoft_Excel_97-2003_Worksheet9.xls"/><Relationship Id="rId3" Type="http://schemas.openxmlformats.org/officeDocument/2006/relationships/notesSlide" Target="../notesSlides/notesSlide9.xml"/><Relationship Id="rId7" Type="http://schemas.openxmlformats.org/officeDocument/2006/relationships/oleObject" Target="../embeddings/oleObject11.bin"/><Relationship Id="rId12"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emf"/><Relationship Id="rId11" Type="http://schemas.openxmlformats.org/officeDocument/2006/relationships/oleObject" Target="../embeddings/Microsoft_Excel_97-2003_Worksheet10.xls"/><Relationship Id="rId5" Type="http://schemas.openxmlformats.org/officeDocument/2006/relationships/oleObject" Target="../embeddings/Microsoft_Excel_97-2003_Worksheet8.xls"/><Relationship Id="rId10" Type="http://schemas.openxmlformats.org/officeDocument/2006/relationships/oleObject" Target="../embeddings/oleObject12.bin"/><Relationship Id="rId4" Type="http://schemas.openxmlformats.org/officeDocument/2006/relationships/oleObject" Target="../embeddings/oleObject10.bin"/><Relationship Id="rId9"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288" y="6024563"/>
            <a:ext cx="6629401" cy="836612"/>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Flowchart: Data 8"/>
          <p:cNvSpPr/>
          <p:nvPr/>
        </p:nvSpPr>
        <p:spPr>
          <a:xfrm>
            <a:off x="5978525" y="6024563"/>
            <a:ext cx="3124200" cy="841375"/>
          </a:xfrm>
          <a:prstGeom prst="flowChartInputOutp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7924800" y="6024563"/>
            <a:ext cx="1219200" cy="8366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Subtitle 2"/>
          <p:cNvSpPr>
            <a:spLocks noGrp="1"/>
          </p:cNvSpPr>
          <p:nvPr>
            <p:ph type="subTitle" idx="1"/>
          </p:nvPr>
        </p:nvSpPr>
        <p:spPr>
          <a:xfrm>
            <a:off x="152400" y="6116638"/>
            <a:ext cx="4495800" cy="685800"/>
          </a:xfrm>
        </p:spPr>
        <p:txBody>
          <a:bodyPr rtlCol="0">
            <a:normAutofit fontScale="85000" lnSpcReduction="10000"/>
          </a:bodyPr>
          <a:lstStyle/>
          <a:p>
            <a:pPr eaLnBrk="1" fontAlgn="auto" hangingPunct="1">
              <a:spcAft>
                <a:spcPts val="0"/>
              </a:spcAft>
              <a:buFont typeface="Arial" panose="020B0604020202020204" pitchFamily="34" charset="0"/>
              <a:buNone/>
              <a:defRPr/>
            </a:pPr>
            <a:r>
              <a:rPr lang="en-US" sz="2000" cap="small" spc="500" dirty="0" smtClean="0"/>
              <a:t>Data as of December 31, 2018</a:t>
            </a:r>
          </a:p>
          <a:p>
            <a:pPr eaLnBrk="1" fontAlgn="auto" hangingPunct="1">
              <a:spcAft>
                <a:spcPts val="0"/>
              </a:spcAft>
              <a:buFont typeface="Arial" panose="020B0604020202020204" pitchFamily="34" charset="0"/>
              <a:buNone/>
              <a:defRPr/>
            </a:pPr>
            <a:r>
              <a:rPr lang="en-US" sz="2000" cap="small" spc="500" dirty="0" smtClean="0"/>
              <a:t>Unless otherwise noted</a:t>
            </a:r>
          </a:p>
        </p:txBody>
      </p:sp>
      <p:sp>
        <p:nvSpPr>
          <p:cNvPr id="2" name="Title 1"/>
          <p:cNvSpPr>
            <a:spLocks noGrp="1"/>
          </p:cNvSpPr>
          <p:nvPr>
            <p:ph type="ctrTitle"/>
          </p:nvPr>
        </p:nvSpPr>
        <p:spPr>
          <a:xfrm>
            <a:off x="685800" y="2603500"/>
            <a:ext cx="7848600" cy="2133600"/>
          </a:xfrm>
        </p:spPr>
        <p:txBody>
          <a:bodyPr rtlCol="0">
            <a:noAutofit/>
          </a:bodyPr>
          <a:lstStyle/>
          <a:p>
            <a:pPr eaLnBrk="1" fontAlgn="auto" hangingPunct="1">
              <a:spcBef>
                <a:spcPts val="0"/>
              </a:spcBef>
              <a:spcAft>
                <a:spcPts val="2400"/>
              </a:spcAft>
              <a:defRPr/>
            </a:pPr>
            <a:r>
              <a:rPr lang="en-US" b="1" cap="all" dirty="0" smtClean="0">
                <a:solidFill>
                  <a:srgbClr val="004E95"/>
                </a:solidFill>
                <a:effectLst>
                  <a:outerShdw blurRad="38100" dist="38100" dir="2700000" algn="tl">
                    <a:srgbClr val="000000">
                      <a:alpha val="43137"/>
                    </a:srgbClr>
                  </a:outerShdw>
                </a:effectLst>
                <a:latin typeface="Franklin Gothic Medium Cond" pitchFamily="34" charset="0"/>
                <a:cs typeface="Aharoni" pitchFamily="2" charset="-79"/>
              </a:rPr>
              <a:t>2018 and fourth </a:t>
            </a:r>
            <a:r>
              <a:rPr lang="en-US" b="1" cap="all" dirty="0">
                <a:solidFill>
                  <a:srgbClr val="004E95"/>
                </a:solidFill>
                <a:effectLst>
                  <a:outerShdw blurRad="38100" dist="38100" dir="2700000" algn="tl">
                    <a:srgbClr val="000000">
                      <a:alpha val="43137"/>
                    </a:srgbClr>
                  </a:outerShdw>
                </a:effectLst>
                <a:latin typeface="Franklin Gothic Medium Cond" pitchFamily="34" charset="0"/>
                <a:cs typeface="Aharoni" pitchFamily="2" charset="-79"/>
              </a:rPr>
              <a:t>Quarter Results</a:t>
            </a:r>
            <a:br>
              <a:rPr lang="en-US" b="1" cap="all" dirty="0">
                <a:solidFill>
                  <a:srgbClr val="004E95"/>
                </a:solidFill>
                <a:effectLst>
                  <a:outerShdw blurRad="38100" dist="38100" dir="2700000" algn="tl">
                    <a:srgbClr val="000000">
                      <a:alpha val="43137"/>
                    </a:srgbClr>
                  </a:outerShdw>
                </a:effectLst>
                <a:latin typeface="Franklin Gothic Medium Cond" pitchFamily="34" charset="0"/>
                <a:cs typeface="Aharoni" pitchFamily="2" charset="-79"/>
              </a:rPr>
            </a:br>
            <a:r>
              <a:rPr lang="en-US" b="1" cap="all" dirty="0">
                <a:solidFill>
                  <a:srgbClr val="004E95"/>
                </a:solidFill>
                <a:effectLst>
                  <a:outerShdw blurRad="38100" dist="38100" dir="2700000" algn="tl">
                    <a:srgbClr val="000000">
                      <a:alpha val="43137"/>
                    </a:srgbClr>
                  </a:outerShdw>
                </a:effectLst>
                <a:latin typeface="Franklin Gothic Medium Cond" pitchFamily="34" charset="0"/>
                <a:cs typeface="Aharoni" pitchFamily="2" charset="-79"/>
              </a:rPr>
              <a:t>NASDAQ: </a:t>
            </a:r>
            <a:r>
              <a:rPr lang="en-US" b="1" cap="all" dirty="0" err="1" smtClean="0">
                <a:solidFill>
                  <a:srgbClr val="004E95"/>
                </a:solidFill>
                <a:effectLst>
                  <a:outerShdw blurRad="38100" dist="38100" dir="2700000" algn="tl">
                    <a:srgbClr val="000000">
                      <a:alpha val="43137"/>
                    </a:srgbClr>
                  </a:outerShdw>
                </a:effectLst>
                <a:latin typeface="Franklin Gothic Medium Cond" pitchFamily="34" charset="0"/>
                <a:cs typeface="Aharoni" pitchFamily="2" charset="-79"/>
              </a:rPr>
              <a:t>fult</a:t>
            </a:r>
            <a:endParaRPr lang="en-US" b="1" cap="all" dirty="0">
              <a:solidFill>
                <a:srgbClr val="FF0000"/>
              </a:solidFill>
              <a:effectLst>
                <a:outerShdw blurRad="38100" dist="38100" dir="2700000" algn="tl">
                  <a:srgbClr val="000000">
                    <a:alpha val="43137"/>
                  </a:srgbClr>
                </a:outerShdw>
              </a:effectLst>
              <a:latin typeface="Euphemia" pitchFamily="34" charset="0"/>
              <a:cs typeface="Aharoni" pitchFamily="2" charset="-79"/>
            </a:endParaRPr>
          </a:p>
        </p:txBody>
      </p:sp>
      <p:pic>
        <p:nvPicPr>
          <p:cNvPr id="7175" name="Picture 2" descr="S:\Marketing\LOGOS\Fulton Financial Corporation\FFC_Logo affiliate list.png"/>
          <p:cNvPicPr>
            <a:picLocks noChangeAspect="1" noChangeArrowheads="1"/>
          </p:cNvPicPr>
          <p:nvPr/>
        </p:nvPicPr>
        <p:blipFill>
          <a:blip r:embed="rId3">
            <a:extLst>
              <a:ext uri="{28A0092B-C50C-407E-A947-70E740481C1C}">
                <a14:useLocalDpi xmlns:a14="http://schemas.microsoft.com/office/drawing/2010/main" val="0"/>
              </a:ext>
            </a:extLst>
          </a:blip>
          <a:srcRect b="34921"/>
          <a:stretch>
            <a:fillRect/>
          </a:stretch>
        </p:blipFill>
        <p:spPr bwMode="auto">
          <a:xfrm>
            <a:off x="-819150" y="1295400"/>
            <a:ext cx="579596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840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7007225" cy="355600"/>
          </a:xfrm>
        </p:spPr>
        <p:txBody>
          <a:bodyPr rtlCol="0">
            <a:noAutofit/>
          </a:bodyPr>
          <a:lstStyle/>
          <a:p>
            <a:pPr eaLnBrk="1" fontAlgn="auto" hangingPunct="1">
              <a:spcAft>
                <a:spcPts val="0"/>
              </a:spcAft>
              <a:defRPr/>
            </a:pPr>
            <a:r>
              <a:rPr lang="en-US" sz="2300" b="1" dirty="0" smtClean="0"/>
              <a:t>NON-INTEREST EXPENSES</a:t>
            </a:r>
            <a:r>
              <a:rPr lang="en-US" b="1" dirty="0"/>
              <a:t> </a:t>
            </a:r>
            <a:r>
              <a:rPr lang="en-US" sz="2300" b="1" dirty="0"/>
              <a:t>– </a:t>
            </a:r>
            <a:r>
              <a:rPr lang="en-US" sz="2300" b="1" dirty="0" smtClean="0"/>
              <a:t>quarterly </a:t>
            </a:r>
            <a:r>
              <a:rPr lang="en-US" sz="2300" b="1" dirty="0"/>
              <a:t>comparison</a:t>
            </a:r>
            <a:r>
              <a:rPr lang="en-US" b="1" dirty="0" smtClean="0"/>
              <a:t/>
            </a:r>
            <a:br>
              <a:rPr lang="en-US" b="1" dirty="0" smtClean="0"/>
            </a:br>
            <a:r>
              <a:rPr lang="en-US" sz="1200" b="1" dirty="0" smtClean="0"/>
              <a:t>($ in Millions)</a:t>
            </a:r>
            <a:endParaRPr lang="en-US" sz="1200" b="1" dirty="0"/>
          </a:p>
        </p:txBody>
      </p:sp>
      <p:sp>
        <p:nvSpPr>
          <p:cNvPr id="9" name="TextBox 8"/>
          <p:cNvSpPr txBox="1"/>
          <p:nvPr/>
        </p:nvSpPr>
        <p:spPr>
          <a:xfrm>
            <a:off x="152400" y="914400"/>
            <a:ext cx="3730752" cy="276225"/>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smtClean="0">
                <a:latin typeface="+mn-lt"/>
                <a:cs typeface="+mn-cs"/>
              </a:rPr>
              <a:t>Non-Interest </a:t>
            </a:r>
            <a:r>
              <a:rPr lang="en-US" sz="1200" b="1" dirty="0">
                <a:latin typeface="+mn-lt"/>
                <a:cs typeface="+mn-cs"/>
              </a:rPr>
              <a:t>Expense &amp; Efficiency Ratio </a:t>
            </a:r>
            <a:r>
              <a:rPr lang="en-US" sz="1200" b="1" baseline="30000" dirty="0">
                <a:latin typeface="+mn-lt"/>
                <a:cs typeface="+mn-cs"/>
              </a:rPr>
              <a:t>(1)</a:t>
            </a:r>
          </a:p>
        </p:txBody>
      </p:sp>
      <p:sp>
        <p:nvSpPr>
          <p:cNvPr id="16389" name="Rectangle 1"/>
          <p:cNvSpPr>
            <a:spLocks noChangeArrowheads="1"/>
          </p:cNvSpPr>
          <p:nvPr/>
        </p:nvSpPr>
        <p:spPr bwMode="auto">
          <a:xfrm>
            <a:off x="6762750" y="2514600"/>
            <a:ext cx="571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eaLnBrk="1" hangingPunct="1">
              <a:spcBef>
                <a:spcPct val="0"/>
              </a:spcBef>
              <a:buFontTx/>
              <a:buNone/>
            </a:pPr>
            <a:r>
              <a:rPr lang="en-US" altLang="en-US" sz="800" b="1" dirty="0">
                <a:solidFill>
                  <a:schemeClr val="bg1"/>
                </a:solidFill>
              </a:rPr>
              <a:t>~ $730 million</a:t>
            </a:r>
            <a:endParaRPr lang="en-US" altLang="en-US" sz="800" dirty="0"/>
          </a:p>
        </p:txBody>
      </p:sp>
      <p:sp>
        <p:nvSpPr>
          <p:cNvPr id="16390" name="Rectangle 10"/>
          <p:cNvSpPr>
            <a:spLocks noChangeArrowheads="1"/>
          </p:cNvSpPr>
          <p:nvPr/>
        </p:nvSpPr>
        <p:spPr bwMode="auto">
          <a:xfrm>
            <a:off x="7848600" y="2971800"/>
            <a:ext cx="571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eaLnBrk="1" hangingPunct="1">
              <a:spcBef>
                <a:spcPct val="0"/>
              </a:spcBef>
              <a:buFontTx/>
              <a:buNone/>
            </a:pPr>
            <a:r>
              <a:rPr lang="en-US" altLang="en-US" sz="800" b="1" dirty="0">
                <a:solidFill>
                  <a:schemeClr val="bg1"/>
                </a:solidFill>
              </a:rPr>
              <a:t>~ $610 million</a:t>
            </a:r>
            <a:endParaRPr lang="en-US" altLang="en-US" sz="800" dirty="0"/>
          </a:p>
        </p:txBody>
      </p:sp>
      <p:graphicFrame>
        <p:nvGraphicFramePr>
          <p:cNvPr id="16391" name="Content Placeholder 4"/>
          <p:cNvGraphicFramePr>
            <a:graphicFrameLocks noGrp="1"/>
          </p:cNvGraphicFramePr>
          <p:nvPr>
            <p:ph idx="1"/>
            <p:extLst>
              <p:ext uri="{D42A27DB-BD31-4B8C-83A1-F6EECF244321}">
                <p14:modId xmlns:p14="http://schemas.microsoft.com/office/powerpoint/2010/main" val="1993000874"/>
              </p:ext>
            </p:extLst>
          </p:nvPr>
        </p:nvGraphicFramePr>
        <p:xfrm>
          <a:off x="355600" y="1377950"/>
          <a:ext cx="3171825" cy="4249738"/>
        </p:xfrm>
        <a:graphic>
          <a:graphicData uri="http://schemas.openxmlformats.org/presentationml/2006/ole">
            <mc:AlternateContent xmlns:mc="http://schemas.openxmlformats.org/markup-compatibility/2006">
              <mc:Choice xmlns:v="urn:schemas-microsoft-com:vml" Requires="v">
                <p:oleObj spid="_x0000_s81450" name="Worksheet" r:id="rId5" imgW="3562384" imgH="4771969" progId="Excel.Sheet.8">
                  <p:embed/>
                </p:oleObj>
              </mc:Choice>
              <mc:Fallback>
                <p:oleObj name="Worksheet" r:id="rId5" imgW="3562384" imgH="4771969" progId="Excel.Sheet.8">
                  <p:embed/>
                  <p:pic>
                    <p:nvPicPr>
                      <p:cNvPr id="0" name=""/>
                      <p:cNvPicPr>
                        <a:picLocks noGrp="1" noChangeArrowheads="1"/>
                      </p:cNvPicPr>
                      <p:nvPr/>
                    </p:nvPicPr>
                    <p:blipFill>
                      <a:blip r:embed="rId6"/>
                      <a:srcRect/>
                      <a:stretch>
                        <a:fillRect/>
                      </a:stretch>
                    </p:blipFill>
                    <p:spPr bwMode="auto">
                      <a:xfrm>
                        <a:off x="355600" y="1377950"/>
                        <a:ext cx="3171825" cy="4249738"/>
                      </a:xfrm>
                      <a:prstGeom prst="rect">
                        <a:avLst/>
                      </a:prstGeom>
                      <a:noFill/>
                      <a:ln>
                        <a:noFill/>
                      </a:ln>
                      <a:extLst/>
                    </p:spPr>
                  </p:pic>
                </p:oleObj>
              </mc:Fallback>
            </mc:AlternateContent>
          </a:graphicData>
        </a:graphic>
      </p:graphicFrame>
      <p:sp>
        <p:nvSpPr>
          <p:cNvPr id="16" name="TextBox 15"/>
          <p:cNvSpPr txBox="1"/>
          <p:nvPr/>
        </p:nvSpPr>
        <p:spPr>
          <a:xfrm>
            <a:off x="4800600" y="914400"/>
            <a:ext cx="4086225" cy="276225"/>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a:latin typeface="+mn-lt"/>
                <a:cs typeface="+mn-cs"/>
              </a:rPr>
              <a:t>Salaries and Employee Benefits &amp; Staffing</a:t>
            </a:r>
          </a:p>
        </p:txBody>
      </p:sp>
      <p:sp>
        <p:nvSpPr>
          <p:cNvPr id="17" name="TextBox 16"/>
          <p:cNvSpPr txBox="1"/>
          <p:nvPr/>
        </p:nvSpPr>
        <p:spPr>
          <a:xfrm>
            <a:off x="4800600" y="3611880"/>
            <a:ext cx="4086225" cy="277813"/>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a:latin typeface="+mn-lt"/>
                <a:cs typeface="+mn-cs"/>
              </a:rPr>
              <a:t>Other </a:t>
            </a:r>
            <a:r>
              <a:rPr lang="en-US" sz="1200" b="1" dirty="0" smtClean="0">
                <a:latin typeface="+mn-lt"/>
                <a:cs typeface="+mn-cs"/>
              </a:rPr>
              <a:t>Non-Interest </a:t>
            </a:r>
            <a:r>
              <a:rPr lang="en-US" sz="1200" b="1" dirty="0">
                <a:latin typeface="+mn-lt"/>
                <a:cs typeface="+mn-cs"/>
              </a:rPr>
              <a:t>Expenses</a:t>
            </a:r>
          </a:p>
        </p:txBody>
      </p:sp>
      <p:sp>
        <p:nvSpPr>
          <p:cNvPr id="18" name="Right Arrow 17"/>
          <p:cNvSpPr/>
          <p:nvPr/>
        </p:nvSpPr>
        <p:spPr>
          <a:xfrm>
            <a:off x="3657600" y="2130552"/>
            <a:ext cx="609600" cy="2362200"/>
          </a:xfrm>
          <a:prstGeom prs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16395" name="Chart 19"/>
          <p:cNvGraphicFramePr>
            <a:graphicFrameLocks/>
          </p:cNvGraphicFramePr>
          <p:nvPr>
            <p:extLst>
              <p:ext uri="{D42A27DB-BD31-4B8C-83A1-F6EECF244321}">
                <p14:modId xmlns:p14="http://schemas.microsoft.com/office/powerpoint/2010/main" val="3269678940"/>
              </p:ext>
            </p:extLst>
          </p:nvPr>
        </p:nvGraphicFramePr>
        <p:xfrm>
          <a:off x="4267200" y="1193800"/>
          <a:ext cx="4800600" cy="2384425"/>
        </p:xfrm>
        <a:graphic>
          <a:graphicData uri="http://schemas.openxmlformats.org/presentationml/2006/ole">
            <mc:AlternateContent xmlns:mc="http://schemas.openxmlformats.org/markup-compatibility/2006">
              <mc:Choice xmlns:v="urn:schemas-microsoft-com:vml" Requires="v">
                <p:oleObj spid="_x0000_s81451" name="Worksheet" r:id="rId8" imgW="4876800" imgH="2638335" progId="Excel.Sheet.8">
                  <p:embed/>
                </p:oleObj>
              </mc:Choice>
              <mc:Fallback>
                <p:oleObj name="Worksheet" r:id="rId8" imgW="4876800" imgH="2638335" progId="Excel.Sheet.8">
                  <p:embed/>
                  <p:pic>
                    <p:nvPicPr>
                      <p:cNvPr id="0" name=""/>
                      <p:cNvPicPr>
                        <a:picLocks noChangeArrowheads="1"/>
                      </p:cNvPicPr>
                      <p:nvPr/>
                    </p:nvPicPr>
                    <p:blipFill>
                      <a:blip r:embed="rId9"/>
                      <a:srcRect/>
                      <a:stretch>
                        <a:fillRect/>
                      </a:stretch>
                    </p:blipFill>
                    <p:spPr bwMode="auto">
                      <a:xfrm>
                        <a:off x="4267200" y="1193800"/>
                        <a:ext cx="4800600" cy="2384425"/>
                      </a:xfrm>
                      <a:prstGeom prst="rect">
                        <a:avLst/>
                      </a:prstGeom>
                      <a:noFill/>
                      <a:ln>
                        <a:noFill/>
                      </a:ln>
                      <a:extLst/>
                    </p:spPr>
                  </p:pic>
                </p:oleObj>
              </mc:Fallback>
            </mc:AlternateContent>
          </a:graphicData>
        </a:graphic>
      </p:graphicFrame>
      <p:graphicFrame>
        <p:nvGraphicFramePr>
          <p:cNvPr id="16396" name="Chart 12"/>
          <p:cNvGraphicFramePr>
            <a:graphicFrameLocks/>
          </p:cNvGraphicFramePr>
          <p:nvPr>
            <p:extLst>
              <p:ext uri="{D42A27DB-BD31-4B8C-83A1-F6EECF244321}">
                <p14:modId xmlns:p14="http://schemas.microsoft.com/office/powerpoint/2010/main" val="2869919723"/>
              </p:ext>
            </p:extLst>
          </p:nvPr>
        </p:nvGraphicFramePr>
        <p:xfrm>
          <a:off x="4260850" y="3898900"/>
          <a:ext cx="4757738" cy="2441575"/>
        </p:xfrm>
        <a:graphic>
          <a:graphicData uri="http://schemas.openxmlformats.org/presentationml/2006/ole">
            <mc:AlternateContent xmlns:mc="http://schemas.openxmlformats.org/markup-compatibility/2006">
              <mc:Choice xmlns:v="urn:schemas-microsoft-com:vml" Requires="v">
                <p:oleObj spid="_x0000_s81452" name="Worksheet" r:id="rId11" imgW="4762433" imgH="2666975" progId="Excel.Sheet.8">
                  <p:embed/>
                </p:oleObj>
              </mc:Choice>
              <mc:Fallback>
                <p:oleObj name="Worksheet" r:id="rId11" imgW="4762433" imgH="2666975" progId="Excel.Sheet.8">
                  <p:embed/>
                  <p:pic>
                    <p:nvPicPr>
                      <p:cNvPr id="0" name=""/>
                      <p:cNvPicPr>
                        <a:picLocks noChangeArrowheads="1"/>
                      </p:cNvPicPr>
                      <p:nvPr/>
                    </p:nvPicPr>
                    <p:blipFill>
                      <a:blip r:embed="rId12"/>
                      <a:srcRect/>
                      <a:stretch>
                        <a:fillRect/>
                      </a:stretch>
                    </p:blipFill>
                    <p:spPr bwMode="auto">
                      <a:xfrm>
                        <a:off x="4260850" y="3898900"/>
                        <a:ext cx="4757738" cy="2441575"/>
                      </a:xfrm>
                      <a:prstGeom prst="rect">
                        <a:avLst/>
                      </a:prstGeom>
                      <a:noFill/>
                      <a:ln>
                        <a:noFill/>
                      </a:ln>
                      <a:extLst/>
                    </p:spPr>
                  </p:pic>
                </p:oleObj>
              </mc:Fallback>
            </mc:AlternateContent>
          </a:graphicData>
        </a:graphic>
      </p:graphicFrame>
      <p:sp>
        <p:nvSpPr>
          <p:cNvPr id="16397" name="TextBox 18"/>
          <p:cNvSpPr txBox="1">
            <a:spLocks noChangeArrowheads="1"/>
          </p:cNvSpPr>
          <p:nvPr/>
        </p:nvSpPr>
        <p:spPr bwMode="auto">
          <a:xfrm>
            <a:off x="188913" y="6096000"/>
            <a:ext cx="35448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lgn="just" eaLnBrk="1" hangingPunct="1">
              <a:spcBef>
                <a:spcPct val="0"/>
              </a:spcBef>
              <a:buFontTx/>
              <a:buAutoNum type="arabicParenBoth"/>
            </a:pPr>
            <a:r>
              <a:rPr lang="en-US" altLang="en-US" sz="800" i="1" dirty="0"/>
              <a:t>Non-GAAP </a:t>
            </a:r>
            <a:r>
              <a:rPr lang="en-US" altLang="en-US" sz="800" i="1" dirty="0" smtClean="0"/>
              <a:t>financial </a:t>
            </a:r>
            <a:r>
              <a:rPr lang="en-US" altLang="en-US" sz="800" i="1" dirty="0"/>
              <a:t>measure.  Please refer to the calculation and management’s reasons for using this measure on the slide  titled “Non-GAAP Reconciliation” at the end of this presentation</a:t>
            </a:r>
            <a:r>
              <a:rPr lang="en-US" altLang="en-US" sz="900" i="1" dirty="0"/>
              <a:t>.</a:t>
            </a:r>
          </a:p>
        </p:txBody>
      </p:sp>
      <p:sp>
        <p:nvSpPr>
          <p:cNvPr id="2" name="Slide Number Placeholder 1"/>
          <p:cNvSpPr>
            <a:spLocks noGrp="1"/>
          </p:cNvSpPr>
          <p:nvPr>
            <p:ph type="sldNum" sz="quarter" idx="12"/>
          </p:nvPr>
        </p:nvSpPr>
        <p:spPr/>
        <p:txBody>
          <a:bodyPr/>
          <a:lstStyle/>
          <a:p>
            <a:pPr>
              <a:defRPr/>
            </a:pPr>
            <a:fld id="{4C2628EB-D3C7-4076-A073-0D288A66FF63}" type="slidenum">
              <a:rPr lang="en-US" altLang="en-US" smtClean="0"/>
              <a:pPr>
                <a:defRPr/>
              </a:pPr>
              <a:t>10</a:t>
            </a:fld>
            <a:endParaRPr lang="en-US" altLang="en-US" dirty="0"/>
          </a:p>
        </p:txBody>
      </p:sp>
    </p:spTree>
    <p:extLst>
      <p:ext uri="{BB962C8B-B14F-4D97-AF65-F5344CB8AC3E}">
        <p14:creationId xmlns:p14="http://schemas.microsoft.com/office/powerpoint/2010/main" val="812729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913" y="152400"/>
            <a:ext cx="7007225" cy="431800"/>
          </a:xfrm>
        </p:spPr>
        <p:txBody>
          <a:bodyPr rtlCol="0">
            <a:noAutofit/>
          </a:bodyPr>
          <a:lstStyle/>
          <a:p>
            <a:pPr eaLnBrk="1" fontAlgn="auto" hangingPunct="1">
              <a:spcAft>
                <a:spcPts val="0"/>
              </a:spcAft>
              <a:defRPr/>
            </a:pPr>
            <a:r>
              <a:rPr lang="en-US" sz="2400" b="1" dirty="0" smtClean="0"/>
              <a:t>PROFITABILITY &amp; CAPITAL – Annual Comparison</a:t>
            </a:r>
            <a:endParaRPr lang="en-US" sz="2400" b="1" dirty="0"/>
          </a:p>
        </p:txBody>
      </p:sp>
      <p:graphicFrame>
        <p:nvGraphicFramePr>
          <p:cNvPr id="16387" name="Content Placeholder 4"/>
          <p:cNvGraphicFramePr>
            <a:graphicFrameLocks noGrp="1"/>
          </p:cNvGraphicFramePr>
          <p:nvPr>
            <p:ph idx="1"/>
          </p:nvPr>
        </p:nvGraphicFramePr>
        <p:xfrm>
          <a:off x="401638" y="863600"/>
          <a:ext cx="4219575" cy="2640013"/>
        </p:xfrm>
        <a:graphic>
          <a:graphicData uri="http://schemas.openxmlformats.org/presentationml/2006/ole">
            <mc:AlternateContent xmlns:mc="http://schemas.openxmlformats.org/markup-compatibility/2006">
              <mc:Choice xmlns:v="urn:schemas-microsoft-com:vml" Requires="v">
                <p:oleObj spid="_x0000_s88521" r:id="rId5" imgW="4218798" imgH="2639797" progId="Excel.Chart.8">
                  <p:embed/>
                </p:oleObj>
              </mc:Choice>
              <mc:Fallback>
                <p:oleObj r:id="rId5" imgW="4218798" imgH="2639797"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638" y="863600"/>
                        <a:ext cx="4219575"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Slide Number Placeholder 3"/>
          <p:cNvSpPr>
            <a:spLocks noGrp="1"/>
          </p:cNvSpPr>
          <p:nvPr>
            <p:ph type="sldNum" sz="quarter" idx="12"/>
          </p:nvPr>
        </p:nvSpPr>
        <p:spPr bwMode="auto">
          <a:xfrm>
            <a:off x="6964363" y="6553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fld id="{46926108-AF65-4E9F-B2C8-18EE7B1EEEAA}" type="slidenum">
              <a:rPr lang="en-US" altLang="en-US" sz="1200" smtClean="0">
                <a:solidFill>
                  <a:srgbClr val="004E95"/>
                </a:solidFill>
              </a:rPr>
              <a:pPr>
                <a:spcBef>
                  <a:spcPct val="0"/>
                </a:spcBef>
                <a:buFontTx/>
                <a:buNone/>
              </a:pPr>
              <a:t>11</a:t>
            </a:fld>
            <a:endParaRPr lang="en-US" altLang="en-US" sz="1200" dirty="0" smtClean="0">
              <a:solidFill>
                <a:srgbClr val="004E95"/>
              </a:solidFill>
            </a:endParaRPr>
          </a:p>
        </p:txBody>
      </p:sp>
      <p:sp>
        <p:nvSpPr>
          <p:cNvPr id="15" name="TextBox 14"/>
          <p:cNvSpPr txBox="1"/>
          <p:nvPr/>
        </p:nvSpPr>
        <p:spPr>
          <a:xfrm>
            <a:off x="419100" y="884238"/>
            <a:ext cx="4114800" cy="276225"/>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smtClean="0">
                <a:latin typeface="+mn-lt"/>
                <a:cs typeface="+mn-cs"/>
              </a:rPr>
              <a:t>ROA</a:t>
            </a:r>
            <a:r>
              <a:rPr lang="en-US" sz="1200" b="1" baseline="30000" dirty="0" smtClean="0">
                <a:latin typeface="+mn-lt"/>
                <a:cs typeface="+mn-cs"/>
              </a:rPr>
              <a:t>(1)</a:t>
            </a:r>
            <a:endParaRPr lang="en-US" sz="1200" b="1" baseline="30000" dirty="0">
              <a:latin typeface="+mn-lt"/>
              <a:cs typeface="+mn-cs"/>
            </a:endParaRPr>
          </a:p>
        </p:txBody>
      </p:sp>
      <p:sp>
        <p:nvSpPr>
          <p:cNvPr id="17" name="TextBox 16"/>
          <p:cNvSpPr txBox="1"/>
          <p:nvPr/>
        </p:nvSpPr>
        <p:spPr>
          <a:xfrm>
            <a:off x="5248275" y="884238"/>
            <a:ext cx="3581400" cy="276225"/>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a:latin typeface="+mn-lt"/>
                <a:cs typeface="+mn-cs"/>
              </a:rPr>
              <a:t>ROE </a:t>
            </a:r>
            <a:r>
              <a:rPr lang="en-US" sz="1200" b="1" dirty="0" smtClean="0">
                <a:latin typeface="+mn-lt"/>
                <a:cs typeface="+mn-cs"/>
              </a:rPr>
              <a:t> and ROE (tangible)</a:t>
            </a:r>
            <a:r>
              <a:rPr lang="en-US" sz="1200" b="1" baseline="30000" dirty="0" smtClean="0">
                <a:latin typeface="+mn-lt"/>
                <a:cs typeface="+mn-cs"/>
              </a:rPr>
              <a:t>(2)</a:t>
            </a:r>
            <a:endParaRPr lang="en-US" sz="1200" b="1" baseline="30000" dirty="0">
              <a:latin typeface="+mn-lt"/>
              <a:cs typeface="+mn-cs"/>
            </a:endParaRPr>
          </a:p>
        </p:txBody>
      </p:sp>
      <p:sp>
        <p:nvSpPr>
          <p:cNvPr id="29" name="TextBox 28"/>
          <p:cNvSpPr txBox="1"/>
          <p:nvPr/>
        </p:nvSpPr>
        <p:spPr>
          <a:xfrm>
            <a:off x="419100" y="3238500"/>
            <a:ext cx="4114800" cy="276225"/>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smtClean="0">
                <a:latin typeface="+mn-lt"/>
                <a:cs typeface="+mn-cs"/>
              </a:rPr>
              <a:t>Tangible </a:t>
            </a:r>
            <a:r>
              <a:rPr lang="en-US" sz="1200" b="1" dirty="0">
                <a:latin typeface="+mn-lt"/>
                <a:cs typeface="+mn-cs"/>
              </a:rPr>
              <a:t>Common Equity </a:t>
            </a:r>
            <a:r>
              <a:rPr lang="en-US" sz="1200" b="1" dirty="0" smtClean="0">
                <a:latin typeface="+mn-lt"/>
                <a:cs typeface="+mn-cs"/>
              </a:rPr>
              <a:t>Ratio</a:t>
            </a:r>
            <a:r>
              <a:rPr lang="en-US" sz="1200" b="1" baseline="30000" dirty="0" smtClean="0">
                <a:latin typeface="+mn-lt"/>
                <a:cs typeface="+mn-cs"/>
              </a:rPr>
              <a:t>(2)</a:t>
            </a:r>
            <a:endParaRPr lang="en-US" sz="1200" b="1" baseline="30000" dirty="0">
              <a:latin typeface="+mn-lt"/>
              <a:cs typeface="+mn-cs"/>
            </a:endParaRPr>
          </a:p>
        </p:txBody>
      </p:sp>
      <p:sp>
        <p:nvSpPr>
          <p:cNvPr id="30" name="TextBox 29"/>
          <p:cNvSpPr txBox="1"/>
          <p:nvPr/>
        </p:nvSpPr>
        <p:spPr>
          <a:xfrm>
            <a:off x="5276850" y="3238500"/>
            <a:ext cx="3581400" cy="276225"/>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a:latin typeface="+mn-lt"/>
                <a:cs typeface="+mn-cs"/>
              </a:rPr>
              <a:t>Diluted Earnings Per Common Share</a:t>
            </a:r>
          </a:p>
        </p:txBody>
      </p:sp>
      <p:graphicFrame>
        <p:nvGraphicFramePr>
          <p:cNvPr id="16393" name="Content Placeholder 4"/>
          <p:cNvGraphicFramePr>
            <a:graphicFrameLocks/>
          </p:cNvGraphicFramePr>
          <p:nvPr>
            <p:extLst>
              <p:ext uri="{D42A27DB-BD31-4B8C-83A1-F6EECF244321}">
                <p14:modId xmlns:p14="http://schemas.microsoft.com/office/powerpoint/2010/main" val="3817097674"/>
              </p:ext>
            </p:extLst>
          </p:nvPr>
        </p:nvGraphicFramePr>
        <p:xfrm>
          <a:off x="4775200" y="1246188"/>
          <a:ext cx="4368800" cy="1963737"/>
        </p:xfrm>
        <a:graphic>
          <a:graphicData uri="http://schemas.openxmlformats.org/presentationml/2006/ole">
            <mc:AlternateContent xmlns:mc="http://schemas.openxmlformats.org/markup-compatibility/2006">
              <mc:Choice xmlns:v="urn:schemas-microsoft-com:vml" Requires="v">
                <p:oleObj spid="_x0000_s88522" name="Worksheet" r:id="rId8" imgW="4371857" imgH="2352752" progId="Excel.Sheet.8">
                  <p:embed/>
                </p:oleObj>
              </mc:Choice>
              <mc:Fallback>
                <p:oleObj name="Worksheet" r:id="rId8" imgW="4371857" imgH="2352752" progId="Excel.Sheet.8">
                  <p:embed/>
                  <p:pic>
                    <p:nvPicPr>
                      <p:cNvPr id="0" name=""/>
                      <p:cNvPicPr>
                        <a:picLocks noChangeArrowheads="1"/>
                      </p:cNvPicPr>
                      <p:nvPr/>
                    </p:nvPicPr>
                    <p:blipFill>
                      <a:blip r:embed="rId9"/>
                      <a:srcRect/>
                      <a:stretch>
                        <a:fillRect/>
                      </a:stretch>
                    </p:blipFill>
                    <p:spPr bwMode="auto">
                      <a:xfrm>
                        <a:off x="4775200" y="1246188"/>
                        <a:ext cx="43688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4" name="Content Placeholder 4"/>
          <p:cNvGraphicFramePr>
            <a:graphicFrameLocks/>
          </p:cNvGraphicFramePr>
          <p:nvPr>
            <p:extLst>
              <p:ext uri="{D42A27DB-BD31-4B8C-83A1-F6EECF244321}">
                <p14:modId xmlns:p14="http://schemas.microsoft.com/office/powerpoint/2010/main" val="4146868720"/>
              </p:ext>
            </p:extLst>
          </p:nvPr>
        </p:nvGraphicFramePr>
        <p:xfrm>
          <a:off x="365125" y="1150938"/>
          <a:ext cx="4219575" cy="2098675"/>
        </p:xfrm>
        <a:graphic>
          <a:graphicData uri="http://schemas.openxmlformats.org/presentationml/2006/ole">
            <mc:AlternateContent xmlns:mc="http://schemas.openxmlformats.org/markup-compatibility/2006">
              <mc:Choice xmlns:v="urn:schemas-microsoft-com:vml" Requires="v">
                <p:oleObj spid="_x0000_s88523" name="Worksheet" r:id="rId11" imgW="4219457" imgH="2095538" progId="Excel.Sheet.8">
                  <p:embed/>
                </p:oleObj>
              </mc:Choice>
              <mc:Fallback>
                <p:oleObj name="Worksheet" r:id="rId11" imgW="4219457" imgH="2095538" progId="Excel.Sheet.8">
                  <p:embed/>
                  <p:pic>
                    <p:nvPicPr>
                      <p:cNvPr id="0" name=""/>
                      <p:cNvPicPr>
                        <a:picLocks noChangeArrowheads="1"/>
                      </p:cNvPicPr>
                      <p:nvPr/>
                    </p:nvPicPr>
                    <p:blipFill>
                      <a:blip r:embed="rId12"/>
                      <a:srcRect/>
                      <a:stretch>
                        <a:fillRect/>
                      </a:stretch>
                    </p:blipFill>
                    <p:spPr bwMode="auto">
                      <a:xfrm>
                        <a:off x="365125" y="1150938"/>
                        <a:ext cx="42195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160338" y="6030913"/>
            <a:ext cx="8763000" cy="338554"/>
          </a:xfrm>
          <a:prstGeom prst="rect">
            <a:avLst/>
          </a:prstGeom>
          <a:noFill/>
        </p:spPr>
        <p:txBody>
          <a:bodyPr>
            <a:spAutoFit/>
          </a:bodyPr>
          <a:lstStyle/>
          <a:p>
            <a:pPr marL="228600" indent="-228600" eaLnBrk="1" fontAlgn="auto" hangingPunct="1">
              <a:spcBef>
                <a:spcPts val="0"/>
              </a:spcBef>
              <a:spcAft>
                <a:spcPts val="0"/>
              </a:spcAft>
              <a:buAutoNum type="arabicParenBoth"/>
              <a:defRPr/>
            </a:pPr>
            <a:r>
              <a:rPr lang="en-US" sz="800" i="1" dirty="0" smtClean="0">
                <a:latin typeface="+mn-lt"/>
                <a:cs typeface="+mn-cs"/>
              </a:rPr>
              <a:t>ROA </a:t>
            </a:r>
            <a:r>
              <a:rPr lang="en-US" sz="800" i="1" dirty="0">
                <a:latin typeface="+mn-lt"/>
                <a:cs typeface="+mn-cs"/>
              </a:rPr>
              <a:t>is return an average assets determined by dividing net income for the period indicated by average </a:t>
            </a:r>
            <a:r>
              <a:rPr lang="en-US" sz="800" i="1" dirty="0" smtClean="0">
                <a:latin typeface="+mn-lt"/>
                <a:cs typeface="+mn-cs"/>
              </a:rPr>
              <a:t>assets.</a:t>
            </a:r>
          </a:p>
          <a:p>
            <a:pPr marL="228600" indent="-228600" eaLnBrk="1" fontAlgn="auto" hangingPunct="1">
              <a:spcBef>
                <a:spcPts val="0"/>
              </a:spcBef>
              <a:spcAft>
                <a:spcPts val="0"/>
              </a:spcAft>
              <a:buFontTx/>
              <a:buAutoNum type="arabicParenBoth"/>
              <a:defRPr/>
            </a:pPr>
            <a:r>
              <a:rPr lang="en-US" sz="800" i="1" dirty="0"/>
              <a:t>Non-GAAP </a:t>
            </a:r>
            <a:r>
              <a:rPr lang="en-US" sz="800" i="1" dirty="0" smtClean="0"/>
              <a:t>financial </a:t>
            </a:r>
            <a:r>
              <a:rPr lang="en-US" sz="800" i="1" dirty="0"/>
              <a:t>measure.  Please refer to the calculation and management’s reasons for using this measure on the slide  titled “Non-GAAP Reconciliation” at the end of this presentation</a:t>
            </a:r>
            <a:r>
              <a:rPr lang="en-US" sz="800" i="1" dirty="0" smtClean="0"/>
              <a:t>.</a:t>
            </a:r>
            <a:endParaRPr lang="en-US" sz="800" i="1" dirty="0"/>
          </a:p>
        </p:txBody>
      </p:sp>
      <p:graphicFrame>
        <p:nvGraphicFramePr>
          <p:cNvPr id="16396" name="Content Placeholder 6"/>
          <p:cNvGraphicFramePr>
            <a:graphicFrameLocks/>
          </p:cNvGraphicFramePr>
          <p:nvPr>
            <p:extLst>
              <p:ext uri="{D42A27DB-BD31-4B8C-83A1-F6EECF244321}">
                <p14:modId xmlns:p14="http://schemas.microsoft.com/office/powerpoint/2010/main" val="3800122557"/>
              </p:ext>
            </p:extLst>
          </p:nvPr>
        </p:nvGraphicFramePr>
        <p:xfrm>
          <a:off x="385763" y="3463925"/>
          <a:ext cx="4486275" cy="2619375"/>
        </p:xfrm>
        <a:graphic>
          <a:graphicData uri="http://schemas.openxmlformats.org/presentationml/2006/ole">
            <mc:AlternateContent xmlns:mc="http://schemas.openxmlformats.org/markup-compatibility/2006">
              <mc:Choice xmlns:v="urn:schemas-microsoft-com:vml" Requires="v">
                <p:oleObj spid="_x0000_s88524" name="Worksheet" r:id="rId14" imgW="4486224" imgH="2619422" progId="Excel.Sheet.8">
                  <p:embed/>
                </p:oleObj>
              </mc:Choice>
              <mc:Fallback>
                <p:oleObj name="Worksheet" r:id="rId14" imgW="4486224" imgH="2619422" progId="Excel.Sheet.8">
                  <p:embed/>
                  <p:pic>
                    <p:nvPicPr>
                      <p:cNvPr id="0" name=""/>
                      <p:cNvPicPr>
                        <a:picLocks noChangeArrowheads="1"/>
                      </p:cNvPicPr>
                      <p:nvPr/>
                    </p:nvPicPr>
                    <p:blipFill>
                      <a:blip r:embed="rId15"/>
                      <a:srcRect/>
                      <a:stretch>
                        <a:fillRect/>
                      </a:stretch>
                    </p:blipFill>
                    <p:spPr bwMode="auto">
                      <a:xfrm>
                        <a:off x="385763" y="3463925"/>
                        <a:ext cx="44862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7" name="Chart 1"/>
          <p:cNvGraphicFramePr>
            <a:graphicFrameLocks/>
          </p:cNvGraphicFramePr>
          <p:nvPr>
            <p:extLst>
              <p:ext uri="{D42A27DB-BD31-4B8C-83A1-F6EECF244321}">
                <p14:modId xmlns:p14="http://schemas.microsoft.com/office/powerpoint/2010/main" val="4043782208"/>
              </p:ext>
            </p:extLst>
          </p:nvPr>
        </p:nvGraphicFramePr>
        <p:xfrm>
          <a:off x="4673600" y="3535363"/>
          <a:ext cx="4298950" cy="2544762"/>
        </p:xfrm>
        <a:graphic>
          <a:graphicData uri="http://schemas.openxmlformats.org/presentationml/2006/ole">
            <mc:AlternateContent xmlns:mc="http://schemas.openxmlformats.org/markup-compatibility/2006">
              <mc:Choice xmlns:v="urn:schemas-microsoft-com:vml" Requires="v">
                <p:oleObj spid="_x0000_s88525" name="Worksheet" r:id="rId17" imgW="4295792" imgH="2552687" progId="Excel.Sheet.8">
                  <p:embed/>
                </p:oleObj>
              </mc:Choice>
              <mc:Fallback>
                <p:oleObj name="Worksheet" r:id="rId17" imgW="4295792" imgH="2552687" progId="Excel.Sheet.8">
                  <p:embed/>
                  <p:pic>
                    <p:nvPicPr>
                      <p:cNvPr id="0" name=""/>
                      <p:cNvPicPr>
                        <a:picLocks noChangeArrowheads="1"/>
                      </p:cNvPicPr>
                      <p:nvPr/>
                    </p:nvPicPr>
                    <p:blipFill>
                      <a:blip r:embed="rId18"/>
                      <a:srcRect/>
                      <a:stretch>
                        <a:fillRect/>
                      </a:stretch>
                    </p:blipFill>
                    <p:spPr bwMode="auto">
                      <a:xfrm>
                        <a:off x="4673600" y="3535363"/>
                        <a:ext cx="429895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9042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007225" cy="1041400"/>
          </a:xfrm>
        </p:spPr>
        <p:txBody>
          <a:bodyPr/>
          <a:lstStyle/>
          <a:p>
            <a:pPr>
              <a:defRPr/>
            </a:pPr>
            <a:r>
              <a:rPr lang="en-US" sz="3600" b="1" dirty="0" smtClean="0"/>
              <a:t>2019</a:t>
            </a:r>
            <a:r>
              <a:rPr lang="en-US" sz="4800" b="1" dirty="0" smtClean="0"/>
              <a:t> </a:t>
            </a:r>
            <a:r>
              <a:rPr lang="en-US" sz="3600" b="1" dirty="0" smtClean="0"/>
              <a:t>Outlook</a:t>
            </a:r>
            <a:endParaRPr lang="en-US" sz="2300" b="1" dirty="0"/>
          </a:p>
        </p:txBody>
      </p:sp>
      <p:sp>
        <p:nvSpPr>
          <p:cNvPr id="3" name="Content Placeholder 2"/>
          <p:cNvSpPr>
            <a:spLocks noGrp="1"/>
          </p:cNvSpPr>
          <p:nvPr>
            <p:ph idx="1"/>
          </p:nvPr>
        </p:nvSpPr>
        <p:spPr>
          <a:xfrm>
            <a:off x="152400" y="1092200"/>
            <a:ext cx="8534400" cy="5461000"/>
          </a:xfrm>
        </p:spPr>
        <p:txBody>
          <a:bodyPr>
            <a:noAutofit/>
          </a:bodyPr>
          <a:lstStyle/>
          <a:p>
            <a:pPr marL="342900" indent="-168275">
              <a:spcAft>
                <a:spcPts val="1600"/>
              </a:spcAft>
              <a:buFont typeface="Arial" panose="020B0604020202020204" pitchFamily="34" charset="0"/>
              <a:buChar char="•"/>
              <a:defRPr/>
            </a:pPr>
            <a:r>
              <a:rPr lang="en-US" sz="1800" b="1" dirty="0" smtClean="0">
                <a:solidFill>
                  <a:schemeClr val="tx2"/>
                </a:solidFill>
              </a:rPr>
              <a:t>Loans &amp; Deposits</a:t>
            </a:r>
            <a:r>
              <a:rPr lang="en-US" sz="1800" dirty="0" smtClean="0">
                <a:solidFill>
                  <a:schemeClr val="tx2"/>
                </a:solidFill>
              </a:rPr>
              <a:t>: Average annual loan and deposit growth rates in the low to mid single-digits</a:t>
            </a:r>
          </a:p>
          <a:p>
            <a:pPr marL="342900" indent="-168275">
              <a:spcAft>
                <a:spcPts val="1600"/>
              </a:spcAft>
              <a:buFont typeface="Arial" panose="020B0604020202020204" pitchFamily="34" charset="0"/>
              <a:buChar char="•"/>
              <a:defRPr/>
            </a:pPr>
            <a:r>
              <a:rPr lang="en-US" sz="1800" b="1" dirty="0" smtClean="0">
                <a:solidFill>
                  <a:schemeClr val="tx2"/>
                </a:solidFill>
              </a:rPr>
              <a:t>Net Interest Income</a:t>
            </a:r>
            <a:r>
              <a:rPr lang="en-US" sz="1800" dirty="0" smtClean="0">
                <a:solidFill>
                  <a:schemeClr val="tx2"/>
                </a:solidFill>
              </a:rPr>
              <a:t>: Mid to high single-digit growth rate</a:t>
            </a:r>
            <a:endParaRPr lang="en-US" sz="1800" b="1" dirty="0" smtClean="0">
              <a:solidFill>
                <a:schemeClr val="tx2"/>
              </a:solidFill>
            </a:endParaRPr>
          </a:p>
          <a:p>
            <a:pPr marL="342900" indent="-168275">
              <a:spcAft>
                <a:spcPts val="1600"/>
              </a:spcAft>
              <a:buFont typeface="Arial" panose="020B0604020202020204" pitchFamily="34" charset="0"/>
              <a:buChar char="•"/>
              <a:defRPr/>
            </a:pPr>
            <a:r>
              <a:rPr lang="en-US" sz="1800" b="1" dirty="0">
                <a:solidFill>
                  <a:schemeClr val="tx2"/>
                </a:solidFill>
              </a:rPr>
              <a:t>Net Interest Margin</a:t>
            </a:r>
            <a:r>
              <a:rPr lang="en-US" sz="1800" dirty="0">
                <a:solidFill>
                  <a:schemeClr val="tx2"/>
                </a:solidFill>
              </a:rPr>
              <a:t>:  </a:t>
            </a:r>
            <a:r>
              <a:rPr lang="en-US" sz="1800" dirty="0" smtClean="0">
                <a:solidFill>
                  <a:schemeClr val="tx2"/>
                </a:solidFill>
              </a:rPr>
              <a:t>An increase </a:t>
            </a:r>
            <a:r>
              <a:rPr lang="en-US" sz="1800" dirty="0">
                <a:solidFill>
                  <a:schemeClr val="tx2"/>
                </a:solidFill>
              </a:rPr>
              <a:t>of 0 to 3 basis points </a:t>
            </a:r>
            <a:r>
              <a:rPr lang="en-US" sz="1800" dirty="0" smtClean="0">
                <a:solidFill>
                  <a:schemeClr val="tx2"/>
                </a:solidFill>
              </a:rPr>
              <a:t>per quarter in 2019</a:t>
            </a:r>
          </a:p>
          <a:p>
            <a:pPr marL="342900" indent="-168275">
              <a:spcAft>
                <a:spcPts val="1600"/>
              </a:spcAft>
              <a:buFont typeface="Arial" panose="020B0604020202020204" pitchFamily="34" charset="0"/>
              <a:buChar char="•"/>
              <a:defRPr/>
            </a:pPr>
            <a:r>
              <a:rPr lang="en-US" sz="1800" b="1" dirty="0" smtClean="0">
                <a:solidFill>
                  <a:schemeClr val="tx2"/>
                </a:solidFill>
              </a:rPr>
              <a:t>Non-Interest Income:</a:t>
            </a:r>
            <a:r>
              <a:rPr lang="en-US" sz="1800" dirty="0" smtClean="0">
                <a:solidFill>
                  <a:schemeClr val="tx2"/>
                </a:solidFill>
              </a:rPr>
              <a:t> Low to mid single-digit growth rate</a:t>
            </a:r>
          </a:p>
          <a:p>
            <a:pPr marL="342900" indent="-168275">
              <a:spcAft>
                <a:spcPts val="1600"/>
              </a:spcAft>
              <a:buFont typeface="Arial" panose="020B0604020202020204" pitchFamily="34" charset="0"/>
              <a:buChar char="•"/>
              <a:defRPr/>
            </a:pPr>
            <a:r>
              <a:rPr lang="en-US" sz="1800" b="1" dirty="0" smtClean="0">
                <a:solidFill>
                  <a:schemeClr val="tx2"/>
                </a:solidFill>
              </a:rPr>
              <a:t>Non-Interest Expense</a:t>
            </a:r>
            <a:r>
              <a:rPr lang="en-US" sz="1800" dirty="0" smtClean="0">
                <a:solidFill>
                  <a:schemeClr val="tx2"/>
                </a:solidFill>
              </a:rPr>
              <a:t>: Excluding charter consolidation costs, low single-digit growth rate</a:t>
            </a:r>
          </a:p>
          <a:p>
            <a:pPr marL="342900" indent="-168275">
              <a:spcAft>
                <a:spcPts val="1600"/>
              </a:spcAft>
              <a:buFont typeface="Arial" panose="020B0604020202020204" pitchFamily="34" charset="0"/>
              <a:buChar char="•"/>
              <a:defRPr/>
            </a:pPr>
            <a:r>
              <a:rPr lang="en-US" sz="1800" b="1" dirty="0">
                <a:solidFill>
                  <a:schemeClr val="tx2"/>
                </a:solidFill>
              </a:rPr>
              <a:t>Asset Quality</a:t>
            </a:r>
            <a:r>
              <a:rPr lang="en-US" sz="1800" dirty="0">
                <a:solidFill>
                  <a:schemeClr val="tx2"/>
                </a:solidFill>
              </a:rPr>
              <a:t>: </a:t>
            </a:r>
            <a:r>
              <a:rPr lang="en-US" sz="1800" dirty="0" smtClean="0">
                <a:solidFill>
                  <a:schemeClr val="tx2"/>
                </a:solidFill>
              </a:rPr>
              <a:t>$3 million to $8 million provision for credit losses per quarter</a:t>
            </a:r>
            <a:endParaRPr lang="en-US" sz="1800" dirty="0">
              <a:solidFill>
                <a:schemeClr val="tx2"/>
              </a:solidFill>
            </a:endParaRPr>
          </a:p>
          <a:p>
            <a:pPr marL="342900" indent="-168275">
              <a:spcAft>
                <a:spcPts val="1600"/>
              </a:spcAft>
              <a:buFont typeface="Arial" panose="020B0604020202020204" pitchFamily="34" charset="0"/>
              <a:buChar char="•"/>
              <a:defRPr/>
            </a:pPr>
            <a:r>
              <a:rPr lang="en-US" sz="1800" b="1" dirty="0" smtClean="0">
                <a:solidFill>
                  <a:schemeClr val="tx2"/>
                </a:solidFill>
              </a:rPr>
              <a:t>Capital</a:t>
            </a:r>
            <a:r>
              <a:rPr lang="en-US" sz="1800" dirty="0" smtClean="0">
                <a:solidFill>
                  <a:schemeClr val="tx2"/>
                </a:solidFill>
              </a:rPr>
              <a:t>: Levels to remain consistent with December 31, 2018</a:t>
            </a:r>
          </a:p>
          <a:p>
            <a:pPr marL="342900" indent="-168275">
              <a:spcAft>
                <a:spcPts val="1600"/>
              </a:spcAft>
              <a:buFont typeface="Arial" panose="020B0604020202020204" pitchFamily="34" charset="0"/>
              <a:buChar char="•"/>
              <a:defRPr/>
            </a:pPr>
            <a:r>
              <a:rPr lang="en-US" sz="1800" b="1" dirty="0" smtClean="0">
                <a:solidFill>
                  <a:schemeClr val="tx2"/>
                </a:solidFill>
              </a:rPr>
              <a:t>Effective Tax Rate: </a:t>
            </a:r>
            <a:r>
              <a:rPr lang="en-US" sz="1800" dirty="0" smtClean="0">
                <a:solidFill>
                  <a:schemeClr val="tx2"/>
                </a:solidFill>
              </a:rPr>
              <a:t>Anticipated to range between 13</a:t>
            </a:r>
            <a:r>
              <a:rPr lang="en-US" sz="1800" smtClean="0">
                <a:solidFill>
                  <a:schemeClr val="tx2"/>
                </a:solidFill>
              </a:rPr>
              <a:t>% and </a:t>
            </a:r>
            <a:r>
              <a:rPr lang="en-US" sz="1800" dirty="0" smtClean="0">
                <a:solidFill>
                  <a:schemeClr val="tx2"/>
                </a:solidFill>
              </a:rPr>
              <a:t>16%</a:t>
            </a:r>
            <a:endParaRPr lang="en-US" sz="900" b="1" dirty="0">
              <a:solidFill>
                <a:schemeClr val="tx2"/>
              </a:solidFill>
            </a:endParaRPr>
          </a:p>
        </p:txBody>
      </p:sp>
      <p:sp>
        <p:nvSpPr>
          <p:cNvPr id="4" name="Slide Number Placeholder 3"/>
          <p:cNvSpPr>
            <a:spLocks noGrp="1"/>
          </p:cNvSpPr>
          <p:nvPr>
            <p:ph type="sldNum" sz="quarter" idx="12"/>
          </p:nvPr>
        </p:nvSpPr>
        <p:spPr/>
        <p:txBody>
          <a:bodyPr/>
          <a:lstStyle/>
          <a:p>
            <a:pPr>
              <a:defRPr/>
            </a:pPr>
            <a:fld id="{4C2628EB-D3C7-4076-A073-0D288A66FF63}" type="slidenum">
              <a:rPr lang="en-US" altLang="en-US" smtClean="0"/>
              <a:pPr>
                <a:defRPr/>
              </a:pPr>
              <a:t>12</a:t>
            </a:fld>
            <a:endParaRPr lang="en-US" altLang="en-US" dirty="0"/>
          </a:p>
        </p:txBody>
      </p:sp>
    </p:spTree>
    <p:extLst>
      <p:ext uri="{BB962C8B-B14F-4D97-AF65-F5344CB8AC3E}">
        <p14:creationId xmlns:p14="http://schemas.microsoft.com/office/powerpoint/2010/main" val="3117012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457200" y="228600"/>
            <a:ext cx="7007225" cy="1041400"/>
          </a:xfrm>
        </p:spPr>
        <p:txBody>
          <a:bodyPr/>
          <a:lstStyle/>
          <a:p>
            <a:pPr>
              <a:defRPr/>
            </a:pPr>
            <a:r>
              <a:rPr lang="en-US" sz="2300" b="1" dirty="0" smtClean="0"/>
              <a:t>Non-GAAP Reconciliation</a:t>
            </a:r>
          </a:p>
        </p:txBody>
      </p:sp>
      <p:graphicFrame>
        <p:nvGraphicFramePr>
          <p:cNvPr id="19459" name="Object 1">
            <a:hlinkClick r:id="" action="ppaction://ole?verb=0"/>
          </p:cNvPr>
          <p:cNvGraphicFramePr>
            <a:graphicFrameLocks noChangeAspect="1"/>
          </p:cNvGraphicFramePr>
          <p:nvPr>
            <p:extLst>
              <p:ext uri="{D42A27DB-BD31-4B8C-83A1-F6EECF244321}">
                <p14:modId xmlns:p14="http://schemas.microsoft.com/office/powerpoint/2010/main" val="3618307506"/>
              </p:ext>
            </p:extLst>
          </p:nvPr>
        </p:nvGraphicFramePr>
        <p:xfrm>
          <a:off x="88900" y="2571750"/>
          <a:ext cx="8886825" cy="3625850"/>
        </p:xfrm>
        <a:graphic>
          <a:graphicData uri="http://schemas.openxmlformats.org/presentationml/2006/ole">
            <mc:AlternateContent xmlns:mc="http://schemas.openxmlformats.org/markup-compatibility/2006">
              <mc:Choice xmlns:v="urn:schemas-microsoft-com:vml" Requires="v">
                <p:oleObj spid="_x0000_s84066" name="Worksheet" r:id="rId5" imgW="7886767" imgH="3638552" progId="Excel.Sheet.8">
                  <p:embed/>
                </p:oleObj>
              </mc:Choice>
              <mc:Fallback>
                <p:oleObj name="Worksheet" r:id="rId5" imgW="7886767" imgH="3638552" progId="Excel.Sheet.8">
                  <p:embed/>
                  <p:pic>
                    <p:nvPicPr>
                      <p:cNvPr id="0" name=""/>
                      <p:cNvPicPr>
                        <a:picLocks noChangeAspect="1" noChangeArrowheads="1"/>
                      </p:cNvPicPr>
                      <p:nvPr/>
                    </p:nvPicPr>
                    <p:blipFill>
                      <a:blip r:embed="rId6"/>
                      <a:srcRect/>
                      <a:stretch>
                        <a:fillRect/>
                      </a:stretch>
                    </p:blipFill>
                    <p:spPr bwMode="invGray">
                      <a:xfrm>
                        <a:off x="88900" y="2571750"/>
                        <a:ext cx="888682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TextBox 1"/>
          <p:cNvSpPr txBox="1">
            <a:spLocks noChangeArrowheads="1"/>
          </p:cNvSpPr>
          <p:nvPr/>
        </p:nvSpPr>
        <p:spPr bwMode="auto">
          <a:xfrm>
            <a:off x="304800" y="990600"/>
            <a:ext cx="84582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r>
              <a:rPr lang="en-US" altLang="en-US" sz="1100" b="1" i="1" u="sng" dirty="0"/>
              <a:t>Note</a:t>
            </a:r>
            <a:r>
              <a:rPr lang="en-US" altLang="en-US" sz="1100" dirty="0"/>
              <a:t>: </a:t>
            </a:r>
            <a:r>
              <a:rPr lang="en-US" altLang="en-US" sz="1100" i="1" dirty="0"/>
              <a:t>The Corporation has presented the following non-GAAP (Generally Accepted Accounting Principles) financial measures because it believes that these measures provide useful and comparative information to assess trends in the Corporation's results of operations and financial condition. Presentation of these non-GAAP financial measures is consistent with how the Corporation evaluates its performance internally and these non-GAAP financial measures are frequently used by securities analysts, investors and other interested parties in the evaluation of companies in the Corporation's industry. Investors should recognize that the Corporation's presentation of these non-GAAP financial measures might not be comparable to similarly-titled measures of other companies. These non-GAAP financial measures should not be considered a substitute for GAAP basis measures and the Corporation strongly encourages a review of its condensed consolidated financial statements in their entirety. </a:t>
            </a:r>
          </a:p>
        </p:txBody>
      </p:sp>
      <p:sp>
        <p:nvSpPr>
          <p:cNvPr id="2" name="Slide Number Placeholder 1"/>
          <p:cNvSpPr>
            <a:spLocks noGrp="1"/>
          </p:cNvSpPr>
          <p:nvPr>
            <p:ph type="sldNum" sz="quarter" idx="12"/>
          </p:nvPr>
        </p:nvSpPr>
        <p:spPr/>
        <p:txBody>
          <a:bodyPr/>
          <a:lstStyle/>
          <a:p>
            <a:pPr>
              <a:defRPr/>
            </a:pPr>
            <a:fld id="{4C2628EB-D3C7-4076-A073-0D288A66FF63}" type="slidenum">
              <a:rPr lang="en-US" altLang="en-US" smtClean="0"/>
              <a:pPr>
                <a:defRPr/>
              </a:pPr>
              <a:t>13</a:t>
            </a:fld>
            <a:endParaRPr lang="en-US" altLang="en-US"/>
          </a:p>
        </p:txBody>
      </p:sp>
    </p:spTree>
    <p:extLst>
      <p:ext uri="{BB962C8B-B14F-4D97-AF65-F5344CB8AC3E}">
        <p14:creationId xmlns:p14="http://schemas.microsoft.com/office/powerpoint/2010/main" val="18297381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228600" y="228600"/>
            <a:ext cx="7007225" cy="1041400"/>
          </a:xfrm>
        </p:spPr>
        <p:txBody>
          <a:bodyPr/>
          <a:lstStyle/>
          <a:p>
            <a:pPr>
              <a:defRPr/>
            </a:pPr>
            <a:r>
              <a:rPr lang="en-US" sz="2300" b="1" dirty="0" smtClean="0"/>
              <a:t>Non-GAAP Reconciliation (continued)</a:t>
            </a:r>
          </a:p>
        </p:txBody>
      </p:sp>
      <p:graphicFrame>
        <p:nvGraphicFramePr>
          <p:cNvPr id="20484" name="Object 5">
            <a:hlinkClick r:id="" action="ppaction://ole?verb=0"/>
          </p:cNvPr>
          <p:cNvGraphicFramePr>
            <a:graphicFrameLocks noChangeAspect="1"/>
          </p:cNvGraphicFramePr>
          <p:nvPr>
            <p:extLst>
              <p:ext uri="{D42A27DB-BD31-4B8C-83A1-F6EECF244321}">
                <p14:modId xmlns:p14="http://schemas.microsoft.com/office/powerpoint/2010/main" val="3236532910"/>
              </p:ext>
            </p:extLst>
          </p:nvPr>
        </p:nvGraphicFramePr>
        <p:xfrm>
          <a:off x="457200" y="838200"/>
          <a:ext cx="8001000" cy="5562600"/>
        </p:xfrm>
        <a:graphic>
          <a:graphicData uri="http://schemas.openxmlformats.org/presentationml/2006/ole">
            <mc:AlternateContent xmlns:mc="http://schemas.openxmlformats.org/markup-compatibility/2006">
              <mc:Choice xmlns:v="urn:schemas-microsoft-com:vml" Requires="v">
                <p:oleObj spid="_x0000_s85088" name="Worksheet" r:id="rId5" imgW="5343441" imgH="3171946" progId="Excel.Sheet.8">
                  <p:embed/>
                </p:oleObj>
              </mc:Choice>
              <mc:Fallback>
                <p:oleObj name="Worksheet" r:id="rId5" imgW="5343441" imgH="3171946" progId="Excel.Sheet.8">
                  <p:embed/>
                  <p:pic>
                    <p:nvPicPr>
                      <p:cNvPr id="0" name=""/>
                      <p:cNvPicPr>
                        <a:picLocks noChangeAspect="1" noChangeArrowheads="1"/>
                      </p:cNvPicPr>
                      <p:nvPr/>
                    </p:nvPicPr>
                    <p:blipFill>
                      <a:blip r:embed="rId6"/>
                      <a:srcRect/>
                      <a:stretch>
                        <a:fillRect/>
                      </a:stretch>
                    </p:blipFill>
                    <p:spPr bwMode="invGray">
                      <a:xfrm>
                        <a:off x="457200" y="838200"/>
                        <a:ext cx="8001000" cy="5562600"/>
                      </a:xfrm>
                      <a:prstGeom prst="rect">
                        <a:avLst/>
                      </a:prstGeom>
                      <a:noFill/>
                      <a:ln>
                        <a:noFill/>
                      </a:ln>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4C2628EB-D3C7-4076-A073-0D288A66FF63}" type="slidenum">
              <a:rPr lang="en-US" altLang="en-US" smtClean="0"/>
              <a:pPr>
                <a:defRPr/>
              </a:pPr>
              <a:t>14</a:t>
            </a:fld>
            <a:endParaRPr lang="en-US" altLang="en-US"/>
          </a:p>
        </p:txBody>
      </p:sp>
    </p:spTree>
    <p:extLst>
      <p:ext uri="{BB962C8B-B14F-4D97-AF65-F5344CB8AC3E}">
        <p14:creationId xmlns:p14="http://schemas.microsoft.com/office/powerpoint/2010/main" val="1469557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C2628EB-D3C7-4076-A073-0D288A66FF63}" type="slidenum">
              <a:rPr lang="en-US" altLang="en-US" smtClean="0"/>
              <a:pPr>
                <a:defRPr/>
              </a:pPr>
              <a:t>15</a:t>
            </a:fld>
            <a:endParaRPr lang="en-US" altLang="en-US" dirty="0"/>
          </a:p>
        </p:txBody>
      </p:sp>
      <p:sp>
        <p:nvSpPr>
          <p:cNvPr id="5" name="Rectangle 1026"/>
          <p:cNvSpPr txBox="1">
            <a:spLocks noChangeArrowheads="1"/>
          </p:cNvSpPr>
          <p:nvPr/>
        </p:nvSpPr>
        <p:spPr bwMode="auto">
          <a:xfrm>
            <a:off x="228600" y="228600"/>
            <a:ext cx="700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kern="1200" cap="all" baseline="0">
                <a:solidFill>
                  <a:srgbClr val="004E95"/>
                </a:solidFill>
                <a:latin typeface="+mj-lt"/>
                <a:ea typeface="+mj-ea"/>
                <a:cs typeface="+mj-cs"/>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a:lstStyle>
          <a:p>
            <a:pPr>
              <a:defRPr/>
            </a:pPr>
            <a:r>
              <a:rPr lang="en-US" sz="2300" b="1" smtClean="0"/>
              <a:t>Non-GAAP Reconciliation (continued)</a:t>
            </a:r>
            <a:endParaRPr lang="en-US" sz="2300" b="1" dirty="0" smtClean="0"/>
          </a:p>
        </p:txBody>
      </p:sp>
      <p:graphicFrame>
        <p:nvGraphicFramePr>
          <p:cNvPr id="6" name="Object 1">
            <a:hlinkClick r:id="" action="ppaction://ole?verb=0"/>
          </p:cNvPr>
          <p:cNvGraphicFramePr>
            <a:graphicFrameLocks noChangeAspect="1"/>
          </p:cNvGraphicFramePr>
          <p:nvPr>
            <p:extLst>
              <p:ext uri="{D42A27DB-BD31-4B8C-83A1-F6EECF244321}">
                <p14:modId xmlns:p14="http://schemas.microsoft.com/office/powerpoint/2010/main" val="1482295730"/>
              </p:ext>
            </p:extLst>
          </p:nvPr>
        </p:nvGraphicFramePr>
        <p:xfrm>
          <a:off x="457200" y="1120775"/>
          <a:ext cx="5956300" cy="5434013"/>
        </p:xfrm>
        <a:graphic>
          <a:graphicData uri="http://schemas.openxmlformats.org/presentationml/2006/ole">
            <mc:AlternateContent xmlns:mc="http://schemas.openxmlformats.org/markup-compatibility/2006">
              <mc:Choice xmlns:v="urn:schemas-microsoft-com:vml" Requires="v">
                <p:oleObj spid="_x0000_s86109" name="Worksheet" r:id="rId4" imgW="5867535" imgH="6057769" progId="Excel.Sheet.8">
                  <p:embed/>
                </p:oleObj>
              </mc:Choice>
              <mc:Fallback>
                <p:oleObj name="Worksheet" r:id="rId4" imgW="5867535" imgH="6057769" progId="Excel.Sheet.8">
                  <p:embed/>
                  <p:pic>
                    <p:nvPicPr>
                      <p:cNvPr id="0" name=""/>
                      <p:cNvPicPr>
                        <a:picLocks noChangeAspect="1" noChangeArrowheads="1"/>
                      </p:cNvPicPr>
                      <p:nvPr/>
                    </p:nvPicPr>
                    <p:blipFill>
                      <a:blip r:embed="rId5"/>
                      <a:srcRect/>
                      <a:stretch>
                        <a:fillRect/>
                      </a:stretch>
                    </p:blipFill>
                    <p:spPr bwMode="invGray">
                      <a:xfrm>
                        <a:off x="457200" y="1120775"/>
                        <a:ext cx="5956300" cy="5434013"/>
                      </a:xfrm>
                      <a:prstGeom prst="rect">
                        <a:avLst/>
                      </a:prstGeom>
                      <a:noFill/>
                      <a:ln>
                        <a:noFill/>
                      </a:ln>
                      <a:extLst/>
                    </p:spPr>
                  </p:pic>
                </p:oleObj>
              </mc:Fallback>
            </mc:AlternateContent>
          </a:graphicData>
        </a:graphic>
      </p:graphicFrame>
      <p:sp>
        <p:nvSpPr>
          <p:cNvPr id="8" name="TextBox 1"/>
          <p:cNvSpPr txBox="1">
            <a:spLocks noChangeArrowheads="1"/>
          </p:cNvSpPr>
          <p:nvPr/>
        </p:nvSpPr>
        <p:spPr bwMode="auto">
          <a:xfrm>
            <a:off x="251791" y="762000"/>
            <a:ext cx="8458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r>
              <a:rPr lang="en-US" altLang="en-US" sz="1100" i="1" dirty="0"/>
              <a:t>Reconciliation of Net Income; Net Income per share, diluted; and Selected Financial Ratios, adjusted to exclude the charge recognized in the fourth quarter of 2017 related to the </a:t>
            </a:r>
            <a:r>
              <a:rPr lang="en-US" altLang="en-US" sz="1100" i="1" dirty="0" smtClean="0"/>
              <a:t>re-measurement </a:t>
            </a:r>
            <a:r>
              <a:rPr lang="en-US" altLang="en-US" sz="1100" i="1" dirty="0"/>
              <a:t>of net deferred tax assets:</a:t>
            </a:r>
          </a:p>
        </p:txBody>
      </p:sp>
    </p:spTree>
    <p:extLst>
      <p:ext uri="{BB962C8B-B14F-4D97-AF65-F5344CB8AC3E}">
        <p14:creationId xmlns:p14="http://schemas.microsoft.com/office/powerpoint/2010/main" val="178090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8" y="6046788"/>
            <a:ext cx="6629401" cy="836612"/>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Flowchart: Data 5"/>
          <p:cNvSpPr/>
          <p:nvPr/>
        </p:nvSpPr>
        <p:spPr>
          <a:xfrm>
            <a:off x="5978525" y="6042025"/>
            <a:ext cx="3124200" cy="841375"/>
          </a:xfrm>
          <a:prstGeom prst="flowChartInputOutp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7924800" y="6042025"/>
            <a:ext cx="1219200" cy="8366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1510" name="Picture 2" descr="S:\Marketing\LOGOS\Fulton Financial Corporation\FFC_Logo affiliate list.png"/>
          <p:cNvPicPr>
            <a:picLocks noChangeAspect="1" noChangeArrowheads="1"/>
          </p:cNvPicPr>
          <p:nvPr/>
        </p:nvPicPr>
        <p:blipFill>
          <a:blip r:embed="rId3">
            <a:extLst>
              <a:ext uri="{28A0092B-C50C-407E-A947-70E740481C1C}">
                <a14:useLocalDpi xmlns:a14="http://schemas.microsoft.com/office/drawing/2010/main" val="0"/>
              </a:ext>
            </a:extLst>
          </a:blip>
          <a:srcRect b="34921"/>
          <a:stretch>
            <a:fillRect/>
          </a:stretch>
        </p:blipFill>
        <p:spPr bwMode="auto">
          <a:xfrm>
            <a:off x="-914400" y="152400"/>
            <a:ext cx="579596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3730625" y="5164138"/>
            <a:ext cx="5334000" cy="1028700"/>
          </a:xfrm>
          <a:prstGeom prst="rect">
            <a:avLst/>
          </a:prstGeom>
        </p:spPr>
        <p:txBody>
          <a:bodyPr anchor="ctr"/>
          <a:lstStyle>
            <a:lvl1pPr algn="ctr" defTabSz="914400" rtl="0" eaLnBrk="1" latinLnBrk="0" hangingPunct="1">
              <a:spcBef>
                <a:spcPct val="0"/>
              </a:spcBef>
              <a:buNone/>
              <a:defRPr sz="4000" kern="1200">
                <a:solidFill>
                  <a:srgbClr val="002060"/>
                </a:solidFill>
                <a:latin typeface="Eras Demi ITC" pitchFamily="34" charset="0"/>
                <a:ea typeface="+mj-ea"/>
                <a:cs typeface="+mj-cs"/>
              </a:defRPr>
            </a:lvl1pPr>
          </a:lstStyle>
          <a:p>
            <a:pPr algn="r" fontAlgn="auto">
              <a:spcBef>
                <a:spcPts val="0"/>
              </a:spcBef>
              <a:spcAft>
                <a:spcPts val="2400"/>
              </a:spcAft>
              <a:defRPr/>
            </a:pPr>
            <a:r>
              <a:rPr lang="en-US" sz="2400" dirty="0" smtClean="0">
                <a:solidFill>
                  <a:schemeClr val="bg1">
                    <a:lumMod val="50000"/>
                  </a:schemeClr>
                </a:solidFill>
                <a:latin typeface="Euphemia" pitchFamily="34" charset="0"/>
                <a:cs typeface="Aharoni" pitchFamily="2" charset="-79"/>
              </a:rPr>
              <a:t>www.fult.com</a:t>
            </a:r>
            <a:endParaRPr lang="en-US" b="1" cap="all" dirty="0">
              <a:solidFill>
                <a:schemeClr val="tx1">
                  <a:lumMod val="50000"/>
                  <a:lumOff val="50000"/>
                </a:schemeClr>
              </a:solidFill>
              <a:effectLst>
                <a:outerShdw blurRad="38100" dist="38100" dir="2700000" algn="tl">
                  <a:srgbClr val="000000">
                    <a:alpha val="43137"/>
                  </a:srgbClr>
                </a:outerShdw>
              </a:effectLst>
              <a:latin typeface="Euphemia" pitchFamily="34" charset="0"/>
              <a:cs typeface="Aharoni" pitchFamily="2" charset="-79"/>
            </a:endParaRPr>
          </a:p>
        </p:txBody>
      </p:sp>
      <p:pic>
        <p:nvPicPr>
          <p:cNvPr id="21512" name="Picture 2" descr="F:\Users\jburge\AppData\Local\Microsoft\Windows\Temporary Internet Files\Content.Outlook\1TSV8V7X\Fulton Buildling - rear vi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1447800"/>
            <a:ext cx="55118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1750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7800"/>
            <a:ext cx="7007225" cy="1041400"/>
          </a:xfrm>
        </p:spPr>
        <p:txBody>
          <a:bodyPr rtlCol="0">
            <a:normAutofit/>
          </a:bodyPr>
          <a:lstStyle/>
          <a:p>
            <a:pPr eaLnBrk="1" fontAlgn="auto" hangingPunct="1">
              <a:spcAft>
                <a:spcPts val="0"/>
              </a:spcAft>
              <a:defRPr/>
            </a:pPr>
            <a:r>
              <a:rPr lang="en-US" b="1" dirty="0" smtClean="0"/>
              <a:t>Forward-Looking Statements</a:t>
            </a:r>
            <a:endParaRPr lang="en-US" b="1" dirty="0"/>
          </a:p>
        </p:txBody>
      </p:sp>
      <p:sp>
        <p:nvSpPr>
          <p:cNvPr id="5122" name="Rectangle 2"/>
          <p:cNvSpPr>
            <a:spLocks noGrp="1" noChangeArrowheads="1"/>
          </p:cNvSpPr>
          <p:nvPr>
            <p:ph idx="1"/>
          </p:nvPr>
        </p:nvSpPr>
        <p:spPr>
          <a:xfrm>
            <a:off x="533400" y="838200"/>
            <a:ext cx="8229600" cy="5562600"/>
          </a:xfrm>
        </p:spPr>
        <p:txBody>
          <a:bodyPr rtlCol="0">
            <a:noAutofit/>
          </a:bodyPr>
          <a:lstStyle/>
          <a:p>
            <a:pPr eaLnBrk="1" fontAlgn="auto" hangingPunct="1">
              <a:spcAft>
                <a:spcPts val="0"/>
              </a:spcAft>
              <a:defRPr/>
            </a:pPr>
            <a:r>
              <a:rPr lang="en-US" sz="1200" dirty="0" smtClean="0"/>
              <a:t>This presentation </a:t>
            </a:r>
            <a:r>
              <a:rPr lang="en-US" sz="1200" dirty="0"/>
              <a:t>may </a:t>
            </a:r>
            <a:r>
              <a:rPr lang="en-US" sz="1200" dirty="0" smtClean="0"/>
              <a:t>contain </a:t>
            </a:r>
            <a:r>
              <a:rPr lang="en-US" sz="1200" dirty="0"/>
              <a:t>forward-looking statements with respect to </a:t>
            </a:r>
            <a:r>
              <a:rPr lang="en-US" sz="1200" dirty="0" smtClean="0"/>
              <a:t>the Corporation’s </a:t>
            </a:r>
            <a:r>
              <a:rPr lang="en-US" sz="1200" dirty="0"/>
              <a:t>financial condition, results of operations and business. Do not unduly rely on forward-looking statements. Forward-looking statements can be identified by the use of words such as "may," "should," "will," "could," "estimates," "predicts," "potential," "continue," "anticipates," "believes," "plans," "expects," "future," "intends," “projects,” the negative of these terms and other comparable terminology.  These forward looking statements may include projections of, or guidance on, the Corporation’s future financial performance, expected levels of future expenses, anticipated growth strategies, descriptions of new business initiatives and anticipated trends in the Corporation’s business or financial results</a:t>
            </a:r>
            <a:r>
              <a:rPr lang="en-US" sz="1200" dirty="0" smtClean="0"/>
              <a:t>.  Management’s 2019 Outlook contained herein is comprised of </a:t>
            </a:r>
            <a:r>
              <a:rPr lang="en-US" sz="1200" smtClean="0"/>
              <a:t>forward-looking statements.</a:t>
            </a:r>
            <a:endParaRPr lang="en-US" sz="1200" dirty="0"/>
          </a:p>
          <a:p>
            <a:pPr eaLnBrk="1" fontAlgn="auto" hangingPunct="1">
              <a:spcAft>
                <a:spcPts val="0"/>
              </a:spcAft>
              <a:buFont typeface="Arial" panose="020B0604020202020204" pitchFamily="34" charset="0"/>
              <a:buNone/>
              <a:defRPr/>
            </a:pPr>
            <a:endParaRPr lang="en-US" sz="1200" dirty="0" smtClean="0"/>
          </a:p>
          <a:p>
            <a:pPr eaLnBrk="1" fontAlgn="auto" hangingPunct="1">
              <a:spcAft>
                <a:spcPts val="0"/>
              </a:spcAft>
              <a:defRPr/>
            </a:pPr>
            <a:r>
              <a:rPr lang="en-US" sz="1200" dirty="0"/>
              <a:t>Forward-looking statements are neither historical facts, nor assurance of future performance.  Instead, they are based on current beliefs, expectations and assumptions regarding the future of the Corporation’s business, future plans and strategies, projections, anticipated events and trends, the economy and other future conditions.  Because forward-looking statements related to the future, they are subject to inherent uncertainties, risks and changes in circumstances that are difficult to predict and many of which are outside of the Corporation’s control, and actual results and financial condition may differ materially from those indicated in the forward-looking statements.  Therefore, you should not unduly rely on any of these forward-looking statements.  Any forward-looking statement is based only on information currently available and speaks only as of the date when made.  The Corporation undertakes no obligation, other than as required by law, to update or revise any forward-looking statements, whether as a result of new information, future events or otherwise</a:t>
            </a:r>
            <a:r>
              <a:rPr lang="en-US" sz="1200" dirty="0" smtClean="0"/>
              <a:t>.</a:t>
            </a:r>
          </a:p>
          <a:p>
            <a:pPr eaLnBrk="1" fontAlgn="auto" hangingPunct="1">
              <a:spcAft>
                <a:spcPts val="0"/>
              </a:spcAft>
              <a:defRPr/>
            </a:pPr>
            <a:endParaRPr lang="en-US" sz="1200" dirty="0" smtClean="0"/>
          </a:p>
          <a:p>
            <a:pPr eaLnBrk="1" fontAlgn="auto" hangingPunct="1">
              <a:spcAft>
                <a:spcPts val="0"/>
              </a:spcAft>
              <a:defRPr/>
            </a:pPr>
            <a:r>
              <a:rPr lang="en-US" sz="1200" dirty="0" smtClean="0"/>
              <a:t>A discussion of certain risks and uncertainties affecting the Corporation, and some of the factors that could cause the Corporation’s actual results to differ materially from those described in the forward-looking statements, can be found in the sections entitled “Risk Factors” and “Management’s Discussion and Analysis of Financial Condition and Results of Operations” in the Corporation’s Annual Report on Form 10-K for the year ended December 31, 2017 and Quarterly Reports on Form 10-Q for the quarters ended March 31, 2018, June 30, 2018 and September 30, 2018, which have been filed with the Securities and Exchange Commission and are available in the Investor Relations section of the Corporation’s website (www.fult.com) and on the Securities and Exchange Commission’s website (www.sec.gov).</a:t>
            </a:r>
          </a:p>
          <a:p>
            <a:pPr eaLnBrk="1" fontAlgn="auto" hangingPunct="1">
              <a:spcAft>
                <a:spcPts val="0"/>
              </a:spcAft>
              <a:buFont typeface="Arial" panose="020B0604020202020204" pitchFamily="34" charset="0"/>
              <a:buNone/>
              <a:defRPr/>
            </a:pPr>
            <a:endParaRPr lang="en-US" sz="1200" dirty="0" smtClean="0"/>
          </a:p>
          <a:p>
            <a:pPr eaLnBrk="1" fontAlgn="auto" hangingPunct="1">
              <a:spcAft>
                <a:spcPts val="0"/>
              </a:spcAft>
              <a:buFont typeface="Arial" panose="020B0604020202020204" pitchFamily="34" charset="0"/>
              <a:buNone/>
              <a:defRPr/>
            </a:pPr>
            <a:r>
              <a:rPr lang="en-US" sz="1200" dirty="0" smtClean="0"/>
              <a:t>The Corporation uses certain non-GAAP financial measures in this presentation. These non-GAAP financial measures are reconciled to the most comparable GAAP measures at the end of this presentation.</a:t>
            </a:r>
          </a:p>
        </p:txBody>
      </p:sp>
      <p:sp>
        <p:nvSpPr>
          <p:cNvPr id="3" name="Slide Number Placeholder 2"/>
          <p:cNvSpPr>
            <a:spLocks noGrp="1"/>
          </p:cNvSpPr>
          <p:nvPr>
            <p:ph type="sldNum" sz="quarter" idx="12"/>
          </p:nvPr>
        </p:nvSpPr>
        <p:spPr/>
        <p:txBody>
          <a:bodyPr/>
          <a:lstStyle/>
          <a:p>
            <a:pPr>
              <a:defRPr/>
            </a:pPr>
            <a:fld id="{4C2628EB-D3C7-4076-A073-0D288A66FF63}" type="slidenum">
              <a:rPr lang="en-US" altLang="en-US" smtClean="0"/>
              <a:pPr>
                <a:defRPr/>
              </a:pPr>
              <a:t>2</a:t>
            </a:fld>
            <a:endParaRPr lang="en-US" altLang="en-US" dirty="0"/>
          </a:p>
        </p:txBody>
      </p:sp>
    </p:spTree>
    <p:extLst>
      <p:ext uri="{BB962C8B-B14F-4D97-AF65-F5344CB8AC3E}">
        <p14:creationId xmlns:p14="http://schemas.microsoft.com/office/powerpoint/2010/main" val="35706518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31775" y="152400"/>
            <a:ext cx="7007225" cy="1041400"/>
          </a:xfrm>
        </p:spPr>
        <p:txBody>
          <a:bodyPr rtlCol="0">
            <a:normAutofit/>
          </a:bodyPr>
          <a:lstStyle/>
          <a:p>
            <a:pPr eaLnBrk="1" fontAlgn="auto" hangingPunct="1">
              <a:spcAft>
                <a:spcPts val="0"/>
              </a:spcAft>
              <a:defRPr/>
            </a:pPr>
            <a:r>
              <a:rPr lang="en-US" altLang="en-US" b="1" dirty="0" smtClean="0"/>
              <a:t>2018 Highlights</a:t>
            </a:r>
            <a:endParaRPr lang="en-US" altLang="en-US" b="1" dirty="0" smtClean="0">
              <a:solidFill>
                <a:srgbClr val="FF0000"/>
              </a:solidFill>
            </a:endParaRPr>
          </a:p>
        </p:txBody>
      </p:sp>
      <p:sp>
        <p:nvSpPr>
          <p:cNvPr id="2" name="Content Placeholder 1"/>
          <p:cNvSpPr>
            <a:spLocks noGrp="1"/>
          </p:cNvSpPr>
          <p:nvPr>
            <p:ph idx="1"/>
          </p:nvPr>
        </p:nvSpPr>
        <p:spPr>
          <a:xfrm>
            <a:off x="238125" y="838200"/>
            <a:ext cx="8829675" cy="4419600"/>
          </a:xfrm>
        </p:spPr>
        <p:txBody>
          <a:bodyPr rtlCol="0">
            <a:noAutofit/>
          </a:bodyPr>
          <a:lstStyle/>
          <a:p>
            <a:pPr eaLnBrk="1" fontAlgn="auto" hangingPunct="1">
              <a:spcAft>
                <a:spcPts val="0"/>
              </a:spcAft>
              <a:tabLst>
                <a:tab pos="182880" algn="l"/>
              </a:tabLst>
              <a:defRPr/>
            </a:pPr>
            <a:r>
              <a:rPr lang="en-US" sz="1600" b="1" dirty="0" smtClean="0">
                <a:solidFill>
                  <a:schemeClr val="tx2"/>
                </a:solidFill>
              </a:rPr>
              <a:t>2018 net </a:t>
            </a:r>
            <a:r>
              <a:rPr lang="en-US" sz="1600" b="1" dirty="0">
                <a:solidFill>
                  <a:schemeClr val="tx2"/>
                </a:solidFill>
              </a:rPr>
              <a:t>income of </a:t>
            </a:r>
            <a:r>
              <a:rPr lang="en-US" sz="1600" b="1" dirty="0" smtClean="0">
                <a:solidFill>
                  <a:schemeClr val="tx2"/>
                </a:solidFill>
              </a:rPr>
              <a:t>$208.4 </a:t>
            </a:r>
            <a:r>
              <a:rPr lang="en-US" sz="1600" b="1" dirty="0">
                <a:solidFill>
                  <a:schemeClr val="tx2"/>
                </a:solidFill>
              </a:rPr>
              <a:t>million, or </a:t>
            </a:r>
            <a:r>
              <a:rPr lang="en-US" sz="1600" b="1" dirty="0" smtClean="0">
                <a:solidFill>
                  <a:schemeClr val="tx2"/>
                </a:solidFill>
              </a:rPr>
              <a:t>$1.18 </a:t>
            </a:r>
            <a:r>
              <a:rPr lang="en-US" sz="1600" b="1" dirty="0">
                <a:solidFill>
                  <a:schemeClr val="tx2"/>
                </a:solidFill>
              </a:rPr>
              <a:t>per share</a:t>
            </a:r>
            <a:r>
              <a:rPr lang="en-US" sz="1600" b="1" dirty="0" smtClean="0">
                <a:solidFill>
                  <a:schemeClr val="tx2"/>
                </a:solidFill>
              </a:rPr>
              <a:t>.</a:t>
            </a:r>
          </a:p>
          <a:p>
            <a:pPr eaLnBrk="1" fontAlgn="auto" hangingPunct="1">
              <a:spcAft>
                <a:spcPts val="0"/>
              </a:spcAft>
              <a:tabLst>
                <a:tab pos="182880" algn="l"/>
              </a:tabLst>
              <a:defRPr/>
            </a:pPr>
            <a:endParaRPr lang="en-US" sz="1600" b="1" dirty="0">
              <a:solidFill>
                <a:schemeClr val="tx2"/>
              </a:solidFill>
            </a:endParaRPr>
          </a:p>
          <a:p>
            <a:r>
              <a:rPr lang="en-US" sz="1400" b="1" u="sng" dirty="0" smtClean="0">
                <a:solidFill>
                  <a:schemeClr val="tx2"/>
                </a:solidFill>
              </a:rPr>
              <a:t>2018 </a:t>
            </a:r>
            <a:r>
              <a:rPr lang="en-US" sz="1400" b="1" u="sng" dirty="0">
                <a:solidFill>
                  <a:schemeClr val="tx2"/>
                </a:solidFill>
              </a:rPr>
              <a:t>Key Accomplishments</a:t>
            </a:r>
          </a:p>
          <a:p>
            <a:pPr marL="342900" lvl="0" indent="-342900">
              <a:buFont typeface="Wingdings" panose="05000000000000000000" pitchFamily="2" charset="2"/>
              <a:buChar char="Ø"/>
            </a:pPr>
            <a:r>
              <a:rPr lang="en-US" sz="1400" dirty="0" smtClean="0">
                <a:solidFill>
                  <a:schemeClr val="tx2"/>
                </a:solidFill>
              </a:rPr>
              <a:t>Record </a:t>
            </a:r>
            <a:r>
              <a:rPr lang="en-US" sz="1400" dirty="0">
                <a:solidFill>
                  <a:schemeClr val="tx2"/>
                </a:solidFill>
              </a:rPr>
              <a:t>year of revenues and net </a:t>
            </a:r>
            <a:r>
              <a:rPr lang="en-US" sz="1400" dirty="0" smtClean="0">
                <a:solidFill>
                  <a:schemeClr val="tx2"/>
                </a:solidFill>
              </a:rPr>
              <a:t>income</a:t>
            </a:r>
          </a:p>
          <a:p>
            <a:pPr marL="342900" lvl="0" indent="-342900">
              <a:buFont typeface="Wingdings" panose="05000000000000000000" pitchFamily="2" charset="2"/>
              <a:buChar char="Ø"/>
            </a:pPr>
            <a:r>
              <a:rPr lang="en-US" sz="1400" dirty="0" smtClean="0">
                <a:solidFill>
                  <a:schemeClr val="tx2"/>
                </a:solidFill>
              </a:rPr>
              <a:t>Average </a:t>
            </a:r>
            <a:r>
              <a:rPr lang="en-US" sz="1400" dirty="0">
                <a:solidFill>
                  <a:schemeClr val="tx2"/>
                </a:solidFill>
              </a:rPr>
              <a:t>loan growth of </a:t>
            </a:r>
            <a:r>
              <a:rPr lang="en-US" sz="1400" dirty="0" smtClean="0">
                <a:solidFill>
                  <a:schemeClr val="tx2"/>
                </a:solidFill>
              </a:rPr>
              <a:t>3.8</a:t>
            </a:r>
            <a:r>
              <a:rPr lang="en-US" sz="1400" dirty="0">
                <a:solidFill>
                  <a:schemeClr val="tx2"/>
                </a:solidFill>
              </a:rPr>
              <a:t>% and average </a:t>
            </a:r>
            <a:r>
              <a:rPr lang="en-US" sz="1400" dirty="0" smtClean="0">
                <a:solidFill>
                  <a:schemeClr val="tx2"/>
                </a:solidFill>
              </a:rPr>
              <a:t>demand and savings deposit </a:t>
            </a:r>
            <a:r>
              <a:rPr lang="en-US" sz="1400" dirty="0">
                <a:solidFill>
                  <a:schemeClr val="tx2"/>
                </a:solidFill>
              </a:rPr>
              <a:t>growth of </a:t>
            </a:r>
            <a:r>
              <a:rPr lang="en-US" sz="1400" dirty="0" smtClean="0">
                <a:solidFill>
                  <a:schemeClr val="tx2"/>
                </a:solidFill>
              </a:rPr>
              <a:t>2.6%</a:t>
            </a:r>
            <a:endParaRPr lang="en-US" sz="1400" dirty="0">
              <a:solidFill>
                <a:schemeClr val="tx2"/>
              </a:solidFill>
            </a:endParaRPr>
          </a:p>
          <a:p>
            <a:pPr marL="342900" lvl="0" indent="-342900">
              <a:buFont typeface="Wingdings" panose="05000000000000000000" pitchFamily="2" charset="2"/>
              <a:buChar char="Ø"/>
            </a:pPr>
            <a:r>
              <a:rPr lang="en-US" sz="1400" dirty="0" smtClean="0">
                <a:solidFill>
                  <a:schemeClr val="tx2"/>
                </a:solidFill>
              </a:rPr>
              <a:t>Pre-provision net revenue</a:t>
            </a:r>
            <a:r>
              <a:rPr lang="en-US" sz="1400" baseline="30000" dirty="0" smtClean="0">
                <a:solidFill>
                  <a:schemeClr val="tx2"/>
                </a:solidFill>
              </a:rPr>
              <a:t>(1)</a:t>
            </a:r>
            <a:r>
              <a:rPr lang="en-US" sz="1400" dirty="0" smtClean="0">
                <a:solidFill>
                  <a:schemeClr val="tx2"/>
                </a:solidFill>
              </a:rPr>
              <a:t> increased 12.2%</a:t>
            </a:r>
          </a:p>
          <a:p>
            <a:pPr marL="342900" indent="-342900">
              <a:buFont typeface="Wingdings" panose="05000000000000000000" pitchFamily="2" charset="2"/>
              <a:buChar char="Ø"/>
            </a:pPr>
            <a:r>
              <a:rPr lang="en-US" sz="1400" dirty="0" smtClean="0">
                <a:solidFill>
                  <a:schemeClr val="tx2"/>
                </a:solidFill>
              </a:rPr>
              <a:t>Efficiency ratio</a:t>
            </a:r>
            <a:r>
              <a:rPr lang="en-US" sz="1400" baseline="30000" dirty="0" smtClean="0">
                <a:solidFill>
                  <a:schemeClr val="tx2"/>
                </a:solidFill>
              </a:rPr>
              <a:t>(1)</a:t>
            </a:r>
            <a:r>
              <a:rPr lang="en-US" sz="1400" dirty="0" smtClean="0">
                <a:solidFill>
                  <a:schemeClr val="tx2"/>
                </a:solidFill>
              </a:rPr>
              <a:t> improved to 63.8%</a:t>
            </a:r>
          </a:p>
          <a:p>
            <a:pPr eaLnBrk="1" fontAlgn="auto" hangingPunct="1">
              <a:spcAft>
                <a:spcPts val="0"/>
              </a:spcAft>
              <a:tabLst>
                <a:tab pos="182880" algn="l"/>
              </a:tabLst>
              <a:defRPr/>
            </a:pPr>
            <a:endParaRPr lang="en-US" altLang="en-US" sz="1000" b="1" dirty="0" smtClean="0"/>
          </a:p>
          <a:p>
            <a:pPr eaLnBrk="1" fontAlgn="auto" hangingPunct="1">
              <a:spcAft>
                <a:spcPts val="0"/>
              </a:spcAft>
              <a:tabLst>
                <a:tab pos="182880" algn="l"/>
              </a:tabLst>
              <a:defRPr/>
            </a:pPr>
            <a:r>
              <a:rPr lang="en-US" altLang="en-US" sz="3200" b="1" cap="all" dirty="0" smtClean="0">
                <a:solidFill>
                  <a:srgbClr val="004E95"/>
                </a:solidFill>
                <a:latin typeface="+mj-lt"/>
                <a:ea typeface="+mj-ea"/>
                <a:cs typeface="+mj-cs"/>
              </a:rPr>
              <a:t>Fourth quarter </a:t>
            </a:r>
            <a:r>
              <a:rPr lang="en-US" altLang="en-US" sz="3200" b="1" cap="all" dirty="0">
                <a:solidFill>
                  <a:srgbClr val="004E95"/>
                </a:solidFill>
                <a:latin typeface="+mj-lt"/>
                <a:ea typeface="+mj-ea"/>
                <a:cs typeface="+mj-cs"/>
              </a:rPr>
              <a:t>Highlights</a:t>
            </a:r>
            <a:endParaRPr lang="en-US" sz="3200" b="1" cap="all" dirty="0">
              <a:solidFill>
                <a:srgbClr val="004E95"/>
              </a:solidFill>
              <a:latin typeface="+mj-lt"/>
              <a:ea typeface="+mj-ea"/>
              <a:cs typeface="+mj-cs"/>
            </a:endParaRPr>
          </a:p>
          <a:p>
            <a:pPr eaLnBrk="1" fontAlgn="auto" hangingPunct="1">
              <a:spcAft>
                <a:spcPts val="0"/>
              </a:spcAft>
              <a:tabLst>
                <a:tab pos="182880" algn="l"/>
              </a:tabLst>
              <a:defRPr/>
            </a:pPr>
            <a:r>
              <a:rPr lang="en-US" sz="1800" b="1" dirty="0">
                <a:solidFill>
                  <a:schemeClr val="tx2"/>
                </a:solidFill>
              </a:rPr>
              <a:t>F</a:t>
            </a:r>
            <a:r>
              <a:rPr lang="en-US" sz="1600" b="1" dirty="0">
                <a:solidFill>
                  <a:schemeClr val="tx2"/>
                </a:solidFill>
              </a:rPr>
              <a:t>ourth quarter net income of </a:t>
            </a:r>
            <a:r>
              <a:rPr lang="en-US" sz="1600" b="1" dirty="0" smtClean="0">
                <a:solidFill>
                  <a:schemeClr val="tx2"/>
                </a:solidFill>
              </a:rPr>
              <a:t>$58.1 </a:t>
            </a:r>
            <a:r>
              <a:rPr lang="en-US" sz="1600" b="1" dirty="0">
                <a:solidFill>
                  <a:schemeClr val="tx2"/>
                </a:solidFill>
              </a:rPr>
              <a:t>million, or $</a:t>
            </a:r>
            <a:r>
              <a:rPr lang="en-US" sz="1600" b="1" dirty="0" smtClean="0">
                <a:solidFill>
                  <a:schemeClr val="tx2"/>
                </a:solidFill>
              </a:rPr>
              <a:t>0.33 </a:t>
            </a:r>
            <a:r>
              <a:rPr lang="en-US" sz="1600" b="1" dirty="0">
                <a:solidFill>
                  <a:schemeClr val="tx2"/>
                </a:solidFill>
              </a:rPr>
              <a:t>per share</a:t>
            </a:r>
            <a:r>
              <a:rPr lang="en-US" sz="1600" b="1" dirty="0" smtClean="0">
                <a:solidFill>
                  <a:schemeClr val="tx2"/>
                </a:solidFill>
              </a:rPr>
              <a:t>.</a:t>
            </a:r>
            <a:endParaRPr lang="en-US" sz="1600" b="1" dirty="0">
              <a:solidFill>
                <a:schemeClr val="tx2"/>
              </a:solidFill>
            </a:endParaRPr>
          </a:p>
          <a:p>
            <a:pPr marL="342900" lvl="0" indent="-342900">
              <a:buFont typeface="Wingdings" panose="05000000000000000000" pitchFamily="2" charset="2"/>
              <a:buChar char="Ø"/>
            </a:pPr>
            <a:r>
              <a:rPr lang="en-US" sz="1400" dirty="0" smtClean="0">
                <a:solidFill>
                  <a:schemeClr val="tx2"/>
                </a:solidFill>
              </a:rPr>
              <a:t>Average loan </a:t>
            </a:r>
            <a:r>
              <a:rPr lang="en-US" sz="1400" dirty="0">
                <a:solidFill>
                  <a:schemeClr val="tx2"/>
                </a:solidFill>
              </a:rPr>
              <a:t>growth of </a:t>
            </a:r>
            <a:r>
              <a:rPr lang="en-US" sz="1400" dirty="0" smtClean="0">
                <a:solidFill>
                  <a:schemeClr val="tx2"/>
                </a:solidFill>
              </a:rPr>
              <a:t>0.7% </a:t>
            </a:r>
            <a:r>
              <a:rPr lang="en-US" sz="1400" dirty="0">
                <a:solidFill>
                  <a:schemeClr val="tx2"/>
                </a:solidFill>
              </a:rPr>
              <a:t>and average demand and savings deposit growth of </a:t>
            </a:r>
            <a:r>
              <a:rPr lang="en-US" sz="1400" dirty="0" smtClean="0">
                <a:solidFill>
                  <a:schemeClr val="tx2"/>
                </a:solidFill>
              </a:rPr>
              <a:t>3.0%, linked quarter</a:t>
            </a:r>
            <a:endParaRPr lang="en-US" sz="1400" dirty="0">
              <a:solidFill>
                <a:schemeClr val="tx2"/>
              </a:solidFill>
            </a:endParaRPr>
          </a:p>
          <a:p>
            <a:pPr marL="342900" lvl="0" indent="-342900">
              <a:buFont typeface="Wingdings" panose="05000000000000000000" pitchFamily="2" charset="2"/>
              <a:buChar char="Ø"/>
            </a:pPr>
            <a:r>
              <a:rPr lang="en-US" sz="1400" dirty="0" smtClean="0">
                <a:solidFill>
                  <a:schemeClr val="tx2"/>
                </a:solidFill>
              </a:rPr>
              <a:t>Pre-provision </a:t>
            </a:r>
            <a:r>
              <a:rPr lang="en-US" sz="1400" dirty="0">
                <a:solidFill>
                  <a:schemeClr val="tx2"/>
                </a:solidFill>
              </a:rPr>
              <a:t>net </a:t>
            </a:r>
            <a:r>
              <a:rPr lang="en-US" sz="1400" dirty="0" smtClean="0">
                <a:solidFill>
                  <a:schemeClr val="tx2"/>
                </a:solidFill>
              </a:rPr>
              <a:t>revenue</a:t>
            </a:r>
            <a:r>
              <a:rPr lang="en-US" sz="1400" baseline="30000" dirty="0" smtClean="0">
                <a:solidFill>
                  <a:schemeClr val="tx2"/>
                </a:solidFill>
              </a:rPr>
              <a:t>(1)</a:t>
            </a:r>
            <a:r>
              <a:rPr lang="en-US" sz="1400" dirty="0" smtClean="0">
                <a:solidFill>
                  <a:schemeClr val="tx2"/>
                </a:solidFill>
              </a:rPr>
              <a:t> increased 1.2% linked quarter</a:t>
            </a:r>
          </a:p>
          <a:p>
            <a:pPr marL="342900" lvl="0" indent="-342900">
              <a:buFont typeface="Wingdings" panose="05000000000000000000" pitchFamily="2" charset="2"/>
              <a:buChar char="Ø"/>
            </a:pPr>
            <a:r>
              <a:rPr lang="en-US" sz="1400" dirty="0" smtClean="0">
                <a:solidFill>
                  <a:schemeClr val="tx2"/>
                </a:solidFill>
              </a:rPr>
              <a:t>Repurchased $95 million of common stock</a:t>
            </a:r>
            <a:endParaRPr lang="en-US" sz="1400" dirty="0">
              <a:solidFill>
                <a:schemeClr val="tx2"/>
              </a:solidFill>
            </a:endParaRPr>
          </a:p>
          <a:p>
            <a:pPr marL="342900" indent="-342900" eaLnBrk="1" fontAlgn="auto" hangingPunct="1">
              <a:spcAft>
                <a:spcPts val="0"/>
              </a:spcAft>
              <a:buFont typeface="Wingdings" panose="05000000000000000000" pitchFamily="2" charset="2"/>
              <a:buChar char="Ø"/>
              <a:tabLst>
                <a:tab pos="182880" algn="l"/>
              </a:tabLst>
              <a:defRPr/>
            </a:pPr>
            <a:endParaRPr lang="en-US" sz="2000" b="1" dirty="0"/>
          </a:p>
          <a:p>
            <a:pPr eaLnBrk="1" fontAlgn="auto" hangingPunct="1">
              <a:spcAft>
                <a:spcPts val="0"/>
              </a:spcAft>
              <a:tabLst>
                <a:tab pos="182880" algn="l"/>
              </a:tabLst>
              <a:defRPr/>
            </a:pPr>
            <a:endParaRPr lang="en-US" sz="2000" b="1" dirty="0"/>
          </a:p>
        </p:txBody>
      </p:sp>
      <p:sp>
        <p:nvSpPr>
          <p:cNvPr id="3" name="Slide Number Placeholder 2"/>
          <p:cNvSpPr>
            <a:spLocks noGrp="1"/>
          </p:cNvSpPr>
          <p:nvPr>
            <p:ph type="sldNum" sz="quarter" idx="12"/>
          </p:nvPr>
        </p:nvSpPr>
        <p:spPr/>
        <p:txBody>
          <a:bodyPr/>
          <a:lstStyle/>
          <a:p>
            <a:pPr>
              <a:defRPr/>
            </a:pPr>
            <a:fld id="{4C2628EB-D3C7-4076-A073-0D288A66FF63}" type="slidenum">
              <a:rPr lang="en-US" altLang="en-US" smtClean="0"/>
              <a:pPr>
                <a:defRPr/>
              </a:pPr>
              <a:t>3</a:t>
            </a:fld>
            <a:endParaRPr lang="en-US" altLang="en-US"/>
          </a:p>
        </p:txBody>
      </p:sp>
      <p:sp>
        <p:nvSpPr>
          <p:cNvPr id="5" name="TextBox 4"/>
          <p:cNvSpPr txBox="1"/>
          <p:nvPr/>
        </p:nvSpPr>
        <p:spPr>
          <a:xfrm>
            <a:off x="152400" y="5943600"/>
            <a:ext cx="8763000" cy="369332"/>
          </a:xfrm>
          <a:prstGeom prst="rect">
            <a:avLst/>
          </a:prstGeom>
          <a:noFill/>
        </p:spPr>
        <p:txBody>
          <a:bodyPr>
            <a:spAutoFit/>
          </a:bodyPr>
          <a:lstStyle/>
          <a:p>
            <a:pPr marL="228600" indent="-228600">
              <a:buFontTx/>
              <a:buAutoNum type="arabicParenBoth"/>
              <a:defRPr/>
            </a:pPr>
            <a:r>
              <a:rPr lang="en-US" sz="900" dirty="0" smtClean="0"/>
              <a:t>Non-GAAP financial </a:t>
            </a:r>
            <a:r>
              <a:rPr lang="en-US" sz="900" dirty="0"/>
              <a:t>measure.  Please refer to the calculation and management’s reasons for using this measure on the slide  titled “Non-GAAP Reconciliation” at the end of this presentation.</a:t>
            </a:r>
          </a:p>
        </p:txBody>
      </p:sp>
    </p:spTree>
    <p:extLst>
      <p:ext uri="{BB962C8B-B14F-4D97-AF65-F5344CB8AC3E}">
        <p14:creationId xmlns:p14="http://schemas.microsoft.com/office/powerpoint/2010/main" val="971539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31775" y="152400"/>
            <a:ext cx="7007225" cy="1041400"/>
          </a:xfrm>
        </p:spPr>
        <p:txBody>
          <a:bodyPr rtlCol="0">
            <a:normAutofit/>
          </a:bodyPr>
          <a:lstStyle/>
          <a:p>
            <a:pPr eaLnBrk="1" fontAlgn="auto" hangingPunct="1">
              <a:spcAft>
                <a:spcPts val="0"/>
              </a:spcAft>
              <a:defRPr/>
            </a:pPr>
            <a:r>
              <a:rPr lang="en-US" altLang="en-US" b="1" dirty="0" smtClean="0"/>
              <a:t>FOURTH QUARTER RESULTS</a:t>
            </a:r>
          </a:p>
        </p:txBody>
      </p:sp>
      <p:sp>
        <p:nvSpPr>
          <p:cNvPr id="2" name="Content Placeholder 1"/>
          <p:cNvSpPr>
            <a:spLocks noGrp="1"/>
          </p:cNvSpPr>
          <p:nvPr>
            <p:ph idx="1"/>
          </p:nvPr>
        </p:nvSpPr>
        <p:spPr>
          <a:xfrm>
            <a:off x="228600" y="838200"/>
            <a:ext cx="8610601" cy="5486400"/>
          </a:xfrm>
        </p:spPr>
        <p:txBody>
          <a:bodyPr rtlCol="0">
            <a:noAutofit/>
          </a:bodyPr>
          <a:lstStyle/>
          <a:p>
            <a:pPr eaLnBrk="1" fontAlgn="auto" hangingPunct="1">
              <a:spcAft>
                <a:spcPts val="0"/>
              </a:spcAft>
              <a:tabLst>
                <a:tab pos="182880" algn="l"/>
              </a:tabLst>
              <a:defRPr/>
            </a:pPr>
            <a:r>
              <a:rPr lang="en-US" sz="1400" b="1" dirty="0" smtClean="0"/>
              <a:t>Net income per diluted share: </a:t>
            </a:r>
            <a:r>
              <a:rPr lang="en-US" sz="1400" dirty="0" smtClean="0"/>
              <a:t>$0.33 in 4Q18, 10.8% decrease from 3Q18 and 73.7% increase from 4Q17</a:t>
            </a:r>
          </a:p>
          <a:p>
            <a:pPr eaLnBrk="1" fontAlgn="auto" hangingPunct="1">
              <a:spcAft>
                <a:spcPts val="0"/>
              </a:spcAft>
              <a:tabLst>
                <a:tab pos="182880" algn="l"/>
              </a:tabLst>
              <a:defRPr/>
            </a:pPr>
            <a:endParaRPr lang="en-US" sz="800" dirty="0"/>
          </a:p>
          <a:p>
            <a:pPr eaLnBrk="1" fontAlgn="auto" hangingPunct="1">
              <a:spcAft>
                <a:spcPts val="0"/>
              </a:spcAft>
              <a:tabLst>
                <a:tab pos="182880" algn="l"/>
              </a:tabLst>
              <a:defRPr/>
            </a:pPr>
            <a:r>
              <a:rPr lang="en-US" sz="1400" b="1" dirty="0"/>
              <a:t>Pre-Provision Net </a:t>
            </a:r>
            <a:r>
              <a:rPr lang="en-US" sz="1400" b="1" dirty="0" smtClean="0"/>
              <a:t>Revenue</a:t>
            </a:r>
            <a:r>
              <a:rPr lang="en-US" sz="1400" b="1" baseline="30000" dirty="0" smtClean="0"/>
              <a:t>(1)</a:t>
            </a:r>
            <a:r>
              <a:rPr lang="en-US" sz="1400" b="1" dirty="0" smtClean="0"/>
              <a:t>: </a:t>
            </a:r>
            <a:r>
              <a:rPr lang="en-US" sz="1400" dirty="0" smtClean="0"/>
              <a:t>$78.3 </a:t>
            </a:r>
            <a:r>
              <a:rPr lang="en-US" sz="1400" dirty="0"/>
              <a:t>million, </a:t>
            </a:r>
            <a:r>
              <a:rPr lang="en-US" sz="1400" dirty="0" smtClean="0"/>
              <a:t>1.2% increase from 3Q18 </a:t>
            </a:r>
            <a:r>
              <a:rPr lang="en-US" sz="1400" dirty="0"/>
              <a:t>and </a:t>
            </a:r>
            <a:r>
              <a:rPr lang="en-US" sz="1400" dirty="0" smtClean="0"/>
              <a:t>12.9% increase </a:t>
            </a:r>
            <a:r>
              <a:rPr lang="en-US" sz="1400" dirty="0"/>
              <a:t>from 4</a:t>
            </a:r>
            <a:r>
              <a:rPr lang="en-US" sz="1400" dirty="0" smtClean="0"/>
              <a:t>Q17</a:t>
            </a:r>
            <a:endParaRPr lang="en-US" sz="1400" dirty="0"/>
          </a:p>
          <a:p>
            <a:pPr eaLnBrk="1" fontAlgn="auto" hangingPunct="1">
              <a:spcAft>
                <a:spcPts val="0"/>
              </a:spcAft>
              <a:tabLst>
                <a:tab pos="182880" algn="l"/>
              </a:tabLst>
              <a:defRPr/>
            </a:pPr>
            <a:endParaRPr lang="en-US" sz="800" dirty="0" smtClean="0">
              <a:solidFill>
                <a:srgbClr val="FF0000"/>
              </a:solidFill>
            </a:endParaRPr>
          </a:p>
          <a:p>
            <a:pPr eaLnBrk="1" fontAlgn="auto" hangingPunct="1">
              <a:spcAft>
                <a:spcPts val="0"/>
              </a:spcAft>
              <a:tabLst>
                <a:tab pos="182880" algn="l"/>
              </a:tabLst>
              <a:defRPr/>
            </a:pPr>
            <a:r>
              <a:rPr lang="en-US" sz="1400" b="1" dirty="0" smtClean="0"/>
              <a:t>Linked Quarter</a:t>
            </a:r>
          </a:p>
          <a:p>
            <a:pPr eaLnBrk="1" fontAlgn="auto" hangingPunct="1">
              <a:spcAft>
                <a:spcPts val="0"/>
              </a:spcAft>
              <a:tabLst>
                <a:tab pos="182880" algn="l"/>
              </a:tabLst>
              <a:defRPr/>
            </a:pPr>
            <a:r>
              <a:rPr lang="en-US" sz="1400" b="1" i="1" dirty="0">
                <a:solidFill>
                  <a:srgbClr val="0070C0"/>
                </a:solidFill>
              </a:rPr>
              <a:t>Loan and Core Deposit </a:t>
            </a:r>
            <a:r>
              <a:rPr lang="en-US" sz="1400" b="1" i="1" dirty="0" smtClean="0">
                <a:solidFill>
                  <a:srgbClr val="0070C0"/>
                </a:solidFill>
              </a:rPr>
              <a:t>Growth: </a:t>
            </a:r>
            <a:r>
              <a:rPr lang="en-US" sz="1400" dirty="0" smtClean="0"/>
              <a:t>0.7% increase </a:t>
            </a:r>
            <a:r>
              <a:rPr lang="en-US" sz="1400" dirty="0"/>
              <a:t>in average loans, while average </a:t>
            </a:r>
            <a:r>
              <a:rPr lang="en-US" sz="1400" dirty="0" smtClean="0"/>
              <a:t>demand and savings deposits increased 3.0% </a:t>
            </a:r>
            <a:endParaRPr lang="en-US" sz="1400" dirty="0"/>
          </a:p>
          <a:p>
            <a:pPr marL="0" lvl="1" indent="0" eaLnBrk="1" fontAlgn="auto" hangingPunct="1">
              <a:spcAft>
                <a:spcPts val="0"/>
              </a:spcAft>
              <a:buNone/>
              <a:tabLst>
                <a:tab pos="182880" algn="l"/>
              </a:tabLst>
              <a:defRPr/>
            </a:pPr>
            <a:r>
              <a:rPr lang="en-US" sz="1400" b="1" i="1" dirty="0" smtClean="0">
                <a:solidFill>
                  <a:srgbClr val="0070C0"/>
                </a:solidFill>
              </a:rPr>
              <a:t>Net </a:t>
            </a:r>
            <a:r>
              <a:rPr lang="en-US" sz="1400" b="1" i="1" dirty="0">
                <a:solidFill>
                  <a:srgbClr val="0070C0"/>
                </a:solidFill>
              </a:rPr>
              <a:t>Interest</a:t>
            </a:r>
            <a:r>
              <a:rPr lang="en-US" sz="1400" b="1" i="1" dirty="0" smtClean="0">
                <a:solidFill>
                  <a:srgbClr val="0070C0"/>
                </a:solidFill>
              </a:rPr>
              <a:t> Income &amp; Margin:</a:t>
            </a:r>
            <a:r>
              <a:rPr lang="en-US" sz="1400" b="1" i="1" dirty="0" smtClean="0"/>
              <a:t> </a:t>
            </a:r>
            <a:r>
              <a:rPr lang="en-US" sz="1400" dirty="0"/>
              <a:t>N</a:t>
            </a:r>
            <a:r>
              <a:rPr lang="en-US" sz="1400" dirty="0" smtClean="0"/>
              <a:t>et </a:t>
            </a:r>
            <a:r>
              <a:rPr lang="en-US" sz="1400" dirty="0"/>
              <a:t>interest </a:t>
            </a:r>
            <a:r>
              <a:rPr lang="en-US" sz="1400" dirty="0" smtClean="0"/>
              <a:t>income increased 1.8%, reflecting </a:t>
            </a:r>
            <a:r>
              <a:rPr lang="en-US" sz="1400" dirty="0"/>
              <a:t>the impact of </a:t>
            </a:r>
            <a:r>
              <a:rPr lang="en-US" sz="1400" dirty="0" smtClean="0"/>
              <a:t>a 2 </a:t>
            </a:r>
            <a:r>
              <a:rPr lang="en-US" sz="1400" dirty="0"/>
              <a:t>basis point </a:t>
            </a:r>
            <a:r>
              <a:rPr lang="en-US" sz="1400" dirty="0" smtClean="0"/>
              <a:t>increase </a:t>
            </a:r>
            <a:r>
              <a:rPr lang="en-US" sz="1400" dirty="0"/>
              <a:t>in net interest </a:t>
            </a:r>
            <a:r>
              <a:rPr lang="en-US" sz="1400" dirty="0" smtClean="0"/>
              <a:t>margin and balance sheet growth</a:t>
            </a:r>
            <a:endParaRPr lang="en-US" sz="1400" dirty="0"/>
          </a:p>
          <a:p>
            <a:pPr marL="0" lvl="1" indent="0" eaLnBrk="1" fontAlgn="auto" hangingPunct="1">
              <a:spcAft>
                <a:spcPts val="0"/>
              </a:spcAft>
              <a:buNone/>
              <a:tabLst>
                <a:tab pos="182880" algn="l"/>
              </a:tabLst>
              <a:defRPr/>
            </a:pPr>
            <a:r>
              <a:rPr lang="en-US" sz="1400" b="1" i="1" dirty="0" smtClean="0">
                <a:solidFill>
                  <a:srgbClr val="0070C0"/>
                </a:solidFill>
              </a:rPr>
              <a:t>Non-Interest Income</a:t>
            </a:r>
            <a:r>
              <a:rPr lang="en-US" sz="1400" b="1" i="1" baseline="30000" dirty="0" smtClean="0">
                <a:solidFill>
                  <a:srgbClr val="0070C0"/>
                </a:solidFill>
              </a:rPr>
              <a:t>(2)</a:t>
            </a:r>
            <a:r>
              <a:rPr lang="en-US" sz="1400" b="1" i="1" dirty="0" smtClean="0">
                <a:solidFill>
                  <a:srgbClr val="0070C0"/>
                </a:solidFill>
              </a:rPr>
              <a:t> </a:t>
            </a:r>
            <a:r>
              <a:rPr lang="en-US" sz="1400" b="1" i="1" dirty="0">
                <a:solidFill>
                  <a:srgbClr val="0070C0"/>
                </a:solidFill>
              </a:rPr>
              <a:t>&amp; Non-Interest Expense: </a:t>
            </a:r>
            <a:r>
              <a:rPr lang="en-US" sz="1400" dirty="0" smtClean="0"/>
              <a:t>2.9% decrease </a:t>
            </a:r>
            <a:r>
              <a:rPr lang="en-US" sz="1400" dirty="0"/>
              <a:t>in non-interest </a:t>
            </a:r>
            <a:r>
              <a:rPr lang="en-US" sz="1400" dirty="0" smtClean="0"/>
              <a:t>income and 3.9% increase </a:t>
            </a:r>
            <a:r>
              <a:rPr lang="en-US" sz="1400" dirty="0"/>
              <a:t>in non-interest expense</a:t>
            </a:r>
          </a:p>
          <a:p>
            <a:pPr marL="0" lvl="1" indent="0" eaLnBrk="1" fontAlgn="auto" hangingPunct="1">
              <a:spcAft>
                <a:spcPts val="0"/>
              </a:spcAft>
              <a:buNone/>
              <a:tabLst>
                <a:tab pos="182880" algn="l"/>
              </a:tabLst>
              <a:defRPr/>
            </a:pPr>
            <a:r>
              <a:rPr lang="en-US" sz="1400" b="1" i="1" dirty="0" smtClean="0">
                <a:solidFill>
                  <a:srgbClr val="0070C0"/>
                </a:solidFill>
              </a:rPr>
              <a:t>Asset Quality</a:t>
            </a:r>
            <a:r>
              <a:rPr lang="en-US" sz="1400" b="1" i="1" dirty="0" smtClean="0"/>
              <a:t>: </a:t>
            </a:r>
            <a:r>
              <a:rPr lang="en-US" sz="1400" dirty="0" smtClean="0"/>
              <a:t>$6.6 million increase in provision for credit losses, due primarily to a single agribusiness relationship</a:t>
            </a:r>
            <a:endParaRPr lang="en-US" sz="1400" dirty="0"/>
          </a:p>
          <a:p>
            <a:pPr marL="0" lvl="1" indent="0" eaLnBrk="1" fontAlgn="auto" hangingPunct="1">
              <a:spcAft>
                <a:spcPts val="0"/>
              </a:spcAft>
              <a:buNone/>
              <a:tabLst>
                <a:tab pos="182880" algn="l"/>
              </a:tabLst>
              <a:defRPr/>
            </a:pPr>
            <a:endParaRPr lang="en-US" sz="800" dirty="0"/>
          </a:p>
          <a:p>
            <a:pPr marL="0" lvl="1" indent="0" eaLnBrk="1" fontAlgn="auto" hangingPunct="1">
              <a:spcAft>
                <a:spcPts val="0"/>
              </a:spcAft>
              <a:buNone/>
              <a:tabLst>
                <a:tab pos="182880" algn="l"/>
              </a:tabLst>
              <a:defRPr/>
            </a:pPr>
            <a:r>
              <a:rPr lang="en-US" sz="1400" b="1" dirty="0" smtClean="0"/>
              <a:t>Q4 Year-over-Year</a:t>
            </a:r>
            <a:endParaRPr lang="en-US" sz="1400" b="1" dirty="0"/>
          </a:p>
          <a:p>
            <a:pPr marL="0" lvl="1" indent="0" eaLnBrk="1" fontAlgn="auto" hangingPunct="1">
              <a:spcAft>
                <a:spcPts val="0"/>
              </a:spcAft>
              <a:buNone/>
              <a:tabLst>
                <a:tab pos="182880" algn="l"/>
              </a:tabLst>
              <a:defRPr/>
            </a:pPr>
            <a:r>
              <a:rPr lang="en-US" sz="1400" b="1" i="1" dirty="0">
                <a:solidFill>
                  <a:srgbClr val="0070C0"/>
                </a:solidFill>
              </a:rPr>
              <a:t>Loan and Core Deposit </a:t>
            </a:r>
            <a:r>
              <a:rPr lang="en-US" sz="1400" b="1" i="1" dirty="0" smtClean="0">
                <a:solidFill>
                  <a:srgbClr val="0070C0"/>
                </a:solidFill>
              </a:rPr>
              <a:t>Growth: </a:t>
            </a:r>
            <a:r>
              <a:rPr lang="en-US" sz="1400" dirty="0" smtClean="0"/>
              <a:t>2.6% increase in average loans and 2.1% increase in average demand and savings deposits</a:t>
            </a:r>
          </a:p>
          <a:p>
            <a:pPr marL="0" lvl="1" indent="0" eaLnBrk="1" fontAlgn="auto" hangingPunct="1">
              <a:spcAft>
                <a:spcPts val="0"/>
              </a:spcAft>
              <a:buNone/>
              <a:tabLst>
                <a:tab pos="182880" algn="l"/>
              </a:tabLst>
              <a:defRPr/>
            </a:pPr>
            <a:r>
              <a:rPr lang="en-US" sz="1400" b="1" i="1" dirty="0">
                <a:solidFill>
                  <a:srgbClr val="0070C0"/>
                </a:solidFill>
              </a:rPr>
              <a:t>Net Interest Income &amp; Margin</a:t>
            </a:r>
            <a:r>
              <a:rPr lang="en-US" sz="1400" b="1" i="1" dirty="0" smtClean="0">
                <a:solidFill>
                  <a:srgbClr val="0070C0"/>
                </a:solidFill>
              </a:rPr>
              <a:t>:</a:t>
            </a:r>
            <a:r>
              <a:rPr lang="en-US" sz="1400" b="1" i="1" dirty="0" smtClean="0"/>
              <a:t> </a:t>
            </a:r>
            <a:r>
              <a:rPr lang="en-US" sz="1400" dirty="0" smtClean="0"/>
              <a:t>9.1% </a:t>
            </a:r>
            <a:r>
              <a:rPr lang="en-US" sz="1400" dirty="0"/>
              <a:t>increase in net interest </a:t>
            </a:r>
            <a:r>
              <a:rPr lang="en-US" sz="1400" dirty="0" smtClean="0"/>
              <a:t>income, reflecting the impact of a 15 basis point increase in net interest margin and balance sheet growth</a:t>
            </a:r>
          </a:p>
          <a:p>
            <a:pPr marL="0" lvl="1" indent="0" eaLnBrk="1" fontAlgn="auto" hangingPunct="1">
              <a:spcAft>
                <a:spcPts val="0"/>
              </a:spcAft>
              <a:buNone/>
              <a:tabLst>
                <a:tab pos="182880" algn="l"/>
              </a:tabLst>
              <a:defRPr/>
            </a:pPr>
            <a:r>
              <a:rPr lang="en-US" sz="1400" b="1" i="1" dirty="0" smtClean="0">
                <a:solidFill>
                  <a:srgbClr val="0070C0"/>
                </a:solidFill>
              </a:rPr>
              <a:t>Non-Interest Income</a:t>
            </a:r>
            <a:r>
              <a:rPr lang="en-US" sz="1400" b="1" i="1" baseline="30000" dirty="0" smtClean="0">
                <a:solidFill>
                  <a:srgbClr val="0070C0"/>
                </a:solidFill>
              </a:rPr>
              <a:t>(2)</a:t>
            </a:r>
            <a:r>
              <a:rPr lang="en-US" sz="1400" b="1" i="1" dirty="0" smtClean="0">
                <a:solidFill>
                  <a:srgbClr val="0070C0"/>
                </a:solidFill>
              </a:rPr>
              <a:t> </a:t>
            </a:r>
            <a:r>
              <a:rPr lang="en-US" sz="1400" b="1" i="1" dirty="0">
                <a:solidFill>
                  <a:srgbClr val="0070C0"/>
                </a:solidFill>
              </a:rPr>
              <a:t>&amp; Non-Interest Expense</a:t>
            </a:r>
            <a:r>
              <a:rPr lang="en-US" sz="1400" b="1" i="1" dirty="0" smtClean="0">
                <a:solidFill>
                  <a:srgbClr val="0070C0"/>
                </a:solidFill>
              </a:rPr>
              <a:t>: </a:t>
            </a:r>
            <a:r>
              <a:rPr lang="en-US" sz="1400" dirty="0" smtClean="0"/>
              <a:t>10.0% decrease </a:t>
            </a:r>
            <a:r>
              <a:rPr lang="en-US" sz="1400" dirty="0"/>
              <a:t>in non-interest </a:t>
            </a:r>
            <a:r>
              <a:rPr lang="en-US" sz="1400" dirty="0" smtClean="0"/>
              <a:t>income and 1.6% increase in non-interest expense</a:t>
            </a:r>
            <a:endParaRPr lang="en-US" sz="1400" dirty="0"/>
          </a:p>
          <a:p>
            <a:pPr marL="0" lvl="1" indent="0" eaLnBrk="1" fontAlgn="auto" hangingPunct="1">
              <a:spcAft>
                <a:spcPts val="0"/>
              </a:spcAft>
              <a:buNone/>
              <a:tabLst>
                <a:tab pos="182880" algn="l"/>
              </a:tabLst>
              <a:defRPr/>
            </a:pPr>
            <a:r>
              <a:rPr lang="en-US" sz="1400" b="1" i="1" dirty="0" smtClean="0">
                <a:solidFill>
                  <a:srgbClr val="0070C0"/>
                </a:solidFill>
              </a:rPr>
              <a:t>Asset Quality:</a:t>
            </a:r>
            <a:r>
              <a:rPr lang="en-US" sz="1400" b="1" i="1" dirty="0" smtClean="0"/>
              <a:t> </a:t>
            </a:r>
            <a:r>
              <a:rPr lang="en-US" sz="1400" dirty="0" smtClean="0"/>
              <a:t>$1.5 million increase in provision for credit losses</a:t>
            </a:r>
            <a:endParaRPr lang="en-US" sz="1500" dirty="0"/>
          </a:p>
        </p:txBody>
      </p:sp>
      <p:sp>
        <p:nvSpPr>
          <p:cNvPr id="3" name="Slide Number Placeholder 2"/>
          <p:cNvSpPr>
            <a:spLocks noGrp="1"/>
          </p:cNvSpPr>
          <p:nvPr>
            <p:ph type="sldNum" sz="quarter" idx="12"/>
          </p:nvPr>
        </p:nvSpPr>
        <p:spPr/>
        <p:txBody>
          <a:bodyPr/>
          <a:lstStyle/>
          <a:p>
            <a:pPr>
              <a:defRPr/>
            </a:pPr>
            <a:fld id="{4C2628EB-D3C7-4076-A073-0D288A66FF63}" type="slidenum">
              <a:rPr lang="en-US" altLang="en-US" smtClean="0"/>
              <a:pPr>
                <a:defRPr/>
              </a:pPr>
              <a:t>4</a:t>
            </a:fld>
            <a:endParaRPr lang="en-US" altLang="en-US" dirty="0"/>
          </a:p>
        </p:txBody>
      </p:sp>
      <p:sp>
        <p:nvSpPr>
          <p:cNvPr id="5" name="TextBox 18"/>
          <p:cNvSpPr txBox="1">
            <a:spLocks noChangeArrowheads="1"/>
          </p:cNvSpPr>
          <p:nvPr/>
        </p:nvSpPr>
        <p:spPr bwMode="auto">
          <a:xfrm>
            <a:off x="341313" y="6121569"/>
            <a:ext cx="81930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lgn="just" eaLnBrk="1" hangingPunct="1">
              <a:spcBef>
                <a:spcPct val="0"/>
              </a:spcBef>
              <a:buFontTx/>
              <a:buAutoNum type="arabicParenBoth"/>
            </a:pPr>
            <a:r>
              <a:rPr lang="en-US" altLang="en-US" sz="900" i="1" dirty="0" smtClean="0"/>
              <a:t>Non-GAAP financial measure.  Please refer to the calculation and management’s reason for using the measure on the slide titled “Non-GAAP Reconciliation” at the end of this presentation.</a:t>
            </a:r>
          </a:p>
          <a:p>
            <a:pPr algn="just" eaLnBrk="1" hangingPunct="1">
              <a:spcBef>
                <a:spcPct val="0"/>
              </a:spcBef>
              <a:buFontTx/>
              <a:buAutoNum type="arabicParenBoth"/>
            </a:pPr>
            <a:r>
              <a:rPr lang="en-US" altLang="en-US" sz="900" i="1" dirty="0" smtClean="0"/>
              <a:t>Excluding investment securities gains.</a:t>
            </a:r>
            <a:endParaRPr lang="en-US" altLang="en-US" sz="900" dirty="0"/>
          </a:p>
        </p:txBody>
      </p:sp>
    </p:spTree>
    <p:extLst>
      <p:ext uri="{BB962C8B-B14F-4D97-AF65-F5344CB8AC3E}">
        <p14:creationId xmlns:p14="http://schemas.microsoft.com/office/powerpoint/2010/main" val="1691677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228600"/>
            <a:ext cx="7764463" cy="457200"/>
          </a:xfrm>
        </p:spPr>
        <p:txBody>
          <a:bodyPr rtlCol="0">
            <a:noAutofit/>
          </a:bodyPr>
          <a:lstStyle/>
          <a:p>
            <a:pPr eaLnBrk="1" fontAlgn="auto" hangingPunct="1">
              <a:spcAft>
                <a:spcPts val="0"/>
              </a:spcAft>
              <a:defRPr/>
            </a:pPr>
            <a:r>
              <a:rPr lang="en-US" sz="2300" b="1" dirty="0"/>
              <a:t>Income statement </a:t>
            </a:r>
            <a:r>
              <a:rPr lang="en-US" sz="2300" b="1" dirty="0" smtClean="0"/>
              <a:t>summary – Year To Date</a:t>
            </a:r>
            <a:endParaRPr lang="en-US" sz="2300" b="1" u="sng" dirty="0">
              <a:solidFill>
                <a:schemeClr val="bg1">
                  <a:lumMod val="50000"/>
                </a:schemeClr>
              </a:solidFill>
            </a:endParaRPr>
          </a:p>
        </p:txBody>
      </p:sp>
      <p:sp>
        <p:nvSpPr>
          <p:cNvPr id="3" name="Content Placeholder 2"/>
          <p:cNvSpPr>
            <a:spLocks noGrp="1"/>
          </p:cNvSpPr>
          <p:nvPr>
            <p:ph idx="1"/>
          </p:nvPr>
        </p:nvSpPr>
        <p:spPr>
          <a:xfrm>
            <a:off x="5422902" y="1143000"/>
            <a:ext cx="3568826" cy="4914727"/>
          </a:xfrm>
          <a:noFill/>
          <a:ln>
            <a:solidFill>
              <a:schemeClr val="tx1"/>
            </a:solidFill>
          </a:ln>
        </p:spPr>
        <p:txBody>
          <a:bodyPr rtlCol="0">
            <a:normAutofit fontScale="47500" lnSpcReduction="20000"/>
          </a:bodyPr>
          <a:lstStyle/>
          <a:p>
            <a:pPr algn="ctr" eaLnBrk="1" fontAlgn="auto" hangingPunct="1">
              <a:spcAft>
                <a:spcPts val="0"/>
              </a:spcAft>
              <a:buFont typeface="Arial" panose="020B0604020202020204" pitchFamily="34" charset="0"/>
              <a:buNone/>
              <a:defRPr/>
            </a:pPr>
            <a:endParaRPr lang="en-US" sz="600" b="1" u="sng" dirty="0">
              <a:solidFill>
                <a:srgbClr val="FF0000"/>
              </a:solidFill>
            </a:endParaRPr>
          </a:p>
          <a:p>
            <a:pPr marL="182880" indent="-182880" eaLnBrk="1" fontAlgn="auto" hangingPunct="1">
              <a:spcAft>
                <a:spcPts val="0"/>
              </a:spcAft>
              <a:buFont typeface="Wingdings" panose="05000000000000000000" pitchFamily="2" charset="2"/>
              <a:buChar char="Ø"/>
              <a:defRPr/>
            </a:pPr>
            <a:r>
              <a:rPr lang="en-US" sz="1900" b="1" u="sng" dirty="0" smtClean="0">
                <a:ea typeface="Verdana" panose="020B0604030504040204" pitchFamily="34" charset="0"/>
                <a:cs typeface="Verdana" panose="020B0604030504040204" pitchFamily="34" charset="0"/>
              </a:rPr>
              <a:t>Net Income</a:t>
            </a:r>
            <a:r>
              <a:rPr lang="en-US" sz="1900" b="1" dirty="0">
                <a:ea typeface="Verdana" panose="020B0604030504040204" pitchFamily="34" charset="0"/>
                <a:cs typeface="Verdana" panose="020B0604030504040204" pitchFamily="34" charset="0"/>
              </a:rPr>
              <a:t> </a:t>
            </a:r>
            <a:r>
              <a:rPr lang="en-US" sz="1900" b="1" dirty="0" smtClean="0">
                <a:ea typeface="Verdana" panose="020B0604030504040204" pitchFamily="34" charset="0"/>
                <a:cs typeface="Verdana" panose="020B0604030504040204" pitchFamily="34" charset="0"/>
              </a:rPr>
              <a:t>of $208.4 million; 21.3% increase from 2017.  Earnings per share increased </a:t>
            </a:r>
            <a:r>
              <a:rPr lang="en-US" sz="1900" b="1" dirty="0">
                <a:ea typeface="Verdana" panose="020B0604030504040204" pitchFamily="34" charset="0"/>
                <a:cs typeface="Verdana" panose="020B0604030504040204" pitchFamily="34" charset="0"/>
              </a:rPr>
              <a:t>20.4% to $1.18. </a:t>
            </a:r>
            <a:r>
              <a:rPr lang="en-US" sz="1900" b="1" dirty="0" smtClean="0">
                <a:ea typeface="Verdana" panose="020B0604030504040204" pitchFamily="34" charset="0"/>
                <a:cs typeface="Verdana" panose="020B0604030504040204" pitchFamily="34" charset="0"/>
              </a:rPr>
              <a:t>2017 </a:t>
            </a:r>
            <a:r>
              <a:rPr lang="en-US" sz="1900" b="1" dirty="0">
                <a:ea typeface="Verdana" panose="020B0604030504040204" pitchFamily="34" charset="0"/>
                <a:cs typeface="Verdana" panose="020B0604030504040204" pitchFamily="34" charset="0"/>
              </a:rPr>
              <a:t>included a $15.6 million, or $0.09 per share, charge related to the re-measurement of net deferred tax </a:t>
            </a:r>
            <a:r>
              <a:rPr lang="en-US" sz="1900" b="1" dirty="0" smtClean="0">
                <a:ea typeface="Verdana" panose="020B0604030504040204" pitchFamily="34" charset="0"/>
                <a:cs typeface="Verdana" panose="020B0604030504040204" pitchFamily="34" charset="0"/>
              </a:rPr>
              <a:t>assets. </a:t>
            </a:r>
            <a:endParaRPr lang="en-US" sz="1900" b="1" dirty="0">
              <a:ea typeface="Verdana" panose="020B0604030504040204" pitchFamily="34" charset="0"/>
              <a:cs typeface="Verdana" panose="020B0604030504040204" pitchFamily="34" charset="0"/>
            </a:endParaRPr>
          </a:p>
          <a:p>
            <a:pPr marL="182880" indent="-182880" eaLnBrk="1" fontAlgn="auto" hangingPunct="1">
              <a:spcAft>
                <a:spcPts val="0"/>
              </a:spcAft>
              <a:buFont typeface="Wingdings" panose="05000000000000000000" pitchFamily="2" charset="2"/>
              <a:buChar char="Ø"/>
              <a:defRPr/>
            </a:pPr>
            <a:endParaRPr lang="en-US" sz="1900" b="1" dirty="0" smtClean="0">
              <a:ea typeface="Verdana" panose="020B0604030504040204" pitchFamily="34" charset="0"/>
              <a:cs typeface="Verdana" panose="020B0604030504040204" pitchFamily="34" charset="0"/>
            </a:endParaRPr>
          </a:p>
          <a:p>
            <a:pPr marL="182880" indent="-182880" eaLnBrk="1" fontAlgn="auto" hangingPunct="1">
              <a:spcAft>
                <a:spcPts val="0"/>
              </a:spcAft>
              <a:buFont typeface="Wingdings" panose="05000000000000000000" pitchFamily="2" charset="2"/>
              <a:buChar char="Ø"/>
              <a:defRPr/>
            </a:pPr>
            <a:r>
              <a:rPr lang="en-US" sz="1900" u="sng" dirty="0" smtClean="0">
                <a:ea typeface="Verdana" panose="020B0604030504040204" pitchFamily="34" charset="0"/>
                <a:cs typeface="Verdana" panose="020B0604030504040204" pitchFamily="34" charset="0"/>
              </a:rPr>
              <a:t>Net </a:t>
            </a:r>
            <a:r>
              <a:rPr lang="en-US" sz="1900" u="sng" dirty="0">
                <a:ea typeface="Verdana" panose="020B0604030504040204" pitchFamily="34" charset="0"/>
                <a:cs typeface="Verdana" panose="020B0604030504040204" pitchFamily="34" charset="0"/>
              </a:rPr>
              <a:t>Interest </a:t>
            </a:r>
            <a:r>
              <a:rPr lang="en-US" sz="1900" u="sng" dirty="0" smtClean="0">
                <a:ea typeface="Verdana" panose="020B0604030504040204" pitchFamily="34" charset="0"/>
                <a:cs typeface="Verdana" panose="020B0604030504040204" pitchFamily="34" charset="0"/>
              </a:rPr>
              <a:t>Income</a:t>
            </a:r>
            <a:endParaRPr lang="en-US" sz="1900" i="1" dirty="0">
              <a:ea typeface="Verdana" panose="020B0604030504040204" pitchFamily="34" charset="0"/>
              <a:cs typeface="Verdana" panose="020B0604030504040204" pitchFamily="34" charset="0"/>
            </a:endParaRPr>
          </a:p>
          <a:p>
            <a:pPr marL="173038" lvl="1" indent="0" eaLnBrk="1" fontAlgn="auto" hangingPunct="1">
              <a:spcAft>
                <a:spcPts val="0"/>
              </a:spcAft>
              <a:buNone/>
              <a:defRPr/>
            </a:pPr>
            <a:r>
              <a:rPr lang="en-US" sz="1900" dirty="0" smtClean="0">
                <a:ea typeface="Verdana" panose="020B0604030504040204" pitchFamily="34" charset="0"/>
                <a:cs typeface="Verdana" panose="020B0604030504040204" pitchFamily="34" charset="0"/>
              </a:rPr>
              <a:t>9.6% increase, reflecting the impact of loan growth and a 12 basis point higher net interest margin (NIM).</a:t>
            </a:r>
          </a:p>
          <a:p>
            <a:pPr marL="173038" lvl="1" indent="0" eaLnBrk="1" fontAlgn="auto" hangingPunct="1">
              <a:spcAft>
                <a:spcPts val="0"/>
              </a:spcAft>
              <a:buNone/>
              <a:defRPr/>
            </a:pPr>
            <a:endParaRPr lang="en-US" sz="1900" dirty="0">
              <a:ea typeface="Verdana" panose="020B0604030504040204" pitchFamily="34" charset="0"/>
              <a:cs typeface="Verdana" panose="020B0604030504040204" pitchFamily="34" charset="0"/>
            </a:endParaRPr>
          </a:p>
          <a:p>
            <a:pPr marL="182880" indent="-182880" eaLnBrk="1" fontAlgn="auto" hangingPunct="1">
              <a:spcAft>
                <a:spcPts val="0"/>
              </a:spcAft>
              <a:buFont typeface="Wingdings" panose="05000000000000000000" pitchFamily="2" charset="2"/>
              <a:buChar char="Ø"/>
              <a:defRPr/>
            </a:pPr>
            <a:r>
              <a:rPr lang="en-US" sz="1900" u="sng" dirty="0" smtClean="0">
                <a:ea typeface="Verdana" panose="020B0604030504040204" pitchFamily="34" charset="0"/>
                <a:cs typeface="Verdana" panose="020B0604030504040204" pitchFamily="34" charset="0"/>
              </a:rPr>
              <a:t>Loan </a:t>
            </a:r>
            <a:r>
              <a:rPr lang="en-US" sz="1900" u="sng" dirty="0">
                <a:ea typeface="Verdana" panose="020B0604030504040204" pitchFamily="34" charset="0"/>
                <a:cs typeface="Verdana" panose="020B0604030504040204" pitchFamily="34" charset="0"/>
              </a:rPr>
              <a:t>Loss Provision</a:t>
            </a:r>
          </a:p>
          <a:p>
            <a:pPr marL="168275" lvl="1" indent="0">
              <a:buNone/>
              <a:defRPr/>
            </a:pPr>
            <a:r>
              <a:rPr lang="en-US" sz="1900" dirty="0" smtClean="0">
                <a:ea typeface="Verdana" panose="020B0604030504040204" pitchFamily="34" charset="0"/>
                <a:cs typeface="Verdana" panose="020B0604030504040204" pitchFamily="34" charset="0"/>
              </a:rPr>
              <a:t>$46.9 million provision </a:t>
            </a:r>
            <a:r>
              <a:rPr lang="en-US" sz="1900" dirty="0">
                <a:ea typeface="Verdana" panose="020B0604030504040204" pitchFamily="34" charset="0"/>
                <a:cs typeface="Verdana" panose="020B0604030504040204" pitchFamily="34" charset="0"/>
              </a:rPr>
              <a:t>in 2018, which included a $36.8 million provision for credit losses related to </a:t>
            </a:r>
            <a:r>
              <a:rPr lang="en-US" sz="1900" dirty="0" smtClean="0">
                <a:ea typeface="Verdana" panose="020B0604030504040204" pitchFamily="34" charset="0"/>
                <a:cs typeface="Verdana" panose="020B0604030504040204" pitchFamily="34" charset="0"/>
              </a:rPr>
              <a:t> fraud committed by one </a:t>
            </a:r>
            <a:r>
              <a:rPr lang="en-US" sz="1900" dirty="0">
                <a:ea typeface="Verdana" panose="020B0604030504040204" pitchFamily="34" charset="0"/>
                <a:cs typeface="Verdana" panose="020B0604030504040204" pitchFamily="34" charset="0"/>
              </a:rPr>
              <a:t>commercial </a:t>
            </a:r>
            <a:r>
              <a:rPr lang="en-US" sz="1900" dirty="0" smtClean="0">
                <a:ea typeface="Verdana" panose="020B0604030504040204" pitchFamily="34" charset="0"/>
                <a:cs typeface="Verdana" panose="020B0604030504040204" pitchFamily="34" charset="0"/>
              </a:rPr>
              <a:t>relationship.</a:t>
            </a:r>
          </a:p>
          <a:p>
            <a:pPr marL="168275" lvl="1" indent="0">
              <a:buNone/>
              <a:defRPr/>
            </a:pPr>
            <a:endParaRPr lang="en-US" sz="1900" dirty="0">
              <a:ea typeface="Verdana" panose="020B0604030504040204" pitchFamily="34" charset="0"/>
              <a:cs typeface="Verdana" panose="020B0604030504040204" pitchFamily="34" charset="0"/>
            </a:endParaRPr>
          </a:p>
          <a:p>
            <a:pPr marL="182880" indent="-182880" eaLnBrk="1" fontAlgn="auto" hangingPunct="1">
              <a:spcAft>
                <a:spcPts val="0"/>
              </a:spcAft>
              <a:buFont typeface="Wingdings" panose="05000000000000000000" pitchFamily="2" charset="2"/>
              <a:buChar char="Ø"/>
              <a:defRPr/>
            </a:pPr>
            <a:r>
              <a:rPr lang="en-US" sz="1900" u="sng" dirty="0" smtClean="0">
                <a:ea typeface="Verdana" panose="020B0604030504040204" pitchFamily="34" charset="0"/>
                <a:cs typeface="Verdana" panose="020B0604030504040204" pitchFamily="34" charset="0"/>
              </a:rPr>
              <a:t>Non-Interest Income</a:t>
            </a:r>
            <a:endParaRPr lang="en-US" sz="1900" u="sng" dirty="0">
              <a:ea typeface="Verdana" panose="020B0604030504040204" pitchFamily="34" charset="0"/>
              <a:cs typeface="Verdana" panose="020B0604030504040204" pitchFamily="34" charset="0"/>
            </a:endParaRPr>
          </a:p>
          <a:p>
            <a:pPr marL="173038" lvl="1" indent="0" eaLnBrk="1" fontAlgn="auto" hangingPunct="1">
              <a:spcAft>
                <a:spcPts val="0"/>
              </a:spcAft>
              <a:buNone/>
              <a:defRPr/>
            </a:pPr>
            <a:r>
              <a:rPr lang="en-US" sz="1900" dirty="0" smtClean="0">
                <a:ea typeface="Verdana" panose="020B0604030504040204" pitchFamily="34" charset="0"/>
                <a:cs typeface="Verdana" panose="020B0604030504040204" pitchFamily="34" charset="0"/>
              </a:rPr>
              <a:t>Excluding securities gains, 1.7% decrease driven largely by a $5.1 million </a:t>
            </a:r>
            <a:r>
              <a:rPr lang="en-US" sz="1900" smtClean="0">
                <a:ea typeface="Verdana" panose="020B0604030504040204" pitchFamily="34" charset="0"/>
                <a:cs typeface="Verdana" panose="020B0604030504040204" pitchFamily="34" charset="0"/>
              </a:rPr>
              <a:t>net gain litigation </a:t>
            </a:r>
            <a:r>
              <a:rPr lang="en-US" sz="1900" dirty="0" smtClean="0">
                <a:ea typeface="Verdana" panose="020B0604030504040204" pitchFamily="34" charset="0"/>
                <a:cs typeface="Verdana" panose="020B0604030504040204" pitchFamily="34" charset="0"/>
              </a:rPr>
              <a:t>settlement recognized in 2017, lower commercial loan interest rate swap fees ($1.9 million), overdraft fees ($1.7 million), small business administration (SBA) lending income ($1.0 million) and mortgage banking income ($0.9 million).  Mortgage banking income in 2017 included a $1.3 million valuation allowance reversal.  Partially offsetting these decreases were increases in </a:t>
            </a:r>
            <a:r>
              <a:rPr lang="en-US" sz="1900" dirty="0">
                <a:ea typeface="Verdana" panose="020B0604030504040204" pitchFamily="34" charset="0"/>
                <a:cs typeface="Verdana" panose="020B0604030504040204" pitchFamily="34" charset="0"/>
              </a:rPr>
              <a:t>investment management and trust services income </a:t>
            </a:r>
            <a:r>
              <a:rPr lang="en-US" sz="1900" dirty="0" smtClean="0">
                <a:ea typeface="Verdana" panose="020B0604030504040204" pitchFamily="34" charset="0"/>
                <a:cs typeface="Verdana" panose="020B0604030504040204" pitchFamily="34" charset="0"/>
              </a:rPr>
              <a:t>($2.9 </a:t>
            </a:r>
            <a:r>
              <a:rPr lang="en-US" sz="1900" dirty="0">
                <a:ea typeface="Verdana" panose="020B0604030504040204" pitchFamily="34" charset="0"/>
                <a:cs typeface="Verdana" panose="020B0604030504040204" pitchFamily="34" charset="0"/>
              </a:rPr>
              <a:t>million), merchant </a:t>
            </a:r>
            <a:r>
              <a:rPr lang="en-US" sz="1900" dirty="0" smtClean="0">
                <a:ea typeface="Verdana" panose="020B0604030504040204" pitchFamily="34" charset="0"/>
                <a:cs typeface="Verdana" panose="020B0604030504040204" pitchFamily="34" charset="0"/>
              </a:rPr>
              <a:t>fees ($1.6 million), credit card income ($0.9 million) and debit card income ($0.8 million).</a:t>
            </a:r>
          </a:p>
          <a:p>
            <a:pPr marL="173038" lvl="1" indent="0" eaLnBrk="1" fontAlgn="auto" hangingPunct="1">
              <a:spcAft>
                <a:spcPts val="0"/>
              </a:spcAft>
              <a:buNone/>
              <a:defRPr/>
            </a:pPr>
            <a:endParaRPr lang="en-US" sz="1900" dirty="0">
              <a:ea typeface="Verdana" panose="020B0604030504040204" pitchFamily="34" charset="0"/>
              <a:cs typeface="Verdana" panose="020B0604030504040204" pitchFamily="34" charset="0"/>
            </a:endParaRPr>
          </a:p>
          <a:p>
            <a:pPr marL="173038" lvl="1" indent="-173038" eaLnBrk="1" fontAlgn="auto" hangingPunct="1">
              <a:spcAft>
                <a:spcPts val="0"/>
              </a:spcAft>
              <a:buFont typeface="Wingdings" panose="05000000000000000000" pitchFamily="2" charset="2"/>
              <a:buChar char="Ø"/>
              <a:defRPr/>
            </a:pPr>
            <a:r>
              <a:rPr lang="en-US" sz="1900" u="sng" dirty="0">
                <a:ea typeface="Verdana" panose="020B0604030504040204" pitchFamily="34" charset="0"/>
                <a:cs typeface="Verdana" panose="020B0604030504040204" pitchFamily="34" charset="0"/>
              </a:rPr>
              <a:t>Non-Interest Expenses</a:t>
            </a:r>
          </a:p>
          <a:p>
            <a:pPr marL="173038" lvl="1" indent="0" eaLnBrk="1" fontAlgn="auto" hangingPunct="1">
              <a:spcAft>
                <a:spcPts val="0"/>
              </a:spcAft>
              <a:buNone/>
              <a:defRPr/>
            </a:pPr>
            <a:r>
              <a:rPr lang="en-US" sz="1900" dirty="0" smtClean="0">
                <a:ea typeface="Verdana" panose="020B0604030504040204" pitchFamily="34" charset="0"/>
                <a:cs typeface="Verdana" panose="020B0604030504040204" pitchFamily="34" charset="0"/>
              </a:rPr>
              <a:t>3.9% increase from 2017 primarily due to higher salaries and benefits expense ($13.1 million), other outside services ($6.3 million), data processing and software ($2.6 million) and net occupancy expense ($2.0 million), partially offset by a reduction in other expenses ($6.3 million).  Other expenses in 2017 included the write-off of other accumulated capital expenditures related to in-process technology initiatives in commercial banking ($4.8 million).</a:t>
            </a:r>
          </a:p>
          <a:p>
            <a:pPr marL="173038" lvl="1" indent="0" eaLnBrk="1" fontAlgn="auto" hangingPunct="1">
              <a:spcAft>
                <a:spcPts val="0"/>
              </a:spcAft>
              <a:buNone/>
              <a:defRPr/>
            </a:pPr>
            <a:endParaRPr lang="en-US" sz="1900" dirty="0" smtClean="0">
              <a:ea typeface="Verdana" panose="020B0604030504040204" pitchFamily="34" charset="0"/>
              <a:cs typeface="Verdana" panose="020B0604030504040204" pitchFamily="34" charset="0"/>
            </a:endParaRPr>
          </a:p>
          <a:p>
            <a:pPr marL="174625" lvl="1" indent="-174625" eaLnBrk="1" fontAlgn="auto" hangingPunct="1">
              <a:spcAft>
                <a:spcPts val="0"/>
              </a:spcAft>
              <a:buFont typeface="Wingdings" panose="05000000000000000000" pitchFamily="2" charset="2"/>
              <a:buChar char="Ø"/>
              <a:defRPr/>
            </a:pPr>
            <a:r>
              <a:rPr lang="en-US" sz="1900" u="sng" dirty="0" smtClean="0">
                <a:ea typeface="Verdana" panose="020B0604030504040204" pitchFamily="34" charset="0"/>
                <a:cs typeface="Verdana" panose="020B0604030504040204" pitchFamily="34" charset="0"/>
              </a:rPr>
              <a:t>Income Taxes</a:t>
            </a:r>
          </a:p>
          <a:p>
            <a:pPr marL="173038" lvl="1" indent="0" eaLnBrk="1" fontAlgn="auto" hangingPunct="1">
              <a:spcAft>
                <a:spcPts val="0"/>
              </a:spcAft>
              <a:buNone/>
              <a:defRPr/>
            </a:pPr>
            <a:r>
              <a:rPr lang="en-US" sz="1900" dirty="0" smtClean="0">
                <a:ea typeface="Verdana" panose="020B0604030504040204" pitchFamily="34" charset="0"/>
                <a:cs typeface="Verdana" panose="020B0604030504040204" pitchFamily="34" charset="0"/>
              </a:rPr>
              <a:t>60.8% decrease due to the $15.6 million charge in the fourth quarter of 2017 for the re-measurement of net deferred tax assets, and the lower statutory federal tax rate that became effective in 2018.</a:t>
            </a:r>
            <a:endParaRPr lang="en-US" sz="1400" dirty="0" smtClean="0">
              <a:ea typeface="Verdana" panose="020B0604030504040204" pitchFamily="34" charset="0"/>
              <a:cs typeface="Verdana" panose="020B0604030504040204" pitchFamily="34" charset="0"/>
            </a:endParaRPr>
          </a:p>
          <a:p>
            <a:pPr marL="0" lvl="1" indent="0" eaLnBrk="1" fontAlgn="auto" hangingPunct="1">
              <a:spcAft>
                <a:spcPts val="0"/>
              </a:spcAft>
              <a:buNone/>
              <a:defRPr/>
            </a:pPr>
            <a:endParaRPr lang="en-US" sz="1400" dirty="0">
              <a:solidFill>
                <a:srgbClr val="FF0000"/>
              </a:solidFill>
              <a:ea typeface="Verdana" panose="020B0604030504040204" pitchFamily="34" charset="0"/>
              <a:cs typeface="Verdana" panose="020B0604030504040204" pitchFamily="34" charset="0"/>
            </a:endParaRP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fld id="{EB269D1E-44CF-40F5-A1F5-90125851DA39}" type="slidenum">
              <a:rPr lang="en-US" altLang="en-US" sz="1200" smtClean="0">
                <a:solidFill>
                  <a:srgbClr val="004E95"/>
                </a:solidFill>
              </a:rPr>
              <a:pPr>
                <a:spcBef>
                  <a:spcPct val="0"/>
                </a:spcBef>
                <a:buFontTx/>
                <a:buNone/>
              </a:pPr>
              <a:t>5</a:t>
            </a:fld>
            <a:endParaRPr lang="en-US" altLang="en-US" sz="1200" dirty="0" smtClean="0">
              <a:solidFill>
                <a:srgbClr val="004E95"/>
              </a:solidFill>
            </a:endParaRPr>
          </a:p>
        </p:txBody>
      </p:sp>
      <p:sp>
        <p:nvSpPr>
          <p:cNvPr id="6" name="TextBox 5"/>
          <p:cNvSpPr txBox="1"/>
          <p:nvPr/>
        </p:nvSpPr>
        <p:spPr>
          <a:xfrm>
            <a:off x="188913" y="6124866"/>
            <a:ext cx="8763000" cy="477054"/>
          </a:xfrm>
          <a:prstGeom prst="rect">
            <a:avLst/>
          </a:prstGeom>
          <a:noFill/>
        </p:spPr>
        <p:txBody>
          <a:bodyPr>
            <a:spAutoFit/>
          </a:bodyPr>
          <a:lstStyle/>
          <a:p>
            <a:pPr marL="228600" indent="-228600" eaLnBrk="1" fontAlgn="auto" hangingPunct="1">
              <a:spcBef>
                <a:spcPts val="0"/>
              </a:spcBef>
              <a:spcAft>
                <a:spcPts val="0"/>
              </a:spcAft>
              <a:buAutoNum type="arabicParenBoth"/>
              <a:defRPr/>
            </a:pPr>
            <a:r>
              <a:rPr lang="en-US" sz="800" i="1" dirty="0" smtClean="0">
                <a:latin typeface="+mn-lt"/>
                <a:cs typeface="+mn-cs"/>
              </a:rPr>
              <a:t>ROA is return an average assets determined by dividing net income for the period indicated by average assets.</a:t>
            </a:r>
          </a:p>
          <a:p>
            <a:pPr marL="228600" indent="-228600" eaLnBrk="1" fontAlgn="auto" hangingPunct="1">
              <a:spcBef>
                <a:spcPts val="0"/>
              </a:spcBef>
              <a:spcAft>
                <a:spcPts val="0"/>
              </a:spcAft>
              <a:buAutoNum type="arabicParenBoth"/>
              <a:defRPr/>
            </a:pPr>
            <a:r>
              <a:rPr lang="en-US" sz="800" i="1" dirty="0" smtClean="0">
                <a:latin typeface="+mn-lt"/>
                <a:cs typeface="+mn-cs"/>
              </a:rPr>
              <a:t>ROE is return on average shareholders’ equity determined by dividing net income for the period indicated by average shareholders’ equity.</a:t>
            </a:r>
          </a:p>
          <a:p>
            <a:pPr marL="228600" indent="-228600" eaLnBrk="1" fontAlgn="auto" hangingPunct="1">
              <a:spcBef>
                <a:spcPts val="0"/>
              </a:spcBef>
              <a:spcAft>
                <a:spcPts val="0"/>
              </a:spcAft>
              <a:buAutoNum type="arabicParenBoth"/>
              <a:defRPr/>
            </a:pPr>
            <a:r>
              <a:rPr lang="en-US" sz="800" i="1" dirty="0" smtClean="0">
                <a:latin typeface="+mn-lt"/>
                <a:cs typeface="+mn-cs"/>
              </a:rPr>
              <a:t>Non-GAAP financial </a:t>
            </a:r>
            <a:r>
              <a:rPr lang="en-US" sz="800" i="1" dirty="0">
                <a:latin typeface="+mn-lt"/>
                <a:cs typeface="+mn-cs"/>
              </a:rPr>
              <a:t>measure.  Please refer to the calculation and management’s reasons for using this measure on the slide  titled “Non-GAAP Reconciliation” at the end of this presentation</a:t>
            </a:r>
            <a:r>
              <a:rPr lang="en-US" sz="900" i="1" dirty="0">
                <a:latin typeface="+mn-lt"/>
                <a:cs typeface="+mn-cs"/>
              </a:rPr>
              <a:t>.</a:t>
            </a:r>
          </a:p>
        </p:txBody>
      </p:sp>
      <p:graphicFrame>
        <p:nvGraphicFramePr>
          <p:cNvPr id="10246" name="Object 9"/>
          <p:cNvGraphicFramePr>
            <a:graphicFrameLocks noChangeAspect="1"/>
          </p:cNvGraphicFramePr>
          <p:nvPr>
            <p:extLst>
              <p:ext uri="{D42A27DB-BD31-4B8C-83A1-F6EECF244321}">
                <p14:modId xmlns:p14="http://schemas.microsoft.com/office/powerpoint/2010/main" val="2841485075"/>
              </p:ext>
            </p:extLst>
          </p:nvPr>
        </p:nvGraphicFramePr>
        <p:xfrm>
          <a:off x="260350" y="749300"/>
          <a:ext cx="4921250" cy="5308600"/>
        </p:xfrm>
        <a:graphic>
          <a:graphicData uri="http://schemas.openxmlformats.org/presentationml/2006/ole">
            <mc:AlternateContent xmlns:mc="http://schemas.openxmlformats.org/markup-compatibility/2006">
              <mc:Choice xmlns:v="urn:schemas-microsoft-com:vml" Requires="v">
                <p:oleObj spid="_x0000_s83046" name="Worksheet" r:id="rId5" imgW="5400624" imgH="3781479" progId="Excel.Sheet.12">
                  <p:embed/>
                </p:oleObj>
              </mc:Choice>
              <mc:Fallback>
                <p:oleObj name="Worksheet" r:id="rId5" imgW="5400624" imgH="3781479" progId="Excel.Sheet.12">
                  <p:embed/>
                  <p:pic>
                    <p:nvPicPr>
                      <p:cNvPr id="0" name=""/>
                      <p:cNvPicPr>
                        <a:picLocks noChangeAspect="1" noChangeArrowheads="1"/>
                      </p:cNvPicPr>
                      <p:nvPr/>
                    </p:nvPicPr>
                    <p:blipFill>
                      <a:blip r:embed="rId6"/>
                      <a:srcRect/>
                      <a:stretch>
                        <a:fillRect/>
                      </a:stretch>
                    </p:blipFill>
                    <p:spPr bwMode="auto">
                      <a:xfrm>
                        <a:off x="260350" y="749300"/>
                        <a:ext cx="4921250" cy="53086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883737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228600"/>
            <a:ext cx="7764463" cy="457200"/>
          </a:xfrm>
        </p:spPr>
        <p:txBody>
          <a:bodyPr rtlCol="0">
            <a:noAutofit/>
          </a:bodyPr>
          <a:lstStyle/>
          <a:p>
            <a:pPr eaLnBrk="1" fontAlgn="auto" hangingPunct="1">
              <a:spcAft>
                <a:spcPts val="0"/>
              </a:spcAft>
              <a:defRPr/>
            </a:pPr>
            <a:r>
              <a:rPr lang="en-US" sz="2300" b="1" dirty="0"/>
              <a:t>Income statement </a:t>
            </a:r>
            <a:r>
              <a:rPr lang="en-US" sz="2300" b="1" dirty="0" smtClean="0"/>
              <a:t>summary – quarter to date</a:t>
            </a:r>
            <a:endParaRPr lang="en-US" sz="2300" b="1" dirty="0">
              <a:solidFill>
                <a:schemeClr val="bg1">
                  <a:lumMod val="50000"/>
                </a:schemeClr>
              </a:solidFill>
            </a:endParaRP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fld id="{EB269D1E-44CF-40F5-A1F5-90125851DA39}" type="slidenum">
              <a:rPr lang="en-US" altLang="en-US" sz="1200" smtClean="0">
                <a:solidFill>
                  <a:srgbClr val="004E95"/>
                </a:solidFill>
              </a:rPr>
              <a:pPr>
                <a:spcBef>
                  <a:spcPct val="0"/>
                </a:spcBef>
                <a:buFontTx/>
                <a:buNone/>
              </a:pPr>
              <a:t>6</a:t>
            </a:fld>
            <a:endParaRPr lang="en-US" altLang="en-US" sz="1200" dirty="0" smtClean="0">
              <a:solidFill>
                <a:srgbClr val="004E95"/>
              </a:solidFill>
            </a:endParaRPr>
          </a:p>
        </p:txBody>
      </p:sp>
      <p:sp>
        <p:nvSpPr>
          <p:cNvPr id="6" name="TextBox 5"/>
          <p:cNvSpPr txBox="1"/>
          <p:nvPr/>
        </p:nvSpPr>
        <p:spPr>
          <a:xfrm>
            <a:off x="188913" y="6076146"/>
            <a:ext cx="8763000" cy="477054"/>
          </a:xfrm>
          <a:prstGeom prst="rect">
            <a:avLst/>
          </a:prstGeom>
          <a:noFill/>
        </p:spPr>
        <p:txBody>
          <a:bodyPr>
            <a:spAutoFit/>
          </a:bodyPr>
          <a:lstStyle/>
          <a:p>
            <a:pPr marL="228600" indent="-228600" eaLnBrk="1" fontAlgn="auto" hangingPunct="1">
              <a:spcBef>
                <a:spcPts val="0"/>
              </a:spcBef>
              <a:spcAft>
                <a:spcPts val="0"/>
              </a:spcAft>
              <a:buFontTx/>
              <a:buAutoNum type="arabicParenBoth"/>
              <a:defRPr/>
            </a:pPr>
            <a:r>
              <a:rPr lang="en-US" sz="800" i="1" dirty="0" smtClean="0"/>
              <a:t>ROA </a:t>
            </a:r>
            <a:r>
              <a:rPr lang="en-US" sz="800" i="1" dirty="0"/>
              <a:t>is return an average assets determined by dividing net income for the period indicated by average assets, annualized.</a:t>
            </a:r>
          </a:p>
          <a:p>
            <a:pPr marL="228600" indent="-228600" eaLnBrk="1" fontAlgn="auto" hangingPunct="1">
              <a:spcBef>
                <a:spcPts val="0"/>
              </a:spcBef>
              <a:spcAft>
                <a:spcPts val="0"/>
              </a:spcAft>
              <a:buAutoNum type="arabicParenBoth"/>
              <a:defRPr/>
            </a:pPr>
            <a:r>
              <a:rPr lang="en-US" sz="800" i="1" dirty="0" smtClean="0">
                <a:latin typeface="+mn-lt"/>
                <a:cs typeface="+mn-cs"/>
              </a:rPr>
              <a:t>ROE is return on average shareholders’ equity determined by dividing net income for the period indicated by average shareholders’ equity, annualized.</a:t>
            </a:r>
          </a:p>
          <a:p>
            <a:pPr marL="228600" indent="-228600" eaLnBrk="1" fontAlgn="auto" hangingPunct="1">
              <a:spcBef>
                <a:spcPts val="0"/>
              </a:spcBef>
              <a:spcAft>
                <a:spcPts val="0"/>
              </a:spcAft>
              <a:buAutoNum type="arabicParenBoth"/>
              <a:defRPr/>
            </a:pPr>
            <a:r>
              <a:rPr lang="en-US" sz="800" i="1" dirty="0" smtClean="0">
                <a:latin typeface="+mn-lt"/>
                <a:cs typeface="+mn-cs"/>
              </a:rPr>
              <a:t>Non-GAAP financial </a:t>
            </a:r>
            <a:r>
              <a:rPr lang="en-US" sz="800" i="1" dirty="0">
                <a:latin typeface="+mn-lt"/>
                <a:cs typeface="+mn-cs"/>
              </a:rPr>
              <a:t>measure.  Please refer to the calculation and management’s reasons for using this measure on the slide  titled “Non-GAAP Reconciliation” at the end of this presentation</a:t>
            </a:r>
            <a:r>
              <a:rPr lang="en-US" sz="900" i="1" dirty="0">
                <a:latin typeface="+mn-lt"/>
                <a:cs typeface="+mn-cs"/>
              </a:rPr>
              <a:t>.</a:t>
            </a:r>
          </a:p>
        </p:txBody>
      </p:sp>
      <p:graphicFrame>
        <p:nvGraphicFramePr>
          <p:cNvPr id="10246" name="Object 9"/>
          <p:cNvGraphicFramePr>
            <a:graphicFrameLocks noChangeAspect="1"/>
          </p:cNvGraphicFramePr>
          <p:nvPr>
            <p:extLst>
              <p:ext uri="{D42A27DB-BD31-4B8C-83A1-F6EECF244321}">
                <p14:modId xmlns:p14="http://schemas.microsoft.com/office/powerpoint/2010/main" val="4165713995"/>
              </p:ext>
            </p:extLst>
          </p:nvPr>
        </p:nvGraphicFramePr>
        <p:xfrm>
          <a:off x="188913" y="696913"/>
          <a:ext cx="4702175" cy="5214937"/>
        </p:xfrm>
        <a:graphic>
          <a:graphicData uri="http://schemas.openxmlformats.org/presentationml/2006/ole">
            <mc:AlternateContent xmlns:mc="http://schemas.openxmlformats.org/markup-compatibility/2006">
              <mc:Choice xmlns:v="urn:schemas-microsoft-com:vml" Requires="v">
                <p:oleObj spid="_x0000_s61791" name="Worksheet" r:id="rId5" imgW="5381743" imgH="3733927" progId="Excel.Sheet.12">
                  <p:embed/>
                </p:oleObj>
              </mc:Choice>
              <mc:Fallback>
                <p:oleObj name="Worksheet" r:id="rId5" imgW="5381743" imgH="3733927" progId="Excel.Sheet.12">
                  <p:embed/>
                  <p:pic>
                    <p:nvPicPr>
                      <p:cNvPr id="0" name=""/>
                      <p:cNvPicPr>
                        <a:picLocks noChangeAspect="1" noChangeArrowheads="1"/>
                      </p:cNvPicPr>
                      <p:nvPr/>
                    </p:nvPicPr>
                    <p:blipFill>
                      <a:blip r:embed="rId6"/>
                      <a:srcRect/>
                      <a:stretch>
                        <a:fillRect/>
                      </a:stretch>
                    </p:blipFill>
                    <p:spPr bwMode="auto">
                      <a:xfrm>
                        <a:off x="188913" y="696913"/>
                        <a:ext cx="4702175" cy="5214937"/>
                      </a:xfrm>
                      <a:prstGeom prst="rect">
                        <a:avLst/>
                      </a:prstGeom>
                      <a:noFill/>
                      <a:ln>
                        <a:noFill/>
                      </a:ln>
                      <a:extLst/>
                    </p:spPr>
                  </p:pic>
                </p:oleObj>
              </mc:Fallback>
            </mc:AlternateContent>
          </a:graphicData>
        </a:graphic>
      </p:graphicFrame>
      <p:sp>
        <p:nvSpPr>
          <p:cNvPr id="8" name="Content Placeholder 2"/>
          <p:cNvSpPr txBox="1">
            <a:spLocks/>
          </p:cNvSpPr>
          <p:nvPr/>
        </p:nvSpPr>
        <p:spPr bwMode="auto">
          <a:xfrm>
            <a:off x="5199063" y="822325"/>
            <a:ext cx="3810000" cy="52538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charset="0"/>
              <a:buNone/>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fontAlgn="auto" hangingPunct="1">
              <a:spcAft>
                <a:spcPts val="0"/>
              </a:spcAft>
              <a:buFont typeface="Arial" panose="020B0604020202020204" pitchFamily="34" charset="0"/>
              <a:buNone/>
              <a:defRPr/>
            </a:pPr>
            <a:endParaRPr lang="en-US" sz="100" b="1" u="sng" dirty="0" smtClean="0">
              <a:solidFill>
                <a:srgbClr val="FF0000"/>
              </a:solidFill>
            </a:endParaRPr>
          </a:p>
          <a:p>
            <a:pPr marL="182880" indent="-182880" eaLnBrk="1" fontAlgn="auto" hangingPunct="1">
              <a:spcAft>
                <a:spcPts val="0"/>
              </a:spcAft>
              <a:buFont typeface="Wingdings" panose="05000000000000000000" pitchFamily="2" charset="2"/>
              <a:buChar char="Ø"/>
              <a:defRPr/>
            </a:pPr>
            <a:r>
              <a:rPr lang="en-US" sz="900" b="1" u="sng" dirty="0" smtClean="0">
                <a:ea typeface="Verdana" panose="020B0604030504040204" pitchFamily="34" charset="0"/>
                <a:cs typeface="Verdana" panose="020B0604030504040204" pitchFamily="34" charset="0"/>
              </a:rPr>
              <a:t>Net Income</a:t>
            </a:r>
            <a:r>
              <a:rPr lang="en-US" sz="900" b="1" dirty="0" smtClean="0">
                <a:ea typeface="Verdana" panose="020B0604030504040204" pitchFamily="34" charset="0"/>
                <a:cs typeface="Verdana" panose="020B0604030504040204" pitchFamily="34" charset="0"/>
              </a:rPr>
              <a:t> of $58.1 million, 11.5% decrease from 3Q18 and 70.8% increase from 4Q17.  Increase from 4Q17 largely due to $15.6 million charge related to the re-measurement of net deferred tax assets. </a:t>
            </a:r>
            <a:endParaRPr lang="en-US" sz="900" dirty="0"/>
          </a:p>
          <a:p>
            <a:pPr marL="288925" eaLnBrk="1" fontAlgn="auto" hangingPunct="1">
              <a:spcAft>
                <a:spcPts val="0"/>
              </a:spcAft>
              <a:defRPr/>
            </a:pPr>
            <a:endParaRPr lang="en-US" sz="200" b="1" dirty="0">
              <a:ea typeface="Verdana" panose="020B0604030504040204" pitchFamily="34" charset="0"/>
              <a:cs typeface="Verdana" panose="020B0604030504040204" pitchFamily="34" charset="0"/>
            </a:endParaRPr>
          </a:p>
          <a:p>
            <a:pPr marL="182880" indent="-182880" eaLnBrk="1" fontAlgn="auto" hangingPunct="1">
              <a:spcAft>
                <a:spcPts val="0"/>
              </a:spcAft>
              <a:buFont typeface="Wingdings" panose="05000000000000000000" pitchFamily="2" charset="2"/>
              <a:buChar char="Ø"/>
              <a:defRPr/>
            </a:pPr>
            <a:r>
              <a:rPr lang="en-US" sz="900" u="sng" dirty="0" smtClean="0">
                <a:ea typeface="Verdana" panose="020B0604030504040204" pitchFamily="34" charset="0"/>
                <a:cs typeface="Verdana" panose="020B0604030504040204" pitchFamily="34" charset="0"/>
              </a:rPr>
              <a:t>Net Interest Income</a:t>
            </a:r>
            <a:endParaRPr lang="en-US" sz="900" i="1" dirty="0" smtClean="0">
              <a:ea typeface="Verdana" panose="020B0604030504040204" pitchFamily="34" charset="0"/>
              <a:cs typeface="Verdana" panose="020B0604030504040204" pitchFamily="34" charset="0"/>
            </a:endParaRPr>
          </a:p>
          <a:p>
            <a:pPr marL="182563" lvl="1" indent="-127000" eaLnBrk="1" fontAlgn="auto" hangingPunct="1">
              <a:spcAft>
                <a:spcPts val="0"/>
              </a:spcAft>
              <a:buFont typeface="Wingdings" panose="05000000000000000000" pitchFamily="2" charset="2"/>
              <a:buChar char="§"/>
              <a:defRPr/>
            </a:pPr>
            <a:r>
              <a:rPr lang="en-US" sz="900" i="1" dirty="0" smtClean="0">
                <a:ea typeface="Verdana" panose="020B0604030504040204" pitchFamily="34" charset="0"/>
                <a:cs typeface="Verdana" panose="020B0604030504040204" pitchFamily="34" charset="0"/>
              </a:rPr>
              <a:t>From 3Q18</a:t>
            </a:r>
            <a:r>
              <a:rPr lang="en-US" sz="900" dirty="0" smtClean="0">
                <a:ea typeface="Verdana" panose="020B0604030504040204" pitchFamily="34" charset="0"/>
                <a:cs typeface="Verdana" panose="020B0604030504040204" pitchFamily="34" charset="0"/>
              </a:rPr>
              <a:t>: Increase of 1.8%, driven by loan and deposit growth and the impact of a 2 </a:t>
            </a:r>
            <a:r>
              <a:rPr lang="en-US" sz="900" dirty="0">
                <a:ea typeface="Verdana" panose="020B0604030504040204" pitchFamily="34" charset="0"/>
                <a:cs typeface="Verdana" panose="020B0604030504040204" pitchFamily="34" charset="0"/>
              </a:rPr>
              <a:t>basis point increase in </a:t>
            </a:r>
            <a:r>
              <a:rPr lang="en-US" sz="900" dirty="0" smtClean="0">
                <a:ea typeface="Verdana" panose="020B0604030504040204" pitchFamily="34" charset="0"/>
                <a:cs typeface="Verdana" panose="020B0604030504040204" pitchFamily="34" charset="0"/>
              </a:rPr>
              <a:t>NIM.</a:t>
            </a:r>
          </a:p>
          <a:p>
            <a:pPr marL="182563" lvl="1" indent="-127000" eaLnBrk="1" fontAlgn="auto" hangingPunct="1">
              <a:spcAft>
                <a:spcPts val="0"/>
              </a:spcAft>
              <a:buFont typeface="Wingdings" panose="05000000000000000000" pitchFamily="2" charset="2"/>
              <a:buChar char="§"/>
              <a:defRPr/>
            </a:pPr>
            <a:r>
              <a:rPr lang="en-US" sz="900" i="1" dirty="0" smtClean="0">
                <a:ea typeface="Verdana" panose="020B0604030504040204" pitchFamily="34" charset="0"/>
                <a:cs typeface="Verdana" panose="020B0604030504040204" pitchFamily="34" charset="0"/>
              </a:rPr>
              <a:t>From 4Q17</a:t>
            </a:r>
            <a:r>
              <a:rPr lang="en-US" sz="900" dirty="0" smtClean="0">
                <a:ea typeface="Verdana" panose="020B0604030504040204" pitchFamily="34" charset="0"/>
                <a:cs typeface="Verdana" panose="020B0604030504040204" pitchFamily="34" charset="0"/>
              </a:rPr>
              <a:t>: Increase of 9.1%, driven by loan and deposit growth and the impact of a 15 basis point increase in NIM.</a:t>
            </a:r>
          </a:p>
          <a:p>
            <a:pPr marL="182563" lvl="1" indent="-127000" eaLnBrk="1" fontAlgn="auto" hangingPunct="1">
              <a:spcAft>
                <a:spcPts val="0"/>
              </a:spcAft>
              <a:buFont typeface="Wingdings" panose="05000000000000000000" pitchFamily="2" charset="2"/>
              <a:buChar char="§"/>
              <a:defRPr/>
            </a:pPr>
            <a:endParaRPr lang="en-US" sz="200" dirty="0" smtClean="0">
              <a:ea typeface="Verdana" panose="020B0604030504040204" pitchFamily="34" charset="0"/>
              <a:cs typeface="Verdana" panose="020B0604030504040204" pitchFamily="34" charset="0"/>
            </a:endParaRPr>
          </a:p>
          <a:p>
            <a:pPr marL="182880" indent="-182880" eaLnBrk="1" fontAlgn="auto" hangingPunct="1">
              <a:spcAft>
                <a:spcPts val="0"/>
              </a:spcAft>
              <a:buFont typeface="Wingdings" panose="05000000000000000000" pitchFamily="2" charset="2"/>
              <a:buChar char="Ø"/>
              <a:defRPr/>
            </a:pPr>
            <a:r>
              <a:rPr lang="en-US" sz="900" u="sng" dirty="0" smtClean="0">
                <a:ea typeface="Verdana" panose="020B0604030504040204" pitchFamily="34" charset="0"/>
                <a:cs typeface="Verdana" panose="020B0604030504040204" pitchFamily="34" charset="0"/>
              </a:rPr>
              <a:t>Provision for Credit </a:t>
            </a:r>
            <a:r>
              <a:rPr lang="en-US" sz="900" u="sng" dirty="0">
                <a:ea typeface="Verdana" panose="020B0604030504040204" pitchFamily="34" charset="0"/>
                <a:cs typeface="Verdana" panose="020B0604030504040204" pitchFamily="34" charset="0"/>
              </a:rPr>
              <a:t>L</a:t>
            </a:r>
            <a:r>
              <a:rPr lang="en-US" sz="900" u="sng" dirty="0" smtClean="0">
                <a:ea typeface="Verdana" panose="020B0604030504040204" pitchFamily="34" charset="0"/>
                <a:cs typeface="Verdana" panose="020B0604030504040204" pitchFamily="34" charset="0"/>
              </a:rPr>
              <a:t>osses</a:t>
            </a:r>
          </a:p>
          <a:p>
            <a:pPr marL="168275" lvl="1" indent="0">
              <a:buNone/>
              <a:defRPr/>
            </a:pPr>
            <a:r>
              <a:rPr lang="en-US" sz="900" dirty="0" smtClean="0">
                <a:ea typeface="Verdana" panose="020B0604030504040204" pitchFamily="34" charset="0"/>
                <a:cs typeface="Verdana" panose="020B0604030504040204" pitchFamily="34" charset="0"/>
              </a:rPr>
              <a:t>4Q18 reflects additional allocations primarily related to one agribusiness relationship that was transferred to nonaccrual status.</a:t>
            </a:r>
            <a:endParaRPr lang="en-US" sz="900" dirty="0" smtClean="0">
              <a:solidFill>
                <a:srgbClr val="FF0000"/>
              </a:solidFill>
              <a:ea typeface="Verdana" panose="020B0604030504040204" pitchFamily="34" charset="0"/>
              <a:cs typeface="Verdana" panose="020B0604030504040204" pitchFamily="34" charset="0"/>
            </a:endParaRPr>
          </a:p>
          <a:p>
            <a:pPr marL="52388" lvl="1" indent="0">
              <a:buNone/>
              <a:defRPr/>
            </a:pPr>
            <a:endParaRPr lang="en-US" sz="200" u="sng" dirty="0">
              <a:ea typeface="Verdana" panose="020B0604030504040204" pitchFamily="34" charset="0"/>
              <a:cs typeface="Verdana" panose="020B0604030504040204" pitchFamily="34" charset="0"/>
            </a:endParaRPr>
          </a:p>
          <a:p>
            <a:pPr marL="182880" lvl="1" indent="-182880" eaLnBrk="1" fontAlgn="auto" hangingPunct="1">
              <a:spcAft>
                <a:spcPts val="0"/>
              </a:spcAft>
              <a:buFont typeface="Wingdings" panose="05000000000000000000" pitchFamily="2" charset="2"/>
              <a:buChar char="Ø"/>
              <a:defRPr/>
            </a:pPr>
            <a:r>
              <a:rPr lang="en-US" sz="900" u="sng" dirty="0">
                <a:ea typeface="Verdana" panose="020B0604030504040204" pitchFamily="34" charset="0"/>
                <a:cs typeface="Verdana" panose="020B0604030504040204" pitchFamily="34" charset="0"/>
              </a:rPr>
              <a:t>Non-Interest Income</a:t>
            </a:r>
          </a:p>
          <a:p>
            <a:pPr marL="182563" lvl="1" indent="-127000" eaLnBrk="1" fontAlgn="auto" hangingPunct="1">
              <a:spcAft>
                <a:spcPts val="0"/>
              </a:spcAft>
              <a:buFont typeface="Wingdings" panose="05000000000000000000" pitchFamily="2" charset="2"/>
              <a:buChar char="§"/>
              <a:defRPr/>
            </a:pPr>
            <a:r>
              <a:rPr lang="en-US" sz="900" i="1" dirty="0" smtClean="0">
                <a:ea typeface="Verdana" panose="020B0604030504040204" pitchFamily="34" charset="0"/>
                <a:cs typeface="Verdana" panose="020B0604030504040204" pitchFamily="34" charset="0"/>
              </a:rPr>
              <a:t>From 3Q18</a:t>
            </a:r>
            <a:r>
              <a:rPr lang="en-US" sz="900" dirty="0" smtClean="0">
                <a:ea typeface="Verdana" panose="020B0604030504040204" pitchFamily="34" charset="0"/>
                <a:cs typeface="Verdana" panose="020B0604030504040204" pitchFamily="34" charset="0"/>
              </a:rPr>
              <a:t>: 2.9% decrease driven by </a:t>
            </a:r>
            <a:r>
              <a:rPr lang="en-US" sz="900" dirty="0" smtClean="0"/>
              <a:t>commercial </a:t>
            </a:r>
            <a:r>
              <a:rPr lang="en-US" sz="900" dirty="0"/>
              <a:t>loan interest rate swap fees </a:t>
            </a:r>
            <a:r>
              <a:rPr lang="en-US" sz="900" dirty="0" smtClean="0"/>
              <a:t>($1.1 million) and merchant fees ($0.6 million)</a:t>
            </a:r>
          </a:p>
          <a:p>
            <a:pPr marL="182563" lvl="1" indent="-127000" eaLnBrk="1" fontAlgn="auto" hangingPunct="1">
              <a:spcAft>
                <a:spcPts val="0"/>
              </a:spcAft>
              <a:buFont typeface="Wingdings" panose="05000000000000000000" pitchFamily="2" charset="2"/>
              <a:buChar char="§"/>
              <a:defRPr/>
            </a:pPr>
            <a:r>
              <a:rPr lang="en-US" sz="900" i="1" dirty="0" smtClean="0">
                <a:ea typeface="Verdana" panose="020B0604030504040204" pitchFamily="34" charset="0"/>
                <a:cs typeface="Verdana" panose="020B0604030504040204" pitchFamily="34" charset="0"/>
              </a:rPr>
              <a:t>From 4Q17</a:t>
            </a:r>
            <a:r>
              <a:rPr lang="en-US" sz="900" dirty="0" smtClean="0">
                <a:ea typeface="Verdana" panose="020B0604030504040204" pitchFamily="34" charset="0"/>
                <a:cs typeface="Verdana" panose="020B0604030504040204" pitchFamily="34" charset="0"/>
              </a:rPr>
              <a:t>: 10.0% decrease by lower </a:t>
            </a:r>
            <a:r>
              <a:rPr lang="en-US" sz="900" dirty="0">
                <a:ea typeface="Verdana" panose="020B0604030504040204" pitchFamily="34" charset="0"/>
                <a:cs typeface="Verdana" panose="020B0604030504040204" pitchFamily="34" charset="0"/>
              </a:rPr>
              <a:t>SBA lending income ($0.6 million</a:t>
            </a:r>
            <a:r>
              <a:rPr lang="en-US" sz="900" dirty="0" smtClean="0">
                <a:ea typeface="Verdana" panose="020B0604030504040204" pitchFamily="34" charset="0"/>
                <a:cs typeface="Verdana" panose="020B0604030504040204" pitchFamily="34" charset="0"/>
              </a:rPr>
              <a:t>), </a:t>
            </a:r>
            <a:r>
              <a:rPr lang="en-US" sz="900" dirty="0">
                <a:ea typeface="Verdana" panose="020B0604030504040204" pitchFamily="34" charset="0"/>
                <a:cs typeface="Verdana" panose="020B0604030504040204" pitchFamily="34" charset="0"/>
              </a:rPr>
              <a:t>commercial </a:t>
            </a:r>
            <a:r>
              <a:rPr lang="en-US" sz="900" dirty="0" smtClean="0">
                <a:ea typeface="Verdana" panose="020B0604030504040204" pitchFamily="34" charset="0"/>
                <a:cs typeface="Verdana" panose="020B0604030504040204" pitchFamily="34" charset="0"/>
              </a:rPr>
              <a:t>loan interest rate swap fees ($0.4 million) partially offset by increases in mortgage banking income ($0.4 million).  4Q17 included a $5.1 million favorable litigation settlement.</a:t>
            </a:r>
          </a:p>
          <a:p>
            <a:pPr marL="182563" lvl="1" indent="-127000" eaLnBrk="1" fontAlgn="auto" hangingPunct="1">
              <a:spcAft>
                <a:spcPts val="0"/>
              </a:spcAft>
              <a:buFont typeface="Wingdings" panose="05000000000000000000" pitchFamily="2" charset="2"/>
              <a:buChar char="§"/>
              <a:defRPr/>
            </a:pPr>
            <a:endParaRPr lang="en-US" sz="200" dirty="0" smtClean="0">
              <a:solidFill>
                <a:srgbClr val="FF0000"/>
              </a:solidFill>
              <a:ea typeface="Verdana" panose="020B0604030504040204" pitchFamily="34" charset="0"/>
              <a:cs typeface="Verdana" panose="020B0604030504040204" pitchFamily="34" charset="0"/>
            </a:endParaRPr>
          </a:p>
          <a:p>
            <a:pPr marL="182880" indent="-182880" eaLnBrk="1" fontAlgn="auto" hangingPunct="1">
              <a:spcAft>
                <a:spcPts val="0"/>
              </a:spcAft>
              <a:buFont typeface="Wingdings" panose="05000000000000000000" pitchFamily="2" charset="2"/>
              <a:buChar char="Ø"/>
              <a:defRPr/>
            </a:pPr>
            <a:r>
              <a:rPr lang="en-US" sz="900" u="sng" dirty="0" smtClean="0">
                <a:ea typeface="Verdana" panose="020B0604030504040204" pitchFamily="34" charset="0"/>
                <a:cs typeface="Verdana" panose="020B0604030504040204" pitchFamily="34" charset="0"/>
              </a:rPr>
              <a:t>Non-Interest Expenses</a:t>
            </a:r>
            <a:endParaRPr lang="en-US" sz="900" i="1" dirty="0" smtClean="0">
              <a:ea typeface="Verdana" panose="020B0604030504040204" pitchFamily="34" charset="0"/>
              <a:cs typeface="Verdana" panose="020B0604030504040204" pitchFamily="34" charset="0"/>
            </a:endParaRPr>
          </a:p>
          <a:p>
            <a:pPr marL="182563" lvl="1" indent="-127000" eaLnBrk="1" fontAlgn="auto" hangingPunct="1">
              <a:spcAft>
                <a:spcPts val="0"/>
              </a:spcAft>
              <a:buFont typeface="Wingdings" panose="05000000000000000000" pitchFamily="2" charset="2"/>
              <a:buChar char="§"/>
              <a:defRPr/>
            </a:pPr>
            <a:r>
              <a:rPr lang="en-US" sz="900" i="1" dirty="0" smtClean="0">
                <a:ea typeface="Verdana" panose="020B0604030504040204" pitchFamily="34" charset="0"/>
                <a:cs typeface="Verdana" panose="020B0604030504040204" pitchFamily="34" charset="0"/>
              </a:rPr>
              <a:t>From 3Q18</a:t>
            </a:r>
            <a:r>
              <a:rPr lang="en-US" sz="900" dirty="0" smtClean="0">
                <a:ea typeface="Verdana" panose="020B0604030504040204" pitchFamily="34" charset="0"/>
                <a:cs typeface="Verdana" panose="020B0604030504040204" pitchFamily="34" charset="0"/>
              </a:rPr>
              <a:t>: 3.9% increase driven by amortization of tax credit investments ($4.9 million) and other ($2.4 million), partially offset by a decrease in marketing ($1.1 million).</a:t>
            </a:r>
          </a:p>
          <a:p>
            <a:pPr marL="182563" lvl="1" indent="-127000" eaLnBrk="1" fontAlgn="auto" hangingPunct="1">
              <a:spcAft>
                <a:spcPts val="0"/>
              </a:spcAft>
              <a:buFont typeface="Wingdings" panose="05000000000000000000" pitchFamily="2" charset="2"/>
              <a:buChar char="§"/>
              <a:defRPr/>
            </a:pPr>
            <a:r>
              <a:rPr lang="en-US" sz="900" i="1" dirty="0" smtClean="0">
                <a:ea typeface="Verdana" panose="020B0604030504040204" pitchFamily="34" charset="0"/>
                <a:cs typeface="Verdana" panose="020B0604030504040204" pitchFamily="34" charset="0"/>
              </a:rPr>
              <a:t>From 4Q17</a:t>
            </a:r>
            <a:r>
              <a:rPr lang="en-US" sz="900" dirty="0" smtClean="0">
                <a:ea typeface="Verdana" panose="020B0604030504040204" pitchFamily="34" charset="0"/>
                <a:cs typeface="Verdana" panose="020B0604030504040204" pitchFamily="34" charset="0"/>
              </a:rPr>
              <a:t>: 1.6% increase driven by </a:t>
            </a:r>
            <a:r>
              <a:rPr lang="en-US" sz="900" dirty="0">
                <a:ea typeface="Verdana" panose="020B0604030504040204" pitchFamily="34" charset="0"/>
                <a:cs typeface="Verdana" panose="020B0604030504040204" pitchFamily="34" charset="0"/>
              </a:rPr>
              <a:t>increase in salaries and employee benefits </a:t>
            </a:r>
            <a:r>
              <a:rPr lang="en-US" sz="900" dirty="0" smtClean="0">
                <a:ea typeface="Verdana" panose="020B0604030504040204" pitchFamily="34" charset="0"/>
                <a:cs typeface="Verdana" panose="020B0604030504040204" pitchFamily="34" charset="0"/>
              </a:rPr>
              <a:t>($2.2 </a:t>
            </a:r>
            <a:r>
              <a:rPr lang="en-US" sz="900" dirty="0">
                <a:ea typeface="Verdana" panose="020B0604030504040204" pitchFamily="34" charset="0"/>
                <a:cs typeface="Verdana" panose="020B0604030504040204" pitchFamily="34" charset="0"/>
              </a:rPr>
              <a:t>million</a:t>
            </a:r>
            <a:r>
              <a:rPr lang="en-US" sz="900" dirty="0" smtClean="0">
                <a:ea typeface="Verdana" panose="020B0604030504040204" pitchFamily="34" charset="0"/>
                <a:cs typeface="Verdana" panose="020B0604030504040204" pitchFamily="34" charset="0"/>
              </a:rPr>
              <a:t>), amortization of tax credit investments ($3.2 million) </a:t>
            </a:r>
            <a:r>
              <a:rPr lang="en-US" sz="900" dirty="0">
                <a:ea typeface="Verdana" panose="020B0604030504040204" pitchFamily="34" charset="0"/>
                <a:cs typeface="Verdana" panose="020B0604030504040204" pitchFamily="34" charset="0"/>
              </a:rPr>
              <a:t>and other outside services ($1.3 million), partially offset by </a:t>
            </a:r>
            <a:r>
              <a:rPr lang="en-US" sz="900" dirty="0" smtClean="0">
                <a:ea typeface="Verdana" panose="020B0604030504040204" pitchFamily="34" charset="0"/>
                <a:cs typeface="Verdana" panose="020B0604030504040204" pitchFamily="34" charset="0"/>
              </a:rPr>
              <a:t>a decrease </a:t>
            </a:r>
            <a:r>
              <a:rPr lang="en-US" sz="900" dirty="0">
                <a:ea typeface="Verdana" panose="020B0604030504040204" pitchFamily="34" charset="0"/>
                <a:cs typeface="Verdana" panose="020B0604030504040204" pitchFamily="34" charset="0"/>
              </a:rPr>
              <a:t>in FDIC insurance expense ($1.1 </a:t>
            </a:r>
            <a:r>
              <a:rPr lang="en-US" sz="900" dirty="0" smtClean="0">
                <a:ea typeface="Verdana" panose="020B0604030504040204" pitchFamily="34" charset="0"/>
                <a:cs typeface="Verdana" panose="020B0604030504040204" pitchFamily="34" charset="0"/>
              </a:rPr>
              <a:t>million).  Other expenses in 2017 included the </a:t>
            </a:r>
            <a:r>
              <a:rPr lang="en-US" sz="900" dirty="0">
                <a:ea typeface="Verdana" panose="020B0604030504040204" pitchFamily="34" charset="0"/>
                <a:cs typeface="Verdana" panose="020B0604030504040204" pitchFamily="34" charset="0"/>
              </a:rPr>
              <a:t>write-off of other accumulated capital expenditures related to in-process technology initiatives in commercial </a:t>
            </a:r>
            <a:r>
              <a:rPr lang="en-US" sz="900" dirty="0" smtClean="0">
                <a:ea typeface="Verdana" panose="020B0604030504040204" pitchFamily="34" charset="0"/>
                <a:cs typeface="Verdana" panose="020B0604030504040204" pitchFamily="34" charset="0"/>
              </a:rPr>
              <a:t>banking ($</a:t>
            </a:r>
            <a:r>
              <a:rPr lang="en-US" sz="900" dirty="0">
                <a:ea typeface="Verdana" panose="020B0604030504040204" pitchFamily="34" charset="0"/>
                <a:cs typeface="Verdana" panose="020B0604030504040204" pitchFamily="34" charset="0"/>
              </a:rPr>
              <a:t>4.8 </a:t>
            </a:r>
            <a:r>
              <a:rPr lang="en-US" sz="900" dirty="0" smtClean="0">
                <a:ea typeface="Verdana" panose="020B0604030504040204" pitchFamily="34" charset="0"/>
                <a:cs typeface="Verdana" panose="020B0604030504040204" pitchFamily="34" charset="0"/>
              </a:rPr>
              <a:t>million). </a:t>
            </a:r>
          </a:p>
          <a:p>
            <a:pPr marL="182563" lvl="1" indent="-127000" eaLnBrk="1" fontAlgn="auto" hangingPunct="1">
              <a:spcAft>
                <a:spcPts val="0"/>
              </a:spcAft>
              <a:buFont typeface="Wingdings" panose="05000000000000000000" pitchFamily="2" charset="2"/>
              <a:buChar char="§"/>
              <a:defRPr/>
            </a:pPr>
            <a:endParaRPr lang="en-US" sz="200" dirty="0" smtClean="0">
              <a:ea typeface="Verdana" panose="020B0604030504040204" pitchFamily="34" charset="0"/>
              <a:cs typeface="Verdana" panose="020B0604030504040204" pitchFamily="34" charset="0"/>
            </a:endParaRPr>
          </a:p>
          <a:p>
            <a:pPr marL="182880" lvl="1" indent="-182880" eaLnBrk="1" fontAlgn="auto" hangingPunct="1">
              <a:spcAft>
                <a:spcPts val="0"/>
              </a:spcAft>
              <a:buFont typeface="Wingdings" panose="05000000000000000000" pitchFamily="2" charset="2"/>
              <a:buChar char="Ø"/>
              <a:defRPr/>
            </a:pPr>
            <a:r>
              <a:rPr lang="en-US" sz="900" u="sng" dirty="0">
                <a:ea typeface="Verdana" panose="020B0604030504040204" pitchFamily="34" charset="0"/>
                <a:cs typeface="Verdana" panose="020B0604030504040204" pitchFamily="34" charset="0"/>
              </a:rPr>
              <a:t>Income Taxes</a:t>
            </a:r>
          </a:p>
          <a:p>
            <a:pPr marL="173038" indent="-173038" eaLnBrk="1" fontAlgn="auto" hangingPunct="1">
              <a:spcAft>
                <a:spcPts val="0"/>
              </a:spcAft>
              <a:defRPr/>
            </a:pPr>
            <a:r>
              <a:rPr lang="en-US" sz="900" b="1" dirty="0" smtClean="0">
                <a:ea typeface="Verdana" panose="020B0604030504040204" pitchFamily="34" charset="0"/>
                <a:cs typeface="Verdana" panose="020B0604030504040204" pitchFamily="34" charset="0"/>
              </a:rPr>
              <a:t>	</a:t>
            </a:r>
            <a:r>
              <a:rPr lang="en-US" sz="900" dirty="0" smtClean="0">
                <a:ea typeface="Verdana" panose="020B0604030504040204" pitchFamily="34" charset="0"/>
                <a:cs typeface="Verdana" panose="020B0604030504040204" pitchFamily="34" charset="0"/>
              </a:rPr>
              <a:t>8.6% effective tax rate (ETR) in 4Q18 vs. 11.5% in 3Q18 and 44.4% in 4Q17.  Excluding the tax charge, ETR for 4Q17 was 18.9%.</a:t>
            </a:r>
            <a:endParaRPr lang="en-US" sz="900" b="1" dirty="0" smtClean="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8124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399"/>
            <a:ext cx="7105650" cy="701675"/>
          </a:xfrm>
        </p:spPr>
        <p:txBody>
          <a:bodyPr rtlCol="0">
            <a:noAutofit/>
          </a:bodyPr>
          <a:lstStyle/>
          <a:p>
            <a:pPr eaLnBrk="1" fontAlgn="auto" hangingPunct="1">
              <a:spcAft>
                <a:spcPts val="0"/>
              </a:spcAft>
              <a:defRPr/>
            </a:pPr>
            <a:r>
              <a:rPr lang="en-US" sz="2400" b="1" dirty="0" smtClean="0"/>
              <a:t>Net Interest Income AND Margin</a:t>
            </a:r>
            <a:endParaRPr lang="en-US" sz="2400" b="1" dirty="0"/>
          </a:p>
        </p:txBody>
      </p:sp>
      <p:sp>
        <p:nvSpPr>
          <p:cNvPr id="9" name="TextBox 8"/>
          <p:cNvSpPr txBox="1"/>
          <p:nvPr/>
        </p:nvSpPr>
        <p:spPr>
          <a:xfrm>
            <a:off x="228600" y="854075"/>
            <a:ext cx="3733800" cy="277813"/>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a:latin typeface="+mn-lt"/>
                <a:cs typeface="+mn-cs"/>
              </a:rPr>
              <a:t>Net Interest Income &amp; Net Interest Margin</a:t>
            </a:r>
          </a:p>
        </p:txBody>
      </p:sp>
      <p:sp>
        <p:nvSpPr>
          <p:cNvPr id="13317" name="Rectangle 1"/>
          <p:cNvSpPr>
            <a:spLocks noChangeArrowheads="1"/>
          </p:cNvSpPr>
          <p:nvPr/>
        </p:nvSpPr>
        <p:spPr bwMode="auto">
          <a:xfrm>
            <a:off x="6762750" y="2514600"/>
            <a:ext cx="571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eaLnBrk="1" hangingPunct="1">
              <a:spcBef>
                <a:spcPct val="0"/>
              </a:spcBef>
              <a:buFontTx/>
              <a:buNone/>
            </a:pPr>
            <a:r>
              <a:rPr lang="en-US" altLang="en-US" sz="800" b="1" dirty="0">
                <a:solidFill>
                  <a:schemeClr val="bg1"/>
                </a:solidFill>
              </a:rPr>
              <a:t>~ $730 million</a:t>
            </a:r>
            <a:endParaRPr lang="en-US" altLang="en-US" sz="800" dirty="0"/>
          </a:p>
        </p:txBody>
      </p:sp>
      <p:sp>
        <p:nvSpPr>
          <p:cNvPr id="13318" name="Rectangle 10"/>
          <p:cNvSpPr>
            <a:spLocks noChangeArrowheads="1"/>
          </p:cNvSpPr>
          <p:nvPr/>
        </p:nvSpPr>
        <p:spPr bwMode="auto">
          <a:xfrm>
            <a:off x="7848600" y="2971800"/>
            <a:ext cx="571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eaLnBrk="1" hangingPunct="1">
              <a:spcBef>
                <a:spcPct val="0"/>
              </a:spcBef>
              <a:buFontTx/>
              <a:buNone/>
            </a:pPr>
            <a:r>
              <a:rPr lang="en-US" altLang="en-US" sz="800" b="1" dirty="0">
                <a:solidFill>
                  <a:schemeClr val="bg1"/>
                </a:solidFill>
              </a:rPr>
              <a:t>~ $610 million</a:t>
            </a:r>
            <a:endParaRPr lang="en-US" altLang="en-US" sz="800" dirty="0"/>
          </a:p>
        </p:txBody>
      </p:sp>
      <p:graphicFrame>
        <p:nvGraphicFramePr>
          <p:cNvPr id="13319" name="Content Placeholder 4"/>
          <p:cNvGraphicFramePr>
            <a:graphicFrameLocks noGrp="1"/>
          </p:cNvGraphicFramePr>
          <p:nvPr>
            <p:ph idx="1"/>
            <p:extLst>
              <p:ext uri="{D42A27DB-BD31-4B8C-83A1-F6EECF244321}">
                <p14:modId xmlns:p14="http://schemas.microsoft.com/office/powerpoint/2010/main" val="524228769"/>
              </p:ext>
            </p:extLst>
          </p:nvPr>
        </p:nvGraphicFramePr>
        <p:xfrm>
          <a:off x="227013" y="1444626"/>
          <a:ext cx="3735388" cy="4803774"/>
        </p:xfrm>
        <a:graphic>
          <a:graphicData uri="http://schemas.openxmlformats.org/presentationml/2006/ole">
            <mc:AlternateContent xmlns:mc="http://schemas.openxmlformats.org/markup-compatibility/2006">
              <mc:Choice xmlns:v="urn:schemas-microsoft-com:vml" Requires="v">
                <p:oleObj spid="_x0000_s63423" name="Worksheet" r:id="rId5" imgW="3619567" imgH="5134014" progId="Excel.Sheet.8">
                  <p:embed/>
                </p:oleObj>
              </mc:Choice>
              <mc:Fallback>
                <p:oleObj name="Worksheet" r:id="rId5" imgW="3619567" imgH="5134014" progId="Excel.Sheet.8">
                  <p:embed/>
                  <p:pic>
                    <p:nvPicPr>
                      <p:cNvPr id="0" name=""/>
                      <p:cNvPicPr>
                        <a:picLocks noGrp="1" noChangeArrowheads="1"/>
                      </p:cNvPicPr>
                      <p:nvPr/>
                    </p:nvPicPr>
                    <p:blipFill>
                      <a:blip r:embed="rId6"/>
                      <a:srcRect/>
                      <a:stretch>
                        <a:fillRect/>
                      </a:stretch>
                    </p:blipFill>
                    <p:spPr bwMode="auto">
                      <a:xfrm>
                        <a:off x="227013" y="1444626"/>
                        <a:ext cx="3735388" cy="4803774"/>
                      </a:xfrm>
                      <a:prstGeom prst="rect">
                        <a:avLst/>
                      </a:prstGeom>
                      <a:noFill/>
                      <a:ln>
                        <a:noFill/>
                      </a:ln>
                      <a:extLst/>
                    </p:spPr>
                  </p:pic>
                </p:oleObj>
              </mc:Fallback>
            </mc:AlternateContent>
          </a:graphicData>
        </a:graphic>
      </p:graphicFrame>
      <p:sp>
        <p:nvSpPr>
          <p:cNvPr id="16" name="TextBox 15"/>
          <p:cNvSpPr txBox="1"/>
          <p:nvPr/>
        </p:nvSpPr>
        <p:spPr>
          <a:xfrm>
            <a:off x="5029200" y="866775"/>
            <a:ext cx="3543300" cy="277813"/>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a:latin typeface="+mn-lt"/>
                <a:cs typeface="+mn-cs"/>
              </a:rPr>
              <a:t>Average Interest-Earning Assets &amp; Yields</a:t>
            </a:r>
          </a:p>
        </p:txBody>
      </p:sp>
      <p:sp>
        <p:nvSpPr>
          <p:cNvPr id="17" name="TextBox 16"/>
          <p:cNvSpPr txBox="1"/>
          <p:nvPr/>
        </p:nvSpPr>
        <p:spPr>
          <a:xfrm>
            <a:off x="5029200" y="3757613"/>
            <a:ext cx="3543300" cy="276225"/>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a:latin typeface="+mn-lt"/>
                <a:cs typeface="+mn-cs"/>
              </a:rPr>
              <a:t>Average Liabilities &amp; Rates</a:t>
            </a:r>
          </a:p>
        </p:txBody>
      </p:sp>
      <p:sp>
        <p:nvSpPr>
          <p:cNvPr id="18" name="Right Arrow 17"/>
          <p:cNvSpPr/>
          <p:nvPr/>
        </p:nvSpPr>
        <p:spPr>
          <a:xfrm>
            <a:off x="4124325" y="2128838"/>
            <a:ext cx="533400" cy="2362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13323" name="Chart 19"/>
          <p:cNvGraphicFramePr>
            <a:graphicFrameLocks/>
          </p:cNvGraphicFramePr>
          <p:nvPr>
            <p:extLst>
              <p:ext uri="{D42A27DB-BD31-4B8C-83A1-F6EECF244321}">
                <p14:modId xmlns:p14="http://schemas.microsoft.com/office/powerpoint/2010/main" val="2174596927"/>
              </p:ext>
            </p:extLst>
          </p:nvPr>
        </p:nvGraphicFramePr>
        <p:xfrm>
          <a:off x="4713288" y="1341438"/>
          <a:ext cx="4138612" cy="2290762"/>
        </p:xfrm>
        <a:graphic>
          <a:graphicData uri="http://schemas.openxmlformats.org/presentationml/2006/ole">
            <mc:AlternateContent xmlns:mc="http://schemas.openxmlformats.org/markup-compatibility/2006">
              <mc:Choice xmlns:v="urn:schemas-microsoft-com:vml" Requires="v">
                <p:oleObj spid="_x0000_s63424" name="Worksheet" r:id="rId8" imgW="4133951" imgH="2286017" progId="Excel.Sheet.8">
                  <p:embed/>
                </p:oleObj>
              </mc:Choice>
              <mc:Fallback>
                <p:oleObj name="Worksheet" r:id="rId8" imgW="4133951" imgH="2286017" progId="Excel.Sheet.8">
                  <p:embed/>
                  <p:pic>
                    <p:nvPicPr>
                      <p:cNvPr id="0" name=""/>
                      <p:cNvPicPr>
                        <a:picLocks noChangeArrowheads="1"/>
                      </p:cNvPicPr>
                      <p:nvPr/>
                    </p:nvPicPr>
                    <p:blipFill>
                      <a:blip r:embed="rId9"/>
                      <a:srcRect/>
                      <a:stretch>
                        <a:fillRect/>
                      </a:stretch>
                    </p:blipFill>
                    <p:spPr bwMode="auto">
                      <a:xfrm>
                        <a:off x="4713288" y="1341438"/>
                        <a:ext cx="4138612"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24" name="Chart 12"/>
          <p:cNvGraphicFramePr>
            <a:graphicFrameLocks/>
          </p:cNvGraphicFramePr>
          <p:nvPr>
            <p:extLst>
              <p:ext uri="{D42A27DB-BD31-4B8C-83A1-F6EECF244321}">
                <p14:modId xmlns:p14="http://schemas.microsoft.com/office/powerpoint/2010/main" val="3213248295"/>
              </p:ext>
            </p:extLst>
          </p:nvPr>
        </p:nvGraphicFramePr>
        <p:xfrm>
          <a:off x="4656138" y="4268788"/>
          <a:ext cx="4133850" cy="2284412"/>
        </p:xfrm>
        <a:graphic>
          <a:graphicData uri="http://schemas.openxmlformats.org/presentationml/2006/ole">
            <mc:AlternateContent xmlns:mc="http://schemas.openxmlformats.org/markup-compatibility/2006">
              <mc:Choice xmlns:v="urn:schemas-microsoft-com:vml" Requires="v">
                <p:oleObj spid="_x0000_s63425" name="Worksheet" r:id="rId11" imgW="4133951" imgH="2695614" progId="Excel.Sheet.8">
                  <p:embed/>
                </p:oleObj>
              </mc:Choice>
              <mc:Fallback>
                <p:oleObj name="Worksheet" r:id="rId11" imgW="4133951" imgH="2695614" progId="Excel.Sheet.8">
                  <p:embed/>
                  <p:pic>
                    <p:nvPicPr>
                      <p:cNvPr id="0" name=""/>
                      <p:cNvPicPr>
                        <a:picLocks noChangeArrowheads="1"/>
                      </p:cNvPicPr>
                      <p:nvPr/>
                    </p:nvPicPr>
                    <p:blipFill>
                      <a:blip r:embed="rId12"/>
                      <a:srcRect/>
                      <a:stretch>
                        <a:fillRect/>
                      </a:stretch>
                    </p:blipFill>
                    <p:spPr bwMode="auto">
                      <a:xfrm>
                        <a:off x="4656138" y="4268788"/>
                        <a:ext cx="413385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5" name="TextBox 1"/>
          <p:cNvSpPr txBox="1">
            <a:spLocks noChangeArrowheads="1"/>
          </p:cNvSpPr>
          <p:nvPr/>
        </p:nvSpPr>
        <p:spPr bwMode="auto">
          <a:xfrm>
            <a:off x="228600" y="1144588"/>
            <a:ext cx="1866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eaLnBrk="1" hangingPunct="1">
              <a:spcBef>
                <a:spcPct val="0"/>
              </a:spcBef>
              <a:buFontTx/>
              <a:buNone/>
            </a:pPr>
            <a:r>
              <a:rPr lang="en-US" altLang="en-US" sz="1000" b="1" dirty="0">
                <a:solidFill>
                  <a:srgbClr val="004E95"/>
                </a:solidFill>
              </a:rPr>
              <a:t>($ IN MILLIONS)</a:t>
            </a:r>
            <a:endParaRPr lang="en-US" altLang="en-US" sz="1000" dirty="0">
              <a:solidFill>
                <a:srgbClr val="004E95"/>
              </a:solidFill>
            </a:endParaRPr>
          </a:p>
        </p:txBody>
      </p:sp>
      <p:sp>
        <p:nvSpPr>
          <p:cNvPr id="13326" name="TextBox 13"/>
          <p:cNvSpPr txBox="1">
            <a:spLocks noChangeArrowheads="1"/>
          </p:cNvSpPr>
          <p:nvPr/>
        </p:nvSpPr>
        <p:spPr bwMode="auto">
          <a:xfrm>
            <a:off x="5029200" y="1144588"/>
            <a:ext cx="1866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eaLnBrk="1" hangingPunct="1">
              <a:spcBef>
                <a:spcPct val="0"/>
              </a:spcBef>
              <a:buFontTx/>
              <a:buNone/>
            </a:pPr>
            <a:r>
              <a:rPr lang="en-US" altLang="en-US" sz="1000" b="1" dirty="0">
                <a:solidFill>
                  <a:srgbClr val="004E95"/>
                </a:solidFill>
              </a:rPr>
              <a:t>($ IN BILLIONS)</a:t>
            </a:r>
            <a:endParaRPr lang="en-US" altLang="en-US" sz="1000" dirty="0">
              <a:solidFill>
                <a:srgbClr val="004E95"/>
              </a:solidFill>
            </a:endParaRPr>
          </a:p>
        </p:txBody>
      </p:sp>
      <p:sp>
        <p:nvSpPr>
          <p:cNvPr id="13327" name="TextBox 14"/>
          <p:cNvSpPr txBox="1">
            <a:spLocks noChangeArrowheads="1"/>
          </p:cNvSpPr>
          <p:nvPr/>
        </p:nvSpPr>
        <p:spPr bwMode="auto">
          <a:xfrm>
            <a:off x="4933950" y="4060825"/>
            <a:ext cx="1866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eaLnBrk="1" hangingPunct="1">
              <a:spcBef>
                <a:spcPct val="0"/>
              </a:spcBef>
              <a:buFontTx/>
              <a:buNone/>
            </a:pPr>
            <a:r>
              <a:rPr lang="en-US" altLang="en-US" sz="1000" b="1" dirty="0">
                <a:solidFill>
                  <a:srgbClr val="004E95"/>
                </a:solidFill>
              </a:rPr>
              <a:t>($ IN BILLIONS)</a:t>
            </a:r>
            <a:endParaRPr lang="en-US" altLang="en-US" sz="1000" dirty="0">
              <a:solidFill>
                <a:srgbClr val="004E95"/>
              </a:solidFill>
            </a:endParaRPr>
          </a:p>
        </p:txBody>
      </p:sp>
      <p:sp>
        <p:nvSpPr>
          <p:cNvPr id="2" name="Slide Number Placeholder 1"/>
          <p:cNvSpPr>
            <a:spLocks noGrp="1"/>
          </p:cNvSpPr>
          <p:nvPr>
            <p:ph type="sldNum" sz="quarter" idx="12"/>
          </p:nvPr>
        </p:nvSpPr>
        <p:spPr/>
        <p:txBody>
          <a:bodyPr/>
          <a:lstStyle/>
          <a:p>
            <a:pPr>
              <a:defRPr/>
            </a:pPr>
            <a:fld id="{4C2628EB-D3C7-4076-A073-0D288A66FF63}" type="slidenum">
              <a:rPr lang="en-US" altLang="en-US" smtClean="0"/>
              <a:pPr>
                <a:defRPr/>
              </a:pPr>
              <a:t>7</a:t>
            </a:fld>
            <a:endParaRPr lang="en-US" altLang="en-US" dirty="0"/>
          </a:p>
        </p:txBody>
      </p:sp>
    </p:spTree>
    <p:extLst>
      <p:ext uri="{BB962C8B-B14F-4D97-AF65-F5344CB8AC3E}">
        <p14:creationId xmlns:p14="http://schemas.microsoft.com/office/powerpoint/2010/main" val="346560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7315200" cy="431800"/>
          </a:xfrm>
        </p:spPr>
        <p:txBody>
          <a:bodyPr rtlCol="0">
            <a:noAutofit/>
          </a:bodyPr>
          <a:lstStyle/>
          <a:p>
            <a:pPr eaLnBrk="1" fontAlgn="auto" hangingPunct="1">
              <a:spcAft>
                <a:spcPts val="0"/>
              </a:spcAft>
              <a:defRPr/>
            </a:pPr>
            <a:r>
              <a:rPr lang="en-US" sz="2800" b="1" dirty="0" smtClean="0">
                <a:solidFill>
                  <a:schemeClr val="tx2"/>
                </a:solidFill>
              </a:rPr>
              <a:t>Asset </a:t>
            </a:r>
            <a:r>
              <a:rPr lang="en-US" sz="2800" b="1" dirty="0">
                <a:solidFill>
                  <a:schemeClr val="tx2"/>
                </a:solidFill>
              </a:rPr>
              <a:t>Quality – Annual </a:t>
            </a:r>
            <a:r>
              <a:rPr lang="en-US" sz="2800" b="1" dirty="0" smtClean="0">
                <a:solidFill>
                  <a:schemeClr val="tx2"/>
                </a:solidFill>
              </a:rPr>
              <a:t>comparison</a:t>
            </a:r>
            <a:r>
              <a:rPr lang="en-US" sz="2800" b="1" dirty="0"/>
              <a:t/>
            </a:r>
            <a:br>
              <a:rPr lang="en-US" sz="2800" b="1" dirty="0"/>
            </a:br>
            <a:r>
              <a:rPr lang="en-US" sz="1200" b="1" dirty="0" smtClean="0"/>
              <a:t>($ in MILLIONS)</a:t>
            </a:r>
            <a:endParaRPr lang="en-US" sz="1200" b="1" dirty="0"/>
          </a:p>
        </p:txBody>
      </p:sp>
      <p:sp>
        <p:nvSpPr>
          <p:cNvPr id="12291" name="Slide Number Placeholder 3"/>
          <p:cNvSpPr>
            <a:spLocks noGrp="1"/>
          </p:cNvSpPr>
          <p:nvPr>
            <p:ph type="sldNum" sz="quarter" idx="12"/>
          </p:nvPr>
        </p:nvSpPr>
        <p:spPr bwMode="auto">
          <a:xfrm>
            <a:off x="6964363" y="65532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spcBef>
                <a:spcPct val="0"/>
              </a:spcBef>
              <a:buFontTx/>
              <a:buNone/>
            </a:pPr>
            <a:fld id="{30E1E63D-AB10-4F7B-ADCD-43234A7BFC59}" type="slidenum">
              <a:rPr lang="en-US" altLang="en-US" sz="1200" smtClean="0">
                <a:solidFill>
                  <a:srgbClr val="004E95"/>
                </a:solidFill>
              </a:rPr>
              <a:pPr>
                <a:spcBef>
                  <a:spcPct val="0"/>
                </a:spcBef>
                <a:buFontTx/>
                <a:buNone/>
              </a:pPr>
              <a:t>8</a:t>
            </a:fld>
            <a:endParaRPr lang="en-US" altLang="en-US" sz="1200" dirty="0" smtClean="0">
              <a:solidFill>
                <a:srgbClr val="004E95"/>
              </a:solidFill>
            </a:endParaRPr>
          </a:p>
        </p:txBody>
      </p:sp>
      <p:sp>
        <p:nvSpPr>
          <p:cNvPr id="15" name="TextBox 14"/>
          <p:cNvSpPr txBox="1"/>
          <p:nvPr/>
        </p:nvSpPr>
        <p:spPr>
          <a:xfrm>
            <a:off x="400050" y="1041400"/>
            <a:ext cx="3962400" cy="277813"/>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a:latin typeface="+mn-lt"/>
                <a:cs typeface="+mn-cs"/>
              </a:rPr>
              <a:t>Provision for Credit Losses</a:t>
            </a:r>
          </a:p>
        </p:txBody>
      </p:sp>
      <p:sp>
        <p:nvSpPr>
          <p:cNvPr id="17" name="TextBox 16"/>
          <p:cNvSpPr txBox="1"/>
          <p:nvPr/>
        </p:nvSpPr>
        <p:spPr>
          <a:xfrm>
            <a:off x="5029200" y="1041400"/>
            <a:ext cx="3810000" cy="277813"/>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a:latin typeface="+mn-lt"/>
                <a:cs typeface="+mn-cs"/>
              </a:rPr>
              <a:t>Non-Performing Loans (NPLs) &amp; NPLs to Loans</a:t>
            </a:r>
          </a:p>
        </p:txBody>
      </p:sp>
      <p:graphicFrame>
        <p:nvGraphicFramePr>
          <p:cNvPr id="12294" name="Content Placeholder 4"/>
          <p:cNvGraphicFramePr>
            <a:graphicFrameLocks/>
          </p:cNvGraphicFramePr>
          <p:nvPr>
            <p:extLst>
              <p:ext uri="{D42A27DB-BD31-4B8C-83A1-F6EECF244321}">
                <p14:modId xmlns:p14="http://schemas.microsoft.com/office/powerpoint/2010/main" val="724462377"/>
              </p:ext>
            </p:extLst>
          </p:nvPr>
        </p:nvGraphicFramePr>
        <p:xfrm>
          <a:off x="4959350" y="4043363"/>
          <a:ext cx="4094163" cy="2408237"/>
        </p:xfrm>
        <a:graphic>
          <a:graphicData uri="http://schemas.openxmlformats.org/presentationml/2006/ole">
            <mc:AlternateContent xmlns:mc="http://schemas.openxmlformats.org/markup-compatibility/2006">
              <mc:Choice xmlns:v="urn:schemas-microsoft-com:vml" Requires="v">
                <p:oleObj spid="_x0000_s87422" name="Worksheet" r:id="rId5" imgW="4391008" imgH="2581327" progId="Excel.Sheet.8">
                  <p:embed/>
                </p:oleObj>
              </mc:Choice>
              <mc:Fallback>
                <p:oleObj name="Worksheet" r:id="rId5" imgW="4391008" imgH="2581327" progId="Excel.Sheet.8">
                  <p:embed/>
                  <p:pic>
                    <p:nvPicPr>
                      <p:cNvPr id="0" name=""/>
                      <p:cNvPicPr>
                        <a:picLocks noChangeArrowheads="1"/>
                      </p:cNvPicPr>
                      <p:nvPr/>
                    </p:nvPicPr>
                    <p:blipFill>
                      <a:blip r:embed="rId6"/>
                      <a:srcRect/>
                      <a:stretch>
                        <a:fillRect/>
                      </a:stretch>
                    </p:blipFill>
                    <p:spPr bwMode="auto">
                      <a:xfrm>
                        <a:off x="4959350" y="4043363"/>
                        <a:ext cx="4094163" cy="2408237"/>
                      </a:xfrm>
                      <a:prstGeom prst="rect">
                        <a:avLst/>
                      </a:prstGeom>
                      <a:noFill/>
                      <a:ln>
                        <a:noFill/>
                      </a:ln>
                      <a:extLst/>
                    </p:spPr>
                  </p:pic>
                </p:oleObj>
              </mc:Fallback>
            </mc:AlternateContent>
          </a:graphicData>
        </a:graphic>
      </p:graphicFrame>
      <p:sp>
        <p:nvSpPr>
          <p:cNvPr id="29" name="TextBox 28"/>
          <p:cNvSpPr txBox="1"/>
          <p:nvPr/>
        </p:nvSpPr>
        <p:spPr>
          <a:xfrm>
            <a:off x="390525" y="3705225"/>
            <a:ext cx="3962400" cy="277813"/>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a:latin typeface="+mn-lt"/>
                <a:cs typeface="+mn-cs"/>
              </a:rPr>
              <a:t>Net Charge-offs (NCOs) and NCOs to Average Loans</a:t>
            </a:r>
          </a:p>
        </p:txBody>
      </p:sp>
      <p:sp>
        <p:nvSpPr>
          <p:cNvPr id="30" name="TextBox 29"/>
          <p:cNvSpPr txBox="1"/>
          <p:nvPr/>
        </p:nvSpPr>
        <p:spPr>
          <a:xfrm>
            <a:off x="5029200" y="3705225"/>
            <a:ext cx="3810000" cy="277813"/>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a:latin typeface="+mn-lt"/>
                <a:cs typeface="+mn-cs"/>
              </a:rPr>
              <a:t>Allowance for Credit Losses (Allowance) to NPLs &amp; Loans</a:t>
            </a:r>
          </a:p>
        </p:txBody>
      </p:sp>
      <p:graphicFrame>
        <p:nvGraphicFramePr>
          <p:cNvPr id="12297" name="Content Placeholder 4"/>
          <p:cNvGraphicFramePr>
            <a:graphicFrameLocks/>
          </p:cNvGraphicFramePr>
          <p:nvPr>
            <p:extLst>
              <p:ext uri="{D42A27DB-BD31-4B8C-83A1-F6EECF244321}">
                <p14:modId xmlns:p14="http://schemas.microsoft.com/office/powerpoint/2010/main" val="2980936857"/>
              </p:ext>
            </p:extLst>
          </p:nvPr>
        </p:nvGraphicFramePr>
        <p:xfrm>
          <a:off x="415925" y="3998913"/>
          <a:ext cx="3932238" cy="2520950"/>
        </p:xfrm>
        <a:graphic>
          <a:graphicData uri="http://schemas.openxmlformats.org/presentationml/2006/ole">
            <mc:AlternateContent xmlns:mc="http://schemas.openxmlformats.org/markup-compatibility/2006">
              <mc:Choice xmlns:v="urn:schemas-microsoft-com:vml" Requires="v">
                <p:oleObj spid="_x0000_s87423" name="Worksheet" r:id="rId8" imgW="3933808" imgH="2524048" progId="Excel.Sheet.8">
                  <p:embed/>
                </p:oleObj>
              </mc:Choice>
              <mc:Fallback>
                <p:oleObj name="Worksheet" r:id="rId8" imgW="3933808" imgH="2524048" progId="Excel.Sheet.8">
                  <p:embed/>
                  <p:pic>
                    <p:nvPicPr>
                      <p:cNvPr id="0" name=""/>
                      <p:cNvPicPr>
                        <a:picLocks noChangeArrowheads="1"/>
                      </p:cNvPicPr>
                      <p:nvPr/>
                    </p:nvPicPr>
                    <p:blipFill>
                      <a:blip r:embed="rId9"/>
                      <a:srcRect/>
                      <a:stretch>
                        <a:fillRect/>
                      </a:stretch>
                    </p:blipFill>
                    <p:spPr bwMode="auto">
                      <a:xfrm>
                        <a:off x="415925" y="3998913"/>
                        <a:ext cx="393223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8" name="Content Placeholder 5"/>
          <p:cNvGraphicFramePr>
            <a:graphicFrameLocks noGrp="1"/>
          </p:cNvGraphicFramePr>
          <p:nvPr>
            <p:ph idx="1"/>
            <p:extLst>
              <p:ext uri="{D42A27DB-BD31-4B8C-83A1-F6EECF244321}">
                <p14:modId xmlns:p14="http://schemas.microsoft.com/office/powerpoint/2010/main" val="478018171"/>
              </p:ext>
            </p:extLst>
          </p:nvPr>
        </p:nvGraphicFramePr>
        <p:xfrm>
          <a:off x="457200" y="1382713"/>
          <a:ext cx="3825875" cy="2212975"/>
        </p:xfrm>
        <a:graphic>
          <a:graphicData uri="http://schemas.openxmlformats.org/presentationml/2006/ole">
            <mc:AlternateContent xmlns:mc="http://schemas.openxmlformats.org/markup-compatibility/2006">
              <mc:Choice xmlns:v="urn:schemas-microsoft-com:vml" Requires="v">
                <p:oleObj spid="_x0000_s87424" name="Worksheet" r:id="rId11" imgW="4067057" imgH="2352752" progId="Excel.Sheet.8">
                  <p:embed/>
                </p:oleObj>
              </mc:Choice>
              <mc:Fallback>
                <p:oleObj name="Worksheet" r:id="rId11" imgW="4067057" imgH="2352752" progId="Excel.Sheet.8">
                  <p:embed/>
                  <p:pic>
                    <p:nvPicPr>
                      <p:cNvPr id="0" name=""/>
                      <p:cNvPicPr>
                        <a:picLocks noGrp="1" noChangeArrowheads="1"/>
                      </p:cNvPicPr>
                      <p:nvPr/>
                    </p:nvPicPr>
                    <p:blipFill>
                      <a:blip r:embed="rId12"/>
                      <a:srcRect/>
                      <a:stretch>
                        <a:fillRect/>
                      </a:stretch>
                    </p:blipFill>
                    <p:spPr bwMode="auto">
                      <a:xfrm>
                        <a:off x="457200" y="1382713"/>
                        <a:ext cx="382587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9" name="Content Placeholder 4"/>
          <p:cNvGraphicFramePr>
            <a:graphicFrameLocks/>
          </p:cNvGraphicFramePr>
          <p:nvPr>
            <p:extLst>
              <p:ext uri="{D42A27DB-BD31-4B8C-83A1-F6EECF244321}">
                <p14:modId xmlns:p14="http://schemas.microsoft.com/office/powerpoint/2010/main" val="2104346751"/>
              </p:ext>
            </p:extLst>
          </p:nvPr>
        </p:nvGraphicFramePr>
        <p:xfrm>
          <a:off x="4979988" y="1370013"/>
          <a:ext cx="3910012" cy="2330450"/>
        </p:xfrm>
        <a:graphic>
          <a:graphicData uri="http://schemas.openxmlformats.org/presentationml/2006/ole">
            <mc:AlternateContent xmlns:mc="http://schemas.openxmlformats.org/markup-compatibility/2006">
              <mc:Choice xmlns:v="urn:schemas-microsoft-com:vml" Requires="v">
                <p:oleObj spid="_x0000_s87425" name="Worksheet" r:id="rId14" imgW="3905216" imgH="2333569" progId="Excel.Sheet.8">
                  <p:embed/>
                </p:oleObj>
              </mc:Choice>
              <mc:Fallback>
                <p:oleObj name="Worksheet" r:id="rId14" imgW="3905216" imgH="2333569" progId="Excel.Sheet.8">
                  <p:embed/>
                  <p:pic>
                    <p:nvPicPr>
                      <p:cNvPr id="0" name=""/>
                      <p:cNvPicPr>
                        <a:picLocks noChangeArrowheads="1"/>
                      </p:cNvPicPr>
                      <p:nvPr/>
                    </p:nvPicPr>
                    <p:blipFill>
                      <a:blip r:embed="rId15"/>
                      <a:srcRect/>
                      <a:stretch>
                        <a:fillRect/>
                      </a:stretch>
                    </p:blipFill>
                    <p:spPr bwMode="auto">
                      <a:xfrm>
                        <a:off x="4979988" y="1370013"/>
                        <a:ext cx="391001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52571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7315200" cy="609600"/>
          </a:xfrm>
        </p:spPr>
        <p:txBody>
          <a:bodyPr rtlCol="0">
            <a:noAutofit/>
          </a:bodyPr>
          <a:lstStyle/>
          <a:p>
            <a:pPr eaLnBrk="1" fontAlgn="auto" hangingPunct="1">
              <a:spcAft>
                <a:spcPts val="0"/>
              </a:spcAft>
              <a:defRPr/>
            </a:pPr>
            <a:r>
              <a:rPr lang="en-US" sz="2300" b="1" dirty="0"/>
              <a:t>NON-INTEREST </a:t>
            </a:r>
            <a:r>
              <a:rPr lang="en-US" sz="2300" b="1" dirty="0" smtClean="0"/>
              <a:t>INCOME – quarterly comparison</a:t>
            </a:r>
            <a:r>
              <a:rPr lang="en-US" sz="2300" b="1" dirty="0"/>
              <a:t/>
            </a:r>
            <a:br>
              <a:rPr lang="en-US" sz="2300" b="1" dirty="0"/>
            </a:br>
            <a:r>
              <a:rPr lang="en-US" sz="1200" b="1" dirty="0"/>
              <a:t>($ in </a:t>
            </a:r>
            <a:r>
              <a:rPr lang="en-US" sz="1200" b="1" dirty="0" smtClean="0"/>
              <a:t>Millions) </a:t>
            </a:r>
            <a:endParaRPr lang="en-US" sz="1200" b="1" dirty="0"/>
          </a:p>
        </p:txBody>
      </p:sp>
      <p:sp>
        <p:nvSpPr>
          <p:cNvPr id="9" name="TextBox 8"/>
          <p:cNvSpPr txBox="1"/>
          <p:nvPr/>
        </p:nvSpPr>
        <p:spPr>
          <a:xfrm>
            <a:off x="152400" y="914400"/>
            <a:ext cx="3733800" cy="276225"/>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smtClean="0">
                <a:latin typeface="+mn-lt"/>
                <a:cs typeface="+mn-cs"/>
              </a:rPr>
              <a:t>Non-Interest </a:t>
            </a:r>
            <a:r>
              <a:rPr lang="en-US" sz="1200" b="1" dirty="0">
                <a:latin typeface="+mn-lt"/>
                <a:cs typeface="+mn-cs"/>
              </a:rPr>
              <a:t>Income, Excluding Securities Gains</a:t>
            </a:r>
          </a:p>
        </p:txBody>
      </p:sp>
      <p:sp>
        <p:nvSpPr>
          <p:cNvPr id="15365" name="Rectangle 1"/>
          <p:cNvSpPr>
            <a:spLocks noChangeArrowheads="1"/>
          </p:cNvSpPr>
          <p:nvPr/>
        </p:nvSpPr>
        <p:spPr bwMode="auto">
          <a:xfrm>
            <a:off x="6762750" y="2514600"/>
            <a:ext cx="571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eaLnBrk="1" hangingPunct="1">
              <a:spcBef>
                <a:spcPct val="0"/>
              </a:spcBef>
              <a:buFontTx/>
              <a:buNone/>
            </a:pPr>
            <a:r>
              <a:rPr lang="en-US" altLang="en-US" sz="800" b="1" dirty="0">
                <a:solidFill>
                  <a:schemeClr val="bg1"/>
                </a:solidFill>
              </a:rPr>
              <a:t>~ $730 million</a:t>
            </a:r>
            <a:endParaRPr lang="en-US" altLang="en-US" sz="800" dirty="0"/>
          </a:p>
        </p:txBody>
      </p:sp>
      <p:sp>
        <p:nvSpPr>
          <p:cNvPr id="15366" name="Rectangle 10"/>
          <p:cNvSpPr>
            <a:spLocks noChangeArrowheads="1"/>
          </p:cNvSpPr>
          <p:nvPr/>
        </p:nvSpPr>
        <p:spPr bwMode="auto">
          <a:xfrm>
            <a:off x="7848600" y="2971800"/>
            <a:ext cx="571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eaLnBrk="1" hangingPunct="1">
              <a:spcBef>
                <a:spcPct val="0"/>
              </a:spcBef>
              <a:buFontTx/>
              <a:buNone/>
            </a:pPr>
            <a:r>
              <a:rPr lang="en-US" altLang="en-US" sz="800" b="1" dirty="0">
                <a:solidFill>
                  <a:schemeClr val="bg1"/>
                </a:solidFill>
              </a:rPr>
              <a:t>~ $610 million</a:t>
            </a:r>
            <a:endParaRPr lang="en-US" altLang="en-US" sz="800" dirty="0"/>
          </a:p>
        </p:txBody>
      </p:sp>
      <p:graphicFrame>
        <p:nvGraphicFramePr>
          <p:cNvPr id="15367" name="Content Placeholder 4"/>
          <p:cNvGraphicFramePr>
            <a:graphicFrameLocks noGrp="1"/>
          </p:cNvGraphicFramePr>
          <p:nvPr>
            <p:ph idx="1"/>
            <p:extLst>
              <p:ext uri="{D42A27DB-BD31-4B8C-83A1-F6EECF244321}">
                <p14:modId xmlns:p14="http://schemas.microsoft.com/office/powerpoint/2010/main" val="1954956137"/>
              </p:ext>
            </p:extLst>
          </p:nvPr>
        </p:nvGraphicFramePr>
        <p:xfrm>
          <a:off x="338137" y="1302543"/>
          <a:ext cx="3506788" cy="4452938"/>
        </p:xfrm>
        <a:graphic>
          <a:graphicData uri="http://schemas.openxmlformats.org/presentationml/2006/ole">
            <mc:AlternateContent xmlns:mc="http://schemas.openxmlformats.org/markup-compatibility/2006">
              <mc:Choice xmlns:v="urn:schemas-microsoft-com:vml" Requires="v">
                <p:oleObj spid="_x0000_s80432" name="Worksheet" r:id="rId5" imgW="3971841" imgH="5076735" progId="Excel.Sheet.8">
                  <p:embed/>
                </p:oleObj>
              </mc:Choice>
              <mc:Fallback>
                <p:oleObj name="Worksheet" r:id="rId5" imgW="3971841" imgH="5076735" progId="Excel.Sheet.8">
                  <p:embed/>
                  <p:pic>
                    <p:nvPicPr>
                      <p:cNvPr id="0" name=""/>
                      <p:cNvPicPr>
                        <a:picLocks noGrp="1" noChangeArrowheads="1"/>
                      </p:cNvPicPr>
                      <p:nvPr/>
                    </p:nvPicPr>
                    <p:blipFill>
                      <a:blip r:embed="rId6"/>
                      <a:srcRect/>
                      <a:stretch>
                        <a:fillRect/>
                      </a:stretch>
                    </p:blipFill>
                    <p:spPr bwMode="auto">
                      <a:xfrm>
                        <a:off x="338137" y="1302543"/>
                        <a:ext cx="3506788" cy="4452938"/>
                      </a:xfrm>
                      <a:prstGeom prst="rect">
                        <a:avLst/>
                      </a:prstGeom>
                      <a:noFill/>
                      <a:ln>
                        <a:noFill/>
                      </a:ln>
                      <a:extLst/>
                    </p:spPr>
                  </p:pic>
                </p:oleObj>
              </mc:Fallback>
            </mc:AlternateContent>
          </a:graphicData>
        </a:graphic>
      </p:graphicFrame>
      <p:sp>
        <p:nvSpPr>
          <p:cNvPr id="16" name="TextBox 15"/>
          <p:cNvSpPr txBox="1"/>
          <p:nvPr/>
        </p:nvSpPr>
        <p:spPr>
          <a:xfrm>
            <a:off x="4800600" y="914400"/>
            <a:ext cx="4114800" cy="277812"/>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a:latin typeface="+mn-lt"/>
                <a:cs typeface="+mn-cs"/>
              </a:rPr>
              <a:t>Mortgage Banking Income &amp; Spreads</a:t>
            </a:r>
          </a:p>
        </p:txBody>
      </p:sp>
      <p:sp>
        <p:nvSpPr>
          <p:cNvPr id="17" name="TextBox 16"/>
          <p:cNvSpPr txBox="1"/>
          <p:nvPr/>
        </p:nvSpPr>
        <p:spPr>
          <a:xfrm>
            <a:off x="4800600" y="3612238"/>
            <a:ext cx="4114800" cy="276225"/>
          </a:xfrm>
          <a:prstGeom prst="rect">
            <a:avLst/>
          </a:prstGeom>
          <a:solidFill>
            <a:schemeClr val="accent1">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1200" b="1" dirty="0">
                <a:latin typeface="+mn-lt"/>
                <a:cs typeface="+mn-cs"/>
              </a:rPr>
              <a:t>Other </a:t>
            </a:r>
            <a:r>
              <a:rPr lang="en-US" sz="1200" b="1" dirty="0" smtClean="0">
                <a:latin typeface="+mn-lt"/>
                <a:cs typeface="+mn-cs"/>
              </a:rPr>
              <a:t>Non-Interest </a:t>
            </a:r>
            <a:r>
              <a:rPr lang="en-US" sz="1200" b="1" dirty="0">
                <a:latin typeface="+mn-lt"/>
                <a:cs typeface="+mn-cs"/>
              </a:rPr>
              <a:t>Income</a:t>
            </a:r>
          </a:p>
        </p:txBody>
      </p:sp>
      <p:sp>
        <p:nvSpPr>
          <p:cNvPr id="18" name="Right Arrow 17"/>
          <p:cNvSpPr/>
          <p:nvPr/>
        </p:nvSpPr>
        <p:spPr>
          <a:xfrm>
            <a:off x="3429000" y="2128838"/>
            <a:ext cx="914400" cy="2362200"/>
          </a:xfrm>
          <a:prstGeom prs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15371" name="Chart 19"/>
          <p:cNvGraphicFramePr>
            <a:graphicFrameLocks/>
          </p:cNvGraphicFramePr>
          <p:nvPr>
            <p:extLst>
              <p:ext uri="{D42A27DB-BD31-4B8C-83A1-F6EECF244321}">
                <p14:modId xmlns:p14="http://schemas.microsoft.com/office/powerpoint/2010/main" val="1600670770"/>
              </p:ext>
            </p:extLst>
          </p:nvPr>
        </p:nvGraphicFramePr>
        <p:xfrm>
          <a:off x="4351338" y="1281113"/>
          <a:ext cx="4489450" cy="2295525"/>
        </p:xfrm>
        <a:graphic>
          <a:graphicData uri="http://schemas.openxmlformats.org/presentationml/2006/ole">
            <mc:AlternateContent xmlns:mc="http://schemas.openxmlformats.org/markup-compatibility/2006">
              <mc:Choice xmlns:v="urn:schemas-microsoft-com:vml" Requires="v">
                <p:oleObj spid="_x0000_s80433" name="Worksheet" r:id="rId8" imgW="5267376" imgH="2295473" progId="Excel.Sheet.8">
                  <p:embed/>
                </p:oleObj>
              </mc:Choice>
              <mc:Fallback>
                <p:oleObj name="Worksheet" r:id="rId8" imgW="5267376" imgH="2295473" progId="Excel.Sheet.8">
                  <p:embed/>
                  <p:pic>
                    <p:nvPicPr>
                      <p:cNvPr id="0" name=""/>
                      <p:cNvPicPr>
                        <a:picLocks noChangeArrowheads="1"/>
                      </p:cNvPicPr>
                      <p:nvPr/>
                    </p:nvPicPr>
                    <p:blipFill>
                      <a:blip r:embed="rId9"/>
                      <a:srcRect/>
                      <a:stretch>
                        <a:fillRect/>
                      </a:stretch>
                    </p:blipFill>
                    <p:spPr bwMode="auto">
                      <a:xfrm>
                        <a:off x="4351338" y="1281113"/>
                        <a:ext cx="4489450" cy="2295525"/>
                      </a:xfrm>
                      <a:prstGeom prst="rect">
                        <a:avLst/>
                      </a:prstGeom>
                      <a:noFill/>
                      <a:ln>
                        <a:noFill/>
                      </a:ln>
                      <a:extLst/>
                    </p:spPr>
                  </p:pic>
                </p:oleObj>
              </mc:Fallback>
            </mc:AlternateContent>
          </a:graphicData>
        </a:graphic>
      </p:graphicFrame>
      <p:graphicFrame>
        <p:nvGraphicFramePr>
          <p:cNvPr id="15372" name="Chart 12"/>
          <p:cNvGraphicFramePr>
            <a:graphicFrameLocks/>
          </p:cNvGraphicFramePr>
          <p:nvPr>
            <p:extLst>
              <p:ext uri="{D42A27DB-BD31-4B8C-83A1-F6EECF244321}">
                <p14:modId xmlns:p14="http://schemas.microsoft.com/office/powerpoint/2010/main" val="2157594450"/>
              </p:ext>
            </p:extLst>
          </p:nvPr>
        </p:nvGraphicFramePr>
        <p:xfrm>
          <a:off x="4302125" y="3887788"/>
          <a:ext cx="4613275" cy="2511425"/>
        </p:xfrm>
        <a:graphic>
          <a:graphicData uri="http://schemas.openxmlformats.org/presentationml/2006/ole">
            <mc:AlternateContent xmlns:mc="http://schemas.openxmlformats.org/markup-compatibility/2006">
              <mc:Choice xmlns:v="urn:schemas-microsoft-com:vml" Requires="v">
                <p:oleObj spid="_x0000_s80434" name="Worksheet" r:id="rId11" imgW="4743551" imgH="2771806" progId="Excel.Sheet.8">
                  <p:embed/>
                </p:oleObj>
              </mc:Choice>
              <mc:Fallback>
                <p:oleObj name="Worksheet" r:id="rId11" imgW="4743551" imgH="2771806" progId="Excel.Sheet.8">
                  <p:embed/>
                  <p:pic>
                    <p:nvPicPr>
                      <p:cNvPr id="0" name=""/>
                      <p:cNvPicPr>
                        <a:picLocks noChangeArrowheads="1"/>
                      </p:cNvPicPr>
                      <p:nvPr/>
                    </p:nvPicPr>
                    <p:blipFill>
                      <a:blip r:embed="rId12"/>
                      <a:srcRect/>
                      <a:stretch>
                        <a:fillRect/>
                      </a:stretch>
                    </p:blipFill>
                    <p:spPr bwMode="auto">
                      <a:xfrm>
                        <a:off x="4302125" y="3887788"/>
                        <a:ext cx="4613275"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3" name="TextBox 18"/>
          <p:cNvSpPr txBox="1">
            <a:spLocks noChangeArrowheads="1"/>
          </p:cNvSpPr>
          <p:nvPr/>
        </p:nvSpPr>
        <p:spPr bwMode="auto">
          <a:xfrm>
            <a:off x="138065" y="5867400"/>
            <a:ext cx="445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Font typeface="Arial" charset="0"/>
              <a:buChar char="•"/>
              <a:defRPr sz="2400">
                <a:solidFill>
                  <a:schemeClr val="tx1"/>
                </a:solidFill>
                <a:latin typeface="Calibri" pitchFamily="34" charset="0"/>
              </a:defRPr>
            </a:lvl1pPr>
            <a:lvl2pPr marL="742950" indent="-285750">
              <a:spcBef>
                <a:spcPct val="20000"/>
              </a:spcBef>
              <a:buFont typeface="Arial" charset="0"/>
              <a:buChar char="–"/>
              <a:defRPr sz="2000">
                <a:solidFill>
                  <a:schemeClr val="tx1"/>
                </a:solidFill>
                <a:latin typeface="Calibri" pitchFamily="34" charset="0"/>
              </a:defRPr>
            </a:lvl2pPr>
            <a:lvl3pPr marL="1143000" indent="-228600">
              <a:spcBef>
                <a:spcPct val="20000"/>
              </a:spcBef>
              <a:buFont typeface="Arial" charset="0"/>
              <a:buChar char="•"/>
              <a:defRPr>
                <a:solidFill>
                  <a:schemeClr val="tx1"/>
                </a:solidFill>
                <a:latin typeface="Calibri" pitchFamily="34" charset="0"/>
              </a:defRPr>
            </a:lvl3pPr>
            <a:lvl4pPr marL="1600200" indent="-228600">
              <a:spcBef>
                <a:spcPct val="20000"/>
              </a:spcBef>
              <a:buFont typeface="Arial" charset="0"/>
              <a:buChar char="–"/>
              <a:defRPr sz="1600">
                <a:solidFill>
                  <a:schemeClr val="tx1"/>
                </a:solidFill>
                <a:latin typeface="Calibri" pitchFamily="34" charset="0"/>
              </a:defRPr>
            </a:lvl4pPr>
            <a:lvl5pPr marL="2057400" indent="-228600">
              <a:spcBef>
                <a:spcPct val="20000"/>
              </a:spcBef>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defRPr>
            </a:lvl9pPr>
          </a:lstStyle>
          <a:p>
            <a:pPr algn="just" eaLnBrk="1" hangingPunct="1">
              <a:spcBef>
                <a:spcPct val="0"/>
              </a:spcBef>
              <a:buFontTx/>
              <a:buAutoNum type="arabicParenBoth"/>
            </a:pPr>
            <a:r>
              <a:rPr lang="en-US" altLang="en-US" sz="800" i="1" dirty="0"/>
              <a:t>Represents Gains on Sales divided by </a:t>
            </a:r>
            <a:r>
              <a:rPr lang="en-US" altLang="en-US" sz="800" i="1" dirty="0" smtClean="0"/>
              <a:t>total new </a:t>
            </a:r>
            <a:r>
              <a:rPr lang="en-US" altLang="en-US" sz="800" i="1" dirty="0"/>
              <a:t>commitments to originate residential mortgage loans for customers</a:t>
            </a:r>
            <a:r>
              <a:rPr lang="en-US" altLang="en-US" sz="800" i="1" dirty="0" smtClean="0"/>
              <a:t>.</a:t>
            </a:r>
          </a:p>
        </p:txBody>
      </p:sp>
      <p:sp>
        <p:nvSpPr>
          <p:cNvPr id="2" name="Slide Number Placeholder 1"/>
          <p:cNvSpPr>
            <a:spLocks noGrp="1"/>
          </p:cNvSpPr>
          <p:nvPr>
            <p:ph type="sldNum" sz="quarter" idx="12"/>
          </p:nvPr>
        </p:nvSpPr>
        <p:spPr/>
        <p:txBody>
          <a:bodyPr/>
          <a:lstStyle/>
          <a:p>
            <a:pPr>
              <a:defRPr/>
            </a:pPr>
            <a:fld id="{4C2628EB-D3C7-4076-A073-0D288A66FF63}" type="slidenum">
              <a:rPr lang="en-US" altLang="en-US" smtClean="0"/>
              <a:pPr>
                <a:defRPr/>
              </a:pPr>
              <a:t>9</a:t>
            </a:fld>
            <a:endParaRPr lang="en-US" altLang="en-US" dirty="0"/>
          </a:p>
        </p:txBody>
      </p:sp>
    </p:spTree>
    <p:extLst>
      <p:ext uri="{BB962C8B-B14F-4D97-AF65-F5344CB8AC3E}">
        <p14:creationId xmlns:p14="http://schemas.microsoft.com/office/powerpoint/2010/main" val="3145668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flevy.com</Template>
  <TotalTime>0</TotalTime>
  <Words>2307</Words>
  <Application>Microsoft Office PowerPoint</Application>
  <PresentationFormat>Letter Paper (8.5x11 in)</PresentationFormat>
  <Paragraphs>179</Paragraphs>
  <Slides>16</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9" baseType="lpstr">
      <vt:lpstr>MS PGothic</vt:lpstr>
      <vt:lpstr>Aharoni</vt:lpstr>
      <vt:lpstr>Arial</vt:lpstr>
      <vt:lpstr>Calibri</vt:lpstr>
      <vt:lpstr>Eras Demi ITC</vt:lpstr>
      <vt:lpstr>Euphemia</vt:lpstr>
      <vt:lpstr>Franklin Gothic Medium Cond</vt:lpstr>
      <vt:lpstr>Times New Roman</vt:lpstr>
      <vt:lpstr>Verdana</vt:lpstr>
      <vt:lpstr>Wingdings</vt:lpstr>
      <vt:lpstr>Office Theme</vt:lpstr>
      <vt:lpstr>Worksheet</vt:lpstr>
      <vt:lpstr>Microsoft Excel Chart</vt:lpstr>
      <vt:lpstr>2018 and fourth Quarter Results NASDAQ: fult</vt:lpstr>
      <vt:lpstr>Forward-Looking Statements</vt:lpstr>
      <vt:lpstr>2018 Highlights</vt:lpstr>
      <vt:lpstr>FOURTH QUARTER RESULTS</vt:lpstr>
      <vt:lpstr>Income statement summary – Year To Date</vt:lpstr>
      <vt:lpstr>Income statement summary – quarter to date</vt:lpstr>
      <vt:lpstr>Net Interest Income AND Margin</vt:lpstr>
      <vt:lpstr>Asset Quality – Annual comparison ($ in MILLIONS)</vt:lpstr>
      <vt:lpstr>NON-INTEREST INCOME – quarterly comparison ($ in Millions) </vt:lpstr>
      <vt:lpstr>NON-INTEREST EXPENSES – quarterly comparison ($ in Millions)</vt:lpstr>
      <vt:lpstr>PROFITABILITY &amp; CAPITAL – Annual Comparison</vt:lpstr>
      <vt:lpstr>2019 Outlook</vt:lpstr>
      <vt:lpstr>Non-GAAP Reconciliation</vt:lpstr>
      <vt:lpstr>Non-GAAP Reconciliation (continued)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Analyze walk through each one of these components markets customer segments products core competencies identify growth opportunities</dc:title>
  <dc:creator>flevy.com</dc:creator>
  <cp:lastModifiedBy>Rebecca Bishop</cp:lastModifiedBy>
  <cp:revision>1983</cp:revision>
  <cp:lastPrinted>2019-01-14T19:43:20Z</cp:lastPrinted>
  <dcterms:created xsi:type="dcterms:W3CDTF">2014-05-16T15:08:27Z</dcterms:created>
  <dcterms:modified xsi:type="dcterms:W3CDTF">2019-01-15T17:28:09Z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