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 id="2147483705" r:id="rId2"/>
  </p:sldMasterIdLst>
  <p:notesMasterIdLst>
    <p:notesMasterId r:id="rId12"/>
  </p:notesMasterIdLst>
  <p:sldIdLst>
    <p:sldId id="262" r:id="rId3"/>
    <p:sldId id="261" r:id="rId4"/>
    <p:sldId id="265" r:id="rId5"/>
    <p:sldId id="273" r:id="rId6"/>
    <p:sldId id="274" r:id="rId7"/>
    <p:sldId id="275" r:id="rId8"/>
    <p:sldId id="276" r:id="rId9"/>
    <p:sldId id="277" r:id="rId10"/>
    <p:sldId id="278" r:id="rId1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60" userDrawn="1">
          <p15:clr>
            <a:srgbClr val="A4A3A4"/>
          </p15:clr>
        </p15:guide>
        <p15:guide id="2" pos="55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A1"/>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74" autoAdjust="0"/>
    <p:restoredTop sz="94631"/>
  </p:normalViewPr>
  <p:slideViewPr>
    <p:cSldViewPr snapToGrid="0" snapToObjects="1">
      <p:cViewPr varScale="1">
        <p:scale>
          <a:sx n="101" d="100"/>
          <a:sy n="101" d="100"/>
        </p:scale>
        <p:origin x="786" y="48"/>
      </p:cViewPr>
      <p:guideLst>
        <p:guide orient="horz" pos="3960"/>
        <p:guide pos="55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438393117526972E-2"/>
          <c:y val="3.0690936929194217E-2"/>
          <c:w val="0.90232891027510453"/>
          <c:h val="0.78206825818063475"/>
        </c:manualLayout>
      </c:layout>
      <c:lineChart>
        <c:grouping val="standard"/>
        <c:varyColors val="0"/>
        <c:ser>
          <c:idx val="0"/>
          <c:order val="0"/>
          <c:tx>
            <c:strRef>
              <c:f>Sheet1!$B$1</c:f>
              <c:strCache>
                <c:ptCount val="1"/>
                <c:pt idx="0">
                  <c:v>Machine Clothing</c:v>
                </c:pt>
              </c:strCache>
            </c:strRef>
          </c:tx>
          <c:spPr>
            <a:ln w="28575" cap="rnd">
              <a:solidFill>
                <a:srgbClr val="FF9900"/>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Q1 2017</c:v>
                </c:pt>
                <c:pt idx="1">
                  <c:v>Q2 2017</c:v>
                </c:pt>
                <c:pt idx="2">
                  <c:v>Q3 2017</c:v>
                </c:pt>
                <c:pt idx="3">
                  <c:v>Q4 2017</c:v>
                </c:pt>
                <c:pt idx="4">
                  <c:v>Q1 2018*</c:v>
                </c:pt>
                <c:pt idx="5">
                  <c:v>Q2 2018*</c:v>
                </c:pt>
                <c:pt idx="6">
                  <c:v>Q3 2018*</c:v>
                </c:pt>
                <c:pt idx="7">
                  <c:v>Q4 2018</c:v>
                </c:pt>
              </c:strCache>
            </c:strRef>
          </c:cat>
          <c:val>
            <c:numRef>
              <c:f>Sheet1!$B$2:$B$9</c:f>
              <c:numCache>
                <c:formatCode>General</c:formatCode>
                <c:ptCount val="8"/>
                <c:pt idx="0">
                  <c:v>0.48499999999999999</c:v>
                </c:pt>
                <c:pt idx="1">
                  <c:v>0.48299999999999998</c:v>
                </c:pt>
                <c:pt idx="2">
                  <c:v>0.48499999999999999</c:v>
                </c:pt>
                <c:pt idx="3">
                  <c:v>0.45</c:v>
                </c:pt>
                <c:pt idx="4">
                  <c:v>0.46800000000000003</c:v>
                </c:pt>
                <c:pt idx="5">
                  <c:v>0.48899999999999999</c:v>
                </c:pt>
                <c:pt idx="6">
                  <c:v>0.5</c:v>
                </c:pt>
                <c:pt idx="7">
                  <c:v>0.48599999999999999</c:v>
                </c:pt>
              </c:numCache>
            </c:numRef>
          </c:val>
          <c:smooth val="0"/>
          <c:extLst>
            <c:ext xmlns:c16="http://schemas.microsoft.com/office/drawing/2014/chart" uri="{C3380CC4-5D6E-409C-BE32-E72D297353CC}">
              <c16:uniqueId val="{00000000-A42A-4A27-8876-23CF3113C35C}"/>
            </c:ext>
          </c:extLst>
        </c:ser>
        <c:ser>
          <c:idx val="1"/>
          <c:order val="1"/>
          <c:tx>
            <c:strRef>
              <c:f>Sheet1!$C$1</c:f>
              <c:strCache>
                <c:ptCount val="1"/>
                <c:pt idx="0">
                  <c:v>Total Company</c:v>
                </c:pt>
              </c:strCache>
            </c:strRef>
          </c:tx>
          <c:spPr>
            <a:ln w="28575" cap="rnd">
              <a:solidFill>
                <a:srgbClr val="0070C0"/>
              </a:solidFill>
              <a:prstDash val="solid"/>
              <a:round/>
            </a:ln>
            <a:effectLst/>
          </c:spPr>
          <c:marker>
            <c:symbol val="none"/>
          </c:marker>
          <c:dLbls>
            <c:dLbl>
              <c:idx val="1"/>
              <c:layout>
                <c:manualLayout>
                  <c:x val="-4.0419096918440749E-2"/>
                  <c:y val="-6.52844090405758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2A-4A27-8876-23CF3113C35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Q1 2017</c:v>
                </c:pt>
                <c:pt idx="1">
                  <c:v>Q2 2017</c:v>
                </c:pt>
                <c:pt idx="2">
                  <c:v>Q3 2017</c:v>
                </c:pt>
                <c:pt idx="3">
                  <c:v>Q4 2017</c:v>
                </c:pt>
                <c:pt idx="4">
                  <c:v>Q1 2018*</c:v>
                </c:pt>
                <c:pt idx="5">
                  <c:v>Q2 2018*</c:v>
                </c:pt>
                <c:pt idx="6">
                  <c:v>Q3 2018*</c:v>
                </c:pt>
                <c:pt idx="7">
                  <c:v>Q4 2018</c:v>
                </c:pt>
              </c:strCache>
            </c:strRef>
          </c:cat>
          <c:val>
            <c:numRef>
              <c:f>Sheet1!$C$2:$C$9</c:f>
              <c:numCache>
                <c:formatCode>General</c:formatCode>
                <c:ptCount val="8"/>
                <c:pt idx="0">
                  <c:v>0.38200000000000001</c:v>
                </c:pt>
                <c:pt idx="1">
                  <c:v>0.29299999999999998</c:v>
                </c:pt>
                <c:pt idx="2">
                  <c:v>0.35799999999999998</c:v>
                </c:pt>
                <c:pt idx="3">
                  <c:v>0.34200000000000003</c:v>
                </c:pt>
                <c:pt idx="4">
                  <c:v>0.34799999999999998</c:v>
                </c:pt>
                <c:pt idx="5">
                  <c:v>0.35899999999999999</c:v>
                </c:pt>
                <c:pt idx="6">
                  <c:v>0.36699999999999999</c:v>
                </c:pt>
                <c:pt idx="7">
                  <c:v>0.34899999999999998</c:v>
                </c:pt>
              </c:numCache>
            </c:numRef>
          </c:val>
          <c:smooth val="0"/>
          <c:extLst>
            <c:ext xmlns:c16="http://schemas.microsoft.com/office/drawing/2014/chart" uri="{C3380CC4-5D6E-409C-BE32-E72D297353CC}">
              <c16:uniqueId val="{00000002-A42A-4A27-8876-23CF3113C35C}"/>
            </c:ext>
          </c:extLst>
        </c:ser>
        <c:dLbls>
          <c:dLblPos val="t"/>
          <c:showLegendKey val="0"/>
          <c:showVal val="1"/>
          <c:showCatName val="0"/>
          <c:showSerName val="0"/>
          <c:showPercent val="0"/>
          <c:showBubbleSize val="0"/>
        </c:dLbls>
        <c:smooth val="0"/>
        <c:axId val="632355504"/>
        <c:axId val="632357072"/>
      </c:lineChart>
      <c:catAx>
        <c:axId val="632355504"/>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32357072"/>
        <c:crosses val="autoZero"/>
        <c:auto val="1"/>
        <c:lblAlgn val="ctr"/>
        <c:lblOffset val="100"/>
        <c:noMultiLvlLbl val="0"/>
      </c:catAx>
      <c:valAx>
        <c:axId val="632357072"/>
        <c:scaling>
          <c:orientation val="minMax"/>
          <c:max val="0.55000000000000004"/>
          <c:min val="0.25"/>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32355504"/>
        <c:crosses val="autoZero"/>
        <c:crossBetween val="between"/>
      </c:valAx>
      <c:spPr>
        <a:noFill/>
        <a:ln w="25400">
          <a:noFill/>
        </a:ln>
        <a:effectLst/>
      </c:spPr>
    </c:plotArea>
    <c:legend>
      <c:legendPos val="b"/>
      <c:layout>
        <c:manualLayout>
          <c:xMode val="edge"/>
          <c:yMode val="edge"/>
          <c:x val="0.2406061047924565"/>
          <c:y val="0.93607463842816108"/>
          <c:w val="0.51878779041508705"/>
          <c:h val="6.392536157183886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10073144379896"/>
          <c:y val="0.11265671640270113"/>
          <c:w val="0.83659968956498831"/>
          <c:h val="0.6545043554377562"/>
        </c:manualLayout>
      </c:layout>
      <c:barChart>
        <c:barDir val="col"/>
        <c:grouping val="clustered"/>
        <c:varyColors val="0"/>
        <c:ser>
          <c:idx val="0"/>
          <c:order val="0"/>
          <c:tx>
            <c:strRef>
              <c:f>Sheet1!$B$1</c:f>
              <c:strCache>
                <c:ptCount val="1"/>
                <c:pt idx="0">
                  <c:v>Net Debt</c:v>
                </c:pt>
              </c:strCache>
            </c:strRef>
          </c:tx>
          <c:spPr>
            <a:solidFill>
              <a:srgbClr val="0053A1"/>
            </a:solidFill>
            <a:scene3d>
              <a:camera prst="orthographicFront"/>
              <a:lightRig rig="threePt" dir="t"/>
            </a:scene3d>
            <a:sp3d>
              <a:bevelT w="0" h="0"/>
            </a:sp3d>
          </c:spPr>
          <c:invertIfNegative val="0"/>
          <c:dLbls>
            <c:numFmt formatCode="&quot;$&quot;#,##0" sourceLinked="0"/>
            <c:spPr>
              <a:noFill/>
              <a:ln>
                <a:noFill/>
              </a:ln>
              <a:effectLst/>
            </c:spPr>
            <c:txPr>
              <a:bodyPr wrap="square" lIns="38100" tIns="19050" rIns="38100" bIns="19050" anchor="ctr">
                <a:spAutoFit/>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December 31, 2017</c:v>
                </c:pt>
                <c:pt idx="1">
                  <c:v>March 31, 2018</c:v>
                </c:pt>
                <c:pt idx="2">
                  <c:v>June 30, 2018</c:v>
                </c:pt>
                <c:pt idx="3">
                  <c:v>September 30, 2018</c:v>
                </c:pt>
                <c:pt idx="4">
                  <c:v>December 31, 2018</c:v>
                </c:pt>
              </c:strCache>
            </c:strRef>
          </c:cat>
          <c:val>
            <c:numRef>
              <c:f>Sheet1!$B$2:$B$6</c:f>
              <c:numCache>
                <c:formatCode>"$"#,##0.0_);[Red]\("$"#,##0.0\)</c:formatCode>
                <c:ptCount val="5"/>
                <c:pt idx="0">
                  <c:v>332454</c:v>
                </c:pt>
                <c:pt idx="1">
                  <c:v>369277</c:v>
                </c:pt>
                <c:pt idx="2">
                  <c:v>370312</c:v>
                </c:pt>
                <c:pt idx="3">
                  <c:v>369641</c:v>
                </c:pt>
                <c:pt idx="4">
                  <c:v>327176</c:v>
                </c:pt>
              </c:numCache>
            </c:numRef>
          </c:val>
          <c:extLst>
            <c:ext xmlns:c16="http://schemas.microsoft.com/office/drawing/2014/chart" uri="{C3380CC4-5D6E-409C-BE32-E72D297353CC}">
              <c16:uniqueId val="{00000000-2866-428D-B981-42CF3456E531}"/>
            </c:ext>
          </c:extLst>
        </c:ser>
        <c:ser>
          <c:idx val="1"/>
          <c:order val="1"/>
          <c:tx>
            <c:strRef>
              <c:f>Sheet1!$C$1</c:f>
              <c:strCache>
                <c:ptCount val="1"/>
                <c:pt idx="0">
                  <c:v>Total Debt</c:v>
                </c:pt>
              </c:strCache>
            </c:strRef>
          </c:tx>
          <c:spPr>
            <a:solidFill>
              <a:schemeClr val="accent5">
                <a:lumMod val="40000"/>
                <a:lumOff val="60000"/>
                <a:alpha val="60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December 31, 2017</c:v>
                </c:pt>
                <c:pt idx="1">
                  <c:v>March 31, 2018</c:v>
                </c:pt>
                <c:pt idx="2">
                  <c:v>June 30, 2018</c:v>
                </c:pt>
                <c:pt idx="3">
                  <c:v>September 30, 2018</c:v>
                </c:pt>
                <c:pt idx="4">
                  <c:v>December 31, 2018</c:v>
                </c:pt>
              </c:strCache>
            </c:strRef>
          </c:cat>
          <c:val>
            <c:numRef>
              <c:f>Sheet1!$C$2:$C$6</c:f>
              <c:numCache>
                <c:formatCode>"$"#,##0</c:formatCode>
                <c:ptCount val="5"/>
                <c:pt idx="0">
                  <c:v>516181</c:v>
                </c:pt>
                <c:pt idx="1">
                  <c:v>520703</c:v>
                </c:pt>
                <c:pt idx="2">
                  <c:v>525056</c:v>
                </c:pt>
                <c:pt idx="3">
                  <c:v>530234</c:v>
                </c:pt>
                <c:pt idx="4">
                  <c:v>524931</c:v>
                </c:pt>
              </c:numCache>
            </c:numRef>
          </c:val>
          <c:extLst>
            <c:ext xmlns:c16="http://schemas.microsoft.com/office/drawing/2014/chart" uri="{C3380CC4-5D6E-409C-BE32-E72D297353CC}">
              <c16:uniqueId val="{00000001-2866-428D-B981-42CF3456E531}"/>
            </c:ext>
          </c:extLst>
        </c:ser>
        <c:dLbls>
          <c:dLblPos val="outEnd"/>
          <c:showLegendKey val="0"/>
          <c:showVal val="1"/>
          <c:showCatName val="0"/>
          <c:showSerName val="0"/>
          <c:showPercent val="0"/>
          <c:showBubbleSize val="0"/>
        </c:dLbls>
        <c:gapWidth val="158"/>
        <c:axId val="632356680"/>
        <c:axId val="632354720"/>
      </c:barChart>
      <c:catAx>
        <c:axId val="632356680"/>
        <c:scaling>
          <c:orientation val="minMax"/>
        </c:scaling>
        <c:delete val="0"/>
        <c:axPos val="b"/>
        <c:numFmt formatCode="General" sourceLinked="0"/>
        <c:majorTickMark val="out"/>
        <c:minorTickMark val="none"/>
        <c:tickLblPos val="nextTo"/>
        <c:txPr>
          <a:bodyPr/>
          <a:lstStyle/>
          <a:p>
            <a:pPr>
              <a:defRPr sz="1400" b="0"/>
            </a:pPr>
            <a:endParaRPr lang="en-US"/>
          </a:p>
        </c:txPr>
        <c:crossAx val="632354720"/>
        <c:crosses val="autoZero"/>
        <c:auto val="1"/>
        <c:lblAlgn val="ctr"/>
        <c:lblOffset val="100"/>
        <c:noMultiLvlLbl val="0"/>
      </c:catAx>
      <c:valAx>
        <c:axId val="632354720"/>
        <c:scaling>
          <c:orientation val="minMax"/>
          <c:max val="600000"/>
          <c:min val="0"/>
        </c:scaling>
        <c:delete val="0"/>
        <c:axPos val="l"/>
        <c:majorGridlines>
          <c:spPr>
            <a:ln>
              <a:noFill/>
            </a:ln>
          </c:spPr>
        </c:majorGridlines>
        <c:numFmt formatCode="&quot;$&quot;#,##0_);[Red]\(&quot;$&quot;#,##0\)" sourceLinked="0"/>
        <c:majorTickMark val="out"/>
        <c:minorTickMark val="none"/>
        <c:tickLblPos val="nextTo"/>
        <c:txPr>
          <a:bodyPr/>
          <a:lstStyle/>
          <a:p>
            <a:pPr>
              <a:defRPr sz="1400" b="0"/>
            </a:pPr>
            <a:endParaRPr lang="en-US"/>
          </a:p>
        </c:txPr>
        <c:crossAx val="632356680"/>
        <c:crosses val="autoZero"/>
        <c:crossBetween val="between"/>
        <c:majorUnit val="100000"/>
        <c:minorUnit val="10000"/>
      </c:valAx>
    </c:plotArea>
    <c:legend>
      <c:legendPos val="b"/>
      <c:layout>
        <c:manualLayout>
          <c:xMode val="edge"/>
          <c:yMode val="edge"/>
          <c:x val="0.38182183732060337"/>
          <c:y val="0.93288505591044113"/>
          <c:w val="0.23635632535879331"/>
          <c:h val="6.3804860401781613E-2"/>
        </c:manualLayout>
      </c:layout>
      <c:overlay val="0"/>
      <c:spPr>
        <a:ln>
          <a:solidFill>
            <a:srgbClr val="002060"/>
          </a:solidFill>
        </a:ln>
      </c:spPr>
    </c:legend>
    <c:plotVisOnly val="1"/>
    <c:dispBlanksAs val="gap"/>
    <c:showDLblsOverMax val="0"/>
  </c:chart>
  <c:txPr>
    <a:bodyPr/>
    <a:lstStyle/>
    <a:p>
      <a:pPr>
        <a:defRPr sz="1200" b="1"/>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7072"/>
          </a:xfrm>
          <a:prstGeom prst="rect">
            <a:avLst/>
          </a:prstGeom>
        </p:spPr>
        <p:txBody>
          <a:bodyPr vert="horz" lIns="92969" tIns="46485" rIns="92969" bIns="46485" rtlCol="0"/>
          <a:lstStyle>
            <a:lvl1pPr algn="l">
              <a:defRPr sz="1200"/>
            </a:lvl1pPr>
          </a:lstStyle>
          <a:p>
            <a:endParaRPr lang="en-US"/>
          </a:p>
        </p:txBody>
      </p:sp>
      <p:sp>
        <p:nvSpPr>
          <p:cNvPr id="3" name="Date Placeholder 2"/>
          <p:cNvSpPr>
            <a:spLocks noGrp="1"/>
          </p:cNvSpPr>
          <p:nvPr>
            <p:ph type="dt" idx="1"/>
          </p:nvPr>
        </p:nvSpPr>
        <p:spPr>
          <a:xfrm>
            <a:off x="3978132" y="2"/>
            <a:ext cx="3043343" cy="467072"/>
          </a:xfrm>
          <a:prstGeom prst="rect">
            <a:avLst/>
          </a:prstGeom>
        </p:spPr>
        <p:txBody>
          <a:bodyPr vert="horz" lIns="92969" tIns="46485" rIns="92969" bIns="46485" rtlCol="0"/>
          <a:lstStyle>
            <a:lvl1pPr algn="r">
              <a:defRPr sz="1200"/>
            </a:lvl1pPr>
          </a:lstStyle>
          <a:p>
            <a:fld id="{8402D44A-2209-6D48-B7FB-07DC3C0BDF93}" type="datetimeFigureOut">
              <a:rPr lang="en-US" smtClean="0"/>
              <a:t>2019-02-11</a:t>
            </a:fld>
            <a:endParaRPr lang="en-US"/>
          </a:p>
        </p:txBody>
      </p:sp>
      <p:sp>
        <p:nvSpPr>
          <p:cNvPr id="4" name="Slide Image Placeholder 3"/>
          <p:cNvSpPr>
            <a:spLocks noGrp="1" noRot="1" noChangeAspect="1"/>
          </p:cNvSpPr>
          <p:nvPr>
            <p:ph type="sldImg" idx="2"/>
          </p:nvPr>
        </p:nvSpPr>
        <p:spPr>
          <a:xfrm>
            <a:off x="1416050" y="1163638"/>
            <a:ext cx="4191000" cy="3143250"/>
          </a:xfrm>
          <a:prstGeom prst="rect">
            <a:avLst/>
          </a:prstGeom>
          <a:noFill/>
          <a:ln w="12700">
            <a:solidFill>
              <a:prstClr val="black"/>
            </a:solidFill>
          </a:ln>
        </p:spPr>
        <p:txBody>
          <a:bodyPr vert="horz" lIns="92969" tIns="46485" rIns="92969" bIns="46485" rtlCol="0" anchor="ctr"/>
          <a:lstStyle/>
          <a:p>
            <a:endParaRPr lang="en-US"/>
          </a:p>
        </p:txBody>
      </p:sp>
      <p:sp>
        <p:nvSpPr>
          <p:cNvPr id="5" name="Notes Placeholder 4"/>
          <p:cNvSpPr>
            <a:spLocks noGrp="1"/>
          </p:cNvSpPr>
          <p:nvPr>
            <p:ph type="body" sz="quarter" idx="3"/>
          </p:nvPr>
        </p:nvSpPr>
        <p:spPr>
          <a:xfrm>
            <a:off x="702310" y="4480006"/>
            <a:ext cx="5618480" cy="3665459"/>
          </a:xfrm>
          <a:prstGeom prst="rect">
            <a:avLst/>
          </a:prstGeom>
        </p:spPr>
        <p:txBody>
          <a:bodyPr vert="horz" lIns="92969" tIns="46485" rIns="92969" bIns="4648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2"/>
            <a:ext cx="3043343" cy="467071"/>
          </a:xfrm>
          <a:prstGeom prst="rect">
            <a:avLst/>
          </a:prstGeom>
        </p:spPr>
        <p:txBody>
          <a:bodyPr vert="horz" lIns="92969" tIns="46485" rIns="92969" bIns="46485"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2"/>
            <a:ext cx="3043343" cy="467071"/>
          </a:xfrm>
          <a:prstGeom prst="rect">
            <a:avLst/>
          </a:prstGeom>
        </p:spPr>
        <p:txBody>
          <a:bodyPr vert="horz" lIns="92969" tIns="46485" rIns="92969" bIns="46485" rtlCol="0" anchor="b"/>
          <a:lstStyle>
            <a:lvl1pPr algn="r">
              <a:defRPr sz="1200"/>
            </a:lvl1pPr>
          </a:lstStyle>
          <a:p>
            <a:fld id="{65DA6D2A-EAF7-3D4F-A637-3905D27A17DB}" type="slidenum">
              <a:rPr lang="en-US" smtClean="0"/>
              <a:t>‹#›</a:t>
            </a:fld>
            <a:endParaRPr lang="en-US"/>
          </a:p>
        </p:txBody>
      </p:sp>
    </p:spTree>
    <p:extLst>
      <p:ext uri="{BB962C8B-B14F-4D97-AF65-F5344CB8AC3E}">
        <p14:creationId xmlns:p14="http://schemas.microsoft.com/office/powerpoint/2010/main" val="1477500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DA6D2A-EAF7-3D4F-A637-3905D27A17DB}" type="slidenum">
              <a:rPr lang="en-US" smtClean="0"/>
              <a:t>2</a:t>
            </a:fld>
            <a:endParaRPr lang="en-US"/>
          </a:p>
        </p:txBody>
      </p:sp>
    </p:spTree>
    <p:extLst>
      <p:ext uri="{BB962C8B-B14F-4D97-AF65-F5344CB8AC3E}">
        <p14:creationId xmlns:p14="http://schemas.microsoft.com/office/powerpoint/2010/main" val="135779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91000" cy="31432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A6D2A-EAF7-3D4F-A637-3905D27A17DB}" type="slidenum">
              <a:rPr lang="en-US" smtClean="0"/>
              <a:t>3</a:t>
            </a:fld>
            <a:endParaRPr lang="en-US"/>
          </a:p>
        </p:txBody>
      </p:sp>
    </p:spTree>
    <p:extLst>
      <p:ext uri="{BB962C8B-B14F-4D97-AF65-F5344CB8AC3E}">
        <p14:creationId xmlns:p14="http://schemas.microsoft.com/office/powerpoint/2010/main" val="1032595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055F179-E124-5F45-8E17-21E08BA97E80}" type="slidenum">
              <a:rPr lang="en-US" smtClean="0"/>
              <a:t>‹#›</a:t>
            </a:fld>
            <a:endParaRPr lang="en-US"/>
          </a:p>
        </p:txBody>
      </p:sp>
    </p:spTree>
    <p:extLst>
      <p:ext uri="{BB962C8B-B14F-4D97-AF65-F5344CB8AC3E}">
        <p14:creationId xmlns:p14="http://schemas.microsoft.com/office/powerpoint/2010/main" val="40337506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64338"/>
            <a:ext cx="7886700" cy="1325563"/>
          </a:xfrm>
        </p:spPr>
        <p:txBody>
          <a:bodyPr>
            <a:normAutofit/>
          </a:bodyPr>
          <a:lstStyle>
            <a:lvl1pPr>
              <a:defRPr sz="320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055F179-E124-5F45-8E17-21E08BA97E80}" type="slidenum">
              <a:rPr lang="en-US" smtClean="0"/>
              <a:t>‹#›</a:t>
            </a:fld>
            <a:endParaRPr lang="en-US"/>
          </a:p>
        </p:txBody>
      </p:sp>
    </p:spTree>
    <p:extLst>
      <p:ext uri="{BB962C8B-B14F-4D97-AF65-F5344CB8AC3E}">
        <p14:creationId xmlns:p14="http://schemas.microsoft.com/office/powerpoint/2010/main" val="17061051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69328"/>
            <a:ext cx="7886700" cy="1093804"/>
          </a:xfrm>
        </p:spPr>
        <p:txBody>
          <a:bodyPr>
            <a:normAutofit/>
          </a:bodyPr>
          <a:lstStyle>
            <a:lvl1pPr>
              <a:defRPr sz="320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055F179-E124-5F45-8E17-21E08BA97E80}" type="slidenum">
              <a:rPr lang="en-US" smtClean="0"/>
              <a:t>‹#›</a:t>
            </a:fld>
            <a:endParaRPr lang="en-US"/>
          </a:p>
        </p:txBody>
      </p:sp>
    </p:spTree>
    <p:extLst>
      <p:ext uri="{BB962C8B-B14F-4D97-AF65-F5344CB8AC3E}">
        <p14:creationId xmlns:p14="http://schemas.microsoft.com/office/powerpoint/2010/main" val="18786671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457949" y="6356351"/>
            <a:ext cx="2372542" cy="365125"/>
          </a:xfrm>
          <a:prstGeom prst="rect">
            <a:avLst/>
          </a:prstGeom>
        </p:spPr>
        <p:txBody>
          <a:bodyPr vert="horz" lIns="91440" tIns="45720" rIns="91440" bIns="45720" rtlCol="0" anchor="ctr"/>
          <a:lstStyle>
            <a:lvl1pPr algn="r">
              <a:defRPr sz="1200">
                <a:solidFill>
                  <a:srgbClr val="0053A1"/>
                </a:solidFill>
              </a:defRPr>
            </a:lvl1pPr>
          </a:lstStyle>
          <a:p>
            <a:fld id="{48F63A3B-78C7-47BE-AE5E-E10140E04643}" type="slidenum">
              <a:rPr lang="en-US" smtClean="0"/>
              <a:pPr/>
              <a:t>‹#›</a:t>
            </a:fld>
            <a:endParaRPr lang="en-US" dirty="0"/>
          </a:p>
        </p:txBody>
      </p:sp>
      <p:sp>
        <p:nvSpPr>
          <p:cNvPr id="7" name="Rectangle 6">
            <a:extLst>
              <a:ext uri="{FF2B5EF4-FFF2-40B4-BE49-F238E27FC236}">
                <a16:creationId xmlns:a16="http://schemas.microsoft.com/office/drawing/2014/main" id="{4BA06653-097F-6548-8F83-77BC20E0314A}"/>
              </a:ext>
            </a:extLst>
          </p:cNvPr>
          <p:cNvSpPr/>
          <p:nvPr userDrawn="1"/>
        </p:nvSpPr>
        <p:spPr>
          <a:xfrm>
            <a:off x="0" y="358220"/>
            <a:ext cx="9144000" cy="841105"/>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E15BF76F-CF4F-694C-B546-0289E1BDEB7E}"/>
              </a:ext>
            </a:extLst>
          </p:cNvPr>
          <p:cNvPicPr>
            <a:picLocks noChangeAspect="1"/>
          </p:cNvPicPr>
          <p:nvPr userDrawn="1"/>
        </p:nvPicPr>
        <p:blipFill rotWithShape="1">
          <a:blip r:embed="rId5">
            <a:alphaModFix amt="55000"/>
          </a:blip>
          <a:srcRect l="3489" t="41809" r="9011" b="26908"/>
          <a:stretch/>
        </p:blipFill>
        <p:spPr>
          <a:xfrm flipH="1" flipV="1">
            <a:off x="0" y="387740"/>
            <a:ext cx="9144000" cy="811584"/>
          </a:xfrm>
          <a:prstGeom prst="rect">
            <a:avLst/>
          </a:prstGeom>
        </p:spPr>
      </p:pic>
      <p:sp>
        <p:nvSpPr>
          <p:cNvPr id="2" name="Title Placeholder 1"/>
          <p:cNvSpPr>
            <a:spLocks noGrp="1"/>
          </p:cNvSpPr>
          <p:nvPr>
            <p:ph type="title"/>
          </p:nvPr>
        </p:nvSpPr>
        <p:spPr>
          <a:xfrm>
            <a:off x="628650" y="301733"/>
            <a:ext cx="7886700" cy="1013587"/>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33434" y="594886"/>
            <a:ext cx="1496241" cy="427282"/>
          </a:xfrm>
          <a:prstGeom prst="rect">
            <a:avLst/>
          </a:prstGeom>
        </p:spPr>
      </p:pic>
      <p:sp>
        <p:nvSpPr>
          <p:cNvPr id="8" name="TextBox 7"/>
          <p:cNvSpPr txBox="1"/>
          <p:nvPr userDrawn="1"/>
        </p:nvSpPr>
        <p:spPr>
          <a:xfrm>
            <a:off x="576936" y="6446000"/>
            <a:ext cx="8296072" cy="215444"/>
          </a:xfrm>
          <a:prstGeom prst="rect">
            <a:avLst/>
          </a:prstGeom>
          <a:noFill/>
        </p:spPr>
        <p:txBody>
          <a:bodyPr wrap="square" rtlCol="0">
            <a:spAutoFit/>
          </a:bodyPr>
          <a:lstStyle/>
          <a:p>
            <a:r>
              <a:rPr lang="en-US" sz="800" i="1" dirty="0" smtClean="0"/>
              <a:t>©</a:t>
            </a:r>
            <a:r>
              <a:rPr lang="en-US" sz="800" i="1" baseline="0" dirty="0" smtClean="0"/>
              <a:t> 2018 Albany International Corp.</a:t>
            </a:r>
            <a:endParaRPr lang="en-US" sz="800" i="1" dirty="0"/>
          </a:p>
        </p:txBody>
      </p:sp>
    </p:spTree>
    <p:extLst>
      <p:ext uri="{BB962C8B-B14F-4D97-AF65-F5344CB8AC3E}">
        <p14:creationId xmlns:p14="http://schemas.microsoft.com/office/powerpoint/2010/main" val="42926087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4" r:id="rId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146751"/>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lbint.co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7765"/>
            <a:ext cx="9144001" cy="2743474"/>
          </a:xfrm>
          <a:prstGeom prst="rect">
            <a:avLst/>
          </a:prstGeom>
        </p:spPr>
      </p:pic>
      <p:sp>
        <p:nvSpPr>
          <p:cNvPr id="6" name="TextBox 5">
            <a:extLst>
              <a:ext uri="{FF2B5EF4-FFF2-40B4-BE49-F238E27FC236}">
                <a16:creationId xmlns:a16="http://schemas.microsoft.com/office/drawing/2014/main" id="{AE432ECD-FEFD-0546-9E94-52788C3B0490}"/>
              </a:ext>
            </a:extLst>
          </p:cNvPr>
          <p:cNvSpPr txBox="1"/>
          <p:nvPr/>
        </p:nvSpPr>
        <p:spPr>
          <a:xfrm>
            <a:off x="2101362" y="4285001"/>
            <a:ext cx="6737838" cy="1315745"/>
          </a:xfrm>
          <a:prstGeom prst="rect">
            <a:avLst/>
          </a:prstGeom>
          <a:noFill/>
        </p:spPr>
        <p:txBody>
          <a:bodyPr wrap="square" rtlCol="0">
            <a:spAutoFit/>
          </a:bodyPr>
          <a:lstStyle/>
          <a:p>
            <a:pPr algn="r"/>
            <a:r>
              <a:rPr lang="en-US" sz="3200" dirty="0" smtClean="0">
                <a:solidFill>
                  <a:srgbClr val="0053A1"/>
                </a:solidFill>
                <a:latin typeface="Arial" panose="020B0604020202020204" pitchFamily="34" charset="0"/>
                <a:cs typeface="Arial" panose="020B0604020202020204" pitchFamily="34" charset="0"/>
              </a:rPr>
              <a:t>Q4 Financial Performance</a:t>
            </a:r>
          </a:p>
          <a:p>
            <a:pPr algn="r">
              <a:spcBef>
                <a:spcPts val="1200"/>
              </a:spcBef>
            </a:pPr>
            <a:r>
              <a:rPr lang="en-US" sz="2400" dirty="0" smtClean="0">
                <a:solidFill>
                  <a:srgbClr val="0053A1"/>
                </a:solidFill>
                <a:latin typeface="Arial" panose="020B0604020202020204" pitchFamily="34" charset="0"/>
                <a:cs typeface="Arial" panose="020B0604020202020204" pitchFamily="34" charset="0"/>
              </a:rPr>
              <a:t>February 11, 2019</a:t>
            </a:r>
            <a:endParaRPr lang="en-US" sz="2400" dirty="0">
              <a:solidFill>
                <a:srgbClr val="0053A1"/>
              </a:solidFill>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E6A0BD7-F570-9A44-8622-D6330BCBFFB1}"/>
              </a:ext>
            </a:extLst>
          </p:cNvPr>
          <p:cNvSpPr txBox="1"/>
          <p:nvPr/>
        </p:nvSpPr>
        <p:spPr>
          <a:xfrm>
            <a:off x="576798" y="5928281"/>
            <a:ext cx="2633551" cy="715581"/>
          </a:xfrm>
          <a:prstGeom prst="rect">
            <a:avLst/>
          </a:prstGeom>
          <a:noFill/>
        </p:spPr>
        <p:txBody>
          <a:bodyPr wrap="square" rtlCol="0">
            <a:spAutoFit/>
          </a:bodyPr>
          <a:lstStyle/>
          <a:p>
            <a:pPr>
              <a:lnSpc>
                <a:spcPct val="200000"/>
              </a:lnSpc>
            </a:pPr>
            <a:r>
              <a:rPr lang="en-US" sz="1350" dirty="0">
                <a:solidFill>
                  <a:srgbClr val="0053A1"/>
                </a:solidFill>
                <a:latin typeface="Arial" panose="020B0604020202020204" pitchFamily="34" charset="0"/>
                <a:cs typeface="Arial" panose="020B0604020202020204" pitchFamily="34" charset="0"/>
                <a:hlinkClick r:id="rId3"/>
              </a:rPr>
              <a:t>www.albint.com</a:t>
            </a:r>
            <a:r>
              <a:rPr lang="en-US" sz="1350" dirty="0">
                <a:solidFill>
                  <a:srgbClr val="0053A1"/>
                </a:solidFill>
                <a:latin typeface="Arial" panose="020B0604020202020204" pitchFamily="34" charset="0"/>
                <a:cs typeface="Arial" panose="020B0604020202020204" pitchFamily="34" charset="0"/>
              </a:rPr>
              <a:t> | AIN | #</a:t>
            </a:r>
            <a:r>
              <a:rPr lang="en-US" sz="1350" dirty="0" err="1">
                <a:solidFill>
                  <a:srgbClr val="0053A1"/>
                </a:solidFill>
                <a:latin typeface="Arial" panose="020B0604020202020204" pitchFamily="34" charset="0"/>
                <a:cs typeface="Arial" panose="020B0604020202020204" pitchFamily="34" charset="0"/>
              </a:rPr>
              <a:t>albint</a:t>
            </a:r>
            <a:endParaRPr lang="en-US" sz="1350" dirty="0">
              <a:solidFill>
                <a:srgbClr val="0053A1"/>
              </a:solidFill>
              <a:latin typeface="Arial" panose="020B0604020202020204" pitchFamily="34" charset="0"/>
              <a:cs typeface="Arial" panose="020B0604020202020204" pitchFamily="34" charset="0"/>
            </a:endParaRPr>
          </a:p>
          <a:p>
            <a:endParaRPr lang="en-US" sz="1350" dirty="0"/>
          </a:p>
        </p:txBody>
      </p:sp>
    </p:spTree>
    <p:extLst>
      <p:ext uri="{BB962C8B-B14F-4D97-AF65-F5344CB8AC3E}">
        <p14:creationId xmlns:p14="http://schemas.microsoft.com/office/powerpoint/2010/main" val="3309587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31939-1E37-E44B-A772-C715E47E28B2}"/>
              </a:ext>
            </a:extLst>
          </p:cNvPr>
          <p:cNvSpPr>
            <a:spLocks noGrp="1"/>
          </p:cNvSpPr>
          <p:nvPr>
            <p:ph type="title"/>
          </p:nvPr>
        </p:nvSpPr>
        <p:spPr/>
        <p:txBody>
          <a:bodyPr>
            <a:normAutofit/>
          </a:bodyPr>
          <a:lstStyle/>
          <a:p>
            <a:r>
              <a:rPr lang="en-US" sz="3100" dirty="0" smtClean="0"/>
              <a:t>‘Non-GAAP’ Items and </a:t>
            </a:r>
            <a:br>
              <a:rPr lang="en-US" sz="3100" dirty="0" smtClean="0"/>
            </a:br>
            <a:r>
              <a:rPr lang="en-US" sz="3100" dirty="0" smtClean="0"/>
              <a:t>Forward-Looking Statements</a:t>
            </a:r>
            <a:endParaRPr lang="en-US" sz="3100" dirty="0"/>
          </a:p>
        </p:txBody>
      </p:sp>
      <p:sp>
        <p:nvSpPr>
          <p:cNvPr id="5" name="Content Placeholder 4"/>
          <p:cNvSpPr>
            <a:spLocks noGrp="1"/>
          </p:cNvSpPr>
          <p:nvPr>
            <p:ph idx="1"/>
          </p:nvPr>
        </p:nvSpPr>
        <p:spPr/>
        <p:txBody>
          <a:bodyPr>
            <a:noAutofit/>
          </a:bodyPr>
          <a:lstStyle/>
          <a:p>
            <a:pPr eaLnBrk="0" fontAlgn="base" hangingPunct="0">
              <a:spcBef>
                <a:spcPct val="0"/>
              </a:spcBef>
              <a:spcAft>
                <a:spcPct val="0"/>
              </a:spcAft>
            </a:pPr>
            <a:r>
              <a:rPr lang="en-US" sz="1200" dirty="0">
                <a:solidFill>
                  <a:srgbClr val="000000"/>
                </a:solidFill>
                <a:latin typeface="Arial" panose="020B0604020202020204" pitchFamily="34" charset="0"/>
                <a:cs typeface="Arial" panose="020B0604020202020204" pitchFamily="34" charset="0"/>
              </a:rPr>
              <a:t>This presentation contains the following non-GAAP measures:</a:t>
            </a:r>
          </a:p>
          <a:p>
            <a:pPr eaLnBrk="0" fontAlgn="base" hangingPunct="0">
              <a:spcBef>
                <a:spcPct val="0"/>
              </a:spcBef>
              <a:spcAft>
                <a:spcPct val="0"/>
              </a:spcAft>
            </a:pPr>
            <a:endParaRPr lang="en-US" sz="1200" dirty="0">
              <a:solidFill>
                <a:srgbClr val="000000"/>
              </a:solidFill>
              <a:latin typeface="Arial" panose="020B0604020202020204" pitchFamily="34" charset="0"/>
              <a:cs typeface="Arial" panose="020B0604020202020204" pitchFamily="34" charset="0"/>
            </a:endParaRPr>
          </a:p>
          <a:p>
            <a:pPr marL="742950" lvl="1" indent="-285750" eaLnBrk="0" fontAlgn="base" hangingPunct="0">
              <a:spcBef>
                <a:spcPct val="0"/>
              </a:spcBef>
              <a:spcAft>
                <a:spcPct val="0"/>
              </a:spcAft>
            </a:pPr>
            <a:r>
              <a:rPr lang="en-US" sz="1200" dirty="0">
                <a:solidFill>
                  <a:srgbClr val="000000"/>
                </a:solidFill>
                <a:latin typeface="Arial" panose="020B0604020202020204" pitchFamily="34" charset="0"/>
                <a:cs typeface="Arial" panose="020B0604020202020204" pitchFamily="34" charset="0"/>
              </a:rPr>
              <a:t>Percentage changes in net sales, excluding currency rate effects (for each segment, and the Company as a whole);</a:t>
            </a:r>
          </a:p>
          <a:p>
            <a:pPr marL="742950" lvl="1" indent="-285750" eaLnBrk="0" fontAlgn="base" hangingPunct="0">
              <a:spcBef>
                <a:spcPct val="0"/>
              </a:spcBef>
              <a:spcAft>
                <a:spcPct val="0"/>
              </a:spcAft>
            </a:pPr>
            <a:r>
              <a:rPr lang="en-US" sz="1200" dirty="0">
                <a:solidFill>
                  <a:srgbClr val="000000"/>
                </a:solidFill>
                <a:latin typeface="Arial" panose="020B0604020202020204" pitchFamily="34" charset="0"/>
                <a:cs typeface="Arial" panose="020B0604020202020204" pitchFamily="34" charset="0"/>
              </a:rPr>
              <a:t>Adjusted EBITDA (for each segment, and the Company as a whole; absolute and as a percentage of sales);</a:t>
            </a:r>
          </a:p>
          <a:p>
            <a:pPr marL="742950" lvl="1" indent="-285750" eaLnBrk="0" fontAlgn="base" hangingPunct="0">
              <a:spcBef>
                <a:spcPct val="0"/>
              </a:spcBef>
              <a:spcAft>
                <a:spcPct val="0"/>
              </a:spcAft>
            </a:pPr>
            <a:r>
              <a:rPr lang="en-US" sz="1200" dirty="0">
                <a:solidFill>
                  <a:srgbClr val="000000"/>
                </a:solidFill>
                <a:latin typeface="Arial" panose="020B0604020202020204" pitchFamily="34" charset="0"/>
                <a:cs typeface="Arial" panose="020B0604020202020204" pitchFamily="34" charset="0"/>
              </a:rPr>
              <a:t>Net debt; and</a:t>
            </a:r>
          </a:p>
          <a:p>
            <a:pPr marL="742950" lvl="1" indent="-285750" eaLnBrk="0" fontAlgn="base" hangingPunct="0">
              <a:spcBef>
                <a:spcPct val="0"/>
              </a:spcBef>
              <a:spcAft>
                <a:spcPct val="0"/>
              </a:spcAft>
            </a:pPr>
            <a:r>
              <a:rPr lang="en-US" sz="1200" dirty="0">
                <a:solidFill>
                  <a:srgbClr val="000000"/>
                </a:solidFill>
                <a:latin typeface="Arial" panose="020B0604020202020204" pitchFamily="34" charset="0"/>
                <a:cs typeface="Arial" panose="020B0604020202020204" pitchFamily="34" charset="0"/>
              </a:rPr>
              <a:t>Net income per share attributable to the Company, excluding adjustments. </a:t>
            </a:r>
          </a:p>
          <a:p>
            <a:pPr marL="742950" lvl="1" indent="-285750" eaLnBrk="0" fontAlgn="base" hangingPunct="0">
              <a:spcBef>
                <a:spcPct val="0"/>
              </a:spcBef>
              <a:spcAft>
                <a:spcPct val="0"/>
              </a:spcAft>
            </a:pPr>
            <a:endParaRPr lang="en-US" sz="1200" dirty="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US" sz="1200" dirty="0">
                <a:solidFill>
                  <a:srgbClr val="000000"/>
                </a:solidFill>
                <a:latin typeface="Arial" panose="020B0604020202020204" pitchFamily="34" charset="0"/>
                <a:cs typeface="Arial" panose="020B0604020202020204" pitchFamily="34" charset="0"/>
              </a:rPr>
              <a:t>We think such items provide useful information to investors regarding the Company’s core operational performance. See the Company’s earnings release (which accompanies this presentation) for additional information including reconciliations to GAAP measures. </a:t>
            </a:r>
          </a:p>
          <a:p>
            <a:pPr eaLnBrk="0" fontAlgn="base" hangingPunct="0">
              <a:spcBef>
                <a:spcPct val="0"/>
              </a:spcBef>
              <a:spcAft>
                <a:spcPct val="0"/>
              </a:spcAft>
            </a:pPr>
            <a:r>
              <a:rPr lang="en-US" sz="1200" dirty="0">
                <a:solidFill>
                  <a:srgbClr val="000000"/>
                </a:solidFill>
                <a:latin typeface="Arial" panose="020B0604020202020204" pitchFamily="34" charset="0"/>
                <a:cs typeface="Arial" panose="020B0604020202020204" pitchFamily="34" charset="0"/>
              </a:rPr>
              <a:t> </a:t>
            </a:r>
          </a:p>
          <a:p>
            <a:pPr eaLnBrk="0" fontAlgn="base" hangingPunct="0">
              <a:spcBef>
                <a:spcPct val="0"/>
              </a:spcBef>
              <a:spcAft>
                <a:spcPct val="0"/>
              </a:spcAft>
            </a:pPr>
            <a:r>
              <a:rPr lang="en-US" sz="1200" dirty="0">
                <a:solidFill>
                  <a:srgbClr val="000000"/>
                </a:solidFill>
                <a:latin typeface="Arial" panose="020B0604020202020204" pitchFamily="34" charset="0"/>
                <a:cs typeface="Arial" panose="020B0604020202020204" pitchFamily="34" charset="0"/>
              </a:rPr>
              <a:t>This presentation also may contain statements, estimates, or projections that constitute “forward-looking statements” as defined under U.S. federal securities laws. Forward-looking statements are subject to certain risks and uncertainties that could cause actual results to differ materially from the Company’s historical experience and our present expectations or projections.  We disclaim any obligation to update any information in this presentation to reflect any changes or developments after the date on the cover page.</a:t>
            </a:r>
          </a:p>
          <a:p>
            <a:pPr eaLnBrk="0" fontAlgn="base" hangingPunct="0">
              <a:spcBef>
                <a:spcPct val="0"/>
              </a:spcBef>
              <a:spcAft>
                <a:spcPct val="0"/>
              </a:spcAft>
            </a:pPr>
            <a:r>
              <a:rPr lang="en-US" sz="1200" dirty="0">
                <a:solidFill>
                  <a:srgbClr val="000000"/>
                </a:solidFill>
                <a:latin typeface="Arial" panose="020B0604020202020204" pitchFamily="34" charset="0"/>
                <a:cs typeface="Arial" panose="020B0604020202020204" pitchFamily="34" charset="0"/>
              </a:rPr>
              <a:t> </a:t>
            </a:r>
          </a:p>
          <a:p>
            <a:pPr eaLnBrk="0" fontAlgn="base" hangingPunct="0">
              <a:spcBef>
                <a:spcPct val="0"/>
              </a:spcBef>
              <a:spcAft>
                <a:spcPct val="0"/>
              </a:spcAft>
            </a:pPr>
            <a:r>
              <a:rPr lang="en-US" sz="1200" dirty="0">
                <a:solidFill>
                  <a:srgbClr val="000000"/>
                </a:solidFill>
                <a:latin typeface="Arial" panose="020B0604020202020204" pitchFamily="34" charset="0"/>
                <a:cs typeface="Arial" panose="020B0604020202020204" pitchFamily="34" charset="0"/>
              </a:rPr>
              <a:t>Certain additional disclosures regarding our use of these ‘non-GAAP’ items and forward-looking statements are set forth in our </a:t>
            </a:r>
            <a:r>
              <a:rPr lang="en-US" sz="1200" dirty="0" smtClean="0">
                <a:solidFill>
                  <a:srgbClr val="000000"/>
                </a:solidFill>
                <a:latin typeface="Arial" panose="020B0604020202020204" pitchFamily="34" charset="0"/>
                <a:cs typeface="Arial" panose="020B0604020202020204" pitchFamily="34" charset="0"/>
              </a:rPr>
              <a:t>fourth-quarter </a:t>
            </a:r>
            <a:r>
              <a:rPr lang="en-US" sz="1200" dirty="0">
                <a:solidFill>
                  <a:srgbClr val="000000"/>
                </a:solidFill>
                <a:latin typeface="Arial" panose="020B0604020202020204" pitchFamily="34" charset="0"/>
                <a:cs typeface="Arial" panose="020B0604020202020204" pitchFamily="34" charset="0"/>
              </a:rPr>
              <a:t>earnings press release dated </a:t>
            </a:r>
            <a:r>
              <a:rPr lang="en-US" sz="1200" dirty="0" smtClean="0">
                <a:solidFill>
                  <a:srgbClr val="000000"/>
                </a:solidFill>
                <a:latin typeface="Arial" panose="020B0604020202020204" pitchFamily="34" charset="0"/>
                <a:cs typeface="Arial" panose="020B0604020202020204" pitchFamily="34" charset="0"/>
              </a:rPr>
              <a:t>February 11, 2019, </a:t>
            </a:r>
            <a:r>
              <a:rPr lang="en-US" sz="1200" dirty="0">
                <a:solidFill>
                  <a:srgbClr val="000000"/>
                </a:solidFill>
                <a:latin typeface="Arial" panose="020B0604020202020204" pitchFamily="34" charset="0"/>
                <a:cs typeface="Arial" panose="020B0604020202020204" pitchFamily="34" charset="0"/>
              </a:rPr>
              <a:t>and in our SEC </a:t>
            </a:r>
            <a:r>
              <a:rPr lang="en-US" sz="1200" dirty="0" smtClean="0">
                <a:solidFill>
                  <a:srgbClr val="000000"/>
                </a:solidFill>
                <a:latin typeface="Arial" panose="020B0604020202020204" pitchFamily="34" charset="0"/>
                <a:cs typeface="Arial" panose="020B0604020202020204" pitchFamily="34" charset="0"/>
              </a:rPr>
              <a:t>filings</a:t>
            </a:r>
            <a:r>
              <a:rPr lang="en-US" sz="1200" dirty="0">
                <a:solidFill>
                  <a:schemeClr val="tx1"/>
                </a:solidFill>
                <a:latin typeface="Arial" panose="020B0604020202020204" pitchFamily="34" charset="0"/>
                <a:cs typeface="Arial" panose="020B0604020202020204" pitchFamily="34" charset="0"/>
              </a:rPr>
              <a:t>, including our most recent quarterly reports and our annual reports for the years ended December 31, 2015, 2016, and 2017.  </a:t>
            </a:r>
            <a:r>
              <a:rPr lang="en-US" sz="1200" dirty="0">
                <a:solidFill>
                  <a:srgbClr val="000000"/>
                </a:solidFill>
                <a:latin typeface="Arial" panose="020B0604020202020204" pitchFamily="34" charset="0"/>
                <a:cs typeface="Arial" panose="020B0604020202020204" pitchFamily="34" charset="0"/>
              </a:rPr>
              <a:t>Our use of such items in this presentation is subject to those additional disclosures, which we urge you to read</a:t>
            </a:r>
            <a:r>
              <a:rPr lang="en-US" sz="1200" dirty="0" smtClean="0">
                <a:solidFill>
                  <a:srgbClr val="000000"/>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6055F179-E124-5F45-8E17-21E08BA97E80}" type="slidenum">
              <a:rPr lang="en-US" smtClean="0"/>
              <a:t>2</a:t>
            </a:fld>
            <a:endParaRPr lang="en-US"/>
          </a:p>
        </p:txBody>
      </p:sp>
    </p:spTree>
    <p:extLst>
      <p:ext uri="{BB962C8B-B14F-4D97-AF65-F5344CB8AC3E}">
        <p14:creationId xmlns:p14="http://schemas.microsoft.com/office/powerpoint/2010/main" val="2771600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4B91F-461A-1544-A7F1-31BBAA12924F}"/>
              </a:ext>
            </a:extLst>
          </p:cNvPr>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Net Sales by Segment</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6055F179-E124-5F45-8E17-21E08BA97E80}" type="slidenum">
              <a:rPr lang="en-US" smtClean="0"/>
              <a:t>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697197159"/>
              </p:ext>
            </p:extLst>
          </p:nvPr>
        </p:nvGraphicFramePr>
        <p:xfrm>
          <a:off x="861144" y="1273810"/>
          <a:ext cx="7174775" cy="2571701"/>
        </p:xfrm>
        <a:graphic>
          <a:graphicData uri="http://schemas.openxmlformats.org/drawingml/2006/table">
            <a:tbl>
              <a:tblPr firstRow="1" bandRow="1">
                <a:tableStyleId>{7DF18680-E054-41AD-8BC1-D1AEF772440D}</a:tableStyleId>
              </a:tblPr>
              <a:tblGrid>
                <a:gridCol w="1847770">
                  <a:extLst>
                    <a:ext uri="{9D8B030D-6E8A-4147-A177-3AD203B41FA5}">
                      <a16:colId xmlns:a16="http://schemas.microsoft.com/office/drawing/2014/main" val="20000"/>
                    </a:ext>
                  </a:extLst>
                </a:gridCol>
                <a:gridCol w="937559">
                  <a:extLst>
                    <a:ext uri="{9D8B030D-6E8A-4147-A177-3AD203B41FA5}">
                      <a16:colId xmlns:a16="http://schemas.microsoft.com/office/drawing/2014/main" val="20001"/>
                    </a:ext>
                  </a:extLst>
                </a:gridCol>
                <a:gridCol w="844189">
                  <a:extLst>
                    <a:ext uri="{9D8B030D-6E8A-4147-A177-3AD203B41FA5}">
                      <a16:colId xmlns:a16="http://schemas.microsoft.com/office/drawing/2014/main" val="20002"/>
                    </a:ext>
                  </a:extLst>
                </a:gridCol>
                <a:gridCol w="675346">
                  <a:extLst>
                    <a:ext uri="{9D8B030D-6E8A-4147-A177-3AD203B41FA5}">
                      <a16:colId xmlns:a16="http://schemas.microsoft.com/office/drawing/2014/main" val="20003"/>
                    </a:ext>
                  </a:extLst>
                </a:gridCol>
                <a:gridCol w="918371">
                  <a:extLst>
                    <a:ext uri="{9D8B030D-6E8A-4147-A177-3AD203B41FA5}">
                      <a16:colId xmlns:a16="http://schemas.microsoft.com/office/drawing/2014/main" val="20004"/>
                    </a:ext>
                  </a:extLst>
                </a:gridCol>
                <a:gridCol w="975770">
                  <a:extLst>
                    <a:ext uri="{9D8B030D-6E8A-4147-A177-3AD203B41FA5}">
                      <a16:colId xmlns:a16="http://schemas.microsoft.com/office/drawing/2014/main" val="20005"/>
                    </a:ext>
                  </a:extLst>
                </a:gridCol>
                <a:gridCol w="975770">
                  <a:extLst>
                    <a:ext uri="{9D8B030D-6E8A-4147-A177-3AD203B41FA5}">
                      <a16:colId xmlns:a16="http://schemas.microsoft.com/office/drawing/2014/main" val="20006"/>
                    </a:ext>
                  </a:extLst>
                </a:gridCol>
              </a:tblGrid>
              <a:tr h="1097280">
                <a:tc>
                  <a:txBody>
                    <a:bodyPr/>
                    <a:lstStyle/>
                    <a:p>
                      <a:pPr marL="0" marR="0">
                        <a:spcBef>
                          <a:spcPts val="0"/>
                        </a:spcBef>
                        <a:spcAft>
                          <a:spcPts val="0"/>
                        </a:spcAft>
                        <a:tabLst>
                          <a:tab pos="2743200" algn="ctr"/>
                          <a:tab pos="5486400" algn="r"/>
                          <a:tab pos="457200" algn="l"/>
                          <a:tab pos="2743200" algn="ctr"/>
                          <a:tab pos="5486400" algn="r"/>
                        </a:tabLst>
                      </a:pPr>
                      <a:r>
                        <a:rPr lang="en-US" sz="1100" dirty="0">
                          <a:effectLst/>
                        </a:rPr>
                        <a:t> </a:t>
                      </a:r>
                    </a:p>
                    <a:p>
                      <a:pPr marL="0" marR="0">
                        <a:spcBef>
                          <a:spcPts val="0"/>
                        </a:spcBef>
                        <a:spcAft>
                          <a:spcPts val="0"/>
                        </a:spcAft>
                        <a:tabLst>
                          <a:tab pos="2743200" algn="ctr"/>
                          <a:tab pos="5486400" algn="r"/>
                          <a:tab pos="457200" algn="l"/>
                          <a:tab pos="2743200" algn="ctr"/>
                          <a:tab pos="5486400" algn="r"/>
                        </a:tabLst>
                      </a:pPr>
                      <a:r>
                        <a:rPr lang="en-US" sz="1100" dirty="0">
                          <a:effectLst/>
                        </a:rPr>
                        <a:t> </a:t>
                      </a:r>
                    </a:p>
                    <a:p>
                      <a:pPr marL="0" marR="0">
                        <a:spcBef>
                          <a:spcPts val="0"/>
                        </a:spcBef>
                        <a:spcAft>
                          <a:spcPts val="0"/>
                        </a:spcAft>
                        <a:tabLst>
                          <a:tab pos="2743200" algn="ctr"/>
                          <a:tab pos="5486400" algn="r"/>
                          <a:tab pos="457200" algn="l"/>
                          <a:tab pos="2743200" algn="ctr"/>
                          <a:tab pos="5486400" algn="r"/>
                        </a:tabLst>
                      </a:pPr>
                      <a:r>
                        <a:rPr lang="en-US" sz="1100" dirty="0">
                          <a:effectLst/>
                        </a:rPr>
                        <a:t>(in </a:t>
                      </a:r>
                      <a:r>
                        <a:rPr lang="en-US" sz="1100" dirty="0" smtClean="0">
                          <a:effectLst/>
                        </a:rPr>
                        <a:t>thousands, except percentages) </a:t>
                      </a:r>
                      <a:endParaRPr lang="en-US" sz="1100" dirty="0">
                        <a:effectLst/>
                        <a:latin typeface="Times New Roman" panose="02020603050405020304" pitchFamily="18" charset="0"/>
                        <a:ea typeface="Times New Roman" panose="02020603050405020304" pitchFamily="18" charset="0"/>
                      </a:endParaRPr>
                    </a:p>
                  </a:txBody>
                  <a:tcPr marL="51435" marR="51435" marT="0" marB="91440" anchor="b"/>
                </a:tc>
                <a:tc gridSpan="2">
                  <a:txBody>
                    <a:bodyPr/>
                    <a:lstStyle/>
                    <a:p>
                      <a:pPr marL="0" marR="0" algn="ctr">
                        <a:spcBef>
                          <a:spcPts val="0"/>
                        </a:spcBef>
                        <a:spcAft>
                          <a:spcPts val="0"/>
                        </a:spcAft>
                      </a:pPr>
                      <a:endParaRPr lang="en-US" sz="1100" dirty="0" smtClean="0">
                        <a:effectLst/>
                      </a:endParaRPr>
                    </a:p>
                    <a:p>
                      <a:pPr marL="0" marR="0" algn="ctr">
                        <a:spcBef>
                          <a:spcPts val="0"/>
                        </a:spcBef>
                        <a:spcAft>
                          <a:spcPts val="0"/>
                        </a:spcAft>
                      </a:pPr>
                      <a:r>
                        <a:rPr lang="en-US" sz="1100" dirty="0" smtClean="0">
                          <a:effectLst/>
                        </a:rPr>
                        <a:t>Net </a:t>
                      </a:r>
                      <a:r>
                        <a:rPr lang="en-US" sz="1100" dirty="0">
                          <a:effectLst/>
                        </a:rPr>
                        <a:t>Sales</a:t>
                      </a:r>
                    </a:p>
                    <a:p>
                      <a:pPr marL="0" marR="0" algn="ctr">
                        <a:spcBef>
                          <a:spcPts val="0"/>
                        </a:spcBef>
                        <a:spcAft>
                          <a:spcPts val="0"/>
                        </a:spcAft>
                      </a:pPr>
                      <a:r>
                        <a:rPr lang="en-US" sz="1100" dirty="0" smtClean="0">
                          <a:effectLst/>
                        </a:rPr>
                        <a:t>Three Months ended</a:t>
                      </a:r>
                      <a:endParaRPr lang="en-US" sz="1100" dirty="0">
                        <a:effectLst/>
                      </a:endParaRPr>
                    </a:p>
                    <a:p>
                      <a:pPr marL="0" marR="0" algn="ctr">
                        <a:spcBef>
                          <a:spcPts val="0"/>
                        </a:spcBef>
                        <a:spcAft>
                          <a:spcPts val="0"/>
                        </a:spcAft>
                        <a:tabLst>
                          <a:tab pos="198120" algn="l"/>
                        </a:tabLst>
                      </a:pPr>
                      <a:r>
                        <a:rPr lang="en-US" sz="1100" dirty="0" smtClean="0">
                          <a:effectLst/>
                        </a:rPr>
                        <a:t>December 31,</a:t>
                      </a:r>
                      <a:endParaRPr lang="en-US" sz="1100" dirty="0">
                        <a:effectLst/>
                      </a:endParaRPr>
                    </a:p>
                    <a:p>
                      <a:pPr marL="0" marR="0" algn="ctr">
                        <a:spcBef>
                          <a:spcPts val="0"/>
                        </a:spcBef>
                        <a:spcAft>
                          <a:spcPts val="0"/>
                        </a:spcAft>
                        <a:tabLst>
                          <a:tab pos="2743200" algn="ctr"/>
                          <a:tab pos="5486400" algn="r"/>
                          <a:tab pos="457200" algn="l"/>
                          <a:tab pos="2743200" algn="ctr"/>
                          <a:tab pos="5486400" algn="r"/>
                        </a:tabLst>
                      </a:pPr>
                      <a:r>
                        <a:rPr lang="en-US" sz="1100" dirty="0" smtClean="0">
                          <a:effectLst/>
                        </a:rPr>
                        <a:t> 2018             2017</a:t>
                      </a:r>
                      <a:endParaRPr lang="en-US" sz="1100" dirty="0">
                        <a:effectLst/>
                        <a:latin typeface="Times New Roman" panose="02020603050405020304" pitchFamily="18" charset="0"/>
                        <a:ea typeface="Times New Roman" panose="02020603050405020304" pitchFamily="18" charset="0"/>
                      </a:endParaRPr>
                    </a:p>
                  </a:txBody>
                  <a:tcPr marL="51435" marR="51435" marT="0" marB="91440" anchor="b"/>
                </a:tc>
                <a:tc hMerge="1">
                  <a:txBody>
                    <a:bodyPr/>
                    <a:lstStyle/>
                    <a:p>
                      <a:endParaRPr lang="en-US"/>
                    </a:p>
                  </a:txBody>
                  <a:tcPr/>
                </a:tc>
                <a:tc>
                  <a:txBody>
                    <a:bodyPr/>
                    <a:lstStyle/>
                    <a:p>
                      <a:pPr marL="0" marR="0" algn="ctr">
                        <a:spcBef>
                          <a:spcPts val="0"/>
                        </a:spcBef>
                        <a:spcAft>
                          <a:spcPts val="0"/>
                        </a:spcAft>
                        <a:tabLst>
                          <a:tab pos="2743200" algn="ctr"/>
                          <a:tab pos="5486400" algn="r"/>
                          <a:tab pos="457200" algn="l"/>
                          <a:tab pos="2743200" algn="ctr"/>
                          <a:tab pos="5486400" algn="r"/>
                        </a:tabLst>
                      </a:pPr>
                      <a:r>
                        <a:rPr lang="en-US" sz="11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11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100" dirty="0" smtClean="0">
                          <a:effectLst/>
                        </a:rPr>
                        <a:t> </a:t>
                      </a:r>
                    </a:p>
                    <a:p>
                      <a:pPr marL="0" marR="0" algn="ctr">
                        <a:spcBef>
                          <a:spcPts val="0"/>
                        </a:spcBef>
                        <a:spcAft>
                          <a:spcPts val="0"/>
                        </a:spcAft>
                        <a:tabLst>
                          <a:tab pos="2743200" algn="ctr"/>
                          <a:tab pos="5486400" algn="r"/>
                          <a:tab pos="457200" algn="l"/>
                          <a:tab pos="2743200" algn="ctr"/>
                          <a:tab pos="5486400" algn="r"/>
                        </a:tabLst>
                      </a:pPr>
                      <a:r>
                        <a:rPr lang="en-US" sz="1100" dirty="0" smtClean="0">
                          <a:effectLst/>
                        </a:rPr>
                        <a:t>Percent</a:t>
                      </a:r>
                      <a:endParaRPr lang="en-US" sz="1100" dirty="0">
                        <a:effectLst/>
                      </a:endParaRPr>
                    </a:p>
                    <a:p>
                      <a:pPr marL="0" marR="0" algn="ctr">
                        <a:spcBef>
                          <a:spcPts val="0"/>
                        </a:spcBef>
                        <a:spcAft>
                          <a:spcPts val="0"/>
                        </a:spcAft>
                        <a:tabLst>
                          <a:tab pos="2743200" algn="ctr"/>
                          <a:tab pos="5486400" algn="r"/>
                          <a:tab pos="457200" algn="l"/>
                          <a:tab pos="2743200" algn="ctr"/>
                          <a:tab pos="5486400" algn="r"/>
                        </a:tabLst>
                      </a:pPr>
                      <a:r>
                        <a:rPr lang="en-US" sz="1100" dirty="0" smtClean="0">
                          <a:effectLst/>
                        </a:rPr>
                        <a:t>Change</a:t>
                      </a:r>
                      <a:endParaRPr lang="en-US" sz="1100" dirty="0">
                        <a:effectLst/>
                        <a:latin typeface="Times New Roman" panose="02020603050405020304" pitchFamily="18" charset="0"/>
                        <a:ea typeface="Times New Roman" panose="02020603050405020304" pitchFamily="18" charset="0"/>
                      </a:endParaRPr>
                    </a:p>
                  </a:txBody>
                  <a:tcPr marL="51435" marR="51435" marT="0" marB="91440" anchor="b"/>
                </a:tc>
                <a:tc>
                  <a:txBody>
                    <a:bodyPr/>
                    <a:lstStyle/>
                    <a:p>
                      <a:pPr marL="0" marR="0" algn="ctr">
                        <a:spcBef>
                          <a:spcPts val="0"/>
                        </a:spcBef>
                        <a:spcAft>
                          <a:spcPts val="0"/>
                        </a:spcAft>
                        <a:tabLst>
                          <a:tab pos="2743200" algn="ctr"/>
                          <a:tab pos="5486400" algn="r"/>
                          <a:tab pos="457200" algn="l"/>
                          <a:tab pos="2743200" algn="ctr"/>
                          <a:tab pos="5486400" algn="r"/>
                        </a:tabLst>
                      </a:pPr>
                      <a:endParaRPr lang="en-US" sz="11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100" dirty="0" smtClean="0">
                          <a:effectLst/>
                        </a:rPr>
                        <a:t>Impact </a:t>
                      </a:r>
                      <a:r>
                        <a:rPr lang="en-US" sz="1100" dirty="0">
                          <a:effectLst/>
                        </a:rPr>
                        <a:t>of Changes</a:t>
                      </a:r>
                    </a:p>
                    <a:p>
                      <a:pPr marL="0" marR="0" algn="ctr">
                        <a:spcBef>
                          <a:spcPts val="0"/>
                        </a:spcBef>
                        <a:spcAft>
                          <a:spcPts val="0"/>
                        </a:spcAft>
                        <a:tabLst>
                          <a:tab pos="2743200" algn="ctr"/>
                          <a:tab pos="5486400" algn="r"/>
                          <a:tab pos="457200" algn="l"/>
                          <a:tab pos="2743200" algn="ctr"/>
                          <a:tab pos="5486400" algn="r"/>
                        </a:tabLst>
                      </a:pPr>
                      <a:r>
                        <a:rPr lang="en-US" sz="1100" dirty="0">
                          <a:effectLst/>
                        </a:rPr>
                        <a:t>in Currency</a:t>
                      </a:r>
                    </a:p>
                    <a:p>
                      <a:pPr marL="0" marR="0" algn="ctr">
                        <a:spcBef>
                          <a:spcPts val="0"/>
                        </a:spcBef>
                        <a:spcAft>
                          <a:spcPts val="0"/>
                        </a:spcAft>
                        <a:tabLst>
                          <a:tab pos="2743200" algn="ctr"/>
                          <a:tab pos="5486400" algn="r"/>
                          <a:tab pos="457200" algn="l"/>
                          <a:tab pos="2743200" algn="ctr"/>
                          <a:tab pos="5486400" algn="r"/>
                        </a:tabLst>
                      </a:pPr>
                      <a:r>
                        <a:rPr lang="en-US" sz="1100" dirty="0">
                          <a:effectLst/>
                        </a:rPr>
                        <a:t>Translation </a:t>
                      </a:r>
                      <a:r>
                        <a:rPr lang="en-US" sz="1100" dirty="0" smtClean="0">
                          <a:effectLst/>
                        </a:rPr>
                        <a:t>Rates</a:t>
                      </a:r>
                      <a:endParaRPr lang="en-US" sz="1100" dirty="0">
                        <a:effectLst/>
                        <a:latin typeface="Times New Roman" panose="02020603050405020304" pitchFamily="18" charset="0"/>
                        <a:ea typeface="Times New Roman" panose="02020603050405020304" pitchFamily="18" charset="0"/>
                      </a:endParaRPr>
                    </a:p>
                  </a:txBody>
                  <a:tcPr marL="51435" marR="51435" marT="0" marB="91440" anchor="b"/>
                </a:tc>
                <a:tc>
                  <a:txBody>
                    <a:bodyPr/>
                    <a:lstStyle/>
                    <a:p>
                      <a:pPr marL="0" marR="0" algn="ctr">
                        <a:spcBef>
                          <a:spcPts val="0"/>
                        </a:spcBef>
                        <a:spcAft>
                          <a:spcPts val="0"/>
                        </a:spcAft>
                        <a:tabLst>
                          <a:tab pos="2743200" algn="ctr"/>
                          <a:tab pos="5486400" algn="r"/>
                          <a:tab pos="457200" algn="l"/>
                          <a:tab pos="2743200" algn="ctr"/>
                          <a:tab pos="5486400" algn="r"/>
                        </a:tabLst>
                      </a:pPr>
                      <a:r>
                        <a:rPr lang="en-US" sz="1100" dirty="0" smtClean="0">
                          <a:effectLst/>
                        </a:rPr>
                        <a:t>Increase</a:t>
                      </a:r>
                      <a:r>
                        <a:rPr lang="en-US" sz="1100" baseline="0" dirty="0" smtClean="0">
                          <a:effectLst/>
                        </a:rPr>
                        <a:t> /(decrease) due to ASC 606</a:t>
                      </a:r>
                      <a:endParaRPr lang="en-US" sz="1100" dirty="0">
                        <a:effectLst/>
                        <a:latin typeface="Times New Roman" panose="02020603050405020304" pitchFamily="18" charset="0"/>
                        <a:ea typeface="Times New Roman" panose="02020603050405020304" pitchFamily="18" charset="0"/>
                      </a:endParaRPr>
                    </a:p>
                  </a:txBody>
                  <a:tcPr marL="51435" marR="51435" marT="0" marB="91440" anchor="b"/>
                </a:tc>
                <a:tc>
                  <a:txBody>
                    <a:bodyPr/>
                    <a:lstStyle/>
                    <a:p>
                      <a:pPr marL="0" marR="0" algn="ctr">
                        <a:spcBef>
                          <a:spcPts val="0"/>
                        </a:spcBef>
                        <a:spcAft>
                          <a:spcPts val="0"/>
                        </a:spcAft>
                        <a:tabLst>
                          <a:tab pos="2743200" algn="ctr"/>
                          <a:tab pos="5486400" algn="r"/>
                          <a:tab pos="457200" algn="l"/>
                          <a:tab pos="2743200" algn="ctr"/>
                          <a:tab pos="5486400" algn="r"/>
                        </a:tabLst>
                      </a:pPr>
                      <a:r>
                        <a:rPr lang="en-US" sz="1100" dirty="0" smtClean="0">
                          <a:effectLst/>
                        </a:rPr>
                        <a:t>Percent </a:t>
                      </a:r>
                      <a:r>
                        <a:rPr lang="en-US" sz="1100" dirty="0">
                          <a:effectLst/>
                        </a:rPr>
                        <a:t>Change</a:t>
                      </a:r>
                    </a:p>
                    <a:p>
                      <a:pPr marL="0" marR="0" algn="ctr">
                        <a:spcBef>
                          <a:spcPts val="0"/>
                        </a:spcBef>
                        <a:spcAft>
                          <a:spcPts val="0"/>
                        </a:spcAft>
                        <a:tabLst>
                          <a:tab pos="2743200" algn="ctr"/>
                          <a:tab pos="5486400" algn="r"/>
                          <a:tab pos="457200" algn="l"/>
                          <a:tab pos="2743200" algn="ctr"/>
                          <a:tab pos="5486400" algn="r"/>
                        </a:tabLst>
                      </a:pPr>
                      <a:r>
                        <a:rPr lang="en-US" sz="1100" dirty="0">
                          <a:effectLst/>
                        </a:rPr>
                        <a:t>excluding Currency Rate </a:t>
                      </a:r>
                      <a:r>
                        <a:rPr lang="en-US" sz="1100" dirty="0" smtClean="0">
                          <a:effectLst/>
                        </a:rPr>
                        <a:t>and ASC 606 Effects</a:t>
                      </a:r>
                      <a:endParaRPr lang="en-US" sz="1100" dirty="0">
                        <a:effectLst/>
                        <a:latin typeface="Times New Roman" panose="02020603050405020304" pitchFamily="18" charset="0"/>
                        <a:ea typeface="Times New Roman" panose="02020603050405020304" pitchFamily="18" charset="0"/>
                      </a:endParaRPr>
                    </a:p>
                  </a:txBody>
                  <a:tcPr marL="51435" marR="51435" marT="0" marB="91440" anchor="ctr"/>
                </a:tc>
                <a:extLst>
                  <a:ext uri="{0D108BD9-81ED-4DB2-BD59-A6C34878D82A}">
                    <a16:rowId xmlns:a16="http://schemas.microsoft.com/office/drawing/2014/main" val="10000"/>
                  </a:ext>
                </a:extLst>
              </a:tr>
              <a:tr h="431428">
                <a:tc>
                  <a:txBody>
                    <a:bodyPr/>
                    <a:lstStyle/>
                    <a:p>
                      <a:pPr marL="0" marR="0">
                        <a:spcBef>
                          <a:spcPts val="0"/>
                        </a:spcBef>
                        <a:spcAft>
                          <a:spcPts val="0"/>
                        </a:spcAft>
                        <a:tabLst>
                          <a:tab pos="2743200" algn="ctr"/>
                          <a:tab pos="5486400" algn="r"/>
                          <a:tab pos="457200" algn="l"/>
                          <a:tab pos="2743200" algn="ctr"/>
                          <a:tab pos="5486400" algn="r"/>
                        </a:tabLst>
                      </a:pPr>
                      <a:r>
                        <a:rPr lang="en-US" sz="1100" dirty="0">
                          <a:effectLst/>
                        </a:rPr>
                        <a:t>Machine Clothing (MC)</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$150,693</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$150,263</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0.3%</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$(2,547)</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$(3,781)</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smtClean="0">
                          <a:effectLst/>
                        </a:rPr>
                        <a:t>         4.5%</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1"/>
                  </a:ext>
                </a:extLst>
              </a:tr>
              <a:tr h="457200">
                <a:tc>
                  <a:txBody>
                    <a:bodyPr/>
                    <a:lstStyle/>
                    <a:p>
                      <a:pPr marL="0" marR="0">
                        <a:spcBef>
                          <a:spcPts val="0"/>
                        </a:spcBef>
                        <a:spcAft>
                          <a:spcPts val="0"/>
                        </a:spcAft>
                      </a:pPr>
                      <a:r>
                        <a:rPr lang="en-US" sz="1100">
                          <a:effectLst/>
                        </a:rPr>
                        <a:t>Albany Engineered Composites (AEC)</a:t>
                      </a:r>
                      <a:endParaRPr lang="en-US" sz="110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100,920</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76,465</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smtClean="0">
                          <a:effectLst/>
                        </a:rPr>
                        <a:t>  32.0%</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(685)</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l" defTabSz="914400" rtl="0" eaLnBrk="1" latinLnBrk="0" hangingPunct="1">
                        <a:spcBef>
                          <a:spcPts val="0"/>
                        </a:spcBef>
                        <a:spcAft>
                          <a:spcPts val="0"/>
                        </a:spcAft>
                      </a:pPr>
                      <a:r>
                        <a:rPr lang="en-US" sz="1100" kern="1200" dirty="0">
                          <a:effectLst/>
                        </a:rPr>
                        <a:t>    </a:t>
                      </a:r>
                      <a:r>
                        <a:rPr lang="en-US" sz="1100" kern="1200" dirty="0" smtClean="0">
                          <a:effectLst/>
                        </a:rPr>
                        <a:t>   (1,088)</a:t>
                      </a:r>
                      <a:endParaRPr lang="en-US" sz="1100" kern="1200" dirty="0">
                        <a:solidFill>
                          <a:schemeClr val="dk1"/>
                        </a:solidFill>
                        <a:effectLst/>
                        <a:latin typeface="+mn-lt"/>
                        <a:ea typeface="+mn-ea"/>
                        <a:cs typeface="+mn-cs"/>
                      </a:endParaRPr>
                    </a:p>
                  </a:txBody>
                  <a:tcPr marL="51435" marR="51435" marT="0" marB="0" anchor="ctr"/>
                </a:tc>
                <a:tc>
                  <a:txBody>
                    <a:bodyPr/>
                    <a:lstStyle/>
                    <a:p>
                      <a:pPr marL="0" marR="0" algn="l" defTabSz="914400" rtl="0" eaLnBrk="1" latinLnBrk="0" hangingPunct="1">
                        <a:spcBef>
                          <a:spcPts val="0"/>
                        </a:spcBef>
                        <a:spcAft>
                          <a:spcPts val="0"/>
                        </a:spcAft>
                      </a:pPr>
                      <a:r>
                        <a:rPr lang="en-US" sz="1100" kern="1200" dirty="0">
                          <a:effectLst/>
                        </a:rPr>
                        <a:t>     </a:t>
                      </a:r>
                      <a:r>
                        <a:rPr lang="en-US" sz="1100" kern="1200" dirty="0" smtClean="0">
                          <a:effectLst/>
                        </a:rPr>
                        <a:t>  34.3%</a:t>
                      </a:r>
                      <a:endParaRPr lang="en-US" sz="1100" kern="1200" dirty="0">
                        <a:solidFill>
                          <a:schemeClr val="dk1"/>
                        </a:solidFill>
                        <a:effectLst/>
                        <a:latin typeface="+mn-lt"/>
                        <a:ea typeface="+mn-ea"/>
                        <a:cs typeface="+mn-cs"/>
                      </a:endParaRPr>
                    </a:p>
                  </a:txBody>
                  <a:tcPr marL="51435" marR="51435" marT="0" marB="0" anchor="ctr"/>
                </a:tc>
                <a:extLst>
                  <a:ext uri="{0D108BD9-81ED-4DB2-BD59-A6C34878D82A}">
                    <a16:rowId xmlns:a16="http://schemas.microsoft.com/office/drawing/2014/main" val="10002"/>
                  </a:ext>
                </a:extLst>
              </a:tr>
              <a:tr h="418153">
                <a:tc>
                  <a:txBody>
                    <a:bodyPr/>
                    <a:lstStyle/>
                    <a:p>
                      <a:pPr marL="0" marR="0">
                        <a:spcBef>
                          <a:spcPts val="0"/>
                        </a:spcBef>
                        <a:spcAft>
                          <a:spcPts val="0"/>
                        </a:spcAft>
                      </a:pPr>
                      <a:r>
                        <a:rPr lang="en-US" sz="1100" dirty="0">
                          <a:effectLst/>
                        </a:rPr>
                        <a:t>Total</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smtClean="0">
                          <a:effectLst/>
                        </a:rPr>
                        <a:t> $251,613</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$226,728</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11.0%</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smtClean="0">
                          <a:effectLst/>
                        </a:rPr>
                        <a:t> </a:t>
                      </a:r>
                      <a:r>
                        <a:rPr lang="en-US" sz="1100" baseline="0" dirty="0" smtClean="0">
                          <a:effectLst/>
                        </a:rPr>
                        <a:t>  </a:t>
                      </a:r>
                      <a:r>
                        <a:rPr lang="en-US" sz="1100" dirty="0" smtClean="0">
                          <a:effectLst/>
                        </a:rPr>
                        <a:t>$(3,232)</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smtClean="0">
                          <a:effectLst/>
                        </a:rPr>
                        <a:t> </a:t>
                      </a:r>
                      <a:r>
                        <a:rPr lang="en-US" sz="1100" baseline="0" dirty="0" smtClean="0">
                          <a:effectLst/>
                        </a:rPr>
                        <a:t>    </a:t>
                      </a:r>
                      <a:r>
                        <a:rPr lang="en-US" sz="1100" dirty="0" smtClean="0">
                          <a:effectLst/>
                        </a:rPr>
                        <a:t>$(4,869)</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14.5%</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03236179"/>
              </p:ext>
            </p:extLst>
          </p:nvPr>
        </p:nvGraphicFramePr>
        <p:xfrm>
          <a:off x="861144" y="3902352"/>
          <a:ext cx="7174775" cy="2510973"/>
        </p:xfrm>
        <a:graphic>
          <a:graphicData uri="http://schemas.openxmlformats.org/drawingml/2006/table">
            <a:tbl>
              <a:tblPr firstRow="1" bandRow="1">
                <a:tableStyleId>{7DF18680-E054-41AD-8BC1-D1AEF772440D}</a:tableStyleId>
              </a:tblPr>
              <a:tblGrid>
                <a:gridCol w="1847770">
                  <a:extLst>
                    <a:ext uri="{9D8B030D-6E8A-4147-A177-3AD203B41FA5}">
                      <a16:colId xmlns:a16="http://schemas.microsoft.com/office/drawing/2014/main" val="20000"/>
                    </a:ext>
                  </a:extLst>
                </a:gridCol>
                <a:gridCol w="937559">
                  <a:extLst>
                    <a:ext uri="{9D8B030D-6E8A-4147-A177-3AD203B41FA5}">
                      <a16:colId xmlns:a16="http://schemas.microsoft.com/office/drawing/2014/main" val="20001"/>
                    </a:ext>
                  </a:extLst>
                </a:gridCol>
                <a:gridCol w="844189">
                  <a:extLst>
                    <a:ext uri="{9D8B030D-6E8A-4147-A177-3AD203B41FA5}">
                      <a16:colId xmlns:a16="http://schemas.microsoft.com/office/drawing/2014/main" val="20002"/>
                    </a:ext>
                  </a:extLst>
                </a:gridCol>
                <a:gridCol w="675346">
                  <a:extLst>
                    <a:ext uri="{9D8B030D-6E8A-4147-A177-3AD203B41FA5}">
                      <a16:colId xmlns:a16="http://schemas.microsoft.com/office/drawing/2014/main" val="20003"/>
                    </a:ext>
                  </a:extLst>
                </a:gridCol>
                <a:gridCol w="918371">
                  <a:extLst>
                    <a:ext uri="{9D8B030D-6E8A-4147-A177-3AD203B41FA5}">
                      <a16:colId xmlns:a16="http://schemas.microsoft.com/office/drawing/2014/main" val="20004"/>
                    </a:ext>
                  </a:extLst>
                </a:gridCol>
                <a:gridCol w="975770">
                  <a:extLst>
                    <a:ext uri="{9D8B030D-6E8A-4147-A177-3AD203B41FA5}">
                      <a16:colId xmlns:a16="http://schemas.microsoft.com/office/drawing/2014/main" val="20005"/>
                    </a:ext>
                  </a:extLst>
                </a:gridCol>
                <a:gridCol w="975770">
                  <a:extLst>
                    <a:ext uri="{9D8B030D-6E8A-4147-A177-3AD203B41FA5}">
                      <a16:colId xmlns:a16="http://schemas.microsoft.com/office/drawing/2014/main" val="20006"/>
                    </a:ext>
                  </a:extLst>
                </a:gridCol>
              </a:tblGrid>
              <a:tr h="1097280">
                <a:tc>
                  <a:txBody>
                    <a:bodyPr/>
                    <a:lstStyle/>
                    <a:p>
                      <a:pPr marL="0" marR="0">
                        <a:spcBef>
                          <a:spcPts val="0"/>
                        </a:spcBef>
                        <a:spcAft>
                          <a:spcPts val="0"/>
                        </a:spcAft>
                        <a:tabLst>
                          <a:tab pos="2743200" algn="ctr"/>
                          <a:tab pos="5486400" algn="r"/>
                          <a:tab pos="457200" algn="l"/>
                          <a:tab pos="2743200" algn="ctr"/>
                          <a:tab pos="5486400" algn="r"/>
                        </a:tabLst>
                      </a:pPr>
                      <a:r>
                        <a:rPr lang="en-US" sz="1100" dirty="0">
                          <a:effectLst/>
                        </a:rPr>
                        <a:t> </a:t>
                      </a:r>
                    </a:p>
                    <a:p>
                      <a:pPr marL="0" marR="0">
                        <a:spcBef>
                          <a:spcPts val="0"/>
                        </a:spcBef>
                        <a:spcAft>
                          <a:spcPts val="0"/>
                        </a:spcAft>
                        <a:tabLst>
                          <a:tab pos="2743200" algn="ctr"/>
                          <a:tab pos="5486400" algn="r"/>
                          <a:tab pos="457200" algn="l"/>
                          <a:tab pos="2743200" algn="ctr"/>
                          <a:tab pos="5486400" algn="r"/>
                        </a:tabLst>
                      </a:pPr>
                      <a:r>
                        <a:rPr lang="en-US" sz="1100" dirty="0">
                          <a:effectLst/>
                        </a:rPr>
                        <a:t> </a:t>
                      </a:r>
                    </a:p>
                    <a:p>
                      <a:pPr marL="0" marR="0">
                        <a:spcBef>
                          <a:spcPts val="0"/>
                        </a:spcBef>
                        <a:spcAft>
                          <a:spcPts val="0"/>
                        </a:spcAft>
                        <a:tabLst>
                          <a:tab pos="2743200" algn="ctr"/>
                          <a:tab pos="5486400" algn="r"/>
                          <a:tab pos="457200" algn="l"/>
                          <a:tab pos="2743200" algn="ctr"/>
                          <a:tab pos="5486400" algn="r"/>
                        </a:tabLst>
                      </a:pPr>
                      <a:r>
                        <a:rPr lang="en-US" sz="1100" dirty="0">
                          <a:effectLst/>
                        </a:rPr>
                        <a:t>(in </a:t>
                      </a:r>
                      <a:r>
                        <a:rPr lang="en-US" sz="1100" dirty="0" smtClean="0">
                          <a:effectLst/>
                        </a:rPr>
                        <a:t>thousands, except percentages) </a:t>
                      </a:r>
                      <a:endParaRPr lang="en-US" sz="1100" dirty="0">
                        <a:effectLst/>
                        <a:latin typeface="Times New Roman" panose="02020603050405020304" pitchFamily="18" charset="0"/>
                        <a:ea typeface="Times New Roman" panose="02020603050405020304" pitchFamily="18" charset="0"/>
                      </a:endParaRPr>
                    </a:p>
                  </a:txBody>
                  <a:tcPr marL="51435" marR="51435" marT="0" marB="91440" anchor="b"/>
                </a:tc>
                <a:tc gridSpan="2">
                  <a:txBody>
                    <a:bodyPr/>
                    <a:lstStyle/>
                    <a:p>
                      <a:pPr marL="0" marR="0" algn="ctr">
                        <a:spcBef>
                          <a:spcPts val="0"/>
                        </a:spcBef>
                        <a:spcAft>
                          <a:spcPts val="0"/>
                        </a:spcAft>
                      </a:pPr>
                      <a:r>
                        <a:rPr lang="en-US" sz="1100" dirty="0" smtClean="0">
                          <a:effectLst/>
                        </a:rPr>
                        <a:t>Net </a:t>
                      </a:r>
                      <a:r>
                        <a:rPr lang="en-US" sz="1100" dirty="0">
                          <a:effectLst/>
                        </a:rPr>
                        <a:t>Sales</a:t>
                      </a:r>
                    </a:p>
                    <a:p>
                      <a:pPr marL="0" marR="0" algn="ctr">
                        <a:spcBef>
                          <a:spcPts val="0"/>
                        </a:spcBef>
                        <a:spcAft>
                          <a:spcPts val="0"/>
                        </a:spcAft>
                      </a:pPr>
                      <a:r>
                        <a:rPr lang="en-US" sz="1100" dirty="0" smtClean="0">
                          <a:effectLst/>
                        </a:rPr>
                        <a:t>Years ended</a:t>
                      </a:r>
                      <a:endParaRPr lang="en-US" sz="1100" dirty="0">
                        <a:effectLst/>
                      </a:endParaRPr>
                    </a:p>
                    <a:p>
                      <a:pPr marL="0" marR="0" algn="ctr">
                        <a:spcBef>
                          <a:spcPts val="0"/>
                        </a:spcBef>
                        <a:spcAft>
                          <a:spcPts val="0"/>
                        </a:spcAft>
                        <a:tabLst>
                          <a:tab pos="198120" algn="l"/>
                        </a:tabLst>
                      </a:pPr>
                      <a:r>
                        <a:rPr lang="en-US" sz="1100" dirty="0" smtClean="0">
                          <a:effectLst/>
                        </a:rPr>
                        <a:t>December 31,</a:t>
                      </a:r>
                      <a:endParaRPr lang="en-US" sz="1100" dirty="0">
                        <a:effectLst/>
                      </a:endParaRPr>
                    </a:p>
                    <a:p>
                      <a:pPr marL="0" marR="0" algn="ctr">
                        <a:spcBef>
                          <a:spcPts val="0"/>
                        </a:spcBef>
                        <a:spcAft>
                          <a:spcPts val="0"/>
                        </a:spcAft>
                        <a:tabLst>
                          <a:tab pos="2743200" algn="ctr"/>
                          <a:tab pos="5486400" algn="r"/>
                          <a:tab pos="457200" algn="l"/>
                          <a:tab pos="2743200" algn="ctr"/>
                          <a:tab pos="5486400" algn="r"/>
                        </a:tabLst>
                      </a:pPr>
                      <a:r>
                        <a:rPr lang="en-US" sz="1100" dirty="0" smtClean="0">
                          <a:effectLst/>
                        </a:rPr>
                        <a:t> 2018             2017</a:t>
                      </a:r>
                      <a:endParaRPr lang="en-US" sz="1100" dirty="0">
                        <a:effectLst/>
                        <a:latin typeface="Times New Roman" panose="02020603050405020304" pitchFamily="18" charset="0"/>
                        <a:ea typeface="Times New Roman" panose="02020603050405020304" pitchFamily="18" charset="0"/>
                      </a:endParaRPr>
                    </a:p>
                  </a:txBody>
                  <a:tcPr marL="51435" marR="51435" marT="0" marB="91440" anchor="b"/>
                </a:tc>
                <a:tc hMerge="1">
                  <a:txBody>
                    <a:bodyPr/>
                    <a:lstStyle/>
                    <a:p>
                      <a:endParaRPr lang="en-US"/>
                    </a:p>
                  </a:txBody>
                  <a:tcPr/>
                </a:tc>
                <a:tc>
                  <a:txBody>
                    <a:bodyPr/>
                    <a:lstStyle/>
                    <a:p>
                      <a:pPr marL="0" marR="0" algn="ctr">
                        <a:spcBef>
                          <a:spcPts val="0"/>
                        </a:spcBef>
                        <a:spcAft>
                          <a:spcPts val="0"/>
                        </a:spcAft>
                        <a:tabLst>
                          <a:tab pos="2743200" algn="ctr"/>
                          <a:tab pos="5486400" algn="r"/>
                          <a:tab pos="457200" algn="l"/>
                          <a:tab pos="2743200" algn="ctr"/>
                          <a:tab pos="5486400" algn="r"/>
                        </a:tabLst>
                      </a:pPr>
                      <a:r>
                        <a:rPr lang="en-US" sz="11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11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100" dirty="0" smtClean="0">
                          <a:effectLst/>
                        </a:rPr>
                        <a:t> Percent</a:t>
                      </a:r>
                      <a:endParaRPr lang="en-US" sz="1100" dirty="0">
                        <a:effectLst/>
                      </a:endParaRPr>
                    </a:p>
                    <a:p>
                      <a:pPr marL="0" marR="0" algn="ctr">
                        <a:spcBef>
                          <a:spcPts val="0"/>
                        </a:spcBef>
                        <a:spcAft>
                          <a:spcPts val="0"/>
                        </a:spcAft>
                        <a:tabLst>
                          <a:tab pos="2743200" algn="ctr"/>
                          <a:tab pos="5486400" algn="r"/>
                          <a:tab pos="457200" algn="l"/>
                          <a:tab pos="2743200" algn="ctr"/>
                          <a:tab pos="5486400" algn="r"/>
                        </a:tabLst>
                      </a:pPr>
                      <a:r>
                        <a:rPr lang="en-US" sz="1100" dirty="0">
                          <a:effectLst/>
                        </a:rPr>
                        <a:t>Change</a:t>
                      </a:r>
                      <a:endParaRPr lang="en-US" sz="1100" dirty="0">
                        <a:effectLst/>
                        <a:latin typeface="Times New Roman" panose="02020603050405020304" pitchFamily="18" charset="0"/>
                        <a:ea typeface="Times New Roman" panose="02020603050405020304" pitchFamily="18" charset="0"/>
                      </a:endParaRPr>
                    </a:p>
                  </a:txBody>
                  <a:tcPr marL="51435" marR="51435" marT="0" marB="91440" anchor="b"/>
                </a:tc>
                <a:tc>
                  <a:txBody>
                    <a:bodyPr/>
                    <a:lstStyle/>
                    <a:p>
                      <a:pPr marL="0" marR="0" algn="ctr">
                        <a:spcBef>
                          <a:spcPts val="0"/>
                        </a:spcBef>
                        <a:spcAft>
                          <a:spcPts val="0"/>
                        </a:spcAft>
                        <a:tabLst>
                          <a:tab pos="2743200" algn="ctr"/>
                          <a:tab pos="5486400" algn="r"/>
                          <a:tab pos="457200" algn="l"/>
                          <a:tab pos="2743200" algn="ctr"/>
                          <a:tab pos="5486400" algn="r"/>
                        </a:tabLst>
                      </a:pPr>
                      <a:r>
                        <a:rPr lang="en-US" sz="1100" dirty="0" smtClean="0">
                          <a:effectLst/>
                        </a:rPr>
                        <a:t>Impact </a:t>
                      </a:r>
                      <a:r>
                        <a:rPr lang="en-US" sz="1100" dirty="0">
                          <a:effectLst/>
                        </a:rPr>
                        <a:t>of Changes</a:t>
                      </a:r>
                    </a:p>
                    <a:p>
                      <a:pPr marL="0" marR="0" algn="ctr">
                        <a:spcBef>
                          <a:spcPts val="0"/>
                        </a:spcBef>
                        <a:spcAft>
                          <a:spcPts val="0"/>
                        </a:spcAft>
                        <a:tabLst>
                          <a:tab pos="2743200" algn="ctr"/>
                          <a:tab pos="5486400" algn="r"/>
                          <a:tab pos="457200" algn="l"/>
                          <a:tab pos="2743200" algn="ctr"/>
                          <a:tab pos="5486400" algn="r"/>
                        </a:tabLst>
                      </a:pPr>
                      <a:r>
                        <a:rPr lang="en-US" sz="1100" dirty="0">
                          <a:effectLst/>
                        </a:rPr>
                        <a:t>in Currency</a:t>
                      </a:r>
                    </a:p>
                    <a:p>
                      <a:pPr marL="0" marR="0" algn="ctr">
                        <a:spcBef>
                          <a:spcPts val="0"/>
                        </a:spcBef>
                        <a:spcAft>
                          <a:spcPts val="0"/>
                        </a:spcAft>
                        <a:tabLst>
                          <a:tab pos="2743200" algn="ctr"/>
                          <a:tab pos="5486400" algn="r"/>
                          <a:tab pos="457200" algn="l"/>
                          <a:tab pos="2743200" algn="ctr"/>
                          <a:tab pos="5486400" algn="r"/>
                        </a:tabLst>
                      </a:pPr>
                      <a:r>
                        <a:rPr lang="en-US" sz="1100" dirty="0">
                          <a:effectLst/>
                        </a:rPr>
                        <a:t>Translation Rates</a:t>
                      </a:r>
                      <a:endParaRPr lang="en-US" sz="1100" dirty="0">
                        <a:effectLst/>
                        <a:latin typeface="Times New Roman" panose="02020603050405020304" pitchFamily="18" charset="0"/>
                        <a:ea typeface="Times New Roman" panose="02020603050405020304" pitchFamily="18" charset="0"/>
                      </a:endParaRPr>
                    </a:p>
                  </a:txBody>
                  <a:tcPr marL="51435" marR="51435" marT="0" marB="91440" anchor="b"/>
                </a:tc>
                <a:tc>
                  <a:txBody>
                    <a:bodyPr/>
                    <a:lstStyle/>
                    <a:p>
                      <a:pPr marL="0" marR="0" algn="ctr">
                        <a:spcBef>
                          <a:spcPts val="0"/>
                        </a:spcBef>
                        <a:spcAft>
                          <a:spcPts val="0"/>
                        </a:spcAft>
                        <a:tabLst>
                          <a:tab pos="2743200" algn="ctr"/>
                          <a:tab pos="5486400" algn="r"/>
                          <a:tab pos="457200" algn="l"/>
                          <a:tab pos="2743200" algn="ctr"/>
                          <a:tab pos="5486400" algn="r"/>
                        </a:tabLst>
                      </a:pPr>
                      <a:r>
                        <a:rPr lang="en-US" sz="1100" dirty="0" smtClean="0">
                          <a:effectLst/>
                        </a:rPr>
                        <a:t>Increase</a:t>
                      </a:r>
                      <a:r>
                        <a:rPr lang="en-US" sz="1100" baseline="0" dirty="0" smtClean="0">
                          <a:effectLst/>
                        </a:rPr>
                        <a:t> /(decrease) due to ASC 606</a:t>
                      </a:r>
                      <a:endParaRPr lang="en-US" sz="1100" dirty="0">
                        <a:effectLst/>
                        <a:latin typeface="Times New Roman" panose="02020603050405020304" pitchFamily="18" charset="0"/>
                        <a:ea typeface="Times New Roman" panose="02020603050405020304" pitchFamily="18" charset="0"/>
                      </a:endParaRPr>
                    </a:p>
                  </a:txBody>
                  <a:tcPr marL="51435" marR="51435" marT="0" marB="91440" anchor="b"/>
                </a:tc>
                <a:tc>
                  <a:txBody>
                    <a:bodyPr/>
                    <a:lstStyle/>
                    <a:p>
                      <a:pPr marL="0" marR="0" algn="ctr">
                        <a:spcBef>
                          <a:spcPts val="0"/>
                        </a:spcBef>
                        <a:spcAft>
                          <a:spcPts val="0"/>
                        </a:spcAft>
                        <a:tabLst>
                          <a:tab pos="2743200" algn="ctr"/>
                          <a:tab pos="5486400" algn="r"/>
                          <a:tab pos="457200" algn="l"/>
                          <a:tab pos="2743200" algn="ctr"/>
                          <a:tab pos="5486400" algn="r"/>
                        </a:tabLst>
                      </a:pPr>
                      <a:r>
                        <a:rPr lang="en-US" sz="1100" dirty="0" smtClean="0">
                          <a:effectLst/>
                        </a:rPr>
                        <a:t>Percent Change</a:t>
                      </a:r>
                    </a:p>
                    <a:p>
                      <a:pPr marL="0" marR="0" algn="ctr">
                        <a:spcBef>
                          <a:spcPts val="0"/>
                        </a:spcBef>
                        <a:spcAft>
                          <a:spcPts val="0"/>
                        </a:spcAft>
                        <a:tabLst>
                          <a:tab pos="2743200" algn="ctr"/>
                          <a:tab pos="5486400" algn="r"/>
                          <a:tab pos="457200" algn="l"/>
                          <a:tab pos="2743200" algn="ctr"/>
                          <a:tab pos="5486400" algn="r"/>
                        </a:tabLst>
                      </a:pPr>
                      <a:r>
                        <a:rPr lang="en-US" sz="1100" dirty="0" smtClean="0">
                          <a:effectLst/>
                        </a:rPr>
                        <a:t>excluding Currency Rate and ASC 606 Effects</a:t>
                      </a:r>
                      <a:endParaRPr lang="en-US" sz="1100" dirty="0">
                        <a:effectLst/>
                        <a:latin typeface="Times New Roman" panose="02020603050405020304" pitchFamily="18" charset="0"/>
                        <a:ea typeface="Times New Roman" panose="02020603050405020304" pitchFamily="18" charset="0"/>
                      </a:endParaRPr>
                    </a:p>
                  </a:txBody>
                  <a:tcPr marL="51435" marR="51435" marT="0" marB="91440" anchor="ctr"/>
                </a:tc>
                <a:extLst>
                  <a:ext uri="{0D108BD9-81ED-4DB2-BD59-A6C34878D82A}">
                    <a16:rowId xmlns:a16="http://schemas.microsoft.com/office/drawing/2014/main" val="10000"/>
                  </a:ext>
                </a:extLst>
              </a:tr>
              <a:tr h="431428">
                <a:tc>
                  <a:txBody>
                    <a:bodyPr/>
                    <a:lstStyle/>
                    <a:p>
                      <a:pPr marL="0" marR="0">
                        <a:spcBef>
                          <a:spcPts val="0"/>
                        </a:spcBef>
                        <a:spcAft>
                          <a:spcPts val="0"/>
                        </a:spcAft>
                        <a:tabLst>
                          <a:tab pos="2743200" algn="ctr"/>
                          <a:tab pos="5486400" algn="r"/>
                          <a:tab pos="457200" algn="l"/>
                          <a:tab pos="2743200" algn="ctr"/>
                          <a:tab pos="5486400" algn="r"/>
                        </a:tabLst>
                      </a:pPr>
                      <a:r>
                        <a:rPr lang="en-US" sz="1100" dirty="0">
                          <a:effectLst/>
                        </a:rPr>
                        <a:t>Machine Clothing (MC)</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$611,858</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$590,357</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baseline="0" dirty="0" smtClean="0">
                          <a:effectLst/>
                        </a:rPr>
                        <a:t> </a:t>
                      </a:r>
                      <a:r>
                        <a:rPr lang="en-US" sz="1100" dirty="0" smtClean="0">
                          <a:effectLst/>
                        </a:rPr>
                        <a:t>3.6%</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$6,128</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$(3,970)</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smtClean="0">
                          <a:effectLst/>
                        </a:rPr>
                        <a:t>        3.3%</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1"/>
                  </a:ext>
                </a:extLst>
              </a:tr>
              <a:tr h="457200">
                <a:tc>
                  <a:txBody>
                    <a:bodyPr/>
                    <a:lstStyle/>
                    <a:p>
                      <a:pPr marL="0" marR="0">
                        <a:spcBef>
                          <a:spcPts val="0"/>
                        </a:spcBef>
                        <a:spcAft>
                          <a:spcPts val="0"/>
                        </a:spcAft>
                      </a:pPr>
                      <a:r>
                        <a:rPr lang="en-US" sz="1100">
                          <a:effectLst/>
                        </a:rPr>
                        <a:t>Albany Engineered Composites (AEC)</a:t>
                      </a:r>
                      <a:endParaRPr lang="en-US" sz="110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370,621</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273,360</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smtClean="0">
                          <a:effectLst/>
                        </a:rPr>
                        <a:t>  35.6%</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2,399</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(3,150)</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35.9%</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2"/>
                  </a:ext>
                </a:extLst>
              </a:tr>
              <a:tr h="357425">
                <a:tc>
                  <a:txBody>
                    <a:bodyPr/>
                    <a:lstStyle/>
                    <a:p>
                      <a:pPr marL="0" marR="0">
                        <a:spcBef>
                          <a:spcPts val="0"/>
                        </a:spcBef>
                        <a:spcAft>
                          <a:spcPts val="0"/>
                        </a:spcAft>
                      </a:pPr>
                      <a:r>
                        <a:rPr lang="en-US" sz="1100" dirty="0">
                          <a:effectLst/>
                        </a:rPr>
                        <a:t>Total</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smtClean="0">
                          <a:effectLst/>
                        </a:rPr>
                        <a:t> $982,479</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$863,717</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13.8%</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smtClean="0">
                          <a:effectLst/>
                        </a:rPr>
                        <a:t> </a:t>
                      </a:r>
                      <a:r>
                        <a:rPr lang="en-US" sz="1100" baseline="0" dirty="0" smtClean="0">
                          <a:effectLst/>
                        </a:rPr>
                        <a:t>    </a:t>
                      </a:r>
                      <a:r>
                        <a:rPr lang="en-US" sz="1100" dirty="0" smtClean="0">
                          <a:effectLst/>
                        </a:rPr>
                        <a:t>$8,527</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smtClean="0">
                          <a:effectLst/>
                        </a:rPr>
                        <a:t> </a:t>
                      </a:r>
                      <a:r>
                        <a:rPr lang="en-US" sz="1100" baseline="0" dirty="0" smtClean="0">
                          <a:effectLst/>
                        </a:rPr>
                        <a:t>   </a:t>
                      </a:r>
                      <a:r>
                        <a:rPr lang="en-US" sz="1100" dirty="0" smtClean="0">
                          <a:effectLst/>
                        </a:rPr>
                        <a:t>$(7,120)</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13.6%</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69423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Gross Profit Margin by Quarter</a:t>
            </a:r>
          </a:p>
        </p:txBody>
      </p:sp>
      <p:sp>
        <p:nvSpPr>
          <p:cNvPr id="4" name="Slide Number Placeholder 3"/>
          <p:cNvSpPr>
            <a:spLocks noGrp="1"/>
          </p:cNvSpPr>
          <p:nvPr>
            <p:ph type="sldNum" sz="quarter" idx="12"/>
          </p:nvPr>
        </p:nvSpPr>
        <p:spPr/>
        <p:txBody>
          <a:bodyPr/>
          <a:lstStyle/>
          <a:p>
            <a:fld id="{6055F179-E124-5F45-8E17-21E08BA97E80}" type="slidenum">
              <a:rPr lang="en-US" smtClean="0"/>
              <a:t>4</a:t>
            </a:fld>
            <a:endParaRPr lang="en-US"/>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1453088022"/>
              </p:ext>
            </p:extLst>
          </p:nvPr>
        </p:nvGraphicFramePr>
        <p:xfrm>
          <a:off x="628650" y="1436515"/>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592368" y="4110826"/>
            <a:ext cx="2231136" cy="738664"/>
          </a:xfrm>
          <a:prstGeom prst="rect">
            <a:avLst/>
          </a:prstGeom>
          <a:solidFill>
            <a:srgbClr val="0053A1"/>
          </a:solidFill>
        </p:spPr>
        <p:txBody>
          <a:bodyPr wrap="square" rtlCol="0">
            <a:spAutoFit/>
          </a:bodyPr>
          <a:lstStyle/>
          <a:p>
            <a:pPr algn="ctr"/>
            <a:r>
              <a:rPr lang="en-US" sz="1400" dirty="0" smtClean="0">
                <a:solidFill>
                  <a:schemeClr val="bg1"/>
                </a:solidFill>
              </a:rPr>
              <a:t>Includes 7.3% impact from profitability revision in two AEC contracts</a:t>
            </a:r>
            <a:endParaRPr lang="en-US" sz="1400" dirty="0">
              <a:solidFill>
                <a:schemeClr val="bg1"/>
              </a:solidFill>
            </a:endParaRPr>
          </a:p>
        </p:txBody>
      </p:sp>
      <p:cxnSp>
        <p:nvCxnSpPr>
          <p:cNvPr id="7" name="Straight Arrow Connector 6"/>
          <p:cNvCxnSpPr/>
          <p:nvPr/>
        </p:nvCxnSpPr>
        <p:spPr bwMode="auto">
          <a:xfrm flipH="1">
            <a:off x="2952288" y="4480158"/>
            <a:ext cx="640080" cy="152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 name="TextBox 7"/>
          <p:cNvSpPr txBox="1"/>
          <p:nvPr/>
        </p:nvSpPr>
        <p:spPr>
          <a:xfrm>
            <a:off x="325580" y="5864567"/>
            <a:ext cx="7534369" cy="400110"/>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 </a:t>
            </a:r>
            <a:r>
              <a:rPr lang="en-US" sz="1000" dirty="0" smtClean="0">
                <a:latin typeface="Arial" panose="020B0604020202020204" pitchFamily="34" charset="0"/>
                <a:ea typeface="Calibri" panose="020F0502020204030204" pitchFamily="34" charset="0"/>
                <a:cs typeface="Arial" panose="020B0604020202020204" pitchFamily="34" charset="0"/>
              </a:rPr>
              <a:t>Reflects </a:t>
            </a:r>
            <a:r>
              <a:rPr lang="en-US" sz="1000" dirty="0">
                <a:latin typeface="Arial" panose="020B0604020202020204" pitchFamily="34" charset="0"/>
                <a:ea typeface="Calibri" panose="020F0502020204030204" pitchFamily="34" charset="0"/>
                <a:cs typeface="Arial" panose="020B0604020202020204" pitchFamily="34" charset="0"/>
              </a:rPr>
              <a:t>correction of immaterial errors related to the implementation of ASC 606 in the C</a:t>
            </a:r>
            <a:r>
              <a:rPr lang="en-US" sz="1000" dirty="0" smtClean="0">
                <a:latin typeface="Arial" panose="020B0604020202020204" pitchFamily="34" charset="0"/>
                <a:ea typeface="Calibri" panose="020F0502020204030204" pitchFamily="34" charset="0"/>
                <a:cs typeface="Arial" panose="020B0604020202020204" pitchFamily="34" charset="0"/>
              </a:rPr>
              <a:t>ompany’s </a:t>
            </a:r>
            <a:r>
              <a:rPr lang="en-US" sz="1000" dirty="0">
                <a:latin typeface="Arial" panose="020B0604020202020204" pitchFamily="34" charset="0"/>
                <a:ea typeface="Calibri" panose="020F0502020204030204" pitchFamily="34" charset="0"/>
                <a:cs typeface="Arial" panose="020B0604020202020204" pitchFamily="34" charset="0"/>
              </a:rPr>
              <a:t>quarterly financial </a:t>
            </a:r>
            <a:r>
              <a:rPr lang="en-US" sz="1000" dirty="0" smtClean="0">
                <a:latin typeface="Arial" panose="020B0604020202020204" pitchFamily="34" charset="0"/>
                <a:ea typeface="Calibri" panose="020F0502020204030204" pitchFamily="34" charset="0"/>
                <a:cs typeface="Arial" panose="020B0604020202020204" pitchFamily="34" charset="0"/>
              </a:rPr>
              <a:t>statements</a:t>
            </a:r>
            <a:br>
              <a:rPr lang="en-US" sz="1000" dirty="0" smtClean="0">
                <a:latin typeface="Arial" panose="020B0604020202020204" pitchFamily="34" charset="0"/>
                <a:ea typeface="Calibri" panose="020F0502020204030204" pitchFamily="34" charset="0"/>
                <a:cs typeface="Arial" panose="020B0604020202020204" pitchFamily="34" charset="0"/>
              </a:rPr>
            </a:br>
            <a:r>
              <a:rPr lang="en-US" sz="1000" dirty="0" smtClean="0">
                <a:latin typeface="Arial" panose="020B0604020202020204" pitchFamily="34" charset="0"/>
                <a:ea typeface="Calibri" panose="020F0502020204030204" pitchFamily="34" charset="0"/>
                <a:cs typeface="Arial" panose="020B0604020202020204" pitchFamily="34" charset="0"/>
              </a:rPr>
              <a:t>   </a:t>
            </a:r>
            <a:r>
              <a:rPr lang="en-US" sz="1000" dirty="0">
                <a:latin typeface="Arial" panose="020B0604020202020204" pitchFamily="34" charset="0"/>
                <a:ea typeface="Calibri" panose="020F0502020204030204" pitchFamily="34" charset="0"/>
                <a:cs typeface="Arial" panose="020B0604020202020204" pitchFamily="34" charset="0"/>
              </a:rPr>
              <a:t>for the first three quarters of 2018.</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8671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Income (GAAP) and Adjusted </a:t>
            </a:r>
            <a:br>
              <a:rPr lang="en-US" dirty="0"/>
            </a:br>
            <a:r>
              <a:rPr lang="en-US" dirty="0"/>
              <a:t>EBITDA (non-GAAP) by Segment</a:t>
            </a:r>
          </a:p>
        </p:txBody>
      </p:sp>
      <p:sp>
        <p:nvSpPr>
          <p:cNvPr id="4" name="Slide Number Placeholder 3"/>
          <p:cNvSpPr>
            <a:spLocks noGrp="1"/>
          </p:cNvSpPr>
          <p:nvPr>
            <p:ph type="sldNum" sz="quarter" idx="12"/>
          </p:nvPr>
        </p:nvSpPr>
        <p:spPr/>
        <p:txBody>
          <a:bodyPr/>
          <a:lstStyle/>
          <a:p>
            <a:fld id="{6055F179-E124-5F45-8E17-21E08BA97E80}" type="slidenum">
              <a:rPr lang="en-US" smtClean="0"/>
              <a:t>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333471751"/>
              </p:ext>
            </p:extLst>
          </p:nvPr>
        </p:nvGraphicFramePr>
        <p:xfrm>
          <a:off x="464795" y="1665228"/>
          <a:ext cx="5049607" cy="4554386"/>
        </p:xfrm>
        <a:graphic>
          <a:graphicData uri="http://schemas.openxmlformats.org/drawingml/2006/table">
            <a:tbl>
              <a:tblPr firstRow="1" firstCol="1" bandRow="1">
                <a:tableStyleId>{5C22544A-7EE6-4342-B048-85BDC9FD1C3A}</a:tableStyleId>
              </a:tblPr>
              <a:tblGrid>
                <a:gridCol w="2085474">
                  <a:extLst>
                    <a:ext uri="{9D8B030D-6E8A-4147-A177-3AD203B41FA5}">
                      <a16:colId xmlns:a16="http://schemas.microsoft.com/office/drawing/2014/main" val="20000"/>
                    </a:ext>
                  </a:extLst>
                </a:gridCol>
                <a:gridCol w="600193">
                  <a:extLst>
                    <a:ext uri="{9D8B030D-6E8A-4147-A177-3AD203B41FA5}">
                      <a16:colId xmlns:a16="http://schemas.microsoft.com/office/drawing/2014/main" val="20001"/>
                    </a:ext>
                  </a:extLst>
                </a:gridCol>
                <a:gridCol w="840315">
                  <a:extLst>
                    <a:ext uri="{9D8B030D-6E8A-4147-A177-3AD203B41FA5}">
                      <a16:colId xmlns:a16="http://schemas.microsoft.com/office/drawing/2014/main" val="20002"/>
                    </a:ext>
                  </a:extLst>
                </a:gridCol>
                <a:gridCol w="841622">
                  <a:extLst>
                    <a:ext uri="{9D8B030D-6E8A-4147-A177-3AD203B41FA5}">
                      <a16:colId xmlns:a16="http://schemas.microsoft.com/office/drawing/2014/main" val="20003"/>
                    </a:ext>
                  </a:extLst>
                </a:gridCol>
                <a:gridCol w="682003">
                  <a:extLst>
                    <a:ext uri="{9D8B030D-6E8A-4147-A177-3AD203B41FA5}">
                      <a16:colId xmlns:a16="http://schemas.microsoft.com/office/drawing/2014/main" val="20004"/>
                    </a:ext>
                  </a:extLst>
                </a:gridCol>
              </a:tblGrid>
              <a:tr h="379240">
                <a:tc>
                  <a:txBody>
                    <a:bodyPr/>
                    <a:lstStyle/>
                    <a:p>
                      <a:pPr marL="0" marR="0">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solidFill>
                      <a:srgbClr val="0053A1"/>
                    </a:solidFill>
                  </a:tcPr>
                </a:tc>
                <a:tc gridSpan="4">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000" dirty="0" smtClean="0">
                          <a:effectLst/>
                        </a:rPr>
                        <a:t>Three Months ended December 31, 2018</a:t>
                      </a:r>
                    </a:p>
                    <a:p>
                      <a:pPr marL="0" marR="0" algn="ctr">
                        <a:spcBef>
                          <a:spcPts val="0"/>
                        </a:spcBef>
                        <a:spcAft>
                          <a:spcPts val="0"/>
                        </a:spcAft>
                        <a:tabLst>
                          <a:tab pos="2743200" algn="ctr"/>
                          <a:tab pos="5486400" algn="r"/>
                          <a:tab pos="457200" algn="l"/>
                          <a:tab pos="2743200" algn="ctr"/>
                          <a:tab pos="5486400" algn="r"/>
                        </a:tabLst>
                      </a:pPr>
                      <a:endParaRPr lang="en-US" sz="90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solidFill>
                      <a:srgbClr val="0053A1"/>
                    </a:solidFill>
                  </a:tcPr>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597759">
                <a:tc>
                  <a:txBody>
                    <a:bodyPr/>
                    <a:lstStyle/>
                    <a:p>
                      <a:pPr marL="0" marR="0">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spcBef>
                          <a:spcPts val="0"/>
                        </a:spcBef>
                        <a:spcAft>
                          <a:spcPts val="0"/>
                        </a:spcAft>
                        <a:tabLst>
                          <a:tab pos="2743200" algn="ctr"/>
                          <a:tab pos="5486400" algn="r"/>
                          <a:tab pos="457200" algn="l"/>
                          <a:tab pos="2743200" algn="ctr"/>
                          <a:tab pos="5486400" algn="r"/>
                        </a:tabLst>
                      </a:pPr>
                      <a:r>
                        <a:rPr lang="en-US" sz="900" dirty="0" smtClean="0">
                          <a:effectLst/>
                        </a:rPr>
                        <a:t>(</a:t>
                      </a:r>
                      <a:r>
                        <a:rPr lang="en-US" sz="900" dirty="0">
                          <a:effectLst/>
                        </a:rPr>
                        <a:t>in thousands)</a:t>
                      </a:r>
                      <a:endParaRPr lang="en-US" sz="9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solidFill>
                      <a:srgbClr val="0053A1"/>
                    </a:solidFill>
                  </a:tcPr>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Machine </a:t>
                      </a:r>
                      <a:r>
                        <a:rPr lang="en-US" sz="900" dirty="0">
                          <a:effectLst/>
                        </a:rPr>
                        <a:t>Clothing</a:t>
                      </a:r>
                      <a:endParaRPr lang="en-US" sz="9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Albany Engineered </a:t>
                      </a:r>
                      <a:r>
                        <a:rPr lang="en-US" sz="900" dirty="0" smtClean="0">
                          <a:effectLst/>
                        </a:rPr>
                        <a:t>Composites</a:t>
                      </a:r>
                      <a:endParaRPr lang="en-US" sz="9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endParaRPr>
                    </a:p>
                    <a:p>
                      <a:pPr marL="0" marR="0" algn="ctr">
                        <a:spcBef>
                          <a:spcPts val="0"/>
                        </a:spcBef>
                        <a:spcAft>
                          <a:spcPts val="0"/>
                        </a:spcAft>
                        <a:tabLst>
                          <a:tab pos="2743200" algn="ctr"/>
                          <a:tab pos="5486400" algn="r"/>
                          <a:tab pos="457200" algn="l"/>
                          <a:tab pos="2743200" algn="ctr"/>
                          <a:tab pos="5486400" algn="r"/>
                        </a:tabLst>
                      </a:pPr>
                      <a:r>
                        <a:rPr lang="en-US" sz="900" dirty="0">
                          <a:effectLst/>
                        </a:rPr>
                        <a:t>Corporate expenses and other</a:t>
                      </a:r>
                      <a:endParaRPr lang="en-US" sz="9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Total </a:t>
                      </a:r>
                      <a:r>
                        <a:rPr lang="en-US" sz="900" dirty="0">
                          <a:effectLst/>
                        </a:rPr>
                        <a:t>Company</a:t>
                      </a:r>
                      <a:endParaRPr lang="en-US" sz="9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274938">
                <a:tc>
                  <a:txBody>
                    <a:bodyPr/>
                    <a:lstStyle/>
                    <a:p>
                      <a:pPr marL="0" marR="0">
                        <a:spcBef>
                          <a:spcPts val="0"/>
                        </a:spcBef>
                        <a:spcAft>
                          <a:spcPts val="0"/>
                        </a:spcAft>
                      </a:pPr>
                      <a:r>
                        <a:rPr lang="en-US" sz="900" dirty="0">
                          <a:effectLst/>
                        </a:rPr>
                        <a:t>Operating income/(loss) (GAAP)</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53A1"/>
                    </a:solidFill>
                  </a:tcP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$42,884</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$6,667</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a:solidFill>
                            <a:srgbClr val="000000"/>
                          </a:solidFill>
                          <a:effectLst/>
                          <a:latin typeface="+mn-lt"/>
                          <a:ea typeface="Times New Roman" panose="02020603050405020304" pitchFamily="18" charset="0"/>
                          <a:cs typeface="Times New Roman" panose="02020603050405020304" pitchFamily="18" charset="0"/>
                        </a:rPr>
                        <a:t> $(12,137)</a:t>
                      </a:r>
                      <a:endParaRPr lang="en-US"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$37,414</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74938">
                <a:tc>
                  <a:txBody>
                    <a:bodyPr/>
                    <a:lstStyle/>
                    <a:p>
                      <a:pPr marL="0" marR="0">
                        <a:spcBef>
                          <a:spcPts val="0"/>
                        </a:spcBef>
                        <a:spcAft>
                          <a:spcPts val="0"/>
                        </a:spcAft>
                      </a:pPr>
                      <a:r>
                        <a:rPr lang="en-US" sz="900" dirty="0">
                          <a:effectLst/>
                        </a:rPr>
                        <a:t>Interest, taxes, other income/expense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53A1"/>
                    </a:solidFill>
                  </a:tcP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a:t>
                      </a:r>
                      <a:r>
                        <a:rPr lang="en-US" sz="900" b="0" dirty="0" smtClean="0">
                          <a:solidFill>
                            <a:srgbClr val="000000"/>
                          </a:solidFill>
                          <a:effectLst/>
                          <a:latin typeface="+mn-lt"/>
                          <a:ea typeface="Times New Roman" panose="02020603050405020304" pitchFamily="18" charset="0"/>
                          <a:cs typeface="Times New Roman" panose="02020603050405020304" pitchFamily="18" charset="0"/>
                        </a:rPr>
                        <a:t>(20,142)</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a:t>
                      </a:r>
                      <a:r>
                        <a:rPr lang="en-US" sz="900" b="0" dirty="0" smtClean="0">
                          <a:solidFill>
                            <a:srgbClr val="000000"/>
                          </a:solidFill>
                          <a:effectLst/>
                          <a:latin typeface="+mn-lt"/>
                          <a:ea typeface="Times New Roman" panose="02020603050405020304" pitchFamily="18" charset="0"/>
                          <a:cs typeface="Times New Roman" panose="02020603050405020304" pitchFamily="18" charset="0"/>
                        </a:rPr>
                        <a:t>(20,142)</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74938">
                <a:tc>
                  <a:txBody>
                    <a:bodyPr/>
                    <a:lstStyle/>
                    <a:p>
                      <a:pPr marL="0" marR="0">
                        <a:spcBef>
                          <a:spcPts val="0"/>
                        </a:spcBef>
                        <a:spcAft>
                          <a:spcPts val="0"/>
                        </a:spcAft>
                      </a:pPr>
                      <a:r>
                        <a:rPr lang="en-US" sz="900" dirty="0">
                          <a:effectLst/>
                        </a:rPr>
                        <a:t>Net income (GAAP)</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53A1"/>
                    </a:solidFill>
                  </a:tcPr>
                </a:tc>
                <a:tc>
                  <a:txBody>
                    <a:bodyPr/>
                    <a:lstStyle/>
                    <a:p>
                      <a:pPr marL="0" marR="0" algn="ctr">
                        <a:spcBef>
                          <a:spcPts val="0"/>
                        </a:spcBef>
                        <a:spcAft>
                          <a:spcPts val="0"/>
                        </a:spcAft>
                      </a:pPr>
                      <a:r>
                        <a:rPr lang="en-US" sz="900" b="0">
                          <a:solidFill>
                            <a:srgbClr val="000000"/>
                          </a:solidFill>
                          <a:effectLst/>
                          <a:latin typeface="+mn-lt"/>
                          <a:ea typeface="Times New Roman" panose="02020603050405020304" pitchFamily="18" charset="0"/>
                          <a:cs typeface="Times New Roman" panose="02020603050405020304" pitchFamily="18" charset="0"/>
                        </a:rPr>
                        <a:t>  42,884</a:t>
                      </a:r>
                      <a:endParaRPr lang="en-US"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6,667</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a:t>
                      </a:r>
                      <a:r>
                        <a:rPr lang="en-US" sz="900" b="0" dirty="0" smtClean="0">
                          <a:solidFill>
                            <a:srgbClr val="000000"/>
                          </a:solidFill>
                          <a:effectLst/>
                          <a:latin typeface="+mn-lt"/>
                          <a:ea typeface="Times New Roman" panose="02020603050405020304" pitchFamily="18" charset="0"/>
                          <a:cs typeface="Times New Roman" panose="02020603050405020304" pitchFamily="18" charset="0"/>
                        </a:rPr>
                        <a:t>(32,279)</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a:t>
                      </a:r>
                      <a:r>
                        <a:rPr lang="en-US" sz="900" b="0" dirty="0" smtClean="0">
                          <a:solidFill>
                            <a:srgbClr val="000000"/>
                          </a:solidFill>
                          <a:effectLst/>
                          <a:latin typeface="+mn-lt"/>
                          <a:ea typeface="Times New Roman" panose="02020603050405020304" pitchFamily="18" charset="0"/>
                          <a:cs typeface="Times New Roman" panose="02020603050405020304" pitchFamily="18" charset="0"/>
                        </a:rPr>
                        <a:t>17,272</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74938">
                <a:tc>
                  <a:txBody>
                    <a:bodyPr/>
                    <a:lstStyle/>
                    <a:p>
                      <a:pPr marL="0" marR="0">
                        <a:spcBef>
                          <a:spcPts val="0"/>
                        </a:spcBef>
                        <a:spcAft>
                          <a:spcPts val="0"/>
                        </a:spcAft>
                      </a:pPr>
                      <a:r>
                        <a:rPr lang="en-US" sz="900" dirty="0">
                          <a:effectLst/>
                        </a:rPr>
                        <a:t>Interest expense, net </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a:spcBef>
                          <a:spcPts val="0"/>
                        </a:spcBef>
                        <a:spcAft>
                          <a:spcPts val="0"/>
                        </a:spcAft>
                      </a:pPr>
                      <a:r>
                        <a:rPr lang="en-US" sz="900" b="0">
                          <a:solidFill>
                            <a:srgbClr val="000000"/>
                          </a:solidFill>
                          <a:effectLst/>
                          <a:latin typeface="+mn-lt"/>
                          <a:ea typeface="Times New Roman" panose="02020603050405020304" pitchFamily="18" charset="0"/>
                          <a:cs typeface="Times New Roman" panose="02020603050405020304" pitchFamily="18" charset="0"/>
                        </a:rPr>
                        <a:t>-</a:t>
                      </a:r>
                      <a:endParaRPr lang="en-US"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4,594</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4,594</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74938">
                <a:tc>
                  <a:txBody>
                    <a:bodyPr/>
                    <a:lstStyle/>
                    <a:p>
                      <a:pPr marL="0" marR="0">
                        <a:spcBef>
                          <a:spcPts val="0"/>
                        </a:spcBef>
                        <a:spcAft>
                          <a:spcPts val="0"/>
                        </a:spcAft>
                      </a:pPr>
                      <a:r>
                        <a:rPr lang="en-US" sz="900" dirty="0">
                          <a:effectLst/>
                        </a:rPr>
                        <a:t>Income tax </a:t>
                      </a:r>
                      <a:r>
                        <a:rPr lang="en-US" sz="900" dirty="0" smtClean="0">
                          <a:effectLst/>
                        </a:rPr>
                        <a:t>expense</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a:spcBef>
                          <a:spcPts val="0"/>
                        </a:spcBef>
                        <a:spcAft>
                          <a:spcPts val="0"/>
                        </a:spcAft>
                      </a:pPr>
                      <a:r>
                        <a:rPr lang="en-US" sz="900" b="0">
                          <a:solidFill>
                            <a:srgbClr val="000000"/>
                          </a:solidFill>
                          <a:effectLst/>
                          <a:latin typeface="+mn-lt"/>
                          <a:ea typeface="Times New Roman" panose="02020603050405020304" pitchFamily="18" charset="0"/>
                          <a:cs typeface="Times New Roman" panose="02020603050405020304" pitchFamily="18" charset="0"/>
                        </a:rPr>
                        <a:t>-</a:t>
                      </a:r>
                      <a:endParaRPr lang="en-US"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a:t>
                      </a:r>
                      <a:r>
                        <a:rPr lang="en-US" sz="900" b="0" dirty="0" smtClean="0">
                          <a:solidFill>
                            <a:srgbClr val="000000"/>
                          </a:solidFill>
                          <a:effectLst/>
                          <a:latin typeface="+mn-lt"/>
                          <a:ea typeface="Times New Roman" panose="02020603050405020304" pitchFamily="18" charset="0"/>
                          <a:cs typeface="Times New Roman" panose="02020603050405020304" pitchFamily="18" charset="0"/>
                        </a:rPr>
                        <a:t> 10,538</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a:t>
                      </a:r>
                      <a:r>
                        <a:rPr lang="en-US" sz="900" b="0" dirty="0" smtClean="0">
                          <a:solidFill>
                            <a:srgbClr val="000000"/>
                          </a:solidFill>
                          <a:effectLst/>
                          <a:latin typeface="+mn-lt"/>
                          <a:ea typeface="Times New Roman" panose="02020603050405020304" pitchFamily="18" charset="0"/>
                          <a:cs typeface="Times New Roman" panose="02020603050405020304" pitchFamily="18" charset="0"/>
                        </a:rPr>
                        <a:t>10,538</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74938">
                <a:tc>
                  <a:txBody>
                    <a:bodyPr/>
                    <a:lstStyle/>
                    <a:p>
                      <a:pPr marL="0" marR="0">
                        <a:spcBef>
                          <a:spcPts val="0"/>
                        </a:spcBef>
                        <a:spcAft>
                          <a:spcPts val="0"/>
                        </a:spcAft>
                      </a:pPr>
                      <a:r>
                        <a:rPr lang="en-US" sz="900" dirty="0">
                          <a:effectLst/>
                        </a:rPr>
                        <a:t>Depreciation and amortization</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a:spcBef>
                          <a:spcPts val="0"/>
                        </a:spcBef>
                        <a:spcAft>
                          <a:spcPts val="0"/>
                        </a:spcAft>
                      </a:pPr>
                      <a:r>
                        <a:rPr lang="en-US" sz="900" b="0">
                          <a:solidFill>
                            <a:srgbClr val="000000"/>
                          </a:solidFill>
                          <a:effectLst/>
                          <a:latin typeface="+mn-lt"/>
                          <a:ea typeface="Times New Roman" panose="02020603050405020304" pitchFamily="18" charset="0"/>
                          <a:cs typeface="Times New Roman" panose="02020603050405020304" pitchFamily="18" charset="0"/>
                        </a:rPr>
                        <a:t>     6,542</a:t>
                      </a:r>
                      <a:endParaRPr lang="en-US"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a:t>
                      </a:r>
                      <a:r>
                        <a:rPr lang="en-US" sz="900" b="0" dirty="0" smtClean="0">
                          <a:solidFill>
                            <a:srgbClr val="000000"/>
                          </a:solidFill>
                          <a:effectLst/>
                          <a:latin typeface="+mn-lt"/>
                          <a:ea typeface="Times New Roman" panose="02020603050405020304" pitchFamily="18" charset="0"/>
                          <a:cs typeface="Times New Roman" panose="02020603050405020304" pitchFamily="18" charset="0"/>
                        </a:rPr>
                        <a:t>10,909</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1,162</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a:t>
                      </a:r>
                      <a:r>
                        <a:rPr lang="en-US" sz="900" b="0" dirty="0" smtClean="0">
                          <a:solidFill>
                            <a:srgbClr val="000000"/>
                          </a:solidFill>
                          <a:effectLst/>
                          <a:latin typeface="+mn-lt"/>
                          <a:ea typeface="Times New Roman" panose="02020603050405020304" pitchFamily="18" charset="0"/>
                          <a:cs typeface="Times New Roman" panose="02020603050405020304" pitchFamily="18" charset="0"/>
                        </a:rPr>
                        <a:t>18,613</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274938">
                <a:tc>
                  <a:txBody>
                    <a:bodyPr/>
                    <a:lstStyle/>
                    <a:p>
                      <a:pPr marL="0" marR="0">
                        <a:spcBef>
                          <a:spcPts val="0"/>
                        </a:spcBef>
                        <a:spcAft>
                          <a:spcPts val="0"/>
                        </a:spcAft>
                      </a:pPr>
                      <a:r>
                        <a:rPr lang="en-US" sz="900" dirty="0">
                          <a:effectLst/>
                        </a:rPr>
                        <a:t>EBITDA </a:t>
                      </a:r>
                      <a:r>
                        <a:rPr lang="en-US" sz="900" dirty="0" smtClean="0">
                          <a:effectLst/>
                        </a:rPr>
                        <a:t>(non-GAAP)</a:t>
                      </a:r>
                      <a:endParaRPr lang="en-US" sz="900" b="1"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49,426</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a:t>
                      </a:r>
                      <a:r>
                        <a:rPr lang="en-US" sz="900" b="0" dirty="0" smtClean="0">
                          <a:solidFill>
                            <a:srgbClr val="000000"/>
                          </a:solidFill>
                          <a:effectLst/>
                          <a:latin typeface="+mn-lt"/>
                          <a:ea typeface="Times New Roman" panose="02020603050405020304" pitchFamily="18" charset="0"/>
                          <a:cs typeface="Times New Roman" panose="02020603050405020304" pitchFamily="18" charset="0"/>
                        </a:rPr>
                        <a:t>17,576</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(15,985)</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a:t>
                      </a:r>
                      <a:r>
                        <a:rPr lang="en-US" sz="900" b="0" dirty="0" smtClean="0">
                          <a:solidFill>
                            <a:srgbClr val="000000"/>
                          </a:solidFill>
                          <a:effectLst/>
                          <a:latin typeface="+mn-lt"/>
                          <a:ea typeface="Times New Roman" panose="02020603050405020304" pitchFamily="18" charset="0"/>
                          <a:cs typeface="Times New Roman" panose="02020603050405020304" pitchFamily="18" charset="0"/>
                        </a:rPr>
                        <a:t>51,017</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274938">
                <a:tc>
                  <a:txBody>
                    <a:bodyPr/>
                    <a:lstStyle/>
                    <a:p>
                      <a:pPr marL="0" marR="0">
                        <a:spcBef>
                          <a:spcPts val="0"/>
                        </a:spcBef>
                        <a:spcAft>
                          <a:spcPts val="0"/>
                        </a:spcAft>
                      </a:pPr>
                      <a:r>
                        <a:rPr lang="en-US" sz="900" dirty="0">
                          <a:effectLst/>
                        </a:rPr>
                        <a:t>Restructuring </a:t>
                      </a:r>
                      <a:r>
                        <a:rPr lang="en-US" sz="900" dirty="0" smtClean="0">
                          <a:effectLst/>
                        </a:rPr>
                        <a:t>expenses, </a:t>
                      </a:r>
                      <a:r>
                        <a:rPr lang="en-US" sz="900" dirty="0">
                          <a:effectLst/>
                        </a:rPr>
                        <a:t>net</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defTabSz="914400" rtl="0" eaLnBrk="1" latinLnBrk="0" hangingPunct="1">
                        <a:spcBef>
                          <a:spcPts val="0"/>
                        </a:spcBef>
                        <a:spcAft>
                          <a:spcPts val="0"/>
                        </a:spcAft>
                      </a:pPr>
                      <a:r>
                        <a:rPr lang="en-US" sz="900" b="0" kern="1200" dirty="0">
                          <a:solidFill>
                            <a:srgbClr val="000000"/>
                          </a:solidFill>
                          <a:effectLst/>
                          <a:latin typeface="+mn-lt"/>
                          <a:ea typeface="Times New Roman" panose="02020603050405020304" pitchFamily="18" charset="0"/>
                          <a:cs typeface="Times New Roman" panose="02020603050405020304" pitchFamily="18" charset="0"/>
                        </a:rPr>
                        <a:t>  </a:t>
                      </a:r>
                      <a:r>
                        <a:rPr lang="en-US" sz="900" b="0" kern="1200" dirty="0" smtClean="0">
                          <a:solidFill>
                            <a:srgbClr val="000000"/>
                          </a:solidFill>
                          <a:effectLst/>
                          <a:latin typeface="+mn-lt"/>
                          <a:ea typeface="Times New Roman" panose="02020603050405020304" pitchFamily="18" charset="0"/>
                          <a:cs typeface="Times New Roman" panose="02020603050405020304" pitchFamily="18" charset="0"/>
                        </a:rPr>
                        <a:t>1,756</a:t>
                      </a:r>
                      <a:endParaRPr lang="en-US" sz="900" b="0" kern="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defTabSz="914400" rtl="0" eaLnBrk="1" latinLnBrk="0" hangingPunct="1">
                        <a:spcBef>
                          <a:spcPts val="0"/>
                        </a:spcBef>
                        <a:spcAft>
                          <a:spcPts val="0"/>
                        </a:spcAft>
                      </a:pPr>
                      <a:r>
                        <a:rPr lang="en-US" sz="900" b="0" kern="1200" dirty="0" smtClean="0">
                          <a:solidFill>
                            <a:srgbClr val="000000"/>
                          </a:solidFill>
                          <a:effectLst/>
                          <a:latin typeface="+mn-lt"/>
                          <a:ea typeface="Times New Roman" panose="02020603050405020304" pitchFamily="18" charset="0"/>
                          <a:cs typeface="Times New Roman" panose="02020603050405020304" pitchFamily="18" charset="0"/>
                        </a:rPr>
                        <a:t>    80  </a:t>
                      </a:r>
                      <a:endParaRPr lang="en-US" sz="900" b="0" kern="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defTabSz="914400" rtl="0" eaLnBrk="1" latinLnBrk="0" hangingPunct="1">
                        <a:spcBef>
                          <a:spcPts val="0"/>
                        </a:spcBef>
                        <a:spcAft>
                          <a:spcPts val="0"/>
                        </a:spcAft>
                      </a:pPr>
                      <a:r>
                        <a:rPr lang="en-US" sz="900" b="0" kern="1200" dirty="0">
                          <a:solidFill>
                            <a:srgbClr val="000000"/>
                          </a:solidFill>
                          <a:effectLst/>
                          <a:latin typeface="+mn-lt"/>
                          <a:ea typeface="Times New Roman" panose="02020603050405020304" pitchFamily="18" charset="0"/>
                          <a:cs typeface="Times New Roman" panose="02020603050405020304" pitchFamily="18" charset="0"/>
                        </a:rPr>
                        <a:t>      20</a:t>
                      </a:r>
                    </a:p>
                  </a:txBody>
                  <a:tcPr marL="68580" marR="68580" marT="0" marB="0" anchor="ctr"/>
                </a:tc>
                <a:tc>
                  <a:txBody>
                    <a:bodyPr/>
                    <a:lstStyle/>
                    <a:p>
                      <a:pPr marL="0" marR="0" algn="ctr" defTabSz="914400" rtl="0" eaLnBrk="1" latinLnBrk="0" hangingPunct="1">
                        <a:spcBef>
                          <a:spcPts val="0"/>
                        </a:spcBef>
                        <a:spcAft>
                          <a:spcPts val="0"/>
                        </a:spcAft>
                      </a:pPr>
                      <a:r>
                        <a:rPr lang="en-US" sz="900" b="0" kern="1200" dirty="0">
                          <a:solidFill>
                            <a:srgbClr val="000000"/>
                          </a:solidFill>
                          <a:effectLst/>
                          <a:latin typeface="+mn-lt"/>
                          <a:ea typeface="Times New Roman" panose="02020603050405020304" pitchFamily="18" charset="0"/>
                          <a:cs typeface="Times New Roman" panose="02020603050405020304" pitchFamily="18" charset="0"/>
                        </a:rPr>
                        <a:t>     1,856</a:t>
                      </a:r>
                    </a:p>
                  </a:txBody>
                  <a:tcPr marL="68580" marR="68580" marT="0" marB="0" anchor="ctr"/>
                </a:tc>
                <a:extLst>
                  <a:ext uri="{0D108BD9-81ED-4DB2-BD59-A6C34878D82A}">
                    <a16:rowId xmlns:a16="http://schemas.microsoft.com/office/drawing/2014/main" val="10009"/>
                  </a:ext>
                </a:extLst>
              </a:tr>
              <a:tr h="276317">
                <a:tc>
                  <a:txBody>
                    <a:bodyPr/>
                    <a:lstStyle/>
                    <a:p>
                      <a:pPr marL="0" marR="0">
                        <a:spcBef>
                          <a:spcPts val="0"/>
                        </a:spcBef>
                        <a:spcAft>
                          <a:spcPts val="0"/>
                        </a:spcAft>
                      </a:pPr>
                      <a:r>
                        <a:rPr lang="en-US" sz="900" dirty="0">
                          <a:effectLst/>
                        </a:rPr>
                        <a:t>Foreign currency revaluation </a:t>
                      </a:r>
                      <a:r>
                        <a:rPr lang="en-US" sz="900" dirty="0" smtClean="0">
                          <a:effectLst/>
                        </a:rPr>
                        <a:t>(gains)/losses</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a:spcBef>
                          <a:spcPts val="0"/>
                        </a:spcBef>
                        <a:spcAft>
                          <a:spcPts val="0"/>
                        </a:spcAft>
                      </a:pPr>
                      <a:r>
                        <a:rPr lang="en-US" sz="900" b="0">
                          <a:solidFill>
                            <a:srgbClr val="000000"/>
                          </a:solidFill>
                          <a:effectLst/>
                          <a:latin typeface="+mn-lt"/>
                          <a:ea typeface="Times New Roman" panose="02020603050405020304" pitchFamily="18" charset="0"/>
                          <a:cs typeface="Times New Roman" panose="02020603050405020304" pitchFamily="18" charset="0"/>
                        </a:rPr>
                        <a:t>         26</a:t>
                      </a:r>
                      <a:endParaRPr lang="en-US"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a:t>
                      </a:r>
                      <a:r>
                        <a:rPr lang="en-US" sz="900" b="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US" sz="900" b="0" dirty="0" smtClean="0">
                          <a:solidFill>
                            <a:srgbClr val="000000"/>
                          </a:solidFill>
                          <a:effectLst/>
                          <a:latin typeface="+mn-lt"/>
                          <a:ea typeface="Times New Roman" panose="02020603050405020304" pitchFamily="18" charset="0"/>
                          <a:cs typeface="Times New Roman" panose="02020603050405020304" pitchFamily="18" charset="0"/>
                        </a:rPr>
                        <a:t>   </a:t>
                      </a:r>
                      <a:r>
                        <a:rPr lang="en-US" sz="900" b="0" dirty="0">
                          <a:solidFill>
                            <a:srgbClr val="000000"/>
                          </a:solidFill>
                          <a:effectLst/>
                          <a:latin typeface="+mn-lt"/>
                          <a:ea typeface="Times New Roman" panose="02020603050405020304" pitchFamily="18" charset="0"/>
                          <a:cs typeface="Times New Roman" panose="02020603050405020304" pitchFamily="18" charset="0"/>
                        </a:rPr>
                        <a:t>3</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2,878</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2,907</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276317">
                <a:tc>
                  <a:txBody>
                    <a:bodyPr/>
                    <a:lstStyle/>
                    <a:p>
                      <a:pPr marL="0" marR="0" algn="l" defTabSz="914400" rtl="0" eaLnBrk="1" latinLnBrk="0" hangingPunct="1">
                        <a:spcBef>
                          <a:spcPts val="0"/>
                        </a:spcBef>
                        <a:spcAft>
                          <a:spcPts val="0"/>
                        </a:spcAft>
                      </a:pPr>
                      <a:r>
                        <a:rPr lang="en-US" sz="900" b="1" kern="1200" dirty="0" smtClean="0">
                          <a:solidFill>
                            <a:schemeClr val="lt1"/>
                          </a:solidFill>
                          <a:effectLst/>
                          <a:latin typeface="+mn-lt"/>
                          <a:ea typeface="+mn-ea"/>
                          <a:cs typeface="+mn-cs"/>
                        </a:rPr>
                        <a:t>Write-off of inventory in a discontinued product line</a:t>
                      </a:r>
                      <a:endParaRPr lang="en-US" sz="900" b="1" kern="1200" dirty="0">
                        <a:solidFill>
                          <a:schemeClr val="lt1"/>
                        </a:solidFill>
                        <a:effectLst/>
                        <a:latin typeface="+mn-lt"/>
                        <a:ea typeface="+mn-ea"/>
                        <a:cs typeface="+mn-cs"/>
                      </a:endParaRPr>
                    </a:p>
                  </a:txBody>
                  <a:tcPr marL="51435" marR="51435" marT="0" marB="0" anchor="ctr">
                    <a:solidFill>
                      <a:srgbClr val="0053A1"/>
                    </a:solidFill>
                  </a:tcP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r h="258861">
                <a:tc>
                  <a:txBody>
                    <a:bodyPr/>
                    <a:lstStyle/>
                    <a:p>
                      <a:pPr marL="0" marR="0" algn="l" defTabSz="914400" rtl="0" eaLnBrk="1" latinLnBrk="0" hangingPunct="1">
                        <a:spcBef>
                          <a:spcPts val="0"/>
                        </a:spcBef>
                        <a:spcAft>
                          <a:spcPts val="0"/>
                        </a:spcAft>
                      </a:pPr>
                      <a:r>
                        <a:rPr lang="en-US" sz="900" b="1" kern="1200" dirty="0" smtClean="0">
                          <a:solidFill>
                            <a:schemeClr val="lt1"/>
                          </a:solidFill>
                          <a:effectLst/>
                          <a:latin typeface="+mn-lt"/>
                          <a:ea typeface="+mn-ea"/>
                          <a:cs typeface="+mn-cs"/>
                        </a:rPr>
                        <a:t>Pension settlement /curtailment charge</a:t>
                      </a:r>
                      <a:endParaRPr lang="en-US" sz="900" b="1" kern="1200" dirty="0">
                        <a:solidFill>
                          <a:schemeClr val="lt1"/>
                        </a:solidFill>
                        <a:effectLst/>
                        <a:latin typeface="+mn-lt"/>
                        <a:ea typeface="+mn-ea"/>
                        <a:cs typeface="+mn-cs"/>
                      </a:endParaRPr>
                    </a:p>
                  </a:txBody>
                  <a:tcPr marL="51435" marR="51435" marT="0" marB="0" anchor="ctr">
                    <a:solidFill>
                      <a:srgbClr val="0053A1"/>
                    </a:solidFill>
                  </a:tcP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1,494</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1,494</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2"/>
                  </a:ext>
                </a:extLst>
              </a:tr>
              <a:tr h="258861">
                <a:tc>
                  <a:txBody>
                    <a:bodyPr/>
                    <a:lstStyle/>
                    <a:p>
                      <a:pPr marL="0" marR="0">
                        <a:spcBef>
                          <a:spcPts val="0"/>
                        </a:spcBef>
                        <a:spcAft>
                          <a:spcPts val="0"/>
                        </a:spcAft>
                      </a:pPr>
                      <a:r>
                        <a:rPr lang="en-US" sz="900" dirty="0" smtClean="0">
                          <a:effectLst/>
                        </a:rPr>
                        <a:t>Pretax (income)/loss </a:t>
                      </a:r>
                      <a:r>
                        <a:rPr lang="en-US" sz="900" dirty="0">
                          <a:effectLst/>
                        </a:rPr>
                        <a:t>attributable to </a:t>
                      </a:r>
                      <a:r>
                        <a:rPr lang="en-US" sz="900" dirty="0" err="1" smtClean="0">
                          <a:effectLst/>
                        </a:rPr>
                        <a:t>noncontrolling</a:t>
                      </a:r>
                      <a:r>
                        <a:rPr lang="en-US" sz="900" dirty="0" smtClean="0">
                          <a:effectLst/>
                        </a:rPr>
                        <a:t> </a:t>
                      </a:r>
                      <a:r>
                        <a:rPr lang="en-US" sz="900" dirty="0">
                          <a:effectLst/>
                        </a:rPr>
                        <a:t>interest in ASC</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422</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422</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3"/>
                  </a:ext>
                </a:extLst>
              </a:tr>
              <a:tr h="229129">
                <a:tc>
                  <a:txBody>
                    <a:bodyPr/>
                    <a:lstStyle/>
                    <a:p>
                      <a:pPr marL="0" marR="0">
                        <a:spcBef>
                          <a:spcPts val="0"/>
                        </a:spcBef>
                        <a:spcAft>
                          <a:spcPts val="0"/>
                        </a:spcAft>
                      </a:pPr>
                      <a:r>
                        <a:rPr lang="en-US" sz="900" dirty="0">
                          <a:effectLst/>
                        </a:rPr>
                        <a:t>Adjusted </a:t>
                      </a:r>
                      <a:r>
                        <a:rPr lang="en-US" sz="900" dirty="0" smtClean="0">
                          <a:effectLst/>
                        </a:rPr>
                        <a:t>EBITDA (non-GAAP)</a:t>
                      </a:r>
                      <a:endParaRPr lang="en-US" sz="900" b="1"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a:spcBef>
                          <a:spcPts val="0"/>
                        </a:spcBef>
                        <a:spcAft>
                          <a:spcPts val="0"/>
                        </a:spcAft>
                      </a:pPr>
                      <a:r>
                        <a:rPr lang="en-US" sz="900" b="0" dirty="0" smtClean="0">
                          <a:solidFill>
                            <a:srgbClr val="000000"/>
                          </a:solidFill>
                          <a:effectLst/>
                          <a:latin typeface="+mn-lt"/>
                          <a:ea typeface="Times New Roman" panose="02020603050405020304" pitchFamily="18" charset="0"/>
                          <a:cs typeface="Times New Roman" panose="02020603050405020304" pitchFamily="18" charset="0"/>
                        </a:rPr>
                        <a:t>$51,208</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a:t>
                      </a:r>
                      <a:r>
                        <a:rPr lang="en-US" sz="900" b="0" dirty="0" smtClean="0">
                          <a:solidFill>
                            <a:srgbClr val="000000"/>
                          </a:solidFill>
                          <a:effectLst/>
                          <a:latin typeface="+mn-lt"/>
                          <a:ea typeface="Times New Roman" panose="02020603050405020304" pitchFamily="18" charset="0"/>
                          <a:cs typeface="Times New Roman" panose="02020603050405020304" pitchFamily="18" charset="0"/>
                        </a:rPr>
                        <a:t>$18,081</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a:t>
                      </a:r>
                      <a:r>
                        <a:rPr lang="en-US" sz="900" b="0" dirty="0" smtClean="0">
                          <a:solidFill>
                            <a:srgbClr val="000000"/>
                          </a:solidFill>
                          <a:effectLst/>
                          <a:latin typeface="+mn-lt"/>
                          <a:ea typeface="Times New Roman" panose="02020603050405020304" pitchFamily="18" charset="0"/>
                          <a:cs typeface="Times New Roman" panose="02020603050405020304" pitchFamily="18" charset="0"/>
                        </a:rPr>
                        <a:t>11,593)</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a:t>
                      </a:r>
                      <a:r>
                        <a:rPr lang="en-US" sz="900" b="0" dirty="0" smtClean="0">
                          <a:solidFill>
                            <a:srgbClr val="000000"/>
                          </a:solidFill>
                          <a:effectLst/>
                          <a:latin typeface="+mn-lt"/>
                          <a:ea typeface="Times New Roman" panose="02020603050405020304" pitchFamily="18" charset="0"/>
                          <a:cs typeface="Times New Roman" panose="02020603050405020304" pitchFamily="18" charset="0"/>
                        </a:rPr>
                        <a:t>$57,696</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65802665"/>
              </p:ext>
            </p:extLst>
          </p:nvPr>
        </p:nvGraphicFramePr>
        <p:xfrm>
          <a:off x="5521997" y="1662776"/>
          <a:ext cx="2994330" cy="4555144"/>
        </p:xfrm>
        <a:graphic>
          <a:graphicData uri="http://schemas.openxmlformats.org/drawingml/2006/table">
            <a:tbl>
              <a:tblPr firstRow="1" bandRow="1">
                <a:tableStyleId>{5C22544A-7EE6-4342-B048-85BDC9FD1C3A}</a:tableStyleId>
              </a:tblPr>
              <a:tblGrid>
                <a:gridCol w="757601">
                  <a:extLst>
                    <a:ext uri="{9D8B030D-6E8A-4147-A177-3AD203B41FA5}">
                      <a16:colId xmlns:a16="http://schemas.microsoft.com/office/drawing/2014/main" val="20000"/>
                    </a:ext>
                  </a:extLst>
                </a:gridCol>
                <a:gridCol w="800893">
                  <a:extLst>
                    <a:ext uri="{9D8B030D-6E8A-4147-A177-3AD203B41FA5}">
                      <a16:colId xmlns:a16="http://schemas.microsoft.com/office/drawing/2014/main" val="20001"/>
                    </a:ext>
                  </a:extLst>
                </a:gridCol>
                <a:gridCol w="707095">
                  <a:extLst>
                    <a:ext uri="{9D8B030D-6E8A-4147-A177-3AD203B41FA5}">
                      <a16:colId xmlns:a16="http://schemas.microsoft.com/office/drawing/2014/main" val="20002"/>
                    </a:ext>
                  </a:extLst>
                </a:gridCol>
                <a:gridCol w="728741">
                  <a:extLst>
                    <a:ext uri="{9D8B030D-6E8A-4147-A177-3AD203B41FA5}">
                      <a16:colId xmlns:a16="http://schemas.microsoft.com/office/drawing/2014/main" val="20003"/>
                    </a:ext>
                  </a:extLst>
                </a:gridCol>
              </a:tblGrid>
              <a:tr h="426720">
                <a:tc gridSpan="4">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000" dirty="0" smtClean="0">
                          <a:effectLst/>
                        </a:rPr>
                        <a:t>Three Months ended December 31, 2017</a:t>
                      </a:r>
                    </a:p>
                    <a:p>
                      <a:pPr marL="0" marR="0" algn="ctr">
                        <a:spcBef>
                          <a:spcPts val="0"/>
                        </a:spcBef>
                        <a:spcAft>
                          <a:spcPts val="0"/>
                        </a:spcAft>
                        <a:tabLst>
                          <a:tab pos="2743200" algn="ctr"/>
                          <a:tab pos="5486400" algn="r"/>
                          <a:tab pos="457200" algn="l"/>
                          <a:tab pos="2743200" algn="ctr"/>
                          <a:tab pos="5486400" algn="r"/>
                        </a:tabLst>
                      </a:pPr>
                      <a:endParaRPr lang="en-US" sz="90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solidFill>
                      <a:srgbClr val="0053A1"/>
                    </a:solidFill>
                  </a:tcPr>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595318">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Machine </a:t>
                      </a:r>
                      <a:r>
                        <a:rPr lang="en-US" sz="900" dirty="0">
                          <a:effectLst/>
                        </a:rPr>
                        <a:t>Clothing</a:t>
                      </a:r>
                      <a:endParaRPr lang="en-US" sz="9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Albany Engineered </a:t>
                      </a:r>
                      <a:r>
                        <a:rPr lang="en-US" sz="900" dirty="0" smtClean="0">
                          <a:effectLst/>
                        </a:rPr>
                        <a:t>Composites </a:t>
                      </a:r>
                      <a:endParaRPr lang="en-US" sz="9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Corporate expenses and other</a:t>
                      </a:r>
                      <a:endParaRPr lang="en-US" sz="9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Total Company</a:t>
                      </a:r>
                      <a:endParaRPr lang="en-US" sz="9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283028">
                <a:tc>
                  <a:txBody>
                    <a:bodyPr/>
                    <a:lstStyle/>
                    <a:p>
                      <a:pPr marL="0" marR="0" algn="ctr">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$34,614</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$585</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$(11,984)</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$23,215</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69507">
                <a:tc>
                  <a:txBody>
                    <a:bodyPr/>
                    <a:lstStyle/>
                    <a:p>
                      <a:pPr marL="0" marR="0" algn="ctr">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(18,057)</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(18,057)</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74779">
                <a:tc>
                  <a:txBody>
                    <a:bodyPr/>
                    <a:lstStyle/>
                    <a:p>
                      <a:pPr marL="0" marR="0" algn="ctr">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34,614</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585</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(30,041)</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5,158</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77969">
                <a:tc>
                  <a:txBody>
                    <a:bodyPr/>
                    <a:lstStyle/>
                    <a:p>
                      <a:pPr marL="0" marR="0" algn="ctr">
                        <a:spcBef>
                          <a:spcPts val="0"/>
                        </a:spcBef>
                        <a:spcAft>
                          <a:spcPts val="0"/>
                        </a:spcAft>
                      </a:pPr>
                      <a:r>
                        <a:rPr lang="en-US" sz="9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4,049</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4,049</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74749">
                <a:tc>
                  <a:txBody>
                    <a:bodyPr/>
                    <a:lstStyle/>
                    <a:p>
                      <a:pPr marL="0" marR="0" algn="ctr">
                        <a:spcBef>
                          <a:spcPts val="0"/>
                        </a:spcBef>
                        <a:spcAft>
                          <a:spcPts val="0"/>
                        </a:spcAft>
                      </a:pPr>
                      <a:r>
                        <a:rPr lang="en-US" sz="9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9,985</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9,985</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73453">
                <a:tc>
                  <a:txBody>
                    <a:bodyPr/>
                    <a:lstStyle/>
                    <a:p>
                      <a:pPr marL="0" marR="0" algn="ctr">
                        <a:spcBef>
                          <a:spcPts val="0"/>
                        </a:spcBef>
                        <a:spcAft>
                          <a:spcPts val="0"/>
                        </a:spcAft>
                      </a:pPr>
                      <a:r>
                        <a:rPr lang="en-US" sz="9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8,429</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8,920</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1,351</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18,700</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274499">
                <a:tc>
                  <a:txBody>
                    <a:bodyPr/>
                    <a:lstStyle/>
                    <a:p>
                      <a:pPr marL="0" marR="0" algn="ctr">
                        <a:spcBef>
                          <a:spcPts val="0"/>
                        </a:spcBef>
                        <a:spcAft>
                          <a:spcPts val="0"/>
                        </a:spcAft>
                      </a:pPr>
                      <a:r>
                        <a:rPr lang="en-US" sz="9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43,043</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9,505</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(14,656)</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37,892</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277586">
                <a:tc>
                  <a:txBody>
                    <a:bodyPr/>
                    <a:lstStyle/>
                    <a:p>
                      <a:pPr marL="0" marR="0" algn="ctr">
                        <a:spcBef>
                          <a:spcPts val="0"/>
                        </a:spcBef>
                        <a:spcAft>
                          <a:spcPts val="0"/>
                        </a:spcAft>
                      </a:pPr>
                      <a:r>
                        <a:rPr lang="en-US" sz="9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2,417</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854</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3,271</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272143">
                <a:tc>
                  <a:txBody>
                    <a:bodyPr/>
                    <a:lstStyle/>
                    <a:p>
                      <a:pPr marL="0" marR="0" algn="ctr">
                        <a:spcBef>
                          <a:spcPts val="0"/>
                        </a:spcBef>
                        <a:spcAft>
                          <a:spcPts val="0"/>
                        </a:spcAft>
                      </a:pPr>
                      <a:r>
                        <a:rPr lang="en-US" sz="9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(524)</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44</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2,325</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1,845</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276495">
                <a:tc>
                  <a:txBody>
                    <a:bodyPr/>
                    <a:lstStyle/>
                    <a:p>
                      <a:pPr marL="0" marR="0" algn="ctr">
                        <a:spcBef>
                          <a:spcPts val="0"/>
                        </a:spcBef>
                        <a:spcAft>
                          <a:spcPts val="0"/>
                        </a:spcAft>
                      </a:pPr>
                      <a:r>
                        <a:rPr lang="en-US" sz="9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(355)</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(355)</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r h="276495">
                <a:tc>
                  <a:txBody>
                    <a:bodyPr/>
                    <a:lstStyle/>
                    <a:p>
                      <a:pPr marL="0" marR="0" algn="ctr" defTabSz="914400" rtl="0" eaLnBrk="1" latinLnBrk="0" hangingPunct="1">
                        <a:spcBef>
                          <a:spcPts val="0"/>
                        </a:spcBef>
                        <a:spcAft>
                          <a:spcPts val="0"/>
                        </a:spcAft>
                      </a:pPr>
                      <a:r>
                        <a:rPr lang="en-US" sz="900" b="0" kern="1200" dirty="0">
                          <a:effectLst/>
                        </a:rPr>
                        <a:t>-</a:t>
                      </a:r>
                      <a:endParaRPr lang="en-US" sz="900" b="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b="0" kern="1200" dirty="0">
                          <a:effectLst/>
                        </a:rPr>
                        <a:t>-</a:t>
                      </a:r>
                      <a:endParaRPr lang="en-US" sz="900" b="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b="0" kern="1200" dirty="0">
                          <a:effectLst/>
                        </a:rPr>
                        <a:t>-</a:t>
                      </a:r>
                      <a:endParaRPr lang="en-US" sz="900" b="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b="0" kern="1200" dirty="0">
                          <a:effectLst/>
                        </a:rPr>
                        <a:t>-</a:t>
                      </a:r>
                      <a:endParaRPr lang="en-US" sz="900" b="0"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10012"/>
                  </a:ext>
                </a:extLst>
              </a:tr>
              <a:tr h="271815">
                <a:tc>
                  <a:txBody>
                    <a:bodyPr/>
                    <a:lstStyle/>
                    <a:p>
                      <a:pPr marL="0" marR="0" algn="ctr">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746</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746</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3"/>
                  </a:ext>
                </a:extLst>
              </a:tr>
              <a:tr h="230588">
                <a:tc>
                  <a:txBody>
                    <a:bodyPr/>
                    <a:lstStyle/>
                    <a:p>
                      <a:pPr marL="0" marR="0" algn="ctr">
                        <a:spcBef>
                          <a:spcPts val="0"/>
                        </a:spcBef>
                        <a:spcAft>
                          <a:spcPts val="0"/>
                        </a:spcAft>
                      </a:pPr>
                      <a:r>
                        <a:rPr lang="en-US" sz="9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$44,936</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$10,794</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$(12,331)</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$43,399</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146323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Income (GAAP) and Adjusted </a:t>
            </a:r>
            <a:br>
              <a:rPr lang="en-US" dirty="0"/>
            </a:br>
            <a:r>
              <a:rPr lang="en-US" dirty="0"/>
              <a:t>EBITDA (non-GAAP) by Segment</a:t>
            </a:r>
          </a:p>
        </p:txBody>
      </p:sp>
      <p:sp>
        <p:nvSpPr>
          <p:cNvPr id="4" name="Slide Number Placeholder 3"/>
          <p:cNvSpPr>
            <a:spLocks noGrp="1"/>
          </p:cNvSpPr>
          <p:nvPr>
            <p:ph type="sldNum" sz="quarter" idx="12"/>
          </p:nvPr>
        </p:nvSpPr>
        <p:spPr>
          <a:xfrm>
            <a:off x="6457949" y="6296898"/>
            <a:ext cx="2372542" cy="365125"/>
          </a:xfrm>
        </p:spPr>
        <p:txBody>
          <a:bodyPr/>
          <a:lstStyle/>
          <a:p>
            <a:fld id="{6055F179-E124-5F45-8E17-21E08BA97E80}" type="slidenum">
              <a:rPr lang="en-US" smtClean="0"/>
              <a:t>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542471426"/>
              </p:ext>
            </p:extLst>
          </p:nvPr>
        </p:nvGraphicFramePr>
        <p:xfrm>
          <a:off x="464795" y="1505418"/>
          <a:ext cx="5049607" cy="4594887"/>
        </p:xfrm>
        <a:graphic>
          <a:graphicData uri="http://schemas.openxmlformats.org/drawingml/2006/table">
            <a:tbl>
              <a:tblPr firstRow="1" firstCol="1" bandRow="1">
                <a:tableStyleId>{5C22544A-7EE6-4342-B048-85BDC9FD1C3A}</a:tableStyleId>
              </a:tblPr>
              <a:tblGrid>
                <a:gridCol w="2085474">
                  <a:extLst>
                    <a:ext uri="{9D8B030D-6E8A-4147-A177-3AD203B41FA5}">
                      <a16:colId xmlns:a16="http://schemas.microsoft.com/office/drawing/2014/main" val="20000"/>
                    </a:ext>
                  </a:extLst>
                </a:gridCol>
                <a:gridCol w="753370">
                  <a:extLst>
                    <a:ext uri="{9D8B030D-6E8A-4147-A177-3AD203B41FA5}">
                      <a16:colId xmlns:a16="http://schemas.microsoft.com/office/drawing/2014/main" val="20001"/>
                    </a:ext>
                  </a:extLst>
                </a:gridCol>
                <a:gridCol w="857300">
                  <a:extLst>
                    <a:ext uri="{9D8B030D-6E8A-4147-A177-3AD203B41FA5}">
                      <a16:colId xmlns:a16="http://schemas.microsoft.com/office/drawing/2014/main" val="20002"/>
                    </a:ext>
                  </a:extLst>
                </a:gridCol>
                <a:gridCol w="671460">
                  <a:extLst>
                    <a:ext uri="{9D8B030D-6E8A-4147-A177-3AD203B41FA5}">
                      <a16:colId xmlns:a16="http://schemas.microsoft.com/office/drawing/2014/main" val="20003"/>
                    </a:ext>
                  </a:extLst>
                </a:gridCol>
                <a:gridCol w="682003">
                  <a:extLst>
                    <a:ext uri="{9D8B030D-6E8A-4147-A177-3AD203B41FA5}">
                      <a16:colId xmlns:a16="http://schemas.microsoft.com/office/drawing/2014/main" val="20004"/>
                    </a:ext>
                  </a:extLst>
                </a:gridCol>
              </a:tblGrid>
              <a:tr h="379240">
                <a:tc>
                  <a:txBody>
                    <a:bodyPr/>
                    <a:lstStyle/>
                    <a:p>
                      <a:pPr marL="0" marR="0">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solidFill>
                      <a:srgbClr val="0053A1"/>
                    </a:solidFill>
                  </a:tcPr>
                </a:tc>
                <a:tc gridSpan="4">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000" dirty="0" smtClean="0">
                          <a:effectLst/>
                        </a:rPr>
                        <a:t>Year ended December 31, 2018</a:t>
                      </a:r>
                    </a:p>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solidFill>
                      <a:srgbClr val="0053A1"/>
                    </a:solidFill>
                  </a:tcPr>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597759">
                <a:tc>
                  <a:txBody>
                    <a:bodyPr/>
                    <a:lstStyle/>
                    <a:p>
                      <a:pPr marL="0" marR="0">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spcBef>
                          <a:spcPts val="0"/>
                        </a:spcBef>
                        <a:spcAft>
                          <a:spcPts val="0"/>
                        </a:spcAft>
                        <a:tabLst>
                          <a:tab pos="2743200" algn="ctr"/>
                          <a:tab pos="5486400" algn="r"/>
                          <a:tab pos="457200" algn="l"/>
                          <a:tab pos="2743200" algn="ctr"/>
                          <a:tab pos="5486400" algn="r"/>
                        </a:tabLst>
                      </a:pPr>
                      <a:r>
                        <a:rPr lang="en-US" sz="900" dirty="0" smtClean="0">
                          <a:effectLst/>
                        </a:rPr>
                        <a:t>(</a:t>
                      </a:r>
                      <a:r>
                        <a:rPr lang="en-US" sz="900" dirty="0">
                          <a:effectLst/>
                        </a:rPr>
                        <a:t>in thousands)</a:t>
                      </a:r>
                      <a:endParaRPr lang="en-US" sz="900" dirty="0">
                        <a:effectLst/>
                        <a:latin typeface="Times New Roman" panose="02020603050405020304" pitchFamily="18" charset="0"/>
                        <a:ea typeface="Times New Roman" panose="02020603050405020304" pitchFamily="18" charset="0"/>
                      </a:endParaRPr>
                    </a:p>
                  </a:txBody>
                  <a:tcPr marL="51435" marR="51435" marT="0" marB="0">
                    <a:solidFill>
                      <a:srgbClr val="0053A1"/>
                    </a:solidFill>
                  </a:tcPr>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Machine </a:t>
                      </a:r>
                      <a:r>
                        <a:rPr lang="en-US" sz="900" dirty="0">
                          <a:effectLst/>
                        </a:rPr>
                        <a:t>Clothing</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Albany Engineered </a:t>
                      </a:r>
                      <a:r>
                        <a:rPr lang="en-US" sz="900" dirty="0" smtClean="0">
                          <a:effectLst/>
                        </a:rPr>
                        <a:t>Composites</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endParaRPr>
                    </a:p>
                    <a:p>
                      <a:pPr marL="0" marR="0" algn="ctr">
                        <a:spcBef>
                          <a:spcPts val="0"/>
                        </a:spcBef>
                        <a:spcAft>
                          <a:spcPts val="0"/>
                        </a:spcAft>
                        <a:tabLst>
                          <a:tab pos="2743200" algn="ctr"/>
                          <a:tab pos="5486400" algn="r"/>
                          <a:tab pos="457200" algn="l"/>
                          <a:tab pos="2743200" algn="ctr"/>
                          <a:tab pos="5486400" algn="r"/>
                        </a:tabLst>
                      </a:pPr>
                      <a:r>
                        <a:rPr lang="en-US" sz="900" dirty="0">
                          <a:effectLst/>
                        </a:rPr>
                        <a:t>Corporate expenses and other</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Total </a:t>
                      </a:r>
                      <a:r>
                        <a:rPr lang="en-US" sz="900" dirty="0">
                          <a:effectLst/>
                        </a:rPr>
                        <a:t>Company</a:t>
                      </a:r>
                      <a:endParaRPr lang="en-US" sz="9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274938">
                <a:tc>
                  <a:txBody>
                    <a:bodyPr/>
                    <a:lstStyle/>
                    <a:p>
                      <a:pPr marL="0" marR="0">
                        <a:spcBef>
                          <a:spcPts val="0"/>
                        </a:spcBef>
                        <a:spcAft>
                          <a:spcPts val="0"/>
                        </a:spcAft>
                      </a:pPr>
                      <a:r>
                        <a:rPr lang="en-US" sz="900" dirty="0">
                          <a:effectLst/>
                        </a:rPr>
                        <a:t>Operating income/(loss) (GAAP)</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53A1"/>
                    </a:solidFill>
                  </a:tcP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$169,836</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a:solidFill>
                            <a:srgbClr val="000000"/>
                          </a:solidFill>
                          <a:effectLst/>
                          <a:latin typeface="+mn-lt"/>
                          <a:ea typeface="Times New Roman" panose="02020603050405020304" pitchFamily="18" charset="0"/>
                          <a:cs typeface="Times New Roman" panose="02020603050405020304" pitchFamily="18" charset="0"/>
                        </a:rPr>
                        <a:t>  $16,647</a:t>
                      </a:r>
                      <a:endParaRPr lang="en-US"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$(49,075)</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$137,408</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74938">
                <a:tc>
                  <a:txBody>
                    <a:bodyPr/>
                    <a:lstStyle/>
                    <a:p>
                      <a:pPr marL="0" marR="0">
                        <a:spcBef>
                          <a:spcPts val="0"/>
                        </a:spcBef>
                        <a:spcAft>
                          <a:spcPts val="0"/>
                        </a:spcAft>
                      </a:pPr>
                      <a:r>
                        <a:rPr lang="en-US" sz="900" dirty="0">
                          <a:effectLst/>
                        </a:rPr>
                        <a:t>Interest, taxes, other income/expense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53A1"/>
                    </a:solidFill>
                  </a:tcP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a:t>
                      </a:r>
                      <a:r>
                        <a:rPr lang="en-US" sz="900" b="0" dirty="0" smtClean="0">
                          <a:solidFill>
                            <a:srgbClr val="000000"/>
                          </a:solidFill>
                          <a:effectLst/>
                          <a:latin typeface="+mn-lt"/>
                          <a:ea typeface="Times New Roman" panose="02020603050405020304" pitchFamily="18" charset="0"/>
                          <a:cs typeface="Times New Roman" panose="02020603050405020304" pitchFamily="18" charset="0"/>
                        </a:rPr>
                        <a:t>54,389)</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a:t>
                      </a:r>
                      <a:r>
                        <a:rPr lang="en-US" sz="900" b="0" dirty="0" smtClean="0">
                          <a:solidFill>
                            <a:srgbClr val="000000"/>
                          </a:solidFill>
                          <a:effectLst/>
                          <a:latin typeface="+mn-lt"/>
                          <a:ea typeface="Times New Roman" panose="02020603050405020304" pitchFamily="18" charset="0"/>
                          <a:cs typeface="Times New Roman" panose="02020603050405020304" pitchFamily="18" charset="0"/>
                        </a:rPr>
                        <a:t>54,389)</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74938">
                <a:tc>
                  <a:txBody>
                    <a:bodyPr/>
                    <a:lstStyle/>
                    <a:p>
                      <a:pPr marL="0" marR="0">
                        <a:spcBef>
                          <a:spcPts val="0"/>
                        </a:spcBef>
                        <a:spcAft>
                          <a:spcPts val="0"/>
                        </a:spcAft>
                      </a:pPr>
                      <a:r>
                        <a:rPr lang="en-US" sz="900" dirty="0">
                          <a:effectLst/>
                        </a:rPr>
                        <a:t>Net income (GAAP)</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53A1"/>
                    </a:solidFill>
                  </a:tcPr>
                </a:tc>
                <a:tc>
                  <a:txBody>
                    <a:bodyPr/>
                    <a:lstStyle/>
                    <a:p>
                      <a:pPr marL="0" marR="0" algn="ctr">
                        <a:spcBef>
                          <a:spcPts val="0"/>
                        </a:spcBef>
                        <a:spcAft>
                          <a:spcPts val="0"/>
                        </a:spcAft>
                      </a:pPr>
                      <a:r>
                        <a:rPr lang="en-US" sz="900" b="0">
                          <a:solidFill>
                            <a:srgbClr val="000000"/>
                          </a:solidFill>
                          <a:effectLst/>
                          <a:latin typeface="+mn-lt"/>
                          <a:ea typeface="Times New Roman" panose="02020603050405020304" pitchFamily="18" charset="0"/>
                          <a:cs typeface="Times New Roman" panose="02020603050405020304" pitchFamily="18" charset="0"/>
                        </a:rPr>
                        <a:t>  169,836</a:t>
                      </a:r>
                      <a:endParaRPr lang="en-US"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16,647</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a:t>
                      </a:r>
                      <a:r>
                        <a:rPr lang="en-US" sz="900" b="0" dirty="0" smtClean="0">
                          <a:solidFill>
                            <a:srgbClr val="000000"/>
                          </a:solidFill>
                          <a:effectLst/>
                          <a:latin typeface="+mn-lt"/>
                          <a:ea typeface="Times New Roman" panose="02020603050405020304" pitchFamily="18" charset="0"/>
                          <a:cs typeface="Times New Roman" panose="02020603050405020304" pitchFamily="18" charset="0"/>
                        </a:rPr>
                        <a:t>103,464)</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a:t>
                      </a:r>
                      <a:r>
                        <a:rPr lang="en-US" sz="900" b="0" dirty="0" smtClean="0">
                          <a:solidFill>
                            <a:srgbClr val="000000"/>
                          </a:solidFill>
                          <a:effectLst/>
                          <a:latin typeface="+mn-lt"/>
                          <a:ea typeface="Times New Roman" panose="02020603050405020304" pitchFamily="18" charset="0"/>
                          <a:cs typeface="Times New Roman" panose="02020603050405020304" pitchFamily="18" charset="0"/>
                        </a:rPr>
                        <a:t>83,019</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74938">
                <a:tc>
                  <a:txBody>
                    <a:bodyPr/>
                    <a:lstStyle/>
                    <a:p>
                      <a:pPr marL="0" marR="0">
                        <a:spcBef>
                          <a:spcPts val="0"/>
                        </a:spcBef>
                        <a:spcAft>
                          <a:spcPts val="0"/>
                        </a:spcAft>
                      </a:pPr>
                      <a:r>
                        <a:rPr lang="en-US" sz="900" dirty="0">
                          <a:effectLst/>
                        </a:rPr>
                        <a:t>Interest expense, net </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a:spcBef>
                          <a:spcPts val="0"/>
                        </a:spcBef>
                        <a:spcAft>
                          <a:spcPts val="0"/>
                        </a:spcAft>
                      </a:pPr>
                      <a:r>
                        <a:rPr lang="en-US" sz="900" b="0">
                          <a:solidFill>
                            <a:srgbClr val="000000"/>
                          </a:solidFill>
                          <a:effectLst/>
                          <a:latin typeface="+mn-lt"/>
                          <a:ea typeface="Times New Roman" panose="02020603050405020304" pitchFamily="18" charset="0"/>
                          <a:cs typeface="Times New Roman" panose="02020603050405020304" pitchFamily="18" charset="0"/>
                        </a:rPr>
                        <a:t>-</a:t>
                      </a:r>
                      <a:endParaRPr lang="en-US"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smtClean="0">
                          <a:solidFill>
                            <a:srgbClr val="000000"/>
                          </a:solidFill>
                          <a:effectLst/>
                          <a:latin typeface="+mn-lt"/>
                          <a:ea typeface="Times New Roman" panose="02020603050405020304" pitchFamily="18" charset="0"/>
                          <a:cs typeface="Times New Roman" panose="02020603050405020304" pitchFamily="18" charset="0"/>
                        </a:rPr>
                        <a:t>   18,124</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18,124</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74938">
                <a:tc>
                  <a:txBody>
                    <a:bodyPr/>
                    <a:lstStyle/>
                    <a:p>
                      <a:pPr marL="0" marR="0">
                        <a:spcBef>
                          <a:spcPts val="0"/>
                        </a:spcBef>
                        <a:spcAft>
                          <a:spcPts val="0"/>
                        </a:spcAft>
                      </a:pPr>
                      <a:r>
                        <a:rPr lang="en-US" sz="900" dirty="0">
                          <a:effectLst/>
                        </a:rPr>
                        <a:t>Income tax </a:t>
                      </a:r>
                      <a:r>
                        <a:rPr lang="en-US" sz="900" dirty="0" smtClean="0">
                          <a:effectLst/>
                        </a:rPr>
                        <a:t>expense</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a:spcBef>
                          <a:spcPts val="0"/>
                        </a:spcBef>
                        <a:spcAft>
                          <a:spcPts val="0"/>
                        </a:spcAft>
                      </a:pPr>
                      <a:r>
                        <a:rPr lang="en-US" sz="900" b="0">
                          <a:solidFill>
                            <a:srgbClr val="000000"/>
                          </a:solidFill>
                          <a:effectLst/>
                          <a:latin typeface="+mn-lt"/>
                          <a:ea typeface="Times New Roman" panose="02020603050405020304" pitchFamily="18" charset="0"/>
                          <a:cs typeface="Times New Roman" panose="02020603050405020304" pitchFamily="18" charset="0"/>
                        </a:rPr>
                        <a:t>-</a:t>
                      </a:r>
                      <a:endParaRPr lang="en-US"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a:t>
                      </a:r>
                      <a:r>
                        <a:rPr lang="en-US" sz="900" b="0" dirty="0" smtClean="0">
                          <a:solidFill>
                            <a:srgbClr val="000000"/>
                          </a:solidFill>
                          <a:effectLst/>
                          <a:latin typeface="+mn-lt"/>
                          <a:ea typeface="Times New Roman" panose="02020603050405020304" pitchFamily="18" charset="0"/>
                          <a:cs typeface="Times New Roman" panose="02020603050405020304" pitchFamily="18" charset="0"/>
                        </a:rPr>
                        <a:t>32,228</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a:t>
                      </a:r>
                      <a:r>
                        <a:rPr lang="en-US" sz="900" b="0" dirty="0" smtClean="0">
                          <a:solidFill>
                            <a:srgbClr val="000000"/>
                          </a:solidFill>
                          <a:effectLst/>
                          <a:latin typeface="+mn-lt"/>
                          <a:ea typeface="Times New Roman" panose="02020603050405020304" pitchFamily="18" charset="0"/>
                          <a:cs typeface="Times New Roman" panose="02020603050405020304" pitchFamily="18" charset="0"/>
                        </a:rPr>
                        <a:t>32,228</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74938">
                <a:tc>
                  <a:txBody>
                    <a:bodyPr/>
                    <a:lstStyle/>
                    <a:p>
                      <a:pPr marL="0" marR="0">
                        <a:spcBef>
                          <a:spcPts val="0"/>
                        </a:spcBef>
                        <a:spcAft>
                          <a:spcPts val="0"/>
                        </a:spcAft>
                      </a:pPr>
                      <a:r>
                        <a:rPr lang="en-US" sz="900" dirty="0">
                          <a:effectLst/>
                        </a:rPr>
                        <a:t>Depreciation and amortization</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a:spcBef>
                          <a:spcPts val="0"/>
                        </a:spcBef>
                        <a:spcAft>
                          <a:spcPts val="0"/>
                        </a:spcAft>
                      </a:pPr>
                      <a:r>
                        <a:rPr lang="en-US" sz="900" b="0">
                          <a:solidFill>
                            <a:srgbClr val="000000"/>
                          </a:solidFill>
                          <a:effectLst/>
                          <a:latin typeface="+mn-lt"/>
                          <a:ea typeface="Times New Roman" panose="02020603050405020304" pitchFamily="18" charset="0"/>
                          <a:cs typeface="Times New Roman" panose="02020603050405020304" pitchFamily="18" charset="0"/>
                        </a:rPr>
                        <a:t>   30,813</a:t>
                      </a:r>
                      <a:endParaRPr lang="en-US"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a:solidFill>
                            <a:srgbClr val="000000"/>
                          </a:solidFill>
                          <a:effectLst/>
                          <a:latin typeface="+mn-lt"/>
                          <a:ea typeface="Times New Roman" panose="02020603050405020304" pitchFamily="18" charset="0"/>
                          <a:cs typeface="Times New Roman" panose="02020603050405020304" pitchFamily="18" charset="0"/>
                        </a:rPr>
                        <a:t>    43,205</a:t>
                      </a:r>
                      <a:endParaRPr lang="en-US"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smtClean="0">
                          <a:solidFill>
                            <a:srgbClr val="000000"/>
                          </a:solidFill>
                          <a:effectLst/>
                          <a:latin typeface="+mn-lt"/>
                          <a:ea typeface="Times New Roman" panose="02020603050405020304" pitchFamily="18" charset="0"/>
                          <a:cs typeface="Times New Roman" panose="02020603050405020304" pitchFamily="18" charset="0"/>
                        </a:rPr>
                        <a:t>      </a:t>
                      </a:r>
                      <a:r>
                        <a:rPr lang="en-US" sz="900" b="0" dirty="0">
                          <a:solidFill>
                            <a:srgbClr val="000000"/>
                          </a:solidFill>
                          <a:effectLst/>
                          <a:latin typeface="+mn-lt"/>
                          <a:ea typeface="Times New Roman" panose="02020603050405020304" pitchFamily="18" charset="0"/>
                          <a:cs typeface="Times New Roman" panose="02020603050405020304" pitchFamily="18" charset="0"/>
                        </a:rPr>
                        <a:t>5,018</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79,036</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274938">
                <a:tc>
                  <a:txBody>
                    <a:bodyPr/>
                    <a:lstStyle/>
                    <a:p>
                      <a:pPr marL="0" marR="0">
                        <a:spcBef>
                          <a:spcPts val="0"/>
                        </a:spcBef>
                        <a:spcAft>
                          <a:spcPts val="0"/>
                        </a:spcAft>
                      </a:pPr>
                      <a:r>
                        <a:rPr lang="en-US" sz="900" dirty="0">
                          <a:effectLst/>
                        </a:rPr>
                        <a:t>EBITDA </a:t>
                      </a:r>
                      <a:r>
                        <a:rPr lang="en-US" sz="900" dirty="0" smtClean="0">
                          <a:effectLst/>
                        </a:rPr>
                        <a:t>(non-GAAP)</a:t>
                      </a:r>
                      <a:endParaRPr lang="en-US" sz="900" b="1"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a:spcBef>
                          <a:spcPts val="0"/>
                        </a:spcBef>
                        <a:spcAft>
                          <a:spcPts val="0"/>
                        </a:spcAft>
                      </a:pPr>
                      <a:r>
                        <a:rPr lang="en-US" sz="900" b="0">
                          <a:solidFill>
                            <a:srgbClr val="000000"/>
                          </a:solidFill>
                          <a:effectLst/>
                          <a:latin typeface="+mn-lt"/>
                          <a:ea typeface="Times New Roman" panose="02020603050405020304" pitchFamily="18" charset="0"/>
                          <a:cs typeface="Times New Roman" panose="02020603050405020304" pitchFamily="18" charset="0"/>
                        </a:rPr>
                        <a:t>  200,649</a:t>
                      </a:r>
                      <a:endParaRPr lang="en-US"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a:solidFill>
                            <a:srgbClr val="000000"/>
                          </a:solidFill>
                          <a:effectLst/>
                          <a:latin typeface="+mn-lt"/>
                          <a:ea typeface="Times New Roman" panose="02020603050405020304" pitchFamily="18" charset="0"/>
                          <a:cs typeface="Times New Roman" panose="02020603050405020304" pitchFamily="18" charset="0"/>
                        </a:rPr>
                        <a:t>    59,852</a:t>
                      </a:r>
                      <a:endParaRPr lang="en-US"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(48,094)</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212,407</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274938">
                <a:tc>
                  <a:txBody>
                    <a:bodyPr/>
                    <a:lstStyle/>
                    <a:p>
                      <a:pPr marL="0" marR="0">
                        <a:spcBef>
                          <a:spcPts val="0"/>
                        </a:spcBef>
                        <a:spcAft>
                          <a:spcPts val="0"/>
                        </a:spcAft>
                      </a:pPr>
                      <a:r>
                        <a:rPr lang="en-US" sz="900" dirty="0">
                          <a:effectLst/>
                        </a:rPr>
                        <a:t>Restructuring </a:t>
                      </a:r>
                      <a:r>
                        <a:rPr lang="en-US" sz="900" dirty="0" smtClean="0">
                          <a:effectLst/>
                        </a:rPr>
                        <a:t>expenses, </a:t>
                      </a:r>
                      <a:r>
                        <a:rPr lang="en-US" sz="900" dirty="0">
                          <a:effectLst/>
                        </a:rPr>
                        <a:t>net</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a:spcBef>
                          <a:spcPts val="0"/>
                        </a:spcBef>
                        <a:spcAft>
                          <a:spcPts val="0"/>
                        </a:spcAft>
                      </a:pPr>
                      <a:r>
                        <a:rPr lang="en-US" sz="900" b="0">
                          <a:solidFill>
                            <a:srgbClr val="000000"/>
                          </a:solidFill>
                          <a:effectLst/>
                          <a:latin typeface="+mn-lt"/>
                          <a:ea typeface="Times New Roman" panose="02020603050405020304" pitchFamily="18" charset="0"/>
                          <a:cs typeface="Times New Roman" panose="02020603050405020304" pitchFamily="18" charset="0"/>
                        </a:rPr>
                        <a:t>   12,278</a:t>
                      </a:r>
                      <a:endParaRPr lang="en-US"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a:solidFill>
                            <a:srgbClr val="000000"/>
                          </a:solidFill>
                          <a:effectLst/>
                          <a:latin typeface="+mn-lt"/>
                          <a:ea typeface="Times New Roman" panose="02020603050405020304" pitchFamily="18" charset="0"/>
                          <a:cs typeface="Times New Roman" panose="02020603050405020304" pitchFamily="18" charset="0"/>
                        </a:rPr>
                        <a:t>      3,048</a:t>
                      </a:r>
                      <a:endParaRPr lang="en-US"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244</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15,570</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276317">
                <a:tc>
                  <a:txBody>
                    <a:bodyPr/>
                    <a:lstStyle/>
                    <a:p>
                      <a:pPr marL="0" marR="0">
                        <a:spcBef>
                          <a:spcPts val="0"/>
                        </a:spcBef>
                        <a:spcAft>
                          <a:spcPts val="0"/>
                        </a:spcAft>
                      </a:pPr>
                      <a:r>
                        <a:rPr lang="en-US" sz="900" dirty="0">
                          <a:effectLst/>
                        </a:rPr>
                        <a:t>Foreign currency revaluation </a:t>
                      </a:r>
                      <a:r>
                        <a:rPr lang="en-US" sz="900" dirty="0" smtClean="0">
                          <a:effectLst/>
                        </a:rPr>
                        <a:t>(gains)/losses</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a:spcBef>
                          <a:spcPts val="0"/>
                        </a:spcBef>
                        <a:spcAft>
                          <a:spcPts val="0"/>
                        </a:spcAft>
                      </a:pPr>
                      <a:r>
                        <a:rPr lang="en-US" sz="900" b="0">
                          <a:solidFill>
                            <a:srgbClr val="000000"/>
                          </a:solidFill>
                          <a:effectLst/>
                          <a:latin typeface="+mn-lt"/>
                          <a:ea typeface="Times New Roman" panose="02020603050405020304" pitchFamily="18" charset="0"/>
                          <a:cs typeface="Times New Roman" panose="02020603050405020304" pitchFamily="18" charset="0"/>
                        </a:rPr>
                        <a:t>       (826)</a:t>
                      </a:r>
                      <a:endParaRPr lang="en-US"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a:solidFill>
                            <a:srgbClr val="000000"/>
                          </a:solidFill>
                          <a:effectLst/>
                          <a:latin typeface="+mn-lt"/>
                          <a:ea typeface="Times New Roman" panose="02020603050405020304" pitchFamily="18" charset="0"/>
                          <a:cs typeface="Times New Roman" panose="02020603050405020304" pitchFamily="18" charset="0"/>
                        </a:rPr>
                        <a:t>   547</a:t>
                      </a:r>
                      <a:endParaRPr lang="en-US"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(62)</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(341)</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276317">
                <a:tc>
                  <a:txBody>
                    <a:bodyPr/>
                    <a:lstStyle/>
                    <a:p>
                      <a:pPr marL="0" marR="0" algn="l" defTabSz="914400" rtl="0" eaLnBrk="1" latinLnBrk="0" hangingPunct="1">
                        <a:spcBef>
                          <a:spcPts val="0"/>
                        </a:spcBef>
                        <a:spcAft>
                          <a:spcPts val="0"/>
                        </a:spcAft>
                      </a:pPr>
                      <a:r>
                        <a:rPr lang="en-US" sz="900" b="1" kern="1200" dirty="0" smtClean="0">
                          <a:solidFill>
                            <a:schemeClr val="lt1"/>
                          </a:solidFill>
                          <a:effectLst/>
                          <a:latin typeface="+mn-lt"/>
                          <a:ea typeface="+mn-ea"/>
                          <a:cs typeface="+mn-cs"/>
                        </a:rPr>
                        <a:t>Write-off of inventory in a discontinued product line</a:t>
                      </a:r>
                      <a:endParaRPr lang="en-US" sz="900" b="1" kern="1200" dirty="0">
                        <a:solidFill>
                          <a:schemeClr val="lt1"/>
                        </a:solidFill>
                        <a:effectLst/>
                        <a:latin typeface="+mn-lt"/>
                        <a:ea typeface="+mn-ea"/>
                        <a:cs typeface="+mn-cs"/>
                      </a:endParaRPr>
                    </a:p>
                  </a:txBody>
                  <a:tcPr marL="51435" marR="51435" marT="0" marB="0" anchor="ctr">
                    <a:solidFill>
                      <a:srgbClr val="0053A1"/>
                    </a:solidFill>
                  </a:tcP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r h="258861">
                <a:tc>
                  <a:txBody>
                    <a:bodyPr/>
                    <a:lstStyle/>
                    <a:p>
                      <a:pPr marL="0" marR="0">
                        <a:spcBef>
                          <a:spcPts val="0"/>
                        </a:spcBef>
                        <a:spcAft>
                          <a:spcPts val="0"/>
                        </a:spcAft>
                      </a:pPr>
                      <a:r>
                        <a:rPr lang="en-US" sz="900" b="1" kern="1200" dirty="0" smtClean="0">
                          <a:solidFill>
                            <a:schemeClr val="lt1"/>
                          </a:solidFill>
                          <a:effectLst/>
                          <a:latin typeface="+mn-lt"/>
                          <a:ea typeface="+mn-ea"/>
                          <a:cs typeface="+mn-cs"/>
                        </a:rPr>
                        <a:t>Pension settlement/curtailment charge</a:t>
                      </a:r>
                      <a:endParaRPr lang="en-US" sz="900" b="1" kern="1200" dirty="0">
                        <a:solidFill>
                          <a:schemeClr val="lt1"/>
                        </a:solidFill>
                        <a:effectLst/>
                        <a:latin typeface="+mn-lt"/>
                        <a:ea typeface="+mn-ea"/>
                        <a:cs typeface="+mn-cs"/>
                      </a:endParaRPr>
                    </a:p>
                  </a:txBody>
                  <a:tcPr marL="51435" marR="51435" marT="0" marB="0" anchor="ctr">
                    <a:solidFill>
                      <a:srgbClr val="0053A1"/>
                    </a:solidFill>
                  </a:tcP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1,494</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1,494</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2"/>
                  </a:ext>
                </a:extLst>
              </a:tr>
              <a:tr h="258861">
                <a:tc>
                  <a:txBody>
                    <a:bodyPr/>
                    <a:lstStyle/>
                    <a:p>
                      <a:pPr marL="0" marR="0">
                        <a:spcBef>
                          <a:spcPts val="0"/>
                        </a:spcBef>
                        <a:spcAft>
                          <a:spcPts val="0"/>
                        </a:spcAft>
                      </a:pPr>
                      <a:r>
                        <a:rPr lang="en-US" sz="900" dirty="0">
                          <a:effectLst/>
                        </a:rPr>
                        <a:t>Pretax </a:t>
                      </a:r>
                      <a:r>
                        <a:rPr lang="en-US" sz="900" dirty="0" smtClean="0">
                          <a:effectLst/>
                        </a:rPr>
                        <a:t>(income)/loss </a:t>
                      </a:r>
                      <a:r>
                        <a:rPr lang="en-US" sz="900" dirty="0">
                          <a:effectLst/>
                        </a:rPr>
                        <a:t>attributable to </a:t>
                      </a:r>
                      <a:r>
                        <a:rPr lang="en-US" sz="900" dirty="0" err="1" smtClean="0">
                          <a:effectLst/>
                        </a:rPr>
                        <a:t>noncontrolling</a:t>
                      </a:r>
                      <a:r>
                        <a:rPr lang="en-US" sz="900" dirty="0" smtClean="0">
                          <a:effectLst/>
                        </a:rPr>
                        <a:t> </a:t>
                      </a:r>
                      <a:r>
                        <a:rPr lang="en-US" sz="900" dirty="0">
                          <a:effectLst/>
                        </a:rPr>
                        <a:t>interest in ASC</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(197)</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(197)</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3"/>
                  </a:ext>
                </a:extLst>
              </a:tr>
              <a:tr h="269630">
                <a:tc>
                  <a:txBody>
                    <a:bodyPr/>
                    <a:lstStyle/>
                    <a:p>
                      <a:pPr marL="0" marR="0">
                        <a:spcBef>
                          <a:spcPts val="0"/>
                        </a:spcBef>
                        <a:spcAft>
                          <a:spcPts val="0"/>
                        </a:spcAft>
                      </a:pPr>
                      <a:r>
                        <a:rPr lang="en-US" sz="900" dirty="0">
                          <a:effectLst/>
                        </a:rPr>
                        <a:t>Adjusted </a:t>
                      </a:r>
                      <a:r>
                        <a:rPr lang="en-US" sz="900" dirty="0" smtClean="0">
                          <a:effectLst/>
                        </a:rPr>
                        <a:t>EBITDA (non-GAAP)</a:t>
                      </a:r>
                      <a:endParaRPr lang="en-US" sz="900" b="1"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$212,101</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$63,250</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$(46,418)</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$228,933</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283303775"/>
              </p:ext>
            </p:extLst>
          </p:nvPr>
        </p:nvGraphicFramePr>
        <p:xfrm>
          <a:off x="5513606" y="1503953"/>
          <a:ext cx="3160610" cy="4586746"/>
        </p:xfrm>
        <a:graphic>
          <a:graphicData uri="http://schemas.openxmlformats.org/drawingml/2006/table">
            <a:tbl>
              <a:tblPr firstRow="1" bandRow="1">
                <a:tableStyleId>{5C22544A-7EE6-4342-B048-85BDC9FD1C3A}</a:tableStyleId>
              </a:tblPr>
              <a:tblGrid>
                <a:gridCol w="799671">
                  <a:extLst>
                    <a:ext uri="{9D8B030D-6E8A-4147-A177-3AD203B41FA5}">
                      <a16:colId xmlns:a16="http://schemas.microsoft.com/office/drawing/2014/main" val="20000"/>
                    </a:ext>
                  </a:extLst>
                </a:gridCol>
                <a:gridCol w="845368">
                  <a:extLst>
                    <a:ext uri="{9D8B030D-6E8A-4147-A177-3AD203B41FA5}">
                      <a16:colId xmlns:a16="http://schemas.microsoft.com/office/drawing/2014/main" val="20001"/>
                    </a:ext>
                  </a:extLst>
                </a:gridCol>
                <a:gridCol w="746362">
                  <a:extLst>
                    <a:ext uri="{9D8B030D-6E8A-4147-A177-3AD203B41FA5}">
                      <a16:colId xmlns:a16="http://schemas.microsoft.com/office/drawing/2014/main" val="20002"/>
                    </a:ext>
                  </a:extLst>
                </a:gridCol>
                <a:gridCol w="769209">
                  <a:extLst>
                    <a:ext uri="{9D8B030D-6E8A-4147-A177-3AD203B41FA5}">
                      <a16:colId xmlns:a16="http://schemas.microsoft.com/office/drawing/2014/main" val="20003"/>
                    </a:ext>
                  </a:extLst>
                </a:gridCol>
              </a:tblGrid>
              <a:tr h="432452">
                <a:tc gridSpan="4">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000" dirty="0" smtClean="0">
                          <a:effectLst/>
                        </a:rPr>
                        <a:t>Year ended December 31, 2017</a:t>
                      </a:r>
                    </a:p>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solidFill>
                      <a:srgbClr val="0053A1"/>
                    </a:solidFill>
                  </a:tcPr>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593029">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Machine </a:t>
                      </a:r>
                      <a:r>
                        <a:rPr lang="en-US" sz="900" dirty="0">
                          <a:effectLst/>
                        </a:rPr>
                        <a:t>Clothing</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Albany Engineered </a:t>
                      </a:r>
                      <a:r>
                        <a:rPr lang="en-US" sz="900" dirty="0" smtClean="0">
                          <a:effectLst/>
                        </a:rPr>
                        <a:t>Composites *</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Corporate expenses and other</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Total Company</a:t>
                      </a:r>
                      <a:endParaRPr lang="en-US" sz="9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277376">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$153,980</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$(31,657)</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$(43,647)</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a:solidFill>
                            <a:srgbClr val="000000"/>
                          </a:solidFill>
                          <a:effectLst/>
                          <a:latin typeface="+mn-lt"/>
                          <a:ea typeface="Times New Roman" panose="02020603050405020304" pitchFamily="18" charset="0"/>
                          <a:cs typeface="Times New Roman" panose="02020603050405020304" pitchFamily="18" charset="0"/>
                        </a:rPr>
                        <a:t>   $78,676</a:t>
                      </a:r>
                      <a:endParaRPr lang="en-US" sz="1100" b="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71308">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(46,091)</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(46,091)</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85284">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153,980</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(31,657)</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(89,738)</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32,585</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60059">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17,091</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17,091</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85226">
                <a:tc>
                  <a:txBody>
                    <a:bodyPr/>
                    <a:lstStyle/>
                    <a:p>
                      <a:pPr marL="0" marR="0" algn="ctr">
                        <a:spcBef>
                          <a:spcPts val="0"/>
                        </a:spcBef>
                        <a:spcAft>
                          <a:spcPts val="0"/>
                        </a:spcAft>
                      </a:pPr>
                      <a:r>
                        <a:rPr lang="en-US" sz="900" b="0">
                          <a:solidFill>
                            <a:srgbClr val="000000"/>
                          </a:solidFill>
                          <a:effectLst/>
                          <a:latin typeface="+mn-lt"/>
                          <a:ea typeface="Times New Roman" panose="02020603050405020304" pitchFamily="18" charset="0"/>
                          <a:cs typeface="Times New Roman" panose="02020603050405020304" pitchFamily="18" charset="0"/>
                        </a:rPr>
                        <a:t>-</a:t>
                      </a:r>
                      <a:endParaRPr lang="en-US"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22,123</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22,123</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62976">
                <a:tc>
                  <a:txBody>
                    <a:bodyPr/>
                    <a:lstStyle/>
                    <a:p>
                      <a:pPr marL="0" marR="0" algn="ctr">
                        <a:spcBef>
                          <a:spcPts val="0"/>
                        </a:spcBef>
                        <a:spcAft>
                          <a:spcPts val="0"/>
                        </a:spcAft>
                      </a:pPr>
                      <a:r>
                        <a:rPr lang="en-US" sz="900" b="0">
                          <a:solidFill>
                            <a:srgbClr val="000000"/>
                          </a:solidFill>
                          <a:effectLst/>
                          <a:latin typeface="+mn-lt"/>
                          <a:ea typeface="Times New Roman" panose="02020603050405020304" pitchFamily="18" charset="0"/>
                          <a:cs typeface="Times New Roman" panose="02020603050405020304" pitchFamily="18" charset="0"/>
                        </a:rPr>
                        <a:t>  33,527</a:t>
                      </a:r>
                      <a:endParaRPr lang="en-US"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33,533</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4,896</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71,956</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276333">
                <a:tc>
                  <a:txBody>
                    <a:bodyPr/>
                    <a:lstStyle/>
                    <a:p>
                      <a:pPr marL="0" marR="0" algn="ctr">
                        <a:spcBef>
                          <a:spcPts val="0"/>
                        </a:spcBef>
                        <a:spcAft>
                          <a:spcPts val="0"/>
                        </a:spcAft>
                      </a:pPr>
                      <a:r>
                        <a:rPr lang="en-US" sz="900" b="0">
                          <a:solidFill>
                            <a:srgbClr val="000000"/>
                          </a:solidFill>
                          <a:effectLst/>
                          <a:latin typeface="+mn-lt"/>
                          <a:ea typeface="Times New Roman" panose="02020603050405020304" pitchFamily="18" charset="0"/>
                          <a:cs typeface="Times New Roman" panose="02020603050405020304" pitchFamily="18" charset="0"/>
                        </a:rPr>
                        <a:t>187,507</a:t>
                      </a:r>
                      <a:endParaRPr lang="en-US"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1,876</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(45,628)</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143,755</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278841">
                <a:tc>
                  <a:txBody>
                    <a:bodyPr/>
                    <a:lstStyle/>
                    <a:p>
                      <a:pPr marL="0" marR="0" algn="ctr">
                        <a:spcBef>
                          <a:spcPts val="0"/>
                        </a:spcBef>
                        <a:spcAft>
                          <a:spcPts val="0"/>
                        </a:spcAft>
                      </a:pPr>
                      <a:r>
                        <a:rPr lang="en-US" sz="900" b="0">
                          <a:solidFill>
                            <a:srgbClr val="000000"/>
                          </a:solidFill>
                          <a:effectLst/>
                          <a:latin typeface="+mn-lt"/>
                          <a:ea typeface="Times New Roman" panose="02020603050405020304" pitchFamily="18" charset="0"/>
                          <a:cs typeface="Times New Roman" panose="02020603050405020304" pitchFamily="18" charset="0"/>
                        </a:rPr>
                        <a:t>    3,429</a:t>
                      </a:r>
                      <a:endParaRPr lang="en-US"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10,062</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13,491</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282485">
                <a:tc>
                  <a:txBody>
                    <a:bodyPr/>
                    <a:lstStyle/>
                    <a:p>
                      <a:pPr marL="0" marR="0" algn="ctr">
                        <a:spcBef>
                          <a:spcPts val="0"/>
                        </a:spcBef>
                        <a:spcAft>
                          <a:spcPts val="0"/>
                        </a:spcAft>
                      </a:pPr>
                      <a:r>
                        <a:rPr lang="en-US" sz="900" b="0">
                          <a:solidFill>
                            <a:srgbClr val="000000"/>
                          </a:solidFill>
                          <a:effectLst/>
                          <a:latin typeface="+mn-lt"/>
                          <a:ea typeface="Times New Roman" panose="02020603050405020304" pitchFamily="18" charset="0"/>
                          <a:cs typeface="Times New Roman" panose="02020603050405020304" pitchFamily="18" charset="0"/>
                        </a:rPr>
                        <a:t>    3,903</a:t>
                      </a:r>
                      <a:endParaRPr lang="en-US"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214</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4,644</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8,761</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273961">
                <a:tc>
                  <a:txBody>
                    <a:bodyPr/>
                    <a:lstStyle/>
                    <a:p>
                      <a:pPr marL="0" marR="0" algn="ctr">
                        <a:spcBef>
                          <a:spcPts val="0"/>
                        </a:spcBef>
                        <a:spcAft>
                          <a:spcPts val="0"/>
                        </a:spcAft>
                      </a:pPr>
                      <a:r>
                        <a:rPr lang="en-US" sz="900" b="0">
                          <a:solidFill>
                            <a:srgbClr val="000000"/>
                          </a:solidFill>
                          <a:effectLst/>
                          <a:latin typeface="+mn-lt"/>
                          <a:ea typeface="Times New Roman" panose="02020603050405020304" pitchFamily="18" charset="0"/>
                          <a:cs typeface="Times New Roman" panose="02020603050405020304" pitchFamily="18" charset="0"/>
                        </a:rPr>
                        <a:t>-</a:t>
                      </a:r>
                      <a:endParaRPr lang="en-US"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a:solidFill>
                            <a:srgbClr val="000000"/>
                          </a:solidFill>
                          <a:effectLst/>
                          <a:latin typeface="+mn-lt"/>
                          <a:ea typeface="Times New Roman" panose="02020603050405020304" pitchFamily="18" charset="0"/>
                          <a:cs typeface="Times New Roman" panose="02020603050405020304" pitchFamily="18" charset="0"/>
                        </a:rPr>
                        <a:t>    2,800</a:t>
                      </a:r>
                      <a:endParaRPr lang="en-US"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2,800</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r h="271323">
                <a:tc>
                  <a:txBody>
                    <a:bodyPr/>
                    <a:lstStyle/>
                    <a:p>
                      <a:pPr marL="0" marR="0" algn="ctr" defTabSz="914400" rtl="0" eaLnBrk="1" latinLnBrk="0" hangingPunct="1">
                        <a:spcBef>
                          <a:spcPts val="0"/>
                        </a:spcBef>
                        <a:spcAft>
                          <a:spcPts val="0"/>
                        </a:spcAft>
                      </a:pPr>
                      <a:r>
                        <a:rPr lang="en-US" sz="900" b="0" kern="1200" dirty="0">
                          <a:effectLst/>
                          <a:latin typeface="+mn-lt"/>
                        </a:rPr>
                        <a:t>-</a:t>
                      </a:r>
                      <a:endParaRPr lang="en-US" sz="900" b="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b="0" kern="1200" dirty="0">
                          <a:effectLst/>
                          <a:latin typeface="+mn-lt"/>
                        </a:rPr>
                        <a:t>-</a:t>
                      </a:r>
                      <a:endParaRPr lang="en-US" sz="900" b="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b="0" kern="1200" dirty="0">
                          <a:effectLst/>
                          <a:latin typeface="+mn-lt"/>
                        </a:rPr>
                        <a:t>-</a:t>
                      </a:r>
                      <a:endParaRPr lang="en-US" sz="900" b="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b="0" kern="1200" dirty="0">
                          <a:effectLst/>
                          <a:latin typeface="+mn-lt"/>
                        </a:rPr>
                        <a:t>-</a:t>
                      </a:r>
                      <a:endParaRPr lang="en-US" sz="900" b="0"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10012"/>
                  </a:ext>
                </a:extLst>
              </a:tr>
              <a:tr h="273700">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a:solidFill>
                            <a:srgbClr val="000000"/>
                          </a:solidFill>
                          <a:effectLst/>
                          <a:latin typeface="+mn-lt"/>
                          <a:ea typeface="Times New Roman" panose="02020603050405020304" pitchFamily="18" charset="0"/>
                          <a:cs typeface="Times New Roman" panose="02020603050405020304" pitchFamily="18" charset="0"/>
                        </a:rPr>
                        <a:t>      567</a:t>
                      </a:r>
                      <a:endParaRPr lang="en-US"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     567</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3"/>
                  </a:ext>
                </a:extLst>
              </a:tr>
              <a:tr h="262393">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$194,839</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b="0">
                          <a:solidFill>
                            <a:srgbClr val="000000"/>
                          </a:solidFill>
                          <a:effectLst/>
                          <a:latin typeface="+mn-lt"/>
                          <a:ea typeface="Times New Roman" panose="02020603050405020304" pitchFamily="18" charset="0"/>
                          <a:cs typeface="Times New Roman" panose="02020603050405020304" pitchFamily="18" charset="0"/>
                        </a:rPr>
                        <a:t>    $15,519</a:t>
                      </a:r>
                      <a:endParaRPr lang="en-US"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a:solidFill>
                            <a:srgbClr val="000000"/>
                          </a:solidFill>
                          <a:effectLst/>
                          <a:latin typeface="+mn-lt"/>
                          <a:ea typeface="Times New Roman" panose="02020603050405020304" pitchFamily="18" charset="0"/>
                          <a:cs typeface="Times New Roman" panose="02020603050405020304" pitchFamily="18" charset="0"/>
                        </a:rPr>
                        <a:t>$(40,984)</a:t>
                      </a:r>
                      <a:endParaRPr lang="en-US" sz="11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b="0" dirty="0">
                          <a:solidFill>
                            <a:srgbClr val="000000"/>
                          </a:solidFill>
                          <a:effectLst/>
                          <a:latin typeface="+mn-lt"/>
                          <a:ea typeface="Times New Roman" panose="02020603050405020304" pitchFamily="18" charset="0"/>
                          <a:cs typeface="Times New Roman" panose="02020603050405020304" pitchFamily="18" charset="0"/>
                        </a:rPr>
                        <a:t>$169,374</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4"/>
                  </a:ext>
                </a:extLst>
              </a:tr>
            </a:tbl>
          </a:graphicData>
        </a:graphic>
      </p:graphicFrame>
      <p:sp>
        <p:nvSpPr>
          <p:cNvPr id="7" name="TextBox 6"/>
          <p:cNvSpPr txBox="1"/>
          <p:nvPr/>
        </p:nvSpPr>
        <p:spPr>
          <a:xfrm>
            <a:off x="387930" y="6233240"/>
            <a:ext cx="3559496" cy="246221"/>
          </a:xfrm>
          <a:prstGeom prst="rect">
            <a:avLst/>
          </a:prstGeom>
          <a:noFill/>
        </p:spPr>
        <p:txBody>
          <a:bodyPr wrap="square" rtlCol="0">
            <a:spAutoFit/>
          </a:bodyPr>
          <a:lstStyle/>
          <a:p>
            <a:r>
              <a:rPr lang="en-US" sz="1000" dirty="0" smtClean="0"/>
              <a:t>* Includes $15.8 million charge for AEC contract revisions</a:t>
            </a:r>
            <a:endParaRPr lang="en-US" sz="1000" dirty="0"/>
          </a:p>
        </p:txBody>
      </p:sp>
    </p:spTree>
    <p:extLst>
      <p:ext uri="{BB962C8B-B14F-4D97-AF65-F5344CB8AC3E}">
        <p14:creationId xmlns:p14="http://schemas.microsoft.com/office/powerpoint/2010/main" val="1459660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Earnings Per Share</a:t>
            </a:r>
          </a:p>
        </p:txBody>
      </p:sp>
      <p:sp>
        <p:nvSpPr>
          <p:cNvPr id="4" name="Slide Number Placeholder 3"/>
          <p:cNvSpPr>
            <a:spLocks noGrp="1"/>
          </p:cNvSpPr>
          <p:nvPr>
            <p:ph type="sldNum" sz="quarter" idx="12"/>
          </p:nvPr>
        </p:nvSpPr>
        <p:spPr/>
        <p:txBody>
          <a:bodyPr/>
          <a:lstStyle/>
          <a:p>
            <a:fld id="{6055F179-E124-5F45-8E17-21E08BA97E80}" type="slidenum">
              <a:rPr lang="en-US" smtClean="0"/>
              <a:t>7</a:t>
            </a:fld>
            <a:endParaRPr lang="en-US"/>
          </a:p>
        </p:txBody>
      </p:sp>
      <p:sp>
        <p:nvSpPr>
          <p:cNvPr id="5" name="TextBox 4"/>
          <p:cNvSpPr txBox="1"/>
          <p:nvPr/>
        </p:nvSpPr>
        <p:spPr>
          <a:xfrm>
            <a:off x="1265196" y="6138803"/>
            <a:ext cx="3559496" cy="400110"/>
          </a:xfrm>
          <a:prstGeom prst="rect">
            <a:avLst/>
          </a:prstGeom>
          <a:noFill/>
        </p:spPr>
        <p:txBody>
          <a:bodyPr wrap="square" rtlCol="0">
            <a:spAutoFit/>
          </a:bodyPr>
          <a:lstStyle/>
          <a:p>
            <a:r>
              <a:rPr lang="en-US" sz="1000" dirty="0" smtClean="0"/>
              <a:t>*Includes </a:t>
            </a:r>
            <a:r>
              <a:rPr lang="en-US" sz="1000" dirty="0"/>
              <a:t>$0.31 charge for AEC contract revisions</a:t>
            </a:r>
          </a:p>
          <a:p>
            <a:endParaRPr lang="en-US" sz="1000" dirty="0"/>
          </a:p>
        </p:txBody>
      </p:sp>
      <p:graphicFrame>
        <p:nvGraphicFramePr>
          <p:cNvPr id="6" name="Table 5"/>
          <p:cNvGraphicFramePr>
            <a:graphicFrameLocks noGrp="1"/>
          </p:cNvGraphicFramePr>
          <p:nvPr>
            <p:extLst>
              <p:ext uri="{D42A27DB-BD31-4B8C-83A1-F6EECF244321}">
                <p14:modId xmlns:p14="http://schemas.microsoft.com/office/powerpoint/2010/main" val="4182174345"/>
              </p:ext>
            </p:extLst>
          </p:nvPr>
        </p:nvGraphicFramePr>
        <p:xfrm>
          <a:off x="1388993" y="1393298"/>
          <a:ext cx="6366013" cy="4615586"/>
        </p:xfrm>
        <a:graphic>
          <a:graphicData uri="http://schemas.openxmlformats.org/drawingml/2006/table">
            <a:tbl>
              <a:tblPr firstRow="1" firstCol="1" bandRow="1">
                <a:tableStyleId>{5C22544A-7EE6-4342-B048-85BDC9FD1C3A}</a:tableStyleId>
              </a:tblPr>
              <a:tblGrid>
                <a:gridCol w="3388355">
                  <a:extLst>
                    <a:ext uri="{9D8B030D-6E8A-4147-A177-3AD203B41FA5}">
                      <a16:colId xmlns:a16="http://schemas.microsoft.com/office/drawing/2014/main" val="20000"/>
                    </a:ext>
                  </a:extLst>
                </a:gridCol>
                <a:gridCol w="767066">
                  <a:extLst>
                    <a:ext uri="{9D8B030D-6E8A-4147-A177-3AD203B41FA5}">
                      <a16:colId xmlns:a16="http://schemas.microsoft.com/office/drawing/2014/main" val="20001"/>
                    </a:ext>
                  </a:extLst>
                </a:gridCol>
                <a:gridCol w="763109">
                  <a:extLst>
                    <a:ext uri="{9D8B030D-6E8A-4147-A177-3AD203B41FA5}">
                      <a16:colId xmlns:a16="http://schemas.microsoft.com/office/drawing/2014/main" val="20002"/>
                    </a:ext>
                  </a:extLst>
                </a:gridCol>
                <a:gridCol w="665532">
                  <a:extLst>
                    <a:ext uri="{9D8B030D-6E8A-4147-A177-3AD203B41FA5}">
                      <a16:colId xmlns:a16="http://schemas.microsoft.com/office/drawing/2014/main" val="20003"/>
                    </a:ext>
                  </a:extLst>
                </a:gridCol>
                <a:gridCol w="781951">
                  <a:extLst>
                    <a:ext uri="{9D8B030D-6E8A-4147-A177-3AD203B41FA5}">
                      <a16:colId xmlns:a16="http://schemas.microsoft.com/office/drawing/2014/main" val="20004"/>
                    </a:ext>
                  </a:extLst>
                </a:gridCol>
              </a:tblGrid>
              <a:tr h="1000892">
                <a:tc>
                  <a:txBody>
                    <a:bodyPr/>
                    <a:lstStyle/>
                    <a:p>
                      <a:pPr marL="0" marR="0">
                        <a:spcBef>
                          <a:spcPts val="0"/>
                        </a:spcBef>
                        <a:spcAft>
                          <a:spcPts val="0"/>
                        </a:spcAft>
                        <a:tabLst>
                          <a:tab pos="2743200" algn="ctr"/>
                          <a:tab pos="5486400" algn="r"/>
                          <a:tab pos="457200" algn="l"/>
                          <a:tab pos="2743200" algn="ctr"/>
                          <a:tab pos="5486400" algn="r"/>
                        </a:tabLst>
                      </a:pPr>
                      <a:r>
                        <a:rPr lang="en-US" sz="1400" dirty="0">
                          <a:effectLst/>
                        </a:rPr>
                        <a:t> </a:t>
                      </a:r>
                    </a:p>
                    <a:p>
                      <a:pPr marL="0" marR="0">
                        <a:spcBef>
                          <a:spcPts val="0"/>
                        </a:spcBef>
                        <a:spcAft>
                          <a:spcPts val="0"/>
                        </a:spcAft>
                        <a:tabLst>
                          <a:tab pos="2743200" algn="ctr"/>
                          <a:tab pos="5486400" algn="r"/>
                          <a:tab pos="457200" algn="l"/>
                          <a:tab pos="2743200" algn="ctr"/>
                          <a:tab pos="5486400" algn="r"/>
                        </a:tabLst>
                      </a:pPr>
                      <a:r>
                        <a:rPr lang="en-US" sz="1400" dirty="0">
                          <a:effectLst/>
                        </a:rPr>
                        <a:t> </a:t>
                      </a:r>
                    </a:p>
                    <a:p>
                      <a:pPr marL="0" marR="0">
                        <a:spcBef>
                          <a:spcPts val="0"/>
                        </a:spcBef>
                        <a:spcAft>
                          <a:spcPts val="0"/>
                        </a:spcAft>
                        <a:tabLst>
                          <a:tab pos="2743200" algn="ctr"/>
                          <a:tab pos="5486400" algn="r"/>
                          <a:tab pos="457200" algn="l"/>
                          <a:tab pos="2743200" algn="ctr"/>
                          <a:tab pos="5486400" algn="r"/>
                        </a:tabLst>
                      </a:pPr>
                      <a:r>
                        <a:rPr lang="en-US" sz="1400" dirty="0">
                          <a:effectLst/>
                        </a:rPr>
                        <a:t> </a:t>
                      </a:r>
                    </a:p>
                    <a:p>
                      <a:pPr marL="0" marR="0">
                        <a:spcBef>
                          <a:spcPts val="0"/>
                        </a:spcBef>
                        <a:spcAft>
                          <a:spcPts val="0"/>
                        </a:spcAft>
                        <a:tabLst>
                          <a:tab pos="2743200" algn="ctr"/>
                          <a:tab pos="5486400" algn="r"/>
                          <a:tab pos="457200" algn="l"/>
                          <a:tab pos="2743200" algn="ctr"/>
                          <a:tab pos="5486400" algn="r"/>
                        </a:tabLst>
                      </a:pPr>
                      <a:r>
                        <a:rPr lang="en-US" sz="1400" dirty="0">
                          <a:effectLst/>
                        </a:rPr>
                        <a:t> </a:t>
                      </a:r>
                      <a:r>
                        <a:rPr lang="en-US" sz="1400" dirty="0" smtClean="0">
                          <a:effectLst/>
                        </a:rPr>
                        <a:t>Per share amounts (Basic)</a:t>
                      </a:r>
                      <a:endParaRPr lang="en-US" sz="1400" dirty="0">
                        <a:effectLst/>
                      </a:endParaRPr>
                    </a:p>
                  </a:txBody>
                  <a:tcPr marL="51435" marR="51435" marT="0" marB="0">
                    <a:solidFill>
                      <a:srgbClr val="0053A1"/>
                    </a:solidFill>
                  </a:tcPr>
                </a:tc>
                <a:tc gridSpan="2">
                  <a:txBody>
                    <a:bodyPr/>
                    <a:lstStyle/>
                    <a:p>
                      <a:pPr marL="0" marR="0" algn="ctr">
                        <a:spcBef>
                          <a:spcPts val="0"/>
                        </a:spcBef>
                        <a:spcAft>
                          <a:spcPts val="0"/>
                        </a:spcAft>
                      </a:pPr>
                      <a:r>
                        <a:rPr lang="en-US" sz="1400" dirty="0" smtClean="0">
                          <a:effectLst/>
                        </a:rPr>
                        <a:t>Three </a:t>
                      </a:r>
                      <a:r>
                        <a:rPr lang="en-US" sz="1400" dirty="0">
                          <a:effectLst/>
                        </a:rPr>
                        <a:t>Months ended</a:t>
                      </a:r>
                    </a:p>
                    <a:p>
                      <a:pPr marL="0" marR="0" algn="ctr">
                        <a:spcBef>
                          <a:spcPts val="0"/>
                        </a:spcBef>
                        <a:spcAft>
                          <a:spcPts val="0"/>
                        </a:spcAft>
                        <a:tabLst>
                          <a:tab pos="198120" algn="l"/>
                        </a:tabLst>
                      </a:pPr>
                      <a:r>
                        <a:rPr lang="en-US" sz="1400" dirty="0" smtClean="0">
                          <a:effectLst/>
                        </a:rPr>
                        <a:t>December 31,</a:t>
                      </a:r>
                      <a:endParaRPr lang="en-US" sz="1400" dirty="0">
                        <a:effectLst/>
                      </a:endParaRPr>
                    </a:p>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  2018      2017 </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hMerge="1">
                  <a:txBody>
                    <a:bodyPr/>
                    <a:lstStyle/>
                    <a:p>
                      <a:endParaRPr lang="en-US"/>
                    </a:p>
                  </a:txBody>
                  <a:tcPr>
                    <a:solidFill>
                      <a:srgbClr val="00B0F0">
                        <a:alpha val="40000"/>
                      </a:srgbClr>
                    </a:solidFill>
                  </a:tcPr>
                </a:tc>
                <a:tc gridSpan="2">
                  <a:txBody>
                    <a:bodyPr/>
                    <a:lstStyle/>
                    <a:p>
                      <a:pPr marL="0" marR="0" algn="ctr">
                        <a:spcBef>
                          <a:spcPts val="0"/>
                        </a:spcBef>
                        <a:spcAft>
                          <a:spcPts val="0"/>
                        </a:spcAft>
                      </a:pPr>
                      <a:r>
                        <a:rPr lang="en-US" sz="1400" dirty="0" smtClean="0">
                          <a:effectLst/>
                        </a:rPr>
                        <a:t>Years</a:t>
                      </a:r>
                    </a:p>
                    <a:p>
                      <a:pPr marL="0" marR="0" algn="ctr">
                        <a:spcBef>
                          <a:spcPts val="0"/>
                        </a:spcBef>
                        <a:spcAft>
                          <a:spcPts val="0"/>
                        </a:spcAft>
                      </a:pPr>
                      <a:r>
                        <a:rPr lang="en-US" sz="1400" dirty="0" smtClean="0">
                          <a:effectLst/>
                        </a:rPr>
                        <a:t>ended</a:t>
                      </a:r>
                      <a:endParaRPr lang="en-US" sz="1400" dirty="0">
                        <a:effectLst/>
                      </a:endParaRPr>
                    </a:p>
                    <a:p>
                      <a:pPr marL="0" marR="0" algn="ctr">
                        <a:spcBef>
                          <a:spcPts val="0"/>
                        </a:spcBef>
                        <a:spcAft>
                          <a:spcPts val="0"/>
                        </a:spcAft>
                        <a:tabLst>
                          <a:tab pos="198120" algn="l"/>
                        </a:tabLst>
                      </a:pPr>
                      <a:r>
                        <a:rPr lang="en-US" sz="1400" dirty="0" smtClean="0">
                          <a:effectLst/>
                        </a:rPr>
                        <a:t>December 31,</a:t>
                      </a:r>
                      <a:endParaRPr lang="en-US" sz="1400" dirty="0">
                        <a:effectLst/>
                      </a:endParaRPr>
                    </a:p>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 2018       2017 *</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hMerge="1">
                  <a:txBody>
                    <a:bodyPr/>
                    <a:lstStyle/>
                    <a:p>
                      <a:endParaRPr lang="en-US"/>
                    </a:p>
                  </a:txBody>
                  <a:tcPr/>
                </a:tc>
                <a:extLst>
                  <a:ext uri="{0D108BD9-81ED-4DB2-BD59-A6C34878D82A}">
                    <a16:rowId xmlns:a16="http://schemas.microsoft.com/office/drawing/2014/main" val="10000"/>
                  </a:ext>
                </a:extLst>
              </a:tr>
              <a:tr h="431428">
                <a:tc>
                  <a:txBody>
                    <a:bodyPr/>
                    <a:lstStyle/>
                    <a:p>
                      <a:pPr marL="0" marR="0">
                        <a:spcBef>
                          <a:spcPts val="0"/>
                        </a:spcBef>
                        <a:spcAft>
                          <a:spcPts val="0"/>
                        </a:spcAft>
                        <a:tabLst>
                          <a:tab pos="2743200" algn="ctr"/>
                          <a:tab pos="5486400" algn="r"/>
                          <a:tab pos="457200" algn="l"/>
                          <a:tab pos="2743200" algn="ctr"/>
                          <a:tab pos="5486400" algn="r"/>
                        </a:tabLst>
                      </a:pPr>
                      <a:r>
                        <a:rPr lang="en-US" sz="1400" dirty="0" smtClean="0">
                          <a:effectLst/>
                        </a:rPr>
                        <a:t>Net</a:t>
                      </a:r>
                      <a:r>
                        <a:rPr lang="en-US" sz="1400" baseline="0" dirty="0" smtClean="0">
                          <a:effectLst/>
                        </a:rPr>
                        <a:t> income attributable to the Company, as reported (GAAP)</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r">
                        <a:spcBef>
                          <a:spcPts val="0"/>
                        </a:spcBef>
                        <a:spcAft>
                          <a:spcPts val="0"/>
                        </a:spcAft>
                      </a:pPr>
                      <a:r>
                        <a:rPr lang="en-US" sz="1400" dirty="0" smtClean="0">
                          <a:effectLst/>
                        </a:rPr>
                        <a:t>$0.55</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$0.18</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$2.57</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$1.03</a:t>
                      </a:r>
                      <a:endParaRPr lang="en-US" sz="1400" dirty="0">
                        <a:effectLst/>
                        <a:latin typeface="+mn-lt"/>
                        <a:ea typeface="Times New Roman" panose="02020603050405020304" pitchFamily="18" charset="0"/>
                      </a:endParaRPr>
                    </a:p>
                  </a:txBody>
                  <a:tcPr marL="51435" marR="51435" marT="0" marB="0" anchor="ctr"/>
                </a:tc>
                <a:extLst>
                  <a:ext uri="{0D108BD9-81ED-4DB2-BD59-A6C34878D82A}">
                    <a16:rowId xmlns:a16="http://schemas.microsoft.com/office/drawing/2014/main" val="10001"/>
                  </a:ext>
                </a:extLst>
              </a:tr>
              <a:tr h="418153">
                <a:tc>
                  <a:txBody>
                    <a:bodyPr/>
                    <a:lstStyle/>
                    <a:p>
                      <a:pPr marL="0" marR="0">
                        <a:spcBef>
                          <a:spcPts val="0"/>
                        </a:spcBef>
                        <a:spcAft>
                          <a:spcPts val="0"/>
                        </a:spcAft>
                      </a:pPr>
                      <a:r>
                        <a:rPr lang="en-US" sz="1400" dirty="0" smtClean="0">
                          <a:effectLst/>
                        </a:rPr>
                        <a:t>Adjustments:</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r">
                        <a:spcBef>
                          <a:spcPts val="0"/>
                        </a:spcBef>
                        <a:spcAft>
                          <a:spcPts val="0"/>
                        </a:spcAft>
                      </a:pPr>
                      <a:endParaRPr lang="en-US" sz="1400" dirty="0" smtClean="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endParaRPr lang="en-US" sz="1400" dirty="0" smtClean="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endParaRPr lang="en-US" sz="1400" dirty="0" smtClean="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endParaRPr lang="en-US" sz="1400" dirty="0" smtClean="0">
                        <a:effectLst/>
                        <a:latin typeface="+mn-lt"/>
                        <a:ea typeface="Times New Roman" panose="02020603050405020304" pitchFamily="18" charset="0"/>
                      </a:endParaRPr>
                    </a:p>
                  </a:txBody>
                  <a:tcPr marL="51435" marR="51435" marT="0" marB="0" anchor="ctr"/>
                </a:tc>
                <a:extLst>
                  <a:ext uri="{0D108BD9-81ED-4DB2-BD59-A6C34878D82A}">
                    <a16:rowId xmlns:a16="http://schemas.microsoft.com/office/drawing/2014/main" val="10002"/>
                  </a:ext>
                </a:extLst>
              </a:tr>
              <a:tr h="418153">
                <a:tc>
                  <a:txBody>
                    <a:bodyPr/>
                    <a:lstStyle/>
                    <a:p>
                      <a:pPr marL="0" marR="0">
                        <a:spcBef>
                          <a:spcPts val="0"/>
                        </a:spcBef>
                        <a:spcAft>
                          <a:spcPts val="0"/>
                        </a:spcAft>
                      </a:pPr>
                      <a:r>
                        <a:rPr lang="en-US" sz="1400" dirty="0" smtClean="0">
                          <a:effectLst/>
                        </a:rPr>
                        <a:t>Restructuring expenses, net</a:t>
                      </a:r>
                      <a:endParaRPr lang="en-US" sz="1400" dirty="0">
                        <a:effectLst/>
                        <a:latin typeface="+mn-lt"/>
                        <a:ea typeface="Times New Roman" panose="02020603050405020304" pitchFamily="18" charset="0"/>
                      </a:endParaRPr>
                    </a:p>
                  </a:txBody>
                  <a:tcPr marL="51435" marR="51435" marT="0" marB="0" anchor="ctr">
                    <a:solidFill>
                      <a:srgbClr val="0053A1"/>
                    </a:solidFill>
                  </a:tcPr>
                </a:tc>
                <a:tc>
                  <a:txBody>
                    <a:bodyPr/>
                    <a:lstStyle/>
                    <a:p>
                      <a:pPr marL="0" marR="0" algn="r">
                        <a:spcBef>
                          <a:spcPts val="0"/>
                        </a:spcBef>
                        <a:spcAft>
                          <a:spcPts val="0"/>
                        </a:spcAft>
                      </a:pPr>
                      <a:r>
                        <a:rPr lang="en-US" sz="1400" dirty="0" smtClean="0">
                          <a:effectLst/>
                        </a:rPr>
                        <a:t>0.04</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0.07</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0.34</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0.27</a:t>
                      </a:r>
                      <a:endParaRPr lang="en-US" sz="1400" dirty="0">
                        <a:effectLst/>
                        <a:latin typeface="+mn-lt"/>
                        <a:ea typeface="Times New Roman" panose="02020603050405020304" pitchFamily="18" charset="0"/>
                      </a:endParaRPr>
                    </a:p>
                  </a:txBody>
                  <a:tcPr marL="51435" marR="51435" marT="0" marB="0" anchor="ctr"/>
                </a:tc>
                <a:extLst>
                  <a:ext uri="{0D108BD9-81ED-4DB2-BD59-A6C34878D82A}">
                    <a16:rowId xmlns:a16="http://schemas.microsoft.com/office/drawing/2014/main" val="10003"/>
                  </a:ext>
                </a:extLst>
              </a:tr>
              <a:tr h="418153">
                <a:tc>
                  <a:txBody>
                    <a:bodyPr/>
                    <a:lstStyle/>
                    <a:p>
                      <a:pPr marL="0" marR="0">
                        <a:spcBef>
                          <a:spcPts val="0"/>
                        </a:spcBef>
                        <a:spcAft>
                          <a:spcPts val="0"/>
                        </a:spcAft>
                      </a:pPr>
                      <a:r>
                        <a:rPr lang="en-US" sz="1400" dirty="0" smtClean="0">
                          <a:effectLst/>
                        </a:rPr>
                        <a:t>Discrete tax adjustments and effect of change in income</a:t>
                      </a:r>
                      <a:r>
                        <a:rPr lang="en-US" sz="1400" baseline="0" dirty="0" smtClean="0">
                          <a:effectLst/>
                        </a:rPr>
                        <a:t> tax rate</a:t>
                      </a:r>
                      <a:endParaRPr lang="en-US" sz="1400" dirty="0">
                        <a:effectLst/>
                        <a:latin typeface="+mn-lt"/>
                        <a:ea typeface="Times New Roman" panose="02020603050405020304" pitchFamily="18" charset="0"/>
                      </a:endParaRPr>
                    </a:p>
                  </a:txBody>
                  <a:tcPr marL="51435" marR="51435" marT="0" marB="0" anchor="ctr">
                    <a:solidFill>
                      <a:srgbClr val="0053A1"/>
                    </a:solidFill>
                  </a:tcPr>
                </a:tc>
                <a:tc>
                  <a:txBody>
                    <a:bodyPr/>
                    <a:lstStyle/>
                    <a:p>
                      <a:pPr marL="0" marR="0" algn="r">
                        <a:spcBef>
                          <a:spcPts val="0"/>
                        </a:spcBef>
                        <a:spcAft>
                          <a:spcPts val="0"/>
                        </a:spcAft>
                      </a:pPr>
                      <a:r>
                        <a:rPr lang="en-US" sz="1400" dirty="0" smtClean="0">
                          <a:effectLst/>
                        </a:rPr>
                        <a:t>0.05</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0.16</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(0.12)</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0.14</a:t>
                      </a:r>
                      <a:endParaRPr lang="en-US" sz="1400" dirty="0">
                        <a:effectLst/>
                        <a:latin typeface="+mn-lt"/>
                        <a:ea typeface="Times New Roman" panose="02020603050405020304" pitchFamily="18" charset="0"/>
                      </a:endParaRPr>
                    </a:p>
                  </a:txBody>
                  <a:tcPr marL="51435" marR="51435" marT="0" marB="0" anchor="ctr"/>
                </a:tc>
                <a:extLst>
                  <a:ext uri="{0D108BD9-81ED-4DB2-BD59-A6C34878D82A}">
                    <a16:rowId xmlns:a16="http://schemas.microsoft.com/office/drawing/2014/main" val="10004"/>
                  </a:ext>
                </a:extLst>
              </a:tr>
              <a:tr h="418153">
                <a:tc>
                  <a:txBody>
                    <a:bodyPr/>
                    <a:lstStyle/>
                    <a:p>
                      <a:pPr marL="0" marR="0">
                        <a:spcBef>
                          <a:spcPts val="0"/>
                        </a:spcBef>
                        <a:spcAft>
                          <a:spcPts val="0"/>
                        </a:spcAft>
                      </a:pPr>
                      <a:r>
                        <a:rPr lang="en-US" sz="1400" dirty="0" smtClean="0">
                          <a:effectLst/>
                        </a:rPr>
                        <a:t>Foreign currency revaluation</a:t>
                      </a:r>
                      <a:r>
                        <a:rPr lang="en-US" sz="1400" baseline="0" dirty="0" smtClean="0">
                          <a:effectLst/>
                        </a:rPr>
                        <a:t> </a:t>
                      </a:r>
                      <a:r>
                        <a:rPr lang="en-US" sz="1400" dirty="0" smtClean="0">
                          <a:effectLst/>
                        </a:rPr>
                        <a:t>losses/(gains)</a:t>
                      </a:r>
                      <a:endParaRPr lang="en-US" sz="1400" dirty="0">
                        <a:effectLst/>
                        <a:latin typeface="+mn-lt"/>
                        <a:ea typeface="Times New Roman" panose="02020603050405020304" pitchFamily="18" charset="0"/>
                      </a:endParaRPr>
                    </a:p>
                  </a:txBody>
                  <a:tcPr marL="51435" marR="51435" marT="0" marB="0" anchor="ctr">
                    <a:solidFill>
                      <a:srgbClr val="0053A1"/>
                    </a:solidFill>
                  </a:tcPr>
                </a:tc>
                <a:tc>
                  <a:txBody>
                    <a:bodyPr/>
                    <a:lstStyle/>
                    <a:p>
                      <a:pPr marL="0" marR="0" algn="r">
                        <a:spcBef>
                          <a:spcPts val="0"/>
                        </a:spcBef>
                        <a:spcAft>
                          <a:spcPts val="0"/>
                        </a:spcAft>
                      </a:pPr>
                      <a:r>
                        <a:rPr lang="en-US" sz="1400" dirty="0" smtClean="0">
                          <a:effectLst/>
                        </a:rPr>
                        <a:t>0.06</a:t>
                      </a:r>
                      <a:endParaRPr lang="en-US" sz="1400" dirty="0">
                        <a:effectLst/>
                        <a:latin typeface="+mn-lt"/>
                        <a:ea typeface="Times New Roman" panose="02020603050405020304" pitchFamily="18" charset="0"/>
                      </a:endParaRPr>
                    </a:p>
                  </a:txBody>
                  <a:tcPr marL="51435" marR="51435"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effectLst/>
                        </a:rPr>
                        <a:t>0.04</a:t>
                      </a:r>
                      <a:endParaRPr lang="en-US" sz="1400" dirty="0" smtClean="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(0.01)</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0.18</a:t>
                      </a:r>
                      <a:endParaRPr lang="en-US" sz="1400" dirty="0">
                        <a:effectLst/>
                        <a:latin typeface="+mn-lt"/>
                        <a:ea typeface="Times New Roman" panose="02020603050405020304" pitchFamily="18" charset="0"/>
                      </a:endParaRPr>
                    </a:p>
                  </a:txBody>
                  <a:tcPr marL="51435" marR="51435" marT="0" marB="0" anchor="ctr"/>
                </a:tc>
                <a:extLst>
                  <a:ext uri="{0D108BD9-81ED-4DB2-BD59-A6C34878D82A}">
                    <a16:rowId xmlns:a16="http://schemas.microsoft.com/office/drawing/2014/main" val="10005"/>
                  </a:ext>
                </a:extLst>
              </a:tr>
              <a:tr h="418153">
                <a:tc>
                  <a:txBody>
                    <a:bodyPr/>
                    <a:lstStyle/>
                    <a:p>
                      <a:pPr marL="0" marR="0">
                        <a:spcBef>
                          <a:spcPts val="0"/>
                        </a:spcBef>
                        <a:spcAft>
                          <a:spcPts val="0"/>
                        </a:spcAft>
                      </a:pPr>
                      <a:r>
                        <a:rPr lang="en-US" sz="1400" dirty="0" smtClean="0">
                          <a:effectLst/>
                          <a:latin typeface="+mn-lt"/>
                          <a:ea typeface="Times New Roman" panose="02020603050405020304" pitchFamily="18" charset="0"/>
                        </a:rPr>
                        <a:t>Write-off of inventory in a discontinued product line</a:t>
                      </a:r>
                      <a:endParaRPr lang="en-US" sz="1400" dirty="0">
                        <a:effectLst/>
                        <a:latin typeface="+mn-lt"/>
                        <a:ea typeface="Times New Roman" panose="02020603050405020304" pitchFamily="18" charset="0"/>
                      </a:endParaRPr>
                    </a:p>
                  </a:txBody>
                  <a:tcPr marL="51435" marR="51435" marT="0" marB="0" anchor="ctr">
                    <a:solidFill>
                      <a:srgbClr val="0053A1"/>
                    </a:solidFill>
                  </a:tcPr>
                </a:tc>
                <a:tc>
                  <a:txBody>
                    <a:bodyPr/>
                    <a:lstStyle/>
                    <a:p>
                      <a:pPr marL="0" marR="0" algn="ctr">
                        <a:spcBef>
                          <a:spcPts val="0"/>
                        </a:spcBef>
                        <a:spcAft>
                          <a:spcPts val="0"/>
                        </a:spcAft>
                      </a:pPr>
                      <a:r>
                        <a:rPr lang="en-US" sz="1400" dirty="0" smtClean="0">
                          <a:effectLst/>
                          <a:latin typeface="+mn-lt"/>
                          <a:ea typeface="Times New Roman" panose="02020603050405020304" pitchFamily="18" charset="0"/>
                        </a:rPr>
                        <a:t>-</a:t>
                      </a:r>
                      <a:endParaRPr lang="en-US" sz="1400" dirty="0">
                        <a:effectLst/>
                        <a:latin typeface="+mn-lt"/>
                        <a:ea typeface="Times New Roman" panose="02020603050405020304" pitchFamily="18" charset="0"/>
                      </a:endParaRPr>
                    </a:p>
                  </a:txBody>
                  <a:tcPr marL="51435" marR="51435"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n-lt"/>
                          <a:ea typeface="Times New Roman" panose="02020603050405020304" pitchFamily="18" charset="0"/>
                        </a:rPr>
                        <a:t>(0.01)</a:t>
                      </a:r>
                    </a:p>
                  </a:txBody>
                  <a:tcPr marL="51435" marR="51435" marT="0" marB="0" anchor="ctr"/>
                </a:tc>
                <a:tc>
                  <a:txBody>
                    <a:bodyPr/>
                    <a:lstStyle/>
                    <a:p>
                      <a:pPr marL="0" marR="0" algn="ctr">
                        <a:spcBef>
                          <a:spcPts val="0"/>
                        </a:spcBef>
                        <a:spcAft>
                          <a:spcPts val="0"/>
                        </a:spcAft>
                      </a:pPr>
                      <a:r>
                        <a:rPr lang="en-US" sz="1400" dirty="0" smtClean="0">
                          <a:effectLst/>
                          <a:latin typeface="+mn-lt"/>
                          <a:ea typeface="Times New Roman" panose="02020603050405020304" pitchFamily="18" charset="0"/>
                        </a:rPr>
                        <a:t>-</a:t>
                      </a:r>
                      <a:endParaRPr lang="en-US" sz="1400" dirty="0">
                        <a:effectLst/>
                        <a:latin typeface="+mn-lt"/>
                        <a:ea typeface="Times New Roman" panose="02020603050405020304" pitchFamily="18" charset="0"/>
                      </a:endParaRPr>
                    </a:p>
                  </a:txBody>
                  <a:tcPr marL="51435" marR="51435"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n-lt"/>
                          <a:ea typeface="Times New Roman" panose="02020603050405020304" pitchFamily="18" charset="0"/>
                        </a:rPr>
                        <a:t>0.05</a:t>
                      </a:r>
                    </a:p>
                  </a:txBody>
                  <a:tcPr marL="51435" marR="51435" marT="0" marB="0" anchor="ctr"/>
                </a:tc>
                <a:extLst>
                  <a:ext uri="{0D108BD9-81ED-4DB2-BD59-A6C34878D82A}">
                    <a16:rowId xmlns:a16="http://schemas.microsoft.com/office/drawing/2014/main" val="10006"/>
                  </a:ext>
                </a:extLst>
              </a:tr>
              <a:tr h="418153">
                <a:tc>
                  <a:txBody>
                    <a:bodyPr/>
                    <a:lstStyle/>
                    <a:p>
                      <a:pPr marL="0" marR="0">
                        <a:spcBef>
                          <a:spcPts val="0"/>
                        </a:spcBef>
                        <a:spcAft>
                          <a:spcPts val="0"/>
                        </a:spcAft>
                      </a:pPr>
                      <a:r>
                        <a:rPr lang="en-US" sz="1400" dirty="0" smtClean="0">
                          <a:effectLst/>
                          <a:latin typeface="+mn-lt"/>
                          <a:ea typeface="Times New Roman" panose="02020603050405020304" pitchFamily="18" charset="0"/>
                        </a:rPr>
                        <a:t>Pension</a:t>
                      </a:r>
                      <a:r>
                        <a:rPr lang="en-US" sz="1400" baseline="0" dirty="0" smtClean="0">
                          <a:effectLst/>
                          <a:latin typeface="+mn-lt"/>
                          <a:ea typeface="Times New Roman" panose="02020603050405020304" pitchFamily="18" charset="0"/>
                        </a:rPr>
                        <a:t> settlement/curtailment charge</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smtClean="0">
                          <a:effectLst/>
                        </a:rPr>
                        <a:t>0.04</a:t>
                      </a:r>
                      <a:endParaRPr lang="en-US" sz="1400" dirty="0" smtClean="0">
                        <a:effectLst/>
                        <a:latin typeface="+mn-lt"/>
                        <a:ea typeface="Times New Roman" panose="02020603050405020304" pitchFamily="18" charset="0"/>
                      </a:endParaRPr>
                    </a:p>
                    <a:p>
                      <a:pPr marL="0" marR="0" algn="r">
                        <a:spcBef>
                          <a:spcPts val="0"/>
                        </a:spcBef>
                        <a:spcAft>
                          <a:spcPts val="0"/>
                        </a:spcAft>
                      </a:pPr>
                      <a:endParaRPr lang="en-US" sz="1400" dirty="0">
                        <a:effectLst/>
                        <a:latin typeface="+mn-lt"/>
                        <a:ea typeface="Times New Roman" panose="02020603050405020304" pitchFamily="18" charset="0"/>
                      </a:endParaRPr>
                    </a:p>
                  </a:txBody>
                  <a:tcPr marL="51435" marR="51435"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n-lt"/>
                          <a:ea typeface="Times New Roman" panose="02020603050405020304" pitchFamily="18" charset="0"/>
                        </a:rPr>
                        <a:t>-</a:t>
                      </a:r>
                    </a:p>
                    <a:p>
                      <a:pPr marL="0" marR="0" algn="r">
                        <a:spcBef>
                          <a:spcPts val="0"/>
                        </a:spcBef>
                        <a:spcAft>
                          <a:spcPts val="0"/>
                        </a:spcAft>
                      </a:pPr>
                      <a:endParaRPr lang="en-US" sz="1400" dirty="0">
                        <a:effectLst/>
                        <a:latin typeface="+mn-lt"/>
                        <a:ea typeface="Times New Roman" panose="02020603050405020304" pitchFamily="18" charset="0"/>
                      </a:endParaRPr>
                    </a:p>
                  </a:txBody>
                  <a:tcPr marL="51435" marR="51435"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smtClean="0">
                          <a:effectLst/>
                        </a:rPr>
                        <a:t>0.04</a:t>
                      </a:r>
                      <a:endParaRPr lang="en-US" sz="1400" dirty="0" smtClean="0">
                        <a:effectLst/>
                        <a:latin typeface="+mn-lt"/>
                        <a:ea typeface="Times New Roman" panose="02020603050405020304" pitchFamily="18" charset="0"/>
                      </a:endParaRPr>
                    </a:p>
                    <a:p>
                      <a:pPr marL="0" marR="0" algn="r">
                        <a:spcBef>
                          <a:spcPts val="0"/>
                        </a:spcBef>
                        <a:spcAft>
                          <a:spcPts val="0"/>
                        </a:spcAft>
                      </a:pPr>
                      <a:endParaRPr lang="en-US" sz="1400" dirty="0">
                        <a:effectLst/>
                        <a:latin typeface="+mn-lt"/>
                        <a:ea typeface="Times New Roman" panose="02020603050405020304" pitchFamily="18" charset="0"/>
                      </a:endParaRPr>
                    </a:p>
                  </a:txBody>
                  <a:tcPr marL="51435" marR="51435"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n-lt"/>
                          <a:ea typeface="Times New Roman" panose="02020603050405020304" pitchFamily="18" charset="0"/>
                        </a:rPr>
                        <a:t>-</a:t>
                      </a:r>
                    </a:p>
                    <a:p>
                      <a:pPr marL="0" marR="0" algn="r">
                        <a:spcBef>
                          <a:spcPts val="0"/>
                        </a:spcBef>
                        <a:spcAft>
                          <a:spcPts val="0"/>
                        </a:spcAft>
                      </a:pPr>
                      <a:endParaRPr lang="en-US" sz="1400" dirty="0">
                        <a:effectLst/>
                        <a:latin typeface="+mn-lt"/>
                        <a:ea typeface="Times New Roman" panose="02020603050405020304" pitchFamily="18" charset="0"/>
                      </a:endParaRPr>
                    </a:p>
                  </a:txBody>
                  <a:tcPr marL="51435" marR="51435" marT="0" marB="0" anchor="ctr"/>
                </a:tc>
                <a:extLst>
                  <a:ext uri="{0D108BD9-81ED-4DB2-BD59-A6C34878D82A}">
                    <a16:rowId xmlns:a16="http://schemas.microsoft.com/office/drawing/2014/main" val="3617530907"/>
                  </a:ext>
                </a:extLst>
              </a:tr>
              <a:tr h="418153">
                <a:tc>
                  <a:txBody>
                    <a:bodyPr/>
                    <a:lstStyle/>
                    <a:p>
                      <a:pPr marL="0" marR="0">
                        <a:spcBef>
                          <a:spcPts val="0"/>
                        </a:spcBef>
                        <a:spcAft>
                          <a:spcPts val="0"/>
                        </a:spcAft>
                      </a:pPr>
                      <a:r>
                        <a:rPr lang="en-US" sz="1400" dirty="0" smtClean="0">
                          <a:effectLst/>
                        </a:rPr>
                        <a:t>Net income attributable to the Company, excluding adjustments (non-GAAP)</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r">
                        <a:spcBef>
                          <a:spcPts val="0"/>
                        </a:spcBef>
                        <a:spcAft>
                          <a:spcPts val="0"/>
                        </a:spcAft>
                      </a:pPr>
                      <a:r>
                        <a:rPr lang="en-US" sz="1400" dirty="0" smtClean="0">
                          <a:effectLst/>
                        </a:rPr>
                        <a:t>$0.74</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$0.44</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$2.82</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$1.67</a:t>
                      </a:r>
                      <a:endParaRPr lang="en-US" sz="1400" dirty="0">
                        <a:effectLst/>
                        <a:latin typeface="+mn-lt"/>
                        <a:ea typeface="Times New Roman" panose="02020603050405020304" pitchFamily="18" charset="0"/>
                      </a:endParaRPr>
                    </a:p>
                  </a:txBody>
                  <a:tcPr marL="51435" marR="51435"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31364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Debt (GAAP) and Net Debt* </a:t>
            </a:r>
            <a:br>
              <a:rPr lang="en-US" dirty="0"/>
            </a:br>
            <a:r>
              <a:rPr lang="en-US" dirty="0"/>
              <a:t>(non-GAAP) $ thousands</a:t>
            </a:r>
          </a:p>
        </p:txBody>
      </p:sp>
      <p:sp>
        <p:nvSpPr>
          <p:cNvPr id="4" name="Slide Number Placeholder 3"/>
          <p:cNvSpPr>
            <a:spLocks noGrp="1"/>
          </p:cNvSpPr>
          <p:nvPr>
            <p:ph type="sldNum" sz="quarter" idx="12"/>
          </p:nvPr>
        </p:nvSpPr>
        <p:spPr/>
        <p:txBody>
          <a:bodyPr/>
          <a:lstStyle/>
          <a:p>
            <a:fld id="{6055F179-E124-5F45-8E17-21E08BA97E80}" type="slidenum">
              <a:rPr lang="en-US" smtClean="0"/>
              <a:t>8</a:t>
            </a:fld>
            <a:endParaRPr lang="en-US"/>
          </a:p>
        </p:txBody>
      </p:sp>
      <p:graphicFrame>
        <p:nvGraphicFramePr>
          <p:cNvPr id="5" name="Chart 4"/>
          <p:cNvGraphicFramePr/>
          <p:nvPr>
            <p:extLst>
              <p:ext uri="{D42A27DB-BD31-4B8C-83A1-F6EECF244321}">
                <p14:modId xmlns:p14="http://schemas.microsoft.com/office/powerpoint/2010/main" val="3048800157"/>
              </p:ext>
            </p:extLst>
          </p:nvPr>
        </p:nvGraphicFramePr>
        <p:xfrm>
          <a:off x="166643" y="1417638"/>
          <a:ext cx="8691030" cy="429030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25581" y="5864567"/>
            <a:ext cx="4625110" cy="246221"/>
          </a:xfrm>
          <a:prstGeom prst="rect">
            <a:avLst/>
          </a:prstGeom>
          <a:noFill/>
        </p:spPr>
        <p:txBody>
          <a:bodyPr wrap="square" rtlCol="0">
            <a:spAutoFit/>
          </a:bodyPr>
          <a:lstStyle/>
          <a:p>
            <a:r>
              <a:rPr lang="en-US" sz="1000" dirty="0" smtClean="0"/>
              <a:t>* Total debt less cash see </a:t>
            </a:r>
            <a:r>
              <a:rPr lang="en-US" sz="1000" dirty="0"/>
              <a:t>table </a:t>
            </a:r>
            <a:r>
              <a:rPr lang="en-US" sz="1000" dirty="0" smtClean="0"/>
              <a:t>22 for </a:t>
            </a:r>
            <a:r>
              <a:rPr lang="en-US" sz="1000" dirty="0"/>
              <a:t>reconciliation of total debt to net debt</a:t>
            </a:r>
          </a:p>
        </p:txBody>
      </p:sp>
    </p:spTree>
    <p:extLst>
      <p:ext uri="{BB962C8B-B14F-4D97-AF65-F5344CB8AC3E}">
        <p14:creationId xmlns:p14="http://schemas.microsoft.com/office/powerpoint/2010/main" val="4073032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Financial Information</a:t>
            </a:r>
            <a:br>
              <a:rPr lang="en-US" dirty="0" smtClean="0"/>
            </a:br>
            <a:r>
              <a:rPr lang="en-US" dirty="0" smtClean="0"/>
              <a:t>Q1 through Q3 2018, as revised*</a:t>
            </a:r>
            <a:endParaRPr lang="en-US" dirty="0"/>
          </a:p>
        </p:txBody>
      </p:sp>
      <p:sp>
        <p:nvSpPr>
          <p:cNvPr id="4" name="Slide Number Placeholder 3"/>
          <p:cNvSpPr>
            <a:spLocks noGrp="1"/>
          </p:cNvSpPr>
          <p:nvPr>
            <p:ph type="sldNum" sz="quarter" idx="12"/>
          </p:nvPr>
        </p:nvSpPr>
        <p:spPr/>
        <p:txBody>
          <a:bodyPr/>
          <a:lstStyle/>
          <a:p>
            <a:fld id="{6055F179-E124-5F45-8E17-21E08BA97E80}" type="slidenum">
              <a:rPr lang="en-US" smtClean="0"/>
              <a:t>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413093771"/>
              </p:ext>
            </p:extLst>
          </p:nvPr>
        </p:nvGraphicFramePr>
        <p:xfrm>
          <a:off x="464795" y="1389928"/>
          <a:ext cx="4820437" cy="2903236"/>
        </p:xfrm>
        <a:graphic>
          <a:graphicData uri="http://schemas.openxmlformats.org/drawingml/2006/table">
            <a:tbl>
              <a:tblPr firstRow="1" firstCol="1" bandRow="1">
                <a:tableStyleId>{5C22544A-7EE6-4342-B048-85BDC9FD1C3A}</a:tableStyleId>
              </a:tblPr>
              <a:tblGrid>
                <a:gridCol w="2085474">
                  <a:extLst>
                    <a:ext uri="{9D8B030D-6E8A-4147-A177-3AD203B41FA5}">
                      <a16:colId xmlns:a16="http://schemas.microsoft.com/office/drawing/2014/main" val="20000"/>
                    </a:ext>
                  </a:extLst>
                </a:gridCol>
                <a:gridCol w="600193">
                  <a:extLst>
                    <a:ext uri="{9D8B030D-6E8A-4147-A177-3AD203B41FA5}">
                      <a16:colId xmlns:a16="http://schemas.microsoft.com/office/drawing/2014/main" val="20001"/>
                    </a:ext>
                  </a:extLst>
                </a:gridCol>
                <a:gridCol w="571146">
                  <a:extLst>
                    <a:ext uri="{9D8B030D-6E8A-4147-A177-3AD203B41FA5}">
                      <a16:colId xmlns:a16="http://schemas.microsoft.com/office/drawing/2014/main" val="20002"/>
                    </a:ext>
                  </a:extLst>
                </a:gridCol>
                <a:gridCol w="667512">
                  <a:extLst>
                    <a:ext uri="{9D8B030D-6E8A-4147-A177-3AD203B41FA5}">
                      <a16:colId xmlns:a16="http://schemas.microsoft.com/office/drawing/2014/main" val="20003"/>
                    </a:ext>
                  </a:extLst>
                </a:gridCol>
                <a:gridCol w="896112">
                  <a:extLst>
                    <a:ext uri="{9D8B030D-6E8A-4147-A177-3AD203B41FA5}">
                      <a16:colId xmlns:a16="http://schemas.microsoft.com/office/drawing/2014/main" val="20004"/>
                    </a:ext>
                  </a:extLst>
                </a:gridCol>
              </a:tblGrid>
              <a:tr h="379240">
                <a:tc>
                  <a:txBody>
                    <a:bodyPr/>
                    <a:lstStyle/>
                    <a:p>
                      <a:pPr marL="0" marR="0">
                        <a:spcBef>
                          <a:spcPts val="0"/>
                        </a:spcBef>
                        <a:spcAft>
                          <a:spcPts val="0"/>
                        </a:spcAft>
                        <a:tabLst>
                          <a:tab pos="2743200" algn="ctr"/>
                          <a:tab pos="5486400" algn="r"/>
                          <a:tab pos="457200" algn="l"/>
                          <a:tab pos="2743200" algn="ctr"/>
                          <a:tab pos="5486400" algn="r"/>
                        </a:tabLst>
                      </a:pPr>
                      <a:endParaRPr lang="en-US" sz="900" dirty="0" smtClean="0">
                        <a:effectLst/>
                        <a:latin typeface="Times New Roman" panose="02020603050405020304" pitchFamily="18" charset="0"/>
                        <a:ea typeface="Times New Roman" panose="02020603050405020304" pitchFamily="18" charset="0"/>
                      </a:endParaRPr>
                    </a:p>
                    <a:p>
                      <a:pPr marL="0" marR="0" algn="l">
                        <a:spcBef>
                          <a:spcPts val="0"/>
                        </a:spcBef>
                        <a:spcAft>
                          <a:spcPts val="0"/>
                        </a:spcAft>
                        <a:tabLst>
                          <a:tab pos="2743200" algn="ctr"/>
                          <a:tab pos="5486400" algn="r"/>
                          <a:tab pos="457200" algn="l"/>
                          <a:tab pos="2743200" algn="ctr"/>
                          <a:tab pos="5486400" algn="r"/>
                        </a:tabLst>
                      </a:pPr>
                      <a:r>
                        <a:rPr lang="en-US" sz="900" dirty="0" smtClean="0">
                          <a:effectLst/>
                          <a:latin typeface="Times New Roman" panose="02020603050405020304" pitchFamily="18" charset="0"/>
                          <a:ea typeface="Times New Roman" panose="02020603050405020304" pitchFamily="18" charset="0"/>
                        </a:rPr>
                        <a:t>(dollars</a:t>
                      </a:r>
                      <a:r>
                        <a:rPr lang="en-US" sz="900" baseline="0" dirty="0" smtClean="0">
                          <a:effectLst/>
                          <a:latin typeface="Times New Roman" panose="02020603050405020304" pitchFamily="18" charset="0"/>
                          <a:ea typeface="Times New Roman" panose="02020603050405020304" pitchFamily="18" charset="0"/>
                        </a:rPr>
                        <a:t> </a:t>
                      </a:r>
                      <a:r>
                        <a:rPr lang="en-US" sz="900" dirty="0" smtClean="0">
                          <a:effectLst/>
                          <a:latin typeface="Times New Roman" panose="02020603050405020304" pitchFamily="18" charset="0"/>
                          <a:ea typeface="Times New Roman" panose="02020603050405020304" pitchFamily="18" charset="0"/>
                        </a:rPr>
                        <a:t>in thousands, except per share data)</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gridSpan="4">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000" dirty="0" smtClean="0">
                          <a:effectLst/>
                        </a:rPr>
                        <a:t>Machine Clothing segment</a:t>
                      </a:r>
                    </a:p>
                    <a:p>
                      <a:pPr marL="0" marR="0" algn="ctr">
                        <a:spcBef>
                          <a:spcPts val="0"/>
                        </a:spcBef>
                        <a:spcAft>
                          <a:spcPts val="0"/>
                        </a:spcAft>
                        <a:tabLst>
                          <a:tab pos="2743200" algn="ctr"/>
                          <a:tab pos="5486400" algn="r"/>
                          <a:tab pos="457200" algn="l"/>
                          <a:tab pos="2743200" algn="ctr"/>
                          <a:tab pos="5486400" algn="r"/>
                        </a:tabLst>
                      </a:pPr>
                      <a:endParaRPr lang="en-US" sz="90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solidFill>
                      <a:srgbClr val="0053A1"/>
                    </a:solidFill>
                  </a:tcPr>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597759">
                <a:tc>
                  <a:txBody>
                    <a:bodyPr/>
                    <a:lstStyle/>
                    <a:p>
                      <a:pPr marL="0" marR="0">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spcBef>
                          <a:spcPts val="0"/>
                        </a:spcBef>
                        <a:spcAft>
                          <a:spcPts val="0"/>
                        </a:spcAft>
                        <a:tabLst>
                          <a:tab pos="2743200" algn="ctr"/>
                          <a:tab pos="5486400" algn="r"/>
                          <a:tab pos="457200" algn="l"/>
                          <a:tab pos="2743200" algn="ctr"/>
                          <a:tab pos="5486400" algn="r"/>
                        </a:tabLst>
                      </a:pPr>
                      <a:r>
                        <a:rPr lang="en-US" sz="900" dirty="0" smtClean="0">
                          <a:effectLst/>
                        </a:rPr>
                        <a:t>(</a:t>
                      </a:r>
                      <a:r>
                        <a:rPr lang="en-US" sz="900" dirty="0">
                          <a:effectLst/>
                        </a:rPr>
                        <a:t>in thousands)</a:t>
                      </a:r>
                      <a:endParaRPr lang="en-US" sz="9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solidFill>
                      <a:srgbClr val="0053A1"/>
                    </a:solidFill>
                  </a:tcPr>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Q1</a:t>
                      </a:r>
                      <a:endParaRPr lang="en-US" sz="9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Q2</a:t>
                      </a:r>
                      <a:endParaRPr lang="en-US" sz="9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endParaRP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Q3</a:t>
                      </a:r>
                      <a:endParaRPr lang="en-US" sz="9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tabLst>
                          <a:tab pos="2743200" algn="ctr"/>
                          <a:tab pos="5486400" algn="r"/>
                          <a:tab pos="457200" algn="l"/>
                          <a:tab pos="2743200" algn="ctr"/>
                          <a:tab pos="5486400" algn="r"/>
                        </a:tabLst>
                      </a:pPr>
                      <a:r>
                        <a:rPr lang="en-US" sz="900" dirty="0" smtClean="0">
                          <a:solidFill>
                            <a:schemeClr val="dk1"/>
                          </a:solidFill>
                          <a:effectLst/>
                          <a:latin typeface="+mn-lt"/>
                          <a:ea typeface="+mn-ea"/>
                        </a:rPr>
                        <a:t>Nine</a:t>
                      </a:r>
                      <a:r>
                        <a:rPr lang="en-US" sz="900" baseline="0" dirty="0" smtClean="0">
                          <a:solidFill>
                            <a:schemeClr val="dk1"/>
                          </a:solidFill>
                          <a:effectLst/>
                          <a:latin typeface="+mn-lt"/>
                          <a:ea typeface="+mn-ea"/>
                        </a:rPr>
                        <a:t> Months ended September 30, 2018</a:t>
                      </a:r>
                      <a:endParaRPr lang="en-US" sz="9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1"/>
                  </a:ext>
                </a:extLst>
              </a:tr>
              <a:tr h="274938">
                <a:tc>
                  <a:txBody>
                    <a:bodyPr/>
                    <a:lstStyle/>
                    <a:p>
                      <a:pPr marL="0" marR="0">
                        <a:spcBef>
                          <a:spcPts val="0"/>
                        </a:spcBef>
                        <a:spcAft>
                          <a:spcPts val="0"/>
                        </a:spcAft>
                      </a:pPr>
                      <a:r>
                        <a:rPr lang="en-US" sz="900" dirty="0" smtClean="0">
                          <a:effectLst/>
                        </a:rPr>
                        <a:t>Net sales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53A1"/>
                    </a:solidFill>
                  </a:tcPr>
                </a:tc>
                <a:tc>
                  <a:txBody>
                    <a:bodyPr/>
                    <a:lstStyle/>
                    <a:p>
                      <a:pPr algn="ctr" fontAlgn="ctr"/>
                      <a:r>
                        <a:rPr lang="en-US" sz="900" b="0" i="0" u="none" strike="noStrike" dirty="0" smtClean="0">
                          <a:solidFill>
                            <a:srgbClr val="000000"/>
                          </a:solidFill>
                          <a:effectLst/>
                          <a:latin typeface="Arial" panose="020B0604020202020204" pitchFamily="34" charset="0"/>
                        </a:rPr>
                        <a:t>$141,773 </a:t>
                      </a:r>
                      <a:endParaRPr lang="en-US"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900" b="0" i="0" u="none" strike="noStrike" dirty="0" smtClean="0">
                          <a:solidFill>
                            <a:srgbClr val="000000"/>
                          </a:solidFill>
                          <a:effectLst/>
                          <a:latin typeface="Arial" panose="020B0604020202020204" pitchFamily="34" charset="0"/>
                        </a:rPr>
                        <a:t>$161,784 </a:t>
                      </a:r>
                      <a:endParaRPr lang="en-US"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900" b="0" i="0" u="none" strike="noStrike" dirty="0" smtClean="0">
                          <a:solidFill>
                            <a:srgbClr val="000000"/>
                          </a:solidFill>
                          <a:effectLst/>
                          <a:latin typeface="Arial" panose="020B0604020202020204" pitchFamily="34" charset="0"/>
                        </a:rPr>
                        <a:t>$157,608 </a:t>
                      </a:r>
                      <a:endParaRPr lang="en-US"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900" b="0" i="0" u="none" strike="noStrike" dirty="0" smtClean="0">
                          <a:solidFill>
                            <a:srgbClr val="000000"/>
                          </a:solidFill>
                          <a:effectLst/>
                          <a:latin typeface="Arial" panose="020B0604020202020204" pitchFamily="34" charset="0"/>
                        </a:rPr>
                        <a:t>$461,165 </a:t>
                      </a:r>
                      <a:endParaRPr lang="en-US" sz="9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0002"/>
                  </a:ext>
                </a:extLst>
              </a:tr>
              <a:tr h="274938">
                <a:tc>
                  <a:txBody>
                    <a:bodyPr/>
                    <a:lstStyle/>
                    <a:p>
                      <a:pPr marL="0" marR="0">
                        <a:spcBef>
                          <a:spcPts val="0"/>
                        </a:spcBef>
                        <a:spcAft>
                          <a:spcPts val="0"/>
                        </a:spcAft>
                      </a:pPr>
                      <a:r>
                        <a:rPr lang="en-US" sz="900" dirty="0" smtClean="0">
                          <a:effectLst/>
                        </a:rPr>
                        <a:t>Gross profit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53A1"/>
                    </a:solidFill>
                  </a:tcPr>
                </a:tc>
                <a:tc>
                  <a:txBody>
                    <a:bodyPr/>
                    <a:lstStyle/>
                    <a:p>
                      <a:pPr algn="ctr" fontAlgn="ctr"/>
                      <a:r>
                        <a:rPr lang="en-US" sz="900" b="0" i="0" u="none" strike="noStrike" dirty="0" smtClean="0">
                          <a:solidFill>
                            <a:srgbClr val="000000"/>
                          </a:solidFill>
                          <a:effectLst/>
                          <a:latin typeface="Arial" panose="020B0604020202020204" pitchFamily="34" charset="0"/>
                        </a:rPr>
                        <a:t>  $66,311</a:t>
                      </a:r>
                      <a:endParaRPr lang="en-US"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900" b="0" i="0" u="none" strike="noStrike" dirty="0" smtClean="0">
                          <a:solidFill>
                            <a:srgbClr val="000000"/>
                          </a:solidFill>
                          <a:effectLst/>
                          <a:latin typeface="Arial" panose="020B0604020202020204" pitchFamily="34" charset="0"/>
                        </a:rPr>
                        <a:t>  $79,072</a:t>
                      </a:r>
                      <a:endParaRPr lang="en-US"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900" b="0" i="0" u="none" strike="noStrike" dirty="0" smtClean="0">
                          <a:solidFill>
                            <a:srgbClr val="000000"/>
                          </a:solidFill>
                          <a:effectLst/>
                          <a:latin typeface="Arial" panose="020B0604020202020204" pitchFamily="34" charset="0"/>
                        </a:rPr>
                        <a:t>  $78,728</a:t>
                      </a:r>
                      <a:endParaRPr lang="en-US"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900" b="0" i="0" u="none" strike="noStrike" dirty="0" smtClean="0">
                          <a:solidFill>
                            <a:srgbClr val="000000"/>
                          </a:solidFill>
                          <a:effectLst/>
                          <a:latin typeface="Arial" panose="020B0604020202020204" pitchFamily="34" charset="0"/>
                        </a:rPr>
                        <a:t>$224,111</a:t>
                      </a:r>
                      <a:endParaRPr lang="en-US" sz="9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0003"/>
                  </a:ext>
                </a:extLst>
              </a:tr>
              <a:tr h="274938">
                <a:tc>
                  <a:txBody>
                    <a:bodyPr/>
                    <a:lstStyle/>
                    <a:p>
                      <a:pPr marL="0" marR="0">
                        <a:spcBef>
                          <a:spcPts val="0"/>
                        </a:spcBef>
                        <a:spcAft>
                          <a:spcPts val="0"/>
                        </a:spcAft>
                      </a:pPr>
                      <a:r>
                        <a:rPr lang="en-US" sz="900" dirty="0" smtClean="0">
                          <a:effectLst/>
                        </a:rPr>
                        <a:t>Gross profit percentage</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53A1"/>
                    </a:solidFill>
                  </a:tcPr>
                </a:tc>
                <a:tc>
                  <a:txBody>
                    <a:bodyPr/>
                    <a:lstStyle/>
                    <a:p>
                      <a:pPr algn="ctr" fontAlgn="ctr"/>
                      <a:r>
                        <a:rPr lang="en-US" sz="900" b="0" i="0" u="none" strike="noStrike" dirty="0" smtClean="0">
                          <a:solidFill>
                            <a:srgbClr val="000000"/>
                          </a:solidFill>
                          <a:effectLst/>
                          <a:latin typeface="Arial" panose="020B0604020202020204" pitchFamily="34" charset="0"/>
                        </a:rPr>
                        <a:t>    46.8%</a:t>
                      </a:r>
                      <a:endParaRPr lang="en-US"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900" b="0" i="0" u="none" strike="noStrike" dirty="0" smtClean="0">
                          <a:solidFill>
                            <a:srgbClr val="000000"/>
                          </a:solidFill>
                          <a:effectLst/>
                          <a:latin typeface="Arial" panose="020B0604020202020204" pitchFamily="34" charset="0"/>
                        </a:rPr>
                        <a:t>    48.9%</a:t>
                      </a:r>
                      <a:endParaRPr lang="en-US"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900" b="0" i="0" u="none" strike="noStrike" dirty="0" smtClean="0">
                          <a:solidFill>
                            <a:srgbClr val="000000"/>
                          </a:solidFill>
                          <a:effectLst/>
                          <a:latin typeface="Arial" panose="020B0604020202020204" pitchFamily="34" charset="0"/>
                        </a:rPr>
                        <a:t>    50.0%</a:t>
                      </a:r>
                      <a:endParaRPr lang="en-US"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900" b="0" i="0" u="none" strike="noStrike" dirty="0" smtClean="0">
                          <a:solidFill>
                            <a:srgbClr val="000000"/>
                          </a:solidFill>
                          <a:effectLst/>
                          <a:latin typeface="Arial" panose="020B0604020202020204" pitchFamily="34" charset="0"/>
                        </a:rPr>
                        <a:t>    48.6%</a:t>
                      </a:r>
                      <a:endParaRPr lang="en-US" sz="9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0004"/>
                  </a:ext>
                </a:extLst>
              </a:tr>
              <a:tr h="274938">
                <a:tc>
                  <a:txBody>
                    <a:bodyPr/>
                    <a:lstStyle/>
                    <a:p>
                      <a:pPr marL="0" marR="0">
                        <a:spcBef>
                          <a:spcPts val="0"/>
                        </a:spcBef>
                        <a:spcAft>
                          <a:spcPts val="0"/>
                        </a:spcAft>
                      </a:pPr>
                      <a:r>
                        <a:rPr lang="en-US" sz="900" dirty="0" smtClean="0">
                          <a:effectLst/>
                        </a:rPr>
                        <a:t>Operating</a:t>
                      </a:r>
                      <a:r>
                        <a:rPr lang="en-US" sz="900" baseline="0" dirty="0" smtClean="0">
                          <a:effectLst/>
                        </a:rPr>
                        <a:t> income</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algn="ctr" fontAlgn="ctr"/>
                      <a:r>
                        <a:rPr lang="en-US" sz="900" b="0" i="0" u="none" strike="noStrike" dirty="0" smtClean="0">
                          <a:solidFill>
                            <a:srgbClr val="000000"/>
                          </a:solidFill>
                          <a:effectLst/>
                          <a:latin typeface="Arial" panose="020B0604020202020204" pitchFamily="34" charset="0"/>
                        </a:rPr>
                        <a:t> $26,941</a:t>
                      </a:r>
                      <a:endParaRPr lang="en-US"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900" b="0" i="0" u="none" strike="noStrike" dirty="0" smtClean="0">
                          <a:solidFill>
                            <a:srgbClr val="000000"/>
                          </a:solidFill>
                          <a:effectLst/>
                          <a:latin typeface="Arial" panose="020B0604020202020204" pitchFamily="34" charset="0"/>
                        </a:rPr>
                        <a:t> $50,314</a:t>
                      </a:r>
                      <a:endParaRPr lang="en-US"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900" b="0" i="0" u="none" strike="noStrike" dirty="0" smtClean="0">
                          <a:solidFill>
                            <a:srgbClr val="000000"/>
                          </a:solidFill>
                          <a:effectLst/>
                          <a:latin typeface="Arial" panose="020B0604020202020204" pitchFamily="34" charset="0"/>
                        </a:rPr>
                        <a:t> $49,700</a:t>
                      </a:r>
                      <a:endParaRPr lang="en-US"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900" b="0" i="0" u="none" strike="noStrike" dirty="0" smtClean="0">
                          <a:solidFill>
                            <a:srgbClr val="000000"/>
                          </a:solidFill>
                          <a:effectLst/>
                          <a:latin typeface="Arial" panose="020B0604020202020204" pitchFamily="34" charset="0"/>
                        </a:rPr>
                        <a:t>$126,955</a:t>
                      </a:r>
                      <a:endParaRPr lang="en-US" sz="9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0006"/>
                  </a:ext>
                </a:extLst>
              </a:tr>
              <a:tr h="274938">
                <a:tc>
                  <a:txBody>
                    <a:bodyPr/>
                    <a:lstStyle/>
                    <a:p>
                      <a:pPr marL="0" marR="0">
                        <a:spcBef>
                          <a:spcPts val="0"/>
                        </a:spcBef>
                        <a:spcAft>
                          <a:spcPts val="0"/>
                        </a:spcAft>
                      </a:pPr>
                      <a:r>
                        <a:rPr lang="en-US" sz="900" dirty="0" smtClean="0">
                          <a:effectLst/>
                        </a:rPr>
                        <a:t>Net income attributable to the Company</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algn="ctr" fontAlgn="ctr"/>
                      <a:r>
                        <a:rPr lang="en-US" sz="900" b="0" i="0" u="none" strike="noStrike" dirty="0">
                          <a:solidFill>
                            <a:srgbClr val="000000"/>
                          </a:solidFill>
                          <a:effectLst/>
                          <a:latin typeface="Arial" panose="020B0604020202020204" pitchFamily="34" charset="0"/>
                        </a:rPr>
                        <a:t>-</a:t>
                      </a:r>
                    </a:p>
                  </a:txBody>
                  <a:tcPr marL="7620" marR="7620" marT="7620" marB="0" anchor="ctr"/>
                </a:tc>
                <a:tc>
                  <a:txBody>
                    <a:bodyPr/>
                    <a:lstStyle/>
                    <a:p>
                      <a:pPr algn="ctr" fontAlgn="ctr"/>
                      <a:r>
                        <a:rPr lang="en-US" sz="900" b="0" i="0" u="none" strike="noStrike" dirty="0">
                          <a:solidFill>
                            <a:srgbClr val="000000"/>
                          </a:solidFill>
                          <a:effectLst/>
                          <a:latin typeface="Arial" panose="020B0604020202020204" pitchFamily="34" charset="0"/>
                        </a:rPr>
                        <a:t>-</a:t>
                      </a:r>
                    </a:p>
                  </a:txBody>
                  <a:tcPr marL="7620" marR="7620" marT="7620" marB="0" anchor="ctr"/>
                </a:tc>
                <a:tc>
                  <a:txBody>
                    <a:bodyPr/>
                    <a:lstStyle/>
                    <a:p>
                      <a:pPr algn="ctr" fontAlgn="ctr"/>
                      <a:r>
                        <a:rPr lang="en-US" sz="900" b="0" i="0" u="none" strike="noStrike" dirty="0">
                          <a:solidFill>
                            <a:srgbClr val="000000"/>
                          </a:solidFill>
                          <a:effectLst/>
                          <a:latin typeface="Arial" panose="020B0604020202020204" pitchFamily="34" charset="0"/>
                        </a:rPr>
                        <a:t>-</a:t>
                      </a:r>
                    </a:p>
                  </a:txBody>
                  <a:tcPr marL="7620" marR="7620" marT="7620" marB="0" anchor="ctr"/>
                </a:tc>
                <a:tc>
                  <a:txBody>
                    <a:bodyPr/>
                    <a:lstStyle/>
                    <a:p>
                      <a:pPr algn="ctr" fontAlgn="ctr"/>
                      <a:r>
                        <a:rPr lang="en-US" sz="900" b="0" i="0" u="none" strike="noStrike" dirty="0">
                          <a:solidFill>
                            <a:srgbClr val="000000"/>
                          </a:solidFill>
                          <a:effectLst/>
                          <a:latin typeface="Arial" panose="020B0604020202020204" pitchFamily="34" charset="0"/>
                        </a:rPr>
                        <a:t>-</a:t>
                      </a:r>
                    </a:p>
                  </a:txBody>
                  <a:tcPr marL="7620" marR="7620" marT="7620" marB="0" anchor="ctr"/>
                </a:tc>
                <a:extLst>
                  <a:ext uri="{0D108BD9-81ED-4DB2-BD59-A6C34878D82A}">
                    <a16:rowId xmlns:a16="http://schemas.microsoft.com/office/drawing/2014/main" val="10007"/>
                  </a:ext>
                </a:extLst>
              </a:tr>
              <a:tr h="274938">
                <a:tc>
                  <a:txBody>
                    <a:bodyPr/>
                    <a:lstStyle/>
                    <a:p>
                      <a:pPr marL="0" marR="0">
                        <a:spcBef>
                          <a:spcPts val="0"/>
                        </a:spcBef>
                        <a:spcAft>
                          <a:spcPts val="0"/>
                        </a:spcAft>
                      </a:pPr>
                      <a:r>
                        <a:rPr lang="en-US" sz="900" dirty="0" smtClean="0">
                          <a:effectLst/>
                        </a:rPr>
                        <a:t>Earnings per share - basic</a:t>
                      </a:r>
                      <a:endParaRPr lang="en-US" sz="900" b="1"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algn="ctr" fontAlgn="ctr"/>
                      <a:r>
                        <a:rPr lang="en-US" sz="900" b="0" i="0" u="none" strike="noStrike" dirty="0">
                          <a:solidFill>
                            <a:srgbClr val="000000"/>
                          </a:solidFill>
                          <a:effectLst/>
                          <a:latin typeface="Arial" panose="020B0604020202020204" pitchFamily="34" charset="0"/>
                        </a:rPr>
                        <a:t>-</a:t>
                      </a:r>
                    </a:p>
                  </a:txBody>
                  <a:tcPr marL="7620" marR="7620" marT="7620" marB="0" anchor="ctr"/>
                </a:tc>
                <a:tc>
                  <a:txBody>
                    <a:bodyPr/>
                    <a:lstStyle/>
                    <a:p>
                      <a:pPr algn="ctr" fontAlgn="ctr"/>
                      <a:r>
                        <a:rPr lang="en-US" sz="900" b="0" i="0" u="none" strike="noStrike" dirty="0">
                          <a:solidFill>
                            <a:srgbClr val="000000"/>
                          </a:solidFill>
                          <a:effectLst/>
                          <a:latin typeface="Arial" panose="020B0604020202020204" pitchFamily="34" charset="0"/>
                        </a:rPr>
                        <a:t>-</a:t>
                      </a:r>
                    </a:p>
                  </a:txBody>
                  <a:tcPr marL="7620" marR="7620" marT="7620" marB="0" anchor="ctr"/>
                </a:tc>
                <a:tc>
                  <a:txBody>
                    <a:bodyPr/>
                    <a:lstStyle/>
                    <a:p>
                      <a:pPr algn="ctr" fontAlgn="ctr"/>
                      <a:r>
                        <a:rPr lang="en-US" sz="900" b="0" i="0" u="none" strike="noStrike" dirty="0">
                          <a:solidFill>
                            <a:srgbClr val="000000"/>
                          </a:solidFill>
                          <a:effectLst/>
                          <a:latin typeface="Arial" panose="020B0604020202020204" pitchFamily="34" charset="0"/>
                        </a:rPr>
                        <a:t>-</a:t>
                      </a:r>
                    </a:p>
                  </a:txBody>
                  <a:tcPr marL="7620" marR="7620" marT="7620" marB="0" anchor="ctr"/>
                </a:tc>
                <a:tc>
                  <a:txBody>
                    <a:bodyPr/>
                    <a:lstStyle/>
                    <a:p>
                      <a:pPr algn="ctr" fontAlgn="ctr"/>
                      <a:r>
                        <a:rPr lang="en-US" sz="900" b="0" i="0" u="none" strike="noStrike" dirty="0">
                          <a:solidFill>
                            <a:srgbClr val="000000"/>
                          </a:solidFill>
                          <a:effectLst/>
                          <a:latin typeface="Arial" panose="020B0604020202020204" pitchFamily="34" charset="0"/>
                        </a:rPr>
                        <a:t>-</a:t>
                      </a:r>
                    </a:p>
                  </a:txBody>
                  <a:tcPr marL="7620" marR="7620" marT="7620" marB="0" anchor="ctr"/>
                </a:tc>
                <a:extLst>
                  <a:ext uri="{0D108BD9-81ED-4DB2-BD59-A6C34878D82A}">
                    <a16:rowId xmlns:a16="http://schemas.microsoft.com/office/drawing/2014/main" val="10008"/>
                  </a:ext>
                </a:extLst>
              </a:tr>
              <a:tr h="229129">
                <a:tc>
                  <a:txBody>
                    <a:bodyPr/>
                    <a:lstStyle/>
                    <a:p>
                      <a:pPr marL="0" marR="0">
                        <a:spcBef>
                          <a:spcPts val="0"/>
                        </a:spcBef>
                        <a:spcAft>
                          <a:spcPts val="0"/>
                        </a:spcAft>
                      </a:pPr>
                      <a:r>
                        <a:rPr lang="en-US" sz="900" dirty="0">
                          <a:effectLst/>
                        </a:rPr>
                        <a:t>Adjusted </a:t>
                      </a:r>
                      <a:r>
                        <a:rPr lang="en-US" sz="900" dirty="0" smtClean="0">
                          <a:effectLst/>
                        </a:rPr>
                        <a:t>EBITDA (non-GAAP)</a:t>
                      </a:r>
                      <a:endParaRPr lang="en-US" sz="900" b="1"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algn="ctr" defTabSz="914400" rtl="0" eaLnBrk="1" fontAlgn="ctr" latinLnBrk="0" hangingPunct="1"/>
                      <a:r>
                        <a:rPr lang="en-US" sz="900" b="0" i="0" u="none" strike="noStrike" kern="1200" dirty="0">
                          <a:solidFill>
                            <a:srgbClr val="000000"/>
                          </a:solidFill>
                          <a:effectLst/>
                          <a:latin typeface="Arial" panose="020B0604020202020204" pitchFamily="34" charset="0"/>
                          <a:ea typeface="+mn-ea"/>
                          <a:cs typeface="+mn-cs"/>
                        </a:rPr>
                        <a:t>$45,169 </a:t>
                      </a:r>
                    </a:p>
                  </a:txBody>
                  <a:tcPr marL="7620" marR="7620" marT="7620" marB="0" anchor="ctr"/>
                </a:tc>
                <a:tc>
                  <a:txBody>
                    <a:bodyPr/>
                    <a:lstStyle/>
                    <a:p>
                      <a:pPr marL="0" algn="ctr" defTabSz="914400" rtl="0" eaLnBrk="1" fontAlgn="ctr" latinLnBrk="0" hangingPunct="1"/>
                      <a:r>
                        <a:rPr lang="en-US" sz="900" b="0" i="0" u="none" strike="noStrike" kern="1200" dirty="0">
                          <a:solidFill>
                            <a:srgbClr val="000000"/>
                          </a:solidFill>
                          <a:effectLst/>
                          <a:latin typeface="Arial" panose="020B0604020202020204" pitchFamily="34" charset="0"/>
                          <a:ea typeface="+mn-ea"/>
                          <a:cs typeface="+mn-cs"/>
                        </a:rPr>
                        <a:t>$57,965 </a:t>
                      </a:r>
                    </a:p>
                  </a:txBody>
                  <a:tcPr marL="7620" marR="7620" marT="7620" marB="0" anchor="ctr"/>
                </a:tc>
                <a:tc>
                  <a:txBody>
                    <a:bodyPr/>
                    <a:lstStyle/>
                    <a:p>
                      <a:pPr marL="0" algn="ctr" defTabSz="914400" rtl="0" eaLnBrk="1" fontAlgn="ctr" latinLnBrk="0" hangingPunct="1"/>
                      <a:r>
                        <a:rPr lang="en-US" sz="900" b="0" i="0" u="none" strike="noStrike" kern="1200" dirty="0">
                          <a:solidFill>
                            <a:srgbClr val="000000"/>
                          </a:solidFill>
                          <a:effectLst/>
                          <a:latin typeface="Arial" panose="020B0604020202020204" pitchFamily="34" charset="0"/>
                          <a:ea typeface="+mn-ea"/>
                          <a:cs typeface="+mn-cs"/>
                        </a:rPr>
                        <a:t>$57,759 </a:t>
                      </a:r>
                    </a:p>
                  </a:txBody>
                  <a:tcPr marL="7620" marR="7620" marT="7620" marB="0" anchor="ctr"/>
                </a:tc>
                <a:tc>
                  <a:txBody>
                    <a:bodyPr/>
                    <a:lstStyle/>
                    <a:p>
                      <a:pPr marL="0" algn="ctr" defTabSz="914400" rtl="0" eaLnBrk="1" fontAlgn="ctr" latinLnBrk="0" hangingPunct="1"/>
                      <a:r>
                        <a:rPr lang="en-US" sz="900" b="0" i="0" u="none" strike="noStrike" kern="1200" dirty="0">
                          <a:solidFill>
                            <a:srgbClr val="000000"/>
                          </a:solidFill>
                          <a:effectLst/>
                          <a:latin typeface="Arial" panose="020B0604020202020204" pitchFamily="34" charset="0"/>
                          <a:ea typeface="+mn-ea"/>
                          <a:cs typeface="+mn-cs"/>
                        </a:rPr>
                        <a:t>$160,893 </a:t>
                      </a:r>
                    </a:p>
                  </a:txBody>
                  <a:tcPr marL="7620" marR="7620" marT="7620" marB="0" anchor="ctr"/>
                </a:tc>
                <a:extLst>
                  <a:ext uri="{0D108BD9-81ED-4DB2-BD59-A6C34878D82A}">
                    <a16:rowId xmlns:a16="http://schemas.microsoft.com/office/drawing/2014/main" val="1001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23678760"/>
              </p:ext>
            </p:extLst>
          </p:nvPr>
        </p:nvGraphicFramePr>
        <p:xfrm>
          <a:off x="5285231" y="1396622"/>
          <a:ext cx="3154093" cy="2890551"/>
        </p:xfrm>
        <a:graphic>
          <a:graphicData uri="http://schemas.openxmlformats.org/drawingml/2006/table">
            <a:tbl>
              <a:tblPr firstRow="1" bandRow="1">
                <a:tableStyleId>{5C22544A-7EE6-4342-B048-85BDC9FD1C3A}</a:tableStyleId>
              </a:tblPr>
              <a:tblGrid>
                <a:gridCol w="922622">
                  <a:extLst>
                    <a:ext uri="{9D8B030D-6E8A-4147-A177-3AD203B41FA5}">
                      <a16:colId xmlns:a16="http://schemas.microsoft.com/office/drawing/2014/main" val="20000"/>
                    </a:ext>
                  </a:extLst>
                </a:gridCol>
                <a:gridCol w="602454">
                  <a:extLst>
                    <a:ext uri="{9D8B030D-6E8A-4147-A177-3AD203B41FA5}">
                      <a16:colId xmlns:a16="http://schemas.microsoft.com/office/drawing/2014/main" val="20001"/>
                    </a:ext>
                  </a:extLst>
                </a:gridCol>
                <a:gridCol w="709019">
                  <a:extLst>
                    <a:ext uri="{9D8B030D-6E8A-4147-A177-3AD203B41FA5}">
                      <a16:colId xmlns:a16="http://schemas.microsoft.com/office/drawing/2014/main" val="20002"/>
                    </a:ext>
                  </a:extLst>
                </a:gridCol>
                <a:gridCol w="919998">
                  <a:extLst>
                    <a:ext uri="{9D8B030D-6E8A-4147-A177-3AD203B41FA5}">
                      <a16:colId xmlns:a16="http://schemas.microsoft.com/office/drawing/2014/main" val="20003"/>
                    </a:ext>
                  </a:extLst>
                </a:gridCol>
              </a:tblGrid>
              <a:tr h="415400">
                <a:tc gridSpan="4">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000" dirty="0" smtClean="0">
                          <a:effectLst/>
                        </a:rPr>
                        <a:t>Total Company</a:t>
                      </a:r>
                    </a:p>
                    <a:p>
                      <a:pPr marL="0" marR="0" algn="ctr">
                        <a:spcBef>
                          <a:spcPts val="0"/>
                        </a:spcBef>
                        <a:spcAft>
                          <a:spcPts val="0"/>
                        </a:spcAft>
                        <a:tabLst>
                          <a:tab pos="2743200" algn="ctr"/>
                          <a:tab pos="5486400" algn="r"/>
                          <a:tab pos="457200" algn="l"/>
                          <a:tab pos="2743200" algn="ctr"/>
                          <a:tab pos="5486400" algn="r"/>
                        </a:tabLst>
                      </a:pPr>
                      <a:endParaRPr lang="en-US" sz="90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solidFill>
                      <a:srgbClr val="0053A1"/>
                    </a:solidFill>
                  </a:tcPr>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592687">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Q1</a:t>
                      </a:r>
                      <a:endParaRPr lang="en-US" sz="9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Q2</a:t>
                      </a:r>
                      <a:endParaRPr lang="en-US" sz="9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endParaRP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Q3</a:t>
                      </a:r>
                      <a:endParaRPr lang="en-US" sz="9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tabLst>
                          <a:tab pos="2743200" algn="ctr"/>
                          <a:tab pos="5486400" algn="r"/>
                          <a:tab pos="457200" algn="l"/>
                          <a:tab pos="2743200" algn="ctr"/>
                          <a:tab pos="5486400" algn="r"/>
                        </a:tabLst>
                      </a:pPr>
                      <a:r>
                        <a:rPr lang="en-US" sz="900" dirty="0">
                          <a:effectLst/>
                        </a:rPr>
                        <a:t> </a:t>
                      </a:r>
                      <a:r>
                        <a:rPr lang="en-US" sz="900" dirty="0" smtClean="0">
                          <a:solidFill>
                            <a:schemeClr val="dk1"/>
                          </a:solidFill>
                          <a:effectLst/>
                          <a:latin typeface="+mn-lt"/>
                          <a:ea typeface="+mn-ea"/>
                        </a:rPr>
                        <a:t>Nine</a:t>
                      </a:r>
                      <a:r>
                        <a:rPr lang="en-US" sz="900" baseline="0" dirty="0" smtClean="0">
                          <a:solidFill>
                            <a:schemeClr val="dk1"/>
                          </a:solidFill>
                          <a:effectLst/>
                          <a:latin typeface="+mn-lt"/>
                          <a:ea typeface="+mn-ea"/>
                        </a:rPr>
                        <a:t> Months ended September 30, 2018</a:t>
                      </a:r>
                      <a:endParaRPr lang="en-US" sz="9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nchor="ctr"/>
                </a:tc>
                <a:extLst>
                  <a:ext uri="{0D108BD9-81ED-4DB2-BD59-A6C34878D82A}">
                    <a16:rowId xmlns:a16="http://schemas.microsoft.com/office/drawing/2014/main" val="10001"/>
                  </a:ext>
                </a:extLst>
              </a:tr>
              <a:tr h="273949">
                <a:tc>
                  <a:txBody>
                    <a:bodyPr/>
                    <a:lstStyle/>
                    <a:p>
                      <a:pPr algn="ctr" fontAlgn="ctr"/>
                      <a:r>
                        <a:rPr lang="en-US" sz="900" b="0" i="0" u="none" strike="noStrike" dirty="0" smtClean="0">
                          <a:solidFill>
                            <a:srgbClr val="000000"/>
                          </a:solidFill>
                          <a:effectLst/>
                          <a:latin typeface="Arial" panose="020B0604020202020204" pitchFamily="34" charset="0"/>
                        </a:rPr>
                        <a:t>$223,603 </a:t>
                      </a:r>
                      <a:endParaRPr lang="en-US"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900" b="0" i="0" u="none" strike="noStrike" dirty="0" smtClean="0">
                          <a:solidFill>
                            <a:srgbClr val="000000"/>
                          </a:solidFill>
                          <a:effectLst/>
                          <a:latin typeface="Arial" panose="020B0604020202020204" pitchFamily="34" charset="0"/>
                        </a:rPr>
                        <a:t>$255,374 </a:t>
                      </a:r>
                      <a:endParaRPr lang="en-US"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900" b="0" i="0" u="none" strike="noStrike" dirty="0" smtClean="0">
                          <a:solidFill>
                            <a:srgbClr val="000000"/>
                          </a:solidFill>
                          <a:effectLst/>
                          <a:latin typeface="Arial" panose="020B0604020202020204" pitchFamily="34" charset="0"/>
                        </a:rPr>
                        <a:t>$251,889 </a:t>
                      </a:r>
                      <a:endParaRPr lang="en-US"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900" b="0" i="0" u="none" strike="noStrike" dirty="0" smtClean="0">
                          <a:solidFill>
                            <a:srgbClr val="000000"/>
                          </a:solidFill>
                          <a:effectLst/>
                          <a:latin typeface="Arial" panose="020B0604020202020204" pitchFamily="34" charset="0"/>
                        </a:rPr>
                        <a:t>$730,866 </a:t>
                      </a:r>
                      <a:endParaRPr lang="en-US" sz="9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0002"/>
                  </a:ext>
                </a:extLst>
              </a:tr>
              <a:tr h="263345">
                <a:tc>
                  <a:txBody>
                    <a:bodyPr/>
                    <a:lstStyle/>
                    <a:p>
                      <a:pPr algn="ctr" fontAlgn="ctr"/>
                      <a:r>
                        <a:rPr lang="en-US" sz="900" b="0" i="0" u="none" strike="noStrike" dirty="0" smtClean="0">
                          <a:solidFill>
                            <a:srgbClr val="000000"/>
                          </a:solidFill>
                          <a:effectLst/>
                          <a:latin typeface="Arial" panose="020B0604020202020204" pitchFamily="34" charset="0"/>
                        </a:rPr>
                        <a:t>  $77,782</a:t>
                      </a:r>
                      <a:endParaRPr lang="en-US"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900" b="0" i="0" u="none" strike="noStrike" dirty="0" smtClean="0">
                          <a:solidFill>
                            <a:srgbClr val="000000"/>
                          </a:solidFill>
                          <a:effectLst/>
                          <a:latin typeface="Arial" panose="020B0604020202020204" pitchFamily="34" charset="0"/>
                        </a:rPr>
                        <a:t>  $91,643</a:t>
                      </a:r>
                      <a:endParaRPr lang="en-US"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900" b="0" i="0" u="none" strike="noStrike" dirty="0" smtClean="0">
                          <a:solidFill>
                            <a:srgbClr val="000000"/>
                          </a:solidFill>
                          <a:effectLst/>
                          <a:latin typeface="Arial" panose="020B0604020202020204" pitchFamily="34" charset="0"/>
                        </a:rPr>
                        <a:t>  $92,402</a:t>
                      </a:r>
                      <a:endParaRPr lang="en-US"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900" b="0" i="0" u="none" strike="noStrike" dirty="0" smtClean="0">
                          <a:solidFill>
                            <a:srgbClr val="000000"/>
                          </a:solidFill>
                          <a:effectLst/>
                          <a:latin typeface="Arial" panose="020B0604020202020204" pitchFamily="34" charset="0"/>
                        </a:rPr>
                        <a:t>$261,827</a:t>
                      </a:r>
                      <a:endParaRPr lang="en-US" sz="9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0003"/>
                  </a:ext>
                </a:extLst>
              </a:tr>
              <a:tr h="280122">
                <a:tc>
                  <a:txBody>
                    <a:bodyPr/>
                    <a:lstStyle/>
                    <a:p>
                      <a:pPr algn="ctr" fontAlgn="ctr"/>
                      <a:r>
                        <a:rPr lang="en-US" sz="900" b="0" i="0" u="none" strike="noStrike" dirty="0" smtClean="0">
                          <a:solidFill>
                            <a:srgbClr val="000000"/>
                          </a:solidFill>
                          <a:effectLst/>
                          <a:latin typeface="Arial" panose="020B0604020202020204" pitchFamily="34" charset="0"/>
                        </a:rPr>
                        <a:t>    34.8%</a:t>
                      </a:r>
                      <a:endParaRPr lang="en-US"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900" b="0" i="0" u="none" strike="noStrike" dirty="0" smtClean="0">
                          <a:solidFill>
                            <a:srgbClr val="000000"/>
                          </a:solidFill>
                          <a:effectLst/>
                          <a:latin typeface="Arial" panose="020B0604020202020204" pitchFamily="34" charset="0"/>
                        </a:rPr>
                        <a:t>    35.9%</a:t>
                      </a:r>
                      <a:endParaRPr lang="en-US"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900" b="0" i="0" u="none" strike="noStrike" dirty="0" smtClean="0">
                          <a:solidFill>
                            <a:srgbClr val="000000"/>
                          </a:solidFill>
                          <a:effectLst/>
                          <a:latin typeface="Arial" panose="020B0604020202020204" pitchFamily="34" charset="0"/>
                        </a:rPr>
                        <a:t>    36.7%</a:t>
                      </a:r>
                      <a:endParaRPr lang="en-US"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900" b="0" i="0" u="none" strike="noStrike" dirty="0" smtClean="0">
                          <a:solidFill>
                            <a:srgbClr val="000000"/>
                          </a:solidFill>
                          <a:effectLst/>
                          <a:latin typeface="Arial" panose="020B0604020202020204" pitchFamily="34" charset="0"/>
                        </a:rPr>
                        <a:t>    35.8%</a:t>
                      </a:r>
                      <a:endParaRPr lang="en-US" sz="9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0004"/>
                  </a:ext>
                </a:extLst>
              </a:tr>
              <a:tr h="265162">
                <a:tc>
                  <a:txBody>
                    <a:bodyPr/>
                    <a:lstStyle/>
                    <a:p>
                      <a:pPr algn="ctr" fontAlgn="ctr"/>
                      <a:r>
                        <a:rPr lang="en-US" sz="900" b="0" i="0" u="none" strike="noStrike" dirty="0" smtClean="0">
                          <a:solidFill>
                            <a:srgbClr val="000000"/>
                          </a:solidFill>
                          <a:effectLst/>
                          <a:latin typeface="Arial" panose="020B0604020202020204" pitchFamily="34" charset="0"/>
                        </a:rPr>
                        <a:t> $17,004</a:t>
                      </a:r>
                      <a:endParaRPr lang="en-US"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900" b="0" i="0" u="none" strike="noStrike" dirty="0" smtClean="0">
                          <a:solidFill>
                            <a:srgbClr val="000000"/>
                          </a:solidFill>
                          <a:effectLst/>
                          <a:latin typeface="Arial" panose="020B0604020202020204" pitchFamily="34" charset="0"/>
                        </a:rPr>
                        <a:t> $42,156</a:t>
                      </a:r>
                      <a:endParaRPr lang="en-US"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900" b="0" i="0" u="none" strike="noStrike" dirty="0" smtClean="0">
                          <a:solidFill>
                            <a:srgbClr val="000000"/>
                          </a:solidFill>
                          <a:effectLst/>
                          <a:latin typeface="Arial" panose="020B0604020202020204" pitchFamily="34" charset="0"/>
                        </a:rPr>
                        <a:t> $40,834</a:t>
                      </a:r>
                      <a:endParaRPr lang="en-US"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900" b="0" i="0" u="none" strike="noStrike" dirty="0" smtClean="0">
                          <a:solidFill>
                            <a:srgbClr val="000000"/>
                          </a:solidFill>
                          <a:effectLst/>
                          <a:latin typeface="Arial" panose="020B0604020202020204" pitchFamily="34" charset="0"/>
                        </a:rPr>
                        <a:t> $99,994</a:t>
                      </a:r>
                      <a:endParaRPr lang="en-US" sz="9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0006"/>
                  </a:ext>
                </a:extLst>
              </a:tr>
              <a:tr h="285226">
                <a:tc>
                  <a:txBody>
                    <a:bodyPr/>
                    <a:lstStyle/>
                    <a:p>
                      <a:pPr marL="0" algn="ctr" defTabSz="914400" rtl="0" eaLnBrk="1" fontAlgn="ctr" latinLnBrk="0" hangingPunct="1"/>
                      <a:r>
                        <a:rPr lang="en-US" sz="900" b="0" i="0" u="none" strike="noStrike" kern="1200" dirty="0" smtClean="0">
                          <a:solidFill>
                            <a:srgbClr val="000000"/>
                          </a:solidFill>
                          <a:effectLst/>
                          <a:latin typeface="Arial" panose="020B0604020202020204" pitchFamily="34" charset="0"/>
                          <a:ea typeface="+mn-ea"/>
                          <a:cs typeface="+mn-cs"/>
                        </a:rPr>
                        <a:t>   $7,662</a:t>
                      </a:r>
                      <a:endParaRPr lang="en-US" sz="900" b="0"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algn="ctr" defTabSz="914400" rtl="0" eaLnBrk="1" fontAlgn="ctr" latinLnBrk="0" hangingPunct="1"/>
                      <a:r>
                        <a:rPr lang="en-US" sz="900" b="0" i="0" u="none" strike="noStrike" kern="1200" dirty="0" smtClean="0">
                          <a:solidFill>
                            <a:srgbClr val="000000"/>
                          </a:solidFill>
                          <a:effectLst/>
                          <a:latin typeface="Arial" panose="020B0604020202020204" pitchFamily="34" charset="0"/>
                          <a:ea typeface="+mn-ea"/>
                          <a:cs typeface="+mn-cs"/>
                        </a:rPr>
                        <a:t> $29,902</a:t>
                      </a:r>
                      <a:endParaRPr lang="en-US" sz="900" b="0"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algn="ctr" defTabSz="914400" rtl="0" eaLnBrk="1" fontAlgn="ctr" latinLnBrk="0" hangingPunct="1"/>
                      <a:r>
                        <a:rPr lang="en-US" sz="900" b="0" i="0" u="none" strike="noStrike" kern="1200" dirty="0" smtClean="0">
                          <a:solidFill>
                            <a:srgbClr val="000000"/>
                          </a:solidFill>
                          <a:effectLst/>
                          <a:latin typeface="Arial" panose="020B0604020202020204" pitchFamily="34" charset="0"/>
                          <a:ea typeface="+mn-ea"/>
                          <a:cs typeface="+mn-cs"/>
                        </a:rPr>
                        <a:t> $27,736</a:t>
                      </a:r>
                      <a:endParaRPr lang="en-US" sz="900" b="0"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algn="ctr" defTabSz="914400" rtl="0" eaLnBrk="1" fontAlgn="ctr" latinLnBrk="0" hangingPunct="1"/>
                      <a:r>
                        <a:rPr lang="en-US" sz="900" b="0" i="0" u="none" strike="noStrike" kern="1200" dirty="0" smtClean="0">
                          <a:solidFill>
                            <a:srgbClr val="000000"/>
                          </a:solidFill>
                          <a:effectLst/>
                          <a:latin typeface="Arial" panose="020B0604020202020204" pitchFamily="34" charset="0"/>
                          <a:ea typeface="+mn-ea"/>
                          <a:cs typeface="+mn-cs"/>
                        </a:rPr>
                        <a:t>  $65,300</a:t>
                      </a:r>
                      <a:endParaRPr lang="en-US" sz="900" b="0" i="0" u="none" strike="noStrike" kern="1200" dirty="0">
                        <a:solidFill>
                          <a:srgbClr val="000000"/>
                        </a:solidFill>
                        <a:effectLst/>
                        <a:latin typeface="Arial" panose="020B0604020202020204" pitchFamily="34" charset="0"/>
                        <a:ea typeface="+mn-ea"/>
                        <a:cs typeface="+mn-cs"/>
                      </a:endParaRPr>
                    </a:p>
                  </a:txBody>
                  <a:tcPr marL="7620" marR="7620" marT="7620" marB="0" anchor="ctr"/>
                </a:tc>
                <a:extLst>
                  <a:ext uri="{0D108BD9-81ED-4DB2-BD59-A6C34878D82A}">
                    <a16:rowId xmlns:a16="http://schemas.microsoft.com/office/drawing/2014/main" val="10007"/>
                  </a:ext>
                </a:extLst>
              </a:tr>
              <a:tr h="276837">
                <a:tc>
                  <a:txBody>
                    <a:bodyPr/>
                    <a:lstStyle/>
                    <a:p>
                      <a:pPr marL="0" algn="ctr" defTabSz="914400" rtl="0" eaLnBrk="1" fontAlgn="ctr" latinLnBrk="0" hangingPunct="1"/>
                      <a:r>
                        <a:rPr lang="en-US" sz="900" b="0" i="0" u="none" strike="noStrike" kern="1200" dirty="0" smtClean="0">
                          <a:solidFill>
                            <a:srgbClr val="000000"/>
                          </a:solidFill>
                          <a:effectLst/>
                          <a:latin typeface="Arial" panose="020B0604020202020204" pitchFamily="34" charset="0"/>
                          <a:ea typeface="+mn-ea"/>
                          <a:cs typeface="+mn-cs"/>
                        </a:rPr>
                        <a:t>     $0.24</a:t>
                      </a:r>
                      <a:endParaRPr lang="en-US" sz="900" b="0"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algn="ctr" defTabSz="914400" rtl="0" eaLnBrk="1" fontAlgn="ctr" latinLnBrk="0" hangingPunct="1"/>
                      <a:r>
                        <a:rPr lang="en-US" sz="900" b="0" i="0" u="none" strike="noStrike" kern="1200" dirty="0" smtClean="0">
                          <a:solidFill>
                            <a:srgbClr val="000000"/>
                          </a:solidFill>
                          <a:effectLst/>
                          <a:latin typeface="Arial" panose="020B0604020202020204" pitchFamily="34" charset="0"/>
                          <a:ea typeface="+mn-ea"/>
                          <a:cs typeface="+mn-cs"/>
                        </a:rPr>
                        <a:t>     $0.93</a:t>
                      </a:r>
                      <a:endParaRPr lang="en-US" sz="900" b="0"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algn="ctr" defTabSz="914400" rtl="0" eaLnBrk="1" fontAlgn="ctr" latinLnBrk="0" hangingPunct="1"/>
                      <a:r>
                        <a:rPr lang="en-US" sz="900" b="0" i="0" u="none" strike="noStrike" kern="1200" dirty="0" smtClean="0">
                          <a:solidFill>
                            <a:srgbClr val="000000"/>
                          </a:solidFill>
                          <a:effectLst/>
                          <a:latin typeface="Arial" panose="020B0604020202020204" pitchFamily="34" charset="0"/>
                          <a:ea typeface="+mn-ea"/>
                          <a:cs typeface="+mn-cs"/>
                        </a:rPr>
                        <a:t>     $0.86</a:t>
                      </a:r>
                      <a:endParaRPr lang="en-US" sz="900" b="0"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algn="ctr" defTabSz="914400" rtl="0" eaLnBrk="1" fontAlgn="ctr" latinLnBrk="0" hangingPunct="1"/>
                      <a:r>
                        <a:rPr lang="en-US" sz="900" b="0" i="0" u="none" strike="noStrike" kern="1200" dirty="0" smtClean="0">
                          <a:solidFill>
                            <a:srgbClr val="000000"/>
                          </a:solidFill>
                          <a:effectLst/>
                          <a:latin typeface="Arial" panose="020B0604020202020204" pitchFamily="34" charset="0"/>
                          <a:ea typeface="+mn-ea"/>
                          <a:cs typeface="+mn-cs"/>
                        </a:rPr>
                        <a:t>     $2.02</a:t>
                      </a:r>
                      <a:endParaRPr lang="en-US" sz="900" b="0" i="0" u="none" strike="noStrike" kern="1200" dirty="0">
                        <a:solidFill>
                          <a:srgbClr val="000000"/>
                        </a:solidFill>
                        <a:effectLst/>
                        <a:latin typeface="Arial" panose="020B0604020202020204" pitchFamily="34" charset="0"/>
                        <a:ea typeface="+mn-ea"/>
                        <a:cs typeface="+mn-cs"/>
                      </a:endParaRPr>
                    </a:p>
                  </a:txBody>
                  <a:tcPr marL="7620" marR="7620" marT="7620" marB="0" anchor="ctr"/>
                </a:tc>
                <a:extLst>
                  <a:ext uri="{0D108BD9-81ED-4DB2-BD59-A6C34878D82A}">
                    <a16:rowId xmlns:a16="http://schemas.microsoft.com/office/drawing/2014/main" val="10008"/>
                  </a:ext>
                </a:extLst>
              </a:tr>
              <a:tr h="226503">
                <a:tc>
                  <a:txBody>
                    <a:bodyPr/>
                    <a:lstStyle/>
                    <a:p>
                      <a:pPr marL="0" algn="ctr" defTabSz="914400" rtl="0" eaLnBrk="1" fontAlgn="ctr" latinLnBrk="0" hangingPunct="1"/>
                      <a:r>
                        <a:rPr lang="en-US" sz="900" b="0" i="0" u="none" strike="noStrike" kern="1200" dirty="0">
                          <a:solidFill>
                            <a:srgbClr val="000000"/>
                          </a:solidFill>
                          <a:effectLst/>
                          <a:latin typeface="Arial" panose="020B0604020202020204" pitchFamily="34" charset="0"/>
                          <a:ea typeface="+mn-ea"/>
                          <a:cs typeface="+mn-cs"/>
                        </a:rPr>
                        <a:t>$</a:t>
                      </a:r>
                      <a:r>
                        <a:rPr lang="en-US" sz="900" b="0" i="0" u="none" strike="noStrike" kern="1200" dirty="0" smtClean="0">
                          <a:solidFill>
                            <a:srgbClr val="000000"/>
                          </a:solidFill>
                          <a:effectLst/>
                          <a:latin typeface="Arial" panose="020B0604020202020204" pitchFamily="34" charset="0"/>
                          <a:ea typeface="+mn-ea"/>
                          <a:cs typeface="+mn-cs"/>
                        </a:rPr>
                        <a:t>47,118 </a:t>
                      </a:r>
                      <a:endParaRPr lang="en-US" sz="900" b="0"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algn="ctr" defTabSz="914400" rtl="0" eaLnBrk="1" fontAlgn="ctr" latinLnBrk="0" hangingPunct="1"/>
                      <a:r>
                        <a:rPr lang="en-US" sz="900" b="0" i="0" u="none" strike="noStrike" kern="1200" dirty="0" smtClean="0">
                          <a:solidFill>
                            <a:srgbClr val="000000"/>
                          </a:solidFill>
                          <a:effectLst/>
                          <a:latin typeface="Arial" panose="020B0604020202020204" pitchFamily="34" charset="0"/>
                          <a:ea typeface="+mn-ea"/>
                          <a:cs typeface="+mn-cs"/>
                        </a:rPr>
                        <a:t>$61,411 </a:t>
                      </a:r>
                      <a:endParaRPr lang="en-US" sz="900" b="0"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algn="ctr" defTabSz="914400" rtl="0" eaLnBrk="1" fontAlgn="ctr" latinLnBrk="0" hangingPunct="1"/>
                      <a:r>
                        <a:rPr lang="en-US" sz="900" b="0" i="0" u="none" strike="noStrike" kern="1200" dirty="0" smtClean="0">
                          <a:solidFill>
                            <a:srgbClr val="000000"/>
                          </a:solidFill>
                          <a:effectLst/>
                          <a:latin typeface="Arial" panose="020B0604020202020204" pitchFamily="34" charset="0"/>
                          <a:ea typeface="+mn-ea"/>
                          <a:cs typeface="+mn-cs"/>
                        </a:rPr>
                        <a:t>$62,708 </a:t>
                      </a:r>
                      <a:endParaRPr lang="en-US" sz="900" b="0"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algn="ctr" defTabSz="914400" rtl="0" eaLnBrk="1" fontAlgn="ctr" latinLnBrk="0" hangingPunct="1"/>
                      <a:r>
                        <a:rPr lang="en-US" sz="900" b="0" i="0" u="none" strike="noStrike" kern="1200" dirty="0" smtClean="0">
                          <a:solidFill>
                            <a:srgbClr val="000000"/>
                          </a:solidFill>
                          <a:effectLst/>
                          <a:latin typeface="Arial" panose="020B0604020202020204" pitchFamily="34" charset="0"/>
                          <a:ea typeface="+mn-ea"/>
                          <a:cs typeface="+mn-cs"/>
                        </a:rPr>
                        <a:t>$171,237 </a:t>
                      </a:r>
                      <a:endParaRPr lang="en-US" sz="900" b="0" i="0" u="none" strike="noStrike" kern="1200" dirty="0">
                        <a:solidFill>
                          <a:srgbClr val="000000"/>
                        </a:solidFill>
                        <a:effectLst/>
                        <a:latin typeface="Arial" panose="020B0604020202020204" pitchFamily="34" charset="0"/>
                        <a:ea typeface="+mn-ea"/>
                        <a:cs typeface="+mn-cs"/>
                      </a:endParaRPr>
                    </a:p>
                  </a:txBody>
                  <a:tcPr marL="7620" marR="7620" marT="7620" marB="0" anchor="ctr"/>
                </a:tc>
                <a:extLst>
                  <a:ext uri="{0D108BD9-81ED-4DB2-BD59-A6C34878D82A}">
                    <a16:rowId xmlns:a16="http://schemas.microsoft.com/office/drawing/2014/main" val="10009"/>
                  </a:ext>
                </a:extLst>
              </a:tr>
            </a:tbl>
          </a:graphicData>
        </a:graphic>
      </p:graphicFrame>
      <p:sp>
        <p:nvSpPr>
          <p:cNvPr id="7" name="TextBox 6"/>
          <p:cNvSpPr txBox="1"/>
          <p:nvPr/>
        </p:nvSpPr>
        <p:spPr>
          <a:xfrm>
            <a:off x="325580" y="5864567"/>
            <a:ext cx="7534369" cy="400110"/>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 </a:t>
            </a:r>
            <a:r>
              <a:rPr lang="en-US" sz="1000" dirty="0" smtClean="0">
                <a:latin typeface="Arial" panose="020B0604020202020204" pitchFamily="34" charset="0"/>
                <a:ea typeface="Calibri" panose="020F0502020204030204" pitchFamily="34" charset="0"/>
                <a:cs typeface="Arial" panose="020B0604020202020204" pitchFamily="34" charset="0"/>
              </a:rPr>
              <a:t>Reflects </a:t>
            </a:r>
            <a:r>
              <a:rPr lang="en-US" sz="1000" dirty="0">
                <a:latin typeface="Arial" panose="020B0604020202020204" pitchFamily="34" charset="0"/>
                <a:ea typeface="Calibri" panose="020F0502020204030204" pitchFamily="34" charset="0"/>
                <a:cs typeface="Arial" panose="020B0604020202020204" pitchFamily="34" charset="0"/>
              </a:rPr>
              <a:t>correction of immaterial errors related to the implementation of ASC 606 in the C</a:t>
            </a:r>
            <a:r>
              <a:rPr lang="en-US" sz="1000" dirty="0" smtClean="0">
                <a:latin typeface="Arial" panose="020B0604020202020204" pitchFamily="34" charset="0"/>
                <a:ea typeface="Calibri" panose="020F0502020204030204" pitchFamily="34" charset="0"/>
                <a:cs typeface="Arial" panose="020B0604020202020204" pitchFamily="34" charset="0"/>
              </a:rPr>
              <a:t>ompany’s </a:t>
            </a:r>
            <a:r>
              <a:rPr lang="en-US" sz="1000" dirty="0">
                <a:latin typeface="Arial" panose="020B0604020202020204" pitchFamily="34" charset="0"/>
                <a:ea typeface="Calibri" panose="020F0502020204030204" pitchFamily="34" charset="0"/>
                <a:cs typeface="Arial" panose="020B0604020202020204" pitchFamily="34" charset="0"/>
              </a:rPr>
              <a:t>quarterly financial </a:t>
            </a:r>
            <a:r>
              <a:rPr lang="en-US" sz="1000" dirty="0" smtClean="0">
                <a:latin typeface="Arial" panose="020B0604020202020204" pitchFamily="34" charset="0"/>
                <a:ea typeface="Calibri" panose="020F0502020204030204" pitchFamily="34" charset="0"/>
                <a:cs typeface="Arial" panose="020B0604020202020204" pitchFamily="34" charset="0"/>
              </a:rPr>
              <a:t>statements</a:t>
            </a:r>
            <a:br>
              <a:rPr lang="en-US" sz="1000" dirty="0" smtClean="0">
                <a:latin typeface="Arial" panose="020B0604020202020204" pitchFamily="34" charset="0"/>
                <a:ea typeface="Calibri" panose="020F0502020204030204" pitchFamily="34" charset="0"/>
                <a:cs typeface="Arial" panose="020B0604020202020204" pitchFamily="34" charset="0"/>
              </a:rPr>
            </a:br>
            <a:r>
              <a:rPr lang="en-US" sz="1000" dirty="0" smtClean="0">
                <a:latin typeface="Arial" panose="020B0604020202020204" pitchFamily="34" charset="0"/>
                <a:ea typeface="Calibri" panose="020F0502020204030204" pitchFamily="34" charset="0"/>
                <a:cs typeface="Arial" panose="020B0604020202020204" pitchFamily="34" charset="0"/>
              </a:rPr>
              <a:t>   </a:t>
            </a:r>
            <a:r>
              <a:rPr lang="en-US" sz="1000" dirty="0">
                <a:latin typeface="Arial" panose="020B0604020202020204" pitchFamily="34" charset="0"/>
                <a:ea typeface="Calibri" panose="020F0502020204030204" pitchFamily="34" charset="0"/>
                <a:cs typeface="Arial" panose="020B0604020202020204" pitchFamily="34" charset="0"/>
              </a:rPr>
              <a:t>for the first three quarters of 2018.</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01251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D5290E7-F04F-4223-9E82-32D2F28C74C6}" vid="{691E43A0-7552-46F7-BFAD-CA6964D2332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D5290E7-F04F-4223-9E82-32D2F28C74C6}" vid="{3EF01095-68F1-4C58-9B94-2D9E420169F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AI corp 2018_Public_standard_5-16-18</Template>
  <TotalTime>1742</TotalTime>
  <Words>1366</Words>
  <Application>Microsoft Office PowerPoint</Application>
  <PresentationFormat>On-screen Show (4:3)</PresentationFormat>
  <Paragraphs>548</Paragraphs>
  <Slides>9</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Times New Roman</vt:lpstr>
      <vt:lpstr>Office Theme</vt:lpstr>
      <vt:lpstr>Custom Design</vt:lpstr>
      <vt:lpstr>PowerPoint Presentation</vt:lpstr>
      <vt:lpstr>‘Non-GAAP’ Items and  Forward-Looking Statements</vt:lpstr>
      <vt:lpstr>Net Sales by Segment</vt:lpstr>
      <vt:lpstr>Gross Profit Margin by Quarter</vt:lpstr>
      <vt:lpstr>Net Income (GAAP) and Adjusted  EBITDA (non-GAAP) by Segment</vt:lpstr>
      <vt:lpstr>Net Income (GAAP) and Adjusted  EBITDA (non-GAAP) by Segment</vt:lpstr>
      <vt:lpstr>Earnings Per Share</vt:lpstr>
      <vt:lpstr>Total Debt (GAAP) and Net Debt*  (non-GAAP) $ thousands</vt:lpstr>
      <vt:lpstr>Summary Financial Information Q1 through Q3 2018, as revised*</vt:lpstr>
    </vt:vector>
  </TitlesOfParts>
  <Company>Albany International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Kralik, Heather</dc:creator>
  <cp:lastModifiedBy>Kralik, Heather</cp:lastModifiedBy>
  <cp:revision>67</cp:revision>
  <cp:lastPrinted>2019-01-31T18:48:38Z</cp:lastPrinted>
  <dcterms:created xsi:type="dcterms:W3CDTF">2018-07-06T14:47:04Z</dcterms:created>
  <dcterms:modified xsi:type="dcterms:W3CDTF">2019-02-11T14:09:16Z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c29f97f4-3e4e-4a49-8748-e4d2a9eb8a14</vt:lpwstr>
  </property>
  <property fmtid="{D5CDD505-2E9C-101B-9397-08002B2CF9AE}" pid="3" name="ALBINTClassification">
    <vt:lpwstr>Public</vt:lpwstr>
  </property>
  <property fmtid="{D5CDD505-2E9C-101B-9397-08002B2CF9AE}" pid="4" name="MSIP_Label_b1c682ac-b053-475a-9a74-c1fa40c4842b_Enabled">
    <vt:lpwstr>True</vt:lpwstr>
  </property>
  <property fmtid="{D5CDD505-2E9C-101B-9397-08002B2CF9AE}" pid="5" name="MSIP_Label_b1c682ac-b053-475a-9a74-c1fa40c4842b_SiteId">
    <vt:lpwstr>ff3d33ae-3136-4152-8126-75e51f4a1404</vt:lpwstr>
  </property>
  <property fmtid="{D5CDD505-2E9C-101B-9397-08002B2CF9AE}" pid="6" name="MSIP_Label_b1c682ac-b053-475a-9a74-c1fa40c4842b_Owner">
    <vt:lpwstr>david.pawlick@albint.com</vt:lpwstr>
  </property>
  <property fmtid="{D5CDD505-2E9C-101B-9397-08002B2CF9AE}" pid="7" name="MSIP_Label_b1c682ac-b053-475a-9a74-c1fa40c4842b_SetDate">
    <vt:lpwstr>2018-10-14T14:51:48.5736139Z</vt:lpwstr>
  </property>
  <property fmtid="{D5CDD505-2E9C-101B-9397-08002B2CF9AE}" pid="8" name="MSIP_Label_b1c682ac-b053-475a-9a74-c1fa40c4842b_Name">
    <vt:lpwstr>Confidential</vt:lpwstr>
  </property>
  <property fmtid="{D5CDD505-2E9C-101B-9397-08002B2CF9AE}" pid="9" name="MSIP_Label_b1c682ac-b053-475a-9a74-c1fa40c4842b_Application">
    <vt:lpwstr>Microsoft Azure Information Protection</vt:lpwstr>
  </property>
  <property fmtid="{D5CDD505-2E9C-101B-9397-08002B2CF9AE}" pid="10" name="MSIP_Label_b1c682ac-b053-475a-9a74-c1fa40c4842b_Extended_MSFT_Method">
    <vt:lpwstr>Manual</vt:lpwstr>
  </property>
  <property fmtid="{D5CDD505-2E9C-101B-9397-08002B2CF9AE}" pid="11" name="Sensitivity">
    <vt:lpwstr>Confidential</vt:lpwstr>
  </property>
</Properties>
</file>