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charts/style1.xml" ContentType="application/vnd.ms-office.chartstyle+xml"/>
  <Override PartName="/ppt/charts/colors1.xml" ContentType="application/vnd.ms-office.chartcolorstyle+xml"/>
  <Override PartName="/ppt/charts/chart6.xml" ContentType="application/vnd.openxmlformats-officedocument.drawingml.chart+xml"/>
  <Override PartName="/ppt/charts/style2.xml" ContentType="application/vnd.ms-office.chartstyle+xml"/>
  <Override PartName="/ppt/charts/colors2.xml" ContentType="application/vnd.ms-office.chartcolorstyle+xml"/>
  <Override PartName="/ppt/charts/chart7.xml" ContentType="application/vnd.openxmlformats-officedocument.drawingml.chart+xml"/>
  <Override PartName="/ppt/charts/style3.xml" ContentType="application/vnd.ms-office.chartstyle+xml"/>
  <Override PartName="/ppt/charts/colors3.xml" ContentType="application/vnd.ms-office.chartcolorstyle+xml"/>
  <Override PartName="/ppt/charts/chart8.xml" ContentType="application/vnd.openxmlformats-officedocument.drawingml.chart+xml"/>
  <Override PartName="/ppt/charts/style4.xml" ContentType="application/vnd.ms-office.chartstyle+xml"/>
  <Override PartName="/ppt/charts/colors4.xml" ContentType="application/vnd.ms-office.chartcolorstyle+xml"/>
  <Override PartName="/ppt/charts/chart9.xml" ContentType="application/vnd.openxmlformats-officedocument.drawingml.chart+xml"/>
  <Override PartName="/ppt/charts/style5.xml" ContentType="application/vnd.ms-office.chartstyle+xml"/>
  <Override PartName="/ppt/charts/colors5.xml" ContentType="application/vnd.ms-office.chartcolorstyle+xml"/>
  <Override PartName="/ppt/charts/chart10.xml" ContentType="application/vnd.openxmlformats-officedocument.drawingml.chart+xml"/>
  <Override PartName="/ppt/charts/style6.xml" ContentType="application/vnd.ms-office.chartstyle+xml"/>
  <Override PartName="/ppt/charts/colors6.xml" ContentType="application/vnd.ms-office.chartcolorstyle+xml"/>
  <Override PartName="/ppt/charts/chart11.xml" ContentType="application/vnd.openxmlformats-officedocument.drawingml.chart+xml"/>
  <Override PartName="/ppt/charts/style7.xml" ContentType="application/vnd.ms-office.chartstyle+xml"/>
  <Override PartName="/ppt/charts/colors7.xml" ContentType="application/vnd.ms-office.chartcolorstyle+xml"/>
  <Override PartName="/ppt/charts/chart12.xml" ContentType="application/vnd.openxmlformats-officedocument.drawingml.chart+xml"/>
  <Override PartName="/ppt/charts/style8.xml" ContentType="application/vnd.ms-office.chartstyle+xml"/>
  <Override PartName="/ppt/charts/colors8.xml" ContentType="application/vnd.ms-office.chartcolorstyle+xml"/>
  <Override PartName="/ppt/charts/chart13.xml" ContentType="application/vnd.openxmlformats-officedocument.drawingml.chart+xml"/>
  <Override PartName="/ppt/charts/style9.xml" ContentType="application/vnd.ms-office.chartstyle+xml"/>
  <Override PartName="/ppt/charts/colors9.xml" ContentType="application/vnd.ms-office.chartcolorstyle+xml"/>
  <Override PartName="/ppt/charts/chart14.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5.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6.xml" ContentType="application/vnd.openxmlformats-officedocument.drawingml.chart+xml"/>
  <Override PartName="/ppt/charts/style12.xml" ContentType="application/vnd.ms-office.chartstyle+xml"/>
  <Override PartName="/ppt/charts/colors1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6" r:id="rId1"/>
  </p:sldMasterIdLst>
  <p:notesMasterIdLst>
    <p:notesMasterId r:id="rId22"/>
  </p:notesMasterIdLst>
  <p:handoutMasterIdLst>
    <p:handoutMasterId r:id="rId23"/>
  </p:handoutMasterIdLst>
  <p:sldIdLst>
    <p:sldId id="701" r:id="rId2"/>
    <p:sldId id="725" r:id="rId3"/>
    <p:sldId id="702" r:id="rId4"/>
    <p:sldId id="703" r:id="rId5"/>
    <p:sldId id="704" r:id="rId6"/>
    <p:sldId id="705" r:id="rId7"/>
    <p:sldId id="706" r:id="rId8"/>
    <p:sldId id="724" r:id="rId9"/>
    <p:sldId id="730" r:id="rId10"/>
    <p:sldId id="731" r:id="rId11"/>
    <p:sldId id="710" r:id="rId12"/>
    <p:sldId id="711" r:id="rId13"/>
    <p:sldId id="722" r:id="rId14"/>
    <p:sldId id="712" r:id="rId15"/>
    <p:sldId id="713" r:id="rId16"/>
    <p:sldId id="714" r:id="rId17"/>
    <p:sldId id="718" r:id="rId18"/>
    <p:sldId id="721" r:id="rId19"/>
    <p:sldId id="727" r:id="rId20"/>
    <p:sldId id="716" r:id="rId21"/>
  </p:sldIdLst>
  <p:sldSz cx="9144000" cy="6858000" type="letter"/>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rolyne Sohn" initials="CS" lastIdx="1" clrIdx="0">
    <p:extLst>
      <p:ext uri="{19B8F6BF-5375-455C-9EA6-DF929625EA0E}">
        <p15:presenceInfo xmlns:p15="http://schemas.microsoft.com/office/powerpoint/2012/main" userId="S-1-5-21-3480538752-1099028307-2649538558-2107" providerId="AD"/>
      </p:ext>
    </p:extLst>
  </p:cmAuthor>
  <p:cmAuthor id="2" name="MSP" initials=""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98989"/>
    <a:srgbClr val="77933C"/>
    <a:srgbClr val="953721"/>
    <a:srgbClr val="D99694"/>
    <a:srgbClr val="F79646"/>
    <a:srgbClr val="ED7D31"/>
    <a:srgbClr val="2F5597"/>
    <a:srgbClr val="8497B0"/>
    <a:srgbClr val="25254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1080" y="8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48" d="100"/>
          <a:sy n="48" d="100"/>
        </p:scale>
        <p:origin x="2684" y="5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1.xml"/><Relationship Id="rId1" Type="http://schemas.microsoft.com/office/2011/relationships/chartStyle" Target="style1.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2.xml"/><Relationship Id="rId1" Type="http://schemas.microsoft.com/office/2011/relationships/chartStyle" Target="style2.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3.xml"/><Relationship Id="rId1" Type="http://schemas.microsoft.com/office/2011/relationships/chartStyle" Target="style3.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4.xml"/><Relationship Id="rId1" Type="http://schemas.microsoft.com/office/2011/relationships/chartStyle" Target="style4.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5.xml"/><Relationship Id="rId1" Type="http://schemas.microsoft.com/office/2011/relationships/chartStyle" Target="style5.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6.xml"/><Relationship Id="rId1" Type="http://schemas.microsoft.com/office/2011/relationships/chartStyle" Target="style6.xml"/></Relationships>
</file>

<file path=ppt/charts/_rels/chart11.xml.rels><?xml version="1.0" encoding="UTF-8" standalone="yes"?>
<Relationships xmlns="http://schemas.openxmlformats.org/package/2006/relationships"><Relationship Id="rId3" Type="http://schemas.openxmlformats.org/officeDocument/2006/relationships/oleObject" Target="file:///\\RNOINTSMB\NVRNO1_INTERSHARE$\Investor%20Relations\Presentations\2015\Q4%202015%20IR%20Presentation\Copy%20of%20Charts%20with%20Data%20for%20Presentation%20-Q1%202015.xlsx" TargetMode="External"/><Relationship Id="rId2" Type="http://schemas.microsoft.com/office/2011/relationships/chartColorStyle" Target="colors7.xml"/><Relationship Id="rId1" Type="http://schemas.microsoft.com/office/2011/relationships/chartStyle" Target="style7.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8.xml"/><Relationship Id="rId1" Type="http://schemas.microsoft.com/office/2011/relationships/chartStyle" Target="style8.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9.xml"/><Relationship Id="rId1" Type="http://schemas.microsoft.com/office/2011/relationships/chartStyle" Target="style9.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0.xml"/><Relationship Id="rId1" Type="http://schemas.microsoft.com/office/2011/relationships/chartStyle" Target="style10.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1.xml"/><Relationship Id="rId1" Type="http://schemas.microsoft.com/office/2011/relationships/chartStyle" Target="style11.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2.xml"/><Relationship Id="rId1" Type="http://schemas.microsoft.com/office/2011/relationships/chartStyle" Target="style1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view3D>
      <c:rotX val="20"/>
      <c:rotY val="0"/>
      <c:rAngAx val="0"/>
    </c:view3D>
    <c:floor>
      <c:thickness val="0"/>
    </c:floor>
    <c:sideWall>
      <c:thickness val="0"/>
    </c:sideWall>
    <c:backWall>
      <c:thickness val="0"/>
    </c:backWall>
    <c:plotArea>
      <c:layout>
        <c:manualLayout>
          <c:layoutTarget val="inner"/>
          <c:xMode val="edge"/>
          <c:yMode val="edge"/>
          <c:x val="6.7101909046016622E-2"/>
          <c:y val="0.22850524898317634"/>
          <c:w val="0.88801745941074239"/>
          <c:h val="0.7506014644154384"/>
        </c:manualLayout>
      </c:layout>
      <c:pie3DChart>
        <c:varyColors val="1"/>
        <c:ser>
          <c:idx val="0"/>
          <c:order val="0"/>
          <c:spPr>
            <a:ln>
              <a:noFill/>
            </a:ln>
            <a:effectLst/>
          </c:spPr>
          <c:dPt>
            <c:idx val="0"/>
            <c:bubble3D val="0"/>
            <c:spPr>
              <a:gradFill flip="none" rotWithShape="1">
                <a:gsLst>
                  <a:gs pos="0">
                    <a:schemeClr val="accent1">
                      <a:lumMod val="90000"/>
                      <a:lumOff val="10000"/>
                      <a:shade val="30000"/>
                      <a:satMod val="115000"/>
                    </a:schemeClr>
                  </a:gs>
                  <a:gs pos="50000">
                    <a:schemeClr val="accent1">
                      <a:lumMod val="90000"/>
                      <a:lumOff val="10000"/>
                      <a:shade val="67500"/>
                      <a:satMod val="115000"/>
                    </a:schemeClr>
                  </a:gs>
                  <a:gs pos="100000">
                    <a:schemeClr val="accent1">
                      <a:lumMod val="90000"/>
                      <a:lumOff val="10000"/>
                      <a:shade val="100000"/>
                      <a:satMod val="115000"/>
                    </a:schemeClr>
                  </a:gs>
                </a:gsLst>
                <a:lin ang="2700000" scaled="1"/>
                <a:tileRect/>
              </a:gradFill>
              <a:ln>
                <a:noFill/>
              </a:ln>
              <a:effectLst/>
            </c:spPr>
            <c:extLst>
              <c:ext xmlns:c16="http://schemas.microsoft.com/office/drawing/2014/chart" uri="{C3380CC4-5D6E-409C-BE32-E72D297353CC}">
                <c16:uniqueId val="{00000001-2077-4981-92DB-4BA13563439E}"/>
              </c:ext>
            </c:extLst>
          </c:dPt>
          <c:dPt>
            <c:idx val="1"/>
            <c:bubble3D val="0"/>
            <c:spPr>
              <a:solidFill>
                <a:srgbClr val="1F497D">
                  <a:lumMod val="60000"/>
                  <a:lumOff val="40000"/>
                </a:srgbClr>
              </a:solidFill>
              <a:ln>
                <a:noFill/>
              </a:ln>
              <a:effectLst/>
            </c:spPr>
            <c:extLst>
              <c:ext xmlns:c16="http://schemas.microsoft.com/office/drawing/2014/chart" uri="{C3380CC4-5D6E-409C-BE32-E72D297353CC}">
                <c16:uniqueId val="{00000003-2077-4981-92DB-4BA13563439E}"/>
              </c:ext>
            </c:extLst>
          </c:dPt>
          <c:dPt>
            <c:idx val="2"/>
            <c:bubble3D val="0"/>
            <c:spPr>
              <a:solidFill>
                <a:srgbClr val="F79646"/>
              </a:solidFill>
              <a:ln>
                <a:noFill/>
              </a:ln>
              <a:effectLst/>
            </c:spPr>
            <c:extLst>
              <c:ext xmlns:c16="http://schemas.microsoft.com/office/drawing/2014/chart" uri="{C3380CC4-5D6E-409C-BE32-E72D297353CC}">
                <c16:uniqueId val="{00000005-2077-4981-92DB-4BA13563439E}"/>
              </c:ext>
            </c:extLst>
          </c:dPt>
          <c:dPt>
            <c:idx val="3"/>
            <c:bubble3D val="0"/>
            <c:spPr>
              <a:solidFill>
                <a:srgbClr val="953721"/>
              </a:solidFill>
              <a:ln>
                <a:noFill/>
              </a:ln>
              <a:effectLst/>
            </c:spPr>
            <c:extLst>
              <c:ext xmlns:c16="http://schemas.microsoft.com/office/drawing/2014/chart" uri="{C3380CC4-5D6E-409C-BE32-E72D297353CC}">
                <c16:uniqueId val="{00000007-2077-4981-92DB-4BA13563439E}"/>
              </c:ext>
            </c:extLst>
          </c:dPt>
          <c:dPt>
            <c:idx val="4"/>
            <c:bubble3D val="0"/>
            <c:spPr>
              <a:solidFill>
                <a:srgbClr val="7030A0"/>
              </a:solidFill>
              <a:ln>
                <a:noFill/>
              </a:ln>
              <a:effectLst/>
            </c:spPr>
            <c:extLst>
              <c:ext xmlns:c16="http://schemas.microsoft.com/office/drawing/2014/chart" uri="{C3380CC4-5D6E-409C-BE32-E72D297353CC}">
                <c16:uniqueId val="{00000009-2077-4981-92DB-4BA13563439E}"/>
              </c:ext>
            </c:extLst>
          </c:dPt>
          <c:dPt>
            <c:idx val="5"/>
            <c:bubble3D val="0"/>
            <c:spPr>
              <a:solidFill>
                <a:srgbClr val="D99694"/>
              </a:solidFill>
              <a:ln>
                <a:noFill/>
              </a:ln>
              <a:effectLst/>
            </c:spPr>
            <c:extLst>
              <c:ext xmlns:c16="http://schemas.microsoft.com/office/drawing/2014/chart" uri="{C3380CC4-5D6E-409C-BE32-E72D297353CC}">
                <c16:uniqueId val="{0000000B-2077-4981-92DB-4BA13563439E}"/>
              </c:ext>
            </c:extLst>
          </c:dPt>
          <c:dPt>
            <c:idx val="6"/>
            <c:bubble3D val="0"/>
            <c:spPr>
              <a:solidFill>
                <a:srgbClr val="FFC000">
                  <a:lumMod val="60000"/>
                  <a:lumOff val="40000"/>
                </a:srgbClr>
              </a:solidFill>
              <a:ln>
                <a:noFill/>
              </a:ln>
              <a:effectLst/>
            </c:spPr>
            <c:extLst>
              <c:ext xmlns:c16="http://schemas.microsoft.com/office/drawing/2014/chart" uri="{C3380CC4-5D6E-409C-BE32-E72D297353CC}">
                <c16:uniqueId val="{0000000D-2077-4981-92DB-4BA13563439E}"/>
              </c:ext>
            </c:extLst>
          </c:dPt>
          <c:dPt>
            <c:idx val="7"/>
            <c:bubble3D val="0"/>
            <c:spPr>
              <a:solidFill>
                <a:srgbClr val="9BBB59">
                  <a:lumMod val="75000"/>
                </a:srgbClr>
              </a:solidFill>
              <a:ln>
                <a:noFill/>
              </a:ln>
              <a:effectLst/>
            </c:spPr>
            <c:extLst>
              <c:ext xmlns:c16="http://schemas.microsoft.com/office/drawing/2014/chart" uri="{C3380CC4-5D6E-409C-BE32-E72D297353CC}">
                <c16:uniqueId val="{0000000F-2077-4981-92DB-4BA13563439E}"/>
              </c:ext>
            </c:extLst>
          </c:dPt>
          <c:dLbls>
            <c:dLbl>
              <c:idx val="0"/>
              <c:layout>
                <c:manualLayout>
                  <c:x val="-0.23785851767573832"/>
                  <c:y val="6.3868155593568175E-3"/>
                </c:manualLayout>
              </c:layout>
              <c:tx>
                <c:rich>
                  <a:bodyPr/>
                  <a:lstStyle/>
                  <a:p>
                    <a:fld id="{B41EE225-4804-4B7D-A3E9-943F827B1015}" type="PERCENTAGE">
                      <a:rPr lang="en-US">
                        <a:latin typeface="Calibri" panose="020F0502020204030204" pitchFamily="34" charset="0"/>
                        <a:cs typeface="Calibri" panose="020F0502020204030204" pitchFamily="34" charset="0"/>
                      </a:rPr>
                      <a:pPr/>
                      <a:t>[PERCENTAGE]</a:t>
                    </a:fld>
                    <a:endParaRPr lang="en-US"/>
                  </a:p>
                </c:rich>
              </c:tx>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2077-4981-92DB-4BA13563439E}"/>
                </c:ext>
              </c:extLst>
            </c:dLbl>
            <c:dLbl>
              <c:idx val="1"/>
              <c:layout>
                <c:manualLayout>
                  <c:x val="-1.4719626125914945E-2"/>
                  <c:y val="7.9931354404276754E-3"/>
                </c:manualLayout>
              </c:layout>
              <c:tx>
                <c:rich>
                  <a:bodyPr/>
                  <a:lstStyle/>
                  <a:p>
                    <a:pPr>
                      <a:defRPr sz="1600" b="1">
                        <a:solidFill>
                          <a:schemeClr val="tx1"/>
                        </a:solidFill>
                        <a:latin typeface="Calibri" panose="020F0502020204030204" pitchFamily="34" charset="0"/>
                      </a:defRPr>
                    </a:pPr>
                    <a:fld id="{B95F0C79-8121-4170-AE3F-04F8FEE0CED0}" type="PERCENTAGE">
                      <a:rPr lang="en-US" sz="1600">
                        <a:latin typeface="Calibri" panose="020F0502020204030204" pitchFamily="34" charset="0"/>
                        <a:cs typeface="Calibri" panose="020F0502020204030204" pitchFamily="34" charset="0"/>
                      </a:rPr>
                      <a:pPr>
                        <a:defRPr sz="1600" b="1">
                          <a:solidFill>
                            <a:schemeClr val="tx1"/>
                          </a:solidFill>
                          <a:latin typeface="Calibri" panose="020F0502020204030204" pitchFamily="34" charset="0"/>
                        </a:defRPr>
                      </a:pPr>
                      <a:t>[PERCENTAGE]</a:t>
                    </a:fld>
                    <a:endParaRPr lang="en-US"/>
                  </a:p>
                </c:rich>
              </c:tx>
              <c:spPr>
                <a:noFill/>
                <a:ln>
                  <a:noFill/>
                </a:ln>
                <a:effectLst/>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2077-4981-92DB-4BA13563439E}"/>
                </c:ext>
              </c:extLst>
            </c:dLbl>
            <c:dLbl>
              <c:idx val="2"/>
              <c:layout>
                <c:manualLayout>
                  <c:x val="3.7546499590428349E-2"/>
                  <c:y val="1.2746876708299323E-2"/>
                </c:manualLayout>
              </c:layout>
              <c:tx>
                <c:rich>
                  <a:bodyPr/>
                  <a:lstStyle/>
                  <a:p>
                    <a:pPr>
                      <a:defRPr sz="1600" b="1">
                        <a:solidFill>
                          <a:schemeClr val="tx1"/>
                        </a:solidFill>
                        <a:latin typeface="Calibri" panose="020F0502020204030204" pitchFamily="34" charset="0"/>
                      </a:defRPr>
                    </a:pPr>
                    <a:fld id="{13A14821-114F-4426-BFB0-7AC791376627}" type="PERCENTAGE">
                      <a:rPr lang="en-US" sz="1600">
                        <a:latin typeface="Calibri" panose="020F0502020204030204" pitchFamily="34" charset="0"/>
                        <a:cs typeface="Calibri" panose="020F0502020204030204" pitchFamily="34" charset="0"/>
                      </a:rPr>
                      <a:pPr>
                        <a:defRPr sz="1600" b="1">
                          <a:solidFill>
                            <a:schemeClr val="tx1"/>
                          </a:solidFill>
                          <a:latin typeface="Calibri" panose="020F0502020204030204" pitchFamily="34" charset="0"/>
                        </a:defRPr>
                      </a:pPr>
                      <a:t>[PERCENTAGE]</a:t>
                    </a:fld>
                    <a:endParaRPr lang="en-US"/>
                  </a:p>
                </c:rich>
              </c:tx>
              <c:spPr>
                <a:noFill/>
                <a:ln>
                  <a:noFill/>
                </a:ln>
                <a:effectLst/>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2077-4981-92DB-4BA13563439E}"/>
                </c:ext>
              </c:extLst>
            </c:dLbl>
            <c:dLbl>
              <c:idx val="3"/>
              <c:layout>
                <c:manualLayout>
                  <c:x val="2.5423560684848759E-2"/>
                  <c:y val="6.3254164128163457E-3"/>
                </c:manualLayout>
              </c:layout>
              <c:tx>
                <c:rich>
                  <a:bodyPr/>
                  <a:lstStyle/>
                  <a:p>
                    <a:pPr>
                      <a:defRPr sz="1600" b="1">
                        <a:solidFill>
                          <a:schemeClr val="tx1"/>
                        </a:solidFill>
                        <a:latin typeface="Calibri" panose="020F0502020204030204" pitchFamily="34" charset="0"/>
                      </a:defRPr>
                    </a:pPr>
                    <a:fld id="{7E9948C9-15E5-49EA-8FB7-FF689ED10293}" type="PERCENTAGE">
                      <a:rPr lang="en-US" sz="1600">
                        <a:latin typeface="Calibri" panose="020F0502020204030204" pitchFamily="34" charset="0"/>
                        <a:cs typeface="Calibri" panose="020F0502020204030204" pitchFamily="34" charset="0"/>
                      </a:rPr>
                      <a:pPr>
                        <a:defRPr sz="1600" b="1">
                          <a:solidFill>
                            <a:schemeClr val="tx1"/>
                          </a:solidFill>
                          <a:latin typeface="Calibri" panose="020F0502020204030204" pitchFamily="34" charset="0"/>
                        </a:defRPr>
                      </a:pPr>
                      <a:t>[PERCENTAGE]</a:t>
                    </a:fld>
                    <a:endParaRPr lang="en-US"/>
                  </a:p>
                </c:rich>
              </c:tx>
              <c:spPr>
                <a:noFill/>
                <a:ln>
                  <a:noFill/>
                </a:ln>
                <a:effectLst/>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2077-4981-92DB-4BA13563439E}"/>
                </c:ext>
              </c:extLst>
            </c:dLbl>
            <c:dLbl>
              <c:idx val="4"/>
              <c:layout>
                <c:manualLayout>
                  <c:x val="3.255607685728755E-2"/>
                  <c:y val="1.9877422173828724E-2"/>
                </c:manualLayout>
              </c:layout>
              <c:spPr>
                <a:noFill/>
                <a:ln>
                  <a:noFill/>
                </a:ln>
                <a:effectLst/>
              </c:spPr>
              <c:txPr>
                <a:bodyPr/>
                <a:lstStyle/>
                <a:p>
                  <a:pPr>
                    <a:defRPr sz="1600" b="1">
                      <a:solidFill>
                        <a:schemeClr val="tx1"/>
                      </a:solidFill>
                      <a:latin typeface="Calibri" panose="020F0502020204030204" pitchFamily="34" charset="0"/>
                    </a:defRPr>
                  </a:pPr>
                  <a:endParaRPr lang="en-US"/>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9-2077-4981-92DB-4BA13563439E}"/>
                </c:ext>
              </c:extLst>
            </c:dLbl>
            <c:dLbl>
              <c:idx val="5"/>
              <c:layout>
                <c:manualLayout>
                  <c:x val="3.4496667775506758E-2"/>
                  <c:y val="7.8013548302561858E-3"/>
                </c:manualLayout>
              </c:layout>
              <c:tx>
                <c:rich>
                  <a:bodyPr/>
                  <a:lstStyle/>
                  <a:p>
                    <a:pPr>
                      <a:defRPr sz="1600" b="1">
                        <a:solidFill>
                          <a:schemeClr val="tx1"/>
                        </a:solidFill>
                        <a:latin typeface="Calibri" panose="020F0502020204030204" pitchFamily="34" charset="0"/>
                      </a:defRPr>
                    </a:pPr>
                    <a:fld id="{84C11395-1A7B-43AA-AE26-CBF1520B5283}" type="PERCENTAGE">
                      <a:rPr lang="en-US" sz="1600">
                        <a:latin typeface="Calibri" panose="020F0502020204030204" pitchFamily="34" charset="0"/>
                        <a:cs typeface="Calibri" panose="020F0502020204030204" pitchFamily="34" charset="0"/>
                      </a:rPr>
                      <a:pPr>
                        <a:defRPr sz="1600" b="1">
                          <a:solidFill>
                            <a:schemeClr val="tx1"/>
                          </a:solidFill>
                          <a:latin typeface="Calibri" panose="020F0502020204030204" pitchFamily="34" charset="0"/>
                        </a:defRPr>
                      </a:pPr>
                      <a:t>[PERCENTAGE]</a:t>
                    </a:fld>
                    <a:endParaRPr lang="en-US"/>
                  </a:p>
                </c:rich>
              </c:tx>
              <c:spPr>
                <a:noFill/>
                <a:ln>
                  <a:noFill/>
                </a:ln>
                <a:effectLst/>
              </c:spPr>
              <c:dLblPos val="bestFit"/>
              <c:showLegendKey val="0"/>
              <c:showVal val="0"/>
              <c:showCatName val="0"/>
              <c:showSerName val="0"/>
              <c:showPercent val="1"/>
              <c:showBubbleSize val="0"/>
              <c:extLst>
                <c:ext xmlns:c15="http://schemas.microsoft.com/office/drawing/2012/chart" uri="{CE6537A1-D6FC-4f65-9D91-7224C49458BB}">
                  <c15:layout>
                    <c:manualLayout>
                      <c:w val="8.1504752971762087E-2"/>
                      <c:h val="6.4174626529347481E-2"/>
                    </c:manualLayout>
                  </c15:layout>
                  <c15:dlblFieldTable/>
                  <c15:showDataLabelsRange val="0"/>
                </c:ext>
                <c:ext xmlns:c16="http://schemas.microsoft.com/office/drawing/2014/chart" uri="{C3380CC4-5D6E-409C-BE32-E72D297353CC}">
                  <c16:uniqueId val="{0000000B-2077-4981-92DB-4BA13563439E}"/>
                </c:ext>
              </c:extLst>
            </c:dLbl>
            <c:dLbl>
              <c:idx val="6"/>
              <c:layout>
                <c:manualLayout>
                  <c:x val="1.1359148306580977E-2"/>
                  <c:y val="-4.400719869366714E-3"/>
                </c:manualLayout>
              </c:layout>
              <c:spPr>
                <a:noFill/>
                <a:ln>
                  <a:noFill/>
                </a:ln>
                <a:effectLst/>
              </c:spPr>
              <c:txPr>
                <a:bodyPr/>
                <a:lstStyle/>
                <a:p>
                  <a:pPr>
                    <a:defRPr sz="1600" b="1">
                      <a:solidFill>
                        <a:schemeClr val="tx1"/>
                      </a:solidFill>
                      <a:latin typeface="Calibri" panose="020F0502020204030204" pitchFamily="34" charset="0"/>
                    </a:defRPr>
                  </a:pPr>
                  <a:endParaRPr lang="en-US"/>
                </a:p>
              </c:txPr>
              <c:dLblPos val="bestFit"/>
              <c:showLegendKey val="0"/>
              <c:showVal val="0"/>
              <c:showCatName val="0"/>
              <c:showSerName val="0"/>
              <c:showPercent val="1"/>
              <c:showBubbleSize val="0"/>
              <c:extLst>
                <c:ext xmlns:c15="http://schemas.microsoft.com/office/drawing/2012/chart" uri="{CE6537A1-D6FC-4f65-9D91-7224C49458BB}">
                  <c15:layout>
                    <c:manualLayout>
                      <c:w val="7.9991125787016906E-2"/>
                      <c:h val="4.8849213636416755E-2"/>
                    </c:manualLayout>
                  </c15:layout>
                </c:ext>
                <c:ext xmlns:c16="http://schemas.microsoft.com/office/drawing/2014/chart" uri="{C3380CC4-5D6E-409C-BE32-E72D297353CC}">
                  <c16:uniqueId val="{0000000D-2077-4981-92DB-4BA13563439E}"/>
                </c:ext>
              </c:extLst>
            </c:dLbl>
            <c:dLbl>
              <c:idx val="7"/>
              <c:layout>
                <c:manualLayout>
                  <c:x val="0.15230735730305606"/>
                  <c:y val="3.5861197091916347E-2"/>
                </c:manualLayout>
              </c:layout>
              <c:tx>
                <c:rich>
                  <a:bodyPr/>
                  <a:lstStyle/>
                  <a:p>
                    <a:fld id="{A65D48C8-BDC7-4EE2-9A9E-A9CE67A38F7F}" type="PERCENTAGE">
                      <a:rPr lang="en-US">
                        <a:latin typeface="Calibri" panose="020F0502020204030204" pitchFamily="34" charset="0"/>
                        <a:cs typeface="Calibri" panose="020F0502020204030204" pitchFamily="34" charset="0"/>
                      </a:rPr>
                      <a:pPr/>
                      <a:t>[PERCENTAGE]</a:t>
                    </a:fld>
                    <a:endParaRPr lang="en-US"/>
                  </a:p>
                </c:rich>
              </c:tx>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F-2077-4981-92DB-4BA13563439E}"/>
                </c:ext>
              </c:extLst>
            </c:dLbl>
            <c:spPr>
              <a:noFill/>
              <a:ln>
                <a:noFill/>
              </a:ln>
              <a:effectLst/>
            </c:spPr>
            <c:txPr>
              <a:bodyPr/>
              <a:lstStyle/>
              <a:p>
                <a:pPr>
                  <a:defRPr sz="1600" b="1">
                    <a:solidFill>
                      <a:schemeClr val="bg1"/>
                    </a:solidFill>
                    <a:latin typeface="Calibri" panose="020F0502020204030204" pitchFamily="34" charset="0"/>
                  </a:defRPr>
                </a:pPr>
                <a:endParaRPr lang="en-US"/>
              </a:p>
            </c:txPr>
            <c:dLblPos val="inEnd"/>
            <c:showLegendKey val="0"/>
            <c:showVal val="0"/>
            <c:showCatName val="0"/>
            <c:showSerName val="0"/>
            <c:showPercent val="1"/>
            <c:showBubbleSize val="0"/>
            <c:showLeaderLines val="0"/>
            <c:extLst>
              <c:ext xmlns:c15="http://schemas.microsoft.com/office/drawing/2012/chart" uri="{CE6537A1-D6FC-4f65-9D91-7224C49458BB}"/>
            </c:extLst>
          </c:dLbls>
          <c:cat>
            <c:strRef>
              <c:f>Sheet1!$A$2:$A$9</c:f>
              <c:strCache>
                <c:ptCount val="8"/>
                <c:pt idx="0">
                  <c:v>CA</c:v>
                </c:pt>
                <c:pt idx="1">
                  <c:v>FL</c:v>
                </c:pt>
                <c:pt idx="2">
                  <c:v>NY</c:v>
                </c:pt>
                <c:pt idx="3">
                  <c:v>GA</c:v>
                </c:pt>
                <c:pt idx="4">
                  <c:v>TX</c:v>
                </c:pt>
                <c:pt idx="5">
                  <c:v>IL</c:v>
                </c:pt>
                <c:pt idx="6">
                  <c:v>NV</c:v>
                </c:pt>
                <c:pt idx="7">
                  <c:v>Other</c:v>
                </c:pt>
              </c:strCache>
            </c:strRef>
          </c:cat>
          <c:val>
            <c:numRef>
              <c:f>Sheet1!$B$2:$B$9</c:f>
              <c:numCache>
                <c:formatCode>0%</c:formatCode>
                <c:ptCount val="8"/>
                <c:pt idx="0">
                  <c:v>0.437</c:v>
                </c:pt>
                <c:pt idx="1">
                  <c:v>5.8999999999999997E-2</c:v>
                </c:pt>
                <c:pt idx="2">
                  <c:v>5.8000000000000003E-2</c:v>
                </c:pt>
                <c:pt idx="3">
                  <c:v>0.04</c:v>
                </c:pt>
                <c:pt idx="4">
                  <c:v>0.04</c:v>
                </c:pt>
                <c:pt idx="5">
                  <c:v>3.3000000000000002E-2</c:v>
                </c:pt>
                <c:pt idx="6">
                  <c:v>0.03</c:v>
                </c:pt>
                <c:pt idx="7">
                  <c:v>0.3</c:v>
                </c:pt>
              </c:numCache>
            </c:numRef>
          </c:val>
          <c:extLst>
            <c:ext xmlns:c16="http://schemas.microsoft.com/office/drawing/2014/chart" uri="{C3380CC4-5D6E-409C-BE32-E72D297353CC}">
              <c16:uniqueId val="{00000010-2077-4981-92DB-4BA13563439E}"/>
            </c:ext>
          </c:extLst>
        </c:ser>
        <c:dLbls>
          <c:showLegendKey val="0"/>
          <c:showVal val="0"/>
          <c:showCatName val="0"/>
          <c:showSerName val="0"/>
          <c:showPercent val="0"/>
          <c:showBubbleSize val="0"/>
          <c:showLeaderLines val="0"/>
        </c:dLbls>
      </c:pie3DChart>
    </c:plotArea>
    <c:plotVisOnly val="1"/>
    <c:dispBlanksAs val="zero"/>
    <c:showDLblsOverMax val="0"/>
  </c:chart>
  <c:spPr>
    <a:ln>
      <a:noFill/>
    </a:ln>
    <a:effectLst/>
  </c:spPr>
  <c:txPr>
    <a:bodyPr/>
    <a:lstStyle/>
    <a:p>
      <a:pPr>
        <a:defRPr sz="1800"/>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view3D>
      <c:rotX val="20"/>
      <c:rotY val="0"/>
      <c:rAngAx val="0"/>
    </c:view3D>
    <c:floor>
      <c:thickness val="0"/>
    </c:floor>
    <c:sideWall>
      <c:thickness val="0"/>
    </c:sideWall>
    <c:backWall>
      <c:thickness val="0"/>
    </c:backWall>
    <c:plotArea>
      <c:layout>
        <c:manualLayout>
          <c:layoutTarget val="inner"/>
          <c:xMode val="edge"/>
          <c:yMode val="edge"/>
          <c:x val="9.1723424997406322E-2"/>
          <c:y val="0.15401837270341204"/>
          <c:w val="0.88450738360838654"/>
          <c:h val="0.7459816272965879"/>
        </c:manualLayout>
      </c:layout>
      <c:pie3DChart>
        <c:varyColors val="1"/>
        <c:ser>
          <c:idx val="0"/>
          <c:order val="0"/>
          <c:spPr>
            <a:ln>
              <a:noFill/>
            </a:ln>
            <a:effectLst/>
          </c:spPr>
          <c:dPt>
            <c:idx val="0"/>
            <c:bubble3D val="0"/>
            <c:spPr>
              <a:gradFill flip="none" rotWithShape="1">
                <a:gsLst>
                  <a:gs pos="0">
                    <a:schemeClr val="accent1">
                      <a:lumMod val="90000"/>
                      <a:lumOff val="10000"/>
                      <a:shade val="30000"/>
                      <a:satMod val="115000"/>
                    </a:schemeClr>
                  </a:gs>
                  <a:gs pos="50000">
                    <a:schemeClr val="accent1">
                      <a:lumMod val="90000"/>
                      <a:lumOff val="10000"/>
                      <a:shade val="67500"/>
                      <a:satMod val="115000"/>
                    </a:schemeClr>
                  </a:gs>
                  <a:gs pos="100000">
                    <a:schemeClr val="accent1">
                      <a:lumMod val="90000"/>
                      <a:lumOff val="10000"/>
                      <a:shade val="100000"/>
                      <a:satMod val="115000"/>
                    </a:schemeClr>
                  </a:gs>
                </a:gsLst>
                <a:lin ang="2700000" scaled="1"/>
                <a:tileRect/>
              </a:gradFill>
              <a:ln>
                <a:noFill/>
              </a:ln>
              <a:effectLst/>
            </c:spPr>
            <c:extLst>
              <c:ext xmlns:c16="http://schemas.microsoft.com/office/drawing/2014/chart" uri="{C3380CC4-5D6E-409C-BE32-E72D297353CC}">
                <c16:uniqueId val="{00000001-69CD-42A5-B1E5-93AFCF1CAEB0}"/>
              </c:ext>
            </c:extLst>
          </c:dPt>
          <c:dPt>
            <c:idx val="1"/>
            <c:bubble3D val="0"/>
            <c:spPr>
              <a:solidFill>
                <a:srgbClr val="1F497D">
                  <a:lumMod val="60000"/>
                  <a:lumOff val="40000"/>
                </a:srgbClr>
              </a:solidFill>
              <a:ln>
                <a:noFill/>
              </a:ln>
              <a:effectLst/>
            </c:spPr>
            <c:extLst>
              <c:ext xmlns:c16="http://schemas.microsoft.com/office/drawing/2014/chart" uri="{C3380CC4-5D6E-409C-BE32-E72D297353CC}">
                <c16:uniqueId val="{00000003-69CD-42A5-B1E5-93AFCF1CAEB0}"/>
              </c:ext>
            </c:extLst>
          </c:dPt>
          <c:dPt>
            <c:idx val="2"/>
            <c:bubble3D val="0"/>
            <c:spPr>
              <a:solidFill>
                <a:srgbClr val="C0504D">
                  <a:lumMod val="60000"/>
                  <a:lumOff val="40000"/>
                </a:srgbClr>
              </a:solidFill>
              <a:ln>
                <a:noFill/>
              </a:ln>
              <a:effectLst/>
            </c:spPr>
            <c:extLst>
              <c:ext xmlns:c16="http://schemas.microsoft.com/office/drawing/2014/chart" uri="{C3380CC4-5D6E-409C-BE32-E72D297353CC}">
                <c16:uniqueId val="{00000005-69CD-42A5-B1E5-93AFCF1CAEB0}"/>
              </c:ext>
            </c:extLst>
          </c:dPt>
          <c:dPt>
            <c:idx val="3"/>
            <c:bubble3D val="0"/>
            <c:spPr>
              <a:solidFill>
                <a:srgbClr val="ED7D31">
                  <a:lumMod val="50000"/>
                </a:srgbClr>
              </a:solidFill>
              <a:ln>
                <a:noFill/>
              </a:ln>
              <a:effectLst/>
            </c:spPr>
            <c:extLst>
              <c:ext xmlns:c16="http://schemas.microsoft.com/office/drawing/2014/chart" uri="{C3380CC4-5D6E-409C-BE32-E72D297353CC}">
                <c16:uniqueId val="{00000007-69CD-42A5-B1E5-93AFCF1CAEB0}"/>
              </c:ext>
            </c:extLst>
          </c:dPt>
          <c:dPt>
            <c:idx val="4"/>
            <c:bubble3D val="0"/>
            <c:spPr>
              <a:solidFill>
                <a:srgbClr val="7030A0"/>
              </a:solidFill>
              <a:ln>
                <a:noFill/>
              </a:ln>
              <a:effectLst/>
            </c:spPr>
            <c:extLst>
              <c:ext xmlns:c16="http://schemas.microsoft.com/office/drawing/2014/chart" uri="{C3380CC4-5D6E-409C-BE32-E72D297353CC}">
                <c16:uniqueId val="{00000009-69CD-42A5-B1E5-93AFCF1CAEB0}"/>
              </c:ext>
            </c:extLst>
          </c:dPt>
          <c:dPt>
            <c:idx val="5"/>
            <c:bubble3D val="0"/>
            <c:spPr>
              <a:solidFill>
                <a:srgbClr val="D99694"/>
              </a:solidFill>
              <a:ln>
                <a:noFill/>
              </a:ln>
              <a:effectLst/>
            </c:spPr>
            <c:extLst>
              <c:ext xmlns:c16="http://schemas.microsoft.com/office/drawing/2014/chart" uri="{C3380CC4-5D6E-409C-BE32-E72D297353CC}">
                <c16:uniqueId val="{0000000B-69CD-42A5-B1E5-93AFCF1CAEB0}"/>
              </c:ext>
            </c:extLst>
          </c:dPt>
          <c:dPt>
            <c:idx val="6"/>
            <c:bubble3D val="0"/>
            <c:spPr>
              <a:solidFill>
                <a:srgbClr val="FFC000"/>
              </a:solidFill>
              <a:ln>
                <a:noFill/>
              </a:ln>
              <a:effectLst/>
            </c:spPr>
            <c:extLst>
              <c:ext xmlns:c16="http://schemas.microsoft.com/office/drawing/2014/chart" uri="{C3380CC4-5D6E-409C-BE32-E72D297353CC}">
                <c16:uniqueId val="{0000000D-69CD-42A5-B1E5-93AFCF1CAEB0}"/>
              </c:ext>
            </c:extLst>
          </c:dPt>
          <c:dPt>
            <c:idx val="7"/>
            <c:bubble3D val="0"/>
            <c:spPr>
              <a:solidFill>
                <a:srgbClr val="9BBB59">
                  <a:lumMod val="75000"/>
                </a:srgbClr>
              </a:solidFill>
              <a:ln>
                <a:noFill/>
              </a:ln>
              <a:effectLst/>
            </c:spPr>
            <c:extLst>
              <c:ext xmlns:c16="http://schemas.microsoft.com/office/drawing/2014/chart" uri="{C3380CC4-5D6E-409C-BE32-E72D297353CC}">
                <c16:uniqueId val="{0000000F-69CD-42A5-B1E5-93AFCF1CAEB0}"/>
              </c:ext>
            </c:extLst>
          </c:dPt>
          <c:dLbls>
            <c:dLbl>
              <c:idx val="0"/>
              <c:layout>
                <c:manualLayout>
                  <c:x val="-0.25855648635075829"/>
                  <c:y val="-8.0354789472531385E-2"/>
                </c:manualLayout>
              </c:layout>
              <c:tx>
                <c:rich>
                  <a:bodyPr/>
                  <a:lstStyle/>
                  <a:p>
                    <a:pPr algn="l" rtl="0" fontAlgn="base">
                      <a:spcBef>
                        <a:spcPct val="0"/>
                      </a:spcBef>
                      <a:spcAft>
                        <a:spcPct val="0"/>
                      </a:spcAft>
                      <a:defRPr lang="en-US" sz="1200" b="1" kern="1200">
                        <a:solidFill>
                          <a:schemeClr val="bg1"/>
                        </a:solidFill>
                        <a:latin typeface="Calibri" panose="020F0502020204030204" pitchFamily="34" charset="0"/>
                        <a:ea typeface="+mn-ea"/>
                        <a:cs typeface="+mn-cs"/>
                      </a:defRPr>
                    </a:pPr>
                    <a:fld id="{9C3DFF11-20AE-4258-B35A-7B998B727CCA}" type="PERCENTAGE">
                      <a:rPr lang="en-US" sz="1200">
                        <a:latin typeface="Calibri" panose="020F0502020204030204" pitchFamily="34" charset="0"/>
                        <a:cs typeface="Calibri" panose="020F0502020204030204" pitchFamily="34" charset="0"/>
                      </a:rPr>
                      <a:pPr algn="l" rtl="0" fontAlgn="base">
                        <a:spcBef>
                          <a:spcPct val="0"/>
                        </a:spcBef>
                        <a:spcAft>
                          <a:spcPct val="0"/>
                        </a:spcAft>
                        <a:defRPr lang="en-US" sz="1200" b="1" kern="1200">
                          <a:solidFill>
                            <a:schemeClr val="bg1"/>
                          </a:solidFill>
                          <a:latin typeface="Calibri" panose="020F0502020204030204" pitchFamily="34" charset="0"/>
                          <a:ea typeface="+mn-ea"/>
                          <a:cs typeface="+mn-cs"/>
                        </a:defRPr>
                      </a:pPr>
                      <a:t>[PERCENTAGE]</a:t>
                    </a:fld>
                    <a:endParaRPr lang="en-US"/>
                  </a:p>
                </c:rich>
              </c:tx>
              <c:spPr>
                <a:noFill/>
                <a:ln>
                  <a:noFill/>
                </a:ln>
                <a:effectLst/>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69CD-42A5-B1E5-93AFCF1CAEB0}"/>
                </c:ext>
              </c:extLst>
            </c:dLbl>
            <c:dLbl>
              <c:idx val="1"/>
              <c:layout>
                <c:manualLayout>
                  <c:x val="6.0928644797582553E-2"/>
                  <c:y val="1.0609652960046661E-2"/>
                </c:manualLayout>
              </c:layout>
              <c:tx>
                <c:rich>
                  <a:bodyPr/>
                  <a:lstStyle/>
                  <a:p>
                    <a:fld id="{91F16DD4-338F-4B8E-8483-8B7615A7252F}" type="PERCENTAGE">
                      <a:rPr lang="en-US">
                        <a:latin typeface="Calibri" panose="020F0502020204030204" pitchFamily="34" charset="0"/>
                        <a:cs typeface="Calibri" panose="020F0502020204030204" pitchFamily="34" charset="0"/>
                      </a:rPr>
                      <a:pPr/>
                      <a:t>[PERCENTAGE]</a:t>
                    </a:fld>
                    <a:endParaRPr lang="en-US"/>
                  </a:p>
                </c:rich>
              </c:tx>
              <c:dLblPos val="bestFit"/>
              <c:showLegendKey val="0"/>
              <c:showVal val="0"/>
              <c:showCatName val="0"/>
              <c:showSerName val="0"/>
              <c:showPercent val="1"/>
              <c:showBubbleSize val="0"/>
              <c:extLst>
                <c:ext xmlns:c15="http://schemas.microsoft.com/office/drawing/2012/chart" uri="{CE6537A1-D6FC-4f65-9D91-7224C49458BB}">
                  <c15:layout>
                    <c:manualLayout>
                      <c:w val="0.12084671216517753"/>
                      <c:h val="6.8518518518518506E-2"/>
                    </c:manualLayout>
                  </c15:layout>
                  <c15:dlblFieldTable/>
                  <c15:showDataLabelsRange val="0"/>
                </c:ext>
                <c:ext xmlns:c16="http://schemas.microsoft.com/office/drawing/2014/chart" uri="{C3380CC4-5D6E-409C-BE32-E72D297353CC}">
                  <c16:uniqueId val="{00000003-69CD-42A5-B1E5-93AFCF1CAEB0}"/>
                </c:ext>
              </c:extLst>
            </c:dLbl>
            <c:dLbl>
              <c:idx val="2"/>
              <c:delete val="1"/>
              <c:extLst>
                <c:ext xmlns:c15="http://schemas.microsoft.com/office/drawing/2012/chart" uri="{CE6537A1-D6FC-4f65-9D91-7224C49458BB}"/>
                <c:ext xmlns:c16="http://schemas.microsoft.com/office/drawing/2014/chart" uri="{C3380CC4-5D6E-409C-BE32-E72D297353CC}">
                  <c16:uniqueId val="{00000005-69CD-42A5-B1E5-93AFCF1CAEB0}"/>
                </c:ext>
              </c:extLst>
            </c:dLbl>
            <c:dLbl>
              <c:idx val="3"/>
              <c:layout>
                <c:manualLayout>
                  <c:x val="3.0217505563893084E-2"/>
                  <c:y val="1.0689413823272091E-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7-69CD-42A5-B1E5-93AFCF1CAEB0}"/>
                </c:ext>
              </c:extLst>
            </c:dLbl>
            <c:dLbl>
              <c:idx val="4"/>
              <c:layout>
                <c:manualLayout>
                  <c:x val="5.1147518119271235E-3"/>
                  <c:y val="1.9326334208223292E-3"/>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9-69CD-42A5-B1E5-93AFCF1CAEB0}"/>
                </c:ext>
              </c:extLst>
            </c:dLbl>
            <c:dLbl>
              <c:idx val="5"/>
              <c:layout>
                <c:manualLayout>
                  <c:x val="3.6514343512059036E-3"/>
                  <c:y val="-4.213181685622637E-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B-69CD-42A5-B1E5-93AFCF1CAEB0}"/>
                </c:ext>
              </c:extLst>
            </c:dLbl>
            <c:dLbl>
              <c:idx val="6"/>
              <c:layout>
                <c:manualLayout>
                  <c:x val="-3.8826499421675217E-3"/>
                  <c:y val="-8.226655001458158E-2"/>
                </c:manualLayout>
              </c:layout>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D-69CD-42A5-B1E5-93AFCF1CAEB0}"/>
                </c:ext>
              </c:extLst>
            </c:dLbl>
            <c:dLbl>
              <c:idx val="7"/>
              <c:layout>
                <c:manualLayout>
                  <c:x val="0.23098373115111448"/>
                  <c:y val="3.2652376786235053E-2"/>
                </c:manualLayout>
              </c:layout>
              <c:tx>
                <c:rich>
                  <a:bodyPr/>
                  <a:lstStyle/>
                  <a:p>
                    <a:r>
                      <a:rPr lang="en-US" dirty="0">
                        <a:solidFill>
                          <a:schemeClr val="bg1"/>
                        </a:solidFill>
                        <a:latin typeface="Calibri" panose="020F0502020204030204" pitchFamily="34" charset="0"/>
                        <a:cs typeface="Calibri" panose="020F0502020204030204" pitchFamily="34" charset="0"/>
                      </a:rPr>
                      <a:t>31%</a:t>
                    </a:r>
                  </a:p>
                </c:rich>
              </c:tx>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F-69CD-42A5-B1E5-93AFCF1CAEB0}"/>
                </c:ext>
              </c:extLst>
            </c:dLbl>
            <c:spPr>
              <a:noFill/>
              <a:ln>
                <a:noFill/>
              </a:ln>
              <a:effectLst/>
            </c:spPr>
            <c:txPr>
              <a:bodyPr/>
              <a:lstStyle/>
              <a:p>
                <a:pPr algn="l" rtl="0" fontAlgn="base">
                  <a:spcBef>
                    <a:spcPct val="0"/>
                  </a:spcBef>
                  <a:spcAft>
                    <a:spcPct val="0"/>
                  </a:spcAft>
                  <a:defRPr lang="en-US" sz="1200" b="1" kern="1200">
                    <a:solidFill>
                      <a:schemeClr val="tx2">
                        <a:lumMod val="50000"/>
                      </a:schemeClr>
                    </a:solidFill>
                    <a:latin typeface="Calibri" panose="020F0502020204030204" pitchFamily="34" charset="0"/>
                    <a:ea typeface="+mn-ea"/>
                    <a:cs typeface="+mn-cs"/>
                  </a:defRPr>
                </a:pPr>
                <a:endParaRPr lang="en-US"/>
              </a:p>
            </c:txPr>
            <c:dLblPos val="inEnd"/>
            <c:showLegendKey val="0"/>
            <c:showVal val="0"/>
            <c:showCatName val="0"/>
            <c:showSerName val="0"/>
            <c:showPercent val="1"/>
            <c:showBubbleSize val="0"/>
            <c:showLeaderLines val="0"/>
            <c:extLst>
              <c:ext xmlns:c15="http://schemas.microsoft.com/office/drawing/2012/chart" uri="{CE6537A1-D6FC-4f65-9D91-7224C49458BB}"/>
            </c:extLst>
          </c:dLbls>
          <c:cat>
            <c:strRef>
              <c:f>Sheet1!$A$10:$A$17</c:f>
              <c:strCache>
                <c:ptCount val="8"/>
                <c:pt idx="0">
                  <c:v>CA</c:v>
                </c:pt>
                <c:pt idx="1">
                  <c:v>FL</c:v>
                </c:pt>
                <c:pt idx="2">
                  <c:v>NY</c:v>
                </c:pt>
                <c:pt idx="3">
                  <c:v>GA</c:v>
                </c:pt>
                <c:pt idx="4">
                  <c:v>TX</c:v>
                </c:pt>
                <c:pt idx="5">
                  <c:v>IL</c:v>
                </c:pt>
                <c:pt idx="6">
                  <c:v>NV</c:v>
                </c:pt>
                <c:pt idx="7">
                  <c:v>Other</c:v>
                </c:pt>
              </c:strCache>
            </c:strRef>
          </c:cat>
          <c:val>
            <c:numRef>
              <c:f>Sheet1!$B$10:$B$17</c:f>
              <c:numCache>
                <c:formatCode>0%</c:formatCode>
                <c:ptCount val="8"/>
                <c:pt idx="0">
                  <c:v>0.56999999999999995</c:v>
                </c:pt>
                <c:pt idx="1">
                  <c:v>0.04</c:v>
                </c:pt>
                <c:pt idx="2">
                  <c:v>0</c:v>
                </c:pt>
                <c:pt idx="3">
                  <c:v>0.04</c:v>
                </c:pt>
                <c:pt idx="4">
                  <c:v>0.03</c:v>
                </c:pt>
                <c:pt idx="5">
                  <c:v>0.04</c:v>
                </c:pt>
                <c:pt idx="6">
                  <c:v>0.04</c:v>
                </c:pt>
                <c:pt idx="7">
                  <c:v>0.24</c:v>
                </c:pt>
              </c:numCache>
            </c:numRef>
          </c:val>
          <c:extLst>
            <c:ext xmlns:c16="http://schemas.microsoft.com/office/drawing/2014/chart" uri="{C3380CC4-5D6E-409C-BE32-E72D297353CC}">
              <c16:uniqueId val="{00000010-69CD-42A5-B1E5-93AFCF1CAEB0}"/>
            </c:ext>
          </c:extLst>
        </c:ser>
        <c:dLbls>
          <c:showLegendKey val="0"/>
          <c:showVal val="0"/>
          <c:showCatName val="0"/>
          <c:showSerName val="0"/>
          <c:showPercent val="0"/>
          <c:showBubbleSize val="0"/>
          <c:showLeaderLines val="0"/>
        </c:dLbls>
      </c:pie3DChart>
    </c:plotArea>
    <c:plotVisOnly val="1"/>
    <c:dispBlanksAs val="zero"/>
    <c:showDLblsOverMax val="0"/>
  </c:chart>
  <c:spPr>
    <a:ln>
      <a:noFill/>
    </a:ln>
    <a:effectLst/>
  </c:spPr>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view3D>
      <c:rotX val="20"/>
      <c:rotY val="0"/>
      <c:rAngAx val="0"/>
    </c:view3D>
    <c:floor>
      <c:thickness val="0"/>
    </c:floor>
    <c:sideWall>
      <c:thickness val="0"/>
    </c:sideWall>
    <c:backWall>
      <c:thickness val="0"/>
    </c:backWall>
    <c:plotArea>
      <c:layout>
        <c:manualLayout>
          <c:layoutTarget val="inner"/>
          <c:xMode val="edge"/>
          <c:yMode val="edge"/>
          <c:x val="6.7101953958725993E-2"/>
          <c:y val="0.23078799437586495"/>
          <c:w val="0.88801745941074239"/>
          <c:h val="0.7506014644154384"/>
        </c:manualLayout>
      </c:layout>
      <c:pie3DChart>
        <c:varyColors val="1"/>
        <c:ser>
          <c:idx val="0"/>
          <c:order val="0"/>
          <c:spPr>
            <a:ln>
              <a:noFill/>
            </a:ln>
            <a:effectLst/>
          </c:spPr>
          <c:dPt>
            <c:idx val="0"/>
            <c:bubble3D val="0"/>
            <c:spPr>
              <a:gradFill flip="none" rotWithShape="1">
                <a:gsLst>
                  <a:gs pos="0">
                    <a:schemeClr val="accent1">
                      <a:lumMod val="90000"/>
                      <a:lumOff val="10000"/>
                      <a:shade val="30000"/>
                      <a:satMod val="115000"/>
                    </a:schemeClr>
                  </a:gs>
                  <a:gs pos="50000">
                    <a:schemeClr val="accent1">
                      <a:lumMod val="90000"/>
                      <a:lumOff val="10000"/>
                      <a:shade val="67500"/>
                      <a:satMod val="115000"/>
                    </a:schemeClr>
                  </a:gs>
                  <a:gs pos="100000">
                    <a:schemeClr val="accent1">
                      <a:lumMod val="90000"/>
                      <a:lumOff val="10000"/>
                      <a:shade val="100000"/>
                      <a:satMod val="115000"/>
                    </a:schemeClr>
                  </a:gs>
                </a:gsLst>
                <a:lin ang="2700000" scaled="1"/>
                <a:tileRect/>
              </a:gradFill>
              <a:ln>
                <a:noFill/>
              </a:ln>
              <a:effectLst/>
            </c:spPr>
            <c:extLst>
              <c:ext xmlns:c16="http://schemas.microsoft.com/office/drawing/2014/chart" uri="{C3380CC4-5D6E-409C-BE32-E72D297353CC}">
                <c16:uniqueId val="{00000001-5632-4716-AB53-77D0198ACA97}"/>
              </c:ext>
            </c:extLst>
          </c:dPt>
          <c:dPt>
            <c:idx val="1"/>
            <c:bubble3D val="0"/>
            <c:spPr>
              <a:solidFill>
                <a:srgbClr val="1F497D">
                  <a:lumMod val="60000"/>
                  <a:lumOff val="40000"/>
                </a:srgbClr>
              </a:solidFill>
              <a:ln>
                <a:noFill/>
              </a:ln>
              <a:effectLst/>
            </c:spPr>
            <c:extLst>
              <c:ext xmlns:c16="http://schemas.microsoft.com/office/drawing/2014/chart" uri="{C3380CC4-5D6E-409C-BE32-E72D297353CC}">
                <c16:uniqueId val="{00000003-5632-4716-AB53-77D0198ACA97}"/>
              </c:ext>
            </c:extLst>
          </c:dPt>
          <c:dPt>
            <c:idx val="2"/>
            <c:bubble3D val="0"/>
            <c:spPr>
              <a:solidFill>
                <a:srgbClr val="F79646"/>
              </a:solidFill>
              <a:ln>
                <a:noFill/>
              </a:ln>
              <a:effectLst/>
            </c:spPr>
            <c:extLst>
              <c:ext xmlns:c16="http://schemas.microsoft.com/office/drawing/2014/chart" uri="{C3380CC4-5D6E-409C-BE32-E72D297353CC}">
                <c16:uniqueId val="{00000005-5632-4716-AB53-77D0198ACA97}"/>
              </c:ext>
            </c:extLst>
          </c:dPt>
          <c:dPt>
            <c:idx val="3"/>
            <c:bubble3D val="0"/>
            <c:spPr>
              <a:solidFill>
                <a:srgbClr val="D99694"/>
              </a:solidFill>
              <a:ln>
                <a:noFill/>
              </a:ln>
              <a:effectLst/>
            </c:spPr>
            <c:extLst>
              <c:ext xmlns:c16="http://schemas.microsoft.com/office/drawing/2014/chart" uri="{C3380CC4-5D6E-409C-BE32-E72D297353CC}">
                <c16:uniqueId val="{00000007-5632-4716-AB53-77D0198ACA97}"/>
              </c:ext>
            </c:extLst>
          </c:dPt>
          <c:dPt>
            <c:idx val="4"/>
            <c:bubble3D val="0"/>
            <c:spPr>
              <a:solidFill>
                <a:srgbClr val="953721"/>
              </a:solidFill>
              <a:ln>
                <a:noFill/>
              </a:ln>
              <a:effectLst/>
            </c:spPr>
            <c:extLst>
              <c:ext xmlns:c16="http://schemas.microsoft.com/office/drawing/2014/chart" uri="{C3380CC4-5D6E-409C-BE32-E72D297353CC}">
                <c16:uniqueId val="{00000009-5632-4716-AB53-77D0198ACA97}"/>
              </c:ext>
            </c:extLst>
          </c:dPt>
          <c:dPt>
            <c:idx val="5"/>
            <c:bubble3D val="0"/>
            <c:spPr>
              <a:solidFill>
                <a:srgbClr val="9BBB59">
                  <a:lumMod val="75000"/>
                </a:srgbClr>
              </a:solidFill>
              <a:ln>
                <a:noFill/>
              </a:ln>
              <a:effectLst/>
            </c:spPr>
            <c:extLst>
              <c:ext xmlns:c16="http://schemas.microsoft.com/office/drawing/2014/chart" uri="{C3380CC4-5D6E-409C-BE32-E72D297353CC}">
                <c16:uniqueId val="{0000000B-5632-4716-AB53-77D0198ACA97}"/>
              </c:ext>
            </c:extLst>
          </c:dPt>
          <c:dLbls>
            <c:dLbl>
              <c:idx val="0"/>
              <c:layout>
                <c:manualLayout>
                  <c:x val="-0.25855648635075829"/>
                  <c:y val="-8.0354789472531385E-2"/>
                </c:manualLayout>
              </c:layout>
              <c:tx>
                <c:rich>
                  <a:bodyPr/>
                  <a:lstStyle/>
                  <a:p>
                    <a:fld id="{B41EE225-4804-4B7D-A3E9-943F827B1015}" type="PERCENTAGE">
                      <a:rPr lang="en-US">
                        <a:latin typeface="Calibri" panose="020F0502020204030204" pitchFamily="34" charset="0"/>
                        <a:cs typeface="Calibri" panose="020F0502020204030204" pitchFamily="34" charset="0"/>
                      </a:rPr>
                      <a:pPr/>
                      <a:t>[PERCENTAGE]</a:t>
                    </a:fld>
                    <a:endParaRPr lang="en-US"/>
                  </a:p>
                </c:rich>
              </c:tx>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5632-4716-AB53-77D0198ACA97}"/>
                </c:ext>
              </c:extLst>
            </c:dLbl>
            <c:dLbl>
              <c:idx val="1"/>
              <c:layout>
                <c:manualLayout>
                  <c:x val="1.5177456754753458E-2"/>
                  <c:y val="1.1450645359526758E-3"/>
                </c:manualLayout>
              </c:layout>
              <c:tx>
                <c:rich>
                  <a:bodyPr/>
                  <a:lstStyle/>
                  <a:p>
                    <a:pPr>
                      <a:defRPr sz="1600" b="1">
                        <a:solidFill>
                          <a:schemeClr val="tx1"/>
                        </a:solidFill>
                      </a:defRPr>
                    </a:pPr>
                    <a:fld id="{B95F0C79-8121-4170-AE3F-04F8FEE0CED0}" type="PERCENTAGE">
                      <a:rPr lang="en-US" sz="1600">
                        <a:latin typeface="Calibri" panose="020F0502020204030204" pitchFamily="34" charset="0"/>
                        <a:cs typeface="Calibri" panose="020F0502020204030204" pitchFamily="34" charset="0"/>
                      </a:rPr>
                      <a:pPr>
                        <a:defRPr sz="1600" b="1">
                          <a:solidFill>
                            <a:schemeClr val="tx1"/>
                          </a:solidFill>
                        </a:defRPr>
                      </a:pPr>
                      <a:t>[PERCENTAGE]</a:t>
                    </a:fld>
                    <a:endParaRPr lang="en-US"/>
                  </a:p>
                </c:rich>
              </c:tx>
              <c:spPr>
                <a:noFill/>
                <a:ln>
                  <a:noFill/>
                </a:ln>
                <a:effectLst/>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5632-4716-AB53-77D0198ACA97}"/>
                </c:ext>
              </c:extLst>
            </c:dLbl>
            <c:dLbl>
              <c:idx val="2"/>
              <c:layout>
                <c:manualLayout>
                  <c:x val="3.7546499590428349E-2"/>
                  <c:y val="1.2746876708299323E-2"/>
                </c:manualLayout>
              </c:layout>
              <c:tx>
                <c:rich>
                  <a:bodyPr/>
                  <a:lstStyle/>
                  <a:p>
                    <a:pPr>
                      <a:defRPr sz="1600" b="1">
                        <a:solidFill>
                          <a:schemeClr val="tx1"/>
                        </a:solidFill>
                      </a:defRPr>
                    </a:pPr>
                    <a:fld id="{13A14821-114F-4426-BFB0-7AC791376627}" type="PERCENTAGE">
                      <a:rPr lang="en-US" sz="1600">
                        <a:latin typeface="Calibri" panose="020F0502020204030204" pitchFamily="34" charset="0"/>
                        <a:cs typeface="Calibri" panose="020F0502020204030204" pitchFamily="34" charset="0"/>
                      </a:rPr>
                      <a:pPr>
                        <a:defRPr sz="1600" b="1">
                          <a:solidFill>
                            <a:schemeClr val="tx1"/>
                          </a:solidFill>
                        </a:defRPr>
                      </a:pPr>
                      <a:t>[PERCENTAGE]</a:t>
                    </a:fld>
                    <a:endParaRPr lang="en-US"/>
                  </a:p>
                </c:rich>
              </c:tx>
              <c:spPr>
                <a:noFill/>
                <a:ln>
                  <a:noFill/>
                </a:ln>
                <a:effectLst/>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5632-4716-AB53-77D0198ACA97}"/>
                </c:ext>
              </c:extLst>
            </c:dLbl>
            <c:dLbl>
              <c:idx val="3"/>
              <c:layout>
                <c:manualLayout>
                  <c:x val="2.5423560684848759E-2"/>
                  <c:y val="6.3254164128163457E-3"/>
                </c:manualLayout>
              </c:layout>
              <c:tx>
                <c:rich>
                  <a:bodyPr/>
                  <a:lstStyle/>
                  <a:p>
                    <a:pPr>
                      <a:defRPr sz="1600" b="1">
                        <a:solidFill>
                          <a:schemeClr val="tx1"/>
                        </a:solidFill>
                      </a:defRPr>
                    </a:pPr>
                    <a:fld id="{7E9948C9-15E5-49EA-8FB7-FF689ED10293}" type="PERCENTAGE">
                      <a:rPr lang="en-US" sz="1600">
                        <a:latin typeface="Calibri" panose="020F0502020204030204" pitchFamily="34" charset="0"/>
                        <a:cs typeface="Calibri" panose="020F0502020204030204" pitchFamily="34" charset="0"/>
                      </a:rPr>
                      <a:pPr>
                        <a:defRPr sz="1600" b="1">
                          <a:solidFill>
                            <a:schemeClr val="tx1"/>
                          </a:solidFill>
                        </a:defRPr>
                      </a:pPr>
                      <a:t>[PERCENTAGE]</a:t>
                    </a:fld>
                    <a:endParaRPr lang="en-US"/>
                  </a:p>
                </c:rich>
              </c:tx>
              <c:spPr>
                <a:noFill/>
                <a:ln>
                  <a:noFill/>
                </a:ln>
                <a:effectLst/>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5632-4716-AB53-77D0198ACA97}"/>
                </c:ext>
              </c:extLst>
            </c:dLbl>
            <c:dLbl>
              <c:idx val="4"/>
              <c:layout>
                <c:manualLayout>
                  <c:x val="1.1498949619967235E-2"/>
                  <c:y val="1.2366703938368423E-2"/>
                </c:manualLayout>
              </c:layout>
              <c:tx>
                <c:rich>
                  <a:bodyPr/>
                  <a:lstStyle/>
                  <a:p>
                    <a:pPr>
                      <a:defRPr sz="1600" b="1">
                        <a:solidFill>
                          <a:schemeClr val="tx1"/>
                        </a:solidFill>
                      </a:defRPr>
                    </a:pPr>
                    <a:fld id="{84C11395-1A7B-43AA-AE26-CBF1520B5283}" type="PERCENTAGE">
                      <a:rPr lang="en-US" sz="1600">
                        <a:latin typeface="Calibri" panose="020F0502020204030204" pitchFamily="34" charset="0"/>
                        <a:cs typeface="Calibri" panose="020F0502020204030204" pitchFamily="34" charset="0"/>
                      </a:rPr>
                      <a:pPr>
                        <a:defRPr sz="1600" b="1">
                          <a:solidFill>
                            <a:schemeClr val="tx1"/>
                          </a:solidFill>
                        </a:defRPr>
                      </a:pPr>
                      <a:t>[PERCENTAGE]</a:t>
                    </a:fld>
                    <a:endParaRPr lang="en-US"/>
                  </a:p>
                </c:rich>
              </c:tx>
              <c:spPr>
                <a:noFill/>
                <a:ln>
                  <a:noFill/>
                </a:ln>
                <a:effectLst/>
              </c:spPr>
              <c:dLblPos val="bestFit"/>
              <c:showLegendKey val="0"/>
              <c:showVal val="0"/>
              <c:showCatName val="0"/>
              <c:showSerName val="0"/>
              <c:showPercent val="1"/>
              <c:showBubbleSize val="0"/>
              <c:extLst>
                <c:ext xmlns:c15="http://schemas.microsoft.com/office/drawing/2012/chart" uri="{CE6537A1-D6FC-4f65-9D91-7224C49458BB}">
                  <c15:layout>
                    <c:manualLayout>
                      <c:w val="8.1504752971762087E-2"/>
                      <c:h val="6.4174626529347481E-2"/>
                    </c:manualLayout>
                  </c15:layout>
                  <c15:dlblFieldTable/>
                  <c15:showDataLabelsRange val="0"/>
                </c:ext>
                <c:ext xmlns:c16="http://schemas.microsoft.com/office/drawing/2014/chart" uri="{C3380CC4-5D6E-409C-BE32-E72D297353CC}">
                  <c16:uniqueId val="{00000009-5632-4716-AB53-77D0198ACA97}"/>
                </c:ext>
              </c:extLst>
            </c:dLbl>
            <c:dLbl>
              <c:idx val="5"/>
              <c:layout>
                <c:manualLayout>
                  <c:x val="0.15230735730305606"/>
                  <c:y val="3.5861197091916347E-2"/>
                </c:manualLayout>
              </c:layout>
              <c:tx>
                <c:rich>
                  <a:bodyPr/>
                  <a:lstStyle/>
                  <a:p>
                    <a:fld id="{A65D48C8-BDC7-4EE2-9A9E-A9CE67A38F7F}" type="PERCENTAGE">
                      <a:rPr lang="en-US">
                        <a:latin typeface="Calibri" panose="020F0502020204030204" pitchFamily="34" charset="0"/>
                        <a:cs typeface="Calibri" panose="020F0502020204030204" pitchFamily="34" charset="0"/>
                      </a:rPr>
                      <a:pPr/>
                      <a:t>[PERCENTAGE]</a:t>
                    </a:fld>
                    <a:endParaRPr lang="en-US"/>
                  </a:p>
                </c:rich>
              </c:tx>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B-5632-4716-AB53-77D0198ACA97}"/>
                </c:ext>
              </c:extLst>
            </c:dLbl>
            <c:spPr>
              <a:noFill/>
              <a:ln>
                <a:noFill/>
              </a:ln>
              <a:effectLst/>
            </c:spPr>
            <c:txPr>
              <a:bodyPr/>
              <a:lstStyle/>
              <a:p>
                <a:pPr>
                  <a:defRPr sz="1600" b="1">
                    <a:solidFill>
                      <a:schemeClr val="bg1"/>
                    </a:solidFill>
                  </a:defRPr>
                </a:pPr>
                <a:endParaRPr lang="en-US"/>
              </a:p>
            </c:txPr>
            <c:dLblPos val="inEnd"/>
            <c:showLegendKey val="0"/>
            <c:showVal val="0"/>
            <c:showCatName val="0"/>
            <c:showSerName val="0"/>
            <c:showPercent val="1"/>
            <c:showBubbleSize val="0"/>
            <c:showLeaderLines val="0"/>
            <c:extLst>
              <c:ext xmlns:c15="http://schemas.microsoft.com/office/drawing/2012/chart" uri="{CE6537A1-D6FC-4f65-9D91-7224C49458BB}"/>
            </c:extLst>
          </c:dLbls>
          <c:cat>
            <c:strRef>
              <c:f>Sheet1!$A$2:$A$7</c:f>
              <c:strCache>
                <c:ptCount val="6"/>
                <c:pt idx="0">
                  <c:v>CA</c:v>
                </c:pt>
                <c:pt idx="1">
                  <c:v>FL</c:v>
                </c:pt>
                <c:pt idx="2">
                  <c:v>NY</c:v>
                </c:pt>
                <c:pt idx="3">
                  <c:v>IL</c:v>
                </c:pt>
                <c:pt idx="4">
                  <c:v>GA</c:v>
                </c:pt>
                <c:pt idx="5">
                  <c:v>Other</c:v>
                </c:pt>
              </c:strCache>
            </c:strRef>
          </c:cat>
          <c:val>
            <c:numRef>
              <c:f>Sheet1!$B$2:$B$7</c:f>
              <c:numCache>
                <c:formatCode>0%</c:formatCode>
                <c:ptCount val="6"/>
                <c:pt idx="0">
                  <c:v>0.5</c:v>
                </c:pt>
                <c:pt idx="1">
                  <c:v>0.05</c:v>
                </c:pt>
                <c:pt idx="2">
                  <c:v>0.05</c:v>
                </c:pt>
                <c:pt idx="3">
                  <c:v>0.04</c:v>
                </c:pt>
                <c:pt idx="4">
                  <c:v>0.03</c:v>
                </c:pt>
                <c:pt idx="5">
                  <c:v>0.33</c:v>
                </c:pt>
              </c:numCache>
            </c:numRef>
          </c:val>
          <c:extLst>
            <c:ext xmlns:c16="http://schemas.microsoft.com/office/drawing/2014/chart" uri="{C3380CC4-5D6E-409C-BE32-E72D297353CC}">
              <c16:uniqueId val="{0000000C-5632-4716-AB53-77D0198ACA97}"/>
            </c:ext>
          </c:extLst>
        </c:ser>
        <c:dLbls>
          <c:showLegendKey val="0"/>
          <c:showVal val="0"/>
          <c:showCatName val="0"/>
          <c:showSerName val="0"/>
          <c:showPercent val="0"/>
          <c:showBubbleSize val="0"/>
          <c:showLeaderLines val="0"/>
        </c:dLbls>
      </c:pie3DChart>
    </c:plotArea>
    <c:plotVisOnly val="1"/>
    <c:dispBlanksAs val="zero"/>
    <c:showDLblsOverMax val="0"/>
  </c:chart>
  <c:spPr>
    <a:ln>
      <a:noFill/>
    </a:ln>
    <a:effectLst/>
  </c:spPr>
  <c:txPr>
    <a:bodyPr/>
    <a:lstStyle/>
    <a:p>
      <a:pPr>
        <a:defRPr sz="1800"/>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view3D>
      <c:rotX val="20"/>
      <c:rotY val="0"/>
      <c:rAngAx val="0"/>
    </c:view3D>
    <c:floor>
      <c:thickness val="0"/>
    </c:floor>
    <c:sideWall>
      <c:thickness val="0"/>
    </c:sideWall>
    <c:backWall>
      <c:thickness val="0"/>
    </c:backWall>
    <c:plotArea>
      <c:layout>
        <c:manualLayout>
          <c:layoutTarget val="inner"/>
          <c:xMode val="edge"/>
          <c:yMode val="edge"/>
          <c:x val="0.11350170439329629"/>
          <c:y val="0"/>
          <c:w val="0.88450738360838654"/>
          <c:h val="0.7459816272965879"/>
        </c:manualLayout>
      </c:layout>
      <c:pie3DChart>
        <c:varyColors val="1"/>
        <c:ser>
          <c:idx val="0"/>
          <c:order val="0"/>
          <c:spPr>
            <a:ln>
              <a:noFill/>
            </a:ln>
            <a:effectLst/>
          </c:spPr>
          <c:dPt>
            <c:idx val="0"/>
            <c:bubble3D val="0"/>
            <c:spPr>
              <a:gradFill flip="none" rotWithShape="1">
                <a:gsLst>
                  <a:gs pos="0">
                    <a:schemeClr val="accent1">
                      <a:lumMod val="90000"/>
                      <a:lumOff val="10000"/>
                      <a:shade val="30000"/>
                      <a:satMod val="115000"/>
                    </a:schemeClr>
                  </a:gs>
                  <a:gs pos="50000">
                    <a:schemeClr val="accent1">
                      <a:lumMod val="90000"/>
                      <a:lumOff val="10000"/>
                      <a:shade val="67500"/>
                      <a:satMod val="115000"/>
                    </a:schemeClr>
                  </a:gs>
                  <a:gs pos="100000">
                    <a:schemeClr val="accent1">
                      <a:lumMod val="90000"/>
                      <a:lumOff val="10000"/>
                      <a:shade val="100000"/>
                      <a:satMod val="115000"/>
                    </a:schemeClr>
                  </a:gs>
                </a:gsLst>
                <a:lin ang="2700000" scaled="1"/>
                <a:tileRect/>
              </a:gradFill>
              <a:ln>
                <a:noFill/>
              </a:ln>
              <a:effectLst/>
            </c:spPr>
            <c:extLst>
              <c:ext xmlns:c16="http://schemas.microsoft.com/office/drawing/2014/chart" uri="{C3380CC4-5D6E-409C-BE32-E72D297353CC}">
                <c16:uniqueId val="{00000001-E8D5-4279-B833-69D8459FABA4}"/>
              </c:ext>
            </c:extLst>
          </c:dPt>
          <c:dPt>
            <c:idx val="1"/>
            <c:bubble3D val="0"/>
            <c:spPr>
              <a:solidFill>
                <a:srgbClr val="1F497D">
                  <a:lumMod val="60000"/>
                  <a:lumOff val="40000"/>
                </a:srgbClr>
              </a:solidFill>
              <a:ln>
                <a:noFill/>
              </a:ln>
              <a:effectLst/>
            </c:spPr>
            <c:extLst>
              <c:ext xmlns:c16="http://schemas.microsoft.com/office/drawing/2014/chart" uri="{C3380CC4-5D6E-409C-BE32-E72D297353CC}">
                <c16:uniqueId val="{00000003-E8D5-4279-B833-69D8459FABA4}"/>
              </c:ext>
            </c:extLst>
          </c:dPt>
          <c:dPt>
            <c:idx val="2"/>
            <c:bubble3D val="0"/>
            <c:spPr>
              <a:solidFill>
                <a:srgbClr val="C0504D">
                  <a:lumMod val="75000"/>
                </a:srgbClr>
              </a:solidFill>
              <a:ln>
                <a:noFill/>
              </a:ln>
              <a:effectLst/>
            </c:spPr>
            <c:extLst>
              <c:ext xmlns:c16="http://schemas.microsoft.com/office/drawing/2014/chart" uri="{C3380CC4-5D6E-409C-BE32-E72D297353CC}">
                <c16:uniqueId val="{00000005-E8D5-4279-B833-69D8459FABA4}"/>
              </c:ext>
            </c:extLst>
          </c:dPt>
          <c:dPt>
            <c:idx val="3"/>
            <c:bubble3D val="0"/>
            <c:spPr>
              <a:solidFill>
                <a:srgbClr val="C0504D">
                  <a:lumMod val="60000"/>
                  <a:lumOff val="40000"/>
                </a:srgbClr>
              </a:solidFill>
              <a:ln>
                <a:noFill/>
              </a:ln>
              <a:effectLst/>
            </c:spPr>
            <c:extLst>
              <c:ext xmlns:c16="http://schemas.microsoft.com/office/drawing/2014/chart" uri="{C3380CC4-5D6E-409C-BE32-E72D297353CC}">
                <c16:uniqueId val="{00000007-E8D5-4279-B833-69D8459FABA4}"/>
              </c:ext>
            </c:extLst>
          </c:dPt>
          <c:dPt>
            <c:idx val="4"/>
            <c:bubble3D val="0"/>
            <c:spPr>
              <a:solidFill>
                <a:srgbClr val="953721"/>
              </a:solidFill>
              <a:ln>
                <a:noFill/>
              </a:ln>
              <a:effectLst/>
            </c:spPr>
            <c:extLst>
              <c:ext xmlns:c16="http://schemas.microsoft.com/office/drawing/2014/chart" uri="{C3380CC4-5D6E-409C-BE32-E72D297353CC}">
                <c16:uniqueId val="{00000009-E8D5-4279-B833-69D8459FABA4}"/>
              </c:ext>
            </c:extLst>
          </c:dPt>
          <c:dPt>
            <c:idx val="5"/>
            <c:bubble3D val="0"/>
            <c:spPr>
              <a:solidFill>
                <a:srgbClr val="77933C"/>
              </a:solidFill>
              <a:ln>
                <a:noFill/>
              </a:ln>
              <a:effectLst/>
            </c:spPr>
            <c:extLst>
              <c:ext xmlns:c16="http://schemas.microsoft.com/office/drawing/2014/chart" uri="{C3380CC4-5D6E-409C-BE32-E72D297353CC}">
                <c16:uniqueId val="{0000000B-E8D5-4279-B833-69D8459FABA4}"/>
              </c:ext>
            </c:extLst>
          </c:dPt>
          <c:dLbls>
            <c:dLbl>
              <c:idx val="0"/>
              <c:layout>
                <c:manualLayout>
                  <c:x val="-0.25855648635075829"/>
                  <c:y val="-8.0354789472531385E-2"/>
                </c:manualLayout>
              </c:layout>
              <c:tx>
                <c:rich>
                  <a:bodyPr/>
                  <a:lstStyle/>
                  <a:p>
                    <a:pPr algn="l" rtl="0" fontAlgn="base">
                      <a:spcBef>
                        <a:spcPct val="0"/>
                      </a:spcBef>
                      <a:spcAft>
                        <a:spcPct val="0"/>
                      </a:spcAft>
                      <a:defRPr lang="en-US" sz="1200" b="1" kern="1200">
                        <a:solidFill>
                          <a:schemeClr val="bg1"/>
                        </a:solidFill>
                        <a:latin typeface="Calibri" panose="020F0502020204030204" pitchFamily="34" charset="0"/>
                        <a:ea typeface="+mn-ea"/>
                        <a:cs typeface="+mn-cs"/>
                      </a:defRPr>
                    </a:pPr>
                    <a:fld id="{9C3DFF11-20AE-4258-B35A-7B998B727CCA}" type="PERCENTAGE">
                      <a:rPr lang="en-US" sz="1200">
                        <a:latin typeface="Calibri" panose="020F0502020204030204" pitchFamily="34" charset="0"/>
                        <a:cs typeface="Calibri" panose="020F0502020204030204" pitchFamily="34" charset="0"/>
                      </a:rPr>
                      <a:pPr algn="l" rtl="0" fontAlgn="base">
                        <a:spcBef>
                          <a:spcPct val="0"/>
                        </a:spcBef>
                        <a:spcAft>
                          <a:spcPct val="0"/>
                        </a:spcAft>
                        <a:defRPr lang="en-US" sz="1200" b="1" kern="1200">
                          <a:solidFill>
                            <a:schemeClr val="bg1"/>
                          </a:solidFill>
                          <a:latin typeface="Calibri" panose="020F0502020204030204" pitchFamily="34" charset="0"/>
                          <a:ea typeface="+mn-ea"/>
                          <a:cs typeface="+mn-cs"/>
                        </a:defRPr>
                      </a:pPr>
                      <a:t>[PERCENTAGE]</a:t>
                    </a:fld>
                    <a:endParaRPr lang="en-US"/>
                  </a:p>
                </c:rich>
              </c:tx>
              <c:spPr>
                <a:noFill/>
                <a:ln>
                  <a:noFill/>
                </a:ln>
                <a:effectLst/>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E8D5-4279-B833-69D8459FABA4}"/>
                </c:ext>
              </c:extLst>
            </c:dLbl>
            <c:dLbl>
              <c:idx val="1"/>
              <c:layout>
                <c:manualLayout>
                  <c:x val="6.0928644797582553E-2"/>
                  <c:y val="1.0609652960046661E-2"/>
                </c:manualLayout>
              </c:layout>
              <c:tx>
                <c:rich>
                  <a:bodyPr/>
                  <a:lstStyle/>
                  <a:p>
                    <a:fld id="{91F16DD4-338F-4B8E-8483-8B7615A7252F}" type="PERCENTAGE">
                      <a:rPr lang="en-US">
                        <a:latin typeface="Calibri" panose="020F0502020204030204" pitchFamily="34" charset="0"/>
                        <a:cs typeface="Calibri" panose="020F0502020204030204" pitchFamily="34" charset="0"/>
                      </a:rPr>
                      <a:pPr/>
                      <a:t>[PERCENTAGE]</a:t>
                    </a:fld>
                    <a:endParaRPr lang="en-US"/>
                  </a:p>
                </c:rich>
              </c:tx>
              <c:dLblPos val="bestFit"/>
              <c:showLegendKey val="0"/>
              <c:showVal val="0"/>
              <c:showCatName val="0"/>
              <c:showSerName val="0"/>
              <c:showPercent val="1"/>
              <c:showBubbleSize val="0"/>
              <c:extLst>
                <c:ext xmlns:c15="http://schemas.microsoft.com/office/drawing/2012/chart" uri="{CE6537A1-D6FC-4f65-9D91-7224C49458BB}">
                  <c15:layout>
                    <c:manualLayout>
                      <c:w val="0.12084671216517753"/>
                      <c:h val="6.8518518518518506E-2"/>
                    </c:manualLayout>
                  </c15:layout>
                  <c15:dlblFieldTable/>
                  <c15:showDataLabelsRange val="0"/>
                </c:ext>
                <c:ext xmlns:c16="http://schemas.microsoft.com/office/drawing/2014/chart" uri="{C3380CC4-5D6E-409C-BE32-E72D297353CC}">
                  <c16:uniqueId val="{00000003-E8D5-4279-B833-69D8459FABA4}"/>
                </c:ext>
              </c:extLst>
            </c:dLbl>
            <c:dLbl>
              <c:idx val="2"/>
              <c:delete val="1"/>
              <c:extLst>
                <c:ext xmlns:c15="http://schemas.microsoft.com/office/drawing/2012/chart" uri="{CE6537A1-D6FC-4f65-9D91-7224C49458BB}"/>
                <c:ext xmlns:c16="http://schemas.microsoft.com/office/drawing/2014/chart" uri="{C3380CC4-5D6E-409C-BE32-E72D297353CC}">
                  <c16:uniqueId val="{00000005-E8D5-4279-B833-69D8459FABA4}"/>
                </c:ext>
              </c:extLst>
            </c:dLbl>
            <c:dLbl>
              <c:idx val="3"/>
              <c:layout>
                <c:manualLayout>
                  <c:x val="3.1416454147433236E-2"/>
                  <c:y val="1.4970253718285214E-2"/>
                </c:manualLayout>
              </c:layout>
              <c:tx>
                <c:rich>
                  <a:bodyPr/>
                  <a:lstStyle/>
                  <a:p>
                    <a:fld id="{617C06A5-237C-4036-8DC7-D79A3814AFFD}" type="PERCENTAGE">
                      <a:rPr lang="en-US">
                        <a:latin typeface="Calibri" panose="020F0502020204030204" pitchFamily="34" charset="0"/>
                        <a:cs typeface="Calibri" panose="020F0502020204030204" pitchFamily="34" charset="0"/>
                      </a:rPr>
                      <a:pPr/>
                      <a:t>[PERCENTAGE]</a:t>
                    </a:fld>
                    <a:endParaRPr lang="en-US"/>
                  </a:p>
                </c:rich>
              </c:tx>
              <c:showLegendKey val="0"/>
              <c:showVal val="0"/>
              <c:showCatName val="0"/>
              <c:showSerName val="0"/>
              <c:showPercent val="1"/>
              <c:showBubbleSize val="0"/>
              <c:extLst>
                <c:ext xmlns:c15="http://schemas.microsoft.com/office/drawing/2012/chart" uri="{CE6537A1-D6FC-4f65-9D91-7224C49458BB}">
                  <c15:layout>
                    <c:manualLayout>
                      <c:w val="0.11561551219397874"/>
                      <c:h val="8.7037037037037038E-2"/>
                    </c:manualLayout>
                  </c15:layout>
                  <c15:dlblFieldTable/>
                  <c15:showDataLabelsRange val="0"/>
                </c:ext>
                <c:ext xmlns:c16="http://schemas.microsoft.com/office/drawing/2014/chart" uri="{C3380CC4-5D6E-409C-BE32-E72D297353CC}">
                  <c16:uniqueId val="{00000007-E8D5-4279-B833-69D8459FABA4}"/>
                </c:ext>
              </c:extLst>
            </c:dLbl>
            <c:dLbl>
              <c:idx val="4"/>
              <c:layout>
                <c:manualLayout>
                  <c:x val="5.9415833380728781E-3"/>
                  <c:y val="-3.0310586176727911E-2"/>
                </c:manualLayout>
              </c:layout>
              <c:spPr>
                <a:noFill/>
                <a:ln>
                  <a:noFill/>
                </a:ln>
                <a:effectLst/>
              </c:spPr>
              <c:txPr>
                <a:bodyPr/>
                <a:lstStyle/>
                <a:p>
                  <a:pPr algn="l" rtl="0" fontAlgn="base">
                    <a:spcBef>
                      <a:spcPct val="0"/>
                    </a:spcBef>
                    <a:spcAft>
                      <a:spcPct val="0"/>
                    </a:spcAft>
                    <a:defRPr lang="en-US" sz="1200" b="1" kern="1200">
                      <a:solidFill>
                        <a:schemeClr val="tx1"/>
                      </a:solidFill>
                      <a:latin typeface="Calibri" panose="020F0502020204030204" pitchFamily="34" charset="0"/>
                      <a:ea typeface="+mn-ea"/>
                      <a:cs typeface="+mn-cs"/>
                    </a:defRPr>
                  </a:pPr>
                  <a:endParaRPr lang="en-US"/>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9-E8D5-4279-B833-69D8459FABA4}"/>
                </c:ext>
              </c:extLst>
            </c:dLbl>
            <c:dLbl>
              <c:idx val="5"/>
              <c:layout>
                <c:manualLayout>
                  <c:x val="0.14965107595274968"/>
                  <c:y val="4.1526100904053627E-2"/>
                </c:manualLayout>
              </c:layout>
              <c:spPr>
                <a:noFill/>
                <a:ln>
                  <a:noFill/>
                </a:ln>
                <a:effectLst/>
              </c:spPr>
              <c:txPr>
                <a:bodyPr/>
                <a:lstStyle/>
                <a:p>
                  <a:pPr algn="l" rtl="0" fontAlgn="base">
                    <a:spcBef>
                      <a:spcPct val="0"/>
                    </a:spcBef>
                    <a:spcAft>
                      <a:spcPct val="0"/>
                    </a:spcAft>
                    <a:defRPr lang="en-US" sz="1200" b="1" kern="1200">
                      <a:solidFill>
                        <a:schemeClr val="bg1"/>
                      </a:solidFill>
                      <a:latin typeface="Calibri" panose="020F0502020204030204" pitchFamily="34" charset="0"/>
                      <a:ea typeface="+mn-ea"/>
                      <a:cs typeface="+mn-cs"/>
                    </a:defRPr>
                  </a:pPr>
                  <a:endParaRPr lang="en-US"/>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B-E8D5-4279-B833-69D8459FABA4}"/>
                </c:ext>
              </c:extLst>
            </c:dLbl>
            <c:spPr>
              <a:noFill/>
              <a:ln>
                <a:noFill/>
              </a:ln>
              <a:effectLst/>
            </c:spPr>
            <c:txPr>
              <a:bodyPr/>
              <a:lstStyle/>
              <a:p>
                <a:pPr algn="l" rtl="0" fontAlgn="base">
                  <a:spcBef>
                    <a:spcPct val="0"/>
                  </a:spcBef>
                  <a:spcAft>
                    <a:spcPct val="0"/>
                  </a:spcAft>
                  <a:defRPr lang="en-US" sz="1200" b="1" kern="1200">
                    <a:solidFill>
                      <a:schemeClr val="tx2">
                        <a:lumMod val="50000"/>
                      </a:schemeClr>
                    </a:solidFill>
                    <a:latin typeface="Calibri" panose="020F0502020204030204" pitchFamily="34" charset="0"/>
                    <a:ea typeface="+mn-ea"/>
                    <a:cs typeface="+mn-cs"/>
                  </a:defRPr>
                </a:pPr>
                <a:endParaRPr lang="en-US"/>
              </a:p>
            </c:txPr>
            <c:dLblPos val="inEnd"/>
            <c:showLegendKey val="0"/>
            <c:showVal val="0"/>
            <c:showCatName val="0"/>
            <c:showSerName val="0"/>
            <c:showPercent val="1"/>
            <c:showBubbleSize val="0"/>
            <c:showLeaderLines val="0"/>
            <c:extLst>
              <c:ext xmlns:c15="http://schemas.microsoft.com/office/drawing/2012/chart" uri="{CE6537A1-D6FC-4f65-9D91-7224C49458BB}"/>
            </c:extLst>
          </c:dLbls>
          <c:cat>
            <c:strRef>
              <c:f>Sheet1!$A$10:$A$15</c:f>
              <c:strCache>
                <c:ptCount val="6"/>
                <c:pt idx="0">
                  <c:v>CA</c:v>
                </c:pt>
                <c:pt idx="1">
                  <c:v>FL</c:v>
                </c:pt>
                <c:pt idx="2">
                  <c:v>NY</c:v>
                </c:pt>
                <c:pt idx="3">
                  <c:v>IL</c:v>
                </c:pt>
                <c:pt idx="4">
                  <c:v>GA</c:v>
                </c:pt>
                <c:pt idx="5">
                  <c:v>Other</c:v>
                </c:pt>
              </c:strCache>
            </c:strRef>
          </c:cat>
          <c:val>
            <c:numRef>
              <c:f>Sheet1!$B$10:$B$15</c:f>
              <c:numCache>
                <c:formatCode>0%</c:formatCode>
                <c:ptCount val="6"/>
                <c:pt idx="0">
                  <c:v>0.6</c:v>
                </c:pt>
                <c:pt idx="1">
                  <c:v>0.03</c:v>
                </c:pt>
                <c:pt idx="2" formatCode="_(* #,##0.0_);_(* \(#,##0.0\);_(* &quot;-&quot;??_);_(@_)">
                  <c:v>0</c:v>
                </c:pt>
                <c:pt idx="3">
                  <c:v>0.05</c:v>
                </c:pt>
                <c:pt idx="4">
                  <c:v>0.04</c:v>
                </c:pt>
                <c:pt idx="5">
                  <c:v>0.28000000000000003</c:v>
                </c:pt>
              </c:numCache>
            </c:numRef>
          </c:val>
          <c:extLst>
            <c:ext xmlns:c16="http://schemas.microsoft.com/office/drawing/2014/chart" uri="{C3380CC4-5D6E-409C-BE32-E72D297353CC}">
              <c16:uniqueId val="{0000000C-E8D5-4279-B833-69D8459FABA4}"/>
            </c:ext>
          </c:extLst>
        </c:ser>
        <c:dLbls>
          <c:showLegendKey val="0"/>
          <c:showVal val="0"/>
          <c:showCatName val="0"/>
          <c:showSerName val="0"/>
          <c:showPercent val="0"/>
          <c:showBubbleSize val="0"/>
          <c:showLeaderLines val="0"/>
        </c:dLbls>
      </c:pie3DChart>
    </c:plotArea>
    <c:plotVisOnly val="1"/>
    <c:dispBlanksAs val="zero"/>
    <c:showDLblsOverMax val="0"/>
  </c:chart>
  <c:spPr>
    <a:ln>
      <a:noFill/>
    </a:ln>
    <a:effectLst/>
  </c:spPr>
  <c:txPr>
    <a:bodyPr/>
    <a:lstStyle/>
    <a:p>
      <a:pPr>
        <a:defRPr sz="1800"/>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5070959996973922E-2"/>
          <c:y val="2.6145907897876512E-2"/>
          <c:w val="0.82883354873482973"/>
          <c:h val="0.77081394655213564"/>
        </c:manualLayout>
      </c:layout>
      <c:barChart>
        <c:barDir val="col"/>
        <c:grouping val="clustered"/>
        <c:varyColors val="0"/>
        <c:ser>
          <c:idx val="0"/>
          <c:order val="0"/>
          <c:tx>
            <c:strRef>
              <c:f>Sheet1!$A$18</c:f>
              <c:strCache>
                <c:ptCount val="1"/>
                <c:pt idx="0">
                  <c:v>Submissions</c:v>
                </c:pt>
              </c:strCache>
            </c:strRef>
          </c:tx>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dLbls>
            <c:spPr>
              <a:noFill/>
              <a:ln>
                <a:noFill/>
              </a:ln>
              <a:effectLst/>
            </c:spPr>
            <c:txPr>
              <a:bodyPr rot="0" spcFirstLastPara="1" vertOverflow="ellipsis" vert="horz" wrap="square" anchor="ctr" anchorCtr="1"/>
              <a:lstStyle/>
              <a:p>
                <a:pPr>
                  <a:defRPr sz="800" b="1" i="0" u="none" strike="noStrike" kern="1200" baseline="0">
                    <a:solidFill>
                      <a:schemeClr val="accent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Sheet1!$E$16:$H$16</c:f>
              <c:numCache>
                <c:formatCode>General</c:formatCode>
                <c:ptCount val="4"/>
                <c:pt idx="0">
                  <c:v>2016</c:v>
                </c:pt>
                <c:pt idx="1">
                  <c:v>2017</c:v>
                </c:pt>
                <c:pt idx="2">
                  <c:v>2018</c:v>
                </c:pt>
                <c:pt idx="3">
                  <c:v>2019</c:v>
                </c:pt>
              </c:numCache>
            </c:numRef>
          </c:cat>
          <c:val>
            <c:numRef>
              <c:f>Sheet1!$E$18:$H$18</c:f>
              <c:numCache>
                <c:formatCode>0%</c:formatCode>
                <c:ptCount val="4"/>
                <c:pt idx="0">
                  <c:v>8.2568807339449546E-2</c:v>
                </c:pt>
                <c:pt idx="1">
                  <c:v>0.11009174311926606</c:v>
                </c:pt>
                <c:pt idx="2">
                  <c:v>0.51376146788990829</c:v>
                </c:pt>
                <c:pt idx="3">
                  <c:v>0.8165137614678899</c:v>
                </c:pt>
              </c:numCache>
            </c:numRef>
          </c:val>
          <c:extLst>
            <c:ext xmlns:c16="http://schemas.microsoft.com/office/drawing/2014/chart" uri="{C3380CC4-5D6E-409C-BE32-E72D297353CC}">
              <c16:uniqueId val="{00000001-557C-4EAC-BC57-FDD6D31AF59D}"/>
            </c:ext>
          </c:extLst>
        </c:ser>
        <c:ser>
          <c:idx val="2"/>
          <c:order val="1"/>
          <c:tx>
            <c:strRef>
              <c:f>Sheet1!$A$19</c:f>
              <c:strCache>
                <c:ptCount val="1"/>
                <c:pt idx="0">
                  <c:v>Quotes</c:v>
                </c:pt>
              </c:strCache>
            </c:strRef>
          </c:tx>
          <c:spPr>
            <a:pattFill prst="narHorz">
              <a:fgClr>
                <a:schemeClr val="accent3"/>
              </a:fgClr>
              <a:bgClr>
                <a:schemeClr val="accent3">
                  <a:lumMod val="20000"/>
                  <a:lumOff val="80000"/>
                </a:schemeClr>
              </a:bgClr>
            </a:pattFill>
            <a:ln>
              <a:noFill/>
            </a:ln>
            <a:effectLst>
              <a:innerShdw blurRad="114300">
                <a:schemeClr val="accent3"/>
              </a:innerShdw>
            </a:effectLst>
          </c:spPr>
          <c:invertIfNegative val="0"/>
          <c:dLbls>
            <c:spPr>
              <a:noFill/>
              <a:ln>
                <a:noFill/>
              </a:ln>
              <a:effectLst/>
            </c:spPr>
            <c:txPr>
              <a:bodyPr rot="0" spcFirstLastPara="1" vertOverflow="ellipsis" vert="horz" wrap="square" anchor="ctr" anchorCtr="1"/>
              <a:lstStyle/>
              <a:p>
                <a:pPr>
                  <a:defRPr sz="800" b="1" i="0" u="none" strike="noStrike" kern="1200" baseline="0">
                    <a:solidFill>
                      <a:schemeClr val="bg2">
                        <a:lumMod val="50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Sheet1!$E$16:$H$16</c:f>
              <c:numCache>
                <c:formatCode>General</c:formatCode>
                <c:ptCount val="4"/>
                <c:pt idx="0">
                  <c:v>2016</c:v>
                </c:pt>
                <c:pt idx="1">
                  <c:v>2017</c:v>
                </c:pt>
                <c:pt idx="2">
                  <c:v>2018</c:v>
                </c:pt>
                <c:pt idx="3">
                  <c:v>2019</c:v>
                </c:pt>
              </c:numCache>
            </c:numRef>
          </c:cat>
          <c:val>
            <c:numRef>
              <c:f>Sheet1!$E$19:$H$19</c:f>
              <c:numCache>
                <c:formatCode>0%</c:formatCode>
                <c:ptCount val="4"/>
                <c:pt idx="0">
                  <c:v>6.1538461538461542E-2</c:v>
                </c:pt>
                <c:pt idx="1">
                  <c:v>0.13846153846153847</c:v>
                </c:pt>
                <c:pt idx="2">
                  <c:v>0.66153846153846152</c:v>
                </c:pt>
                <c:pt idx="3">
                  <c:v>1.0923076923076922</c:v>
                </c:pt>
              </c:numCache>
            </c:numRef>
          </c:val>
          <c:extLst>
            <c:ext xmlns:c16="http://schemas.microsoft.com/office/drawing/2014/chart" uri="{C3380CC4-5D6E-409C-BE32-E72D297353CC}">
              <c16:uniqueId val="{00000000-52B9-4C75-A8A7-1804683E1946}"/>
            </c:ext>
          </c:extLst>
        </c:ser>
        <c:ser>
          <c:idx val="1"/>
          <c:order val="2"/>
          <c:tx>
            <c:strRef>
              <c:f>Sheet1!$A$20</c:f>
              <c:strCache>
                <c:ptCount val="1"/>
                <c:pt idx="0">
                  <c:v>Binds</c:v>
                </c:pt>
              </c:strCache>
            </c:strRef>
          </c:tx>
          <c:spPr>
            <a:pattFill prst="narHorz">
              <a:fgClr>
                <a:schemeClr val="accent2"/>
              </a:fgClr>
              <a:bgClr>
                <a:schemeClr val="accent2">
                  <a:lumMod val="20000"/>
                  <a:lumOff val="80000"/>
                </a:schemeClr>
              </a:bgClr>
            </a:pattFill>
            <a:ln>
              <a:noFill/>
            </a:ln>
            <a:effectLst>
              <a:innerShdw blurRad="114300">
                <a:schemeClr val="accent2"/>
              </a:innerShdw>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2-C1AB-4214-88D3-A8D6E4919745}"/>
                </c:ext>
              </c:extLst>
            </c:dLbl>
            <c:dLbl>
              <c:idx val="1"/>
              <c:delete val="1"/>
              <c:extLst>
                <c:ext xmlns:c15="http://schemas.microsoft.com/office/drawing/2012/chart" uri="{CE6537A1-D6FC-4f65-9D91-7224C49458BB}"/>
                <c:ext xmlns:c16="http://schemas.microsoft.com/office/drawing/2014/chart" uri="{C3380CC4-5D6E-409C-BE32-E72D297353CC}">
                  <c16:uniqueId val="{00000003-C1AB-4214-88D3-A8D6E4919745}"/>
                </c:ext>
              </c:extLst>
            </c:dLbl>
            <c:spPr>
              <a:noFill/>
              <a:ln>
                <a:noFill/>
              </a:ln>
              <a:effectLst/>
            </c:spPr>
            <c:txPr>
              <a:bodyPr rot="0" spcFirstLastPara="1" vertOverflow="ellipsis" vert="horz" wrap="square" anchor="ctr" anchorCtr="1"/>
              <a:lstStyle/>
              <a:p>
                <a:pPr>
                  <a:defRPr sz="800" b="1" i="0" u="none" strike="noStrike" kern="1200" baseline="0">
                    <a:solidFill>
                      <a:schemeClr val="accent2"/>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Sheet1!$E$16:$H$16</c:f>
              <c:numCache>
                <c:formatCode>General</c:formatCode>
                <c:ptCount val="4"/>
                <c:pt idx="0">
                  <c:v>2016</c:v>
                </c:pt>
                <c:pt idx="1">
                  <c:v>2017</c:v>
                </c:pt>
                <c:pt idx="2">
                  <c:v>2018</c:v>
                </c:pt>
                <c:pt idx="3">
                  <c:v>2019</c:v>
                </c:pt>
              </c:numCache>
            </c:numRef>
          </c:cat>
          <c:val>
            <c:numRef>
              <c:f>Sheet1!$E$20:$H$20</c:f>
              <c:numCache>
                <c:formatCode>0%</c:formatCode>
                <c:ptCount val="4"/>
                <c:pt idx="0">
                  <c:v>0</c:v>
                </c:pt>
                <c:pt idx="1">
                  <c:v>0</c:v>
                </c:pt>
                <c:pt idx="2">
                  <c:v>0.3</c:v>
                </c:pt>
                <c:pt idx="3">
                  <c:v>0.4</c:v>
                </c:pt>
              </c:numCache>
            </c:numRef>
          </c:val>
          <c:extLst>
            <c:ext xmlns:c16="http://schemas.microsoft.com/office/drawing/2014/chart" uri="{C3380CC4-5D6E-409C-BE32-E72D297353CC}">
              <c16:uniqueId val="{00000008-557C-4EAC-BC57-FDD6D31AF59D}"/>
            </c:ext>
          </c:extLst>
        </c:ser>
        <c:dLbls>
          <c:showLegendKey val="0"/>
          <c:showVal val="0"/>
          <c:showCatName val="0"/>
          <c:showSerName val="0"/>
          <c:showPercent val="0"/>
          <c:showBubbleSize val="0"/>
        </c:dLbls>
        <c:gapWidth val="164"/>
        <c:overlap val="-22"/>
        <c:axId val="36025344"/>
        <c:axId val="33389312"/>
      </c:barChart>
      <c:catAx>
        <c:axId val="36025344"/>
        <c:scaling>
          <c:orientation val="minMax"/>
        </c:scaling>
        <c:delete val="0"/>
        <c:axPos val="b"/>
        <c:numFmt formatCode="General" sourceLinked="0"/>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n-US"/>
          </a:p>
        </c:txPr>
        <c:crossAx val="33389312"/>
        <c:crosses val="autoZero"/>
        <c:auto val="1"/>
        <c:lblAlgn val="ctr"/>
        <c:lblOffset val="100"/>
        <c:noMultiLvlLbl val="0"/>
      </c:catAx>
      <c:valAx>
        <c:axId val="33389312"/>
        <c:scaling>
          <c:orientation val="minMax"/>
          <c:max val="1.2"/>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n-US"/>
          </a:p>
        </c:txPr>
        <c:crossAx val="36025344"/>
        <c:crosses val="autoZero"/>
        <c:crossBetween val="between"/>
        <c:majorUnit val="0.2"/>
        <c:minorUnit val="0.1"/>
      </c:valAx>
      <c:spPr>
        <a:noFill/>
        <a:ln>
          <a:noFill/>
        </a:ln>
        <a:effectLst/>
      </c:spPr>
    </c:plotArea>
    <c:legend>
      <c:legendPos val="t"/>
      <c:layout>
        <c:manualLayout>
          <c:xMode val="edge"/>
          <c:yMode val="edge"/>
          <c:x val="9.8667807347291719E-2"/>
          <c:y val="0.89730246818606285"/>
          <c:w val="0.75600113688783832"/>
          <c:h val="6.0402438111741674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zero"/>
    <c:showDLblsOverMax val="0"/>
  </c:chart>
  <c:spPr>
    <a:noFill/>
    <a:ln>
      <a:noFill/>
    </a:ln>
    <a:effectLst/>
  </c:spPr>
  <c:txPr>
    <a:bodyPr/>
    <a:lstStyle/>
    <a:p>
      <a:pPr algn="l">
        <a:defRPr sz="800" b="0">
          <a:latin typeface="+mn-lt"/>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1523543486908009E-2"/>
          <c:y val="3.5158042537650237E-2"/>
          <c:w val="0.82883354873482973"/>
          <c:h val="0.77081394655213564"/>
        </c:manualLayout>
      </c:layout>
      <c:barChart>
        <c:barDir val="col"/>
        <c:grouping val="clustered"/>
        <c:varyColors val="0"/>
        <c:ser>
          <c:idx val="0"/>
          <c:order val="0"/>
          <c:tx>
            <c:strRef>
              <c:f>Sheet1!$B$2</c:f>
              <c:strCache>
                <c:ptCount val="1"/>
                <c:pt idx="0">
                  <c:v>Headcount</c:v>
                </c:pt>
              </c:strCache>
            </c:strRef>
          </c:tx>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dLbls>
            <c:numFmt formatCode="#,##0" sourceLinked="0"/>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Sheet1!$A$3:$A$7</c:f>
              <c:numCache>
                <c:formatCode>General</c:formatCode>
                <c:ptCount val="5"/>
                <c:pt idx="0">
                  <c:v>2015</c:v>
                </c:pt>
                <c:pt idx="1">
                  <c:v>2016</c:v>
                </c:pt>
                <c:pt idx="2">
                  <c:v>2017</c:v>
                </c:pt>
                <c:pt idx="3">
                  <c:v>2018</c:v>
                </c:pt>
                <c:pt idx="4">
                  <c:v>2019</c:v>
                </c:pt>
              </c:numCache>
            </c:numRef>
          </c:cat>
          <c:val>
            <c:numRef>
              <c:f>Sheet1!$B$3:$B$7</c:f>
              <c:numCache>
                <c:formatCode>_(* #,##0_);_(* \(#,##0\);_(* "-"??_);_(@_)</c:formatCode>
                <c:ptCount val="5"/>
                <c:pt idx="0">
                  <c:v>716</c:v>
                </c:pt>
                <c:pt idx="1">
                  <c:v>693</c:v>
                </c:pt>
                <c:pt idx="2">
                  <c:v>672</c:v>
                </c:pt>
                <c:pt idx="3">
                  <c:v>702</c:v>
                </c:pt>
                <c:pt idx="4">
                  <c:v>704</c:v>
                </c:pt>
              </c:numCache>
            </c:numRef>
          </c:val>
          <c:extLst>
            <c:ext xmlns:c16="http://schemas.microsoft.com/office/drawing/2014/chart" uri="{C3380CC4-5D6E-409C-BE32-E72D297353CC}">
              <c16:uniqueId val="{00000001-557C-4EAC-BC57-FDD6D31AF59D}"/>
            </c:ext>
          </c:extLst>
        </c:ser>
        <c:dLbls>
          <c:showLegendKey val="0"/>
          <c:showVal val="0"/>
          <c:showCatName val="0"/>
          <c:showSerName val="0"/>
          <c:showPercent val="0"/>
          <c:showBubbleSize val="0"/>
        </c:dLbls>
        <c:gapWidth val="75"/>
        <c:overlap val="-25"/>
        <c:axId val="36025344"/>
        <c:axId val="33389312"/>
      </c:barChart>
      <c:lineChart>
        <c:grouping val="standard"/>
        <c:varyColors val="0"/>
        <c:ser>
          <c:idx val="1"/>
          <c:order val="1"/>
          <c:tx>
            <c:strRef>
              <c:f>Sheet1!$C$2</c:f>
              <c:strCache>
                <c:ptCount val="1"/>
                <c:pt idx="0">
                  <c:v>In-Force Policies</c:v>
                </c:pt>
              </c:strCache>
            </c:strRef>
          </c:tx>
          <c:spPr>
            <a:ln w="28575" cap="rnd">
              <a:solidFill>
                <a:schemeClr val="accent2"/>
              </a:solidFill>
              <a:round/>
            </a:ln>
            <a:effectLst/>
          </c:spPr>
          <c:marker>
            <c:symbol val="circle"/>
            <c:size val="6"/>
            <c:spPr>
              <a:solidFill>
                <a:schemeClr val="accent2"/>
              </a:solidFill>
              <a:ln>
                <a:noFill/>
              </a:ln>
              <a:effectLst/>
            </c:spPr>
          </c:marker>
          <c:dPt>
            <c:idx val="0"/>
            <c:marker>
              <c:symbol val="circle"/>
              <c:size val="6"/>
              <c:spPr>
                <a:solidFill>
                  <a:schemeClr val="accent2"/>
                </a:solidFill>
                <a:ln>
                  <a:noFill/>
                </a:ln>
                <a:effectLst/>
              </c:spPr>
            </c:marker>
            <c:bubble3D val="0"/>
            <c:extLst>
              <c:ext xmlns:c16="http://schemas.microsoft.com/office/drawing/2014/chart" uri="{C3380CC4-5D6E-409C-BE32-E72D297353CC}">
                <c16:uniqueId val="{00000006-557C-4EAC-BC57-FDD6D31AF59D}"/>
              </c:ext>
            </c:extLst>
          </c:dPt>
          <c:dPt>
            <c:idx val="1"/>
            <c:marker>
              <c:symbol val="circle"/>
              <c:size val="6"/>
              <c:spPr>
                <a:solidFill>
                  <a:schemeClr val="accent2"/>
                </a:solidFill>
                <a:ln>
                  <a:noFill/>
                </a:ln>
                <a:effectLst/>
              </c:spPr>
            </c:marker>
            <c:bubble3D val="0"/>
            <c:extLst>
              <c:ext xmlns:c16="http://schemas.microsoft.com/office/drawing/2014/chart" uri="{C3380CC4-5D6E-409C-BE32-E72D297353CC}">
                <c16:uniqueId val="{00000002-557C-4EAC-BC57-FDD6D31AF59D}"/>
              </c:ext>
            </c:extLst>
          </c:dPt>
          <c:dPt>
            <c:idx val="2"/>
            <c:marker>
              <c:symbol val="circle"/>
              <c:size val="6"/>
              <c:spPr>
                <a:solidFill>
                  <a:schemeClr val="accent2"/>
                </a:solidFill>
                <a:ln>
                  <a:noFill/>
                </a:ln>
                <a:effectLst/>
              </c:spPr>
            </c:marker>
            <c:bubble3D val="0"/>
            <c:extLst>
              <c:ext xmlns:c16="http://schemas.microsoft.com/office/drawing/2014/chart" uri="{C3380CC4-5D6E-409C-BE32-E72D297353CC}">
                <c16:uniqueId val="{00000003-557C-4EAC-BC57-FDD6D31AF59D}"/>
              </c:ext>
            </c:extLst>
          </c:dPt>
          <c:dPt>
            <c:idx val="4"/>
            <c:marker>
              <c:symbol val="circle"/>
              <c:size val="6"/>
              <c:spPr>
                <a:solidFill>
                  <a:schemeClr val="accent2"/>
                </a:solidFill>
                <a:ln>
                  <a:noFill/>
                </a:ln>
                <a:effectLst/>
              </c:spPr>
            </c:marker>
            <c:bubble3D val="0"/>
            <c:extLst>
              <c:ext xmlns:c16="http://schemas.microsoft.com/office/drawing/2014/chart" uri="{C3380CC4-5D6E-409C-BE32-E72D297353CC}">
                <c16:uniqueId val="{00000007-557C-4EAC-BC57-FDD6D31AF59D}"/>
              </c:ext>
            </c:extLst>
          </c:dPt>
          <c:dLbls>
            <c:dLbl>
              <c:idx val="0"/>
              <c:layout>
                <c:manualLayout>
                  <c:x val="-2.7309605659217161E-2"/>
                  <c:y val="-6.67832356189228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557C-4EAC-BC57-FDD6D31AF59D}"/>
                </c:ext>
              </c:extLst>
            </c:dLbl>
            <c:dLbl>
              <c:idx val="1"/>
              <c:layout>
                <c:manualLayout>
                  <c:x val="-3.1825392423055023E-2"/>
                  <c:y val="-6.31548586358290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57C-4EAC-BC57-FDD6D31AF59D}"/>
                </c:ext>
              </c:extLst>
            </c:dLbl>
            <c:dLbl>
              <c:idx val="2"/>
              <c:layout>
                <c:manualLayout>
                  <c:x val="-3.0320130168442514E-2"/>
                  <c:y val="-6.67832356189228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57C-4EAC-BC57-FDD6D31AF59D}"/>
                </c:ext>
              </c:extLst>
            </c:dLbl>
            <c:dLbl>
              <c:idx val="3"/>
              <c:layout>
                <c:manualLayout>
                  <c:x val="-2.9759034773691635E-2"/>
                  <c:y val="-4.60869487056000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557C-4EAC-BC57-FDD6D31AF59D}"/>
                </c:ext>
              </c:extLst>
            </c:dLbl>
            <c:dLbl>
              <c:idx val="4"/>
              <c:layout>
                <c:manualLayout>
                  <c:x val="-3.4394057272028628E-2"/>
                  <c:y val="-5.940491948615717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557C-4EAC-BC57-FDD6D31AF59D}"/>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2"/>
                    </a:solidFill>
                    <a:latin typeface="+mn-lt"/>
                    <a:ea typeface="+mn-ea"/>
                    <a:cs typeface="+mn-cs"/>
                  </a:defRPr>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Sheet1!$A$2:$A$7</c:f>
              <c:strCache>
                <c:ptCount val="6"/>
                <c:pt idx="0">
                  <c:v> </c:v>
                </c:pt>
                <c:pt idx="1">
                  <c:v>2015</c:v>
                </c:pt>
                <c:pt idx="2">
                  <c:v>2016</c:v>
                </c:pt>
                <c:pt idx="3">
                  <c:v>2017</c:v>
                </c:pt>
                <c:pt idx="4">
                  <c:v>2018</c:v>
                </c:pt>
                <c:pt idx="5">
                  <c:v>2019</c:v>
                </c:pt>
              </c:strCache>
            </c:strRef>
          </c:cat>
          <c:val>
            <c:numRef>
              <c:f>Sheet1!$C$3:$C$7</c:f>
              <c:numCache>
                <c:formatCode>#,##0_);\(#,##0\)</c:formatCode>
                <c:ptCount val="5"/>
                <c:pt idx="0">
                  <c:v>84.495999999999995</c:v>
                </c:pt>
                <c:pt idx="1">
                  <c:v>84.822000000000003</c:v>
                </c:pt>
                <c:pt idx="2">
                  <c:v>85.494</c:v>
                </c:pt>
                <c:pt idx="3">
                  <c:v>91.498000000000005</c:v>
                </c:pt>
                <c:pt idx="4">
                  <c:v>98.683999999999997</c:v>
                </c:pt>
              </c:numCache>
            </c:numRef>
          </c:val>
          <c:smooth val="0"/>
          <c:extLst>
            <c:ext xmlns:c16="http://schemas.microsoft.com/office/drawing/2014/chart" uri="{C3380CC4-5D6E-409C-BE32-E72D297353CC}">
              <c16:uniqueId val="{00000008-557C-4EAC-BC57-FDD6D31AF59D}"/>
            </c:ext>
          </c:extLst>
        </c:ser>
        <c:dLbls>
          <c:showLegendKey val="0"/>
          <c:showVal val="0"/>
          <c:showCatName val="0"/>
          <c:showSerName val="0"/>
          <c:showPercent val="0"/>
          <c:showBubbleSize val="0"/>
        </c:dLbls>
        <c:marker val="1"/>
        <c:smooth val="0"/>
        <c:axId val="36026368"/>
        <c:axId val="33389888"/>
      </c:lineChart>
      <c:catAx>
        <c:axId val="36025344"/>
        <c:scaling>
          <c:orientation val="minMax"/>
        </c:scaling>
        <c:delete val="0"/>
        <c:axPos val="b"/>
        <c:numFmt formatCode="General" sourceLinked="0"/>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3389312"/>
        <c:crosses val="autoZero"/>
        <c:auto val="1"/>
        <c:lblAlgn val="ctr"/>
        <c:lblOffset val="100"/>
        <c:noMultiLvlLbl val="0"/>
      </c:catAx>
      <c:valAx>
        <c:axId val="33389312"/>
        <c:scaling>
          <c:orientation val="minMax"/>
          <c:max val="750"/>
          <c:min val="650"/>
        </c:scaling>
        <c:delete val="0"/>
        <c:axPos val="l"/>
        <c:majorGridlines>
          <c:spPr>
            <a:ln>
              <a:solidFill>
                <a:schemeClr val="tx1">
                  <a:lumMod val="15000"/>
                  <a:lumOff val="85000"/>
                </a:schemeClr>
              </a:solidFill>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6025344"/>
        <c:crosses val="autoZero"/>
        <c:crossBetween val="between"/>
        <c:majorUnit val="25"/>
      </c:valAx>
      <c:valAx>
        <c:axId val="33389888"/>
        <c:scaling>
          <c:orientation val="minMax"/>
          <c:max val="100"/>
          <c:min val="70"/>
        </c:scaling>
        <c:delete val="0"/>
        <c:axPos val="r"/>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6026368"/>
        <c:crosses val="max"/>
        <c:crossBetween val="between"/>
        <c:majorUnit val="10"/>
      </c:valAx>
      <c:catAx>
        <c:axId val="36026368"/>
        <c:scaling>
          <c:orientation val="minMax"/>
        </c:scaling>
        <c:delete val="1"/>
        <c:axPos val="b"/>
        <c:numFmt formatCode="General" sourceLinked="1"/>
        <c:majorTickMark val="none"/>
        <c:minorTickMark val="none"/>
        <c:tickLblPos val="none"/>
        <c:crossAx val="33389888"/>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zero"/>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1523543486908009E-2"/>
          <c:y val="3.5158042537650237E-2"/>
          <c:w val="0.82883354873482973"/>
          <c:h val="0.77081394655213564"/>
        </c:manualLayout>
      </c:layout>
      <c:barChart>
        <c:barDir val="col"/>
        <c:grouping val="clustered"/>
        <c:varyColors val="0"/>
        <c:ser>
          <c:idx val="0"/>
          <c:order val="0"/>
          <c:tx>
            <c:strRef>
              <c:f>Sheet1!$B$2</c:f>
              <c:strCache>
                <c:ptCount val="1"/>
                <c:pt idx="0">
                  <c:v>Headcount</c:v>
                </c:pt>
              </c:strCache>
            </c:strRef>
          </c:tx>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dLbls>
            <c:numFmt formatCode="#,##0" sourceLinked="0"/>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Sheet1!$A$3:$A$7</c:f>
              <c:numCache>
                <c:formatCode>General</c:formatCode>
                <c:ptCount val="5"/>
                <c:pt idx="0">
                  <c:v>2015</c:v>
                </c:pt>
                <c:pt idx="1">
                  <c:v>2016</c:v>
                </c:pt>
                <c:pt idx="2">
                  <c:v>2017</c:v>
                </c:pt>
                <c:pt idx="3">
                  <c:v>2018</c:v>
                </c:pt>
                <c:pt idx="4">
                  <c:v>2019</c:v>
                </c:pt>
              </c:numCache>
            </c:numRef>
          </c:cat>
          <c:val>
            <c:numRef>
              <c:f>Sheet1!$B$3:$B$7</c:f>
              <c:numCache>
                <c:formatCode>_(* #,##0_);_(* \(#,##0\);_(* "-"??_);_(@_)</c:formatCode>
                <c:ptCount val="5"/>
                <c:pt idx="0">
                  <c:v>716</c:v>
                </c:pt>
                <c:pt idx="1">
                  <c:v>693</c:v>
                </c:pt>
                <c:pt idx="2">
                  <c:v>672</c:v>
                </c:pt>
                <c:pt idx="3">
                  <c:v>702</c:v>
                </c:pt>
                <c:pt idx="4">
                  <c:v>704</c:v>
                </c:pt>
              </c:numCache>
            </c:numRef>
          </c:val>
          <c:extLst>
            <c:ext xmlns:c16="http://schemas.microsoft.com/office/drawing/2014/chart" uri="{C3380CC4-5D6E-409C-BE32-E72D297353CC}">
              <c16:uniqueId val="{00000001-557C-4EAC-BC57-FDD6D31AF59D}"/>
            </c:ext>
          </c:extLst>
        </c:ser>
        <c:dLbls>
          <c:showLegendKey val="0"/>
          <c:showVal val="0"/>
          <c:showCatName val="0"/>
          <c:showSerName val="0"/>
          <c:showPercent val="0"/>
          <c:showBubbleSize val="0"/>
        </c:dLbls>
        <c:gapWidth val="75"/>
        <c:overlap val="-25"/>
        <c:axId val="36025344"/>
        <c:axId val="33389312"/>
      </c:barChart>
      <c:lineChart>
        <c:grouping val="standard"/>
        <c:varyColors val="0"/>
        <c:ser>
          <c:idx val="1"/>
          <c:order val="1"/>
          <c:tx>
            <c:strRef>
              <c:f>Sheet1!$C$2</c:f>
              <c:strCache>
                <c:ptCount val="1"/>
                <c:pt idx="0">
                  <c:v>In-Force Premium</c:v>
                </c:pt>
              </c:strCache>
            </c:strRef>
          </c:tx>
          <c:spPr>
            <a:ln w="28575" cap="rnd">
              <a:solidFill>
                <a:schemeClr val="accent2"/>
              </a:solidFill>
              <a:round/>
            </a:ln>
            <a:effectLst/>
          </c:spPr>
          <c:marker>
            <c:symbol val="circle"/>
            <c:size val="6"/>
            <c:spPr>
              <a:solidFill>
                <a:schemeClr val="accent2"/>
              </a:solidFill>
              <a:ln>
                <a:noFill/>
              </a:ln>
              <a:effectLst/>
            </c:spPr>
          </c:marker>
          <c:dPt>
            <c:idx val="0"/>
            <c:marker>
              <c:symbol val="circle"/>
              <c:size val="6"/>
              <c:spPr>
                <a:solidFill>
                  <a:schemeClr val="accent2"/>
                </a:solidFill>
                <a:ln>
                  <a:noFill/>
                </a:ln>
                <a:effectLst/>
              </c:spPr>
            </c:marker>
            <c:bubble3D val="0"/>
            <c:extLst>
              <c:ext xmlns:c16="http://schemas.microsoft.com/office/drawing/2014/chart" uri="{C3380CC4-5D6E-409C-BE32-E72D297353CC}">
                <c16:uniqueId val="{00000006-557C-4EAC-BC57-FDD6D31AF59D}"/>
              </c:ext>
            </c:extLst>
          </c:dPt>
          <c:dPt>
            <c:idx val="1"/>
            <c:marker>
              <c:symbol val="circle"/>
              <c:size val="6"/>
              <c:spPr>
                <a:solidFill>
                  <a:schemeClr val="accent2"/>
                </a:solidFill>
                <a:ln>
                  <a:noFill/>
                </a:ln>
                <a:effectLst/>
              </c:spPr>
            </c:marker>
            <c:bubble3D val="0"/>
            <c:extLst>
              <c:ext xmlns:c16="http://schemas.microsoft.com/office/drawing/2014/chart" uri="{C3380CC4-5D6E-409C-BE32-E72D297353CC}">
                <c16:uniqueId val="{00000002-557C-4EAC-BC57-FDD6D31AF59D}"/>
              </c:ext>
            </c:extLst>
          </c:dPt>
          <c:dPt>
            <c:idx val="2"/>
            <c:marker>
              <c:symbol val="circle"/>
              <c:size val="6"/>
              <c:spPr>
                <a:solidFill>
                  <a:schemeClr val="accent2"/>
                </a:solidFill>
                <a:ln>
                  <a:noFill/>
                </a:ln>
                <a:effectLst/>
              </c:spPr>
            </c:marker>
            <c:bubble3D val="0"/>
            <c:extLst>
              <c:ext xmlns:c16="http://schemas.microsoft.com/office/drawing/2014/chart" uri="{C3380CC4-5D6E-409C-BE32-E72D297353CC}">
                <c16:uniqueId val="{00000003-557C-4EAC-BC57-FDD6D31AF59D}"/>
              </c:ext>
            </c:extLst>
          </c:dPt>
          <c:dPt>
            <c:idx val="4"/>
            <c:marker>
              <c:symbol val="circle"/>
              <c:size val="6"/>
              <c:spPr>
                <a:solidFill>
                  <a:schemeClr val="accent2"/>
                </a:solidFill>
                <a:ln>
                  <a:noFill/>
                </a:ln>
                <a:effectLst/>
              </c:spPr>
            </c:marker>
            <c:bubble3D val="0"/>
            <c:extLst>
              <c:ext xmlns:c16="http://schemas.microsoft.com/office/drawing/2014/chart" uri="{C3380CC4-5D6E-409C-BE32-E72D297353CC}">
                <c16:uniqueId val="{00000007-557C-4EAC-BC57-FDD6D31AF59D}"/>
              </c:ext>
            </c:extLst>
          </c:dPt>
          <c:dLbls>
            <c:dLbl>
              <c:idx val="0"/>
              <c:layout>
                <c:manualLayout>
                  <c:x val="-2.7309605659217161E-2"/>
                  <c:y val="-6.67832356189228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557C-4EAC-BC57-FDD6D31AF59D}"/>
                </c:ext>
              </c:extLst>
            </c:dLbl>
            <c:dLbl>
              <c:idx val="1"/>
              <c:layout>
                <c:manualLayout>
                  <c:x val="-3.1825392423055023E-2"/>
                  <c:y val="-6.31548586358290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57C-4EAC-BC57-FDD6D31AF59D}"/>
                </c:ext>
              </c:extLst>
            </c:dLbl>
            <c:dLbl>
              <c:idx val="2"/>
              <c:layout>
                <c:manualLayout>
                  <c:x val="-3.0320130168442514E-2"/>
                  <c:y val="-6.67832356189228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57C-4EAC-BC57-FDD6D31AF59D}"/>
                </c:ext>
              </c:extLst>
            </c:dLbl>
            <c:dLbl>
              <c:idx val="3"/>
              <c:layout>
                <c:manualLayout>
                  <c:x val="-2.9759034773691635E-2"/>
                  <c:y val="-4.60869487056000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557C-4EAC-BC57-FDD6D31AF59D}"/>
                </c:ext>
              </c:extLst>
            </c:dLbl>
            <c:dLbl>
              <c:idx val="4"/>
              <c:layout>
                <c:manualLayout>
                  <c:x val="-3.4394057272028628E-2"/>
                  <c:y val="-5.940491948615717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557C-4EAC-BC57-FDD6D31AF59D}"/>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2"/>
                    </a:solidFill>
                    <a:latin typeface="+mn-lt"/>
                    <a:ea typeface="+mn-ea"/>
                    <a:cs typeface="+mn-cs"/>
                  </a:defRPr>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Sheet1!$A$2:$A$7</c:f>
              <c:strCache>
                <c:ptCount val="6"/>
                <c:pt idx="0">
                  <c:v> </c:v>
                </c:pt>
                <c:pt idx="1">
                  <c:v>2015</c:v>
                </c:pt>
                <c:pt idx="2">
                  <c:v>2016</c:v>
                </c:pt>
                <c:pt idx="3">
                  <c:v>2017</c:v>
                </c:pt>
                <c:pt idx="4">
                  <c:v>2018</c:v>
                </c:pt>
                <c:pt idx="5">
                  <c:v>2019</c:v>
                </c:pt>
              </c:strCache>
            </c:strRef>
          </c:cat>
          <c:val>
            <c:numRef>
              <c:f>Sheet1!$C$3:$C$7</c:f>
              <c:numCache>
                <c:formatCode>_("$"* #,##0_);_("$"* \(#,##0\);_("$"* "-"??_);_(@_)</c:formatCode>
                <c:ptCount val="5"/>
                <c:pt idx="0">
                  <c:v>619.5</c:v>
                </c:pt>
                <c:pt idx="1">
                  <c:v>618.6</c:v>
                </c:pt>
                <c:pt idx="2">
                  <c:v>626.9</c:v>
                </c:pt>
                <c:pt idx="3">
                  <c:v>666.2</c:v>
                </c:pt>
                <c:pt idx="4">
                  <c:v>664.6</c:v>
                </c:pt>
              </c:numCache>
            </c:numRef>
          </c:val>
          <c:smooth val="0"/>
          <c:extLst>
            <c:ext xmlns:c16="http://schemas.microsoft.com/office/drawing/2014/chart" uri="{C3380CC4-5D6E-409C-BE32-E72D297353CC}">
              <c16:uniqueId val="{00000008-557C-4EAC-BC57-FDD6D31AF59D}"/>
            </c:ext>
          </c:extLst>
        </c:ser>
        <c:dLbls>
          <c:showLegendKey val="0"/>
          <c:showVal val="0"/>
          <c:showCatName val="0"/>
          <c:showSerName val="0"/>
          <c:showPercent val="0"/>
          <c:showBubbleSize val="0"/>
        </c:dLbls>
        <c:marker val="1"/>
        <c:smooth val="0"/>
        <c:axId val="36026368"/>
        <c:axId val="33389888"/>
      </c:lineChart>
      <c:catAx>
        <c:axId val="36025344"/>
        <c:scaling>
          <c:orientation val="minMax"/>
        </c:scaling>
        <c:delete val="0"/>
        <c:axPos val="b"/>
        <c:numFmt formatCode="General" sourceLinked="0"/>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3389312"/>
        <c:crosses val="autoZero"/>
        <c:auto val="1"/>
        <c:lblAlgn val="ctr"/>
        <c:lblOffset val="100"/>
        <c:noMultiLvlLbl val="0"/>
      </c:catAx>
      <c:valAx>
        <c:axId val="33389312"/>
        <c:scaling>
          <c:orientation val="minMax"/>
          <c:max val="750"/>
          <c:min val="650"/>
        </c:scaling>
        <c:delete val="0"/>
        <c:axPos val="l"/>
        <c:majorGridlines>
          <c:spPr>
            <a:ln>
              <a:solidFill>
                <a:schemeClr val="tx1">
                  <a:lumMod val="15000"/>
                  <a:lumOff val="85000"/>
                </a:schemeClr>
              </a:solidFill>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6025344"/>
        <c:crosses val="autoZero"/>
        <c:crossBetween val="between"/>
        <c:majorUnit val="25"/>
      </c:valAx>
      <c:valAx>
        <c:axId val="33389888"/>
        <c:scaling>
          <c:orientation val="minMax"/>
          <c:max val="700"/>
          <c:min val="600"/>
        </c:scaling>
        <c:delete val="0"/>
        <c:axPos val="r"/>
        <c:numFmt formatCode="_(&quot;$&quot;* #,##0_);_(&quot;$&quot;* \(#,##0\);_(&quot;$&quot;* &quot;-&quot;_);_(@_)"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6026368"/>
        <c:crosses val="max"/>
        <c:crossBetween val="between"/>
        <c:majorUnit val="25"/>
      </c:valAx>
      <c:catAx>
        <c:axId val="36026368"/>
        <c:scaling>
          <c:orientation val="minMax"/>
        </c:scaling>
        <c:delete val="1"/>
        <c:axPos val="b"/>
        <c:numFmt formatCode="General" sourceLinked="1"/>
        <c:majorTickMark val="none"/>
        <c:minorTickMark val="none"/>
        <c:tickLblPos val="none"/>
        <c:crossAx val="33389888"/>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zero"/>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216562436144879"/>
          <c:y val="2.6145907897876512E-2"/>
          <c:w val="0.79270725327803448"/>
          <c:h val="0.77081394655213564"/>
        </c:manualLayout>
      </c:layout>
      <c:barChart>
        <c:barDir val="col"/>
        <c:grouping val="clustered"/>
        <c:varyColors val="0"/>
        <c:ser>
          <c:idx val="0"/>
          <c:order val="0"/>
          <c:tx>
            <c:strRef>
              <c:f>Sheet1!$B$2</c:f>
              <c:strCache>
                <c:ptCount val="1"/>
                <c:pt idx="0">
                  <c:v>Shareholders' Equity incl. Deferred Gain</c:v>
                </c:pt>
              </c:strCache>
            </c:strRef>
          </c:tx>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dLbls>
            <c:dLbl>
              <c:idx val="4"/>
              <c:layout>
                <c:manualLayout>
                  <c:x val="-7.5263112730631068E-3"/>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623-4622-99E2-1A916890B77F}"/>
                </c:ext>
              </c:extLst>
            </c:dLbl>
            <c:numFmt formatCode="&quot;$&quot;#,##0" sourceLinked="0"/>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Sheet1!$A$3:$A$7</c:f>
              <c:numCache>
                <c:formatCode>General</c:formatCode>
                <c:ptCount val="5"/>
                <c:pt idx="0">
                  <c:v>2015</c:v>
                </c:pt>
                <c:pt idx="1">
                  <c:v>2016</c:v>
                </c:pt>
                <c:pt idx="2">
                  <c:v>2017</c:v>
                </c:pt>
                <c:pt idx="3">
                  <c:v>2018</c:v>
                </c:pt>
                <c:pt idx="4">
                  <c:v>2019</c:v>
                </c:pt>
              </c:numCache>
            </c:numRef>
          </c:cat>
          <c:val>
            <c:numRef>
              <c:f>Sheet1!$B$3:$B$7</c:f>
              <c:numCache>
                <c:formatCode>_("$"* #,##0_);_("$"* \(#,##0\);_("$"* "-"??_);_(@_)</c:formatCode>
                <c:ptCount val="5"/>
                <c:pt idx="0">
                  <c:v>950.3</c:v>
                </c:pt>
                <c:pt idx="1">
                  <c:v>1015.5</c:v>
                </c:pt>
                <c:pt idx="2">
                  <c:v>1111</c:v>
                </c:pt>
                <c:pt idx="3">
                  <c:v>1168</c:v>
                </c:pt>
                <c:pt idx="4">
                  <c:v>1302.9000000000001</c:v>
                </c:pt>
              </c:numCache>
            </c:numRef>
          </c:val>
          <c:extLst>
            <c:ext xmlns:c16="http://schemas.microsoft.com/office/drawing/2014/chart" uri="{C3380CC4-5D6E-409C-BE32-E72D297353CC}">
              <c16:uniqueId val="{00000001-557C-4EAC-BC57-FDD6D31AF59D}"/>
            </c:ext>
          </c:extLst>
        </c:ser>
        <c:dLbls>
          <c:showLegendKey val="0"/>
          <c:showVal val="0"/>
          <c:showCatName val="0"/>
          <c:showSerName val="0"/>
          <c:showPercent val="0"/>
          <c:showBubbleSize val="0"/>
        </c:dLbls>
        <c:gapWidth val="75"/>
        <c:overlap val="-25"/>
        <c:axId val="36025344"/>
        <c:axId val="33389312"/>
      </c:barChart>
      <c:lineChart>
        <c:grouping val="standard"/>
        <c:varyColors val="0"/>
        <c:ser>
          <c:idx val="1"/>
          <c:order val="1"/>
          <c:tx>
            <c:strRef>
              <c:f>Sheet1!$C$2</c:f>
              <c:strCache>
                <c:ptCount val="1"/>
                <c:pt idx="0">
                  <c:v>Net Income</c:v>
                </c:pt>
              </c:strCache>
            </c:strRef>
          </c:tx>
          <c:spPr>
            <a:ln w="28575" cap="rnd">
              <a:solidFill>
                <a:schemeClr val="accent2"/>
              </a:solidFill>
              <a:round/>
            </a:ln>
            <a:effectLst/>
          </c:spPr>
          <c:marker>
            <c:symbol val="circle"/>
            <c:size val="6"/>
            <c:spPr>
              <a:solidFill>
                <a:schemeClr val="accent2"/>
              </a:solidFill>
              <a:ln>
                <a:noFill/>
              </a:ln>
              <a:effectLst/>
            </c:spPr>
          </c:marker>
          <c:dPt>
            <c:idx val="0"/>
            <c:marker>
              <c:symbol val="circle"/>
              <c:size val="6"/>
              <c:spPr>
                <a:solidFill>
                  <a:schemeClr val="accent2"/>
                </a:solidFill>
                <a:ln>
                  <a:noFill/>
                </a:ln>
                <a:effectLst/>
              </c:spPr>
            </c:marker>
            <c:bubble3D val="0"/>
            <c:extLst>
              <c:ext xmlns:c16="http://schemas.microsoft.com/office/drawing/2014/chart" uri="{C3380CC4-5D6E-409C-BE32-E72D297353CC}">
                <c16:uniqueId val="{00000006-557C-4EAC-BC57-FDD6D31AF59D}"/>
              </c:ext>
            </c:extLst>
          </c:dPt>
          <c:dPt>
            <c:idx val="1"/>
            <c:marker>
              <c:symbol val="circle"/>
              <c:size val="6"/>
              <c:spPr>
                <a:solidFill>
                  <a:schemeClr val="accent2"/>
                </a:solidFill>
                <a:ln>
                  <a:noFill/>
                </a:ln>
                <a:effectLst/>
              </c:spPr>
            </c:marker>
            <c:bubble3D val="0"/>
            <c:extLst>
              <c:ext xmlns:c16="http://schemas.microsoft.com/office/drawing/2014/chart" uri="{C3380CC4-5D6E-409C-BE32-E72D297353CC}">
                <c16:uniqueId val="{00000002-557C-4EAC-BC57-FDD6D31AF59D}"/>
              </c:ext>
            </c:extLst>
          </c:dPt>
          <c:dPt>
            <c:idx val="2"/>
            <c:marker>
              <c:symbol val="circle"/>
              <c:size val="6"/>
              <c:spPr>
                <a:solidFill>
                  <a:schemeClr val="accent2"/>
                </a:solidFill>
                <a:ln>
                  <a:noFill/>
                </a:ln>
                <a:effectLst/>
              </c:spPr>
            </c:marker>
            <c:bubble3D val="0"/>
            <c:extLst>
              <c:ext xmlns:c16="http://schemas.microsoft.com/office/drawing/2014/chart" uri="{C3380CC4-5D6E-409C-BE32-E72D297353CC}">
                <c16:uniqueId val="{00000003-557C-4EAC-BC57-FDD6D31AF59D}"/>
              </c:ext>
            </c:extLst>
          </c:dPt>
          <c:dPt>
            <c:idx val="4"/>
            <c:marker>
              <c:symbol val="circle"/>
              <c:size val="6"/>
              <c:spPr>
                <a:solidFill>
                  <a:schemeClr val="accent2"/>
                </a:solidFill>
                <a:ln>
                  <a:noFill/>
                </a:ln>
                <a:effectLst/>
              </c:spPr>
            </c:marker>
            <c:bubble3D val="0"/>
            <c:extLst>
              <c:ext xmlns:c16="http://schemas.microsoft.com/office/drawing/2014/chart" uri="{C3380CC4-5D6E-409C-BE32-E72D297353CC}">
                <c16:uniqueId val="{00000007-557C-4EAC-BC57-FDD6D31AF59D}"/>
              </c:ext>
            </c:extLst>
          </c:dPt>
          <c:dLbls>
            <c:dLbl>
              <c:idx val="0"/>
              <c:layout>
                <c:manualLayout>
                  <c:x val="-2.7309605659217161E-2"/>
                  <c:y val="-6.67832356189228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557C-4EAC-BC57-FDD6D31AF59D}"/>
                </c:ext>
              </c:extLst>
            </c:dLbl>
            <c:dLbl>
              <c:idx val="1"/>
              <c:layout>
                <c:manualLayout>
                  <c:x val="-3.1825392423055023E-2"/>
                  <c:y val="-6.31548586358290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57C-4EAC-BC57-FDD6D31AF59D}"/>
                </c:ext>
              </c:extLst>
            </c:dLbl>
            <c:dLbl>
              <c:idx val="2"/>
              <c:layout>
                <c:manualLayout>
                  <c:x val="-3.0320130168442514E-2"/>
                  <c:y val="-6.67832356189228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57C-4EAC-BC57-FDD6D31AF59D}"/>
                </c:ext>
              </c:extLst>
            </c:dLbl>
            <c:dLbl>
              <c:idx val="3"/>
              <c:layout>
                <c:manualLayout>
                  <c:x val="-2.9759034773691635E-2"/>
                  <c:y val="6.806770127223264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557C-4EAC-BC57-FDD6D31AF59D}"/>
                </c:ext>
              </c:extLst>
            </c:dLbl>
            <c:dLbl>
              <c:idx val="4"/>
              <c:layout>
                <c:manualLayout>
                  <c:x val="-2.8373008253578139E-2"/>
                  <c:y val="5.174561631905477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557C-4EAC-BC57-FDD6D31AF59D}"/>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mn-lt"/>
                    <a:ea typeface="+mn-ea"/>
                    <a:cs typeface="+mn-cs"/>
                  </a:defRPr>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Sheet1!$A$2:$A$7</c:f>
              <c:strCache>
                <c:ptCount val="6"/>
                <c:pt idx="0">
                  <c:v> </c:v>
                </c:pt>
                <c:pt idx="1">
                  <c:v>2015</c:v>
                </c:pt>
                <c:pt idx="2">
                  <c:v>2016</c:v>
                </c:pt>
                <c:pt idx="3">
                  <c:v>2017</c:v>
                </c:pt>
                <c:pt idx="4">
                  <c:v>2018</c:v>
                </c:pt>
                <c:pt idx="5">
                  <c:v>2019</c:v>
                </c:pt>
              </c:strCache>
            </c:strRef>
          </c:cat>
          <c:val>
            <c:numRef>
              <c:f>Sheet1!$C$3:$C$7</c:f>
              <c:numCache>
                <c:formatCode>_("$"* #,##0_);_("$"* \(#,##0\);_("$"* "-"??_);_(@_)</c:formatCode>
                <c:ptCount val="5"/>
                <c:pt idx="0">
                  <c:v>94.4</c:v>
                </c:pt>
                <c:pt idx="1">
                  <c:v>106.7</c:v>
                </c:pt>
                <c:pt idx="2">
                  <c:v>101.2</c:v>
                </c:pt>
                <c:pt idx="3">
                  <c:v>141.30000000000001</c:v>
                </c:pt>
                <c:pt idx="4">
                  <c:v>157.1</c:v>
                </c:pt>
              </c:numCache>
            </c:numRef>
          </c:val>
          <c:smooth val="0"/>
          <c:extLst>
            <c:ext xmlns:c16="http://schemas.microsoft.com/office/drawing/2014/chart" uri="{C3380CC4-5D6E-409C-BE32-E72D297353CC}">
              <c16:uniqueId val="{00000008-557C-4EAC-BC57-FDD6D31AF59D}"/>
            </c:ext>
          </c:extLst>
        </c:ser>
        <c:dLbls>
          <c:showLegendKey val="0"/>
          <c:showVal val="0"/>
          <c:showCatName val="0"/>
          <c:showSerName val="0"/>
          <c:showPercent val="0"/>
          <c:showBubbleSize val="0"/>
        </c:dLbls>
        <c:marker val="1"/>
        <c:smooth val="0"/>
        <c:axId val="36026368"/>
        <c:axId val="33389888"/>
      </c:lineChart>
      <c:catAx>
        <c:axId val="36025344"/>
        <c:scaling>
          <c:orientation val="minMax"/>
        </c:scaling>
        <c:delete val="0"/>
        <c:axPos val="b"/>
        <c:numFmt formatCode="General" sourceLinked="0"/>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3389312"/>
        <c:crosses val="autoZero"/>
        <c:auto val="1"/>
        <c:lblAlgn val="ctr"/>
        <c:lblOffset val="100"/>
        <c:noMultiLvlLbl val="0"/>
      </c:catAx>
      <c:valAx>
        <c:axId val="33389312"/>
        <c:scaling>
          <c:orientation val="minMax"/>
          <c:min val="0"/>
        </c:scaling>
        <c:delete val="0"/>
        <c:axPos val="l"/>
        <c:majorGridlines>
          <c:spPr>
            <a:ln>
              <a:solidFill>
                <a:schemeClr val="tx1">
                  <a:lumMod val="15000"/>
                  <a:lumOff val="85000"/>
                </a:schemeClr>
              </a:solidFill>
            </a:ln>
            <a:effectLst/>
          </c:spPr>
        </c:majorGridlines>
        <c:title>
          <c:tx>
            <c:rich>
              <a:bodyPr rot="-54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r>
                  <a:rPr lang="en-US" dirty="0"/>
                  <a:t>Shareholders’ Equity incl. Deferred Gain</a:t>
                </a:r>
              </a:p>
            </c:rich>
          </c:tx>
          <c:layout>
            <c:manualLayout>
              <c:xMode val="edge"/>
              <c:yMode val="edge"/>
              <c:x val="0"/>
              <c:y val="0.14149743731425615"/>
            </c:manualLayout>
          </c:layout>
          <c:overlay val="0"/>
          <c:spPr>
            <a:noFill/>
            <a:ln>
              <a:noFill/>
            </a:ln>
            <a:effectLst/>
          </c:spPr>
          <c:txPr>
            <a:bodyPr rot="-54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en-US"/>
            </a:p>
          </c:txPr>
        </c:title>
        <c:numFmt formatCode="[$$-409]#,##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6025344"/>
        <c:crosses val="autoZero"/>
        <c:crossBetween val="between"/>
        <c:majorUnit val="200"/>
      </c:valAx>
      <c:valAx>
        <c:axId val="33389888"/>
        <c:scaling>
          <c:orientation val="minMax"/>
          <c:min val="25"/>
        </c:scaling>
        <c:delete val="0"/>
        <c:axPos val="r"/>
        <c:title>
          <c:tx>
            <c:rich>
              <a:bodyPr rot="5400000" spcFirstLastPara="1" vertOverflow="ellipsis" wrap="square" anchor="ctr" anchorCtr="1"/>
              <a:lstStyle/>
              <a:p>
                <a:pPr>
                  <a:defRPr sz="1197" b="1" i="0" u="none" strike="noStrike" kern="1200" baseline="0">
                    <a:solidFill>
                      <a:schemeClr val="tx1">
                        <a:lumMod val="65000"/>
                        <a:lumOff val="35000"/>
                      </a:schemeClr>
                    </a:solidFill>
                    <a:latin typeface="+mn-lt"/>
                    <a:ea typeface="+mn-ea"/>
                    <a:cs typeface="+mn-cs"/>
                  </a:defRPr>
                </a:pPr>
                <a:r>
                  <a:rPr lang="en-GB" dirty="0"/>
                  <a:t>GAAP Net Income</a:t>
                </a:r>
              </a:p>
            </c:rich>
          </c:tx>
          <c:layout>
            <c:manualLayout>
              <c:xMode val="edge"/>
              <c:yMode val="edge"/>
              <c:x val="0.97477690116993243"/>
              <c:y val="0.28675327538392986"/>
            </c:manualLayout>
          </c:layout>
          <c:overlay val="0"/>
          <c:spPr>
            <a:noFill/>
            <a:ln>
              <a:noFill/>
            </a:ln>
            <a:effectLst/>
          </c:spPr>
          <c:txPr>
            <a:bodyPr rot="5400000" spcFirstLastPara="1" vertOverflow="ellipsis"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en-US"/>
            </a:p>
          </c:txPr>
        </c:title>
        <c:numFmt formatCode="_(&quot;$&quot;* #,##0_);_(&quot;$&quot;* \(#,##0\);_(&quot;$&quot;* &quot;-&quot;_);_(@_)"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6026368"/>
        <c:crosses val="max"/>
        <c:crossBetween val="between"/>
        <c:majorUnit val="25"/>
      </c:valAx>
      <c:catAx>
        <c:axId val="36026368"/>
        <c:scaling>
          <c:orientation val="minMax"/>
        </c:scaling>
        <c:delete val="1"/>
        <c:axPos val="b"/>
        <c:numFmt formatCode="General" sourceLinked="1"/>
        <c:majorTickMark val="none"/>
        <c:minorTickMark val="none"/>
        <c:tickLblPos val="none"/>
        <c:crossAx val="33389888"/>
        <c:crosses val="autoZero"/>
        <c:auto val="1"/>
        <c:lblAlgn val="ctr"/>
        <c:lblOffset val="100"/>
        <c:noMultiLvlLbl val="0"/>
      </c:catAx>
      <c:spPr>
        <a:noFill/>
        <a:ln>
          <a:noFill/>
        </a:ln>
        <a:effectLst/>
      </c:spPr>
    </c:plotArea>
    <c:plotVisOnly val="1"/>
    <c:dispBlanksAs val="zero"/>
    <c:showDLblsOverMax val="0"/>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5070959996973922E-2"/>
          <c:y val="2.6145907897876512E-2"/>
          <c:w val="0.82883354873482973"/>
          <c:h val="0.77081394655213564"/>
        </c:manualLayout>
      </c:layout>
      <c:barChart>
        <c:barDir val="col"/>
        <c:grouping val="clustered"/>
        <c:varyColors val="0"/>
        <c:ser>
          <c:idx val="0"/>
          <c:order val="0"/>
          <c:tx>
            <c:strRef>
              <c:f>Sheet1!$A$11</c:f>
              <c:strCache>
                <c:ptCount val="1"/>
                <c:pt idx="0">
                  <c:v>Book Value per Share</c:v>
                </c:pt>
              </c:strCache>
            </c:strRef>
          </c:tx>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cat>
            <c:numRef>
              <c:f>Sheet1!$A$3:$A$7</c:f>
              <c:numCache>
                <c:formatCode>General</c:formatCode>
                <c:ptCount val="5"/>
                <c:pt idx="0">
                  <c:v>2015</c:v>
                </c:pt>
                <c:pt idx="1">
                  <c:v>2016</c:v>
                </c:pt>
                <c:pt idx="2">
                  <c:v>2017</c:v>
                </c:pt>
                <c:pt idx="3">
                  <c:v>2018</c:v>
                </c:pt>
                <c:pt idx="4">
                  <c:v>2019</c:v>
                </c:pt>
              </c:numCache>
            </c:numRef>
          </c:cat>
          <c:val>
            <c:numRef>
              <c:f>Sheet1!$D$11:$H$11</c:f>
              <c:numCache>
                <c:formatCode>_("$"* #,##0.00_);_("$"* \(#,##0.00\);_("$"* "-"??_);_(@_)</c:formatCode>
                <c:ptCount val="5"/>
                <c:pt idx="0">
                  <c:v>23.62</c:v>
                </c:pt>
                <c:pt idx="1">
                  <c:v>26.16</c:v>
                </c:pt>
                <c:pt idx="2">
                  <c:v>29.07</c:v>
                </c:pt>
                <c:pt idx="3">
                  <c:v>31.08</c:v>
                </c:pt>
                <c:pt idx="4">
                  <c:v>37.18</c:v>
                </c:pt>
              </c:numCache>
            </c:numRef>
          </c:val>
          <c:extLst>
            <c:ext xmlns:c16="http://schemas.microsoft.com/office/drawing/2014/chart" uri="{C3380CC4-5D6E-409C-BE32-E72D297353CC}">
              <c16:uniqueId val="{00000001-557C-4EAC-BC57-FDD6D31AF59D}"/>
            </c:ext>
          </c:extLst>
        </c:ser>
        <c:ser>
          <c:idx val="2"/>
          <c:order val="1"/>
          <c:tx>
            <c:strRef>
              <c:f>Sheet1!$A$12</c:f>
              <c:strCache>
                <c:ptCount val="1"/>
                <c:pt idx="0">
                  <c:v>Adjusted Book Value per Share</c:v>
                </c:pt>
              </c:strCache>
            </c:strRef>
          </c:tx>
          <c:spPr>
            <a:pattFill prst="narHorz">
              <a:fgClr>
                <a:schemeClr val="accent3"/>
              </a:fgClr>
              <a:bgClr>
                <a:schemeClr val="accent3">
                  <a:lumMod val="20000"/>
                  <a:lumOff val="80000"/>
                </a:schemeClr>
              </a:bgClr>
            </a:pattFill>
            <a:ln>
              <a:noFill/>
            </a:ln>
            <a:effectLst>
              <a:innerShdw blurRad="114300">
                <a:schemeClr val="accent3"/>
              </a:innerShdw>
            </a:effectLst>
          </c:spPr>
          <c:invertIfNegative val="0"/>
          <c:cat>
            <c:numRef>
              <c:f>Sheet1!$D$9:$H$9</c:f>
              <c:numCache>
                <c:formatCode>General</c:formatCode>
                <c:ptCount val="5"/>
                <c:pt idx="0">
                  <c:v>2015</c:v>
                </c:pt>
                <c:pt idx="1">
                  <c:v>2016</c:v>
                </c:pt>
                <c:pt idx="2">
                  <c:v>2017</c:v>
                </c:pt>
                <c:pt idx="3">
                  <c:v>2018</c:v>
                </c:pt>
                <c:pt idx="4">
                  <c:v>2019</c:v>
                </c:pt>
              </c:numCache>
            </c:numRef>
          </c:cat>
          <c:val>
            <c:numRef>
              <c:f>Sheet1!$D$12:$H$12</c:f>
              <c:numCache>
                <c:formatCode>_("$"* #,##0.00_);_("$"* \(#,##0.00\);_("$"* "-"??_);_(@_)</c:formatCode>
                <c:ptCount val="5"/>
                <c:pt idx="0">
                  <c:v>26.9</c:v>
                </c:pt>
                <c:pt idx="1">
                  <c:v>29.29</c:v>
                </c:pt>
                <c:pt idx="2">
                  <c:v>30.8</c:v>
                </c:pt>
                <c:pt idx="3">
                  <c:v>36.06</c:v>
                </c:pt>
                <c:pt idx="4">
                  <c:v>39.47</c:v>
                </c:pt>
              </c:numCache>
            </c:numRef>
          </c:val>
          <c:extLst>
            <c:ext xmlns:c16="http://schemas.microsoft.com/office/drawing/2014/chart" uri="{C3380CC4-5D6E-409C-BE32-E72D297353CC}">
              <c16:uniqueId val="{00000000-52B9-4C75-A8A7-1804683E1946}"/>
            </c:ext>
          </c:extLst>
        </c:ser>
        <c:ser>
          <c:idx val="1"/>
          <c:order val="2"/>
          <c:tx>
            <c:strRef>
              <c:f>Sheet1!$A$13</c:f>
              <c:strCache>
                <c:ptCount val="1"/>
                <c:pt idx="0">
                  <c:v>Book Value per Share incl. Deferred Gain</c:v>
                </c:pt>
              </c:strCache>
            </c:strRef>
          </c:tx>
          <c:spPr>
            <a:pattFill prst="narHorz">
              <a:fgClr>
                <a:schemeClr val="accent2"/>
              </a:fgClr>
              <a:bgClr>
                <a:schemeClr val="accent2">
                  <a:lumMod val="20000"/>
                  <a:lumOff val="80000"/>
                </a:schemeClr>
              </a:bgClr>
            </a:pattFill>
            <a:ln>
              <a:noFill/>
            </a:ln>
            <a:effectLst>
              <a:innerShdw blurRad="114300">
                <a:schemeClr val="accent2"/>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Sheet1!$D$9:$H$9</c:f>
              <c:numCache>
                <c:formatCode>General</c:formatCode>
                <c:ptCount val="5"/>
                <c:pt idx="0">
                  <c:v>2015</c:v>
                </c:pt>
                <c:pt idx="1">
                  <c:v>2016</c:v>
                </c:pt>
                <c:pt idx="2">
                  <c:v>2017</c:v>
                </c:pt>
                <c:pt idx="3">
                  <c:v>2018</c:v>
                </c:pt>
                <c:pt idx="4">
                  <c:v>2019</c:v>
                </c:pt>
              </c:numCache>
            </c:numRef>
          </c:cat>
          <c:val>
            <c:numRef>
              <c:f>Sheet1!$D$13:$H$13</c:f>
              <c:numCache>
                <c:formatCode>_("$"* #,##0.00_);_("$"* \(#,##0.00\);_("$"* "-"??_);_(@_)</c:formatCode>
                <c:ptCount val="5"/>
                <c:pt idx="0">
                  <c:v>29.5</c:v>
                </c:pt>
                <c:pt idx="1">
                  <c:v>31.61</c:v>
                </c:pt>
                <c:pt idx="2">
                  <c:v>34.090000000000003</c:v>
                </c:pt>
                <c:pt idx="3">
                  <c:v>35.64</c:v>
                </c:pt>
                <c:pt idx="4">
                  <c:v>41.55</c:v>
                </c:pt>
              </c:numCache>
            </c:numRef>
          </c:val>
          <c:extLst>
            <c:ext xmlns:c16="http://schemas.microsoft.com/office/drawing/2014/chart" uri="{C3380CC4-5D6E-409C-BE32-E72D297353CC}">
              <c16:uniqueId val="{00000008-557C-4EAC-BC57-FDD6D31AF59D}"/>
            </c:ext>
          </c:extLst>
        </c:ser>
        <c:dLbls>
          <c:showLegendKey val="0"/>
          <c:showVal val="0"/>
          <c:showCatName val="0"/>
          <c:showSerName val="0"/>
          <c:showPercent val="0"/>
          <c:showBubbleSize val="0"/>
        </c:dLbls>
        <c:gapWidth val="164"/>
        <c:axId val="36025344"/>
        <c:axId val="33389312"/>
      </c:barChart>
      <c:catAx>
        <c:axId val="36025344"/>
        <c:scaling>
          <c:orientation val="minMax"/>
        </c:scaling>
        <c:delete val="0"/>
        <c:axPos val="b"/>
        <c:numFmt formatCode="General" sourceLinked="0"/>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3389312"/>
        <c:crosses val="autoZero"/>
        <c:auto val="1"/>
        <c:lblAlgn val="ctr"/>
        <c:lblOffset val="100"/>
        <c:noMultiLvlLbl val="0"/>
      </c:catAx>
      <c:valAx>
        <c:axId val="33389312"/>
        <c:scaling>
          <c:orientation val="minMax"/>
          <c:max val="50"/>
          <c:min val="0"/>
        </c:scaling>
        <c:delete val="0"/>
        <c:axPos val="l"/>
        <c:title>
          <c:tx>
            <c:rich>
              <a:bodyPr rot="-54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r>
                  <a:rPr lang="en-US" dirty="0"/>
                  <a:t>Value Per Share</a:t>
                </a:r>
              </a:p>
            </c:rich>
          </c:tx>
          <c:layout>
            <c:manualLayout>
              <c:xMode val="edge"/>
              <c:yMode val="edge"/>
              <c:x val="7.4977468476015606E-3"/>
              <c:y val="0.27980172717961366"/>
            </c:manualLayout>
          </c:layout>
          <c:overlay val="0"/>
          <c:spPr>
            <a:noFill/>
            <a:ln>
              <a:noFill/>
            </a:ln>
            <a:effectLst/>
          </c:spPr>
          <c:txPr>
            <a:bodyPr rot="-54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en-US"/>
            </a:p>
          </c:txPr>
        </c:title>
        <c:numFmt formatCode="[$$-409]#,##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6025344"/>
        <c:crosses val="autoZero"/>
        <c:crossBetween val="between"/>
        <c:majorUnit val="10"/>
        <c:minorUnit val="5"/>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zero"/>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5070959996973922E-2"/>
          <c:y val="2.6145907897876512E-2"/>
          <c:w val="0.82883354873482973"/>
          <c:h val="0.77081394655213564"/>
        </c:manualLayout>
      </c:layout>
      <c:barChart>
        <c:barDir val="col"/>
        <c:grouping val="clustered"/>
        <c:varyColors val="0"/>
        <c:ser>
          <c:idx val="0"/>
          <c:order val="0"/>
          <c:tx>
            <c:strRef>
              <c:f>Sheet1!$B$1</c:f>
              <c:strCache>
                <c:ptCount val="1"/>
                <c:pt idx="0">
                  <c:v>STAT Surplus</c:v>
                </c:pt>
              </c:strCache>
            </c:strRef>
          </c:tx>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dLbls>
            <c:dLbl>
              <c:idx val="4"/>
              <c:layout>
                <c:manualLayout>
                  <c:x val="-3.0105245092252428E-3"/>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0083-4866-9043-8B66775B6D83}"/>
                </c:ext>
              </c:extLst>
            </c:dLbl>
            <c:numFmt formatCode="&quot;$&quot;#,##0" sourceLinked="0"/>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Sheet1!$A$2:$A$6</c:f>
              <c:numCache>
                <c:formatCode>General</c:formatCode>
                <c:ptCount val="5"/>
                <c:pt idx="0">
                  <c:v>2015</c:v>
                </c:pt>
                <c:pt idx="1">
                  <c:v>2016</c:v>
                </c:pt>
                <c:pt idx="2">
                  <c:v>2017</c:v>
                </c:pt>
                <c:pt idx="3">
                  <c:v>2018</c:v>
                </c:pt>
                <c:pt idx="4">
                  <c:v>2019</c:v>
                </c:pt>
              </c:numCache>
            </c:numRef>
          </c:cat>
          <c:val>
            <c:numRef>
              <c:f>Sheet1!$B$2:$B$6</c:f>
              <c:numCache>
                <c:formatCode>_("$"* #,##0_);_("$"* \(#,##0\);_("$"* "-"??_);_(@_)</c:formatCode>
                <c:ptCount val="5"/>
                <c:pt idx="0">
                  <c:v>706</c:v>
                </c:pt>
                <c:pt idx="1">
                  <c:v>829</c:v>
                </c:pt>
                <c:pt idx="2">
                  <c:v>893</c:v>
                </c:pt>
                <c:pt idx="3">
                  <c:v>928</c:v>
                </c:pt>
                <c:pt idx="4">
                  <c:v>1021</c:v>
                </c:pt>
              </c:numCache>
            </c:numRef>
          </c:val>
          <c:extLst>
            <c:ext xmlns:c16="http://schemas.microsoft.com/office/drawing/2014/chart" uri="{C3380CC4-5D6E-409C-BE32-E72D297353CC}">
              <c16:uniqueId val="{00000001-740D-4554-BCEA-80A2D54D5AD9}"/>
            </c:ext>
          </c:extLst>
        </c:ser>
        <c:dLbls>
          <c:showLegendKey val="0"/>
          <c:showVal val="0"/>
          <c:showCatName val="0"/>
          <c:showSerName val="0"/>
          <c:showPercent val="0"/>
          <c:showBubbleSize val="0"/>
        </c:dLbls>
        <c:gapWidth val="75"/>
        <c:overlap val="-25"/>
        <c:axId val="36025344"/>
        <c:axId val="33389312"/>
      </c:barChart>
      <c:lineChart>
        <c:grouping val="standard"/>
        <c:varyColors val="0"/>
        <c:ser>
          <c:idx val="1"/>
          <c:order val="1"/>
          <c:tx>
            <c:strRef>
              <c:f>Sheet1!$C$1</c:f>
              <c:strCache>
                <c:ptCount val="1"/>
                <c:pt idx="0">
                  <c:v>STAT Net Income</c:v>
                </c:pt>
              </c:strCache>
            </c:strRef>
          </c:tx>
          <c:spPr>
            <a:ln w="28575" cap="rnd">
              <a:solidFill>
                <a:schemeClr val="accent2"/>
              </a:solidFill>
              <a:round/>
            </a:ln>
            <a:effectLst/>
          </c:spPr>
          <c:marker>
            <c:symbol val="circle"/>
            <c:size val="6"/>
            <c:spPr>
              <a:solidFill>
                <a:schemeClr val="accent2"/>
              </a:solidFill>
              <a:ln>
                <a:noFill/>
              </a:ln>
              <a:effectLst/>
            </c:spPr>
          </c:marker>
          <c:dPt>
            <c:idx val="0"/>
            <c:marker>
              <c:symbol val="circle"/>
              <c:size val="6"/>
              <c:spPr>
                <a:solidFill>
                  <a:schemeClr val="accent2"/>
                </a:solidFill>
                <a:ln>
                  <a:noFill/>
                </a:ln>
                <a:effectLst/>
              </c:spPr>
            </c:marker>
            <c:bubble3D val="0"/>
            <c:extLst>
              <c:ext xmlns:c16="http://schemas.microsoft.com/office/drawing/2014/chart" uri="{C3380CC4-5D6E-409C-BE32-E72D297353CC}">
                <c16:uniqueId val="{00000006-740D-4554-BCEA-80A2D54D5AD9}"/>
              </c:ext>
            </c:extLst>
          </c:dPt>
          <c:dPt>
            <c:idx val="1"/>
            <c:marker>
              <c:symbol val="circle"/>
              <c:size val="6"/>
              <c:spPr>
                <a:solidFill>
                  <a:schemeClr val="accent2"/>
                </a:solidFill>
                <a:ln>
                  <a:noFill/>
                </a:ln>
                <a:effectLst/>
              </c:spPr>
            </c:marker>
            <c:bubble3D val="0"/>
            <c:extLst>
              <c:ext xmlns:c16="http://schemas.microsoft.com/office/drawing/2014/chart" uri="{C3380CC4-5D6E-409C-BE32-E72D297353CC}">
                <c16:uniqueId val="{00000002-740D-4554-BCEA-80A2D54D5AD9}"/>
              </c:ext>
            </c:extLst>
          </c:dPt>
          <c:dPt>
            <c:idx val="2"/>
            <c:marker>
              <c:symbol val="circle"/>
              <c:size val="6"/>
              <c:spPr>
                <a:solidFill>
                  <a:schemeClr val="accent2"/>
                </a:solidFill>
                <a:ln>
                  <a:noFill/>
                </a:ln>
                <a:effectLst/>
              </c:spPr>
            </c:marker>
            <c:bubble3D val="0"/>
            <c:extLst>
              <c:ext xmlns:c16="http://schemas.microsoft.com/office/drawing/2014/chart" uri="{C3380CC4-5D6E-409C-BE32-E72D297353CC}">
                <c16:uniqueId val="{00000003-740D-4554-BCEA-80A2D54D5AD9}"/>
              </c:ext>
            </c:extLst>
          </c:dPt>
          <c:dPt>
            <c:idx val="4"/>
            <c:marker>
              <c:symbol val="circle"/>
              <c:size val="6"/>
              <c:spPr>
                <a:solidFill>
                  <a:schemeClr val="accent2"/>
                </a:solidFill>
                <a:ln>
                  <a:noFill/>
                </a:ln>
                <a:effectLst/>
              </c:spPr>
            </c:marker>
            <c:bubble3D val="0"/>
            <c:extLst>
              <c:ext xmlns:c16="http://schemas.microsoft.com/office/drawing/2014/chart" uri="{C3380CC4-5D6E-409C-BE32-E72D297353CC}">
                <c16:uniqueId val="{00000004-0083-4866-9043-8B66775B6D83}"/>
              </c:ext>
            </c:extLst>
          </c:dPt>
          <c:dLbls>
            <c:dLbl>
              <c:idx val="0"/>
              <c:layout>
                <c:manualLayout>
                  <c:x val="-2.2793818895379295E-2"/>
                  <c:y val="-5.965666777399689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40D-4554-BCEA-80A2D54D5AD9}"/>
                </c:ext>
              </c:extLst>
            </c:dLbl>
            <c:dLbl>
              <c:idx val="1"/>
              <c:layout>
                <c:manualLayout>
                  <c:x val="-2.5804343404604538E-2"/>
                  <c:y val="-6.3154858635829023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40D-4554-BCEA-80A2D54D5AD9}"/>
                </c:ext>
              </c:extLst>
            </c:dLbl>
            <c:dLbl>
              <c:idx val="2"/>
              <c:layout>
                <c:manualLayout>
                  <c:x val="-2.881486791382978E-2"/>
                  <c:y val="-5.253009992907103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40D-4554-BCEA-80A2D54D5AD9}"/>
                </c:ext>
              </c:extLst>
            </c:dLbl>
            <c:dLbl>
              <c:idx val="4"/>
              <c:layout>
                <c:manualLayout>
                  <c:x val="-2.6867745998965516E-2"/>
                  <c:y val="-5.871618527729646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0083-4866-9043-8B66775B6D83}"/>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mn-lt"/>
                    <a:ea typeface="+mn-ea"/>
                    <a:cs typeface="+mn-cs"/>
                  </a:defRPr>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Sheet1!$A$2:$A$6</c:f>
              <c:numCache>
                <c:formatCode>General</c:formatCode>
                <c:ptCount val="5"/>
                <c:pt idx="0">
                  <c:v>2015</c:v>
                </c:pt>
                <c:pt idx="1">
                  <c:v>2016</c:v>
                </c:pt>
                <c:pt idx="2">
                  <c:v>2017</c:v>
                </c:pt>
                <c:pt idx="3">
                  <c:v>2018</c:v>
                </c:pt>
                <c:pt idx="4">
                  <c:v>2019</c:v>
                </c:pt>
              </c:numCache>
            </c:numRef>
          </c:cat>
          <c:val>
            <c:numRef>
              <c:f>Sheet1!$C$2:$C$6</c:f>
              <c:numCache>
                <c:formatCode>_("$"* #,##0_);_("$"* \(#,##0\);_("$"* "-"??_);_(@_)</c:formatCode>
                <c:ptCount val="5"/>
                <c:pt idx="0">
                  <c:v>87.8</c:v>
                </c:pt>
                <c:pt idx="1">
                  <c:v>101.4</c:v>
                </c:pt>
                <c:pt idx="2">
                  <c:v>117</c:v>
                </c:pt>
                <c:pt idx="3">
                  <c:v>159</c:v>
                </c:pt>
                <c:pt idx="4">
                  <c:v>129.30000000000001</c:v>
                </c:pt>
              </c:numCache>
            </c:numRef>
          </c:val>
          <c:smooth val="0"/>
          <c:extLst>
            <c:ext xmlns:c16="http://schemas.microsoft.com/office/drawing/2014/chart" uri="{C3380CC4-5D6E-409C-BE32-E72D297353CC}">
              <c16:uniqueId val="{00000007-740D-4554-BCEA-80A2D54D5AD9}"/>
            </c:ext>
          </c:extLst>
        </c:ser>
        <c:dLbls>
          <c:showLegendKey val="0"/>
          <c:showVal val="0"/>
          <c:showCatName val="0"/>
          <c:showSerName val="0"/>
          <c:showPercent val="0"/>
          <c:showBubbleSize val="0"/>
        </c:dLbls>
        <c:marker val="1"/>
        <c:smooth val="0"/>
        <c:axId val="36026368"/>
        <c:axId val="33389888"/>
      </c:lineChart>
      <c:catAx>
        <c:axId val="36025344"/>
        <c:scaling>
          <c:orientation val="minMax"/>
        </c:scaling>
        <c:delete val="0"/>
        <c:axPos val="b"/>
        <c:numFmt formatCode="General" sourceLinked="0"/>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3389312"/>
        <c:crosses val="autoZero"/>
        <c:auto val="1"/>
        <c:lblAlgn val="ctr"/>
        <c:lblOffset val="100"/>
        <c:noMultiLvlLbl val="0"/>
      </c:catAx>
      <c:valAx>
        <c:axId val="33389312"/>
        <c:scaling>
          <c:orientation val="minMax"/>
          <c:min val="0"/>
        </c:scaling>
        <c:delete val="0"/>
        <c:axPos val="l"/>
        <c:majorGridlines>
          <c:spPr>
            <a:ln>
              <a:solidFill>
                <a:schemeClr val="tx1">
                  <a:lumMod val="15000"/>
                  <a:lumOff val="85000"/>
                </a:schemeClr>
              </a:solidFill>
            </a:ln>
            <a:effectLst/>
          </c:spPr>
        </c:majorGridlines>
        <c:title>
          <c:tx>
            <c:rich>
              <a:bodyPr rot="-54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r>
                  <a:rPr lang="en-US" dirty="0"/>
                  <a:t>Statutory Surplus</a:t>
                </a:r>
              </a:p>
            </c:rich>
          </c:tx>
          <c:layout>
            <c:manualLayout>
              <c:xMode val="edge"/>
              <c:yMode val="edge"/>
              <c:x val="1.6930285030160698E-3"/>
              <c:y val="0.2588779078641395"/>
            </c:manualLayout>
          </c:layout>
          <c:overlay val="0"/>
          <c:spPr>
            <a:noFill/>
            <a:ln>
              <a:noFill/>
            </a:ln>
            <a:effectLst/>
          </c:spPr>
          <c:txPr>
            <a:bodyPr rot="-54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en-US"/>
            </a:p>
          </c:txPr>
        </c:title>
        <c:numFmt formatCode="[$$-409]#,##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6025344"/>
        <c:crosses val="autoZero"/>
        <c:crossBetween val="between"/>
        <c:majorUnit val="200"/>
      </c:valAx>
      <c:valAx>
        <c:axId val="33389888"/>
        <c:scaling>
          <c:orientation val="minMax"/>
          <c:max val="200"/>
          <c:min val="25"/>
        </c:scaling>
        <c:delete val="0"/>
        <c:axPos val="r"/>
        <c:title>
          <c:tx>
            <c:rich>
              <a:bodyPr rot="5400000" spcFirstLastPara="1" vertOverflow="ellipsis" wrap="square" anchor="ctr" anchorCtr="1"/>
              <a:lstStyle/>
              <a:p>
                <a:pPr>
                  <a:defRPr sz="1197" b="1" i="0" u="none" strike="noStrike" kern="1200" baseline="0">
                    <a:solidFill>
                      <a:schemeClr val="tx1">
                        <a:lumMod val="65000"/>
                        <a:lumOff val="35000"/>
                      </a:schemeClr>
                    </a:solidFill>
                    <a:latin typeface="+mn-lt"/>
                    <a:ea typeface="+mn-ea"/>
                    <a:cs typeface="+mn-cs"/>
                  </a:defRPr>
                </a:pPr>
                <a:r>
                  <a:rPr lang="en-GB" dirty="0"/>
                  <a:t>Statutory Net Income</a:t>
                </a:r>
              </a:p>
            </c:rich>
          </c:tx>
          <c:layout>
            <c:manualLayout>
              <c:xMode val="edge"/>
              <c:yMode val="edge"/>
              <c:x val="0.97322834645669287"/>
              <c:y val="0.25412443099686655"/>
            </c:manualLayout>
          </c:layout>
          <c:overlay val="0"/>
          <c:spPr>
            <a:noFill/>
            <a:ln>
              <a:noFill/>
            </a:ln>
            <a:effectLst/>
          </c:spPr>
          <c:txPr>
            <a:bodyPr rot="5400000" spcFirstLastPara="1" vertOverflow="ellipsis"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en-US"/>
            </a:p>
          </c:txPr>
        </c:title>
        <c:numFmt formatCode="_(&quot;$&quot;* #,##0_);_(&quot;$&quot;* \(#,##0\);_(&quot;$&quot;* &quot;-&quot;_);_(@_)"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6026368"/>
        <c:crosses val="max"/>
        <c:crossBetween val="between"/>
        <c:majorUnit val="25"/>
      </c:valAx>
      <c:catAx>
        <c:axId val="36026368"/>
        <c:scaling>
          <c:orientation val="minMax"/>
        </c:scaling>
        <c:delete val="1"/>
        <c:axPos val="b"/>
        <c:numFmt formatCode="General" sourceLinked="1"/>
        <c:majorTickMark val="none"/>
        <c:minorTickMark val="none"/>
        <c:tickLblPos val="none"/>
        <c:crossAx val="33389888"/>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zero"/>
    <c:showDLblsOverMax val="0"/>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5695031652378344"/>
          <c:w val="0.82307967493991696"/>
          <c:h val="0.64132928625416563"/>
        </c:manualLayout>
      </c:layout>
      <c:barChart>
        <c:barDir val="col"/>
        <c:grouping val="clustered"/>
        <c:varyColors val="0"/>
        <c:ser>
          <c:idx val="0"/>
          <c:order val="0"/>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dPt>
            <c:idx val="1"/>
            <c:invertIfNegative val="0"/>
            <c:bubble3D val="0"/>
            <c:extLst>
              <c:ext xmlns:c16="http://schemas.microsoft.com/office/drawing/2014/chart" uri="{C3380CC4-5D6E-409C-BE32-E72D297353CC}">
                <c16:uniqueId val="{00000000-74F8-48B5-864D-A0B801F82948}"/>
              </c:ext>
            </c:extLst>
          </c:dPt>
          <c:dPt>
            <c:idx val="6"/>
            <c:invertIfNegative val="0"/>
            <c:bubble3D val="0"/>
            <c:extLst>
              <c:ext xmlns:c16="http://schemas.microsoft.com/office/drawing/2014/chart" uri="{C3380CC4-5D6E-409C-BE32-E72D297353CC}">
                <c16:uniqueId val="{00000002-74F8-48B5-864D-A0B801F82948}"/>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accent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'Reserve Releases'!$J$5:$N$5</c:f>
              <c:numCache>
                <c:formatCode>General</c:formatCode>
                <c:ptCount val="5"/>
                <c:pt idx="0">
                  <c:v>2015</c:v>
                </c:pt>
                <c:pt idx="1">
                  <c:v>2016</c:v>
                </c:pt>
                <c:pt idx="2">
                  <c:v>2017</c:v>
                </c:pt>
                <c:pt idx="3">
                  <c:v>2018</c:v>
                </c:pt>
                <c:pt idx="4">
                  <c:v>2019</c:v>
                </c:pt>
              </c:numCache>
            </c:numRef>
          </c:cat>
          <c:val>
            <c:numRef>
              <c:f>'Reserve Releases'!$J$6:$N$6</c:f>
              <c:numCache>
                <c:formatCode>"$"#,##0.0</c:formatCode>
                <c:ptCount val="5"/>
                <c:pt idx="0">
                  <c:v>9</c:v>
                </c:pt>
                <c:pt idx="1">
                  <c:v>17</c:v>
                </c:pt>
                <c:pt idx="2">
                  <c:v>17.399999999999999</c:v>
                </c:pt>
                <c:pt idx="3">
                  <c:v>65.5</c:v>
                </c:pt>
                <c:pt idx="4">
                  <c:v>77.5</c:v>
                </c:pt>
              </c:numCache>
            </c:numRef>
          </c:val>
          <c:extLst>
            <c:ext xmlns:c16="http://schemas.microsoft.com/office/drawing/2014/chart" uri="{C3380CC4-5D6E-409C-BE32-E72D297353CC}">
              <c16:uniqueId val="{00000004-74F8-48B5-864D-A0B801F82948}"/>
            </c:ext>
          </c:extLst>
        </c:ser>
        <c:ser>
          <c:idx val="1"/>
          <c:order val="1"/>
          <c:spPr>
            <a:pattFill prst="narHorz">
              <a:fgClr>
                <a:schemeClr val="accent2"/>
              </a:fgClr>
              <a:bgClr>
                <a:schemeClr val="accent2">
                  <a:lumMod val="20000"/>
                  <a:lumOff val="80000"/>
                </a:schemeClr>
              </a:bgClr>
            </a:pattFill>
            <a:ln>
              <a:noFill/>
            </a:ln>
            <a:effectLst>
              <a:innerShdw blurRad="114300">
                <a:schemeClr val="accent2"/>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accent2"/>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'Reserve Releases'!$J$5:$N$5</c:f>
              <c:numCache>
                <c:formatCode>General</c:formatCode>
                <c:ptCount val="5"/>
                <c:pt idx="0">
                  <c:v>2015</c:v>
                </c:pt>
                <c:pt idx="1">
                  <c:v>2016</c:v>
                </c:pt>
                <c:pt idx="2">
                  <c:v>2017</c:v>
                </c:pt>
                <c:pt idx="3">
                  <c:v>2018</c:v>
                </c:pt>
                <c:pt idx="4">
                  <c:v>2019</c:v>
                </c:pt>
              </c:numCache>
            </c:numRef>
          </c:cat>
          <c:val>
            <c:numRef>
              <c:f>'Reserve Releases'!$J$7:$N$7</c:f>
              <c:numCache>
                <c:formatCode>"$"#,##0.0</c:formatCode>
                <c:ptCount val="5"/>
                <c:pt idx="0">
                  <c:v>9</c:v>
                </c:pt>
                <c:pt idx="1">
                  <c:v>26</c:v>
                </c:pt>
                <c:pt idx="2">
                  <c:v>43.4</c:v>
                </c:pt>
                <c:pt idx="3">
                  <c:v>108.9</c:v>
                </c:pt>
                <c:pt idx="4">
                  <c:v>186.4</c:v>
                </c:pt>
              </c:numCache>
            </c:numRef>
          </c:val>
          <c:extLst>
            <c:ext xmlns:c16="http://schemas.microsoft.com/office/drawing/2014/chart" uri="{C3380CC4-5D6E-409C-BE32-E72D297353CC}">
              <c16:uniqueId val="{00000006-74F8-48B5-864D-A0B801F82948}"/>
            </c:ext>
          </c:extLst>
        </c:ser>
        <c:dLbls>
          <c:dLblPos val="outEnd"/>
          <c:showLegendKey val="0"/>
          <c:showVal val="1"/>
          <c:showCatName val="0"/>
          <c:showSerName val="0"/>
          <c:showPercent val="0"/>
          <c:showBubbleSize val="0"/>
        </c:dLbls>
        <c:gapWidth val="164"/>
        <c:overlap val="-22"/>
        <c:axId val="55175424"/>
        <c:axId val="55197696"/>
      </c:barChart>
      <c:catAx>
        <c:axId val="55175424"/>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0" spcFirstLastPara="1" vertOverflow="ellipsis"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5197696"/>
        <c:crosses val="autoZero"/>
        <c:auto val="1"/>
        <c:lblAlgn val="ctr"/>
        <c:lblOffset val="100"/>
        <c:noMultiLvlLbl val="0"/>
      </c:catAx>
      <c:valAx>
        <c:axId val="55197696"/>
        <c:scaling>
          <c:orientation val="minMax"/>
        </c:scaling>
        <c:delete val="0"/>
        <c:axPos val="l"/>
        <c:numFmt formatCode="&quot;$&quot;#,##0.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51754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7240457261631645"/>
          <c:y val="0.18586123869488441"/>
          <c:w val="0.77631924102653782"/>
          <c:h val="0.75524750548251141"/>
        </c:manualLayout>
      </c:layout>
      <c:pie3DChart>
        <c:varyColors val="1"/>
        <c:ser>
          <c:idx val="0"/>
          <c:order val="0"/>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1-207D-43FE-A85A-2C44796656EE}"/>
              </c:ext>
            </c:extLst>
          </c:dPt>
          <c:dPt>
            <c:idx val="1"/>
            <c:bubble3D val="0"/>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3-207D-43FE-A85A-2C44796656EE}"/>
              </c:ext>
            </c:extLst>
          </c:dPt>
          <c:dPt>
            <c:idx val="2"/>
            <c:bubble3D val="0"/>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5-207D-43FE-A85A-2C44796656EE}"/>
              </c:ext>
            </c:extLst>
          </c:dPt>
          <c:dPt>
            <c:idx val="3"/>
            <c:bubble3D val="0"/>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7-207D-43FE-A85A-2C44796656EE}"/>
              </c:ext>
            </c:extLst>
          </c:dPt>
          <c:dPt>
            <c:idx val="4"/>
            <c:bubble3D val="0"/>
            <c:spPr>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9-207D-43FE-A85A-2C44796656EE}"/>
              </c:ext>
            </c:extLst>
          </c:dPt>
          <c:dPt>
            <c:idx val="5"/>
            <c:bubble3D val="0"/>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B-207D-43FE-A85A-2C44796656EE}"/>
              </c:ext>
            </c:extLst>
          </c:dPt>
          <c:dPt>
            <c:idx val="6"/>
            <c:bubble3D val="0"/>
            <c:spPr>
              <a:gradFill rotWithShape="1">
                <a:gsLst>
                  <a:gs pos="0">
                    <a:schemeClr val="accent1">
                      <a:lumMod val="60000"/>
                      <a:shade val="51000"/>
                      <a:satMod val="130000"/>
                    </a:schemeClr>
                  </a:gs>
                  <a:gs pos="80000">
                    <a:schemeClr val="accent1">
                      <a:lumMod val="60000"/>
                      <a:shade val="93000"/>
                      <a:satMod val="130000"/>
                    </a:schemeClr>
                  </a:gs>
                  <a:gs pos="100000">
                    <a:schemeClr val="accent1">
                      <a:lumMod val="60000"/>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D-207D-43FE-A85A-2C44796656EE}"/>
              </c:ext>
            </c:extLst>
          </c:dPt>
          <c:dLbls>
            <c:dLbl>
              <c:idx val="0"/>
              <c:layout>
                <c:manualLayout>
                  <c:x val="-5.1210566419546528E-2"/>
                  <c:y val="-0.13894484724544293"/>
                </c:manualLayout>
              </c:layout>
              <c:tx>
                <c:rich>
                  <a:bodyPr rot="0" spcFirstLastPara="1" vertOverflow="ellipsis" vert="horz" wrap="square" lIns="38100" tIns="19050" rIns="38100" bIns="19050" anchor="ctr" anchorCtr="1">
                    <a:spAutoFit/>
                  </a:bodyPr>
                  <a:lstStyle/>
                  <a:p>
                    <a:pPr>
                      <a:defRPr sz="1200" b="0" i="0" u="none" strike="noStrike" kern="1200" baseline="0">
                        <a:solidFill>
                          <a:schemeClr val="accent1">
                            <a:lumMod val="75000"/>
                          </a:schemeClr>
                        </a:solidFill>
                        <a:latin typeface="+mn-lt"/>
                        <a:ea typeface="+mn-ea"/>
                        <a:cs typeface="+mn-cs"/>
                      </a:defRPr>
                    </a:pPr>
                    <a:fld id="{275C1A48-8EB5-40C8-9892-9369066831FD}" type="CATEGORYNAME">
                      <a:rPr lang="en-US" smtClean="0"/>
                      <a:pPr>
                        <a:defRPr sz="1200">
                          <a:solidFill>
                            <a:schemeClr val="accent1">
                              <a:lumMod val="75000"/>
                            </a:schemeClr>
                          </a:solidFill>
                        </a:defRPr>
                      </a:pPr>
                      <a:t>[CATEGORY NAME]</a:t>
                    </a:fld>
                    <a:endParaRPr lang="en-US" dirty="0"/>
                  </a:p>
                  <a:p>
                    <a:pPr>
                      <a:defRPr sz="1200">
                        <a:solidFill>
                          <a:schemeClr val="accent1">
                            <a:lumMod val="75000"/>
                          </a:schemeClr>
                        </a:solidFill>
                      </a:defRPr>
                    </a:pPr>
                    <a:fld id="{7639C34E-1284-463C-8010-94A8745FFBD8}" type="VALUE">
                      <a:rPr lang="en-US" baseline="0" smtClean="0"/>
                      <a:pPr>
                        <a:defRPr sz="1200">
                          <a:solidFill>
                            <a:schemeClr val="accent1">
                              <a:lumMod val="75000"/>
                            </a:schemeClr>
                          </a:solidFill>
                        </a:defRPr>
                      </a:pPr>
                      <a:t>[VALUE]</a:t>
                    </a:fld>
                    <a:endParaRPr lang="en-US"/>
                  </a:p>
                </c:rich>
              </c:tx>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accent1">
                          <a:lumMod val="7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3220921735545966"/>
                      <c:h val="0.11810324252004638"/>
                    </c:manualLayout>
                  </c15:layout>
                  <c15:dlblFieldTable/>
                  <c15:showDataLabelsRange val="0"/>
                </c:ext>
                <c:ext xmlns:c16="http://schemas.microsoft.com/office/drawing/2014/chart" uri="{C3380CC4-5D6E-409C-BE32-E72D297353CC}">
                  <c16:uniqueId val="{00000001-207D-43FE-A85A-2C44796656EE}"/>
                </c:ext>
              </c:extLst>
            </c:dLbl>
            <c:dLbl>
              <c:idx val="1"/>
              <c:layout>
                <c:manualLayout>
                  <c:x val="-9.4198566866954755E-2"/>
                  <c:y val="2.5436809129960807E-2"/>
                </c:manualLayout>
              </c:layout>
              <c:tx>
                <c:rich>
                  <a:bodyPr rot="0" spcFirstLastPara="1" vertOverflow="ellipsis" vert="horz" wrap="square" lIns="38100" tIns="19050" rIns="38100" bIns="19050" anchor="ctr" anchorCtr="1">
                    <a:noAutofit/>
                  </a:bodyPr>
                  <a:lstStyle/>
                  <a:p>
                    <a:pPr>
                      <a:defRPr sz="1200" b="0" i="0" u="none" strike="noStrike" kern="1200" baseline="0">
                        <a:solidFill>
                          <a:schemeClr val="accent2">
                            <a:lumMod val="75000"/>
                          </a:schemeClr>
                        </a:solidFill>
                        <a:latin typeface="+mn-lt"/>
                        <a:ea typeface="+mn-ea"/>
                        <a:cs typeface="+mn-cs"/>
                      </a:defRPr>
                    </a:pPr>
                    <a:fld id="{3CD02132-A43C-4DB2-B38D-045E7FD1452F}" type="CATEGORYNAME">
                      <a:rPr lang="en-US" smtClean="0"/>
                      <a:pPr>
                        <a:defRPr sz="1200">
                          <a:solidFill>
                            <a:schemeClr val="accent2">
                              <a:lumMod val="75000"/>
                            </a:schemeClr>
                          </a:solidFill>
                        </a:defRPr>
                      </a:pPr>
                      <a:t>[CATEGORY NAME]</a:t>
                    </a:fld>
                    <a:endParaRPr lang="en-US" dirty="0"/>
                  </a:p>
                  <a:p>
                    <a:pPr>
                      <a:defRPr sz="1200">
                        <a:solidFill>
                          <a:schemeClr val="accent2">
                            <a:lumMod val="75000"/>
                          </a:schemeClr>
                        </a:solidFill>
                      </a:defRPr>
                    </a:pPr>
                    <a:fld id="{28EB2C18-51E6-498B-92E1-2E8B101A862A}" type="VALUE">
                      <a:rPr lang="en-US" baseline="0" smtClean="0"/>
                      <a:pPr>
                        <a:defRPr sz="1200">
                          <a:solidFill>
                            <a:schemeClr val="accent2">
                              <a:lumMod val="75000"/>
                            </a:schemeClr>
                          </a:solidFill>
                        </a:defRPr>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accent2">
                          <a:lumMod val="7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33010246777934321"/>
                      <c:h val="0.1199743923995544"/>
                    </c:manualLayout>
                  </c15:layout>
                  <c15:dlblFieldTable/>
                  <c15:showDataLabelsRange val="0"/>
                </c:ext>
                <c:ext xmlns:c16="http://schemas.microsoft.com/office/drawing/2014/chart" uri="{C3380CC4-5D6E-409C-BE32-E72D297353CC}">
                  <c16:uniqueId val="{00000003-207D-43FE-A85A-2C44796656EE}"/>
                </c:ext>
              </c:extLst>
            </c:dLbl>
            <c:dLbl>
              <c:idx val="2"/>
              <c:layout>
                <c:manualLayout>
                  <c:x val="1.1822559817876348E-2"/>
                  <c:y val="-1.8282235684217708E-2"/>
                </c:manualLayout>
              </c:layout>
              <c:tx>
                <c:rich>
                  <a:bodyPr rot="0" spcFirstLastPara="1" vertOverflow="ellipsis" vert="horz" wrap="square" lIns="38100" tIns="19050" rIns="38100" bIns="19050" anchor="ctr" anchorCtr="1">
                    <a:noAutofit/>
                  </a:bodyPr>
                  <a:lstStyle/>
                  <a:p>
                    <a:pPr>
                      <a:defRPr sz="1200" b="0" i="0" u="none" strike="noStrike" kern="1200" baseline="0">
                        <a:solidFill>
                          <a:schemeClr val="accent3">
                            <a:lumMod val="75000"/>
                          </a:schemeClr>
                        </a:solidFill>
                        <a:latin typeface="+mn-lt"/>
                        <a:ea typeface="+mn-ea"/>
                        <a:cs typeface="+mn-cs"/>
                      </a:defRPr>
                    </a:pPr>
                    <a:fld id="{F95ECE3F-2F3D-4EC9-8DB4-2C9C88E421B0}" type="CATEGORYNAME">
                      <a:rPr lang="en-US" smtClean="0"/>
                      <a:pPr>
                        <a:defRPr sz="1200">
                          <a:solidFill>
                            <a:schemeClr val="accent3">
                              <a:lumMod val="75000"/>
                            </a:schemeClr>
                          </a:solidFill>
                        </a:defRPr>
                      </a:pPr>
                      <a:t>[CATEGORY NAME]</a:t>
                    </a:fld>
                    <a:endParaRPr lang="en-US" dirty="0"/>
                  </a:p>
                  <a:p>
                    <a:pPr>
                      <a:defRPr sz="1200">
                        <a:solidFill>
                          <a:schemeClr val="accent3">
                            <a:lumMod val="75000"/>
                          </a:schemeClr>
                        </a:solidFill>
                      </a:defRPr>
                    </a:pPr>
                    <a:fld id="{E29BD92D-4298-496E-9A54-63E62D4A6A84}" type="VALUE">
                      <a:rPr lang="en-US" baseline="0" smtClean="0"/>
                      <a:pPr>
                        <a:defRPr sz="1200">
                          <a:solidFill>
                            <a:schemeClr val="accent3">
                              <a:lumMod val="75000"/>
                            </a:schemeClr>
                          </a:solidFill>
                        </a:defRPr>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accent3">
                          <a:lumMod val="7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6564245542042486"/>
                      <c:h val="0.24476257134030668"/>
                    </c:manualLayout>
                  </c15:layout>
                  <c15:dlblFieldTable/>
                  <c15:showDataLabelsRange val="0"/>
                </c:ext>
                <c:ext xmlns:c16="http://schemas.microsoft.com/office/drawing/2014/chart" uri="{C3380CC4-5D6E-409C-BE32-E72D297353CC}">
                  <c16:uniqueId val="{00000005-207D-43FE-A85A-2C44796656EE}"/>
                </c:ext>
              </c:extLst>
            </c:dLbl>
            <c:dLbl>
              <c:idx val="3"/>
              <c:layout>
                <c:manualLayout>
                  <c:x val="4.4179444052495377E-4"/>
                  <c:y val="2.9069933316783834E-2"/>
                </c:manualLayout>
              </c:layout>
              <c:tx>
                <c:rich>
                  <a:bodyPr rot="0" spcFirstLastPara="1" vertOverflow="ellipsis" vert="horz" wrap="square" lIns="38100" tIns="19050" rIns="38100" bIns="19050" anchor="ctr" anchorCtr="1">
                    <a:noAutofit/>
                  </a:bodyPr>
                  <a:lstStyle/>
                  <a:p>
                    <a:pPr>
                      <a:defRPr sz="1200" b="0" i="0" u="none" strike="noStrike" kern="1200" baseline="0">
                        <a:solidFill>
                          <a:schemeClr val="accent4">
                            <a:lumMod val="75000"/>
                          </a:schemeClr>
                        </a:solidFill>
                        <a:latin typeface="+mn-lt"/>
                        <a:ea typeface="+mn-ea"/>
                        <a:cs typeface="+mn-cs"/>
                      </a:defRPr>
                    </a:pPr>
                    <a:fld id="{01C00196-3E6F-4E5F-A81A-009525C24FEA}" type="CATEGORYNAME">
                      <a:rPr lang="en-US" smtClean="0"/>
                      <a:pPr>
                        <a:defRPr sz="1200">
                          <a:solidFill>
                            <a:schemeClr val="accent4">
                              <a:lumMod val="75000"/>
                            </a:schemeClr>
                          </a:solidFill>
                        </a:defRPr>
                      </a:pPr>
                      <a:t>[CATEGORY NAME]</a:t>
                    </a:fld>
                    <a:endParaRPr lang="en-US" dirty="0"/>
                  </a:p>
                  <a:p>
                    <a:pPr>
                      <a:defRPr sz="1200">
                        <a:solidFill>
                          <a:schemeClr val="accent4">
                            <a:lumMod val="75000"/>
                          </a:schemeClr>
                        </a:solidFill>
                      </a:defRPr>
                    </a:pPr>
                    <a:fld id="{93C61105-B5E8-40EE-9374-5DB341E4D804}" type="VALUE">
                      <a:rPr lang="en-US" baseline="0" smtClean="0"/>
                      <a:pPr>
                        <a:defRPr sz="1200">
                          <a:solidFill>
                            <a:schemeClr val="accent4">
                              <a:lumMod val="75000"/>
                            </a:schemeClr>
                          </a:solidFill>
                        </a:defRPr>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accent4">
                          <a:lumMod val="7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5799400357742103"/>
                      <c:h val="0.12387733173150914"/>
                    </c:manualLayout>
                  </c15:layout>
                  <c15:dlblFieldTable/>
                  <c15:showDataLabelsRange val="0"/>
                </c:ext>
                <c:ext xmlns:c16="http://schemas.microsoft.com/office/drawing/2014/chart" uri="{C3380CC4-5D6E-409C-BE32-E72D297353CC}">
                  <c16:uniqueId val="{00000007-207D-43FE-A85A-2C44796656EE}"/>
                </c:ext>
              </c:extLst>
            </c:dLbl>
            <c:dLbl>
              <c:idx val="4"/>
              <c:layout>
                <c:manualLayout>
                  <c:x val="8.0638443858987205E-2"/>
                  <c:y val="-4.0302917010754972E-3"/>
                </c:manualLayout>
              </c:layout>
              <c:tx>
                <c:rich>
                  <a:bodyPr rot="0" spcFirstLastPara="1" vertOverflow="ellipsis" vert="horz" wrap="square" lIns="38100" tIns="19050" rIns="38100" bIns="19050" anchor="ctr" anchorCtr="1">
                    <a:spAutoFit/>
                  </a:bodyPr>
                  <a:lstStyle/>
                  <a:p>
                    <a:pPr>
                      <a:defRPr sz="1200" b="0" i="0" u="none" strike="noStrike" kern="1200" baseline="0">
                        <a:solidFill>
                          <a:schemeClr val="accent5">
                            <a:lumMod val="75000"/>
                          </a:schemeClr>
                        </a:solidFill>
                        <a:latin typeface="+mn-lt"/>
                        <a:ea typeface="+mn-ea"/>
                        <a:cs typeface="+mn-cs"/>
                      </a:defRPr>
                    </a:pPr>
                    <a:fld id="{C8647389-0C62-43E6-88C3-09E0BD362FC1}" type="CATEGORYNAME">
                      <a:rPr lang="en-US" smtClean="0"/>
                      <a:pPr>
                        <a:defRPr sz="1200">
                          <a:solidFill>
                            <a:schemeClr val="accent5">
                              <a:lumMod val="75000"/>
                            </a:schemeClr>
                          </a:solidFill>
                        </a:defRPr>
                      </a:pPr>
                      <a:t>[CATEGORY NAME]</a:t>
                    </a:fld>
                    <a:endParaRPr lang="en-US" dirty="0"/>
                  </a:p>
                  <a:p>
                    <a:pPr>
                      <a:defRPr sz="1200">
                        <a:solidFill>
                          <a:schemeClr val="accent5">
                            <a:lumMod val="75000"/>
                          </a:schemeClr>
                        </a:solidFill>
                      </a:defRPr>
                    </a:pPr>
                    <a:fld id="{F75515EC-1DA9-445D-87DF-2E2374F0F05C}" type="VALUE">
                      <a:rPr lang="en-US" baseline="0" smtClean="0"/>
                      <a:pPr>
                        <a:defRPr sz="1200">
                          <a:solidFill>
                            <a:schemeClr val="accent5">
                              <a:lumMod val="75000"/>
                            </a:schemeClr>
                          </a:solidFill>
                        </a:defRPr>
                      </a:pPr>
                      <a:t>[VALUE]</a:t>
                    </a:fld>
                    <a:endParaRPr lang="en-US"/>
                  </a:p>
                </c:rich>
              </c:tx>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accent5">
                          <a:lumMod val="7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441161912673083"/>
                      <c:h val="0.13146770075982123"/>
                    </c:manualLayout>
                  </c15:layout>
                  <c15:dlblFieldTable/>
                  <c15:showDataLabelsRange val="0"/>
                </c:ext>
                <c:ext xmlns:c16="http://schemas.microsoft.com/office/drawing/2014/chart" uri="{C3380CC4-5D6E-409C-BE32-E72D297353CC}">
                  <c16:uniqueId val="{00000009-207D-43FE-A85A-2C44796656EE}"/>
                </c:ext>
              </c:extLst>
            </c:dLbl>
            <c:dLbl>
              <c:idx val="5"/>
              <c:layout>
                <c:manualLayout>
                  <c:x val="4.3634834866793246E-2"/>
                  <c:y val="-4.6441835630873798E-2"/>
                </c:manualLayout>
              </c:layout>
              <c:tx>
                <c:rich>
                  <a:bodyPr rot="0" spcFirstLastPara="1" vertOverflow="ellipsis" vert="horz" wrap="square" lIns="38100" tIns="19050" rIns="38100" bIns="19050" anchor="ctr" anchorCtr="1">
                    <a:noAutofit/>
                  </a:bodyPr>
                  <a:lstStyle/>
                  <a:p>
                    <a:pPr>
                      <a:defRPr sz="1200" b="0" i="0" u="none" strike="noStrike" kern="1200" baseline="0">
                        <a:solidFill>
                          <a:schemeClr val="accent6">
                            <a:lumMod val="75000"/>
                          </a:schemeClr>
                        </a:solidFill>
                        <a:latin typeface="+mn-lt"/>
                        <a:ea typeface="+mn-ea"/>
                        <a:cs typeface="+mn-cs"/>
                      </a:defRPr>
                    </a:pPr>
                    <a:fld id="{8B0D68A9-024E-4446-BA74-A1276FE65E0E}" type="CATEGORYNAME">
                      <a:rPr lang="en-US" smtClean="0"/>
                      <a:pPr>
                        <a:defRPr sz="1200">
                          <a:solidFill>
                            <a:schemeClr val="accent6">
                              <a:lumMod val="75000"/>
                            </a:schemeClr>
                          </a:solidFill>
                        </a:defRPr>
                      </a:pPr>
                      <a:t>[CATEGORY NAME]</a:t>
                    </a:fld>
                    <a:endParaRPr lang="en-US" baseline="0" dirty="0"/>
                  </a:p>
                  <a:p>
                    <a:pPr>
                      <a:defRPr sz="1200">
                        <a:solidFill>
                          <a:schemeClr val="accent6">
                            <a:lumMod val="75000"/>
                          </a:schemeClr>
                        </a:solidFill>
                      </a:defRPr>
                    </a:pPr>
                    <a:fld id="{54B6C9ED-F44F-415F-AE82-3CF4EB5893D5}" type="VALUE">
                      <a:rPr lang="en-US" baseline="0" smtClean="0"/>
                      <a:pPr>
                        <a:defRPr sz="1200">
                          <a:solidFill>
                            <a:schemeClr val="accent6">
                              <a:lumMod val="75000"/>
                            </a:schemeClr>
                          </a:solidFill>
                        </a:defRPr>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accent6">
                          <a:lumMod val="7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1106113130312668"/>
                      <c:h val="0.11122682259579465"/>
                    </c:manualLayout>
                  </c15:layout>
                  <c15:dlblFieldTable/>
                  <c15:showDataLabelsRange val="0"/>
                </c:ext>
                <c:ext xmlns:c16="http://schemas.microsoft.com/office/drawing/2014/chart" uri="{C3380CC4-5D6E-409C-BE32-E72D297353CC}">
                  <c16:uniqueId val="{0000000B-207D-43FE-A85A-2C44796656EE}"/>
                </c:ext>
              </c:extLst>
            </c:dLbl>
            <c:dLbl>
              <c:idx val="6"/>
              <c:layout>
                <c:manualLayout>
                  <c:x val="7.2045459510250154E-2"/>
                  <c:y val="-2.2203263776776408E-3"/>
                </c:manualLayout>
              </c:layout>
              <c:tx>
                <c:rich>
                  <a:bodyPr rot="0" spcFirstLastPara="1" vertOverflow="ellipsis" vert="horz" wrap="square" lIns="38100" tIns="19050" rIns="38100" bIns="19050" anchor="ctr" anchorCtr="1">
                    <a:noAutofit/>
                  </a:bodyPr>
                  <a:lstStyle/>
                  <a:p>
                    <a:pPr>
                      <a:defRPr sz="1200" b="0" i="0" u="none" strike="noStrike" kern="1200" baseline="0">
                        <a:solidFill>
                          <a:schemeClr val="tx2"/>
                        </a:solidFill>
                        <a:latin typeface="+mn-lt"/>
                        <a:ea typeface="+mn-ea"/>
                        <a:cs typeface="+mn-cs"/>
                      </a:defRPr>
                    </a:pPr>
                    <a:r>
                      <a:rPr lang="en-US" dirty="0"/>
                      <a:t>All Other</a:t>
                    </a:r>
                  </a:p>
                  <a:p>
                    <a:pPr>
                      <a:defRPr sz="1200"/>
                    </a:pPr>
                    <a:fld id="{3B718DC8-9875-4B80-85CF-934D5AAA4FB2}" type="VALUE">
                      <a:rPr lang="en-US" baseline="0" smtClean="0"/>
                      <a:pPr>
                        <a:defRPr sz="1200"/>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2"/>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15321547987830533"/>
                      <c:h val="0.17595169716568523"/>
                    </c:manualLayout>
                  </c15:layout>
                  <c15:dlblFieldTable/>
                  <c15:showDataLabelsRange val="0"/>
                </c:ext>
                <c:ext xmlns:c16="http://schemas.microsoft.com/office/drawing/2014/chart" uri="{C3380CC4-5D6E-409C-BE32-E72D297353CC}">
                  <c16:uniqueId val="{0000000D-207D-43FE-A85A-2C44796656EE}"/>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2"/>
                    </a:solidFill>
                    <a:latin typeface="+mn-lt"/>
                    <a:ea typeface="+mn-ea"/>
                    <a:cs typeface="+mn-cs"/>
                  </a:defRPr>
                </a:pPr>
                <a:endParaRPr lang="en-US"/>
              </a:p>
            </c:txPr>
            <c:dLblPos val="outEnd"/>
            <c:showLegendKey val="0"/>
            <c:showVal val="1"/>
            <c:showCatName val="1"/>
            <c:showSerName val="0"/>
            <c:showPercent val="0"/>
            <c:showBubbleSize val="0"/>
            <c:showLeaderLines val="0"/>
            <c:extLst>
              <c:ext xmlns:c15="http://schemas.microsoft.com/office/drawing/2012/chart" uri="{CE6537A1-D6FC-4f65-9D91-7224C49458BB}"/>
            </c:extLst>
          </c:dLbls>
          <c:cat>
            <c:strRef>
              <c:f>Sheet1!$A$3:$A$9</c:f>
              <c:strCache>
                <c:ptCount val="7"/>
                <c:pt idx="0">
                  <c:v>Corporates</c:v>
                </c:pt>
                <c:pt idx="1">
                  <c:v>States &amp; Munis</c:v>
                </c:pt>
                <c:pt idx="2">
                  <c:v>RMBS</c:v>
                </c:pt>
                <c:pt idx="3">
                  <c:v>Equities</c:v>
                </c:pt>
                <c:pt idx="4">
                  <c:v>Bank loans</c:v>
                </c:pt>
                <c:pt idx="5">
                  <c:v>CMBS &amp; ABS</c:v>
                </c:pt>
                <c:pt idx="6">
                  <c:v>UST &amp; Agencies</c:v>
                </c:pt>
              </c:strCache>
            </c:strRef>
          </c:cat>
          <c:val>
            <c:numRef>
              <c:f>Sheet1!$E$3:$E$9</c:f>
              <c:numCache>
                <c:formatCode>0%</c:formatCode>
                <c:ptCount val="7"/>
                <c:pt idx="0">
                  <c:v>0.39</c:v>
                </c:pt>
                <c:pt idx="1">
                  <c:v>0.18000000000000002</c:v>
                </c:pt>
                <c:pt idx="2">
                  <c:v>0.17</c:v>
                </c:pt>
                <c:pt idx="3">
                  <c:v>0.09</c:v>
                </c:pt>
                <c:pt idx="4">
                  <c:v>7.0000000000000007E-2</c:v>
                </c:pt>
                <c:pt idx="5">
                  <c:v>0.06</c:v>
                </c:pt>
                <c:pt idx="6">
                  <c:v>0.04</c:v>
                </c:pt>
              </c:numCache>
            </c:numRef>
          </c:val>
          <c:extLst>
            <c:ext xmlns:c16="http://schemas.microsoft.com/office/drawing/2014/chart" uri="{C3380CC4-5D6E-409C-BE32-E72D297353CC}">
              <c16:uniqueId val="{0000000E-207D-43FE-A85A-2C44796656EE}"/>
            </c:ext>
          </c:extLst>
        </c:ser>
        <c:dLbls>
          <c:dLblPos val="outEnd"/>
          <c:showLegendKey val="0"/>
          <c:showVal val="1"/>
          <c:showCatName val="0"/>
          <c:showSerName val="0"/>
          <c:showPercent val="0"/>
          <c:showBubbleSize val="0"/>
          <c:showLeaderLines val="0"/>
        </c:dLbls>
      </c:pie3D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Sheet1!$D$17</c:f>
              <c:strCache>
                <c:ptCount val="1"/>
                <c:pt idx="0">
                  <c:v>12/31/2017</c:v>
                </c:pt>
              </c:strCache>
            </c:strRef>
          </c:tx>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cat>
            <c:strRef>
              <c:f>Sheet1!$A$18:$A$24</c:f>
              <c:strCache>
                <c:ptCount val="7"/>
                <c:pt idx="0">
                  <c:v>Corporates</c:v>
                </c:pt>
                <c:pt idx="1">
                  <c:v>States &amp; Munis</c:v>
                </c:pt>
                <c:pt idx="2">
                  <c:v>RMBS</c:v>
                </c:pt>
                <c:pt idx="3">
                  <c:v>Equities</c:v>
                </c:pt>
                <c:pt idx="4">
                  <c:v>Bank loans</c:v>
                </c:pt>
                <c:pt idx="5">
                  <c:v>CMBS &amp; ABS</c:v>
                </c:pt>
                <c:pt idx="6">
                  <c:v>All Other</c:v>
                </c:pt>
              </c:strCache>
            </c:strRef>
          </c:cat>
          <c:val>
            <c:numRef>
              <c:f>Sheet1!$D$18:$D$24</c:f>
              <c:numCache>
                <c:formatCode>0%</c:formatCode>
                <c:ptCount val="7"/>
                <c:pt idx="0">
                  <c:v>0.42</c:v>
                </c:pt>
                <c:pt idx="1">
                  <c:v>0.24</c:v>
                </c:pt>
                <c:pt idx="2">
                  <c:v>0.13999999999999999</c:v>
                </c:pt>
                <c:pt idx="3">
                  <c:v>0.08</c:v>
                </c:pt>
                <c:pt idx="4">
                  <c:v>0</c:v>
                </c:pt>
                <c:pt idx="5">
                  <c:v>0.06</c:v>
                </c:pt>
                <c:pt idx="6">
                  <c:v>0.06</c:v>
                </c:pt>
              </c:numCache>
            </c:numRef>
          </c:val>
          <c:extLst>
            <c:ext xmlns:c16="http://schemas.microsoft.com/office/drawing/2014/chart" uri="{C3380CC4-5D6E-409C-BE32-E72D297353CC}">
              <c16:uniqueId val="{00000000-CF65-4A33-B033-8C7E56CFE466}"/>
            </c:ext>
          </c:extLst>
        </c:ser>
        <c:ser>
          <c:idx val="1"/>
          <c:order val="1"/>
          <c:tx>
            <c:strRef>
              <c:f>Sheet1!$E$17</c:f>
              <c:strCache>
                <c:ptCount val="1"/>
                <c:pt idx="0">
                  <c:v>12/31/2018</c:v>
                </c:pt>
              </c:strCache>
            </c:strRef>
          </c:tx>
          <c:spPr>
            <a:pattFill prst="narHorz">
              <a:fgClr>
                <a:schemeClr val="accent2"/>
              </a:fgClr>
              <a:bgClr>
                <a:schemeClr val="accent2">
                  <a:lumMod val="20000"/>
                  <a:lumOff val="80000"/>
                </a:schemeClr>
              </a:bgClr>
            </a:pattFill>
            <a:ln>
              <a:noFill/>
            </a:ln>
            <a:effectLst>
              <a:innerShdw blurRad="114300">
                <a:schemeClr val="accent2"/>
              </a:innerShdw>
            </a:effectLst>
          </c:spPr>
          <c:invertIfNegative val="0"/>
          <c:cat>
            <c:strRef>
              <c:f>Sheet1!$A$18:$A$24</c:f>
              <c:strCache>
                <c:ptCount val="7"/>
                <c:pt idx="0">
                  <c:v>Corporates</c:v>
                </c:pt>
                <c:pt idx="1">
                  <c:v>States &amp; Munis</c:v>
                </c:pt>
                <c:pt idx="2">
                  <c:v>RMBS</c:v>
                </c:pt>
                <c:pt idx="3">
                  <c:v>Equities</c:v>
                </c:pt>
                <c:pt idx="4">
                  <c:v>Bank loans</c:v>
                </c:pt>
                <c:pt idx="5">
                  <c:v>CMBS &amp; ABS</c:v>
                </c:pt>
                <c:pt idx="6">
                  <c:v>All Other</c:v>
                </c:pt>
              </c:strCache>
            </c:strRef>
          </c:cat>
          <c:val>
            <c:numRef>
              <c:f>Sheet1!$E$18:$E$24</c:f>
              <c:numCache>
                <c:formatCode>0%</c:formatCode>
                <c:ptCount val="7"/>
                <c:pt idx="0">
                  <c:v>0.4</c:v>
                </c:pt>
                <c:pt idx="1">
                  <c:v>0.19</c:v>
                </c:pt>
                <c:pt idx="2">
                  <c:v>0.17</c:v>
                </c:pt>
                <c:pt idx="3">
                  <c:v>7.0000000000000007E-2</c:v>
                </c:pt>
                <c:pt idx="4">
                  <c:v>0.06</c:v>
                </c:pt>
                <c:pt idx="5">
                  <c:v>0.06</c:v>
                </c:pt>
                <c:pt idx="6">
                  <c:v>0.04</c:v>
                </c:pt>
              </c:numCache>
            </c:numRef>
          </c:val>
          <c:extLst>
            <c:ext xmlns:c16="http://schemas.microsoft.com/office/drawing/2014/chart" uri="{C3380CC4-5D6E-409C-BE32-E72D297353CC}">
              <c16:uniqueId val="{00000001-CF65-4A33-B033-8C7E56CFE466}"/>
            </c:ext>
          </c:extLst>
        </c:ser>
        <c:ser>
          <c:idx val="2"/>
          <c:order val="2"/>
          <c:tx>
            <c:strRef>
              <c:f>Sheet1!$F$17</c:f>
              <c:strCache>
                <c:ptCount val="1"/>
                <c:pt idx="0">
                  <c:v>12/31/2019</c:v>
                </c:pt>
              </c:strCache>
            </c:strRef>
          </c:tx>
          <c:spPr>
            <a:pattFill prst="narHorz">
              <a:fgClr>
                <a:schemeClr val="accent3"/>
              </a:fgClr>
              <a:bgClr>
                <a:schemeClr val="accent3">
                  <a:lumMod val="20000"/>
                  <a:lumOff val="80000"/>
                </a:schemeClr>
              </a:bgClr>
            </a:pattFill>
            <a:ln>
              <a:noFill/>
            </a:ln>
            <a:effectLst>
              <a:innerShdw blurRad="114300">
                <a:schemeClr val="accent3"/>
              </a:innerShdw>
            </a:effectLst>
          </c:spPr>
          <c:invertIfNegative val="0"/>
          <c:cat>
            <c:strRef>
              <c:f>Sheet1!$A$18:$A$24</c:f>
              <c:strCache>
                <c:ptCount val="7"/>
                <c:pt idx="0">
                  <c:v>Corporates</c:v>
                </c:pt>
                <c:pt idx="1">
                  <c:v>States &amp; Munis</c:v>
                </c:pt>
                <c:pt idx="2">
                  <c:v>RMBS</c:v>
                </c:pt>
                <c:pt idx="3">
                  <c:v>Equities</c:v>
                </c:pt>
                <c:pt idx="4">
                  <c:v>Bank loans</c:v>
                </c:pt>
                <c:pt idx="5">
                  <c:v>CMBS &amp; ABS</c:v>
                </c:pt>
                <c:pt idx="6">
                  <c:v>All Other</c:v>
                </c:pt>
              </c:strCache>
            </c:strRef>
          </c:cat>
          <c:val>
            <c:numRef>
              <c:f>Sheet1!$F$18:$F$24</c:f>
              <c:numCache>
                <c:formatCode>0%</c:formatCode>
                <c:ptCount val="7"/>
                <c:pt idx="0">
                  <c:v>0.39</c:v>
                </c:pt>
                <c:pt idx="1">
                  <c:v>0.18</c:v>
                </c:pt>
                <c:pt idx="2">
                  <c:v>0.17</c:v>
                </c:pt>
                <c:pt idx="3">
                  <c:v>0.09</c:v>
                </c:pt>
                <c:pt idx="4">
                  <c:v>7.0000000000000007E-2</c:v>
                </c:pt>
                <c:pt idx="5">
                  <c:v>0.06</c:v>
                </c:pt>
                <c:pt idx="6">
                  <c:v>0.04</c:v>
                </c:pt>
              </c:numCache>
            </c:numRef>
          </c:val>
          <c:extLst>
            <c:ext xmlns:c16="http://schemas.microsoft.com/office/drawing/2014/chart" uri="{C3380CC4-5D6E-409C-BE32-E72D297353CC}">
              <c16:uniqueId val="{00000002-CF65-4A33-B033-8C7E56CFE466}"/>
            </c:ext>
          </c:extLst>
        </c:ser>
        <c:dLbls>
          <c:showLegendKey val="0"/>
          <c:showVal val="0"/>
          <c:showCatName val="0"/>
          <c:showSerName val="0"/>
          <c:showPercent val="0"/>
          <c:showBubbleSize val="0"/>
        </c:dLbls>
        <c:gapWidth val="164"/>
        <c:axId val="217201664"/>
        <c:axId val="217219840"/>
      </c:barChart>
      <c:catAx>
        <c:axId val="217201664"/>
        <c:scaling>
          <c:orientation val="minMax"/>
        </c:scaling>
        <c:delete val="0"/>
        <c:axPos val="b"/>
        <c:numFmt formatCode="General" sourceLinked="0"/>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7219840"/>
        <c:crosses val="autoZero"/>
        <c:auto val="1"/>
        <c:lblAlgn val="ctr"/>
        <c:lblOffset val="100"/>
        <c:noMultiLvlLbl val="0"/>
      </c:catAx>
      <c:valAx>
        <c:axId val="217219840"/>
        <c:scaling>
          <c:orientation val="minMax"/>
          <c:max val="0.5"/>
          <c:min val="0"/>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7201664"/>
        <c:crosses val="autoZero"/>
        <c:crossBetween val="between"/>
        <c:majorUnit val="0.1"/>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5802712160979878E-2"/>
          <c:y val="9.3502855412304228E-2"/>
          <c:w val="0.90280198308544768"/>
          <c:h val="0.75492926364973623"/>
        </c:manualLayout>
      </c:layout>
      <c:barChart>
        <c:barDir val="col"/>
        <c:grouping val="clustered"/>
        <c:varyColors val="0"/>
        <c:ser>
          <c:idx val="0"/>
          <c:order val="0"/>
          <c:spPr>
            <a:pattFill prst="narHorz">
              <a:fgClr>
                <a:schemeClr val="accent1"/>
              </a:fgClr>
              <a:bgClr>
                <a:schemeClr val="bg1"/>
              </a:bgClr>
            </a:pattFill>
            <a:ln>
              <a:noFill/>
            </a:ln>
            <a:effectLst/>
          </c:spPr>
          <c:invertIfNegative val="0"/>
          <c:dPt>
            <c:idx val="4"/>
            <c:invertIfNegative val="0"/>
            <c:bubble3D val="0"/>
            <c:spPr>
              <a:solidFill>
                <a:schemeClr val="accent2"/>
              </a:solidFill>
              <a:ln>
                <a:noFill/>
              </a:ln>
              <a:effectLst/>
            </c:spPr>
            <c:extLst>
              <c:ext xmlns:c16="http://schemas.microsoft.com/office/drawing/2014/chart" uri="{C3380CC4-5D6E-409C-BE32-E72D297353CC}">
                <c16:uniqueId val="{00000003-C38A-403B-BA31-1CCCA2E22206}"/>
              </c:ext>
            </c:extLst>
          </c:dPt>
          <c:dPt>
            <c:idx val="18"/>
            <c:invertIfNegative val="0"/>
            <c:bubble3D val="0"/>
            <c:spPr>
              <a:pattFill prst="narHorz">
                <a:fgClr>
                  <a:schemeClr val="accent1"/>
                </a:fgClr>
                <a:bgClr>
                  <a:schemeClr val="bg1"/>
                </a:bgClr>
              </a:pattFill>
              <a:ln>
                <a:noFill/>
              </a:ln>
              <a:effectLst/>
            </c:spPr>
            <c:extLst>
              <c:ext xmlns:c16="http://schemas.microsoft.com/office/drawing/2014/chart" uri="{C3380CC4-5D6E-409C-BE32-E72D297353CC}">
                <c16:uniqueId val="{00000009-C38A-403B-BA31-1CCCA2E22206}"/>
              </c:ext>
            </c:extLst>
          </c:dPt>
          <c:dPt>
            <c:idx val="19"/>
            <c:invertIfNegative val="0"/>
            <c:bubble3D val="0"/>
            <c:spPr>
              <a:pattFill prst="narHorz">
                <a:fgClr>
                  <a:schemeClr val="accent1"/>
                </a:fgClr>
                <a:bgClr>
                  <a:schemeClr val="bg1"/>
                </a:bgClr>
              </a:pattFill>
              <a:ln>
                <a:noFill/>
              </a:ln>
              <a:effectLst/>
            </c:spPr>
            <c:extLst>
              <c:ext xmlns:c16="http://schemas.microsoft.com/office/drawing/2014/chart" uri="{C3380CC4-5D6E-409C-BE32-E72D297353CC}">
                <c16:uniqueId val="{0000000B-C38A-403B-BA31-1CCCA2E22206}"/>
              </c:ext>
            </c:extLst>
          </c:dPt>
          <c:dPt>
            <c:idx val="20"/>
            <c:invertIfNegative val="0"/>
            <c:bubble3D val="0"/>
            <c:spPr>
              <a:pattFill prst="narHorz">
                <a:fgClr>
                  <a:schemeClr val="accent1"/>
                </a:fgClr>
                <a:bgClr>
                  <a:schemeClr val="bg1"/>
                </a:bgClr>
              </a:pattFill>
              <a:ln>
                <a:noFill/>
              </a:ln>
              <a:effectLst/>
            </c:spPr>
            <c:extLst>
              <c:ext xmlns:c16="http://schemas.microsoft.com/office/drawing/2014/chart" uri="{C3380CC4-5D6E-409C-BE32-E72D297353CC}">
                <c16:uniqueId val="{0000000D-C38A-403B-BA31-1CCCA2E22206}"/>
              </c:ext>
            </c:extLst>
          </c:dPt>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Sheet1!$A$4:$A$8</c:f>
              <c:strCache>
                <c:ptCount val="5"/>
                <c:pt idx="0">
                  <c:v>2015</c:v>
                </c:pt>
                <c:pt idx="1">
                  <c:v>2016</c:v>
                </c:pt>
                <c:pt idx="2">
                  <c:v>2017</c:v>
                </c:pt>
                <c:pt idx="3">
                  <c:v>2018</c:v>
                </c:pt>
                <c:pt idx="4">
                  <c:v>2019</c:v>
                </c:pt>
              </c:strCache>
            </c:strRef>
          </c:cat>
          <c:val>
            <c:numRef>
              <c:f>Sheet1!$B$4:$B$8</c:f>
              <c:numCache>
                <c:formatCode>_("$"* #,##0.0_);_("$"* \(#,##0.0\);_("$"* "-"??_);_(@_)</c:formatCode>
                <c:ptCount val="5"/>
                <c:pt idx="0">
                  <c:v>72.2</c:v>
                </c:pt>
                <c:pt idx="1">
                  <c:v>73.2</c:v>
                </c:pt>
                <c:pt idx="2">
                  <c:v>74.599999999999994</c:v>
                </c:pt>
                <c:pt idx="3">
                  <c:v>81.2</c:v>
                </c:pt>
                <c:pt idx="4">
                  <c:v>88.1</c:v>
                </c:pt>
              </c:numCache>
            </c:numRef>
          </c:val>
          <c:extLst>
            <c:ext xmlns:c16="http://schemas.microsoft.com/office/drawing/2014/chart" uri="{C3380CC4-5D6E-409C-BE32-E72D297353CC}">
              <c16:uniqueId val="{0000000E-C38A-403B-BA31-1CCCA2E22206}"/>
            </c:ext>
          </c:extLst>
        </c:ser>
        <c:dLbls>
          <c:showLegendKey val="0"/>
          <c:showVal val="0"/>
          <c:showCatName val="0"/>
          <c:showSerName val="0"/>
          <c:showPercent val="0"/>
          <c:showBubbleSize val="0"/>
        </c:dLbls>
        <c:gapWidth val="200"/>
        <c:axId val="479425936"/>
        <c:axId val="479429544"/>
      </c:barChart>
      <c:catAx>
        <c:axId val="4794259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479429544"/>
        <c:crosses val="autoZero"/>
        <c:auto val="1"/>
        <c:lblAlgn val="ctr"/>
        <c:lblOffset val="100"/>
        <c:noMultiLvlLbl val="0"/>
      </c:catAx>
      <c:valAx>
        <c:axId val="479429544"/>
        <c:scaling>
          <c:orientation val="minMax"/>
        </c:scaling>
        <c:delete val="0"/>
        <c:axPos val="l"/>
        <c:majorGridlines>
          <c:spPr>
            <a:ln w="9525" cap="flat" cmpd="sng" algn="ctr">
              <a:solidFill>
                <a:schemeClr val="tx1">
                  <a:lumMod val="15000"/>
                  <a:lumOff val="85000"/>
                </a:schemeClr>
              </a:solidFill>
              <a:round/>
            </a:ln>
            <a:effectLst/>
          </c:spPr>
        </c:majorGridlines>
        <c:numFmt formatCode="_(&quot;$&quot;* #,##0.0_);_(&quot;$&quot;* \(#,##0.0\);_(&quot;$&quot;* &quot;-&quot;??_);_(@_)"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479425936"/>
        <c:crosses val="autoZero"/>
        <c:crossBetween val="between"/>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5802712160979878E-2"/>
          <c:y val="9.3502855412304228E-2"/>
          <c:w val="0.90280198308544768"/>
          <c:h val="0.75492926364973623"/>
        </c:manualLayout>
      </c:layout>
      <c:barChart>
        <c:barDir val="col"/>
        <c:grouping val="clustered"/>
        <c:varyColors val="0"/>
        <c:ser>
          <c:idx val="0"/>
          <c:order val="0"/>
          <c:spPr>
            <a:pattFill prst="narHorz">
              <a:fgClr>
                <a:schemeClr val="accent1"/>
              </a:fgClr>
              <a:bgClr>
                <a:schemeClr val="bg1"/>
              </a:bgClr>
            </a:pattFill>
            <a:ln>
              <a:noFill/>
            </a:ln>
            <a:effectLst/>
          </c:spPr>
          <c:invertIfNegative val="0"/>
          <c:dPt>
            <c:idx val="0"/>
            <c:invertIfNegative val="0"/>
            <c:bubble3D val="0"/>
            <c:spPr>
              <a:pattFill prst="narHorz">
                <a:fgClr>
                  <a:schemeClr val="accent1"/>
                </a:fgClr>
                <a:bgClr>
                  <a:schemeClr val="bg1"/>
                </a:bgClr>
              </a:pattFill>
              <a:ln>
                <a:noFill/>
              </a:ln>
              <a:effectLst/>
            </c:spPr>
            <c:extLst>
              <c:ext xmlns:c16="http://schemas.microsoft.com/office/drawing/2014/chart" uri="{C3380CC4-5D6E-409C-BE32-E72D297353CC}">
                <c16:uniqueId val="{00000001-1DAA-4DBE-BB92-402D1EA69EE3}"/>
              </c:ext>
            </c:extLst>
          </c:dPt>
          <c:dPt>
            <c:idx val="1"/>
            <c:invertIfNegative val="0"/>
            <c:bubble3D val="0"/>
            <c:spPr>
              <a:pattFill prst="narHorz">
                <a:fgClr>
                  <a:schemeClr val="accent1"/>
                </a:fgClr>
                <a:bgClr>
                  <a:schemeClr val="bg1"/>
                </a:bgClr>
              </a:pattFill>
              <a:ln>
                <a:noFill/>
              </a:ln>
              <a:effectLst/>
            </c:spPr>
            <c:extLst>
              <c:ext xmlns:c16="http://schemas.microsoft.com/office/drawing/2014/chart" uri="{C3380CC4-5D6E-409C-BE32-E72D297353CC}">
                <c16:uniqueId val="{00000003-1DAA-4DBE-BB92-402D1EA69EE3}"/>
              </c:ext>
            </c:extLst>
          </c:dPt>
          <c:dPt>
            <c:idx val="11"/>
            <c:invertIfNegative val="0"/>
            <c:bubble3D val="0"/>
            <c:spPr>
              <a:solidFill>
                <a:schemeClr val="accent2"/>
              </a:solidFill>
              <a:ln>
                <a:noFill/>
              </a:ln>
              <a:effectLst/>
            </c:spPr>
            <c:extLst>
              <c:ext xmlns:c16="http://schemas.microsoft.com/office/drawing/2014/chart" uri="{C3380CC4-5D6E-409C-BE32-E72D297353CC}">
                <c16:uniqueId val="{00000005-1DAA-4DBE-BB92-402D1EA69EE3}"/>
              </c:ext>
            </c:extLst>
          </c:dPt>
          <c:dPt>
            <c:idx val="18"/>
            <c:invertIfNegative val="0"/>
            <c:bubble3D val="0"/>
            <c:spPr>
              <a:pattFill prst="narHorz">
                <a:fgClr>
                  <a:schemeClr val="accent1"/>
                </a:fgClr>
                <a:bgClr>
                  <a:schemeClr val="bg1"/>
                </a:bgClr>
              </a:pattFill>
              <a:ln>
                <a:noFill/>
              </a:ln>
              <a:effectLst/>
            </c:spPr>
            <c:extLst>
              <c:ext xmlns:c16="http://schemas.microsoft.com/office/drawing/2014/chart" uri="{C3380CC4-5D6E-409C-BE32-E72D297353CC}">
                <c16:uniqueId val="{00000009-3BAE-4134-9816-1E1D1C06F1F1}"/>
              </c:ext>
            </c:extLst>
          </c:dPt>
          <c:dPt>
            <c:idx val="19"/>
            <c:invertIfNegative val="0"/>
            <c:bubble3D val="0"/>
            <c:spPr>
              <a:pattFill prst="narHorz">
                <a:fgClr>
                  <a:schemeClr val="accent1"/>
                </a:fgClr>
                <a:bgClr>
                  <a:schemeClr val="bg1"/>
                </a:bgClr>
              </a:pattFill>
              <a:ln>
                <a:noFill/>
              </a:ln>
              <a:effectLst/>
            </c:spPr>
            <c:extLst>
              <c:ext xmlns:c16="http://schemas.microsoft.com/office/drawing/2014/chart" uri="{C3380CC4-5D6E-409C-BE32-E72D297353CC}">
                <c16:uniqueId val="{0000000B-3BAE-4134-9816-1E1D1C06F1F1}"/>
              </c:ext>
            </c:extLst>
          </c:dPt>
          <c:dPt>
            <c:idx val="20"/>
            <c:invertIfNegative val="0"/>
            <c:bubble3D val="0"/>
            <c:spPr>
              <a:pattFill prst="narHorz">
                <a:fgClr>
                  <a:schemeClr val="accent1"/>
                </a:fgClr>
                <a:bgClr>
                  <a:schemeClr val="bg1"/>
                </a:bgClr>
              </a:pattFill>
              <a:ln>
                <a:noFill/>
              </a:ln>
              <a:effectLst/>
            </c:spPr>
            <c:extLst>
              <c:ext xmlns:c16="http://schemas.microsoft.com/office/drawing/2014/chart" uri="{C3380CC4-5D6E-409C-BE32-E72D297353CC}">
                <c16:uniqueId val="{0000000D-3BAE-4134-9816-1E1D1C06F1F1}"/>
              </c:ext>
            </c:extLst>
          </c:dPt>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Sheet1!$A$10:$A$21</c:f>
              <c:strCache>
                <c:ptCount val="12"/>
                <c:pt idx="0">
                  <c:v>1Q17</c:v>
                </c:pt>
                <c:pt idx="1">
                  <c:v>2Q17</c:v>
                </c:pt>
                <c:pt idx="2">
                  <c:v>3Q17</c:v>
                </c:pt>
                <c:pt idx="3">
                  <c:v>4Q17</c:v>
                </c:pt>
                <c:pt idx="4">
                  <c:v>1Q18</c:v>
                </c:pt>
                <c:pt idx="5">
                  <c:v>2Q18</c:v>
                </c:pt>
                <c:pt idx="6">
                  <c:v>3Q18</c:v>
                </c:pt>
                <c:pt idx="7">
                  <c:v>4Q18</c:v>
                </c:pt>
                <c:pt idx="8">
                  <c:v>1Q19</c:v>
                </c:pt>
                <c:pt idx="9">
                  <c:v>2Q19</c:v>
                </c:pt>
                <c:pt idx="10">
                  <c:v>3Q19</c:v>
                </c:pt>
                <c:pt idx="11">
                  <c:v>4Q19</c:v>
                </c:pt>
              </c:strCache>
            </c:strRef>
          </c:cat>
          <c:val>
            <c:numRef>
              <c:f>Sheet1!$B$10:$B$21</c:f>
              <c:numCache>
                <c:formatCode>_("$"* #,##0.0_);_("$"* \(#,##0.0\);_("$"* "-"??_);_(@_)</c:formatCode>
                <c:ptCount val="12"/>
                <c:pt idx="0">
                  <c:v>18.8</c:v>
                </c:pt>
                <c:pt idx="1">
                  <c:v>18.2</c:v>
                </c:pt>
                <c:pt idx="2">
                  <c:v>18.5</c:v>
                </c:pt>
                <c:pt idx="3">
                  <c:v>19.100000000000001</c:v>
                </c:pt>
                <c:pt idx="4">
                  <c:v>19.399999999999999</c:v>
                </c:pt>
                <c:pt idx="5">
                  <c:v>20.3</c:v>
                </c:pt>
                <c:pt idx="6">
                  <c:v>20.2</c:v>
                </c:pt>
                <c:pt idx="7">
                  <c:v>21.3</c:v>
                </c:pt>
                <c:pt idx="8">
                  <c:v>21.8</c:v>
                </c:pt>
                <c:pt idx="9">
                  <c:v>21.4</c:v>
                </c:pt>
                <c:pt idx="10">
                  <c:v>22.3</c:v>
                </c:pt>
                <c:pt idx="11">
                  <c:v>22.6</c:v>
                </c:pt>
              </c:numCache>
            </c:numRef>
          </c:val>
          <c:extLst>
            <c:ext xmlns:c16="http://schemas.microsoft.com/office/drawing/2014/chart" uri="{C3380CC4-5D6E-409C-BE32-E72D297353CC}">
              <c16:uniqueId val="{0000000E-3BAE-4134-9816-1E1D1C06F1F1}"/>
            </c:ext>
          </c:extLst>
        </c:ser>
        <c:dLbls>
          <c:showLegendKey val="0"/>
          <c:showVal val="0"/>
          <c:showCatName val="0"/>
          <c:showSerName val="0"/>
          <c:showPercent val="0"/>
          <c:showBubbleSize val="0"/>
        </c:dLbls>
        <c:gapWidth val="200"/>
        <c:axId val="479425936"/>
        <c:axId val="479429544"/>
      </c:barChart>
      <c:catAx>
        <c:axId val="4794259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479429544"/>
        <c:crosses val="autoZero"/>
        <c:auto val="1"/>
        <c:lblAlgn val="ctr"/>
        <c:lblOffset val="100"/>
        <c:noMultiLvlLbl val="0"/>
      </c:catAx>
      <c:valAx>
        <c:axId val="479429544"/>
        <c:scaling>
          <c:orientation val="minMax"/>
        </c:scaling>
        <c:delete val="0"/>
        <c:axPos val="l"/>
        <c:majorGridlines>
          <c:spPr>
            <a:ln w="9525" cap="flat" cmpd="sng" algn="ctr">
              <a:solidFill>
                <a:schemeClr val="tx1">
                  <a:lumMod val="15000"/>
                  <a:lumOff val="85000"/>
                </a:schemeClr>
              </a:solidFill>
              <a:round/>
            </a:ln>
            <a:effectLst/>
          </c:spPr>
        </c:majorGridlines>
        <c:numFmt formatCode="_(&quot;$&quot;* #,##0.0_);_(&quot;$&quot;* \(#,##0.0\);_(&quot;$&quot;* &quot;-&quot;??_);_(@_)"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479425936"/>
        <c:crosses val="autoZero"/>
        <c:crossBetween val="between"/>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5802712160979878E-2"/>
          <c:y val="9.3502855412304228E-2"/>
          <c:w val="0.90280198308544768"/>
          <c:h val="0.75492926364973623"/>
        </c:manualLayout>
      </c:layout>
      <c:barChart>
        <c:barDir val="col"/>
        <c:grouping val="clustered"/>
        <c:varyColors val="0"/>
        <c:ser>
          <c:idx val="0"/>
          <c:order val="0"/>
          <c:spPr>
            <a:pattFill prst="narHorz">
              <a:fgClr>
                <a:schemeClr val="accent1"/>
              </a:fgClr>
              <a:bgClr>
                <a:schemeClr val="accent1">
                  <a:lumMod val="20000"/>
                  <a:lumOff val="80000"/>
                </a:schemeClr>
              </a:bgClr>
            </a:pattFill>
            <a:ln>
              <a:solidFill>
                <a:schemeClr val="accent2"/>
              </a:solidFill>
            </a:ln>
            <a:effectLst>
              <a:innerShdw blurRad="114300">
                <a:schemeClr val="accent1"/>
              </a:innerShdw>
            </a:effectLst>
          </c:spPr>
          <c:invertIfNegative val="0"/>
          <c:dPt>
            <c:idx val="4"/>
            <c:invertIfNegative val="0"/>
            <c:bubble3D val="0"/>
            <c:spPr>
              <a:pattFill prst="narHorz">
                <a:fgClr>
                  <a:schemeClr val="accent1"/>
                </a:fgClr>
                <a:bgClr>
                  <a:schemeClr val="accent1">
                    <a:lumMod val="20000"/>
                    <a:lumOff val="80000"/>
                  </a:schemeClr>
                </a:bgClr>
              </a:pattFill>
              <a:ln>
                <a:solidFill>
                  <a:schemeClr val="accent2"/>
                </a:solidFill>
              </a:ln>
              <a:effectLst>
                <a:innerShdw blurRad="114300">
                  <a:schemeClr val="accent1"/>
                </a:innerShdw>
              </a:effectLst>
            </c:spPr>
            <c:extLst>
              <c:ext xmlns:c16="http://schemas.microsoft.com/office/drawing/2014/chart" uri="{C3380CC4-5D6E-409C-BE32-E72D297353CC}">
                <c16:uniqueId val="{00000003-C38A-403B-BA31-1CCCA2E22206}"/>
              </c:ext>
            </c:extLst>
          </c:dPt>
          <c:dPt>
            <c:idx val="5"/>
            <c:invertIfNegative val="0"/>
            <c:bubble3D val="0"/>
            <c:spPr>
              <a:solidFill>
                <a:schemeClr val="accent2"/>
              </a:solidFill>
              <a:ln>
                <a:solidFill>
                  <a:schemeClr val="accent2"/>
                </a:solidFill>
              </a:ln>
              <a:effectLst>
                <a:innerShdw blurRad="114300">
                  <a:schemeClr val="accent1"/>
                </a:innerShdw>
              </a:effectLst>
            </c:spPr>
            <c:extLst>
              <c:ext xmlns:c16="http://schemas.microsoft.com/office/drawing/2014/chart" uri="{C3380CC4-5D6E-409C-BE32-E72D297353CC}">
                <c16:uniqueId val="{0000000E-D780-4DA5-A6EC-2A3A5D087271}"/>
              </c:ext>
            </c:extLst>
          </c:dPt>
          <c:dPt>
            <c:idx val="6"/>
            <c:invertIfNegative val="0"/>
            <c:bubble3D val="0"/>
            <c:spPr>
              <a:pattFill prst="narHorz">
                <a:fgClr>
                  <a:schemeClr val="accent1"/>
                </a:fgClr>
                <a:bgClr>
                  <a:schemeClr val="accent1">
                    <a:lumMod val="20000"/>
                    <a:lumOff val="80000"/>
                  </a:schemeClr>
                </a:bgClr>
              </a:pattFill>
              <a:ln>
                <a:solidFill>
                  <a:schemeClr val="accent2"/>
                </a:solidFill>
              </a:ln>
              <a:effectLst>
                <a:innerShdw blurRad="114300">
                  <a:schemeClr val="accent1"/>
                </a:innerShdw>
              </a:effectLst>
            </c:spPr>
            <c:extLst>
              <c:ext xmlns:c16="http://schemas.microsoft.com/office/drawing/2014/chart" uri="{C3380CC4-5D6E-409C-BE32-E72D297353CC}">
                <c16:uniqueId val="{00000003-ECFB-481E-8CB1-983ABF685EEB}"/>
              </c:ext>
            </c:extLst>
          </c:dPt>
          <c:dPt>
            <c:idx val="7"/>
            <c:invertIfNegative val="0"/>
            <c:bubble3D val="0"/>
            <c:spPr>
              <a:pattFill prst="narHorz">
                <a:fgClr>
                  <a:schemeClr val="accent1"/>
                </a:fgClr>
                <a:bgClr>
                  <a:schemeClr val="accent1">
                    <a:lumMod val="20000"/>
                    <a:lumOff val="80000"/>
                  </a:schemeClr>
                </a:bgClr>
              </a:pattFill>
              <a:ln>
                <a:solidFill>
                  <a:schemeClr val="accent2"/>
                </a:solidFill>
              </a:ln>
              <a:effectLst>
                <a:innerShdw blurRad="114300">
                  <a:schemeClr val="accent1"/>
                </a:innerShdw>
              </a:effectLst>
            </c:spPr>
            <c:extLst>
              <c:ext xmlns:c16="http://schemas.microsoft.com/office/drawing/2014/chart" uri="{C3380CC4-5D6E-409C-BE32-E72D297353CC}">
                <c16:uniqueId val="{00000005-ECFB-481E-8CB1-983ABF685EEB}"/>
              </c:ext>
            </c:extLst>
          </c:dPt>
          <c:dPt>
            <c:idx val="17"/>
            <c:invertIfNegative val="0"/>
            <c:bubble3D val="0"/>
            <c:spPr>
              <a:pattFill prst="narHorz">
                <a:fgClr>
                  <a:schemeClr val="accent1"/>
                </a:fgClr>
                <a:bgClr>
                  <a:schemeClr val="accent1">
                    <a:lumMod val="20000"/>
                    <a:lumOff val="80000"/>
                  </a:schemeClr>
                </a:bgClr>
              </a:pattFill>
              <a:ln>
                <a:solidFill>
                  <a:schemeClr val="accent2"/>
                </a:solidFill>
              </a:ln>
              <a:effectLst>
                <a:innerShdw blurRad="114300">
                  <a:schemeClr val="accent1"/>
                </a:innerShdw>
              </a:effectLst>
            </c:spPr>
            <c:extLst>
              <c:ext xmlns:c16="http://schemas.microsoft.com/office/drawing/2014/chart" uri="{C3380CC4-5D6E-409C-BE32-E72D297353CC}">
                <c16:uniqueId val="{00000007-ECFB-481E-8CB1-983ABF685EEB}"/>
              </c:ext>
            </c:extLst>
          </c:dPt>
          <c:dPt>
            <c:idx val="18"/>
            <c:invertIfNegative val="0"/>
            <c:bubble3D val="0"/>
            <c:spPr>
              <a:pattFill prst="narHorz">
                <a:fgClr>
                  <a:schemeClr val="accent1"/>
                </a:fgClr>
                <a:bgClr>
                  <a:schemeClr val="accent1">
                    <a:lumMod val="20000"/>
                    <a:lumOff val="80000"/>
                  </a:schemeClr>
                </a:bgClr>
              </a:pattFill>
              <a:ln>
                <a:solidFill>
                  <a:schemeClr val="accent2"/>
                </a:solidFill>
              </a:ln>
              <a:effectLst>
                <a:innerShdw blurRad="114300">
                  <a:schemeClr val="accent1"/>
                </a:innerShdw>
              </a:effectLst>
            </c:spPr>
            <c:extLst>
              <c:ext xmlns:c16="http://schemas.microsoft.com/office/drawing/2014/chart" uri="{C3380CC4-5D6E-409C-BE32-E72D297353CC}">
                <c16:uniqueId val="{00000009-C38A-403B-BA31-1CCCA2E22206}"/>
              </c:ext>
            </c:extLst>
          </c:dPt>
          <c:dPt>
            <c:idx val="19"/>
            <c:invertIfNegative val="0"/>
            <c:bubble3D val="0"/>
            <c:spPr>
              <a:pattFill prst="narHorz">
                <a:fgClr>
                  <a:schemeClr val="accent1"/>
                </a:fgClr>
                <a:bgClr>
                  <a:schemeClr val="accent1">
                    <a:lumMod val="20000"/>
                    <a:lumOff val="80000"/>
                  </a:schemeClr>
                </a:bgClr>
              </a:pattFill>
              <a:ln>
                <a:solidFill>
                  <a:schemeClr val="accent2"/>
                </a:solidFill>
              </a:ln>
              <a:effectLst>
                <a:innerShdw blurRad="114300">
                  <a:schemeClr val="accent1"/>
                </a:innerShdw>
              </a:effectLst>
            </c:spPr>
            <c:extLst>
              <c:ext xmlns:c16="http://schemas.microsoft.com/office/drawing/2014/chart" uri="{C3380CC4-5D6E-409C-BE32-E72D297353CC}">
                <c16:uniqueId val="{0000000B-C38A-403B-BA31-1CCCA2E22206}"/>
              </c:ext>
            </c:extLst>
          </c:dPt>
          <c:dPt>
            <c:idx val="20"/>
            <c:invertIfNegative val="0"/>
            <c:bubble3D val="0"/>
            <c:spPr>
              <a:pattFill prst="narHorz">
                <a:fgClr>
                  <a:schemeClr val="accent1"/>
                </a:fgClr>
                <a:bgClr>
                  <a:schemeClr val="accent1">
                    <a:lumMod val="20000"/>
                    <a:lumOff val="80000"/>
                  </a:schemeClr>
                </a:bgClr>
              </a:pattFill>
              <a:ln>
                <a:solidFill>
                  <a:schemeClr val="accent2"/>
                </a:solidFill>
              </a:ln>
              <a:effectLst>
                <a:innerShdw blurRad="114300">
                  <a:schemeClr val="accent1"/>
                </a:innerShdw>
              </a:effectLst>
            </c:spPr>
            <c:extLst>
              <c:ext xmlns:c16="http://schemas.microsoft.com/office/drawing/2014/chart" uri="{C3380CC4-5D6E-409C-BE32-E72D297353CC}">
                <c16:uniqueId val="{0000000D-C38A-403B-BA31-1CCCA2E22206}"/>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Sheet1!$A$4:$A$9</c:f>
              <c:strCache>
                <c:ptCount val="6"/>
                <c:pt idx="0">
                  <c:v>2015</c:v>
                </c:pt>
                <c:pt idx="1">
                  <c:v>2016</c:v>
                </c:pt>
                <c:pt idx="2">
                  <c:v>2017</c:v>
                </c:pt>
                <c:pt idx="3">
                  <c:v>2018</c:v>
                </c:pt>
                <c:pt idx="4">
                  <c:v>2019</c:v>
                </c:pt>
                <c:pt idx="5">
                  <c:v>1Q 2020</c:v>
                </c:pt>
              </c:strCache>
            </c:strRef>
          </c:cat>
          <c:val>
            <c:numRef>
              <c:f>Sheet1!$B$4:$B$9</c:f>
              <c:numCache>
                <c:formatCode>_("$"* #,##0.00_);_("$"* \(#,##0.00\);_("$"* "-"??_);_(@_)</c:formatCode>
                <c:ptCount val="6"/>
                <c:pt idx="0">
                  <c:v>0.24</c:v>
                </c:pt>
                <c:pt idx="1">
                  <c:v>0.36</c:v>
                </c:pt>
                <c:pt idx="2">
                  <c:v>0.6</c:v>
                </c:pt>
                <c:pt idx="3">
                  <c:v>0.8</c:v>
                </c:pt>
                <c:pt idx="4">
                  <c:v>0.88</c:v>
                </c:pt>
                <c:pt idx="5">
                  <c:v>0.25</c:v>
                </c:pt>
              </c:numCache>
            </c:numRef>
          </c:val>
          <c:extLst>
            <c:ext xmlns:c16="http://schemas.microsoft.com/office/drawing/2014/chart" uri="{C3380CC4-5D6E-409C-BE32-E72D297353CC}">
              <c16:uniqueId val="{0000000E-C38A-403B-BA31-1CCCA2E22206}"/>
            </c:ext>
          </c:extLst>
        </c:ser>
        <c:dLbls>
          <c:showLegendKey val="0"/>
          <c:showVal val="0"/>
          <c:showCatName val="0"/>
          <c:showSerName val="0"/>
          <c:showPercent val="0"/>
          <c:showBubbleSize val="0"/>
        </c:dLbls>
        <c:gapWidth val="164"/>
        <c:overlap val="-22"/>
        <c:axId val="479425936"/>
        <c:axId val="479429544"/>
      </c:barChart>
      <c:catAx>
        <c:axId val="479425936"/>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79429544"/>
        <c:crosses val="autoZero"/>
        <c:auto val="1"/>
        <c:lblAlgn val="ctr"/>
        <c:lblOffset val="100"/>
        <c:noMultiLvlLbl val="0"/>
      </c:catAx>
      <c:valAx>
        <c:axId val="479429544"/>
        <c:scaling>
          <c:orientation val="minMax"/>
          <c:max val="1.2"/>
        </c:scaling>
        <c:delete val="0"/>
        <c:axPos val="l"/>
        <c:numFmt formatCode="_(&quot;$&quot;* #,##0.00_);_(&quot;$&quot;* \(#,##0.00\);_(&quot;$&quot;* &quot;-&quot;??_);_(@_)"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79425936"/>
        <c:crosses val="autoZero"/>
        <c:crossBetween val="between"/>
        <c:majorUnit val="0.2"/>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323">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cap="flat" cmpd="sng" algn="ctr">
        <a:solidFill>
          <a:schemeClr val="tx1">
            <a:lumMod val="65000"/>
            <a:lumOff val="35000"/>
          </a:schemeClr>
        </a:solidFill>
        <a:round/>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15875" cap="flat" cmpd="sng" algn="ctr">
        <a:solidFill>
          <a:schemeClr val="tx1">
            <a:lumMod val="65000"/>
            <a:lumOff val="3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323">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cap="flat" cmpd="sng" algn="ctr">
        <a:solidFill>
          <a:schemeClr val="tx1">
            <a:lumMod val="65000"/>
            <a:lumOff val="35000"/>
          </a:schemeClr>
        </a:solidFill>
        <a:round/>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15875" cap="flat" cmpd="sng" algn="ctr">
        <a:solidFill>
          <a:schemeClr val="tx1">
            <a:lumMod val="65000"/>
            <a:lumOff val="3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323">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cap="flat" cmpd="sng" algn="ctr">
        <a:solidFill>
          <a:schemeClr val="tx1">
            <a:lumMod val="65000"/>
            <a:lumOff val="35000"/>
          </a:schemeClr>
        </a:solidFill>
        <a:round/>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15875" cap="flat" cmpd="sng" algn="ctr">
        <a:solidFill>
          <a:schemeClr val="tx1">
            <a:lumMod val="65000"/>
            <a:lumOff val="3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323">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cap="flat" cmpd="sng" algn="ctr">
        <a:solidFill>
          <a:schemeClr val="tx1">
            <a:lumMod val="65000"/>
            <a:lumOff val="35000"/>
          </a:schemeClr>
        </a:solidFill>
        <a:round/>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15875" cap="flat" cmpd="sng" algn="ctr">
        <a:solidFill>
          <a:schemeClr val="tx1">
            <a:lumMod val="65000"/>
            <a:lumOff val="3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66">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9.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D4F0FF-6446-4468-91CC-AED81D944750}" type="doc">
      <dgm:prSet loTypeId="urn:microsoft.com/office/officeart/2005/8/layout/hProcess4" loCatId="process" qsTypeId="urn:microsoft.com/office/officeart/2005/8/quickstyle/simple1" qsCatId="simple" csTypeId="urn:microsoft.com/office/officeart/2005/8/colors/accent1_2" csCatId="accent1" phldr="1"/>
      <dgm:spPr/>
      <dgm:t>
        <a:bodyPr/>
        <a:lstStyle/>
        <a:p>
          <a:endParaRPr lang="en-US"/>
        </a:p>
      </dgm:t>
    </dgm:pt>
    <dgm:pt modelId="{9CC0287F-A05B-4B7A-AAD4-A5335B5A338C}">
      <dgm:prSet custT="1"/>
      <dgm:spPr>
        <a:solidFill>
          <a:srgbClr val="25254B"/>
        </a:solidFill>
      </dgm:spPr>
      <dgm:t>
        <a:bodyPr/>
        <a:lstStyle/>
        <a:p>
          <a:pPr rtl="0"/>
          <a:r>
            <a:rPr lang="en-US" sz="2400" b="1" dirty="0"/>
            <a:t>OVERALL</a:t>
          </a:r>
          <a:endParaRPr lang="en-US" sz="2400" dirty="0"/>
        </a:p>
      </dgm:t>
    </dgm:pt>
    <dgm:pt modelId="{F442EEEA-A1E5-4ACC-8E9E-353A2D84A9E0}" type="parTrans" cxnId="{7083CB72-AE40-4144-9E86-54D810E8F0D0}">
      <dgm:prSet/>
      <dgm:spPr/>
      <dgm:t>
        <a:bodyPr/>
        <a:lstStyle/>
        <a:p>
          <a:endParaRPr lang="en-US"/>
        </a:p>
      </dgm:t>
    </dgm:pt>
    <dgm:pt modelId="{D128184D-C0CF-4C01-8675-16B5870FFEFD}" type="sibTrans" cxnId="{7083CB72-AE40-4144-9E86-54D810E8F0D0}">
      <dgm:prSet/>
      <dgm:spPr/>
      <dgm:t>
        <a:bodyPr/>
        <a:lstStyle/>
        <a:p>
          <a:endParaRPr lang="en-US"/>
        </a:p>
      </dgm:t>
    </dgm:pt>
    <dgm:pt modelId="{A9FDF5EC-0184-4EE6-B0C9-271EE5E6EE2D}">
      <dgm:prSet custT="1"/>
      <dgm:spPr>
        <a:noFill/>
        <a:ln>
          <a:solidFill>
            <a:srgbClr val="376092"/>
          </a:solidFill>
        </a:ln>
      </dgm:spPr>
      <dgm:t>
        <a:bodyPr/>
        <a:lstStyle/>
        <a:p>
          <a:pPr algn="l" rtl="0">
            <a:tabLst>
              <a:tab pos="2058988" algn="l"/>
              <a:tab pos="2743200" algn="l"/>
            </a:tabLst>
          </a:pPr>
          <a:r>
            <a:rPr lang="en-US" sz="1200" b="1" dirty="0">
              <a:solidFill>
                <a:schemeClr val="accent1">
                  <a:lumMod val="50000"/>
                </a:schemeClr>
              </a:solidFill>
              <a:latin typeface="+mn-lt"/>
            </a:rPr>
            <a:t> Policies	UP 	7.8%</a:t>
          </a:r>
          <a:endParaRPr lang="en-US" sz="1200" dirty="0">
            <a:solidFill>
              <a:schemeClr val="accent1">
                <a:lumMod val="50000"/>
              </a:schemeClr>
            </a:solidFill>
            <a:latin typeface="+mn-lt"/>
          </a:endParaRPr>
        </a:p>
      </dgm:t>
    </dgm:pt>
    <dgm:pt modelId="{98A51164-25FA-4FF6-A30A-B4E612698FBE}" type="parTrans" cxnId="{4B3C2C25-5A48-46BB-A28A-1DB0885C6BD5}">
      <dgm:prSet/>
      <dgm:spPr/>
      <dgm:t>
        <a:bodyPr/>
        <a:lstStyle/>
        <a:p>
          <a:endParaRPr lang="en-US"/>
        </a:p>
      </dgm:t>
    </dgm:pt>
    <dgm:pt modelId="{93BA50B9-DFCC-4AFC-B1FA-2EC7AA8F7181}" type="sibTrans" cxnId="{4B3C2C25-5A48-46BB-A28A-1DB0885C6BD5}">
      <dgm:prSet/>
      <dgm:spPr/>
      <dgm:t>
        <a:bodyPr/>
        <a:lstStyle/>
        <a:p>
          <a:endParaRPr lang="en-US"/>
        </a:p>
      </dgm:t>
    </dgm:pt>
    <dgm:pt modelId="{B589C4DE-D6F0-4F25-A700-A56F78CA561C}">
      <dgm:prSet custT="1"/>
      <dgm:spPr>
        <a:noFill/>
        <a:ln>
          <a:solidFill>
            <a:srgbClr val="376092"/>
          </a:solidFill>
        </a:ln>
      </dgm:spPr>
      <dgm:t>
        <a:bodyPr/>
        <a:lstStyle/>
        <a:p>
          <a:pPr algn="l" rtl="0">
            <a:tabLst>
              <a:tab pos="2058988" algn="l"/>
              <a:tab pos="2743200" algn="l"/>
            </a:tabLst>
          </a:pPr>
          <a:r>
            <a:rPr lang="en-US" sz="1200" b="1" dirty="0">
              <a:solidFill>
                <a:schemeClr val="accent1">
                  <a:lumMod val="50000"/>
                </a:schemeClr>
              </a:solidFill>
              <a:latin typeface="+mn-lt"/>
            </a:rPr>
            <a:t> Payroll exposure	UP 	17.5%</a:t>
          </a:r>
          <a:endParaRPr lang="en-US" sz="1200" dirty="0">
            <a:solidFill>
              <a:schemeClr val="accent1">
                <a:lumMod val="50000"/>
              </a:schemeClr>
            </a:solidFill>
            <a:latin typeface="+mn-lt"/>
          </a:endParaRPr>
        </a:p>
      </dgm:t>
    </dgm:pt>
    <dgm:pt modelId="{E31E3AB6-EB75-40E7-9D92-5B3E6EA66F3A}" type="parTrans" cxnId="{A7D04A29-6961-4988-9411-D460DCDBD445}">
      <dgm:prSet/>
      <dgm:spPr/>
      <dgm:t>
        <a:bodyPr/>
        <a:lstStyle/>
        <a:p>
          <a:endParaRPr lang="en-US"/>
        </a:p>
      </dgm:t>
    </dgm:pt>
    <dgm:pt modelId="{B9D496A3-FB1B-4423-893C-DE444FD99E7D}" type="sibTrans" cxnId="{A7D04A29-6961-4988-9411-D460DCDBD445}">
      <dgm:prSet/>
      <dgm:spPr/>
      <dgm:t>
        <a:bodyPr/>
        <a:lstStyle/>
        <a:p>
          <a:endParaRPr lang="en-US"/>
        </a:p>
      </dgm:t>
    </dgm:pt>
    <dgm:pt modelId="{28B7373C-B41F-40CA-8F5A-AE315E43F677}">
      <dgm:prSet custT="1"/>
      <dgm:spPr>
        <a:noFill/>
        <a:ln>
          <a:solidFill>
            <a:srgbClr val="376092"/>
          </a:solidFill>
        </a:ln>
      </dgm:spPr>
      <dgm:t>
        <a:bodyPr/>
        <a:lstStyle/>
        <a:p>
          <a:pPr algn="l" rtl="0">
            <a:tabLst>
              <a:tab pos="2058988" algn="l"/>
              <a:tab pos="2743200" algn="l"/>
            </a:tabLst>
          </a:pPr>
          <a:r>
            <a:rPr lang="en-US" sz="1200" b="1" dirty="0">
              <a:solidFill>
                <a:schemeClr val="accent1">
                  <a:lumMod val="50000"/>
                </a:schemeClr>
              </a:solidFill>
              <a:latin typeface="+mn-lt"/>
            </a:rPr>
            <a:t> Average policy size 	DOWN 	7.5%</a:t>
          </a:r>
          <a:endParaRPr lang="en-US" sz="1200" dirty="0">
            <a:solidFill>
              <a:schemeClr val="accent1">
                <a:lumMod val="50000"/>
              </a:schemeClr>
            </a:solidFill>
            <a:latin typeface="+mn-lt"/>
          </a:endParaRPr>
        </a:p>
      </dgm:t>
    </dgm:pt>
    <dgm:pt modelId="{A8C08411-8A11-460C-9EB4-4E487F24AC63}" type="sibTrans" cxnId="{7BBA6653-E2C7-42E7-AE83-EC3F85A85D88}">
      <dgm:prSet/>
      <dgm:spPr/>
      <dgm:t>
        <a:bodyPr/>
        <a:lstStyle/>
        <a:p>
          <a:endParaRPr lang="en-US"/>
        </a:p>
      </dgm:t>
    </dgm:pt>
    <dgm:pt modelId="{688704AD-6DA7-4465-B0EC-BA3CB52B7A59}" type="parTrans" cxnId="{7BBA6653-E2C7-42E7-AE83-EC3F85A85D88}">
      <dgm:prSet/>
      <dgm:spPr/>
      <dgm:t>
        <a:bodyPr/>
        <a:lstStyle/>
        <a:p>
          <a:endParaRPr lang="en-US"/>
        </a:p>
      </dgm:t>
    </dgm:pt>
    <dgm:pt modelId="{4BA22DB6-8842-49B8-9281-51529E30BB81}">
      <dgm:prSet custT="1"/>
      <dgm:spPr>
        <a:noFill/>
        <a:ln>
          <a:solidFill>
            <a:srgbClr val="376092"/>
          </a:solidFill>
        </a:ln>
      </dgm:spPr>
      <dgm:t>
        <a:bodyPr/>
        <a:lstStyle/>
        <a:p>
          <a:pPr algn="l" rtl="0">
            <a:tabLst>
              <a:tab pos="2058988" algn="l"/>
              <a:tab pos="2743200" algn="l"/>
            </a:tabLst>
          </a:pPr>
          <a:r>
            <a:rPr lang="en-US" sz="1200" b="1" dirty="0">
              <a:solidFill>
                <a:schemeClr val="accent1">
                  <a:lumMod val="50000"/>
                </a:schemeClr>
              </a:solidFill>
              <a:latin typeface="+mn-lt"/>
            </a:rPr>
            <a:t> Premium 	DOWN 	0.2%</a:t>
          </a:r>
          <a:endParaRPr lang="en-US" sz="1200" dirty="0">
            <a:solidFill>
              <a:schemeClr val="accent1">
                <a:lumMod val="50000"/>
              </a:schemeClr>
            </a:solidFill>
            <a:latin typeface="+mn-lt"/>
          </a:endParaRPr>
        </a:p>
      </dgm:t>
    </dgm:pt>
    <dgm:pt modelId="{7F284DFC-9278-4F25-8D4E-8EF0382839E9}" type="parTrans" cxnId="{1A96FFB7-491A-4699-84C1-8F3C3A56CB9F}">
      <dgm:prSet/>
      <dgm:spPr/>
      <dgm:t>
        <a:bodyPr/>
        <a:lstStyle/>
        <a:p>
          <a:endParaRPr lang="en-US"/>
        </a:p>
      </dgm:t>
    </dgm:pt>
    <dgm:pt modelId="{C914D8C5-2BE1-4F9E-8DCB-22A2DCD1A931}" type="sibTrans" cxnId="{1A96FFB7-491A-4699-84C1-8F3C3A56CB9F}">
      <dgm:prSet/>
      <dgm:spPr/>
      <dgm:t>
        <a:bodyPr/>
        <a:lstStyle/>
        <a:p>
          <a:endParaRPr lang="en-US"/>
        </a:p>
      </dgm:t>
    </dgm:pt>
    <dgm:pt modelId="{3FCBC812-F06E-4278-B1D7-F3143FCE37EC}">
      <dgm:prSet custT="1"/>
      <dgm:spPr>
        <a:noFill/>
        <a:ln>
          <a:solidFill>
            <a:srgbClr val="376092"/>
          </a:solidFill>
        </a:ln>
      </dgm:spPr>
      <dgm:t>
        <a:bodyPr/>
        <a:lstStyle/>
        <a:p>
          <a:pPr algn="l" rtl="0"/>
          <a:endParaRPr lang="en-US" sz="1200" dirty="0">
            <a:solidFill>
              <a:schemeClr val="accent1">
                <a:lumMod val="50000"/>
              </a:schemeClr>
            </a:solidFill>
            <a:latin typeface="+mn-lt"/>
          </a:endParaRPr>
        </a:p>
      </dgm:t>
    </dgm:pt>
    <dgm:pt modelId="{EC7BAFA0-F5A8-4E9F-9CB7-FDF94F6BBF57}" type="parTrans" cxnId="{912707FC-D8E5-49D5-B8CF-A5BC3A4EED29}">
      <dgm:prSet/>
      <dgm:spPr/>
      <dgm:t>
        <a:bodyPr/>
        <a:lstStyle/>
        <a:p>
          <a:endParaRPr lang="en-US"/>
        </a:p>
      </dgm:t>
    </dgm:pt>
    <dgm:pt modelId="{D0A8EAF2-B370-4C28-ACEB-87BE22193BE1}" type="sibTrans" cxnId="{912707FC-D8E5-49D5-B8CF-A5BC3A4EED29}">
      <dgm:prSet/>
      <dgm:spPr/>
      <dgm:t>
        <a:bodyPr/>
        <a:lstStyle/>
        <a:p>
          <a:endParaRPr lang="en-US"/>
        </a:p>
      </dgm:t>
    </dgm:pt>
    <dgm:pt modelId="{AB979BB0-BF4F-412C-B21C-0386E06AE0E9}">
      <dgm:prSet custT="1"/>
      <dgm:spPr>
        <a:noFill/>
        <a:ln>
          <a:solidFill>
            <a:srgbClr val="376092"/>
          </a:solidFill>
        </a:ln>
      </dgm:spPr>
      <dgm:t>
        <a:bodyPr/>
        <a:lstStyle/>
        <a:p>
          <a:pPr algn="l" rtl="0"/>
          <a:r>
            <a:rPr lang="en-US" sz="1200" dirty="0">
              <a:solidFill>
                <a:schemeClr val="bg1">
                  <a:lumMod val="50000"/>
                </a:schemeClr>
              </a:solidFill>
              <a:latin typeface="+mn-lt"/>
            </a:rPr>
            <a:t> </a:t>
          </a:r>
          <a:endParaRPr lang="en-US" sz="1200" dirty="0">
            <a:solidFill>
              <a:schemeClr val="accent1">
                <a:lumMod val="50000"/>
              </a:schemeClr>
            </a:solidFill>
            <a:latin typeface="+mn-lt"/>
          </a:endParaRPr>
        </a:p>
      </dgm:t>
    </dgm:pt>
    <dgm:pt modelId="{7E23706A-427D-4C0E-B53E-FE0644CC5B1E}" type="parTrans" cxnId="{5A17BBFA-E411-49F5-9335-37F98F9AF2AA}">
      <dgm:prSet/>
      <dgm:spPr/>
      <dgm:t>
        <a:bodyPr/>
        <a:lstStyle/>
        <a:p>
          <a:endParaRPr lang="en-US"/>
        </a:p>
      </dgm:t>
    </dgm:pt>
    <dgm:pt modelId="{16A01FEB-FBD5-46C5-A9A8-4B939C1B8CB7}" type="sibTrans" cxnId="{5A17BBFA-E411-49F5-9335-37F98F9AF2AA}">
      <dgm:prSet/>
      <dgm:spPr/>
      <dgm:t>
        <a:bodyPr/>
        <a:lstStyle/>
        <a:p>
          <a:endParaRPr lang="en-US"/>
        </a:p>
      </dgm:t>
    </dgm:pt>
    <dgm:pt modelId="{A3D4708E-001A-4966-99F7-1CB063885FE7}" type="pres">
      <dgm:prSet presAssocID="{F2D4F0FF-6446-4468-91CC-AED81D944750}" presName="Name0" presStyleCnt="0">
        <dgm:presLayoutVars>
          <dgm:dir/>
          <dgm:animLvl val="lvl"/>
          <dgm:resizeHandles val="exact"/>
        </dgm:presLayoutVars>
      </dgm:prSet>
      <dgm:spPr/>
    </dgm:pt>
    <dgm:pt modelId="{45C3ADAC-961A-4E0F-9A30-7DCDC8141DEC}" type="pres">
      <dgm:prSet presAssocID="{F2D4F0FF-6446-4468-91CC-AED81D944750}" presName="tSp" presStyleCnt="0"/>
      <dgm:spPr/>
    </dgm:pt>
    <dgm:pt modelId="{48CC443E-3180-48FD-B935-421BE45B4A71}" type="pres">
      <dgm:prSet presAssocID="{F2D4F0FF-6446-4468-91CC-AED81D944750}" presName="bSp" presStyleCnt="0"/>
      <dgm:spPr/>
    </dgm:pt>
    <dgm:pt modelId="{9667EF5A-A978-45CF-8B9F-F32966E36BA5}" type="pres">
      <dgm:prSet presAssocID="{F2D4F0FF-6446-4468-91CC-AED81D944750}" presName="process" presStyleCnt="0"/>
      <dgm:spPr/>
    </dgm:pt>
    <dgm:pt modelId="{79CC87B6-9BE1-48A5-B950-DA2B79F85BEE}" type="pres">
      <dgm:prSet presAssocID="{9CC0287F-A05B-4B7A-AAD4-A5335B5A338C}" presName="composite1" presStyleCnt="0"/>
      <dgm:spPr/>
    </dgm:pt>
    <dgm:pt modelId="{39EFBE77-389E-4C04-8252-8435DC629AE7}" type="pres">
      <dgm:prSet presAssocID="{9CC0287F-A05B-4B7A-AAD4-A5335B5A338C}" presName="dummyNode1" presStyleLbl="node1" presStyleIdx="0" presStyleCnt="1"/>
      <dgm:spPr/>
    </dgm:pt>
    <dgm:pt modelId="{6DB440BA-C93B-47FD-96CE-B9B5EF5D7FC4}" type="pres">
      <dgm:prSet presAssocID="{9CC0287F-A05B-4B7A-AAD4-A5335B5A338C}" presName="childNode1" presStyleLbl="bgAcc1" presStyleIdx="0" presStyleCnt="1" custScaleX="385270" custScaleY="204481" custLinFactNeighborX="16947" custLinFactNeighborY="-18344">
        <dgm:presLayoutVars>
          <dgm:bulletEnabled val="1"/>
        </dgm:presLayoutVars>
      </dgm:prSet>
      <dgm:spPr/>
    </dgm:pt>
    <dgm:pt modelId="{0583AD85-68BD-4241-B1C8-BDA5D92D86F0}" type="pres">
      <dgm:prSet presAssocID="{9CC0287F-A05B-4B7A-AAD4-A5335B5A338C}" presName="childNode1tx" presStyleLbl="bgAcc1" presStyleIdx="0" presStyleCnt="1">
        <dgm:presLayoutVars>
          <dgm:bulletEnabled val="1"/>
        </dgm:presLayoutVars>
      </dgm:prSet>
      <dgm:spPr/>
    </dgm:pt>
    <dgm:pt modelId="{59E471A0-D326-43B8-925B-1A0F3A9ED513}" type="pres">
      <dgm:prSet presAssocID="{9CC0287F-A05B-4B7A-AAD4-A5335B5A338C}" presName="parentNode1" presStyleLbl="node1" presStyleIdx="0" presStyleCnt="1" custScaleX="169653" custScaleY="123824" custLinFactX="-54815" custLinFactY="-100000" custLinFactNeighborX="-100000" custLinFactNeighborY="-171254">
        <dgm:presLayoutVars>
          <dgm:chMax val="1"/>
          <dgm:bulletEnabled val="1"/>
        </dgm:presLayoutVars>
      </dgm:prSet>
      <dgm:spPr/>
    </dgm:pt>
    <dgm:pt modelId="{229F125B-C188-42A0-ADB9-2030999F2AA4}" type="pres">
      <dgm:prSet presAssocID="{9CC0287F-A05B-4B7A-AAD4-A5335B5A338C}" presName="connSite1" presStyleCnt="0"/>
      <dgm:spPr/>
    </dgm:pt>
  </dgm:ptLst>
  <dgm:cxnLst>
    <dgm:cxn modelId="{4B3C2C25-5A48-46BB-A28A-1DB0885C6BD5}" srcId="{9CC0287F-A05B-4B7A-AAD4-A5335B5A338C}" destId="{A9FDF5EC-0184-4EE6-B0C9-271EE5E6EE2D}" srcOrd="3" destOrd="0" parTransId="{98A51164-25FA-4FF6-A30A-B4E612698FBE}" sibTransId="{93BA50B9-DFCC-4AFC-B1FA-2EC7AA8F7181}"/>
    <dgm:cxn modelId="{4004CD26-A9DB-4CCF-A325-7431630B29EC}" type="presOf" srcId="{4BA22DB6-8842-49B8-9281-51529E30BB81}" destId="{0583AD85-68BD-4241-B1C8-BDA5D92D86F0}" srcOrd="1" destOrd="2" presId="urn:microsoft.com/office/officeart/2005/8/layout/hProcess4"/>
    <dgm:cxn modelId="{A7D04A29-6961-4988-9411-D460DCDBD445}" srcId="{9CC0287F-A05B-4B7A-AAD4-A5335B5A338C}" destId="{B589C4DE-D6F0-4F25-A700-A56F78CA561C}" srcOrd="5" destOrd="0" parTransId="{E31E3AB6-EB75-40E7-9D92-5B3E6EA66F3A}" sibTransId="{B9D496A3-FB1B-4423-893C-DE444FD99E7D}"/>
    <dgm:cxn modelId="{628EFC2A-1985-4AB9-A64E-F35A2B1CA453}" type="presOf" srcId="{B589C4DE-D6F0-4F25-A700-A56F78CA561C}" destId="{6DB440BA-C93B-47FD-96CE-B9B5EF5D7FC4}" srcOrd="0" destOrd="5" presId="urn:microsoft.com/office/officeart/2005/8/layout/hProcess4"/>
    <dgm:cxn modelId="{1983BF2F-DEF8-46CB-981F-51FDC9F67A1B}" type="presOf" srcId="{B589C4DE-D6F0-4F25-A700-A56F78CA561C}" destId="{0583AD85-68BD-4241-B1C8-BDA5D92D86F0}" srcOrd="1" destOrd="5" presId="urn:microsoft.com/office/officeart/2005/8/layout/hProcess4"/>
    <dgm:cxn modelId="{E855DE37-BF00-4397-991F-1A6B1AC345D1}" type="presOf" srcId="{3FCBC812-F06E-4278-B1D7-F3143FCE37EC}" destId="{0583AD85-68BD-4241-B1C8-BDA5D92D86F0}" srcOrd="1" destOrd="0" presId="urn:microsoft.com/office/officeart/2005/8/layout/hProcess4"/>
    <dgm:cxn modelId="{3F15AE40-BF3F-4323-99B4-9BC409ED2A52}" type="presOf" srcId="{F2D4F0FF-6446-4468-91CC-AED81D944750}" destId="{A3D4708E-001A-4966-99F7-1CB063885FE7}" srcOrd="0" destOrd="0" presId="urn:microsoft.com/office/officeart/2005/8/layout/hProcess4"/>
    <dgm:cxn modelId="{C4F9BC6B-138F-48C1-B011-7D77682039A9}" type="presOf" srcId="{AB979BB0-BF4F-412C-B21C-0386E06AE0E9}" destId="{0583AD85-68BD-4241-B1C8-BDA5D92D86F0}" srcOrd="1" destOrd="1" presId="urn:microsoft.com/office/officeart/2005/8/layout/hProcess4"/>
    <dgm:cxn modelId="{FBF36E72-CA8A-484A-A5F8-33009044FE9B}" type="presOf" srcId="{28B7373C-B41F-40CA-8F5A-AE315E43F677}" destId="{6DB440BA-C93B-47FD-96CE-B9B5EF5D7FC4}" srcOrd="0" destOrd="4" presId="urn:microsoft.com/office/officeart/2005/8/layout/hProcess4"/>
    <dgm:cxn modelId="{7083CB72-AE40-4144-9E86-54D810E8F0D0}" srcId="{F2D4F0FF-6446-4468-91CC-AED81D944750}" destId="{9CC0287F-A05B-4B7A-AAD4-A5335B5A338C}" srcOrd="0" destOrd="0" parTransId="{F442EEEA-A1E5-4ACC-8E9E-353A2D84A9E0}" sibTransId="{D128184D-C0CF-4C01-8675-16B5870FFEFD}"/>
    <dgm:cxn modelId="{7BBA6653-E2C7-42E7-AE83-EC3F85A85D88}" srcId="{9CC0287F-A05B-4B7A-AAD4-A5335B5A338C}" destId="{28B7373C-B41F-40CA-8F5A-AE315E43F677}" srcOrd="4" destOrd="0" parTransId="{688704AD-6DA7-4465-B0EC-BA3CB52B7A59}" sibTransId="{A8C08411-8A11-460C-9EB4-4E487F24AC63}"/>
    <dgm:cxn modelId="{93FF8989-47BA-4717-877F-6C4A3DDA6D1D}" type="presOf" srcId="{AB979BB0-BF4F-412C-B21C-0386E06AE0E9}" destId="{6DB440BA-C93B-47FD-96CE-B9B5EF5D7FC4}" srcOrd="0" destOrd="1" presId="urn:microsoft.com/office/officeart/2005/8/layout/hProcess4"/>
    <dgm:cxn modelId="{C62DB7A9-A1B1-425A-83EA-C37A0F49F905}" type="presOf" srcId="{28B7373C-B41F-40CA-8F5A-AE315E43F677}" destId="{0583AD85-68BD-4241-B1C8-BDA5D92D86F0}" srcOrd="1" destOrd="4" presId="urn:microsoft.com/office/officeart/2005/8/layout/hProcess4"/>
    <dgm:cxn modelId="{A21B71B5-88B7-4F49-A6B3-97F9B9EEE62C}" type="presOf" srcId="{9CC0287F-A05B-4B7A-AAD4-A5335B5A338C}" destId="{59E471A0-D326-43B8-925B-1A0F3A9ED513}" srcOrd="0" destOrd="0" presId="urn:microsoft.com/office/officeart/2005/8/layout/hProcess4"/>
    <dgm:cxn modelId="{1A96FFB7-491A-4699-84C1-8F3C3A56CB9F}" srcId="{9CC0287F-A05B-4B7A-AAD4-A5335B5A338C}" destId="{4BA22DB6-8842-49B8-9281-51529E30BB81}" srcOrd="2" destOrd="0" parTransId="{7F284DFC-9278-4F25-8D4E-8EF0382839E9}" sibTransId="{C914D8C5-2BE1-4F9E-8DCB-22A2DCD1A931}"/>
    <dgm:cxn modelId="{199868BE-E56B-42C2-92A0-4F1D751266DF}" type="presOf" srcId="{A9FDF5EC-0184-4EE6-B0C9-271EE5E6EE2D}" destId="{6DB440BA-C93B-47FD-96CE-B9B5EF5D7FC4}" srcOrd="0" destOrd="3" presId="urn:microsoft.com/office/officeart/2005/8/layout/hProcess4"/>
    <dgm:cxn modelId="{9A1AADC7-E006-4A9F-B6DF-426155D09FA4}" type="presOf" srcId="{A9FDF5EC-0184-4EE6-B0C9-271EE5E6EE2D}" destId="{0583AD85-68BD-4241-B1C8-BDA5D92D86F0}" srcOrd="1" destOrd="3" presId="urn:microsoft.com/office/officeart/2005/8/layout/hProcess4"/>
    <dgm:cxn modelId="{BE233CD2-7BCF-4171-B53C-7CE31DC9C92D}" type="presOf" srcId="{4BA22DB6-8842-49B8-9281-51529E30BB81}" destId="{6DB440BA-C93B-47FD-96CE-B9B5EF5D7FC4}" srcOrd="0" destOrd="2" presId="urn:microsoft.com/office/officeart/2005/8/layout/hProcess4"/>
    <dgm:cxn modelId="{454873F8-A78D-4619-BBB6-C921F46F8046}" type="presOf" srcId="{3FCBC812-F06E-4278-B1D7-F3143FCE37EC}" destId="{6DB440BA-C93B-47FD-96CE-B9B5EF5D7FC4}" srcOrd="0" destOrd="0" presId="urn:microsoft.com/office/officeart/2005/8/layout/hProcess4"/>
    <dgm:cxn modelId="{5A17BBFA-E411-49F5-9335-37F98F9AF2AA}" srcId="{9CC0287F-A05B-4B7A-AAD4-A5335B5A338C}" destId="{AB979BB0-BF4F-412C-B21C-0386E06AE0E9}" srcOrd="1" destOrd="0" parTransId="{7E23706A-427D-4C0E-B53E-FE0644CC5B1E}" sibTransId="{16A01FEB-FBD5-46C5-A9A8-4B939C1B8CB7}"/>
    <dgm:cxn modelId="{912707FC-D8E5-49D5-B8CF-A5BC3A4EED29}" srcId="{9CC0287F-A05B-4B7A-AAD4-A5335B5A338C}" destId="{3FCBC812-F06E-4278-B1D7-F3143FCE37EC}" srcOrd="0" destOrd="0" parTransId="{EC7BAFA0-F5A8-4E9F-9CB7-FDF94F6BBF57}" sibTransId="{D0A8EAF2-B370-4C28-ACEB-87BE22193BE1}"/>
    <dgm:cxn modelId="{F7D4D038-E2FB-43AF-8F53-1452F8F96C07}" type="presParOf" srcId="{A3D4708E-001A-4966-99F7-1CB063885FE7}" destId="{45C3ADAC-961A-4E0F-9A30-7DCDC8141DEC}" srcOrd="0" destOrd="0" presId="urn:microsoft.com/office/officeart/2005/8/layout/hProcess4"/>
    <dgm:cxn modelId="{CC37AF5D-C52B-47E4-BFD1-C418C9DE66C0}" type="presParOf" srcId="{A3D4708E-001A-4966-99F7-1CB063885FE7}" destId="{48CC443E-3180-48FD-B935-421BE45B4A71}" srcOrd="1" destOrd="0" presId="urn:microsoft.com/office/officeart/2005/8/layout/hProcess4"/>
    <dgm:cxn modelId="{77DAC797-E07D-4B9E-A7A4-93253B9077B0}" type="presParOf" srcId="{A3D4708E-001A-4966-99F7-1CB063885FE7}" destId="{9667EF5A-A978-45CF-8B9F-F32966E36BA5}" srcOrd="2" destOrd="0" presId="urn:microsoft.com/office/officeart/2005/8/layout/hProcess4"/>
    <dgm:cxn modelId="{C28C0EC7-0D7E-4962-8764-D24095225C89}" type="presParOf" srcId="{9667EF5A-A978-45CF-8B9F-F32966E36BA5}" destId="{79CC87B6-9BE1-48A5-B950-DA2B79F85BEE}" srcOrd="0" destOrd="0" presId="urn:microsoft.com/office/officeart/2005/8/layout/hProcess4"/>
    <dgm:cxn modelId="{BCB56A51-4FA4-4B32-B99F-0C1C477CD6E8}" type="presParOf" srcId="{79CC87B6-9BE1-48A5-B950-DA2B79F85BEE}" destId="{39EFBE77-389E-4C04-8252-8435DC629AE7}" srcOrd="0" destOrd="0" presId="urn:microsoft.com/office/officeart/2005/8/layout/hProcess4"/>
    <dgm:cxn modelId="{E4F83736-4A74-4F77-9370-909E4055428B}" type="presParOf" srcId="{79CC87B6-9BE1-48A5-B950-DA2B79F85BEE}" destId="{6DB440BA-C93B-47FD-96CE-B9B5EF5D7FC4}" srcOrd="1" destOrd="0" presId="urn:microsoft.com/office/officeart/2005/8/layout/hProcess4"/>
    <dgm:cxn modelId="{0507D6A4-77CB-4823-80B7-EC27D60526F4}" type="presParOf" srcId="{79CC87B6-9BE1-48A5-B950-DA2B79F85BEE}" destId="{0583AD85-68BD-4241-B1C8-BDA5D92D86F0}" srcOrd="2" destOrd="0" presId="urn:microsoft.com/office/officeart/2005/8/layout/hProcess4"/>
    <dgm:cxn modelId="{333BCD09-3463-4587-870F-B3009AB0E36B}" type="presParOf" srcId="{79CC87B6-9BE1-48A5-B950-DA2B79F85BEE}" destId="{59E471A0-D326-43B8-925B-1A0F3A9ED513}" srcOrd="3" destOrd="0" presId="urn:microsoft.com/office/officeart/2005/8/layout/hProcess4"/>
    <dgm:cxn modelId="{5AF7470C-CDFB-442D-B00E-8BB66750B060}" type="presParOf" srcId="{79CC87B6-9BE1-48A5-B950-DA2B79F85BEE}" destId="{229F125B-C188-42A0-ADB9-2030999F2AA4}" srcOrd="4" destOrd="0" presId="urn:microsoft.com/office/officeart/2005/8/layout/hProcess4"/>
  </dgm:cxnLst>
  <dgm:bg/>
  <dgm:whole/>
  <dgm:extLst>
    <a:ext uri="http://schemas.microsoft.com/office/drawing/2008/diagram">
      <dsp:dataModelExt xmlns:dsp="http://schemas.microsoft.com/office/drawing/2008/diagram" relId="rId6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E6A9EF-F44F-4BBA-9029-6C8D55F3904D}"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6A5966B9-3FA2-49B3-A632-F337B4497FAB}">
      <dgm:prSet custT="1"/>
      <dgm:spPr>
        <a:solidFill>
          <a:schemeClr val="tx2">
            <a:lumMod val="75000"/>
          </a:schemeClr>
        </a:solidFill>
      </dgm:spPr>
      <dgm:t>
        <a:bodyPr/>
        <a:lstStyle/>
        <a:p>
          <a:pPr rtl="0">
            <a:spcAft>
              <a:spcPts val="0"/>
            </a:spcAft>
          </a:pPr>
          <a:r>
            <a:rPr lang="en-US" sz="1600" b="1" dirty="0"/>
            <a:t>Premium:  DOWN </a:t>
          </a:r>
        </a:p>
        <a:p>
          <a:pPr rtl="0">
            <a:spcAft>
              <a:spcPts val="0"/>
            </a:spcAft>
          </a:pPr>
          <a:r>
            <a:rPr lang="en-US" sz="1600" b="1" dirty="0"/>
            <a:t>(7.6%)</a:t>
          </a:r>
          <a:endParaRPr lang="en-US" sz="1600" dirty="0"/>
        </a:p>
      </dgm:t>
    </dgm:pt>
    <dgm:pt modelId="{7A9C9BED-DCFC-487D-8D74-BE7F42B4C17E}" type="parTrans" cxnId="{00C53F25-286B-4944-BCF8-6DC311BFB7D1}">
      <dgm:prSet/>
      <dgm:spPr/>
      <dgm:t>
        <a:bodyPr/>
        <a:lstStyle/>
        <a:p>
          <a:endParaRPr lang="en-US"/>
        </a:p>
      </dgm:t>
    </dgm:pt>
    <dgm:pt modelId="{D53516B5-1DA2-4BA0-9084-44FA2774ED67}" type="sibTrans" cxnId="{00C53F25-286B-4944-BCF8-6DC311BFB7D1}">
      <dgm:prSet/>
      <dgm:spPr/>
      <dgm:t>
        <a:bodyPr/>
        <a:lstStyle/>
        <a:p>
          <a:endParaRPr lang="en-US" dirty="0"/>
        </a:p>
      </dgm:t>
    </dgm:pt>
    <dgm:pt modelId="{F7A5A872-7A5A-47C1-8F5A-75227684FB24}">
      <dgm:prSet custT="1"/>
      <dgm:spPr>
        <a:solidFill>
          <a:schemeClr val="tx2">
            <a:lumMod val="75000"/>
          </a:schemeClr>
        </a:solidFill>
      </dgm:spPr>
      <dgm:t>
        <a:bodyPr/>
        <a:lstStyle/>
        <a:p>
          <a:pPr rtl="0">
            <a:spcAft>
              <a:spcPts val="0"/>
            </a:spcAft>
          </a:pPr>
          <a:r>
            <a:rPr lang="en-US" sz="1600" b="1" dirty="0"/>
            <a:t>Policies: </a:t>
          </a:r>
        </a:p>
        <a:p>
          <a:pPr rtl="0">
            <a:spcAft>
              <a:spcPts val="0"/>
            </a:spcAft>
          </a:pPr>
          <a:r>
            <a:rPr lang="en-US" sz="1600" b="1" dirty="0"/>
            <a:t>UP </a:t>
          </a:r>
        </a:p>
        <a:p>
          <a:pPr rtl="0">
            <a:spcAft>
              <a:spcPct val="35000"/>
            </a:spcAft>
          </a:pPr>
          <a:r>
            <a:rPr lang="en-US" sz="1600" b="1" dirty="0"/>
            <a:t>2.6%</a:t>
          </a:r>
          <a:endParaRPr lang="en-US" sz="1600" dirty="0"/>
        </a:p>
      </dgm:t>
    </dgm:pt>
    <dgm:pt modelId="{DE4AAE11-F069-4569-8A64-F0F522C5F930}" type="parTrans" cxnId="{4E572C23-B7A7-4373-A5C4-75C01BC104C1}">
      <dgm:prSet/>
      <dgm:spPr/>
      <dgm:t>
        <a:bodyPr/>
        <a:lstStyle/>
        <a:p>
          <a:endParaRPr lang="en-US"/>
        </a:p>
      </dgm:t>
    </dgm:pt>
    <dgm:pt modelId="{4C44CC4D-D0A4-4C58-AE2A-C50A733F7E01}" type="sibTrans" cxnId="{4E572C23-B7A7-4373-A5C4-75C01BC104C1}">
      <dgm:prSet/>
      <dgm:spPr/>
      <dgm:t>
        <a:bodyPr/>
        <a:lstStyle/>
        <a:p>
          <a:endParaRPr lang="en-US"/>
        </a:p>
      </dgm:t>
    </dgm:pt>
    <dgm:pt modelId="{A7584470-3D5E-435B-8026-C145691CED85}" type="pres">
      <dgm:prSet presAssocID="{5EE6A9EF-F44F-4BBA-9029-6C8D55F3904D}" presName="Name0" presStyleCnt="0">
        <dgm:presLayoutVars>
          <dgm:dir/>
          <dgm:resizeHandles val="exact"/>
        </dgm:presLayoutVars>
      </dgm:prSet>
      <dgm:spPr/>
    </dgm:pt>
    <dgm:pt modelId="{F43636F4-D108-4A5E-8DE0-D0F60B5DF45E}" type="pres">
      <dgm:prSet presAssocID="{6A5966B9-3FA2-49B3-A632-F337B4497FAB}" presName="node" presStyleLbl="node1" presStyleIdx="0" presStyleCnt="2">
        <dgm:presLayoutVars>
          <dgm:bulletEnabled val="1"/>
        </dgm:presLayoutVars>
      </dgm:prSet>
      <dgm:spPr/>
    </dgm:pt>
    <dgm:pt modelId="{D3DCA9CA-A16F-4864-BD9B-3BD917B915CC}" type="pres">
      <dgm:prSet presAssocID="{D53516B5-1DA2-4BA0-9084-44FA2774ED67}" presName="sibTrans" presStyleLbl="sibTrans2D1" presStyleIdx="0" presStyleCnt="1"/>
      <dgm:spPr/>
    </dgm:pt>
    <dgm:pt modelId="{D09C33A7-455A-483F-8BB4-87B244F02403}" type="pres">
      <dgm:prSet presAssocID="{D53516B5-1DA2-4BA0-9084-44FA2774ED67}" presName="connectorText" presStyleLbl="sibTrans2D1" presStyleIdx="0" presStyleCnt="1"/>
      <dgm:spPr/>
    </dgm:pt>
    <dgm:pt modelId="{B69E0B0C-0FAD-4D53-8FFA-3A2A9FC664B9}" type="pres">
      <dgm:prSet presAssocID="{F7A5A872-7A5A-47C1-8F5A-75227684FB24}" presName="node" presStyleLbl="node1" presStyleIdx="1" presStyleCnt="2">
        <dgm:presLayoutVars>
          <dgm:bulletEnabled val="1"/>
        </dgm:presLayoutVars>
      </dgm:prSet>
      <dgm:spPr/>
    </dgm:pt>
  </dgm:ptLst>
  <dgm:cxnLst>
    <dgm:cxn modelId="{4E572C23-B7A7-4373-A5C4-75C01BC104C1}" srcId="{5EE6A9EF-F44F-4BBA-9029-6C8D55F3904D}" destId="{F7A5A872-7A5A-47C1-8F5A-75227684FB24}" srcOrd="1" destOrd="0" parTransId="{DE4AAE11-F069-4569-8A64-F0F522C5F930}" sibTransId="{4C44CC4D-D0A4-4C58-AE2A-C50A733F7E01}"/>
    <dgm:cxn modelId="{00C53F25-286B-4944-BCF8-6DC311BFB7D1}" srcId="{5EE6A9EF-F44F-4BBA-9029-6C8D55F3904D}" destId="{6A5966B9-3FA2-49B3-A632-F337B4497FAB}" srcOrd="0" destOrd="0" parTransId="{7A9C9BED-DCFC-487D-8D74-BE7F42B4C17E}" sibTransId="{D53516B5-1DA2-4BA0-9084-44FA2774ED67}"/>
    <dgm:cxn modelId="{287A4538-7B54-4D8C-99E1-51991D8CB1BF}" type="presOf" srcId="{D53516B5-1DA2-4BA0-9084-44FA2774ED67}" destId="{D09C33A7-455A-483F-8BB4-87B244F02403}" srcOrd="1" destOrd="0" presId="urn:microsoft.com/office/officeart/2005/8/layout/process1"/>
    <dgm:cxn modelId="{8DFEBD44-4916-4379-AF15-42B5E2426E54}" type="presOf" srcId="{5EE6A9EF-F44F-4BBA-9029-6C8D55F3904D}" destId="{A7584470-3D5E-435B-8026-C145691CED85}" srcOrd="0" destOrd="0" presId="urn:microsoft.com/office/officeart/2005/8/layout/process1"/>
    <dgm:cxn modelId="{BC47AEAF-C47F-480C-9BEE-2FB9D2B59D59}" type="presOf" srcId="{F7A5A872-7A5A-47C1-8F5A-75227684FB24}" destId="{B69E0B0C-0FAD-4D53-8FFA-3A2A9FC664B9}" srcOrd="0" destOrd="0" presId="urn:microsoft.com/office/officeart/2005/8/layout/process1"/>
    <dgm:cxn modelId="{671E15D0-40A6-4535-966C-E8BFC2F95154}" type="presOf" srcId="{6A5966B9-3FA2-49B3-A632-F337B4497FAB}" destId="{F43636F4-D108-4A5E-8DE0-D0F60B5DF45E}" srcOrd="0" destOrd="0" presId="urn:microsoft.com/office/officeart/2005/8/layout/process1"/>
    <dgm:cxn modelId="{8512DDF0-C06C-4E61-A224-0E06A1A2AF66}" type="presOf" srcId="{D53516B5-1DA2-4BA0-9084-44FA2774ED67}" destId="{D3DCA9CA-A16F-4864-BD9B-3BD917B915CC}" srcOrd="0" destOrd="0" presId="urn:microsoft.com/office/officeart/2005/8/layout/process1"/>
    <dgm:cxn modelId="{AF3D8382-DD76-487B-AECE-DBEB7E3D369B}" type="presParOf" srcId="{A7584470-3D5E-435B-8026-C145691CED85}" destId="{F43636F4-D108-4A5E-8DE0-D0F60B5DF45E}" srcOrd="0" destOrd="0" presId="urn:microsoft.com/office/officeart/2005/8/layout/process1"/>
    <dgm:cxn modelId="{F485549C-5934-4C1E-9058-653F0458CACA}" type="presParOf" srcId="{A7584470-3D5E-435B-8026-C145691CED85}" destId="{D3DCA9CA-A16F-4864-BD9B-3BD917B915CC}" srcOrd="1" destOrd="0" presId="urn:microsoft.com/office/officeart/2005/8/layout/process1"/>
    <dgm:cxn modelId="{2606F148-31F4-4053-B8AE-B51B0CB99873}" type="presParOf" srcId="{D3DCA9CA-A16F-4864-BD9B-3BD917B915CC}" destId="{D09C33A7-455A-483F-8BB4-87B244F02403}" srcOrd="0" destOrd="0" presId="urn:microsoft.com/office/officeart/2005/8/layout/process1"/>
    <dgm:cxn modelId="{0484FD5E-9D2C-4D23-8D0F-60A76641A153}" type="presParOf" srcId="{A7584470-3D5E-435B-8026-C145691CED85}" destId="{B69E0B0C-0FAD-4D53-8FFA-3A2A9FC664B9}" srcOrd="2" destOrd="0" presId="urn:microsoft.com/office/officeart/2005/8/layout/process1"/>
  </dgm:cxnLst>
  <dgm:bg/>
  <dgm:whole/>
  <dgm:extLst>
    <a:ext uri="http://schemas.microsoft.com/office/drawing/2008/diagram">
      <dsp:dataModelExt xmlns:dsp="http://schemas.microsoft.com/office/drawing/2008/diagram" relId="rId6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4CD273-F05F-450F-812A-670F9DACDCCE}"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47B96CC8-3638-4C5A-80E6-1F758327D91A}">
      <dgm:prSet custT="1"/>
      <dgm:spPr>
        <a:solidFill>
          <a:schemeClr val="tx2">
            <a:lumMod val="75000"/>
          </a:schemeClr>
        </a:solidFill>
      </dgm:spPr>
      <dgm:t>
        <a:bodyPr/>
        <a:lstStyle/>
        <a:p>
          <a:pPr rtl="0">
            <a:spcAft>
              <a:spcPts val="0"/>
            </a:spcAft>
          </a:pPr>
          <a:r>
            <a:rPr lang="en-US" sz="1600" b="1" dirty="0"/>
            <a:t>Premium:</a:t>
          </a:r>
        </a:p>
        <a:p>
          <a:pPr rtl="0">
            <a:spcAft>
              <a:spcPts val="0"/>
            </a:spcAft>
          </a:pPr>
          <a:r>
            <a:rPr lang="en-US" sz="1600" b="1" dirty="0"/>
            <a:t>UP</a:t>
          </a:r>
        </a:p>
        <a:p>
          <a:pPr rtl="0">
            <a:spcAft>
              <a:spcPts val="0"/>
            </a:spcAft>
          </a:pPr>
          <a:r>
            <a:rPr lang="en-US" sz="1600" b="1" dirty="0"/>
            <a:t> 8.3%</a:t>
          </a:r>
          <a:endParaRPr lang="en-US" sz="1600" dirty="0"/>
        </a:p>
      </dgm:t>
    </dgm:pt>
    <dgm:pt modelId="{E8F6D01D-7B17-4BD5-BF4E-9F7C29C290CF}" type="parTrans" cxnId="{3381F4AB-7633-4555-A765-102DE179070C}">
      <dgm:prSet/>
      <dgm:spPr/>
      <dgm:t>
        <a:bodyPr/>
        <a:lstStyle/>
        <a:p>
          <a:endParaRPr lang="en-US"/>
        </a:p>
      </dgm:t>
    </dgm:pt>
    <dgm:pt modelId="{DA80F1EF-BB6A-4923-897D-C8B240B38EA4}" type="sibTrans" cxnId="{3381F4AB-7633-4555-A765-102DE179070C}">
      <dgm:prSet/>
      <dgm:spPr/>
      <dgm:t>
        <a:bodyPr/>
        <a:lstStyle/>
        <a:p>
          <a:endParaRPr lang="en-US" dirty="0"/>
        </a:p>
      </dgm:t>
    </dgm:pt>
    <dgm:pt modelId="{3E759A02-6219-42F9-B181-525ECB14DBC4}">
      <dgm:prSet custT="1"/>
      <dgm:spPr>
        <a:solidFill>
          <a:schemeClr val="tx2">
            <a:lumMod val="75000"/>
          </a:schemeClr>
        </a:solidFill>
      </dgm:spPr>
      <dgm:t>
        <a:bodyPr/>
        <a:lstStyle/>
        <a:p>
          <a:pPr rtl="0">
            <a:spcAft>
              <a:spcPts val="0"/>
            </a:spcAft>
          </a:pPr>
          <a:r>
            <a:rPr lang="en-US" sz="1600" b="1" dirty="0"/>
            <a:t>Policies:</a:t>
          </a:r>
        </a:p>
        <a:p>
          <a:pPr rtl="0">
            <a:spcAft>
              <a:spcPts val="0"/>
            </a:spcAft>
          </a:pPr>
          <a:r>
            <a:rPr lang="en-US" sz="1600" b="1" dirty="0"/>
            <a:t> UP</a:t>
          </a:r>
        </a:p>
        <a:p>
          <a:pPr rtl="0">
            <a:spcAft>
              <a:spcPts val="0"/>
            </a:spcAft>
          </a:pPr>
          <a:r>
            <a:rPr lang="en-US" sz="1600" b="1" dirty="0"/>
            <a:t> 12.3%</a:t>
          </a:r>
          <a:endParaRPr lang="en-US" sz="1600" dirty="0"/>
        </a:p>
      </dgm:t>
    </dgm:pt>
    <dgm:pt modelId="{9290EDA5-1F1A-4D6B-9A61-DD3EFE0A49B1}" type="parTrans" cxnId="{2ECA069A-E9DC-40D5-97B6-9B934562380D}">
      <dgm:prSet/>
      <dgm:spPr/>
      <dgm:t>
        <a:bodyPr/>
        <a:lstStyle/>
        <a:p>
          <a:endParaRPr lang="en-US"/>
        </a:p>
      </dgm:t>
    </dgm:pt>
    <dgm:pt modelId="{680C206F-4BE1-4A3C-A0F7-0EEA0D795283}" type="sibTrans" cxnId="{2ECA069A-E9DC-40D5-97B6-9B934562380D}">
      <dgm:prSet/>
      <dgm:spPr/>
      <dgm:t>
        <a:bodyPr/>
        <a:lstStyle/>
        <a:p>
          <a:endParaRPr lang="en-US"/>
        </a:p>
      </dgm:t>
    </dgm:pt>
    <dgm:pt modelId="{97887BF7-8EC0-4576-A682-18D3C1F4571F}" type="pres">
      <dgm:prSet presAssocID="{604CD273-F05F-450F-812A-670F9DACDCCE}" presName="Name0" presStyleCnt="0">
        <dgm:presLayoutVars>
          <dgm:dir/>
          <dgm:resizeHandles val="exact"/>
        </dgm:presLayoutVars>
      </dgm:prSet>
      <dgm:spPr/>
    </dgm:pt>
    <dgm:pt modelId="{BA2FC8F7-F5BE-45DF-A8E7-53DC63706670}" type="pres">
      <dgm:prSet presAssocID="{47B96CC8-3638-4C5A-80E6-1F758327D91A}" presName="node" presStyleLbl="node1" presStyleIdx="0" presStyleCnt="2" custLinFactNeighborY="-5287">
        <dgm:presLayoutVars>
          <dgm:bulletEnabled val="1"/>
        </dgm:presLayoutVars>
      </dgm:prSet>
      <dgm:spPr/>
    </dgm:pt>
    <dgm:pt modelId="{AF961E97-A0E9-44BA-86CC-56F305D5660C}" type="pres">
      <dgm:prSet presAssocID="{DA80F1EF-BB6A-4923-897D-C8B240B38EA4}" presName="sibTrans" presStyleLbl="sibTrans2D1" presStyleIdx="0" presStyleCnt="1"/>
      <dgm:spPr/>
    </dgm:pt>
    <dgm:pt modelId="{6A6F49EA-71CE-4498-8E09-404CD86ADACD}" type="pres">
      <dgm:prSet presAssocID="{DA80F1EF-BB6A-4923-897D-C8B240B38EA4}" presName="connectorText" presStyleLbl="sibTrans2D1" presStyleIdx="0" presStyleCnt="1"/>
      <dgm:spPr/>
    </dgm:pt>
    <dgm:pt modelId="{C257771C-5FB0-4660-B380-4BD03426585A}" type="pres">
      <dgm:prSet presAssocID="{3E759A02-6219-42F9-B181-525ECB14DBC4}" presName="node" presStyleLbl="node1" presStyleIdx="1" presStyleCnt="2">
        <dgm:presLayoutVars>
          <dgm:bulletEnabled val="1"/>
        </dgm:presLayoutVars>
      </dgm:prSet>
      <dgm:spPr/>
    </dgm:pt>
  </dgm:ptLst>
  <dgm:cxnLst>
    <dgm:cxn modelId="{2250D109-6813-4184-879C-5A8114777789}" type="presOf" srcId="{47B96CC8-3638-4C5A-80E6-1F758327D91A}" destId="{BA2FC8F7-F5BE-45DF-A8E7-53DC63706670}" srcOrd="0" destOrd="0" presId="urn:microsoft.com/office/officeart/2005/8/layout/process1"/>
    <dgm:cxn modelId="{24B6E522-EB7B-493C-AE7B-5E7247B8E79B}" type="presOf" srcId="{3E759A02-6219-42F9-B181-525ECB14DBC4}" destId="{C257771C-5FB0-4660-B380-4BD03426585A}" srcOrd="0" destOrd="0" presId="urn:microsoft.com/office/officeart/2005/8/layout/process1"/>
    <dgm:cxn modelId="{2ECA069A-E9DC-40D5-97B6-9B934562380D}" srcId="{604CD273-F05F-450F-812A-670F9DACDCCE}" destId="{3E759A02-6219-42F9-B181-525ECB14DBC4}" srcOrd="1" destOrd="0" parTransId="{9290EDA5-1F1A-4D6B-9A61-DD3EFE0A49B1}" sibTransId="{680C206F-4BE1-4A3C-A0F7-0EEA0D795283}"/>
    <dgm:cxn modelId="{1418A3A5-9BFB-4BC9-8AF7-48CF3FCE82F2}" type="presOf" srcId="{DA80F1EF-BB6A-4923-897D-C8B240B38EA4}" destId="{AF961E97-A0E9-44BA-86CC-56F305D5660C}" srcOrd="0" destOrd="0" presId="urn:microsoft.com/office/officeart/2005/8/layout/process1"/>
    <dgm:cxn modelId="{3381F4AB-7633-4555-A765-102DE179070C}" srcId="{604CD273-F05F-450F-812A-670F9DACDCCE}" destId="{47B96CC8-3638-4C5A-80E6-1F758327D91A}" srcOrd="0" destOrd="0" parTransId="{E8F6D01D-7B17-4BD5-BF4E-9F7C29C290CF}" sibTransId="{DA80F1EF-BB6A-4923-897D-C8B240B38EA4}"/>
    <dgm:cxn modelId="{FE1E6CEB-4BB7-4486-B877-742233CE0D2E}" type="presOf" srcId="{DA80F1EF-BB6A-4923-897D-C8B240B38EA4}" destId="{6A6F49EA-71CE-4498-8E09-404CD86ADACD}" srcOrd="1" destOrd="0" presId="urn:microsoft.com/office/officeart/2005/8/layout/process1"/>
    <dgm:cxn modelId="{B4E7ACF1-C65B-4A68-8E56-C32C66036EFA}" type="presOf" srcId="{604CD273-F05F-450F-812A-670F9DACDCCE}" destId="{97887BF7-8EC0-4576-A682-18D3C1F4571F}" srcOrd="0" destOrd="0" presId="urn:microsoft.com/office/officeart/2005/8/layout/process1"/>
    <dgm:cxn modelId="{C6B587E2-07B4-484E-B3AF-452917487507}" type="presParOf" srcId="{97887BF7-8EC0-4576-A682-18D3C1F4571F}" destId="{BA2FC8F7-F5BE-45DF-A8E7-53DC63706670}" srcOrd="0" destOrd="0" presId="urn:microsoft.com/office/officeart/2005/8/layout/process1"/>
    <dgm:cxn modelId="{3E7A6F98-1847-4CAA-96C1-17A4EAF96116}" type="presParOf" srcId="{97887BF7-8EC0-4576-A682-18D3C1F4571F}" destId="{AF961E97-A0E9-44BA-86CC-56F305D5660C}" srcOrd="1" destOrd="0" presId="urn:microsoft.com/office/officeart/2005/8/layout/process1"/>
    <dgm:cxn modelId="{B555F6FA-40DB-4140-847D-42E0EB2B0D0B}" type="presParOf" srcId="{AF961E97-A0E9-44BA-86CC-56F305D5660C}" destId="{6A6F49EA-71CE-4498-8E09-404CD86ADACD}" srcOrd="0" destOrd="0" presId="urn:microsoft.com/office/officeart/2005/8/layout/process1"/>
    <dgm:cxn modelId="{9E0A801D-FDBC-419F-AF50-B9913A789E13}" type="presParOf" srcId="{97887BF7-8EC0-4576-A682-18D3C1F4571F}" destId="{C257771C-5FB0-4660-B380-4BD03426585A}" srcOrd="2" destOrd="0" presId="urn:microsoft.com/office/officeart/2005/8/layout/process1"/>
  </dgm:cxnLst>
  <dgm:bg/>
  <dgm:whole/>
  <dgm:extLst>
    <a:ext uri="http://schemas.microsoft.com/office/drawing/2008/diagram">
      <dsp:dataModelExt xmlns:dsp="http://schemas.microsoft.com/office/drawing/2008/diagram" relId="rId7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B440BA-C93B-47FD-96CE-B9B5EF5D7FC4}">
      <dsp:nvSpPr>
        <dsp:cNvPr id="0" name=""/>
        <dsp:cNvSpPr/>
      </dsp:nvSpPr>
      <dsp:spPr>
        <a:xfrm>
          <a:off x="1186846" y="0"/>
          <a:ext cx="3821561" cy="1672909"/>
        </a:xfrm>
        <a:prstGeom prst="roundRect">
          <a:avLst>
            <a:gd name="adj" fmla="val 10000"/>
          </a:avLst>
        </a:prstGeom>
        <a:noFill/>
        <a:ln w="12700" cap="flat" cmpd="sng" algn="ctr">
          <a:solidFill>
            <a:srgbClr val="376092"/>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rtl="0">
            <a:lnSpc>
              <a:spcPct val="90000"/>
            </a:lnSpc>
            <a:spcBef>
              <a:spcPct val="0"/>
            </a:spcBef>
            <a:spcAft>
              <a:spcPct val="15000"/>
            </a:spcAft>
            <a:buChar char="•"/>
          </a:pPr>
          <a:endParaRPr lang="en-US" sz="1200" kern="1200" dirty="0">
            <a:solidFill>
              <a:schemeClr val="accent1">
                <a:lumMod val="50000"/>
              </a:schemeClr>
            </a:solidFill>
            <a:latin typeface="+mn-lt"/>
          </a:endParaRPr>
        </a:p>
        <a:p>
          <a:pPr marL="114300" lvl="1" indent="-114300" algn="l" defTabSz="533400" rtl="0">
            <a:lnSpc>
              <a:spcPct val="90000"/>
            </a:lnSpc>
            <a:spcBef>
              <a:spcPct val="0"/>
            </a:spcBef>
            <a:spcAft>
              <a:spcPct val="15000"/>
            </a:spcAft>
            <a:buChar char="•"/>
          </a:pPr>
          <a:r>
            <a:rPr lang="en-US" sz="1200" kern="1200" dirty="0">
              <a:solidFill>
                <a:schemeClr val="bg1">
                  <a:lumMod val="50000"/>
                </a:schemeClr>
              </a:solidFill>
              <a:latin typeface="+mn-lt"/>
            </a:rPr>
            <a:t> </a:t>
          </a:r>
          <a:endParaRPr lang="en-US" sz="1200" kern="1200" dirty="0">
            <a:solidFill>
              <a:schemeClr val="accent1">
                <a:lumMod val="50000"/>
              </a:schemeClr>
            </a:solidFill>
            <a:latin typeface="+mn-lt"/>
          </a:endParaRPr>
        </a:p>
        <a:p>
          <a:pPr marL="114300" lvl="1" indent="-114300" algn="l" defTabSz="533400" rtl="0">
            <a:lnSpc>
              <a:spcPct val="90000"/>
            </a:lnSpc>
            <a:spcBef>
              <a:spcPct val="0"/>
            </a:spcBef>
            <a:spcAft>
              <a:spcPct val="15000"/>
            </a:spcAft>
            <a:buChar char="•"/>
            <a:tabLst>
              <a:tab pos="2058988" algn="l"/>
              <a:tab pos="2743200" algn="l"/>
            </a:tabLst>
          </a:pPr>
          <a:r>
            <a:rPr lang="en-US" sz="1200" b="1" kern="1200" dirty="0">
              <a:solidFill>
                <a:schemeClr val="accent1">
                  <a:lumMod val="50000"/>
                </a:schemeClr>
              </a:solidFill>
              <a:latin typeface="+mn-lt"/>
            </a:rPr>
            <a:t> Premium 	DOWN 	0.2%</a:t>
          </a:r>
          <a:endParaRPr lang="en-US" sz="1200" kern="1200" dirty="0">
            <a:solidFill>
              <a:schemeClr val="accent1">
                <a:lumMod val="50000"/>
              </a:schemeClr>
            </a:solidFill>
            <a:latin typeface="+mn-lt"/>
          </a:endParaRPr>
        </a:p>
        <a:p>
          <a:pPr marL="114300" lvl="1" indent="-114300" algn="l" defTabSz="533400" rtl="0">
            <a:lnSpc>
              <a:spcPct val="90000"/>
            </a:lnSpc>
            <a:spcBef>
              <a:spcPct val="0"/>
            </a:spcBef>
            <a:spcAft>
              <a:spcPct val="15000"/>
            </a:spcAft>
            <a:buChar char="•"/>
            <a:tabLst>
              <a:tab pos="2058988" algn="l"/>
              <a:tab pos="2743200" algn="l"/>
            </a:tabLst>
          </a:pPr>
          <a:r>
            <a:rPr lang="en-US" sz="1200" b="1" kern="1200" dirty="0">
              <a:solidFill>
                <a:schemeClr val="accent1">
                  <a:lumMod val="50000"/>
                </a:schemeClr>
              </a:solidFill>
              <a:latin typeface="+mn-lt"/>
            </a:rPr>
            <a:t> Policies	UP 	7.8%</a:t>
          </a:r>
          <a:endParaRPr lang="en-US" sz="1200" kern="1200" dirty="0">
            <a:solidFill>
              <a:schemeClr val="accent1">
                <a:lumMod val="50000"/>
              </a:schemeClr>
            </a:solidFill>
            <a:latin typeface="+mn-lt"/>
          </a:endParaRPr>
        </a:p>
        <a:p>
          <a:pPr marL="114300" lvl="1" indent="-114300" algn="l" defTabSz="533400" rtl="0">
            <a:lnSpc>
              <a:spcPct val="90000"/>
            </a:lnSpc>
            <a:spcBef>
              <a:spcPct val="0"/>
            </a:spcBef>
            <a:spcAft>
              <a:spcPct val="15000"/>
            </a:spcAft>
            <a:buChar char="•"/>
            <a:tabLst>
              <a:tab pos="2058988" algn="l"/>
              <a:tab pos="2743200" algn="l"/>
            </a:tabLst>
          </a:pPr>
          <a:r>
            <a:rPr lang="en-US" sz="1200" b="1" kern="1200" dirty="0">
              <a:solidFill>
                <a:schemeClr val="accent1">
                  <a:lumMod val="50000"/>
                </a:schemeClr>
              </a:solidFill>
              <a:latin typeface="+mn-lt"/>
            </a:rPr>
            <a:t> Average policy size 	DOWN 	7.5%</a:t>
          </a:r>
          <a:endParaRPr lang="en-US" sz="1200" kern="1200" dirty="0">
            <a:solidFill>
              <a:schemeClr val="accent1">
                <a:lumMod val="50000"/>
              </a:schemeClr>
            </a:solidFill>
            <a:latin typeface="+mn-lt"/>
          </a:endParaRPr>
        </a:p>
        <a:p>
          <a:pPr marL="114300" lvl="1" indent="-114300" algn="l" defTabSz="533400" rtl="0">
            <a:lnSpc>
              <a:spcPct val="90000"/>
            </a:lnSpc>
            <a:spcBef>
              <a:spcPct val="0"/>
            </a:spcBef>
            <a:spcAft>
              <a:spcPct val="15000"/>
            </a:spcAft>
            <a:buChar char="•"/>
            <a:tabLst>
              <a:tab pos="2058988" algn="l"/>
              <a:tab pos="2743200" algn="l"/>
            </a:tabLst>
          </a:pPr>
          <a:r>
            <a:rPr lang="en-US" sz="1200" b="1" kern="1200" dirty="0">
              <a:solidFill>
                <a:schemeClr val="accent1">
                  <a:lumMod val="50000"/>
                </a:schemeClr>
              </a:solidFill>
              <a:latin typeface="+mn-lt"/>
            </a:rPr>
            <a:t> Payroll exposure	UP 	17.5%</a:t>
          </a:r>
          <a:endParaRPr lang="en-US" sz="1200" kern="1200" dirty="0">
            <a:solidFill>
              <a:schemeClr val="accent1">
                <a:lumMod val="50000"/>
              </a:schemeClr>
            </a:solidFill>
            <a:latin typeface="+mn-lt"/>
          </a:endParaRPr>
        </a:p>
      </dsp:txBody>
      <dsp:txXfrm>
        <a:off x="1225344" y="38498"/>
        <a:ext cx="3744565" cy="1237432"/>
      </dsp:txXfrm>
    </dsp:sp>
    <dsp:sp modelId="{59E471A0-D326-43B8-925B-1A0F3A9ED513}">
      <dsp:nvSpPr>
        <dsp:cNvPr id="0" name=""/>
        <dsp:cNvSpPr/>
      </dsp:nvSpPr>
      <dsp:spPr>
        <a:xfrm>
          <a:off x="981915" y="77353"/>
          <a:ext cx="1495838" cy="434157"/>
        </a:xfrm>
        <a:prstGeom prst="roundRect">
          <a:avLst>
            <a:gd name="adj" fmla="val 10000"/>
          </a:avLst>
        </a:prstGeom>
        <a:solidFill>
          <a:srgbClr val="25254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rtl="0">
            <a:lnSpc>
              <a:spcPct val="90000"/>
            </a:lnSpc>
            <a:spcBef>
              <a:spcPct val="0"/>
            </a:spcBef>
            <a:spcAft>
              <a:spcPct val="35000"/>
            </a:spcAft>
            <a:buNone/>
          </a:pPr>
          <a:r>
            <a:rPr lang="en-US" sz="2400" b="1" kern="1200" dirty="0"/>
            <a:t>OVERALL</a:t>
          </a:r>
          <a:endParaRPr lang="en-US" sz="2400" kern="1200" dirty="0"/>
        </a:p>
      </dsp:txBody>
      <dsp:txXfrm>
        <a:off x="994631" y="90069"/>
        <a:ext cx="1470406" cy="4087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3636F4-D108-4A5E-8DE0-D0F60B5DF45E}">
      <dsp:nvSpPr>
        <dsp:cNvPr id="0" name=""/>
        <dsp:cNvSpPr/>
      </dsp:nvSpPr>
      <dsp:spPr>
        <a:xfrm>
          <a:off x="650" y="19128"/>
          <a:ext cx="1386244" cy="870734"/>
        </a:xfrm>
        <a:prstGeom prst="roundRect">
          <a:avLst>
            <a:gd name="adj" fmla="val 10000"/>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ts val="0"/>
            </a:spcAft>
            <a:buNone/>
          </a:pPr>
          <a:r>
            <a:rPr lang="en-US" sz="1600" b="1" kern="1200" dirty="0"/>
            <a:t>Premium:  DOWN </a:t>
          </a:r>
        </a:p>
        <a:p>
          <a:pPr marL="0" lvl="0" indent="0" algn="ctr" defTabSz="711200" rtl="0">
            <a:lnSpc>
              <a:spcPct val="90000"/>
            </a:lnSpc>
            <a:spcBef>
              <a:spcPct val="0"/>
            </a:spcBef>
            <a:spcAft>
              <a:spcPts val="0"/>
            </a:spcAft>
            <a:buNone/>
          </a:pPr>
          <a:r>
            <a:rPr lang="en-US" sz="1600" b="1" kern="1200" dirty="0"/>
            <a:t>(7.6%)</a:t>
          </a:r>
          <a:endParaRPr lang="en-US" sz="1600" kern="1200" dirty="0"/>
        </a:p>
      </dsp:txBody>
      <dsp:txXfrm>
        <a:off x="26153" y="44631"/>
        <a:ext cx="1335238" cy="819728"/>
      </dsp:txXfrm>
    </dsp:sp>
    <dsp:sp modelId="{D3DCA9CA-A16F-4864-BD9B-3BD917B915CC}">
      <dsp:nvSpPr>
        <dsp:cNvPr id="0" name=""/>
        <dsp:cNvSpPr/>
      </dsp:nvSpPr>
      <dsp:spPr>
        <a:xfrm>
          <a:off x="1525519" y="282601"/>
          <a:ext cx="293883" cy="34378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a:off x="1525519" y="351359"/>
        <a:ext cx="205718" cy="206272"/>
      </dsp:txXfrm>
    </dsp:sp>
    <dsp:sp modelId="{B69E0B0C-0FAD-4D53-8FFA-3A2A9FC664B9}">
      <dsp:nvSpPr>
        <dsp:cNvPr id="0" name=""/>
        <dsp:cNvSpPr/>
      </dsp:nvSpPr>
      <dsp:spPr>
        <a:xfrm>
          <a:off x="1941392" y="19128"/>
          <a:ext cx="1386244" cy="870734"/>
        </a:xfrm>
        <a:prstGeom prst="roundRect">
          <a:avLst>
            <a:gd name="adj" fmla="val 10000"/>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ts val="0"/>
            </a:spcAft>
            <a:buNone/>
          </a:pPr>
          <a:r>
            <a:rPr lang="en-US" sz="1600" b="1" kern="1200" dirty="0"/>
            <a:t>Policies: </a:t>
          </a:r>
        </a:p>
        <a:p>
          <a:pPr marL="0" lvl="0" indent="0" algn="ctr" defTabSz="711200" rtl="0">
            <a:lnSpc>
              <a:spcPct val="90000"/>
            </a:lnSpc>
            <a:spcBef>
              <a:spcPct val="0"/>
            </a:spcBef>
            <a:spcAft>
              <a:spcPts val="0"/>
            </a:spcAft>
            <a:buNone/>
          </a:pPr>
          <a:r>
            <a:rPr lang="en-US" sz="1600" b="1" kern="1200" dirty="0"/>
            <a:t>UP </a:t>
          </a:r>
        </a:p>
        <a:p>
          <a:pPr marL="0" lvl="0" indent="0" algn="ctr" defTabSz="711200" rtl="0">
            <a:lnSpc>
              <a:spcPct val="90000"/>
            </a:lnSpc>
            <a:spcBef>
              <a:spcPct val="0"/>
            </a:spcBef>
            <a:spcAft>
              <a:spcPct val="35000"/>
            </a:spcAft>
            <a:buNone/>
          </a:pPr>
          <a:r>
            <a:rPr lang="en-US" sz="1600" b="1" kern="1200" dirty="0"/>
            <a:t>2.6%</a:t>
          </a:r>
          <a:endParaRPr lang="en-US" sz="1600" kern="1200" dirty="0"/>
        </a:p>
      </dsp:txBody>
      <dsp:txXfrm>
        <a:off x="1966895" y="44631"/>
        <a:ext cx="1335238" cy="8197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2FC8F7-F5BE-45DF-A8E7-53DC63706670}">
      <dsp:nvSpPr>
        <dsp:cNvPr id="0" name=""/>
        <dsp:cNvSpPr/>
      </dsp:nvSpPr>
      <dsp:spPr>
        <a:xfrm>
          <a:off x="2339" y="0"/>
          <a:ext cx="1424267" cy="812903"/>
        </a:xfrm>
        <a:prstGeom prst="roundRect">
          <a:avLst>
            <a:gd name="adj" fmla="val 10000"/>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ts val="0"/>
            </a:spcAft>
            <a:buNone/>
          </a:pPr>
          <a:r>
            <a:rPr lang="en-US" sz="1600" b="1" kern="1200" dirty="0"/>
            <a:t>Premium:</a:t>
          </a:r>
        </a:p>
        <a:p>
          <a:pPr marL="0" lvl="0" indent="0" algn="ctr" defTabSz="711200" rtl="0">
            <a:lnSpc>
              <a:spcPct val="90000"/>
            </a:lnSpc>
            <a:spcBef>
              <a:spcPct val="0"/>
            </a:spcBef>
            <a:spcAft>
              <a:spcPts val="0"/>
            </a:spcAft>
            <a:buNone/>
          </a:pPr>
          <a:r>
            <a:rPr lang="en-US" sz="1600" b="1" kern="1200" dirty="0"/>
            <a:t>UP</a:t>
          </a:r>
        </a:p>
        <a:p>
          <a:pPr marL="0" lvl="0" indent="0" algn="ctr" defTabSz="711200" rtl="0">
            <a:lnSpc>
              <a:spcPct val="90000"/>
            </a:lnSpc>
            <a:spcBef>
              <a:spcPct val="0"/>
            </a:spcBef>
            <a:spcAft>
              <a:spcPts val="0"/>
            </a:spcAft>
            <a:buNone/>
          </a:pPr>
          <a:r>
            <a:rPr lang="en-US" sz="1600" b="1" kern="1200" dirty="0"/>
            <a:t> 8.3%</a:t>
          </a:r>
          <a:endParaRPr lang="en-US" sz="1600" kern="1200" dirty="0"/>
        </a:p>
      </dsp:txBody>
      <dsp:txXfrm>
        <a:off x="26148" y="23809"/>
        <a:ext cx="1376649" cy="765285"/>
      </dsp:txXfrm>
    </dsp:sp>
    <dsp:sp modelId="{AF961E97-A0E9-44BA-86CC-56F305D5660C}">
      <dsp:nvSpPr>
        <dsp:cNvPr id="0" name=""/>
        <dsp:cNvSpPr/>
      </dsp:nvSpPr>
      <dsp:spPr>
        <a:xfrm>
          <a:off x="1569033" y="229842"/>
          <a:ext cx="301944" cy="35321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dirty="0"/>
        </a:p>
      </dsp:txBody>
      <dsp:txXfrm>
        <a:off x="1569033" y="300486"/>
        <a:ext cx="211361" cy="211930"/>
      </dsp:txXfrm>
    </dsp:sp>
    <dsp:sp modelId="{C257771C-5FB0-4660-B380-4BD03426585A}">
      <dsp:nvSpPr>
        <dsp:cNvPr id="0" name=""/>
        <dsp:cNvSpPr/>
      </dsp:nvSpPr>
      <dsp:spPr>
        <a:xfrm>
          <a:off x="1996314" y="0"/>
          <a:ext cx="1424267" cy="812903"/>
        </a:xfrm>
        <a:prstGeom prst="roundRect">
          <a:avLst>
            <a:gd name="adj" fmla="val 10000"/>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ts val="0"/>
            </a:spcAft>
            <a:buNone/>
          </a:pPr>
          <a:r>
            <a:rPr lang="en-US" sz="1600" b="1" kern="1200" dirty="0"/>
            <a:t>Policies:</a:t>
          </a:r>
        </a:p>
        <a:p>
          <a:pPr marL="0" lvl="0" indent="0" algn="ctr" defTabSz="711200" rtl="0">
            <a:lnSpc>
              <a:spcPct val="90000"/>
            </a:lnSpc>
            <a:spcBef>
              <a:spcPct val="0"/>
            </a:spcBef>
            <a:spcAft>
              <a:spcPts val="0"/>
            </a:spcAft>
            <a:buNone/>
          </a:pPr>
          <a:r>
            <a:rPr lang="en-US" sz="1600" b="1" kern="1200" dirty="0"/>
            <a:t> UP</a:t>
          </a:r>
        </a:p>
        <a:p>
          <a:pPr marL="0" lvl="0" indent="0" algn="ctr" defTabSz="711200" rtl="0">
            <a:lnSpc>
              <a:spcPct val="90000"/>
            </a:lnSpc>
            <a:spcBef>
              <a:spcPct val="0"/>
            </a:spcBef>
            <a:spcAft>
              <a:spcPts val="0"/>
            </a:spcAft>
            <a:buNone/>
          </a:pPr>
          <a:r>
            <a:rPr lang="en-US" sz="1600" b="1" kern="1200" dirty="0"/>
            <a:t> 12.3%</a:t>
          </a:r>
          <a:endParaRPr lang="en-US" sz="1600" kern="1200" dirty="0"/>
        </a:p>
      </dsp:txBody>
      <dsp:txXfrm>
        <a:off x="2020123" y="23809"/>
        <a:ext cx="1376649" cy="76528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AF96B35-A19E-48FE-8896-96E50A1CA93D}"/>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a:extLst>
              <a:ext uri="{FF2B5EF4-FFF2-40B4-BE49-F238E27FC236}">
                <a16:creationId xmlns:a16="http://schemas.microsoft.com/office/drawing/2014/main" id="{359AB84A-47AB-4593-875E-4107980B77AD}"/>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87A9C755-4AA3-4D59-9145-E9B6128F26A1}" type="datetimeFigureOut">
              <a:rPr lang="en-US" smtClean="0"/>
              <a:t>2/19/2020</a:t>
            </a:fld>
            <a:endParaRPr lang="en-US" dirty="0"/>
          </a:p>
        </p:txBody>
      </p:sp>
      <p:sp>
        <p:nvSpPr>
          <p:cNvPr id="4" name="Footer Placeholder 3">
            <a:extLst>
              <a:ext uri="{FF2B5EF4-FFF2-40B4-BE49-F238E27FC236}">
                <a16:creationId xmlns:a16="http://schemas.microsoft.com/office/drawing/2014/main" id="{6CEB3E1E-22C3-4340-91DD-4336E9D5B6D9}"/>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DB248FB-4EA8-4484-BAA4-43E0885EC662}"/>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4862CE54-8C8A-4DC2-95E6-CE1DC9115E7A}" type="slidenum">
              <a:rPr lang="en-US" smtClean="0"/>
              <a:t>‹#›</a:t>
            </a:fld>
            <a:endParaRPr lang="en-US" dirty="0"/>
          </a:p>
        </p:txBody>
      </p:sp>
    </p:spTree>
    <p:extLst>
      <p:ext uri="{BB962C8B-B14F-4D97-AF65-F5344CB8AC3E}">
        <p14:creationId xmlns:p14="http://schemas.microsoft.com/office/powerpoint/2010/main" val="6984200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8736C66E-81D6-415B-B2E1-1B93E2F01D55}" type="datetimeFigureOut">
              <a:rPr lang="en-US" smtClean="0"/>
              <a:t>2/19/2020</a:t>
            </a:fld>
            <a:endParaRPr lang="en-US" dirty="0"/>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F4F50BE4-1449-4321-8708-3FCFEFBB2B81}" type="slidenum">
              <a:rPr lang="en-US" smtClean="0"/>
              <a:t>‹#›</a:t>
            </a:fld>
            <a:endParaRPr lang="en-US" dirty="0"/>
          </a:p>
        </p:txBody>
      </p:sp>
    </p:spTree>
    <p:extLst>
      <p:ext uri="{BB962C8B-B14F-4D97-AF65-F5344CB8AC3E}">
        <p14:creationId xmlns:p14="http://schemas.microsoft.com/office/powerpoint/2010/main" val="2346155067"/>
      </p:ext>
    </p:extLst>
  </p:cSld>
  <p:clrMap bg1="lt1" tx1="dk1" bg2="lt2" tx2="dk2" accent1="accent1" accent2="accent2" accent3="accent3" accent4="accent4" accent5="accent5" accent6="accent6" hlink="hlink" folHlink="folHlink"/>
  <p:notesStyle>
    <a:lvl1pPr marL="0" algn="l" defTabSz="914267" rtl="0" eaLnBrk="1" latinLnBrk="0" hangingPunct="1">
      <a:defRPr sz="1200" kern="1200">
        <a:solidFill>
          <a:schemeClr val="tx1"/>
        </a:solidFill>
        <a:latin typeface="+mn-lt"/>
        <a:ea typeface="+mn-ea"/>
        <a:cs typeface="+mn-cs"/>
      </a:defRPr>
    </a:lvl1pPr>
    <a:lvl2pPr marL="457134" algn="l" defTabSz="914267" rtl="0" eaLnBrk="1" latinLnBrk="0" hangingPunct="1">
      <a:defRPr sz="1200" kern="1200">
        <a:solidFill>
          <a:schemeClr val="tx1"/>
        </a:solidFill>
        <a:latin typeface="+mn-lt"/>
        <a:ea typeface="+mn-ea"/>
        <a:cs typeface="+mn-cs"/>
      </a:defRPr>
    </a:lvl2pPr>
    <a:lvl3pPr marL="914267" algn="l" defTabSz="914267" rtl="0" eaLnBrk="1" latinLnBrk="0" hangingPunct="1">
      <a:defRPr sz="1200" kern="1200">
        <a:solidFill>
          <a:schemeClr val="tx1"/>
        </a:solidFill>
        <a:latin typeface="+mn-lt"/>
        <a:ea typeface="+mn-ea"/>
        <a:cs typeface="+mn-cs"/>
      </a:defRPr>
    </a:lvl3pPr>
    <a:lvl4pPr marL="1371402" algn="l" defTabSz="914267" rtl="0" eaLnBrk="1" latinLnBrk="0" hangingPunct="1">
      <a:defRPr sz="1200" kern="1200">
        <a:solidFill>
          <a:schemeClr val="tx1"/>
        </a:solidFill>
        <a:latin typeface="+mn-lt"/>
        <a:ea typeface="+mn-ea"/>
        <a:cs typeface="+mn-cs"/>
      </a:defRPr>
    </a:lvl4pPr>
    <a:lvl5pPr marL="1828535" algn="l" defTabSz="914267" rtl="0" eaLnBrk="1" latinLnBrk="0" hangingPunct="1">
      <a:defRPr sz="1200" kern="1200">
        <a:solidFill>
          <a:schemeClr val="tx1"/>
        </a:solidFill>
        <a:latin typeface="+mn-lt"/>
        <a:ea typeface="+mn-ea"/>
        <a:cs typeface="+mn-cs"/>
      </a:defRPr>
    </a:lvl5pPr>
    <a:lvl6pPr marL="2285670" algn="l" defTabSz="914267" rtl="0" eaLnBrk="1" latinLnBrk="0" hangingPunct="1">
      <a:defRPr sz="1200" kern="1200">
        <a:solidFill>
          <a:schemeClr val="tx1"/>
        </a:solidFill>
        <a:latin typeface="+mn-lt"/>
        <a:ea typeface="+mn-ea"/>
        <a:cs typeface="+mn-cs"/>
      </a:defRPr>
    </a:lvl6pPr>
    <a:lvl7pPr marL="2742802" algn="l" defTabSz="914267" rtl="0" eaLnBrk="1" latinLnBrk="0" hangingPunct="1">
      <a:defRPr sz="1200" kern="1200">
        <a:solidFill>
          <a:schemeClr val="tx1"/>
        </a:solidFill>
        <a:latin typeface="+mn-lt"/>
        <a:ea typeface="+mn-ea"/>
        <a:cs typeface="+mn-cs"/>
      </a:defRPr>
    </a:lvl7pPr>
    <a:lvl8pPr marL="3199937" algn="l" defTabSz="914267" rtl="0" eaLnBrk="1" latinLnBrk="0" hangingPunct="1">
      <a:defRPr sz="1200" kern="1200">
        <a:solidFill>
          <a:schemeClr val="tx1"/>
        </a:solidFill>
        <a:latin typeface="+mn-lt"/>
        <a:ea typeface="+mn-ea"/>
        <a:cs typeface="+mn-cs"/>
      </a:defRPr>
    </a:lvl8pPr>
    <a:lvl9pPr marL="3657070" algn="l" defTabSz="914267"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71358-2430-4ACC-8FFE-F681675A64DB}"/>
              </a:ext>
            </a:extLst>
          </p:cNvPr>
          <p:cNvSpPr>
            <a:spLocks noGrp="1"/>
          </p:cNvSpPr>
          <p:nvPr>
            <p:ph type="ctrTitle"/>
          </p:nvPr>
        </p:nvSpPr>
        <p:spPr>
          <a:xfrm>
            <a:off x="1143000" y="1122363"/>
            <a:ext cx="6858000" cy="2387600"/>
          </a:xfrm>
        </p:spPr>
        <p:txBody>
          <a:bodyPr anchor="b"/>
          <a:lstStyle>
            <a:lvl1pPr algn="ctr">
              <a:defRPr sz="4500"/>
            </a:lvl1pPr>
          </a:lstStyle>
          <a:p>
            <a:r>
              <a:rPr lang="en-US" dirty="0"/>
              <a:t>Click to edit Master title style</a:t>
            </a:r>
          </a:p>
        </p:txBody>
      </p:sp>
      <p:sp>
        <p:nvSpPr>
          <p:cNvPr id="3" name="Subtitle 2">
            <a:extLst>
              <a:ext uri="{FF2B5EF4-FFF2-40B4-BE49-F238E27FC236}">
                <a16:creationId xmlns:a16="http://schemas.microsoft.com/office/drawing/2014/main" id="{7AD401A6-1DAD-473A-A8EE-4E3AC36E5B96}"/>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Date Placeholder 3">
            <a:extLst>
              <a:ext uri="{FF2B5EF4-FFF2-40B4-BE49-F238E27FC236}">
                <a16:creationId xmlns:a16="http://schemas.microsoft.com/office/drawing/2014/main" id="{067CD6CB-58E5-4F86-BF33-E575C14D67F5}"/>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6ABEA8D8-C153-49AA-81F3-A63E82F31E24}"/>
              </a:ext>
            </a:extLst>
          </p:cNvPr>
          <p:cNvSpPr>
            <a:spLocks noGrp="1"/>
          </p:cNvSpPr>
          <p:nvPr>
            <p:ph type="ftr" sz="quarter" idx="11"/>
          </p:nvPr>
        </p:nvSpPr>
        <p:spPr/>
        <p:txBody>
          <a:bodyPr/>
          <a:lstStyle/>
          <a:p>
            <a:r>
              <a:rPr lang="en-US" dirty="0"/>
              <a:t>www.employers.com</a:t>
            </a:r>
          </a:p>
        </p:txBody>
      </p:sp>
      <p:sp>
        <p:nvSpPr>
          <p:cNvPr id="6" name="Slide Number Placeholder 5">
            <a:extLst>
              <a:ext uri="{FF2B5EF4-FFF2-40B4-BE49-F238E27FC236}">
                <a16:creationId xmlns:a16="http://schemas.microsoft.com/office/drawing/2014/main" id="{53CACA67-9781-4549-935E-45CE88C3174E}"/>
              </a:ext>
            </a:extLst>
          </p:cNvPr>
          <p:cNvSpPr>
            <a:spLocks noGrp="1"/>
          </p:cNvSpPr>
          <p:nvPr>
            <p:ph type="sldNum" sz="quarter" idx="12"/>
          </p:nvPr>
        </p:nvSpPr>
        <p:spPr/>
        <p:txBody>
          <a:bodyPr/>
          <a:lstStyle/>
          <a:p>
            <a:fld id="{88CA6250-41D8-4D11-B382-EA7A06131262}" type="slidenum">
              <a:rPr lang="en-US" smtClean="0"/>
              <a:t>‹#›</a:t>
            </a:fld>
            <a:endParaRPr lang="en-US" dirty="0"/>
          </a:p>
        </p:txBody>
      </p:sp>
    </p:spTree>
    <p:extLst>
      <p:ext uri="{BB962C8B-B14F-4D97-AF65-F5344CB8AC3E}">
        <p14:creationId xmlns:p14="http://schemas.microsoft.com/office/powerpoint/2010/main" val="4050031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DDB6D-4B00-486B-ADFC-020160141016}"/>
              </a:ext>
            </a:extLst>
          </p:cNvPr>
          <p:cNvSpPr>
            <a:spLocks noGrp="1"/>
          </p:cNvSpPr>
          <p:nvPr>
            <p:ph type="title"/>
          </p:nvPr>
        </p:nvSpPr>
        <p:spPr>
          <a:xfrm>
            <a:off x="228600" y="365126"/>
            <a:ext cx="8651081" cy="739775"/>
          </a:xfrm>
        </p:spPr>
        <p:txBody>
          <a:bodyPr/>
          <a:lstStyle>
            <a:lvl1pPr>
              <a:defRPr cap="all" baseline="0"/>
            </a:lvl1pPr>
          </a:lstStyle>
          <a:p>
            <a:r>
              <a:rPr lang="en-US" dirty="0"/>
              <a:t>Click to edit Master title style</a:t>
            </a:r>
          </a:p>
        </p:txBody>
      </p:sp>
      <p:sp>
        <p:nvSpPr>
          <p:cNvPr id="3" name="Content Placeholder 2">
            <a:extLst>
              <a:ext uri="{FF2B5EF4-FFF2-40B4-BE49-F238E27FC236}">
                <a16:creationId xmlns:a16="http://schemas.microsoft.com/office/drawing/2014/main" id="{E4F0F92E-2937-4827-B4E8-CE8AF0DA5D00}"/>
              </a:ext>
            </a:extLst>
          </p:cNvPr>
          <p:cNvSpPr>
            <a:spLocks noGrp="1"/>
          </p:cNvSpPr>
          <p:nvPr>
            <p:ph idx="1"/>
          </p:nvPr>
        </p:nvSpPr>
        <p:spPr>
          <a:xfrm>
            <a:off x="228600" y="1543051"/>
            <a:ext cx="8651081" cy="463391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E2892EB5-C77E-4DCD-B738-DAD5460C5F67}"/>
              </a:ext>
            </a:extLst>
          </p:cNvPr>
          <p:cNvSpPr>
            <a:spLocks noGrp="1"/>
          </p:cNvSpPr>
          <p:nvPr>
            <p:ph type="ftr" sz="quarter" idx="11"/>
          </p:nvPr>
        </p:nvSpPr>
        <p:spPr>
          <a:xfrm>
            <a:off x="6057900" y="6310312"/>
            <a:ext cx="3086100" cy="365125"/>
          </a:xfrm>
        </p:spPr>
        <p:txBody>
          <a:bodyPr/>
          <a:lstStyle>
            <a:lvl1pPr algn="r">
              <a:defRPr/>
            </a:lvl1pPr>
          </a:lstStyle>
          <a:p>
            <a:r>
              <a:rPr lang="en-US" dirty="0"/>
              <a:t>www.employers.com</a:t>
            </a:r>
          </a:p>
        </p:txBody>
      </p:sp>
      <p:pic>
        <p:nvPicPr>
          <p:cNvPr id="8" name="Picture 7">
            <a:extLst>
              <a:ext uri="{FF2B5EF4-FFF2-40B4-BE49-F238E27FC236}">
                <a16:creationId xmlns:a16="http://schemas.microsoft.com/office/drawing/2014/main" id="{A4E90198-BEB3-4630-BBFD-3920C21E7DD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6221580"/>
            <a:ext cx="727011" cy="542591"/>
          </a:xfrm>
          <a:prstGeom prst="rect">
            <a:avLst/>
          </a:prstGeom>
        </p:spPr>
      </p:pic>
      <p:sp>
        <p:nvSpPr>
          <p:cNvPr id="9" name="Footer Placeholder 4">
            <a:extLst>
              <a:ext uri="{FF2B5EF4-FFF2-40B4-BE49-F238E27FC236}">
                <a16:creationId xmlns:a16="http://schemas.microsoft.com/office/drawing/2014/main" id="{751467E1-4410-4C09-896B-FCBB8C7D1248}"/>
              </a:ext>
            </a:extLst>
          </p:cNvPr>
          <p:cNvSpPr txBox="1">
            <a:spLocks/>
          </p:cNvSpPr>
          <p:nvPr userDrawn="1"/>
        </p:nvSpPr>
        <p:spPr>
          <a:xfrm>
            <a:off x="0" y="6310312"/>
            <a:ext cx="9144000" cy="365125"/>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900" dirty="0"/>
              <a:t>- </a:t>
            </a:r>
            <a:fld id="{1734F143-22B8-404C-A32C-1686AA0FA16B}" type="slidenum">
              <a:rPr lang="en-US" sz="900" smtClean="0"/>
              <a:t>‹#›</a:t>
            </a:fld>
            <a:r>
              <a:rPr lang="en-US" sz="900" dirty="0"/>
              <a:t> -</a:t>
            </a:r>
          </a:p>
        </p:txBody>
      </p:sp>
      <p:cxnSp>
        <p:nvCxnSpPr>
          <p:cNvPr id="11" name="Straight Connector 10">
            <a:extLst>
              <a:ext uri="{FF2B5EF4-FFF2-40B4-BE49-F238E27FC236}">
                <a16:creationId xmlns:a16="http://schemas.microsoft.com/office/drawing/2014/main" id="{C1E5D165-DC18-4981-96A2-A0533FEE6F49}"/>
              </a:ext>
            </a:extLst>
          </p:cNvPr>
          <p:cNvCxnSpPr/>
          <p:nvPr userDrawn="1"/>
        </p:nvCxnSpPr>
        <p:spPr>
          <a:xfrm>
            <a:off x="542925" y="6310311"/>
            <a:ext cx="8336756" cy="0"/>
          </a:xfrm>
          <a:prstGeom prst="line">
            <a:avLst/>
          </a:prstGeom>
          <a:ln>
            <a:solidFill>
              <a:srgbClr val="898989"/>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91590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extLst>
              <a:ext uri="{BEBA8EAE-BF5A-486C-A8C5-ECC9F3942E4B}">
                <a14:imgProps xmlns:a14="http://schemas.microsoft.com/office/drawing/2010/main">
                  <a14:imgLayer r:embed="rId3">
                    <a14:imgEffect>
                      <a14:sharpenSoften amount="-100000"/>
                    </a14:imgEffect>
                    <a14:imgEffect>
                      <a14:saturation sat="0"/>
                    </a14:imgEffect>
                  </a14:imgLayer>
                </a14:imgProps>
              </a:ext>
            </a:extLst>
          </a:blip>
          <a:srcRect/>
          <a:stretch>
            <a:fillRect t="-9000" b="-9000"/>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BF2E07E-41BC-42E4-8E73-296D04C02FA1}"/>
              </a:ext>
            </a:extLst>
          </p:cNvPr>
          <p:cNvSpPr/>
          <p:nvPr userDrawn="1"/>
        </p:nvSpPr>
        <p:spPr>
          <a:xfrm>
            <a:off x="0" y="3026979"/>
            <a:ext cx="9144000" cy="2238704"/>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Title 1">
            <a:extLst>
              <a:ext uri="{FF2B5EF4-FFF2-40B4-BE49-F238E27FC236}">
                <a16:creationId xmlns:a16="http://schemas.microsoft.com/office/drawing/2014/main" id="{C195B433-84E2-4E18-BC58-92949D8A0E4C}"/>
              </a:ext>
            </a:extLst>
          </p:cNvPr>
          <p:cNvSpPr>
            <a:spLocks noGrp="1"/>
          </p:cNvSpPr>
          <p:nvPr>
            <p:ph type="title"/>
          </p:nvPr>
        </p:nvSpPr>
        <p:spPr>
          <a:xfrm>
            <a:off x="623888" y="1709739"/>
            <a:ext cx="7886700" cy="2852737"/>
          </a:xfrm>
        </p:spPr>
        <p:txBody>
          <a:bodyPr anchor="b"/>
          <a:lstStyle>
            <a:lvl1pPr>
              <a:defRPr sz="4500">
                <a:solidFill>
                  <a:srgbClr val="002060"/>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4B5CA6B8-6365-46F5-A225-A8F0E8B032E6}"/>
              </a:ext>
            </a:extLst>
          </p:cNvPr>
          <p:cNvSpPr>
            <a:spLocks noGrp="1"/>
          </p:cNvSpPr>
          <p:nvPr>
            <p:ph type="body" idx="1"/>
          </p:nvPr>
        </p:nvSpPr>
        <p:spPr>
          <a:xfrm>
            <a:off x="623888" y="4589464"/>
            <a:ext cx="7886700" cy="1500187"/>
          </a:xfrm>
        </p:spPr>
        <p:txBody>
          <a:bodyPr/>
          <a:lstStyle>
            <a:lvl1pPr marL="0" indent="0">
              <a:buNone/>
              <a:defRPr sz="1800">
                <a:solidFill>
                  <a:srgbClr val="C00000"/>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p:txBody>
      </p:sp>
      <p:pic>
        <p:nvPicPr>
          <p:cNvPr id="7" name="Picture 6">
            <a:extLst>
              <a:ext uri="{FF2B5EF4-FFF2-40B4-BE49-F238E27FC236}">
                <a16:creationId xmlns:a16="http://schemas.microsoft.com/office/drawing/2014/main" id="{CEA2A110-D139-46D6-9745-62DE5BE422A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6221580"/>
            <a:ext cx="727011" cy="542591"/>
          </a:xfrm>
          <a:prstGeom prst="rect">
            <a:avLst/>
          </a:prstGeom>
        </p:spPr>
      </p:pic>
      <p:sp>
        <p:nvSpPr>
          <p:cNvPr id="8" name="Footer Placeholder 4">
            <a:extLst>
              <a:ext uri="{FF2B5EF4-FFF2-40B4-BE49-F238E27FC236}">
                <a16:creationId xmlns:a16="http://schemas.microsoft.com/office/drawing/2014/main" id="{307D919C-525C-47D1-B634-854D9BF5EBCA}"/>
              </a:ext>
            </a:extLst>
          </p:cNvPr>
          <p:cNvSpPr>
            <a:spLocks noGrp="1"/>
          </p:cNvSpPr>
          <p:nvPr>
            <p:ph type="ftr" sz="quarter" idx="11"/>
          </p:nvPr>
        </p:nvSpPr>
        <p:spPr>
          <a:xfrm>
            <a:off x="5893594" y="6421438"/>
            <a:ext cx="3086100" cy="365125"/>
          </a:xfrm>
        </p:spPr>
        <p:txBody>
          <a:bodyPr/>
          <a:lstStyle>
            <a:lvl1pPr algn="r">
              <a:defRPr/>
            </a:lvl1pPr>
          </a:lstStyle>
          <a:p>
            <a:r>
              <a:rPr lang="en-US" dirty="0"/>
              <a:t>www.employers.com</a:t>
            </a:r>
          </a:p>
        </p:txBody>
      </p:sp>
      <p:sp>
        <p:nvSpPr>
          <p:cNvPr id="9" name="Slide Number Placeholder 5">
            <a:extLst>
              <a:ext uri="{FF2B5EF4-FFF2-40B4-BE49-F238E27FC236}">
                <a16:creationId xmlns:a16="http://schemas.microsoft.com/office/drawing/2014/main" id="{764A235F-9B09-4DB9-AD85-92F7044C55D5}"/>
              </a:ext>
            </a:extLst>
          </p:cNvPr>
          <p:cNvSpPr>
            <a:spLocks noGrp="1"/>
          </p:cNvSpPr>
          <p:nvPr>
            <p:ph type="sldNum" sz="quarter" idx="12"/>
          </p:nvPr>
        </p:nvSpPr>
        <p:spPr>
          <a:xfrm>
            <a:off x="6922294" y="6232526"/>
            <a:ext cx="2057400" cy="365125"/>
          </a:xfrm>
        </p:spPr>
        <p:txBody>
          <a:bodyPr/>
          <a:lstStyle/>
          <a:p>
            <a:fld id="{88CA6250-41D8-4D11-B382-EA7A06131262}" type="slidenum">
              <a:rPr lang="en-US" smtClean="0"/>
              <a:t>‹#›</a:t>
            </a:fld>
            <a:endParaRPr lang="en-US" dirty="0"/>
          </a:p>
        </p:txBody>
      </p:sp>
    </p:spTree>
    <p:extLst>
      <p:ext uri="{BB962C8B-B14F-4D97-AF65-F5344CB8AC3E}">
        <p14:creationId xmlns:p14="http://schemas.microsoft.com/office/powerpoint/2010/main" val="3673382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C0873-42F4-455F-BEEC-03946547FF6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8D0FF41-7626-4CC5-A5D2-6A1465942BF5}"/>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E169E7C-40A7-49A7-A548-4F7B5B8B6441}"/>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801F38-3231-4D40-935E-801BEAC266E3}"/>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7918A61-BEC3-4485-8663-41A78A6EFFDE}"/>
              </a:ext>
            </a:extLst>
          </p:cNvPr>
          <p:cNvSpPr>
            <a:spLocks noGrp="1"/>
          </p:cNvSpPr>
          <p:nvPr>
            <p:ph type="ftr" sz="quarter" idx="11"/>
          </p:nvPr>
        </p:nvSpPr>
        <p:spPr/>
        <p:txBody>
          <a:bodyPr/>
          <a:lstStyle/>
          <a:p>
            <a:r>
              <a:rPr lang="en-US" dirty="0"/>
              <a:t>www.employers.com</a:t>
            </a:r>
          </a:p>
        </p:txBody>
      </p:sp>
      <p:sp>
        <p:nvSpPr>
          <p:cNvPr id="7" name="Slide Number Placeholder 6">
            <a:extLst>
              <a:ext uri="{FF2B5EF4-FFF2-40B4-BE49-F238E27FC236}">
                <a16:creationId xmlns:a16="http://schemas.microsoft.com/office/drawing/2014/main" id="{BFB8BC10-5AB0-4515-8B32-8C13B6642361}"/>
              </a:ext>
            </a:extLst>
          </p:cNvPr>
          <p:cNvSpPr>
            <a:spLocks noGrp="1"/>
          </p:cNvSpPr>
          <p:nvPr>
            <p:ph type="sldNum" sz="quarter" idx="12"/>
          </p:nvPr>
        </p:nvSpPr>
        <p:spPr/>
        <p:txBody>
          <a:bodyPr/>
          <a:lstStyle/>
          <a:p>
            <a:fld id="{88CA6250-41D8-4D11-B382-EA7A06131262}" type="slidenum">
              <a:rPr lang="en-US" smtClean="0"/>
              <a:t>‹#›</a:t>
            </a:fld>
            <a:endParaRPr lang="en-US" dirty="0"/>
          </a:p>
        </p:txBody>
      </p:sp>
    </p:spTree>
    <p:extLst>
      <p:ext uri="{BB962C8B-B14F-4D97-AF65-F5344CB8AC3E}">
        <p14:creationId xmlns:p14="http://schemas.microsoft.com/office/powerpoint/2010/main" val="12370429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E517A-ACAE-401D-AF41-A1FF05EF3F61}"/>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6D350D6-58BD-48D0-89D4-184F78CD9C57}"/>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43CF387B-465A-4D15-A6F8-E8DFFBAF34F2}"/>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7B624CD-74B7-4724-8601-F2507695521A}"/>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E9B7444C-1073-4F60-8C25-7BEF25D7C4C7}"/>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795A89-4F0C-425C-AEDA-B1D6D58B528E}"/>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4608CD93-2CAB-4083-8B66-200154F434EF}"/>
              </a:ext>
            </a:extLst>
          </p:cNvPr>
          <p:cNvSpPr>
            <a:spLocks noGrp="1"/>
          </p:cNvSpPr>
          <p:nvPr>
            <p:ph type="ftr" sz="quarter" idx="11"/>
          </p:nvPr>
        </p:nvSpPr>
        <p:spPr/>
        <p:txBody>
          <a:bodyPr/>
          <a:lstStyle/>
          <a:p>
            <a:r>
              <a:rPr lang="en-US" dirty="0"/>
              <a:t>www.employers.com</a:t>
            </a:r>
          </a:p>
        </p:txBody>
      </p:sp>
      <p:sp>
        <p:nvSpPr>
          <p:cNvPr id="9" name="Slide Number Placeholder 8">
            <a:extLst>
              <a:ext uri="{FF2B5EF4-FFF2-40B4-BE49-F238E27FC236}">
                <a16:creationId xmlns:a16="http://schemas.microsoft.com/office/drawing/2014/main" id="{0C74DEE6-8738-4001-B2FA-26ED2C272AE1}"/>
              </a:ext>
            </a:extLst>
          </p:cNvPr>
          <p:cNvSpPr>
            <a:spLocks noGrp="1"/>
          </p:cNvSpPr>
          <p:nvPr>
            <p:ph type="sldNum" sz="quarter" idx="12"/>
          </p:nvPr>
        </p:nvSpPr>
        <p:spPr/>
        <p:txBody>
          <a:bodyPr/>
          <a:lstStyle/>
          <a:p>
            <a:fld id="{88CA6250-41D8-4D11-B382-EA7A06131262}" type="slidenum">
              <a:rPr lang="en-US" smtClean="0"/>
              <a:t>‹#›</a:t>
            </a:fld>
            <a:endParaRPr lang="en-US" dirty="0"/>
          </a:p>
        </p:txBody>
      </p:sp>
    </p:spTree>
    <p:extLst>
      <p:ext uri="{BB962C8B-B14F-4D97-AF65-F5344CB8AC3E}">
        <p14:creationId xmlns:p14="http://schemas.microsoft.com/office/powerpoint/2010/main" val="3494497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A8C8E-70E8-4B33-BCD6-9EB3D8B74C1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118106A-EED4-4800-B986-2AFDA0907333}"/>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6184DA5B-CAF8-400F-A912-F8021CCC9B08}"/>
              </a:ext>
            </a:extLst>
          </p:cNvPr>
          <p:cNvSpPr>
            <a:spLocks noGrp="1"/>
          </p:cNvSpPr>
          <p:nvPr>
            <p:ph type="ftr" sz="quarter" idx="11"/>
          </p:nvPr>
        </p:nvSpPr>
        <p:spPr/>
        <p:txBody>
          <a:bodyPr/>
          <a:lstStyle/>
          <a:p>
            <a:r>
              <a:rPr lang="en-US" dirty="0"/>
              <a:t>www.employers.com</a:t>
            </a:r>
          </a:p>
        </p:txBody>
      </p:sp>
      <p:sp>
        <p:nvSpPr>
          <p:cNvPr id="5" name="Slide Number Placeholder 4">
            <a:extLst>
              <a:ext uri="{FF2B5EF4-FFF2-40B4-BE49-F238E27FC236}">
                <a16:creationId xmlns:a16="http://schemas.microsoft.com/office/drawing/2014/main" id="{FBF8F7B3-5D66-4943-8E5F-955973F43356}"/>
              </a:ext>
            </a:extLst>
          </p:cNvPr>
          <p:cNvSpPr>
            <a:spLocks noGrp="1"/>
          </p:cNvSpPr>
          <p:nvPr>
            <p:ph type="sldNum" sz="quarter" idx="12"/>
          </p:nvPr>
        </p:nvSpPr>
        <p:spPr/>
        <p:txBody>
          <a:bodyPr/>
          <a:lstStyle/>
          <a:p>
            <a:fld id="{88CA6250-41D8-4D11-B382-EA7A06131262}" type="slidenum">
              <a:rPr lang="en-US" smtClean="0"/>
              <a:t>‹#›</a:t>
            </a:fld>
            <a:endParaRPr lang="en-US" dirty="0"/>
          </a:p>
        </p:txBody>
      </p:sp>
    </p:spTree>
    <p:extLst>
      <p:ext uri="{BB962C8B-B14F-4D97-AF65-F5344CB8AC3E}">
        <p14:creationId xmlns:p14="http://schemas.microsoft.com/office/powerpoint/2010/main" val="1719512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0E8C96-87E7-44F6-8371-8A3CD5205551}"/>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FB5BE5BB-C57F-42A9-A12F-8E5BAC67FD94}"/>
              </a:ext>
            </a:extLst>
          </p:cNvPr>
          <p:cNvSpPr>
            <a:spLocks noGrp="1"/>
          </p:cNvSpPr>
          <p:nvPr>
            <p:ph type="ftr" sz="quarter" idx="11"/>
          </p:nvPr>
        </p:nvSpPr>
        <p:spPr/>
        <p:txBody>
          <a:bodyPr/>
          <a:lstStyle/>
          <a:p>
            <a:r>
              <a:rPr lang="en-US" dirty="0"/>
              <a:t>www.employers.com</a:t>
            </a:r>
          </a:p>
        </p:txBody>
      </p:sp>
      <p:sp>
        <p:nvSpPr>
          <p:cNvPr id="4" name="Slide Number Placeholder 3">
            <a:extLst>
              <a:ext uri="{FF2B5EF4-FFF2-40B4-BE49-F238E27FC236}">
                <a16:creationId xmlns:a16="http://schemas.microsoft.com/office/drawing/2014/main" id="{904C1EB2-F135-4519-818E-94D65889E33D}"/>
              </a:ext>
            </a:extLst>
          </p:cNvPr>
          <p:cNvSpPr>
            <a:spLocks noGrp="1"/>
          </p:cNvSpPr>
          <p:nvPr>
            <p:ph type="sldNum" sz="quarter" idx="12"/>
          </p:nvPr>
        </p:nvSpPr>
        <p:spPr/>
        <p:txBody>
          <a:bodyPr/>
          <a:lstStyle/>
          <a:p>
            <a:fld id="{88CA6250-41D8-4D11-B382-EA7A06131262}" type="slidenum">
              <a:rPr lang="en-US" smtClean="0"/>
              <a:t>‹#›</a:t>
            </a:fld>
            <a:endParaRPr lang="en-US" dirty="0"/>
          </a:p>
        </p:txBody>
      </p:sp>
    </p:spTree>
    <p:extLst>
      <p:ext uri="{BB962C8B-B14F-4D97-AF65-F5344CB8AC3E}">
        <p14:creationId xmlns:p14="http://schemas.microsoft.com/office/powerpoint/2010/main" val="2511704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B5848-81DD-4CB3-861C-DB16757B22EA}"/>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25ADEC6B-23F1-475A-9A67-E629F7DEA560}"/>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395D8D3-EE70-4D95-80E9-52ABF2C1BA36}"/>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28757444-742F-43B5-997A-52D8072A9333}"/>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69F186F-B4DA-4F4A-96AE-4D2F9713674A}"/>
              </a:ext>
            </a:extLst>
          </p:cNvPr>
          <p:cNvSpPr>
            <a:spLocks noGrp="1"/>
          </p:cNvSpPr>
          <p:nvPr>
            <p:ph type="ftr" sz="quarter" idx="11"/>
          </p:nvPr>
        </p:nvSpPr>
        <p:spPr/>
        <p:txBody>
          <a:bodyPr/>
          <a:lstStyle/>
          <a:p>
            <a:r>
              <a:rPr lang="en-US" dirty="0"/>
              <a:t>www.employers.com</a:t>
            </a:r>
          </a:p>
        </p:txBody>
      </p:sp>
      <p:sp>
        <p:nvSpPr>
          <p:cNvPr id="7" name="Slide Number Placeholder 6">
            <a:extLst>
              <a:ext uri="{FF2B5EF4-FFF2-40B4-BE49-F238E27FC236}">
                <a16:creationId xmlns:a16="http://schemas.microsoft.com/office/drawing/2014/main" id="{FBB649F7-4E96-4900-9D4C-DF710474F920}"/>
              </a:ext>
            </a:extLst>
          </p:cNvPr>
          <p:cNvSpPr>
            <a:spLocks noGrp="1"/>
          </p:cNvSpPr>
          <p:nvPr>
            <p:ph type="sldNum" sz="quarter" idx="12"/>
          </p:nvPr>
        </p:nvSpPr>
        <p:spPr/>
        <p:txBody>
          <a:bodyPr/>
          <a:lstStyle/>
          <a:p>
            <a:fld id="{88CA6250-41D8-4D11-B382-EA7A06131262}" type="slidenum">
              <a:rPr lang="en-US" smtClean="0"/>
              <a:t>‹#›</a:t>
            </a:fld>
            <a:endParaRPr lang="en-US" dirty="0"/>
          </a:p>
        </p:txBody>
      </p:sp>
    </p:spTree>
    <p:extLst>
      <p:ext uri="{BB962C8B-B14F-4D97-AF65-F5344CB8AC3E}">
        <p14:creationId xmlns:p14="http://schemas.microsoft.com/office/powerpoint/2010/main" val="2576998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5DEB4-5752-4EE1-8F8E-652E6C7471FA}"/>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47CC4BE7-FC78-4215-9EB0-7D3589A477AD}"/>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dirty="0"/>
          </a:p>
        </p:txBody>
      </p:sp>
      <p:sp>
        <p:nvSpPr>
          <p:cNvPr id="4" name="Text Placeholder 3">
            <a:extLst>
              <a:ext uri="{FF2B5EF4-FFF2-40B4-BE49-F238E27FC236}">
                <a16:creationId xmlns:a16="http://schemas.microsoft.com/office/drawing/2014/main" id="{BC414D4A-C768-44B8-AB3F-BA35247F42CC}"/>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7F40D3D-F1AC-42FB-BCB1-E71777B470F3}"/>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B4CA0CE2-5BE1-4B0E-A4A7-651CEB3361FE}"/>
              </a:ext>
            </a:extLst>
          </p:cNvPr>
          <p:cNvSpPr>
            <a:spLocks noGrp="1"/>
          </p:cNvSpPr>
          <p:nvPr>
            <p:ph type="ftr" sz="quarter" idx="11"/>
          </p:nvPr>
        </p:nvSpPr>
        <p:spPr/>
        <p:txBody>
          <a:bodyPr/>
          <a:lstStyle/>
          <a:p>
            <a:r>
              <a:rPr lang="en-US" dirty="0"/>
              <a:t>www.employers.com</a:t>
            </a:r>
          </a:p>
        </p:txBody>
      </p:sp>
      <p:sp>
        <p:nvSpPr>
          <p:cNvPr id="7" name="Slide Number Placeholder 6">
            <a:extLst>
              <a:ext uri="{FF2B5EF4-FFF2-40B4-BE49-F238E27FC236}">
                <a16:creationId xmlns:a16="http://schemas.microsoft.com/office/drawing/2014/main" id="{EA0E080A-2604-4311-8160-DBE81D320138}"/>
              </a:ext>
            </a:extLst>
          </p:cNvPr>
          <p:cNvSpPr>
            <a:spLocks noGrp="1"/>
          </p:cNvSpPr>
          <p:nvPr>
            <p:ph type="sldNum" sz="quarter" idx="12"/>
          </p:nvPr>
        </p:nvSpPr>
        <p:spPr/>
        <p:txBody>
          <a:bodyPr/>
          <a:lstStyle/>
          <a:p>
            <a:fld id="{88CA6250-41D8-4D11-B382-EA7A06131262}" type="slidenum">
              <a:rPr lang="en-US" smtClean="0"/>
              <a:t>‹#›</a:t>
            </a:fld>
            <a:endParaRPr lang="en-US" dirty="0"/>
          </a:p>
        </p:txBody>
      </p:sp>
    </p:spTree>
    <p:extLst>
      <p:ext uri="{BB962C8B-B14F-4D97-AF65-F5344CB8AC3E}">
        <p14:creationId xmlns:p14="http://schemas.microsoft.com/office/powerpoint/2010/main" val="214143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90829-0841-438A-B4B8-694B7B6318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F31BAE5-2D09-4B1E-AEDD-85623DE7E9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97401C-EBDF-40CE-9F1D-3D99669B0EC4}"/>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6E752178-61A2-42D6-AF76-09421083BB75}"/>
              </a:ext>
            </a:extLst>
          </p:cNvPr>
          <p:cNvSpPr>
            <a:spLocks noGrp="1"/>
          </p:cNvSpPr>
          <p:nvPr>
            <p:ph type="ftr" sz="quarter" idx="11"/>
          </p:nvPr>
        </p:nvSpPr>
        <p:spPr/>
        <p:txBody>
          <a:bodyPr/>
          <a:lstStyle/>
          <a:p>
            <a:r>
              <a:rPr lang="en-US" dirty="0"/>
              <a:t>www.employers.com</a:t>
            </a:r>
          </a:p>
        </p:txBody>
      </p:sp>
      <p:sp>
        <p:nvSpPr>
          <p:cNvPr id="6" name="Slide Number Placeholder 5">
            <a:extLst>
              <a:ext uri="{FF2B5EF4-FFF2-40B4-BE49-F238E27FC236}">
                <a16:creationId xmlns:a16="http://schemas.microsoft.com/office/drawing/2014/main" id="{F46D9F60-0B7A-407D-8BE1-0C7556D57878}"/>
              </a:ext>
            </a:extLst>
          </p:cNvPr>
          <p:cNvSpPr>
            <a:spLocks noGrp="1"/>
          </p:cNvSpPr>
          <p:nvPr>
            <p:ph type="sldNum" sz="quarter" idx="12"/>
          </p:nvPr>
        </p:nvSpPr>
        <p:spPr/>
        <p:txBody>
          <a:bodyPr/>
          <a:lstStyle/>
          <a:p>
            <a:fld id="{88CA6250-41D8-4D11-B382-EA7A06131262}" type="slidenum">
              <a:rPr lang="en-US" smtClean="0"/>
              <a:t>‹#›</a:t>
            </a:fld>
            <a:endParaRPr lang="en-US" dirty="0"/>
          </a:p>
        </p:txBody>
      </p:sp>
    </p:spTree>
    <p:extLst>
      <p:ext uri="{BB962C8B-B14F-4D97-AF65-F5344CB8AC3E}">
        <p14:creationId xmlns:p14="http://schemas.microsoft.com/office/powerpoint/2010/main" val="4004692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F3971E-246B-4317-91AB-606985929892}"/>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0E10C3F-19C1-4F0D-A5AE-67A8A75B8764}"/>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164FFF-4312-432D-8BAC-A40A6B969AC9}"/>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FE89160E-7D89-4F63-AA7D-64128FEB8C15}"/>
              </a:ext>
            </a:extLst>
          </p:cNvPr>
          <p:cNvSpPr>
            <a:spLocks noGrp="1"/>
          </p:cNvSpPr>
          <p:nvPr>
            <p:ph type="ftr" sz="quarter" idx="11"/>
          </p:nvPr>
        </p:nvSpPr>
        <p:spPr/>
        <p:txBody>
          <a:bodyPr/>
          <a:lstStyle/>
          <a:p>
            <a:r>
              <a:rPr lang="en-US" dirty="0"/>
              <a:t>www.employers.com</a:t>
            </a:r>
          </a:p>
        </p:txBody>
      </p:sp>
      <p:sp>
        <p:nvSpPr>
          <p:cNvPr id="6" name="Slide Number Placeholder 5">
            <a:extLst>
              <a:ext uri="{FF2B5EF4-FFF2-40B4-BE49-F238E27FC236}">
                <a16:creationId xmlns:a16="http://schemas.microsoft.com/office/drawing/2014/main" id="{4F71EE87-F725-458C-B887-0F3FFA29A241}"/>
              </a:ext>
            </a:extLst>
          </p:cNvPr>
          <p:cNvSpPr>
            <a:spLocks noGrp="1"/>
          </p:cNvSpPr>
          <p:nvPr>
            <p:ph type="sldNum" sz="quarter" idx="12"/>
          </p:nvPr>
        </p:nvSpPr>
        <p:spPr/>
        <p:txBody>
          <a:bodyPr/>
          <a:lstStyle/>
          <a:p>
            <a:fld id="{88CA6250-41D8-4D11-B382-EA7A06131262}" type="slidenum">
              <a:rPr lang="en-US" smtClean="0"/>
              <a:t>‹#›</a:t>
            </a:fld>
            <a:endParaRPr lang="en-US" dirty="0"/>
          </a:p>
        </p:txBody>
      </p:sp>
    </p:spTree>
    <p:extLst>
      <p:ext uri="{BB962C8B-B14F-4D97-AF65-F5344CB8AC3E}">
        <p14:creationId xmlns:p14="http://schemas.microsoft.com/office/powerpoint/2010/main" val="2715424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EF78B9-BFFF-416F-AF3B-33FC53C6174C}"/>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7633CFD-5EAA-439C-A9B6-D5615F77C66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FCCF9A8-C1EA-4493-A9EE-95467E2C781E}"/>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BDF7DF7E-9DFE-4433-926A-17EE0BDE2D2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dirty="0"/>
              <a:t>www.employers.com</a:t>
            </a:r>
          </a:p>
        </p:txBody>
      </p:sp>
      <p:sp>
        <p:nvSpPr>
          <p:cNvPr id="6" name="Slide Number Placeholder 5">
            <a:extLst>
              <a:ext uri="{FF2B5EF4-FFF2-40B4-BE49-F238E27FC236}">
                <a16:creationId xmlns:a16="http://schemas.microsoft.com/office/drawing/2014/main" id="{5A0FD8D5-CE39-422F-BA15-225BA6937077}"/>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8CA6250-41D8-4D11-B382-EA7A06131262}" type="slidenum">
              <a:rPr lang="en-US" smtClean="0"/>
              <a:t>‹#›</a:t>
            </a:fld>
            <a:endParaRPr lang="en-US" dirty="0"/>
          </a:p>
        </p:txBody>
      </p:sp>
    </p:spTree>
    <p:extLst>
      <p:ext uri="{BB962C8B-B14F-4D97-AF65-F5344CB8AC3E}">
        <p14:creationId xmlns:p14="http://schemas.microsoft.com/office/powerpoint/2010/main" val="306695451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6" Type="http://schemas.openxmlformats.org/officeDocument/2006/relationships/tags" Target="../tags/tag26.xml"/><Relationship Id="rId21" Type="http://schemas.openxmlformats.org/officeDocument/2006/relationships/tags" Target="../tags/tag21.xml"/><Relationship Id="rId42" Type="http://schemas.openxmlformats.org/officeDocument/2006/relationships/tags" Target="../tags/tag42.xml"/><Relationship Id="rId47" Type="http://schemas.openxmlformats.org/officeDocument/2006/relationships/tags" Target="../tags/tag47.xml"/><Relationship Id="rId63" Type="http://schemas.microsoft.com/office/2007/relationships/diagramDrawing" Target="../diagrams/drawing1.xml"/><Relationship Id="rId68" Type="http://schemas.microsoft.com/office/2007/relationships/diagramDrawing" Target="../diagrams/drawing2.xml"/><Relationship Id="rId2" Type="http://schemas.openxmlformats.org/officeDocument/2006/relationships/tags" Target="../tags/tag2.xml"/><Relationship Id="rId16" Type="http://schemas.openxmlformats.org/officeDocument/2006/relationships/tags" Target="../tags/tag16.xml"/><Relationship Id="rId29" Type="http://schemas.openxmlformats.org/officeDocument/2006/relationships/tags" Target="../tags/tag29.xml"/><Relationship Id="rId11" Type="http://schemas.openxmlformats.org/officeDocument/2006/relationships/tags" Target="../tags/tag11.xml"/><Relationship Id="rId24" Type="http://schemas.openxmlformats.org/officeDocument/2006/relationships/tags" Target="../tags/tag24.xml"/><Relationship Id="rId32" Type="http://schemas.openxmlformats.org/officeDocument/2006/relationships/tags" Target="../tags/tag32.xml"/><Relationship Id="rId37" Type="http://schemas.openxmlformats.org/officeDocument/2006/relationships/tags" Target="../tags/tag37.xml"/><Relationship Id="rId40" Type="http://schemas.openxmlformats.org/officeDocument/2006/relationships/tags" Target="../tags/tag40.xml"/><Relationship Id="rId45" Type="http://schemas.openxmlformats.org/officeDocument/2006/relationships/tags" Target="../tags/tag45.xml"/><Relationship Id="rId53" Type="http://schemas.openxmlformats.org/officeDocument/2006/relationships/tags" Target="../tags/tag53.xml"/><Relationship Id="rId58" Type="http://schemas.openxmlformats.org/officeDocument/2006/relationships/slideLayout" Target="../slideLayouts/slideLayout2.xml"/><Relationship Id="rId66" Type="http://schemas.openxmlformats.org/officeDocument/2006/relationships/diagramQuickStyle" Target="../diagrams/quickStyle2.xml"/><Relationship Id="rId5" Type="http://schemas.openxmlformats.org/officeDocument/2006/relationships/tags" Target="../tags/tag5.xml"/><Relationship Id="rId61" Type="http://schemas.openxmlformats.org/officeDocument/2006/relationships/diagramQuickStyle" Target="../diagrams/quickStyle1.xml"/><Relationship Id="rId19" Type="http://schemas.openxmlformats.org/officeDocument/2006/relationships/tags" Target="../tags/tag19.xml"/><Relationship Id="rId14" Type="http://schemas.openxmlformats.org/officeDocument/2006/relationships/tags" Target="../tags/tag14.xml"/><Relationship Id="rId22" Type="http://schemas.openxmlformats.org/officeDocument/2006/relationships/tags" Target="../tags/tag22.xml"/><Relationship Id="rId27" Type="http://schemas.openxmlformats.org/officeDocument/2006/relationships/tags" Target="../tags/tag27.xml"/><Relationship Id="rId30" Type="http://schemas.openxmlformats.org/officeDocument/2006/relationships/tags" Target="../tags/tag30.xml"/><Relationship Id="rId35" Type="http://schemas.openxmlformats.org/officeDocument/2006/relationships/tags" Target="../tags/tag35.xml"/><Relationship Id="rId43" Type="http://schemas.openxmlformats.org/officeDocument/2006/relationships/tags" Target="../tags/tag43.xml"/><Relationship Id="rId48" Type="http://schemas.openxmlformats.org/officeDocument/2006/relationships/tags" Target="../tags/tag48.xml"/><Relationship Id="rId56" Type="http://schemas.openxmlformats.org/officeDocument/2006/relationships/tags" Target="../tags/tag56.xml"/><Relationship Id="rId64" Type="http://schemas.openxmlformats.org/officeDocument/2006/relationships/diagramData" Target="../diagrams/data2.xml"/><Relationship Id="rId69" Type="http://schemas.openxmlformats.org/officeDocument/2006/relationships/diagramData" Target="../diagrams/data3.xml"/><Relationship Id="rId8" Type="http://schemas.openxmlformats.org/officeDocument/2006/relationships/tags" Target="../tags/tag8.xml"/><Relationship Id="rId51" Type="http://schemas.openxmlformats.org/officeDocument/2006/relationships/tags" Target="../tags/tag51.xml"/><Relationship Id="rId72" Type="http://schemas.openxmlformats.org/officeDocument/2006/relationships/diagramColors" Target="../diagrams/colors3.xml"/><Relationship Id="rId3" Type="http://schemas.openxmlformats.org/officeDocument/2006/relationships/tags" Target="../tags/tag3.xml"/><Relationship Id="rId12" Type="http://schemas.openxmlformats.org/officeDocument/2006/relationships/tags" Target="../tags/tag12.xml"/><Relationship Id="rId17" Type="http://schemas.openxmlformats.org/officeDocument/2006/relationships/tags" Target="../tags/tag17.xml"/><Relationship Id="rId25" Type="http://schemas.openxmlformats.org/officeDocument/2006/relationships/tags" Target="../tags/tag25.xml"/><Relationship Id="rId33" Type="http://schemas.openxmlformats.org/officeDocument/2006/relationships/tags" Target="../tags/tag33.xml"/><Relationship Id="rId38" Type="http://schemas.openxmlformats.org/officeDocument/2006/relationships/tags" Target="../tags/tag38.xml"/><Relationship Id="rId46" Type="http://schemas.openxmlformats.org/officeDocument/2006/relationships/tags" Target="../tags/tag46.xml"/><Relationship Id="rId59" Type="http://schemas.openxmlformats.org/officeDocument/2006/relationships/diagramData" Target="../diagrams/data1.xml"/><Relationship Id="rId67" Type="http://schemas.openxmlformats.org/officeDocument/2006/relationships/diagramColors" Target="../diagrams/colors2.xml"/><Relationship Id="rId20" Type="http://schemas.openxmlformats.org/officeDocument/2006/relationships/tags" Target="../tags/tag20.xml"/><Relationship Id="rId41" Type="http://schemas.openxmlformats.org/officeDocument/2006/relationships/tags" Target="../tags/tag41.xml"/><Relationship Id="rId54" Type="http://schemas.openxmlformats.org/officeDocument/2006/relationships/tags" Target="../tags/tag54.xml"/><Relationship Id="rId62" Type="http://schemas.openxmlformats.org/officeDocument/2006/relationships/diagramColors" Target="../diagrams/colors1.xml"/><Relationship Id="rId70" Type="http://schemas.openxmlformats.org/officeDocument/2006/relationships/diagramLayout" Target="../diagrams/layout3.xml"/><Relationship Id="rId1" Type="http://schemas.openxmlformats.org/officeDocument/2006/relationships/tags" Target="../tags/tag1.xml"/><Relationship Id="rId6" Type="http://schemas.openxmlformats.org/officeDocument/2006/relationships/tags" Target="../tags/tag6.xml"/><Relationship Id="rId15" Type="http://schemas.openxmlformats.org/officeDocument/2006/relationships/tags" Target="../tags/tag15.xml"/><Relationship Id="rId23" Type="http://schemas.openxmlformats.org/officeDocument/2006/relationships/tags" Target="../tags/tag23.xml"/><Relationship Id="rId28" Type="http://schemas.openxmlformats.org/officeDocument/2006/relationships/tags" Target="../tags/tag28.xml"/><Relationship Id="rId36" Type="http://schemas.openxmlformats.org/officeDocument/2006/relationships/tags" Target="../tags/tag36.xml"/><Relationship Id="rId49" Type="http://schemas.openxmlformats.org/officeDocument/2006/relationships/tags" Target="../tags/tag49.xml"/><Relationship Id="rId57" Type="http://schemas.openxmlformats.org/officeDocument/2006/relationships/tags" Target="../tags/tag57.xml"/><Relationship Id="rId10" Type="http://schemas.openxmlformats.org/officeDocument/2006/relationships/tags" Target="../tags/tag10.xml"/><Relationship Id="rId31" Type="http://schemas.openxmlformats.org/officeDocument/2006/relationships/tags" Target="../tags/tag31.xml"/><Relationship Id="rId44" Type="http://schemas.openxmlformats.org/officeDocument/2006/relationships/tags" Target="../tags/tag44.xml"/><Relationship Id="rId52" Type="http://schemas.openxmlformats.org/officeDocument/2006/relationships/tags" Target="../tags/tag52.xml"/><Relationship Id="rId60" Type="http://schemas.openxmlformats.org/officeDocument/2006/relationships/diagramLayout" Target="../diagrams/layout1.xml"/><Relationship Id="rId65" Type="http://schemas.openxmlformats.org/officeDocument/2006/relationships/diagramLayout" Target="../diagrams/layout2.xml"/><Relationship Id="rId73" Type="http://schemas.microsoft.com/office/2007/relationships/diagramDrawing" Target="../diagrams/drawing3.xml"/><Relationship Id="rId4" Type="http://schemas.openxmlformats.org/officeDocument/2006/relationships/tags" Target="../tags/tag4.xml"/><Relationship Id="rId9" Type="http://schemas.openxmlformats.org/officeDocument/2006/relationships/tags" Target="../tags/tag9.xml"/><Relationship Id="rId13" Type="http://schemas.openxmlformats.org/officeDocument/2006/relationships/tags" Target="../tags/tag13.xml"/><Relationship Id="rId18" Type="http://schemas.openxmlformats.org/officeDocument/2006/relationships/tags" Target="../tags/tag18.xml"/><Relationship Id="rId39" Type="http://schemas.openxmlformats.org/officeDocument/2006/relationships/tags" Target="../tags/tag39.xml"/><Relationship Id="rId34" Type="http://schemas.openxmlformats.org/officeDocument/2006/relationships/tags" Target="../tags/tag34.xml"/><Relationship Id="rId50" Type="http://schemas.openxmlformats.org/officeDocument/2006/relationships/tags" Target="../tags/tag50.xml"/><Relationship Id="rId55" Type="http://schemas.openxmlformats.org/officeDocument/2006/relationships/tags" Target="../tags/tag55.xml"/><Relationship Id="rId7" Type="http://schemas.openxmlformats.org/officeDocument/2006/relationships/tags" Target="../tags/tag7.xml"/><Relationship Id="rId71"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chart" Target="../charts/chart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2000" r="-32000"/>
          </a:stretch>
        </a:blipFill>
        <a:effectLst/>
      </p:bgPr>
    </p:bg>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5616466" y="2565460"/>
            <a:ext cx="3527534" cy="3435290"/>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68580" tIns="34290" rIns="68580" bIns="34290" rtlCol="0" anchor="t">
            <a:normAutofit/>
          </a:bodyPr>
          <a:lstStyle/>
          <a:p>
            <a:pPr algn="ctr" defTabSz="685800">
              <a:spcAft>
                <a:spcPts val="750"/>
              </a:spcAft>
              <a:buClr>
                <a:prstClr val="black"/>
              </a:buClr>
              <a:buSzPct val="100000"/>
            </a:pPr>
            <a:endParaRPr lang="en-US" sz="1200" cap="all" dirty="0">
              <a:solidFill>
                <a:prstClr val="black"/>
              </a:solidFill>
              <a:latin typeface="Calibri" panose="020F0502020204030204"/>
            </a:endParaRPr>
          </a:p>
        </p:txBody>
      </p:sp>
      <p:sp>
        <p:nvSpPr>
          <p:cNvPr id="3" name="Subtitle 2">
            <a:extLst>
              <a:ext uri="{FF2B5EF4-FFF2-40B4-BE49-F238E27FC236}">
                <a16:creationId xmlns:a16="http://schemas.microsoft.com/office/drawing/2014/main" id="{79DA5912-4DB6-4017-871E-B24D934E91E9}"/>
              </a:ext>
            </a:extLst>
          </p:cNvPr>
          <p:cNvSpPr>
            <a:spLocks noGrp="1"/>
          </p:cNvSpPr>
          <p:nvPr>
            <p:ph type="subTitle" idx="1"/>
          </p:nvPr>
        </p:nvSpPr>
        <p:spPr>
          <a:xfrm>
            <a:off x="5742433" y="4812838"/>
            <a:ext cx="3342446" cy="425833"/>
          </a:xfrm>
        </p:spPr>
        <p:txBody>
          <a:bodyPr>
            <a:noAutofit/>
          </a:bodyPr>
          <a:lstStyle/>
          <a:p>
            <a:pPr>
              <a:lnSpc>
                <a:spcPct val="100000"/>
              </a:lnSpc>
              <a:spcBef>
                <a:spcPts val="0"/>
              </a:spcBef>
            </a:pPr>
            <a:r>
              <a:rPr lang="en-US" sz="1500" dirty="0"/>
              <a:t>2019 ANNUAL REVIEW</a:t>
            </a:r>
          </a:p>
          <a:p>
            <a:pPr>
              <a:lnSpc>
                <a:spcPct val="100000"/>
              </a:lnSpc>
              <a:spcBef>
                <a:spcPts val="0"/>
              </a:spcBef>
            </a:pPr>
            <a:r>
              <a:rPr lang="en-US" sz="1500" dirty="0"/>
              <a:t>February 19, 2020</a:t>
            </a:r>
          </a:p>
        </p:txBody>
      </p:sp>
      <p:cxnSp>
        <p:nvCxnSpPr>
          <p:cNvPr id="12"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10248" y="4700095"/>
            <a:ext cx="701565"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5EDD0781-9928-4622-B611-86B7D2FF286B}"/>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37181" y="3639130"/>
            <a:ext cx="3203058" cy="823258"/>
          </a:xfrm>
          <a:prstGeom prst="rect">
            <a:avLst/>
          </a:prstGeom>
        </p:spPr>
      </p:pic>
    </p:spTree>
    <p:extLst>
      <p:ext uri="{BB962C8B-B14F-4D97-AF65-F5344CB8AC3E}">
        <p14:creationId xmlns:p14="http://schemas.microsoft.com/office/powerpoint/2010/main" val="35120143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37E72-E314-4C21-B5DA-A21C6B8EDCF5}"/>
              </a:ext>
            </a:extLst>
          </p:cNvPr>
          <p:cNvSpPr>
            <a:spLocks noGrp="1"/>
          </p:cNvSpPr>
          <p:nvPr>
            <p:ph type="title"/>
          </p:nvPr>
        </p:nvSpPr>
        <p:spPr>
          <a:xfrm>
            <a:off x="220717" y="254768"/>
            <a:ext cx="8651081" cy="739775"/>
          </a:xfrm>
        </p:spPr>
        <p:txBody>
          <a:bodyPr>
            <a:noAutofit/>
          </a:bodyPr>
          <a:lstStyle/>
          <a:p>
            <a:r>
              <a:rPr lang="en-US" sz="4400" dirty="0"/>
              <a:t>2019 highlights</a:t>
            </a:r>
            <a:br>
              <a:rPr lang="en-US" sz="4400" dirty="0"/>
            </a:br>
            <a:r>
              <a:rPr lang="en-US" sz="1000" cap="none" dirty="0">
                <a:latin typeface="Arial Narrow" panose="020B0606020202030204" pitchFamily="34" charset="0"/>
              </a:rPr>
              <a:t>(The information in this presentation should be read in conjunction with the Financial Supplement that is included with this presentation and is available on our website)</a:t>
            </a:r>
            <a:br>
              <a:rPr lang="en-US" sz="900" cap="none" dirty="0">
                <a:latin typeface="Arial Narrow" panose="020B0606020202030204" pitchFamily="34" charset="0"/>
              </a:rPr>
            </a:br>
            <a:endParaRPr lang="en-US" sz="900" cap="none" dirty="0">
              <a:latin typeface="Arial Narrow" panose="020B0606020202030204" pitchFamily="34" charset="0"/>
            </a:endParaRPr>
          </a:p>
        </p:txBody>
      </p:sp>
      <p:sp>
        <p:nvSpPr>
          <p:cNvPr id="4" name="Footer Placeholder 3">
            <a:extLst>
              <a:ext uri="{FF2B5EF4-FFF2-40B4-BE49-F238E27FC236}">
                <a16:creationId xmlns:a16="http://schemas.microsoft.com/office/drawing/2014/main" id="{918D51C2-D01B-412E-B588-A587AFCA6E18}"/>
              </a:ext>
            </a:extLst>
          </p:cNvPr>
          <p:cNvSpPr>
            <a:spLocks noGrp="1"/>
          </p:cNvSpPr>
          <p:nvPr>
            <p:ph type="ftr" sz="quarter" idx="11"/>
          </p:nvPr>
        </p:nvSpPr>
        <p:spPr/>
        <p:txBody>
          <a:bodyPr/>
          <a:lstStyle/>
          <a:p>
            <a:pPr defTabSz="685800"/>
            <a:r>
              <a:rPr lang="en-US" dirty="0">
                <a:solidFill>
                  <a:prstClr val="black"/>
                </a:solidFill>
                <a:latin typeface="Calibri" panose="020F0502020204030204"/>
              </a:rPr>
              <a:t>www.employers.com</a:t>
            </a:r>
          </a:p>
        </p:txBody>
      </p:sp>
      <p:sp>
        <p:nvSpPr>
          <p:cNvPr id="5" name="Rectangle 4">
            <a:extLst>
              <a:ext uri="{FF2B5EF4-FFF2-40B4-BE49-F238E27FC236}">
                <a16:creationId xmlns:a16="http://schemas.microsoft.com/office/drawing/2014/main" id="{E90E9957-AD22-4BE2-8064-7552FDECC9E5}"/>
              </a:ext>
            </a:extLst>
          </p:cNvPr>
          <p:cNvSpPr/>
          <p:nvPr/>
        </p:nvSpPr>
        <p:spPr>
          <a:xfrm>
            <a:off x="342900" y="1123949"/>
            <a:ext cx="2019299" cy="7397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Pricing Discipline / Strong Bottom Line</a:t>
            </a:r>
          </a:p>
        </p:txBody>
      </p:sp>
      <p:sp>
        <p:nvSpPr>
          <p:cNvPr id="6" name="Rectangle 5">
            <a:extLst>
              <a:ext uri="{FF2B5EF4-FFF2-40B4-BE49-F238E27FC236}">
                <a16:creationId xmlns:a16="http://schemas.microsoft.com/office/drawing/2014/main" id="{2DA55007-6E24-4059-B4AC-91A3F9A1B3B4}"/>
              </a:ext>
            </a:extLst>
          </p:cNvPr>
          <p:cNvSpPr/>
          <p:nvPr/>
        </p:nvSpPr>
        <p:spPr>
          <a:xfrm>
            <a:off x="342901" y="1767706"/>
            <a:ext cx="2019299" cy="4166368"/>
          </a:xfrm>
          <a:prstGeom prst="rect">
            <a:avLst/>
          </a:prstGeom>
          <a:solidFill>
            <a:schemeClr val="bg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171450" indent="-171450">
              <a:buFont typeface="Arial" panose="020B0604020202020204" pitchFamily="34" charset="0"/>
              <a:buChar char="•"/>
            </a:pPr>
            <a:endParaRPr lang="en-US" sz="1200" b="1" dirty="0">
              <a:solidFill>
                <a:schemeClr val="tx2"/>
              </a:solidFill>
            </a:endParaRPr>
          </a:p>
          <a:p>
            <a:pPr marL="171450" indent="-171450">
              <a:buFont typeface="Arial" panose="020B0604020202020204" pitchFamily="34" charset="0"/>
              <a:buChar char="•"/>
            </a:pPr>
            <a:r>
              <a:rPr lang="en-US" sz="1200" dirty="0">
                <a:solidFill>
                  <a:schemeClr val="tx2"/>
                </a:solidFill>
              </a:rPr>
              <a:t>The Company’s customer service initiatives are delivering strong new business opportunities, as evidenced by record levels of submissions, quotes and binds.</a:t>
            </a:r>
          </a:p>
          <a:p>
            <a:pPr marL="171450" indent="-171450">
              <a:buFont typeface="Arial" panose="020B0604020202020204" pitchFamily="34" charset="0"/>
              <a:buChar char="•"/>
            </a:pPr>
            <a:endParaRPr lang="en-US" sz="1200" dirty="0">
              <a:solidFill>
                <a:schemeClr val="tx2"/>
              </a:solidFill>
            </a:endParaRPr>
          </a:p>
          <a:p>
            <a:pPr marL="171450" indent="-171450">
              <a:buFont typeface="Arial" panose="020B0604020202020204" pitchFamily="34" charset="0"/>
              <a:buChar char="•"/>
            </a:pPr>
            <a:r>
              <a:rPr lang="en-US" sz="1200" dirty="0">
                <a:solidFill>
                  <a:schemeClr val="tx2"/>
                </a:solidFill>
              </a:rPr>
              <a:t>Net income per diluted share of $4.83, the highest reported result in the Company’s history.</a:t>
            </a:r>
          </a:p>
          <a:p>
            <a:endParaRPr lang="en-US" sz="1200" dirty="0">
              <a:solidFill>
                <a:schemeClr val="tx2"/>
              </a:solidFill>
            </a:endParaRPr>
          </a:p>
          <a:p>
            <a:pPr marL="171450" indent="-171450">
              <a:buFont typeface="Arial" panose="020B0604020202020204" pitchFamily="34" charset="0"/>
              <a:buChar char="•"/>
            </a:pPr>
            <a:r>
              <a:rPr lang="en-US" sz="1200" dirty="0">
                <a:solidFill>
                  <a:schemeClr val="tx2"/>
                </a:solidFill>
              </a:rPr>
              <a:t>Net income of $157.1 million, the highest result since the Company’s 2007 IPO.</a:t>
            </a:r>
          </a:p>
          <a:p>
            <a:pPr algn="ctr"/>
            <a:endParaRPr lang="en-US" sz="1200" dirty="0"/>
          </a:p>
        </p:txBody>
      </p:sp>
      <p:sp>
        <p:nvSpPr>
          <p:cNvPr id="10" name="Rectangle 9">
            <a:extLst>
              <a:ext uri="{FF2B5EF4-FFF2-40B4-BE49-F238E27FC236}">
                <a16:creationId xmlns:a16="http://schemas.microsoft.com/office/drawing/2014/main" id="{37BE4FE1-C8D1-4878-BF2D-0E2702BE088F}"/>
              </a:ext>
            </a:extLst>
          </p:cNvPr>
          <p:cNvSpPr/>
          <p:nvPr/>
        </p:nvSpPr>
        <p:spPr>
          <a:xfrm>
            <a:off x="2428873" y="1123950"/>
            <a:ext cx="4131549" cy="285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Expansion</a:t>
            </a:r>
          </a:p>
        </p:txBody>
      </p:sp>
      <p:sp>
        <p:nvSpPr>
          <p:cNvPr id="11" name="Rectangle 10">
            <a:extLst>
              <a:ext uri="{FF2B5EF4-FFF2-40B4-BE49-F238E27FC236}">
                <a16:creationId xmlns:a16="http://schemas.microsoft.com/office/drawing/2014/main" id="{A2608FA5-308F-4CB8-BAA0-FAAC93F775BE}"/>
              </a:ext>
            </a:extLst>
          </p:cNvPr>
          <p:cNvSpPr/>
          <p:nvPr/>
        </p:nvSpPr>
        <p:spPr>
          <a:xfrm>
            <a:off x="2428874" y="1767706"/>
            <a:ext cx="2019300" cy="4166369"/>
          </a:xfrm>
          <a:prstGeom prst="rect">
            <a:avLst/>
          </a:prstGeom>
          <a:solidFill>
            <a:schemeClr val="bg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171450" indent="-171450">
              <a:buFont typeface="Arial" panose="020B0604020202020204" pitchFamily="34" charset="0"/>
              <a:buChar char="•"/>
            </a:pPr>
            <a:endParaRPr lang="en-US" sz="1200" b="1" dirty="0">
              <a:solidFill>
                <a:schemeClr val="tx2"/>
              </a:solidFill>
            </a:endParaRPr>
          </a:p>
          <a:p>
            <a:pPr marL="171450" indent="-171450">
              <a:buFont typeface="Arial" panose="020B0604020202020204" pitchFamily="34" charset="0"/>
              <a:buChar char="•"/>
            </a:pPr>
            <a:r>
              <a:rPr lang="en-US" sz="1200" dirty="0">
                <a:solidFill>
                  <a:schemeClr val="tx2"/>
                </a:solidFill>
              </a:rPr>
              <a:t>The Company now offers insurance through the EMPLOYERS brand (its traditional business) as well as the Cerity brand (its digital insurance platform introduced in 2019 which offers direct-to-customer business).</a:t>
            </a:r>
          </a:p>
          <a:p>
            <a:pPr marL="171450" indent="-171450">
              <a:buFont typeface="Arial" panose="020B0604020202020204" pitchFamily="34" charset="0"/>
              <a:buChar char="•"/>
            </a:pPr>
            <a:endParaRPr lang="en-US" sz="1200" dirty="0">
              <a:solidFill>
                <a:schemeClr val="tx2"/>
              </a:solidFill>
            </a:endParaRPr>
          </a:p>
          <a:p>
            <a:pPr marL="171450" indent="-171450">
              <a:buFont typeface="Arial" panose="020B0604020202020204" pitchFamily="34" charset="0"/>
              <a:buChar char="•"/>
            </a:pPr>
            <a:r>
              <a:rPr lang="en-US" sz="1200" dirty="0">
                <a:solidFill>
                  <a:schemeClr val="tx2"/>
                </a:solidFill>
              </a:rPr>
              <a:t>With the acquisition of Cerity Insurance Company in July 2019, the Company now operates through five multi-state insurance companies.</a:t>
            </a:r>
          </a:p>
          <a:p>
            <a:pPr marL="171450" indent="-171450">
              <a:buFont typeface="Arial" panose="020B0604020202020204" pitchFamily="34" charset="0"/>
              <a:buChar char="•"/>
            </a:pPr>
            <a:endParaRPr lang="en-US" sz="1200" dirty="0">
              <a:solidFill>
                <a:schemeClr val="tx2"/>
              </a:solidFill>
            </a:endParaRPr>
          </a:p>
          <a:p>
            <a:pPr marL="171450" indent="-171450">
              <a:buFont typeface="Arial" panose="020B0604020202020204" pitchFamily="34" charset="0"/>
              <a:buChar char="•"/>
            </a:pPr>
            <a:r>
              <a:rPr lang="en-US" sz="1200" dirty="0">
                <a:solidFill>
                  <a:schemeClr val="tx2"/>
                </a:solidFill>
              </a:rPr>
              <a:t>Production per employee is at or near an all-time high. </a:t>
            </a:r>
          </a:p>
          <a:p>
            <a:endParaRPr lang="en-US" sz="1200" b="1" dirty="0">
              <a:solidFill>
                <a:schemeClr val="tx2"/>
              </a:solidFill>
            </a:endParaRPr>
          </a:p>
          <a:p>
            <a:pPr algn="ctr"/>
            <a:endParaRPr lang="en-US" sz="1200" dirty="0"/>
          </a:p>
        </p:txBody>
      </p:sp>
      <p:sp>
        <p:nvSpPr>
          <p:cNvPr id="12" name="Rectangle 11">
            <a:extLst>
              <a:ext uri="{FF2B5EF4-FFF2-40B4-BE49-F238E27FC236}">
                <a16:creationId xmlns:a16="http://schemas.microsoft.com/office/drawing/2014/main" id="{E849C40A-77C0-4679-8C08-624ECECA6436}"/>
              </a:ext>
            </a:extLst>
          </p:cNvPr>
          <p:cNvSpPr/>
          <p:nvPr/>
        </p:nvSpPr>
        <p:spPr>
          <a:xfrm>
            <a:off x="6648449" y="1136624"/>
            <a:ext cx="2019299" cy="7271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Solid Balance Sheet</a:t>
            </a:r>
          </a:p>
        </p:txBody>
      </p:sp>
      <p:sp>
        <p:nvSpPr>
          <p:cNvPr id="13" name="Rectangle 12">
            <a:extLst>
              <a:ext uri="{FF2B5EF4-FFF2-40B4-BE49-F238E27FC236}">
                <a16:creationId xmlns:a16="http://schemas.microsoft.com/office/drawing/2014/main" id="{E9EE6543-73D2-428A-8D70-66E45A119C7D}"/>
              </a:ext>
            </a:extLst>
          </p:cNvPr>
          <p:cNvSpPr/>
          <p:nvPr/>
        </p:nvSpPr>
        <p:spPr>
          <a:xfrm>
            <a:off x="6648449" y="1767706"/>
            <a:ext cx="2019299" cy="4349314"/>
          </a:xfrm>
          <a:prstGeom prst="rect">
            <a:avLst/>
          </a:prstGeom>
          <a:solidFill>
            <a:schemeClr val="bg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171450" indent="-171450">
              <a:buFont typeface="Arial" panose="020B0604020202020204" pitchFamily="34" charset="0"/>
              <a:buChar char="•"/>
            </a:pPr>
            <a:endParaRPr lang="en-US" sz="1200" b="1" dirty="0">
              <a:solidFill>
                <a:schemeClr val="tx2"/>
              </a:solidFill>
            </a:endParaRPr>
          </a:p>
          <a:p>
            <a:pPr marL="171450" indent="-171450">
              <a:buFont typeface="Arial" panose="020B0604020202020204" pitchFamily="34" charset="0"/>
              <a:buChar char="•"/>
            </a:pPr>
            <a:r>
              <a:rPr lang="en-US" sz="1200" dirty="0">
                <a:solidFill>
                  <a:schemeClr val="tx2"/>
                </a:solidFill>
              </a:rPr>
              <a:t>Total investments and cash at December 31, 2019 of greater than $2.9 billion, the highest in the Company’s history.</a:t>
            </a:r>
          </a:p>
          <a:p>
            <a:pPr marL="171450" indent="-171450">
              <a:buFont typeface="Arial" panose="020B0604020202020204" pitchFamily="34" charset="0"/>
              <a:buChar char="•"/>
            </a:pPr>
            <a:endParaRPr lang="en-US" sz="1200" dirty="0">
              <a:solidFill>
                <a:schemeClr val="tx2"/>
              </a:solidFill>
            </a:endParaRPr>
          </a:p>
          <a:p>
            <a:pPr marL="171450" indent="-171450">
              <a:buFont typeface="Arial" panose="020B0604020202020204" pitchFamily="34" charset="0"/>
              <a:buChar char="•"/>
            </a:pPr>
            <a:r>
              <a:rPr lang="en-US" sz="1200" dirty="0">
                <a:solidFill>
                  <a:schemeClr val="tx2"/>
                </a:solidFill>
              </a:rPr>
              <a:t>Ending Shareholders’ equity including the Deferred Gain of $1.3 billion and Statutory surplus of $1.0 billion, the highest in the Company’s history.</a:t>
            </a:r>
          </a:p>
          <a:p>
            <a:pPr marL="171450" indent="-171450">
              <a:buFont typeface="Arial" panose="020B0604020202020204" pitchFamily="34" charset="0"/>
              <a:buChar char="•"/>
            </a:pPr>
            <a:endParaRPr lang="en-US" sz="1200" dirty="0">
              <a:solidFill>
                <a:schemeClr val="tx2"/>
              </a:solidFill>
            </a:endParaRPr>
          </a:p>
          <a:p>
            <a:pPr marL="171450" indent="-171450">
              <a:buFont typeface="Arial" panose="020B0604020202020204" pitchFamily="34" charset="0"/>
              <a:buChar char="•"/>
            </a:pPr>
            <a:r>
              <a:rPr lang="en-US" sz="1200" dirty="0">
                <a:solidFill>
                  <a:schemeClr val="tx2"/>
                </a:solidFill>
              </a:rPr>
              <a:t>Common shares outstanding of 31.4 million at December 31, 2019, down 25.8 million shares since the Company’s 2007 IPO.</a:t>
            </a:r>
          </a:p>
          <a:p>
            <a:pPr algn="ctr"/>
            <a:endParaRPr lang="en-US" sz="1200" dirty="0"/>
          </a:p>
        </p:txBody>
      </p:sp>
      <p:sp>
        <p:nvSpPr>
          <p:cNvPr id="14" name="Rectangle 13">
            <a:extLst>
              <a:ext uri="{FF2B5EF4-FFF2-40B4-BE49-F238E27FC236}">
                <a16:creationId xmlns:a16="http://schemas.microsoft.com/office/drawing/2014/main" id="{49495304-3274-4A1B-8400-7D1465334E7D}"/>
              </a:ext>
            </a:extLst>
          </p:cNvPr>
          <p:cNvSpPr/>
          <p:nvPr/>
        </p:nvSpPr>
        <p:spPr>
          <a:xfrm>
            <a:off x="2428874" y="1434346"/>
            <a:ext cx="2019300" cy="3372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dirty="0">
                <a:solidFill>
                  <a:schemeClr val="tx1"/>
                </a:solidFill>
              </a:rPr>
              <a:t>Operations</a:t>
            </a:r>
          </a:p>
        </p:txBody>
      </p:sp>
      <p:sp>
        <p:nvSpPr>
          <p:cNvPr id="15" name="Rectangle 14">
            <a:extLst>
              <a:ext uri="{FF2B5EF4-FFF2-40B4-BE49-F238E27FC236}">
                <a16:creationId xmlns:a16="http://schemas.microsoft.com/office/drawing/2014/main" id="{25E35175-5F8A-404E-BACB-281BE342E241}"/>
              </a:ext>
            </a:extLst>
          </p:cNvPr>
          <p:cNvSpPr/>
          <p:nvPr/>
        </p:nvSpPr>
        <p:spPr>
          <a:xfrm>
            <a:off x="4541124" y="1780380"/>
            <a:ext cx="2019300" cy="3849689"/>
          </a:xfrm>
          <a:prstGeom prst="rect">
            <a:avLst/>
          </a:prstGeom>
          <a:solidFill>
            <a:schemeClr val="bg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171450" indent="-171450">
              <a:buFont typeface="Arial" panose="020B0604020202020204" pitchFamily="34" charset="0"/>
              <a:buChar char="•"/>
            </a:pPr>
            <a:endParaRPr lang="en-US" sz="1200" b="1" dirty="0">
              <a:solidFill>
                <a:schemeClr val="tx2"/>
              </a:solidFill>
            </a:endParaRPr>
          </a:p>
          <a:p>
            <a:pPr marL="171450" indent="-171450">
              <a:buFont typeface="Arial" panose="020B0604020202020204" pitchFamily="34" charset="0"/>
              <a:buChar char="•"/>
            </a:pPr>
            <a:r>
              <a:rPr lang="en-US" sz="1200" dirty="0">
                <a:solidFill>
                  <a:schemeClr val="tx2"/>
                </a:solidFill>
              </a:rPr>
              <a:t>With the licensing of the states of Alaska and Hawaii, the Company now operates throughout the United States with the exception of four states that are served exclusively by their state funds.</a:t>
            </a:r>
          </a:p>
          <a:p>
            <a:pPr marL="171450" indent="-171450">
              <a:buFont typeface="Arial" panose="020B0604020202020204" pitchFamily="34" charset="0"/>
              <a:buChar char="•"/>
            </a:pPr>
            <a:endParaRPr lang="en-US" sz="1200" dirty="0">
              <a:solidFill>
                <a:schemeClr val="tx2"/>
              </a:solidFill>
            </a:endParaRPr>
          </a:p>
          <a:p>
            <a:endParaRPr lang="en-US" sz="1200" dirty="0">
              <a:solidFill>
                <a:schemeClr val="tx2"/>
              </a:solidFill>
            </a:endParaRPr>
          </a:p>
          <a:p>
            <a:pPr marL="171450" indent="-171450">
              <a:buFont typeface="Arial" panose="020B0604020202020204" pitchFamily="34" charset="0"/>
              <a:buChar char="•"/>
            </a:pPr>
            <a:r>
              <a:rPr lang="en-US" sz="1200" dirty="0">
                <a:solidFill>
                  <a:schemeClr val="tx2"/>
                </a:solidFill>
              </a:rPr>
              <a:t>Through geographic U.S. expansion efforts, California business now represents less than 50% of the Company’s in-force premium and policies for the first time since the Company’s 2007 IPO.</a:t>
            </a:r>
          </a:p>
          <a:p>
            <a:pPr algn="ctr"/>
            <a:endParaRPr lang="en-US" sz="1200" dirty="0"/>
          </a:p>
        </p:txBody>
      </p:sp>
      <p:sp>
        <p:nvSpPr>
          <p:cNvPr id="16" name="Rectangle 15">
            <a:extLst>
              <a:ext uri="{FF2B5EF4-FFF2-40B4-BE49-F238E27FC236}">
                <a16:creationId xmlns:a16="http://schemas.microsoft.com/office/drawing/2014/main" id="{7F1F5B07-3498-4BF8-929D-D78DD1940C4C}"/>
              </a:ext>
            </a:extLst>
          </p:cNvPr>
          <p:cNvSpPr/>
          <p:nvPr/>
        </p:nvSpPr>
        <p:spPr>
          <a:xfrm>
            <a:off x="4552947" y="1429581"/>
            <a:ext cx="2019299" cy="3372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dirty="0">
                <a:solidFill>
                  <a:schemeClr val="tx1"/>
                </a:solidFill>
              </a:rPr>
              <a:t>Geographic</a:t>
            </a:r>
          </a:p>
        </p:txBody>
      </p:sp>
    </p:spTree>
    <p:extLst>
      <p:ext uri="{BB962C8B-B14F-4D97-AF65-F5344CB8AC3E}">
        <p14:creationId xmlns:p14="http://schemas.microsoft.com/office/powerpoint/2010/main" val="2383621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DC84C3A-1DAE-43AD-BC94-B494D42A7668}"/>
              </a:ext>
            </a:extLst>
          </p:cNvPr>
          <p:cNvSpPr>
            <a:spLocks noGrp="1"/>
          </p:cNvSpPr>
          <p:nvPr>
            <p:ph type="title"/>
          </p:nvPr>
        </p:nvSpPr>
        <p:spPr>
          <a:xfrm>
            <a:off x="623888" y="2139554"/>
            <a:ext cx="7886700" cy="2471549"/>
          </a:xfrm>
        </p:spPr>
        <p:txBody>
          <a:bodyPr/>
          <a:lstStyle/>
          <a:p>
            <a:r>
              <a:rPr lang="en-US" dirty="0"/>
              <a:t>IN-FORCE POLICIES</a:t>
            </a:r>
            <a:br>
              <a:rPr lang="en-US" dirty="0"/>
            </a:br>
            <a:r>
              <a:rPr lang="en-US" dirty="0"/>
              <a:t>AND PREMIUM</a:t>
            </a:r>
          </a:p>
        </p:txBody>
      </p:sp>
      <p:sp>
        <p:nvSpPr>
          <p:cNvPr id="4" name="Footer Placeholder 3">
            <a:extLst>
              <a:ext uri="{FF2B5EF4-FFF2-40B4-BE49-F238E27FC236}">
                <a16:creationId xmlns:a16="http://schemas.microsoft.com/office/drawing/2014/main" id="{CD24E97D-B7DC-453B-A42B-CD9B0EADCC3A}"/>
              </a:ext>
            </a:extLst>
          </p:cNvPr>
          <p:cNvSpPr>
            <a:spLocks noGrp="1"/>
          </p:cNvSpPr>
          <p:nvPr>
            <p:ph type="ftr" sz="quarter" idx="11"/>
          </p:nvPr>
        </p:nvSpPr>
        <p:spPr/>
        <p:txBody>
          <a:bodyPr/>
          <a:lstStyle/>
          <a:p>
            <a:pPr defTabSz="685800"/>
            <a:r>
              <a:rPr lang="en-US" dirty="0">
                <a:solidFill>
                  <a:prstClr val="black"/>
                </a:solidFill>
                <a:latin typeface="Calibri" panose="020F0502020204030204"/>
              </a:rPr>
              <a:t>www.employers.com</a:t>
            </a:r>
          </a:p>
        </p:txBody>
      </p:sp>
      <p:sp>
        <p:nvSpPr>
          <p:cNvPr id="5" name="Slide Number Placeholder 4">
            <a:extLst>
              <a:ext uri="{FF2B5EF4-FFF2-40B4-BE49-F238E27FC236}">
                <a16:creationId xmlns:a16="http://schemas.microsoft.com/office/drawing/2014/main" id="{27DD7E5F-7ED2-4B81-BF0B-591274FC8C99}"/>
              </a:ext>
            </a:extLst>
          </p:cNvPr>
          <p:cNvSpPr>
            <a:spLocks noGrp="1"/>
          </p:cNvSpPr>
          <p:nvPr>
            <p:ph type="sldNum" sz="quarter" idx="12"/>
          </p:nvPr>
        </p:nvSpPr>
        <p:spPr/>
        <p:txBody>
          <a:bodyPr/>
          <a:lstStyle/>
          <a:p>
            <a:pPr defTabSz="685800"/>
            <a:fld id="{88CA6250-41D8-4D11-B382-EA7A06131262}" type="slidenum">
              <a:rPr lang="en-US">
                <a:solidFill>
                  <a:prstClr val="white"/>
                </a:solidFill>
                <a:latin typeface="Calibri" panose="020F0502020204030204"/>
              </a:rPr>
              <a:pPr defTabSz="685800"/>
              <a:t>3</a:t>
            </a:fld>
            <a:endParaRPr lang="en-US" dirty="0">
              <a:solidFill>
                <a:prstClr val="white"/>
              </a:solidFill>
              <a:latin typeface="Calibri" panose="020F0502020204030204"/>
            </a:endParaRPr>
          </a:p>
        </p:txBody>
      </p:sp>
    </p:spTree>
    <p:extLst>
      <p:ext uri="{BB962C8B-B14F-4D97-AF65-F5344CB8AC3E}">
        <p14:creationId xmlns:p14="http://schemas.microsoft.com/office/powerpoint/2010/main" val="4108241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37E72-E314-4C21-B5DA-A21C6B8EDCF5}"/>
              </a:ext>
            </a:extLst>
          </p:cNvPr>
          <p:cNvSpPr>
            <a:spLocks noGrp="1"/>
          </p:cNvSpPr>
          <p:nvPr>
            <p:ph type="title"/>
          </p:nvPr>
        </p:nvSpPr>
        <p:spPr>
          <a:xfrm>
            <a:off x="219456" y="256032"/>
            <a:ext cx="8651081" cy="739775"/>
          </a:xfrm>
        </p:spPr>
        <p:txBody>
          <a:bodyPr>
            <a:noAutofit/>
          </a:bodyPr>
          <a:lstStyle/>
          <a:p>
            <a:r>
              <a:rPr lang="en-US" sz="4400" dirty="0"/>
              <a:t>In-force growth (YOY)</a:t>
            </a:r>
          </a:p>
        </p:txBody>
      </p:sp>
      <p:sp>
        <p:nvSpPr>
          <p:cNvPr id="4" name="Footer Placeholder 3">
            <a:extLst>
              <a:ext uri="{FF2B5EF4-FFF2-40B4-BE49-F238E27FC236}">
                <a16:creationId xmlns:a16="http://schemas.microsoft.com/office/drawing/2014/main" id="{918D51C2-D01B-412E-B588-A587AFCA6E18}"/>
              </a:ext>
            </a:extLst>
          </p:cNvPr>
          <p:cNvSpPr>
            <a:spLocks noGrp="1"/>
          </p:cNvSpPr>
          <p:nvPr>
            <p:ph type="ftr" sz="quarter" idx="11"/>
          </p:nvPr>
        </p:nvSpPr>
        <p:spPr/>
        <p:txBody>
          <a:bodyPr/>
          <a:lstStyle/>
          <a:p>
            <a:pPr defTabSz="685800"/>
            <a:r>
              <a:rPr lang="en-US" dirty="0">
                <a:solidFill>
                  <a:prstClr val="black"/>
                </a:solidFill>
                <a:latin typeface="Calibri" panose="020F0502020204030204"/>
              </a:rPr>
              <a:t>www.employers.com</a:t>
            </a:r>
          </a:p>
        </p:txBody>
      </p:sp>
      <p:graphicFrame>
        <p:nvGraphicFramePr>
          <p:cNvPr id="115" name="Diagram 114">
            <a:extLst>
              <a:ext uri="{FF2B5EF4-FFF2-40B4-BE49-F238E27FC236}">
                <a16:creationId xmlns:a16="http://schemas.microsoft.com/office/drawing/2014/main" id="{D162D41D-D4CB-4AD9-B600-B1BECB6BBA95}"/>
              </a:ext>
            </a:extLst>
          </p:cNvPr>
          <p:cNvGraphicFramePr/>
          <p:nvPr>
            <p:extLst>
              <p:ext uri="{D42A27DB-BD31-4B8C-83A1-F6EECF244321}">
                <p14:modId xmlns:p14="http://schemas.microsoft.com/office/powerpoint/2010/main" val="2917761324"/>
              </p:ext>
            </p:extLst>
          </p:nvPr>
        </p:nvGraphicFramePr>
        <p:xfrm>
          <a:off x="-57288" y="1189584"/>
          <a:ext cx="5859053" cy="1672908"/>
        </p:xfrm>
        <a:graphic>
          <a:graphicData uri="http://schemas.openxmlformats.org/drawingml/2006/diagram">
            <dgm:relIds xmlns:dgm="http://schemas.openxmlformats.org/drawingml/2006/diagram" xmlns:r="http://schemas.openxmlformats.org/officeDocument/2006/relationships" r:dm="rId59" r:lo="rId60" r:qs="rId61" r:cs="rId62"/>
          </a:graphicData>
        </a:graphic>
      </p:graphicFrame>
      <p:grpSp>
        <p:nvGrpSpPr>
          <p:cNvPr id="294" name="Group 293"/>
          <p:cNvGrpSpPr/>
          <p:nvPr/>
        </p:nvGrpSpPr>
        <p:grpSpPr>
          <a:xfrm>
            <a:off x="5698996" y="1035998"/>
            <a:ext cx="3376597" cy="1630031"/>
            <a:chOff x="7688754" y="873938"/>
            <a:chExt cx="3644753" cy="1811190"/>
          </a:xfrm>
        </p:grpSpPr>
        <p:graphicFrame>
          <p:nvGraphicFramePr>
            <p:cNvPr id="109" name="Diagram 108">
              <a:extLst>
                <a:ext uri="{FF2B5EF4-FFF2-40B4-BE49-F238E27FC236}">
                  <a16:creationId xmlns:a16="http://schemas.microsoft.com/office/drawing/2014/main" id="{C9B32ED2-AB33-4E31-90CC-B1F557F97CB9}"/>
                </a:ext>
              </a:extLst>
            </p:cNvPr>
            <p:cNvGraphicFramePr/>
            <p:nvPr>
              <p:extLst>
                <p:ext uri="{D42A27DB-BD31-4B8C-83A1-F6EECF244321}">
                  <p14:modId xmlns:p14="http://schemas.microsoft.com/office/powerpoint/2010/main" val="3222681528"/>
                </p:ext>
              </p:extLst>
            </p:nvPr>
          </p:nvGraphicFramePr>
          <p:xfrm>
            <a:off x="7688754" y="1675113"/>
            <a:ext cx="3592606" cy="1010015"/>
          </p:xfrm>
          <a:graphic>
            <a:graphicData uri="http://schemas.openxmlformats.org/drawingml/2006/diagram">
              <dgm:relIds xmlns:dgm="http://schemas.openxmlformats.org/drawingml/2006/diagram" xmlns:r="http://schemas.openxmlformats.org/officeDocument/2006/relationships" r:dm="rId64" r:lo="rId65" r:qs="rId66" r:cs="rId67"/>
            </a:graphicData>
          </a:graphic>
        </p:graphicFrame>
        <p:sp>
          <p:nvSpPr>
            <p:cNvPr id="113" name="TextBox 112">
              <a:extLst>
                <a:ext uri="{FF2B5EF4-FFF2-40B4-BE49-F238E27FC236}">
                  <a16:creationId xmlns:a16="http://schemas.microsoft.com/office/drawing/2014/main" id="{B66F56D8-A026-46F5-AF67-7180DD2902F1}"/>
                </a:ext>
              </a:extLst>
            </p:cNvPr>
            <p:cNvSpPr txBox="1"/>
            <p:nvPr/>
          </p:nvSpPr>
          <p:spPr>
            <a:xfrm>
              <a:off x="7747537" y="1079516"/>
              <a:ext cx="3585970" cy="584775"/>
            </a:xfrm>
            <a:prstGeom prst="rect">
              <a:avLst/>
            </a:prstGeom>
            <a:noFill/>
          </p:spPr>
          <p:txBody>
            <a:bodyPr wrap="square" rtlCol="0">
              <a:spAutoFit/>
            </a:bodyPr>
            <a:lstStyle/>
            <a:p>
              <a:pPr algn="ctr"/>
              <a:r>
                <a:rPr lang="en-US" b="1" dirty="0">
                  <a:solidFill>
                    <a:schemeClr val="accent3">
                      <a:lumMod val="50000"/>
                    </a:schemeClr>
                  </a:solidFill>
                </a:rPr>
                <a:t> 49.6% </a:t>
              </a:r>
            </a:p>
            <a:p>
              <a:pPr algn="ctr"/>
              <a:r>
                <a:rPr lang="en-US" sz="1400" b="1" dirty="0">
                  <a:solidFill>
                    <a:schemeClr val="bg1">
                      <a:lumMod val="50000"/>
                    </a:schemeClr>
                  </a:solidFill>
                </a:rPr>
                <a:t>of total premium</a:t>
              </a:r>
            </a:p>
          </p:txBody>
        </p:sp>
        <p:sp>
          <p:nvSpPr>
            <p:cNvPr id="116" name="TextBox 115">
              <a:extLst>
                <a:ext uri="{FF2B5EF4-FFF2-40B4-BE49-F238E27FC236}">
                  <a16:creationId xmlns:a16="http://schemas.microsoft.com/office/drawing/2014/main" id="{BCE6DFB8-B357-4A56-A371-AA6ED022F8FB}"/>
                </a:ext>
              </a:extLst>
            </p:cNvPr>
            <p:cNvSpPr txBox="1"/>
            <p:nvPr/>
          </p:nvSpPr>
          <p:spPr>
            <a:xfrm>
              <a:off x="8860166" y="873938"/>
              <a:ext cx="2104032" cy="338554"/>
            </a:xfrm>
            <a:prstGeom prst="rect">
              <a:avLst/>
            </a:prstGeom>
            <a:noFill/>
          </p:spPr>
          <p:txBody>
            <a:bodyPr wrap="square" rtlCol="0">
              <a:spAutoFit/>
            </a:bodyPr>
            <a:lstStyle/>
            <a:p>
              <a:r>
                <a:rPr lang="en-US" sz="1600" b="1" dirty="0">
                  <a:solidFill>
                    <a:srgbClr val="152437"/>
                  </a:solidFill>
                </a:rPr>
                <a:t>CALIFORNIA</a:t>
              </a:r>
            </a:p>
          </p:txBody>
        </p:sp>
      </p:grpSp>
      <p:grpSp>
        <p:nvGrpSpPr>
          <p:cNvPr id="293" name="Group 292"/>
          <p:cNvGrpSpPr/>
          <p:nvPr/>
        </p:nvGrpSpPr>
        <p:grpSpPr>
          <a:xfrm>
            <a:off x="5617766" y="4324830"/>
            <a:ext cx="3422921" cy="1577455"/>
            <a:chOff x="7478120" y="4284279"/>
            <a:chExt cx="4217638" cy="1596433"/>
          </a:xfrm>
        </p:grpSpPr>
        <p:sp>
          <p:nvSpPr>
            <p:cNvPr id="111" name="Freeform: Shape 95">
              <a:extLst>
                <a:ext uri="{FF2B5EF4-FFF2-40B4-BE49-F238E27FC236}">
                  <a16:creationId xmlns:a16="http://schemas.microsoft.com/office/drawing/2014/main" id="{F5A9E73E-0294-4452-87B6-E23903F5A5A0}"/>
                </a:ext>
              </a:extLst>
            </p:cNvPr>
            <p:cNvSpPr/>
            <p:nvPr/>
          </p:nvSpPr>
          <p:spPr>
            <a:xfrm>
              <a:off x="8605739" y="4284279"/>
              <a:ext cx="2172601" cy="317020"/>
            </a:xfrm>
            <a:custGeom>
              <a:avLst/>
              <a:gdLst>
                <a:gd name="connsiteX0" fmla="*/ 0 w 2022715"/>
                <a:gd name="connsiteY0" fmla="*/ 0 h 830005"/>
                <a:gd name="connsiteX1" fmla="*/ 2022715 w 2022715"/>
                <a:gd name="connsiteY1" fmla="*/ 0 h 830005"/>
                <a:gd name="connsiteX2" fmla="*/ 2022715 w 2022715"/>
                <a:gd name="connsiteY2" fmla="*/ 830005 h 830005"/>
                <a:gd name="connsiteX3" fmla="*/ 0 w 2022715"/>
                <a:gd name="connsiteY3" fmla="*/ 830005 h 830005"/>
                <a:gd name="connsiteX4" fmla="*/ 0 w 2022715"/>
                <a:gd name="connsiteY4" fmla="*/ 0 h 8300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2715" h="830005">
                  <a:moveTo>
                    <a:pt x="0" y="0"/>
                  </a:moveTo>
                  <a:lnTo>
                    <a:pt x="2022715" y="0"/>
                  </a:lnTo>
                  <a:lnTo>
                    <a:pt x="2022715" y="830005"/>
                  </a:lnTo>
                  <a:lnTo>
                    <a:pt x="0" y="83000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8232" tIns="78232" rIns="78232" bIns="78232" numCol="1" spcCol="1270" anchor="ctr" anchorCtr="0">
              <a:noAutofit/>
            </a:bodyPr>
            <a:lstStyle/>
            <a:p>
              <a:pPr marL="0" lvl="0" indent="0" algn="ctr" defTabSz="488950" rtl="0">
                <a:lnSpc>
                  <a:spcPct val="90000"/>
                </a:lnSpc>
                <a:spcBef>
                  <a:spcPct val="0"/>
                </a:spcBef>
                <a:spcAft>
                  <a:spcPct val="35000"/>
                </a:spcAft>
                <a:buNone/>
              </a:pPr>
              <a:r>
                <a:rPr lang="en-US" sz="1600" b="1" kern="1200" dirty="0">
                  <a:solidFill>
                    <a:srgbClr val="254061"/>
                  </a:solidFill>
                </a:rPr>
                <a:t>ALL OTHER STATES</a:t>
              </a:r>
            </a:p>
          </p:txBody>
        </p:sp>
        <p:graphicFrame>
          <p:nvGraphicFramePr>
            <p:cNvPr id="114" name="Diagram 113">
              <a:extLst>
                <a:ext uri="{FF2B5EF4-FFF2-40B4-BE49-F238E27FC236}">
                  <a16:creationId xmlns:a16="http://schemas.microsoft.com/office/drawing/2014/main" id="{7233B4CE-37BC-4A2F-B85D-6CA32D71A06F}"/>
                </a:ext>
              </a:extLst>
            </p:cNvPr>
            <p:cNvGraphicFramePr/>
            <p:nvPr>
              <p:extLst>
                <p:ext uri="{D42A27DB-BD31-4B8C-83A1-F6EECF244321}">
                  <p14:modId xmlns:p14="http://schemas.microsoft.com/office/powerpoint/2010/main" val="3787361789"/>
                </p:ext>
              </p:extLst>
            </p:nvPr>
          </p:nvGraphicFramePr>
          <p:xfrm>
            <a:off x="7478120" y="5058029"/>
            <a:ext cx="4217638" cy="822683"/>
          </p:xfrm>
          <a:graphic>
            <a:graphicData uri="http://schemas.openxmlformats.org/drawingml/2006/diagram">
              <dgm:relIds xmlns:dgm="http://schemas.openxmlformats.org/drawingml/2006/diagram" xmlns:r="http://schemas.openxmlformats.org/officeDocument/2006/relationships" r:dm="rId69" r:lo="rId70" r:qs="rId71" r:cs="rId72"/>
            </a:graphicData>
          </a:graphic>
        </p:graphicFrame>
        <p:sp>
          <p:nvSpPr>
            <p:cNvPr id="117" name="TextBox 116">
              <a:extLst>
                <a:ext uri="{FF2B5EF4-FFF2-40B4-BE49-F238E27FC236}">
                  <a16:creationId xmlns:a16="http://schemas.microsoft.com/office/drawing/2014/main" id="{8B824DBC-1F5A-48D7-9C66-C674663437A8}"/>
                </a:ext>
              </a:extLst>
            </p:cNvPr>
            <p:cNvSpPr txBox="1"/>
            <p:nvPr/>
          </p:nvSpPr>
          <p:spPr>
            <a:xfrm>
              <a:off x="8605739" y="4740721"/>
              <a:ext cx="2172601" cy="307777"/>
            </a:xfrm>
            <a:prstGeom prst="rect">
              <a:avLst/>
            </a:prstGeom>
            <a:noFill/>
          </p:spPr>
          <p:txBody>
            <a:bodyPr wrap="square" rtlCol="0">
              <a:spAutoFit/>
            </a:bodyPr>
            <a:lstStyle/>
            <a:p>
              <a:pPr algn="ctr"/>
              <a:r>
                <a:rPr lang="en-US" sz="1400" b="1" dirty="0">
                  <a:solidFill>
                    <a:schemeClr val="bg1">
                      <a:lumMod val="50000"/>
                    </a:schemeClr>
                  </a:solidFill>
                </a:rPr>
                <a:t>of total premium</a:t>
              </a:r>
            </a:p>
          </p:txBody>
        </p:sp>
        <p:sp>
          <p:nvSpPr>
            <p:cNvPr id="118" name="Rectangle 117">
              <a:extLst>
                <a:ext uri="{FF2B5EF4-FFF2-40B4-BE49-F238E27FC236}">
                  <a16:creationId xmlns:a16="http://schemas.microsoft.com/office/drawing/2014/main" id="{027D3D4F-462C-415A-823D-B0B8D9FA16E0}"/>
                </a:ext>
              </a:extLst>
            </p:cNvPr>
            <p:cNvSpPr/>
            <p:nvPr/>
          </p:nvSpPr>
          <p:spPr>
            <a:xfrm>
              <a:off x="9156633" y="4466147"/>
              <a:ext cx="977215" cy="435736"/>
            </a:xfrm>
            <a:prstGeom prst="rect">
              <a:avLst/>
            </a:prstGeom>
          </p:spPr>
          <p:txBody>
            <a:bodyPr wrap="square">
              <a:spAutoFit/>
            </a:bodyPr>
            <a:lstStyle/>
            <a:p>
              <a:pPr algn="ctr"/>
              <a:r>
                <a:rPr lang="en-US" b="1" dirty="0">
                  <a:solidFill>
                    <a:schemeClr val="accent3">
                      <a:lumMod val="50000"/>
                    </a:schemeClr>
                  </a:solidFill>
                </a:rPr>
                <a:t>50.4%</a:t>
              </a:r>
            </a:p>
          </p:txBody>
        </p:sp>
      </p:grpSp>
      <p:grpSp>
        <p:nvGrpSpPr>
          <p:cNvPr id="94" name="Group 93"/>
          <p:cNvGrpSpPr/>
          <p:nvPr/>
        </p:nvGrpSpPr>
        <p:grpSpPr>
          <a:xfrm>
            <a:off x="153354" y="3062037"/>
            <a:ext cx="5324214" cy="3116751"/>
            <a:chOff x="492253" y="2914587"/>
            <a:chExt cx="5859053" cy="3429305"/>
          </a:xfrm>
        </p:grpSpPr>
        <p:grpSp>
          <p:nvGrpSpPr>
            <p:cNvPr id="199" name="Group 198">
              <a:extLst>
                <a:ext uri="{FF2B5EF4-FFF2-40B4-BE49-F238E27FC236}">
                  <a16:creationId xmlns:a16="http://schemas.microsoft.com/office/drawing/2014/main" id="{E316B53B-C6EA-4AE9-B8B1-3FFE917BCBDA}"/>
                </a:ext>
              </a:extLst>
            </p:cNvPr>
            <p:cNvGrpSpPr/>
            <p:nvPr/>
          </p:nvGrpSpPr>
          <p:grpSpPr>
            <a:xfrm>
              <a:off x="492253" y="2914587"/>
              <a:ext cx="5859053" cy="3429305"/>
              <a:chOff x="4207874" y="2852483"/>
              <a:chExt cx="6606670" cy="3712906"/>
            </a:xfrm>
          </p:grpSpPr>
          <p:grpSp>
            <p:nvGrpSpPr>
              <p:cNvPr id="200" name="Group 199">
                <a:extLst>
                  <a:ext uri="{FF2B5EF4-FFF2-40B4-BE49-F238E27FC236}">
                    <a16:creationId xmlns:a16="http://schemas.microsoft.com/office/drawing/2014/main" id="{37B80F9A-F818-45D5-B9FB-AC1DB15E5860}"/>
                  </a:ext>
                </a:extLst>
              </p:cNvPr>
              <p:cNvGrpSpPr/>
              <p:nvPr/>
            </p:nvGrpSpPr>
            <p:grpSpPr>
              <a:xfrm>
                <a:off x="4207874" y="2852483"/>
                <a:ext cx="6606670" cy="3712906"/>
                <a:chOff x="4207874" y="2852483"/>
                <a:chExt cx="6606670" cy="3712906"/>
              </a:xfrm>
            </p:grpSpPr>
            <p:grpSp>
              <p:nvGrpSpPr>
                <p:cNvPr id="205" name="Group 204">
                  <a:extLst>
                    <a:ext uri="{FF2B5EF4-FFF2-40B4-BE49-F238E27FC236}">
                      <a16:creationId xmlns:a16="http://schemas.microsoft.com/office/drawing/2014/main" id="{4F069A54-5222-4098-8571-80708383B333}"/>
                    </a:ext>
                  </a:extLst>
                </p:cNvPr>
                <p:cNvGrpSpPr/>
                <p:nvPr/>
              </p:nvGrpSpPr>
              <p:grpSpPr>
                <a:xfrm>
                  <a:off x="5769497" y="3374625"/>
                  <a:ext cx="5045047" cy="3190764"/>
                  <a:chOff x="1427163" y="1143000"/>
                  <a:chExt cx="5964237" cy="3810000"/>
                </a:xfrm>
              </p:grpSpPr>
              <p:sp>
                <p:nvSpPr>
                  <p:cNvPr id="222" name="95261.875258122.571.8755">
                    <a:extLst>
                      <a:ext uri="{FF2B5EF4-FFF2-40B4-BE49-F238E27FC236}">
                        <a16:creationId xmlns:a16="http://schemas.microsoft.com/office/drawing/2014/main" id="{229A51A1-D8C9-46D0-ACFC-8BF1F808CF24}"/>
                      </a:ext>
                    </a:extLst>
                  </p:cNvPr>
                  <p:cNvSpPr>
                    <a:spLocks noChangeAspect="1"/>
                  </p:cNvSpPr>
                  <p:nvPr>
                    <p:custDataLst>
                      <p:tags r:id="rId1"/>
                    </p:custDataLst>
                  </p:nvPr>
                </p:nvSpPr>
                <p:spPr bwMode="gray">
                  <a:xfrm>
                    <a:off x="1427163" y="2091267"/>
                    <a:ext cx="913654" cy="1612429"/>
                  </a:xfrm>
                  <a:custGeom>
                    <a:avLst/>
                    <a:gdLst>
                      <a:gd name="T0" fmla="*/ 2147483647 w 1297"/>
                      <a:gd name="T1" fmla="*/ 2147483647 h 2215"/>
                      <a:gd name="T2" fmla="*/ 2147483647 w 1297"/>
                      <a:gd name="T3" fmla="*/ 2147483647 h 2215"/>
                      <a:gd name="T4" fmla="*/ 2147483647 w 1297"/>
                      <a:gd name="T5" fmla="*/ 2147483647 h 2215"/>
                      <a:gd name="T6" fmla="*/ 2147483647 w 1297"/>
                      <a:gd name="T7" fmla="*/ 2147483647 h 2215"/>
                      <a:gd name="T8" fmla="*/ 2147483647 w 1297"/>
                      <a:gd name="T9" fmla="*/ 2147483647 h 2215"/>
                      <a:gd name="T10" fmla="*/ 2147483647 w 1297"/>
                      <a:gd name="T11" fmla="*/ 2147483647 h 2215"/>
                      <a:gd name="T12" fmla="*/ 2147483647 w 1297"/>
                      <a:gd name="T13" fmla="*/ 2147483647 h 2215"/>
                      <a:gd name="T14" fmla="*/ 2147483647 w 1297"/>
                      <a:gd name="T15" fmla="*/ 2147483647 h 2215"/>
                      <a:gd name="T16" fmla="*/ 2147483647 w 1297"/>
                      <a:gd name="T17" fmla="*/ 2147483647 h 2215"/>
                      <a:gd name="T18" fmla="*/ 2147483647 w 1297"/>
                      <a:gd name="T19" fmla="*/ 2147483647 h 2215"/>
                      <a:gd name="T20" fmla="*/ 2147483647 w 1297"/>
                      <a:gd name="T21" fmla="*/ 2147483647 h 2215"/>
                      <a:gd name="T22" fmla="*/ 2147483647 w 1297"/>
                      <a:gd name="T23" fmla="*/ 2147483647 h 2215"/>
                      <a:gd name="T24" fmla="*/ 2147483647 w 1297"/>
                      <a:gd name="T25" fmla="*/ 2147483647 h 2215"/>
                      <a:gd name="T26" fmla="*/ 2147483647 w 1297"/>
                      <a:gd name="T27" fmla="*/ 2147483647 h 2215"/>
                      <a:gd name="T28" fmla="*/ 2147483647 w 1297"/>
                      <a:gd name="T29" fmla="*/ 2147483647 h 2215"/>
                      <a:gd name="T30" fmla="*/ 2147483647 w 1297"/>
                      <a:gd name="T31" fmla="*/ 2147483647 h 2215"/>
                      <a:gd name="T32" fmla="*/ 2147483647 w 1297"/>
                      <a:gd name="T33" fmla="*/ 2147483647 h 2215"/>
                      <a:gd name="T34" fmla="*/ 2147483647 w 1297"/>
                      <a:gd name="T35" fmla="*/ 2147483647 h 2215"/>
                      <a:gd name="T36" fmla="*/ 2147483647 w 1297"/>
                      <a:gd name="T37" fmla="*/ 2147483647 h 2215"/>
                      <a:gd name="T38" fmla="*/ 2147483647 w 1297"/>
                      <a:gd name="T39" fmla="*/ 2147483647 h 2215"/>
                      <a:gd name="T40" fmla="*/ 2147483647 w 1297"/>
                      <a:gd name="T41" fmla="*/ 2147483647 h 2215"/>
                      <a:gd name="T42" fmla="*/ 2147483647 w 1297"/>
                      <a:gd name="T43" fmla="*/ 2147483647 h 2215"/>
                      <a:gd name="T44" fmla="*/ 2147483647 w 1297"/>
                      <a:gd name="T45" fmla="*/ 2147483647 h 2215"/>
                      <a:gd name="T46" fmla="*/ 2147483647 w 1297"/>
                      <a:gd name="T47" fmla="*/ 2147483647 h 2215"/>
                      <a:gd name="T48" fmla="*/ 2147483647 w 1297"/>
                      <a:gd name="T49" fmla="*/ 2147483647 h 2215"/>
                      <a:gd name="T50" fmla="*/ 2147483647 w 1297"/>
                      <a:gd name="T51" fmla="*/ 2147483647 h 2215"/>
                      <a:gd name="T52" fmla="*/ 2147483647 w 1297"/>
                      <a:gd name="T53" fmla="*/ 2147483647 h 2215"/>
                      <a:gd name="T54" fmla="*/ 2147483647 w 1297"/>
                      <a:gd name="T55" fmla="*/ 2147483647 h 2215"/>
                      <a:gd name="T56" fmla="*/ 2147483647 w 1297"/>
                      <a:gd name="T57" fmla="*/ 2147483647 h 2215"/>
                      <a:gd name="T58" fmla="*/ 2147483647 w 1297"/>
                      <a:gd name="T59" fmla="*/ 2147483647 h 2215"/>
                      <a:gd name="T60" fmla="*/ 2147483647 w 1297"/>
                      <a:gd name="T61" fmla="*/ 2147483647 h 2215"/>
                      <a:gd name="T62" fmla="*/ 2147483647 w 1297"/>
                      <a:gd name="T63" fmla="*/ 2147483647 h 2215"/>
                      <a:gd name="T64" fmla="*/ 2147483647 w 1297"/>
                      <a:gd name="T65" fmla="*/ 2147483647 h 2215"/>
                      <a:gd name="T66" fmla="*/ 2147483647 w 1297"/>
                      <a:gd name="T67" fmla="*/ 2147483647 h 2215"/>
                      <a:gd name="T68" fmla="*/ 2147483647 w 1297"/>
                      <a:gd name="T69" fmla="*/ 2147483647 h 2215"/>
                      <a:gd name="T70" fmla="*/ 2147483647 w 1297"/>
                      <a:gd name="T71" fmla="*/ 2147483647 h 2215"/>
                      <a:gd name="T72" fmla="*/ 2147483647 w 1297"/>
                      <a:gd name="T73" fmla="*/ 2147483647 h 2215"/>
                      <a:gd name="T74" fmla="*/ 2147483647 w 1297"/>
                      <a:gd name="T75" fmla="*/ 2147483647 h 2215"/>
                      <a:gd name="T76" fmla="*/ 2147483647 w 1297"/>
                      <a:gd name="T77" fmla="*/ 2147483647 h 2215"/>
                      <a:gd name="T78" fmla="*/ 2147483647 w 1297"/>
                      <a:gd name="T79" fmla="*/ 2147483647 h 2215"/>
                      <a:gd name="T80" fmla="*/ 2147483647 w 1297"/>
                      <a:gd name="T81" fmla="*/ 2147483647 h 2215"/>
                      <a:gd name="T82" fmla="*/ 2147483647 w 1297"/>
                      <a:gd name="T83" fmla="*/ 2147483647 h 2215"/>
                      <a:gd name="T84" fmla="*/ 2147483647 w 1297"/>
                      <a:gd name="T85" fmla="*/ 2147483647 h 2215"/>
                      <a:gd name="T86" fmla="*/ 2147483647 w 1297"/>
                      <a:gd name="T87" fmla="*/ 2147483647 h 2215"/>
                      <a:gd name="T88" fmla="*/ 2147483647 w 1297"/>
                      <a:gd name="T89" fmla="*/ 2147483647 h 2215"/>
                      <a:gd name="T90" fmla="*/ 2147483647 w 1297"/>
                      <a:gd name="T91" fmla="*/ 2147483647 h 2215"/>
                      <a:gd name="T92" fmla="*/ 2147483647 w 1297"/>
                      <a:gd name="T93" fmla="*/ 2147483647 h 221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97"/>
                      <a:gd name="T142" fmla="*/ 0 h 2215"/>
                      <a:gd name="T143" fmla="*/ 1297 w 1297"/>
                      <a:gd name="T144" fmla="*/ 2215 h 221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97" h="2215">
                        <a:moveTo>
                          <a:pt x="1131" y="2208"/>
                        </a:moveTo>
                        <a:lnTo>
                          <a:pt x="735" y="2171"/>
                        </a:lnTo>
                        <a:lnTo>
                          <a:pt x="733" y="2164"/>
                        </a:lnTo>
                        <a:lnTo>
                          <a:pt x="727" y="2144"/>
                        </a:lnTo>
                        <a:lnTo>
                          <a:pt x="733" y="2134"/>
                        </a:lnTo>
                        <a:lnTo>
                          <a:pt x="735" y="2131"/>
                        </a:lnTo>
                        <a:lnTo>
                          <a:pt x="731" y="2126"/>
                        </a:lnTo>
                        <a:lnTo>
                          <a:pt x="727" y="2126"/>
                        </a:lnTo>
                        <a:lnTo>
                          <a:pt x="721" y="2107"/>
                        </a:lnTo>
                        <a:lnTo>
                          <a:pt x="722" y="2102"/>
                        </a:lnTo>
                        <a:lnTo>
                          <a:pt x="721" y="2036"/>
                        </a:lnTo>
                        <a:lnTo>
                          <a:pt x="687" y="1964"/>
                        </a:lnTo>
                        <a:lnTo>
                          <a:pt x="667" y="1944"/>
                        </a:lnTo>
                        <a:lnTo>
                          <a:pt x="651" y="1914"/>
                        </a:lnTo>
                        <a:lnTo>
                          <a:pt x="611" y="1879"/>
                        </a:lnTo>
                        <a:lnTo>
                          <a:pt x="586" y="1881"/>
                        </a:lnTo>
                        <a:lnTo>
                          <a:pt x="574" y="1866"/>
                        </a:lnTo>
                        <a:lnTo>
                          <a:pt x="582" y="1847"/>
                        </a:lnTo>
                        <a:lnTo>
                          <a:pt x="575" y="1834"/>
                        </a:lnTo>
                        <a:lnTo>
                          <a:pt x="577" y="1823"/>
                        </a:lnTo>
                        <a:lnTo>
                          <a:pt x="562" y="1807"/>
                        </a:lnTo>
                        <a:lnTo>
                          <a:pt x="523" y="1802"/>
                        </a:lnTo>
                        <a:lnTo>
                          <a:pt x="498" y="1793"/>
                        </a:lnTo>
                        <a:lnTo>
                          <a:pt x="470" y="1766"/>
                        </a:lnTo>
                        <a:lnTo>
                          <a:pt x="451" y="1722"/>
                        </a:lnTo>
                        <a:lnTo>
                          <a:pt x="426" y="1703"/>
                        </a:lnTo>
                        <a:lnTo>
                          <a:pt x="401" y="1697"/>
                        </a:lnTo>
                        <a:lnTo>
                          <a:pt x="326" y="1662"/>
                        </a:lnTo>
                        <a:lnTo>
                          <a:pt x="304" y="1662"/>
                        </a:lnTo>
                        <a:lnTo>
                          <a:pt x="273" y="1642"/>
                        </a:lnTo>
                        <a:lnTo>
                          <a:pt x="253" y="1625"/>
                        </a:lnTo>
                        <a:lnTo>
                          <a:pt x="253" y="1607"/>
                        </a:lnTo>
                        <a:lnTo>
                          <a:pt x="265" y="1594"/>
                        </a:lnTo>
                        <a:lnTo>
                          <a:pt x="272" y="1558"/>
                        </a:lnTo>
                        <a:lnTo>
                          <a:pt x="276" y="1537"/>
                        </a:lnTo>
                        <a:lnTo>
                          <a:pt x="281" y="1526"/>
                        </a:lnTo>
                        <a:lnTo>
                          <a:pt x="274" y="1501"/>
                        </a:lnTo>
                        <a:lnTo>
                          <a:pt x="256" y="1492"/>
                        </a:lnTo>
                        <a:lnTo>
                          <a:pt x="253" y="1469"/>
                        </a:lnTo>
                        <a:lnTo>
                          <a:pt x="258" y="1462"/>
                        </a:lnTo>
                        <a:lnTo>
                          <a:pt x="264" y="1462"/>
                        </a:lnTo>
                        <a:lnTo>
                          <a:pt x="265" y="1442"/>
                        </a:lnTo>
                        <a:lnTo>
                          <a:pt x="245" y="1426"/>
                        </a:lnTo>
                        <a:lnTo>
                          <a:pt x="196" y="1338"/>
                        </a:lnTo>
                        <a:lnTo>
                          <a:pt x="193" y="1314"/>
                        </a:lnTo>
                        <a:lnTo>
                          <a:pt x="184" y="1294"/>
                        </a:lnTo>
                        <a:lnTo>
                          <a:pt x="180" y="1276"/>
                        </a:lnTo>
                        <a:lnTo>
                          <a:pt x="144" y="1224"/>
                        </a:lnTo>
                        <a:lnTo>
                          <a:pt x="148" y="1173"/>
                        </a:lnTo>
                        <a:lnTo>
                          <a:pt x="158" y="1164"/>
                        </a:lnTo>
                        <a:lnTo>
                          <a:pt x="166" y="1160"/>
                        </a:lnTo>
                        <a:lnTo>
                          <a:pt x="185" y="1141"/>
                        </a:lnTo>
                        <a:lnTo>
                          <a:pt x="188" y="1108"/>
                        </a:lnTo>
                        <a:lnTo>
                          <a:pt x="177" y="1095"/>
                        </a:lnTo>
                        <a:lnTo>
                          <a:pt x="152" y="1084"/>
                        </a:lnTo>
                        <a:lnTo>
                          <a:pt x="125" y="1061"/>
                        </a:lnTo>
                        <a:lnTo>
                          <a:pt x="116" y="1037"/>
                        </a:lnTo>
                        <a:lnTo>
                          <a:pt x="117" y="968"/>
                        </a:lnTo>
                        <a:lnTo>
                          <a:pt x="122" y="959"/>
                        </a:lnTo>
                        <a:lnTo>
                          <a:pt x="118" y="941"/>
                        </a:lnTo>
                        <a:lnTo>
                          <a:pt x="128" y="937"/>
                        </a:lnTo>
                        <a:lnTo>
                          <a:pt x="132" y="905"/>
                        </a:lnTo>
                        <a:lnTo>
                          <a:pt x="138" y="903"/>
                        </a:lnTo>
                        <a:lnTo>
                          <a:pt x="144" y="916"/>
                        </a:lnTo>
                        <a:lnTo>
                          <a:pt x="144" y="941"/>
                        </a:lnTo>
                        <a:lnTo>
                          <a:pt x="148" y="949"/>
                        </a:lnTo>
                        <a:lnTo>
                          <a:pt x="172" y="967"/>
                        </a:lnTo>
                        <a:lnTo>
                          <a:pt x="177" y="960"/>
                        </a:lnTo>
                        <a:lnTo>
                          <a:pt x="178" y="941"/>
                        </a:lnTo>
                        <a:lnTo>
                          <a:pt x="166" y="904"/>
                        </a:lnTo>
                        <a:lnTo>
                          <a:pt x="164" y="882"/>
                        </a:lnTo>
                        <a:lnTo>
                          <a:pt x="166" y="852"/>
                        </a:lnTo>
                        <a:lnTo>
                          <a:pt x="162" y="851"/>
                        </a:lnTo>
                        <a:lnTo>
                          <a:pt x="144" y="870"/>
                        </a:lnTo>
                        <a:lnTo>
                          <a:pt x="144" y="880"/>
                        </a:lnTo>
                        <a:lnTo>
                          <a:pt x="138" y="890"/>
                        </a:lnTo>
                        <a:lnTo>
                          <a:pt x="116" y="882"/>
                        </a:lnTo>
                        <a:lnTo>
                          <a:pt x="92" y="848"/>
                        </a:lnTo>
                        <a:lnTo>
                          <a:pt x="69" y="839"/>
                        </a:lnTo>
                        <a:lnTo>
                          <a:pt x="81" y="816"/>
                        </a:lnTo>
                        <a:lnTo>
                          <a:pt x="81" y="743"/>
                        </a:lnTo>
                        <a:lnTo>
                          <a:pt x="49" y="707"/>
                        </a:lnTo>
                        <a:lnTo>
                          <a:pt x="36" y="680"/>
                        </a:lnTo>
                        <a:lnTo>
                          <a:pt x="12" y="618"/>
                        </a:lnTo>
                        <a:lnTo>
                          <a:pt x="25" y="596"/>
                        </a:lnTo>
                        <a:lnTo>
                          <a:pt x="20" y="578"/>
                        </a:lnTo>
                        <a:lnTo>
                          <a:pt x="16" y="562"/>
                        </a:lnTo>
                        <a:lnTo>
                          <a:pt x="29" y="517"/>
                        </a:lnTo>
                        <a:lnTo>
                          <a:pt x="44" y="494"/>
                        </a:lnTo>
                        <a:lnTo>
                          <a:pt x="49" y="483"/>
                        </a:lnTo>
                        <a:lnTo>
                          <a:pt x="44" y="439"/>
                        </a:lnTo>
                        <a:lnTo>
                          <a:pt x="25" y="397"/>
                        </a:lnTo>
                        <a:lnTo>
                          <a:pt x="24" y="386"/>
                        </a:lnTo>
                        <a:lnTo>
                          <a:pt x="18" y="375"/>
                        </a:lnTo>
                        <a:lnTo>
                          <a:pt x="9" y="365"/>
                        </a:lnTo>
                        <a:lnTo>
                          <a:pt x="2" y="346"/>
                        </a:lnTo>
                        <a:lnTo>
                          <a:pt x="0" y="321"/>
                        </a:lnTo>
                        <a:lnTo>
                          <a:pt x="4" y="311"/>
                        </a:lnTo>
                        <a:lnTo>
                          <a:pt x="2" y="291"/>
                        </a:lnTo>
                        <a:lnTo>
                          <a:pt x="24" y="258"/>
                        </a:lnTo>
                        <a:lnTo>
                          <a:pt x="81" y="194"/>
                        </a:lnTo>
                        <a:lnTo>
                          <a:pt x="81" y="181"/>
                        </a:lnTo>
                        <a:lnTo>
                          <a:pt x="85" y="156"/>
                        </a:lnTo>
                        <a:lnTo>
                          <a:pt x="98" y="145"/>
                        </a:lnTo>
                        <a:lnTo>
                          <a:pt x="113" y="120"/>
                        </a:lnTo>
                        <a:lnTo>
                          <a:pt x="117" y="65"/>
                        </a:lnTo>
                        <a:lnTo>
                          <a:pt x="106" y="38"/>
                        </a:lnTo>
                        <a:lnTo>
                          <a:pt x="117" y="12"/>
                        </a:lnTo>
                        <a:lnTo>
                          <a:pt x="125" y="0"/>
                        </a:lnTo>
                        <a:lnTo>
                          <a:pt x="734" y="166"/>
                        </a:lnTo>
                        <a:lnTo>
                          <a:pt x="581" y="771"/>
                        </a:lnTo>
                        <a:lnTo>
                          <a:pt x="1251" y="1757"/>
                        </a:lnTo>
                        <a:lnTo>
                          <a:pt x="1249" y="1786"/>
                        </a:lnTo>
                        <a:lnTo>
                          <a:pt x="1251" y="1797"/>
                        </a:lnTo>
                        <a:lnTo>
                          <a:pt x="1249" y="1806"/>
                        </a:lnTo>
                        <a:lnTo>
                          <a:pt x="1261" y="1831"/>
                        </a:lnTo>
                        <a:lnTo>
                          <a:pt x="1261" y="1850"/>
                        </a:lnTo>
                        <a:lnTo>
                          <a:pt x="1268" y="1865"/>
                        </a:lnTo>
                        <a:lnTo>
                          <a:pt x="1275" y="1889"/>
                        </a:lnTo>
                        <a:lnTo>
                          <a:pt x="1284" y="1894"/>
                        </a:lnTo>
                        <a:lnTo>
                          <a:pt x="1293" y="1909"/>
                        </a:lnTo>
                        <a:lnTo>
                          <a:pt x="1297" y="1927"/>
                        </a:lnTo>
                        <a:lnTo>
                          <a:pt x="1293" y="1934"/>
                        </a:lnTo>
                        <a:lnTo>
                          <a:pt x="1287" y="1929"/>
                        </a:lnTo>
                        <a:lnTo>
                          <a:pt x="1267" y="1946"/>
                        </a:lnTo>
                        <a:lnTo>
                          <a:pt x="1243" y="1954"/>
                        </a:lnTo>
                        <a:lnTo>
                          <a:pt x="1225" y="1978"/>
                        </a:lnTo>
                        <a:lnTo>
                          <a:pt x="1212" y="2034"/>
                        </a:lnTo>
                        <a:lnTo>
                          <a:pt x="1180" y="2075"/>
                        </a:lnTo>
                        <a:lnTo>
                          <a:pt x="1163" y="2075"/>
                        </a:lnTo>
                        <a:lnTo>
                          <a:pt x="1160" y="2087"/>
                        </a:lnTo>
                        <a:lnTo>
                          <a:pt x="1165" y="2102"/>
                        </a:lnTo>
                        <a:lnTo>
                          <a:pt x="1164" y="2112"/>
                        </a:lnTo>
                        <a:lnTo>
                          <a:pt x="1156" y="2138"/>
                        </a:lnTo>
                        <a:lnTo>
                          <a:pt x="1163" y="2151"/>
                        </a:lnTo>
                        <a:lnTo>
                          <a:pt x="1184" y="2171"/>
                        </a:lnTo>
                        <a:lnTo>
                          <a:pt x="1188" y="2178"/>
                        </a:lnTo>
                        <a:lnTo>
                          <a:pt x="1181" y="2188"/>
                        </a:lnTo>
                        <a:lnTo>
                          <a:pt x="1179" y="2200"/>
                        </a:lnTo>
                        <a:lnTo>
                          <a:pt x="1164" y="2215"/>
                        </a:lnTo>
                        <a:lnTo>
                          <a:pt x="1156" y="2214"/>
                        </a:lnTo>
                        <a:lnTo>
                          <a:pt x="1131" y="2208"/>
                        </a:lnTo>
                        <a:close/>
                      </a:path>
                    </a:pathLst>
                  </a:custGeom>
                  <a:solidFill>
                    <a:srgbClr val="25254B"/>
                  </a:solidFill>
                  <a:ln w="3175">
                    <a:solidFill>
                      <a:srgbClr val="808080"/>
                    </a:solidFill>
                    <a:round/>
                    <a:headEnd/>
                    <a:tailEnd/>
                  </a:ln>
                </p:spPr>
                <p:txBody>
                  <a:bodyPr/>
                  <a:lstStyle/>
                  <a:p>
                    <a:endParaRPr lang="en-US" dirty="0">
                      <a:solidFill>
                        <a:schemeClr val="accent3">
                          <a:lumMod val="50000"/>
                        </a:schemeClr>
                      </a:solidFill>
                    </a:endParaRPr>
                  </a:p>
                </p:txBody>
              </p:sp>
              <p:sp>
                <p:nvSpPr>
                  <p:cNvPr id="223" name="88201.375345.12558.12591.755">
                    <a:extLst>
                      <a:ext uri="{FF2B5EF4-FFF2-40B4-BE49-F238E27FC236}">
                        <a16:creationId xmlns:a16="http://schemas.microsoft.com/office/drawing/2014/main" id="{3EF74635-89E8-482B-ABCA-EC67B05F68EC}"/>
                      </a:ext>
                    </a:extLst>
                  </p:cNvPr>
                  <p:cNvSpPr>
                    <a:spLocks noChangeAspect="1"/>
                  </p:cNvSpPr>
                  <p:nvPr>
                    <p:custDataLst>
                      <p:tags r:id="rId2"/>
                    </p:custDataLst>
                  </p:nvPr>
                </p:nvSpPr>
                <p:spPr bwMode="gray">
                  <a:xfrm>
                    <a:off x="2535561" y="1304807"/>
                    <a:ext cx="1168459" cy="763882"/>
                  </a:xfrm>
                  <a:custGeom>
                    <a:avLst/>
                    <a:gdLst>
                      <a:gd name="T0" fmla="*/ 2147483647 w 1661"/>
                      <a:gd name="T1" fmla="*/ 2147483647 h 1051"/>
                      <a:gd name="T2" fmla="*/ 2147483647 w 1661"/>
                      <a:gd name="T3" fmla="*/ 2147483647 h 1051"/>
                      <a:gd name="T4" fmla="*/ 2147483647 w 1661"/>
                      <a:gd name="T5" fmla="*/ 2147483647 h 1051"/>
                      <a:gd name="T6" fmla="*/ 2147483647 w 1661"/>
                      <a:gd name="T7" fmla="*/ 2147483647 h 1051"/>
                      <a:gd name="T8" fmla="*/ 2147483647 w 1661"/>
                      <a:gd name="T9" fmla="*/ 2147483647 h 1051"/>
                      <a:gd name="T10" fmla="*/ 2147483647 w 1661"/>
                      <a:gd name="T11" fmla="*/ 2147483647 h 1051"/>
                      <a:gd name="T12" fmla="*/ 2147483647 w 1661"/>
                      <a:gd name="T13" fmla="*/ 2147483647 h 1051"/>
                      <a:gd name="T14" fmla="*/ 2147483647 w 1661"/>
                      <a:gd name="T15" fmla="*/ 2147483647 h 1051"/>
                      <a:gd name="T16" fmla="*/ 2147483647 w 1661"/>
                      <a:gd name="T17" fmla="*/ 2147483647 h 1051"/>
                      <a:gd name="T18" fmla="*/ 2147483647 w 1661"/>
                      <a:gd name="T19" fmla="*/ 2147483647 h 1051"/>
                      <a:gd name="T20" fmla="*/ 2147483647 w 1661"/>
                      <a:gd name="T21" fmla="*/ 2147483647 h 1051"/>
                      <a:gd name="T22" fmla="*/ 2147483647 w 1661"/>
                      <a:gd name="T23" fmla="*/ 2147483647 h 1051"/>
                      <a:gd name="T24" fmla="*/ 2147483647 w 1661"/>
                      <a:gd name="T25" fmla="*/ 2147483647 h 1051"/>
                      <a:gd name="T26" fmla="*/ 2147483647 w 1661"/>
                      <a:gd name="T27" fmla="*/ 2147483647 h 1051"/>
                      <a:gd name="T28" fmla="*/ 2147483647 w 1661"/>
                      <a:gd name="T29" fmla="*/ 2147483647 h 1051"/>
                      <a:gd name="T30" fmla="*/ 2147483647 w 1661"/>
                      <a:gd name="T31" fmla="*/ 2147483647 h 1051"/>
                      <a:gd name="T32" fmla="*/ 2147483647 w 1661"/>
                      <a:gd name="T33" fmla="*/ 2147483647 h 1051"/>
                      <a:gd name="T34" fmla="*/ 2147483647 w 1661"/>
                      <a:gd name="T35" fmla="*/ 2147483647 h 1051"/>
                      <a:gd name="T36" fmla="*/ 2147483647 w 1661"/>
                      <a:gd name="T37" fmla="*/ 2147483647 h 1051"/>
                      <a:gd name="T38" fmla="*/ 2147483647 w 1661"/>
                      <a:gd name="T39" fmla="*/ 2147483647 h 1051"/>
                      <a:gd name="T40" fmla="*/ 2147483647 w 1661"/>
                      <a:gd name="T41" fmla="*/ 2147483647 h 1051"/>
                      <a:gd name="T42" fmla="*/ 2147483647 w 1661"/>
                      <a:gd name="T43" fmla="*/ 2147483647 h 1051"/>
                      <a:gd name="T44" fmla="*/ 2147483647 w 1661"/>
                      <a:gd name="T45" fmla="*/ 2147483647 h 1051"/>
                      <a:gd name="T46" fmla="*/ 2147483647 w 1661"/>
                      <a:gd name="T47" fmla="*/ 2147483647 h 1051"/>
                      <a:gd name="T48" fmla="*/ 2147483647 w 1661"/>
                      <a:gd name="T49" fmla="*/ 2147483647 h 1051"/>
                      <a:gd name="T50" fmla="*/ 2147483647 w 1661"/>
                      <a:gd name="T51" fmla="*/ 2147483647 h 1051"/>
                      <a:gd name="T52" fmla="*/ 2147483647 w 1661"/>
                      <a:gd name="T53" fmla="*/ 2147483647 h 1051"/>
                      <a:gd name="T54" fmla="*/ 2147483647 w 1661"/>
                      <a:gd name="T55" fmla="*/ 2147483647 h 1051"/>
                      <a:gd name="T56" fmla="*/ 2147483647 w 1661"/>
                      <a:gd name="T57" fmla="*/ 2147483647 h 1051"/>
                      <a:gd name="T58" fmla="*/ 2147483647 w 1661"/>
                      <a:gd name="T59" fmla="*/ 2147483647 h 1051"/>
                      <a:gd name="T60" fmla="*/ 2147483647 w 1661"/>
                      <a:gd name="T61" fmla="*/ 2147483647 h 1051"/>
                      <a:gd name="T62" fmla="*/ 2147483647 w 1661"/>
                      <a:gd name="T63" fmla="*/ 2147483647 h 1051"/>
                      <a:gd name="T64" fmla="*/ 0 w 1661"/>
                      <a:gd name="T65" fmla="*/ 2147483647 h 1051"/>
                      <a:gd name="T66" fmla="*/ 2147483647 w 1661"/>
                      <a:gd name="T67" fmla="*/ 2147483647 h 1051"/>
                      <a:gd name="T68" fmla="*/ 2147483647 w 1661"/>
                      <a:gd name="T69" fmla="*/ 2147483647 h 1051"/>
                      <a:gd name="T70" fmla="*/ 2147483647 w 1661"/>
                      <a:gd name="T71" fmla="*/ 2147483647 h 105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661"/>
                      <a:gd name="T109" fmla="*/ 0 h 1051"/>
                      <a:gd name="T110" fmla="*/ 1661 w 1661"/>
                      <a:gd name="T111" fmla="*/ 1051 h 105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661" h="1051">
                        <a:moveTo>
                          <a:pt x="1592" y="1051"/>
                        </a:moveTo>
                        <a:lnTo>
                          <a:pt x="582" y="927"/>
                        </a:lnTo>
                        <a:lnTo>
                          <a:pt x="568" y="1029"/>
                        </a:lnTo>
                        <a:lnTo>
                          <a:pt x="568" y="1031"/>
                        </a:lnTo>
                        <a:lnTo>
                          <a:pt x="553" y="1016"/>
                        </a:lnTo>
                        <a:lnTo>
                          <a:pt x="546" y="992"/>
                        </a:lnTo>
                        <a:lnTo>
                          <a:pt x="525" y="971"/>
                        </a:lnTo>
                        <a:lnTo>
                          <a:pt x="509" y="984"/>
                        </a:lnTo>
                        <a:lnTo>
                          <a:pt x="510" y="1001"/>
                        </a:lnTo>
                        <a:lnTo>
                          <a:pt x="468" y="1001"/>
                        </a:lnTo>
                        <a:lnTo>
                          <a:pt x="462" y="1004"/>
                        </a:lnTo>
                        <a:lnTo>
                          <a:pt x="444" y="995"/>
                        </a:lnTo>
                        <a:lnTo>
                          <a:pt x="406" y="992"/>
                        </a:lnTo>
                        <a:lnTo>
                          <a:pt x="397" y="984"/>
                        </a:lnTo>
                        <a:lnTo>
                          <a:pt x="386" y="985"/>
                        </a:lnTo>
                        <a:lnTo>
                          <a:pt x="373" y="999"/>
                        </a:lnTo>
                        <a:lnTo>
                          <a:pt x="360" y="997"/>
                        </a:lnTo>
                        <a:lnTo>
                          <a:pt x="328" y="984"/>
                        </a:lnTo>
                        <a:lnTo>
                          <a:pt x="320" y="991"/>
                        </a:lnTo>
                        <a:lnTo>
                          <a:pt x="309" y="1009"/>
                        </a:lnTo>
                        <a:lnTo>
                          <a:pt x="289" y="999"/>
                        </a:lnTo>
                        <a:lnTo>
                          <a:pt x="280" y="977"/>
                        </a:lnTo>
                        <a:lnTo>
                          <a:pt x="280" y="968"/>
                        </a:lnTo>
                        <a:lnTo>
                          <a:pt x="284" y="941"/>
                        </a:lnTo>
                        <a:lnTo>
                          <a:pt x="281" y="928"/>
                        </a:lnTo>
                        <a:lnTo>
                          <a:pt x="267" y="910"/>
                        </a:lnTo>
                        <a:lnTo>
                          <a:pt x="249" y="910"/>
                        </a:lnTo>
                        <a:lnTo>
                          <a:pt x="233" y="884"/>
                        </a:lnTo>
                        <a:lnTo>
                          <a:pt x="243" y="867"/>
                        </a:lnTo>
                        <a:lnTo>
                          <a:pt x="243" y="854"/>
                        </a:lnTo>
                        <a:lnTo>
                          <a:pt x="227" y="831"/>
                        </a:lnTo>
                        <a:lnTo>
                          <a:pt x="217" y="803"/>
                        </a:lnTo>
                        <a:lnTo>
                          <a:pt x="217" y="763"/>
                        </a:lnTo>
                        <a:lnTo>
                          <a:pt x="221" y="736"/>
                        </a:lnTo>
                        <a:lnTo>
                          <a:pt x="213" y="730"/>
                        </a:lnTo>
                        <a:lnTo>
                          <a:pt x="209" y="726"/>
                        </a:lnTo>
                        <a:lnTo>
                          <a:pt x="203" y="711"/>
                        </a:lnTo>
                        <a:lnTo>
                          <a:pt x="199" y="708"/>
                        </a:lnTo>
                        <a:lnTo>
                          <a:pt x="191" y="711"/>
                        </a:lnTo>
                        <a:lnTo>
                          <a:pt x="147" y="746"/>
                        </a:lnTo>
                        <a:lnTo>
                          <a:pt x="139" y="750"/>
                        </a:lnTo>
                        <a:lnTo>
                          <a:pt x="109" y="720"/>
                        </a:lnTo>
                        <a:lnTo>
                          <a:pt x="117" y="704"/>
                        </a:lnTo>
                        <a:lnTo>
                          <a:pt x="116" y="692"/>
                        </a:lnTo>
                        <a:lnTo>
                          <a:pt x="116" y="674"/>
                        </a:lnTo>
                        <a:lnTo>
                          <a:pt x="140" y="658"/>
                        </a:lnTo>
                        <a:lnTo>
                          <a:pt x="141" y="640"/>
                        </a:lnTo>
                        <a:lnTo>
                          <a:pt x="139" y="638"/>
                        </a:lnTo>
                        <a:lnTo>
                          <a:pt x="140" y="606"/>
                        </a:lnTo>
                        <a:lnTo>
                          <a:pt x="152" y="595"/>
                        </a:lnTo>
                        <a:lnTo>
                          <a:pt x="151" y="585"/>
                        </a:lnTo>
                        <a:lnTo>
                          <a:pt x="181" y="519"/>
                        </a:lnTo>
                        <a:lnTo>
                          <a:pt x="172" y="509"/>
                        </a:lnTo>
                        <a:lnTo>
                          <a:pt x="141" y="503"/>
                        </a:lnTo>
                        <a:lnTo>
                          <a:pt x="140" y="487"/>
                        </a:lnTo>
                        <a:lnTo>
                          <a:pt x="117" y="486"/>
                        </a:lnTo>
                        <a:lnTo>
                          <a:pt x="107" y="459"/>
                        </a:lnTo>
                        <a:lnTo>
                          <a:pt x="101" y="434"/>
                        </a:lnTo>
                        <a:lnTo>
                          <a:pt x="77" y="379"/>
                        </a:lnTo>
                        <a:lnTo>
                          <a:pt x="43" y="346"/>
                        </a:lnTo>
                        <a:lnTo>
                          <a:pt x="27" y="325"/>
                        </a:lnTo>
                        <a:lnTo>
                          <a:pt x="17" y="313"/>
                        </a:lnTo>
                        <a:lnTo>
                          <a:pt x="25" y="303"/>
                        </a:lnTo>
                        <a:lnTo>
                          <a:pt x="31" y="282"/>
                        </a:lnTo>
                        <a:lnTo>
                          <a:pt x="25" y="249"/>
                        </a:lnTo>
                        <a:lnTo>
                          <a:pt x="0" y="196"/>
                        </a:lnTo>
                        <a:lnTo>
                          <a:pt x="36" y="0"/>
                        </a:lnTo>
                        <a:lnTo>
                          <a:pt x="188" y="26"/>
                        </a:lnTo>
                        <a:lnTo>
                          <a:pt x="594" y="96"/>
                        </a:lnTo>
                        <a:lnTo>
                          <a:pt x="1011" y="165"/>
                        </a:lnTo>
                        <a:lnTo>
                          <a:pt x="1661" y="233"/>
                        </a:lnTo>
                        <a:lnTo>
                          <a:pt x="1609" y="852"/>
                        </a:lnTo>
                        <a:lnTo>
                          <a:pt x="1592" y="1051"/>
                        </a:lnTo>
                        <a:close/>
                      </a:path>
                    </a:pathLst>
                  </a:custGeom>
                  <a:solidFill>
                    <a:srgbClr val="25254B"/>
                  </a:solidFill>
                  <a:ln w="3175">
                    <a:solidFill>
                      <a:srgbClr val="808080"/>
                    </a:solidFill>
                    <a:round/>
                    <a:headEnd/>
                    <a:tailEnd/>
                  </a:ln>
                </p:spPr>
                <p:txBody>
                  <a:bodyPr/>
                  <a:lstStyle/>
                  <a:p>
                    <a:endParaRPr lang="en-US" dirty="0"/>
                  </a:p>
                </p:txBody>
              </p:sp>
              <p:sp>
                <p:nvSpPr>
                  <p:cNvPr id="224" name="89252.625370.62551.87562.3755">
                    <a:extLst>
                      <a:ext uri="{FF2B5EF4-FFF2-40B4-BE49-F238E27FC236}">
                        <a16:creationId xmlns:a16="http://schemas.microsoft.com/office/drawing/2014/main" id="{41DDF0C0-E3B6-4C75-86A2-77B2C2F242DD}"/>
                      </a:ext>
                    </a:extLst>
                  </p:cNvPr>
                  <p:cNvSpPr>
                    <a:spLocks noChangeAspect="1"/>
                  </p:cNvSpPr>
                  <p:nvPr>
                    <p:custDataLst>
                      <p:tags r:id="rId3"/>
                    </p:custDataLst>
                  </p:nvPr>
                </p:nvSpPr>
                <p:spPr bwMode="gray">
                  <a:xfrm>
                    <a:off x="2859526" y="1978378"/>
                    <a:ext cx="793533" cy="681096"/>
                  </a:xfrm>
                  <a:custGeom>
                    <a:avLst/>
                    <a:gdLst>
                      <a:gd name="T0" fmla="*/ 2147483647 w 1131"/>
                      <a:gd name="T1" fmla="*/ 2147483647 h 938"/>
                      <a:gd name="T2" fmla="*/ 2147483647 w 1131"/>
                      <a:gd name="T3" fmla="*/ 2147483647 h 938"/>
                      <a:gd name="T4" fmla="*/ 2147483647 w 1131"/>
                      <a:gd name="T5" fmla="*/ 2147483647 h 938"/>
                      <a:gd name="T6" fmla="*/ 2147483647 w 1131"/>
                      <a:gd name="T7" fmla="*/ 0 h 938"/>
                      <a:gd name="T8" fmla="*/ 2147483647 w 1131"/>
                      <a:gd name="T9" fmla="*/ 2147483647 h 938"/>
                      <a:gd name="T10" fmla="*/ 2147483647 w 1131"/>
                      <a:gd name="T11" fmla="*/ 2147483647 h 938"/>
                      <a:gd name="T12" fmla="*/ 2147483647 w 1131"/>
                      <a:gd name="T13" fmla="*/ 2147483647 h 938"/>
                      <a:gd name="T14" fmla="*/ 0 w 1131"/>
                      <a:gd name="T15" fmla="*/ 2147483647 h 938"/>
                      <a:gd name="T16" fmla="*/ 2147483647 w 1131"/>
                      <a:gd name="T17" fmla="*/ 2147483647 h 938"/>
                      <a:gd name="T18" fmla="*/ 2147483647 w 1131"/>
                      <a:gd name="T19" fmla="*/ 2147483647 h 9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31"/>
                      <a:gd name="T31" fmla="*/ 0 h 938"/>
                      <a:gd name="T32" fmla="*/ 1131 w 1131"/>
                      <a:gd name="T33" fmla="*/ 938 h 9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31" h="938">
                        <a:moveTo>
                          <a:pt x="1062" y="938"/>
                        </a:moveTo>
                        <a:lnTo>
                          <a:pt x="1098" y="527"/>
                        </a:lnTo>
                        <a:lnTo>
                          <a:pt x="1131" y="124"/>
                        </a:lnTo>
                        <a:lnTo>
                          <a:pt x="121" y="0"/>
                        </a:lnTo>
                        <a:lnTo>
                          <a:pt x="107" y="102"/>
                        </a:lnTo>
                        <a:lnTo>
                          <a:pt x="33" y="610"/>
                        </a:lnTo>
                        <a:lnTo>
                          <a:pt x="31" y="610"/>
                        </a:lnTo>
                        <a:lnTo>
                          <a:pt x="0" y="808"/>
                        </a:lnTo>
                        <a:lnTo>
                          <a:pt x="300" y="855"/>
                        </a:lnTo>
                        <a:lnTo>
                          <a:pt x="1062" y="938"/>
                        </a:lnTo>
                        <a:close/>
                      </a:path>
                    </a:pathLst>
                  </a:custGeom>
                  <a:solidFill>
                    <a:schemeClr val="bg1">
                      <a:lumMod val="75000"/>
                    </a:schemeClr>
                  </a:solidFill>
                  <a:ln w="3175">
                    <a:solidFill>
                      <a:srgbClr val="808080"/>
                    </a:solidFill>
                    <a:round/>
                    <a:headEnd/>
                    <a:tailEnd/>
                  </a:ln>
                </p:spPr>
                <p:txBody>
                  <a:bodyPr/>
                  <a:lstStyle/>
                  <a:p>
                    <a:endParaRPr lang="en-US" dirty="0"/>
                  </a:p>
                </p:txBody>
              </p:sp>
              <p:sp>
                <p:nvSpPr>
                  <p:cNvPr id="225" name="90344.87537264.7562.755">
                    <a:extLst>
                      <a:ext uri="{FF2B5EF4-FFF2-40B4-BE49-F238E27FC236}">
                        <a16:creationId xmlns:a16="http://schemas.microsoft.com/office/drawing/2014/main" id="{173B3563-BF3B-4DB5-89E0-77482EA2EB78}"/>
                      </a:ext>
                    </a:extLst>
                  </p:cNvPr>
                  <p:cNvSpPr>
                    <a:spLocks noChangeAspect="1"/>
                  </p:cNvSpPr>
                  <p:nvPr>
                    <p:custDataLst>
                      <p:tags r:id="rId4"/>
                    </p:custDataLst>
                  </p:nvPr>
                </p:nvSpPr>
                <p:spPr bwMode="gray">
                  <a:xfrm>
                    <a:off x="2877726" y="3191933"/>
                    <a:ext cx="798994" cy="850430"/>
                  </a:xfrm>
                  <a:custGeom>
                    <a:avLst/>
                    <a:gdLst>
                      <a:gd name="T0" fmla="*/ 2147483647 w 1136"/>
                      <a:gd name="T1" fmla="*/ 0 h 1171"/>
                      <a:gd name="T2" fmla="*/ 0 w 1136"/>
                      <a:gd name="T3" fmla="*/ 2147483647 h 1171"/>
                      <a:gd name="T4" fmla="*/ 0 w 1136"/>
                      <a:gd name="T5" fmla="*/ 2147483647 h 1171"/>
                      <a:gd name="T6" fmla="*/ 2147483647 w 1136"/>
                      <a:gd name="T7" fmla="*/ 2147483647 h 1171"/>
                      <a:gd name="T8" fmla="*/ 2147483647 w 1136"/>
                      <a:gd name="T9" fmla="*/ 2147483647 h 1171"/>
                      <a:gd name="T10" fmla="*/ 2147483647 w 1136"/>
                      <a:gd name="T11" fmla="*/ 2147483647 h 1171"/>
                      <a:gd name="T12" fmla="*/ 2147483647 w 1136"/>
                      <a:gd name="T13" fmla="*/ 2147483647 h 1171"/>
                      <a:gd name="T14" fmla="*/ 2147483647 w 1136"/>
                      <a:gd name="T15" fmla="*/ 2147483647 h 1171"/>
                      <a:gd name="T16" fmla="*/ 2147483647 w 1136"/>
                      <a:gd name="T17" fmla="*/ 2147483647 h 1171"/>
                      <a:gd name="T18" fmla="*/ 2147483647 w 1136"/>
                      <a:gd name="T19" fmla="*/ 2147483647 h 1171"/>
                      <a:gd name="T20" fmla="*/ 2147483647 w 1136"/>
                      <a:gd name="T21" fmla="*/ 2147483647 h 1171"/>
                      <a:gd name="T22" fmla="*/ 2147483647 w 1136"/>
                      <a:gd name="T23" fmla="*/ 2147483647 h 1171"/>
                      <a:gd name="T24" fmla="*/ 2147483647 w 1136"/>
                      <a:gd name="T25" fmla="*/ 2147483647 h 1171"/>
                      <a:gd name="T26" fmla="*/ 2147483647 w 1136"/>
                      <a:gd name="T27" fmla="*/ 2147483647 h 1171"/>
                      <a:gd name="T28" fmla="*/ 2147483647 w 1136"/>
                      <a:gd name="T29" fmla="*/ 2147483647 h 1171"/>
                      <a:gd name="T30" fmla="*/ 2147483647 w 1136"/>
                      <a:gd name="T31" fmla="*/ 2147483647 h 1171"/>
                      <a:gd name="T32" fmla="*/ 2147483647 w 1136"/>
                      <a:gd name="T33" fmla="*/ 0 h 117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6"/>
                      <a:gd name="T52" fmla="*/ 0 h 1171"/>
                      <a:gd name="T53" fmla="*/ 1136 w 1136"/>
                      <a:gd name="T54" fmla="*/ 1171 h 117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6" h="1171">
                        <a:moveTo>
                          <a:pt x="162" y="0"/>
                        </a:moveTo>
                        <a:lnTo>
                          <a:pt x="0" y="1153"/>
                        </a:lnTo>
                        <a:lnTo>
                          <a:pt x="0" y="1156"/>
                        </a:lnTo>
                        <a:lnTo>
                          <a:pt x="149" y="1171"/>
                        </a:lnTo>
                        <a:lnTo>
                          <a:pt x="160" y="1082"/>
                        </a:lnTo>
                        <a:lnTo>
                          <a:pt x="442" y="1118"/>
                        </a:lnTo>
                        <a:lnTo>
                          <a:pt x="438" y="1114"/>
                        </a:lnTo>
                        <a:lnTo>
                          <a:pt x="431" y="1098"/>
                        </a:lnTo>
                        <a:lnTo>
                          <a:pt x="438" y="1086"/>
                        </a:lnTo>
                        <a:lnTo>
                          <a:pt x="437" y="1082"/>
                        </a:lnTo>
                        <a:lnTo>
                          <a:pt x="431" y="1075"/>
                        </a:lnTo>
                        <a:lnTo>
                          <a:pt x="435" y="1072"/>
                        </a:lnTo>
                        <a:lnTo>
                          <a:pt x="1048" y="1130"/>
                        </a:lnTo>
                        <a:lnTo>
                          <a:pt x="1121" y="208"/>
                        </a:lnTo>
                        <a:lnTo>
                          <a:pt x="1129" y="208"/>
                        </a:lnTo>
                        <a:lnTo>
                          <a:pt x="1136" y="109"/>
                        </a:lnTo>
                        <a:lnTo>
                          <a:pt x="162" y="0"/>
                        </a:lnTo>
                        <a:close/>
                      </a:path>
                    </a:pathLst>
                  </a:custGeom>
                  <a:solidFill>
                    <a:srgbClr val="25254B"/>
                  </a:solidFill>
                  <a:ln w="3175">
                    <a:solidFill>
                      <a:schemeClr val="bg2"/>
                    </a:solidFill>
                    <a:round/>
                    <a:headEnd/>
                    <a:tailEnd/>
                  </a:ln>
                </p:spPr>
                <p:txBody>
                  <a:bodyPr/>
                  <a:lstStyle/>
                  <a:p>
                    <a:endParaRPr lang="en-US" dirty="0"/>
                  </a:p>
                </p:txBody>
              </p:sp>
              <p:sp>
                <p:nvSpPr>
                  <p:cNvPr id="226" name="9130038151.565.255">
                    <a:extLst>
                      <a:ext uri="{FF2B5EF4-FFF2-40B4-BE49-F238E27FC236}">
                        <a16:creationId xmlns:a16="http://schemas.microsoft.com/office/drawing/2014/main" id="{1CCCEC7F-817A-4345-A65B-AF3E2228E6C4}"/>
                      </a:ext>
                    </a:extLst>
                  </p:cNvPr>
                  <p:cNvSpPr>
                    <a:spLocks noChangeAspect="1"/>
                  </p:cNvSpPr>
                  <p:nvPr>
                    <p:custDataLst>
                      <p:tags r:id="rId5"/>
                    </p:custDataLst>
                  </p:nvPr>
                </p:nvSpPr>
                <p:spPr bwMode="gray">
                  <a:xfrm>
                    <a:off x="2992389" y="2601148"/>
                    <a:ext cx="829934" cy="677333"/>
                  </a:xfrm>
                  <a:custGeom>
                    <a:avLst/>
                    <a:gdLst>
                      <a:gd name="T0" fmla="*/ 0 w 1181"/>
                      <a:gd name="T1" fmla="*/ 2147483647 h 932"/>
                      <a:gd name="T2" fmla="*/ 2147483647 w 1181"/>
                      <a:gd name="T3" fmla="*/ 0 h 932"/>
                      <a:gd name="T4" fmla="*/ 2147483647 w 1181"/>
                      <a:gd name="T5" fmla="*/ 2147483647 h 932"/>
                      <a:gd name="T6" fmla="*/ 2147483647 w 1181"/>
                      <a:gd name="T7" fmla="*/ 2147483647 h 932"/>
                      <a:gd name="T8" fmla="*/ 2147483647 w 1181"/>
                      <a:gd name="T9" fmla="*/ 2147483647 h 932"/>
                      <a:gd name="T10" fmla="*/ 2147483647 w 1181"/>
                      <a:gd name="T11" fmla="*/ 2147483647 h 932"/>
                      <a:gd name="T12" fmla="*/ 2147483647 w 1181"/>
                      <a:gd name="T13" fmla="*/ 2147483647 h 932"/>
                      <a:gd name="T14" fmla="*/ 0 w 1181"/>
                      <a:gd name="T15" fmla="*/ 2147483647 h 932"/>
                      <a:gd name="T16" fmla="*/ 0 60000 65536"/>
                      <a:gd name="T17" fmla="*/ 0 60000 65536"/>
                      <a:gd name="T18" fmla="*/ 0 60000 65536"/>
                      <a:gd name="T19" fmla="*/ 0 60000 65536"/>
                      <a:gd name="T20" fmla="*/ 0 60000 65536"/>
                      <a:gd name="T21" fmla="*/ 0 60000 65536"/>
                      <a:gd name="T22" fmla="*/ 0 60000 65536"/>
                      <a:gd name="T23" fmla="*/ 0 60000 65536"/>
                      <a:gd name="T24" fmla="*/ 0 w 1181"/>
                      <a:gd name="T25" fmla="*/ 0 h 932"/>
                      <a:gd name="T26" fmla="*/ 1181 w 1181"/>
                      <a:gd name="T27" fmla="*/ 932 h 9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81" h="932">
                        <a:moveTo>
                          <a:pt x="0" y="814"/>
                        </a:moveTo>
                        <a:lnTo>
                          <a:pt x="111" y="0"/>
                        </a:lnTo>
                        <a:lnTo>
                          <a:pt x="873" y="83"/>
                        </a:lnTo>
                        <a:lnTo>
                          <a:pt x="1181" y="108"/>
                        </a:lnTo>
                        <a:lnTo>
                          <a:pt x="1167" y="313"/>
                        </a:lnTo>
                        <a:lnTo>
                          <a:pt x="1133" y="932"/>
                        </a:lnTo>
                        <a:lnTo>
                          <a:pt x="974" y="923"/>
                        </a:lnTo>
                        <a:lnTo>
                          <a:pt x="0" y="814"/>
                        </a:lnTo>
                        <a:close/>
                      </a:path>
                    </a:pathLst>
                  </a:custGeom>
                  <a:solidFill>
                    <a:srgbClr val="25254B"/>
                  </a:solidFill>
                  <a:ln w="3175">
                    <a:solidFill>
                      <a:srgbClr val="808080"/>
                    </a:solidFill>
                    <a:round/>
                    <a:headEnd/>
                    <a:tailEnd/>
                  </a:ln>
                </p:spPr>
                <p:txBody>
                  <a:bodyPr/>
                  <a:lstStyle/>
                  <a:p>
                    <a:endParaRPr lang="en-US" dirty="0"/>
                  </a:p>
                </p:txBody>
              </p:sp>
              <p:sp>
                <p:nvSpPr>
                  <p:cNvPr id="227" name="92356.5395.875122.375125.6255">
                    <a:extLst>
                      <a:ext uri="{FF2B5EF4-FFF2-40B4-BE49-F238E27FC236}">
                        <a16:creationId xmlns:a16="http://schemas.microsoft.com/office/drawing/2014/main" id="{C079EF34-C013-49D7-8797-1743E9CCD0AB}"/>
                      </a:ext>
                    </a:extLst>
                  </p:cNvPr>
                  <p:cNvSpPr>
                    <a:spLocks noChangeAspect="1"/>
                  </p:cNvSpPr>
                  <p:nvPr>
                    <p:custDataLst>
                      <p:tags r:id="rId6"/>
                    </p:custDataLst>
                  </p:nvPr>
                </p:nvSpPr>
                <p:spPr bwMode="gray">
                  <a:xfrm>
                    <a:off x="3181672" y="3344334"/>
                    <a:ext cx="1597986" cy="1608666"/>
                  </a:xfrm>
                  <a:custGeom>
                    <a:avLst/>
                    <a:gdLst>
                      <a:gd name="T0" fmla="*/ 2147483647 w 2270"/>
                      <a:gd name="T1" fmla="*/ 2147483647 h 2215"/>
                      <a:gd name="T2" fmla="*/ 2147483647 w 2270"/>
                      <a:gd name="T3" fmla="*/ 2147483647 h 2215"/>
                      <a:gd name="T4" fmla="*/ 2147483647 w 2270"/>
                      <a:gd name="T5" fmla="*/ 2147483647 h 2215"/>
                      <a:gd name="T6" fmla="*/ 2147483647 w 2270"/>
                      <a:gd name="T7" fmla="*/ 2147483647 h 2215"/>
                      <a:gd name="T8" fmla="*/ 2147483647 w 2270"/>
                      <a:gd name="T9" fmla="*/ 2147483647 h 2215"/>
                      <a:gd name="T10" fmla="*/ 2147483647 w 2270"/>
                      <a:gd name="T11" fmla="*/ 2147483647 h 2215"/>
                      <a:gd name="T12" fmla="*/ 2147483647 w 2270"/>
                      <a:gd name="T13" fmla="*/ 2147483647 h 2215"/>
                      <a:gd name="T14" fmla="*/ 2147483647 w 2270"/>
                      <a:gd name="T15" fmla="*/ 2147483647 h 2215"/>
                      <a:gd name="T16" fmla="*/ 2147483647 w 2270"/>
                      <a:gd name="T17" fmla="*/ 2147483647 h 2215"/>
                      <a:gd name="T18" fmla="*/ 2147483647 w 2270"/>
                      <a:gd name="T19" fmla="*/ 2147483647 h 2215"/>
                      <a:gd name="T20" fmla="*/ 2147483647 w 2270"/>
                      <a:gd name="T21" fmla="*/ 2147483647 h 2215"/>
                      <a:gd name="T22" fmla="*/ 2147483647 w 2270"/>
                      <a:gd name="T23" fmla="*/ 2147483647 h 2215"/>
                      <a:gd name="T24" fmla="*/ 2147483647 w 2270"/>
                      <a:gd name="T25" fmla="*/ 2147483647 h 2215"/>
                      <a:gd name="T26" fmla="*/ 2147483647 w 2270"/>
                      <a:gd name="T27" fmla="*/ 2147483647 h 2215"/>
                      <a:gd name="T28" fmla="*/ 2147483647 w 2270"/>
                      <a:gd name="T29" fmla="*/ 2147483647 h 2215"/>
                      <a:gd name="T30" fmla="*/ 2147483647 w 2270"/>
                      <a:gd name="T31" fmla="*/ 0 h 2215"/>
                      <a:gd name="T32" fmla="*/ 0 w 2270"/>
                      <a:gd name="T33" fmla="*/ 2147483647 h 2215"/>
                      <a:gd name="T34" fmla="*/ 2147483647 w 2270"/>
                      <a:gd name="T35" fmla="*/ 2147483647 h 2215"/>
                      <a:gd name="T36" fmla="*/ 2147483647 w 2270"/>
                      <a:gd name="T37" fmla="*/ 2147483647 h 2215"/>
                      <a:gd name="T38" fmla="*/ 2147483647 w 2270"/>
                      <a:gd name="T39" fmla="*/ 2147483647 h 2215"/>
                      <a:gd name="T40" fmla="*/ 2147483647 w 2270"/>
                      <a:gd name="T41" fmla="*/ 2147483647 h 2215"/>
                      <a:gd name="T42" fmla="*/ 2147483647 w 2270"/>
                      <a:gd name="T43" fmla="*/ 2147483647 h 2215"/>
                      <a:gd name="T44" fmla="*/ 2147483647 w 2270"/>
                      <a:gd name="T45" fmla="*/ 2147483647 h 2215"/>
                      <a:gd name="T46" fmla="*/ 2147483647 w 2270"/>
                      <a:gd name="T47" fmla="*/ 2147483647 h 2215"/>
                      <a:gd name="T48" fmla="*/ 2147483647 w 2270"/>
                      <a:gd name="T49" fmla="*/ 2147483647 h 2215"/>
                      <a:gd name="T50" fmla="*/ 2147483647 w 2270"/>
                      <a:gd name="T51" fmla="*/ 2147483647 h 2215"/>
                      <a:gd name="T52" fmla="*/ 2147483647 w 2270"/>
                      <a:gd name="T53" fmla="*/ 2147483647 h 2215"/>
                      <a:gd name="T54" fmla="*/ 2147483647 w 2270"/>
                      <a:gd name="T55" fmla="*/ 2147483647 h 2215"/>
                      <a:gd name="T56" fmla="*/ 2147483647 w 2270"/>
                      <a:gd name="T57" fmla="*/ 2147483647 h 2215"/>
                      <a:gd name="T58" fmla="*/ 2147483647 w 2270"/>
                      <a:gd name="T59" fmla="*/ 2147483647 h 2215"/>
                      <a:gd name="T60" fmla="*/ 2147483647 w 2270"/>
                      <a:gd name="T61" fmla="*/ 2147483647 h 2215"/>
                      <a:gd name="T62" fmla="*/ 2147483647 w 2270"/>
                      <a:gd name="T63" fmla="*/ 2147483647 h 2215"/>
                      <a:gd name="T64" fmla="*/ 2147483647 w 2270"/>
                      <a:gd name="T65" fmla="*/ 2147483647 h 2215"/>
                      <a:gd name="T66" fmla="*/ 2147483647 w 2270"/>
                      <a:gd name="T67" fmla="*/ 2147483647 h 2215"/>
                      <a:gd name="T68" fmla="*/ 2147483647 w 2270"/>
                      <a:gd name="T69" fmla="*/ 2147483647 h 2215"/>
                      <a:gd name="T70" fmla="*/ 2147483647 w 2270"/>
                      <a:gd name="T71" fmla="*/ 2147483647 h 2215"/>
                      <a:gd name="T72" fmla="*/ 2147483647 w 2270"/>
                      <a:gd name="T73" fmla="*/ 2147483647 h 2215"/>
                      <a:gd name="T74" fmla="*/ 2147483647 w 2270"/>
                      <a:gd name="T75" fmla="*/ 2147483647 h 2215"/>
                      <a:gd name="T76" fmla="*/ 2147483647 w 2270"/>
                      <a:gd name="T77" fmla="*/ 2147483647 h 2215"/>
                      <a:gd name="T78" fmla="*/ 2147483647 w 2270"/>
                      <a:gd name="T79" fmla="*/ 2147483647 h 2215"/>
                      <a:gd name="T80" fmla="*/ 2147483647 w 2270"/>
                      <a:gd name="T81" fmla="*/ 2147483647 h 2215"/>
                      <a:gd name="T82" fmla="*/ 2147483647 w 2270"/>
                      <a:gd name="T83" fmla="*/ 2147483647 h 2215"/>
                      <a:gd name="T84" fmla="*/ 2147483647 w 2270"/>
                      <a:gd name="T85" fmla="*/ 2147483647 h 2215"/>
                      <a:gd name="T86" fmla="*/ 2147483647 w 2270"/>
                      <a:gd name="T87" fmla="*/ 2147483647 h 2215"/>
                      <a:gd name="T88" fmla="*/ 2147483647 w 2270"/>
                      <a:gd name="T89" fmla="*/ 2147483647 h 2215"/>
                      <a:gd name="T90" fmla="*/ 2147483647 w 2270"/>
                      <a:gd name="T91" fmla="*/ 2147483647 h 2215"/>
                      <a:gd name="T92" fmla="*/ 2147483647 w 2270"/>
                      <a:gd name="T93" fmla="*/ 2147483647 h 2215"/>
                      <a:gd name="T94" fmla="*/ 2147483647 w 2270"/>
                      <a:gd name="T95" fmla="*/ 2147483647 h 2215"/>
                      <a:gd name="T96" fmla="*/ 2147483647 w 2270"/>
                      <a:gd name="T97" fmla="*/ 2147483647 h 2215"/>
                      <a:gd name="T98" fmla="*/ 2147483647 w 2270"/>
                      <a:gd name="T99" fmla="*/ 2147483647 h 2215"/>
                      <a:gd name="T100" fmla="*/ 2147483647 w 2270"/>
                      <a:gd name="T101" fmla="*/ 2147483647 h 2215"/>
                      <a:gd name="T102" fmla="*/ 2147483647 w 2270"/>
                      <a:gd name="T103" fmla="*/ 2147483647 h 2215"/>
                      <a:gd name="T104" fmla="*/ 2147483647 w 2270"/>
                      <a:gd name="T105" fmla="*/ 2147483647 h 2215"/>
                      <a:gd name="T106" fmla="*/ 2147483647 w 2270"/>
                      <a:gd name="T107" fmla="*/ 2147483647 h 2215"/>
                      <a:gd name="T108" fmla="*/ 2147483647 w 2270"/>
                      <a:gd name="T109" fmla="*/ 2147483647 h 2215"/>
                      <a:gd name="T110" fmla="*/ 2147483647 w 2270"/>
                      <a:gd name="T111" fmla="*/ 2147483647 h 2215"/>
                      <a:gd name="T112" fmla="*/ 2147483647 w 2270"/>
                      <a:gd name="T113" fmla="*/ 2147483647 h 2215"/>
                      <a:gd name="T114" fmla="*/ 2147483647 w 2270"/>
                      <a:gd name="T115" fmla="*/ 2147483647 h 2215"/>
                      <a:gd name="T116" fmla="*/ 2147483647 w 2270"/>
                      <a:gd name="T117" fmla="*/ 2147483647 h 2215"/>
                      <a:gd name="T118" fmla="*/ 2147483647 w 2270"/>
                      <a:gd name="T119" fmla="*/ 2147483647 h 221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270"/>
                      <a:gd name="T181" fmla="*/ 0 h 2215"/>
                      <a:gd name="T182" fmla="*/ 2270 w 2270"/>
                      <a:gd name="T183" fmla="*/ 2215 h 221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270" h="2215">
                        <a:moveTo>
                          <a:pt x="2091" y="623"/>
                        </a:moveTo>
                        <a:lnTo>
                          <a:pt x="2083" y="622"/>
                        </a:lnTo>
                        <a:lnTo>
                          <a:pt x="2076" y="614"/>
                        </a:lnTo>
                        <a:lnTo>
                          <a:pt x="2063" y="608"/>
                        </a:lnTo>
                        <a:lnTo>
                          <a:pt x="1980" y="566"/>
                        </a:lnTo>
                        <a:lnTo>
                          <a:pt x="1975" y="570"/>
                        </a:lnTo>
                        <a:lnTo>
                          <a:pt x="1951" y="578"/>
                        </a:lnTo>
                        <a:lnTo>
                          <a:pt x="1915" y="573"/>
                        </a:lnTo>
                        <a:lnTo>
                          <a:pt x="1900" y="573"/>
                        </a:lnTo>
                        <a:lnTo>
                          <a:pt x="1889" y="574"/>
                        </a:lnTo>
                        <a:lnTo>
                          <a:pt x="1859" y="586"/>
                        </a:lnTo>
                        <a:lnTo>
                          <a:pt x="1821" y="590"/>
                        </a:lnTo>
                        <a:lnTo>
                          <a:pt x="1812" y="594"/>
                        </a:lnTo>
                        <a:lnTo>
                          <a:pt x="1786" y="615"/>
                        </a:lnTo>
                        <a:lnTo>
                          <a:pt x="1760" y="596"/>
                        </a:lnTo>
                        <a:lnTo>
                          <a:pt x="1743" y="590"/>
                        </a:lnTo>
                        <a:lnTo>
                          <a:pt x="1743" y="584"/>
                        </a:lnTo>
                        <a:lnTo>
                          <a:pt x="1740" y="581"/>
                        </a:lnTo>
                        <a:lnTo>
                          <a:pt x="1728" y="579"/>
                        </a:lnTo>
                        <a:lnTo>
                          <a:pt x="1722" y="590"/>
                        </a:lnTo>
                        <a:lnTo>
                          <a:pt x="1712" y="590"/>
                        </a:lnTo>
                        <a:lnTo>
                          <a:pt x="1694" y="583"/>
                        </a:lnTo>
                        <a:lnTo>
                          <a:pt x="1692" y="570"/>
                        </a:lnTo>
                        <a:lnTo>
                          <a:pt x="1686" y="569"/>
                        </a:lnTo>
                        <a:lnTo>
                          <a:pt x="1670" y="578"/>
                        </a:lnTo>
                        <a:lnTo>
                          <a:pt x="1658" y="595"/>
                        </a:lnTo>
                        <a:lnTo>
                          <a:pt x="1659" y="607"/>
                        </a:lnTo>
                        <a:lnTo>
                          <a:pt x="1648" y="615"/>
                        </a:lnTo>
                        <a:lnTo>
                          <a:pt x="1642" y="602"/>
                        </a:lnTo>
                        <a:lnTo>
                          <a:pt x="1644" y="584"/>
                        </a:lnTo>
                        <a:lnTo>
                          <a:pt x="1643" y="577"/>
                        </a:lnTo>
                        <a:lnTo>
                          <a:pt x="1628" y="577"/>
                        </a:lnTo>
                        <a:lnTo>
                          <a:pt x="1611" y="590"/>
                        </a:lnTo>
                        <a:lnTo>
                          <a:pt x="1604" y="590"/>
                        </a:lnTo>
                        <a:lnTo>
                          <a:pt x="1564" y="559"/>
                        </a:lnTo>
                        <a:lnTo>
                          <a:pt x="1551" y="563"/>
                        </a:lnTo>
                        <a:lnTo>
                          <a:pt x="1546" y="584"/>
                        </a:lnTo>
                        <a:lnTo>
                          <a:pt x="1512" y="578"/>
                        </a:lnTo>
                        <a:lnTo>
                          <a:pt x="1512" y="557"/>
                        </a:lnTo>
                        <a:lnTo>
                          <a:pt x="1506" y="554"/>
                        </a:lnTo>
                        <a:lnTo>
                          <a:pt x="1487" y="538"/>
                        </a:lnTo>
                        <a:lnTo>
                          <a:pt x="1487" y="531"/>
                        </a:lnTo>
                        <a:lnTo>
                          <a:pt x="1444" y="525"/>
                        </a:lnTo>
                        <a:lnTo>
                          <a:pt x="1432" y="538"/>
                        </a:lnTo>
                        <a:lnTo>
                          <a:pt x="1415" y="530"/>
                        </a:lnTo>
                        <a:lnTo>
                          <a:pt x="1405" y="514"/>
                        </a:lnTo>
                        <a:lnTo>
                          <a:pt x="1391" y="517"/>
                        </a:lnTo>
                        <a:lnTo>
                          <a:pt x="1389" y="521"/>
                        </a:lnTo>
                        <a:lnTo>
                          <a:pt x="1378" y="521"/>
                        </a:lnTo>
                        <a:lnTo>
                          <a:pt x="1363" y="513"/>
                        </a:lnTo>
                        <a:lnTo>
                          <a:pt x="1318" y="505"/>
                        </a:lnTo>
                        <a:lnTo>
                          <a:pt x="1314" y="501"/>
                        </a:lnTo>
                        <a:lnTo>
                          <a:pt x="1303" y="487"/>
                        </a:lnTo>
                        <a:lnTo>
                          <a:pt x="1305" y="477"/>
                        </a:lnTo>
                        <a:lnTo>
                          <a:pt x="1301" y="467"/>
                        </a:lnTo>
                        <a:lnTo>
                          <a:pt x="1281" y="458"/>
                        </a:lnTo>
                        <a:lnTo>
                          <a:pt x="1270" y="467"/>
                        </a:lnTo>
                        <a:lnTo>
                          <a:pt x="1237" y="470"/>
                        </a:lnTo>
                        <a:lnTo>
                          <a:pt x="1225" y="466"/>
                        </a:lnTo>
                        <a:lnTo>
                          <a:pt x="1201" y="435"/>
                        </a:lnTo>
                        <a:lnTo>
                          <a:pt x="1191" y="427"/>
                        </a:lnTo>
                        <a:lnTo>
                          <a:pt x="1174" y="425"/>
                        </a:lnTo>
                        <a:lnTo>
                          <a:pt x="1186" y="29"/>
                        </a:lnTo>
                        <a:lnTo>
                          <a:pt x="698" y="0"/>
                        </a:lnTo>
                        <a:lnTo>
                          <a:pt x="690" y="0"/>
                        </a:lnTo>
                        <a:lnTo>
                          <a:pt x="617" y="922"/>
                        </a:lnTo>
                        <a:lnTo>
                          <a:pt x="4" y="864"/>
                        </a:lnTo>
                        <a:lnTo>
                          <a:pt x="0" y="867"/>
                        </a:lnTo>
                        <a:lnTo>
                          <a:pt x="6" y="874"/>
                        </a:lnTo>
                        <a:lnTo>
                          <a:pt x="7" y="878"/>
                        </a:lnTo>
                        <a:lnTo>
                          <a:pt x="0" y="890"/>
                        </a:lnTo>
                        <a:lnTo>
                          <a:pt x="7" y="906"/>
                        </a:lnTo>
                        <a:lnTo>
                          <a:pt x="11" y="910"/>
                        </a:lnTo>
                        <a:lnTo>
                          <a:pt x="42" y="931"/>
                        </a:lnTo>
                        <a:lnTo>
                          <a:pt x="50" y="951"/>
                        </a:lnTo>
                        <a:lnTo>
                          <a:pt x="63" y="980"/>
                        </a:lnTo>
                        <a:lnTo>
                          <a:pt x="95" y="1000"/>
                        </a:lnTo>
                        <a:lnTo>
                          <a:pt x="190" y="1115"/>
                        </a:lnTo>
                        <a:lnTo>
                          <a:pt x="269" y="1177"/>
                        </a:lnTo>
                        <a:lnTo>
                          <a:pt x="276" y="1189"/>
                        </a:lnTo>
                        <a:lnTo>
                          <a:pt x="280" y="1204"/>
                        </a:lnTo>
                        <a:lnTo>
                          <a:pt x="279" y="1221"/>
                        </a:lnTo>
                        <a:lnTo>
                          <a:pt x="285" y="1231"/>
                        </a:lnTo>
                        <a:lnTo>
                          <a:pt x="303" y="1260"/>
                        </a:lnTo>
                        <a:lnTo>
                          <a:pt x="301" y="1325"/>
                        </a:lnTo>
                        <a:lnTo>
                          <a:pt x="305" y="1345"/>
                        </a:lnTo>
                        <a:lnTo>
                          <a:pt x="335" y="1390"/>
                        </a:lnTo>
                        <a:lnTo>
                          <a:pt x="456" y="1480"/>
                        </a:lnTo>
                        <a:lnTo>
                          <a:pt x="537" y="1530"/>
                        </a:lnTo>
                        <a:lnTo>
                          <a:pt x="560" y="1533"/>
                        </a:lnTo>
                        <a:lnTo>
                          <a:pt x="575" y="1525"/>
                        </a:lnTo>
                        <a:lnTo>
                          <a:pt x="593" y="1504"/>
                        </a:lnTo>
                        <a:lnTo>
                          <a:pt x="608" y="1492"/>
                        </a:lnTo>
                        <a:lnTo>
                          <a:pt x="642" y="1412"/>
                        </a:lnTo>
                        <a:lnTo>
                          <a:pt x="658" y="1386"/>
                        </a:lnTo>
                        <a:lnTo>
                          <a:pt x="670" y="1380"/>
                        </a:lnTo>
                        <a:lnTo>
                          <a:pt x="700" y="1388"/>
                        </a:lnTo>
                        <a:lnTo>
                          <a:pt x="706" y="1386"/>
                        </a:lnTo>
                        <a:lnTo>
                          <a:pt x="712" y="1373"/>
                        </a:lnTo>
                        <a:lnTo>
                          <a:pt x="720" y="1364"/>
                        </a:lnTo>
                        <a:lnTo>
                          <a:pt x="736" y="1370"/>
                        </a:lnTo>
                        <a:lnTo>
                          <a:pt x="749" y="1380"/>
                        </a:lnTo>
                        <a:lnTo>
                          <a:pt x="796" y="1386"/>
                        </a:lnTo>
                        <a:lnTo>
                          <a:pt x="809" y="1393"/>
                        </a:lnTo>
                        <a:lnTo>
                          <a:pt x="838" y="1401"/>
                        </a:lnTo>
                        <a:lnTo>
                          <a:pt x="853" y="1394"/>
                        </a:lnTo>
                        <a:lnTo>
                          <a:pt x="890" y="1414"/>
                        </a:lnTo>
                        <a:lnTo>
                          <a:pt x="898" y="1436"/>
                        </a:lnTo>
                        <a:lnTo>
                          <a:pt x="905" y="1438"/>
                        </a:lnTo>
                        <a:lnTo>
                          <a:pt x="908" y="1448"/>
                        </a:lnTo>
                        <a:lnTo>
                          <a:pt x="914" y="1449"/>
                        </a:lnTo>
                        <a:lnTo>
                          <a:pt x="930" y="1458"/>
                        </a:lnTo>
                        <a:lnTo>
                          <a:pt x="952" y="1486"/>
                        </a:lnTo>
                        <a:lnTo>
                          <a:pt x="986" y="1517"/>
                        </a:lnTo>
                        <a:lnTo>
                          <a:pt x="1005" y="1545"/>
                        </a:lnTo>
                        <a:lnTo>
                          <a:pt x="1006" y="1557"/>
                        </a:lnTo>
                        <a:lnTo>
                          <a:pt x="1058" y="1683"/>
                        </a:lnTo>
                        <a:lnTo>
                          <a:pt x="1066" y="1710"/>
                        </a:lnTo>
                        <a:lnTo>
                          <a:pt x="1125" y="1774"/>
                        </a:lnTo>
                        <a:lnTo>
                          <a:pt x="1129" y="1791"/>
                        </a:lnTo>
                        <a:lnTo>
                          <a:pt x="1169" y="1834"/>
                        </a:lnTo>
                        <a:lnTo>
                          <a:pt x="1181" y="1841"/>
                        </a:lnTo>
                        <a:lnTo>
                          <a:pt x="1195" y="1859"/>
                        </a:lnTo>
                        <a:lnTo>
                          <a:pt x="1201" y="1871"/>
                        </a:lnTo>
                        <a:lnTo>
                          <a:pt x="1198" y="1914"/>
                        </a:lnTo>
                        <a:lnTo>
                          <a:pt x="1211" y="1930"/>
                        </a:lnTo>
                        <a:lnTo>
                          <a:pt x="1215" y="1978"/>
                        </a:lnTo>
                        <a:lnTo>
                          <a:pt x="1229" y="1994"/>
                        </a:lnTo>
                        <a:lnTo>
                          <a:pt x="1270" y="2075"/>
                        </a:lnTo>
                        <a:lnTo>
                          <a:pt x="1273" y="2096"/>
                        </a:lnTo>
                        <a:lnTo>
                          <a:pt x="1302" y="2100"/>
                        </a:lnTo>
                        <a:lnTo>
                          <a:pt x="1334" y="2119"/>
                        </a:lnTo>
                        <a:lnTo>
                          <a:pt x="1373" y="2132"/>
                        </a:lnTo>
                        <a:lnTo>
                          <a:pt x="1430" y="2168"/>
                        </a:lnTo>
                        <a:lnTo>
                          <a:pt x="1506" y="2175"/>
                        </a:lnTo>
                        <a:lnTo>
                          <a:pt x="1523" y="2176"/>
                        </a:lnTo>
                        <a:lnTo>
                          <a:pt x="1564" y="2206"/>
                        </a:lnTo>
                        <a:lnTo>
                          <a:pt x="1584" y="2215"/>
                        </a:lnTo>
                        <a:lnTo>
                          <a:pt x="1604" y="2191"/>
                        </a:lnTo>
                        <a:lnTo>
                          <a:pt x="1622" y="2196"/>
                        </a:lnTo>
                        <a:lnTo>
                          <a:pt x="1628" y="2190"/>
                        </a:lnTo>
                        <a:lnTo>
                          <a:pt x="1628" y="2179"/>
                        </a:lnTo>
                        <a:lnTo>
                          <a:pt x="1611" y="2172"/>
                        </a:lnTo>
                        <a:lnTo>
                          <a:pt x="1614" y="2166"/>
                        </a:lnTo>
                        <a:lnTo>
                          <a:pt x="1596" y="2144"/>
                        </a:lnTo>
                        <a:lnTo>
                          <a:pt x="1571" y="2048"/>
                        </a:lnTo>
                        <a:lnTo>
                          <a:pt x="1558" y="2010"/>
                        </a:lnTo>
                        <a:lnTo>
                          <a:pt x="1578" y="1953"/>
                        </a:lnTo>
                        <a:lnTo>
                          <a:pt x="1574" y="1933"/>
                        </a:lnTo>
                        <a:lnTo>
                          <a:pt x="1570" y="1930"/>
                        </a:lnTo>
                        <a:lnTo>
                          <a:pt x="1564" y="1929"/>
                        </a:lnTo>
                        <a:lnTo>
                          <a:pt x="1560" y="1926"/>
                        </a:lnTo>
                        <a:lnTo>
                          <a:pt x="1560" y="1921"/>
                        </a:lnTo>
                        <a:lnTo>
                          <a:pt x="1564" y="1918"/>
                        </a:lnTo>
                        <a:lnTo>
                          <a:pt x="1590" y="1901"/>
                        </a:lnTo>
                        <a:lnTo>
                          <a:pt x="1606" y="1849"/>
                        </a:lnTo>
                        <a:lnTo>
                          <a:pt x="1594" y="1843"/>
                        </a:lnTo>
                        <a:lnTo>
                          <a:pt x="1588" y="1818"/>
                        </a:lnTo>
                        <a:lnTo>
                          <a:pt x="1602" y="1802"/>
                        </a:lnTo>
                        <a:lnTo>
                          <a:pt x="1619" y="1815"/>
                        </a:lnTo>
                        <a:lnTo>
                          <a:pt x="1648" y="1794"/>
                        </a:lnTo>
                        <a:lnTo>
                          <a:pt x="1655" y="1767"/>
                        </a:lnTo>
                        <a:lnTo>
                          <a:pt x="1642" y="1755"/>
                        </a:lnTo>
                        <a:lnTo>
                          <a:pt x="1648" y="1743"/>
                        </a:lnTo>
                        <a:lnTo>
                          <a:pt x="1654" y="1746"/>
                        </a:lnTo>
                        <a:lnTo>
                          <a:pt x="1662" y="1747"/>
                        </a:lnTo>
                        <a:lnTo>
                          <a:pt x="1668" y="1739"/>
                        </a:lnTo>
                        <a:lnTo>
                          <a:pt x="1678" y="1745"/>
                        </a:lnTo>
                        <a:lnTo>
                          <a:pt x="1687" y="1745"/>
                        </a:lnTo>
                        <a:lnTo>
                          <a:pt x="1695" y="1741"/>
                        </a:lnTo>
                        <a:lnTo>
                          <a:pt x="1698" y="1735"/>
                        </a:lnTo>
                        <a:lnTo>
                          <a:pt x="1698" y="1713"/>
                        </a:lnTo>
                        <a:lnTo>
                          <a:pt x="1700" y="1706"/>
                        </a:lnTo>
                        <a:lnTo>
                          <a:pt x="1708" y="1705"/>
                        </a:lnTo>
                        <a:lnTo>
                          <a:pt x="1711" y="1707"/>
                        </a:lnTo>
                        <a:lnTo>
                          <a:pt x="1719" y="1710"/>
                        </a:lnTo>
                        <a:lnTo>
                          <a:pt x="1763" y="1698"/>
                        </a:lnTo>
                        <a:lnTo>
                          <a:pt x="1767" y="1697"/>
                        </a:lnTo>
                        <a:lnTo>
                          <a:pt x="1770" y="1689"/>
                        </a:lnTo>
                        <a:lnTo>
                          <a:pt x="1766" y="1683"/>
                        </a:lnTo>
                        <a:lnTo>
                          <a:pt x="1743" y="1670"/>
                        </a:lnTo>
                        <a:lnTo>
                          <a:pt x="1743" y="1661"/>
                        </a:lnTo>
                        <a:lnTo>
                          <a:pt x="1784" y="1650"/>
                        </a:lnTo>
                        <a:lnTo>
                          <a:pt x="1790" y="1642"/>
                        </a:lnTo>
                        <a:lnTo>
                          <a:pt x="1802" y="1638"/>
                        </a:lnTo>
                        <a:lnTo>
                          <a:pt x="1804" y="1642"/>
                        </a:lnTo>
                        <a:lnTo>
                          <a:pt x="1800" y="1646"/>
                        </a:lnTo>
                        <a:lnTo>
                          <a:pt x="1807" y="1658"/>
                        </a:lnTo>
                        <a:lnTo>
                          <a:pt x="1812" y="1658"/>
                        </a:lnTo>
                        <a:lnTo>
                          <a:pt x="1820" y="1651"/>
                        </a:lnTo>
                        <a:lnTo>
                          <a:pt x="1883" y="1633"/>
                        </a:lnTo>
                        <a:lnTo>
                          <a:pt x="1987" y="1565"/>
                        </a:lnTo>
                        <a:lnTo>
                          <a:pt x="1992" y="1540"/>
                        </a:lnTo>
                        <a:lnTo>
                          <a:pt x="2040" y="1498"/>
                        </a:lnTo>
                        <a:lnTo>
                          <a:pt x="2041" y="1492"/>
                        </a:lnTo>
                        <a:lnTo>
                          <a:pt x="2020" y="1462"/>
                        </a:lnTo>
                        <a:lnTo>
                          <a:pt x="2025" y="1440"/>
                        </a:lnTo>
                        <a:lnTo>
                          <a:pt x="2057" y="1428"/>
                        </a:lnTo>
                        <a:lnTo>
                          <a:pt x="2064" y="1428"/>
                        </a:lnTo>
                        <a:lnTo>
                          <a:pt x="2059" y="1453"/>
                        </a:lnTo>
                        <a:lnTo>
                          <a:pt x="2063" y="1461"/>
                        </a:lnTo>
                        <a:lnTo>
                          <a:pt x="2099" y="1457"/>
                        </a:lnTo>
                        <a:lnTo>
                          <a:pt x="2105" y="1466"/>
                        </a:lnTo>
                        <a:lnTo>
                          <a:pt x="2179" y="1434"/>
                        </a:lnTo>
                        <a:lnTo>
                          <a:pt x="2222" y="1429"/>
                        </a:lnTo>
                        <a:lnTo>
                          <a:pt x="2224" y="1428"/>
                        </a:lnTo>
                        <a:lnTo>
                          <a:pt x="2222" y="1424"/>
                        </a:lnTo>
                        <a:lnTo>
                          <a:pt x="2215" y="1414"/>
                        </a:lnTo>
                        <a:lnTo>
                          <a:pt x="2211" y="1402"/>
                        </a:lnTo>
                        <a:lnTo>
                          <a:pt x="2216" y="1396"/>
                        </a:lnTo>
                        <a:lnTo>
                          <a:pt x="2221" y="1382"/>
                        </a:lnTo>
                        <a:lnTo>
                          <a:pt x="2233" y="1370"/>
                        </a:lnTo>
                        <a:lnTo>
                          <a:pt x="2249" y="1325"/>
                        </a:lnTo>
                        <a:lnTo>
                          <a:pt x="2236" y="1305"/>
                        </a:lnTo>
                        <a:lnTo>
                          <a:pt x="2236" y="1292"/>
                        </a:lnTo>
                        <a:lnTo>
                          <a:pt x="2240" y="1281"/>
                        </a:lnTo>
                        <a:lnTo>
                          <a:pt x="2238" y="1269"/>
                        </a:lnTo>
                        <a:lnTo>
                          <a:pt x="2242" y="1244"/>
                        </a:lnTo>
                        <a:lnTo>
                          <a:pt x="2256" y="1235"/>
                        </a:lnTo>
                        <a:lnTo>
                          <a:pt x="2264" y="1215"/>
                        </a:lnTo>
                        <a:lnTo>
                          <a:pt x="2270" y="1177"/>
                        </a:lnTo>
                        <a:lnTo>
                          <a:pt x="2270" y="1156"/>
                        </a:lnTo>
                        <a:lnTo>
                          <a:pt x="2264" y="1123"/>
                        </a:lnTo>
                        <a:lnTo>
                          <a:pt x="2252" y="1101"/>
                        </a:lnTo>
                        <a:lnTo>
                          <a:pt x="2245" y="1095"/>
                        </a:lnTo>
                        <a:lnTo>
                          <a:pt x="2248" y="1084"/>
                        </a:lnTo>
                        <a:lnTo>
                          <a:pt x="2241" y="1076"/>
                        </a:lnTo>
                        <a:lnTo>
                          <a:pt x="2232" y="1056"/>
                        </a:lnTo>
                        <a:lnTo>
                          <a:pt x="2221" y="1047"/>
                        </a:lnTo>
                        <a:lnTo>
                          <a:pt x="2217" y="1040"/>
                        </a:lnTo>
                        <a:lnTo>
                          <a:pt x="2224" y="1017"/>
                        </a:lnTo>
                        <a:lnTo>
                          <a:pt x="2209" y="989"/>
                        </a:lnTo>
                        <a:lnTo>
                          <a:pt x="2185" y="967"/>
                        </a:lnTo>
                        <a:lnTo>
                          <a:pt x="2177" y="955"/>
                        </a:lnTo>
                        <a:lnTo>
                          <a:pt x="2173" y="750"/>
                        </a:lnTo>
                        <a:lnTo>
                          <a:pt x="2173" y="640"/>
                        </a:lnTo>
                        <a:lnTo>
                          <a:pt x="2147" y="634"/>
                        </a:lnTo>
                        <a:lnTo>
                          <a:pt x="2124" y="644"/>
                        </a:lnTo>
                        <a:lnTo>
                          <a:pt x="2117" y="642"/>
                        </a:lnTo>
                        <a:lnTo>
                          <a:pt x="2091" y="623"/>
                        </a:lnTo>
                        <a:close/>
                      </a:path>
                    </a:pathLst>
                  </a:custGeom>
                  <a:solidFill>
                    <a:srgbClr val="25254B"/>
                  </a:solidFill>
                  <a:ln w="3175">
                    <a:solidFill>
                      <a:srgbClr val="808080"/>
                    </a:solidFill>
                    <a:round/>
                    <a:headEnd/>
                    <a:tailEnd/>
                  </a:ln>
                </p:spPr>
                <p:txBody>
                  <a:bodyPr/>
                  <a:lstStyle/>
                  <a:p>
                    <a:endParaRPr lang="en-US" dirty="0"/>
                  </a:p>
                </p:txBody>
              </p:sp>
              <p:sp>
                <p:nvSpPr>
                  <p:cNvPr id="228" name="93200322.87586.2553.6255">
                    <a:extLst>
                      <a:ext uri="{FF2B5EF4-FFF2-40B4-BE49-F238E27FC236}">
                        <a16:creationId xmlns:a16="http://schemas.microsoft.com/office/drawing/2014/main" id="{65A676CC-5235-4E33-9DB5-41B3BB7EE6B6}"/>
                      </a:ext>
                    </a:extLst>
                  </p:cNvPr>
                  <p:cNvSpPr>
                    <a:spLocks noChangeAspect="1"/>
                  </p:cNvSpPr>
                  <p:nvPr>
                    <p:custDataLst>
                      <p:tags r:id="rId7"/>
                    </p:custDataLst>
                  </p:nvPr>
                </p:nvSpPr>
                <p:spPr bwMode="gray">
                  <a:xfrm>
                    <a:off x="2253457" y="1285993"/>
                    <a:ext cx="680691" cy="1134533"/>
                  </a:xfrm>
                  <a:custGeom>
                    <a:avLst/>
                    <a:gdLst>
                      <a:gd name="T0" fmla="*/ 2147483647 w 970"/>
                      <a:gd name="T1" fmla="*/ 2147483647 h 1563"/>
                      <a:gd name="T2" fmla="*/ 2147483647 w 970"/>
                      <a:gd name="T3" fmla="*/ 2147483647 h 1563"/>
                      <a:gd name="T4" fmla="*/ 2147483647 w 970"/>
                      <a:gd name="T5" fmla="*/ 2147483647 h 1563"/>
                      <a:gd name="T6" fmla="*/ 2147483647 w 970"/>
                      <a:gd name="T7" fmla="*/ 2147483647 h 1563"/>
                      <a:gd name="T8" fmla="*/ 2147483647 w 970"/>
                      <a:gd name="T9" fmla="*/ 2147483647 h 1563"/>
                      <a:gd name="T10" fmla="*/ 2147483647 w 970"/>
                      <a:gd name="T11" fmla="*/ 2147483647 h 1563"/>
                      <a:gd name="T12" fmla="*/ 2147483647 w 970"/>
                      <a:gd name="T13" fmla="*/ 2147483647 h 1563"/>
                      <a:gd name="T14" fmla="*/ 2147483647 w 970"/>
                      <a:gd name="T15" fmla="*/ 2147483647 h 1563"/>
                      <a:gd name="T16" fmla="*/ 2147483647 w 970"/>
                      <a:gd name="T17" fmla="*/ 2147483647 h 1563"/>
                      <a:gd name="T18" fmla="*/ 2147483647 w 970"/>
                      <a:gd name="T19" fmla="*/ 2147483647 h 1563"/>
                      <a:gd name="T20" fmla="*/ 2147483647 w 970"/>
                      <a:gd name="T21" fmla="*/ 2147483647 h 1563"/>
                      <a:gd name="T22" fmla="*/ 2147483647 w 970"/>
                      <a:gd name="T23" fmla="*/ 2147483647 h 1563"/>
                      <a:gd name="T24" fmla="*/ 2147483647 w 970"/>
                      <a:gd name="T25" fmla="*/ 2147483647 h 1563"/>
                      <a:gd name="T26" fmla="*/ 2147483647 w 970"/>
                      <a:gd name="T27" fmla="*/ 2147483647 h 1563"/>
                      <a:gd name="T28" fmla="*/ 2147483647 w 970"/>
                      <a:gd name="T29" fmla="*/ 2147483647 h 1563"/>
                      <a:gd name="T30" fmla="*/ 2147483647 w 970"/>
                      <a:gd name="T31" fmla="*/ 2147483647 h 1563"/>
                      <a:gd name="T32" fmla="*/ 2147483647 w 970"/>
                      <a:gd name="T33" fmla="*/ 2147483647 h 1563"/>
                      <a:gd name="T34" fmla="*/ 2147483647 w 970"/>
                      <a:gd name="T35" fmla="*/ 2147483647 h 1563"/>
                      <a:gd name="T36" fmla="*/ 2147483647 w 970"/>
                      <a:gd name="T37" fmla="*/ 2147483647 h 1563"/>
                      <a:gd name="T38" fmla="*/ 2147483647 w 970"/>
                      <a:gd name="T39" fmla="*/ 2147483647 h 1563"/>
                      <a:gd name="T40" fmla="*/ 2147483647 w 970"/>
                      <a:gd name="T41" fmla="*/ 2147483647 h 1563"/>
                      <a:gd name="T42" fmla="*/ 2147483647 w 970"/>
                      <a:gd name="T43" fmla="*/ 2147483647 h 1563"/>
                      <a:gd name="T44" fmla="*/ 2147483647 w 970"/>
                      <a:gd name="T45" fmla="*/ 2147483647 h 1563"/>
                      <a:gd name="T46" fmla="*/ 2147483647 w 970"/>
                      <a:gd name="T47" fmla="*/ 2147483647 h 1563"/>
                      <a:gd name="T48" fmla="*/ 2147483647 w 970"/>
                      <a:gd name="T49" fmla="*/ 2147483647 h 1563"/>
                      <a:gd name="T50" fmla="*/ 2147483647 w 970"/>
                      <a:gd name="T51" fmla="*/ 2147483647 h 1563"/>
                      <a:gd name="T52" fmla="*/ 2147483647 w 970"/>
                      <a:gd name="T53" fmla="*/ 2147483647 h 1563"/>
                      <a:gd name="T54" fmla="*/ 2147483647 w 970"/>
                      <a:gd name="T55" fmla="*/ 2147483647 h 1563"/>
                      <a:gd name="T56" fmla="*/ 2147483647 w 970"/>
                      <a:gd name="T57" fmla="*/ 2147483647 h 1563"/>
                      <a:gd name="T58" fmla="*/ 2147483647 w 970"/>
                      <a:gd name="T59" fmla="*/ 2147483647 h 1563"/>
                      <a:gd name="T60" fmla="*/ 2147483647 w 970"/>
                      <a:gd name="T61" fmla="*/ 2147483647 h 1563"/>
                      <a:gd name="T62" fmla="*/ 2147483647 w 970"/>
                      <a:gd name="T63" fmla="*/ 2147483647 h 1563"/>
                      <a:gd name="T64" fmla="*/ 2147483647 w 970"/>
                      <a:gd name="T65" fmla="*/ 2147483647 h 1563"/>
                      <a:gd name="T66" fmla="*/ 2147483647 w 970"/>
                      <a:gd name="T67" fmla="*/ 2147483647 h 1563"/>
                      <a:gd name="T68" fmla="*/ 0 w 970"/>
                      <a:gd name="T69" fmla="*/ 2147483647 h 1563"/>
                      <a:gd name="T70" fmla="*/ 2147483647 w 970"/>
                      <a:gd name="T71" fmla="*/ 2147483647 h 1563"/>
                      <a:gd name="T72" fmla="*/ 2147483647 w 970"/>
                      <a:gd name="T73" fmla="*/ 2147483647 h 1563"/>
                      <a:gd name="T74" fmla="*/ 2147483647 w 970"/>
                      <a:gd name="T75" fmla="*/ 2147483647 h 1563"/>
                      <a:gd name="T76" fmla="*/ 2147483647 w 970"/>
                      <a:gd name="T77" fmla="*/ 2147483647 h 1563"/>
                      <a:gd name="T78" fmla="*/ 2147483647 w 970"/>
                      <a:gd name="T79" fmla="*/ 2147483647 h 1563"/>
                      <a:gd name="T80" fmla="*/ 2147483647 w 970"/>
                      <a:gd name="T81" fmla="*/ 2147483647 h 1563"/>
                      <a:gd name="T82" fmla="*/ 2147483647 w 970"/>
                      <a:gd name="T83" fmla="*/ 2147483647 h 1563"/>
                      <a:gd name="T84" fmla="*/ 2147483647 w 970"/>
                      <a:gd name="T85" fmla="*/ 2147483647 h 1563"/>
                      <a:gd name="T86" fmla="*/ 2147483647 w 970"/>
                      <a:gd name="T87" fmla="*/ 2147483647 h 1563"/>
                      <a:gd name="T88" fmla="*/ 2147483647 w 970"/>
                      <a:gd name="T89" fmla="*/ 2147483647 h 1563"/>
                      <a:gd name="T90" fmla="*/ 2147483647 w 970"/>
                      <a:gd name="T91" fmla="*/ 2147483647 h 1563"/>
                      <a:gd name="T92" fmla="*/ 2147483647 w 970"/>
                      <a:gd name="T93" fmla="*/ 2147483647 h 1563"/>
                      <a:gd name="T94" fmla="*/ 2147483647 w 970"/>
                      <a:gd name="T95" fmla="*/ 2147483647 h 1563"/>
                      <a:gd name="T96" fmla="*/ 2147483647 w 970"/>
                      <a:gd name="T97" fmla="*/ 0 h 156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970"/>
                      <a:gd name="T148" fmla="*/ 0 h 1563"/>
                      <a:gd name="T149" fmla="*/ 970 w 970"/>
                      <a:gd name="T150" fmla="*/ 1563 h 156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970" h="1563">
                        <a:moveTo>
                          <a:pt x="309" y="0"/>
                        </a:moveTo>
                        <a:lnTo>
                          <a:pt x="438" y="26"/>
                        </a:lnTo>
                        <a:lnTo>
                          <a:pt x="402" y="222"/>
                        </a:lnTo>
                        <a:lnTo>
                          <a:pt x="427" y="275"/>
                        </a:lnTo>
                        <a:lnTo>
                          <a:pt x="433" y="308"/>
                        </a:lnTo>
                        <a:lnTo>
                          <a:pt x="427" y="329"/>
                        </a:lnTo>
                        <a:lnTo>
                          <a:pt x="419" y="339"/>
                        </a:lnTo>
                        <a:lnTo>
                          <a:pt x="429" y="351"/>
                        </a:lnTo>
                        <a:lnTo>
                          <a:pt x="445" y="372"/>
                        </a:lnTo>
                        <a:lnTo>
                          <a:pt x="479" y="405"/>
                        </a:lnTo>
                        <a:lnTo>
                          <a:pt x="503" y="460"/>
                        </a:lnTo>
                        <a:lnTo>
                          <a:pt x="509" y="485"/>
                        </a:lnTo>
                        <a:lnTo>
                          <a:pt x="519" y="512"/>
                        </a:lnTo>
                        <a:lnTo>
                          <a:pt x="542" y="513"/>
                        </a:lnTo>
                        <a:lnTo>
                          <a:pt x="543" y="529"/>
                        </a:lnTo>
                        <a:lnTo>
                          <a:pt x="574" y="535"/>
                        </a:lnTo>
                        <a:lnTo>
                          <a:pt x="583" y="545"/>
                        </a:lnTo>
                        <a:lnTo>
                          <a:pt x="553" y="611"/>
                        </a:lnTo>
                        <a:lnTo>
                          <a:pt x="554" y="621"/>
                        </a:lnTo>
                        <a:lnTo>
                          <a:pt x="542" y="632"/>
                        </a:lnTo>
                        <a:lnTo>
                          <a:pt x="541" y="664"/>
                        </a:lnTo>
                        <a:lnTo>
                          <a:pt x="543" y="666"/>
                        </a:lnTo>
                        <a:lnTo>
                          <a:pt x="542" y="684"/>
                        </a:lnTo>
                        <a:lnTo>
                          <a:pt x="518" y="700"/>
                        </a:lnTo>
                        <a:lnTo>
                          <a:pt x="518" y="718"/>
                        </a:lnTo>
                        <a:lnTo>
                          <a:pt x="519" y="730"/>
                        </a:lnTo>
                        <a:lnTo>
                          <a:pt x="511" y="746"/>
                        </a:lnTo>
                        <a:lnTo>
                          <a:pt x="541" y="776"/>
                        </a:lnTo>
                        <a:lnTo>
                          <a:pt x="549" y="772"/>
                        </a:lnTo>
                        <a:lnTo>
                          <a:pt x="593" y="737"/>
                        </a:lnTo>
                        <a:lnTo>
                          <a:pt x="601" y="734"/>
                        </a:lnTo>
                        <a:lnTo>
                          <a:pt x="605" y="737"/>
                        </a:lnTo>
                        <a:lnTo>
                          <a:pt x="611" y="752"/>
                        </a:lnTo>
                        <a:lnTo>
                          <a:pt x="615" y="756"/>
                        </a:lnTo>
                        <a:lnTo>
                          <a:pt x="623" y="762"/>
                        </a:lnTo>
                        <a:lnTo>
                          <a:pt x="619" y="789"/>
                        </a:lnTo>
                        <a:lnTo>
                          <a:pt x="619" y="829"/>
                        </a:lnTo>
                        <a:lnTo>
                          <a:pt x="629" y="857"/>
                        </a:lnTo>
                        <a:lnTo>
                          <a:pt x="645" y="880"/>
                        </a:lnTo>
                        <a:lnTo>
                          <a:pt x="645" y="893"/>
                        </a:lnTo>
                        <a:lnTo>
                          <a:pt x="635" y="910"/>
                        </a:lnTo>
                        <a:lnTo>
                          <a:pt x="651" y="936"/>
                        </a:lnTo>
                        <a:lnTo>
                          <a:pt x="669" y="936"/>
                        </a:lnTo>
                        <a:lnTo>
                          <a:pt x="683" y="954"/>
                        </a:lnTo>
                        <a:lnTo>
                          <a:pt x="686" y="967"/>
                        </a:lnTo>
                        <a:lnTo>
                          <a:pt x="682" y="994"/>
                        </a:lnTo>
                        <a:lnTo>
                          <a:pt x="682" y="1003"/>
                        </a:lnTo>
                        <a:lnTo>
                          <a:pt x="691" y="1025"/>
                        </a:lnTo>
                        <a:lnTo>
                          <a:pt x="711" y="1035"/>
                        </a:lnTo>
                        <a:lnTo>
                          <a:pt x="722" y="1017"/>
                        </a:lnTo>
                        <a:lnTo>
                          <a:pt x="730" y="1010"/>
                        </a:lnTo>
                        <a:lnTo>
                          <a:pt x="762" y="1023"/>
                        </a:lnTo>
                        <a:lnTo>
                          <a:pt x="775" y="1025"/>
                        </a:lnTo>
                        <a:lnTo>
                          <a:pt x="788" y="1011"/>
                        </a:lnTo>
                        <a:lnTo>
                          <a:pt x="799" y="1010"/>
                        </a:lnTo>
                        <a:lnTo>
                          <a:pt x="808" y="1018"/>
                        </a:lnTo>
                        <a:lnTo>
                          <a:pt x="846" y="1021"/>
                        </a:lnTo>
                        <a:lnTo>
                          <a:pt x="864" y="1030"/>
                        </a:lnTo>
                        <a:lnTo>
                          <a:pt x="870" y="1027"/>
                        </a:lnTo>
                        <a:lnTo>
                          <a:pt x="912" y="1027"/>
                        </a:lnTo>
                        <a:lnTo>
                          <a:pt x="911" y="1010"/>
                        </a:lnTo>
                        <a:lnTo>
                          <a:pt x="927" y="997"/>
                        </a:lnTo>
                        <a:lnTo>
                          <a:pt x="948" y="1018"/>
                        </a:lnTo>
                        <a:lnTo>
                          <a:pt x="955" y="1042"/>
                        </a:lnTo>
                        <a:lnTo>
                          <a:pt x="970" y="1057"/>
                        </a:lnTo>
                        <a:lnTo>
                          <a:pt x="970" y="1055"/>
                        </a:lnTo>
                        <a:lnTo>
                          <a:pt x="896" y="1563"/>
                        </a:lnTo>
                        <a:lnTo>
                          <a:pt x="894" y="1563"/>
                        </a:lnTo>
                        <a:lnTo>
                          <a:pt x="445" y="1483"/>
                        </a:lnTo>
                        <a:lnTo>
                          <a:pt x="0" y="1390"/>
                        </a:lnTo>
                        <a:lnTo>
                          <a:pt x="80" y="1029"/>
                        </a:lnTo>
                        <a:lnTo>
                          <a:pt x="101" y="1003"/>
                        </a:lnTo>
                        <a:lnTo>
                          <a:pt x="102" y="978"/>
                        </a:lnTo>
                        <a:lnTo>
                          <a:pt x="108" y="975"/>
                        </a:lnTo>
                        <a:lnTo>
                          <a:pt x="109" y="969"/>
                        </a:lnTo>
                        <a:lnTo>
                          <a:pt x="114" y="958"/>
                        </a:lnTo>
                        <a:lnTo>
                          <a:pt x="105" y="942"/>
                        </a:lnTo>
                        <a:lnTo>
                          <a:pt x="81" y="930"/>
                        </a:lnTo>
                        <a:lnTo>
                          <a:pt x="77" y="918"/>
                        </a:lnTo>
                        <a:lnTo>
                          <a:pt x="84" y="894"/>
                        </a:lnTo>
                        <a:lnTo>
                          <a:pt x="120" y="838"/>
                        </a:lnTo>
                        <a:lnTo>
                          <a:pt x="142" y="826"/>
                        </a:lnTo>
                        <a:lnTo>
                          <a:pt x="158" y="810"/>
                        </a:lnTo>
                        <a:lnTo>
                          <a:pt x="158" y="797"/>
                        </a:lnTo>
                        <a:lnTo>
                          <a:pt x="170" y="785"/>
                        </a:lnTo>
                        <a:lnTo>
                          <a:pt x="241" y="676"/>
                        </a:lnTo>
                        <a:lnTo>
                          <a:pt x="237" y="646"/>
                        </a:lnTo>
                        <a:lnTo>
                          <a:pt x="222" y="634"/>
                        </a:lnTo>
                        <a:lnTo>
                          <a:pt x="209" y="632"/>
                        </a:lnTo>
                        <a:lnTo>
                          <a:pt x="194" y="612"/>
                        </a:lnTo>
                        <a:lnTo>
                          <a:pt x="192" y="595"/>
                        </a:lnTo>
                        <a:lnTo>
                          <a:pt x="190" y="569"/>
                        </a:lnTo>
                        <a:lnTo>
                          <a:pt x="196" y="560"/>
                        </a:lnTo>
                        <a:lnTo>
                          <a:pt x="200" y="548"/>
                        </a:lnTo>
                        <a:lnTo>
                          <a:pt x="190" y="532"/>
                        </a:lnTo>
                        <a:lnTo>
                          <a:pt x="190" y="515"/>
                        </a:lnTo>
                        <a:lnTo>
                          <a:pt x="196" y="507"/>
                        </a:lnTo>
                        <a:lnTo>
                          <a:pt x="309" y="0"/>
                        </a:lnTo>
                        <a:close/>
                      </a:path>
                    </a:pathLst>
                  </a:custGeom>
                  <a:solidFill>
                    <a:srgbClr val="25254B"/>
                  </a:solidFill>
                  <a:ln w="3175">
                    <a:solidFill>
                      <a:srgbClr val="808080"/>
                    </a:solidFill>
                    <a:round/>
                    <a:headEnd/>
                    <a:tailEnd/>
                  </a:ln>
                </p:spPr>
                <p:txBody>
                  <a:bodyPr/>
                  <a:lstStyle/>
                  <a:p>
                    <a:endParaRPr lang="en-US" dirty="0"/>
                  </a:p>
                </p:txBody>
              </p:sp>
              <p:sp>
                <p:nvSpPr>
                  <p:cNvPr id="229" name="94216.62526460.25725">
                    <a:extLst>
                      <a:ext uri="{FF2B5EF4-FFF2-40B4-BE49-F238E27FC236}">
                        <a16:creationId xmlns:a16="http://schemas.microsoft.com/office/drawing/2014/main" id="{8A59AACC-9D71-4214-A5DB-39F55F653070}"/>
                      </a:ext>
                    </a:extLst>
                  </p:cNvPr>
                  <p:cNvSpPr>
                    <a:spLocks noChangeAspect="1"/>
                  </p:cNvSpPr>
                  <p:nvPr>
                    <p:custDataLst>
                      <p:tags r:id="rId8"/>
                    </p:custDataLst>
                  </p:nvPr>
                </p:nvSpPr>
                <p:spPr bwMode="gray">
                  <a:xfrm>
                    <a:off x="1503604" y="1504245"/>
                    <a:ext cx="915474" cy="792103"/>
                  </a:xfrm>
                  <a:custGeom>
                    <a:avLst/>
                    <a:gdLst>
                      <a:gd name="T0" fmla="*/ 2147483647 w 1306"/>
                      <a:gd name="T1" fmla="*/ 2147483647 h 1089"/>
                      <a:gd name="T2" fmla="*/ 2147483647 w 1306"/>
                      <a:gd name="T3" fmla="*/ 2147483647 h 1089"/>
                      <a:gd name="T4" fmla="*/ 2147483647 w 1306"/>
                      <a:gd name="T5" fmla="*/ 2147483647 h 1089"/>
                      <a:gd name="T6" fmla="*/ 2147483647 w 1306"/>
                      <a:gd name="T7" fmla="*/ 2147483647 h 1089"/>
                      <a:gd name="T8" fmla="*/ 2147483647 w 1306"/>
                      <a:gd name="T9" fmla="*/ 2147483647 h 1089"/>
                      <a:gd name="T10" fmla="*/ 2147483647 w 1306"/>
                      <a:gd name="T11" fmla="*/ 2147483647 h 1089"/>
                      <a:gd name="T12" fmla="*/ 2147483647 w 1306"/>
                      <a:gd name="T13" fmla="*/ 2147483647 h 1089"/>
                      <a:gd name="T14" fmla="*/ 2147483647 w 1306"/>
                      <a:gd name="T15" fmla="*/ 2147483647 h 1089"/>
                      <a:gd name="T16" fmla="*/ 2147483647 w 1306"/>
                      <a:gd name="T17" fmla="*/ 2147483647 h 1089"/>
                      <a:gd name="T18" fmla="*/ 2147483647 w 1306"/>
                      <a:gd name="T19" fmla="*/ 2147483647 h 1089"/>
                      <a:gd name="T20" fmla="*/ 2147483647 w 1306"/>
                      <a:gd name="T21" fmla="*/ 2147483647 h 1089"/>
                      <a:gd name="T22" fmla="*/ 2147483647 w 1306"/>
                      <a:gd name="T23" fmla="*/ 2147483647 h 1089"/>
                      <a:gd name="T24" fmla="*/ 2147483647 w 1306"/>
                      <a:gd name="T25" fmla="*/ 2147483647 h 1089"/>
                      <a:gd name="T26" fmla="*/ 2147483647 w 1306"/>
                      <a:gd name="T27" fmla="*/ 2147483647 h 1089"/>
                      <a:gd name="T28" fmla="*/ 2147483647 w 1306"/>
                      <a:gd name="T29" fmla="*/ 2147483647 h 1089"/>
                      <a:gd name="T30" fmla="*/ 2147483647 w 1306"/>
                      <a:gd name="T31" fmla="*/ 2147483647 h 1089"/>
                      <a:gd name="T32" fmla="*/ 2147483647 w 1306"/>
                      <a:gd name="T33" fmla="*/ 2147483647 h 1089"/>
                      <a:gd name="T34" fmla="*/ 2147483647 w 1306"/>
                      <a:gd name="T35" fmla="*/ 2147483647 h 1089"/>
                      <a:gd name="T36" fmla="*/ 2147483647 w 1306"/>
                      <a:gd name="T37" fmla="*/ 2147483647 h 1089"/>
                      <a:gd name="T38" fmla="*/ 2147483647 w 1306"/>
                      <a:gd name="T39" fmla="*/ 2147483647 h 1089"/>
                      <a:gd name="T40" fmla="*/ 2147483647 w 1306"/>
                      <a:gd name="T41" fmla="*/ 2147483647 h 1089"/>
                      <a:gd name="T42" fmla="*/ 2147483647 w 1306"/>
                      <a:gd name="T43" fmla="*/ 2147483647 h 1089"/>
                      <a:gd name="T44" fmla="*/ 2147483647 w 1306"/>
                      <a:gd name="T45" fmla="*/ 2147483647 h 1089"/>
                      <a:gd name="T46" fmla="*/ 2147483647 w 1306"/>
                      <a:gd name="T47" fmla="*/ 2147483647 h 1089"/>
                      <a:gd name="T48" fmla="*/ 2147483647 w 1306"/>
                      <a:gd name="T49" fmla="*/ 2147483647 h 1089"/>
                      <a:gd name="T50" fmla="*/ 2147483647 w 1306"/>
                      <a:gd name="T51" fmla="*/ 2147483647 h 1089"/>
                      <a:gd name="T52" fmla="*/ 2147483647 w 1306"/>
                      <a:gd name="T53" fmla="*/ 2147483647 h 1089"/>
                      <a:gd name="T54" fmla="*/ 2147483647 w 1306"/>
                      <a:gd name="T55" fmla="*/ 2147483647 h 1089"/>
                      <a:gd name="T56" fmla="*/ 2147483647 w 1306"/>
                      <a:gd name="T57" fmla="*/ 2147483647 h 1089"/>
                      <a:gd name="T58" fmla="*/ 2147483647 w 1306"/>
                      <a:gd name="T59" fmla="*/ 2147483647 h 1089"/>
                      <a:gd name="T60" fmla="*/ 2147483647 w 1306"/>
                      <a:gd name="T61" fmla="*/ 2147483647 h 1089"/>
                      <a:gd name="T62" fmla="*/ 2147483647 w 1306"/>
                      <a:gd name="T63" fmla="*/ 2147483647 h 1089"/>
                      <a:gd name="T64" fmla="*/ 2147483647 w 1306"/>
                      <a:gd name="T65" fmla="*/ 2147483647 h 1089"/>
                      <a:gd name="T66" fmla="*/ 2147483647 w 1306"/>
                      <a:gd name="T67" fmla="*/ 2147483647 h 1089"/>
                      <a:gd name="T68" fmla="*/ 2147483647 w 1306"/>
                      <a:gd name="T69" fmla="*/ 2147483647 h 1089"/>
                      <a:gd name="T70" fmla="*/ 2147483647 w 1306"/>
                      <a:gd name="T71" fmla="*/ 2147483647 h 1089"/>
                      <a:gd name="T72" fmla="*/ 2147483647 w 1306"/>
                      <a:gd name="T73" fmla="*/ 2147483647 h 1089"/>
                      <a:gd name="T74" fmla="*/ 2147483647 w 1306"/>
                      <a:gd name="T75" fmla="*/ 2147483647 h 1089"/>
                      <a:gd name="T76" fmla="*/ 2147483647 w 1306"/>
                      <a:gd name="T77" fmla="*/ 2147483647 h 1089"/>
                      <a:gd name="T78" fmla="*/ 2147483647 w 1306"/>
                      <a:gd name="T79" fmla="*/ 2147483647 h 108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306"/>
                      <a:gd name="T121" fmla="*/ 0 h 1089"/>
                      <a:gd name="T122" fmla="*/ 1306 w 1306"/>
                      <a:gd name="T123" fmla="*/ 1089 h 1089"/>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306" h="1089">
                        <a:moveTo>
                          <a:pt x="19" y="820"/>
                        </a:moveTo>
                        <a:lnTo>
                          <a:pt x="11" y="810"/>
                        </a:lnTo>
                        <a:lnTo>
                          <a:pt x="0" y="769"/>
                        </a:lnTo>
                        <a:lnTo>
                          <a:pt x="10" y="748"/>
                        </a:lnTo>
                        <a:lnTo>
                          <a:pt x="10" y="730"/>
                        </a:lnTo>
                        <a:lnTo>
                          <a:pt x="23" y="698"/>
                        </a:lnTo>
                        <a:lnTo>
                          <a:pt x="16" y="635"/>
                        </a:lnTo>
                        <a:lnTo>
                          <a:pt x="26" y="620"/>
                        </a:lnTo>
                        <a:lnTo>
                          <a:pt x="38" y="613"/>
                        </a:lnTo>
                        <a:lnTo>
                          <a:pt x="47" y="603"/>
                        </a:lnTo>
                        <a:lnTo>
                          <a:pt x="55" y="581"/>
                        </a:lnTo>
                        <a:lnTo>
                          <a:pt x="63" y="573"/>
                        </a:lnTo>
                        <a:lnTo>
                          <a:pt x="66" y="545"/>
                        </a:lnTo>
                        <a:lnTo>
                          <a:pt x="72" y="544"/>
                        </a:lnTo>
                        <a:lnTo>
                          <a:pt x="111" y="497"/>
                        </a:lnTo>
                        <a:lnTo>
                          <a:pt x="130" y="453"/>
                        </a:lnTo>
                        <a:lnTo>
                          <a:pt x="163" y="391"/>
                        </a:lnTo>
                        <a:lnTo>
                          <a:pt x="200" y="278"/>
                        </a:lnTo>
                        <a:lnTo>
                          <a:pt x="228" y="230"/>
                        </a:lnTo>
                        <a:lnTo>
                          <a:pt x="251" y="159"/>
                        </a:lnTo>
                        <a:lnTo>
                          <a:pt x="280" y="71"/>
                        </a:lnTo>
                        <a:lnTo>
                          <a:pt x="292" y="40"/>
                        </a:lnTo>
                        <a:lnTo>
                          <a:pt x="296" y="14"/>
                        </a:lnTo>
                        <a:lnTo>
                          <a:pt x="296" y="6"/>
                        </a:lnTo>
                        <a:lnTo>
                          <a:pt x="311" y="0"/>
                        </a:lnTo>
                        <a:lnTo>
                          <a:pt x="327" y="6"/>
                        </a:lnTo>
                        <a:lnTo>
                          <a:pt x="336" y="2"/>
                        </a:lnTo>
                        <a:lnTo>
                          <a:pt x="363" y="14"/>
                        </a:lnTo>
                        <a:lnTo>
                          <a:pt x="375" y="27"/>
                        </a:lnTo>
                        <a:lnTo>
                          <a:pt x="377" y="32"/>
                        </a:lnTo>
                        <a:lnTo>
                          <a:pt x="400" y="35"/>
                        </a:lnTo>
                        <a:lnTo>
                          <a:pt x="431" y="58"/>
                        </a:lnTo>
                        <a:lnTo>
                          <a:pt x="436" y="90"/>
                        </a:lnTo>
                        <a:lnTo>
                          <a:pt x="432" y="100"/>
                        </a:lnTo>
                        <a:lnTo>
                          <a:pt x="429" y="151"/>
                        </a:lnTo>
                        <a:lnTo>
                          <a:pt x="437" y="167"/>
                        </a:lnTo>
                        <a:lnTo>
                          <a:pt x="479" y="190"/>
                        </a:lnTo>
                        <a:lnTo>
                          <a:pt x="528" y="192"/>
                        </a:lnTo>
                        <a:lnTo>
                          <a:pt x="561" y="190"/>
                        </a:lnTo>
                        <a:lnTo>
                          <a:pt x="588" y="192"/>
                        </a:lnTo>
                        <a:lnTo>
                          <a:pt x="643" y="210"/>
                        </a:lnTo>
                        <a:lnTo>
                          <a:pt x="654" y="227"/>
                        </a:lnTo>
                        <a:lnTo>
                          <a:pt x="720" y="218"/>
                        </a:lnTo>
                        <a:lnTo>
                          <a:pt x="741" y="227"/>
                        </a:lnTo>
                        <a:lnTo>
                          <a:pt x="750" y="234"/>
                        </a:lnTo>
                        <a:lnTo>
                          <a:pt x="786" y="238"/>
                        </a:lnTo>
                        <a:lnTo>
                          <a:pt x="802" y="235"/>
                        </a:lnTo>
                        <a:lnTo>
                          <a:pt x="822" y="224"/>
                        </a:lnTo>
                        <a:lnTo>
                          <a:pt x="841" y="224"/>
                        </a:lnTo>
                        <a:lnTo>
                          <a:pt x="861" y="230"/>
                        </a:lnTo>
                        <a:lnTo>
                          <a:pt x="877" y="224"/>
                        </a:lnTo>
                        <a:lnTo>
                          <a:pt x="892" y="224"/>
                        </a:lnTo>
                        <a:lnTo>
                          <a:pt x="902" y="230"/>
                        </a:lnTo>
                        <a:lnTo>
                          <a:pt x="922" y="231"/>
                        </a:lnTo>
                        <a:lnTo>
                          <a:pt x="937" y="236"/>
                        </a:lnTo>
                        <a:lnTo>
                          <a:pt x="950" y="236"/>
                        </a:lnTo>
                        <a:lnTo>
                          <a:pt x="972" y="227"/>
                        </a:lnTo>
                        <a:lnTo>
                          <a:pt x="1257" y="294"/>
                        </a:lnTo>
                        <a:lnTo>
                          <a:pt x="1259" y="311"/>
                        </a:lnTo>
                        <a:lnTo>
                          <a:pt x="1274" y="331"/>
                        </a:lnTo>
                        <a:lnTo>
                          <a:pt x="1287" y="333"/>
                        </a:lnTo>
                        <a:lnTo>
                          <a:pt x="1302" y="345"/>
                        </a:lnTo>
                        <a:lnTo>
                          <a:pt x="1306" y="375"/>
                        </a:lnTo>
                        <a:lnTo>
                          <a:pt x="1235" y="484"/>
                        </a:lnTo>
                        <a:lnTo>
                          <a:pt x="1223" y="496"/>
                        </a:lnTo>
                        <a:lnTo>
                          <a:pt x="1223" y="509"/>
                        </a:lnTo>
                        <a:lnTo>
                          <a:pt x="1207" y="525"/>
                        </a:lnTo>
                        <a:lnTo>
                          <a:pt x="1185" y="537"/>
                        </a:lnTo>
                        <a:lnTo>
                          <a:pt x="1149" y="593"/>
                        </a:lnTo>
                        <a:lnTo>
                          <a:pt x="1142" y="617"/>
                        </a:lnTo>
                        <a:lnTo>
                          <a:pt x="1146" y="629"/>
                        </a:lnTo>
                        <a:lnTo>
                          <a:pt x="1170" y="641"/>
                        </a:lnTo>
                        <a:lnTo>
                          <a:pt x="1179" y="657"/>
                        </a:lnTo>
                        <a:lnTo>
                          <a:pt x="1174" y="668"/>
                        </a:lnTo>
                        <a:lnTo>
                          <a:pt x="1173" y="674"/>
                        </a:lnTo>
                        <a:lnTo>
                          <a:pt x="1167" y="677"/>
                        </a:lnTo>
                        <a:lnTo>
                          <a:pt x="1166" y="702"/>
                        </a:lnTo>
                        <a:lnTo>
                          <a:pt x="1145" y="728"/>
                        </a:lnTo>
                        <a:lnTo>
                          <a:pt x="1065" y="1089"/>
                        </a:lnTo>
                        <a:lnTo>
                          <a:pt x="628" y="986"/>
                        </a:lnTo>
                        <a:lnTo>
                          <a:pt x="19" y="820"/>
                        </a:lnTo>
                        <a:close/>
                      </a:path>
                    </a:pathLst>
                  </a:custGeom>
                  <a:solidFill>
                    <a:srgbClr val="25254B"/>
                  </a:solidFill>
                  <a:ln w="3175">
                    <a:solidFill>
                      <a:srgbClr val="808080"/>
                    </a:solidFill>
                    <a:round/>
                    <a:headEnd/>
                    <a:tailEnd/>
                  </a:ln>
                </p:spPr>
                <p:txBody>
                  <a:bodyPr/>
                  <a:lstStyle/>
                  <a:p>
                    <a:endParaRPr lang="en-US" dirty="0"/>
                  </a:p>
                </p:txBody>
              </p:sp>
              <p:sp>
                <p:nvSpPr>
                  <p:cNvPr id="230" name="96338319.757161.255">
                    <a:extLst>
                      <a:ext uri="{FF2B5EF4-FFF2-40B4-BE49-F238E27FC236}">
                        <a16:creationId xmlns:a16="http://schemas.microsoft.com/office/drawing/2014/main" id="{9A28A06E-8FF7-4D3E-A22F-601A58904FF9}"/>
                      </a:ext>
                    </a:extLst>
                  </p:cNvPr>
                  <p:cNvSpPr>
                    <a:spLocks noChangeAspect="1"/>
                  </p:cNvSpPr>
                  <p:nvPr>
                    <p:custDataLst>
                      <p:tags r:id="rId9"/>
                    </p:custDataLst>
                  </p:nvPr>
                </p:nvSpPr>
                <p:spPr bwMode="gray">
                  <a:xfrm>
                    <a:off x="2213416" y="3099741"/>
                    <a:ext cx="778973" cy="935096"/>
                  </a:xfrm>
                  <a:custGeom>
                    <a:avLst/>
                    <a:gdLst>
                      <a:gd name="T0" fmla="*/ 2147483647 w 1105"/>
                      <a:gd name="T1" fmla="*/ 2147483647 h 1283"/>
                      <a:gd name="T2" fmla="*/ 2147483647 w 1105"/>
                      <a:gd name="T3" fmla="*/ 2147483647 h 1283"/>
                      <a:gd name="T4" fmla="*/ 2147483647 w 1105"/>
                      <a:gd name="T5" fmla="*/ 0 h 1283"/>
                      <a:gd name="T6" fmla="*/ 2147483647 w 1105"/>
                      <a:gd name="T7" fmla="*/ 2147483647 h 1283"/>
                      <a:gd name="T8" fmla="*/ 2147483647 w 1105"/>
                      <a:gd name="T9" fmla="*/ 2147483647 h 1283"/>
                      <a:gd name="T10" fmla="*/ 2147483647 w 1105"/>
                      <a:gd name="T11" fmla="*/ 2147483647 h 1283"/>
                      <a:gd name="T12" fmla="*/ 2147483647 w 1105"/>
                      <a:gd name="T13" fmla="*/ 2147483647 h 1283"/>
                      <a:gd name="T14" fmla="*/ 2147483647 w 1105"/>
                      <a:gd name="T15" fmla="*/ 2147483647 h 1283"/>
                      <a:gd name="T16" fmla="*/ 2147483647 w 1105"/>
                      <a:gd name="T17" fmla="*/ 2147483647 h 1283"/>
                      <a:gd name="T18" fmla="*/ 2147483647 w 1105"/>
                      <a:gd name="T19" fmla="*/ 2147483647 h 1283"/>
                      <a:gd name="T20" fmla="*/ 2147483647 w 1105"/>
                      <a:gd name="T21" fmla="*/ 2147483647 h 1283"/>
                      <a:gd name="T22" fmla="*/ 2147483647 w 1105"/>
                      <a:gd name="T23" fmla="*/ 2147483647 h 1283"/>
                      <a:gd name="T24" fmla="*/ 2147483647 w 1105"/>
                      <a:gd name="T25" fmla="*/ 2147483647 h 1283"/>
                      <a:gd name="T26" fmla="*/ 2147483647 w 1105"/>
                      <a:gd name="T27" fmla="*/ 2147483647 h 1283"/>
                      <a:gd name="T28" fmla="*/ 2147483647 w 1105"/>
                      <a:gd name="T29" fmla="*/ 2147483647 h 1283"/>
                      <a:gd name="T30" fmla="*/ 2147483647 w 1105"/>
                      <a:gd name="T31" fmla="*/ 2147483647 h 1283"/>
                      <a:gd name="T32" fmla="*/ 2147483647 w 1105"/>
                      <a:gd name="T33" fmla="*/ 2147483647 h 1283"/>
                      <a:gd name="T34" fmla="*/ 2147483647 w 1105"/>
                      <a:gd name="T35" fmla="*/ 2147483647 h 1283"/>
                      <a:gd name="T36" fmla="*/ 2147483647 w 1105"/>
                      <a:gd name="T37" fmla="*/ 2147483647 h 1283"/>
                      <a:gd name="T38" fmla="*/ 2147483647 w 1105"/>
                      <a:gd name="T39" fmla="*/ 2147483647 h 1283"/>
                      <a:gd name="T40" fmla="*/ 2147483647 w 1105"/>
                      <a:gd name="T41" fmla="*/ 2147483647 h 1283"/>
                      <a:gd name="T42" fmla="*/ 2147483647 w 1105"/>
                      <a:gd name="T43" fmla="*/ 2147483647 h 1283"/>
                      <a:gd name="T44" fmla="*/ 2147483647 w 1105"/>
                      <a:gd name="T45" fmla="*/ 2147483647 h 1283"/>
                      <a:gd name="T46" fmla="*/ 2147483647 w 1105"/>
                      <a:gd name="T47" fmla="*/ 2147483647 h 1283"/>
                      <a:gd name="T48" fmla="*/ 2147483647 w 1105"/>
                      <a:gd name="T49" fmla="*/ 2147483647 h 1283"/>
                      <a:gd name="T50" fmla="*/ 2147483647 w 1105"/>
                      <a:gd name="T51" fmla="*/ 2147483647 h 1283"/>
                      <a:gd name="T52" fmla="*/ 2147483647 w 1105"/>
                      <a:gd name="T53" fmla="*/ 2147483647 h 1283"/>
                      <a:gd name="T54" fmla="*/ 2147483647 w 1105"/>
                      <a:gd name="T55" fmla="*/ 2147483647 h 1283"/>
                      <a:gd name="T56" fmla="*/ 2147483647 w 1105"/>
                      <a:gd name="T57" fmla="*/ 2147483647 h 1283"/>
                      <a:gd name="T58" fmla="*/ 2147483647 w 1105"/>
                      <a:gd name="T59" fmla="*/ 2147483647 h 1283"/>
                      <a:gd name="T60" fmla="*/ 2147483647 w 1105"/>
                      <a:gd name="T61" fmla="*/ 2147483647 h 1283"/>
                      <a:gd name="T62" fmla="*/ 2147483647 w 1105"/>
                      <a:gd name="T63" fmla="*/ 2147483647 h 1283"/>
                      <a:gd name="T64" fmla="*/ 2147483647 w 1105"/>
                      <a:gd name="T65" fmla="*/ 2147483647 h 1283"/>
                      <a:gd name="T66" fmla="*/ 2147483647 w 1105"/>
                      <a:gd name="T67" fmla="*/ 2147483647 h 1283"/>
                      <a:gd name="T68" fmla="*/ 2147483647 w 1105"/>
                      <a:gd name="T69" fmla="*/ 2147483647 h 1283"/>
                      <a:gd name="T70" fmla="*/ 2147483647 w 1105"/>
                      <a:gd name="T71" fmla="*/ 2147483647 h 1283"/>
                      <a:gd name="T72" fmla="*/ 2147483647 w 1105"/>
                      <a:gd name="T73" fmla="*/ 2147483647 h 1283"/>
                      <a:gd name="T74" fmla="*/ 2147483647 w 1105"/>
                      <a:gd name="T75" fmla="*/ 2147483647 h 1283"/>
                      <a:gd name="T76" fmla="*/ 2147483647 w 1105"/>
                      <a:gd name="T77" fmla="*/ 2147483647 h 1283"/>
                      <a:gd name="T78" fmla="*/ 2147483647 w 1105"/>
                      <a:gd name="T79" fmla="*/ 2147483647 h 1283"/>
                      <a:gd name="T80" fmla="*/ 2147483647 w 1105"/>
                      <a:gd name="T81" fmla="*/ 2147483647 h 1283"/>
                      <a:gd name="T82" fmla="*/ 2147483647 w 1105"/>
                      <a:gd name="T83" fmla="*/ 2147483647 h 1283"/>
                      <a:gd name="T84" fmla="*/ 2147483647 w 1105"/>
                      <a:gd name="T85" fmla="*/ 2147483647 h 1283"/>
                      <a:gd name="T86" fmla="*/ 2147483647 w 1105"/>
                      <a:gd name="T87" fmla="*/ 2147483647 h 1283"/>
                      <a:gd name="T88" fmla="*/ 2147483647 w 1105"/>
                      <a:gd name="T89" fmla="*/ 2147483647 h 1283"/>
                      <a:gd name="T90" fmla="*/ 2147483647 w 1105"/>
                      <a:gd name="T91" fmla="*/ 2147483647 h 1283"/>
                      <a:gd name="T92" fmla="*/ 2147483647 w 1105"/>
                      <a:gd name="T93" fmla="*/ 2147483647 h 1283"/>
                      <a:gd name="T94" fmla="*/ 2147483647 w 1105"/>
                      <a:gd name="T95" fmla="*/ 2147483647 h 1283"/>
                      <a:gd name="T96" fmla="*/ 0 w 1105"/>
                      <a:gd name="T97" fmla="*/ 2147483647 h 1283"/>
                      <a:gd name="T98" fmla="*/ 2147483647 w 1105"/>
                      <a:gd name="T99" fmla="*/ 2147483647 h 1283"/>
                      <a:gd name="T100" fmla="*/ 2147483647 w 1105"/>
                      <a:gd name="T101" fmla="*/ 2147483647 h 1283"/>
                      <a:gd name="T102" fmla="*/ 2147483647 w 1105"/>
                      <a:gd name="T103" fmla="*/ 2147483647 h 128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105"/>
                      <a:gd name="T157" fmla="*/ 0 h 1283"/>
                      <a:gd name="T158" fmla="*/ 1105 w 1105"/>
                      <a:gd name="T159" fmla="*/ 1283 h 128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105" h="1283">
                        <a:moveTo>
                          <a:pt x="943" y="1280"/>
                        </a:moveTo>
                        <a:lnTo>
                          <a:pt x="1105" y="127"/>
                        </a:lnTo>
                        <a:lnTo>
                          <a:pt x="301" y="0"/>
                        </a:lnTo>
                        <a:lnTo>
                          <a:pt x="282" y="106"/>
                        </a:lnTo>
                        <a:lnTo>
                          <a:pt x="251" y="194"/>
                        </a:lnTo>
                        <a:lnTo>
                          <a:pt x="234" y="194"/>
                        </a:lnTo>
                        <a:lnTo>
                          <a:pt x="221" y="180"/>
                        </a:lnTo>
                        <a:lnTo>
                          <a:pt x="222" y="174"/>
                        </a:lnTo>
                        <a:lnTo>
                          <a:pt x="211" y="159"/>
                        </a:lnTo>
                        <a:lnTo>
                          <a:pt x="179" y="151"/>
                        </a:lnTo>
                        <a:lnTo>
                          <a:pt x="155" y="156"/>
                        </a:lnTo>
                        <a:lnTo>
                          <a:pt x="146" y="166"/>
                        </a:lnTo>
                        <a:lnTo>
                          <a:pt x="154" y="204"/>
                        </a:lnTo>
                        <a:lnTo>
                          <a:pt x="143" y="301"/>
                        </a:lnTo>
                        <a:lnTo>
                          <a:pt x="151" y="316"/>
                        </a:lnTo>
                        <a:lnTo>
                          <a:pt x="139" y="359"/>
                        </a:lnTo>
                        <a:lnTo>
                          <a:pt x="131" y="373"/>
                        </a:lnTo>
                        <a:lnTo>
                          <a:pt x="133" y="383"/>
                        </a:lnTo>
                        <a:lnTo>
                          <a:pt x="131" y="412"/>
                        </a:lnTo>
                        <a:lnTo>
                          <a:pt x="133" y="423"/>
                        </a:lnTo>
                        <a:lnTo>
                          <a:pt x="131" y="432"/>
                        </a:lnTo>
                        <a:lnTo>
                          <a:pt x="143" y="457"/>
                        </a:lnTo>
                        <a:lnTo>
                          <a:pt x="143" y="476"/>
                        </a:lnTo>
                        <a:lnTo>
                          <a:pt x="150" y="491"/>
                        </a:lnTo>
                        <a:lnTo>
                          <a:pt x="157" y="515"/>
                        </a:lnTo>
                        <a:lnTo>
                          <a:pt x="166" y="520"/>
                        </a:lnTo>
                        <a:lnTo>
                          <a:pt x="175" y="535"/>
                        </a:lnTo>
                        <a:lnTo>
                          <a:pt x="179" y="553"/>
                        </a:lnTo>
                        <a:lnTo>
                          <a:pt x="175" y="560"/>
                        </a:lnTo>
                        <a:lnTo>
                          <a:pt x="169" y="555"/>
                        </a:lnTo>
                        <a:lnTo>
                          <a:pt x="149" y="572"/>
                        </a:lnTo>
                        <a:lnTo>
                          <a:pt x="125" y="580"/>
                        </a:lnTo>
                        <a:lnTo>
                          <a:pt x="107" y="604"/>
                        </a:lnTo>
                        <a:lnTo>
                          <a:pt x="94" y="660"/>
                        </a:lnTo>
                        <a:lnTo>
                          <a:pt x="62" y="701"/>
                        </a:lnTo>
                        <a:lnTo>
                          <a:pt x="45" y="701"/>
                        </a:lnTo>
                        <a:lnTo>
                          <a:pt x="42" y="713"/>
                        </a:lnTo>
                        <a:lnTo>
                          <a:pt x="47" y="728"/>
                        </a:lnTo>
                        <a:lnTo>
                          <a:pt x="46" y="738"/>
                        </a:lnTo>
                        <a:lnTo>
                          <a:pt x="38" y="764"/>
                        </a:lnTo>
                        <a:lnTo>
                          <a:pt x="45" y="777"/>
                        </a:lnTo>
                        <a:lnTo>
                          <a:pt x="66" y="797"/>
                        </a:lnTo>
                        <a:lnTo>
                          <a:pt x="70" y="804"/>
                        </a:lnTo>
                        <a:lnTo>
                          <a:pt x="63" y="814"/>
                        </a:lnTo>
                        <a:lnTo>
                          <a:pt x="61" y="826"/>
                        </a:lnTo>
                        <a:lnTo>
                          <a:pt x="46" y="841"/>
                        </a:lnTo>
                        <a:lnTo>
                          <a:pt x="38" y="840"/>
                        </a:lnTo>
                        <a:lnTo>
                          <a:pt x="13" y="834"/>
                        </a:lnTo>
                        <a:lnTo>
                          <a:pt x="0" y="882"/>
                        </a:lnTo>
                        <a:lnTo>
                          <a:pt x="595" y="1225"/>
                        </a:lnTo>
                        <a:lnTo>
                          <a:pt x="943" y="1283"/>
                        </a:lnTo>
                        <a:lnTo>
                          <a:pt x="943" y="1280"/>
                        </a:lnTo>
                        <a:close/>
                      </a:path>
                    </a:pathLst>
                  </a:custGeom>
                  <a:solidFill>
                    <a:srgbClr val="25254B"/>
                  </a:solidFill>
                  <a:ln w="3175">
                    <a:solidFill>
                      <a:srgbClr val="808080"/>
                    </a:solidFill>
                    <a:round/>
                    <a:headEnd/>
                    <a:tailEnd/>
                  </a:ln>
                </p:spPr>
                <p:txBody>
                  <a:bodyPr/>
                  <a:lstStyle/>
                  <a:p>
                    <a:endParaRPr lang="en-US" dirty="0"/>
                  </a:p>
                </p:txBody>
              </p:sp>
              <p:sp>
                <p:nvSpPr>
                  <p:cNvPr id="231" name="97271.125290.1258857.255">
                    <a:extLst>
                      <a:ext uri="{FF2B5EF4-FFF2-40B4-BE49-F238E27FC236}">
                        <a16:creationId xmlns:a16="http://schemas.microsoft.com/office/drawing/2014/main" id="{689FA51F-3AC4-4B7F-A4E5-31ED69C841C5}"/>
                      </a:ext>
                    </a:extLst>
                  </p:cNvPr>
                  <p:cNvSpPr>
                    <a:spLocks noChangeAspect="1"/>
                  </p:cNvSpPr>
                  <p:nvPr>
                    <p:custDataLst>
                      <p:tags r:id="rId10"/>
                    </p:custDataLst>
                  </p:nvPr>
                </p:nvSpPr>
                <p:spPr bwMode="gray">
                  <a:xfrm>
                    <a:off x="1836669" y="2221088"/>
                    <a:ext cx="728012" cy="1157112"/>
                  </a:xfrm>
                  <a:custGeom>
                    <a:avLst/>
                    <a:gdLst>
                      <a:gd name="T0" fmla="*/ 2147483647 w 1035"/>
                      <a:gd name="T1" fmla="*/ 0 h 1591"/>
                      <a:gd name="T2" fmla="*/ 0 w 1035"/>
                      <a:gd name="T3" fmla="*/ 2147483647 h 1591"/>
                      <a:gd name="T4" fmla="*/ 2147483647 w 1035"/>
                      <a:gd name="T5" fmla="*/ 2147483647 h 1591"/>
                      <a:gd name="T6" fmla="*/ 2147483647 w 1035"/>
                      <a:gd name="T7" fmla="*/ 2147483647 h 1591"/>
                      <a:gd name="T8" fmla="*/ 2147483647 w 1035"/>
                      <a:gd name="T9" fmla="*/ 2147483647 h 1591"/>
                      <a:gd name="T10" fmla="*/ 2147483647 w 1035"/>
                      <a:gd name="T11" fmla="*/ 2147483647 h 1591"/>
                      <a:gd name="T12" fmla="*/ 2147483647 w 1035"/>
                      <a:gd name="T13" fmla="*/ 2147483647 h 1591"/>
                      <a:gd name="T14" fmla="*/ 2147483647 w 1035"/>
                      <a:gd name="T15" fmla="*/ 2147483647 h 1591"/>
                      <a:gd name="T16" fmla="*/ 2147483647 w 1035"/>
                      <a:gd name="T17" fmla="*/ 2147483647 h 1591"/>
                      <a:gd name="T18" fmla="*/ 2147483647 w 1035"/>
                      <a:gd name="T19" fmla="*/ 2147483647 h 1591"/>
                      <a:gd name="T20" fmla="*/ 2147483647 w 1035"/>
                      <a:gd name="T21" fmla="*/ 2147483647 h 1591"/>
                      <a:gd name="T22" fmla="*/ 2147483647 w 1035"/>
                      <a:gd name="T23" fmla="*/ 2147483647 h 1591"/>
                      <a:gd name="T24" fmla="*/ 2147483647 w 1035"/>
                      <a:gd name="T25" fmla="*/ 2147483647 h 1591"/>
                      <a:gd name="T26" fmla="*/ 2147483647 w 1035"/>
                      <a:gd name="T27" fmla="*/ 2147483647 h 1591"/>
                      <a:gd name="T28" fmla="*/ 2147483647 w 1035"/>
                      <a:gd name="T29" fmla="*/ 2147483647 h 1591"/>
                      <a:gd name="T30" fmla="*/ 2147483647 w 1035"/>
                      <a:gd name="T31" fmla="*/ 2147483647 h 1591"/>
                      <a:gd name="T32" fmla="*/ 2147483647 w 1035"/>
                      <a:gd name="T33" fmla="*/ 2147483647 h 1591"/>
                      <a:gd name="T34" fmla="*/ 2147483647 w 1035"/>
                      <a:gd name="T35" fmla="*/ 2147483647 h 1591"/>
                      <a:gd name="T36" fmla="*/ 2147483647 w 1035"/>
                      <a:gd name="T37" fmla="*/ 2147483647 h 1591"/>
                      <a:gd name="T38" fmla="*/ 2147483647 w 1035"/>
                      <a:gd name="T39" fmla="*/ 2147483647 h 1591"/>
                      <a:gd name="T40" fmla="*/ 2147483647 w 1035"/>
                      <a:gd name="T41" fmla="*/ 0 h 159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35"/>
                      <a:gd name="T64" fmla="*/ 0 h 1591"/>
                      <a:gd name="T65" fmla="*/ 1035 w 1035"/>
                      <a:gd name="T66" fmla="*/ 1591 h 159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35" h="1591">
                        <a:moveTo>
                          <a:pt x="153" y="0"/>
                        </a:moveTo>
                        <a:lnTo>
                          <a:pt x="0" y="605"/>
                        </a:lnTo>
                        <a:lnTo>
                          <a:pt x="670" y="1591"/>
                        </a:lnTo>
                        <a:lnTo>
                          <a:pt x="668" y="1581"/>
                        </a:lnTo>
                        <a:lnTo>
                          <a:pt x="676" y="1567"/>
                        </a:lnTo>
                        <a:lnTo>
                          <a:pt x="688" y="1524"/>
                        </a:lnTo>
                        <a:lnTo>
                          <a:pt x="680" y="1509"/>
                        </a:lnTo>
                        <a:lnTo>
                          <a:pt x="691" y="1412"/>
                        </a:lnTo>
                        <a:lnTo>
                          <a:pt x="683" y="1374"/>
                        </a:lnTo>
                        <a:lnTo>
                          <a:pt x="692" y="1364"/>
                        </a:lnTo>
                        <a:lnTo>
                          <a:pt x="716" y="1359"/>
                        </a:lnTo>
                        <a:lnTo>
                          <a:pt x="748" y="1367"/>
                        </a:lnTo>
                        <a:lnTo>
                          <a:pt x="759" y="1382"/>
                        </a:lnTo>
                        <a:lnTo>
                          <a:pt x="758" y="1388"/>
                        </a:lnTo>
                        <a:lnTo>
                          <a:pt x="771" y="1402"/>
                        </a:lnTo>
                        <a:lnTo>
                          <a:pt x="788" y="1402"/>
                        </a:lnTo>
                        <a:lnTo>
                          <a:pt x="819" y="1314"/>
                        </a:lnTo>
                        <a:lnTo>
                          <a:pt x="838" y="1208"/>
                        </a:lnTo>
                        <a:lnTo>
                          <a:pt x="1035" y="196"/>
                        </a:lnTo>
                        <a:lnTo>
                          <a:pt x="590" y="103"/>
                        </a:lnTo>
                        <a:lnTo>
                          <a:pt x="153" y="0"/>
                        </a:lnTo>
                        <a:close/>
                      </a:path>
                    </a:pathLst>
                  </a:custGeom>
                  <a:solidFill>
                    <a:srgbClr val="25254B"/>
                  </a:solidFill>
                  <a:ln w="3175">
                    <a:solidFill>
                      <a:srgbClr val="808080"/>
                    </a:solidFill>
                    <a:round/>
                    <a:headEnd/>
                    <a:tailEnd/>
                  </a:ln>
                </p:spPr>
                <p:txBody>
                  <a:bodyPr/>
                  <a:lstStyle/>
                  <a:p>
                    <a:endParaRPr lang="en-US" dirty="0"/>
                  </a:p>
                </p:txBody>
              </p:sp>
              <p:sp>
                <p:nvSpPr>
                  <p:cNvPr id="232" name="98282336.562.87550.55">
                    <a:extLst>
                      <a:ext uri="{FF2B5EF4-FFF2-40B4-BE49-F238E27FC236}">
                        <a16:creationId xmlns:a16="http://schemas.microsoft.com/office/drawing/2014/main" id="{CAB1949B-4E1B-43AE-BBC1-6E214B1526B3}"/>
                      </a:ext>
                    </a:extLst>
                  </p:cNvPr>
                  <p:cNvSpPr>
                    <a:spLocks noChangeAspect="1"/>
                  </p:cNvSpPr>
                  <p:nvPr>
                    <p:custDataLst>
                      <p:tags r:id="rId11"/>
                    </p:custDataLst>
                  </p:nvPr>
                </p:nvSpPr>
                <p:spPr bwMode="gray">
                  <a:xfrm>
                    <a:off x="2426359" y="2364081"/>
                    <a:ext cx="642471" cy="827852"/>
                  </a:xfrm>
                  <a:custGeom>
                    <a:avLst/>
                    <a:gdLst>
                      <a:gd name="T0" fmla="*/ 2147483647 w 915"/>
                      <a:gd name="T1" fmla="*/ 2147483647 h 1139"/>
                      <a:gd name="T2" fmla="*/ 2147483647 w 915"/>
                      <a:gd name="T3" fmla="*/ 2147483647 h 1139"/>
                      <a:gd name="T4" fmla="*/ 2147483647 w 915"/>
                      <a:gd name="T5" fmla="*/ 2147483647 h 1139"/>
                      <a:gd name="T6" fmla="*/ 2147483647 w 915"/>
                      <a:gd name="T7" fmla="*/ 2147483647 h 1139"/>
                      <a:gd name="T8" fmla="*/ 2147483647 w 915"/>
                      <a:gd name="T9" fmla="*/ 0 h 1139"/>
                      <a:gd name="T10" fmla="*/ 0 w 915"/>
                      <a:gd name="T11" fmla="*/ 2147483647 h 1139"/>
                      <a:gd name="T12" fmla="*/ 2147483647 w 915"/>
                      <a:gd name="T13" fmla="*/ 2147483647 h 1139"/>
                      <a:gd name="T14" fmla="*/ 0 60000 65536"/>
                      <a:gd name="T15" fmla="*/ 0 60000 65536"/>
                      <a:gd name="T16" fmla="*/ 0 60000 65536"/>
                      <a:gd name="T17" fmla="*/ 0 60000 65536"/>
                      <a:gd name="T18" fmla="*/ 0 60000 65536"/>
                      <a:gd name="T19" fmla="*/ 0 60000 65536"/>
                      <a:gd name="T20" fmla="*/ 0 60000 65536"/>
                      <a:gd name="T21" fmla="*/ 0 w 915"/>
                      <a:gd name="T22" fmla="*/ 0 h 1139"/>
                      <a:gd name="T23" fmla="*/ 915 w 915"/>
                      <a:gd name="T24" fmla="*/ 1139 h 11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5" h="1139">
                        <a:moveTo>
                          <a:pt x="804" y="1139"/>
                        </a:moveTo>
                        <a:lnTo>
                          <a:pt x="915" y="325"/>
                        </a:lnTo>
                        <a:lnTo>
                          <a:pt x="615" y="278"/>
                        </a:lnTo>
                        <a:lnTo>
                          <a:pt x="646" y="80"/>
                        </a:lnTo>
                        <a:lnTo>
                          <a:pt x="197" y="0"/>
                        </a:lnTo>
                        <a:lnTo>
                          <a:pt x="0" y="1012"/>
                        </a:lnTo>
                        <a:lnTo>
                          <a:pt x="804" y="1139"/>
                        </a:lnTo>
                        <a:close/>
                      </a:path>
                    </a:pathLst>
                  </a:custGeom>
                  <a:solidFill>
                    <a:srgbClr val="25254B"/>
                  </a:solidFill>
                  <a:ln w="3175">
                    <a:solidFill>
                      <a:srgbClr val="808080"/>
                    </a:solidFill>
                    <a:round/>
                    <a:headEnd/>
                    <a:tailEnd/>
                  </a:ln>
                </p:spPr>
                <p:txBody>
                  <a:bodyPr/>
                  <a:lstStyle/>
                  <a:p>
                    <a:endParaRPr lang="en-US" dirty="0"/>
                  </a:p>
                </p:txBody>
              </p:sp>
              <p:sp>
                <p:nvSpPr>
                  <p:cNvPr id="233" name="99317.375443.535.566.55">
                    <a:extLst>
                      <a:ext uri="{FF2B5EF4-FFF2-40B4-BE49-F238E27FC236}">
                        <a16:creationId xmlns:a16="http://schemas.microsoft.com/office/drawing/2014/main" id="{232A4A34-D372-46B9-A918-6EF729C2E72D}"/>
                      </a:ext>
                    </a:extLst>
                  </p:cNvPr>
                  <p:cNvSpPr>
                    <a:spLocks noChangeAspect="1"/>
                  </p:cNvSpPr>
                  <p:nvPr>
                    <p:custDataLst>
                      <p:tags r:id="rId12"/>
                    </p:custDataLst>
                  </p:nvPr>
                </p:nvSpPr>
                <p:spPr bwMode="gray">
                  <a:xfrm>
                    <a:off x="3787741" y="2828808"/>
                    <a:ext cx="846314" cy="466607"/>
                  </a:xfrm>
                  <a:custGeom>
                    <a:avLst/>
                    <a:gdLst>
                      <a:gd name="T0" fmla="*/ 2147483647 w 1201"/>
                      <a:gd name="T1" fmla="*/ 0 h 645"/>
                      <a:gd name="T2" fmla="*/ 2147483647 w 1201"/>
                      <a:gd name="T3" fmla="*/ 2147483647 h 645"/>
                      <a:gd name="T4" fmla="*/ 2147483647 w 1201"/>
                      <a:gd name="T5" fmla="*/ 2147483647 h 645"/>
                      <a:gd name="T6" fmla="*/ 2147483647 w 1201"/>
                      <a:gd name="T7" fmla="*/ 2147483647 h 645"/>
                      <a:gd name="T8" fmla="*/ 2147483647 w 1201"/>
                      <a:gd name="T9" fmla="*/ 2147483647 h 645"/>
                      <a:gd name="T10" fmla="*/ 2147483647 w 1201"/>
                      <a:gd name="T11" fmla="*/ 2147483647 h 645"/>
                      <a:gd name="T12" fmla="*/ 2147483647 w 1201"/>
                      <a:gd name="T13" fmla="*/ 2147483647 h 645"/>
                      <a:gd name="T14" fmla="*/ 2147483647 w 1201"/>
                      <a:gd name="T15" fmla="*/ 2147483647 h 645"/>
                      <a:gd name="T16" fmla="*/ 2147483647 w 1201"/>
                      <a:gd name="T17" fmla="*/ 2147483647 h 645"/>
                      <a:gd name="T18" fmla="*/ 2147483647 w 1201"/>
                      <a:gd name="T19" fmla="*/ 2147483647 h 645"/>
                      <a:gd name="T20" fmla="*/ 2147483647 w 1201"/>
                      <a:gd name="T21" fmla="*/ 2147483647 h 645"/>
                      <a:gd name="T22" fmla="*/ 2147483647 w 1201"/>
                      <a:gd name="T23" fmla="*/ 2147483647 h 645"/>
                      <a:gd name="T24" fmla="*/ 0 w 1201"/>
                      <a:gd name="T25" fmla="*/ 2147483647 h 645"/>
                      <a:gd name="T26" fmla="*/ 2147483647 w 1201"/>
                      <a:gd name="T27" fmla="*/ 0 h 64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01"/>
                      <a:gd name="T43" fmla="*/ 0 h 645"/>
                      <a:gd name="T44" fmla="*/ 1201 w 1201"/>
                      <a:gd name="T45" fmla="*/ 645 h 64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01" h="645">
                        <a:moveTo>
                          <a:pt x="34" y="0"/>
                        </a:moveTo>
                        <a:lnTo>
                          <a:pt x="1079" y="24"/>
                        </a:lnTo>
                        <a:lnTo>
                          <a:pt x="1145" y="76"/>
                        </a:lnTo>
                        <a:lnTo>
                          <a:pt x="1125" y="101"/>
                        </a:lnTo>
                        <a:lnTo>
                          <a:pt x="1120" y="127"/>
                        </a:lnTo>
                        <a:lnTo>
                          <a:pt x="1131" y="139"/>
                        </a:lnTo>
                        <a:lnTo>
                          <a:pt x="1148" y="148"/>
                        </a:lnTo>
                        <a:lnTo>
                          <a:pt x="1157" y="183"/>
                        </a:lnTo>
                        <a:lnTo>
                          <a:pt x="1175" y="193"/>
                        </a:lnTo>
                        <a:lnTo>
                          <a:pt x="1189" y="197"/>
                        </a:lnTo>
                        <a:lnTo>
                          <a:pt x="1196" y="203"/>
                        </a:lnTo>
                        <a:lnTo>
                          <a:pt x="1201" y="645"/>
                        </a:lnTo>
                        <a:lnTo>
                          <a:pt x="0" y="619"/>
                        </a:lnTo>
                        <a:lnTo>
                          <a:pt x="34" y="0"/>
                        </a:lnTo>
                        <a:close/>
                      </a:path>
                    </a:pathLst>
                  </a:custGeom>
                  <a:solidFill>
                    <a:srgbClr val="25254B"/>
                  </a:solidFill>
                  <a:ln w="3175">
                    <a:solidFill>
                      <a:srgbClr val="808080"/>
                    </a:solidFill>
                    <a:round/>
                    <a:headEnd/>
                    <a:tailEnd/>
                  </a:ln>
                </p:spPr>
                <p:txBody>
                  <a:bodyPr/>
                  <a:lstStyle/>
                  <a:p>
                    <a:endParaRPr lang="en-US" dirty="0"/>
                  </a:p>
                </p:txBody>
              </p:sp>
              <p:sp>
                <p:nvSpPr>
                  <p:cNvPr id="234" name="100281.875429.2536.7574.255">
                    <a:extLst>
                      <a:ext uri="{FF2B5EF4-FFF2-40B4-BE49-F238E27FC236}">
                        <a16:creationId xmlns:a16="http://schemas.microsoft.com/office/drawing/2014/main" id="{5782FDCA-F58C-47E1-B462-620F4AA27992}"/>
                      </a:ext>
                    </a:extLst>
                  </p:cNvPr>
                  <p:cNvSpPr>
                    <a:spLocks noChangeAspect="1"/>
                  </p:cNvSpPr>
                  <p:nvPr>
                    <p:custDataLst>
                      <p:tags r:id="rId13"/>
                    </p:custDataLst>
                  </p:nvPr>
                </p:nvSpPr>
                <p:spPr bwMode="gray">
                  <a:xfrm>
                    <a:off x="3605738" y="2362200"/>
                    <a:ext cx="944596" cy="483540"/>
                  </a:xfrm>
                  <a:custGeom>
                    <a:avLst/>
                    <a:gdLst>
                      <a:gd name="T0" fmla="*/ 0 w 1340"/>
                      <a:gd name="T1" fmla="*/ 2147483647 h 665"/>
                      <a:gd name="T2" fmla="*/ 2147483647 w 1340"/>
                      <a:gd name="T3" fmla="*/ 0 h 665"/>
                      <a:gd name="T4" fmla="*/ 2147483647 w 1340"/>
                      <a:gd name="T5" fmla="*/ 2147483647 h 665"/>
                      <a:gd name="T6" fmla="*/ 2147483647 w 1340"/>
                      <a:gd name="T7" fmla="*/ 2147483647 h 665"/>
                      <a:gd name="T8" fmla="*/ 2147483647 w 1340"/>
                      <a:gd name="T9" fmla="*/ 2147483647 h 665"/>
                      <a:gd name="T10" fmla="*/ 2147483647 w 1340"/>
                      <a:gd name="T11" fmla="*/ 2147483647 h 665"/>
                      <a:gd name="T12" fmla="*/ 2147483647 w 1340"/>
                      <a:gd name="T13" fmla="*/ 2147483647 h 665"/>
                      <a:gd name="T14" fmla="*/ 2147483647 w 1340"/>
                      <a:gd name="T15" fmla="*/ 2147483647 h 665"/>
                      <a:gd name="T16" fmla="*/ 2147483647 w 1340"/>
                      <a:gd name="T17" fmla="*/ 2147483647 h 665"/>
                      <a:gd name="T18" fmla="*/ 2147483647 w 1340"/>
                      <a:gd name="T19" fmla="*/ 2147483647 h 665"/>
                      <a:gd name="T20" fmla="*/ 2147483647 w 1340"/>
                      <a:gd name="T21" fmla="*/ 2147483647 h 665"/>
                      <a:gd name="T22" fmla="*/ 2147483647 w 1340"/>
                      <a:gd name="T23" fmla="*/ 2147483647 h 665"/>
                      <a:gd name="T24" fmla="*/ 2147483647 w 1340"/>
                      <a:gd name="T25" fmla="*/ 2147483647 h 665"/>
                      <a:gd name="T26" fmla="*/ 2147483647 w 1340"/>
                      <a:gd name="T27" fmla="*/ 2147483647 h 665"/>
                      <a:gd name="T28" fmla="*/ 2147483647 w 1340"/>
                      <a:gd name="T29" fmla="*/ 2147483647 h 665"/>
                      <a:gd name="T30" fmla="*/ 2147483647 w 1340"/>
                      <a:gd name="T31" fmla="*/ 2147483647 h 665"/>
                      <a:gd name="T32" fmla="*/ 2147483647 w 1340"/>
                      <a:gd name="T33" fmla="*/ 2147483647 h 665"/>
                      <a:gd name="T34" fmla="*/ 2147483647 w 1340"/>
                      <a:gd name="T35" fmla="*/ 2147483647 h 665"/>
                      <a:gd name="T36" fmla="*/ 2147483647 w 1340"/>
                      <a:gd name="T37" fmla="*/ 2147483647 h 665"/>
                      <a:gd name="T38" fmla="*/ 2147483647 w 1340"/>
                      <a:gd name="T39" fmla="*/ 2147483647 h 665"/>
                      <a:gd name="T40" fmla="*/ 2147483647 w 1340"/>
                      <a:gd name="T41" fmla="*/ 2147483647 h 665"/>
                      <a:gd name="T42" fmla="*/ 2147483647 w 1340"/>
                      <a:gd name="T43" fmla="*/ 2147483647 h 665"/>
                      <a:gd name="T44" fmla="*/ 2147483647 w 1340"/>
                      <a:gd name="T45" fmla="*/ 2147483647 h 665"/>
                      <a:gd name="T46" fmla="*/ 2147483647 w 1340"/>
                      <a:gd name="T47" fmla="*/ 2147483647 h 665"/>
                      <a:gd name="T48" fmla="*/ 2147483647 w 1340"/>
                      <a:gd name="T49" fmla="*/ 2147483647 h 665"/>
                      <a:gd name="T50" fmla="*/ 2147483647 w 1340"/>
                      <a:gd name="T51" fmla="*/ 2147483647 h 665"/>
                      <a:gd name="T52" fmla="*/ 2147483647 w 1340"/>
                      <a:gd name="T53" fmla="*/ 2147483647 h 665"/>
                      <a:gd name="T54" fmla="*/ 2147483647 w 1340"/>
                      <a:gd name="T55" fmla="*/ 2147483647 h 665"/>
                      <a:gd name="T56" fmla="*/ 2147483647 w 1340"/>
                      <a:gd name="T57" fmla="*/ 2147483647 h 665"/>
                      <a:gd name="T58" fmla="*/ 2147483647 w 1340"/>
                      <a:gd name="T59" fmla="*/ 2147483647 h 665"/>
                      <a:gd name="T60" fmla="*/ 2147483647 w 1340"/>
                      <a:gd name="T61" fmla="*/ 2147483647 h 665"/>
                      <a:gd name="T62" fmla="*/ 2147483647 w 1340"/>
                      <a:gd name="T63" fmla="*/ 2147483647 h 665"/>
                      <a:gd name="T64" fmla="*/ 2147483647 w 1340"/>
                      <a:gd name="T65" fmla="*/ 2147483647 h 665"/>
                      <a:gd name="T66" fmla="*/ 2147483647 w 1340"/>
                      <a:gd name="T67" fmla="*/ 2147483647 h 665"/>
                      <a:gd name="T68" fmla="*/ 2147483647 w 1340"/>
                      <a:gd name="T69" fmla="*/ 2147483647 h 665"/>
                      <a:gd name="T70" fmla="*/ 2147483647 w 1340"/>
                      <a:gd name="T71" fmla="*/ 2147483647 h 665"/>
                      <a:gd name="T72" fmla="*/ 2147483647 w 1340"/>
                      <a:gd name="T73" fmla="*/ 2147483647 h 665"/>
                      <a:gd name="T74" fmla="*/ 2147483647 w 1340"/>
                      <a:gd name="T75" fmla="*/ 2147483647 h 665"/>
                      <a:gd name="T76" fmla="*/ 2147483647 w 1340"/>
                      <a:gd name="T77" fmla="*/ 2147483647 h 665"/>
                      <a:gd name="T78" fmla="*/ 2147483647 w 1340"/>
                      <a:gd name="T79" fmla="*/ 2147483647 h 665"/>
                      <a:gd name="T80" fmla="*/ 2147483647 w 1340"/>
                      <a:gd name="T81" fmla="*/ 2147483647 h 665"/>
                      <a:gd name="T82" fmla="*/ 2147483647 w 1340"/>
                      <a:gd name="T83" fmla="*/ 2147483647 h 665"/>
                      <a:gd name="T84" fmla="*/ 2147483647 w 1340"/>
                      <a:gd name="T85" fmla="*/ 2147483647 h 665"/>
                      <a:gd name="T86" fmla="*/ 2147483647 w 1340"/>
                      <a:gd name="T87" fmla="*/ 2147483647 h 665"/>
                      <a:gd name="T88" fmla="*/ 2147483647 w 1340"/>
                      <a:gd name="T89" fmla="*/ 2147483647 h 665"/>
                      <a:gd name="T90" fmla="*/ 0 w 1340"/>
                      <a:gd name="T91" fmla="*/ 2147483647 h 66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340"/>
                      <a:gd name="T139" fmla="*/ 0 h 665"/>
                      <a:gd name="T140" fmla="*/ 1340 w 1340"/>
                      <a:gd name="T141" fmla="*/ 665 h 66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340" h="665">
                        <a:moveTo>
                          <a:pt x="0" y="411"/>
                        </a:moveTo>
                        <a:lnTo>
                          <a:pt x="36" y="0"/>
                        </a:lnTo>
                        <a:lnTo>
                          <a:pt x="862" y="44"/>
                        </a:lnTo>
                        <a:lnTo>
                          <a:pt x="883" y="76"/>
                        </a:lnTo>
                        <a:lnTo>
                          <a:pt x="911" y="76"/>
                        </a:lnTo>
                        <a:lnTo>
                          <a:pt x="931" y="72"/>
                        </a:lnTo>
                        <a:lnTo>
                          <a:pt x="947" y="83"/>
                        </a:lnTo>
                        <a:lnTo>
                          <a:pt x="960" y="110"/>
                        </a:lnTo>
                        <a:lnTo>
                          <a:pt x="980" y="115"/>
                        </a:lnTo>
                        <a:lnTo>
                          <a:pt x="1003" y="110"/>
                        </a:lnTo>
                        <a:lnTo>
                          <a:pt x="1024" y="95"/>
                        </a:lnTo>
                        <a:lnTo>
                          <a:pt x="1051" y="95"/>
                        </a:lnTo>
                        <a:lnTo>
                          <a:pt x="1067" y="99"/>
                        </a:lnTo>
                        <a:lnTo>
                          <a:pt x="1134" y="142"/>
                        </a:lnTo>
                        <a:lnTo>
                          <a:pt x="1166" y="164"/>
                        </a:lnTo>
                        <a:lnTo>
                          <a:pt x="1166" y="185"/>
                        </a:lnTo>
                        <a:lnTo>
                          <a:pt x="1187" y="199"/>
                        </a:lnTo>
                        <a:lnTo>
                          <a:pt x="1187" y="212"/>
                        </a:lnTo>
                        <a:lnTo>
                          <a:pt x="1179" y="241"/>
                        </a:lnTo>
                        <a:lnTo>
                          <a:pt x="1194" y="256"/>
                        </a:lnTo>
                        <a:lnTo>
                          <a:pt x="1204" y="289"/>
                        </a:lnTo>
                        <a:lnTo>
                          <a:pt x="1221" y="305"/>
                        </a:lnTo>
                        <a:lnTo>
                          <a:pt x="1215" y="321"/>
                        </a:lnTo>
                        <a:lnTo>
                          <a:pt x="1221" y="339"/>
                        </a:lnTo>
                        <a:lnTo>
                          <a:pt x="1241" y="355"/>
                        </a:lnTo>
                        <a:lnTo>
                          <a:pt x="1248" y="371"/>
                        </a:lnTo>
                        <a:lnTo>
                          <a:pt x="1241" y="388"/>
                        </a:lnTo>
                        <a:lnTo>
                          <a:pt x="1237" y="420"/>
                        </a:lnTo>
                        <a:lnTo>
                          <a:pt x="1259" y="432"/>
                        </a:lnTo>
                        <a:lnTo>
                          <a:pt x="1264" y="448"/>
                        </a:lnTo>
                        <a:lnTo>
                          <a:pt x="1253" y="464"/>
                        </a:lnTo>
                        <a:lnTo>
                          <a:pt x="1259" y="480"/>
                        </a:lnTo>
                        <a:lnTo>
                          <a:pt x="1269" y="496"/>
                        </a:lnTo>
                        <a:lnTo>
                          <a:pt x="1264" y="512"/>
                        </a:lnTo>
                        <a:lnTo>
                          <a:pt x="1269" y="534"/>
                        </a:lnTo>
                        <a:lnTo>
                          <a:pt x="1276" y="544"/>
                        </a:lnTo>
                        <a:lnTo>
                          <a:pt x="1287" y="561"/>
                        </a:lnTo>
                        <a:lnTo>
                          <a:pt x="1303" y="577"/>
                        </a:lnTo>
                        <a:lnTo>
                          <a:pt x="1308" y="604"/>
                        </a:lnTo>
                        <a:lnTo>
                          <a:pt x="1331" y="632"/>
                        </a:lnTo>
                        <a:lnTo>
                          <a:pt x="1340" y="638"/>
                        </a:lnTo>
                        <a:lnTo>
                          <a:pt x="1335" y="658"/>
                        </a:lnTo>
                        <a:lnTo>
                          <a:pt x="1339" y="665"/>
                        </a:lnTo>
                        <a:lnTo>
                          <a:pt x="294" y="641"/>
                        </a:lnTo>
                        <a:lnTo>
                          <a:pt x="308" y="436"/>
                        </a:lnTo>
                        <a:lnTo>
                          <a:pt x="0" y="411"/>
                        </a:lnTo>
                        <a:close/>
                      </a:path>
                    </a:pathLst>
                  </a:custGeom>
                  <a:solidFill>
                    <a:srgbClr val="25254B"/>
                  </a:solidFill>
                  <a:ln w="3175">
                    <a:solidFill>
                      <a:srgbClr val="808080"/>
                    </a:solidFill>
                    <a:round/>
                    <a:headEnd/>
                    <a:tailEnd/>
                  </a:ln>
                </p:spPr>
                <p:txBody>
                  <a:bodyPr/>
                  <a:lstStyle/>
                  <a:p>
                    <a:endParaRPr lang="en-US" dirty="0">
                      <a:solidFill>
                        <a:srgbClr val="FF0000"/>
                      </a:solidFill>
                    </a:endParaRPr>
                  </a:p>
                </p:txBody>
              </p:sp>
              <p:sp>
                <p:nvSpPr>
                  <p:cNvPr id="235" name="101248.5431.12542.37562.8755">
                    <a:extLst>
                      <a:ext uri="{FF2B5EF4-FFF2-40B4-BE49-F238E27FC236}">
                        <a16:creationId xmlns:a16="http://schemas.microsoft.com/office/drawing/2014/main" id="{FCBDA018-847D-49D2-BEEF-8819F6D02E58}"/>
                      </a:ext>
                    </a:extLst>
                  </p:cNvPr>
                  <p:cNvSpPr>
                    <a:spLocks noChangeAspect="1"/>
                  </p:cNvSpPr>
                  <p:nvPr>
                    <p:custDataLst>
                      <p:tags r:id="rId14"/>
                    </p:custDataLst>
                  </p:nvPr>
                </p:nvSpPr>
                <p:spPr bwMode="gray">
                  <a:xfrm>
                    <a:off x="3629400" y="1923814"/>
                    <a:ext cx="800813" cy="556919"/>
                  </a:xfrm>
                  <a:custGeom>
                    <a:avLst/>
                    <a:gdLst>
                      <a:gd name="T0" fmla="*/ 0 w 1136"/>
                      <a:gd name="T1" fmla="*/ 2147483647 h 766"/>
                      <a:gd name="T2" fmla="*/ 2147483647 w 1136"/>
                      <a:gd name="T3" fmla="*/ 2147483647 h 766"/>
                      <a:gd name="T4" fmla="*/ 2147483647 w 1136"/>
                      <a:gd name="T5" fmla="*/ 0 h 766"/>
                      <a:gd name="T6" fmla="*/ 2147483647 w 1136"/>
                      <a:gd name="T7" fmla="*/ 2147483647 h 766"/>
                      <a:gd name="T8" fmla="*/ 2147483647 w 1136"/>
                      <a:gd name="T9" fmla="*/ 2147483647 h 766"/>
                      <a:gd name="T10" fmla="*/ 2147483647 w 1136"/>
                      <a:gd name="T11" fmla="*/ 2147483647 h 766"/>
                      <a:gd name="T12" fmla="*/ 2147483647 w 1136"/>
                      <a:gd name="T13" fmla="*/ 2147483647 h 766"/>
                      <a:gd name="T14" fmla="*/ 2147483647 w 1136"/>
                      <a:gd name="T15" fmla="*/ 2147483647 h 766"/>
                      <a:gd name="T16" fmla="*/ 2147483647 w 1136"/>
                      <a:gd name="T17" fmla="*/ 2147483647 h 766"/>
                      <a:gd name="T18" fmla="*/ 2147483647 w 1136"/>
                      <a:gd name="T19" fmla="*/ 2147483647 h 766"/>
                      <a:gd name="T20" fmla="*/ 2147483647 w 1136"/>
                      <a:gd name="T21" fmla="*/ 2147483647 h 766"/>
                      <a:gd name="T22" fmla="*/ 2147483647 w 1136"/>
                      <a:gd name="T23" fmla="*/ 2147483647 h 766"/>
                      <a:gd name="T24" fmla="*/ 2147483647 w 1136"/>
                      <a:gd name="T25" fmla="*/ 2147483647 h 766"/>
                      <a:gd name="T26" fmla="*/ 2147483647 w 1136"/>
                      <a:gd name="T27" fmla="*/ 2147483647 h 766"/>
                      <a:gd name="T28" fmla="*/ 2147483647 w 1136"/>
                      <a:gd name="T29" fmla="*/ 2147483647 h 766"/>
                      <a:gd name="T30" fmla="*/ 2147483647 w 1136"/>
                      <a:gd name="T31" fmla="*/ 2147483647 h 766"/>
                      <a:gd name="T32" fmla="*/ 2147483647 w 1136"/>
                      <a:gd name="T33" fmla="*/ 2147483647 h 766"/>
                      <a:gd name="T34" fmla="*/ 2147483647 w 1136"/>
                      <a:gd name="T35" fmla="*/ 2147483647 h 766"/>
                      <a:gd name="T36" fmla="*/ 2147483647 w 1136"/>
                      <a:gd name="T37" fmla="*/ 2147483647 h 766"/>
                      <a:gd name="T38" fmla="*/ 2147483647 w 1136"/>
                      <a:gd name="T39" fmla="*/ 2147483647 h 766"/>
                      <a:gd name="T40" fmla="*/ 2147483647 w 1136"/>
                      <a:gd name="T41" fmla="*/ 2147483647 h 766"/>
                      <a:gd name="T42" fmla="*/ 2147483647 w 1136"/>
                      <a:gd name="T43" fmla="*/ 2147483647 h 766"/>
                      <a:gd name="T44" fmla="*/ 2147483647 w 1136"/>
                      <a:gd name="T45" fmla="*/ 2147483647 h 766"/>
                      <a:gd name="T46" fmla="*/ 2147483647 w 1136"/>
                      <a:gd name="T47" fmla="*/ 2147483647 h 766"/>
                      <a:gd name="T48" fmla="*/ 2147483647 w 1136"/>
                      <a:gd name="T49" fmla="*/ 2147483647 h 766"/>
                      <a:gd name="T50" fmla="*/ 2147483647 w 1136"/>
                      <a:gd name="T51" fmla="*/ 2147483647 h 766"/>
                      <a:gd name="T52" fmla="*/ 2147483647 w 1136"/>
                      <a:gd name="T53" fmla="*/ 2147483647 h 766"/>
                      <a:gd name="T54" fmla="*/ 2147483647 w 1136"/>
                      <a:gd name="T55" fmla="*/ 2147483647 h 766"/>
                      <a:gd name="T56" fmla="*/ 2147483647 w 1136"/>
                      <a:gd name="T57" fmla="*/ 2147483647 h 766"/>
                      <a:gd name="T58" fmla="*/ 2147483647 w 1136"/>
                      <a:gd name="T59" fmla="*/ 2147483647 h 766"/>
                      <a:gd name="T60" fmla="*/ 2147483647 w 1136"/>
                      <a:gd name="T61" fmla="*/ 2147483647 h 766"/>
                      <a:gd name="T62" fmla="*/ 2147483647 w 1136"/>
                      <a:gd name="T63" fmla="*/ 2147483647 h 766"/>
                      <a:gd name="T64" fmla="*/ 2147483647 w 1136"/>
                      <a:gd name="T65" fmla="*/ 2147483647 h 766"/>
                      <a:gd name="T66" fmla="*/ 2147483647 w 1136"/>
                      <a:gd name="T67" fmla="*/ 2147483647 h 766"/>
                      <a:gd name="T68" fmla="*/ 2147483647 w 1136"/>
                      <a:gd name="T69" fmla="*/ 2147483647 h 766"/>
                      <a:gd name="T70" fmla="*/ 0 w 1136"/>
                      <a:gd name="T71" fmla="*/ 2147483647 h 76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36"/>
                      <a:gd name="T109" fmla="*/ 0 h 766"/>
                      <a:gd name="T110" fmla="*/ 1136 w 1136"/>
                      <a:gd name="T111" fmla="*/ 766 h 76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36" h="766">
                        <a:moveTo>
                          <a:pt x="0" y="602"/>
                        </a:moveTo>
                        <a:lnTo>
                          <a:pt x="33" y="199"/>
                        </a:lnTo>
                        <a:lnTo>
                          <a:pt x="50" y="0"/>
                        </a:lnTo>
                        <a:lnTo>
                          <a:pt x="1115" y="47"/>
                        </a:lnTo>
                        <a:lnTo>
                          <a:pt x="1116" y="64"/>
                        </a:lnTo>
                        <a:lnTo>
                          <a:pt x="1107" y="84"/>
                        </a:lnTo>
                        <a:lnTo>
                          <a:pt x="1082" y="112"/>
                        </a:lnTo>
                        <a:lnTo>
                          <a:pt x="1083" y="129"/>
                        </a:lnTo>
                        <a:lnTo>
                          <a:pt x="1134" y="179"/>
                        </a:lnTo>
                        <a:lnTo>
                          <a:pt x="1136" y="552"/>
                        </a:lnTo>
                        <a:lnTo>
                          <a:pt x="1126" y="550"/>
                        </a:lnTo>
                        <a:lnTo>
                          <a:pt x="1114" y="552"/>
                        </a:lnTo>
                        <a:lnTo>
                          <a:pt x="1118" y="565"/>
                        </a:lnTo>
                        <a:lnTo>
                          <a:pt x="1124" y="576"/>
                        </a:lnTo>
                        <a:lnTo>
                          <a:pt x="1116" y="597"/>
                        </a:lnTo>
                        <a:lnTo>
                          <a:pt x="1127" y="608"/>
                        </a:lnTo>
                        <a:lnTo>
                          <a:pt x="1134" y="638"/>
                        </a:lnTo>
                        <a:lnTo>
                          <a:pt x="1123" y="648"/>
                        </a:lnTo>
                        <a:lnTo>
                          <a:pt x="1126" y="666"/>
                        </a:lnTo>
                        <a:lnTo>
                          <a:pt x="1110" y="702"/>
                        </a:lnTo>
                        <a:lnTo>
                          <a:pt x="1126" y="741"/>
                        </a:lnTo>
                        <a:lnTo>
                          <a:pt x="1130" y="761"/>
                        </a:lnTo>
                        <a:lnTo>
                          <a:pt x="1130" y="766"/>
                        </a:lnTo>
                        <a:lnTo>
                          <a:pt x="1098" y="744"/>
                        </a:lnTo>
                        <a:lnTo>
                          <a:pt x="1031" y="701"/>
                        </a:lnTo>
                        <a:lnTo>
                          <a:pt x="1015" y="697"/>
                        </a:lnTo>
                        <a:lnTo>
                          <a:pt x="988" y="697"/>
                        </a:lnTo>
                        <a:lnTo>
                          <a:pt x="967" y="712"/>
                        </a:lnTo>
                        <a:lnTo>
                          <a:pt x="944" y="717"/>
                        </a:lnTo>
                        <a:lnTo>
                          <a:pt x="924" y="712"/>
                        </a:lnTo>
                        <a:lnTo>
                          <a:pt x="911" y="685"/>
                        </a:lnTo>
                        <a:lnTo>
                          <a:pt x="895" y="674"/>
                        </a:lnTo>
                        <a:lnTo>
                          <a:pt x="875" y="678"/>
                        </a:lnTo>
                        <a:lnTo>
                          <a:pt x="847" y="678"/>
                        </a:lnTo>
                        <a:lnTo>
                          <a:pt x="826" y="646"/>
                        </a:lnTo>
                        <a:lnTo>
                          <a:pt x="0" y="602"/>
                        </a:lnTo>
                        <a:close/>
                      </a:path>
                    </a:pathLst>
                  </a:custGeom>
                  <a:solidFill>
                    <a:srgbClr val="25254B"/>
                  </a:solidFill>
                  <a:ln w="3175">
                    <a:solidFill>
                      <a:srgbClr val="808080"/>
                    </a:solidFill>
                    <a:round/>
                    <a:headEnd/>
                    <a:tailEnd/>
                  </a:ln>
                </p:spPr>
                <p:txBody>
                  <a:bodyPr/>
                  <a:lstStyle/>
                  <a:p>
                    <a:endParaRPr lang="en-US" dirty="0">
                      <a:solidFill>
                        <a:srgbClr val="45458B"/>
                      </a:solidFill>
                    </a:endParaRPr>
                  </a:p>
                </p:txBody>
              </p:sp>
              <p:sp>
                <p:nvSpPr>
                  <p:cNvPr id="236" name="102212.75488.12566.37559.1255">
                    <a:extLst>
                      <a:ext uri="{FF2B5EF4-FFF2-40B4-BE49-F238E27FC236}">
                        <a16:creationId xmlns:a16="http://schemas.microsoft.com/office/drawing/2014/main" id="{E6B0A872-AC6C-4BBA-B71E-CBB038900127}"/>
                      </a:ext>
                    </a:extLst>
                  </p:cNvPr>
                  <p:cNvSpPr>
                    <a:spLocks noChangeAspect="1"/>
                  </p:cNvSpPr>
                  <p:nvPr>
                    <p:custDataLst>
                      <p:tags r:id="rId15"/>
                    </p:custDataLst>
                  </p:nvPr>
                </p:nvSpPr>
                <p:spPr bwMode="gray">
                  <a:xfrm>
                    <a:off x="4355590" y="1453444"/>
                    <a:ext cx="751673" cy="873008"/>
                  </a:xfrm>
                  <a:custGeom>
                    <a:avLst/>
                    <a:gdLst>
                      <a:gd name="T0" fmla="*/ 2147483647 w 1068"/>
                      <a:gd name="T1" fmla="*/ 2147483647 h 1200"/>
                      <a:gd name="T2" fmla="*/ 2147483647 w 1068"/>
                      <a:gd name="T3" fmla="*/ 2147483647 h 1200"/>
                      <a:gd name="T4" fmla="*/ 2147483647 w 1068"/>
                      <a:gd name="T5" fmla="*/ 2147483647 h 1200"/>
                      <a:gd name="T6" fmla="*/ 2147483647 w 1068"/>
                      <a:gd name="T7" fmla="*/ 2147483647 h 1200"/>
                      <a:gd name="T8" fmla="*/ 2147483647 w 1068"/>
                      <a:gd name="T9" fmla="*/ 2147483647 h 1200"/>
                      <a:gd name="T10" fmla="*/ 2147483647 w 1068"/>
                      <a:gd name="T11" fmla="*/ 2147483647 h 1200"/>
                      <a:gd name="T12" fmla="*/ 2147483647 w 1068"/>
                      <a:gd name="T13" fmla="*/ 2147483647 h 1200"/>
                      <a:gd name="T14" fmla="*/ 2147483647 w 1068"/>
                      <a:gd name="T15" fmla="*/ 2147483647 h 1200"/>
                      <a:gd name="T16" fmla="*/ 2147483647 w 1068"/>
                      <a:gd name="T17" fmla="*/ 2147483647 h 1200"/>
                      <a:gd name="T18" fmla="*/ 2147483647 w 1068"/>
                      <a:gd name="T19" fmla="*/ 2147483647 h 1200"/>
                      <a:gd name="T20" fmla="*/ 0 w 1068"/>
                      <a:gd name="T21" fmla="*/ 2147483647 h 1200"/>
                      <a:gd name="T22" fmla="*/ 2147483647 w 1068"/>
                      <a:gd name="T23" fmla="*/ 2147483647 h 1200"/>
                      <a:gd name="T24" fmla="*/ 2147483647 w 1068"/>
                      <a:gd name="T25" fmla="*/ 0 h 1200"/>
                      <a:gd name="T26" fmla="*/ 2147483647 w 1068"/>
                      <a:gd name="T27" fmla="*/ 2147483647 h 1200"/>
                      <a:gd name="T28" fmla="*/ 2147483647 w 1068"/>
                      <a:gd name="T29" fmla="*/ 2147483647 h 1200"/>
                      <a:gd name="T30" fmla="*/ 2147483647 w 1068"/>
                      <a:gd name="T31" fmla="*/ 2147483647 h 1200"/>
                      <a:gd name="T32" fmla="*/ 2147483647 w 1068"/>
                      <a:gd name="T33" fmla="*/ 2147483647 h 1200"/>
                      <a:gd name="T34" fmla="*/ 2147483647 w 1068"/>
                      <a:gd name="T35" fmla="*/ 2147483647 h 1200"/>
                      <a:gd name="T36" fmla="*/ 2147483647 w 1068"/>
                      <a:gd name="T37" fmla="*/ 2147483647 h 1200"/>
                      <a:gd name="T38" fmla="*/ 2147483647 w 1068"/>
                      <a:gd name="T39" fmla="*/ 2147483647 h 1200"/>
                      <a:gd name="T40" fmla="*/ 2147483647 w 1068"/>
                      <a:gd name="T41" fmla="*/ 2147483647 h 1200"/>
                      <a:gd name="T42" fmla="*/ 2147483647 w 1068"/>
                      <a:gd name="T43" fmla="*/ 2147483647 h 1200"/>
                      <a:gd name="T44" fmla="*/ 2147483647 w 1068"/>
                      <a:gd name="T45" fmla="*/ 2147483647 h 1200"/>
                      <a:gd name="T46" fmla="*/ 2147483647 w 1068"/>
                      <a:gd name="T47" fmla="*/ 2147483647 h 1200"/>
                      <a:gd name="T48" fmla="*/ 2147483647 w 1068"/>
                      <a:gd name="T49" fmla="*/ 2147483647 h 1200"/>
                      <a:gd name="T50" fmla="*/ 2147483647 w 1068"/>
                      <a:gd name="T51" fmla="*/ 2147483647 h 1200"/>
                      <a:gd name="T52" fmla="*/ 2147483647 w 1068"/>
                      <a:gd name="T53" fmla="*/ 2147483647 h 1200"/>
                      <a:gd name="T54" fmla="*/ 2147483647 w 1068"/>
                      <a:gd name="T55" fmla="*/ 2147483647 h 1200"/>
                      <a:gd name="T56" fmla="*/ 2147483647 w 1068"/>
                      <a:gd name="T57" fmla="*/ 2147483647 h 1200"/>
                      <a:gd name="T58" fmla="*/ 2147483647 w 1068"/>
                      <a:gd name="T59" fmla="*/ 2147483647 h 1200"/>
                      <a:gd name="T60" fmla="*/ 2147483647 w 1068"/>
                      <a:gd name="T61" fmla="*/ 2147483647 h 1200"/>
                      <a:gd name="T62" fmla="*/ 2147483647 w 1068"/>
                      <a:gd name="T63" fmla="*/ 2147483647 h 1200"/>
                      <a:gd name="T64" fmla="*/ 2147483647 w 1068"/>
                      <a:gd name="T65" fmla="*/ 2147483647 h 1200"/>
                      <a:gd name="T66" fmla="*/ 2147483647 w 1068"/>
                      <a:gd name="T67" fmla="*/ 2147483647 h 1200"/>
                      <a:gd name="T68" fmla="*/ 2147483647 w 1068"/>
                      <a:gd name="T69" fmla="*/ 2147483647 h 1200"/>
                      <a:gd name="T70" fmla="*/ 2147483647 w 1068"/>
                      <a:gd name="T71" fmla="*/ 2147483647 h 1200"/>
                      <a:gd name="T72" fmla="*/ 2147483647 w 1068"/>
                      <a:gd name="T73" fmla="*/ 2147483647 h 1200"/>
                      <a:gd name="T74" fmla="*/ 2147483647 w 1068"/>
                      <a:gd name="T75" fmla="*/ 2147483647 h 1200"/>
                      <a:gd name="T76" fmla="*/ 2147483647 w 1068"/>
                      <a:gd name="T77" fmla="*/ 2147483647 h 1200"/>
                      <a:gd name="T78" fmla="*/ 2147483647 w 1068"/>
                      <a:gd name="T79" fmla="*/ 2147483647 h 1200"/>
                      <a:gd name="T80" fmla="*/ 2147483647 w 1068"/>
                      <a:gd name="T81" fmla="*/ 2147483647 h 1200"/>
                      <a:gd name="T82" fmla="*/ 2147483647 w 1068"/>
                      <a:gd name="T83" fmla="*/ 2147483647 h 1200"/>
                      <a:gd name="T84" fmla="*/ 2147483647 w 1068"/>
                      <a:gd name="T85" fmla="*/ 2147483647 h 1200"/>
                      <a:gd name="T86" fmla="*/ 2147483647 w 1068"/>
                      <a:gd name="T87" fmla="*/ 2147483647 h 1200"/>
                      <a:gd name="T88" fmla="*/ 2147483647 w 1068"/>
                      <a:gd name="T89" fmla="*/ 2147483647 h 1200"/>
                      <a:gd name="T90" fmla="*/ 2147483647 w 1068"/>
                      <a:gd name="T91" fmla="*/ 2147483647 h 1200"/>
                      <a:gd name="T92" fmla="*/ 2147483647 w 1068"/>
                      <a:gd name="T93" fmla="*/ 2147483647 h 1200"/>
                      <a:gd name="T94" fmla="*/ 2147483647 w 1068"/>
                      <a:gd name="T95" fmla="*/ 2147483647 h 1200"/>
                      <a:gd name="T96" fmla="*/ 2147483647 w 1068"/>
                      <a:gd name="T97" fmla="*/ 2147483647 h 1200"/>
                      <a:gd name="T98" fmla="*/ 2147483647 w 1068"/>
                      <a:gd name="T99" fmla="*/ 2147483647 h 1200"/>
                      <a:gd name="T100" fmla="*/ 2147483647 w 1068"/>
                      <a:gd name="T101" fmla="*/ 2147483647 h 1200"/>
                      <a:gd name="T102" fmla="*/ 2147483647 w 1068"/>
                      <a:gd name="T103" fmla="*/ 2147483647 h 1200"/>
                      <a:gd name="T104" fmla="*/ 2147483647 w 1068"/>
                      <a:gd name="T105" fmla="*/ 2147483647 h 12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068"/>
                      <a:gd name="T160" fmla="*/ 0 h 1200"/>
                      <a:gd name="T161" fmla="*/ 1068 w 1068"/>
                      <a:gd name="T162" fmla="*/ 1200 h 120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068" h="1200">
                        <a:moveTo>
                          <a:pt x="105" y="1200"/>
                        </a:moveTo>
                        <a:lnTo>
                          <a:pt x="103" y="827"/>
                        </a:lnTo>
                        <a:lnTo>
                          <a:pt x="52" y="777"/>
                        </a:lnTo>
                        <a:lnTo>
                          <a:pt x="51" y="760"/>
                        </a:lnTo>
                        <a:lnTo>
                          <a:pt x="76" y="732"/>
                        </a:lnTo>
                        <a:lnTo>
                          <a:pt x="85" y="712"/>
                        </a:lnTo>
                        <a:lnTo>
                          <a:pt x="84" y="695"/>
                        </a:lnTo>
                        <a:lnTo>
                          <a:pt x="83" y="664"/>
                        </a:lnTo>
                        <a:lnTo>
                          <a:pt x="85" y="636"/>
                        </a:lnTo>
                        <a:lnTo>
                          <a:pt x="61" y="564"/>
                        </a:lnTo>
                        <a:lnTo>
                          <a:pt x="60" y="548"/>
                        </a:lnTo>
                        <a:lnTo>
                          <a:pt x="60" y="512"/>
                        </a:lnTo>
                        <a:lnTo>
                          <a:pt x="53" y="491"/>
                        </a:lnTo>
                        <a:lnTo>
                          <a:pt x="51" y="388"/>
                        </a:lnTo>
                        <a:lnTo>
                          <a:pt x="39" y="330"/>
                        </a:lnTo>
                        <a:lnTo>
                          <a:pt x="21" y="310"/>
                        </a:lnTo>
                        <a:lnTo>
                          <a:pt x="9" y="245"/>
                        </a:lnTo>
                        <a:lnTo>
                          <a:pt x="7" y="187"/>
                        </a:lnTo>
                        <a:lnTo>
                          <a:pt x="12" y="153"/>
                        </a:lnTo>
                        <a:lnTo>
                          <a:pt x="16" y="139"/>
                        </a:lnTo>
                        <a:lnTo>
                          <a:pt x="3" y="91"/>
                        </a:lnTo>
                        <a:lnTo>
                          <a:pt x="0" y="75"/>
                        </a:lnTo>
                        <a:lnTo>
                          <a:pt x="277" y="73"/>
                        </a:lnTo>
                        <a:lnTo>
                          <a:pt x="278" y="26"/>
                        </a:lnTo>
                        <a:lnTo>
                          <a:pt x="282" y="0"/>
                        </a:lnTo>
                        <a:lnTo>
                          <a:pt x="302" y="0"/>
                        </a:lnTo>
                        <a:lnTo>
                          <a:pt x="332" y="12"/>
                        </a:lnTo>
                        <a:lnTo>
                          <a:pt x="334" y="55"/>
                        </a:lnTo>
                        <a:lnTo>
                          <a:pt x="344" y="86"/>
                        </a:lnTo>
                        <a:lnTo>
                          <a:pt x="341" y="113"/>
                        </a:lnTo>
                        <a:lnTo>
                          <a:pt x="372" y="135"/>
                        </a:lnTo>
                        <a:lnTo>
                          <a:pt x="382" y="133"/>
                        </a:lnTo>
                        <a:lnTo>
                          <a:pt x="404" y="135"/>
                        </a:lnTo>
                        <a:lnTo>
                          <a:pt x="413" y="147"/>
                        </a:lnTo>
                        <a:lnTo>
                          <a:pt x="437" y="143"/>
                        </a:lnTo>
                        <a:lnTo>
                          <a:pt x="462" y="149"/>
                        </a:lnTo>
                        <a:lnTo>
                          <a:pt x="470" y="158"/>
                        </a:lnTo>
                        <a:lnTo>
                          <a:pt x="470" y="166"/>
                        </a:lnTo>
                        <a:lnTo>
                          <a:pt x="509" y="165"/>
                        </a:lnTo>
                        <a:lnTo>
                          <a:pt x="522" y="149"/>
                        </a:lnTo>
                        <a:lnTo>
                          <a:pt x="582" y="146"/>
                        </a:lnTo>
                        <a:lnTo>
                          <a:pt x="619" y="157"/>
                        </a:lnTo>
                        <a:lnTo>
                          <a:pt x="630" y="157"/>
                        </a:lnTo>
                        <a:lnTo>
                          <a:pt x="623" y="167"/>
                        </a:lnTo>
                        <a:lnTo>
                          <a:pt x="635" y="179"/>
                        </a:lnTo>
                        <a:lnTo>
                          <a:pt x="642" y="175"/>
                        </a:lnTo>
                        <a:lnTo>
                          <a:pt x="649" y="182"/>
                        </a:lnTo>
                        <a:lnTo>
                          <a:pt x="655" y="209"/>
                        </a:lnTo>
                        <a:lnTo>
                          <a:pt x="669" y="218"/>
                        </a:lnTo>
                        <a:lnTo>
                          <a:pt x="686" y="198"/>
                        </a:lnTo>
                        <a:lnTo>
                          <a:pt x="693" y="194"/>
                        </a:lnTo>
                        <a:lnTo>
                          <a:pt x="710" y="198"/>
                        </a:lnTo>
                        <a:lnTo>
                          <a:pt x="719" y="218"/>
                        </a:lnTo>
                        <a:lnTo>
                          <a:pt x="751" y="226"/>
                        </a:lnTo>
                        <a:lnTo>
                          <a:pt x="761" y="238"/>
                        </a:lnTo>
                        <a:lnTo>
                          <a:pt x="775" y="250"/>
                        </a:lnTo>
                        <a:lnTo>
                          <a:pt x="795" y="250"/>
                        </a:lnTo>
                        <a:lnTo>
                          <a:pt x="817" y="245"/>
                        </a:lnTo>
                        <a:lnTo>
                          <a:pt x="870" y="207"/>
                        </a:lnTo>
                        <a:lnTo>
                          <a:pt x="878" y="213"/>
                        </a:lnTo>
                        <a:lnTo>
                          <a:pt x="893" y="230"/>
                        </a:lnTo>
                        <a:lnTo>
                          <a:pt x="972" y="229"/>
                        </a:lnTo>
                        <a:lnTo>
                          <a:pt x="984" y="231"/>
                        </a:lnTo>
                        <a:lnTo>
                          <a:pt x="995" y="238"/>
                        </a:lnTo>
                        <a:lnTo>
                          <a:pt x="1015" y="253"/>
                        </a:lnTo>
                        <a:lnTo>
                          <a:pt x="1032" y="245"/>
                        </a:lnTo>
                        <a:lnTo>
                          <a:pt x="1068" y="243"/>
                        </a:lnTo>
                        <a:lnTo>
                          <a:pt x="1047" y="262"/>
                        </a:lnTo>
                        <a:lnTo>
                          <a:pt x="1000" y="289"/>
                        </a:lnTo>
                        <a:lnTo>
                          <a:pt x="975" y="295"/>
                        </a:lnTo>
                        <a:lnTo>
                          <a:pt x="955" y="305"/>
                        </a:lnTo>
                        <a:lnTo>
                          <a:pt x="935" y="325"/>
                        </a:lnTo>
                        <a:lnTo>
                          <a:pt x="894" y="342"/>
                        </a:lnTo>
                        <a:lnTo>
                          <a:pt x="875" y="357"/>
                        </a:lnTo>
                        <a:lnTo>
                          <a:pt x="809" y="430"/>
                        </a:lnTo>
                        <a:lnTo>
                          <a:pt x="713" y="518"/>
                        </a:lnTo>
                        <a:lnTo>
                          <a:pt x="702" y="532"/>
                        </a:lnTo>
                        <a:lnTo>
                          <a:pt x="691" y="542"/>
                        </a:lnTo>
                        <a:lnTo>
                          <a:pt x="695" y="652"/>
                        </a:lnTo>
                        <a:lnTo>
                          <a:pt x="685" y="666"/>
                        </a:lnTo>
                        <a:lnTo>
                          <a:pt x="671" y="672"/>
                        </a:lnTo>
                        <a:lnTo>
                          <a:pt x="630" y="706"/>
                        </a:lnTo>
                        <a:lnTo>
                          <a:pt x="629" y="723"/>
                        </a:lnTo>
                        <a:lnTo>
                          <a:pt x="623" y="728"/>
                        </a:lnTo>
                        <a:lnTo>
                          <a:pt x="611" y="757"/>
                        </a:lnTo>
                        <a:lnTo>
                          <a:pt x="634" y="769"/>
                        </a:lnTo>
                        <a:lnTo>
                          <a:pt x="649" y="795"/>
                        </a:lnTo>
                        <a:lnTo>
                          <a:pt x="635" y="819"/>
                        </a:lnTo>
                        <a:lnTo>
                          <a:pt x="638" y="840"/>
                        </a:lnTo>
                        <a:lnTo>
                          <a:pt x="634" y="873"/>
                        </a:lnTo>
                        <a:lnTo>
                          <a:pt x="634" y="928"/>
                        </a:lnTo>
                        <a:lnTo>
                          <a:pt x="642" y="939"/>
                        </a:lnTo>
                        <a:lnTo>
                          <a:pt x="658" y="951"/>
                        </a:lnTo>
                        <a:lnTo>
                          <a:pt x="662" y="960"/>
                        </a:lnTo>
                        <a:lnTo>
                          <a:pt x="699" y="967"/>
                        </a:lnTo>
                        <a:lnTo>
                          <a:pt x="706" y="971"/>
                        </a:lnTo>
                        <a:lnTo>
                          <a:pt x="709" y="981"/>
                        </a:lnTo>
                        <a:lnTo>
                          <a:pt x="718" y="987"/>
                        </a:lnTo>
                        <a:lnTo>
                          <a:pt x="762" y="1007"/>
                        </a:lnTo>
                        <a:lnTo>
                          <a:pt x="777" y="1039"/>
                        </a:lnTo>
                        <a:lnTo>
                          <a:pt x="817" y="1068"/>
                        </a:lnTo>
                        <a:lnTo>
                          <a:pt x="863" y="1101"/>
                        </a:lnTo>
                        <a:lnTo>
                          <a:pt x="870" y="1112"/>
                        </a:lnTo>
                        <a:lnTo>
                          <a:pt x="869" y="1137"/>
                        </a:lnTo>
                        <a:lnTo>
                          <a:pt x="873" y="1174"/>
                        </a:lnTo>
                        <a:lnTo>
                          <a:pt x="105" y="1200"/>
                        </a:lnTo>
                        <a:close/>
                      </a:path>
                    </a:pathLst>
                  </a:custGeom>
                  <a:solidFill>
                    <a:srgbClr val="25254B"/>
                  </a:solidFill>
                  <a:ln w="3175">
                    <a:solidFill>
                      <a:srgbClr val="808080"/>
                    </a:solidFill>
                    <a:round/>
                    <a:headEnd/>
                    <a:tailEnd/>
                  </a:ln>
                </p:spPr>
                <p:txBody>
                  <a:bodyPr/>
                  <a:lstStyle/>
                  <a:p>
                    <a:endParaRPr lang="en-US" dirty="0"/>
                  </a:p>
                </p:txBody>
              </p:sp>
              <p:sp>
                <p:nvSpPr>
                  <p:cNvPr id="237" name="103238.625522.12550.2547.255">
                    <a:extLst>
                      <a:ext uri="{FF2B5EF4-FFF2-40B4-BE49-F238E27FC236}">
                        <a16:creationId xmlns:a16="http://schemas.microsoft.com/office/drawing/2014/main" id="{20C9B04E-5F76-4158-8F84-DD7F2707F7BC}"/>
                      </a:ext>
                    </a:extLst>
                  </p:cNvPr>
                  <p:cNvSpPr>
                    <a:spLocks noChangeAspect="1"/>
                  </p:cNvSpPr>
                  <p:nvPr>
                    <p:custDataLst>
                      <p:tags r:id="rId16"/>
                    </p:custDataLst>
                  </p:nvPr>
                </p:nvSpPr>
                <p:spPr bwMode="gray">
                  <a:xfrm>
                    <a:off x="4786938" y="1793993"/>
                    <a:ext cx="602429" cy="660400"/>
                  </a:xfrm>
                  <a:custGeom>
                    <a:avLst/>
                    <a:gdLst>
                      <a:gd name="T0" fmla="*/ 2147483647 w 857"/>
                      <a:gd name="T1" fmla="*/ 2147483647 h 910"/>
                      <a:gd name="T2" fmla="*/ 2147483647 w 857"/>
                      <a:gd name="T3" fmla="*/ 2147483647 h 910"/>
                      <a:gd name="T4" fmla="*/ 2147483647 w 857"/>
                      <a:gd name="T5" fmla="*/ 2147483647 h 910"/>
                      <a:gd name="T6" fmla="*/ 2147483647 w 857"/>
                      <a:gd name="T7" fmla="*/ 2147483647 h 910"/>
                      <a:gd name="T8" fmla="*/ 2147483647 w 857"/>
                      <a:gd name="T9" fmla="*/ 2147483647 h 910"/>
                      <a:gd name="T10" fmla="*/ 2147483647 w 857"/>
                      <a:gd name="T11" fmla="*/ 2147483647 h 910"/>
                      <a:gd name="T12" fmla="*/ 2147483647 w 857"/>
                      <a:gd name="T13" fmla="*/ 2147483647 h 910"/>
                      <a:gd name="T14" fmla="*/ 2147483647 w 857"/>
                      <a:gd name="T15" fmla="*/ 2147483647 h 910"/>
                      <a:gd name="T16" fmla="*/ 2147483647 w 857"/>
                      <a:gd name="T17" fmla="*/ 2147483647 h 910"/>
                      <a:gd name="T18" fmla="*/ 2147483647 w 857"/>
                      <a:gd name="T19" fmla="*/ 2147483647 h 910"/>
                      <a:gd name="T20" fmla="*/ 2147483647 w 857"/>
                      <a:gd name="T21" fmla="*/ 2147483647 h 910"/>
                      <a:gd name="T22" fmla="*/ 2147483647 w 857"/>
                      <a:gd name="T23" fmla="*/ 2147483647 h 910"/>
                      <a:gd name="T24" fmla="*/ 2147483647 w 857"/>
                      <a:gd name="T25" fmla="*/ 2147483647 h 910"/>
                      <a:gd name="T26" fmla="*/ 2147483647 w 857"/>
                      <a:gd name="T27" fmla="*/ 2147483647 h 910"/>
                      <a:gd name="T28" fmla="*/ 0 w 857"/>
                      <a:gd name="T29" fmla="*/ 2147483647 h 910"/>
                      <a:gd name="T30" fmla="*/ 2147483647 w 857"/>
                      <a:gd name="T31" fmla="*/ 2147483647 h 910"/>
                      <a:gd name="T32" fmla="*/ 2147483647 w 857"/>
                      <a:gd name="T33" fmla="*/ 2147483647 h 910"/>
                      <a:gd name="T34" fmla="*/ 2147483647 w 857"/>
                      <a:gd name="T35" fmla="*/ 2147483647 h 910"/>
                      <a:gd name="T36" fmla="*/ 2147483647 w 857"/>
                      <a:gd name="T37" fmla="*/ 2147483647 h 910"/>
                      <a:gd name="T38" fmla="*/ 2147483647 w 857"/>
                      <a:gd name="T39" fmla="*/ 2147483647 h 910"/>
                      <a:gd name="T40" fmla="*/ 2147483647 w 857"/>
                      <a:gd name="T41" fmla="*/ 2147483647 h 910"/>
                      <a:gd name="T42" fmla="*/ 2147483647 w 857"/>
                      <a:gd name="T43" fmla="*/ 2147483647 h 910"/>
                      <a:gd name="T44" fmla="*/ 2147483647 w 857"/>
                      <a:gd name="T45" fmla="*/ 2147483647 h 910"/>
                      <a:gd name="T46" fmla="*/ 2147483647 w 857"/>
                      <a:gd name="T47" fmla="*/ 2147483647 h 910"/>
                      <a:gd name="T48" fmla="*/ 2147483647 w 857"/>
                      <a:gd name="T49" fmla="*/ 2147483647 h 910"/>
                      <a:gd name="T50" fmla="*/ 2147483647 w 857"/>
                      <a:gd name="T51" fmla="*/ 2147483647 h 910"/>
                      <a:gd name="T52" fmla="*/ 2147483647 w 857"/>
                      <a:gd name="T53" fmla="*/ 2147483647 h 910"/>
                      <a:gd name="T54" fmla="*/ 2147483647 w 857"/>
                      <a:gd name="T55" fmla="*/ 2147483647 h 910"/>
                      <a:gd name="T56" fmla="*/ 2147483647 w 857"/>
                      <a:gd name="T57" fmla="*/ 2147483647 h 910"/>
                      <a:gd name="T58" fmla="*/ 2147483647 w 857"/>
                      <a:gd name="T59" fmla="*/ 2147483647 h 910"/>
                      <a:gd name="T60" fmla="*/ 2147483647 w 857"/>
                      <a:gd name="T61" fmla="*/ 2147483647 h 910"/>
                      <a:gd name="T62" fmla="*/ 2147483647 w 857"/>
                      <a:gd name="T63" fmla="*/ 2147483647 h 910"/>
                      <a:gd name="T64" fmla="*/ 2147483647 w 857"/>
                      <a:gd name="T65" fmla="*/ 2147483647 h 910"/>
                      <a:gd name="T66" fmla="*/ 2147483647 w 857"/>
                      <a:gd name="T67" fmla="*/ 2147483647 h 910"/>
                      <a:gd name="T68" fmla="*/ 2147483647 w 857"/>
                      <a:gd name="T69" fmla="*/ 2147483647 h 910"/>
                      <a:gd name="T70" fmla="*/ 2147483647 w 857"/>
                      <a:gd name="T71" fmla="*/ 2147483647 h 910"/>
                      <a:gd name="T72" fmla="*/ 2147483647 w 857"/>
                      <a:gd name="T73" fmla="*/ 2147483647 h 910"/>
                      <a:gd name="T74" fmla="*/ 2147483647 w 857"/>
                      <a:gd name="T75" fmla="*/ 2147483647 h 910"/>
                      <a:gd name="T76" fmla="*/ 2147483647 w 857"/>
                      <a:gd name="T77" fmla="*/ 2147483647 h 910"/>
                      <a:gd name="T78" fmla="*/ 2147483647 w 857"/>
                      <a:gd name="T79" fmla="*/ 2147483647 h 910"/>
                      <a:gd name="T80" fmla="*/ 2147483647 w 857"/>
                      <a:gd name="T81" fmla="*/ 2147483647 h 910"/>
                      <a:gd name="T82" fmla="*/ 2147483647 w 857"/>
                      <a:gd name="T83" fmla="*/ 2147483647 h 910"/>
                      <a:gd name="T84" fmla="*/ 2147483647 w 857"/>
                      <a:gd name="T85" fmla="*/ 2147483647 h 910"/>
                      <a:gd name="T86" fmla="*/ 2147483647 w 857"/>
                      <a:gd name="T87" fmla="*/ 2147483647 h 910"/>
                      <a:gd name="T88" fmla="*/ 2147483647 w 857"/>
                      <a:gd name="T89" fmla="*/ 2147483647 h 910"/>
                      <a:gd name="T90" fmla="*/ 2147483647 w 857"/>
                      <a:gd name="T91" fmla="*/ 2147483647 h 910"/>
                      <a:gd name="T92" fmla="*/ 2147483647 w 857"/>
                      <a:gd name="T93" fmla="*/ 2147483647 h 910"/>
                      <a:gd name="T94" fmla="*/ 2147483647 w 857"/>
                      <a:gd name="T95" fmla="*/ 2147483647 h 910"/>
                      <a:gd name="T96" fmla="*/ 2147483647 w 857"/>
                      <a:gd name="T97" fmla="*/ 2147483647 h 910"/>
                      <a:gd name="T98" fmla="*/ 2147483647 w 857"/>
                      <a:gd name="T99" fmla="*/ 2147483647 h 910"/>
                      <a:gd name="T100" fmla="*/ 2147483647 w 857"/>
                      <a:gd name="T101" fmla="*/ 2147483647 h 910"/>
                      <a:gd name="T102" fmla="*/ 2147483647 w 857"/>
                      <a:gd name="T103" fmla="*/ 2147483647 h 910"/>
                      <a:gd name="T104" fmla="*/ 2147483647 w 857"/>
                      <a:gd name="T105" fmla="*/ 2147483647 h 910"/>
                      <a:gd name="T106" fmla="*/ 2147483647 w 857"/>
                      <a:gd name="T107" fmla="*/ 2147483647 h 910"/>
                      <a:gd name="T108" fmla="*/ 2147483647 w 857"/>
                      <a:gd name="T109" fmla="*/ 2147483647 h 910"/>
                      <a:gd name="T110" fmla="*/ 2147483647 w 857"/>
                      <a:gd name="T111" fmla="*/ 2147483647 h 910"/>
                      <a:gd name="T112" fmla="*/ 2147483647 w 857"/>
                      <a:gd name="T113" fmla="*/ 2147483647 h 910"/>
                      <a:gd name="T114" fmla="*/ 2147483647 w 857"/>
                      <a:gd name="T115" fmla="*/ 2147483647 h 910"/>
                      <a:gd name="T116" fmla="*/ 2147483647 w 857"/>
                      <a:gd name="T117" fmla="*/ 2147483647 h 910"/>
                      <a:gd name="T118" fmla="*/ 2147483647 w 857"/>
                      <a:gd name="T119" fmla="*/ 2147483647 h 910"/>
                      <a:gd name="T120" fmla="*/ 2147483647 w 857"/>
                      <a:gd name="T121" fmla="*/ 2147483647 h 91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57"/>
                      <a:gd name="T184" fmla="*/ 0 h 910"/>
                      <a:gd name="T185" fmla="*/ 857 w 857"/>
                      <a:gd name="T186" fmla="*/ 910 h 91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57" h="910">
                        <a:moveTo>
                          <a:pt x="364" y="910"/>
                        </a:moveTo>
                        <a:lnTo>
                          <a:pt x="359" y="891"/>
                        </a:lnTo>
                        <a:lnTo>
                          <a:pt x="343" y="879"/>
                        </a:lnTo>
                        <a:lnTo>
                          <a:pt x="298" y="862"/>
                        </a:lnTo>
                        <a:lnTo>
                          <a:pt x="283" y="806"/>
                        </a:lnTo>
                        <a:lnTo>
                          <a:pt x="275" y="781"/>
                        </a:lnTo>
                        <a:lnTo>
                          <a:pt x="287" y="762"/>
                        </a:lnTo>
                        <a:lnTo>
                          <a:pt x="287" y="749"/>
                        </a:lnTo>
                        <a:lnTo>
                          <a:pt x="270" y="733"/>
                        </a:lnTo>
                        <a:lnTo>
                          <a:pt x="262" y="707"/>
                        </a:lnTo>
                        <a:lnTo>
                          <a:pt x="258" y="670"/>
                        </a:lnTo>
                        <a:lnTo>
                          <a:pt x="259" y="645"/>
                        </a:lnTo>
                        <a:lnTo>
                          <a:pt x="252" y="634"/>
                        </a:lnTo>
                        <a:lnTo>
                          <a:pt x="206" y="601"/>
                        </a:lnTo>
                        <a:lnTo>
                          <a:pt x="166" y="572"/>
                        </a:lnTo>
                        <a:lnTo>
                          <a:pt x="151" y="540"/>
                        </a:lnTo>
                        <a:lnTo>
                          <a:pt x="107" y="520"/>
                        </a:lnTo>
                        <a:lnTo>
                          <a:pt x="98" y="514"/>
                        </a:lnTo>
                        <a:lnTo>
                          <a:pt x="95" y="504"/>
                        </a:lnTo>
                        <a:lnTo>
                          <a:pt x="88" y="500"/>
                        </a:lnTo>
                        <a:lnTo>
                          <a:pt x="51" y="493"/>
                        </a:lnTo>
                        <a:lnTo>
                          <a:pt x="47" y="484"/>
                        </a:lnTo>
                        <a:lnTo>
                          <a:pt x="31" y="472"/>
                        </a:lnTo>
                        <a:lnTo>
                          <a:pt x="23" y="461"/>
                        </a:lnTo>
                        <a:lnTo>
                          <a:pt x="23" y="406"/>
                        </a:lnTo>
                        <a:lnTo>
                          <a:pt x="27" y="373"/>
                        </a:lnTo>
                        <a:lnTo>
                          <a:pt x="24" y="352"/>
                        </a:lnTo>
                        <a:lnTo>
                          <a:pt x="38" y="328"/>
                        </a:lnTo>
                        <a:lnTo>
                          <a:pt x="23" y="302"/>
                        </a:lnTo>
                        <a:lnTo>
                          <a:pt x="0" y="290"/>
                        </a:lnTo>
                        <a:lnTo>
                          <a:pt x="12" y="261"/>
                        </a:lnTo>
                        <a:lnTo>
                          <a:pt x="18" y="256"/>
                        </a:lnTo>
                        <a:lnTo>
                          <a:pt x="19" y="239"/>
                        </a:lnTo>
                        <a:lnTo>
                          <a:pt x="60" y="205"/>
                        </a:lnTo>
                        <a:lnTo>
                          <a:pt x="74" y="199"/>
                        </a:lnTo>
                        <a:lnTo>
                          <a:pt x="84" y="185"/>
                        </a:lnTo>
                        <a:lnTo>
                          <a:pt x="80" y="75"/>
                        </a:lnTo>
                        <a:lnTo>
                          <a:pt x="91" y="65"/>
                        </a:lnTo>
                        <a:lnTo>
                          <a:pt x="102" y="51"/>
                        </a:lnTo>
                        <a:lnTo>
                          <a:pt x="116" y="59"/>
                        </a:lnTo>
                        <a:lnTo>
                          <a:pt x="135" y="63"/>
                        </a:lnTo>
                        <a:lnTo>
                          <a:pt x="159" y="61"/>
                        </a:lnTo>
                        <a:lnTo>
                          <a:pt x="198" y="39"/>
                        </a:lnTo>
                        <a:lnTo>
                          <a:pt x="270" y="1"/>
                        </a:lnTo>
                        <a:lnTo>
                          <a:pt x="283" y="0"/>
                        </a:lnTo>
                        <a:lnTo>
                          <a:pt x="287" y="8"/>
                        </a:lnTo>
                        <a:lnTo>
                          <a:pt x="287" y="24"/>
                        </a:lnTo>
                        <a:lnTo>
                          <a:pt x="282" y="33"/>
                        </a:lnTo>
                        <a:lnTo>
                          <a:pt x="282" y="44"/>
                        </a:lnTo>
                        <a:lnTo>
                          <a:pt x="274" y="72"/>
                        </a:lnTo>
                        <a:lnTo>
                          <a:pt x="300" y="59"/>
                        </a:lnTo>
                        <a:lnTo>
                          <a:pt x="315" y="59"/>
                        </a:lnTo>
                        <a:lnTo>
                          <a:pt x="332" y="75"/>
                        </a:lnTo>
                        <a:lnTo>
                          <a:pt x="348" y="72"/>
                        </a:lnTo>
                        <a:lnTo>
                          <a:pt x="356" y="83"/>
                        </a:lnTo>
                        <a:lnTo>
                          <a:pt x="377" y="87"/>
                        </a:lnTo>
                        <a:lnTo>
                          <a:pt x="387" y="95"/>
                        </a:lnTo>
                        <a:lnTo>
                          <a:pt x="393" y="119"/>
                        </a:lnTo>
                        <a:lnTo>
                          <a:pt x="403" y="124"/>
                        </a:lnTo>
                        <a:lnTo>
                          <a:pt x="537" y="151"/>
                        </a:lnTo>
                        <a:lnTo>
                          <a:pt x="553" y="151"/>
                        </a:lnTo>
                        <a:lnTo>
                          <a:pt x="581" y="175"/>
                        </a:lnTo>
                        <a:lnTo>
                          <a:pt x="601" y="175"/>
                        </a:lnTo>
                        <a:lnTo>
                          <a:pt x="608" y="181"/>
                        </a:lnTo>
                        <a:lnTo>
                          <a:pt x="615" y="175"/>
                        </a:lnTo>
                        <a:lnTo>
                          <a:pt x="624" y="175"/>
                        </a:lnTo>
                        <a:lnTo>
                          <a:pt x="657" y="181"/>
                        </a:lnTo>
                        <a:lnTo>
                          <a:pt x="677" y="187"/>
                        </a:lnTo>
                        <a:lnTo>
                          <a:pt x="685" y="196"/>
                        </a:lnTo>
                        <a:lnTo>
                          <a:pt x="683" y="200"/>
                        </a:lnTo>
                        <a:lnTo>
                          <a:pt x="681" y="207"/>
                        </a:lnTo>
                        <a:lnTo>
                          <a:pt x="704" y="213"/>
                        </a:lnTo>
                        <a:lnTo>
                          <a:pt x="729" y="227"/>
                        </a:lnTo>
                        <a:lnTo>
                          <a:pt x="732" y="245"/>
                        </a:lnTo>
                        <a:lnTo>
                          <a:pt x="725" y="296"/>
                        </a:lnTo>
                        <a:lnTo>
                          <a:pt x="729" y="297"/>
                        </a:lnTo>
                        <a:lnTo>
                          <a:pt x="754" y="293"/>
                        </a:lnTo>
                        <a:lnTo>
                          <a:pt x="757" y="296"/>
                        </a:lnTo>
                        <a:lnTo>
                          <a:pt x="754" y="308"/>
                        </a:lnTo>
                        <a:lnTo>
                          <a:pt x="746" y="314"/>
                        </a:lnTo>
                        <a:lnTo>
                          <a:pt x="753" y="338"/>
                        </a:lnTo>
                        <a:lnTo>
                          <a:pt x="776" y="352"/>
                        </a:lnTo>
                        <a:lnTo>
                          <a:pt x="773" y="356"/>
                        </a:lnTo>
                        <a:lnTo>
                          <a:pt x="742" y="386"/>
                        </a:lnTo>
                        <a:lnTo>
                          <a:pt x="723" y="424"/>
                        </a:lnTo>
                        <a:lnTo>
                          <a:pt x="716" y="452"/>
                        </a:lnTo>
                        <a:lnTo>
                          <a:pt x="713" y="464"/>
                        </a:lnTo>
                        <a:lnTo>
                          <a:pt x="720" y="469"/>
                        </a:lnTo>
                        <a:lnTo>
                          <a:pt x="742" y="458"/>
                        </a:lnTo>
                        <a:lnTo>
                          <a:pt x="766" y="413"/>
                        </a:lnTo>
                        <a:lnTo>
                          <a:pt x="792" y="392"/>
                        </a:lnTo>
                        <a:lnTo>
                          <a:pt x="805" y="386"/>
                        </a:lnTo>
                        <a:lnTo>
                          <a:pt x="808" y="374"/>
                        </a:lnTo>
                        <a:lnTo>
                          <a:pt x="818" y="365"/>
                        </a:lnTo>
                        <a:lnTo>
                          <a:pt x="825" y="352"/>
                        </a:lnTo>
                        <a:lnTo>
                          <a:pt x="824" y="337"/>
                        </a:lnTo>
                        <a:lnTo>
                          <a:pt x="825" y="326"/>
                        </a:lnTo>
                        <a:lnTo>
                          <a:pt x="832" y="321"/>
                        </a:lnTo>
                        <a:lnTo>
                          <a:pt x="837" y="309"/>
                        </a:lnTo>
                        <a:lnTo>
                          <a:pt x="844" y="302"/>
                        </a:lnTo>
                        <a:lnTo>
                          <a:pt x="853" y="301"/>
                        </a:lnTo>
                        <a:lnTo>
                          <a:pt x="857" y="309"/>
                        </a:lnTo>
                        <a:lnTo>
                          <a:pt x="854" y="334"/>
                        </a:lnTo>
                        <a:lnTo>
                          <a:pt x="833" y="386"/>
                        </a:lnTo>
                        <a:lnTo>
                          <a:pt x="824" y="398"/>
                        </a:lnTo>
                        <a:lnTo>
                          <a:pt x="818" y="417"/>
                        </a:lnTo>
                        <a:lnTo>
                          <a:pt x="818" y="429"/>
                        </a:lnTo>
                        <a:lnTo>
                          <a:pt x="800" y="470"/>
                        </a:lnTo>
                        <a:lnTo>
                          <a:pt x="800" y="508"/>
                        </a:lnTo>
                        <a:lnTo>
                          <a:pt x="798" y="533"/>
                        </a:lnTo>
                        <a:lnTo>
                          <a:pt x="778" y="552"/>
                        </a:lnTo>
                        <a:lnTo>
                          <a:pt x="774" y="565"/>
                        </a:lnTo>
                        <a:lnTo>
                          <a:pt x="780" y="594"/>
                        </a:lnTo>
                        <a:lnTo>
                          <a:pt x="782" y="643"/>
                        </a:lnTo>
                        <a:lnTo>
                          <a:pt x="774" y="654"/>
                        </a:lnTo>
                        <a:lnTo>
                          <a:pt x="757" y="705"/>
                        </a:lnTo>
                        <a:lnTo>
                          <a:pt x="768" y="781"/>
                        </a:lnTo>
                        <a:lnTo>
                          <a:pt x="788" y="833"/>
                        </a:lnTo>
                        <a:lnTo>
                          <a:pt x="784" y="841"/>
                        </a:lnTo>
                        <a:lnTo>
                          <a:pt x="786" y="851"/>
                        </a:lnTo>
                        <a:lnTo>
                          <a:pt x="785" y="859"/>
                        </a:lnTo>
                        <a:lnTo>
                          <a:pt x="786" y="882"/>
                        </a:lnTo>
                        <a:lnTo>
                          <a:pt x="364" y="910"/>
                        </a:lnTo>
                        <a:close/>
                      </a:path>
                    </a:pathLst>
                  </a:custGeom>
                  <a:solidFill>
                    <a:srgbClr val="25254B"/>
                  </a:solidFill>
                  <a:ln w="3175">
                    <a:solidFill>
                      <a:srgbClr val="808080"/>
                    </a:solidFill>
                    <a:round/>
                    <a:headEnd/>
                    <a:tailEnd/>
                  </a:ln>
                </p:spPr>
                <p:txBody>
                  <a:bodyPr/>
                  <a:lstStyle/>
                  <a:p>
                    <a:endParaRPr lang="en-US" dirty="0"/>
                  </a:p>
                </p:txBody>
              </p:sp>
              <p:sp>
                <p:nvSpPr>
                  <p:cNvPr id="238" name="104247.25574.1254834.755">
                    <a:extLst>
                      <a:ext uri="{FF2B5EF4-FFF2-40B4-BE49-F238E27FC236}">
                        <a16:creationId xmlns:a16="http://schemas.microsoft.com/office/drawing/2014/main" id="{142FB595-5152-4F9B-A6C2-CD0302CED2CF}"/>
                      </a:ext>
                    </a:extLst>
                  </p:cNvPr>
                  <p:cNvSpPr>
                    <a:spLocks noChangeAspect="1"/>
                  </p:cNvSpPr>
                  <p:nvPr>
                    <p:custDataLst>
                      <p:tags r:id="rId17"/>
                    </p:custDataLst>
                  </p:nvPr>
                </p:nvSpPr>
                <p:spPr bwMode="gray">
                  <a:xfrm>
                    <a:off x="5449429" y="1906882"/>
                    <a:ext cx="442267" cy="632178"/>
                  </a:xfrm>
                  <a:custGeom>
                    <a:avLst/>
                    <a:gdLst>
                      <a:gd name="T0" fmla="*/ 2147483647 w 630"/>
                      <a:gd name="T1" fmla="*/ 2147483647 h 864"/>
                      <a:gd name="T2" fmla="*/ 2147483647 w 630"/>
                      <a:gd name="T3" fmla="*/ 2147483647 h 864"/>
                      <a:gd name="T4" fmla="*/ 2147483647 w 630"/>
                      <a:gd name="T5" fmla="*/ 2147483647 h 864"/>
                      <a:gd name="T6" fmla="*/ 2147483647 w 630"/>
                      <a:gd name="T7" fmla="*/ 2147483647 h 864"/>
                      <a:gd name="T8" fmla="*/ 2147483647 w 630"/>
                      <a:gd name="T9" fmla="*/ 2147483647 h 864"/>
                      <a:gd name="T10" fmla="*/ 2147483647 w 630"/>
                      <a:gd name="T11" fmla="*/ 2147483647 h 864"/>
                      <a:gd name="T12" fmla="*/ 2147483647 w 630"/>
                      <a:gd name="T13" fmla="*/ 2147483647 h 864"/>
                      <a:gd name="T14" fmla="*/ 2147483647 w 630"/>
                      <a:gd name="T15" fmla="*/ 2147483647 h 864"/>
                      <a:gd name="T16" fmla="*/ 2147483647 w 630"/>
                      <a:gd name="T17" fmla="*/ 2147483647 h 864"/>
                      <a:gd name="T18" fmla="*/ 2147483647 w 630"/>
                      <a:gd name="T19" fmla="*/ 2147483647 h 864"/>
                      <a:gd name="T20" fmla="*/ 2147483647 w 630"/>
                      <a:gd name="T21" fmla="*/ 2147483647 h 864"/>
                      <a:gd name="T22" fmla="*/ 2147483647 w 630"/>
                      <a:gd name="T23" fmla="*/ 2147483647 h 864"/>
                      <a:gd name="T24" fmla="*/ 2147483647 w 630"/>
                      <a:gd name="T25" fmla="*/ 2147483647 h 864"/>
                      <a:gd name="T26" fmla="*/ 2147483647 w 630"/>
                      <a:gd name="T27" fmla="*/ 2147483647 h 864"/>
                      <a:gd name="T28" fmla="*/ 2147483647 w 630"/>
                      <a:gd name="T29" fmla="*/ 2147483647 h 864"/>
                      <a:gd name="T30" fmla="*/ 2147483647 w 630"/>
                      <a:gd name="T31" fmla="*/ 2147483647 h 864"/>
                      <a:gd name="T32" fmla="*/ 2147483647 w 630"/>
                      <a:gd name="T33" fmla="*/ 2147483647 h 864"/>
                      <a:gd name="T34" fmla="*/ 2147483647 w 630"/>
                      <a:gd name="T35" fmla="*/ 2147483647 h 864"/>
                      <a:gd name="T36" fmla="*/ 2147483647 w 630"/>
                      <a:gd name="T37" fmla="*/ 2147483647 h 864"/>
                      <a:gd name="T38" fmla="*/ 2147483647 w 630"/>
                      <a:gd name="T39" fmla="*/ 2147483647 h 864"/>
                      <a:gd name="T40" fmla="*/ 2147483647 w 630"/>
                      <a:gd name="T41" fmla="*/ 2147483647 h 864"/>
                      <a:gd name="T42" fmla="*/ 2147483647 w 630"/>
                      <a:gd name="T43" fmla="*/ 2147483647 h 864"/>
                      <a:gd name="T44" fmla="*/ 2147483647 w 630"/>
                      <a:gd name="T45" fmla="*/ 2147483647 h 864"/>
                      <a:gd name="T46" fmla="*/ 2147483647 w 630"/>
                      <a:gd name="T47" fmla="*/ 2147483647 h 864"/>
                      <a:gd name="T48" fmla="*/ 2147483647 w 630"/>
                      <a:gd name="T49" fmla="*/ 2147483647 h 864"/>
                      <a:gd name="T50" fmla="*/ 2147483647 w 630"/>
                      <a:gd name="T51" fmla="*/ 2147483647 h 864"/>
                      <a:gd name="T52" fmla="*/ 2147483647 w 630"/>
                      <a:gd name="T53" fmla="*/ 2147483647 h 864"/>
                      <a:gd name="T54" fmla="*/ 2147483647 w 630"/>
                      <a:gd name="T55" fmla="*/ 2147483647 h 864"/>
                      <a:gd name="T56" fmla="*/ 2147483647 w 630"/>
                      <a:gd name="T57" fmla="*/ 2147483647 h 864"/>
                      <a:gd name="T58" fmla="*/ 2147483647 w 630"/>
                      <a:gd name="T59" fmla="*/ 2147483647 h 864"/>
                      <a:gd name="T60" fmla="*/ 2147483647 w 630"/>
                      <a:gd name="T61" fmla="*/ 2147483647 h 864"/>
                      <a:gd name="T62" fmla="*/ 2147483647 w 630"/>
                      <a:gd name="T63" fmla="*/ 2147483647 h 864"/>
                      <a:gd name="T64" fmla="*/ 2147483647 w 630"/>
                      <a:gd name="T65" fmla="*/ 2147483647 h 864"/>
                      <a:gd name="T66" fmla="*/ 2147483647 w 630"/>
                      <a:gd name="T67" fmla="*/ 2147483647 h 864"/>
                      <a:gd name="T68" fmla="*/ 2147483647 w 630"/>
                      <a:gd name="T69" fmla="*/ 2147483647 h 864"/>
                      <a:gd name="T70" fmla="*/ 2147483647 w 630"/>
                      <a:gd name="T71" fmla="*/ 2147483647 h 864"/>
                      <a:gd name="T72" fmla="*/ 2147483647 w 630"/>
                      <a:gd name="T73" fmla="*/ 2147483647 h 864"/>
                      <a:gd name="T74" fmla="*/ 2147483647 w 630"/>
                      <a:gd name="T75" fmla="*/ 2147483647 h 864"/>
                      <a:gd name="T76" fmla="*/ 2147483647 w 630"/>
                      <a:gd name="T77" fmla="*/ 2147483647 h 864"/>
                      <a:gd name="T78" fmla="*/ 2147483647 w 630"/>
                      <a:gd name="T79" fmla="*/ 2147483647 h 864"/>
                      <a:gd name="T80" fmla="*/ 2147483647 w 630"/>
                      <a:gd name="T81" fmla="*/ 2147483647 h 864"/>
                      <a:gd name="T82" fmla="*/ 2147483647 w 630"/>
                      <a:gd name="T83" fmla="*/ 2147483647 h 864"/>
                      <a:gd name="T84" fmla="*/ 2147483647 w 630"/>
                      <a:gd name="T85" fmla="*/ 2147483647 h 864"/>
                      <a:gd name="T86" fmla="*/ 2147483647 w 630"/>
                      <a:gd name="T87" fmla="*/ 2147483647 h 864"/>
                      <a:gd name="T88" fmla="*/ 2147483647 w 630"/>
                      <a:gd name="T89" fmla="*/ 2147483647 h 864"/>
                      <a:gd name="T90" fmla="*/ 2147483647 w 630"/>
                      <a:gd name="T91" fmla="*/ 2147483647 h 864"/>
                      <a:gd name="T92" fmla="*/ 2147483647 w 630"/>
                      <a:gd name="T93" fmla="*/ 2147483647 h 864"/>
                      <a:gd name="T94" fmla="*/ 2147483647 w 630"/>
                      <a:gd name="T95" fmla="*/ 2147483647 h 864"/>
                      <a:gd name="T96" fmla="*/ 2147483647 w 630"/>
                      <a:gd name="T97" fmla="*/ 2147483647 h 864"/>
                      <a:gd name="T98" fmla="*/ 2147483647 w 630"/>
                      <a:gd name="T99" fmla="*/ 2147483647 h 864"/>
                      <a:gd name="T100" fmla="*/ 2147483647 w 630"/>
                      <a:gd name="T101" fmla="*/ 2147483647 h 864"/>
                      <a:gd name="T102" fmla="*/ 2147483647 w 630"/>
                      <a:gd name="T103" fmla="*/ 2147483647 h 864"/>
                      <a:gd name="T104" fmla="*/ 2147483647 w 630"/>
                      <a:gd name="T105" fmla="*/ 2147483647 h 864"/>
                      <a:gd name="T106" fmla="*/ 0 w 630"/>
                      <a:gd name="T107" fmla="*/ 2147483647 h 86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0"/>
                      <a:gd name="T163" fmla="*/ 0 h 864"/>
                      <a:gd name="T164" fmla="*/ 630 w 630"/>
                      <a:gd name="T165" fmla="*/ 864 h 86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0" h="864">
                        <a:moveTo>
                          <a:pt x="0" y="864"/>
                        </a:moveTo>
                        <a:lnTo>
                          <a:pt x="313" y="824"/>
                        </a:lnTo>
                        <a:lnTo>
                          <a:pt x="315" y="834"/>
                        </a:lnTo>
                        <a:lnTo>
                          <a:pt x="515" y="808"/>
                        </a:lnTo>
                        <a:lnTo>
                          <a:pt x="517" y="799"/>
                        </a:lnTo>
                        <a:lnTo>
                          <a:pt x="541" y="750"/>
                        </a:lnTo>
                        <a:lnTo>
                          <a:pt x="551" y="738"/>
                        </a:lnTo>
                        <a:lnTo>
                          <a:pt x="549" y="706"/>
                        </a:lnTo>
                        <a:lnTo>
                          <a:pt x="557" y="681"/>
                        </a:lnTo>
                        <a:lnTo>
                          <a:pt x="582" y="659"/>
                        </a:lnTo>
                        <a:lnTo>
                          <a:pt x="582" y="633"/>
                        </a:lnTo>
                        <a:lnTo>
                          <a:pt x="588" y="627"/>
                        </a:lnTo>
                        <a:lnTo>
                          <a:pt x="588" y="613"/>
                        </a:lnTo>
                        <a:lnTo>
                          <a:pt x="601" y="599"/>
                        </a:lnTo>
                        <a:lnTo>
                          <a:pt x="608" y="615"/>
                        </a:lnTo>
                        <a:lnTo>
                          <a:pt x="613" y="617"/>
                        </a:lnTo>
                        <a:lnTo>
                          <a:pt x="622" y="610"/>
                        </a:lnTo>
                        <a:lnTo>
                          <a:pt x="626" y="603"/>
                        </a:lnTo>
                        <a:lnTo>
                          <a:pt x="630" y="589"/>
                        </a:lnTo>
                        <a:lnTo>
                          <a:pt x="625" y="562"/>
                        </a:lnTo>
                        <a:lnTo>
                          <a:pt x="629" y="526"/>
                        </a:lnTo>
                        <a:lnTo>
                          <a:pt x="620" y="505"/>
                        </a:lnTo>
                        <a:lnTo>
                          <a:pt x="613" y="454"/>
                        </a:lnTo>
                        <a:lnTo>
                          <a:pt x="568" y="337"/>
                        </a:lnTo>
                        <a:lnTo>
                          <a:pt x="523" y="324"/>
                        </a:lnTo>
                        <a:lnTo>
                          <a:pt x="507" y="334"/>
                        </a:lnTo>
                        <a:lnTo>
                          <a:pt x="485" y="356"/>
                        </a:lnTo>
                        <a:lnTo>
                          <a:pt x="432" y="434"/>
                        </a:lnTo>
                        <a:lnTo>
                          <a:pt x="428" y="434"/>
                        </a:lnTo>
                        <a:lnTo>
                          <a:pt x="423" y="430"/>
                        </a:lnTo>
                        <a:lnTo>
                          <a:pt x="401" y="422"/>
                        </a:lnTo>
                        <a:lnTo>
                          <a:pt x="395" y="416"/>
                        </a:lnTo>
                        <a:lnTo>
                          <a:pt x="387" y="398"/>
                        </a:lnTo>
                        <a:lnTo>
                          <a:pt x="393" y="366"/>
                        </a:lnTo>
                        <a:lnTo>
                          <a:pt x="404" y="353"/>
                        </a:lnTo>
                        <a:lnTo>
                          <a:pt x="429" y="336"/>
                        </a:lnTo>
                        <a:lnTo>
                          <a:pt x="436" y="322"/>
                        </a:lnTo>
                        <a:lnTo>
                          <a:pt x="437" y="310"/>
                        </a:lnTo>
                        <a:lnTo>
                          <a:pt x="440" y="296"/>
                        </a:lnTo>
                        <a:lnTo>
                          <a:pt x="453" y="289"/>
                        </a:lnTo>
                        <a:lnTo>
                          <a:pt x="464" y="264"/>
                        </a:lnTo>
                        <a:lnTo>
                          <a:pt x="464" y="213"/>
                        </a:lnTo>
                        <a:lnTo>
                          <a:pt x="456" y="188"/>
                        </a:lnTo>
                        <a:lnTo>
                          <a:pt x="448" y="173"/>
                        </a:lnTo>
                        <a:lnTo>
                          <a:pt x="432" y="153"/>
                        </a:lnTo>
                        <a:lnTo>
                          <a:pt x="428" y="144"/>
                        </a:lnTo>
                        <a:lnTo>
                          <a:pt x="431" y="130"/>
                        </a:lnTo>
                        <a:lnTo>
                          <a:pt x="448" y="125"/>
                        </a:lnTo>
                        <a:lnTo>
                          <a:pt x="452" y="120"/>
                        </a:lnTo>
                        <a:lnTo>
                          <a:pt x="431" y="83"/>
                        </a:lnTo>
                        <a:lnTo>
                          <a:pt x="413" y="73"/>
                        </a:lnTo>
                        <a:lnTo>
                          <a:pt x="360" y="53"/>
                        </a:lnTo>
                        <a:lnTo>
                          <a:pt x="321" y="47"/>
                        </a:lnTo>
                        <a:lnTo>
                          <a:pt x="309" y="31"/>
                        </a:lnTo>
                        <a:lnTo>
                          <a:pt x="279" y="24"/>
                        </a:lnTo>
                        <a:lnTo>
                          <a:pt x="249" y="15"/>
                        </a:lnTo>
                        <a:lnTo>
                          <a:pt x="229" y="0"/>
                        </a:lnTo>
                        <a:lnTo>
                          <a:pt x="216" y="12"/>
                        </a:lnTo>
                        <a:lnTo>
                          <a:pt x="200" y="17"/>
                        </a:lnTo>
                        <a:lnTo>
                          <a:pt x="184" y="47"/>
                        </a:lnTo>
                        <a:lnTo>
                          <a:pt x="184" y="69"/>
                        </a:lnTo>
                        <a:lnTo>
                          <a:pt x="187" y="79"/>
                        </a:lnTo>
                        <a:lnTo>
                          <a:pt x="193" y="79"/>
                        </a:lnTo>
                        <a:lnTo>
                          <a:pt x="197" y="88"/>
                        </a:lnTo>
                        <a:lnTo>
                          <a:pt x="191" y="92"/>
                        </a:lnTo>
                        <a:lnTo>
                          <a:pt x="178" y="97"/>
                        </a:lnTo>
                        <a:lnTo>
                          <a:pt x="168" y="104"/>
                        </a:lnTo>
                        <a:lnTo>
                          <a:pt x="156" y="118"/>
                        </a:lnTo>
                        <a:lnTo>
                          <a:pt x="146" y="140"/>
                        </a:lnTo>
                        <a:lnTo>
                          <a:pt x="150" y="161"/>
                        </a:lnTo>
                        <a:lnTo>
                          <a:pt x="152" y="182"/>
                        </a:lnTo>
                        <a:lnTo>
                          <a:pt x="139" y="206"/>
                        </a:lnTo>
                        <a:lnTo>
                          <a:pt x="122" y="216"/>
                        </a:lnTo>
                        <a:lnTo>
                          <a:pt x="119" y="198"/>
                        </a:lnTo>
                        <a:lnTo>
                          <a:pt x="127" y="177"/>
                        </a:lnTo>
                        <a:lnTo>
                          <a:pt x="119" y="154"/>
                        </a:lnTo>
                        <a:lnTo>
                          <a:pt x="122" y="148"/>
                        </a:lnTo>
                        <a:lnTo>
                          <a:pt x="120" y="141"/>
                        </a:lnTo>
                        <a:lnTo>
                          <a:pt x="112" y="146"/>
                        </a:lnTo>
                        <a:lnTo>
                          <a:pt x="103" y="161"/>
                        </a:lnTo>
                        <a:lnTo>
                          <a:pt x="99" y="181"/>
                        </a:lnTo>
                        <a:lnTo>
                          <a:pt x="94" y="192"/>
                        </a:lnTo>
                        <a:lnTo>
                          <a:pt x="82" y="192"/>
                        </a:lnTo>
                        <a:lnTo>
                          <a:pt x="63" y="208"/>
                        </a:lnTo>
                        <a:lnTo>
                          <a:pt x="56" y="222"/>
                        </a:lnTo>
                        <a:lnTo>
                          <a:pt x="52" y="233"/>
                        </a:lnTo>
                        <a:lnTo>
                          <a:pt x="36" y="253"/>
                        </a:lnTo>
                        <a:lnTo>
                          <a:pt x="35" y="285"/>
                        </a:lnTo>
                        <a:lnTo>
                          <a:pt x="34" y="322"/>
                        </a:lnTo>
                        <a:lnTo>
                          <a:pt x="30" y="342"/>
                        </a:lnTo>
                        <a:lnTo>
                          <a:pt x="18" y="370"/>
                        </a:lnTo>
                        <a:lnTo>
                          <a:pt x="7" y="386"/>
                        </a:lnTo>
                        <a:lnTo>
                          <a:pt x="10" y="404"/>
                        </a:lnTo>
                        <a:lnTo>
                          <a:pt x="24" y="448"/>
                        </a:lnTo>
                        <a:lnTo>
                          <a:pt x="16" y="475"/>
                        </a:lnTo>
                        <a:lnTo>
                          <a:pt x="27" y="499"/>
                        </a:lnTo>
                        <a:lnTo>
                          <a:pt x="56" y="561"/>
                        </a:lnTo>
                        <a:lnTo>
                          <a:pt x="76" y="610"/>
                        </a:lnTo>
                        <a:lnTo>
                          <a:pt x="76" y="651"/>
                        </a:lnTo>
                        <a:lnTo>
                          <a:pt x="87" y="661"/>
                        </a:lnTo>
                        <a:lnTo>
                          <a:pt x="87" y="667"/>
                        </a:lnTo>
                        <a:lnTo>
                          <a:pt x="80" y="674"/>
                        </a:lnTo>
                        <a:lnTo>
                          <a:pt x="75" y="718"/>
                        </a:lnTo>
                        <a:lnTo>
                          <a:pt x="67" y="747"/>
                        </a:lnTo>
                        <a:lnTo>
                          <a:pt x="56" y="778"/>
                        </a:lnTo>
                        <a:lnTo>
                          <a:pt x="30" y="836"/>
                        </a:lnTo>
                        <a:lnTo>
                          <a:pt x="8" y="856"/>
                        </a:lnTo>
                        <a:lnTo>
                          <a:pt x="0" y="864"/>
                        </a:lnTo>
                        <a:close/>
                      </a:path>
                    </a:pathLst>
                  </a:custGeom>
                  <a:solidFill>
                    <a:srgbClr val="25254B"/>
                  </a:solidFill>
                  <a:ln w="3175">
                    <a:solidFill>
                      <a:srgbClr val="808080"/>
                    </a:solidFill>
                    <a:round/>
                    <a:headEnd/>
                    <a:tailEnd/>
                  </a:ln>
                </p:spPr>
                <p:txBody>
                  <a:bodyPr/>
                  <a:lstStyle/>
                  <a:p>
                    <a:endParaRPr lang="en-US" dirty="0"/>
                  </a:p>
                </p:txBody>
              </p:sp>
              <p:sp>
                <p:nvSpPr>
                  <p:cNvPr id="239" name="105231541.3752754.55">
                    <a:extLst>
                      <a:ext uri="{FF2B5EF4-FFF2-40B4-BE49-F238E27FC236}">
                        <a16:creationId xmlns:a16="http://schemas.microsoft.com/office/drawing/2014/main" id="{4A579B44-E8DE-49F2-917B-BD9A693AD28E}"/>
                      </a:ext>
                    </a:extLst>
                  </p:cNvPr>
                  <p:cNvSpPr>
                    <a:spLocks noChangeAspect="1"/>
                  </p:cNvSpPr>
                  <p:nvPr>
                    <p:custDataLst>
                      <p:tags r:id="rId18"/>
                    </p:custDataLst>
                  </p:nvPr>
                </p:nvSpPr>
                <p:spPr bwMode="gray">
                  <a:xfrm>
                    <a:off x="5032641" y="1694274"/>
                    <a:ext cx="693432" cy="353719"/>
                  </a:xfrm>
                  <a:custGeom>
                    <a:avLst/>
                    <a:gdLst>
                      <a:gd name="T0" fmla="*/ 2147483647 w 987"/>
                      <a:gd name="T1" fmla="*/ 2147483647 h 486"/>
                      <a:gd name="T2" fmla="*/ 2147483647 w 987"/>
                      <a:gd name="T3" fmla="*/ 2147483647 h 486"/>
                      <a:gd name="T4" fmla="*/ 2147483647 w 987"/>
                      <a:gd name="T5" fmla="*/ 2147483647 h 486"/>
                      <a:gd name="T6" fmla="*/ 2147483647 w 987"/>
                      <a:gd name="T7" fmla="*/ 2147483647 h 486"/>
                      <a:gd name="T8" fmla="*/ 2147483647 w 987"/>
                      <a:gd name="T9" fmla="*/ 2147483647 h 486"/>
                      <a:gd name="T10" fmla="*/ 2147483647 w 987"/>
                      <a:gd name="T11" fmla="*/ 2147483647 h 486"/>
                      <a:gd name="T12" fmla="*/ 2147483647 w 987"/>
                      <a:gd name="T13" fmla="*/ 2147483647 h 486"/>
                      <a:gd name="T14" fmla="*/ 2147483647 w 987"/>
                      <a:gd name="T15" fmla="*/ 2147483647 h 486"/>
                      <a:gd name="T16" fmla="*/ 2147483647 w 987"/>
                      <a:gd name="T17" fmla="*/ 2147483647 h 486"/>
                      <a:gd name="T18" fmla="*/ 2147483647 w 987"/>
                      <a:gd name="T19" fmla="*/ 2147483647 h 486"/>
                      <a:gd name="T20" fmla="*/ 2147483647 w 987"/>
                      <a:gd name="T21" fmla="*/ 2147483647 h 486"/>
                      <a:gd name="T22" fmla="*/ 2147483647 w 987"/>
                      <a:gd name="T23" fmla="*/ 2147483647 h 486"/>
                      <a:gd name="T24" fmla="*/ 2147483647 w 987"/>
                      <a:gd name="T25" fmla="*/ 2147483647 h 486"/>
                      <a:gd name="T26" fmla="*/ 2147483647 w 987"/>
                      <a:gd name="T27" fmla="*/ 2147483647 h 486"/>
                      <a:gd name="T28" fmla="*/ 2147483647 w 987"/>
                      <a:gd name="T29" fmla="*/ 2147483647 h 486"/>
                      <a:gd name="T30" fmla="*/ 2147483647 w 987"/>
                      <a:gd name="T31" fmla="*/ 2147483647 h 486"/>
                      <a:gd name="T32" fmla="*/ 2147483647 w 987"/>
                      <a:gd name="T33" fmla="*/ 2147483647 h 486"/>
                      <a:gd name="T34" fmla="*/ 2147483647 w 987"/>
                      <a:gd name="T35" fmla="*/ 2147483647 h 486"/>
                      <a:gd name="T36" fmla="*/ 2147483647 w 987"/>
                      <a:gd name="T37" fmla="*/ 2147483647 h 486"/>
                      <a:gd name="T38" fmla="*/ 2147483647 w 987"/>
                      <a:gd name="T39" fmla="*/ 2147483647 h 486"/>
                      <a:gd name="T40" fmla="*/ 2147483647 w 987"/>
                      <a:gd name="T41" fmla="*/ 2147483647 h 486"/>
                      <a:gd name="T42" fmla="*/ 2147483647 w 987"/>
                      <a:gd name="T43" fmla="*/ 2147483647 h 486"/>
                      <a:gd name="T44" fmla="*/ 2147483647 w 987"/>
                      <a:gd name="T45" fmla="*/ 2147483647 h 486"/>
                      <a:gd name="T46" fmla="*/ 2147483647 w 987"/>
                      <a:gd name="T47" fmla="*/ 2147483647 h 486"/>
                      <a:gd name="T48" fmla="*/ 2147483647 w 987"/>
                      <a:gd name="T49" fmla="*/ 2147483647 h 486"/>
                      <a:gd name="T50" fmla="*/ 2147483647 w 987"/>
                      <a:gd name="T51" fmla="*/ 2147483647 h 486"/>
                      <a:gd name="T52" fmla="*/ 2147483647 w 987"/>
                      <a:gd name="T53" fmla="*/ 2147483647 h 486"/>
                      <a:gd name="T54" fmla="*/ 2147483647 w 987"/>
                      <a:gd name="T55" fmla="*/ 2147483647 h 486"/>
                      <a:gd name="T56" fmla="*/ 2147483647 w 987"/>
                      <a:gd name="T57" fmla="*/ 2147483647 h 486"/>
                      <a:gd name="T58" fmla="*/ 2147483647 w 987"/>
                      <a:gd name="T59" fmla="*/ 2147483647 h 486"/>
                      <a:gd name="T60" fmla="*/ 2147483647 w 987"/>
                      <a:gd name="T61" fmla="*/ 2147483647 h 486"/>
                      <a:gd name="T62" fmla="*/ 2147483647 w 987"/>
                      <a:gd name="T63" fmla="*/ 2147483647 h 486"/>
                      <a:gd name="T64" fmla="*/ 2147483647 w 987"/>
                      <a:gd name="T65" fmla="*/ 2147483647 h 486"/>
                      <a:gd name="T66" fmla="*/ 2147483647 w 987"/>
                      <a:gd name="T67" fmla="*/ 2147483647 h 486"/>
                      <a:gd name="T68" fmla="*/ 2147483647 w 987"/>
                      <a:gd name="T69" fmla="*/ 2147483647 h 486"/>
                      <a:gd name="T70" fmla="*/ 2147483647 w 987"/>
                      <a:gd name="T71" fmla="*/ 2147483647 h 486"/>
                      <a:gd name="T72" fmla="*/ 2147483647 w 987"/>
                      <a:gd name="T73" fmla="*/ 2147483647 h 486"/>
                      <a:gd name="T74" fmla="*/ 2147483647 w 987"/>
                      <a:gd name="T75" fmla="*/ 2147483647 h 486"/>
                      <a:gd name="T76" fmla="*/ 2147483647 w 987"/>
                      <a:gd name="T77" fmla="*/ 2147483647 h 486"/>
                      <a:gd name="T78" fmla="*/ 2147483647 w 987"/>
                      <a:gd name="T79" fmla="*/ 2147483647 h 486"/>
                      <a:gd name="T80" fmla="*/ 2147483647 w 987"/>
                      <a:gd name="T81" fmla="*/ 2147483647 h 486"/>
                      <a:gd name="T82" fmla="*/ 2147483647 w 987"/>
                      <a:gd name="T83" fmla="*/ 2147483647 h 486"/>
                      <a:gd name="T84" fmla="*/ 2147483647 w 987"/>
                      <a:gd name="T85" fmla="*/ 2147483647 h 486"/>
                      <a:gd name="T86" fmla="*/ 0 w 987"/>
                      <a:gd name="T87" fmla="*/ 2147483647 h 4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987"/>
                      <a:gd name="T133" fmla="*/ 0 h 486"/>
                      <a:gd name="T134" fmla="*/ 987 w 987"/>
                      <a:gd name="T135" fmla="*/ 486 h 48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987" h="486">
                        <a:moveTo>
                          <a:pt x="0" y="206"/>
                        </a:moveTo>
                        <a:lnTo>
                          <a:pt x="29" y="197"/>
                        </a:lnTo>
                        <a:lnTo>
                          <a:pt x="43" y="186"/>
                        </a:lnTo>
                        <a:lnTo>
                          <a:pt x="73" y="169"/>
                        </a:lnTo>
                        <a:lnTo>
                          <a:pt x="80" y="155"/>
                        </a:lnTo>
                        <a:lnTo>
                          <a:pt x="93" y="154"/>
                        </a:lnTo>
                        <a:lnTo>
                          <a:pt x="148" y="133"/>
                        </a:lnTo>
                        <a:lnTo>
                          <a:pt x="185" y="111"/>
                        </a:lnTo>
                        <a:lnTo>
                          <a:pt x="231" y="65"/>
                        </a:lnTo>
                        <a:lnTo>
                          <a:pt x="247" y="62"/>
                        </a:lnTo>
                        <a:lnTo>
                          <a:pt x="283" y="21"/>
                        </a:lnTo>
                        <a:lnTo>
                          <a:pt x="309" y="8"/>
                        </a:lnTo>
                        <a:lnTo>
                          <a:pt x="351" y="0"/>
                        </a:lnTo>
                        <a:lnTo>
                          <a:pt x="361" y="2"/>
                        </a:lnTo>
                        <a:lnTo>
                          <a:pt x="364" y="8"/>
                        </a:lnTo>
                        <a:lnTo>
                          <a:pt x="341" y="24"/>
                        </a:lnTo>
                        <a:lnTo>
                          <a:pt x="335" y="25"/>
                        </a:lnTo>
                        <a:lnTo>
                          <a:pt x="325" y="45"/>
                        </a:lnTo>
                        <a:lnTo>
                          <a:pt x="295" y="78"/>
                        </a:lnTo>
                        <a:lnTo>
                          <a:pt x="280" y="90"/>
                        </a:lnTo>
                        <a:lnTo>
                          <a:pt x="272" y="102"/>
                        </a:lnTo>
                        <a:lnTo>
                          <a:pt x="267" y="131"/>
                        </a:lnTo>
                        <a:lnTo>
                          <a:pt x="272" y="150"/>
                        </a:lnTo>
                        <a:lnTo>
                          <a:pt x="277" y="138"/>
                        </a:lnTo>
                        <a:lnTo>
                          <a:pt x="303" y="118"/>
                        </a:lnTo>
                        <a:lnTo>
                          <a:pt x="321" y="119"/>
                        </a:lnTo>
                        <a:lnTo>
                          <a:pt x="332" y="117"/>
                        </a:lnTo>
                        <a:lnTo>
                          <a:pt x="388" y="141"/>
                        </a:lnTo>
                        <a:lnTo>
                          <a:pt x="432" y="189"/>
                        </a:lnTo>
                        <a:lnTo>
                          <a:pt x="468" y="183"/>
                        </a:lnTo>
                        <a:lnTo>
                          <a:pt x="485" y="186"/>
                        </a:lnTo>
                        <a:lnTo>
                          <a:pt x="498" y="193"/>
                        </a:lnTo>
                        <a:lnTo>
                          <a:pt x="509" y="193"/>
                        </a:lnTo>
                        <a:lnTo>
                          <a:pt x="514" y="191"/>
                        </a:lnTo>
                        <a:lnTo>
                          <a:pt x="526" y="197"/>
                        </a:lnTo>
                        <a:lnTo>
                          <a:pt x="526" y="203"/>
                        </a:lnTo>
                        <a:lnTo>
                          <a:pt x="534" y="197"/>
                        </a:lnTo>
                        <a:lnTo>
                          <a:pt x="541" y="183"/>
                        </a:lnTo>
                        <a:lnTo>
                          <a:pt x="581" y="155"/>
                        </a:lnTo>
                        <a:lnTo>
                          <a:pt x="709" y="123"/>
                        </a:lnTo>
                        <a:lnTo>
                          <a:pt x="744" y="103"/>
                        </a:lnTo>
                        <a:lnTo>
                          <a:pt x="760" y="99"/>
                        </a:lnTo>
                        <a:lnTo>
                          <a:pt x="766" y="106"/>
                        </a:lnTo>
                        <a:lnTo>
                          <a:pt x="756" y="125"/>
                        </a:lnTo>
                        <a:lnTo>
                          <a:pt x="756" y="135"/>
                        </a:lnTo>
                        <a:lnTo>
                          <a:pt x="772" y="166"/>
                        </a:lnTo>
                        <a:lnTo>
                          <a:pt x="781" y="169"/>
                        </a:lnTo>
                        <a:lnTo>
                          <a:pt x="787" y="165"/>
                        </a:lnTo>
                        <a:lnTo>
                          <a:pt x="809" y="166"/>
                        </a:lnTo>
                        <a:lnTo>
                          <a:pt x="818" y="161"/>
                        </a:lnTo>
                        <a:lnTo>
                          <a:pt x="858" y="157"/>
                        </a:lnTo>
                        <a:lnTo>
                          <a:pt x="875" y="167"/>
                        </a:lnTo>
                        <a:lnTo>
                          <a:pt x="894" y="199"/>
                        </a:lnTo>
                        <a:lnTo>
                          <a:pt x="906" y="213"/>
                        </a:lnTo>
                        <a:lnTo>
                          <a:pt x="937" y="227"/>
                        </a:lnTo>
                        <a:lnTo>
                          <a:pt x="970" y="218"/>
                        </a:lnTo>
                        <a:lnTo>
                          <a:pt x="978" y="218"/>
                        </a:lnTo>
                        <a:lnTo>
                          <a:pt x="986" y="227"/>
                        </a:lnTo>
                        <a:lnTo>
                          <a:pt x="987" y="238"/>
                        </a:lnTo>
                        <a:lnTo>
                          <a:pt x="975" y="251"/>
                        </a:lnTo>
                        <a:lnTo>
                          <a:pt x="954" y="253"/>
                        </a:lnTo>
                        <a:lnTo>
                          <a:pt x="943" y="251"/>
                        </a:lnTo>
                        <a:lnTo>
                          <a:pt x="939" y="245"/>
                        </a:lnTo>
                        <a:lnTo>
                          <a:pt x="933" y="245"/>
                        </a:lnTo>
                        <a:lnTo>
                          <a:pt x="913" y="257"/>
                        </a:lnTo>
                        <a:lnTo>
                          <a:pt x="898" y="251"/>
                        </a:lnTo>
                        <a:lnTo>
                          <a:pt x="885" y="249"/>
                        </a:lnTo>
                        <a:lnTo>
                          <a:pt x="850" y="258"/>
                        </a:lnTo>
                        <a:lnTo>
                          <a:pt x="829" y="251"/>
                        </a:lnTo>
                        <a:lnTo>
                          <a:pt x="821" y="258"/>
                        </a:lnTo>
                        <a:lnTo>
                          <a:pt x="826" y="277"/>
                        </a:lnTo>
                        <a:lnTo>
                          <a:pt x="821" y="283"/>
                        </a:lnTo>
                        <a:lnTo>
                          <a:pt x="811" y="279"/>
                        </a:lnTo>
                        <a:lnTo>
                          <a:pt x="791" y="261"/>
                        </a:lnTo>
                        <a:lnTo>
                          <a:pt x="738" y="254"/>
                        </a:lnTo>
                        <a:lnTo>
                          <a:pt x="726" y="258"/>
                        </a:lnTo>
                        <a:lnTo>
                          <a:pt x="714" y="251"/>
                        </a:lnTo>
                        <a:lnTo>
                          <a:pt x="677" y="278"/>
                        </a:lnTo>
                        <a:lnTo>
                          <a:pt x="669" y="278"/>
                        </a:lnTo>
                        <a:lnTo>
                          <a:pt x="654" y="286"/>
                        </a:lnTo>
                        <a:lnTo>
                          <a:pt x="650" y="293"/>
                        </a:lnTo>
                        <a:lnTo>
                          <a:pt x="642" y="295"/>
                        </a:lnTo>
                        <a:lnTo>
                          <a:pt x="621" y="291"/>
                        </a:lnTo>
                        <a:lnTo>
                          <a:pt x="598" y="295"/>
                        </a:lnTo>
                        <a:lnTo>
                          <a:pt x="597" y="314"/>
                        </a:lnTo>
                        <a:lnTo>
                          <a:pt x="592" y="323"/>
                        </a:lnTo>
                        <a:lnTo>
                          <a:pt x="548" y="363"/>
                        </a:lnTo>
                        <a:lnTo>
                          <a:pt x="540" y="361"/>
                        </a:lnTo>
                        <a:lnTo>
                          <a:pt x="534" y="354"/>
                        </a:lnTo>
                        <a:lnTo>
                          <a:pt x="554" y="327"/>
                        </a:lnTo>
                        <a:lnTo>
                          <a:pt x="554" y="315"/>
                        </a:lnTo>
                        <a:lnTo>
                          <a:pt x="529" y="317"/>
                        </a:lnTo>
                        <a:lnTo>
                          <a:pt x="518" y="341"/>
                        </a:lnTo>
                        <a:lnTo>
                          <a:pt x="509" y="350"/>
                        </a:lnTo>
                        <a:lnTo>
                          <a:pt x="500" y="339"/>
                        </a:lnTo>
                        <a:lnTo>
                          <a:pt x="496" y="317"/>
                        </a:lnTo>
                        <a:lnTo>
                          <a:pt x="492" y="319"/>
                        </a:lnTo>
                        <a:lnTo>
                          <a:pt x="486" y="349"/>
                        </a:lnTo>
                        <a:lnTo>
                          <a:pt x="470" y="377"/>
                        </a:lnTo>
                        <a:lnTo>
                          <a:pt x="461" y="406"/>
                        </a:lnTo>
                        <a:lnTo>
                          <a:pt x="452" y="423"/>
                        </a:lnTo>
                        <a:lnTo>
                          <a:pt x="430" y="455"/>
                        </a:lnTo>
                        <a:lnTo>
                          <a:pt x="430" y="478"/>
                        </a:lnTo>
                        <a:lnTo>
                          <a:pt x="428" y="486"/>
                        </a:lnTo>
                        <a:lnTo>
                          <a:pt x="405" y="472"/>
                        </a:lnTo>
                        <a:lnTo>
                          <a:pt x="398" y="448"/>
                        </a:lnTo>
                        <a:lnTo>
                          <a:pt x="406" y="442"/>
                        </a:lnTo>
                        <a:lnTo>
                          <a:pt x="409" y="430"/>
                        </a:lnTo>
                        <a:lnTo>
                          <a:pt x="406" y="427"/>
                        </a:lnTo>
                        <a:lnTo>
                          <a:pt x="381" y="431"/>
                        </a:lnTo>
                        <a:lnTo>
                          <a:pt x="377" y="430"/>
                        </a:lnTo>
                        <a:lnTo>
                          <a:pt x="384" y="379"/>
                        </a:lnTo>
                        <a:lnTo>
                          <a:pt x="381" y="361"/>
                        </a:lnTo>
                        <a:lnTo>
                          <a:pt x="356" y="347"/>
                        </a:lnTo>
                        <a:lnTo>
                          <a:pt x="333" y="341"/>
                        </a:lnTo>
                        <a:lnTo>
                          <a:pt x="335" y="334"/>
                        </a:lnTo>
                        <a:lnTo>
                          <a:pt x="337" y="330"/>
                        </a:lnTo>
                        <a:lnTo>
                          <a:pt x="329" y="321"/>
                        </a:lnTo>
                        <a:lnTo>
                          <a:pt x="309" y="315"/>
                        </a:lnTo>
                        <a:lnTo>
                          <a:pt x="276" y="309"/>
                        </a:lnTo>
                        <a:lnTo>
                          <a:pt x="267" y="309"/>
                        </a:lnTo>
                        <a:lnTo>
                          <a:pt x="260" y="315"/>
                        </a:lnTo>
                        <a:lnTo>
                          <a:pt x="253" y="309"/>
                        </a:lnTo>
                        <a:lnTo>
                          <a:pt x="233" y="309"/>
                        </a:lnTo>
                        <a:lnTo>
                          <a:pt x="205" y="285"/>
                        </a:lnTo>
                        <a:lnTo>
                          <a:pt x="189" y="285"/>
                        </a:lnTo>
                        <a:lnTo>
                          <a:pt x="55" y="258"/>
                        </a:lnTo>
                        <a:lnTo>
                          <a:pt x="45" y="253"/>
                        </a:lnTo>
                        <a:lnTo>
                          <a:pt x="39" y="229"/>
                        </a:lnTo>
                        <a:lnTo>
                          <a:pt x="29" y="221"/>
                        </a:lnTo>
                        <a:lnTo>
                          <a:pt x="8" y="217"/>
                        </a:lnTo>
                        <a:lnTo>
                          <a:pt x="0" y="206"/>
                        </a:lnTo>
                        <a:close/>
                      </a:path>
                    </a:pathLst>
                  </a:custGeom>
                  <a:solidFill>
                    <a:srgbClr val="25254B"/>
                  </a:solidFill>
                  <a:ln w="3175">
                    <a:solidFill>
                      <a:srgbClr val="808080"/>
                    </a:solidFill>
                    <a:round/>
                    <a:headEnd/>
                    <a:tailEnd/>
                  </a:ln>
                </p:spPr>
                <p:txBody>
                  <a:bodyPr/>
                  <a:lstStyle/>
                  <a:p>
                    <a:endParaRPr lang="en-US" dirty="0"/>
                  </a:p>
                </p:txBody>
              </p:sp>
              <p:sp>
                <p:nvSpPr>
                  <p:cNvPr id="240" name="106277.75492.62535.625545">
                    <a:extLst>
                      <a:ext uri="{FF2B5EF4-FFF2-40B4-BE49-F238E27FC236}">
                        <a16:creationId xmlns:a16="http://schemas.microsoft.com/office/drawing/2014/main" id="{1C55FA0A-5B4F-40B9-82B5-54FF5BCE9045}"/>
                      </a:ext>
                    </a:extLst>
                  </p:cNvPr>
                  <p:cNvSpPr>
                    <a:spLocks noChangeAspect="1"/>
                  </p:cNvSpPr>
                  <p:nvPr>
                    <p:custDataLst>
                      <p:tags r:id="rId19"/>
                    </p:custDataLst>
                  </p:nvPr>
                </p:nvSpPr>
                <p:spPr bwMode="gray">
                  <a:xfrm>
                    <a:off x="4412012" y="2307637"/>
                    <a:ext cx="687971" cy="468490"/>
                  </a:xfrm>
                  <a:custGeom>
                    <a:avLst/>
                    <a:gdLst>
                      <a:gd name="T0" fmla="*/ 2147483647 w 976"/>
                      <a:gd name="T1" fmla="*/ 0 h 646"/>
                      <a:gd name="T2" fmla="*/ 2147483647 w 976"/>
                      <a:gd name="T3" fmla="*/ 2147483647 h 646"/>
                      <a:gd name="T4" fmla="*/ 2147483647 w 976"/>
                      <a:gd name="T5" fmla="*/ 2147483647 h 646"/>
                      <a:gd name="T6" fmla="*/ 2147483647 w 976"/>
                      <a:gd name="T7" fmla="*/ 2147483647 h 646"/>
                      <a:gd name="T8" fmla="*/ 2147483647 w 976"/>
                      <a:gd name="T9" fmla="*/ 2147483647 h 646"/>
                      <a:gd name="T10" fmla="*/ 2147483647 w 976"/>
                      <a:gd name="T11" fmla="*/ 2147483647 h 646"/>
                      <a:gd name="T12" fmla="*/ 2147483647 w 976"/>
                      <a:gd name="T13" fmla="*/ 2147483647 h 646"/>
                      <a:gd name="T14" fmla="*/ 2147483647 w 976"/>
                      <a:gd name="T15" fmla="*/ 2147483647 h 646"/>
                      <a:gd name="T16" fmla="*/ 2147483647 w 976"/>
                      <a:gd name="T17" fmla="*/ 2147483647 h 646"/>
                      <a:gd name="T18" fmla="*/ 2147483647 w 976"/>
                      <a:gd name="T19" fmla="*/ 2147483647 h 646"/>
                      <a:gd name="T20" fmla="*/ 2147483647 w 976"/>
                      <a:gd name="T21" fmla="*/ 2147483647 h 646"/>
                      <a:gd name="T22" fmla="*/ 2147483647 w 976"/>
                      <a:gd name="T23" fmla="*/ 2147483647 h 646"/>
                      <a:gd name="T24" fmla="*/ 2147483647 w 976"/>
                      <a:gd name="T25" fmla="*/ 2147483647 h 646"/>
                      <a:gd name="T26" fmla="*/ 2147483647 w 976"/>
                      <a:gd name="T27" fmla="*/ 2147483647 h 646"/>
                      <a:gd name="T28" fmla="*/ 2147483647 w 976"/>
                      <a:gd name="T29" fmla="*/ 2147483647 h 646"/>
                      <a:gd name="T30" fmla="*/ 2147483647 w 976"/>
                      <a:gd name="T31" fmla="*/ 2147483647 h 646"/>
                      <a:gd name="T32" fmla="*/ 2147483647 w 976"/>
                      <a:gd name="T33" fmla="*/ 2147483647 h 646"/>
                      <a:gd name="T34" fmla="*/ 2147483647 w 976"/>
                      <a:gd name="T35" fmla="*/ 2147483647 h 646"/>
                      <a:gd name="T36" fmla="*/ 2147483647 w 976"/>
                      <a:gd name="T37" fmla="*/ 2147483647 h 646"/>
                      <a:gd name="T38" fmla="*/ 2147483647 w 976"/>
                      <a:gd name="T39" fmla="*/ 2147483647 h 646"/>
                      <a:gd name="T40" fmla="*/ 2147483647 w 976"/>
                      <a:gd name="T41" fmla="*/ 2147483647 h 646"/>
                      <a:gd name="T42" fmla="*/ 2147483647 w 976"/>
                      <a:gd name="T43" fmla="*/ 2147483647 h 646"/>
                      <a:gd name="T44" fmla="*/ 2147483647 w 976"/>
                      <a:gd name="T45" fmla="*/ 2147483647 h 646"/>
                      <a:gd name="T46" fmla="*/ 2147483647 w 976"/>
                      <a:gd name="T47" fmla="*/ 2147483647 h 646"/>
                      <a:gd name="T48" fmla="*/ 2147483647 w 976"/>
                      <a:gd name="T49" fmla="*/ 2147483647 h 646"/>
                      <a:gd name="T50" fmla="*/ 2147483647 w 976"/>
                      <a:gd name="T51" fmla="*/ 2147483647 h 646"/>
                      <a:gd name="T52" fmla="*/ 2147483647 w 976"/>
                      <a:gd name="T53" fmla="*/ 2147483647 h 646"/>
                      <a:gd name="T54" fmla="*/ 2147483647 w 976"/>
                      <a:gd name="T55" fmla="*/ 2147483647 h 646"/>
                      <a:gd name="T56" fmla="*/ 2147483647 w 976"/>
                      <a:gd name="T57" fmla="*/ 2147483647 h 646"/>
                      <a:gd name="T58" fmla="*/ 2147483647 w 976"/>
                      <a:gd name="T59" fmla="*/ 2147483647 h 646"/>
                      <a:gd name="T60" fmla="*/ 2147483647 w 976"/>
                      <a:gd name="T61" fmla="*/ 2147483647 h 646"/>
                      <a:gd name="T62" fmla="*/ 2147483647 w 976"/>
                      <a:gd name="T63" fmla="*/ 2147483647 h 646"/>
                      <a:gd name="T64" fmla="*/ 2147483647 w 976"/>
                      <a:gd name="T65" fmla="*/ 2147483647 h 646"/>
                      <a:gd name="T66" fmla="*/ 2147483647 w 976"/>
                      <a:gd name="T67" fmla="*/ 2147483647 h 646"/>
                      <a:gd name="T68" fmla="*/ 2147483647 w 976"/>
                      <a:gd name="T69" fmla="*/ 2147483647 h 64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76"/>
                      <a:gd name="T106" fmla="*/ 0 h 646"/>
                      <a:gd name="T107" fmla="*/ 976 w 976"/>
                      <a:gd name="T108" fmla="*/ 646 h 64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76" h="646">
                        <a:moveTo>
                          <a:pt x="26" y="26"/>
                        </a:moveTo>
                        <a:lnTo>
                          <a:pt x="794" y="0"/>
                        </a:lnTo>
                        <a:lnTo>
                          <a:pt x="802" y="26"/>
                        </a:lnTo>
                        <a:lnTo>
                          <a:pt x="819" y="42"/>
                        </a:lnTo>
                        <a:lnTo>
                          <a:pt x="819" y="55"/>
                        </a:lnTo>
                        <a:lnTo>
                          <a:pt x="807" y="74"/>
                        </a:lnTo>
                        <a:lnTo>
                          <a:pt x="815" y="99"/>
                        </a:lnTo>
                        <a:lnTo>
                          <a:pt x="830" y="155"/>
                        </a:lnTo>
                        <a:lnTo>
                          <a:pt x="875" y="172"/>
                        </a:lnTo>
                        <a:lnTo>
                          <a:pt x="891" y="184"/>
                        </a:lnTo>
                        <a:lnTo>
                          <a:pt x="896" y="203"/>
                        </a:lnTo>
                        <a:lnTo>
                          <a:pt x="903" y="215"/>
                        </a:lnTo>
                        <a:lnTo>
                          <a:pt x="933" y="235"/>
                        </a:lnTo>
                        <a:lnTo>
                          <a:pt x="936" y="255"/>
                        </a:lnTo>
                        <a:lnTo>
                          <a:pt x="967" y="272"/>
                        </a:lnTo>
                        <a:lnTo>
                          <a:pt x="976" y="308"/>
                        </a:lnTo>
                        <a:lnTo>
                          <a:pt x="975" y="325"/>
                        </a:lnTo>
                        <a:lnTo>
                          <a:pt x="965" y="345"/>
                        </a:lnTo>
                        <a:lnTo>
                          <a:pt x="953" y="357"/>
                        </a:lnTo>
                        <a:lnTo>
                          <a:pt x="953" y="375"/>
                        </a:lnTo>
                        <a:lnTo>
                          <a:pt x="927" y="404"/>
                        </a:lnTo>
                        <a:lnTo>
                          <a:pt x="903" y="412"/>
                        </a:lnTo>
                        <a:lnTo>
                          <a:pt x="895" y="420"/>
                        </a:lnTo>
                        <a:lnTo>
                          <a:pt x="864" y="421"/>
                        </a:lnTo>
                        <a:lnTo>
                          <a:pt x="848" y="431"/>
                        </a:lnTo>
                        <a:lnTo>
                          <a:pt x="839" y="452"/>
                        </a:lnTo>
                        <a:lnTo>
                          <a:pt x="840" y="469"/>
                        </a:lnTo>
                        <a:lnTo>
                          <a:pt x="860" y="488"/>
                        </a:lnTo>
                        <a:lnTo>
                          <a:pt x="864" y="501"/>
                        </a:lnTo>
                        <a:lnTo>
                          <a:pt x="860" y="532"/>
                        </a:lnTo>
                        <a:lnTo>
                          <a:pt x="838" y="581"/>
                        </a:lnTo>
                        <a:lnTo>
                          <a:pt x="814" y="597"/>
                        </a:lnTo>
                        <a:lnTo>
                          <a:pt x="806" y="613"/>
                        </a:lnTo>
                        <a:lnTo>
                          <a:pt x="807" y="629"/>
                        </a:lnTo>
                        <a:lnTo>
                          <a:pt x="795" y="646"/>
                        </a:lnTo>
                        <a:lnTo>
                          <a:pt x="748" y="600"/>
                        </a:lnTo>
                        <a:lnTo>
                          <a:pt x="130" y="620"/>
                        </a:lnTo>
                        <a:lnTo>
                          <a:pt x="123" y="610"/>
                        </a:lnTo>
                        <a:lnTo>
                          <a:pt x="118" y="588"/>
                        </a:lnTo>
                        <a:lnTo>
                          <a:pt x="123" y="572"/>
                        </a:lnTo>
                        <a:lnTo>
                          <a:pt x="113" y="556"/>
                        </a:lnTo>
                        <a:lnTo>
                          <a:pt x="107" y="540"/>
                        </a:lnTo>
                        <a:lnTo>
                          <a:pt x="118" y="524"/>
                        </a:lnTo>
                        <a:lnTo>
                          <a:pt x="113" y="508"/>
                        </a:lnTo>
                        <a:lnTo>
                          <a:pt x="91" y="496"/>
                        </a:lnTo>
                        <a:lnTo>
                          <a:pt x="95" y="464"/>
                        </a:lnTo>
                        <a:lnTo>
                          <a:pt x="102" y="447"/>
                        </a:lnTo>
                        <a:lnTo>
                          <a:pt x="95" y="431"/>
                        </a:lnTo>
                        <a:lnTo>
                          <a:pt x="75" y="415"/>
                        </a:lnTo>
                        <a:lnTo>
                          <a:pt x="69" y="397"/>
                        </a:lnTo>
                        <a:lnTo>
                          <a:pt x="75" y="381"/>
                        </a:lnTo>
                        <a:lnTo>
                          <a:pt x="58" y="365"/>
                        </a:lnTo>
                        <a:lnTo>
                          <a:pt x="48" y="332"/>
                        </a:lnTo>
                        <a:lnTo>
                          <a:pt x="33" y="317"/>
                        </a:lnTo>
                        <a:lnTo>
                          <a:pt x="41" y="288"/>
                        </a:lnTo>
                        <a:lnTo>
                          <a:pt x="41" y="275"/>
                        </a:lnTo>
                        <a:lnTo>
                          <a:pt x="20" y="261"/>
                        </a:lnTo>
                        <a:lnTo>
                          <a:pt x="20" y="240"/>
                        </a:lnTo>
                        <a:lnTo>
                          <a:pt x="20" y="235"/>
                        </a:lnTo>
                        <a:lnTo>
                          <a:pt x="16" y="215"/>
                        </a:lnTo>
                        <a:lnTo>
                          <a:pt x="0" y="176"/>
                        </a:lnTo>
                        <a:lnTo>
                          <a:pt x="16" y="140"/>
                        </a:lnTo>
                        <a:lnTo>
                          <a:pt x="13" y="122"/>
                        </a:lnTo>
                        <a:lnTo>
                          <a:pt x="24" y="112"/>
                        </a:lnTo>
                        <a:lnTo>
                          <a:pt x="17" y="82"/>
                        </a:lnTo>
                        <a:lnTo>
                          <a:pt x="6" y="71"/>
                        </a:lnTo>
                        <a:lnTo>
                          <a:pt x="14" y="50"/>
                        </a:lnTo>
                        <a:lnTo>
                          <a:pt x="8" y="39"/>
                        </a:lnTo>
                        <a:lnTo>
                          <a:pt x="4" y="26"/>
                        </a:lnTo>
                        <a:lnTo>
                          <a:pt x="16" y="24"/>
                        </a:lnTo>
                        <a:lnTo>
                          <a:pt x="26" y="26"/>
                        </a:lnTo>
                        <a:close/>
                      </a:path>
                    </a:pathLst>
                  </a:custGeom>
                  <a:solidFill>
                    <a:srgbClr val="25254B"/>
                  </a:solidFill>
                  <a:ln w="3175">
                    <a:solidFill>
                      <a:srgbClr val="808080"/>
                    </a:solidFill>
                    <a:round/>
                    <a:headEnd/>
                    <a:tailEnd/>
                  </a:ln>
                </p:spPr>
                <p:txBody>
                  <a:bodyPr/>
                  <a:lstStyle/>
                  <a:p>
                    <a:endParaRPr lang="en-US" dirty="0"/>
                  </a:p>
                </p:txBody>
              </p:sp>
              <p:sp>
                <p:nvSpPr>
                  <p:cNvPr id="241" name="107287.25536.2563.535.6255">
                    <a:extLst>
                      <a:ext uri="{FF2B5EF4-FFF2-40B4-BE49-F238E27FC236}">
                        <a16:creationId xmlns:a16="http://schemas.microsoft.com/office/drawing/2014/main" id="{39E85079-802E-4D03-B2ED-63CEE06C4827}"/>
                      </a:ext>
                    </a:extLst>
                  </p:cNvPr>
                  <p:cNvSpPr>
                    <a:spLocks noChangeAspect="1"/>
                  </p:cNvSpPr>
                  <p:nvPr>
                    <p:custDataLst>
                      <p:tags r:id="rId20"/>
                    </p:custDataLst>
                  </p:nvPr>
                </p:nvSpPr>
                <p:spPr bwMode="gray">
                  <a:xfrm>
                    <a:off x="4967120" y="2433696"/>
                    <a:ext cx="453188" cy="835378"/>
                  </a:xfrm>
                  <a:custGeom>
                    <a:avLst/>
                    <a:gdLst>
                      <a:gd name="T0" fmla="*/ 2147483647 w 646"/>
                      <a:gd name="T1" fmla="*/ 2147483647 h 1148"/>
                      <a:gd name="T2" fmla="*/ 2147483647 w 646"/>
                      <a:gd name="T3" fmla="*/ 2147483647 h 1148"/>
                      <a:gd name="T4" fmla="*/ 2147483647 w 646"/>
                      <a:gd name="T5" fmla="*/ 2147483647 h 1148"/>
                      <a:gd name="T6" fmla="*/ 2147483647 w 646"/>
                      <a:gd name="T7" fmla="*/ 2147483647 h 1148"/>
                      <a:gd name="T8" fmla="*/ 2147483647 w 646"/>
                      <a:gd name="T9" fmla="*/ 2147483647 h 1148"/>
                      <a:gd name="T10" fmla="*/ 2147483647 w 646"/>
                      <a:gd name="T11" fmla="*/ 2147483647 h 1148"/>
                      <a:gd name="T12" fmla="*/ 2147483647 w 646"/>
                      <a:gd name="T13" fmla="*/ 2147483647 h 1148"/>
                      <a:gd name="T14" fmla="*/ 2147483647 w 646"/>
                      <a:gd name="T15" fmla="*/ 2147483647 h 1148"/>
                      <a:gd name="T16" fmla="*/ 2147483647 w 646"/>
                      <a:gd name="T17" fmla="*/ 2147483647 h 1148"/>
                      <a:gd name="T18" fmla="*/ 2147483647 w 646"/>
                      <a:gd name="T19" fmla="*/ 2147483647 h 1148"/>
                      <a:gd name="T20" fmla="*/ 2147483647 w 646"/>
                      <a:gd name="T21" fmla="*/ 2147483647 h 1148"/>
                      <a:gd name="T22" fmla="*/ 2147483647 w 646"/>
                      <a:gd name="T23" fmla="*/ 2147483647 h 1148"/>
                      <a:gd name="T24" fmla="*/ 2147483647 w 646"/>
                      <a:gd name="T25" fmla="*/ 2147483647 h 1148"/>
                      <a:gd name="T26" fmla="*/ 0 w 646"/>
                      <a:gd name="T27" fmla="*/ 2147483647 h 1148"/>
                      <a:gd name="T28" fmla="*/ 2147483647 w 646"/>
                      <a:gd name="T29" fmla="*/ 2147483647 h 1148"/>
                      <a:gd name="T30" fmla="*/ 2147483647 w 646"/>
                      <a:gd name="T31" fmla="*/ 2147483647 h 1148"/>
                      <a:gd name="T32" fmla="*/ 2147483647 w 646"/>
                      <a:gd name="T33" fmla="*/ 2147483647 h 1148"/>
                      <a:gd name="T34" fmla="*/ 2147483647 w 646"/>
                      <a:gd name="T35" fmla="*/ 2147483647 h 1148"/>
                      <a:gd name="T36" fmla="*/ 2147483647 w 646"/>
                      <a:gd name="T37" fmla="*/ 2147483647 h 1148"/>
                      <a:gd name="T38" fmla="*/ 2147483647 w 646"/>
                      <a:gd name="T39" fmla="*/ 2147483647 h 1148"/>
                      <a:gd name="T40" fmla="*/ 2147483647 w 646"/>
                      <a:gd name="T41" fmla="*/ 2147483647 h 1148"/>
                      <a:gd name="T42" fmla="*/ 2147483647 w 646"/>
                      <a:gd name="T43" fmla="*/ 2147483647 h 1148"/>
                      <a:gd name="T44" fmla="*/ 2147483647 w 646"/>
                      <a:gd name="T45" fmla="*/ 2147483647 h 1148"/>
                      <a:gd name="T46" fmla="*/ 2147483647 w 646"/>
                      <a:gd name="T47" fmla="*/ 2147483647 h 1148"/>
                      <a:gd name="T48" fmla="*/ 2147483647 w 646"/>
                      <a:gd name="T49" fmla="*/ 2147483647 h 1148"/>
                      <a:gd name="T50" fmla="*/ 2147483647 w 646"/>
                      <a:gd name="T51" fmla="*/ 2147483647 h 1148"/>
                      <a:gd name="T52" fmla="*/ 2147483647 w 646"/>
                      <a:gd name="T53" fmla="*/ 2147483647 h 1148"/>
                      <a:gd name="T54" fmla="*/ 2147483647 w 646"/>
                      <a:gd name="T55" fmla="*/ 2147483647 h 1148"/>
                      <a:gd name="T56" fmla="*/ 2147483647 w 646"/>
                      <a:gd name="T57" fmla="*/ 2147483647 h 1148"/>
                      <a:gd name="T58" fmla="*/ 2147483647 w 646"/>
                      <a:gd name="T59" fmla="*/ 2147483647 h 1148"/>
                      <a:gd name="T60" fmla="*/ 2147483647 w 646"/>
                      <a:gd name="T61" fmla="*/ 2147483647 h 1148"/>
                      <a:gd name="T62" fmla="*/ 2147483647 w 646"/>
                      <a:gd name="T63" fmla="*/ 2147483647 h 1148"/>
                      <a:gd name="T64" fmla="*/ 2147483647 w 646"/>
                      <a:gd name="T65" fmla="*/ 2147483647 h 1148"/>
                      <a:gd name="T66" fmla="*/ 2147483647 w 646"/>
                      <a:gd name="T67" fmla="*/ 2147483647 h 1148"/>
                      <a:gd name="T68" fmla="*/ 2147483647 w 646"/>
                      <a:gd name="T69" fmla="*/ 2147483647 h 1148"/>
                      <a:gd name="T70" fmla="*/ 2147483647 w 646"/>
                      <a:gd name="T71" fmla="*/ 2147483647 h 1148"/>
                      <a:gd name="T72" fmla="*/ 2147483647 w 646"/>
                      <a:gd name="T73" fmla="*/ 2147483647 h 1148"/>
                      <a:gd name="T74" fmla="*/ 2147483647 w 646"/>
                      <a:gd name="T75" fmla="*/ 2147483647 h 1148"/>
                      <a:gd name="T76" fmla="*/ 2147483647 w 646"/>
                      <a:gd name="T77" fmla="*/ 2147483647 h 1148"/>
                      <a:gd name="T78" fmla="*/ 2147483647 w 646"/>
                      <a:gd name="T79" fmla="*/ 2147483647 h 1148"/>
                      <a:gd name="T80" fmla="*/ 2147483647 w 646"/>
                      <a:gd name="T81" fmla="*/ 2147483647 h 1148"/>
                      <a:gd name="T82" fmla="*/ 2147483647 w 646"/>
                      <a:gd name="T83" fmla="*/ 2147483647 h 1148"/>
                      <a:gd name="T84" fmla="*/ 2147483647 w 646"/>
                      <a:gd name="T85" fmla="*/ 2147483647 h 1148"/>
                      <a:gd name="T86" fmla="*/ 2147483647 w 646"/>
                      <a:gd name="T87" fmla="*/ 2147483647 h 1148"/>
                      <a:gd name="T88" fmla="*/ 2147483647 w 646"/>
                      <a:gd name="T89" fmla="*/ 2147483647 h 1148"/>
                      <a:gd name="T90" fmla="*/ 2147483647 w 646"/>
                      <a:gd name="T91" fmla="*/ 2147483647 h 1148"/>
                      <a:gd name="T92" fmla="*/ 2147483647 w 646"/>
                      <a:gd name="T93" fmla="*/ 2147483647 h 1148"/>
                      <a:gd name="T94" fmla="*/ 2147483647 w 646"/>
                      <a:gd name="T95" fmla="*/ 2147483647 h 114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646"/>
                      <a:gd name="T145" fmla="*/ 0 h 1148"/>
                      <a:gd name="T146" fmla="*/ 646 w 646"/>
                      <a:gd name="T147" fmla="*/ 1148 h 114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646" h="1148">
                        <a:moveTo>
                          <a:pt x="530" y="0"/>
                        </a:moveTo>
                        <a:lnTo>
                          <a:pt x="108" y="28"/>
                        </a:lnTo>
                        <a:lnTo>
                          <a:pt x="115" y="40"/>
                        </a:lnTo>
                        <a:lnTo>
                          <a:pt x="145" y="60"/>
                        </a:lnTo>
                        <a:lnTo>
                          <a:pt x="148" y="80"/>
                        </a:lnTo>
                        <a:lnTo>
                          <a:pt x="179" y="97"/>
                        </a:lnTo>
                        <a:lnTo>
                          <a:pt x="188" y="133"/>
                        </a:lnTo>
                        <a:lnTo>
                          <a:pt x="187" y="150"/>
                        </a:lnTo>
                        <a:lnTo>
                          <a:pt x="177" y="170"/>
                        </a:lnTo>
                        <a:lnTo>
                          <a:pt x="165" y="182"/>
                        </a:lnTo>
                        <a:lnTo>
                          <a:pt x="165" y="200"/>
                        </a:lnTo>
                        <a:lnTo>
                          <a:pt x="139" y="229"/>
                        </a:lnTo>
                        <a:lnTo>
                          <a:pt x="115" y="237"/>
                        </a:lnTo>
                        <a:lnTo>
                          <a:pt x="107" y="245"/>
                        </a:lnTo>
                        <a:lnTo>
                          <a:pt x="76" y="246"/>
                        </a:lnTo>
                        <a:lnTo>
                          <a:pt x="60" y="256"/>
                        </a:lnTo>
                        <a:lnTo>
                          <a:pt x="51" y="277"/>
                        </a:lnTo>
                        <a:lnTo>
                          <a:pt x="52" y="294"/>
                        </a:lnTo>
                        <a:lnTo>
                          <a:pt x="72" y="313"/>
                        </a:lnTo>
                        <a:lnTo>
                          <a:pt x="76" y="326"/>
                        </a:lnTo>
                        <a:lnTo>
                          <a:pt x="72" y="357"/>
                        </a:lnTo>
                        <a:lnTo>
                          <a:pt x="50" y="406"/>
                        </a:lnTo>
                        <a:lnTo>
                          <a:pt x="26" y="422"/>
                        </a:lnTo>
                        <a:lnTo>
                          <a:pt x="18" y="438"/>
                        </a:lnTo>
                        <a:lnTo>
                          <a:pt x="19" y="454"/>
                        </a:lnTo>
                        <a:lnTo>
                          <a:pt x="7" y="471"/>
                        </a:lnTo>
                        <a:lnTo>
                          <a:pt x="7" y="479"/>
                        </a:lnTo>
                        <a:lnTo>
                          <a:pt x="0" y="502"/>
                        </a:lnTo>
                        <a:lnTo>
                          <a:pt x="3" y="541"/>
                        </a:lnTo>
                        <a:lnTo>
                          <a:pt x="14" y="574"/>
                        </a:lnTo>
                        <a:lnTo>
                          <a:pt x="18" y="589"/>
                        </a:lnTo>
                        <a:lnTo>
                          <a:pt x="63" y="643"/>
                        </a:lnTo>
                        <a:lnTo>
                          <a:pt x="109" y="679"/>
                        </a:lnTo>
                        <a:lnTo>
                          <a:pt x="123" y="693"/>
                        </a:lnTo>
                        <a:lnTo>
                          <a:pt x="149" y="766"/>
                        </a:lnTo>
                        <a:lnTo>
                          <a:pt x="157" y="773"/>
                        </a:lnTo>
                        <a:lnTo>
                          <a:pt x="172" y="758"/>
                        </a:lnTo>
                        <a:lnTo>
                          <a:pt x="185" y="753"/>
                        </a:lnTo>
                        <a:lnTo>
                          <a:pt x="223" y="771"/>
                        </a:lnTo>
                        <a:lnTo>
                          <a:pt x="231" y="783"/>
                        </a:lnTo>
                        <a:lnTo>
                          <a:pt x="221" y="810"/>
                        </a:lnTo>
                        <a:lnTo>
                          <a:pt x="225" y="838"/>
                        </a:lnTo>
                        <a:lnTo>
                          <a:pt x="196" y="872"/>
                        </a:lnTo>
                        <a:lnTo>
                          <a:pt x="191" y="884"/>
                        </a:lnTo>
                        <a:lnTo>
                          <a:pt x="201" y="908"/>
                        </a:lnTo>
                        <a:lnTo>
                          <a:pt x="228" y="935"/>
                        </a:lnTo>
                        <a:lnTo>
                          <a:pt x="273" y="963"/>
                        </a:lnTo>
                        <a:lnTo>
                          <a:pt x="295" y="971"/>
                        </a:lnTo>
                        <a:lnTo>
                          <a:pt x="343" y="1011"/>
                        </a:lnTo>
                        <a:lnTo>
                          <a:pt x="349" y="1046"/>
                        </a:lnTo>
                        <a:lnTo>
                          <a:pt x="364" y="1064"/>
                        </a:lnTo>
                        <a:lnTo>
                          <a:pt x="364" y="1072"/>
                        </a:lnTo>
                        <a:lnTo>
                          <a:pt x="352" y="1086"/>
                        </a:lnTo>
                        <a:lnTo>
                          <a:pt x="352" y="1092"/>
                        </a:lnTo>
                        <a:lnTo>
                          <a:pt x="384" y="1148"/>
                        </a:lnTo>
                        <a:lnTo>
                          <a:pt x="391" y="1145"/>
                        </a:lnTo>
                        <a:lnTo>
                          <a:pt x="392" y="1137"/>
                        </a:lnTo>
                        <a:lnTo>
                          <a:pt x="403" y="1137"/>
                        </a:lnTo>
                        <a:lnTo>
                          <a:pt x="405" y="1143"/>
                        </a:lnTo>
                        <a:lnTo>
                          <a:pt x="416" y="1106"/>
                        </a:lnTo>
                        <a:lnTo>
                          <a:pt x="435" y="1096"/>
                        </a:lnTo>
                        <a:lnTo>
                          <a:pt x="463" y="1100"/>
                        </a:lnTo>
                        <a:lnTo>
                          <a:pt x="482" y="1111"/>
                        </a:lnTo>
                        <a:lnTo>
                          <a:pt x="501" y="1124"/>
                        </a:lnTo>
                        <a:lnTo>
                          <a:pt x="524" y="1115"/>
                        </a:lnTo>
                        <a:lnTo>
                          <a:pt x="514" y="1074"/>
                        </a:lnTo>
                        <a:lnTo>
                          <a:pt x="512" y="1052"/>
                        </a:lnTo>
                        <a:lnTo>
                          <a:pt x="526" y="1044"/>
                        </a:lnTo>
                        <a:lnTo>
                          <a:pt x="576" y="1031"/>
                        </a:lnTo>
                        <a:lnTo>
                          <a:pt x="578" y="1027"/>
                        </a:lnTo>
                        <a:lnTo>
                          <a:pt x="562" y="1007"/>
                        </a:lnTo>
                        <a:lnTo>
                          <a:pt x="562" y="1000"/>
                        </a:lnTo>
                        <a:lnTo>
                          <a:pt x="569" y="995"/>
                        </a:lnTo>
                        <a:lnTo>
                          <a:pt x="573" y="979"/>
                        </a:lnTo>
                        <a:lnTo>
                          <a:pt x="578" y="970"/>
                        </a:lnTo>
                        <a:lnTo>
                          <a:pt x="576" y="966"/>
                        </a:lnTo>
                        <a:lnTo>
                          <a:pt x="574" y="959"/>
                        </a:lnTo>
                        <a:lnTo>
                          <a:pt x="574" y="950"/>
                        </a:lnTo>
                        <a:lnTo>
                          <a:pt x="581" y="912"/>
                        </a:lnTo>
                        <a:lnTo>
                          <a:pt x="581" y="882"/>
                        </a:lnTo>
                        <a:lnTo>
                          <a:pt x="608" y="858"/>
                        </a:lnTo>
                        <a:lnTo>
                          <a:pt x="622" y="826"/>
                        </a:lnTo>
                        <a:lnTo>
                          <a:pt x="624" y="812"/>
                        </a:lnTo>
                        <a:lnTo>
                          <a:pt x="646" y="773"/>
                        </a:lnTo>
                        <a:lnTo>
                          <a:pt x="640" y="729"/>
                        </a:lnTo>
                        <a:lnTo>
                          <a:pt x="621" y="691"/>
                        </a:lnTo>
                        <a:lnTo>
                          <a:pt x="626" y="666"/>
                        </a:lnTo>
                        <a:lnTo>
                          <a:pt x="624" y="649"/>
                        </a:lnTo>
                        <a:lnTo>
                          <a:pt x="630" y="641"/>
                        </a:lnTo>
                        <a:lnTo>
                          <a:pt x="590" y="154"/>
                        </a:lnTo>
                        <a:lnTo>
                          <a:pt x="581" y="150"/>
                        </a:lnTo>
                        <a:lnTo>
                          <a:pt x="576" y="137"/>
                        </a:lnTo>
                        <a:lnTo>
                          <a:pt x="566" y="93"/>
                        </a:lnTo>
                        <a:lnTo>
                          <a:pt x="560" y="80"/>
                        </a:lnTo>
                        <a:lnTo>
                          <a:pt x="545" y="67"/>
                        </a:lnTo>
                        <a:lnTo>
                          <a:pt x="530" y="36"/>
                        </a:lnTo>
                        <a:lnTo>
                          <a:pt x="530" y="0"/>
                        </a:lnTo>
                        <a:close/>
                      </a:path>
                    </a:pathLst>
                  </a:custGeom>
                  <a:solidFill>
                    <a:srgbClr val="25254B"/>
                  </a:solidFill>
                  <a:ln w="3175">
                    <a:solidFill>
                      <a:srgbClr val="808080"/>
                    </a:solidFill>
                    <a:round/>
                    <a:headEnd/>
                    <a:tailEnd/>
                  </a:ln>
                </p:spPr>
                <p:txBody>
                  <a:bodyPr/>
                  <a:lstStyle/>
                  <a:p>
                    <a:endParaRPr lang="en-US" dirty="0"/>
                  </a:p>
                </p:txBody>
              </p:sp>
              <p:sp>
                <p:nvSpPr>
                  <p:cNvPr id="242" name="108310.87550051.87559.8755">
                    <a:extLst>
                      <a:ext uri="{FF2B5EF4-FFF2-40B4-BE49-F238E27FC236}">
                        <a16:creationId xmlns:a16="http://schemas.microsoft.com/office/drawing/2014/main" id="{C1D199B8-725E-4F98-8499-E7388C9FC575}"/>
                      </a:ext>
                    </a:extLst>
                  </p:cNvPr>
                  <p:cNvSpPr>
                    <a:spLocks noChangeAspect="1"/>
                  </p:cNvSpPr>
                  <p:nvPr>
                    <p:custDataLst>
                      <p:tags r:id="rId21"/>
                    </p:custDataLst>
                  </p:nvPr>
                </p:nvSpPr>
                <p:spPr bwMode="gray">
                  <a:xfrm>
                    <a:off x="4506653" y="2744140"/>
                    <a:ext cx="760772" cy="681096"/>
                  </a:xfrm>
                  <a:custGeom>
                    <a:avLst/>
                    <a:gdLst>
                      <a:gd name="T0" fmla="*/ 2147483647 w 1086"/>
                      <a:gd name="T1" fmla="*/ 2147483647 h 940"/>
                      <a:gd name="T2" fmla="*/ 2147483647 w 1086"/>
                      <a:gd name="T3" fmla="*/ 2147483647 h 940"/>
                      <a:gd name="T4" fmla="*/ 2147483647 w 1086"/>
                      <a:gd name="T5" fmla="*/ 2147483647 h 940"/>
                      <a:gd name="T6" fmla="*/ 2147483647 w 1086"/>
                      <a:gd name="T7" fmla="*/ 2147483647 h 940"/>
                      <a:gd name="T8" fmla="*/ 2147483647 w 1086"/>
                      <a:gd name="T9" fmla="*/ 2147483647 h 940"/>
                      <a:gd name="T10" fmla="*/ 2147483647 w 1086"/>
                      <a:gd name="T11" fmla="*/ 2147483647 h 940"/>
                      <a:gd name="T12" fmla="*/ 2147483647 w 1086"/>
                      <a:gd name="T13" fmla="*/ 2147483647 h 940"/>
                      <a:gd name="T14" fmla="*/ 2147483647 w 1086"/>
                      <a:gd name="T15" fmla="*/ 2147483647 h 940"/>
                      <a:gd name="T16" fmla="*/ 2147483647 w 1086"/>
                      <a:gd name="T17" fmla="*/ 2147483647 h 940"/>
                      <a:gd name="T18" fmla="*/ 2147483647 w 1086"/>
                      <a:gd name="T19" fmla="*/ 2147483647 h 940"/>
                      <a:gd name="T20" fmla="*/ 2147483647 w 1086"/>
                      <a:gd name="T21" fmla="*/ 2147483647 h 940"/>
                      <a:gd name="T22" fmla="*/ 2147483647 w 1086"/>
                      <a:gd name="T23" fmla="*/ 2147483647 h 940"/>
                      <a:gd name="T24" fmla="*/ 2147483647 w 1086"/>
                      <a:gd name="T25" fmla="*/ 2147483647 h 940"/>
                      <a:gd name="T26" fmla="*/ 2147483647 w 1086"/>
                      <a:gd name="T27" fmla="*/ 2147483647 h 940"/>
                      <a:gd name="T28" fmla="*/ 2147483647 w 1086"/>
                      <a:gd name="T29" fmla="*/ 2147483647 h 940"/>
                      <a:gd name="T30" fmla="*/ 2147483647 w 1086"/>
                      <a:gd name="T31" fmla="*/ 2147483647 h 940"/>
                      <a:gd name="T32" fmla="*/ 2147483647 w 1086"/>
                      <a:gd name="T33" fmla="*/ 2147483647 h 940"/>
                      <a:gd name="T34" fmla="*/ 2147483647 w 1086"/>
                      <a:gd name="T35" fmla="*/ 2147483647 h 940"/>
                      <a:gd name="T36" fmla="*/ 2147483647 w 1086"/>
                      <a:gd name="T37" fmla="*/ 2147483647 h 940"/>
                      <a:gd name="T38" fmla="*/ 2147483647 w 1086"/>
                      <a:gd name="T39" fmla="*/ 2147483647 h 940"/>
                      <a:gd name="T40" fmla="*/ 2147483647 w 1086"/>
                      <a:gd name="T41" fmla="*/ 2147483647 h 940"/>
                      <a:gd name="T42" fmla="*/ 2147483647 w 1086"/>
                      <a:gd name="T43" fmla="*/ 2147483647 h 940"/>
                      <a:gd name="T44" fmla="*/ 2147483647 w 1086"/>
                      <a:gd name="T45" fmla="*/ 2147483647 h 940"/>
                      <a:gd name="T46" fmla="*/ 2147483647 w 1086"/>
                      <a:gd name="T47" fmla="*/ 2147483647 h 940"/>
                      <a:gd name="T48" fmla="*/ 2147483647 w 1086"/>
                      <a:gd name="T49" fmla="*/ 2147483647 h 940"/>
                      <a:gd name="T50" fmla="*/ 2147483647 w 1086"/>
                      <a:gd name="T51" fmla="*/ 2147483647 h 940"/>
                      <a:gd name="T52" fmla="*/ 2147483647 w 1086"/>
                      <a:gd name="T53" fmla="*/ 2147483647 h 940"/>
                      <a:gd name="T54" fmla="*/ 2147483647 w 1086"/>
                      <a:gd name="T55" fmla="*/ 2147483647 h 940"/>
                      <a:gd name="T56" fmla="*/ 0 w 1086"/>
                      <a:gd name="T57" fmla="*/ 2147483647 h 940"/>
                      <a:gd name="T58" fmla="*/ 2147483647 w 1086"/>
                      <a:gd name="T59" fmla="*/ 2147483647 h 940"/>
                      <a:gd name="T60" fmla="*/ 2147483647 w 1086"/>
                      <a:gd name="T61" fmla="*/ 2147483647 h 940"/>
                      <a:gd name="T62" fmla="*/ 2147483647 w 1086"/>
                      <a:gd name="T63" fmla="*/ 2147483647 h 940"/>
                      <a:gd name="T64" fmla="*/ 2147483647 w 1086"/>
                      <a:gd name="T65" fmla="*/ 2147483647 h 940"/>
                      <a:gd name="T66" fmla="*/ 2147483647 w 1086"/>
                      <a:gd name="T67" fmla="*/ 2147483647 h 940"/>
                      <a:gd name="T68" fmla="*/ 2147483647 w 1086"/>
                      <a:gd name="T69" fmla="*/ 2147483647 h 940"/>
                      <a:gd name="T70" fmla="*/ 2147483647 w 1086"/>
                      <a:gd name="T71" fmla="*/ 2147483647 h 940"/>
                      <a:gd name="T72" fmla="*/ 2147483647 w 1086"/>
                      <a:gd name="T73" fmla="*/ 2147483647 h 940"/>
                      <a:gd name="T74" fmla="*/ 2147483647 w 1086"/>
                      <a:gd name="T75" fmla="*/ 2147483647 h 94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86"/>
                      <a:gd name="T115" fmla="*/ 0 h 940"/>
                      <a:gd name="T116" fmla="*/ 1086 w 1086"/>
                      <a:gd name="T117" fmla="*/ 940 h 940"/>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86" h="940">
                        <a:moveTo>
                          <a:pt x="187" y="864"/>
                        </a:moveTo>
                        <a:lnTo>
                          <a:pt x="914" y="832"/>
                        </a:lnTo>
                        <a:lnTo>
                          <a:pt x="910" y="840"/>
                        </a:lnTo>
                        <a:lnTo>
                          <a:pt x="926" y="852"/>
                        </a:lnTo>
                        <a:lnTo>
                          <a:pt x="933" y="870"/>
                        </a:lnTo>
                        <a:lnTo>
                          <a:pt x="929" y="886"/>
                        </a:lnTo>
                        <a:lnTo>
                          <a:pt x="907" y="903"/>
                        </a:lnTo>
                        <a:lnTo>
                          <a:pt x="889" y="926"/>
                        </a:lnTo>
                        <a:lnTo>
                          <a:pt x="886" y="940"/>
                        </a:lnTo>
                        <a:lnTo>
                          <a:pt x="997" y="931"/>
                        </a:lnTo>
                        <a:lnTo>
                          <a:pt x="1005" y="902"/>
                        </a:lnTo>
                        <a:lnTo>
                          <a:pt x="1002" y="890"/>
                        </a:lnTo>
                        <a:lnTo>
                          <a:pt x="1010" y="855"/>
                        </a:lnTo>
                        <a:lnTo>
                          <a:pt x="1022" y="826"/>
                        </a:lnTo>
                        <a:lnTo>
                          <a:pt x="1031" y="812"/>
                        </a:lnTo>
                        <a:lnTo>
                          <a:pt x="1053" y="802"/>
                        </a:lnTo>
                        <a:lnTo>
                          <a:pt x="1061" y="807"/>
                        </a:lnTo>
                        <a:lnTo>
                          <a:pt x="1071" y="800"/>
                        </a:lnTo>
                        <a:lnTo>
                          <a:pt x="1086" y="750"/>
                        </a:lnTo>
                        <a:lnTo>
                          <a:pt x="1079" y="730"/>
                        </a:lnTo>
                        <a:lnTo>
                          <a:pt x="1073" y="723"/>
                        </a:lnTo>
                        <a:lnTo>
                          <a:pt x="1067" y="720"/>
                        </a:lnTo>
                        <a:lnTo>
                          <a:pt x="1063" y="718"/>
                        </a:lnTo>
                        <a:lnTo>
                          <a:pt x="1061" y="712"/>
                        </a:lnTo>
                        <a:lnTo>
                          <a:pt x="1050" y="712"/>
                        </a:lnTo>
                        <a:lnTo>
                          <a:pt x="1049" y="720"/>
                        </a:lnTo>
                        <a:lnTo>
                          <a:pt x="1042" y="723"/>
                        </a:lnTo>
                        <a:lnTo>
                          <a:pt x="1010" y="667"/>
                        </a:lnTo>
                        <a:lnTo>
                          <a:pt x="1010" y="661"/>
                        </a:lnTo>
                        <a:lnTo>
                          <a:pt x="1022" y="647"/>
                        </a:lnTo>
                        <a:lnTo>
                          <a:pt x="1022" y="639"/>
                        </a:lnTo>
                        <a:lnTo>
                          <a:pt x="1007" y="621"/>
                        </a:lnTo>
                        <a:lnTo>
                          <a:pt x="1001" y="586"/>
                        </a:lnTo>
                        <a:lnTo>
                          <a:pt x="953" y="546"/>
                        </a:lnTo>
                        <a:lnTo>
                          <a:pt x="931" y="538"/>
                        </a:lnTo>
                        <a:lnTo>
                          <a:pt x="886" y="510"/>
                        </a:lnTo>
                        <a:lnTo>
                          <a:pt x="859" y="483"/>
                        </a:lnTo>
                        <a:lnTo>
                          <a:pt x="849" y="459"/>
                        </a:lnTo>
                        <a:lnTo>
                          <a:pt x="854" y="447"/>
                        </a:lnTo>
                        <a:lnTo>
                          <a:pt x="883" y="413"/>
                        </a:lnTo>
                        <a:lnTo>
                          <a:pt x="879" y="385"/>
                        </a:lnTo>
                        <a:lnTo>
                          <a:pt x="889" y="358"/>
                        </a:lnTo>
                        <a:lnTo>
                          <a:pt x="881" y="346"/>
                        </a:lnTo>
                        <a:lnTo>
                          <a:pt x="843" y="328"/>
                        </a:lnTo>
                        <a:lnTo>
                          <a:pt x="830" y="333"/>
                        </a:lnTo>
                        <a:lnTo>
                          <a:pt x="815" y="348"/>
                        </a:lnTo>
                        <a:lnTo>
                          <a:pt x="807" y="341"/>
                        </a:lnTo>
                        <a:lnTo>
                          <a:pt x="781" y="268"/>
                        </a:lnTo>
                        <a:lnTo>
                          <a:pt x="767" y="254"/>
                        </a:lnTo>
                        <a:lnTo>
                          <a:pt x="721" y="218"/>
                        </a:lnTo>
                        <a:lnTo>
                          <a:pt x="676" y="164"/>
                        </a:lnTo>
                        <a:lnTo>
                          <a:pt x="672" y="149"/>
                        </a:lnTo>
                        <a:lnTo>
                          <a:pt x="661" y="116"/>
                        </a:lnTo>
                        <a:lnTo>
                          <a:pt x="658" y="77"/>
                        </a:lnTo>
                        <a:lnTo>
                          <a:pt x="665" y="54"/>
                        </a:lnTo>
                        <a:lnTo>
                          <a:pt x="665" y="46"/>
                        </a:lnTo>
                        <a:lnTo>
                          <a:pt x="618" y="0"/>
                        </a:lnTo>
                        <a:lnTo>
                          <a:pt x="0" y="20"/>
                        </a:lnTo>
                        <a:lnTo>
                          <a:pt x="11" y="37"/>
                        </a:lnTo>
                        <a:lnTo>
                          <a:pt x="27" y="53"/>
                        </a:lnTo>
                        <a:lnTo>
                          <a:pt x="32" y="80"/>
                        </a:lnTo>
                        <a:lnTo>
                          <a:pt x="55" y="108"/>
                        </a:lnTo>
                        <a:lnTo>
                          <a:pt x="64" y="114"/>
                        </a:lnTo>
                        <a:lnTo>
                          <a:pt x="59" y="134"/>
                        </a:lnTo>
                        <a:lnTo>
                          <a:pt x="63" y="141"/>
                        </a:lnTo>
                        <a:lnTo>
                          <a:pt x="129" y="193"/>
                        </a:lnTo>
                        <a:lnTo>
                          <a:pt x="109" y="218"/>
                        </a:lnTo>
                        <a:lnTo>
                          <a:pt x="104" y="244"/>
                        </a:lnTo>
                        <a:lnTo>
                          <a:pt x="115" y="256"/>
                        </a:lnTo>
                        <a:lnTo>
                          <a:pt x="132" y="265"/>
                        </a:lnTo>
                        <a:lnTo>
                          <a:pt x="141" y="300"/>
                        </a:lnTo>
                        <a:lnTo>
                          <a:pt x="159" y="310"/>
                        </a:lnTo>
                        <a:lnTo>
                          <a:pt x="173" y="314"/>
                        </a:lnTo>
                        <a:lnTo>
                          <a:pt x="180" y="320"/>
                        </a:lnTo>
                        <a:lnTo>
                          <a:pt x="185" y="762"/>
                        </a:lnTo>
                        <a:lnTo>
                          <a:pt x="187" y="864"/>
                        </a:lnTo>
                        <a:close/>
                      </a:path>
                    </a:pathLst>
                  </a:custGeom>
                  <a:solidFill>
                    <a:srgbClr val="25254B"/>
                  </a:solidFill>
                  <a:ln w="3175">
                    <a:solidFill>
                      <a:srgbClr val="808080"/>
                    </a:solidFill>
                    <a:round/>
                    <a:headEnd/>
                    <a:tailEnd/>
                  </a:ln>
                </p:spPr>
                <p:txBody>
                  <a:bodyPr/>
                  <a:lstStyle/>
                  <a:p>
                    <a:endParaRPr lang="en-US" dirty="0"/>
                  </a:p>
                </p:txBody>
              </p:sp>
              <p:sp>
                <p:nvSpPr>
                  <p:cNvPr id="243" name="109356.875510.12541.12544.755">
                    <a:extLst>
                      <a:ext uri="{FF2B5EF4-FFF2-40B4-BE49-F238E27FC236}">
                        <a16:creationId xmlns:a16="http://schemas.microsoft.com/office/drawing/2014/main" id="{54222B50-0EC3-4F0F-BEF7-33D770A33246}"/>
                      </a:ext>
                    </a:extLst>
                  </p:cNvPr>
                  <p:cNvSpPr>
                    <a:spLocks noChangeAspect="1"/>
                  </p:cNvSpPr>
                  <p:nvPr>
                    <p:custDataLst>
                      <p:tags r:id="rId22"/>
                    </p:custDataLst>
                  </p:nvPr>
                </p:nvSpPr>
                <p:spPr bwMode="gray">
                  <a:xfrm>
                    <a:off x="4635875" y="3348097"/>
                    <a:ext cx="567849" cy="541867"/>
                  </a:xfrm>
                  <a:custGeom>
                    <a:avLst/>
                    <a:gdLst>
                      <a:gd name="T0" fmla="*/ 0 w 810"/>
                      <a:gd name="T1" fmla="*/ 2147483647 h 744"/>
                      <a:gd name="T2" fmla="*/ 2147483647 w 810"/>
                      <a:gd name="T3" fmla="*/ 0 h 744"/>
                      <a:gd name="T4" fmla="*/ 2147483647 w 810"/>
                      <a:gd name="T5" fmla="*/ 2147483647 h 744"/>
                      <a:gd name="T6" fmla="*/ 2147483647 w 810"/>
                      <a:gd name="T7" fmla="*/ 2147483647 h 744"/>
                      <a:gd name="T8" fmla="*/ 2147483647 w 810"/>
                      <a:gd name="T9" fmla="*/ 2147483647 h 744"/>
                      <a:gd name="T10" fmla="*/ 2147483647 w 810"/>
                      <a:gd name="T11" fmla="*/ 2147483647 h 744"/>
                      <a:gd name="T12" fmla="*/ 2147483647 w 810"/>
                      <a:gd name="T13" fmla="*/ 2147483647 h 744"/>
                      <a:gd name="T14" fmla="*/ 2147483647 w 810"/>
                      <a:gd name="T15" fmla="*/ 2147483647 h 744"/>
                      <a:gd name="T16" fmla="*/ 2147483647 w 810"/>
                      <a:gd name="T17" fmla="*/ 2147483647 h 744"/>
                      <a:gd name="T18" fmla="*/ 2147483647 w 810"/>
                      <a:gd name="T19" fmla="*/ 2147483647 h 744"/>
                      <a:gd name="T20" fmla="*/ 2147483647 w 810"/>
                      <a:gd name="T21" fmla="*/ 2147483647 h 744"/>
                      <a:gd name="T22" fmla="*/ 2147483647 w 810"/>
                      <a:gd name="T23" fmla="*/ 2147483647 h 744"/>
                      <a:gd name="T24" fmla="*/ 2147483647 w 810"/>
                      <a:gd name="T25" fmla="*/ 2147483647 h 744"/>
                      <a:gd name="T26" fmla="*/ 2147483647 w 810"/>
                      <a:gd name="T27" fmla="*/ 2147483647 h 744"/>
                      <a:gd name="T28" fmla="*/ 2147483647 w 810"/>
                      <a:gd name="T29" fmla="*/ 2147483647 h 744"/>
                      <a:gd name="T30" fmla="*/ 2147483647 w 810"/>
                      <a:gd name="T31" fmla="*/ 2147483647 h 744"/>
                      <a:gd name="T32" fmla="*/ 2147483647 w 810"/>
                      <a:gd name="T33" fmla="*/ 2147483647 h 744"/>
                      <a:gd name="T34" fmla="*/ 2147483647 w 810"/>
                      <a:gd name="T35" fmla="*/ 2147483647 h 744"/>
                      <a:gd name="T36" fmla="*/ 2147483647 w 810"/>
                      <a:gd name="T37" fmla="*/ 2147483647 h 744"/>
                      <a:gd name="T38" fmla="*/ 2147483647 w 810"/>
                      <a:gd name="T39" fmla="*/ 2147483647 h 744"/>
                      <a:gd name="T40" fmla="*/ 2147483647 w 810"/>
                      <a:gd name="T41" fmla="*/ 2147483647 h 744"/>
                      <a:gd name="T42" fmla="*/ 2147483647 w 810"/>
                      <a:gd name="T43" fmla="*/ 2147483647 h 744"/>
                      <a:gd name="T44" fmla="*/ 2147483647 w 810"/>
                      <a:gd name="T45" fmla="*/ 2147483647 h 744"/>
                      <a:gd name="T46" fmla="*/ 2147483647 w 810"/>
                      <a:gd name="T47" fmla="*/ 2147483647 h 744"/>
                      <a:gd name="T48" fmla="*/ 2147483647 w 810"/>
                      <a:gd name="T49" fmla="*/ 2147483647 h 744"/>
                      <a:gd name="T50" fmla="*/ 2147483647 w 810"/>
                      <a:gd name="T51" fmla="*/ 2147483647 h 744"/>
                      <a:gd name="T52" fmla="*/ 2147483647 w 810"/>
                      <a:gd name="T53" fmla="*/ 2147483647 h 744"/>
                      <a:gd name="T54" fmla="*/ 2147483647 w 810"/>
                      <a:gd name="T55" fmla="*/ 2147483647 h 744"/>
                      <a:gd name="T56" fmla="*/ 2147483647 w 810"/>
                      <a:gd name="T57" fmla="*/ 2147483647 h 744"/>
                      <a:gd name="T58" fmla="*/ 2147483647 w 810"/>
                      <a:gd name="T59" fmla="*/ 2147483647 h 744"/>
                      <a:gd name="T60" fmla="*/ 2147483647 w 810"/>
                      <a:gd name="T61" fmla="*/ 2147483647 h 744"/>
                      <a:gd name="T62" fmla="*/ 2147483647 w 810"/>
                      <a:gd name="T63" fmla="*/ 2147483647 h 744"/>
                      <a:gd name="T64" fmla="*/ 2147483647 w 810"/>
                      <a:gd name="T65" fmla="*/ 2147483647 h 744"/>
                      <a:gd name="T66" fmla="*/ 2147483647 w 810"/>
                      <a:gd name="T67" fmla="*/ 2147483647 h 744"/>
                      <a:gd name="T68" fmla="*/ 2147483647 w 810"/>
                      <a:gd name="T69" fmla="*/ 2147483647 h 744"/>
                      <a:gd name="T70" fmla="*/ 2147483647 w 810"/>
                      <a:gd name="T71" fmla="*/ 2147483647 h 744"/>
                      <a:gd name="T72" fmla="*/ 2147483647 w 810"/>
                      <a:gd name="T73" fmla="*/ 2147483647 h 744"/>
                      <a:gd name="T74" fmla="*/ 2147483647 w 810"/>
                      <a:gd name="T75" fmla="*/ 2147483647 h 744"/>
                      <a:gd name="T76" fmla="*/ 2147483647 w 810"/>
                      <a:gd name="T77" fmla="*/ 2147483647 h 744"/>
                      <a:gd name="T78" fmla="*/ 2147483647 w 810"/>
                      <a:gd name="T79" fmla="*/ 2147483647 h 744"/>
                      <a:gd name="T80" fmla="*/ 2147483647 w 810"/>
                      <a:gd name="T81" fmla="*/ 2147483647 h 744"/>
                      <a:gd name="T82" fmla="*/ 2147483647 w 810"/>
                      <a:gd name="T83" fmla="*/ 2147483647 h 744"/>
                      <a:gd name="T84" fmla="*/ 2147483647 w 810"/>
                      <a:gd name="T85" fmla="*/ 2147483647 h 744"/>
                      <a:gd name="T86" fmla="*/ 2147483647 w 810"/>
                      <a:gd name="T87" fmla="*/ 2147483647 h 744"/>
                      <a:gd name="T88" fmla="*/ 2147483647 w 810"/>
                      <a:gd name="T89" fmla="*/ 2147483647 h 744"/>
                      <a:gd name="T90" fmla="*/ 2147483647 w 810"/>
                      <a:gd name="T91" fmla="*/ 2147483647 h 744"/>
                      <a:gd name="T92" fmla="*/ 2147483647 w 810"/>
                      <a:gd name="T93" fmla="*/ 2147483647 h 744"/>
                      <a:gd name="T94" fmla="*/ 2147483647 w 810"/>
                      <a:gd name="T95" fmla="*/ 2147483647 h 744"/>
                      <a:gd name="T96" fmla="*/ 0 w 810"/>
                      <a:gd name="T97" fmla="*/ 2147483647 h 74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10"/>
                      <a:gd name="T148" fmla="*/ 0 h 744"/>
                      <a:gd name="T149" fmla="*/ 810 w 810"/>
                      <a:gd name="T150" fmla="*/ 744 h 74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10" h="744">
                        <a:moveTo>
                          <a:pt x="0" y="32"/>
                        </a:moveTo>
                        <a:lnTo>
                          <a:pt x="727" y="0"/>
                        </a:lnTo>
                        <a:lnTo>
                          <a:pt x="723" y="8"/>
                        </a:lnTo>
                        <a:lnTo>
                          <a:pt x="739" y="20"/>
                        </a:lnTo>
                        <a:lnTo>
                          <a:pt x="746" y="38"/>
                        </a:lnTo>
                        <a:lnTo>
                          <a:pt x="742" y="54"/>
                        </a:lnTo>
                        <a:lnTo>
                          <a:pt x="720" y="71"/>
                        </a:lnTo>
                        <a:lnTo>
                          <a:pt x="702" y="94"/>
                        </a:lnTo>
                        <a:lnTo>
                          <a:pt x="699" y="108"/>
                        </a:lnTo>
                        <a:lnTo>
                          <a:pt x="810" y="99"/>
                        </a:lnTo>
                        <a:lnTo>
                          <a:pt x="803" y="110"/>
                        </a:lnTo>
                        <a:lnTo>
                          <a:pt x="807" y="119"/>
                        </a:lnTo>
                        <a:lnTo>
                          <a:pt x="800" y="136"/>
                        </a:lnTo>
                        <a:lnTo>
                          <a:pt x="779" y="159"/>
                        </a:lnTo>
                        <a:lnTo>
                          <a:pt x="771" y="200"/>
                        </a:lnTo>
                        <a:lnTo>
                          <a:pt x="751" y="228"/>
                        </a:lnTo>
                        <a:lnTo>
                          <a:pt x="754" y="256"/>
                        </a:lnTo>
                        <a:lnTo>
                          <a:pt x="752" y="292"/>
                        </a:lnTo>
                        <a:lnTo>
                          <a:pt x="746" y="295"/>
                        </a:lnTo>
                        <a:lnTo>
                          <a:pt x="728" y="311"/>
                        </a:lnTo>
                        <a:lnTo>
                          <a:pt x="727" y="323"/>
                        </a:lnTo>
                        <a:lnTo>
                          <a:pt x="694" y="351"/>
                        </a:lnTo>
                        <a:lnTo>
                          <a:pt x="683" y="381"/>
                        </a:lnTo>
                        <a:lnTo>
                          <a:pt x="686" y="415"/>
                        </a:lnTo>
                        <a:lnTo>
                          <a:pt x="682" y="433"/>
                        </a:lnTo>
                        <a:lnTo>
                          <a:pt x="651" y="452"/>
                        </a:lnTo>
                        <a:lnTo>
                          <a:pt x="631" y="481"/>
                        </a:lnTo>
                        <a:lnTo>
                          <a:pt x="623" y="491"/>
                        </a:lnTo>
                        <a:lnTo>
                          <a:pt x="623" y="517"/>
                        </a:lnTo>
                        <a:lnTo>
                          <a:pt x="608" y="536"/>
                        </a:lnTo>
                        <a:lnTo>
                          <a:pt x="608" y="556"/>
                        </a:lnTo>
                        <a:lnTo>
                          <a:pt x="599" y="584"/>
                        </a:lnTo>
                        <a:lnTo>
                          <a:pt x="580" y="610"/>
                        </a:lnTo>
                        <a:lnTo>
                          <a:pt x="588" y="641"/>
                        </a:lnTo>
                        <a:lnTo>
                          <a:pt x="603" y="658"/>
                        </a:lnTo>
                        <a:lnTo>
                          <a:pt x="604" y="678"/>
                        </a:lnTo>
                        <a:lnTo>
                          <a:pt x="611" y="685"/>
                        </a:lnTo>
                        <a:lnTo>
                          <a:pt x="611" y="693"/>
                        </a:lnTo>
                        <a:lnTo>
                          <a:pt x="602" y="700"/>
                        </a:lnTo>
                        <a:lnTo>
                          <a:pt x="599" y="718"/>
                        </a:lnTo>
                        <a:lnTo>
                          <a:pt x="599" y="729"/>
                        </a:lnTo>
                        <a:lnTo>
                          <a:pt x="106" y="744"/>
                        </a:lnTo>
                        <a:lnTo>
                          <a:pt x="106" y="634"/>
                        </a:lnTo>
                        <a:lnTo>
                          <a:pt x="80" y="628"/>
                        </a:lnTo>
                        <a:lnTo>
                          <a:pt x="57" y="638"/>
                        </a:lnTo>
                        <a:lnTo>
                          <a:pt x="50" y="636"/>
                        </a:lnTo>
                        <a:lnTo>
                          <a:pt x="24" y="617"/>
                        </a:lnTo>
                        <a:lnTo>
                          <a:pt x="29" y="256"/>
                        </a:lnTo>
                        <a:lnTo>
                          <a:pt x="0" y="32"/>
                        </a:lnTo>
                        <a:close/>
                      </a:path>
                    </a:pathLst>
                  </a:custGeom>
                  <a:solidFill>
                    <a:srgbClr val="25254B"/>
                  </a:solidFill>
                  <a:ln w="3175">
                    <a:solidFill>
                      <a:srgbClr val="808080"/>
                    </a:solidFill>
                    <a:round/>
                    <a:headEnd/>
                    <a:tailEnd/>
                  </a:ln>
                </p:spPr>
                <p:txBody>
                  <a:bodyPr/>
                  <a:lstStyle/>
                  <a:p>
                    <a:endParaRPr lang="en-US" dirty="0"/>
                  </a:p>
                </p:txBody>
              </p:sp>
              <p:sp>
                <p:nvSpPr>
                  <p:cNvPr id="244" name="110397.12551644.37550.8755">
                    <a:extLst>
                      <a:ext uri="{FF2B5EF4-FFF2-40B4-BE49-F238E27FC236}">
                        <a16:creationId xmlns:a16="http://schemas.microsoft.com/office/drawing/2014/main" id="{B28EAB68-B6B4-4ED9-AF5A-DCB626DF397B}"/>
                      </a:ext>
                    </a:extLst>
                  </p:cNvPr>
                  <p:cNvSpPr>
                    <a:spLocks noChangeAspect="1"/>
                  </p:cNvSpPr>
                  <p:nvPr>
                    <p:custDataLst>
                      <p:tags r:id="rId23"/>
                    </p:custDataLst>
                  </p:nvPr>
                </p:nvSpPr>
                <p:spPr bwMode="gray">
                  <a:xfrm>
                    <a:off x="4710497" y="3878674"/>
                    <a:ext cx="646110" cy="583259"/>
                  </a:xfrm>
                  <a:custGeom>
                    <a:avLst/>
                    <a:gdLst>
                      <a:gd name="T0" fmla="*/ 2147483647 w 921"/>
                      <a:gd name="T1" fmla="*/ 2147483647 h 802"/>
                      <a:gd name="T2" fmla="*/ 2147483647 w 921"/>
                      <a:gd name="T3" fmla="*/ 2147483647 h 802"/>
                      <a:gd name="T4" fmla="*/ 2147483647 w 921"/>
                      <a:gd name="T5" fmla="*/ 2147483647 h 802"/>
                      <a:gd name="T6" fmla="*/ 2147483647 w 921"/>
                      <a:gd name="T7" fmla="*/ 2147483647 h 802"/>
                      <a:gd name="T8" fmla="*/ 2147483647 w 921"/>
                      <a:gd name="T9" fmla="*/ 2147483647 h 802"/>
                      <a:gd name="T10" fmla="*/ 2147483647 w 921"/>
                      <a:gd name="T11" fmla="*/ 2147483647 h 802"/>
                      <a:gd name="T12" fmla="*/ 2147483647 w 921"/>
                      <a:gd name="T13" fmla="*/ 2147483647 h 802"/>
                      <a:gd name="T14" fmla="*/ 2147483647 w 921"/>
                      <a:gd name="T15" fmla="*/ 2147483647 h 802"/>
                      <a:gd name="T16" fmla="*/ 2147483647 w 921"/>
                      <a:gd name="T17" fmla="*/ 2147483647 h 802"/>
                      <a:gd name="T18" fmla="*/ 2147483647 w 921"/>
                      <a:gd name="T19" fmla="*/ 2147483647 h 802"/>
                      <a:gd name="T20" fmla="*/ 2147483647 w 921"/>
                      <a:gd name="T21" fmla="*/ 2147483647 h 802"/>
                      <a:gd name="T22" fmla="*/ 2147483647 w 921"/>
                      <a:gd name="T23" fmla="*/ 2147483647 h 802"/>
                      <a:gd name="T24" fmla="*/ 2147483647 w 921"/>
                      <a:gd name="T25" fmla="*/ 2147483647 h 802"/>
                      <a:gd name="T26" fmla="*/ 2147483647 w 921"/>
                      <a:gd name="T27" fmla="*/ 2147483647 h 802"/>
                      <a:gd name="T28" fmla="*/ 2147483647 w 921"/>
                      <a:gd name="T29" fmla="*/ 2147483647 h 802"/>
                      <a:gd name="T30" fmla="*/ 2147483647 w 921"/>
                      <a:gd name="T31" fmla="*/ 2147483647 h 802"/>
                      <a:gd name="T32" fmla="*/ 2147483647 w 921"/>
                      <a:gd name="T33" fmla="*/ 2147483647 h 802"/>
                      <a:gd name="T34" fmla="*/ 2147483647 w 921"/>
                      <a:gd name="T35" fmla="*/ 2147483647 h 802"/>
                      <a:gd name="T36" fmla="*/ 2147483647 w 921"/>
                      <a:gd name="T37" fmla="*/ 2147483647 h 802"/>
                      <a:gd name="T38" fmla="*/ 2147483647 w 921"/>
                      <a:gd name="T39" fmla="*/ 2147483647 h 802"/>
                      <a:gd name="T40" fmla="*/ 2147483647 w 921"/>
                      <a:gd name="T41" fmla="*/ 2147483647 h 802"/>
                      <a:gd name="T42" fmla="*/ 2147483647 w 921"/>
                      <a:gd name="T43" fmla="*/ 2147483647 h 802"/>
                      <a:gd name="T44" fmla="*/ 2147483647 w 921"/>
                      <a:gd name="T45" fmla="*/ 2147483647 h 802"/>
                      <a:gd name="T46" fmla="*/ 2147483647 w 921"/>
                      <a:gd name="T47" fmla="*/ 2147483647 h 802"/>
                      <a:gd name="T48" fmla="*/ 2147483647 w 921"/>
                      <a:gd name="T49" fmla="*/ 2147483647 h 802"/>
                      <a:gd name="T50" fmla="*/ 2147483647 w 921"/>
                      <a:gd name="T51" fmla="*/ 2147483647 h 802"/>
                      <a:gd name="T52" fmla="*/ 2147483647 w 921"/>
                      <a:gd name="T53" fmla="*/ 2147483647 h 802"/>
                      <a:gd name="T54" fmla="*/ 2147483647 w 921"/>
                      <a:gd name="T55" fmla="*/ 2147483647 h 802"/>
                      <a:gd name="T56" fmla="*/ 2147483647 w 921"/>
                      <a:gd name="T57" fmla="*/ 2147483647 h 802"/>
                      <a:gd name="T58" fmla="*/ 2147483647 w 921"/>
                      <a:gd name="T59" fmla="*/ 2147483647 h 802"/>
                      <a:gd name="T60" fmla="*/ 2147483647 w 921"/>
                      <a:gd name="T61" fmla="*/ 2147483647 h 802"/>
                      <a:gd name="T62" fmla="*/ 2147483647 w 921"/>
                      <a:gd name="T63" fmla="*/ 2147483647 h 802"/>
                      <a:gd name="T64" fmla="*/ 2147483647 w 921"/>
                      <a:gd name="T65" fmla="*/ 2147483647 h 802"/>
                      <a:gd name="T66" fmla="*/ 2147483647 w 921"/>
                      <a:gd name="T67" fmla="*/ 2147483647 h 802"/>
                      <a:gd name="T68" fmla="*/ 2147483647 w 921"/>
                      <a:gd name="T69" fmla="*/ 2147483647 h 802"/>
                      <a:gd name="T70" fmla="*/ 2147483647 w 921"/>
                      <a:gd name="T71" fmla="*/ 2147483647 h 802"/>
                      <a:gd name="T72" fmla="*/ 2147483647 w 921"/>
                      <a:gd name="T73" fmla="*/ 2147483647 h 802"/>
                      <a:gd name="T74" fmla="*/ 2147483647 w 921"/>
                      <a:gd name="T75" fmla="*/ 2147483647 h 802"/>
                      <a:gd name="T76" fmla="*/ 2147483647 w 921"/>
                      <a:gd name="T77" fmla="*/ 2147483647 h 802"/>
                      <a:gd name="T78" fmla="*/ 2147483647 w 921"/>
                      <a:gd name="T79" fmla="*/ 2147483647 h 802"/>
                      <a:gd name="T80" fmla="*/ 2147483647 w 921"/>
                      <a:gd name="T81" fmla="*/ 2147483647 h 802"/>
                      <a:gd name="T82" fmla="*/ 2147483647 w 921"/>
                      <a:gd name="T83" fmla="*/ 2147483647 h 8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21"/>
                      <a:gd name="T127" fmla="*/ 0 h 802"/>
                      <a:gd name="T128" fmla="*/ 921 w 921"/>
                      <a:gd name="T129" fmla="*/ 802 h 8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21" h="802">
                        <a:moveTo>
                          <a:pt x="0" y="15"/>
                        </a:moveTo>
                        <a:lnTo>
                          <a:pt x="493" y="0"/>
                        </a:lnTo>
                        <a:lnTo>
                          <a:pt x="493" y="17"/>
                        </a:lnTo>
                        <a:lnTo>
                          <a:pt x="513" y="59"/>
                        </a:lnTo>
                        <a:lnTo>
                          <a:pt x="517" y="97"/>
                        </a:lnTo>
                        <a:lnTo>
                          <a:pt x="528" y="119"/>
                        </a:lnTo>
                        <a:lnTo>
                          <a:pt x="537" y="129"/>
                        </a:lnTo>
                        <a:lnTo>
                          <a:pt x="538" y="148"/>
                        </a:lnTo>
                        <a:lnTo>
                          <a:pt x="517" y="161"/>
                        </a:lnTo>
                        <a:lnTo>
                          <a:pt x="512" y="168"/>
                        </a:lnTo>
                        <a:lnTo>
                          <a:pt x="500" y="210"/>
                        </a:lnTo>
                        <a:lnTo>
                          <a:pt x="469" y="260"/>
                        </a:lnTo>
                        <a:lnTo>
                          <a:pt x="441" y="348"/>
                        </a:lnTo>
                        <a:lnTo>
                          <a:pt x="438" y="410"/>
                        </a:lnTo>
                        <a:lnTo>
                          <a:pt x="758" y="397"/>
                        </a:lnTo>
                        <a:lnTo>
                          <a:pt x="766" y="406"/>
                        </a:lnTo>
                        <a:lnTo>
                          <a:pt x="757" y="438"/>
                        </a:lnTo>
                        <a:lnTo>
                          <a:pt x="757" y="484"/>
                        </a:lnTo>
                        <a:lnTo>
                          <a:pt x="792" y="517"/>
                        </a:lnTo>
                        <a:lnTo>
                          <a:pt x="800" y="555"/>
                        </a:lnTo>
                        <a:lnTo>
                          <a:pt x="754" y="545"/>
                        </a:lnTo>
                        <a:lnTo>
                          <a:pt x="712" y="526"/>
                        </a:lnTo>
                        <a:lnTo>
                          <a:pt x="701" y="525"/>
                        </a:lnTo>
                        <a:lnTo>
                          <a:pt x="689" y="532"/>
                        </a:lnTo>
                        <a:lnTo>
                          <a:pt x="658" y="558"/>
                        </a:lnTo>
                        <a:lnTo>
                          <a:pt x="657" y="573"/>
                        </a:lnTo>
                        <a:lnTo>
                          <a:pt x="670" y="589"/>
                        </a:lnTo>
                        <a:lnTo>
                          <a:pt x="686" y="593"/>
                        </a:lnTo>
                        <a:lnTo>
                          <a:pt x="721" y="590"/>
                        </a:lnTo>
                        <a:lnTo>
                          <a:pt x="740" y="577"/>
                        </a:lnTo>
                        <a:lnTo>
                          <a:pt x="754" y="570"/>
                        </a:lnTo>
                        <a:lnTo>
                          <a:pt x="774" y="570"/>
                        </a:lnTo>
                        <a:lnTo>
                          <a:pt x="784" y="569"/>
                        </a:lnTo>
                        <a:lnTo>
                          <a:pt x="785" y="577"/>
                        </a:lnTo>
                        <a:lnTo>
                          <a:pt x="781" y="586"/>
                        </a:lnTo>
                        <a:lnTo>
                          <a:pt x="768" y="597"/>
                        </a:lnTo>
                        <a:lnTo>
                          <a:pt x="770" y="610"/>
                        </a:lnTo>
                        <a:lnTo>
                          <a:pt x="784" y="615"/>
                        </a:lnTo>
                        <a:lnTo>
                          <a:pt x="793" y="619"/>
                        </a:lnTo>
                        <a:lnTo>
                          <a:pt x="801" y="611"/>
                        </a:lnTo>
                        <a:lnTo>
                          <a:pt x="816" y="586"/>
                        </a:lnTo>
                        <a:lnTo>
                          <a:pt x="851" y="570"/>
                        </a:lnTo>
                        <a:lnTo>
                          <a:pt x="863" y="565"/>
                        </a:lnTo>
                        <a:lnTo>
                          <a:pt x="871" y="565"/>
                        </a:lnTo>
                        <a:lnTo>
                          <a:pt x="879" y="575"/>
                        </a:lnTo>
                        <a:lnTo>
                          <a:pt x="875" y="590"/>
                        </a:lnTo>
                        <a:lnTo>
                          <a:pt x="879" y="598"/>
                        </a:lnTo>
                        <a:lnTo>
                          <a:pt x="878" y="610"/>
                        </a:lnTo>
                        <a:lnTo>
                          <a:pt x="862" y="621"/>
                        </a:lnTo>
                        <a:lnTo>
                          <a:pt x="837" y="654"/>
                        </a:lnTo>
                        <a:lnTo>
                          <a:pt x="809" y="673"/>
                        </a:lnTo>
                        <a:lnTo>
                          <a:pt x="808" y="693"/>
                        </a:lnTo>
                        <a:lnTo>
                          <a:pt x="817" y="707"/>
                        </a:lnTo>
                        <a:lnTo>
                          <a:pt x="853" y="727"/>
                        </a:lnTo>
                        <a:lnTo>
                          <a:pt x="914" y="751"/>
                        </a:lnTo>
                        <a:lnTo>
                          <a:pt x="921" y="763"/>
                        </a:lnTo>
                        <a:lnTo>
                          <a:pt x="915" y="777"/>
                        </a:lnTo>
                        <a:lnTo>
                          <a:pt x="902" y="781"/>
                        </a:lnTo>
                        <a:lnTo>
                          <a:pt x="855" y="802"/>
                        </a:lnTo>
                        <a:lnTo>
                          <a:pt x="851" y="763"/>
                        </a:lnTo>
                        <a:lnTo>
                          <a:pt x="824" y="750"/>
                        </a:lnTo>
                        <a:lnTo>
                          <a:pt x="770" y="729"/>
                        </a:lnTo>
                        <a:lnTo>
                          <a:pt x="765" y="713"/>
                        </a:lnTo>
                        <a:lnTo>
                          <a:pt x="756" y="705"/>
                        </a:lnTo>
                        <a:lnTo>
                          <a:pt x="740" y="714"/>
                        </a:lnTo>
                        <a:lnTo>
                          <a:pt x="733" y="750"/>
                        </a:lnTo>
                        <a:lnTo>
                          <a:pt x="737" y="755"/>
                        </a:lnTo>
                        <a:lnTo>
                          <a:pt x="738" y="763"/>
                        </a:lnTo>
                        <a:lnTo>
                          <a:pt x="712" y="782"/>
                        </a:lnTo>
                        <a:lnTo>
                          <a:pt x="701" y="779"/>
                        </a:lnTo>
                        <a:lnTo>
                          <a:pt x="686" y="758"/>
                        </a:lnTo>
                        <a:lnTo>
                          <a:pt x="678" y="757"/>
                        </a:lnTo>
                        <a:lnTo>
                          <a:pt x="660" y="763"/>
                        </a:lnTo>
                        <a:lnTo>
                          <a:pt x="653" y="755"/>
                        </a:lnTo>
                        <a:lnTo>
                          <a:pt x="645" y="757"/>
                        </a:lnTo>
                        <a:lnTo>
                          <a:pt x="621" y="782"/>
                        </a:lnTo>
                        <a:lnTo>
                          <a:pt x="593" y="783"/>
                        </a:lnTo>
                        <a:lnTo>
                          <a:pt x="584" y="777"/>
                        </a:lnTo>
                        <a:lnTo>
                          <a:pt x="554" y="771"/>
                        </a:lnTo>
                        <a:lnTo>
                          <a:pt x="512" y="718"/>
                        </a:lnTo>
                        <a:lnTo>
                          <a:pt x="488" y="714"/>
                        </a:lnTo>
                        <a:lnTo>
                          <a:pt x="464" y="702"/>
                        </a:lnTo>
                        <a:lnTo>
                          <a:pt x="453" y="686"/>
                        </a:lnTo>
                        <a:lnTo>
                          <a:pt x="448" y="686"/>
                        </a:lnTo>
                        <a:lnTo>
                          <a:pt x="446" y="683"/>
                        </a:lnTo>
                        <a:lnTo>
                          <a:pt x="442" y="679"/>
                        </a:lnTo>
                        <a:lnTo>
                          <a:pt x="446" y="670"/>
                        </a:lnTo>
                        <a:lnTo>
                          <a:pt x="435" y="667"/>
                        </a:lnTo>
                        <a:lnTo>
                          <a:pt x="428" y="670"/>
                        </a:lnTo>
                        <a:lnTo>
                          <a:pt x="409" y="667"/>
                        </a:lnTo>
                        <a:lnTo>
                          <a:pt x="404" y="665"/>
                        </a:lnTo>
                        <a:lnTo>
                          <a:pt x="401" y="651"/>
                        </a:lnTo>
                        <a:lnTo>
                          <a:pt x="391" y="651"/>
                        </a:lnTo>
                        <a:lnTo>
                          <a:pt x="356" y="682"/>
                        </a:lnTo>
                        <a:lnTo>
                          <a:pt x="372" y="699"/>
                        </a:lnTo>
                        <a:lnTo>
                          <a:pt x="367" y="705"/>
                        </a:lnTo>
                        <a:lnTo>
                          <a:pt x="313" y="707"/>
                        </a:lnTo>
                        <a:lnTo>
                          <a:pt x="221" y="691"/>
                        </a:lnTo>
                        <a:lnTo>
                          <a:pt x="169" y="670"/>
                        </a:lnTo>
                        <a:lnTo>
                          <a:pt x="49" y="689"/>
                        </a:lnTo>
                        <a:lnTo>
                          <a:pt x="42" y="679"/>
                        </a:lnTo>
                        <a:lnTo>
                          <a:pt x="38" y="667"/>
                        </a:lnTo>
                        <a:lnTo>
                          <a:pt x="43" y="661"/>
                        </a:lnTo>
                        <a:lnTo>
                          <a:pt x="48" y="647"/>
                        </a:lnTo>
                        <a:lnTo>
                          <a:pt x="60" y="635"/>
                        </a:lnTo>
                        <a:lnTo>
                          <a:pt x="76" y="590"/>
                        </a:lnTo>
                        <a:lnTo>
                          <a:pt x="63" y="570"/>
                        </a:lnTo>
                        <a:lnTo>
                          <a:pt x="63" y="557"/>
                        </a:lnTo>
                        <a:lnTo>
                          <a:pt x="67" y="546"/>
                        </a:lnTo>
                        <a:lnTo>
                          <a:pt x="65" y="534"/>
                        </a:lnTo>
                        <a:lnTo>
                          <a:pt x="69" y="509"/>
                        </a:lnTo>
                        <a:lnTo>
                          <a:pt x="83" y="500"/>
                        </a:lnTo>
                        <a:lnTo>
                          <a:pt x="91" y="480"/>
                        </a:lnTo>
                        <a:lnTo>
                          <a:pt x="97" y="442"/>
                        </a:lnTo>
                        <a:lnTo>
                          <a:pt x="97" y="421"/>
                        </a:lnTo>
                        <a:lnTo>
                          <a:pt x="91" y="388"/>
                        </a:lnTo>
                        <a:lnTo>
                          <a:pt x="79" y="366"/>
                        </a:lnTo>
                        <a:lnTo>
                          <a:pt x="72" y="360"/>
                        </a:lnTo>
                        <a:lnTo>
                          <a:pt x="75" y="349"/>
                        </a:lnTo>
                        <a:lnTo>
                          <a:pt x="68" y="341"/>
                        </a:lnTo>
                        <a:lnTo>
                          <a:pt x="59" y="321"/>
                        </a:lnTo>
                        <a:lnTo>
                          <a:pt x="48" y="312"/>
                        </a:lnTo>
                        <a:lnTo>
                          <a:pt x="44" y="305"/>
                        </a:lnTo>
                        <a:lnTo>
                          <a:pt x="51" y="282"/>
                        </a:lnTo>
                        <a:lnTo>
                          <a:pt x="36" y="254"/>
                        </a:lnTo>
                        <a:lnTo>
                          <a:pt x="12" y="232"/>
                        </a:lnTo>
                        <a:lnTo>
                          <a:pt x="4" y="220"/>
                        </a:lnTo>
                        <a:lnTo>
                          <a:pt x="0" y="15"/>
                        </a:lnTo>
                        <a:close/>
                      </a:path>
                    </a:pathLst>
                  </a:custGeom>
                  <a:solidFill>
                    <a:srgbClr val="25254B"/>
                  </a:solidFill>
                  <a:ln w="3175">
                    <a:solidFill>
                      <a:srgbClr val="808080"/>
                    </a:solidFill>
                    <a:round/>
                    <a:headEnd/>
                    <a:tailEnd/>
                  </a:ln>
                </p:spPr>
                <p:txBody>
                  <a:bodyPr/>
                  <a:lstStyle/>
                  <a:p>
                    <a:endParaRPr lang="en-US" dirty="0"/>
                  </a:p>
                </p:txBody>
              </p:sp>
              <p:sp>
                <p:nvSpPr>
                  <p:cNvPr id="245" name="111372.625540.2555.2531.55">
                    <a:extLst>
                      <a:ext uri="{FF2B5EF4-FFF2-40B4-BE49-F238E27FC236}">
                        <a16:creationId xmlns:a16="http://schemas.microsoft.com/office/drawing/2014/main" id="{DDBA8E14-36E6-4DAC-BA8C-FBA0DAAA11CF}"/>
                      </a:ext>
                    </a:extLst>
                  </p:cNvPr>
                  <p:cNvSpPr>
                    <a:spLocks noChangeAspect="1"/>
                  </p:cNvSpPr>
                  <p:nvPr>
                    <p:custDataLst>
                      <p:tags r:id="rId24"/>
                    </p:custDataLst>
                  </p:nvPr>
                </p:nvSpPr>
                <p:spPr bwMode="gray">
                  <a:xfrm>
                    <a:off x="5018081" y="3555060"/>
                    <a:ext cx="400407" cy="728133"/>
                  </a:xfrm>
                  <a:custGeom>
                    <a:avLst/>
                    <a:gdLst>
                      <a:gd name="T0" fmla="*/ 2147483647 w 572"/>
                      <a:gd name="T1" fmla="*/ 0 h 999"/>
                      <a:gd name="T2" fmla="*/ 2147483647 w 572"/>
                      <a:gd name="T3" fmla="*/ 2147483647 h 999"/>
                      <a:gd name="T4" fmla="*/ 2147483647 w 572"/>
                      <a:gd name="T5" fmla="*/ 2147483647 h 999"/>
                      <a:gd name="T6" fmla="*/ 2147483647 w 572"/>
                      <a:gd name="T7" fmla="*/ 2147483647 h 999"/>
                      <a:gd name="T8" fmla="*/ 2147483647 w 572"/>
                      <a:gd name="T9" fmla="*/ 2147483647 h 999"/>
                      <a:gd name="T10" fmla="*/ 2147483647 w 572"/>
                      <a:gd name="T11" fmla="*/ 2147483647 h 999"/>
                      <a:gd name="T12" fmla="*/ 2147483647 w 572"/>
                      <a:gd name="T13" fmla="*/ 2147483647 h 999"/>
                      <a:gd name="T14" fmla="*/ 2147483647 w 572"/>
                      <a:gd name="T15" fmla="*/ 2147483647 h 999"/>
                      <a:gd name="T16" fmla="*/ 2147483647 w 572"/>
                      <a:gd name="T17" fmla="*/ 2147483647 h 999"/>
                      <a:gd name="T18" fmla="*/ 2147483647 w 572"/>
                      <a:gd name="T19" fmla="*/ 2147483647 h 999"/>
                      <a:gd name="T20" fmla="*/ 2147483647 w 572"/>
                      <a:gd name="T21" fmla="*/ 2147483647 h 999"/>
                      <a:gd name="T22" fmla="*/ 2147483647 w 572"/>
                      <a:gd name="T23" fmla="*/ 2147483647 h 999"/>
                      <a:gd name="T24" fmla="*/ 2147483647 w 572"/>
                      <a:gd name="T25" fmla="*/ 2147483647 h 999"/>
                      <a:gd name="T26" fmla="*/ 2147483647 w 572"/>
                      <a:gd name="T27" fmla="*/ 2147483647 h 999"/>
                      <a:gd name="T28" fmla="*/ 2147483647 w 572"/>
                      <a:gd name="T29" fmla="*/ 2147483647 h 999"/>
                      <a:gd name="T30" fmla="*/ 2147483647 w 572"/>
                      <a:gd name="T31" fmla="*/ 2147483647 h 999"/>
                      <a:gd name="T32" fmla="*/ 2147483647 w 572"/>
                      <a:gd name="T33" fmla="*/ 2147483647 h 999"/>
                      <a:gd name="T34" fmla="*/ 2147483647 w 572"/>
                      <a:gd name="T35" fmla="*/ 2147483647 h 999"/>
                      <a:gd name="T36" fmla="*/ 2147483647 w 572"/>
                      <a:gd name="T37" fmla="*/ 2147483647 h 999"/>
                      <a:gd name="T38" fmla="*/ 2147483647 w 572"/>
                      <a:gd name="T39" fmla="*/ 2147483647 h 999"/>
                      <a:gd name="T40" fmla="*/ 2147483647 w 572"/>
                      <a:gd name="T41" fmla="*/ 2147483647 h 999"/>
                      <a:gd name="T42" fmla="*/ 2147483647 w 572"/>
                      <a:gd name="T43" fmla="*/ 2147483647 h 999"/>
                      <a:gd name="T44" fmla="*/ 2147483647 w 572"/>
                      <a:gd name="T45" fmla="*/ 2147483647 h 999"/>
                      <a:gd name="T46" fmla="*/ 2147483647 w 572"/>
                      <a:gd name="T47" fmla="*/ 2147483647 h 999"/>
                      <a:gd name="T48" fmla="*/ 2147483647 w 572"/>
                      <a:gd name="T49" fmla="*/ 2147483647 h 999"/>
                      <a:gd name="T50" fmla="*/ 2147483647 w 572"/>
                      <a:gd name="T51" fmla="*/ 2147483647 h 999"/>
                      <a:gd name="T52" fmla="*/ 2147483647 w 572"/>
                      <a:gd name="T53" fmla="*/ 2147483647 h 999"/>
                      <a:gd name="T54" fmla="*/ 2147483647 w 572"/>
                      <a:gd name="T55" fmla="*/ 2147483647 h 999"/>
                      <a:gd name="T56" fmla="*/ 2147483647 w 572"/>
                      <a:gd name="T57" fmla="*/ 2147483647 h 999"/>
                      <a:gd name="T58" fmla="*/ 2147483647 w 572"/>
                      <a:gd name="T59" fmla="*/ 2147483647 h 999"/>
                      <a:gd name="T60" fmla="*/ 2147483647 w 572"/>
                      <a:gd name="T61" fmla="*/ 2147483647 h 999"/>
                      <a:gd name="T62" fmla="*/ 2147483647 w 572"/>
                      <a:gd name="T63" fmla="*/ 2147483647 h 999"/>
                      <a:gd name="T64" fmla="*/ 2147483647 w 572"/>
                      <a:gd name="T65" fmla="*/ 2147483647 h 999"/>
                      <a:gd name="T66" fmla="*/ 2147483647 w 572"/>
                      <a:gd name="T67" fmla="*/ 2147483647 h 999"/>
                      <a:gd name="T68" fmla="*/ 0 w 572"/>
                      <a:gd name="T69" fmla="*/ 2147483647 h 999"/>
                      <a:gd name="T70" fmla="*/ 2147483647 w 572"/>
                      <a:gd name="T71" fmla="*/ 2147483647 h 999"/>
                      <a:gd name="T72" fmla="*/ 2147483647 w 572"/>
                      <a:gd name="T73" fmla="*/ 2147483647 h 999"/>
                      <a:gd name="T74" fmla="*/ 2147483647 w 572"/>
                      <a:gd name="T75" fmla="*/ 2147483647 h 999"/>
                      <a:gd name="T76" fmla="*/ 2147483647 w 572"/>
                      <a:gd name="T77" fmla="*/ 2147483647 h 999"/>
                      <a:gd name="T78" fmla="*/ 2147483647 w 572"/>
                      <a:gd name="T79" fmla="*/ 2147483647 h 999"/>
                      <a:gd name="T80" fmla="*/ 2147483647 w 572"/>
                      <a:gd name="T81" fmla="*/ 2147483647 h 999"/>
                      <a:gd name="T82" fmla="*/ 2147483647 w 572"/>
                      <a:gd name="T83" fmla="*/ 2147483647 h 999"/>
                      <a:gd name="T84" fmla="*/ 2147483647 w 572"/>
                      <a:gd name="T85" fmla="*/ 2147483647 h 999"/>
                      <a:gd name="T86" fmla="*/ 2147483647 w 572"/>
                      <a:gd name="T87" fmla="*/ 2147483647 h 999"/>
                      <a:gd name="T88" fmla="*/ 2147483647 w 572"/>
                      <a:gd name="T89" fmla="*/ 2147483647 h 999"/>
                      <a:gd name="T90" fmla="*/ 2147483647 w 572"/>
                      <a:gd name="T91" fmla="*/ 2147483647 h 999"/>
                      <a:gd name="T92" fmla="*/ 2147483647 w 572"/>
                      <a:gd name="T93" fmla="*/ 2147483647 h 999"/>
                      <a:gd name="T94" fmla="*/ 2147483647 w 572"/>
                      <a:gd name="T95" fmla="*/ 2147483647 h 999"/>
                      <a:gd name="T96" fmla="*/ 2147483647 w 572"/>
                      <a:gd name="T97" fmla="*/ 2147483647 h 999"/>
                      <a:gd name="T98" fmla="*/ 2147483647 w 572"/>
                      <a:gd name="T99" fmla="*/ 2147483647 h 999"/>
                      <a:gd name="T100" fmla="*/ 2147483647 w 572"/>
                      <a:gd name="T101" fmla="*/ 2147483647 h 999"/>
                      <a:gd name="T102" fmla="*/ 2147483647 w 572"/>
                      <a:gd name="T103" fmla="*/ 2147483647 h 999"/>
                      <a:gd name="T104" fmla="*/ 2147483647 w 572"/>
                      <a:gd name="T105" fmla="*/ 0 h 99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572"/>
                      <a:gd name="T160" fmla="*/ 0 h 999"/>
                      <a:gd name="T161" fmla="*/ 572 w 572"/>
                      <a:gd name="T162" fmla="*/ 999 h 99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572" h="999">
                        <a:moveTo>
                          <a:pt x="528" y="0"/>
                        </a:moveTo>
                        <a:lnTo>
                          <a:pt x="184" y="24"/>
                        </a:lnTo>
                        <a:lnTo>
                          <a:pt x="183" y="36"/>
                        </a:lnTo>
                        <a:lnTo>
                          <a:pt x="150" y="64"/>
                        </a:lnTo>
                        <a:lnTo>
                          <a:pt x="139" y="94"/>
                        </a:lnTo>
                        <a:lnTo>
                          <a:pt x="142" y="128"/>
                        </a:lnTo>
                        <a:lnTo>
                          <a:pt x="138" y="146"/>
                        </a:lnTo>
                        <a:lnTo>
                          <a:pt x="107" y="165"/>
                        </a:lnTo>
                        <a:lnTo>
                          <a:pt x="87" y="194"/>
                        </a:lnTo>
                        <a:lnTo>
                          <a:pt x="79" y="204"/>
                        </a:lnTo>
                        <a:lnTo>
                          <a:pt x="79" y="230"/>
                        </a:lnTo>
                        <a:lnTo>
                          <a:pt x="64" y="249"/>
                        </a:lnTo>
                        <a:lnTo>
                          <a:pt x="64" y="269"/>
                        </a:lnTo>
                        <a:lnTo>
                          <a:pt x="55" y="297"/>
                        </a:lnTo>
                        <a:lnTo>
                          <a:pt x="36" y="323"/>
                        </a:lnTo>
                        <a:lnTo>
                          <a:pt x="44" y="354"/>
                        </a:lnTo>
                        <a:lnTo>
                          <a:pt x="59" y="371"/>
                        </a:lnTo>
                        <a:lnTo>
                          <a:pt x="60" y="391"/>
                        </a:lnTo>
                        <a:lnTo>
                          <a:pt x="67" y="398"/>
                        </a:lnTo>
                        <a:lnTo>
                          <a:pt x="67" y="406"/>
                        </a:lnTo>
                        <a:lnTo>
                          <a:pt x="58" y="413"/>
                        </a:lnTo>
                        <a:lnTo>
                          <a:pt x="55" y="431"/>
                        </a:lnTo>
                        <a:lnTo>
                          <a:pt x="55" y="442"/>
                        </a:lnTo>
                        <a:lnTo>
                          <a:pt x="55" y="459"/>
                        </a:lnTo>
                        <a:lnTo>
                          <a:pt x="75" y="501"/>
                        </a:lnTo>
                        <a:lnTo>
                          <a:pt x="79" y="539"/>
                        </a:lnTo>
                        <a:lnTo>
                          <a:pt x="90" y="561"/>
                        </a:lnTo>
                        <a:lnTo>
                          <a:pt x="99" y="571"/>
                        </a:lnTo>
                        <a:lnTo>
                          <a:pt x="100" y="590"/>
                        </a:lnTo>
                        <a:lnTo>
                          <a:pt x="79" y="603"/>
                        </a:lnTo>
                        <a:lnTo>
                          <a:pt x="74" y="610"/>
                        </a:lnTo>
                        <a:lnTo>
                          <a:pt x="62" y="652"/>
                        </a:lnTo>
                        <a:lnTo>
                          <a:pt x="31" y="702"/>
                        </a:lnTo>
                        <a:lnTo>
                          <a:pt x="3" y="790"/>
                        </a:lnTo>
                        <a:lnTo>
                          <a:pt x="0" y="852"/>
                        </a:lnTo>
                        <a:lnTo>
                          <a:pt x="320" y="839"/>
                        </a:lnTo>
                        <a:lnTo>
                          <a:pt x="328" y="848"/>
                        </a:lnTo>
                        <a:lnTo>
                          <a:pt x="319" y="880"/>
                        </a:lnTo>
                        <a:lnTo>
                          <a:pt x="319" y="926"/>
                        </a:lnTo>
                        <a:lnTo>
                          <a:pt x="354" y="959"/>
                        </a:lnTo>
                        <a:lnTo>
                          <a:pt x="362" y="997"/>
                        </a:lnTo>
                        <a:lnTo>
                          <a:pt x="384" y="999"/>
                        </a:lnTo>
                        <a:lnTo>
                          <a:pt x="417" y="970"/>
                        </a:lnTo>
                        <a:lnTo>
                          <a:pt x="496" y="946"/>
                        </a:lnTo>
                        <a:lnTo>
                          <a:pt x="515" y="952"/>
                        </a:lnTo>
                        <a:lnTo>
                          <a:pt x="543" y="943"/>
                        </a:lnTo>
                        <a:lnTo>
                          <a:pt x="548" y="951"/>
                        </a:lnTo>
                        <a:lnTo>
                          <a:pt x="565" y="955"/>
                        </a:lnTo>
                        <a:lnTo>
                          <a:pt x="572" y="952"/>
                        </a:lnTo>
                        <a:lnTo>
                          <a:pt x="535" y="647"/>
                        </a:lnTo>
                        <a:lnTo>
                          <a:pt x="531" y="619"/>
                        </a:lnTo>
                        <a:lnTo>
                          <a:pt x="544" y="17"/>
                        </a:lnTo>
                        <a:lnTo>
                          <a:pt x="528" y="0"/>
                        </a:lnTo>
                        <a:close/>
                      </a:path>
                    </a:pathLst>
                  </a:custGeom>
                  <a:solidFill>
                    <a:srgbClr val="25254B"/>
                  </a:solidFill>
                  <a:ln w="3175">
                    <a:solidFill>
                      <a:srgbClr val="808080"/>
                    </a:solidFill>
                    <a:round/>
                    <a:headEnd/>
                    <a:tailEnd/>
                  </a:ln>
                </p:spPr>
                <p:txBody>
                  <a:bodyPr/>
                  <a:lstStyle/>
                  <a:p>
                    <a:endParaRPr lang="en-US" dirty="0"/>
                  </a:p>
                </p:txBody>
              </p:sp>
              <p:sp>
                <p:nvSpPr>
                  <p:cNvPr id="246" name="112370.5569.3755534.6255">
                    <a:extLst>
                      <a:ext uri="{FF2B5EF4-FFF2-40B4-BE49-F238E27FC236}">
                        <a16:creationId xmlns:a16="http://schemas.microsoft.com/office/drawing/2014/main" id="{25C59A41-63E8-4977-9AF0-FEB73E1A9E44}"/>
                      </a:ext>
                    </a:extLst>
                  </p:cNvPr>
                  <p:cNvSpPr>
                    <a:spLocks noChangeAspect="1"/>
                  </p:cNvSpPr>
                  <p:nvPr>
                    <p:custDataLst>
                      <p:tags r:id="rId25"/>
                    </p:custDataLst>
                  </p:nvPr>
                </p:nvSpPr>
                <p:spPr bwMode="gray">
                  <a:xfrm>
                    <a:off x="5389367" y="3528719"/>
                    <a:ext cx="440447" cy="722489"/>
                  </a:xfrm>
                  <a:custGeom>
                    <a:avLst/>
                    <a:gdLst>
                      <a:gd name="T0" fmla="*/ 0 w 626"/>
                      <a:gd name="T1" fmla="*/ 2147483647 h 994"/>
                      <a:gd name="T2" fmla="*/ 2147483647 w 626"/>
                      <a:gd name="T3" fmla="*/ 2147483647 h 994"/>
                      <a:gd name="T4" fmla="*/ 2147483647 w 626"/>
                      <a:gd name="T5" fmla="*/ 2147483647 h 994"/>
                      <a:gd name="T6" fmla="*/ 2147483647 w 626"/>
                      <a:gd name="T7" fmla="*/ 2147483647 h 994"/>
                      <a:gd name="T8" fmla="*/ 2147483647 w 626"/>
                      <a:gd name="T9" fmla="*/ 2147483647 h 994"/>
                      <a:gd name="T10" fmla="*/ 2147483647 w 626"/>
                      <a:gd name="T11" fmla="*/ 2147483647 h 994"/>
                      <a:gd name="T12" fmla="*/ 2147483647 w 626"/>
                      <a:gd name="T13" fmla="*/ 2147483647 h 994"/>
                      <a:gd name="T14" fmla="*/ 2147483647 w 626"/>
                      <a:gd name="T15" fmla="*/ 2147483647 h 994"/>
                      <a:gd name="T16" fmla="*/ 2147483647 w 626"/>
                      <a:gd name="T17" fmla="*/ 2147483647 h 994"/>
                      <a:gd name="T18" fmla="*/ 2147483647 w 626"/>
                      <a:gd name="T19" fmla="*/ 2147483647 h 994"/>
                      <a:gd name="T20" fmla="*/ 2147483647 w 626"/>
                      <a:gd name="T21" fmla="*/ 2147483647 h 994"/>
                      <a:gd name="T22" fmla="*/ 2147483647 w 626"/>
                      <a:gd name="T23" fmla="*/ 2147483647 h 994"/>
                      <a:gd name="T24" fmla="*/ 2147483647 w 626"/>
                      <a:gd name="T25" fmla="*/ 2147483647 h 994"/>
                      <a:gd name="T26" fmla="*/ 2147483647 w 626"/>
                      <a:gd name="T27" fmla="*/ 2147483647 h 994"/>
                      <a:gd name="T28" fmla="*/ 2147483647 w 626"/>
                      <a:gd name="T29" fmla="*/ 2147483647 h 994"/>
                      <a:gd name="T30" fmla="*/ 2147483647 w 626"/>
                      <a:gd name="T31" fmla="*/ 2147483647 h 994"/>
                      <a:gd name="T32" fmla="*/ 2147483647 w 626"/>
                      <a:gd name="T33" fmla="*/ 2147483647 h 994"/>
                      <a:gd name="T34" fmla="*/ 2147483647 w 626"/>
                      <a:gd name="T35" fmla="*/ 2147483647 h 994"/>
                      <a:gd name="T36" fmla="*/ 2147483647 w 626"/>
                      <a:gd name="T37" fmla="*/ 2147483647 h 994"/>
                      <a:gd name="T38" fmla="*/ 2147483647 w 626"/>
                      <a:gd name="T39" fmla="*/ 2147483647 h 994"/>
                      <a:gd name="T40" fmla="*/ 2147483647 w 626"/>
                      <a:gd name="T41" fmla="*/ 2147483647 h 994"/>
                      <a:gd name="T42" fmla="*/ 2147483647 w 626"/>
                      <a:gd name="T43" fmla="*/ 2147483647 h 994"/>
                      <a:gd name="T44" fmla="*/ 2147483647 w 626"/>
                      <a:gd name="T45" fmla="*/ 2147483647 h 994"/>
                      <a:gd name="T46" fmla="*/ 2147483647 w 626"/>
                      <a:gd name="T47" fmla="*/ 2147483647 h 994"/>
                      <a:gd name="T48" fmla="*/ 2147483647 w 626"/>
                      <a:gd name="T49" fmla="*/ 2147483647 h 994"/>
                      <a:gd name="T50" fmla="*/ 2147483647 w 626"/>
                      <a:gd name="T51" fmla="*/ 2147483647 h 994"/>
                      <a:gd name="T52" fmla="*/ 2147483647 w 626"/>
                      <a:gd name="T53" fmla="*/ 2147483647 h 994"/>
                      <a:gd name="T54" fmla="*/ 2147483647 w 626"/>
                      <a:gd name="T55" fmla="*/ 2147483647 h 994"/>
                      <a:gd name="T56" fmla="*/ 2147483647 w 626"/>
                      <a:gd name="T57" fmla="*/ 2147483647 h 994"/>
                      <a:gd name="T58" fmla="*/ 2147483647 w 626"/>
                      <a:gd name="T59" fmla="*/ 2147483647 h 994"/>
                      <a:gd name="T60" fmla="*/ 2147483647 w 626"/>
                      <a:gd name="T61" fmla="*/ 2147483647 h 994"/>
                      <a:gd name="T62" fmla="*/ 2147483647 w 626"/>
                      <a:gd name="T63" fmla="*/ 2147483647 h 994"/>
                      <a:gd name="T64" fmla="*/ 2147483647 w 626"/>
                      <a:gd name="T65" fmla="*/ 2147483647 h 994"/>
                      <a:gd name="T66" fmla="*/ 2147483647 w 626"/>
                      <a:gd name="T67" fmla="*/ 2147483647 h 994"/>
                      <a:gd name="T68" fmla="*/ 2147483647 w 626"/>
                      <a:gd name="T69" fmla="*/ 2147483647 h 994"/>
                      <a:gd name="T70" fmla="*/ 2147483647 w 626"/>
                      <a:gd name="T71" fmla="*/ 2147483647 h 994"/>
                      <a:gd name="T72" fmla="*/ 2147483647 w 626"/>
                      <a:gd name="T73" fmla="*/ 2147483647 h 994"/>
                      <a:gd name="T74" fmla="*/ 2147483647 w 626"/>
                      <a:gd name="T75" fmla="*/ 2147483647 h 994"/>
                      <a:gd name="T76" fmla="*/ 2147483647 w 626"/>
                      <a:gd name="T77" fmla="*/ 2147483647 h 994"/>
                      <a:gd name="T78" fmla="*/ 2147483647 w 626"/>
                      <a:gd name="T79" fmla="*/ 2147483647 h 994"/>
                      <a:gd name="T80" fmla="*/ 2147483647 w 626"/>
                      <a:gd name="T81" fmla="*/ 2147483647 h 994"/>
                      <a:gd name="T82" fmla="*/ 2147483647 w 626"/>
                      <a:gd name="T83" fmla="*/ 2147483647 h 994"/>
                      <a:gd name="T84" fmla="*/ 2147483647 w 626"/>
                      <a:gd name="T85" fmla="*/ 2147483647 h 994"/>
                      <a:gd name="T86" fmla="*/ 2147483647 w 626"/>
                      <a:gd name="T87" fmla="*/ 2147483647 h 994"/>
                      <a:gd name="T88" fmla="*/ 2147483647 w 626"/>
                      <a:gd name="T89" fmla="*/ 2147483647 h 994"/>
                      <a:gd name="T90" fmla="*/ 2147483647 w 626"/>
                      <a:gd name="T91" fmla="*/ 2147483647 h 994"/>
                      <a:gd name="T92" fmla="*/ 2147483647 w 626"/>
                      <a:gd name="T93" fmla="*/ 2147483647 h 994"/>
                      <a:gd name="T94" fmla="*/ 2147483647 w 626"/>
                      <a:gd name="T95" fmla="*/ 2147483647 h 994"/>
                      <a:gd name="T96" fmla="*/ 2147483647 w 626"/>
                      <a:gd name="T97" fmla="*/ 2147483647 h 994"/>
                      <a:gd name="T98" fmla="*/ 2147483647 w 626"/>
                      <a:gd name="T99" fmla="*/ 2147483647 h 994"/>
                      <a:gd name="T100" fmla="*/ 2147483647 w 626"/>
                      <a:gd name="T101" fmla="*/ 2147483647 h 994"/>
                      <a:gd name="T102" fmla="*/ 2147483647 w 626"/>
                      <a:gd name="T103" fmla="*/ 0 h 994"/>
                      <a:gd name="T104" fmla="*/ 0 w 626"/>
                      <a:gd name="T105" fmla="*/ 2147483647 h 99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26"/>
                      <a:gd name="T160" fmla="*/ 0 h 994"/>
                      <a:gd name="T161" fmla="*/ 626 w 626"/>
                      <a:gd name="T162" fmla="*/ 994 h 99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26" h="994">
                        <a:moveTo>
                          <a:pt x="0" y="38"/>
                        </a:moveTo>
                        <a:lnTo>
                          <a:pt x="16" y="55"/>
                        </a:lnTo>
                        <a:lnTo>
                          <a:pt x="3" y="657"/>
                        </a:lnTo>
                        <a:lnTo>
                          <a:pt x="7" y="685"/>
                        </a:lnTo>
                        <a:lnTo>
                          <a:pt x="44" y="990"/>
                        </a:lnTo>
                        <a:lnTo>
                          <a:pt x="52" y="984"/>
                        </a:lnTo>
                        <a:lnTo>
                          <a:pt x="61" y="977"/>
                        </a:lnTo>
                        <a:lnTo>
                          <a:pt x="88" y="988"/>
                        </a:lnTo>
                        <a:lnTo>
                          <a:pt x="95" y="974"/>
                        </a:lnTo>
                        <a:lnTo>
                          <a:pt x="100" y="932"/>
                        </a:lnTo>
                        <a:lnTo>
                          <a:pt x="111" y="901"/>
                        </a:lnTo>
                        <a:lnTo>
                          <a:pt x="128" y="932"/>
                        </a:lnTo>
                        <a:lnTo>
                          <a:pt x="127" y="942"/>
                        </a:lnTo>
                        <a:lnTo>
                          <a:pt x="135" y="966"/>
                        </a:lnTo>
                        <a:lnTo>
                          <a:pt x="155" y="993"/>
                        </a:lnTo>
                        <a:lnTo>
                          <a:pt x="172" y="994"/>
                        </a:lnTo>
                        <a:lnTo>
                          <a:pt x="185" y="993"/>
                        </a:lnTo>
                        <a:lnTo>
                          <a:pt x="207" y="970"/>
                        </a:lnTo>
                        <a:lnTo>
                          <a:pt x="212" y="969"/>
                        </a:lnTo>
                        <a:lnTo>
                          <a:pt x="221" y="962"/>
                        </a:lnTo>
                        <a:lnTo>
                          <a:pt x="221" y="957"/>
                        </a:lnTo>
                        <a:lnTo>
                          <a:pt x="217" y="952"/>
                        </a:lnTo>
                        <a:lnTo>
                          <a:pt x="208" y="946"/>
                        </a:lnTo>
                        <a:lnTo>
                          <a:pt x="208" y="942"/>
                        </a:lnTo>
                        <a:lnTo>
                          <a:pt x="216" y="922"/>
                        </a:lnTo>
                        <a:lnTo>
                          <a:pt x="213" y="917"/>
                        </a:lnTo>
                        <a:lnTo>
                          <a:pt x="200" y="905"/>
                        </a:lnTo>
                        <a:lnTo>
                          <a:pt x="196" y="905"/>
                        </a:lnTo>
                        <a:lnTo>
                          <a:pt x="185" y="897"/>
                        </a:lnTo>
                        <a:lnTo>
                          <a:pt x="173" y="878"/>
                        </a:lnTo>
                        <a:lnTo>
                          <a:pt x="172" y="864"/>
                        </a:lnTo>
                        <a:lnTo>
                          <a:pt x="176" y="860"/>
                        </a:lnTo>
                        <a:lnTo>
                          <a:pt x="175" y="854"/>
                        </a:lnTo>
                        <a:lnTo>
                          <a:pt x="175" y="846"/>
                        </a:lnTo>
                        <a:lnTo>
                          <a:pt x="626" y="801"/>
                        </a:lnTo>
                        <a:lnTo>
                          <a:pt x="624" y="788"/>
                        </a:lnTo>
                        <a:lnTo>
                          <a:pt x="602" y="757"/>
                        </a:lnTo>
                        <a:lnTo>
                          <a:pt x="605" y="704"/>
                        </a:lnTo>
                        <a:lnTo>
                          <a:pt x="584" y="659"/>
                        </a:lnTo>
                        <a:lnTo>
                          <a:pt x="582" y="623"/>
                        </a:lnTo>
                        <a:lnTo>
                          <a:pt x="593" y="599"/>
                        </a:lnTo>
                        <a:lnTo>
                          <a:pt x="593" y="571"/>
                        </a:lnTo>
                        <a:lnTo>
                          <a:pt x="608" y="548"/>
                        </a:lnTo>
                        <a:lnTo>
                          <a:pt x="610" y="543"/>
                        </a:lnTo>
                        <a:lnTo>
                          <a:pt x="596" y="524"/>
                        </a:lnTo>
                        <a:lnTo>
                          <a:pt x="602" y="507"/>
                        </a:lnTo>
                        <a:lnTo>
                          <a:pt x="592" y="495"/>
                        </a:lnTo>
                        <a:lnTo>
                          <a:pt x="577" y="484"/>
                        </a:lnTo>
                        <a:lnTo>
                          <a:pt x="570" y="472"/>
                        </a:lnTo>
                        <a:lnTo>
                          <a:pt x="561" y="441"/>
                        </a:lnTo>
                        <a:lnTo>
                          <a:pt x="549" y="429"/>
                        </a:lnTo>
                        <a:lnTo>
                          <a:pt x="429" y="0"/>
                        </a:lnTo>
                        <a:lnTo>
                          <a:pt x="0" y="38"/>
                        </a:lnTo>
                        <a:close/>
                      </a:path>
                    </a:pathLst>
                  </a:custGeom>
                  <a:solidFill>
                    <a:srgbClr val="25254B"/>
                  </a:solidFill>
                  <a:ln w="3175">
                    <a:solidFill>
                      <a:srgbClr val="808080"/>
                    </a:solidFill>
                    <a:round/>
                    <a:headEnd/>
                    <a:tailEnd/>
                  </a:ln>
                </p:spPr>
                <p:txBody>
                  <a:bodyPr/>
                  <a:lstStyle/>
                  <a:p>
                    <a:endParaRPr lang="en-US" dirty="0"/>
                  </a:p>
                </p:txBody>
              </p:sp>
              <p:sp>
                <p:nvSpPr>
                  <p:cNvPr id="247" name="113412.557961.87581.6255">
                    <a:extLst>
                      <a:ext uri="{FF2B5EF4-FFF2-40B4-BE49-F238E27FC236}">
                        <a16:creationId xmlns:a16="http://schemas.microsoft.com/office/drawing/2014/main" id="{62E81B26-36B1-4237-B2DC-14C4BC4FCA24}"/>
                      </a:ext>
                    </a:extLst>
                  </p:cNvPr>
                  <p:cNvSpPr>
                    <a:spLocks noChangeAspect="1"/>
                  </p:cNvSpPr>
                  <p:nvPr>
                    <p:custDataLst>
                      <p:tags r:id="rId26"/>
                    </p:custDataLst>
                  </p:nvPr>
                </p:nvSpPr>
                <p:spPr bwMode="gray">
                  <a:xfrm>
                    <a:off x="5511310" y="4079992"/>
                    <a:ext cx="1039236" cy="814682"/>
                  </a:xfrm>
                  <a:custGeom>
                    <a:avLst/>
                    <a:gdLst>
                      <a:gd name="T0" fmla="*/ 2147483647 w 1480"/>
                      <a:gd name="T1" fmla="*/ 2147483647 h 1119"/>
                      <a:gd name="T2" fmla="*/ 2147483647 w 1480"/>
                      <a:gd name="T3" fmla="*/ 2147483647 h 1119"/>
                      <a:gd name="T4" fmla="*/ 2147483647 w 1480"/>
                      <a:gd name="T5" fmla="*/ 2147483647 h 1119"/>
                      <a:gd name="T6" fmla="*/ 2147483647 w 1480"/>
                      <a:gd name="T7" fmla="*/ 2147483647 h 1119"/>
                      <a:gd name="T8" fmla="*/ 2147483647 w 1480"/>
                      <a:gd name="T9" fmla="*/ 2147483647 h 1119"/>
                      <a:gd name="T10" fmla="*/ 2147483647 w 1480"/>
                      <a:gd name="T11" fmla="*/ 2147483647 h 1119"/>
                      <a:gd name="T12" fmla="*/ 2147483647 w 1480"/>
                      <a:gd name="T13" fmla="*/ 2147483647 h 1119"/>
                      <a:gd name="T14" fmla="*/ 2147483647 w 1480"/>
                      <a:gd name="T15" fmla="*/ 2147483647 h 1119"/>
                      <a:gd name="T16" fmla="*/ 2147483647 w 1480"/>
                      <a:gd name="T17" fmla="*/ 2147483647 h 1119"/>
                      <a:gd name="T18" fmla="*/ 2147483647 w 1480"/>
                      <a:gd name="T19" fmla="*/ 2147483647 h 1119"/>
                      <a:gd name="T20" fmla="*/ 2147483647 w 1480"/>
                      <a:gd name="T21" fmla="*/ 2147483647 h 1119"/>
                      <a:gd name="T22" fmla="*/ 2147483647 w 1480"/>
                      <a:gd name="T23" fmla="*/ 2147483647 h 1119"/>
                      <a:gd name="T24" fmla="*/ 2147483647 w 1480"/>
                      <a:gd name="T25" fmla="*/ 2147483647 h 1119"/>
                      <a:gd name="T26" fmla="*/ 2147483647 w 1480"/>
                      <a:gd name="T27" fmla="*/ 2147483647 h 1119"/>
                      <a:gd name="T28" fmla="*/ 2147483647 w 1480"/>
                      <a:gd name="T29" fmla="*/ 2147483647 h 1119"/>
                      <a:gd name="T30" fmla="*/ 2147483647 w 1480"/>
                      <a:gd name="T31" fmla="*/ 2147483647 h 1119"/>
                      <a:gd name="T32" fmla="*/ 2147483647 w 1480"/>
                      <a:gd name="T33" fmla="*/ 2147483647 h 1119"/>
                      <a:gd name="T34" fmla="*/ 2147483647 w 1480"/>
                      <a:gd name="T35" fmla="*/ 2147483647 h 1119"/>
                      <a:gd name="T36" fmla="*/ 2147483647 w 1480"/>
                      <a:gd name="T37" fmla="*/ 2147483647 h 1119"/>
                      <a:gd name="T38" fmla="*/ 2147483647 w 1480"/>
                      <a:gd name="T39" fmla="*/ 2147483647 h 1119"/>
                      <a:gd name="T40" fmla="*/ 2147483647 w 1480"/>
                      <a:gd name="T41" fmla="*/ 2147483647 h 1119"/>
                      <a:gd name="T42" fmla="*/ 2147483647 w 1480"/>
                      <a:gd name="T43" fmla="*/ 2147483647 h 1119"/>
                      <a:gd name="T44" fmla="*/ 2147483647 w 1480"/>
                      <a:gd name="T45" fmla="*/ 2147483647 h 1119"/>
                      <a:gd name="T46" fmla="*/ 2147483647 w 1480"/>
                      <a:gd name="T47" fmla="*/ 2147483647 h 1119"/>
                      <a:gd name="T48" fmla="*/ 2147483647 w 1480"/>
                      <a:gd name="T49" fmla="*/ 2147483647 h 1119"/>
                      <a:gd name="T50" fmla="*/ 2147483647 w 1480"/>
                      <a:gd name="T51" fmla="*/ 2147483647 h 1119"/>
                      <a:gd name="T52" fmla="*/ 2147483647 w 1480"/>
                      <a:gd name="T53" fmla="*/ 2147483647 h 1119"/>
                      <a:gd name="T54" fmla="*/ 2147483647 w 1480"/>
                      <a:gd name="T55" fmla="*/ 2147483647 h 1119"/>
                      <a:gd name="T56" fmla="*/ 2147483647 w 1480"/>
                      <a:gd name="T57" fmla="*/ 2147483647 h 1119"/>
                      <a:gd name="T58" fmla="*/ 2147483647 w 1480"/>
                      <a:gd name="T59" fmla="*/ 2147483647 h 1119"/>
                      <a:gd name="T60" fmla="*/ 2147483647 w 1480"/>
                      <a:gd name="T61" fmla="*/ 2147483647 h 1119"/>
                      <a:gd name="T62" fmla="*/ 2147483647 w 1480"/>
                      <a:gd name="T63" fmla="*/ 2147483647 h 1119"/>
                      <a:gd name="T64" fmla="*/ 2147483647 w 1480"/>
                      <a:gd name="T65" fmla="*/ 2147483647 h 1119"/>
                      <a:gd name="T66" fmla="*/ 2147483647 w 1480"/>
                      <a:gd name="T67" fmla="*/ 2147483647 h 1119"/>
                      <a:gd name="T68" fmla="*/ 2147483647 w 1480"/>
                      <a:gd name="T69" fmla="*/ 2147483647 h 1119"/>
                      <a:gd name="T70" fmla="*/ 2147483647 w 1480"/>
                      <a:gd name="T71" fmla="*/ 2147483647 h 1119"/>
                      <a:gd name="T72" fmla="*/ 2147483647 w 1480"/>
                      <a:gd name="T73" fmla="*/ 2147483647 h 1119"/>
                      <a:gd name="T74" fmla="*/ 2147483647 w 1480"/>
                      <a:gd name="T75" fmla="*/ 2147483647 h 1119"/>
                      <a:gd name="T76" fmla="*/ 2147483647 w 1480"/>
                      <a:gd name="T77" fmla="*/ 2147483647 h 1119"/>
                      <a:gd name="T78" fmla="*/ 2147483647 w 1480"/>
                      <a:gd name="T79" fmla="*/ 2147483647 h 1119"/>
                      <a:gd name="T80" fmla="*/ 2147483647 w 1480"/>
                      <a:gd name="T81" fmla="*/ 2147483647 h 1119"/>
                      <a:gd name="T82" fmla="*/ 2147483647 w 1480"/>
                      <a:gd name="T83" fmla="*/ 2147483647 h 1119"/>
                      <a:gd name="T84" fmla="*/ 2147483647 w 1480"/>
                      <a:gd name="T85" fmla="*/ 2147483647 h 1119"/>
                      <a:gd name="T86" fmla="*/ 2147483647 w 1480"/>
                      <a:gd name="T87" fmla="*/ 2147483647 h 1119"/>
                      <a:gd name="T88" fmla="*/ 2147483647 w 1480"/>
                      <a:gd name="T89" fmla="*/ 2147483647 h 1119"/>
                      <a:gd name="T90" fmla="*/ 2147483647 w 1480"/>
                      <a:gd name="T91" fmla="*/ 2147483647 h 1119"/>
                      <a:gd name="T92" fmla="*/ 2147483647 w 1480"/>
                      <a:gd name="T93" fmla="*/ 2147483647 h 1119"/>
                      <a:gd name="T94" fmla="*/ 2147483647 w 1480"/>
                      <a:gd name="T95" fmla="*/ 2147483647 h 1119"/>
                      <a:gd name="T96" fmla="*/ 2147483647 w 1480"/>
                      <a:gd name="T97" fmla="*/ 2147483647 h 1119"/>
                      <a:gd name="T98" fmla="*/ 2147483647 w 1480"/>
                      <a:gd name="T99" fmla="*/ 2147483647 h 1119"/>
                      <a:gd name="T100" fmla="*/ 2147483647 w 1480"/>
                      <a:gd name="T101" fmla="*/ 2147483647 h 1119"/>
                      <a:gd name="T102" fmla="*/ 2147483647 w 1480"/>
                      <a:gd name="T103" fmla="*/ 2147483647 h 1119"/>
                      <a:gd name="T104" fmla="*/ 2147483647 w 1480"/>
                      <a:gd name="T105" fmla="*/ 2147483647 h 1119"/>
                      <a:gd name="T106" fmla="*/ 2147483647 w 1480"/>
                      <a:gd name="T107" fmla="*/ 2147483647 h 1119"/>
                      <a:gd name="T108" fmla="*/ 2147483647 w 1480"/>
                      <a:gd name="T109" fmla="*/ 2147483647 h 1119"/>
                      <a:gd name="T110" fmla="*/ 2147483647 w 1480"/>
                      <a:gd name="T111" fmla="*/ 2147483647 h 1119"/>
                      <a:gd name="T112" fmla="*/ 2147483647 w 1480"/>
                      <a:gd name="T113" fmla="*/ 2147483647 h 1119"/>
                      <a:gd name="T114" fmla="*/ 2147483647 w 1480"/>
                      <a:gd name="T115" fmla="*/ 2147483647 h 1119"/>
                      <a:gd name="T116" fmla="*/ 2147483647 w 1480"/>
                      <a:gd name="T117" fmla="*/ 2147483647 h 1119"/>
                      <a:gd name="T118" fmla="*/ 2147483647 w 1480"/>
                      <a:gd name="T119" fmla="*/ 2147483647 h 111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480"/>
                      <a:gd name="T181" fmla="*/ 0 h 1119"/>
                      <a:gd name="T182" fmla="*/ 1480 w 1480"/>
                      <a:gd name="T183" fmla="*/ 1119 h 1119"/>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480" h="1119">
                        <a:moveTo>
                          <a:pt x="454" y="41"/>
                        </a:moveTo>
                        <a:lnTo>
                          <a:pt x="3" y="86"/>
                        </a:lnTo>
                        <a:lnTo>
                          <a:pt x="3" y="94"/>
                        </a:lnTo>
                        <a:lnTo>
                          <a:pt x="4" y="100"/>
                        </a:lnTo>
                        <a:lnTo>
                          <a:pt x="0" y="104"/>
                        </a:lnTo>
                        <a:lnTo>
                          <a:pt x="1" y="118"/>
                        </a:lnTo>
                        <a:lnTo>
                          <a:pt x="13" y="137"/>
                        </a:lnTo>
                        <a:lnTo>
                          <a:pt x="24" y="145"/>
                        </a:lnTo>
                        <a:lnTo>
                          <a:pt x="28" y="145"/>
                        </a:lnTo>
                        <a:lnTo>
                          <a:pt x="41" y="157"/>
                        </a:lnTo>
                        <a:lnTo>
                          <a:pt x="44" y="162"/>
                        </a:lnTo>
                        <a:lnTo>
                          <a:pt x="36" y="182"/>
                        </a:lnTo>
                        <a:lnTo>
                          <a:pt x="36" y="186"/>
                        </a:lnTo>
                        <a:lnTo>
                          <a:pt x="45" y="192"/>
                        </a:lnTo>
                        <a:lnTo>
                          <a:pt x="49" y="197"/>
                        </a:lnTo>
                        <a:lnTo>
                          <a:pt x="49" y="202"/>
                        </a:lnTo>
                        <a:lnTo>
                          <a:pt x="40" y="209"/>
                        </a:lnTo>
                        <a:lnTo>
                          <a:pt x="40" y="222"/>
                        </a:lnTo>
                        <a:lnTo>
                          <a:pt x="44" y="226"/>
                        </a:lnTo>
                        <a:lnTo>
                          <a:pt x="69" y="217"/>
                        </a:lnTo>
                        <a:lnTo>
                          <a:pt x="79" y="210"/>
                        </a:lnTo>
                        <a:lnTo>
                          <a:pt x="88" y="186"/>
                        </a:lnTo>
                        <a:lnTo>
                          <a:pt x="91" y="180"/>
                        </a:lnTo>
                        <a:lnTo>
                          <a:pt x="101" y="182"/>
                        </a:lnTo>
                        <a:lnTo>
                          <a:pt x="112" y="182"/>
                        </a:lnTo>
                        <a:lnTo>
                          <a:pt x="116" y="180"/>
                        </a:lnTo>
                        <a:lnTo>
                          <a:pt x="124" y="181"/>
                        </a:lnTo>
                        <a:lnTo>
                          <a:pt x="122" y="186"/>
                        </a:lnTo>
                        <a:lnTo>
                          <a:pt x="105" y="202"/>
                        </a:lnTo>
                        <a:lnTo>
                          <a:pt x="109" y="205"/>
                        </a:lnTo>
                        <a:lnTo>
                          <a:pt x="122" y="198"/>
                        </a:lnTo>
                        <a:lnTo>
                          <a:pt x="144" y="197"/>
                        </a:lnTo>
                        <a:lnTo>
                          <a:pt x="225" y="169"/>
                        </a:lnTo>
                        <a:lnTo>
                          <a:pt x="237" y="169"/>
                        </a:lnTo>
                        <a:lnTo>
                          <a:pt x="237" y="176"/>
                        </a:lnTo>
                        <a:lnTo>
                          <a:pt x="222" y="189"/>
                        </a:lnTo>
                        <a:lnTo>
                          <a:pt x="228" y="192"/>
                        </a:lnTo>
                        <a:lnTo>
                          <a:pt x="264" y="196"/>
                        </a:lnTo>
                        <a:lnTo>
                          <a:pt x="297" y="208"/>
                        </a:lnTo>
                        <a:lnTo>
                          <a:pt x="334" y="228"/>
                        </a:lnTo>
                        <a:lnTo>
                          <a:pt x="344" y="229"/>
                        </a:lnTo>
                        <a:lnTo>
                          <a:pt x="342" y="217"/>
                        </a:lnTo>
                        <a:lnTo>
                          <a:pt x="350" y="210"/>
                        </a:lnTo>
                        <a:lnTo>
                          <a:pt x="358" y="221"/>
                        </a:lnTo>
                        <a:lnTo>
                          <a:pt x="378" y="228"/>
                        </a:lnTo>
                        <a:lnTo>
                          <a:pt x="384" y="230"/>
                        </a:lnTo>
                        <a:lnTo>
                          <a:pt x="385" y="233"/>
                        </a:lnTo>
                        <a:lnTo>
                          <a:pt x="377" y="238"/>
                        </a:lnTo>
                        <a:lnTo>
                          <a:pt x="380" y="245"/>
                        </a:lnTo>
                        <a:lnTo>
                          <a:pt x="425" y="278"/>
                        </a:lnTo>
                        <a:lnTo>
                          <a:pt x="429" y="290"/>
                        </a:lnTo>
                        <a:lnTo>
                          <a:pt x="428" y="302"/>
                        </a:lnTo>
                        <a:lnTo>
                          <a:pt x="424" y="310"/>
                        </a:lnTo>
                        <a:lnTo>
                          <a:pt x="417" y="303"/>
                        </a:lnTo>
                        <a:lnTo>
                          <a:pt x="414" y="295"/>
                        </a:lnTo>
                        <a:lnTo>
                          <a:pt x="410" y="303"/>
                        </a:lnTo>
                        <a:lnTo>
                          <a:pt x="412" y="313"/>
                        </a:lnTo>
                        <a:lnTo>
                          <a:pt x="422" y="317"/>
                        </a:lnTo>
                        <a:lnTo>
                          <a:pt x="485" y="299"/>
                        </a:lnTo>
                        <a:lnTo>
                          <a:pt x="487" y="290"/>
                        </a:lnTo>
                        <a:lnTo>
                          <a:pt x="510" y="289"/>
                        </a:lnTo>
                        <a:lnTo>
                          <a:pt x="561" y="248"/>
                        </a:lnTo>
                        <a:lnTo>
                          <a:pt x="594" y="248"/>
                        </a:lnTo>
                        <a:lnTo>
                          <a:pt x="594" y="240"/>
                        </a:lnTo>
                        <a:lnTo>
                          <a:pt x="590" y="232"/>
                        </a:lnTo>
                        <a:lnTo>
                          <a:pt x="599" y="209"/>
                        </a:lnTo>
                        <a:lnTo>
                          <a:pt x="654" y="204"/>
                        </a:lnTo>
                        <a:lnTo>
                          <a:pt x="737" y="245"/>
                        </a:lnTo>
                        <a:lnTo>
                          <a:pt x="738" y="256"/>
                        </a:lnTo>
                        <a:lnTo>
                          <a:pt x="758" y="271"/>
                        </a:lnTo>
                        <a:lnTo>
                          <a:pt x="775" y="299"/>
                        </a:lnTo>
                        <a:lnTo>
                          <a:pt x="827" y="335"/>
                        </a:lnTo>
                        <a:lnTo>
                          <a:pt x="834" y="350"/>
                        </a:lnTo>
                        <a:lnTo>
                          <a:pt x="847" y="363"/>
                        </a:lnTo>
                        <a:lnTo>
                          <a:pt x="886" y="362"/>
                        </a:lnTo>
                        <a:lnTo>
                          <a:pt x="916" y="406"/>
                        </a:lnTo>
                        <a:lnTo>
                          <a:pt x="924" y="413"/>
                        </a:lnTo>
                        <a:lnTo>
                          <a:pt x="922" y="425"/>
                        </a:lnTo>
                        <a:lnTo>
                          <a:pt x="934" y="470"/>
                        </a:lnTo>
                        <a:lnTo>
                          <a:pt x="928" y="522"/>
                        </a:lnTo>
                        <a:lnTo>
                          <a:pt x="916" y="574"/>
                        </a:lnTo>
                        <a:lnTo>
                          <a:pt x="918" y="618"/>
                        </a:lnTo>
                        <a:lnTo>
                          <a:pt x="924" y="631"/>
                        </a:lnTo>
                        <a:lnTo>
                          <a:pt x="955" y="652"/>
                        </a:lnTo>
                        <a:lnTo>
                          <a:pt x="964" y="635"/>
                        </a:lnTo>
                        <a:lnTo>
                          <a:pt x="955" y="627"/>
                        </a:lnTo>
                        <a:lnTo>
                          <a:pt x="947" y="598"/>
                        </a:lnTo>
                        <a:lnTo>
                          <a:pt x="948" y="594"/>
                        </a:lnTo>
                        <a:lnTo>
                          <a:pt x="966" y="591"/>
                        </a:lnTo>
                        <a:lnTo>
                          <a:pt x="979" y="618"/>
                        </a:lnTo>
                        <a:lnTo>
                          <a:pt x="987" y="618"/>
                        </a:lnTo>
                        <a:lnTo>
                          <a:pt x="990" y="603"/>
                        </a:lnTo>
                        <a:lnTo>
                          <a:pt x="995" y="599"/>
                        </a:lnTo>
                        <a:lnTo>
                          <a:pt x="1003" y="606"/>
                        </a:lnTo>
                        <a:lnTo>
                          <a:pt x="1002" y="619"/>
                        </a:lnTo>
                        <a:lnTo>
                          <a:pt x="994" y="634"/>
                        </a:lnTo>
                        <a:lnTo>
                          <a:pt x="986" y="646"/>
                        </a:lnTo>
                        <a:lnTo>
                          <a:pt x="974" y="679"/>
                        </a:lnTo>
                        <a:lnTo>
                          <a:pt x="964" y="684"/>
                        </a:lnTo>
                        <a:lnTo>
                          <a:pt x="964" y="700"/>
                        </a:lnTo>
                        <a:lnTo>
                          <a:pt x="975" y="714"/>
                        </a:lnTo>
                        <a:lnTo>
                          <a:pt x="994" y="730"/>
                        </a:lnTo>
                        <a:lnTo>
                          <a:pt x="1020" y="790"/>
                        </a:lnTo>
                        <a:lnTo>
                          <a:pt x="1063" y="818"/>
                        </a:lnTo>
                        <a:lnTo>
                          <a:pt x="1068" y="816"/>
                        </a:lnTo>
                        <a:lnTo>
                          <a:pt x="1070" y="802"/>
                        </a:lnTo>
                        <a:lnTo>
                          <a:pt x="1083" y="802"/>
                        </a:lnTo>
                        <a:lnTo>
                          <a:pt x="1092" y="827"/>
                        </a:lnTo>
                        <a:lnTo>
                          <a:pt x="1094" y="842"/>
                        </a:lnTo>
                        <a:lnTo>
                          <a:pt x="1108" y="874"/>
                        </a:lnTo>
                        <a:lnTo>
                          <a:pt x="1127" y="884"/>
                        </a:lnTo>
                        <a:lnTo>
                          <a:pt x="1146" y="891"/>
                        </a:lnTo>
                        <a:lnTo>
                          <a:pt x="1178" y="977"/>
                        </a:lnTo>
                        <a:lnTo>
                          <a:pt x="1186" y="983"/>
                        </a:lnTo>
                        <a:lnTo>
                          <a:pt x="1230" y="992"/>
                        </a:lnTo>
                        <a:lnTo>
                          <a:pt x="1246" y="1001"/>
                        </a:lnTo>
                        <a:lnTo>
                          <a:pt x="1293" y="1061"/>
                        </a:lnTo>
                        <a:lnTo>
                          <a:pt x="1315" y="1076"/>
                        </a:lnTo>
                        <a:lnTo>
                          <a:pt x="1323" y="1076"/>
                        </a:lnTo>
                        <a:lnTo>
                          <a:pt x="1336" y="1084"/>
                        </a:lnTo>
                        <a:lnTo>
                          <a:pt x="1339" y="1095"/>
                        </a:lnTo>
                        <a:lnTo>
                          <a:pt x="1329" y="1097"/>
                        </a:lnTo>
                        <a:lnTo>
                          <a:pt x="1321" y="1095"/>
                        </a:lnTo>
                        <a:lnTo>
                          <a:pt x="1316" y="1095"/>
                        </a:lnTo>
                        <a:lnTo>
                          <a:pt x="1311" y="1097"/>
                        </a:lnTo>
                        <a:lnTo>
                          <a:pt x="1309" y="1105"/>
                        </a:lnTo>
                        <a:lnTo>
                          <a:pt x="1315" y="1113"/>
                        </a:lnTo>
                        <a:lnTo>
                          <a:pt x="1339" y="1119"/>
                        </a:lnTo>
                        <a:lnTo>
                          <a:pt x="1352" y="1111"/>
                        </a:lnTo>
                        <a:lnTo>
                          <a:pt x="1371" y="1109"/>
                        </a:lnTo>
                        <a:lnTo>
                          <a:pt x="1441" y="1081"/>
                        </a:lnTo>
                        <a:lnTo>
                          <a:pt x="1457" y="1053"/>
                        </a:lnTo>
                        <a:lnTo>
                          <a:pt x="1459" y="1045"/>
                        </a:lnTo>
                        <a:lnTo>
                          <a:pt x="1449" y="1008"/>
                        </a:lnTo>
                        <a:lnTo>
                          <a:pt x="1451" y="988"/>
                        </a:lnTo>
                        <a:lnTo>
                          <a:pt x="1465" y="955"/>
                        </a:lnTo>
                        <a:lnTo>
                          <a:pt x="1480" y="959"/>
                        </a:lnTo>
                        <a:lnTo>
                          <a:pt x="1463" y="888"/>
                        </a:lnTo>
                        <a:lnTo>
                          <a:pt x="1467" y="854"/>
                        </a:lnTo>
                        <a:lnTo>
                          <a:pt x="1464" y="787"/>
                        </a:lnTo>
                        <a:lnTo>
                          <a:pt x="1449" y="734"/>
                        </a:lnTo>
                        <a:lnTo>
                          <a:pt x="1440" y="715"/>
                        </a:lnTo>
                        <a:lnTo>
                          <a:pt x="1391" y="651"/>
                        </a:lnTo>
                        <a:lnTo>
                          <a:pt x="1360" y="579"/>
                        </a:lnTo>
                        <a:lnTo>
                          <a:pt x="1321" y="527"/>
                        </a:lnTo>
                        <a:lnTo>
                          <a:pt x="1323" y="522"/>
                        </a:lnTo>
                        <a:lnTo>
                          <a:pt x="1320" y="509"/>
                        </a:lnTo>
                        <a:lnTo>
                          <a:pt x="1307" y="482"/>
                        </a:lnTo>
                        <a:lnTo>
                          <a:pt x="1307" y="469"/>
                        </a:lnTo>
                        <a:lnTo>
                          <a:pt x="1320" y="451"/>
                        </a:lnTo>
                        <a:lnTo>
                          <a:pt x="1320" y="443"/>
                        </a:lnTo>
                        <a:lnTo>
                          <a:pt x="1270" y="374"/>
                        </a:lnTo>
                        <a:lnTo>
                          <a:pt x="1242" y="347"/>
                        </a:lnTo>
                        <a:lnTo>
                          <a:pt x="1222" y="335"/>
                        </a:lnTo>
                        <a:lnTo>
                          <a:pt x="1218" y="326"/>
                        </a:lnTo>
                        <a:lnTo>
                          <a:pt x="1186" y="283"/>
                        </a:lnTo>
                        <a:lnTo>
                          <a:pt x="1142" y="206"/>
                        </a:lnTo>
                        <a:lnTo>
                          <a:pt x="1131" y="161"/>
                        </a:lnTo>
                        <a:lnTo>
                          <a:pt x="1104" y="100"/>
                        </a:lnTo>
                        <a:lnTo>
                          <a:pt x="1104" y="88"/>
                        </a:lnTo>
                        <a:lnTo>
                          <a:pt x="1092" y="78"/>
                        </a:lnTo>
                        <a:lnTo>
                          <a:pt x="1086" y="73"/>
                        </a:lnTo>
                        <a:lnTo>
                          <a:pt x="1082" y="28"/>
                        </a:lnTo>
                        <a:lnTo>
                          <a:pt x="1075" y="13"/>
                        </a:lnTo>
                        <a:lnTo>
                          <a:pt x="1060" y="17"/>
                        </a:lnTo>
                        <a:lnTo>
                          <a:pt x="1030" y="16"/>
                        </a:lnTo>
                        <a:lnTo>
                          <a:pt x="996" y="0"/>
                        </a:lnTo>
                        <a:lnTo>
                          <a:pt x="983" y="9"/>
                        </a:lnTo>
                        <a:lnTo>
                          <a:pt x="979" y="17"/>
                        </a:lnTo>
                        <a:lnTo>
                          <a:pt x="978" y="33"/>
                        </a:lnTo>
                        <a:lnTo>
                          <a:pt x="992" y="78"/>
                        </a:lnTo>
                        <a:lnTo>
                          <a:pt x="987" y="102"/>
                        </a:lnTo>
                        <a:lnTo>
                          <a:pt x="962" y="100"/>
                        </a:lnTo>
                        <a:lnTo>
                          <a:pt x="955" y="89"/>
                        </a:lnTo>
                        <a:lnTo>
                          <a:pt x="948" y="68"/>
                        </a:lnTo>
                        <a:lnTo>
                          <a:pt x="481" y="96"/>
                        </a:lnTo>
                        <a:lnTo>
                          <a:pt x="470" y="80"/>
                        </a:lnTo>
                        <a:lnTo>
                          <a:pt x="472" y="68"/>
                        </a:lnTo>
                        <a:lnTo>
                          <a:pt x="456" y="50"/>
                        </a:lnTo>
                        <a:lnTo>
                          <a:pt x="454" y="41"/>
                        </a:lnTo>
                        <a:close/>
                      </a:path>
                    </a:pathLst>
                  </a:custGeom>
                  <a:solidFill>
                    <a:srgbClr val="25254B"/>
                  </a:solidFill>
                  <a:ln w="3175">
                    <a:solidFill>
                      <a:srgbClr val="808080"/>
                    </a:solidFill>
                    <a:round/>
                    <a:headEnd/>
                    <a:tailEnd/>
                  </a:ln>
                </p:spPr>
                <p:txBody>
                  <a:bodyPr/>
                  <a:lstStyle/>
                  <a:p>
                    <a:endParaRPr lang="en-US" dirty="0"/>
                  </a:p>
                </p:txBody>
              </p:sp>
              <p:sp>
                <p:nvSpPr>
                  <p:cNvPr id="248" name="114367.5593.12550.875495">
                    <a:extLst>
                      <a:ext uri="{FF2B5EF4-FFF2-40B4-BE49-F238E27FC236}">
                        <a16:creationId xmlns:a16="http://schemas.microsoft.com/office/drawing/2014/main" id="{101A0BD5-5567-4CE8-8DBD-CB1543841D94}"/>
                      </a:ext>
                    </a:extLst>
                  </p:cNvPr>
                  <p:cNvSpPr>
                    <a:spLocks noChangeAspect="1"/>
                  </p:cNvSpPr>
                  <p:nvPr>
                    <p:custDataLst>
                      <p:tags r:id="rId27"/>
                    </p:custDataLst>
                  </p:nvPr>
                </p:nvSpPr>
                <p:spPr bwMode="gray">
                  <a:xfrm>
                    <a:off x="5691492" y="3489207"/>
                    <a:ext cx="622450" cy="667927"/>
                  </a:xfrm>
                  <a:custGeom>
                    <a:avLst/>
                    <a:gdLst>
                      <a:gd name="T0" fmla="*/ 2147483647 w 890"/>
                      <a:gd name="T1" fmla="*/ 2147483647 h 916"/>
                      <a:gd name="T2" fmla="*/ 2147483647 w 890"/>
                      <a:gd name="T3" fmla="*/ 2147483647 h 916"/>
                      <a:gd name="T4" fmla="*/ 2147483647 w 890"/>
                      <a:gd name="T5" fmla="*/ 2147483647 h 916"/>
                      <a:gd name="T6" fmla="*/ 2147483647 w 890"/>
                      <a:gd name="T7" fmla="*/ 2147483647 h 916"/>
                      <a:gd name="T8" fmla="*/ 2147483647 w 890"/>
                      <a:gd name="T9" fmla="*/ 2147483647 h 916"/>
                      <a:gd name="T10" fmla="*/ 2147483647 w 890"/>
                      <a:gd name="T11" fmla="*/ 2147483647 h 916"/>
                      <a:gd name="T12" fmla="*/ 2147483647 w 890"/>
                      <a:gd name="T13" fmla="*/ 2147483647 h 916"/>
                      <a:gd name="T14" fmla="*/ 2147483647 w 890"/>
                      <a:gd name="T15" fmla="*/ 2147483647 h 916"/>
                      <a:gd name="T16" fmla="*/ 2147483647 w 890"/>
                      <a:gd name="T17" fmla="*/ 2147483647 h 916"/>
                      <a:gd name="T18" fmla="*/ 2147483647 w 890"/>
                      <a:gd name="T19" fmla="*/ 2147483647 h 916"/>
                      <a:gd name="T20" fmla="*/ 2147483647 w 890"/>
                      <a:gd name="T21" fmla="*/ 2147483647 h 916"/>
                      <a:gd name="T22" fmla="*/ 2147483647 w 890"/>
                      <a:gd name="T23" fmla="*/ 2147483647 h 916"/>
                      <a:gd name="T24" fmla="*/ 2147483647 w 890"/>
                      <a:gd name="T25" fmla="*/ 2147483647 h 916"/>
                      <a:gd name="T26" fmla="*/ 2147483647 w 890"/>
                      <a:gd name="T27" fmla="*/ 2147483647 h 916"/>
                      <a:gd name="T28" fmla="*/ 2147483647 w 890"/>
                      <a:gd name="T29" fmla="*/ 2147483647 h 916"/>
                      <a:gd name="T30" fmla="*/ 2147483647 w 890"/>
                      <a:gd name="T31" fmla="*/ 2147483647 h 916"/>
                      <a:gd name="T32" fmla="*/ 2147483647 w 890"/>
                      <a:gd name="T33" fmla="*/ 2147483647 h 916"/>
                      <a:gd name="T34" fmla="*/ 2147483647 w 890"/>
                      <a:gd name="T35" fmla="*/ 2147483647 h 916"/>
                      <a:gd name="T36" fmla="*/ 2147483647 w 890"/>
                      <a:gd name="T37" fmla="*/ 2147483647 h 916"/>
                      <a:gd name="T38" fmla="*/ 2147483647 w 890"/>
                      <a:gd name="T39" fmla="*/ 2147483647 h 916"/>
                      <a:gd name="T40" fmla="*/ 2147483647 w 890"/>
                      <a:gd name="T41" fmla="*/ 2147483647 h 916"/>
                      <a:gd name="T42" fmla="*/ 2147483647 w 890"/>
                      <a:gd name="T43" fmla="*/ 2147483647 h 916"/>
                      <a:gd name="T44" fmla="*/ 2147483647 w 890"/>
                      <a:gd name="T45" fmla="*/ 2147483647 h 916"/>
                      <a:gd name="T46" fmla="*/ 2147483647 w 890"/>
                      <a:gd name="T47" fmla="*/ 2147483647 h 916"/>
                      <a:gd name="T48" fmla="*/ 2147483647 w 890"/>
                      <a:gd name="T49" fmla="*/ 2147483647 h 916"/>
                      <a:gd name="T50" fmla="*/ 2147483647 w 890"/>
                      <a:gd name="T51" fmla="*/ 2147483647 h 916"/>
                      <a:gd name="T52" fmla="*/ 2147483647 w 890"/>
                      <a:gd name="T53" fmla="*/ 2147483647 h 916"/>
                      <a:gd name="T54" fmla="*/ 2147483647 w 890"/>
                      <a:gd name="T55" fmla="*/ 2147483647 h 916"/>
                      <a:gd name="T56" fmla="*/ 2147483647 w 890"/>
                      <a:gd name="T57" fmla="*/ 2147483647 h 916"/>
                      <a:gd name="T58" fmla="*/ 2147483647 w 890"/>
                      <a:gd name="T59" fmla="*/ 2147483647 h 916"/>
                      <a:gd name="T60" fmla="*/ 2147483647 w 890"/>
                      <a:gd name="T61" fmla="*/ 2147483647 h 916"/>
                      <a:gd name="T62" fmla="*/ 2147483647 w 890"/>
                      <a:gd name="T63" fmla="*/ 2147483647 h 916"/>
                      <a:gd name="T64" fmla="*/ 2147483647 w 890"/>
                      <a:gd name="T65" fmla="*/ 2147483647 h 916"/>
                      <a:gd name="T66" fmla="*/ 2147483647 w 890"/>
                      <a:gd name="T67" fmla="*/ 2147483647 h 916"/>
                      <a:gd name="T68" fmla="*/ 2147483647 w 890"/>
                      <a:gd name="T69" fmla="*/ 2147483647 h 916"/>
                      <a:gd name="T70" fmla="*/ 2147483647 w 890"/>
                      <a:gd name="T71" fmla="*/ 2147483647 h 916"/>
                      <a:gd name="T72" fmla="*/ 2147483647 w 890"/>
                      <a:gd name="T73" fmla="*/ 2147483647 h 916"/>
                      <a:gd name="T74" fmla="*/ 2147483647 w 890"/>
                      <a:gd name="T75" fmla="*/ 2147483647 h 916"/>
                      <a:gd name="T76" fmla="*/ 2147483647 w 890"/>
                      <a:gd name="T77" fmla="*/ 2147483647 h 916"/>
                      <a:gd name="T78" fmla="*/ 2147483647 w 890"/>
                      <a:gd name="T79" fmla="*/ 0 h 916"/>
                      <a:gd name="T80" fmla="*/ 0 w 890"/>
                      <a:gd name="T81" fmla="*/ 2147483647 h 91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890"/>
                      <a:gd name="T124" fmla="*/ 0 h 916"/>
                      <a:gd name="T125" fmla="*/ 890 w 890"/>
                      <a:gd name="T126" fmla="*/ 916 h 91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890" h="916">
                        <a:moveTo>
                          <a:pt x="0" y="54"/>
                        </a:moveTo>
                        <a:lnTo>
                          <a:pt x="120" y="483"/>
                        </a:lnTo>
                        <a:lnTo>
                          <a:pt x="132" y="495"/>
                        </a:lnTo>
                        <a:lnTo>
                          <a:pt x="141" y="526"/>
                        </a:lnTo>
                        <a:lnTo>
                          <a:pt x="148" y="538"/>
                        </a:lnTo>
                        <a:lnTo>
                          <a:pt x="163" y="549"/>
                        </a:lnTo>
                        <a:lnTo>
                          <a:pt x="173" y="561"/>
                        </a:lnTo>
                        <a:lnTo>
                          <a:pt x="167" y="578"/>
                        </a:lnTo>
                        <a:lnTo>
                          <a:pt x="181" y="597"/>
                        </a:lnTo>
                        <a:lnTo>
                          <a:pt x="179" y="602"/>
                        </a:lnTo>
                        <a:lnTo>
                          <a:pt x="164" y="625"/>
                        </a:lnTo>
                        <a:lnTo>
                          <a:pt x="164" y="653"/>
                        </a:lnTo>
                        <a:lnTo>
                          <a:pt x="153" y="677"/>
                        </a:lnTo>
                        <a:lnTo>
                          <a:pt x="155" y="713"/>
                        </a:lnTo>
                        <a:lnTo>
                          <a:pt x="176" y="758"/>
                        </a:lnTo>
                        <a:lnTo>
                          <a:pt x="173" y="811"/>
                        </a:lnTo>
                        <a:lnTo>
                          <a:pt x="195" y="842"/>
                        </a:lnTo>
                        <a:lnTo>
                          <a:pt x="197" y="855"/>
                        </a:lnTo>
                        <a:lnTo>
                          <a:pt x="199" y="864"/>
                        </a:lnTo>
                        <a:lnTo>
                          <a:pt x="215" y="882"/>
                        </a:lnTo>
                        <a:lnTo>
                          <a:pt x="213" y="894"/>
                        </a:lnTo>
                        <a:lnTo>
                          <a:pt x="224" y="910"/>
                        </a:lnTo>
                        <a:lnTo>
                          <a:pt x="691" y="882"/>
                        </a:lnTo>
                        <a:lnTo>
                          <a:pt x="698" y="903"/>
                        </a:lnTo>
                        <a:lnTo>
                          <a:pt x="705" y="914"/>
                        </a:lnTo>
                        <a:lnTo>
                          <a:pt x="730" y="916"/>
                        </a:lnTo>
                        <a:lnTo>
                          <a:pt x="735" y="892"/>
                        </a:lnTo>
                        <a:lnTo>
                          <a:pt x="721" y="847"/>
                        </a:lnTo>
                        <a:lnTo>
                          <a:pt x="722" y="831"/>
                        </a:lnTo>
                        <a:lnTo>
                          <a:pt x="726" y="823"/>
                        </a:lnTo>
                        <a:lnTo>
                          <a:pt x="739" y="814"/>
                        </a:lnTo>
                        <a:lnTo>
                          <a:pt x="773" y="830"/>
                        </a:lnTo>
                        <a:lnTo>
                          <a:pt x="803" y="831"/>
                        </a:lnTo>
                        <a:lnTo>
                          <a:pt x="818" y="827"/>
                        </a:lnTo>
                        <a:lnTo>
                          <a:pt x="813" y="792"/>
                        </a:lnTo>
                        <a:lnTo>
                          <a:pt x="806" y="775"/>
                        </a:lnTo>
                        <a:lnTo>
                          <a:pt x="806" y="754"/>
                        </a:lnTo>
                        <a:lnTo>
                          <a:pt x="810" y="735"/>
                        </a:lnTo>
                        <a:lnTo>
                          <a:pt x="834" y="665"/>
                        </a:lnTo>
                        <a:lnTo>
                          <a:pt x="839" y="634"/>
                        </a:lnTo>
                        <a:lnTo>
                          <a:pt x="850" y="606"/>
                        </a:lnTo>
                        <a:lnTo>
                          <a:pt x="865" y="577"/>
                        </a:lnTo>
                        <a:lnTo>
                          <a:pt x="878" y="562"/>
                        </a:lnTo>
                        <a:lnTo>
                          <a:pt x="887" y="559"/>
                        </a:lnTo>
                        <a:lnTo>
                          <a:pt x="890" y="550"/>
                        </a:lnTo>
                        <a:lnTo>
                          <a:pt x="877" y="547"/>
                        </a:lnTo>
                        <a:lnTo>
                          <a:pt x="877" y="542"/>
                        </a:lnTo>
                        <a:lnTo>
                          <a:pt x="870" y="542"/>
                        </a:lnTo>
                        <a:lnTo>
                          <a:pt x="846" y="541"/>
                        </a:lnTo>
                        <a:lnTo>
                          <a:pt x="839" y="535"/>
                        </a:lnTo>
                        <a:lnTo>
                          <a:pt x="833" y="526"/>
                        </a:lnTo>
                        <a:lnTo>
                          <a:pt x="823" y="483"/>
                        </a:lnTo>
                        <a:lnTo>
                          <a:pt x="802" y="455"/>
                        </a:lnTo>
                        <a:lnTo>
                          <a:pt x="775" y="446"/>
                        </a:lnTo>
                        <a:lnTo>
                          <a:pt x="763" y="402"/>
                        </a:lnTo>
                        <a:lnTo>
                          <a:pt x="747" y="383"/>
                        </a:lnTo>
                        <a:lnTo>
                          <a:pt x="739" y="361"/>
                        </a:lnTo>
                        <a:lnTo>
                          <a:pt x="725" y="354"/>
                        </a:lnTo>
                        <a:lnTo>
                          <a:pt x="697" y="344"/>
                        </a:lnTo>
                        <a:lnTo>
                          <a:pt x="678" y="321"/>
                        </a:lnTo>
                        <a:lnTo>
                          <a:pt x="659" y="308"/>
                        </a:lnTo>
                        <a:lnTo>
                          <a:pt x="658" y="297"/>
                        </a:lnTo>
                        <a:lnTo>
                          <a:pt x="647" y="276"/>
                        </a:lnTo>
                        <a:lnTo>
                          <a:pt x="642" y="269"/>
                        </a:lnTo>
                        <a:lnTo>
                          <a:pt x="614" y="261"/>
                        </a:lnTo>
                        <a:lnTo>
                          <a:pt x="562" y="210"/>
                        </a:lnTo>
                        <a:lnTo>
                          <a:pt x="538" y="202"/>
                        </a:lnTo>
                        <a:lnTo>
                          <a:pt x="532" y="186"/>
                        </a:lnTo>
                        <a:lnTo>
                          <a:pt x="509" y="166"/>
                        </a:lnTo>
                        <a:lnTo>
                          <a:pt x="493" y="136"/>
                        </a:lnTo>
                        <a:lnTo>
                          <a:pt x="477" y="118"/>
                        </a:lnTo>
                        <a:lnTo>
                          <a:pt x="470" y="106"/>
                        </a:lnTo>
                        <a:lnTo>
                          <a:pt x="437" y="100"/>
                        </a:lnTo>
                        <a:lnTo>
                          <a:pt x="392" y="78"/>
                        </a:lnTo>
                        <a:lnTo>
                          <a:pt x="378" y="65"/>
                        </a:lnTo>
                        <a:lnTo>
                          <a:pt x="394" y="32"/>
                        </a:lnTo>
                        <a:lnTo>
                          <a:pt x="405" y="21"/>
                        </a:lnTo>
                        <a:lnTo>
                          <a:pt x="413" y="11"/>
                        </a:lnTo>
                        <a:lnTo>
                          <a:pt x="414" y="3"/>
                        </a:lnTo>
                        <a:lnTo>
                          <a:pt x="413" y="0"/>
                        </a:lnTo>
                        <a:lnTo>
                          <a:pt x="167" y="34"/>
                        </a:lnTo>
                        <a:lnTo>
                          <a:pt x="0" y="54"/>
                        </a:lnTo>
                        <a:close/>
                      </a:path>
                    </a:pathLst>
                  </a:custGeom>
                  <a:solidFill>
                    <a:srgbClr val="25254B"/>
                  </a:solidFill>
                  <a:ln w="3175">
                    <a:solidFill>
                      <a:srgbClr val="808080"/>
                    </a:solidFill>
                    <a:round/>
                    <a:headEnd/>
                    <a:tailEnd/>
                  </a:ln>
                </p:spPr>
                <p:txBody>
                  <a:bodyPr/>
                  <a:lstStyle/>
                  <a:p>
                    <a:endParaRPr lang="en-US" dirty="0"/>
                  </a:p>
                </p:txBody>
              </p:sp>
              <p:sp>
                <p:nvSpPr>
                  <p:cNvPr id="249" name="115362.87561434.7545.8755">
                    <a:extLst>
                      <a:ext uri="{FF2B5EF4-FFF2-40B4-BE49-F238E27FC236}">
                        <a16:creationId xmlns:a16="http://schemas.microsoft.com/office/drawing/2014/main" id="{C3899EC5-562B-44B0-8A97-096CD4CDB69C}"/>
                      </a:ext>
                    </a:extLst>
                  </p:cNvPr>
                  <p:cNvSpPr>
                    <a:spLocks noChangeAspect="1"/>
                  </p:cNvSpPr>
                  <p:nvPr>
                    <p:custDataLst>
                      <p:tags r:id="rId28"/>
                    </p:custDataLst>
                  </p:nvPr>
                </p:nvSpPr>
                <p:spPr bwMode="gray">
                  <a:xfrm>
                    <a:off x="5957217" y="3427119"/>
                    <a:ext cx="582410" cy="457199"/>
                  </a:xfrm>
                  <a:custGeom>
                    <a:avLst/>
                    <a:gdLst>
                      <a:gd name="T0" fmla="*/ 2147483647 w 832"/>
                      <a:gd name="T1" fmla="*/ 2147483647 h 627"/>
                      <a:gd name="T2" fmla="*/ 2147483647 w 832"/>
                      <a:gd name="T3" fmla="*/ 2147483647 h 627"/>
                      <a:gd name="T4" fmla="*/ 2147483647 w 832"/>
                      <a:gd name="T5" fmla="*/ 2147483647 h 627"/>
                      <a:gd name="T6" fmla="*/ 2147483647 w 832"/>
                      <a:gd name="T7" fmla="*/ 2147483647 h 627"/>
                      <a:gd name="T8" fmla="*/ 2147483647 w 832"/>
                      <a:gd name="T9" fmla="*/ 2147483647 h 627"/>
                      <a:gd name="T10" fmla="*/ 2147483647 w 832"/>
                      <a:gd name="T11" fmla="*/ 2147483647 h 627"/>
                      <a:gd name="T12" fmla="*/ 2147483647 w 832"/>
                      <a:gd name="T13" fmla="*/ 2147483647 h 627"/>
                      <a:gd name="T14" fmla="*/ 2147483647 w 832"/>
                      <a:gd name="T15" fmla="*/ 2147483647 h 627"/>
                      <a:gd name="T16" fmla="*/ 2147483647 w 832"/>
                      <a:gd name="T17" fmla="*/ 2147483647 h 627"/>
                      <a:gd name="T18" fmla="*/ 2147483647 w 832"/>
                      <a:gd name="T19" fmla="*/ 2147483647 h 627"/>
                      <a:gd name="T20" fmla="*/ 2147483647 w 832"/>
                      <a:gd name="T21" fmla="*/ 2147483647 h 627"/>
                      <a:gd name="T22" fmla="*/ 2147483647 w 832"/>
                      <a:gd name="T23" fmla="*/ 2147483647 h 627"/>
                      <a:gd name="T24" fmla="*/ 2147483647 w 832"/>
                      <a:gd name="T25" fmla="*/ 2147483647 h 627"/>
                      <a:gd name="T26" fmla="*/ 2147483647 w 832"/>
                      <a:gd name="T27" fmla="*/ 2147483647 h 627"/>
                      <a:gd name="T28" fmla="*/ 2147483647 w 832"/>
                      <a:gd name="T29" fmla="*/ 2147483647 h 627"/>
                      <a:gd name="T30" fmla="*/ 2147483647 w 832"/>
                      <a:gd name="T31" fmla="*/ 2147483647 h 627"/>
                      <a:gd name="T32" fmla="*/ 2147483647 w 832"/>
                      <a:gd name="T33" fmla="*/ 2147483647 h 627"/>
                      <a:gd name="T34" fmla="*/ 2147483647 w 832"/>
                      <a:gd name="T35" fmla="*/ 2147483647 h 627"/>
                      <a:gd name="T36" fmla="*/ 2147483647 w 832"/>
                      <a:gd name="T37" fmla="*/ 2147483647 h 627"/>
                      <a:gd name="T38" fmla="*/ 2147483647 w 832"/>
                      <a:gd name="T39" fmla="*/ 2147483647 h 627"/>
                      <a:gd name="T40" fmla="*/ 2147483647 w 832"/>
                      <a:gd name="T41" fmla="*/ 2147483647 h 627"/>
                      <a:gd name="T42" fmla="*/ 2147483647 w 832"/>
                      <a:gd name="T43" fmla="*/ 2147483647 h 627"/>
                      <a:gd name="T44" fmla="*/ 2147483647 w 832"/>
                      <a:gd name="T45" fmla="*/ 2147483647 h 627"/>
                      <a:gd name="T46" fmla="*/ 2147483647 w 832"/>
                      <a:gd name="T47" fmla="*/ 2147483647 h 627"/>
                      <a:gd name="T48" fmla="*/ 2147483647 w 832"/>
                      <a:gd name="T49" fmla="*/ 2147483647 h 627"/>
                      <a:gd name="T50" fmla="*/ 2147483647 w 832"/>
                      <a:gd name="T51" fmla="*/ 2147483647 h 627"/>
                      <a:gd name="T52" fmla="*/ 2147483647 w 832"/>
                      <a:gd name="T53" fmla="*/ 2147483647 h 627"/>
                      <a:gd name="T54" fmla="*/ 2147483647 w 832"/>
                      <a:gd name="T55" fmla="*/ 2147483647 h 627"/>
                      <a:gd name="T56" fmla="*/ 2147483647 w 832"/>
                      <a:gd name="T57" fmla="*/ 2147483647 h 627"/>
                      <a:gd name="T58" fmla="*/ 2147483647 w 832"/>
                      <a:gd name="T59" fmla="*/ 2147483647 h 627"/>
                      <a:gd name="T60" fmla="*/ 2147483647 w 832"/>
                      <a:gd name="T61" fmla="*/ 2147483647 h 627"/>
                      <a:gd name="T62" fmla="*/ 2147483647 w 832"/>
                      <a:gd name="T63" fmla="*/ 2147483647 h 627"/>
                      <a:gd name="T64" fmla="*/ 2147483647 w 832"/>
                      <a:gd name="T65" fmla="*/ 2147483647 h 627"/>
                      <a:gd name="T66" fmla="*/ 2147483647 w 832"/>
                      <a:gd name="T67" fmla="*/ 2147483647 h 627"/>
                      <a:gd name="T68" fmla="*/ 2147483647 w 832"/>
                      <a:gd name="T69" fmla="*/ 2147483647 h 627"/>
                      <a:gd name="T70" fmla="*/ 2147483647 w 832"/>
                      <a:gd name="T71" fmla="*/ 2147483647 h 627"/>
                      <a:gd name="T72" fmla="*/ 2147483647 w 832"/>
                      <a:gd name="T73" fmla="*/ 2147483647 h 627"/>
                      <a:gd name="T74" fmla="*/ 2147483647 w 832"/>
                      <a:gd name="T75" fmla="*/ 2147483647 h 627"/>
                      <a:gd name="T76" fmla="*/ 2147483647 w 832"/>
                      <a:gd name="T77" fmla="*/ 2147483647 h 627"/>
                      <a:gd name="T78" fmla="*/ 2147483647 w 832"/>
                      <a:gd name="T79" fmla="*/ 2147483647 h 627"/>
                      <a:gd name="T80" fmla="*/ 2147483647 w 832"/>
                      <a:gd name="T81" fmla="*/ 2147483647 h 627"/>
                      <a:gd name="T82" fmla="*/ 2147483647 w 832"/>
                      <a:gd name="T83" fmla="*/ 2147483647 h 627"/>
                      <a:gd name="T84" fmla="*/ 2147483647 w 832"/>
                      <a:gd name="T85" fmla="*/ 2147483647 h 627"/>
                      <a:gd name="T86" fmla="*/ 2147483647 w 832"/>
                      <a:gd name="T87" fmla="*/ 2147483647 h 62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832"/>
                      <a:gd name="T133" fmla="*/ 0 h 627"/>
                      <a:gd name="T134" fmla="*/ 832 w 832"/>
                      <a:gd name="T135" fmla="*/ 627 h 62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832" h="627">
                        <a:moveTo>
                          <a:pt x="499" y="627"/>
                        </a:moveTo>
                        <a:lnTo>
                          <a:pt x="492" y="627"/>
                        </a:lnTo>
                        <a:lnTo>
                          <a:pt x="468" y="626"/>
                        </a:lnTo>
                        <a:lnTo>
                          <a:pt x="461" y="620"/>
                        </a:lnTo>
                        <a:lnTo>
                          <a:pt x="455" y="611"/>
                        </a:lnTo>
                        <a:lnTo>
                          <a:pt x="445" y="568"/>
                        </a:lnTo>
                        <a:lnTo>
                          <a:pt x="424" y="540"/>
                        </a:lnTo>
                        <a:lnTo>
                          <a:pt x="397" y="531"/>
                        </a:lnTo>
                        <a:lnTo>
                          <a:pt x="385" y="487"/>
                        </a:lnTo>
                        <a:lnTo>
                          <a:pt x="369" y="468"/>
                        </a:lnTo>
                        <a:lnTo>
                          <a:pt x="361" y="446"/>
                        </a:lnTo>
                        <a:lnTo>
                          <a:pt x="347" y="439"/>
                        </a:lnTo>
                        <a:lnTo>
                          <a:pt x="319" y="429"/>
                        </a:lnTo>
                        <a:lnTo>
                          <a:pt x="300" y="406"/>
                        </a:lnTo>
                        <a:lnTo>
                          <a:pt x="281" y="393"/>
                        </a:lnTo>
                        <a:lnTo>
                          <a:pt x="280" y="382"/>
                        </a:lnTo>
                        <a:lnTo>
                          <a:pt x="269" y="361"/>
                        </a:lnTo>
                        <a:lnTo>
                          <a:pt x="264" y="354"/>
                        </a:lnTo>
                        <a:lnTo>
                          <a:pt x="236" y="346"/>
                        </a:lnTo>
                        <a:lnTo>
                          <a:pt x="184" y="295"/>
                        </a:lnTo>
                        <a:lnTo>
                          <a:pt x="160" y="287"/>
                        </a:lnTo>
                        <a:lnTo>
                          <a:pt x="154" y="271"/>
                        </a:lnTo>
                        <a:lnTo>
                          <a:pt x="131" y="251"/>
                        </a:lnTo>
                        <a:lnTo>
                          <a:pt x="115" y="221"/>
                        </a:lnTo>
                        <a:lnTo>
                          <a:pt x="99" y="203"/>
                        </a:lnTo>
                        <a:lnTo>
                          <a:pt x="92" y="191"/>
                        </a:lnTo>
                        <a:lnTo>
                          <a:pt x="59" y="185"/>
                        </a:lnTo>
                        <a:lnTo>
                          <a:pt x="14" y="163"/>
                        </a:lnTo>
                        <a:lnTo>
                          <a:pt x="0" y="150"/>
                        </a:lnTo>
                        <a:lnTo>
                          <a:pt x="16" y="117"/>
                        </a:lnTo>
                        <a:lnTo>
                          <a:pt x="27" y="106"/>
                        </a:lnTo>
                        <a:lnTo>
                          <a:pt x="35" y="96"/>
                        </a:lnTo>
                        <a:lnTo>
                          <a:pt x="36" y="88"/>
                        </a:lnTo>
                        <a:lnTo>
                          <a:pt x="35" y="85"/>
                        </a:lnTo>
                        <a:lnTo>
                          <a:pt x="83" y="61"/>
                        </a:lnTo>
                        <a:lnTo>
                          <a:pt x="98" y="61"/>
                        </a:lnTo>
                        <a:lnTo>
                          <a:pt x="99" y="50"/>
                        </a:lnTo>
                        <a:lnTo>
                          <a:pt x="142" y="32"/>
                        </a:lnTo>
                        <a:lnTo>
                          <a:pt x="147" y="25"/>
                        </a:lnTo>
                        <a:lnTo>
                          <a:pt x="154" y="25"/>
                        </a:lnTo>
                        <a:lnTo>
                          <a:pt x="369" y="0"/>
                        </a:lnTo>
                        <a:lnTo>
                          <a:pt x="371" y="6"/>
                        </a:lnTo>
                        <a:lnTo>
                          <a:pt x="368" y="12"/>
                        </a:lnTo>
                        <a:lnTo>
                          <a:pt x="375" y="20"/>
                        </a:lnTo>
                        <a:lnTo>
                          <a:pt x="391" y="12"/>
                        </a:lnTo>
                        <a:lnTo>
                          <a:pt x="423" y="38"/>
                        </a:lnTo>
                        <a:lnTo>
                          <a:pt x="427" y="64"/>
                        </a:lnTo>
                        <a:lnTo>
                          <a:pt x="613" y="40"/>
                        </a:lnTo>
                        <a:lnTo>
                          <a:pt x="832" y="191"/>
                        </a:lnTo>
                        <a:lnTo>
                          <a:pt x="824" y="197"/>
                        </a:lnTo>
                        <a:lnTo>
                          <a:pt x="806" y="207"/>
                        </a:lnTo>
                        <a:lnTo>
                          <a:pt x="792" y="227"/>
                        </a:lnTo>
                        <a:lnTo>
                          <a:pt x="772" y="254"/>
                        </a:lnTo>
                        <a:lnTo>
                          <a:pt x="757" y="286"/>
                        </a:lnTo>
                        <a:lnTo>
                          <a:pt x="749" y="309"/>
                        </a:lnTo>
                        <a:lnTo>
                          <a:pt x="749" y="330"/>
                        </a:lnTo>
                        <a:lnTo>
                          <a:pt x="749" y="350"/>
                        </a:lnTo>
                        <a:lnTo>
                          <a:pt x="742" y="357"/>
                        </a:lnTo>
                        <a:lnTo>
                          <a:pt x="737" y="366"/>
                        </a:lnTo>
                        <a:lnTo>
                          <a:pt x="724" y="367"/>
                        </a:lnTo>
                        <a:lnTo>
                          <a:pt x="714" y="377"/>
                        </a:lnTo>
                        <a:lnTo>
                          <a:pt x="704" y="390"/>
                        </a:lnTo>
                        <a:lnTo>
                          <a:pt x="693" y="407"/>
                        </a:lnTo>
                        <a:lnTo>
                          <a:pt x="685" y="422"/>
                        </a:lnTo>
                        <a:lnTo>
                          <a:pt x="657" y="441"/>
                        </a:lnTo>
                        <a:lnTo>
                          <a:pt x="641" y="465"/>
                        </a:lnTo>
                        <a:lnTo>
                          <a:pt x="628" y="478"/>
                        </a:lnTo>
                        <a:lnTo>
                          <a:pt x="608" y="492"/>
                        </a:lnTo>
                        <a:lnTo>
                          <a:pt x="596" y="506"/>
                        </a:lnTo>
                        <a:lnTo>
                          <a:pt x="585" y="512"/>
                        </a:lnTo>
                        <a:lnTo>
                          <a:pt x="571" y="522"/>
                        </a:lnTo>
                        <a:lnTo>
                          <a:pt x="560" y="524"/>
                        </a:lnTo>
                        <a:lnTo>
                          <a:pt x="555" y="531"/>
                        </a:lnTo>
                        <a:lnTo>
                          <a:pt x="556" y="536"/>
                        </a:lnTo>
                        <a:lnTo>
                          <a:pt x="553" y="540"/>
                        </a:lnTo>
                        <a:lnTo>
                          <a:pt x="545" y="556"/>
                        </a:lnTo>
                        <a:lnTo>
                          <a:pt x="533" y="568"/>
                        </a:lnTo>
                        <a:lnTo>
                          <a:pt x="520" y="568"/>
                        </a:lnTo>
                        <a:lnTo>
                          <a:pt x="517" y="572"/>
                        </a:lnTo>
                        <a:lnTo>
                          <a:pt x="516" y="575"/>
                        </a:lnTo>
                        <a:lnTo>
                          <a:pt x="519" y="580"/>
                        </a:lnTo>
                        <a:lnTo>
                          <a:pt x="525" y="582"/>
                        </a:lnTo>
                        <a:lnTo>
                          <a:pt x="528" y="586"/>
                        </a:lnTo>
                        <a:lnTo>
                          <a:pt x="527" y="592"/>
                        </a:lnTo>
                        <a:lnTo>
                          <a:pt x="519" y="598"/>
                        </a:lnTo>
                        <a:lnTo>
                          <a:pt x="504" y="612"/>
                        </a:lnTo>
                        <a:lnTo>
                          <a:pt x="499" y="623"/>
                        </a:lnTo>
                        <a:lnTo>
                          <a:pt x="499" y="627"/>
                        </a:lnTo>
                        <a:close/>
                      </a:path>
                    </a:pathLst>
                  </a:custGeom>
                  <a:solidFill>
                    <a:srgbClr val="25254B"/>
                  </a:solidFill>
                  <a:ln w="3175">
                    <a:solidFill>
                      <a:srgbClr val="808080"/>
                    </a:solidFill>
                    <a:round/>
                    <a:headEnd/>
                    <a:tailEnd/>
                  </a:ln>
                </p:spPr>
                <p:txBody>
                  <a:bodyPr/>
                  <a:lstStyle/>
                  <a:p>
                    <a:endParaRPr lang="en-US" dirty="0"/>
                  </a:p>
                </p:txBody>
              </p:sp>
              <p:sp>
                <p:nvSpPr>
                  <p:cNvPr id="250" name="116348.125550.37525.7573.6255">
                    <a:extLst>
                      <a:ext uri="{FF2B5EF4-FFF2-40B4-BE49-F238E27FC236}">
                        <a16:creationId xmlns:a16="http://schemas.microsoft.com/office/drawing/2014/main" id="{54902414-94AB-4A96-AE57-B6AA5350F7F6}"/>
                      </a:ext>
                    </a:extLst>
                  </p:cNvPr>
                  <p:cNvSpPr>
                    <a:spLocks noChangeAspect="1"/>
                  </p:cNvSpPr>
                  <p:nvPr>
                    <p:custDataLst>
                      <p:tags r:id="rId29"/>
                    </p:custDataLst>
                  </p:nvPr>
                </p:nvSpPr>
                <p:spPr bwMode="gray">
                  <a:xfrm>
                    <a:off x="5147304" y="3233326"/>
                    <a:ext cx="937315" cy="338667"/>
                  </a:xfrm>
                  <a:custGeom>
                    <a:avLst/>
                    <a:gdLst>
                      <a:gd name="T0" fmla="*/ 2147483647 w 1334"/>
                      <a:gd name="T1" fmla="*/ 0 h 468"/>
                      <a:gd name="T2" fmla="*/ 2147483647 w 1334"/>
                      <a:gd name="T3" fmla="*/ 2147483647 h 468"/>
                      <a:gd name="T4" fmla="*/ 2147483647 w 1334"/>
                      <a:gd name="T5" fmla="*/ 2147483647 h 468"/>
                      <a:gd name="T6" fmla="*/ 2147483647 w 1334"/>
                      <a:gd name="T7" fmla="*/ 2147483647 h 468"/>
                      <a:gd name="T8" fmla="*/ 2147483647 w 1334"/>
                      <a:gd name="T9" fmla="*/ 2147483647 h 468"/>
                      <a:gd name="T10" fmla="*/ 2147483647 w 1334"/>
                      <a:gd name="T11" fmla="*/ 2147483647 h 468"/>
                      <a:gd name="T12" fmla="*/ 2147483647 w 1334"/>
                      <a:gd name="T13" fmla="*/ 2147483647 h 468"/>
                      <a:gd name="T14" fmla="*/ 2147483647 w 1334"/>
                      <a:gd name="T15" fmla="*/ 2147483647 h 468"/>
                      <a:gd name="T16" fmla="*/ 2147483647 w 1334"/>
                      <a:gd name="T17" fmla="*/ 2147483647 h 468"/>
                      <a:gd name="T18" fmla="*/ 2147483647 w 1334"/>
                      <a:gd name="T19" fmla="*/ 2147483647 h 468"/>
                      <a:gd name="T20" fmla="*/ 2147483647 w 1334"/>
                      <a:gd name="T21" fmla="*/ 2147483647 h 468"/>
                      <a:gd name="T22" fmla="*/ 2147483647 w 1334"/>
                      <a:gd name="T23" fmla="*/ 2147483647 h 468"/>
                      <a:gd name="T24" fmla="*/ 2147483647 w 1334"/>
                      <a:gd name="T25" fmla="*/ 2147483647 h 468"/>
                      <a:gd name="T26" fmla="*/ 2147483647 w 1334"/>
                      <a:gd name="T27" fmla="*/ 2147483647 h 468"/>
                      <a:gd name="T28" fmla="*/ 2147483647 w 1334"/>
                      <a:gd name="T29" fmla="*/ 2147483647 h 468"/>
                      <a:gd name="T30" fmla="*/ 2147483647 w 1334"/>
                      <a:gd name="T31" fmla="*/ 2147483647 h 468"/>
                      <a:gd name="T32" fmla="*/ 2147483647 w 1334"/>
                      <a:gd name="T33" fmla="*/ 2147483647 h 468"/>
                      <a:gd name="T34" fmla="*/ 2147483647 w 1334"/>
                      <a:gd name="T35" fmla="*/ 2147483647 h 468"/>
                      <a:gd name="T36" fmla="*/ 2147483647 w 1334"/>
                      <a:gd name="T37" fmla="*/ 2147483647 h 468"/>
                      <a:gd name="T38" fmla="*/ 2147483647 w 1334"/>
                      <a:gd name="T39" fmla="*/ 2147483647 h 468"/>
                      <a:gd name="T40" fmla="*/ 2147483647 w 1334"/>
                      <a:gd name="T41" fmla="*/ 2147483647 h 468"/>
                      <a:gd name="T42" fmla="*/ 2147483647 w 1334"/>
                      <a:gd name="T43" fmla="*/ 2147483647 h 468"/>
                      <a:gd name="T44" fmla="*/ 0 w 1334"/>
                      <a:gd name="T45" fmla="*/ 2147483647 h 468"/>
                      <a:gd name="T46" fmla="*/ 2147483647 w 1334"/>
                      <a:gd name="T47" fmla="*/ 2147483647 h 468"/>
                      <a:gd name="T48" fmla="*/ 2147483647 w 1334"/>
                      <a:gd name="T49" fmla="*/ 2147483647 h 468"/>
                      <a:gd name="T50" fmla="*/ 2147483647 w 1334"/>
                      <a:gd name="T51" fmla="*/ 2147483647 h 468"/>
                      <a:gd name="T52" fmla="*/ 2147483647 w 1334"/>
                      <a:gd name="T53" fmla="*/ 2147483647 h 468"/>
                      <a:gd name="T54" fmla="*/ 2147483647 w 1334"/>
                      <a:gd name="T55" fmla="*/ 2147483647 h 468"/>
                      <a:gd name="T56" fmla="*/ 2147483647 w 1334"/>
                      <a:gd name="T57" fmla="*/ 2147483647 h 468"/>
                      <a:gd name="T58" fmla="*/ 2147483647 w 1334"/>
                      <a:gd name="T59" fmla="*/ 2147483647 h 468"/>
                      <a:gd name="T60" fmla="*/ 2147483647 w 1334"/>
                      <a:gd name="T61" fmla="*/ 2147483647 h 468"/>
                      <a:gd name="T62" fmla="*/ 2147483647 w 1334"/>
                      <a:gd name="T63" fmla="*/ 2147483647 h 468"/>
                      <a:gd name="T64" fmla="*/ 2147483647 w 1334"/>
                      <a:gd name="T65" fmla="*/ 2147483647 h 468"/>
                      <a:gd name="T66" fmla="*/ 2147483647 w 1334"/>
                      <a:gd name="T67" fmla="*/ 2147483647 h 468"/>
                      <a:gd name="T68" fmla="*/ 2147483647 w 1334"/>
                      <a:gd name="T69" fmla="*/ 2147483647 h 468"/>
                      <a:gd name="T70" fmla="*/ 2147483647 w 1334"/>
                      <a:gd name="T71" fmla="*/ 2147483647 h 468"/>
                      <a:gd name="T72" fmla="*/ 2147483647 w 1334"/>
                      <a:gd name="T73" fmla="*/ 2147483647 h 468"/>
                      <a:gd name="T74" fmla="*/ 2147483647 w 1334"/>
                      <a:gd name="T75" fmla="*/ 2147483647 h 468"/>
                      <a:gd name="T76" fmla="*/ 2147483647 w 1334"/>
                      <a:gd name="T77" fmla="*/ 2147483647 h 468"/>
                      <a:gd name="T78" fmla="*/ 2147483647 w 1334"/>
                      <a:gd name="T79" fmla="*/ 2147483647 h 468"/>
                      <a:gd name="T80" fmla="*/ 2147483647 w 1334"/>
                      <a:gd name="T81" fmla="*/ 2147483647 h 468"/>
                      <a:gd name="T82" fmla="*/ 2147483647 w 1334"/>
                      <a:gd name="T83" fmla="*/ 2147483647 h 468"/>
                      <a:gd name="T84" fmla="*/ 2147483647 w 1334"/>
                      <a:gd name="T85" fmla="*/ 2147483647 h 468"/>
                      <a:gd name="T86" fmla="*/ 2147483647 w 1334"/>
                      <a:gd name="T87" fmla="*/ 2147483647 h 468"/>
                      <a:gd name="T88" fmla="*/ 2147483647 w 1334"/>
                      <a:gd name="T89" fmla="*/ 2147483647 h 468"/>
                      <a:gd name="T90" fmla="*/ 2147483647 w 1334"/>
                      <a:gd name="T91" fmla="*/ 2147483647 h 468"/>
                      <a:gd name="T92" fmla="*/ 2147483647 w 1334"/>
                      <a:gd name="T93" fmla="*/ 2147483647 h 468"/>
                      <a:gd name="T94" fmla="*/ 2147483647 w 1334"/>
                      <a:gd name="T95" fmla="*/ 2147483647 h 468"/>
                      <a:gd name="T96" fmla="*/ 2147483647 w 1334"/>
                      <a:gd name="T97" fmla="*/ 2147483647 h 468"/>
                      <a:gd name="T98" fmla="*/ 2147483647 w 1334"/>
                      <a:gd name="T99" fmla="*/ 2147483647 h 468"/>
                      <a:gd name="T100" fmla="*/ 2147483647 w 1334"/>
                      <a:gd name="T101" fmla="*/ 2147483647 h 468"/>
                      <a:gd name="T102" fmla="*/ 2147483647 w 1334"/>
                      <a:gd name="T103" fmla="*/ 2147483647 h 468"/>
                      <a:gd name="T104" fmla="*/ 2147483647 w 1334"/>
                      <a:gd name="T105" fmla="*/ 2147483647 h 468"/>
                      <a:gd name="T106" fmla="*/ 2147483647 w 1334"/>
                      <a:gd name="T107" fmla="*/ 2147483647 h 468"/>
                      <a:gd name="T108" fmla="*/ 2147483647 w 1334"/>
                      <a:gd name="T109" fmla="*/ 2147483647 h 468"/>
                      <a:gd name="T110" fmla="*/ 2147483647 w 1334"/>
                      <a:gd name="T111" fmla="*/ 2147483647 h 468"/>
                      <a:gd name="T112" fmla="*/ 2147483647 w 1334"/>
                      <a:gd name="T113" fmla="*/ 2147483647 h 468"/>
                      <a:gd name="T114" fmla="*/ 2147483647 w 1334"/>
                      <a:gd name="T115" fmla="*/ 0 h 4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334"/>
                      <a:gd name="T175" fmla="*/ 0 h 468"/>
                      <a:gd name="T176" fmla="*/ 1334 w 1334"/>
                      <a:gd name="T177" fmla="*/ 468 h 46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334" h="468">
                        <a:moveTo>
                          <a:pt x="1334" y="0"/>
                        </a:moveTo>
                        <a:lnTo>
                          <a:pt x="1063" y="35"/>
                        </a:lnTo>
                        <a:lnTo>
                          <a:pt x="1049" y="44"/>
                        </a:lnTo>
                        <a:lnTo>
                          <a:pt x="376" y="107"/>
                        </a:lnTo>
                        <a:lnTo>
                          <a:pt x="365" y="99"/>
                        </a:lnTo>
                        <a:lnTo>
                          <a:pt x="337" y="101"/>
                        </a:lnTo>
                        <a:lnTo>
                          <a:pt x="344" y="113"/>
                        </a:lnTo>
                        <a:lnTo>
                          <a:pt x="344" y="132"/>
                        </a:lnTo>
                        <a:lnTo>
                          <a:pt x="107" y="151"/>
                        </a:lnTo>
                        <a:lnTo>
                          <a:pt x="95" y="180"/>
                        </a:lnTo>
                        <a:lnTo>
                          <a:pt x="87" y="215"/>
                        </a:lnTo>
                        <a:lnTo>
                          <a:pt x="90" y="227"/>
                        </a:lnTo>
                        <a:lnTo>
                          <a:pt x="82" y="256"/>
                        </a:lnTo>
                        <a:lnTo>
                          <a:pt x="75" y="267"/>
                        </a:lnTo>
                        <a:lnTo>
                          <a:pt x="79" y="276"/>
                        </a:lnTo>
                        <a:lnTo>
                          <a:pt x="72" y="293"/>
                        </a:lnTo>
                        <a:lnTo>
                          <a:pt x="51" y="316"/>
                        </a:lnTo>
                        <a:lnTo>
                          <a:pt x="43" y="357"/>
                        </a:lnTo>
                        <a:lnTo>
                          <a:pt x="23" y="385"/>
                        </a:lnTo>
                        <a:lnTo>
                          <a:pt x="26" y="413"/>
                        </a:lnTo>
                        <a:lnTo>
                          <a:pt x="24" y="449"/>
                        </a:lnTo>
                        <a:lnTo>
                          <a:pt x="18" y="452"/>
                        </a:lnTo>
                        <a:lnTo>
                          <a:pt x="0" y="468"/>
                        </a:lnTo>
                        <a:lnTo>
                          <a:pt x="344" y="444"/>
                        </a:lnTo>
                        <a:lnTo>
                          <a:pt x="773" y="406"/>
                        </a:lnTo>
                        <a:lnTo>
                          <a:pt x="940" y="386"/>
                        </a:lnTo>
                        <a:lnTo>
                          <a:pt x="945" y="339"/>
                        </a:lnTo>
                        <a:lnTo>
                          <a:pt x="958" y="339"/>
                        </a:lnTo>
                        <a:lnTo>
                          <a:pt x="965" y="336"/>
                        </a:lnTo>
                        <a:lnTo>
                          <a:pt x="978" y="324"/>
                        </a:lnTo>
                        <a:lnTo>
                          <a:pt x="980" y="311"/>
                        </a:lnTo>
                        <a:lnTo>
                          <a:pt x="978" y="304"/>
                        </a:lnTo>
                        <a:lnTo>
                          <a:pt x="985" y="292"/>
                        </a:lnTo>
                        <a:lnTo>
                          <a:pt x="996" y="276"/>
                        </a:lnTo>
                        <a:lnTo>
                          <a:pt x="1029" y="261"/>
                        </a:lnTo>
                        <a:lnTo>
                          <a:pt x="1067" y="252"/>
                        </a:lnTo>
                        <a:lnTo>
                          <a:pt x="1106" y="219"/>
                        </a:lnTo>
                        <a:lnTo>
                          <a:pt x="1122" y="212"/>
                        </a:lnTo>
                        <a:lnTo>
                          <a:pt x="1145" y="189"/>
                        </a:lnTo>
                        <a:lnTo>
                          <a:pt x="1151" y="171"/>
                        </a:lnTo>
                        <a:lnTo>
                          <a:pt x="1154" y="169"/>
                        </a:lnTo>
                        <a:lnTo>
                          <a:pt x="1163" y="171"/>
                        </a:lnTo>
                        <a:lnTo>
                          <a:pt x="1170" y="160"/>
                        </a:lnTo>
                        <a:lnTo>
                          <a:pt x="1174" y="156"/>
                        </a:lnTo>
                        <a:lnTo>
                          <a:pt x="1186" y="144"/>
                        </a:lnTo>
                        <a:lnTo>
                          <a:pt x="1191" y="145"/>
                        </a:lnTo>
                        <a:lnTo>
                          <a:pt x="1202" y="151"/>
                        </a:lnTo>
                        <a:lnTo>
                          <a:pt x="1215" y="145"/>
                        </a:lnTo>
                        <a:lnTo>
                          <a:pt x="1217" y="139"/>
                        </a:lnTo>
                        <a:lnTo>
                          <a:pt x="1237" y="123"/>
                        </a:lnTo>
                        <a:lnTo>
                          <a:pt x="1253" y="116"/>
                        </a:lnTo>
                        <a:lnTo>
                          <a:pt x="1278" y="115"/>
                        </a:lnTo>
                        <a:lnTo>
                          <a:pt x="1305" y="68"/>
                        </a:lnTo>
                        <a:lnTo>
                          <a:pt x="1327" y="55"/>
                        </a:lnTo>
                        <a:lnTo>
                          <a:pt x="1329" y="43"/>
                        </a:lnTo>
                        <a:lnTo>
                          <a:pt x="1333" y="30"/>
                        </a:lnTo>
                        <a:lnTo>
                          <a:pt x="1330" y="14"/>
                        </a:lnTo>
                        <a:lnTo>
                          <a:pt x="1334" y="0"/>
                        </a:lnTo>
                        <a:close/>
                      </a:path>
                    </a:pathLst>
                  </a:custGeom>
                  <a:solidFill>
                    <a:srgbClr val="25254B"/>
                  </a:solidFill>
                  <a:ln w="3175">
                    <a:solidFill>
                      <a:srgbClr val="808080"/>
                    </a:solidFill>
                    <a:round/>
                    <a:headEnd/>
                    <a:tailEnd/>
                  </a:ln>
                </p:spPr>
                <p:txBody>
                  <a:bodyPr/>
                  <a:lstStyle/>
                  <a:p>
                    <a:endParaRPr lang="en-US" dirty="0"/>
                  </a:p>
                </p:txBody>
              </p:sp>
              <p:sp>
                <p:nvSpPr>
                  <p:cNvPr id="251" name="117322.75556.12533.75665">
                    <a:extLst>
                      <a:ext uri="{FF2B5EF4-FFF2-40B4-BE49-F238E27FC236}">
                        <a16:creationId xmlns:a16="http://schemas.microsoft.com/office/drawing/2014/main" id="{1AB4DD8C-D59C-4EEA-91F1-6FDEFAA9BE38}"/>
                      </a:ext>
                    </a:extLst>
                  </p:cNvPr>
                  <p:cNvSpPr>
                    <a:spLocks noChangeAspect="1"/>
                  </p:cNvSpPr>
                  <p:nvPr>
                    <p:custDataLst>
                      <p:tags r:id="rId30"/>
                    </p:custDataLst>
                  </p:nvPr>
                </p:nvSpPr>
                <p:spPr bwMode="gray">
                  <a:xfrm>
                    <a:off x="5220105" y="2900304"/>
                    <a:ext cx="840854" cy="444030"/>
                  </a:xfrm>
                  <a:custGeom>
                    <a:avLst/>
                    <a:gdLst>
                      <a:gd name="T0" fmla="*/ 2147483647 w 1191"/>
                      <a:gd name="T1" fmla="*/ 2147483647 h 609"/>
                      <a:gd name="T2" fmla="*/ 2147483647 w 1191"/>
                      <a:gd name="T3" fmla="*/ 2147483647 h 609"/>
                      <a:gd name="T4" fmla="*/ 2147483647 w 1191"/>
                      <a:gd name="T5" fmla="*/ 2147483647 h 609"/>
                      <a:gd name="T6" fmla="*/ 2147483647 w 1191"/>
                      <a:gd name="T7" fmla="*/ 2147483647 h 609"/>
                      <a:gd name="T8" fmla="*/ 2147483647 w 1191"/>
                      <a:gd name="T9" fmla="*/ 2147483647 h 609"/>
                      <a:gd name="T10" fmla="*/ 2147483647 w 1191"/>
                      <a:gd name="T11" fmla="*/ 2147483647 h 609"/>
                      <a:gd name="T12" fmla="*/ 2147483647 w 1191"/>
                      <a:gd name="T13" fmla="*/ 2147483647 h 609"/>
                      <a:gd name="T14" fmla="*/ 2147483647 w 1191"/>
                      <a:gd name="T15" fmla="*/ 2147483647 h 609"/>
                      <a:gd name="T16" fmla="*/ 2147483647 w 1191"/>
                      <a:gd name="T17" fmla="*/ 2147483647 h 609"/>
                      <a:gd name="T18" fmla="*/ 2147483647 w 1191"/>
                      <a:gd name="T19" fmla="*/ 2147483647 h 609"/>
                      <a:gd name="T20" fmla="*/ 2147483647 w 1191"/>
                      <a:gd name="T21" fmla="*/ 2147483647 h 609"/>
                      <a:gd name="T22" fmla="*/ 2147483647 w 1191"/>
                      <a:gd name="T23" fmla="*/ 2147483647 h 609"/>
                      <a:gd name="T24" fmla="*/ 2147483647 w 1191"/>
                      <a:gd name="T25" fmla="*/ 2147483647 h 609"/>
                      <a:gd name="T26" fmla="*/ 2147483647 w 1191"/>
                      <a:gd name="T27" fmla="*/ 2147483647 h 609"/>
                      <a:gd name="T28" fmla="*/ 2147483647 w 1191"/>
                      <a:gd name="T29" fmla="*/ 2147483647 h 609"/>
                      <a:gd name="T30" fmla="*/ 2147483647 w 1191"/>
                      <a:gd name="T31" fmla="*/ 2147483647 h 609"/>
                      <a:gd name="T32" fmla="*/ 2147483647 w 1191"/>
                      <a:gd name="T33" fmla="*/ 2147483647 h 609"/>
                      <a:gd name="T34" fmla="*/ 2147483647 w 1191"/>
                      <a:gd name="T35" fmla="*/ 2147483647 h 609"/>
                      <a:gd name="T36" fmla="*/ 2147483647 w 1191"/>
                      <a:gd name="T37" fmla="*/ 2147483647 h 609"/>
                      <a:gd name="T38" fmla="*/ 2147483647 w 1191"/>
                      <a:gd name="T39" fmla="*/ 2147483647 h 609"/>
                      <a:gd name="T40" fmla="*/ 2147483647 w 1191"/>
                      <a:gd name="T41" fmla="*/ 2147483647 h 609"/>
                      <a:gd name="T42" fmla="*/ 2147483647 w 1191"/>
                      <a:gd name="T43" fmla="*/ 2147483647 h 609"/>
                      <a:gd name="T44" fmla="*/ 2147483647 w 1191"/>
                      <a:gd name="T45" fmla="*/ 2147483647 h 609"/>
                      <a:gd name="T46" fmla="*/ 2147483647 w 1191"/>
                      <a:gd name="T47" fmla="*/ 2147483647 h 609"/>
                      <a:gd name="T48" fmla="*/ 2147483647 w 1191"/>
                      <a:gd name="T49" fmla="*/ 0 h 609"/>
                      <a:gd name="T50" fmla="*/ 2147483647 w 1191"/>
                      <a:gd name="T51" fmla="*/ 2147483647 h 609"/>
                      <a:gd name="T52" fmla="*/ 2147483647 w 1191"/>
                      <a:gd name="T53" fmla="*/ 2147483647 h 609"/>
                      <a:gd name="T54" fmla="*/ 2147483647 w 1191"/>
                      <a:gd name="T55" fmla="*/ 2147483647 h 609"/>
                      <a:gd name="T56" fmla="*/ 2147483647 w 1191"/>
                      <a:gd name="T57" fmla="*/ 2147483647 h 609"/>
                      <a:gd name="T58" fmla="*/ 2147483647 w 1191"/>
                      <a:gd name="T59" fmla="*/ 2147483647 h 609"/>
                      <a:gd name="T60" fmla="*/ 2147483647 w 1191"/>
                      <a:gd name="T61" fmla="*/ 2147483647 h 609"/>
                      <a:gd name="T62" fmla="*/ 2147483647 w 1191"/>
                      <a:gd name="T63" fmla="*/ 2147483647 h 609"/>
                      <a:gd name="T64" fmla="*/ 2147483647 w 1191"/>
                      <a:gd name="T65" fmla="*/ 2147483647 h 609"/>
                      <a:gd name="T66" fmla="*/ 2147483647 w 1191"/>
                      <a:gd name="T67" fmla="*/ 2147483647 h 609"/>
                      <a:gd name="T68" fmla="*/ 2147483647 w 1191"/>
                      <a:gd name="T69" fmla="*/ 2147483647 h 609"/>
                      <a:gd name="T70" fmla="*/ 2147483647 w 1191"/>
                      <a:gd name="T71" fmla="*/ 2147483647 h 609"/>
                      <a:gd name="T72" fmla="*/ 2147483647 w 1191"/>
                      <a:gd name="T73" fmla="*/ 2147483647 h 609"/>
                      <a:gd name="T74" fmla="*/ 2147483647 w 1191"/>
                      <a:gd name="T75" fmla="*/ 2147483647 h 609"/>
                      <a:gd name="T76" fmla="*/ 2147483647 w 1191"/>
                      <a:gd name="T77" fmla="*/ 2147483647 h 609"/>
                      <a:gd name="T78" fmla="*/ 2147483647 w 1191"/>
                      <a:gd name="T79" fmla="*/ 2147483647 h 609"/>
                      <a:gd name="T80" fmla="*/ 2147483647 w 1191"/>
                      <a:gd name="T81" fmla="*/ 2147483647 h 609"/>
                      <a:gd name="T82" fmla="*/ 2147483647 w 1191"/>
                      <a:gd name="T83" fmla="*/ 2147483647 h 609"/>
                      <a:gd name="T84" fmla="*/ 2147483647 w 1191"/>
                      <a:gd name="T85" fmla="*/ 2147483647 h 609"/>
                      <a:gd name="T86" fmla="*/ 2147483647 w 1191"/>
                      <a:gd name="T87" fmla="*/ 2147483647 h 609"/>
                      <a:gd name="T88" fmla="*/ 2147483647 w 1191"/>
                      <a:gd name="T89" fmla="*/ 2147483647 h 609"/>
                      <a:gd name="T90" fmla="*/ 2147483647 w 1191"/>
                      <a:gd name="T91" fmla="*/ 2147483647 h 609"/>
                      <a:gd name="T92" fmla="*/ 2147483647 w 1191"/>
                      <a:gd name="T93" fmla="*/ 2147483647 h 609"/>
                      <a:gd name="T94" fmla="*/ 2147483647 w 1191"/>
                      <a:gd name="T95" fmla="*/ 2147483647 h 609"/>
                      <a:gd name="T96" fmla="*/ 2147483647 w 1191"/>
                      <a:gd name="T97" fmla="*/ 2147483647 h 609"/>
                      <a:gd name="T98" fmla="*/ 2147483647 w 1191"/>
                      <a:gd name="T99" fmla="*/ 2147483647 h 609"/>
                      <a:gd name="T100" fmla="*/ 2147483647 w 1191"/>
                      <a:gd name="T101" fmla="*/ 2147483647 h 609"/>
                      <a:gd name="T102" fmla="*/ 2147483647 w 1191"/>
                      <a:gd name="T103" fmla="*/ 2147483647 h 609"/>
                      <a:gd name="T104" fmla="*/ 2147483647 w 1191"/>
                      <a:gd name="T105" fmla="*/ 2147483647 h 609"/>
                      <a:gd name="T106" fmla="*/ 2147483647 w 1191"/>
                      <a:gd name="T107" fmla="*/ 2147483647 h 609"/>
                      <a:gd name="T108" fmla="*/ 0 w 1191"/>
                      <a:gd name="T109" fmla="*/ 2147483647 h 60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91"/>
                      <a:gd name="T166" fmla="*/ 0 h 609"/>
                      <a:gd name="T167" fmla="*/ 1191 w 1191"/>
                      <a:gd name="T168" fmla="*/ 609 h 60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91" h="609">
                        <a:moveTo>
                          <a:pt x="0" y="609"/>
                        </a:moveTo>
                        <a:lnTo>
                          <a:pt x="237" y="590"/>
                        </a:lnTo>
                        <a:lnTo>
                          <a:pt x="237" y="571"/>
                        </a:lnTo>
                        <a:lnTo>
                          <a:pt x="230" y="559"/>
                        </a:lnTo>
                        <a:lnTo>
                          <a:pt x="258" y="557"/>
                        </a:lnTo>
                        <a:lnTo>
                          <a:pt x="269" y="565"/>
                        </a:lnTo>
                        <a:lnTo>
                          <a:pt x="942" y="502"/>
                        </a:lnTo>
                        <a:lnTo>
                          <a:pt x="956" y="493"/>
                        </a:lnTo>
                        <a:lnTo>
                          <a:pt x="967" y="481"/>
                        </a:lnTo>
                        <a:lnTo>
                          <a:pt x="1024" y="454"/>
                        </a:lnTo>
                        <a:lnTo>
                          <a:pt x="1031" y="440"/>
                        </a:lnTo>
                        <a:lnTo>
                          <a:pt x="1063" y="417"/>
                        </a:lnTo>
                        <a:lnTo>
                          <a:pt x="1064" y="402"/>
                        </a:lnTo>
                        <a:lnTo>
                          <a:pt x="1070" y="396"/>
                        </a:lnTo>
                        <a:lnTo>
                          <a:pt x="1086" y="385"/>
                        </a:lnTo>
                        <a:lnTo>
                          <a:pt x="1087" y="368"/>
                        </a:lnTo>
                        <a:lnTo>
                          <a:pt x="1103" y="353"/>
                        </a:lnTo>
                        <a:lnTo>
                          <a:pt x="1186" y="281"/>
                        </a:lnTo>
                        <a:lnTo>
                          <a:pt x="1191" y="265"/>
                        </a:lnTo>
                        <a:lnTo>
                          <a:pt x="1180" y="265"/>
                        </a:lnTo>
                        <a:lnTo>
                          <a:pt x="1168" y="257"/>
                        </a:lnTo>
                        <a:lnTo>
                          <a:pt x="1164" y="257"/>
                        </a:lnTo>
                        <a:lnTo>
                          <a:pt x="1159" y="250"/>
                        </a:lnTo>
                        <a:lnTo>
                          <a:pt x="1143" y="242"/>
                        </a:lnTo>
                        <a:lnTo>
                          <a:pt x="1135" y="244"/>
                        </a:lnTo>
                        <a:lnTo>
                          <a:pt x="1130" y="241"/>
                        </a:lnTo>
                        <a:lnTo>
                          <a:pt x="1110" y="209"/>
                        </a:lnTo>
                        <a:lnTo>
                          <a:pt x="1075" y="168"/>
                        </a:lnTo>
                        <a:lnTo>
                          <a:pt x="1072" y="154"/>
                        </a:lnTo>
                        <a:lnTo>
                          <a:pt x="1074" y="141"/>
                        </a:lnTo>
                        <a:lnTo>
                          <a:pt x="1074" y="123"/>
                        </a:lnTo>
                        <a:lnTo>
                          <a:pt x="1070" y="97"/>
                        </a:lnTo>
                        <a:lnTo>
                          <a:pt x="1063" y="91"/>
                        </a:lnTo>
                        <a:lnTo>
                          <a:pt x="1046" y="79"/>
                        </a:lnTo>
                        <a:lnTo>
                          <a:pt x="1027" y="73"/>
                        </a:lnTo>
                        <a:lnTo>
                          <a:pt x="1012" y="51"/>
                        </a:lnTo>
                        <a:lnTo>
                          <a:pt x="1003" y="37"/>
                        </a:lnTo>
                        <a:lnTo>
                          <a:pt x="984" y="52"/>
                        </a:lnTo>
                        <a:lnTo>
                          <a:pt x="979" y="60"/>
                        </a:lnTo>
                        <a:lnTo>
                          <a:pt x="968" y="67"/>
                        </a:lnTo>
                        <a:lnTo>
                          <a:pt x="966" y="72"/>
                        </a:lnTo>
                        <a:lnTo>
                          <a:pt x="942" y="75"/>
                        </a:lnTo>
                        <a:lnTo>
                          <a:pt x="912" y="64"/>
                        </a:lnTo>
                        <a:lnTo>
                          <a:pt x="902" y="65"/>
                        </a:lnTo>
                        <a:lnTo>
                          <a:pt x="889" y="83"/>
                        </a:lnTo>
                        <a:lnTo>
                          <a:pt x="855" y="59"/>
                        </a:lnTo>
                        <a:lnTo>
                          <a:pt x="821" y="61"/>
                        </a:lnTo>
                        <a:lnTo>
                          <a:pt x="798" y="52"/>
                        </a:lnTo>
                        <a:lnTo>
                          <a:pt x="786" y="24"/>
                        </a:lnTo>
                        <a:lnTo>
                          <a:pt x="754" y="0"/>
                        </a:lnTo>
                        <a:lnTo>
                          <a:pt x="737" y="9"/>
                        </a:lnTo>
                        <a:lnTo>
                          <a:pt x="727" y="9"/>
                        </a:lnTo>
                        <a:lnTo>
                          <a:pt x="711" y="1"/>
                        </a:lnTo>
                        <a:lnTo>
                          <a:pt x="698" y="1"/>
                        </a:lnTo>
                        <a:lnTo>
                          <a:pt x="691" y="15"/>
                        </a:lnTo>
                        <a:lnTo>
                          <a:pt x="691" y="27"/>
                        </a:lnTo>
                        <a:lnTo>
                          <a:pt x="702" y="61"/>
                        </a:lnTo>
                        <a:lnTo>
                          <a:pt x="695" y="75"/>
                        </a:lnTo>
                        <a:lnTo>
                          <a:pt x="678" y="80"/>
                        </a:lnTo>
                        <a:lnTo>
                          <a:pt x="655" y="97"/>
                        </a:lnTo>
                        <a:lnTo>
                          <a:pt x="627" y="91"/>
                        </a:lnTo>
                        <a:lnTo>
                          <a:pt x="615" y="100"/>
                        </a:lnTo>
                        <a:lnTo>
                          <a:pt x="615" y="131"/>
                        </a:lnTo>
                        <a:lnTo>
                          <a:pt x="551" y="214"/>
                        </a:lnTo>
                        <a:lnTo>
                          <a:pt x="539" y="250"/>
                        </a:lnTo>
                        <a:lnTo>
                          <a:pt x="500" y="252"/>
                        </a:lnTo>
                        <a:lnTo>
                          <a:pt x="482" y="232"/>
                        </a:lnTo>
                        <a:lnTo>
                          <a:pt x="472" y="230"/>
                        </a:lnTo>
                        <a:lnTo>
                          <a:pt x="461" y="242"/>
                        </a:lnTo>
                        <a:lnTo>
                          <a:pt x="449" y="285"/>
                        </a:lnTo>
                        <a:lnTo>
                          <a:pt x="436" y="296"/>
                        </a:lnTo>
                        <a:lnTo>
                          <a:pt x="420" y="285"/>
                        </a:lnTo>
                        <a:lnTo>
                          <a:pt x="409" y="270"/>
                        </a:lnTo>
                        <a:lnTo>
                          <a:pt x="381" y="280"/>
                        </a:lnTo>
                        <a:lnTo>
                          <a:pt x="372" y="312"/>
                        </a:lnTo>
                        <a:lnTo>
                          <a:pt x="362" y="316"/>
                        </a:lnTo>
                        <a:lnTo>
                          <a:pt x="357" y="310"/>
                        </a:lnTo>
                        <a:lnTo>
                          <a:pt x="309" y="288"/>
                        </a:lnTo>
                        <a:lnTo>
                          <a:pt x="270" y="301"/>
                        </a:lnTo>
                        <a:lnTo>
                          <a:pt x="240" y="300"/>
                        </a:lnTo>
                        <a:lnTo>
                          <a:pt x="236" y="316"/>
                        </a:lnTo>
                        <a:lnTo>
                          <a:pt x="237" y="321"/>
                        </a:lnTo>
                        <a:lnTo>
                          <a:pt x="224" y="326"/>
                        </a:lnTo>
                        <a:lnTo>
                          <a:pt x="212" y="324"/>
                        </a:lnTo>
                        <a:lnTo>
                          <a:pt x="214" y="328"/>
                        </a:lnTo>
                        <a:lnTo>
                          <a:pt x="209" y="337"/>
                        </a:lnTo>
                        <a:lnTo>
                          <a:pt x="205" y="353"/>
                        </a:lnTo>
                        <a:lnTo>
                          <a:pt x="198" y="358"/>
                        </a:lnTo>
                        <a:lnTo>
                          <a:pt x="198" y="365"/>
                        </a:lnTo>
                        <a:lnTo>
                          <a:pt x="214" y="385"/>
                        </a:lnTo>
                        <a:lnTo>
                          <a:pt x="212" y="389"/>
                        </a:lnTo>
                        <a:lnTo>
                          <a:pt x="162" y="402"/>
                        </a:lnTo>
                        <a:lnTo>
                          <a:pt x="148" y="410"/>
                        </a:lnTo>
                        <a:lnTo>
                          <a:pt x="150" y="432"/>
                        </a:lnTo>
                        <a:lnTo>
                          <a:pt x="160" y="473"/>
                        </a:lnTo>
                        <a:lnTo>
                          <a:pt x="137" y="482"/>
                        </a:lnTo>
                        <a:lnTo>
                          <a:pt x="118" y="469"/>
                        </a:lnTo>
                        <a:lnTo>
                          <a:pt x="99" y="458"/>
                        </a:lnTo>
                        <a:lnTo>
                          <a:pt x="71" y="454"/>
                        </a:lnTo>
                        <a:lnTo>
                          <a:pt x="52" y="464"/>
                        </a:lnTo>
                        <a:lnTo>
                          <a:pt x="41" y="501"/>
                        </a:lnTo>
                        <a:lnTo>
                          <a:pt x="45" y="503"/>
                        </a:lnTo>
                        <a:lnTo>
                          <a:pt x="51" y="506"/>
                        </a:lnTo>
                        <a:lnTo>
                          <a:pt x="57" y="513"/>
                        </a:lnTo>
                        <a:lnTo>
                          <a:pt x="64" y="533"/>
                        </a:lnTo>
                        <a:lnTo>
                          <a:pt x="49" y="583"/>
                        </a:lnTo>
                        <a:lnTo>
                          <a:pt x="39" y="590"/>
                        </a:lnTo>
                        <a:lnTo>
                          <a:pt x="31" y="585"/>
                        </a:lnTo>
                        <a:lnTo>
                          <a:pt x="9" y="595"/>
                        </a:lnTo>
                        <a:lnTo>
                          <a:pt x="0" y="609"/>
                        </a:lnTo>
                        <a:close/>
                      </a:path>
                    </a:pathLst>
                  </a:custGeom>
                  <a:solidFill>
                    <a:srgbClr val="25254B"/>
                  </a:solidFill>
                  <a:ln w="3175">
                    <a:solidFill>
                      <a:srgbClr val="808080"/>
                    </a:solidFill>
                    <a:round/>
                    <a:headEnd/>
                    <a:tailEnd/>
                  </a:ln>
                </p:spPr>
                <p:txBody>
                  <a:bodyPr/>
                  <a:lstStyle/>
                  <a:p>
                    <a:endParaRPr lang="en-US" dirty="0"/>
                  </a:p>
                </p:txBody>
              </p:sp>
              <p:sp>
                <p:nvSpPr>
                  <p:cNvPr id="252" name="11829356847.875275">
                    <a:extLst>
                      <a:ext uri="{FF2B5EF4-FFF2-40B4-BE49-F238E27FC236}">
                        <a16:creationId xmlns:a16="http://schemas.microsoft.com/office/drawing/2014/main" id="{2779A503-A608-48CB-9F59-5532BD2E1485}"/>
                      </a:ext>
                    </a:extLst>
                  </p:cNvPr>
                  <p:cNvSpPr>
                    <a:spLocks noChangeAspect="1"/>
                  </p:cNvSpPr>
                  <p:nvPr>
                    <p:custDataLst>
                      <p:tags r:id="rId31"/>
                    </p:custDataLst>
                  </p:nvPr>
                </p:nvSpPr>
                <p:spPr bwMode="gray">
                  <a:xfrm>
                    <a:off x="5371167" y="2508956"/>
                    <a:ext cx="343986" cy="630296"/>
                  </a:xfrm>
                  <a:custGeom>
                    <a:avLst/>
                    <a:gdLst>
                      <a:gd name="T0" fmla="*/ 2147483647 w 492"/>
                      <a:gd name="T1" fmla="*/ 2147483647 h 866"/>
                      <a:gd name="T2" fmla="*/ 2147483647 w 492"/>
                      <a:gd name="T3" fmla="*/ 2147483647 h 866"/>
                      <a:gd name="T4" fmla="*/ 2147483647 w 492"/>
                      <a:gd name="T5" fmla="*/ 2147483647 h 866"/>
                      <a:gd name="T6" fmla="*/ 2147483647 w 492"/>
                      <a:gd name="T7" fmla="*/ 2147483647 h 866"/>
                      <a:gd name="T8" fmla="*/ 2147483647 w 492"/>
                      <a:gd name="T9" fmla="*/ 2147483647 h 866"/>
                      <a:gd name="T10" fmla="*/ 2147483647 w 492"/>
                      <a:gd name="T11" fmla="*/ 2147483647 h 866"/>
                      <a:gd name="T12" fmla="*/ 2147483647 w 492"/>
                      <a:gd name="T13" fmla="*/ 2147483647 h 866"/>
                      <a:gd name="T14" fmla="*/ 2147483647 w 492"/>
                      <a:gd name="T15" fmla="*/ 2147483647 h 866"/>
                      <a:gd name="T16" fmla="*/ 2147483647 w 492"/>
                      <a:gd name="T17" fmla="*/ 2147483647 h 866"/>
                      <a:gd name="T18" fmla="*/ 2147483647 w 492"/>
                      <a:gd name="T19" fmla="*/ 2147483647 h 866"/>
                      <a:gd name="T20" fmla="*/ 2147483647 w 492"/>
                      <a:gd name="T21" fmla="*/ 2147483647 h 866"/>
                      <a:gd name="T22" fmla="*/ 2147483647 w 492"/>
                      <a:gd name="T23" fmla="*/ 2147483647 h 866"/>
                      <a:gd name="T24" fmla="*/ 0 w 492"/>
                      <a:gd name="T25" fmla="*/ 2147483647 h 866"/>
                      <a:gd name="T26" fmla="*/ 0 w 492"/>
                      <a:gd name="T27" fmla="*/ 2147483647 h 866"/>
                      <a:gd name="T28" fmla="*/ 2147483647 w 492"/>
                      <a:gd name="T29" fmla="*/ 2147483647 h 866"/>
                      <a:gd name="T30" fmla="*/ 2147483647 w 492"/>
                      <a:gd name="T31" fmla="*/ 2147483647 h 866"/>
                      <a:gd name="T32" fmla="*/ 2147483647 w 492"/>
                      <a:gd name="T33" fmla="*/ 2147483647 h 866"/>
                      <a:gd name="T34" fmla="*/ 2147483647 w 492"/>
                      <a:gd name="T35" fmla="*/ 2147483647 h 866"/>
                      <a:gd name="T36" fmla="*/ 2147483647 w 492"/>
                      <a:gd name="T37" fmla="*/ 2147483647 h 866"/>
                      <a:gd name="T38" fmla="*/ 2147483647 w 492"/>
                      <a:gd name="T39" fmla="*/ 2147483647 h 866"/>
                      <a:gd name="T40" fmla="*/ 2147483647 w 492"/>
                      <a:gd name="T41" fmla="*/ 2147483647 h 866"/>
                      <a:gd name="T42" fmla="*/ 2147483647 w 492"/>
                      <a:gd name="T43" fmla="*/ 2147483647 h 866"/>
                      <a:gd name="T44" fmla="*/ 2147483647 w 492"/>
                      <a:gd name="T45" fmla="*/ 2147483647 h 866"/>
                      <a:gd name="T46" fmla="*/ 2147483647 w 492"/>
                      <a:gd name="T47" fmla="*/ 2147483647 h 866"/>
                      <a:gd name="T48" fmla="*/ 2147483647 w 492"/>
                      <a:gd name="T49" fmla="*/ 2147483647 h 866"/>
                      <a:gd name="T50" fmla="*/ 2147483647 w 492"/>
                      <a:gd name="T51" fmla="*/ 2147483647 h 866"/>
                      <a:gd name="T52" fmla="*/ 2147483647 w 492"/>
                      <a:gd name="T53" fmla="*/ 2147483647 h 866"/>
                      <a:gd name="T54" fmla="*/ 2147483647 w 492"/>
                      <a:gd name="T55" fmla="*/ 2147483647 h 866"/>
                      <a:gd name="T56" fmla="*/ 2147483647 w 492"/>
                      <a:gd name="T57" fmla="*/ 2147483647 h 866"/>
                      <a:gd name="T58" fmla="*/ 2147483647 w 492"/>
                      <a:gd name="T59" fmla="*/ 2147483647 h 866"/>
                      <a:gd name="T60" fmla="*/ 2147483647 w 492"/>
                      <a:gd name="T61" fmla="*/ 2147483647 h 866"/>
                      <a:gd name="T62" fmla="*/ 2147483647 w 492"/>
                      <a:gd name="T63" fmla="*/ 2147483647 h 866"/>
                      <a:gd name="T64" fmla="*/ 2147483647 w 492"/>
                      <a:gd name="T65" fmla="*/ 2147483647 h 866"/>
                      <a:gd name="T66" fmla="*/ 2147483647 w 492"/>
                      <a:gd name="T67" fmla="*/ 2147483647 h 866"/>
                      <a:gd name="T68" fmla="*/ 2147483647 w 492"/>
                      <a:gd name="T69" fmla="*/ 2147483647 h 866"/>
                      <a:gd name="T70" fmla="*/ 2147483647 w 492"/>
                      <a:gd name="T71" fmla="*/ 2147483647 h 866"/>
                      <a:gd name="T72" fmla="*/ 2147483647 w 492"/>
                      <a:gd name="T73" fmla="*/ 2147483647 h 866"/>
                      <a:gd name="T74" fmla="*/ 2147483647 w 492"/>
                      <a:gd name="T75" fmla="*/ 2147483647 h 866"/>
                      <a:gd name="T76" fmla="*/ 2147483647 w 492"/>
                      <a:gd name="T77" fmla="*/ 2147483647 h 866"/>
                      <a:gd name="T78" fmla="*/ 2147483647 w 492"/>
                      <a:gd name="T79" fmla="*/ 2147483647 h 866"/>
                      <a:gd name="T80" fmla="*/ 2147483647 w 492"/>
                      <a:gd name="T81" fmla="*/ 2147483647 h 866"/>
                      <a:gd name="T82" fmla="*/ 2147483647 w 492"/>
                      <a:gd name="T83" fmla="*/ 2147483647 h 866"/>
                      <a:gd name="T84" fmla="*/ 2147483647 w 492"/>
                      <a:gd name="T85" fmla="*/ 2147483647 h 866"/>
                      <a:gd name="T86" fmla="*/ 2147483647 w 492"/>
                      <a:gd name="T87" fmla="*/ 2147483647 h 866"/>
                      <a:gd name="T88" fmla="*/ 2147483647 w 492"/>
                      <a:gd name="T89" fmla="*/ 2147483647 h 866"/>
                      <a:gd name="T90" fmla="*/ 2147483647 w 492"/>
                      <a:gd name="T91" fmla="*/ 2147483647 h 866"/>
                      <a:gd name="T92" fmla="*/ 2147483647 w 492"/>
                      <a:gd name="T93" fmla="*/ 0 h 866"/>
                      <a:gd name="T94" fmla="*/ 2147483647 w 492"/>
                      <a:gd name="T95" fmla="*/ 2147483647 h 866"/>
                      <a:gd name="T96" fmla="*/ 2147483647 w 492"/>
                      <a:gd name="T97" fmla="*/ 2147483647 h 866"/>
                      <a:gd name="T98" fmla="*/ 2147483647 w 492"/>
                      <a:gd name="T99" fmla="*/ 2147483647 h 866"/>
                      <a:gd name="T100" fmla="*/ 2147483647 w 492"/>
                      <a:gd name="T101" fmla="*/ 2147483647 h 866"/>
                      <a:gd name="T102" fmla="*/ 2147483647 w 492"/>
                      <a:gd name="T103" fmla="*/ 2147483647 h 866"/>
                      <a:gd name="T104" fmla="*/ 2147483647 w 492"/>
                      <a:gd name="T105" fmla="*/ 2147483647 h 86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92"/>
                      <a:gd name="T160" fmla="*/ 0 h 866"/>
                      <a:gd name="T161" fmla="*/ 492 w 492"/>
                      <a:gd name="T162" fmla="*/ 866 h 86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92" h="866">
                        <a:moveTo>
                          <a:pt x="16" y="52"/>
                        </a:moveTo>
                        <a:lnTo>
                          <a:pt x="56" y="539"/>
                        </a:lnTo>
                        <a:lnTo>
                          <a:pt x="50" y="547"/>
                        </a:lnTo>
                        <a:lnTo>
                          <a:pt x="52" y="564"/>
                        </a:lnTo>
                        <a:lnTo>
                          <a:pt x="47" y="589"/>
                        </a:lnTo>
                        <a:lnTo>
                          <a:pt x="66" y="627"/>
                        </a:lnTo>
                        <a:lnTo>
                          <a:pt x="72" y="671"/>
                        </a:lnTo>
                        <a:lnTo>
                          <a:pt x="50" y="710"/>
                        </a:lnTo>
                        <a:lnTo>
                          <a:pt x="48" y="724"/>
                        </a:lnTo>
                        <a:lnTo>
                          <a:pt x="34" y="756"/>
                        </a:lnTo>
                        <a:lnTo>
                          <a:pt x="7" y="780"/>
                        </a:lnTo>
                        <a:lnTo>
                          <a:pt x="7" y="810"/>
                        </a:lnTo>
                        <a:lnTo>
                          <a:pt x="0" y="848"/>
                        </a:lnTo>
                        <a:lnTo>
                          <a:pt x="0" y="857"/>
                        </a:lnTo>
                        <a:lnTo>
                          <a:pt x="2" y="864"/>
                        </a:lnTo>
                        <a:lnTo>
                          <a:pt x="14" y="866"/>
                        </a:lnTo>
                        <a:lnTo>
                          <a:pt x="27" y="861"/>
                        </a:lnTo>
                        <a:lnTo>
                          <a:pt x="26" y="856"/>
                        </a:lnTo>
                        <a:lnTo>
                          <a:pt x="30" y="840"/>
                        </a:lnTo>
                        <a:lnTo>
                          <a:pt x="60" y="841"/>
                        </a:lnTo>
                        <a:lnTo>
                          <a:pt x="99" y="828"/>
                        </a:lnTo>
                        <a:lnTo>
                          <a:pt x="147" y="850"/>
                        </a:lnTo>
                        <a:lnTo>
                          <a:pt x="152" y="856"/>
                        </a:lnTo>
                        <a:lnTo>
                          <a:pt x="162" y="852"/>
                        </a:lnTo>
                        <a:lnTo>
                          <a:pt x="171" y="820"/>
                        </a:lnTo>
                        <a:lnTo>
                          <a:pt x="199" y="810"/>
                        </a:lnTo>
                        <a:lnTo>
                          <a:pt x="210" y="825"/>
                        </a:lnTo>
                        <a:lnTo>
                          <a:pt x="226" y="836"/>
                        </a:lnTo>
                        <a:lnTo>
                          <a:pt x="239" y="825"/>
                        </a:lnTo>
                        <a:lnTo>
                          <a:pt x="251" y="782"/>
                        </a:lnTo>
                        <a:lnTo>
                          <a:pt x="262" y="770"/>
                        </a:lnTo>
                        <a:lnTo>
                          <a:pt x="272" y="772"/>
                        </a:lnTo>
                        <a:lnTo>
                          <a:pt x="290" y="792"/>
                        </a:lnTo>
                        <a:lnTo>
                          <a:pt x="329" y="790"/>
                        </a:lnTo>
                        <a:lnTo>
                          <a:pt x="341" y="754"/>
                        </a:lnTo>
                        <a:lnTo>
                          <a:pt x="405" y="671"/>
                        </a:lnTo>
                        <a:lnTo>
                          <a:pt x="405" y="640"/>
                        </a:lnTo>
                        <a:lnTo>
                          <a:pt x="417" y="631"/>
                        </a:lnTo>
                        <a:lnTo>
                          <a:pt x="445" y="637"/>
                        </a:lnTo>
                        <a:lnTo>
                          <a:pt x="468" y="620"/>
                        </a:lnTo>
                        <a:lnTo>
                          <a:pt x="485" y="615"/>
                        </a:lnTo>
                        <a:lnTo>
                          <a:pt x="492" y="601"/>
                        </a:lnTo>
                        <a:lnTo>
                          <a:pt x="481" y="567"/>
                        </a:lnTo>
                        <a:lnTo>
                          <a:pt x="481" y="555"/>
                        </a:lnTo>
                        <a:lnTo>
                          <a:pt x="488" y="541"/>
                        </a:lnTo>
                        <a:lnTo>
                          <a:pt x="427" y="10"/>
                        </a:lnTo>
                        <a:lnTo>
                          <a:pt x="425" y="0"/>
                        </a:lnTo>
                        <a:lnTo>
                          <a:pt x="112" y="40"/>
                        </a:lnTo>
                        <a:lnTo>
                          <a:pt x="103" y="48"/>
                        </a:lnTo>
                        <a:lnTo>
                          <a:pt x="79" y="58"/>
                        </a:lnTo>
                        <a:lnTo>
                          <a:pt x="66" y="64"/>
                        </a:lnTo>
                        <a:lnTo>
                          <a:pt x="36" y="68"/>
                        </a:lnTo>
                        <a:lnTo>
                          <a:pt x="16" y="52"/>
                        </a:lnTo>
                        <a:close/>
                      </a:path>
                    </a:pathLst>
                  </a:custGeom>
                  <a:solidFill>
                    <a:srgbClr val="25254B"/>
                  </a:solidFill>
                  <a:ln w="3175">
                    <a:solidFill>
                      <a:srgbClr val="808080"/>
                    </a:solidFill>
                    <a:round/>
                    <a:headEnd/>
                    <a:tailEnd/>
                  </a:ln>
                </p:spPr>
                <p:txBody>
                  <a:bodyPr/>
                  <a:lstStyle/>
                  <a:p>
                    <a:endParaRPr lang="en-US" dirty="0"/>
                  </a:p>
                </p:txBody>
              </p:sp>
              <p:sp>
                <p:nvSpPr>
                  <p:cNvPr id="253" name="119286591.542.12537.6255">
                    <a:extLst>
                      <a:ext uri="{FF2B5EF4-FFF2-40B4-BE49-F238E27FC236}">
                        <a16:creationId xmlns:a16="http://schemas.microsoft.com/office/drawing/2014/main" id="{6688B3FB-A749-4178-A98E-8821D04696AF}"/>
                      </a:ext>
                    </a:extLst>
                  </p:cNvPr>
                  <p:cNvSpPr>
                    <a:spLocks noChangeAspect="1"/>
                  </p:cNvSpPr>
                  <p:nvPr>
                    <p:custDataLst>
                      <p:tags r:id="rId32"/>
                    </p:custDataLst>
                  </p:nvPr>
                </p:nvSpPr>
                <p:spPr bwMode="gray">
                  <a:xfrm>
                    <a:off x="5669652" y="2416763"/>
                    <a:ext cx="480488" cy="553156"/>
                  </a:xfrm>
                  <a:custGeom>
                    <a:avLst/>
                    <a:gdLst>
                      <a:gd name="T0" fmla="*/ 2147483647 w 680"/>
                      <a:gd name="T1" fmla="*/ 2147483647 h 762"/>
                      <a:gd name="T2" fmla="*/ 2147483647 w 680"/>
                      <a:gd name="T3" fmla="*/ 2147483647 h 762"/>
                      <a:gd name="T4" fmla="*/ 2147483647 w 680"/>
                      <a:gd name="T5" fmla="*/ 2147483647 h 762"/>
                      <a:gd name="T6" fmla="*/ 2147483647 w 680"/>
                      <a:gd name="T7" fmla="*/ 2147483647 h 762"/>
                      <a:gd name="T8" fmla="*/ 2147483647 w 680"/>
                      <a:gd name="T9" fmla="*/ 2147483647 h 762"/>
                      <a:gd name="T10" fmla="*/ 2147483647 w 680"/>
                      <a:gd name="T11" fmla="*/ 2147483647 h 762"/>
                      <a:gd name="T12" fmla="*/ 2147483647 w 680"/>
                      <a:gd name="T13" fmla="*/ 2147483647 h 762"/>
                      <a:gd name="T14" fmla="*/ 2147483647 w 680"/>
                      <a:gd name="T15" fmla="*/ 2147483647 h 762"/>
                      <a:gd name="T16" fmla="*/ 2147483647 w 680"/>
                      <a:gd name="T17" fmla="*/ 2147483647 h 762"/>
                      <a:gd name="T18" fmla="*/ 2147483647 w 680"/>
                      <a:gd name="T19" fmla="*/ 2147483647 h 762"/>
                      <a:gd name="T20" fmla="*/ 2147483647 w 680"/>
                      <a:gd name="T21" fmla="*/ 2147483647 h 762"/>
                      <a:gd name="T22" fmla="*/ 2147483647 w 680"/>
                      <a:gd name="T23" fmla="*/ 2147483647 h 762"/>
                      <a:gd name="T24" fmla="*/ 2147483647 w 680"/>
                      <a:gd name="T25" fmla="*/ 2147483647 h 762"/>
                      <a:gd name="T26" fmla="*/ 2147483647 w 680"/>
                      <a:gd name="T27" fmla="*/ 2147483647 h 762"/>
                      <a:gd name="T28" fmla="*/ 2147483647 w 680"/>
                      <a:gd name="T29" fmla="*/ 2147483647 h 762"/>
                      <a:gd name="T30" fmla="*/ 2147483647 w 680"/>
                      <a:gd name="T31" fmla="*/ 2147483647 h 762"/>
                      <a:gd name="T32" fmla="*/ 2147483647 w 680"/>
                      <a:gd name="T33" fmla="*/ 2147483647 h 762"/>
                      <a:gd name="T34" fmla="*/ 2147483647 w 680"/>
                      <a:gd name="T35" fmla="*/ 2147483647 h 762"/>
                      <a:gd name="T36" fmla="*/ 2147483647 w 680"/>
                      <a:gd name="T37" fmla="*/ 2147483647 h 762"/>
                      <a:gd name="T38" fmla="*/ 2147483647 w 680"/>
                      <a:gd name="T39" fmla="*/ 2147483647 h 762"/>
                      <a:gd name="T40" fmla="*/ 2147483647 w 680"/>
                      <a:gd name="T41" fmla="*/ 2147483647 h 762"/>
                      <a:gd name="T42" fmla="*/ 2147483647 w 680"/>
                      <a:gd name="T43" fmla="*/ 2147483647 h 762"/>
                      <a:gd name="T44" fmla="*/ 2147483647 w 680"/>
                      <a:gd name="T45" fmla="*/ 2147483647 h 762"/>
                      <a:gd name="T46" fmla="*/ 2147483647 w 680"/>
                      <a:gd name="T47" fmla="*/ 2147483647 h 762"/>
                      <a:gd name="T48" fmla="*/ 2147483647 w 680"/>
                      <a:gd name="T49" fmla="*/ 2147483647 h 762"/>
                      <a:gd name="T50" fmla="*/ 2147483647 w 680"/>
                      <a:gd name="T51" fmla="*/ 2147483647 h 762"/>
                      <a:gd name="T52" fmla="*/ 2147483647 w 680"/>
                      <a:gd name="T53" fmla="*/ 2147483647 h 762"/>
                      <a:gd name="T54" fmla="*/ 2147483647 w 680"/>
                      <a:gd name="T55" fmla="*/ 2147483647 h 762"/>
                      <a:gd name="T56" fmla="*/ 2147483647 w 680"/>
                      <a:gd name="T57" fmla="*/ 2147483647 h 762"/>
                      <a:gd name="T58" fmla="*/ 2147483647 w 680"/>
                      <a:gd name="T59" fmla="*/ 2147483647 h 762"/>
                      <a:gd name="T60" fmla="*/ 2147483647 w 680"/>
                      <a:gd name="T61" fmla="*/ 2147483647 h 762"/>
                      <a:gd name="T62" fmla="*/ 2147483647 w 680"/>
                      <a:gd name="T63" fmla="*/ 2147483647 h 762"/>
                      <a:gd name="T64" fmla="*/ 2147483647 w 680"/>
                      <a:gd name="T65" fmla="*/ 2147483647 h 762"/>
                      <a:gd name="T66" fmla="*/ 2147483647 w 680"/>
                      <a:gd name="T67" fmla="*/ 2147483647 h 762"/>
                      <a:gd name="T68" fmla="*/ 2147483647 w 680"/>
                      <a:gd name="T69" fmla="*/ 2147483647 h 762"/>
                      <a:gd name="T70" fmla="*/ 2147483647 w 680"/>
                      <a:gd name="T71" fmla="*/ 2147483647 h 762"/>
                      <a:gd name="T72" fmla="*/ 2147483647 w 680"/>
                      <a:gd name="T73" fmla="*/ 2147483647 h 762"/>
                      <a:gd name="T74" fmla="*/ 0 w 680"/>
                      <a:gd name="T75" fmla="*/ 2147483647 h 76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80"/>
                      <a:gd name="T115" fmla="*/ 0 h 762"/>
                      <a:gd name="T116" fmla="*/ 680 w 680"/>
                      <a:gd name="T117" fmla="*/ 762 h 76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80" h="762">
                        <a:moveTo>
                          <a:pt x="0" y="135"/>
                        </a:moveTo>
                        <a:lnTo>
                          <a:pt x="61" y="666"/>
                        </a:lnTo>
                        <a:lnTo>
                          <a:pt x="74" y="666"/>
                        </a:lnTo>
                        <a:lnTo>
                          <a:pt x="90" y="674"/>
                        </a:lnTo>
                        <a:lnTo>
                          <a:pt x="100" y="674"/>
                        </a:lnTo>
                        <a:lnTo>
                          <a:pt x="117" y="665"/>
                        </a:lnTo>
                        <a:lnTo>
                          <a:pt x="149" y="689"/>
                        </a:lnTo>
                        <a:lnTo>
                          <a:pt x="161" y="717"/>
                        </a:lnTo>
                        <a:lnTo>
                          <a:pt x="184" y="726"/>
                        </a:lnTo>
                        <a:lnTo>
                          <a:pt x="218" y="724"/>
                        </a:lnTo>
                        <a:lnTo>
                          <a:pt x="252" y="748"/>
                        </a:lnTo>
                        <a:lnTo>
                          <a:pt x="265" y="730"/>
                        </a:lnTo>
                        <a:lnTo>
                          <a:pt x="275" y="729"/>
                        </a:lnTo>
                        <a:lnTo>
                          <a:pt x="305" y="740"/>
                        </a:lnTo>
                        <a:lnTo>
                          <a:pt x="329" y="737"/>
                        </a:lnTo>
                        <a:lnTo>
                          <a:pt x="331" y="732"/>
                        </a:lnTo>
                        <a:lnTo>
                          <a:pt x="342" y="725"/>
                        </a:lnTo>
                        <a:lnTo>
                          <a:pt x="347" y="717"/>
                        </a:lnTo>
                        <a:lnTo>
                          <a:pt x="366" y="702"/>
                        </a:lnTo>
                        <a:lnTo>
                          <a:pt x="375" y="716"/>
                        </a:lnTo>
                        <a:lnTo>
                          <a:pt x="390" y="738"/>
                        </a:lnTo>
                        <a:lnTo>
                          <a:pt x="409" y="744"/>
                        </a:lnTo>
                        <a:lnTo>
                          <a:pt x="426" y="756"/>
                        </a:lnTo>
                        <a:lnTo>
                          <a:pt x="433" y="762"/>
                        </a:lnTo>
                        <a:lnTo>
                          <a:pt x="454" y="761"/>
                        </a:lnTo>
                        <a:lnTo>
                          <a:pt x="469" y="733"/>
                        </a:lnTo>
                        <a:lnTo>
                          <a:pt x="481" y="724"/>
                        </a:lnTo>
                        <a:lnTo>
                          <a:pt x="483" y="702"/>
                        </a:lnTo>
                        <a:lnTo>
                          <a:pt x="481" y="678"/>
                        </a:lnTo>
                        <a:lnTo>
                          <a:pt x="497" y="630"/>
                        </a:lnTo>
                        <a:lnTo>
                          <a:pt x="510" y="630"/>
                        </a:lnTo>
                        <a:lnTo>
                          <a:pt x="522" y="654"/>
                        </a:lnTo>
                        <a:lnTo>
                          <a:pt x="541" y="634"/>
                        </a:lnTo>
                        <a:lnTo>
                          <a:pt x="535" y="609"/>
                        </a:lnTo>
                        <a:lnTo>
                          <a:pt x="551" y="573"/>
                        </a:lnTo>
                        <a:lnTo>
                          <a:pt x="566" y="561"/>
                        </a:lnTo>
                        <a:lnTo>
                          <a:pt x="567" y="552"/>
                        </a:lnTo>
                        <a:lnTo>
                          <a:pt x="579" y="538"/>
                        </a:lnTo>
                        <a:lnTo>
                          <a:pt x="593" y="541"/>
                        </a:lnTo>
                        <a:lnTo>
                          <a:pt x="613" y="537"/>
                        </a:lnTo>
                        <a:lnTo>
                          <a:pt x="613" y="528"/>
                        </a:lnTo>
                        <a:lnTo>
                          <a:pt x="642" y="493"/>
                        </a:lnTo>
                        <a:lnTo>
                          <a:pt x="650" y="490"/>
                        </a:lnTo>
                        <a:lnTo>
                          <a:pt x="667" y="473"/>
                        </a:lnTo>
                        <a:lnTo>
                          <a:pt x="666" y="451"/>
                        </a:lnTo>
                        <a:lnTo>
                          <a:pt x="663" y="440"/>
                        </a:lnTo>
                        <a:lnTo>
                          <a:pt x="663" y="423"/>
                        </a:lnTo>
                        <a:lnTo>
                          <a:pt x="670" y="405"/>
                        </a:lnTo>
                        <a:lnTo>
                          <a:pt x="680" y="332"/>
                        </a:lnTo>
                        <a:lnTo>
                          <a:pt x="650" y="317"/>
                        </a:lnTo>
                        <a:lnTo>
                          <a:pt x="672" y="299"/>
                        </a:lnTo>
                        <a:lnTo>
                          <a:pt x="664" y="277"/>
                        </a:lnTo>
                        <a:lnTo>
                          <a:pt x="675" y="268"/>
                        </a:lnTo>
                        <a:lnTo>
                          <a:pt x="680" y="269"/>
                        </a:lnTo>
                        <a:lnTo>
                          <a:pt x="633" y="0"/>
                        </a:lnTo>
                        <a:lnTo>
                          <a:pt x="555" y="39"/>
                        </a:lnTo>
                        <a:lnTo>
                          <a:pt x="522" y="59"/>
                        </a:lnTo>
                        <a:lnTo>
                          <a:pt x="510" y="71"/>
                        </a:lnTo>
                        <a:lnTo>
                          <a:pt x="465" y="119"/>
                        </a:lnTo>
                        <a:lnTo>
                          <a:pt x="451" y="127"/>
                        </a:lnTo>
                        <a:lnTo>
                          <a:pt x="438" y="125"/>
                        </a:lnTo>
                        <a:lnTo>
                          <a:pt x="413" y="125"/>
                        </a:lnTo>
                        <a:lnTo>
                          <a:pt x="399" y="128"/>
                        </a:lnTo>
                        <a:lnTo>
                          <a:pt x="362" y="160"/>
                        </a:lnTo>
                        <a:lnTo>
                          <a:pt x="347" y="157"/>
                        </a:lnTo>
                        <a:lnTo>
                          <a:pt x="319" y="148"/>
                        </a:lnTo>
                        <a:lnTo>
                          <a:pt x="310" y="152"/>
                        </a:lnTo>
                        <a:lnTo>
                          <a:pt x="299" y="149"/>
                        </a:lnTo>
                        <a:lnTo>
                          <a:pt x="307" y="136"/>
                        </a:lnTo>
                        <a:lnTo>
                          <a:pt x="301" y="135"/>
                        </a:lnTo>
                        <a:lnTo>
                          <a:pt x="278" y="131"/>
                        </a:lnTo>
                        <a:lnTo>
                          <a:pt x="230" y="116"/>
                        </a:lnTo>
                        <a:lnTo>
                          <a:pt x="221" y="112"/>
                        </a:lnTo>
                        <a:lnTo>
                          <a:pt x="200" y="117"/>
                        </a:lnTo>
                        <a:lnTo>
                          <a:pt x="200" y="109"/>
                        </a:lnTo>
                        <a:lnTo>
                          <a:pt x="0" y="135"/>
                        </a:lnTo>
                        <a:close/>
                      </a:path>
                    </a:pathLst>
                  </a:custGeom>
                  <a:solidFill>
                    <a:schemeClr val="bg1">
                      <a:lumMod val="75000"/>
                    </a:schemeClr>
                  </a:solidFill>
                  <a:ln w="3175">
                    <a:solidFill>
                      <a:srgbClr val="808080"/>
                    </a:solidFill>
                    <a:round/>
                    <a:headEnd/>
                    <a:tailEnd/>
                  </a:ln>
                </p:spPr>
                <p:txBody>
                  <a:bodyPr/>
                  <a:lstStyle/>
                  <a:p>
                    <a:endParaRPr lang="en-US" dirty="0"/>
                  </a:p>
                </p:txBody>
              </p:sp>
              <p:sp>
                <p:nvSpPr>
                  <p:cNvPr id="254" name="120300.75615.37539.87540.3755">
                    <a:extLst>
                      <a:ext uri="{FF2B5EF4-FFF2-40B4-BE49-F238E27FC236}">
                        <a16:creationId xmlns:a16="http://schemas.microsoft.com/office/drawing/2014/main" id="{13663620-FB37-4D3D-8455-316E9A201402}"/>
                      </a:ext>
                    </a:extLst>
                  </p:cNvPr>
                  <p:cNvSpPr>
                    <a:spLocks noChangeAspect="1"/>
                  </p:cNvSpPr>
                  <p:nvPr>
                    <p:custDataLst>
                      <p:tags r:id="rId33"/>
                    </p:custDataLst>
                  </p:nvPr>
                </p:nvSpPr>
                <p:spPr bwMode="gray">
                  <a:xfrm>
                    <a:off x="5973597" y="2610556"/>
                    <a:ext cx="515068" cy="524933"/>
                  </a:xfrm>
                  <a:custGeom>
                    <a:avLst/>
                    <a:gdLst>
                      <a:gd name="T0" fmla="*/ 2147483647 w 730"/>
                      <a:gd name="T1" fmla="*/ 0 h 721"/>
                      <a:gd name="T2" fmla="*/ 2147483647 w 730"/>
                      <a:gd name="T3" fmla="*/ 2147483647 h 721"/>
                      <a:gd name="T4" fmla="*/ 2147483647 w 730"/>
                      <a:gd name="T5" fmla="*/ 2147483647 h 721"/>
                      <a:gd name="T6" fmla="*/ 2147483647 w 730"/>
                      <a:gd name="T7" fmla="*/ 2147483647 h 721"/>
                      <a:gd name="T8" fmla="*/ 2147483647 w 730"/>
                      <a:gd name="T9" fmla="*/ 2147483647 h 721"/>
                      <a:gd name="T10" fmla="*/ 2147483647 w 730"/>
                      <a:gd name="T11" fmla="*/ 2147483647 h 721"/>
                      <a:gd name="T12" fmla="*/ 2147483647 w 730"/>
                      <a:gd name="T13" fmla="*/ 2147483647 h 721"/>
                      <a:gd name="T14" fmla="*/ 2147483647 w 730"/>
                      <a:gd name="T15" fmla="*/ 2147483647 h 721"/>
                      <a:gd name="T16" fmla="*/ 2147483647 w 730"/>
                      <a:gd name="T17" fmla="*/ 2147483647 h 721"/>
                      <a:gd name="T18" fmla="*/ 2147483647 w 730"/>
                      <a:gd name="T19" fmla="*/ 2147483647 h 721"/>
                      <a:gd name="T20" fmla="*/ 2147483647 w 730"/>
                      <a:gd name="T21" fmla="*/ 2147483647 h 721"/>
                      <a:gd name="T22" fmla="*/ 2147483647 w 730"/>
                      <a:gd name="T23" fmla="*/ 2147483647 h 721"/>
                      <a:gd name="T24" fmla="*/ 2147483647 w 730"/>
                      <a:gd name="T25" fmla="*/ 2147483647 h 721"/>
                      <a:gd name="T26" fmla="*/ 2147483647 w 730"/>
                      <a:gd name="T27" fmla="*/ 2147483647 h 721"/>
                      <a:gd name="T28" fmla="*/ 2147483647 w 730"/>
                      <a:gd name="T29" fmla="*/ 2147483647 h 721"/>
                      <a:gd name="T30" fmla="*/ 2147483647 w 730"/>
                      <a:gd name="T31" fmla="*/ 2147483647 h 721"/>
                      <a:gd name="T32" fmla="*/ 2147483647 w 730"/>
                      <a:gd name="T33" fmla="*/ 2147483647 h 721"/>
                      <a:gd name="T34" fmla="*/ 2147483647 w 730"/>
                      <a:gd name="T35" fmla="*/ 2147483647 h 721"/>
                      <a:gd name="T36" fmla="*/ 2147483647 w 730"/>
                      <a:gd name="T37" fmla="*/ 2147483647 h 721"/>
                      <a:gd name="T38" fmla="*/ 2147483647 w 730"/>
                      <a:gd name="T39" fmla="*/ 2147483647 h 721"/>
                      <a:gd name="T40" fmla="*/ 2147483647 w 730"/>
                      <a:gd name="T41" fmla="*/ 2147483647 h 721"/>
                      <a:gd name="T42" fmla="*/ 2147483647 w 730"/>
                      <a:gd name="T43" fmla="*/ 2147483647 h 721"/>
                      <a:gd name="T44" fmla="*/ 2147483647 w 730"/>
                      <a:gd name="T45" fmla="*/ 2147483647 h 721"/>
                      <a:gd name="T46" fmla="*/ 2147483647 w 730"/>
                      <a:gd name="T47" fmla="*/ 2147483647 h 721"/>
                      <a:gd name="T48" fmla="*/ 2147483647 w 730"/>
                      <a:gd name="T49" fmla="*/ 2147483647 h 721"/>
                      <a:gd name="T50" fmla="*/ 2147483647 w 730"/>
                      <a:gd name="T51" fmla="*/ 2147483647 h 721"/>
                      <a:gd name="T52" fmla="*/ 2147483647 w 730"/>
                      <a:gd name="T53" fmla="*/ 2147483647 h 721"/>
                      <a:gd name="T54" fmla="*/ 2147483647 w 730"/>
                      <a:gd name="T55" fmla="*/ 2147483647 h 721"/>
                      <a:gd name="T56" fmla="*/ 2147483647 w 730"/>
                      <a:gd name="T57" fmla="*/ 2147483647 h 721"/>
                      <a:gd name="T58" fmla="*/ 2147483647 w 730"/>
                      <a:gd name="T59" fmla="*/ 2147483647 h 721"/>
                      <a:gd name="T60" fmla="*/ 2147483647 w 730"/>
                      <a:gd name="T61" fmla="*/ 2147483647 h 721"/>
                      <a:gd name="T62" fmla="*/ 2147483647 w 730"/>
                      <a:gd name="T63" fmla="*/ 2147483647 h 721"/>
                      <a:gd name="T64" fmla="*/ 2147483647 w 730"/>
                      <a:gd name="T65" fmla="*/ 2147483647 h 721"/>
                      <a:gd name="T66" fmla="*/ 2147483647 w 730"/>
                      <a:gd name="T67" fmla="*/ 2147483647 h 721"/>
                      <a:gd name="T68" fmla="*/ 2147483647 w 730"/>
                      <a:gd name="T69" fmla="*/ 2147483647 h 721"/>
                      <a:gd name="T70" fmla="*/ 2147483647 w 730"/>
                      <a:gd name="T71" fmla="*/ 2147483647 h 721"/>
                      <a:gd name="T72" fmla="*/ 2147483647 w 730"/>
                      <a:gd name="T73" fmla="*/ 2147483647 h 721"/>
                      <a:gd name="T74" fmla="*/ 2147483647 w 730"/>
                      <a:gd name="T75" fmla="*/ 2147483647 h 721"/>
                      <a:gd name="T76" fmla="*/ 2147483647 w 730"/>
                      <a:gd name="T77" fmla="*/ 2147483647 h 721"/>
                      <a:gd name="T78" fmla="*/ 2147483647 w 730"/>
                      <a:gd name="T79" fmla="*/ 2147483647 h 721"/>
                      <a:gd name="T80" fmla="*/ 2147483647 w 730"/>
                      <a:gd name="T81" fmla="*/ 2147483647 h 721"/>
                      <a:gd name="T82" fmla="*/ 2147483647 w 730"/>
                      <a:gd name="T83" fmla="*/ 2147483647 h 721"/>
                      <a:gd name="T84" fmla="*/ 2147483647 w 730"/>
                      <a:gd name="T85" fmla="*/ 2147483647 h 721"/>
                      <a:gd name="T86" fmla="*/ 2147483647 w 730"/>
                      <a:gd name="T87" fmla="*/ 2147483647 h 721"/>
                      <a:gd name="T88" fmla="*/ 2147483647 w 730"/>
                      <a:gd name="T89" fmla="*/ 2147483647 h 721"/>
                      <a:gd name="T90" fmla="*/ 2147483647 w 730"/>
                      <a:gd name="T91" fmla="*/ 2147483647 h 721"/>
                      <a:gd name="T92" fmla="*/ 2147483647 w 730"/>
                      <a:gd name="T93" fmla="*/ 2147483647 h 721"/>
                      <a:gd name="T94" fmla="*/ 2147483647 w 730"/>
                      <a:gd name="T95" fmla="*/ 2147483647 h 721"/>
                      <a:gd name="T96" fmla="*/ 2147483647 w 730"/>
                      <a:gd name="T97" fmla="*/ 2147483647 h 721"/>
                      <a:gd name="T98" fmla="*/ 2147483647 w 730"/>
                      <a:gd name="T99" fmla="*/ 2147483647 h 721"/>
                      <a:gd name="T100" fmla="*/ 2147483647 w 730"/>
                      <a:gd name="T101" fmla="*/ 2147483647 h 721"/>
                      <a:gd name="T102" fmla="*/ 2147483647 w 730"/>
                      <a:gd name="T103" fmla="*/ 2147483647 h 721"/>
                      <a:gd name="T104" fmla="*/ 2147483647 w 730"/>
                      <a:gd name="T105" fmla="*/ 2147483647 h 721"/>
                      <a:gd name="T106" fmla="*/ 2147483647 w 730"/>
                      <a:gd name="T107" fmla="*/ 2147483647 h 721"/>
                      <a:gd name="T108" fmla="*/ 2147483647 w 730"/>
                      <a:gd name="T109" fmla="*/ 2147483647 h 72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30"/>
                      <a:gd name="T166" fmla="*/ 0 h 721"/>
                      <a:gd name="T167" fmla="*/ 730 w 730"/>
                      <a:gd name="T168" fmla="*/ 721 h 72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30" h="721">
                        <a:moveTo>
                          <a:pt x="247" y="1"/>
                        </a:moveTo>
                        <a:lnTo>
                          <a:pt x="242" y="0"/>
                        </a:lnTo>
                        <a:lnTo>
                          <a:pt x="231" y="9"/>
                        </a:lnTo>
                        <a:lnTo>
                          <a:pt x="239" y="31"/>
                        </a:lnTo>
                        <a:lnTo>
                          <a:pt x="217" y="49"/>
                        </a:lnTo>
                        <a:lnTo>
                          <a:pt x="247" y="64"/>
                        </a:lnTo>
                        <a:lnTo>
                          <a:pt x="237" y="137"/>
                        </a:lnTo>
                        <a:lnTo>
                          <a:pt x="230" y="155"/>
                        </a:lnTo>
                        <a:lnTo>
                          <a:pt x="230" y="172"/>
                        </a:lnTo>
                        <a:lnTo>
                          <a:pt x="233" y="183"/>
                        </a:lnTo>
                        <a:lnTo>
                          <a:pt x="234" y="205"/>
                        </a:lnTo>
                        <a:lnTo>
                          <a:pt x="217" y="222"/>
                        </a:lnTo>
                        <a:lnTo>
                          <a:pt x="209" y="225"/>
                        </a:lnTo>
                        <a:lnTo>
                          <a:pt x="180" y="260"/>
                        </a:lnTo>
                        <a:lnTo>
                          <a:pt x="180" y="269"/>
                        </a:lnTo>
                        <a:lnTo>
                          <a:pt x="160" y="273"/>
                        </a:lnTo>
                        <a:lnTo>
                          <a:pt x="146" y="270"/>
                        </a:lnTo>
                        <a:lnTo>
                          <a:pt x="134" y="284"/>
                        </a:lnTo>
                        <a:lnTo>
                          <a:pt x="133" y="293"/>
                        </a:lnTo>
                        <a:lnTo>
                          <a:pt x="118" y="305"/>
                        </a:lnTo>
                        <a:lnTo>
                          <a:pt x="102" y="341"/>
                        </a:lnTo>
                        <a:lnTo>
                          <a:pt x="108" y="366"/>
                        </a:lnTo>
                        <a:lnTo>
                          <a:pt x="89" y="386"/>
                        </a:lnTo>
                        <a:lnTo>
                          <a:pt x="77" y="362"/>
                        </a:lnTo>
                        <a:lnTo>
                          <a:pt x="64" y="362"/>
                        </a:lnTo>
                        <a:lnTo>
                          <a:pt x="48" y="410"/>
                        </a:lnTo>
                        <a:lnTo>
                          <a:pt x="50" y="434"/>
                        </a:lnTo>
                        <a:lnTo>
                          <a:pt x="48" y="456"/>
                        </a:lnTo>
                        <a:lnTo>
                          <a:pt x="36" y="465"/>
                        </a:lnTo>
                        <a:lnTo>
                          <a:pt x="21" y="493"/>
                        </a:lnTo>
                        <a:lnTo>
                          <a:pt x="0" y="494"/>
                        </a:lnTo>
                        <a:lnTo>
                          <a:pt x="4" y="520"/>
                        </a:lnTo>
                        <a:lnTo>
                          <a:pt x="4" y="538"/>
                        </a:lnTo>
                        <a:lnTo>
                          <a:pt x="2" y="551"/>
                        </a:lnTo>
                        <a:lnTo>
                          <a:pt x="5" y="565"/>
                        </a:lnTo>
                        <a:lnTo>
                          <a:pt x="40" y="606"/>
                        </a:lnTo>
                        <a:lnTo>
                          <a:pt x="60" y="638"/>
                        </a:lnTo>
                        <a:lnTo>
                          <a:pt x="65" y="641"/>
                        </a:lnTo>
                        <a:lnTo>
                          <a:pt x="73" y="639"/>
                        </a:lnTo>
                        <a:lnTo>
                          <a:pt x="89" y="647"/>
                        </a:lnTo>
                        <a:lnTo>
                          <a:pt x="94" y="654"/>
                        </a:lnTo>
                        <a:lnTo>
                          <a:pt x="98" y="654"/>
                        </a:lnTo>
                        <a:lnTo>
                          <a:pt x="110" y="662"/>
                        </a:lnTo>
                        <a:lnTo>
                          <a:pt x="121" y="662"/>
                        </a:lnTo>
                        <a:lnTo>
                          <a:pt x="128" y="667"/>
                        </a:lnTo>
                        <a:lnTo>
                          <a:pt x="121" y="683"/>
                        </a:lnTo>
                        <a:lnTo>
                          <a:pt x="146" y="707"/>
                        </a:lnTo>
                        <a:lnTo>
                          <a:pt x="182" y="719"/>
                        </a:lnTo>
                        <a:lnTo>
                          <a:pt x="198" y="721"/>
                        </a:lnTo>
                        <a:lnTo>
                          <a:pt x="217" y="705"/>
                        </a:lnTo>
                        <a:lnTo>
                          <a:pt x="218" y="694"/>
                        </a:lnTo>
                        <a:lnTo>
                          <a:pt x="231" y="687"/>
                        </a:lnTo>
                        <a:lnTo>
                          <a:pt x="243" y="698"/>
                        </a:lnTo>
                        <a:lnTo>
                          <a:pt x="253" y="703"/>
                        </a:lnTo>
                        <a:lnTo>
                          <a:pt x="265" y="701"/>
                        </a:lnTo>
                        <a:lnTo>
                          <a:pt x="305" y="685"/>
                        </a:lnTo>
                        <a:lnTo>
                          <a:pt x="311" y="659"/>
                        </a:lnTo>
                        <a:lnTo>
                          <a:pt x="317" y="659"/>
                        </a:lnTo>
                        <a:lnTo>
                          <a:pt x="326" y="667"/>
                        </a:lnTo>
                        <a:lnTo>
                          <a:pt x="358" y="638"/>
                        </a:lnTo>
                        <a:lnTo>
                          <a:pt x="369" y="645"/>
                        </a:lnTo>
                        <a:lnTo>
                          <a:pt x="397" y="610"/>
                        </a:lnTo>
                        <a:lnTo>
                          <a:pt x="390" y="594"/>
                        </a:lnTo>
                        <a:lnTo>
                          <a:pt x="391" y="570"/>
                        </a:lnTo>
                        <a:lnTo>
                          <a:pt x="419" y="520"/>
                        </a:lnTo>
                        <a:lnTo>
                          <a:pt x="454" y="386"/>
                        </a:lnTo>
                        <a:lnTo>
                          <a:pt x="461" y="385"/>
                        </a:lnTo>
                        <a:lnTo>
                          <a:pt x="479" y="398"/>
                        </a:lnTo>
                        <a:lnTo>
                          <a:pt x="483" y="406"/>
                        </a:lnTo>
                        <a:lnTo>
                          <a:pt x="493" y="417"/>
                        </a:lnTo>
                        <a:lnTo>
                          <a:pt x="514" y="412"/>
                        </a:lnTo>
                        <a:lnTo>
                          <a:pt x="527" y="388"/>
                        </a:lnTo>
                        <a:lnTo>
                          <a:pt x="541" y="338"/>
                        </a:lnTo>
                        <a:lnTo>
                          <a:pt x="551" y="320"/>
                        </a:lnTo>
                        <a:lnTo>
                          <a:pt x="571" y="328"/>
                        </a:lnTo>
                        <a:lnTo>
                          <a:pt x="583" y="298"/>
                        </a:lnTo>
                        <a:lnTo>
                          <a:pt x="597" y="294"/>
                        </a:lnTo>
                        <a:lnTo>
                          <a:pt x="607" y="278"/>
                        </a:lnTo>
                        <a:lnTo>
                          <a:pt x="618" y="250"/>
                        </a:lnTo>
                        <a:lnTo>
                          <a:pt x="626" y="245"/>
                        </a:lnTo>
                        <a:lnTo>
                          <a:pt x="627" y="238"/>
                        </a:lnTo>
                        <a:lnTo>
                          <a:pt x="620" y="232"/>
                        </a:lnTo>
                        <a:lnTo>
                          <a:pt x="624" y="192"/>
                        </a:lnTo>
                        <a:lnTo>
                          <a:pt x="627" y="185"/>
                        </a:lnTo>
                        <a:lnTo>
                          <a:pt x="632" y="180"/>
                        </a:lnTo>
                        <a:lnTo>
                          <a:pt x="707" y="226"/>
                        </a:lnTo>
                        <a:lnTo>
                          <a:pt x="718" y="229"/>
                        </a:lnTo>
                        <a:lnTo>
                          <a:pt x="722" y="226"/>
                        </a:lnTo>
                        <a:lnTo>
                          <a:pt x="730" y="187"/>
                        </a:lnTo>
                        <a:lnTo>
                          <a:pt x="711" y="149"/>
                        </a:lnTo>
                        <a:lnTo>
                          <a:pt x="703" y="148"/>
                        </a:lnTo>
                        <a:lnTo>
                          <a:pt x="698" y="131"/>
                        </a:lnTo>
                        <a:lnTo>
                          <a:pt x="684" y="136"/>
                        </a:lnTo>
                        <a:lnTo>
                          <a:pt x="672" y="136"/>
                        </a:lnTo>
                        <a:lnTo>
                          <a:pt x="660" y="129"/>
                        </a:lnTo>
                        <a:lnTo>
                          <a:pt x="609" y="147"/>
                        </a:lnTo>
                        <a:lnTo>
                          <a:pt x="605" y="161"/>
                        </a:lnTo>
                        <a:lnTo>
                          <a:pt x="583" y="168"/>
                        </a:lnTo>
                        <a:lnTo>
                          <a:pt x="565" y="163"/>
                        </a:lnTo>
                        <a:lnTo>
                          <a:pt x="557" y="153"/>
                        </a:lnTo>
                        <a:lnTo>
                          <a:pt x="547" y="175"/>
                        </a:lnTo>
                        <a:lnTo>
                          <a:pt x="535" y="179"/>
                        </a:lnTo>
                        <a:lnTo>
                          <a:pt x="525" y="198"/>
                        </a:lnTo>
                        <a:lnTo>
                          <a:pt x="510" y="201"/>
                        </a:lnTo>
                        <a:lnTo>
                          <a:pt x="478" y="238"/>
                        </a:lnTo>
                        <a:lnTo>
                          <a:pt x="469" y="244"/>
                        </a:lnTo>
                        <a:lnTo>
                          <a:pt x="461" y="257"/>
                        </a:lnTo>
                        <a:lnTo>
                          <a:pt x="437" y="152"/>
                        </a:lnTo>
                        <a:lnTo>
                          <a:pt x="278" y="183"/>
                        </a:lnTo>
                        <a:lnTo>
                          <a:pt x="247" y="1"/>
                        </a:lnTo>
                        <a:close/>
                      </a:path>
                    </a:pathLst>
                  </a:custGeom>
                  <a:solidFill>
                    <a:srgbClr val="25254B"/>
                  </a:solidFill>
                  <a:ln w="3175">
                    <a:solidFill>
                      <a:srgbClr val="808080"/>
                    </a:solidFill>
                    <a:round/>
                    <a:headEnd/>
                    <a:tailEnd/>
                  </a:ln>
                </p:spPr>
                <p:txBody>
                  <a:bodyPr/>
                  <a:lstStyle/>
                  <a:p>
                    <a:endParaRPr lang="en-US" dirty="0"/>
                  </a:p>
                </p:txBody>
              </p:sp>
              <p:sp>
                <p:nvSpPr>
                  <p:cNvPr id="255" name="121339.375602.3753478.8755">
                    <a:extLst>
                      <a:ext uri="{FF2B5EF4-FFF2-40B4-BE49-F238E27FC236}">
                        <a16:creationId xmlns:a16="http://schemas.microsoft.com/office/drawing/2014/main" id="{7F778939-4937-4BC3-8402-9FA112DAF668}"/>
                      </a:ext>
                    </a:extLst>
                  </p:cNvPr>
                  <p:cNvSpPr>
                    <a:spLocks noChangeAspect="1"/>
                  </p:cNvSpPr>
                  <p:nvPr>
                    <p:custDataLst>
                      <p:tags r:id="rId34"/>
                    </p:custDataLst>
                  </p:nvPr>
                </p:nvSpPr>
                <p:spPr bwMode="gray">
                  <a:xfrm>
                    <a:off x="5809795" y="3118556"/>
                    <a:ext cx="1002836" cy="447793"/>
                  </a:xfrm>
                  <a:custGeom>
                    <a:avLst/>
                    <a:gdLst>
                      <a:gd name="T0" fmla="*/ 2147483647 w 1428"/>
                      <a:gd name="T1" fmla="*/ 2147483647 h 618"/>
                      <a:gd name="T2" fmla="*/ 2147483647 w 1428"/>
                      <a:gd name="T3" fmla="*/ 2147483647 h 618"/>
                      <a:gd name="T4" fmla="*/ 2147483647 w 1428"/>
                      <a:gd name="T5" fmla="*/ 2147483647 h 618"/>
                      <a:gd name="T6" fmla="*/ 2147483647 w 1428"/>
                      <a:gd name="T7" fmla="*/ 2147483647 h 618"/>
                      <a:gd name="T8" fmla="*/ 2147483647 w 1428"/>
                      <a:gd name="T9" fmla="*/ 2147483647 h 618"/>
                      <a:gd name="T10" fmla="*/ 2147483647 w 1428"/>
                      <a:gd name="T11" fmla="*/ 2147483647 h 618"/>
                      <a:gd name="T12" fmla="*/ 2147483647 w 1428"/>
                      <a:gd name="T13" fmla="*/ 2147483647 h 618"/>
                      <a:gd name="T14" fmla="*/ 2147483647 w 1428"/>
                      <a:gd name="T15" fmla="*/ 2147483647 h 618"/>
                      <a:gd name="T16" fmla="*/ 2147483647 w 1428"/>
                      <a:gd name="T17" fmla="*/ 2147483647 h 618"/>
                      <a:gd name="T18" fmla="*/ 2147483647 w 1428"/>
                      <a:gd name="T19" fmla="*/ 2147483647 h 618"/>
                      <a:gd name="T20" fmla="*/ 2147483647 w 1428"/>
                      <a:gd name="T21" fmla="*/ 2147483647 h 618"/>
                      <a:gd name="T22" fmla="*/ 2147483647 w 1428"/>
                      <a:gd name="T23" fmla="*/ 2147483647 h 618"/>
                      <a:gd name="T24" fmla="*/ 2147483647 w 1428"/>
                      <a:gd name="T25" fmla="*/ 2147483647 h 618"/>
                      <a:gd name="T26" fmla="*/ 2147483647 w 1428"/>
                      <a:gd name="T27" fmla="*/ 2147483647 h 618"/>
                      <a:gd name="T28" fmla="*/ 2147483647 w 1428"/>
                      <a:gd name="T29" fmla="*/ 2147483647 h 618"/>
                      <a:gd name="T30" fmla="*/ 2147483647 w 1428"/>
                      <a:gd name="T31" fmla="*/ 2147483647 h 618"/>
                      <a:gd name="T32" fmla="*/ 2147483647 w 1428"/>
                      <a:gd name="T33" fmla="*/ 2147483647 h 618"/>
                      <a:gd name="T34" fmla="*/ 2147483647 w 1428"/>
                      <a:gd name="T35" fmla="*/ 2147483647 h 618"/>
                      <a:gd name="T36" fmla="*/ 2147483647 w 1428"/>
                      <a:gd name="T37" fmla="*/ 2147483647 h 618"/>
                      <a:gd name="T38" fmla="*/ 2147483647 w 1428"/>
                      <a:gd name="T39" fmla="*/ 2147483647 h 618"/>
                      <a:gd name="T40" fmla="*/ 2147483647 w 1428"/>
                      <a:gd name="T41" fmla="*/ 2147483647 h 618"/>
                      <a:gd name="T42" fmla="*/ 2147483647 w 1428"/>
                      <a:gd name="T43" fmla="*/ 2147483647 h 618"/>
                      <a:gd name="T44" fmla="*/ 2147483647 w 1428"/>
                      <a:gd name="T45" fmla="*/ 2147483647 h 618"/>
                      <a:gd name="T46" fmla="*/ 2147483647 w 1428"/>
                      <a:gd name="T47" fmla="*/ 2147483647 h 618"/>
                      <a:gd name="T48" fmla="*/ 2147483647 w 1428"/>
                      <a:gd name="T49" fmla="*/ 2147483647 h 618"/>
                      <a:gd name="T50" fmla="*/ 2147483647 w 1428"/>
                      <a:gd name="T51" fmla="*/ 2147483647 h 618"/>
                      <a:gd name="T52" fmla="*/ 2147483647 w 1428"/>
                      <a:gd name="T53" fmla="*/ 2147483647 h 618"/>
                      <a:gd name="T54" fmla="*/ 2147483647 w 1428"/>
                      <a:gd name="T55" fmla="*/ 2147483647 h 618"/>
                      <a:gd name="T56" fmla="*/ 2147483647 w 1428"/>
                      <a:gd name="T57" fmla="*/ 2147483647 h 618"/>
                      <a:gd name="T58" fmla="*/ 2147483647 w 1428"/>
                      <a:gd name="T59" fmla="*/ 2147483647 h 618"/>
                      <a:gd name="T60" fmla="*/ 2147483647 w 1428"/>
                      <a:gd name="T61" fmla="*/ 2147483647 h 618"/>
                      <a:gd name="T62" fmla="*/ 2147483647 w 1428"/>
                      <a:gd name="T63" fmla="*/ 2147483647 h 618"/>
                      <a:gd name="T64" fmla="*/ 2147483647 w 1428"/>
                      <a:gd name="T65" fmla="*/ 2147483647 h 618"/>
                      <a:gd name="T66" fmla="*/ 2147483647 w 1428"/>
                      <a:gd name="T67" fmla="*/ 2147483647 h 618"/>
                      <a:gd name="T68" fmla="*/ 2147483647 w 1428"/>
                      <a:gd name="T69" fmla="*/ 2147483647 h 618"/>
                      <a:gd name="T70" fmla="*/ 2147483647 w 1428"/>
                      <a:gd name="T71" fmla="*/ 2147483647 h 618"/>
                      <a:gd name="T72" fmla="*/ 2147483647 w 1428"/>
                      <a:gd name="T73" fmla="*/ 2147483647 h 618"/>
                      <a:gd name="T74" fmla="*/ 2147483647 w 1428"/>
                      <a:gd name="T75" fmla="*/ 2147483647 h 618"/>
                      <a:gd name="T76" fmla="*/ 2147483647 w 1428"/>
                      <a:gd name="T77" fmla="*/ 2147483647 h 618"/>
                      <a:gd name="T78" fmla="*/ 2147483647 w 1428"/>
                      <a:gd name="T79" fmla="*/ 2147483647 h 618"/>
                      <a:gd name="T80" fmla="*/ 2147483647 w 1428"/>
                      <a:gd name="T81" fmla="*/ 2147483647 h 618"/>
                      <a:gd name="T82" fmla="*/ 2147483647 w 1428"/>
                      <a:gd name="T83" fmla="*/ 2147483647 h 618"/>
                      <a:gd name="T84" fmla="*/ 2147483647 w 1428"/>
                      <a:gd name="T85" fmla="*/ 2147483647 h 618"/>
                      <a:gd name="T86" fmla="*/ 2147483647 w 1428"/>
                      <a:gd name="T87" fmla="*/ 2147483647 h 618"/>
                      <a:gd name="T88" fmla="*/ 2147483647 w 1428"/>
                      <a:gd name="T89" fmla="*/ 2147483647 h 618"/>
                      <a:gd name="T90" fmla="*/ 2147483647 w 1428"/>
                      <a:gd name="T91" fmla="*/ 2147483647 h 618"/>
                      <a:gd name="T92" fmla="*/ 2147483647 w 1428"/>
                      <a:gd name="T93" fmla="*/ 2147483647 h 618"/>
                      <a:gd name="T94" fmla="*/ 2147483647 w 1428"/>
                      <a:gd name="T95" fmla="*/ 2147483647 h 618"/>
                      <a:gd name="T96" fmla="*/ 2147483647 w 1428"/>
                      <a:gd name="T97" fmla="*/ 2147483647 h 618"/>
                      <a:gd name="T98" fmla="*/ 0 w 1428"/>
                      <a:gd name="T99" fmla="*/ 2147483647 h 61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428"/>
                      <a:gd name="T151" fmla="*/ 0 h 618"/>
                      <a:gd name="T152" fmla="*/ 1428 w 1428"/>
                      <a:gd name="T153" fmla="*/ 618 h 61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428" h="618">
                        <a:moveTo>
                          <a:pt x="0" y="546"/>
                        </a:moveTo>
                        <a:lnTo>
                          <a:pt x="5" y="499"/>
                        </a:lnTo>
                        <a:lnTo>
                          <a:pt x="18" y="499"/>
                        </a:lnTo>
                        <a:lnTo>
                          <a:pt x="25" y="496"/>
                        </a:lnTo>
                        <a:lnTo>
                          <a:pt x="38" y="484"/>
                        </a:lnTo>
                        <a:lnTo>
                          <a:pt x="40" y="471"/>
                        </a:lnTo>
                        <a:lnTo>
                          <a:pt x="38" y="464"/>
                        </a:lnTo>
                        <a:lnTo>
                          <a:pt x="45" y="452"/>
                        </a:lnTo>
                        <a:lnTo>
                          <a:pt x="56" y="436"/>
                        </a:lnTo>
                        <a:lnTo>
                          <a:pt x="89" y="421"/>
                        </a:lnTo>
                        <a:lnTo>
                          <a:pt x="127" y="412"/>
                        </a:lnTo>
                        <a:lnTo>
                          <a:pt x="166" y="379"/>
                        </a:lnTo>
                        <a:lnTo>
                          <a:pt x="182" y="372"/>
                        </a:lnTo>
                        <a:lnTo>
                          <a:pt x="205" y="349"/>
                        </a:lnTo>
                        <a:lnTo>
                          <a:pt x="211" y="331"/>
                        </a:lnTo>
                        <a:lnTo>
                          <a:pt x="214" y="329"/>
                        </a:lnTo>
                        <a:lnTo>
                          <a:pt x="223" y="331"/>
                        </a:lnTo>
                        <a:lnTo>
                          <a:pt x="230" y="320"/>
                        </a:lnTo>
                        <a:lnTo>
                          <a:pt x="234" y="316"/>
                        </a:lnTo>
                        <a:lnTo>
                          <a:pt x="246" y="304"/>
                        </a:lnTo>
                        <a:lnTo>
                          <a:pt x="251" y="305"/>
                        </a:lnTo>
                        <a:lnTo>
                          <a:pt x="262" y="311"/>
                        </a:lnTo>
                        <a:lnTo>
                          <a:pt x="275" y="305"/>
                        </a:lnTo>
                        <a:lnTo>
                          <a:pt x="277" y="299"/>
                        </a:lnTo>
                        <a:lnTo>
                          <a:pt x="297" y="283"/>
                        </a:lnTo>
                        <a:lnTo>
                          <a:pt x="313" y="276"/>
                        </a:lnTo>
                        <a:lnTo>
                          <a:pt x="338" y="275"/>
                        </a:lnTo>
                        <a:lnTo>
                          <a:pt x="365" y="228"/>
                        </a:lnTo>
                        <a:lnTo>
                          <a:pt x="387" y="215"/>
                        </a:lnTo>
                        <a:lnTo>
                          <a:pt x="389" y="203"/>
                        </a:lnTo>
                        <a:lnTo>
                          <a:pt x="393" y="190"/>
                        </a:lnTo>
                        <a:lnTo>
                          <a:pt x="390" y="174"/>
                        </a:lnTo>
                        <a:lnTo>
                          <a:pt x="394" y="160"/>
                        </a:lnTo>
                        <a:lnTo>
                          <a:pt x="394" y="156"/>
                        </a:lnTo>
                        <a:lnTo>
                          <a:pt x="438" y="148"/>
                        </a:lnTo>
                        <a:lnTo>
                          <a:pt x="435" y="156"/>
                        </a:lnTo>
                        <a:lnTo>
                          <a:pt x="479" y="151"/>
                        </a:lnTo>
                        <a:lnTo>
                          <a:pt x="498" y="147"/>
                        </a:lnTo>
                        <a:lnTo>
                          <a:pt x="504" y="150"/>
                        </a:lnTo>
                        <a:lnTo>
                          <a:pt x="935" y="79"/>
                        </a:lnTo>
                        <a:lnTo>
                          <a:pt x="1342" y="0"/>
                        </a:lnTo>
                        <a:lnTo>
                          <a:pt x="1349" y="8"/>
                        </a:lnTo>
                        <a:lnTo>
                          <a:pt x="1352" y="15"/>
                        </a:lnTo>
                        <a:lnTo>
                          <a:pt x="1362" y="22"/>
                        </a:lnTo>
                        <a:lnTo>
                          <a:pt x="1372" y="24"/>
                        </a:lnTo>
                        <a:lnTo>
                          <a:pt x="1378" y="34"/>
                        </a:lnTo>
                        <a:lnTo>
                          <a:pt x="1384" y="40"/>
                        </a:lnTo>
                        <a:lnTo>
                          <a:pt x="1392" y="60"/>
                        </a:lnTo>
                        <a:lnTo>
                          <a:pt x="1389" y="67"/>
                        </a:lnTo>
                        <a:lnTo>
                          <a:pt x="1390" y="68"/>
                        </a:lnTo>
                        <a:lnTo>
                          <a:pt x="1384" y="68"/>
                        </a:lnTo>
                        <a:lnTo>
                          <a:pt x="1382" y="62"/>
                        </a:lnTo>
                        <a:lnTo>
                          <a:pt x="1369" y="64"/>
                        </a:lnTo>
                        <a:lnTo>
                          <a:pt x="1361" y="64"/>
                        </a:lnTo>
                        <a:lnTo>
                          <a:pt x="1354" y="62"/>
                        </a:lnTo>
                        <a:lnTo>
                          <a:pt x="1348" y="63"/>
                        </a:lnTo>
                        <a:lnTo>
                          <a:pt x="1352" y="71"/>
                        </a:lnTo>
                        <a:lnTo>
                          <a:pt x="1350" y="76"/>
                        </a:lnTo>
                        <a:lnTo>
                          <a:pt x="1312" y="94"/>
                        </a:lnTo>
                        <a:lnTo>
                          <a:pt x="1304" y="102"/>
                        </a:lnTo>
                        <a:lnTo>
                          <a:pt x="1289" y="116"/>
                        </a:lnTo>
                        <a:lnTo>
                          <a:pt x="1265" y="119"/>
                        </a:lnTo>
                        <a:lnTo>
                          <a:pt x="1260" y="135"/>
                        </a:lnTo>
                        <a:lnTo>
                          <a:pt x="1260" y="140"/>
                        </a:lnTo>
                        <a:lnTo>
                          <a:pt x="1265" y="142"/>
                        </a:lnTo>
                        <a:lnTo>
                          <a:pt x="1274" y="140"/>
                        </a:lnTo>
                        <a:lnTo>
                          <a:pt x="1300" y="127"/>
                        </a:lnTo>
                        <a:lnTo>
                          <a:pt x="1325" y="122"/>
                        </a:lnTo>
                        <a:lnTo>
                          <a:pt x="1338" y="111"/>
                        </a:lnTo>
                        <a:lnTo>
                          <a:pt x="1362" y="112"/>
                        </a:lnTo>
                        <a:lnTo>
                          <a:pt x="1366" y="116"/>
                        </a:lnTo>
                        <a:lnTo>
                          <a:pt x="1362" y="130"/>
                        </a:lnTo>
                        <a:lnTo>
                          <a:pt x="1366" y="136"/>
                        </a:lnTo>
                        <a:lnTo>
                          <a:pt x="1373" y="142"/>
                        </a:lnTo>
                        <a:lnTo>
                          <a:pt x="1382" y="139"/>
                        </a:lnTo>
                        <a:lnTo>
                          <a:pt x="1385" y="130"/>
                        </a:lnTo>
                        <a:lnTo>
                          <a:pt x="1400" y="112"/>
                        </a:lnTo>
                        <a:lnTo>
                          <a:pt x="1413" y="112"/>
                        </a:lnTo>
                        <a:lnTo>
                          <a:pt x="1421" y="132"/>
                        </a:lnTo>
                        <a:lnTo>
                          <a:pt x="1424" y="164"/>
                        </a:lnTo>
                        <a:lnTo>
                          <a:pt x="1428" y="174"/>
                        </a:lnTo>
                        <a:lnTo>
                          <a:pt x="1428" y="180"/>
                        </a:lnTo>
                        <a:lnTo>
                          <a:pt x="1406" y="196"/>
                        </a:lnTo>
                        <a:lnTo>
                          <a:pt x="1402" y="208"/>
                        </a:lnTo>
                        <a:lnTo>
                          <a:pt x="1398" y="216"/>
                        </a:lnTo>
                        <a:lnTo>
                          <a:pt x="1382" y="229"/>
                        </a:lnTo>
                        <a:lnTo>
                          <a:pt x="1372" y="235"/>
                        </a:lnTo>
                        <a:lnTo>
                          <a:pt x="1358" y="243"/>
                        </a:lnTo>
                        <a:lnTo>
                          <a:pt x="1332" y="240"/>
                        </a:lnTo>
                        <a:lnTo>
                          <a:pt x="1321" y="237"/>
                        </a:lnTo>
                        <a:lnTo>
                          <a:pt x="1318" y="240"/>
                        </a:lnTo>
                        <a:lnTo>
                          <a:pt x="1314" y="240"/>
                        </a:lnTo>
                        <a:lnTo>
                          <a:pt x="1310" y="228"/>
                        </a:lnTo>
                        <a:lnTo>
                          <a:pt x="1310" y="221"/>
                        </a:lnTo>
                        <a:lnTo>
                          <a:pt x="1305" y="216"/>
                        </a:lnTo>
                        <a:lnTo>
                          <a:pt x="1300" y="215"/>
                        </a:lnTo>
                        <a:lnTo>
                          <a:pt x="1294" y="220"/>
                        </a:lnTo>
                        <a:lnTo>
                          <a:pt x="1300" y="244"/>
                        </a:lnTo>
                        <a:lnTo>
                          <a:pt x="1294" y="252"/>
                        </a:lnTo>
                        <a:lnTo>
                          <a:pt x="1290" y="249"/>
                        </a:lnTo>
                        <a:lnTo>
                          <a:pt x="1300" y="260"/>
                        </a:lnTo>
                        <a:lnTo>
                          <a:pt x="1310" y="261"/>
                        </a:lnTo>
                        <a:lnTo>
                          <a:pt x="1321" y="275"/>
                        </a:lnTo>
                        <a:lnTo>
                          <a:pt x="1313" y="288"/>
                        </a:lnTo>
                        <a:lnTo>
                          <a:pt x="1318" y="297"/>
                        </a:lnTo>
                        <a:lnTo>
                          <a:pt x="1288" y="335"/>
                        </a:lnTo>
                        <a:lnTo>
                          <a:pt x="1278" y="337"/>
                        </a:lnTo>
                        <a:lnTo>
                          <a:pt x="1260" y="331"/>
                        </a:lnTo>
                        <a:lnTo>
                          <a:pt x="1248" y="331"/>
                        </a:lnTo>
                        <a:lnTo>
                          <a:pt x="1247" y="337"/>
                        </a:lnTo>
                        <a:lnTo>
                          <a:pt x="1257" y="344"/>
                        </a:lnTo>
                        <a:lnTo>
                          <a:pt x="1290" y="343"/>
                        </a:lnTo>
                        <a:lnTo>
                          <a:pt x="1312" y="337"/>
                        </a:lnTo>
                        <a:lnTo>
                          <a:pt x="1342" y="323"/>
                        </a:lnTo>
                        <a:lnTo>
                          <a:pt x="1345" y="311"/>
                        </a:lnTo>
                        <a:lnTo>
                          <a:pt x="1354" y="315"/>
                        </a:lnTo>
                        <a:lnTo>
                          <a:pt x="1365" y="324"/>
                        </a:lnTo>
                        <a:lnTo>
                          <a:pt x="1354" y="349"/>
                        </a:lnTo>
                        <a:lnTo>
                          <a:pt x="1330" y="377"/>
                        </a:lnTo>
                        <a:lnTo>
                          <a:pt x="1301" y="381"/>
                        </a:lnTo>
                        <a:lnTo>
                          <a:pt x="1289" y="388"/>
                        </a:lnTo>
                        <a:lnTo>
                          <a:pt x="1256" y="392"/>
                        </a:lnTo>
                        <a:lnTo>
                          <a:pt x="1229" y="439"/>
                        </a:lnTo>
                        <a:lnTo>
                          <a:pt x="1216" y="441"/>
                        </a:lnTo>
                        <a:lnTo>
                          <a:pt x="1216" y="447"/>
                        </a:lnTo>
                        <a:lnTo>
                          <a:pt x="1217" y="449"/>
                        </a:lnTo>
                        <a:lnTo>
                          <a:pt x="1185" y="469"/>
                        </a:lnTo>
                        <a:lnTo>
                          <a:pt x="1168" y="492"/>
                        </a:lnTo>
                        <a:lnTo>
                          <a:pt x="1151" y="532"/>
                        </a:lnTo>
                        <a:lnTo>
                          <a:pt x="1141" y="580"/>
                        </a:lnTo>
                        <a:lnTo>
                          <a:pt x="1132" y="593"/>
                        </a:lnTo>
                        <a:lnTo>
                          <a:pt x="1117" y="598"/>
                        </a:lnTo>
                        <a:lnTo>
                          <a:pt x="1049" y="612"/>
                        </a:lnTo>
                        <a:lnTo>
                          <a:pt x="1043" y="618"/>
                        </a:lnTo>
                        <a:lnTo>
                          <a:pt x="824" y="467"/>
                        </a:lnTo>
                        <a:lnTo>
                          <a:pt x="638" y="491"/>
                        </a:lnTo>
                        <a:lnTo>
                          <a:pt x="634" y="465"/>
                        </a:lnTo>
                        <a:lnTo>
                          <a:pt x="602" y="439"/>
                        </a:lnTo>
                        <a:lnTo>
                          <a:pt x="586" y="447"/>
                        </a:lnTo>
                        <a:lnTo>
                          <a:pt x="579" y="439"/>
                        </a:lnTo>
                        <a:lnTo>
                          <a:pt x="582" y="433"/>
                        </a:lnTo>
                        <a:lnTo>
                          <a:pt x="580" y="427"/>
                        </a:lnTo>
                        <a:lnTo>
                          <a:pt x="365" y="452"/>
                        </a:lnTo>
                        <a:lnTo>
                          <a:pt x="358" y="452"/>
                        </a:lnTo>
                        <a:lnTo>
                          <a:pt x="353" y="459"/>
                        </a:lnTo>
                        <a:lnTo>
                          <a:pt x="310" y="477"/>
                        </a:lnTo>
                        <a:lnTo>
                          <a:pt x="309" y="488"/>
                        </a:lnTo>
                        <a:lnTo>
                          <a:pt x="294" y="488"/>
                        </a:lnTo>
                        <a:lnTo>
                          <a:pt x="246" y="512"/>
                        </a:lnTo>
                        <a:lnTo>
                          <a:pt x="0" y="546"/>
                        </a:lnTo>
                        <a:close/>
                      </a:path>
                    </a:pathLst>
                  </a:custGeom>
                  <a:solidFill>
                    <a:srgbClr val="25254B"/>
                  </a:solidFill>
                  <a:ln w="3175">
                    <a:solidFill>
                      <a:srgbClr val="808080"/>
                    </a:solidFill>
                    <a:round/>
                    <a:headEnd/>
                    <a:tailEnd/>
                  </a:ln>
                </p:spPr>
                <p:txBody>
                  <a:bodyPr/>
                  <a:lstStyle/>
                  <a:p>
                    <a:endParaRPr lang="en-US" dirty="0"/>
                  </a:p>
                </p:txBody>
              </p:sp>
              <p:sp>
                <p:nvSpPr>
                  <p:cNvPr id="256" name="122303.375639.62519.541.1255">
                    <a:extLst>
                      <a:ext uri="{FF2B5EF4-FFF2-40B4-BE49-F238E27FC236}">
                        <a16:creationId xmlns:a16="http://schemas.microsoft.com/office/drawing/2014/main" id="{0200ECB3-C8E2-4D57-8858-26E65B1CB5DB}"/>
                      </a:ext>
                    </a:extLst>
                  </p:cNvPr>
                  <p:cNvSpPr>
                    <a:spLocks noChangeAspect="1"/>
                  </p:cNvSpPr>
                  <p:nvPr>
                    <p:custDataLst>
                      <p:tags r:id="rId35"/>
                    </p:custDataLst>
                  </p:nvPr>
                </p:nvSpPr>
                <p:spPr bwMode="gray">
                  <a:xfrm>
                    <a:off x="6283002" y="2644422"/>
                    <a:ext cx="522348" cy="257762"/>
                  </a:xfrm>
                  <a:custGeom>
                    <a:avLst/>
                    <a:gdLst>
                      <a:gd name="T0" fmla="*/ 2147483647 w 743"/>
                      <a:gd name="T1" fmla="*/ 2147483647 h 357"/>
                      <a:gd name="T2" fmla="*/ 2147483647 w 743"/>
                      <a:gd name="T3" fmla="*/ 2147483647 h 357"/>
                      <a:gd name="T4" fmla="*/ 2147483647 w 743"/>
                      <a:gd name="T5" fmla="*/ 2147483647 h 357"/>
                      <a:gd name="T6" fmla="*/ 2147483647 w 743"/>
                      <a:gd name="T7" fmla="*/ 2147483647 h 357"/>
                      <a:gd name="T8" fmla="*/ 2147483647 w 743"/>
                      <a:gd name="T9" fmla="*/ 2147483647 h 357"/>
                      <a:gd name="T10" fmla="*/ 2147483647 w 743"/>
                      <a:gd name="T11" fmla="*/ 2147483647 h 357"/>
                      <a:gd name="T12" fmla="*/ 2147483647 w 743"/>
                      <a:gd name="T13" fmla="*/ 2147483647 h 357"/>
                      <a:gd name="T14" fmla="*/ 2147483647 w 743"/>
                      <a:gd name="T15" fmla="*/ 2147483647 h 357"/>
                      <a:gd name="T16" fmla="*/ 2147483647 w 743"/>
                      <a:gd name="T17" fmla="*/ 2147483647 h 357"/>
                      <a:gd name="T18" fmla="*/ 2147483647 w 743"/>
                      <a:gd name="T19" fmla="*/ 2147483647 h 357"/>
                      <a:gd name="T20" fmla="*/ 2147483647 w 743"/>
                      <a:gd name="T21" fmla="*/ 2147483647 h 357"/>
                      <a:gd name="T22" fmla="*/ 2147483647 w 743"/>
                      <a:gd name="T23" fmla="*/ 2147483647 h 357"/>
                      <a:gd name="T24" fmla="*/ 2147483647 w 743"/>
                      <a:gd name="T25" fmla="*/ 2147483647 h 357"/>
                      <a:gd name="T26" fmla="*/ 2147483647 w 743"/>
                      <a:gd name="T27" fmla="*/ 2147483647 h 357"/>
                      <a:gd name="T28" fmla="*/ 2147483647 w 743"/>
                      <a:gd name="T29" fmla="*/ 2147483647 h 357"/>
                      <a:gd name="T30" fmla="*/ 2147483647 w 743"/>
                      <a:gd name="T31" fmla="*/ 2147483647 h 357"/>
                      <a:gd name="T32" fmla="*/ 2147483647 w 743"/>
                      <a:gd name="T33" fmla="*/ 2147483647 h 357"/>
                      <a:gd name="T34" fmla="*/ 2147483647 w 743"/>
                      <a:gd name="T35" fmla="*/ 2147483647 h 357"/>
                      <a:gd name="T36" fmla="*/ 2147483647 w 743"/>
                      <a:gd name="T37" fmla="*/ 2147483647 h 357"/>
                      <a:gd name="T38" fmla="*/ 2147483647 w 743"/>
                      <a:gd name="T39" fmla="*/ 2147483647 h 357"/>
                      <a:gd name="T40" fmla="*/ 2147483647 w 743"/>
                      <a:gd name="T41" fmla="*/ 2147483647 h 357"/>
                      <a:gd name="T42" fmla="*/ 2147483647 w 743"/>
                      <a:gd name="T43" fmla="*/ 2147483647 h 357"/>
                      <a:gd name="T44" fmla="*/ 2147483647 w 743"/>
                      <a:gd name="T45" fmla="*/ 2147483647 h 357"/>
                      <a:gd name="T46" fmla="*/ 2147483647 w 743"/>
                      <a:gd name="T47" fmla="*/ 2147483647 h 357"/>
                      <a:gd name="T48" fmla="*/ 2147483647 w 743"/>
                      <a:gd name="T49" fmla="*/ 2147483647 h 357"/>
                      <a:gd name="T50" fmla="*/ 2147483647 w 743"/>
                      <a:gd name="T51" fmla="*/ 2147483647 h 357"/>
                      <a:gd name="T52" fmla="*/ 2147483647 w 743"/>
                      <a:gd name="T53" fmla="*/ 2147483647 h 357"/>
                      <a:gd name="T54" fmla="*/ 2147483647 w 743"/>
                      <a:gd name="T55" fmla="*/ 2147483647 h 357"/>
                      <a:gd name="T56" fmla="*/ 2147483647 w 743"/>
                      <a:gd name="T57" fmla="*/ 2147483647 h 357"/>
                      <a:gd name="T58" fmla="*/ 2147483647 w 743"/>
                      <a:gd name="T59" fmla="*/ 2147483647 h 357"/>
                      <a:gd name="T60" fmla="*/ 2147483647 w 743"/>
                      <a:gd name="T61" fmla="*/ 2147483647 h 357"/>
                      <a:gd name="T62" fmla="*/ 2147483647 w 743"/>
                      <a:gd name="T63" fmla="*/ 2147483647 h 357"/>
                      <a:gd name="T64" fmla="*/ 2147483647 w 743"/>
                      <a:gd name="T65" fmla="*/ 2147483647 h 357"/>
                      <a:gd name="T66" fmla="*/ 2147483647 w 743"/>
                      <a:gd name="T67" fmla="*/ 2147483647 h 357"/>
                      <a:gd name="T68" fmla="*/ 2147483647 w 743"/>
                      <a:gd name="T69" fmla="*/ 2147483647 h 357"/>
                      <a:gd name="T70" fmla="*/ 2147483647 w 743"/>
                      <a:gd name="T71" fmla="*/ 2147483647 h 357"/>
                      <a:gd name="T72" fmla="*/ 2147483647 w 743"/>
                      <a:gd name="T73" fmla="*/ 2147483647 h 357"/>
                      <a:gd name="T74" fmla="*/ 2147483647 w 743"/>
                      <a:gd name="T75" fmla="*/ 2147483647 h 357"/>
                      <a:gd name="T76" fmla="*/ 2147483647 w 743"/>
                      <a:gd name="T77" fmla="*/ 2147483647 h 357"/>
                      <a:gd name="T78" fmla="*/ 2147483647 w 743"/>
                      <a:gd name="T79" fmla="*/ 2147483647 h 357"/>
                      <a:gd name="T80" fmla="*/ 2147483647 w 743"/>
                      <a:gd name="T81" fmla="*/ 2147483647 h 357"/>
                      <a:gd name="T82" fmla="*/ 2147483647 w 743"/>
                      <a:gd name="T83" fmla="*/ 2147483647 h 357"/>
                      <a:gd name="T84" fmla="*/ 2147483647 w 743"/>
                      <a:gd name="T85" fmla="*/ 2147483647 h 357"/>
                      <a:gd name="T86" fmla="*/ 2147483647 w 743"/>
                      <a:gd name="T87" fmla="*/ 2147483647 h 357"/>
                      <a:gd name="T88" fmla="*/ 2147483647 w 743"/>
                      <a:gd name="T89" fmla="*/ 2147483647 h 357"/>
                      <a:gd name="T90" fmla="*/ 2147483647 w 743"/>
                      <a:gd name="T91" fmla="*/ 2147483647 h 357"/>
                      <a:gd name="T92" fmla="*/ 2147483647 w 743"/>
                      <a:gd name="T93" fmla="*/ 2147483647 h 357"/>
                      <a:gd name="T94" fmla="*/ 2147483647 w 743"/>
                      <a:gd name="T95" fmla="*/ 2147483647 h 357"/>
                      <a:gd name="T96" fmla="*/ 2147483647 w 743"/>
                      <a:gd name="T97" fmla="*/ 2147483647 h 357"/>
                      <a:gd name="T98" fmla="*/ 2147483647 w 743"/>
                      <a:gd name="T99" fmla="*/ 2147483647 h 357"/>
                      <a:gd name="T100" fmla="*/ 2147483647 w 743"/>
                      <a:gd name="T101" fmla="*/ 2147483647 h 357"/>
                      <a:gd name="T102" fmla="*/ 2147483647 w 743"/>
                      <a:gd name="T103" fmla="*/ 2147483647 h 35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743"/>
                      <a:gd name="T157" fmla="*/ 0 h 357"/>
                      <a:gd name="T158" fmla="*/ 743 w 743"/>
                      <a:gd name="T159" fmla="*/ 357 h 35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743" h="357">
                        <a:moveTo>
                          <a:pt x="565" y="0"/>
                        </a:moveTo>
                        <a:lnTo>
                          <a:pt x="429" y="24"/>
                        </a:lnTo>
                        <a:lnTo>
                          <a:pt x="0" y="108"/>
                        </a:lnTo>
                        <a:lnTo>
                          <a:pt x="24" y="213"/>
                        </a:lnTo>
                        <a:lnTo>
                          <a:pt x="32" y="200"/>
                        </a:lnTo>
                        <a:lnTo>
                          <a:pt x="41" y="194"/>
                        </a:lnTo>
                        <a:lnTo>
                          <a:pt x="73" y="157"/>
                        </a:lnTo>
                        <a:lnTo>
                          <a:pt x="88" y="154"/>
                        </a:lnTo>
                        <a:lnTo>
                          <a:pt x="98" y="135"/>
                        </a:lnTo>
                        <a:lnTo>
                          <a:pt x="110" y="131"/>
                        </a:lnTo>
                        <a:lnTo>
                          <a:pt x="120" y="109"/>
                        </a:lnTo>
                        <a:lnTo>
                          <a:pt x="128" y="119"/>
                        </a:lnTo>
                        <a:lnTo>
                          <a:pt x="146" y="124"/>
                        </a:lnTo>
                        <a:lnTo>
                          <a:pt x="168" y="117"/>
                        </a:lnTo>
                        <a:lnTo>
                          <a:pt x="172" y="103"/>
                        </a:lnTo>
                        <a:lnTo>
                          <a:pt x="223" y="85"/>
                        </a:lnTo>
                        <a:lnTo>
                          <a:pt x="235" y="92"/>
                        </a:lnTo>
                        <a:lnTo>
                          <a:pt x="247" y="92"/>
                        </a:lnTo>
                        <a:lnTo>
                          <a:pt x="261" y="87"/>
                        </a:lnTo>
                        <a:lnTo>
                          <a:pt x="266" y="104"/>
                        </a:lnTo>
                        <a:lnTo>
                          <a:pt x="274" y="105"/>
                        </a:lnTo>
                        <a:lnTo>
                          <a:pt x="293" y="143"/>
                        </a:lnTo>
                        <a:lnTo>
                          <a:pt x="305" y="143"/>
                        </a:lnTo>
                        <a:lnTo>
                          <a:pt x="318" y="148"/>
                        </a:lnTo>
                        <a:lnTo>
                          <a:pt x="334" y="153"/>
                        </a:lnTo>
                        <a:lnTo>
                          <a:pt x="325" y="169"/>
                        </a:lnTo>
                        <a:lnTo>
                          <a:pt x="342" y="188"/>
                        </a:lnTo>
                        <a:lnTo>
                          <a:pt x="373" y="188"/>
                        </a:lnTo>
                        <a:lnTo>
                          <a:pt x="387" y="202"/>
                        </a:lnTo>
                        <a:lnTo>
                          <a:pt x="406" y="210"/>
                        </a:lnTo>
                        <a:lnTo>
                          <a:pt x="421" y="228"/>
                        </a:lnTo>
                        <a:lnTo>
                          <a:pt x="418" y="237"/>
                        </a:lnTo>
                        <a:lnTo>
                          <a:pt x="398" y="273"/>
                        </a:lnTo>
                        <a:lnTo>
                          <a:pt x="385" y="305"/>
                        </a:lnTo>
                        <a:lnTo>
                          <a:pt x="389" y="328"/>
                        </a:lnTo>
                        <a:lnTo>
                          <a:pt x="413" y="329"/>
                        </a:lnTo>
                        <a:lnTo>
                          <a:pt x="433" y="316"/>
                        </a:lnTo>
                        <a:lnTo>
                          <a:pt x="449" y="334"/>
                        </a:lnTo>
                        <a:lnTo>
                          <a:pt x="458" y="340"/>
                        </a:lnTo>
                        <a:lnTo>
                          <a:pt x="458" y="333"/>
                        </a:lnTo>
                        <a:lnTo>
                          <a:pt x="479" y="329"/>
                        </a:lnTo>
                        <a:lnTo>
                          <a:pt x="503" y="330"/>
                        </a:lnTo>
                        <a:lnTo>
                          <a:pt x="537" y="341"/>
                        </a:lnTo>
                        <a:lnTo>
                          <a:pt x="554" y="349"/>
                        </a:lnTo>
                        <a:lnTo>
                          <a:pt x="559" y="348"/>
                        </a:lnTo>
                        <a:lnTo>
                          <a:pt x="561" y="341"/>
                        </a:lnTo>
                        <a:lnTo>
                          <a:pt x="554" y="333"/>
                        </a:lnTo>
                        <a:lnTo>
                          <a:pt x="539" y="309"/>
                        </a:lnTo>
                        <a:lnTo>
                          <a:pt x="525" y="306"/>
                        </a:lnTo>
                        <a:lnTo>
                          <a:pt x="523" y="304"/>
                        </a:lnTo>
                        <a:lnTo>
                          <a:pt x="525" y="297"/>
                        </a:lnTo>
                        <a:lnTo>
                          <a:pt x="529" y="297"/>
                        </a:lnTo>
                        <a:lnTo>
                          <a:pt x="535" y="288"/>
                        </a:lnTo>
                        <a:lnTo>
                          <a:pt x="518" y="282"/>
                        </a:lnTo>
                        <a:lnTo>
                          <a:pt x="505" y="261"/>
                        </a:lnTo>
                        <a:lnTo>
                          <a:pt x="494" y="226"/>
                        </a:lnTo>
                        <a:lnTo>
                          <a:pt x="491" y="212"/>
                        </a:lnTo>
                        <a:lnTo>
                          <a:pt x="487" y="190"/>
                        </a:lnTo>
                        <a:lnTo>
                          <a:pt x="494" y="156"/>
                        </a:lnTo>
                        <a:lnTo>
                          <a:pt x="493" y="145"/>
                        </a:lnTo>
                        <a:lnTo>
                          <a:pt x="486" y="139"/>
                        </a:lnTo>
                        <a:lnTo>
                          <a:pt x="485" y="128"/>
                        </a:lnTo>
                        <a:lnTo>
                          <a:pt x="487" y="121"/>
                        </a:lnTo>
                        <a:lnTo>
                          <a:pt x="493" y="112"/>
                        </a:lnTo>
                        <a:lnTo>
                          <a:pt x="498" y="100"/>
                        </a:lnTo>
                        <a:lnTo>
                          <a:pt x="525" y="79"/>
                        </a:lnTo>
                        <a:lnTo>
                          <a:pt x="529" y="73"/>
                        </a:lnTo>
                        <a:lnTo>
                          <a:pt x="537" y="45"/>
                        </a:lnTo>
                        <a:lnTo>
                          <a:pt x="555" y="47"/>
                        </a:lnTo>
                        <a:lnTo>
                          <a:pt x="561" y="56"/>
                        </a:lnTo>
                        <a:lnTo>
                          <a:pt x="549" y="79"/>
                        </a:lnTo>
                        <a:lnTo>
                          <a:pt x="539" y="95"/>
                        </a:lnTo>
                        <a:lnTo>
                          <a:pt x="529" y="108"/>
                        </a:lnTo>
                        <a:lnTo>
                          <a:pt x="522" y="125"/>
                        </a:lnTo>
                        <a:lnTo>
                          <a:pt x="529" y="143"/>
                        </a:lnTo>
                        <a:lnTo>
                          <a:pt x="542" y="148"/>
                        </a:lnTo>
                        <a:lnTo>
                          <a:pt x="550" y="185"/>
                        </a:lnTo>
                        <a:lnTo>
                          <a:pt x="549" y="192"/>
                        </a:lnTo>
                        <a:lnTo>
                          <a:pt x="527" y="205"/>
                        </a:lnTo>
                        <a:lnTo>
                          <a:pt x="531" y="213"/>
                        </a:lnTo>
                        <a:lnTo>
                          <a:pt x="549" y="220"/>
                        </a:lnTo>
                        <a:lnTo>
                          <a:pt x="554" y="228"/>
                        </a:lnTo>
                        <a:lnTo>
                          <a:pt x="549" y="245"/>
                        </a:lnTo>
                        <a:lnTo>
                          <a:pt x="554" y="254"/>
                        </a:lnTo>
                        <a:lnTo>
                          <a:pt x="551" y="264"/>
                        </a:lnTo>
                        <a:lnTo>
                          <a:pt x="561" y="286"/>
                        </a:lnTo>
                        <a:lnTo>
                          <a:pt x="583" y="304"/>
                        </a:lnTo>
                        <a:lnTo>
                          <a:pt x="595" y="304"/>
                        </a:lnTo>
                        <a:lnTo>
                          <a:pt x="603" y="297"/>
                        </a:lnTo>
                        <a:lnTo>
                          <a:pt x="615" y="297"/>
                        </a:lnTo>
                        <a:lnTo>
                          <a:pt x="622" y="300"/>
                        </a:lnTo>
                        <a:lnTo>
                          <a:pt x="619" y="312"/>
                        </a:lnTo>
                        <a:lnTo>
                          <a:pt x="631" y="334"/>
                        </a:lnTo>
                        <a:lnTo>
                          <a:pt x="631" y="342"/>
                        </a:lnTo>
                        <a:lnTo>
                          <a:pt x="639" y="356"/>
                        </a:lnTo>
                        <a:lnTo>
                          <a:pt x="659" y="354"/>
                        </a:lnTo>
                        <a:lnTo>
                          <a:pt x="662" y="357"/>
                        </a:lnTo>
                        <a:lnTo>
                          <a:pt x="674" y="341"/>
                        </a:lnTo>
                        <a:lnTo>
                          <a:pt x="726" y="324"/>
                        </a:lnTo>
                        <a:lnTo>
                          <a:pt x="728" y="316"/>
                        </a:lnTo>
                        <a:lnTo>
                          <a:pt x="731" y="304"/>
                        </a:lnTo>
                        <a:lnTo>
                          <a:pt x="743" y="236"/>
                        </a:lnTo>
                        <a:lnTo>
                          <a:pt x="742" y="229"/>
                        </a:lnTo>
                        <a:lnTo>
                          <a:pt x="639" y="252"/>
                        </a:lnTo>
                        <a:lnTo>
                          <a:pt x="565" y="0"/>
                        </a:lnTo>
                        <a:close/>
                      </a:path>
                    </a:pathLst>
                  </a:custGeom>
                  <a:solidFill>
                    <a:srgbClr val="25254B"/>
                  </a:solidFill>
                  <a:ln w="3175">
                    <a:solidFill>
                      <a:srgbClr val="808080"/>
                    </a:solidFill>
                    <a:round/>
                    <a:headEnd/>
                    <a:tailEnd/>
                  </a:ln>
                </p:spPr>
                <p:txBody>
                  <a:bodyPr/>
                  <a:lstStyle/>
                  <a:p>
                    <a:endParaRPr lang="en-US" dirty="0"/>
                  </a:p>
                </p:txBody>
              </p:sp>
              <p:sp>
                <p:nvSpPr>
                  <p:cNvPr id="257" name="123301.375670.62515.8759.8755">
                    <a:extLst>
                      <a:ext uri="{FF2B5EF4-FFF2-40B4-BE49-F238E27FC236}">
                        <a16:creationId xmlns:a16="http://schemas.microsoft.com/office/drawing/2014/main" id="{F497015E-EEFE-4D49-BFE4-D5DF55BF8373}"/>
                      </a:ext>
                    </a:extLst>
                  </p:cNvPr>
                  <p:cNvSpPr>
                    <a:spLocks noChangeAspect="1"/>
                  </p:cNvSpPr>
                  <p:nvPr>
                    <p:custDataLst>
                      <p:tags r:id="rId36"/>
                    </p:custDataLst>
                  </p:nvPr>
                </p:nvSpPr>
                <p:spPr bwMode="gray">
                  <a:xfrm>
                    <a:off x="6677948" y="2618082"/>
                    <a:ext cx="125583" cy="208844"/>
                  </a:xfrm>
                  <a:custGeom>
                    <a:avLst/>
                    <a:gdLst>
                      <a:gd name="T0" fmla="*/ 2147483647 w 177"/>
                      <a:gd name="T1" fmla="*/ 2147483647 h 285"/>
                      <a:gd name="T2" fmla="*/ 2147483647 w 177"/>
                      <a:gd name="T3" fmla="*/ 2147483647 h 285"/>
                      <a:gd name="T4" fmla="*/ 2147483647 w 177"/>
                      <a:gd name="T5" fmla="*/ 2147483647 h 285"/>
                      <a:gd name="T6" fmla="*/ 2147483647 w 177"/>
                      <a:gd name="T7" fmla="*/ 2147483647 h 285"/>
                      <a:gd name="T8" fmla="*/ 2147483647 w 177"/>
                      <a:gd name="T9" fmla="*/ 2147483647 h 285"/>
                      <a:gd name="T10" fmla="*/ 2147483647 w 177"/>
                      <a:gd name="T11" fmla="*/ 2147483647 h 285"/>
                      <a:gd name="T12" fmla="*/ 2147483647 w 177"/>
                      <a:gd name="T13" fmla="*/ 2147483647 h 285"/>
                      <a:gd name="T14" fmla="*/ 2147483647 w 177"/>
                      <a:gd name="T15" fmla="*/ 2147483647 h 285"/>
                      <a:gd name="T16" fmla="*/ 2147483647 w 177"/>
                      <a:gd name="T17" fmla="*/ 2147483647 h 285"/>
                      <a:gd name="T18" fmla="*/ 2147483647 w 177"/>
                      <a:gd name="T19" fmla="*/ 2147483647 h 285"/>
                      <a:gd name="T20" fmla="*/ 2147483647 w 177"/>
                      <a:gd name="T21" fmla="*/ 2147483647 h 285"/>
                      <a:gd name="T22" fmla="*/ 2147483647 w 177"/>
                      <a:gd name="T23" fmla="*/ 2147483647 h 285"/>
                      <a:gd name="T24" fmla="*/ 2147483647 w 177"/>
                      <a:gd name="T25" fmla="*/ 2147483647 h 285"/>
                      <a:gd name="T26" fmla="*/ 2147483647 w 177"/>
                      <a:gd name="T27" fmla="*/ 2147483647 h 285"/>
                      <a:gd name="T28" fmla="*/ 2147483647 w 177"/>
                      <a:gd name="T29" fmla="*/ 2147483647 h 285"/>
                      <a:gd name="T30" fmla="*/ 2147483647 w 177"/>
                      <a:gd name="T31" fmla="*/ 0 h 285"/>
                      <a:gd name="T32" fmla="*/ 2147483647 w 177"/>
                      <a:gd name="T33" fmla="*/ 2147483647 h 285"/>
                      <a:gd name="T34" fmla="*/ 2147483647 w 177"/>
                      <a:gd name="T35" fmla="*/ 2147483647 h 285"/>
                      <a:gd name="T36" fmla="*/ 2147483647 w 177"/>
                      <a:gd name="T37" fmla="*/ 2147483647 h 285"/>
                      <a:gd name="T38" fmla="*/ 2147483647 w 177"/>
                      <a:gd name="T39" fmla="*/ 2147483647 h 285"/>
                      <a:gd name="T40" fmla="*/ 0 w 177"/>
                      <a:gd name="T41" fmla="*/ 2147483647 h 285"/>
                      <a:gd name="T42" fmla="*/ 2147483647 w 177"/>
                      <a:gd name="T43" fmla="*/ 2147483647 h 285"/>
                      <a:gd name="T44" fmla="*/ 2147483647 w 177"/>
                      <a:gd name="T45" fmla="*/ 2147483647 h 28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7"/>
                      <a:gd name="T70" fmla="*/ 0 h 285"/>
                      <a:gd name="T71" fmla="*/ 177 w 177"/>
                      <a:gd name="T72" fmla="*/ 285 h 28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7" h="285">
                        <a:moveTo>
                          <a:pt x="177" y="262"/>
                        </a:moveTo>
                        <a:lnTo>
                          <a:pt x="174" y="243"/>
                        </a:lnTo>
                        <a:lnTo>
                          <a:pt x="163" y="214"/>
                        </a:lnTo>
                        <a:lnTo>
                          <a:pt x="143" y="194"/>
                        </a:lnTo>
                        <a:lnTo>
                          <a:pt x="115" y="176"/>
                        </a:lnTo>
                        <a:lnTo>
                          <a:pt x="105" y="164"/>
                        </a:lnTo>
                        <a:lnTo>
                          <a:pt x="98" y="150"/>
                        </a:lnTo>
                        <a:lnTo>
                          <a:pt x="75" y="112"/>
                        </a:lnTo>
                        <a:lnTo>
                          <a:pt x="66" y="96"/>
                        </a:lnTo>
                        <a:lnTo>
                          <a:pt x="49" y="76"/>
                        </a:lnTo>
                        <a:lnTo>
                          <a:pt x="42" y="61"/>
                        </a:lnTo>
                        <a:lnTo>
                          <a:pt x="41" y="48"/>
                        </a:lnTo>
                        <a:lnTo>
                          <a:pt x="42" y="46"/>
                        </a:lnTo>
                        <a:lnTo>
                          <a:pt x="42" y="40"/>
                        </a:lnTo>
                        <a:lnTo>
                          <a:pt x="51" y="4"/>
                        </a:lnTo>
                        <a:lnTo>
                          <a:pt x="39" y="0"/>
                        </a:lnTo>
                        <a:lnTo>
                          <a:pt x="21" y="1"/>
                        </a:lnTo>
                        <a:lnTo>
                          <a:pt x="8" y="16"/>
                        </a:lnTo>
                        <a:lnTo>
                          <a:pt x="6" y="29"/>
                        </a:lnTo>
                        <a:lnTo>
                          <a:pt x="1" y="32"/>
                        </a:lnTo>
                        <a:lnTo>
                          <a:pt x="0" y="33"/>
                        </a:lnTo>
                        <a:lnTo>
                          <a:pt x="74" y="285"/>
                        </a:lnTo>
                        <a:lnTo>
                          <a:pt x="177" y="262"/>
                        </a:lnTo>
                        <a:close/>
                      </a:path>
                    </a:pathLst>
                  </a:custGeom>
                  <a:solidFill>
                    <a:schemeClr val="tx2">
                      <a:lumMod val="75000"/>
                    </a:schemeClr>
                  </a:solidFill>
                  <a:ln w="3175">
                    <a:solidFill>
                      <a:srgbClr val="808080"/>
                    </a:solidFill>
                    <a:round/>
                    <a:headEnd/>
                    <a:tailEnd/>
                  </a:ln>
                </p:spPr>
                <p:txBody>
                  <a:bodyPr/>
                  <a:lstStyle/>
                  <a:p>
                    <a:endParaRPr lang="en-US" dirty="0"/>
                  </a:p>
                </p:txBody>
              </p:sp>
              <p:sp>
                <p:nvSpPr>
                  <p:cNvPr id="258" name="124277626.3753452.6255">
                    <a:extLst>
                      <a:ext uri="{FF2B5EF4-FFF2-40B4-BE49-F238E27FC236}">
                        <a16:creationId xmlns:a16="http://schemas.microsoft.com/office/drawing/2014/main" id="{E27730E7-3B89-4999-B44A-3844EABDE136}"/>
                      </a:ext>
                    </a:extLst>
                  </p:cNvPr>
                  <p:cNvSpPr>
                    <a:spLocks noChangeAspect="1"/>
                  </p:cNvSpPr>
                  <p:nvPr>
                    <p:custDataLst>
                      <p:tags r:id="rId37"/>
                    </p:custDataLst>
                  </p:nvPr>
                </p:nvSpPr>
                <p:spPr bwMode="gray">
                  <a:xfrm>
                    <a:off x="6113739" y="2298230"/>
                    <a:ext cx="669771" cy="447793"/>
                  </a:xfrm>
                  <a:custGeom>
                    <a:avLst/>
                    <a:gdLst>
                      <a:gd name="T0" fmla="*/ 2147483647 w 951"/>
                      <a:gd name="T1" fmla="*/ 2147483647 h 613"/>
                      <a:gd name="T2" fmla="*/ 2147483647 w 951"/>
                      <a:gd name="T3" fmla="*/ 2147483647 h 613"/>
                      <a:gd name="T4" fmla="*/ 2147483647 w 951"/>
                      <a:gd name="T5" fmla="*/ 2147483647 h 613"/>
                      <a:gd name="T6" fmla="*/ 2147483647 w 951"/>
                      <a:gd name="T7" fmla="*/ 2147483647 h 613"/>
                      <a:gd name="T8" fmla="*/ 2147483647 w 951"/>
                      <a:gd name="T9" fmla="*/ 2147483647 h 613"/>
                      <a:gd name="T10" fmla="*/ 2147483647 w 951"/>
                      <a:gd name="T11" fmla="*/ 2147483647 h 613"/>
                      <a:gd name="T12" fmla="*/ 2147483647 w 951"/>
                      <a:gd name="T13" fmla="*/ 2147483647 h 613"/>
                      <a:gd name="T14" fmla="*/ 2147483647 w 951"/>
                      <a:gd name="T15" fmla="*/ 2147483647 h 613"/>
                      <a:gd name="T16" fmla="*/ 2147483647 w 951"/>
                      <a:gd name="T17" fmla="*/ 2147483647 h 613"/>
                      <a:gd name="T18" fmla="*/ 2147483647 w 951"/>
                      <a:gd name="T19" fmla="*/ 2147483647 h 613"/>
                      <a:gd name="T20" fmla="*/ 2147483647 w 951"/>
                      <a:gd name="T21" fmla="*/ 2147483647 h 613"/>
                      <a:gd name="T22" fmla="*/ 2147483647 w 951"/>
                      <a:gd name="T23" fmla="*/ 2147483647 h 613"/>
                      <a:gd name="T24" fmla="*/ 2147483647 w 951"/>
                      <a:gd name="T25" fmla="*/ 2147483647 h 613"/>
                      <a:gd name="T26" fmla="*/ 2147483647 w 951"/>
                      <a:gd name="T27" fmla="*/ 2147483647 h 613"/>
                      <a:gd name="T28" fmla="*/ 2147483647 w 951"/>
                      <a:gd name="T29" fmla="*/ 2147483647 h 613"/>
                      <a:gd name="T30" fmla="*/ 2147483647 w 951"/>
                      <a:gd name="T31" fmla="*/ 2147483647 h 613"/>
                      <a:gd name="T32" fmla="*/ 2147483647 w 951"/>
                      <a:gd name="T33" fmla="*/ 2147483647 h 613"/>
                      <a:gd name="T34" fmla="*/ 2147483647 w 951"/>
                      <a:gd name="T35" fmla="*/ 2147483647 h 613"/>
                      <a:gd name="T36" fmla="*/ 2147483647 w 951"/>
                      <a:gd name="T37" fmla="*/ 2147483647 h 613"/>
                      <a:gd name="T38" fmla="*/ 2147483647 w 951"/>
                      <a:gd name="T39" fmla="*/ 2147483647 h 613"/>
                      <a:gd name="T40" fmla="*/ 2147483647 w 951"/>
                      <a:gd name="T41" fmla="*/ 2147483647 h 613"/>
                      <a:gd name="T42" fmla="*/ 2147483647 w 951"/>
                      <a:gd name="T43" fmla="*/ 2147483647 h 613"/>
                      <a:gd name="T44" fmla="*/ 2147483647 w 951"/>
                      <a:gd name="T45" fmla="*/ 2147483647 h 613"/>
                      <a:gd name="T46" fmla="*/ 2147483647 w 951"/>
                      <a:gd name="T47" fmla="*/ 2147483647 h 613"/>
                      <a:gd name="T48" fmla="*/ 2147483647 w 951"/>
                      <a:gd name="T49" fmla="*/ 2147483647 h 613"/>
                      <a:gd name="T50" fmla="*/ 2147483647 w 951"/>
                      <a:gd name="T51" fmla="*/ 2147483647 h 613"/>
                      <a:gd name="T52" fmla="*/ 2147483647 w 951"/>
                      <a:gd name="T53" fmla="*/ 2147483647 h 613"/>
                      <a:gd name="T54" fmla="*/ 2147483647 w 951"/>
                      <a:gd name="T55" fmla="*/ 2147483647 h 613"/>
                      <a:gd name="T56" fmla="*/ 2147483647 w 951"/>
                      <a:gd name="T57" fmla="*/ 2147483647 h 613"/>
                      <a:gd name="T58" fmla="*/ 2147483647 w 951"/>
                      <a:gd name="T59" fmla="*/ 2147483647 h 613"/>
                      <a:gd name="T60" fmla="*/ 2147483647 w 951"/>
                      <a:gd name="T61" fmla="*/ 2147483647 h 613"/>
                      <a:gd name="T62" fmla="*/ 2147483647 w 951"/>
                      <a:gd name="T63" fmla="*/ 2147483647 h 613"/>
                      <a:gd name="T64" fmla="*/ 2147483647 w 951"/>
                      <a:gd name="T65" fmla="*/ 2147483647 h 613"/>
                      <a:gd name="T66" fmla="*/ 2147483647 w 951"/>
                      <a:gd name="T67" fmla="*/ 2147483647 h 613"/>
                      <a:gd name="T68" fmla="*/ 2147483647 w 951"/>
                      <a:gd name="T69" fmla="*/ 2147483647 h 613"/>
                      <a:gd name="T70" fmla="*/ 2147483647 w 951"/>
                      <a:gd name="T71" fmla="*/ 2147483647 h 613"/>
                      <a:gd name="T72" fmla="*/ 2147483647 w 951"/>
                      <a:gd name="T73" fmla="*/ 2147483647 h 613"/>
                      <a:gd name="T74" fmla="*/ 2147483647 w 951"/>
                      <a:gd name="T75" fmla="*/ 2147483647 h 613"/>
                      <a:gd name="T76" fmla="*/ 2147483647 w 951"/>
                      <a:gd name="T77" fmla="*/ 2147483647 h 613"/>
                      <a:gd name="T78" fmla="*/ 2147483647 w 951"/>
                      <a:gd name="T79" fmla="*/ 2147483647 h 613"/>
                      <a:gd name="T80" fmla="*/ 2147483647 w 951"/>
                      <a:gd name="T81" fmla="*/ 2147483647 h 613"/>
                      <a:gd name="T82" fmla="*/ 2147483647 w 951"/>
                      <a:gd name="T83" fmla="*/ 2147483647 h 613"/>
                      <a:gd name="T84" fmla="*/ 2147483647 w 951"/>
                      <a:gd name="T85" fmla="*/ 2147483647 h 613"/>
                      <a:gd name="T86" fmla="*/ 2147483647 w 951"/>
                      <a:gd name="T87" fmla="*/ 2147483647 h 613"/>
                      <a:gd name="T88" fmla="*/ 2147483647 w 951"/>
                      <a:gd name="T89" fmla="*/ 0 h 613"/>
                      <a:gd name="T90" fmla="*/ 2147483647 w 951"/>
                      <a:gd name="T91" fmla="*/ 2147483647 h 613"/>
                      <a:gd name="T92" fmla="*/ 2147483647 w 951"/>
                      <a:gd name="T93" fmla="*/ 2147483647 h 613"/>
                      <a:gd name="T94" fmla="*/ 2147483647 w 951"/>
                      <a:gd name="T95" fmla="*/ 2147483647 h 613"/>
                      <a:gd name="T96" fmla="*/ 2147483647 w 951"/>
                      <a:gd name="T97" fmla="*/ 2147483647 h 613"/>
                      <a:gd name="T98" fmla="*/ 2147483647 w 951"/>
                      <a:gd name="T99" fmla="*/ 2147483647 h 613"/>
                      <a:gd name="T100" fmla="*/ 2147483647 w 951"/>
                      <a:gd name="T101" fmla="*/ 2147483647 h 613"/>
                      <a:gd name="T102" fmla="*/ 2147483647 w 951"/>
                      <a:gd name="T103" fmla="*/ 2147483647 h 613"/>
                      <a:gd name="T104" fmla="*/ 2147483647 w 951"/>
                      <a:gd name="T105" fmla="*/ 2147483647 h 613"/>
                      <a:gd name="T106" fmla="*/ 0 w 951"/>
                      <a:gd name="T107" fmla="*/ 2147483647 h 613"/>
                      <a:gd name="T108" fmla="*/ 2147483647 w 951"/>
                      <a:gd name="T109" fmla="*/ 2147483647 h 613"/>
                      <a:gd name="T110" fmla="*/ 2147483647 w 951"/>
                      <a:gd name="T111" fmla="*/ 2147483647 h 613"/>
                      <a:gd name="T112" fmla="*/ 2147483647 w 951"/>
                      <a:gd name="T113" fmla="*/ 2147483647 h 61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51"/>
                      <a:gd name="T172" fmla="*/ 0 h 613"/>
                      <a:gd name="T173" fmla="*/ 951 w 951"/>
                      <a:gd name="T174" fmla="*/ 613 h 61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51" h="613">
                        <a:moveTo>
                          <a:pt x="237" y="582"/>
                        </a:moveTo>
                        <a:lnTo>
                          <a:pt x="666" y="498"/>
                        </a:lnTo>
                        <a:lnTo>
                          <a:pt x="802" y="474"/>
                        </a:lnTo>
                        <a:lnTo>
                          <a:pt x="803" y="473"/>
                        </a:lnTo>
                        <a:lnTo>
                          <a:pt x="808" y="470"/>
                        </a:lnTo>
                        <a:lnTo>
                          <a:pt x="810" y="457"/>
                        </a:lnTo>
                        <a:lnTo>
                          <a:pt x="823" y="442"/>
                        </a:lnTo>
                        <a:lnTo>
                          <a:pt x="841" y="441"/>
                        </a:lnTo>
                        <a:lnTo>
                          <a:pt x="853" y="445"/>
                        </a:lnTo>
                        <a:lnTo>
                          <a:pt x="895" y="417"/>
                        </a:lnTo>
                        <a:lnTo>
                          <a:pt x="899" y="394"/>
                        </a:lnTo>
                        <a:lnTo>
                          <a:pt x="924" y="369"/>
                        </a:lnTo>
                        <a:lnTo>
                          <a:pt x="948" y="354"/>
                        </a:lnTo>
                        <a:lnTo>
                          <a:pt x="951" y="349"/>
                        </a:lnTo>
                        <a:lnTo>
                          <a:pt x="928" y="334"/>
                        </a:lnTo>
                        <a:lnTo>
                          <a:pt x="920" y="323"/>
                        </a:lnTo>
                        <a:lnTo>
                          <a:pt x="907" y="319"/>
                        </a:lnTo>
                        <a:lnTo>
                          <a:pt x="901" y="313"/>
                        </a:lnTo>
                        <a:lnTo>
                          <a:pt x="887" y="309"/>
                        </a:lnTo>
                        <a:lnTo>
                          <a:pt x="877" y="285"/>
                        </a:lnTo>
                        <a:lnTo>
                          <a:pt x="859" y="281"/>
                        </a:lnTo>
                        <a:lnTo>
                          <a:pt x="856" y="278"/>
                        </a:lnTo>
                        <a:lnTo>
                          <a:pt x="853" y="241"/>
                        </a:lnTo>
                        <a:lnTo>
                          <a:pt x="864" y="234"/>
                        </a:lnTo>
                        <a:lnTo>
                          <a:pt x="863" y="213"/>
                        </a:lnTo>
                        <a:lnTo>
                          <a:pt x="849" y="201"/>
                        </a:lnTo>
                        <a:lnTo>
                          <a:pt x="849" y="194"/>
                        </a:lnTo>
                        <a:lnTo>
                          <a:pt x="852" y="188"/>
                        </a:lnTo>
                        <a:lnTo>
                          <a:pt x="872" y="170"/>
                        </a:lnTo>
                        <a:lnTo>
                          <a:pt x="876" y="140"/>
                        </a:lnTo>
                        <a:lnTo>
                          <a:pt x="876" y="130"/>
                        </a:lnTo>
                        <a:lnTo>
                          <a:pt x="888" y="113"/>
                        </a:lnTo>
                        <a:lnTo>
                          <a:pt x="896" y="109"/>
                        </a:lnTo>
                        <a:lnTo>
                          <a:pt x="883" y="98"/>
                        </a:lnTo>
                        <a:lnTo>
                          <a:pt x="844" y="96"/>
                        </a:lnTo>
                        <a:lnTo>
                          <a:pt x="843" y="90"/>
                        </a:lnTo>
                        <a:lnTo>
                          <a:pt x="837" y="84"/>
                        </a:lnTo>
                        <a:lnTo>
                          <a:pt x="832" y="69"/>
                        </a:lnTo>
                        <a:lnTo>
                          <a:pt x="811" y="30"/>
                        </a:lnTo>
                        <a:lnTo>
                          <a:pt x="802" y="28"/>
                        </a:lnTo>
                        <a:lnTo>
                          <a:pt x="795" y="22"/>
                        </a:lnTo>
                        <a:lnTo>
                          <a:pt x="791" y="24"/>
                        </a:lnTo>
                        <a:lnTo>
                          <a:pt x="786" y="18"/>
                        </a:lnTo>
                        <a:lnTo>
                          <a:pt x="780" y="6"/>
                        </a:lnTo>
                        <a:lnTo>
                          <a:pt x="770" y="0"/>
                        </a:lnTo>
                        <a:lnTo>
                          <a:pt x="113" y="130"/>
                        </a:lnTo>
                        <a:lnTo>
                          <a:pt x="102" y="78"/>
                        </a:lnTo>
                        <a:lnTo>
                          <a:pt x="66" y="110"/>
                        </a:lnTo>
                        <a:lnTo>
                          <a:pt x="61" y="114"/>
                        </a:lnTo>
                        <a:lnTo>
                          <a:pt x="55" y="108"/>
                        </a:lnTo>
                        <a:lnTo>
                          <a:pt x="49" y="108"/>
                        </a:lnTo>
                        <a:lnTo>
                          <a:pt x="41" y="129"/>
                        </a:lnTo>
                        <a:lnTo>
                          <a:pt x="13" y="154"/>
                        </a:lnTo>
                        <a:lnTo>
                          <a:pt x="0" y="162"/>
                        </a:lnTo>
                        <a:lnTo>
                          <a:pt x="47" y="431"/>
                        </a:lnTo>
                        <a:lnTo>
                          <a:pt x="78" y="613"/>
                        </a:lnTo>
                        <a:lnTo>
                          <a:pt x="237" y="582"/>
                        </a:lnTo>
                        <a:close/>
                      </a:path>
                    </a:pathLst>
                  </a:custGeom>
                  <a:solidFill>
                    <a:srgbClr val="25254B"/>
                  </a:solidFill>
                  <a:ln w="3175">
                    <a:solidFill>
                      <a:srgbClr val="808080"/>
                    </a:solidFill>
                    <a:round/>
                    <a:headEnd/>
                    <a:tailEnd/>
                  </a:ln>
                </p:spPr>
                <p:txBody>
                  <a:bodyPr/>
                  <a:lstStyle/>
                  <a:p>
                    <a:endParaRPr lang="en-US" dirty="0"/>
                  </a:p>
                </p:txBody>
              </p:sp>
              <p:sp>
                <p:nvSpPr>
                  <p:cNvPr id="259" name="125283.125673.2527.512.255">
                    <a:extLst>
                      <a:ext uri="{FF2B5EF4-FFF2-40B4-BE49-F238E27FC236}">
                        <a16:creationId xmlns:a16="http://schemas.microsoft.com/office/drawing/2014/main" id="{4AB01FEF-B7E8-4324-BD91-94DF2DA73550}"/>
                      </a:ext>
                    </a:extLst>
                  </p:cNvPr>
                  <p:cNvSpPr>
                    <a:spLocks noChangeAspect="1"/>
                  </p:cNvSpPr>
                  <p:nvPr>
                    <p:custDataLst>
                      <p:tags r:id="rId38"/>
                    </p:custDataLst>
                  </p:nvPr>
                </p:nvSpPr>
                <p:spPr bwMode="gray">
                  <a:xfrm>
                    <a:off x="6710709" y="2379133"/>
                    <a:ext cx="156523" cy="361245"/>
                  </a:xfrm>
                  <a:custGeom>
                    <a:avLst/>
                    <a:gdLst>
                      <a:gd name="T0" fmla="*/ 0 w 223"/>
                      <a:gd name="T1" fmla="*/ 2147483647 h 498"/>
                      <a:gd name="T2" fmla="*/ 2147483647 w 223"/>
                      <a:gd name="T3" fmla="*/ 2147483647 h 498"/>
                      <a:gd name="T4" fmla="*/ 2147483647 w 223"/>
                      <a:gd name="T5" fmla="*/ 2147483647 h 498"/>
                      <a:gd name="T6" fmla="*/ 2147483647 w 223"/>
                      <a:gd name="T7" fmla="*/ 2147483647 h 498"/>
                      <a:gd name="T8" fmla="*/ 2147483647 w 223"/>
                      <a:gd name="T9" fmla="*/ 2147483647 h 498"/>
                      <a:gd name="T10" fmla="*/ 2147483647 w 223"/>
                      <a:gd name="T11" fmla="*/ 2147483647 h 498"/>
                      <a:gd name="T12" fmla="*/ 2147483647 w 223"/>
                      <a:gd name="T13" fmla="*/ 2147483647 h 498"/>
                      <a:gd name="T14" fmla="*/ 2147483647 w 223"/>
                      <a:gd name="T15" fmla="*/ 2147483647 h 498"/>
                      <a:gd name="T16" fmla="*/ 2147483647 w 223"/>
                      <a:gd name="T17" fmla="*/ 2147483647 h 498"/>
                      <a:gd name="T18" fmla="*/ 2147483647 w 223"/>
                      <a:gd name="T19" fmla="*/ 2147483647 h 498"/>
                      <a:gd name="T20" fmla="*/ 2147483647 w 223"/>
                      <a:gd name="T21" fmla="*/ 2147483647 h 498"/>
                      <a:gd name="T22" fmla="*/ 2147483647 w 223"/>
                      <a:gd name="T23" fmla="*/ 2147483647 h 498"/>
                      <a:gd name="T24" fmla="*/ 2147483647 w 223"/>
                      <a:gd name="T25" fmla="*/ 2147483647 h 498"/>
                      <a:gd name="T26" fmla="*/ 2147483647 w 223"/>
                      <a:gd name="T27" fmla="*/ 2147483647 h 498"/>
                      <a:gd name="T28" fmla="*/ 2147483647 w 223"/>
                      <a:gd name="T29" fmla="*/ 2147483647 h 498"/>
                      <a:gd name="T30" fmla="*/ 2147483647 w 223"/>
                      <a:gd name="T31" fmla="*/ 2147483647 h 498"/>
                      <a:gd name="T32" fmla="*/ 2147483647 w 223"/>
                      <a:gd name="T33" fmla="*/ 2147483647 h 498"/>
                      <a:gd name="T34" fmla="*/ 2147483647 w 223"/>
                      <a:gd name="T35" fmla="*/ 2147483647 h 498"/>
                      <a:gd name="T36" fmla="*/ 2147483647 w 223"/>
                      <a:gd name="T37" fmla="*/ 2147483647 h 498"/>
                      <a:gd name="T38" fmla="*/ 2147483647 w 223"/>
                      <a:gd name="T39" fmla="*/ 2147483647 h 498"/>
                      <a:gd name="T40" fmla="*/ 2147483647 w 223"/>
                      <a:gd name="T41" fmla="*/ 0 h 498"/>
                      <a:gd name="T42" fmla="*/ 2147483647 w 223"/>
                      <a:gd name="T43" fmla="*/ 2147483647 h 498"/>
                      <a:gd name="T44" fmla="*/ 2147483647 w 223"/>
                      <a:gd name="T45" fmla="*/ 2147483647 h 498"/>
                      <a:gd name="T46" fmla="*/ 2147483647 w 223"/>
                      <a:gd name="T47" fmla="*/ 2147483647 h 498"/>
                      <a:gd name="T48" fmla="*/ 2147483647 w 223"/>
                      <a:gd name="T49" fmla="*/ 2147483647 h 498"/>
                      <a:gd name="T50" fmla="*/ 2147483647 w 223"/>
                      <a:gd name="T51" fmla="*/ 2147483647 h 498"/>
                      <a:gd name="T52" fmla="*/ 2147483647 w 223"/>
                      <a:gd name="T53" fmla="*/ 2147483647 h 498"/>
                      <a:gd name="T54" fmla="*/ 2147483647 w 223"/>
                      <a:gd name="T55" fmla="*/ 2147483647 h 498"/>
                      <a:gd name="T56" fmla="*/ 2147483647 w 223"/>
                      <a:gd name="T57" fmla="*/ 2147483647 h 498"/>
                      <a:gd name="T58" fmla="*/ 2147483647 w 223"/>
                      <a:gd name="T59" fmla="*/ 2147483647 h 498"/>
                      <a:gd name="T60" fmla="*/ 2147483647 w 223"/>
                      <a:gd name="T61" fmla="*/ 2147483647 h 498"/>
                      <a:gd name="T62" fmla="*/ 2147483647 w 223"/>
                      <a:gd name="T63" fmla="*/ 2147483647 h 498"/>
                      <a:gd name="T64" fmla="*/ 2147483647 w 223"/>
                      <a:gd name="T65" fmla="*/ 2147483647 h 49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23"/>
                      <a:gd name="T100" fmla="*/ 0 h 498"/>
                      <a:gd name="T101" fmla="*/ 223 w 223"/>
                      <a:gd name="T102" fmla="*/ 498 h 49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23" h="498">
                        <a:moveTo>
                          <a:pt x="9" y="336"/>
                        </a:moveTo>
                        <a:lnTo>
                          <a:pt x="0" y="372"/>
                        </a:lnTo>
                        <a:lnTo>
                          <a:pt x="0" y="378"/>
                        </a:lnTo>
                        <a:lnTo>
                          <a:pt x="7" y="376"/>
                        </a:lnTo>
                        <a:lnTo>
                          <a:pt x="16" y="393"/>
                        </a:lnTo>
                        <a:lnTo>
                          <a:pt x="29" y="409"/>
                        </a:lnTo>
                        <a:lnTo>
                          <a:pt x="40" y="421"/>
                        </a:lnTo>
                        <a:lnTo>
                          <a:pt x="77" y="441"/>
                        </a:lnTo>
                        <a:lnTo>
                          <a:pt x="88" y="444"/>
                        </a:lnTo>
                        <a:lnTo>
                          <a:pt x="115" y="449"/>
                        </a:lnTo>
                        <a:lnTo>
                          <a:pt x="124" y="450"/>
                        </a:lnTo>
                        <a:lnTo>
                          <a:pt x="125" y="474"/>
                        </a:lnTo>
                        <a:lnTo>
                          <a:pt x="124" y="490"/>
                        </a:lnTo>
                        <a:lnTo>
                          <a:pt x="133" y="498"/>
                        </a:lnTo>
                        <a:lnTo>
                          <a:pt x="143" y="488"/>
                        </a:lnTo>
                        <a:lnTo>
                          <a:pt x="155" y="464"/>
                        </a:lnTo>
                        <a:lnTo>
                          <a:pt x="156" y="441"/>
                        </a:lnTo>
                        <a:lnTo>
                          <a:pt x="172" y="412"/>
                        </a:lnTo>
                        <a:lnTo>
                          <a:pt x="181" y="388"/>
                        </a:lnTo>
                        <a:lnTo>
                          <a:pt x="204" y="356"/>
                        </a:lnTo>
                        <a:lnTo>
                          <a:pt x="213" y="332"/>
                        </a:lnTo>
                        <a:lnTo>
                          <a:pt x="223" y="309"/>
                        </a:lnTo>
                        <a:lnTo>
                          <a:pt x="223" y="293"/>
                        </a:lnTo>
                        <a:lnTo>
                          <a:pt x="219" y="226"/>
                        </a:lnTo>
                        <a:lnTo>
                          <a:pt x="212" y="172"/>
                        </a:lnTo>
                        <a:lnTo>
                          <a:pt x="201" y="156"/>
                        </a:lnTo>
                        <a:lnTo>
                          <a:pt x="179" y="162"/>
                        </a:lnTo>
                        <a:lnTo>
                          <a:pt x="171" y="169"/>
                        </a:lnTo>
                        <a:lnTo>
                          <a:pt x="161" y="165"/>
                        </a:lnTo>
                        <a:lnTo>
                          <a:pt x="159" y="162"/>
                        </a:lnTo>
                        <a:lnTo>
                          <a:pt x="153" y="165"/>
                        </a:lnTo>
                        <a:lnTo>
                          <a:pt x="149" y="164"/>
                        </a:lnTo>
                        <a:lnTo>
                          <a:pt x="149" y="155"/>
                        </a:lnTo>
                        <a:lnTo>
                          <a:pt x="160" y="129"/>
                        </a:lnTo>
                        <a:lnTo>
                          <a:pt x="167" y="124"/>
                        </a:lnTo>
                        <a:lnTo>
                          <a:pt x="177" y="123"/>
                        </a:lnTo>
                        <a:lnTo>
                          <a:pt x="175" y="100"/>
                        </a:lnTo>
                        <a:lnTo>
                          <a:pt x="179" y="87"/>
                        </a:lnTo>
                        <a:lnTo>
                          <a:pt x="184" y="79"/>
                        </a:lnTo>
                        <a:lnTo>
                          <a:pt x="195" y="69"/>
                        </a:lnTo>
                        <a:lnTo>
                          <a:pt x="184" y="47"/>
                        </a:lnTo>
                        <a:lnTo>
                          <a:pt x="52" y="0"/>
                        </a:lnTo>
                        <a:lnTo>
                          <a:pt x="44" y="4"/>
                        </a:lnTo>
                        <a:lnTo>
                          <a:pt x="32" y="21"/>
                        </a:lnTo>
                        <a:lnTo>
                          <a:pt x="32" y="31"/>
                        </a:lnTo>
                        <a:lnTo>
                          <a:pt x="28" y="61"/>
                        </a:lnTo>
                        <a:lnTo>
                          <a:pt x="8" y="79"/>
                        </a:lnTo>
                        <a:lnTo>
                          <a:pt x="5" y="85"/>
                        </a:lnTo>
                        <a:lnTo>
                          <a:pt x="5" y="92"/>
                        </a:lnTo>
                        <a:lnTo>
                          <a:pt x="19" y="104"/>
                        </a:lnTo>
                        <a:lnTo>
                          <a:pt x="20" y="125"/>
                        </a:lnTo>
                        <a:lnTo>
                          <a:pt x="9" y="132"/>
                        </a:lnTo>
                        <a:lnTo>
                          <a:pt x="12" y="169"/>
                        </a:lnTo>
                        <a:lnTo>
                          <a:pt x="15" y="172"/>
                        </a:lnTo>
                        <a:lnTo>
                          <a:pt x="33" y="176"/>
                        </a:lnTo>
                        <a:lnTo>
                          <a:pt x="43" y="200"/>
                        </a:lnTo>
                        <a:lnTo>
                          <a:pt x="57" y="204"/>
                        </a:lnTo>
                        <a:lnTo>
                          <a:pt x="63" y="210"/>
                        </a:lnTo>
                        <a:lnTo>
                          <a:pt x="76" y="214"/>
                        </a:lnTo>
                        <a:lnTo>
                          <a:pt x="84" y="225"/>
                        </a:lnTo>
                        <a:lnTo>
                          <a:pt x="107" y="240"/>
                        </a:lnTo>
                        <a:lnTo>
                          <a:pt x="104" y="245"/>
                        </a:lnTo>
                        <a:lnTo>
                          <a:pt x="80" y="260"/>
                        </a:lnTo>
                        <a:lnTo>
                          <a:pt x="55" y="285"/>
                        </a:lnTo>
                        <a:lnTo>
                          <a:pt x="51" y="308"/>
                        </a:lnTo>
                        <a:lnTo>
                          <a:pt x="9" y="336"/>
                        </a:lnTo>
                        <a:close/>
                      </a:path>
                    </a:pathLst>
                  </a:custGeom>
                  <a:solidFill>
                    <a:srgbClr val="25254B"/>
                  </a:solidFill>
                  <a:ln w="3175">
                    <a:solidFill>
                      <a:srgbClr val="808080"/>
                    </a:solidFill>
                    <a:round/>
                    <a:headEnd/>
                    <a:tailEnd/>
                  </a:ln>
                </p:spPr>
                <p:txBody>
                  <a:bodyPr/>
                  <a:lstStyle/>
                  <a:p>
                    <a:endParaRPr lang="en-US" dirty="0"/>
                  </a:p>
                </p:txBody>
              </p:sp>
              <p:sp>
                <p:nvSpPr>
                  <p:cNvPr id="260" name="126270684.3751515.55">
                    <a:extLst>
                      <a:ext uri="{FF2B5EF4-FFF2-40B4-BE49-F238E27FC236}">
                        <a16:creationId xmlns:a16="http://schemas.microsoft.com/office/drawing/2014/main" id="{ACAA0AB7-5014-4837-8C28-B299EB1B813E}"/>
                      </a:ext>
                    </a:extLst>
                  </p:cNvPr>
                  <p:cNvSpPr>
                    <a:spLocks noChangeAspect="1"/>
                  </p:cNvSpPr>
                  <p:nvPr>
                    <p:custDataLst>
                      <p:tags r:id="rId39"/>
                    </p:custDataLst>
                  </p:nvPr>
                </p:nvSpPr>
                <p:spPr bwMode="gray">
                  <a:xfrm>
                    <a:off x="6852671" y="2206037"/>
                    <a:ext cx="196563" cy="197556"/>
                  </a:xfrm>
                  <a:custGeom>
                    <a:avLst/>
                    <a:gdLst>
                      <a:gd name="T0" fmla="*/ 0 w 278"/>
                      <a:gd name="T1" fmla="*/ 2147483647 h 273"/>
                      <a:gd name="T2" fmla="*/ 2147483647 w 278"/>
                      <a:gd name="T3" fmla="*/ 2147483647 h 273"/>
                      <a:gd name="T4" fmla="*/ 2147483647 w 278"/>
                      <a:gd name="T5" fmla="*/ 2147483647 h 273"/>
                      <a:gd name="T6" fmla="*/ 2147483647 w 278"/>
                      <a:gd name="T7" fmla="*/ 2147483647 h 273"/>
                      <a:gd name="T8" fmla="*/ 2147483647 w 278"/>
                      <a:gd name="T9" fmla="*/ 2147483647 h 273"/>
                      <a:gd name="T10" fmla="*/ 2147483647 w 278"/>
                      <a:gd name="T11" fmla="*/ 0 h 273"/>
                      <a:gd name="T12" fmla="*/ 2147483647 w 278"/>
                      <a:gd name="T13" fmla="*/ 2147483647 h 273"/>
                      <a:gd name="T14" fmla="*/ 2147483647 w 278"/>
                      <a:gd name="T15" fmla="*/ 2147483647 h 273"/>
                      <a:gd name="T16" fmla="*/ 2147483647 w 278"/>
                      <a:gd name="T17" fmla="*/ 2147483647 h 273"/>
                      <a:gd name="T18" fmla="*/ 2147483647 w 278"/>
                      <a:gd name="T19" fmla="*/ 2147483647 h 273"/>
                      <a:gd name="T20" fmla="*/ 2147483647 w 278"/>
                      <a:gd name="T21" fmla="*/ 2147483647 h 273"/>
                      <a:gd name="T22" fmla="*/ 2147483647 w 278"/>
                      <a:gd name="T23" fmla="*/ 2147483647 h 273"/>
                      <a:gd name="T24" fmla="*/ 2147483647 w 278"/>
                      <a:gd name="T25" fmla="*/ 2147483647 h 273"/>
                      <a:gd name="T26" fmla="*/ 2147483647 w 278"/>
                      <a:gd name="T27" fmla="*/ 2147483647 h 273"/>
                      <a:gd name="T28" fmla="*/ 2147483647 w 278"/>
                      <a:gd name="T29" fmla="*/ 2147483647 h 273"/>
                      <a:gd name="T30" fmla="*/ 2147483647 w 278"/>
                      <a:gd name="T31" fmla="*/ 2147483647 h 273"/>
                      <a:gd name="T32" fmla="*/ 2147483647 w 278"/>
                      <a:gd name="T33" fmla="*/ 2147483647 h 273"/>
                      <a:gd name="T34" fmla="*/ 2147483647 w 278"/>
                      <a:gd name="T35" fmla="*/ 2147483647 h 273"/>
                      <a:gd name="T36" fmla="*/ 2147483647 w 278"/>
                      <a:gd name="T37" fmla="*/ 2147483647 h 273"/>
                      <a:gd name="T38" fmla="*/ 2147483647 w 278"/>
                      <a:gd name="T39" fmla="*/ 2147483647 h 273"/>
                      <a:gd name="T40" fmla="*/ 2147483647 w 278"/>
                      <a:gd name="T41" fmla="*/ 2147483647 h 273"/>
                      <a:gd name="T42" fmla="*/ 2147483647 w 278"/>
                      <a:gd name="T43" fmla="*/ 2147483647 h 273"/>
                      <a:gd name="T44" fmla="*/ 2147483647 w 278"/>
                      <a:gd name="T45" fmla="*/ 2147483647 h 273"/>
                      <a:gd name="T46" fmla="*/ 2147483647 w 278"/>
                      <a:gd name="T47" fmla="*/ 2147483647 h 273"/>
                      <a:gd name="T48" fmla="*/ 2147483647 w 278"/>
                      <a:gd name="T49" fmla="*/ 2147483647 h 273"/>
                      <a:gd name="T50" fmla="*/ 2147483647 w 278"/>
                      <a:gd name="T51" fmla="*/ 2147483647 h 273"/>
                      <a:gd name="T52" fmla="*/ 2147483647 w 278"/>
                      <a:gd name="T53" fmla="*/ 2147483647 h 273"/>
                      <a:gd name="T54" fmla="*/ 0 w 278"/>
                      <a:gd name="T55" fmla="*/ 2147483647 h 27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78"/>
                      <a:gd name="T85" fmla="*/ 0 h 273"/>
                      <a:gd name="T86" fmla="*/ 278 w 278"/>
                      <a:gd name="T87" fmla="*/ 273 h 27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78" h="273">
                        <a:moveTo>
                          <a:pt x="0" y="57"/>
                        </a:moveTo>
                        <a:lnTo>
                          <a:pt x="92" y="35"/>
                        </a:lnTo>
                        <a:lnTo>
                          <a:pt x="103" y="44"/>
                        </a:lnTo>
                        <a:lnTo>
                          <a:pt x="105" y="43"/>
                        </a:lnTo>
                        <a:lnTo>
                          <a:pt x="107" y="35"/>
                        </a:lnTo>
                        <a:lnTo>
                          <a:pt x="244" y="0"/>
                        </a:lnTo>
                        <a:lnTo>
                          <a:pt x="278" y="113"/>
                        </a:lnTo>
                        <a:lnTo>
                          <a:pt x="273" y="124"/>
                        </a:lnTo>
                        <a:lnTo>
                          <a:pt x="270" y="130"/>
                        </a:lnTo>
                        <a:lnTo>
                          <a:pt x="272" y="134"/>
                        </a:lnTo>
                        <a:lnTo>
                          <a:pt x="273" y="140"/>
                        </a:lnTo>
                        <a:lnTo>
                          <a:pt x="256" y="144"/>
                        </a:lnTo>
                        <a:lnTo>
                          <a:pt x="209" y="162"/>
                        </a:lnTo>
                        <a:lnTo>
                          <a:pt x="197" y="161"/>
                        </a:lnTo>
                        <a:lnTo>
                          <a:pt x="192" y="165"/>
                        </a:lnTo>
                        <a:lnTo>
                          <a:pt x="192" y="174"/>
                        </a:lnTo>
                        <a:lnTo>
                          <a:pt x="186" y="176"/>
                        </a:lnTo>
                        <a:lnTo>
                          <a:pt x="160" y="180"/>
                        </a:lnTo>
                        <a:lnTo>
                          <a:pt x="121" y="197"/>
                        </a:lnTo>
                        <a:lnTo>
                          <a:pt x="116" y="190"/>
                        </a:lnTo>
                        <a:lnTo>
                          <a:pt x="95" y="217"/>
                        </a:lnTo>
                        <a:lnTo>
                          <a:pt x="41" y="261"/>
                        </a:lnTo>
                        <a:lnTo>
                          <a:pt x="21" y="273"/>
                        </a:lnTo>
                        <a:lnTo>
                          <a:pt x="4" y="257"/>
                        </a:lnTo>
                        <a:lnTo>
                          <a:pt x="29" y="232"/>
                        </a:lnTo>
                        <a:lnTo>
                          <a:pt x="31" y="220"/>
                        </a:lnTo>
                        <a:lnTo>
                          <a:pt x="19" y="208"/>
                        </a:lnTo>
                        <a:lnTo>
                          <a:pt x="0" y="57"/>
                        </a:lnTo>
                        <a:close/>
                      </a:path>
                    </a:pathLst>
                  </a:custGeom>
                  <a:solidFill>
                    <a:srgbClr val="25254B"/>
                  </a:solidFill>
                  <a:ln w="3175">
                    <a:solidFill>
                      <a:srgbClr val="808080"/>
                    </a:solidFill>
                    <a:round/>
                    <a:headEnd/>
                    <a:tailEnd/>
                  </a:ln>
                </p:spPr>
                <p:txBody>
                  <a:bodyPr/>
                  <a:lstStyle/>
                  <a:p>
                    <a:endParaRPr lang="en-US" dirty="0"/>
                  </a:p>
                </p:txBody>
              </p:sp>
              <p:sp>
                <p:nvSpPr>
                  <p:cNvPr id="261" name="127269.125697.758.7585">
                    <a:extLst>
                      <a:ext uri="{FF2B5EF4-FFF2-40B4-BE49-F238E27FC236}">
                        <a16:creationId xmlns:a16="http://schemas.microsoft.com/office/drawing/2014/main" id="{9F931B04-20DA-4BD8-B977-F7039CF09E70}"/>
                      </a:ext>
                    </a:extLst>
                  </p:cNvPr>
                  <p:cNvSpPr>
                    <a:spLocks noChangeAspect="1"/>
                  </p:cNvSpPr>
                  <p:nvPr>
                    <p:custDataLst>
                      <p:tags r:id="rId40"/>
                    </p:custDataLst>
                  </p:nvPr>
                </p:nvSpPr>
                <p:spPr bwMode="gray">
                  <a:xfrm>
                    <a:off x="7021935" y="2194748"/>
                    <a:ext cx="101922" cy="114771"/>
                  </a:xfrm>
                  <a:custGeom>
                    <a:avLst/>
                    <a:gdLst>
                      <a:gd name="T0" fmla="*/ 0 w 144"/>
                      <a:gd name="T1" fmla="*/ 2147483647 h 157"/>
                      <a:gd name="T2" fmla="*/ 2147483647 w 144"/>
                      <a:gd name="T3" fmla="*/ 2147483647 h 157"/>
                      <a:gd name="T4" fmla="*/ 2147483647 w 144"/>
                      <a:gd name="T5" fmla="*/ 2147483647 h 157"/>
                      <a:gd name="T6" fmla="*/ 2147483647 w 144"/>
                      <a:gd name="T7" fmla="*/ 2147483647 h 157"/>
                      <a:gd name="T8" fmla="*/ 2147483647 w 144"/>
                      <a:gd name="T9" fmla="*/ 2147483647 h 157"/>
                      <a:gd name="T10" fmla="*/ 2147483647 w 144"/>
                      <a:gd name="T11" fmla="*/ 2147483647 h 157"/>
                      <a:gd name="T12" fmla="*/ 2147483647 w 144"/>
                      <a:gd name="T13" fmla="*/ 2147483647 h 157"/>
                      <a:gd name="T14" fmla="*/ 2147483647 w 144"/>
                      <a:gd name="T15" fmla="*/ 2147483647 h 157"/>
                      <a:gd name="T16" fmla="*/ 2147483647 w 144"/>
                      <a:gd name="T17" fmla="*/ 2147483647 h 157"/>
                      <a:gd name="T18" fmla="*/ 2147483647 w 144"/>
                      <a:gd name="T19" fmla="*/ 2147483647 h 157"/>
                      <a:gd name="T20" fmla="*/ 2147483647 w 144"/>
                      <a:gd name="T21" fmla="*/ 2147483647 h 157"/>
                      <a:gd name="T22" fmla="*/ 2147483647 w 144"/>
                      <a:gd name="T23" fmla="*/ 2147483647 h 157"/>
                      <a:gd name="T24" fmla="*/ 2147483647 w 144"/>
                      <a:gd name="T25" fmla="*/ 2147483647 h 157"/>
                      <a:gd name="T26" fmla="*/ 2147483647 w 144"/>
                      <a:gd name="T27" fmla="*/ 2147483647 h 157"/>
                      <a:gd name="T28" fmla="*/ 2147483647 w 144"/>
                      <a:gd name="T29" fmla="*/ 2147483647 h 157"/>
                      <a:gd name="T30" fmla="*/ 2147483647 w 144"/>
                      <a:gd name="T31" fmla="*/ 2147483647 h 157"/>
                      <a:gd name="T32" fmla="*/ 2147483647 w 144"/>
                      <a:gd name="T33" fmla="*/ 2147483647 h 157"/>
                      <a:gd name="T34" fmla="*/ 2147483647 w 144"/>
                      <a:gd name="T35" fmla="*/ 2147483647 h 157"/>
                      <a:gd name="T36" fmla="*/ 2147483647 w 144"/>
                      <a:gd name="T37" fmla="*/ 2147483647 h 157"/>
                      <a:gd name="T38" fmla="*/ 2147483647 w 144"/>
                      <a:gd name="T39" fmla="*/ 2147483647 h 157"/>
                      <a:gd name="T40" fmla="*/ 2147483647 w 144"/>
                      <a:gd name="T41" fmla="*/ 2147483647 h 157"/>
                      <a:gd name="T42" fmla="*/ 2147483647 w 144"/>
                      <a:gd name="T43" fmla="*/ 2147483647 h 157"/>
                      <a:gd name="T44" fmla="*/ 2147483647 w 144"/>
                      <a:gd name="T45" fmla="*/ 2147483647 h 157"/>
                      <a:gd name="T46" fmla="*/ 2147483647 w 144"/>
                      <a:gd name="T47" fmla="*/ 2147483647 h 157"/>
                      <a:gd name="T48" fmla="*/ 2147483647 w 144"/>
                      <a:gd name="T49" fmla="*/ 2147483647 h 157"/>
                      <a:gd name="T50" fmla="*/ 2147483647 w 144"/>
                      <a:gd name="T51" fmla="*/ 2147483647 h 157"/>
                      <a:gd name="T52" fmla="*/ 2147483647 w 144"/>
                      <a:gd name="T53" fmla="*/ 2147483647 h 157"/>
                      <a:gd name="T54" fmla="*/ 2147483647 w 144"/>
                      <a:gd name="T55" fmla="*/ 2147483647 h 157"/>
                      <a:gd name="T56" fmla="*/ 2147483647 w 144"/>
                      <a:gd name="T57" fmla="*/ 2147483647 h 157"/>
                      <a:gd name="T58" fmla="*/ 2147483647 w 144"/>
                      <a:gd name="T59" fmla="*/ 2147483647 h 157"/>
                      <a:gd name="T60" fmla="*/ 2147483647 w 144"/>
                      <a:gd name="T61" fmla="*/ 2147483647 h 157"/>
                      <a:gd name="T62" fmla="*/ 2147483647 w 144"/>
                      <a:gd name="T63" fmla="*/ 2147483647 h 157"/>
                      <a:gd name="T64" fmla="*/ 2147483647 w 144"/>
                      <a:gd name="T65" fmla="*/ 0 h 157"/>
                      <a:gd name="T66" fmla="*/ 0 w 144"/>
                      <a:gd name="T67" fmla="*/ 2147483647 h 15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44"/>
                      <a:gd name="T103" fmla="*/ 0 h 157"/>
                      <a:gd name="T104" fmla="*/ 144 w 144"/>
                      <a:gd name="T105" fmla="*/ 157 h 15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44" h="157">
                        <a:moveTo>
                          <a:pt x="0" y="16"/>
                        </a:moveTo>
                        <a:lnTo>
                          <a:pt x="34" y="129"/>
                        </a:lnTo>
                        <a:lnTo>
                          <a:pt x="29" y="140"/>
                        </a:lnTo>
                        <a:lnTo>
                          <a:pt x="26" y="146"/>
                        </a:lnTo>
                        <a:lnTo>
                          <a:pt x="28" y="150"/>
                        </a:lnTo>
                        <a:lnTo>
                          <a:pt x="29" y="156"/>
                        </a:lnTo>
                        <a:lnTo>
                          <a:pt x="37" y="157"/>
                        </a:lnTo>
                        <a:lnTo>
                          <a:pt x="66" y="138"/>
                        </a:lnTo>
                        <a:lnTo>
                          <a:pt x="84" y="122"/>
                        </a:lnTo>
                        <a:lnTo>
                          <a:pt x="84" y="109"/>
                        </a:lnTo>
                        <a:lnTo>
                          <a:pt x="78" y="101"/>
                        </a:lnTo>
                        <a:lnTo>
                          <a:pt x="78" y="82"/>
                        </a:lnTo>
                        <a:lnTo>
                          <a:pt x="92" y="69"/>
                        </a:lnTo>
                        <a:lnTo>
                          <a:pt x="97" y="74"/>
                        </a:lnTo>
                        <a:lnTo>
                          <a:pt x="97" y="85"/>
                        </a:lnTo>
                        <a:lnTo>
                          <a:pt x="97" y="109"/>
                        </a:lnTo>
                        <a:lnTo>
                          <a:pt x="101" y="117"/>
                        </a:lnTo>
                        <a:lnTo>
                          <a:pt x="112" y="116"/>
                        </a:lnTo>
                        <a:lnTo>
                          <a:pt x="112" y="101"/>
                        </a:lnTo>
                        <a:lnTo>
                          <a:pt x="118" y="101"/>
                        </a:lnTo>
                        <a:lnTo>
                          <a:pt x="128" y="92"/>
                        </a:lnTo>
                        <a:lnTo>
                          <a:pt x="142" y="90"/>
                        </a:lnTo>
                        <a:lnTo>
                          <a:pt x="144" y="89"/>
                        </a:lnTo>
                        <a:lnTo>
                          <a:pt x="132" y="76"/>
                        </a:lnTo>
                        <a:lnTo>
                          <a:pt x="130" y="69"/>
                        </a:lnTo>
                        <a:lnTo>
                          <a:pt x="124" y="68"/>
                        </a:lnTo>
                        <a:lnTo>
                          <a:pt x="121" y="64"/>
                        </a:lnTo>
                        <a:lnTo>
                          <a:pt x="109" y="57"/>
                        </a:lnTo>
                        <a:lnTo>
                          <a:pt x="109" y="51"/>
                        </a:lnTo>
                        <a:lnTo>
                          <a:pt x="82" y="44"/>
                        </a:lnTo>
                        <a:lnTo>
                          <a:pt x="74" y="23"/>
                        </a:lnTo>
                        <a:lnTo>
                          <a:pt x="65" y="20"/>
                        </a:lnTo>
                        <a:lnTo>
                          <a:pt x="58" y="0"/>
                        </a:lnTo>
                        <a:lnTo>
                          <a:pt x="0" y="16"/>
                        </a:lnTo>
                        <a:close/>
                      </a:path>
                    </a:pathLst>
                  </a:custGeom>
                  <a:solidFill>
                    <a:schemeClr val="tx2">
                      <a:lumMod val="50000"/>
                    </a:schemeClr>
                  </a:solidFill>
                  <a:ln w="3175">
                    <a:solidFill>
                      <a:srgbClr val="808080"/>
                    </a:solidFill>
                    <a:round/>
                    <a:headEnd/>
                    <a:tailEnd/>
                  </a:ln>
                </p:spPr>
                <p:txBody>
                  <a:bodyPr/>
                  <a:lstStyle/>
                  <a:p>
                    <a:endParaRPr lang="en-US" dirty="0"/>
                  </a:p>
                </p:txBody>
              </p:sp>
              <p:sp>
                <p:nvSpPr>
                  <p:cNvPr id="262" name="128258.625684.12515.37529.755">
                    <a:extLst>
                      <a:ext uri="{FF2B5EF4-FFF2-40B4-BE49-F238E27FC236}">
                        <a16:creationId xmlns:a16="http://schemas.microsoft.com/office/drawing/2014/main" id="{FFBECE73-A164-4801-9D38-E0933D6B5ADD}"/>
                      </a:ext>
                    </a:extLst>
                  </p:cNvPr>
                  <p:cNvSpPr>
                    <a:spLocks noChangeAspect="1"/>
                  </p:cNvSpPr>
                  <p:nvPr>
                    <p:custDataLst>
                      <p:tags r:id="rId41"/>
                    </p:custDataLst>
                  </p:nvPr>
                </p:nvSpPr>
                <p:spPr bwMode="gray">
                  <a:xfrm>
                    <a:off x="6849031" y="2046111"/>
                    <a:ext cx="378566" cy="201318"/>
                  </a:xfrm>
                  <a:custGeom>
                    <a:avLst/>
                    <a:gdLst>
                      <a:gd name="T0" fmla="*/ 2147483647 w 540"/>
                      <a:gd name="T1" fmla="*/ 2147483647 h 278"/>
                      <a:gd name="T2" fmla="*/ 2147483647 w 540"/>
                      <a:gd name="T3" fmla="*/ 2147483647 h 278"/>
                      <a:gd name="T4" fmla="*/ 2147483647 w 540"/>
                      <a:gd name="T5" fmla="*/ 2147483647 h 278"/>
                      <a:gd name="T6" fmla="*/ 2147483647 w 540"/>
                      <a:gd name="T7" fmla="*/ 2147483647 h 278"/>
                      <a:gd name="T8" fmla="*/ 2147483647 w 540"/>
                      <a:gd name="T9" fmla="*/ 2147483647 h 278"/>
                      <a:gd name="T10" fmla="*/ 2147483647 w 540"/>
                      <a:gd name="T11" fmla="*/ 2147483647 h 278"/>
                      <a:gd name="T12" fmla="*/ 2147483647 w 540"/>
                      <a:gd name="T13" fmla="*/ 2147483647 h 278"/>
                      <a:gd name="T14" fmla="*/ 2147483647 w 540"/>
                      <a:gd name="T15" fmla="*/ 2147483647 h 278"/>
                      <a:gd name="T16" fmla="*/ 2147483647 w 540"/>
                      <a:gd name="T17" fmla="*/ 2147483647 h 278"/>
                      <a:gd name="T18" fmla="*/ 2147483647 w 540"/>
                      <a:gd name="T19" fmla="*/ 2147483647 h 278"/>
                      <a:gd name="T20" fmla="*/ 2147483647 w 540"/>
                      <a:gd name="T21" fmla="*/ 2147483647 h 278"/>
                      <a:gd name="T22" fmla="*/ 2147483647 w 540"/>
                      <a:gd name="T23" fmla="*/ 2147483647 h 278"/>
                      <a:gd name="T24" fmla="*/ 2147483647 w 540"/>
                      <a:gd name="T25" fmla="*/ 2147483647 h 278"/>
                      <a:gd name="T26" fmla="*/ 2147483647 w 540"/>
                      <a:gd name="T27" fmla="*/ 2147483647 h 278"/>
                      <a:gd name="T28" fmla="*/ 2147483647 w 540"/>
                      <a:gd name="T29" fmla="*/ 2147483647 h 278"/>
                      <a:gd name="T30" fmla="*/ 2147483647 w 540"/>
                      <a:gd name="T31" fmla="*/ 2147483647 h 278"/>
                      <a:gd name="T32" fmla="*/ 2147483647 w 540"/>
                      <a:gd name="T33" fmla="*/ 2147483647 h 278"/>
                      <a:gd name="T34" fmla="*/ 2147483647 w 540"/>
                      <a:gd name="T35" fmla="*/ 2147483647 h 278"/>
                      <a:gd name="T36" fmla="*/ 2147483647 w 540"/>
                      <a:gd name="T37" fmla="*/ 2147483647 h 278"/>
                      <a:gd name="T38" fmla="*/ 2147483647 w 540"/>
                      <a:gd name="T39" fmla="*/ 2147483647 h 278"/>
                      <a:gd name="T40" fmla="*/ 2147483647 w 540"/>
                      <a:gd name="T41" fmla="*/ 2147483647 h 278"/>
                      <a:gd name="T42" fmla="*/ 2147483647 w 540"/>
                      <a:gd name="T43" fmla="*/ 2147483647 h 278"/>
                      <a:gd name="T44" fmla="*/ 2147483647 w 540"/>
                      <a:gd name="T45" fmla="*/ 2147483647 h 278"/>
                      <a:gd name="T46" fmla="*/ 2147483647 w 540"/>
                      <a:gd name="T47" fmla="*/ 2147483647 h 278"/>
                      <a:gd name="T48" fmla="*/ 2147483647 w 540"/>
                      <a:gd name="T49" fmla="*/ 2147483647 h 278"/>
                      <a:gd name="T50" fmla="*/ 2147483647 w 540"/>
                      <a:gd name="T51" fmla="*/ 2147483647 h 278"/>
                      <a:gd name="T52" fmla="*/ 2147483647 w 540"/>
                      <a:gd name="T53" fmla="*/ 2147483647 h 278"/>
                      <a:gd name="T54" fmla="*/ 2147483647 w 540"/>
                      <a:gd name="T55" fmla="*/ 2147483647 h 278"/>
                      <a:gd name="T56" fmla="*/ 2147483647 w 540"/>
                      <a:gd name="T57" fmla="*/ 2147483647 h 278"/>
                      <a:gd name="T58" fmla="*/ 2147483647 w 540"/>
                      <a:gd name="T59" fmla="*/ 2147483647 h 278"/>
                      <a:gd name="T60" fmla="*/ 2147483647 w 540"/>
                      <a:gd name="T61" fmla="*/ 2147483647 h 278"/>
                      <a:gd name="T62" fmla="*/ 2147483647 w 540"/>
                      <a:gd name="T63" fmla="*/ 2147483647 h 278"/>
                      <a:gd name="T64" fmla="*/ 0 w 540"/>
                      <a:gd name="T65" fmla="*/ 2147483647 h 27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40"/>
                      <a:gd name="T100" fmla="*/ 0 h 278"/>
                      <a:gd name="T101" fmla="*/ 540 w 540"/>
                      <a:gd name="T102" fmla="*/ 278 h 27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40" h="278">
                        <a:moveTo>
                          <a:pt x="2" y="116"/>
                        </a:moveTo>
                        <a:lnTo>
                          <a:pt x="112" y="92"/>
                        </a:lnTo>
                        <a:lnTo>
                          <a:pt x="287" y="52"/>
                        </a:lnTo>
                        <a:lnTo>
                          <a:pt x="288" y="46"/>
                        </a:lnTo>
                        <a:lnTo>
                          <a:pt x="293" y="41"/>
                        </a:lnTo>
                        <a:lnTo>
                          <a:pt x="299" y="46"/>
                        </a:lnTo>
                        <a:lnTo>
                          <a:pt x="301" y="41"/>
                        </a:lnTo>
                        <a:lnTo>
                          <a:pt x="299" y="28"/>
                        </a:lnTo>
                        <a:lnTo>
                          <a:pt x="312" y="24"/>
                        </a:lnTo>
                        <a:lnTo>
                          <a:pt x="325" y="2"/>
                        </a:lnTo>
                        <a:lnTo>
                          <a:pt x="336" y="0"/>
                        </a:lnTo>
                        <a:lnTo>
                          <a:pt x="347" y="4"/>
                        </a:lnTo>
                        <a:lnTo>
                          <a:pt x="352" y="28"/>
                        </a:lnTo>
                        <a:lnTo>
                          <a:pt x="373" y="45"/>
                        </a:lnTo>
                        <a:lnTo>
                          <a:pt x="379" y="53"/>
                        </a:lnTo>
                        <a:lnTo>
                          <a:pt x="375" y="60"/>
                        </a:lnTo>
                        <a:lnTo>
                          <a:pt x="365" y="66"/>
                        </a:lnTo>
                        <a:lnTo>
                          <a:pt x="356" y="84"/>
                        </a:lnTo>
                        <a:lnTo>
                          <a:pt x="349" y="106"/>
                        </a:lnTo>
                        <a:lnTo>
                          <a:pt x="351" y="118"/>
                        </a:lnTo>
                        <a:lnTo>
                          <a:pt x="372" y="118"/>
                        </a:lnTo>
                        <a:lnTo>
                          <a:pt x="391" y="129"/>
                        </a:lnTo>
                        <a:lnTo>
                          <a:pt x="423" y="161"/>
                        </a:lnTo>
                        <a:lnTo>
                          <a:pt x="433" y="182"/>
                        </a:lnTo>
                        <a:lnTo>
                          <a:pt x="449" y="200"/>
                        </a:lnTo>
                        <a:lnTo>
                          <a:pt x="485" y="201"/>
                        </a:lnTo>
                        <a:lnTo>
                          <a:pt x="507" y="192"/>
                        </a:lnTo>
                        <a:lnTo>
                          <a:pt x="519" y="168"/>
                        </a:lnTo>
                        <a:lnTo>
                          <a:pt x="512" y="162"/>
                        </a:lnTo>
                        <a:lnTo>
                          <a:pt x="499" y="149"/>
                        </a:lnTo>
                        <a:lnTo>
                          <a:pt x="479" y="140"/>
                        </a:lnTo>
                        <a:lnTo>
                          <a:pt x="480" y="130"/>
                        </a:lnTo>
                        <a:lnTo>
                          <a:pt x="495" y="130"/>
                        </a:lnTo>
                        <a:lnTo>
                          <a:pt x="501" y="130"/>
                        </a:lnTo>
                        <a:lnTo>
                          <a:pt x="525" y="166"/>
                        </a:lnTo>
                        <a:lnTo>
                          <a:pt x="540" y="201"/>
                        </a:lnTo>
                        <a:lnTo>
                          <a:pt x="537" y="218"/>
                        </a:lnTo>
                        <a:lnTo>
                          <a:pt x="524" y="208"/>
                        </a:lnTo>
                        <a:lnTo>
                          <a:pt x="507" y="220"/>
                        </a:lnTo>
                        <a:lnTo>
                          <a:pt x="480" y="232"/>
                        </a:lnTo>
                        <a:lnTo>
                          <a:pt x="455" y="254"/>
                        </a:lnTo>
                        <a:lnTo>
                          <a:pt x="448" y="254"/>
                        </a:lnTo>
                        <a:lnTo>
                          <a:pt x="443" y="250"/>
                        </a:lnTo>
                        <a:lnTo>
                          <a:pt x="443" y="241"/>
                        </a:lnTo>
                        <a:lnTo>
                          <a:pt x="437" y="224"/>
                        </a:lnTo>
                        <a:lnTo>
                          <a:pt x="432" y="224"/>
                        </a:lnTo>
                        <a:lnTo>
                          <a:pt x="419" y="249"/>
                        </a:lnTo>
                        <a:lnTo>
                          <a:pt x="399" y="271"/>
                        </a:lnTo>
                        <a:lnTo>
                          <a:pt x="395" y="278"/>
                        </a:lnTo>
                        <a:lnTo>
                          <a:pt x="383" y="265"/>
                        </a:lnTo>
                        <a:lnTo>
                          <a:pt x="381" y="258"/>
                        </a:lnTo>
                        <a:lnTo>
                          <a:pt x="375" y="257"/>
                        </a:lnTo>
                        <a:lnTo>
                          <a:pt x="372" y="253"/>
                        </a:lnTo>
                        <a:lnTo>
                          <a:pt x="360" y="246"/>
                        </a:lnTo>
                        <a:lnTo>
                          <a:pt x="360" y="240"/>
                        </a:lnTo>
                        <a:lnTo>
                          <a:pt x="333" y="233"/>
                        </a:lnTo>
                        <a:lnTo>
                          <a:pt x="325" y="212"/>
                        </a:lnTo>
                        <a:lnTo>
                          <a:pt x="316" y="209"/>
                        </a:lnTo>
                        <a:lnTo>
                          <a:pt x="309" y="189"/>
                        </a:lnTo>
                        <a:lnTo>
                          <a:pt x="251" y="205"/>
                        </a:lnTo>
                        <a:lnTo>
                          <a:pt x="114" y="240"/>
                        </a:lnTo>
                        <a:lnTo>
                          <a:pt x="112" y="248"/>
                        </a:lnTo>
                        <a:lnTo>
                          <a:pt x="110" y="249"/>
                        </a:lnTo>
                        <a:lnTo>
                          <a:pt x="99" y="240"/>
                        </a:lnTo>
                        <a:lnTo>
                          <a:pt x="7" y="262"/>
                        </a:lnTo>
                        <a:lnTo>
                          <a:pt x="0" y="257"/>
                        </a:lnTo>
                        <a:lnTo>
                          <a:pt x="2" y="116"/>
                        </a:lnTo>
                        <a:close/>
                      </a:path>
                    </a:pathLst>
                  </a:custGeom>
                  <a:solidFill>
                    <a:srgbClr val="25254B"/>
                  </a:solidFill>
                  <a:ln w="3175">
                    <a:solidFill>
                      <a:srgbClr val="808080"/>
                    </a:solidFill>
                    <a:round/>
                    <a:headEnd/>
                    <a:tailEnd/>
                  </a:ln>
                </p:spPr>
                <p:txBody>
                  <a:bodyPr/>
                  <a:lstStyle/>
                  <a:p>
                    <a:endParaRPr lang="en-US" dirty="0"/>
                  </a:p>
                </p:txBody>
              </p:sp>
              <p:sp>
                <p:nvSpPr>
                  <p:cNvPr id="263" name="129236.75676.87528.2515.755">
                    <a:extLst>
                      <a:ext uri="{FF2B5EF4-FFF2-40B4-BE49-F238E27FC236}">
                        <a16:creationId xmlns:a16="http://schemas.microsoft.com/office/drawing/2014/main" id="{88C67F64-9939-4373-BCA5-23246D217765}"/>
                      </a:ext>
                    </a:extLst>
                  </p:cNvPr>
                  <p:cNvSpPr>
                    <a:spLocks noChangeAspect="1"/>
                  </p:cNvSpPr>
                  <p:nvPr>
                    <p:custDataLst>
                      <p:tags r:id="rId42"/>
                    </p:custDataLst>
                  </p:nvPr>
                </p:nvSpPr>
                <p:spPr bwMode="gray">
                  <a:xfrm>
                    <a:off x="6756210" y="1769533"/>
                    <a:ext cx="200203" cy="370653"/>
                  </a:xfrm>
                  <a:custGeom>
                    <a:avLst/>
                    <a:gdLst>
                      <a:gd name="T0" fmla="*/ 0 w 284"/>
                      <a:gd name="T1" fmla="*/ 2147483647 h 512"/>
                      <a:gd name="T2" fmla="*/ 2147483647 w 284"/>
                      <a:gd name="T3" fmla="*/ 2147483647 h 512"/>
                      <a:gd name="T4" fmla="*/ 2147483647 w 284"/>
                      <a:gd name="T5" fmla="*/ 2147483647 h 512"/>
                      <a:gd name="T6" fmla="*/ 2147483647 w 284"/>
                      <a:gd name="T7" fmla="*/ 2147483647 h 512"/>
                      <a:gd name="T8" fmla="*/ 2147483647 w 284"/>
                      <a:gd name="T9" fmla="*/ 2147483647 h 512"/>
                      <a:gd name="T10" fmla="*/ 2147483647 w 284"/>
                      <a:gd name="T11" fmla="*/ 2147483647 h 512"/>
                      <a:gd name="T12" fmla="*/ 2147483647 w 284"/>
                      <a:gd name="T13" fmla="*/ 2147483647 h 512"/>
                      <a:gd name="T14" fmla="*/ 2147483647 w 284"/>
                      <a:gd name="T15" fmla="*/ 2147483647 h 512"/>
                      <a:gd name="T16" fmla="*/ 2147483647 w 284"/>
                      <a:gd name="T17" fmla="*/ 2147483647 h 512"/>
                      <a:gd name="T18" fmla="*/ 2147483647 w 284"/>
                      <a:gd name="T19" fmla="*/ 2147483647 h 512"/>
                      <a:gd name="T20" fmla="*/ 2147483647 w 284"/>
                      <a:gd name="T21" fmla="*/ 2147483647 h 512"/>
                      <a:gd name="T22" fmla="*/ 2147483647 w 284"/>
                      <a:gd name="T23" fmla="*/ 2147483647 h 512"/>
                      <a:gd name="T24" fmla="*/ 2147483647 w 284"/>
                      <a:gd name="T25" fmla="*/ 2147483647 h 512"/>
                      <a:gd name="T26" fmla="*/ 2147483647 w 284"/>
                      <a:gd name="T27" fmla="*/ 2147483647 h 512"/>
                      <a:gd name="T28" fmla="*/ 2147483647 w 284"/>
                      <a:gd name="T29" fmla="*/ 2147483647 h 512"/>
                      <a:gd name="T30" fmla="*/ 2147483647 w 284"/>
                      <a:gd name="T31" fmla="*/ 2147483647 h 512"/>
                      <a:gd name="T32" fmla="*/ 2147483647 w 284"/>
                      <a:gd name="T33" fmla="*/ 2147483647 h 512"/>
                      <a:gd name="T34" fmla="*/ 2147483647 w 284"/>
                      <a:gd name="T35" fmla="*/ 2147483647 h 512"/>
                      <a:gd name="T36" fmla="*/ 2147483647 w 284"/>
                      <a:gd name="T37" fmla="*/ 2147483647 h 512"/>
                      <a:gd name="T38" fmla="*/ 2147483647 w 284"/>
                      <a:gd name="T39" fmla="*/ 2147483647 h 512"/>
                      <a:gd name="T40" fmla="*/ 2147483647 w 284"/>
                      <a:gd name="T41" fmla="*/ 2147483647 h 512"/>
                      <a:gd name="T42" fmla="*/ 2147483647 w 284"/>
                      <a:gd name="T43" fmla="*/ 2147483647 h 512"/>
                      <a:gd name="T44" fmla="*/ 2147483647 w 284"/>
                      <a:gd name="T45" fmla="*/ 2147483647 h 512"/>
                      <a:gd name="T46" fmla="*/ 2147483647 w 284"/>
                      <a:gd name="T47" fmla="*/ 2147483647 h 512"/>
                      <a:gd name="T48" fmla="*/ 2147483647 w 284"/>
                      <a:gd name="T49" fmla="*/ 2147483647 h 512"/>
                      <a:gd name="T50" fmla="*/ 2147483647 w 284"/>
                      <a:gd name="T51" fmla="*/ 2147483647 h 512"/>
                      <a:gd name="T52" fmla="*/ 2147483647 w 284"/>
                      <a:gd name="T53" fmla="*/ 2147483647 h 512"/>
                      <a:gd name="T54" fmla="*/ 2147483647 w 284"/>
                      <a:gd name="T55" fmla="*/ 2147483647 h 512"/>
                      <a:gd name="T56" fmla="*/ 2147483647 w 284"/>
                      <a:gd name="T57" fmla="*/ 2147483647 h 512"/>
                      <a:gd name="T58" fmla="*/ 2147483647 w 284"/>
                      <a:gd name="T59" fmla="*/ 2147483647 h 512"/>
                      <a:gd name="T60" fmla="*/ 2147483647 w 284"/>
                      <a:gd name="T61" fmla="*/ 2147483647 h 512"/>
                      <a:gd name="T62" fmla="*/ 2147483647 w 284"/>
                      <a:gd name="T63" fmla="*/ 2147483647 h 512"/>
                      <a:gd name="T64" fmla="*/ 2147483647 w 284"/>
                      <a:gd name="T65" fmla="*/ 2147483647 h 512"/>
                      <a:gd name="T66" fmla="*/ 2147483647 w 284"/>
                      <a:gd name="T67" fmla="*/ 2147483647 h 512"/>
                      <a:gd name="T68" fmla="*/ 2147483647 w 284"/>
                      <a:gd name="T69" fmla="*/ 2147483647 h 512"/>
                      <a:gd name="T70" fmla="*/ 2147483647 w 284"/>
                      <a:gd name="T71" fmla="*/ 2147483647 h 512"/>
                      <a:gd name="T72" fmla="*/ 2147483647 w 284"/>
                      <a:gd name="T73" fmla="*/ 2147483647 h 512"/>
                      <a:gd name="T74" fmla="*/ 2147483647 w 284"/>
                      <a:gd name="T75" fmla="*/ 2147483647 h 512"/>
                      <a:gd name="T76" fmla="*/ 2147483647 w 284"/>
                      <a:gd name="T77" fmla="*/ 2147483647 h 512"/>
                      <a:gd name="T78" fmla="*/ 2147483647 w 284"/>
                      <a:gd name="T79" fmla="*/ 2147483647 h 512"/>
                      <a:gd name="T80" fmla="*/ 2147483647 w 284"/>
                      <a:gd name="T81" fmla="*/ 0 h 512"/>
                      <a:gd name="T82" fmla="*/ 0 w 284"/>
                      <a:gd name="T83" fmla="*/ 2147483647 h 51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84"/>
                      <a:gd name="T127" fmla="*/ 0 h 512"/>
                      <a:gd name="T128" fmla="*/ 284 w 284"/>
                      <a:gd name="T129" fmla="*/ 512 h 51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84" h="512">
                        <a:moveTo>
                          <a:pt x="0" y="65"/>
                        </a:moveTo>
                        <a:lnTo>
                          <a:pt x="11" y="84"/>
                        </a:lnTo>
                        <a:lnTo>
                          <a:pt x="7" y="95"/>
                        </a:lnTo>
                        <a:lnTo>
                          <a:pt x="15" y="104"/>
                        </a:lnTo>
                        <a:lnTo>
                          <a:pt x="16" y="111"/>
                        </a:lnTo>
                        <a:lnTo>
                          <a:pt x="39" y="169"/>
                        </a:lnTo>
                        <a:lnTo>
                          <a:pt x="47" y="213"/>
                        </a:lnTo>
                        <a:lnTo>
                          <a:pt x="38" y="233"/>
                        </a:lnTo>
                        <a:lnTo>
                          <a:pt x="39" y="256"/>
                        </a:lnTo>
                        <a:lnTo>
                          <a:pt x="64" y="313"/>
                        </a:lnTo>
                        <a:lnTo>
                          <a:pt x="62" y="341"/>
                        </a:lnTo>
                        <a:lnTo>
                          <a:pt x="66" y="349"/>
                        </a:lnTo>
                        <a:lnTo>
                          <a:pt x="71" y="346"/>
                        </a:lnTo>
                        <a:lnTo>
                          <a:pt x="67" y="341"/>
                        </a:lnTo>
                        <a:lnTo>
                          <a:pt x="78" y="341"/>
                        </a:lnTo>
                        <a:lnTo>
                          <a:pt x="92" y="366"/>
                        </a:lnTo>
                        <a:lnTo>
                          <a:pt x="103" y="416"/>
                        </a:lnTo>
                        <a:lnTo>
                          <a:pt x="103" y="445"/>
                        </a:lnTo>
                        <a:lnTo>
                          <a:pt x="114" y="478"/>
                        </a:lnTo>
                        <a:lnTo>
                          <a:pt x="130" y="512"/>
                        </a:lnTo>
                        <a:lnTo>
                          <a:pt x="240" y="488"/>
                        </a:lnTo>
                        <a:lnTo>
                          <a:pt x="238" y="477"/>
                        </a:lnTo>
                        <a:lnTo>
                          <a:pt x="224" y="465"/>
                        </a:lnTo>
                        <a:lnTo>
                          <a:pt x="226" y="444"/>
                        </a:lnTo>
                        <a:lnTo>
                          <a:pt x="231" y="437"/>
                        </a:lnTo>
                        <a:lnTo>
                          <a:pt x="224" y="418"/>
                        </a:lnTo>
                        <a:lnTo>
                          <a:pt x="216" y="334"/>
                        </a:lnTo>
                        <a:lnTo>
                          <a:pt x="216" y="309"/>
                        </a:lnTo>
                        <a:lnTo>
                          <a:pt x="226" y="260"/>
                        </a:lnTo>
                        <a:lnTo>
                          <a:pt x="236" y="228"/>
                        </a:lnTo>
                        <a:lnTo>
                          <a:pt x="238" y="205"/>
                        </a:lnTo>
                        <a:lnTo>
                          <a:pt x="227" y="187"/>
                        </a:lnTo>
                        <a:lnTo>
                          <a:pt x="227" y="168"/>
                        </a:lnTo>
                        <a:lnTo>
                          <a:pt x="235" y="157"/>
                        </a:lnTo>
                        <a:lnTo>
                          <a:pt x="267" y="129"/>
                        </a:lnTo>
                        <a:lnTo>
                          <a:pt x="284" y="84"/>
                        </a:lnTo>
                        <a:lnTo>
                          <a:pt x="267" y="59"/>
                        </a:lnTo>
                        <a:lnTo>
                          <a:pt x="263" y="47"/>
                        </a:lnTo>
                        <a:lnTo>
                          <a:pt x="270" y="40"/>
                        </a:lnTo>
                        <a:lnTo>
                          <a:pt x="270" y="31"/>
                        </a:lnTo>
                        <a:lnTo>
                          <a:pt x="262" y="0"/>
                        </a:lnTo>
                        <a:lnTo>
                          <a:pt x="0" y="65"/>
                        </a:lnTo>
                        <a:close/>
                      </a:path>
                    </a:pathLst>
                  </a:custGeom>
                  <a:solidFill>
                    <a:srgbClr val="25254B"/>
                  </a:solidFill>
                  <a:ln w="3175">
                    <a:solidFill>
                      <a:srgbClr val="808080"/>
                    </a:solidFill>
                    <a:round/>
                    <a:headEnd/>
                    <a:tailEnd/>
                  </a:ln>
                </p:spPr>
                <p:txBody>
                  <a:bodyPr/>
                  <a:lstStyle/>
                  <a:p>
                    <a:endParaRPr lang="en-US" dirty="0"/>
                  </a:p>
                </p:txBody>
              </p:sp>
              <p:sp>
                <p:nvSpPr>
                  <p:cNvPr id="264" name="130232.625688.8753114.55">
                    <a:extLst>
                      <a:ext uri="{FF2B5EF4-FFF2-40B4-BE49-F238E27FC236}">
                        <a16:creationId xmlns:a16="http://schemas.microsoft.com/office/drawing/2014/main" id="{23175683-4A27-4D29-8D7A-0C739DC9F4B6}"/>
                      </a:ext>
                    </a:extLst>
                  </p:cNvPr>
                  <p:cNvSpPr>
                    <a:spLocks noChangeAspect="1"/>
                  </p:cNvSpPr>
                  <p:nvPr>
                    <p:custDataLst>
                      <p:tags r:id="rId43"/>
                    </p:custDataLst>
                  </p:nvPr>
                </p:nvSpPr>
                <p:spPr bwMode="gray">
                  <a:xfrm>
                    <a:off x="6909093" y="1714970"/>
                    <a:ext cx="185643" cy="408281"/>
                  </a:xfrm>
                  <a:custGeom>
                    <a:avLst/>
                    <a:gdLst>
                      <a:gd name="T0" fmla="*/ 2147483647 w 261"/>
                      <a:gd name="T1" fmla="*/ 2147483647 h 564"/>
                      <a:gd name="T2" fmla="*/ 2147483647 w 261"/>
                      <a:gd name="T3" fmla="*/ 2147483647 h 564"/>
                      <a:gd name="T4" fmla="*/ 2147483647 w 261"/>
                      <a:gd name="T5" fmla="*/ 2147483647 h 564"/>
                      <a:gd name="T6" fmla="*/ 2147483647 w 261"/>
                      <a:gd name="T7" fmla="*/ 2147483647 h 564"/>
                      <a:gd name="T8" fmla="*/ 2147483647 w 261"/>
                      <a:gd name="T9" fmla="*/ 2147483647 h 564"/>
                      <a:gd name="T10" fmla="*/ 2147483647 w 261"/>
                      <a:gd name="T11" fmla="*/ 2147483647 h 564"/>
                      <a:gd name="T12" fmla="*/ 2147483647 w 261"/>
                      <a:gd name="T13" fmla="*/ 2147483647 h 564"/>
                      <a:gd name="T14" fmla="*/ 2147483647 w 261"/>
                      <a:gd name="T15" fmla="*/ 2147483647 h 564"/>
                      <a:gd name="T16" fmla="*/ 2147483647 w 261"/>
                      <a:gd name="T17" fmla="*/ 2147483647 h 564"/>
                      <a:gd name="T18" fmla="*/ 2147483647 w 261"/>
                      <a:gd name="T19" fmla="*/ 2147483647 h 564"/>
                      <a:gd name="T20" fmla="*/ 2147483647 w 261"/>
                      <a:gd name="T21" fmla="*/ 2147483647 h 564"/>
                      <a:gd name="T22" fmla="*/ 2147483647 w 261"/>
                      <a:gd name="T23" fmla="*/ 2147483647 h 564"/>
                      <a:gd name="T24" fmla="*/ 2147483647 w 261"/>
                      <a:gd name="T25" fmla="*/ 2147483647 h 564"/>
                      <a:gd name="T26" fmla="*/ 2147483647 w 261"/>
                      <a:gd name="T27" fmla="*/ 2147483647 h 564"/>
                      <a:gd name="T28" fmla="*/ 2147483647 w 261"/>
                      <a:gd name="T29" fmla="*/ 2147483647 h 564"/>
                      <a:gd name="T30" fmla="*/ 2147483647 w 261"/>
                      <a:gd name="T31" fmla="*/ 2147483647 h 564"/>
                      <a:gd name="T32" fmla="*/ 0 w 261"/>
                      <a:gd name="T33" fmla="*/ 2147483647 h 564"/>
                      <a:gd name="T34" fmla="*/ 0 w 261"/>
                      <a:gd name="T35" fmla="*/ 2147483647 h 564"/>
                      <a:gd name="T36" fmla="*/ 2147483647 w 261"/>
                      <a:gd name="T37" fmla="*/ 2147483647 h 564"/>
                      <a:gd name="T38" fmla="*/ 2147483647 w 261"/>
                      <a:gd name="T39" fmla="*/ 2147483647 h 564"/>
                      <a:gd name="T40" fmla="*/ 2147483647 w 261"/>
                      <a:gd name="T41" fmla="*/ 2147483647 h 564"/>
                      <a:gd name="T42" fmla="*/ 2147483647 w 261"/>
                      <a:gd name="T43" fmla="*/ 2147483647 h 564"/>
                      <a:gd name="T44" fmla="*/ 2147483647 w 261"/>
                      <a:gd name="T45" fmla="*/ 2147483647 h 564"/>
                      <a:gd name="T46" fmla="*/ 2147483647 w 261"/>
                      <a:gd name="T47" fmla="*/ 2147483647 h 564"/>
                      <a:gd name="T48" fmla="*/ 2147483647 w 261"/>
                      <a:gd name="T49" fmla="*/ 2147483647 h 564"/>
                      <a:gd name="T50" fmla="*/ 2147483647 w 261"/>
                      <a:gd name="T51" fmla="*/ 2147483647 h 564"/>
                      <a:gd name="T52" fmla="*/ 2147483647 w 261"/>
                      <a:gd name="T53" fmla="*/ 2147483647 h 564"/>
                      <a:gd name="T54" fmla="*/ 2147483647 w 261"/>
                      <a:gd name="T55" fmla="*/ 2147483647 h 564"/>
                      <a:gd name="T56" fmla="*/ 2147483647 w 261"/>
                      <a:gd name="T57" fmla="*/ 2147483647 h 564"/>
                      <a:gd name="T58" fmla="*/ 2147483647 w 261"/>
                      <a:gd name="T59" fmla="*/ 2147483647 h 564"/>
                      <a:gd name="T60" fmla="*/ 2147483647 w 261"/>
                      <a:gd name="T61" fmla="*/ 2147483647 h 564"/>
                      <a:gd name="T62" fmla="*/ 2147483647 w 261"/>
                      <a:gd name="T63" fmla="*/ 2147483647 h 564"/>
                      <a:gd name="T64" fmla="*/ 2147483647 w 261"/>
                      <a:gd name="T65" fmla="*/ 2147483647 h 564"/>
                      <a:gd name="T66" fmla="*/ 2147483647 w 261"/>
                      <a:gd name="T67" fmla="*/ 2147483647 h 564"/>
                      <a:gd name="T68" fmla="*/ 2147483647 w 261"/>
                      <a:gd name="T69" fmla="*/ 2147483647 h 564"/>
                      <a:gd name="T70" fmla="*/ 2147483647 w 261"/>
                      <a:gd name="T71" fmla="*/ 2147483647 h 564"/>
                      <a:gd name="T72" fmla="*/ 2147483647 w 261"/>
                      <a:gd name="T73" fmla="*/ 2147483647 h 564"/>
                      <a:gd name="T74" fmla="*/ 2147483647 w 261"/>
                      <a:gd name="T75" fmla="*/ 2147483647 h 564"/>
                      <a:gd name="T76" fmla="*/ 2147483647 w 261"/>
                      <a:gd name="T77" fmla="*/ 0 h 564"/>
                      <a:gd name="T78" fmla="*/ 2147483647 w 261"/>
                      <a:gd name="T79" fmla="*/ 2147483647 h 564"/>
                      <a:gd name="T80" fmla="*/ 2147483647 w 261"/>
                      <a:gd name="T81" fmla="*/ 2147483647 h 564"/>
                      <a:gd name="T82" fmla="*/ 2147483647 w 261"/>
                      <a:gd name="T83" fmla="*/ 2147483647 h 564"/>
                      <a:gd name="T84" fmla="*/ 2147483647 w 261"/>
                      <a:gd name="T85" fmla="*/ 2147483647 h 564"/>
                      <a:gd name="T86" fmla="*/ 2147483647 w 261"/>
                      <a:gd name="T87" fmla="*/ 2147483647 h 564"/>
                      <a:gd name="T88" fmla="*/ 2147483647 w 261"/>
                      <a:gd name="T89" fmla="*/ 2147483647 h 564"/>
                      <a:gd name="T90" fmla="*/ 2147483647 w 261"/>
                      <a:gd name="T91" fmla="*/ 2147483647 h 564"/>
                      <a:gd name="T92" fmla="*/ 2147483647 w 261"/>
                      <a:gd name="T93" fmla="*/ 2147483647 h 564"/>
                      <a:gd name="T94" fmla="*/ 2147483647 w 261"/>
                      <a:gd name="T95" fmla="*/ 2147483647 h 564"/>
                      <a:gd name="T96" fmla="*/ 2147483647 w 261"/>
                      <a:gd name="T97" fmla="*/ 2147483647 h 564"/>
                      <a:gd name="T98" fmla="*/ 2147483647 w 261"/>
                      <a:gd name="T99" fmla="*/ 2147483647 h 564"/>
                      <a:gd name="T100" fmla="*/ 2147483647 w 261"/>
                      <a:gd name="T101" fmla="*/ 2147483647 h 56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1"/>
                      <a:gd name="T154" fmla="*/ 0 h 564"/>
                      <a:gd name="T155" fmla="*/ 261 w 261"/>
                      <a:gd name="T156" fmla="*/ 564 h 56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1" h="564">
                        <a:moveTo>
                          <a:pt x="259" y="476"/>
                        </a:moveTo>
                        <a:lnTo>
                          <a:pt x="248" y="472"/>
                        </a:lnTo>
                        <a:lnTo>
                          <a:pt x="237" y="474"/>
                        </a:lnTo>
                        <a:lnTo>
                          <a:pt x="224" y="496"/>
                        </a:lnTo>
                        <a:lnTo>
                          <a:pt x="211" y="500"/>
                        </a:lnTo>
                        <a:lnTo>
                          <a:pt x="213" y="513"/>
                        </a:lnTo>
                        <a:lnTo>
                          <a:pt x="211" y="518"/>
                        </a:lnTo>
                        <a:lnTo>
                          <a:pt x="205" y="513"/>
                        </a:lnTo>
                        <a:lnTo>
                          <a:pt x="200" y="518"/>
                        </a:lnTo>
                        <a:lnTo>
                          <a:pt x="199" y="524"/>
                        </a:lnTo>
                        <a:lnTo>
                          <a:pt x="24" y="564"/>
                        </a:lnTo>
                        <a:lnTo>
                          <a:pt x="22" y="553"/>
                        </a:lnTo>
                        <a:lnTo>
                          <a:pt x="8" y="541"/>
                        </a:lnTo>
                        <a:lnTo>
                          <a:pt x="10" y="520"/>
                        </a:lnTo>
                        <a:lnTo>
                          <a:pt x="15" y="513"/>
                        </a:lnTo>
                        <a:lnTo>
                          <a:pt x="8" y="494"/>
                        </a:lnTo>
                        <a:lnTo>
                          <a:pt x="0" y="410"/>
                        </a:lnTo>
                        <a:lnTo>
                          <a:pt x="0" y="385"/>
                        </a:lnTo>
                        <a:lnTo>
                          <a:pt x="10" y="336"/>
                        </a:lnTo>
                        <a:lnTo>
                          <a:pt x="20" y="304"/>
                        </a:lnTo>
                        <a:lnTo>
                          <a:pt x="22" y="281"/>
                        </a:lnTo>
                        <a:lnTo>
                          <a:pt x="11" y="263"/>
                        </a:lnTo>
                        <a:lnTo>
                          <a:pt x="11" y="244"/>
                        </a:lnTo>
                        <a:lnTo>
                          <a:pt x="19" y="233"/>
                        </a:lnTo>
                        <a:lnTo>
                          <a:pt x="51" y="205"/>
                        </a:lnTo>
                        <a:lnTo>
                          <a:pt x="68" y="160"/>
                        </a:lnTo>
                        <a:lnTo>
                          <a:pt x="51" y="135"/>
                        </a:lnTo>
                        <a:lnTo>
                          <a:pt x="47" y="123"/>
                        </a:lnTo>
                        <a:lnTo>
                          <a:pt x="54" y="116"/>
                        </a:lnTo>
                        <a:lnTo>
                          <a:pt x="54" y="107"/>
                        </a:lnTo>
                        <a:lnTo>
                          <a:pt x="46" y="76"/>
                        </a:lnTo>
                        <a:lnTo>
                          <a:pt x="52" y="37"/>
                        </a:lnTo>
                        <a:lnTo>
                          <a:pt x="42" y="26"/>
                        </a:lnTo>
                        <a:lnTo>
                          <a:pt x="46" y="20"/>
                        </a:lnTo>
                        <a:lnTo>
                          <a:pt x="56" y="20"/>
                        </a:lnTo>
                        <a:lnTo>
                          <a:pt x="62" y="7"/>
                        </a:lnTo>
                        <a:lnTo>
                          <a:pt x="71" y="11"/>
                        </a:lnTo>
                        <a:lnTo>
                          <a:pt x="81" y="8"/>
                        </a:lnTo>
                        <a:lnTo>
                          <a:pt x="89" y="0"/>
                        </a:lnTo>
                        <a:lnTo>
                          <a:pt x="205" y="347"/>
                        </a:lnTo>
                        <a:lnTo>
                          <a:pt x="207" y="353"/>
                        </a:lnTo>
                        <a:lnTo>
                          <a:pt x="205" y="368"/>
                        </a:lnTo>
                        <a:lnTo>
                          <a:pt x="207" y="373"/>
                        </a:lnTo>
                        <a:lnTo>
                          <a:pt x="236" y="396"/>
                        </a:lnTo>
                        <a:lnTo>
                          <a:pt x="241" y="397"/>
                        </a:lnTo>
                        <a:lnTo>
                          <a:pt x="245" y="409"/>
                        </a:lnTo>
                        <a:lnTo>
                          <a:pt x="245" y="417"/>
                        </a:lnTo>
                        <a:lnTo>
                          <a:pt x="261" y="444"/>
                        </a:lnTo>
                        <a:lnTo>
                          <a:pt x="259" y="449"/>
                        </a:lnTo>
                        <a:lnTo>
                          <a:pt x="259" y="464"/>
                        </a:lnTo>
                        <a:lnTo>
                          <a:pt x="259" y="476"/>
                        </a:lnTo>
                        <a:close/>
                      </a:path>
                    </a:pathLst>
                  </a:custGeom>
                  <a:solidFill>
                    <a:srgbClr val="25254B"/>
                  </a:solidFill>
                  <a:ln w="3175">
                    <a:solidFill>
                      <a:srgbClr val="808080"/>
                    </a:solidFill>
                    <a:round/>
                    <a:headEnd/>
                    <a:tailEnd/>
                  </a:ln>
                </p:spPr>
                <p:txBody>
                  <a:bodyPr/>
                  <a:lstStyle/>
                  <a:p>
                    <a:endParaRPr lang="en-US" dirty="0"/>
                  </a:p>
                </p:txBody>
              </p:sp>
              <p:sp>
                <p:nvSpPr>
                  <p:cNvPr id="265" name="131204.25693.7552.75335">
                    <a:extLst>
                      <a:ext uri="{FF2B5EF4-FFF2-40B4-BE49-F238E27FC236}">
                        <a16:creationId xmlns:a16="http://schemas.microsoft.com/office/drawing/2014/main" id="{6965E39C-1663-4202-8B9C-CD04636BBA29}"/>
                      </a:ext>
                    </a:extLst>
                  </p:cNvPr>
                  <p:cNvSpPr>
                    <a:spLocks noChangeAspect="1"/>
                  </p:cNvSpPr>
                  <p:nvPr>
                    <p:custDataLst>
                      <p:tags r:id="rId44"/>
                    </p:custDataLst>
                  </p:nvPr>
                </p:nvSpPr>
                <p:spPr bwMode="gray">
                  <a:xfrm>
                    <a:off x="6970974" y="1342437"/>
                    <a:ext cx="420426" cy="692385"/>
                  </a:xfrm>
                  <a:custGeom>
                    <a:avLst/>
                    <a:gdLst>
                      <a:gd name="T0" fmla="*/ 2147483647 w 595"/>
                      <a:gd name="T1" fmla="*/ 2147483647 h 955"/>
                      <a:gd name="T2" fmla="*/ 2147483647 w 595"/>
                      <a:gd name="T3" fmla="*/ 2147483647 h 955"/>
                      <a:gd name="T4" fmla="*/ 2147483647 w 595"/>
                      <a:gd name="T5" fmla="*/ 2147483647 h 955"/>
                      <a:gd name="T6" fmla="*/ 2147483647 w 595"/>
                      <a:gd name="T7" fmla="*/ 2147483647 h 955"/>
                      <a:gd name="T8" fmla="*/ 2147483647 w 595"/>
                      <a:gd name="T9" fmla="*/ 2147483647 h 955"/>
                      <a:gd name="T10" fmla="*/ 2147483647 w 595"/>
                      <a:gd name="T11" fmla="*/ 2147483647 h 955"/>
                      <a:gd name="T12" fmla="*/ 2147483647 w 595"/>
                      <a:gd name="T13" fmla="*/ 2147483647 h 955"/>
                      <a:gd name="T14" fmla="*/ 2147483647 w 595"/>
                      <a:gd name="T15" fmla="*/ 2147483647 h 955"/>
                      <a:gd name="T16" fmla="*/ 2147483647 w 595"/>
                      <a:gd name="T17" fmla="*/ 2147483647 h 955"/>
                      <a:gd name="T18" fmla="*/ 2147483647 w 595"/>
                      <a:gd name="T19" fmla="*/ 2147483647 h 955"/>
                      <a:gd name="T20" fmla="*/ 2147483647 w 595"/>
                      <a:gd name="T21" fmla="*/ 2147483647 h 955"/>
                      <a:gd name="T22" fmla="*/ 2147483647 w 595"/>
                      <a:gd name="T23" fmla="*/ 2147483647 h 955"/>
                      <a:gd name="T24" fmla="*/ 2147483647 w 595"/>
                      <a:gd name="T25" fmla="*/ 2147483647 h 955"/>
                      <a:gd name="T26" fmla="*/ 2147483647 w 595"/>
                      <a:gd name="T27" fmla="*/ 2147483647 h 955"/>
                      <a:gd name="T28" fmla="*/ 2147483647 w 595"/>
                      <a:gd name="T29" fmla="*/ 2147483647 h 955"/>
                      <a:gd name="T30" fmla="*/ 2147483647 w 595"/>
                      <a:gd name="T31" fmla="*/ 2147483647 h 955"/>
                      <a:gd name="T32" fmla="*/ 2147483647 w 595"/>
                      <a:gd name="T33" fmla="*/ 2147483647 h 955"/>
                      <a:gd name="T34" fmla="*/ 2147483647 w 595"/>
                      <a:gd name="T35" fmla="*/ 2147483647 h 955"/>
                      <a:gd name="T36" fmla="*/ 2147483647 w 595"/>
                      <a:gd name="T37" fmla="*/ 2147483647 h 955"/>
                      <a:gd name="T38" fmla="*/ 2147483647 w 595"/>
                      <a:gd name="T39" fmla="*/ 2147483647 h 955"/>
                      <a:gd name="T40" fmla="*/ 2147483647 w 595"/>
                      <a:gd name="T41" fmla="*/ 2147483647 h 955"/>
                      <a:gd name="T42" fmla="*/ 2147483647 w 595"/>
                      <a:gd name="T43" fmla="*/ 2147483647 h 955"/>
                      <a:gd name="T44" fmla="*/ 2147483647 w 595"/>
                      <a:gd name="T45" fmla="*/ 2147483647 h 955"/>
                      <a:gd name="T46" fmla="*/ 2147483647 w 595"/>
                      <a:gd name="T47" fmla="*/ 2147483647 h 955"/>
                      <a:gd name="T48" fmla="*/ 2147483647 w 595"/>
                      <a:gd name="T49" fmla="*/ 2147483647 h 955"/>
                      <a:gd name="T50" fmla="*/ 2147483647 w 595"/>
                      <a:gd name="T51" fmla="*/ 2147483647 h 955"/>
                      <a:gd name="T52" fmla="*/ 2147483647 w 595"/>
                      <a:gd name="T53" fmla="*/ 2147483647 h 955"/>
                      <a:gd name="T54" fmla="*/ 2147483647 w 595"/>
                      <a:gd name="T55" fmla="*/ 2147483647 h 955"/>
                      <a:gd name="T56" fmla="*/ 2147483647 w 595"/>
                      <a:gd name="T57" fmla="*/ 2147483647 h 955"/>
                      <a:gd name="T58" fmla="*/ 2147483647 w 595"/>
                      <a:gd name="T59" fmla="*/ 2147483647 h 955"/>
                      <a:gd name="T60" fmla="*/ 2147483647 w 595"/>
                      <a:gd name="T61" fmla="*/ 2147483647 h 955"/>
                      <a:gd name="T62" fmla="*/ 2147483647 w 595"/>
                      <a:gd name="T63" fmla="*/ 2147483647 h 955"/>
                      <a:gd name="T64" fmla="*/ 2147483647 w 595"/>
                      <a:gd name="T65" fmla="*/ 2147483647 h 955"/>
                      <a:gd name="T66" fmla="*/ 2147483647 w 595"/>
                      <a:gd name="T67" fmla="*/ 2147483647 h 955"/>
                      <a:gd name="T68" fmla="*/ 2147483647 w 595"/>
                      <a:gd name="T69" fmla="*/ 2147483647 h 955"/>
                      <a:gd name="T70" fmla="*/ 2147483647 w 595"/>
                      <a:gd name="T71" fmla="*/ 2147483647 h 955"/>
                      <a:gd name="T72" fmla="*/ 2147483647 w 595"/>
                      <a:gd name="T73" fmla="*/ 2147483647 h 955"/>
                      <a:gd name="T74" fmla="*/ 2147483647 w 595"/>
                      <a:gd name="T75" fmla="*/ 2147483647 h 955"/>
                      <a:gd name="T76" fmla="*/ 2147483647 w 595"/>
                      <a:gd name="T77" fmla="*/ 2147483647 h 955"/>
                      <a:gd name="T78" fmla="*/ 2147483647 w 595"/>
                      <a:gd name="T79" fmla="*/ 2147483647 h 955"/>
                      <a:gd name="T80" fmla="*/ 2147483647 w 595"/>
                      <a:gd name="T81" fmla="*/ 0 h 955"/>
                      <a:gd name="T82" fmla="*/ 2147483647 w 595"/>
                      <a:gd name="T83" fmla="*/ 2147483647 h 955"/>
                      <a:gd name="T84" fmla="*/ 2147483647 w 595"/>
                      <a:gd name="T85" fmla="*/ 2147483647 h 955"/>
                      <a:gd name="T86" fmla="*/ 2147483647 w 595"/>
                      <a:gd name="T87" fmla="*/ 2147483647 h 955"/>
                      <a:gd name="T88" fmla="*/ 2147483647 w 595"/>
                      <a:gd name="T89" fmla="*/ 2147483647 h 955"/>
                      <a:gd name="T90" fmla="*/ 2147483647 w 595"/>
                      <a:gd name="T91" fmla="*/ 2147483647 h 955"/>
                      <a:gd name="T92" fmla="*/ 2147483647 w 595"/>
                      <a:gd name="T93" fmla="*/ 2147483647 h 955"/>
                      <a:gd name="T94" fmla="*/ 2147483647 w 595"/>
                      <a:gd name="T95" fmla="*/ 2147483647 h 955"/>
                      <a:gd name="T96" fmla="*/ 2147483647 w 595"/>
                      <a:gd name="T97" fmla="*/ 2147483647 h 955"/>
                      <a:gd name="T98" fmla="*/ 2147483647 w 595"/>
                      <a:gd name="T99" fmla="*/ 2147483647 h 955"/>
                      <a:gd name="T100" fmla="*/ 2147483647 w 595"/>
                      <a:gd name="T101" fmla="*/ 2147483647 h 955"/>
                      <a:gd name="T102" fmla="*/ 2147483647 w 595"/>
                      <a:gd name="T103" fmla="*/ 2147483647 h 955"/>
                      <a:gd name="T104" fmla="*/ 2147483647 w 595"/>
                      <a:gd name="T105" fmla="*/ 2147483647 h 955"/>
                      <a:gd name="T106" fmla="*/ 2147483647 w 595"/>
                      <a:gd name="T107" fmla="*/ 2147483647 h 955"/>
                      <a:gd name="T108" fmla="*/ 2147483647 w 595"/>
                      <a:gd name="T109" fmla="*/ 2147483647 h 955"/>
                      <a:gd name="T110" fmla="*/ 2147483647 w 595"/>
                      <a:gd name="T111" fmla="*/ 2147483647 h 95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595"/>
                      <a:gd name="T169" fmla="*/ 0 h 955"/>
                      <a:gd name="T170" fmla="*/ 595 w 595"/>
                      <a:gd name="T171" fmla="*/ 955 h 955"/>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595" h="955">
                        <a:moveTo>
                          <a:pt x="0" y="511"/>
                        </a:moveTo>
                        <a:lnTo>
                          <a:pt x="116" y="858"/>
                        </a:lnTo>
                        <a:lnTo>
                          <a:pt x="118" y="864"/>
                        </a:lnTo>
                        <a:lnTo>
                          <a:pt x="116" y="879"/>
                        </a:lnTo>
                        <a:lnTo>
                          <a:pt x="118" y="884"/>
                        </a:lnTo>
                        <a:lnTo>
                          <a:pt x="147" y="907"/>
                        </a:lnTo>
                        <a:lnTo>
                          <a:pt x="152" y="908"/>
                        </a:lnTo>
                        <a:lnTo>
                          <a:pt x="156" y="920"/>
                        </a:lnTo>
                        <a:lnTo>
                          <a:pt x="156" y="928"/>
                        </a:lnTo>
                        <a:lnTo>
                          <a:pt x="172" y="955"/>
                        </a:lnTo>
                        <a:lnTo>
                          <a:pt x="175" y="947"/>
                        </a:lnTo>
                        <a:lnTo>
                          <a:pt x="179" y="928"/>
                        </a:lnTo>
                        <a:lnTo>
                          <a:pt x="182" y="903"/>
                        </a:lnTo>
                        <a:lnTo>
                          <a:pt x="195" y="876"/>
                        </a:lnTo>
                        <a:lnTo>
                          <a:pt x="203" y="839"/>
                        </a:lnTo>
                        <a:lnTo>
                          <a:pt x="219" y="824"/>
                        </a:lnTo>
                        <a:lnTo>
                          <a:pt x="220" y="816"/>
                        </a:lnTo>
                        <a:lnTo>
                          <a:pt x="212" y="811"/>
                        </a:lnTo>
                        <a:lnTo>
                          <a:pt x="204" y="788"/>
                        </a:lnTo>
                        <a:lnTo>
                          <a:pt x="243" y="754"/>
                        </a:lnTo>
                        <a:lnTo>
                          <a:pt x="250" y="758"/>
                        </a:lnTo>
                        <a:lnTo>
                          <a:pt x="255" y="774"/>
                        </a:lnTo>
                        <a:lnTo>
                          <a:pt x="260" y="779"/>
                        </a:lnTo>
                        <a:lnTo>
                          <a:pt x="266" y="772"/>
                        </a:lnTo>
                        <a:lnTo>
                          <a:pt x="266" y="755"/>
                        </a:lnTo>
                        <a:lnTo>
                          <a:pt x="268" y="746"/>
                        </a:lnTo>
                        <a:lnTo>
                          <a:pt x="298" y="743"/>
                        </a:lnTo>
                        <a:lnTo>
                          <a:pt x="310" y="730"/>
                        </a:lnTo>
                        <a:lnTo>
                          <a:pt x="310" y="716"/>
                        </a:lnTo>
                        <a:lnTo>
                          <a:pt x="315" y="711"/>
                        </a:lnTo>
                        <a:lnTo>
                          <a:pt x="330" y="711"/>
                        </a:lnTo>
                        <a:lnTo>
                          <a:pt x="340" y="703"/>
                        </a:lnTo>
                        <a:lnTo>
                          <a:pt x="346" y="698"/>
                        </a:lnTo>
                        <a:lnTo>
                          <a:pt x="352" y="671"/>
                        </a:lnTo>
                        <a:lnTo>
                          <a:pt x="348" y="652"/>
                        </a:lnTo>
                        <a:lnTo>
                          <a:pt x="368" y="632"/>
                        </a:lnTo>
                        <a:lnTo>
                          <a:pt x="368" y="619"/>
                        </a:lnTo>
                        <a:lnTo>
                          <a:pt x="376" y="619"/>
                        </a:lnTo>
                        <a:lnTo>
                          <a:pt x="396" y="622"/>
                        </a:lnTo>
                        <a:lnTo>
                          <a:pt x="405" y="618"/>
                        </a:lnTo>
                        <a:lnTo>
                          <a:pt x="412" y="606"/>
                        </a:lnTo>
                        <a:lnTo>
                          <a:pt x="420" y="587"/>
                        </a:lnTo>
                        <a:lnTo>
                          <a:pt x="428" y="586"/>
                        </a:lnTo>
                        <a:lnTo>
                          <a:pt x="441" y="563"/>
                        </a:lnTo>
                        <a:lnTo>
                          <a:pt x="463" y="564"/>
                        </a:lnTo>
                        <a:lnTo>
                          <a:pt x="480" y="580"/>
                        </a:lnTo>
                        <a:lnTo>
                          <a:pt x="503" y="540"/>
                        </a:lnTo>
                        <a:lnTo>
                          <a:pt x="521" y="531"/>
                        </a:lnTo>
                        <a:lnTo>
                          <a:pt x="552" y="505"/>
                        </a:lnTo>
                        <a:lnTo>
                          <a:pt x="560" y="490"/>
                        </a:lnTo>
                        <a:lnTo>
                          <a:pt x="564" y="486"/>
                        </a:lnTo>
                        <a:lnTo>
                          <a:pt x="572" y="486"/>
                        </a:lnTo>
                        <a:lnTo>
                          <a:pt x="587" y="478"/>
                        </a:lnTo>
                        <a:lnTo>
                          <a:pt x="595" y="461"/>
                        </a:lnTo>
                        <a:lnTo>
                          <a:pt x="592" y="447"/>
                        </a:lnTo>
                        <a:lnTo>
                          <a:pt x="579" y="441"/>
                        </a:lnTo>
                        <a:lnTo>
                          <a:pt x="577" y="443"/>
                        </a:lnTo>
                        <a:lnTo>
                          <a:pt x="569" y="439"/>
                        </a:lnTo>
                        <a:lnTo>
                          <a:pt x="573" y="426"/>
                        </a:lnTo>
                        <a:lnTo>
                          <a:pt x="579" y="422"/>
                        </a:lnTo>
                        <a:lnTo>
                          <a:pt x="579" y="411"/>
                        </a:lnTo>
                        <a:lnTo>
                          <a:pt x="565" y="385"/>
                        </a:lnTo>
                        <a:lnTo>
                          <a:pt x="551" y="378"/>
                        </a:lnTo>
                        <a:lnTo>
                          <a:pt x="540" y="379"/>
                        </a:lnTo>
                        <a:lnTo>
                          <a:pt x="536" y="385"/>
                        </a:lnTo>
                        <a:lnTo>
                          <a:pt x="523" y="389"/>
                        </a:lnTo>
                        <a:lnTo>
                          <a:pt x="508" y="383"/>
                        </a:lnTo>
                        <a:lnTo>
                          <a:pt x="496" y="333"/>
                        </a:lnTo>
                        <a:lnTo>
                          <a:pt x="500" y="326"/>
                        </a:lnTo>
                        <a:lnTo>
                          <a:pt x="497" y="317"/>
                        </a:lnTo>
                        <a:lnTo>
                          <a:pt x="492" y="310"/>
                        </a:lnTo>
                        <a:lnTo>
                          <a:pt x="483" y="310"/>
                        </a:lnTo>
                        <a:lnTo>
                          <a:pt x="479" y="315"/>
                        </a:lnTo>
                        <a:lnTo>
                          <a:pt x="456" y="307"/>
                        </a:lnTo>
                        <a:lnTo>
                          <a:pt x="443" y="307"/>
                        </a:lnTo>
                        <a:lnTo>
                          <a:pt x="436" y="302"/>
                        </a:lnTo>
                        <a:lnTo>
                          <a:pt x="427" y="273"/>
                        </a:lnTo>
                        <a:lnTo>
                          <a:pt x="425" y="263"/>
                        </a:lnTo>
                        <a:lnTo>
                          <a:pt x="355" y="40"/>
                        </a:lnTo>
                        <a:lnTo>
                          <a:pt x="292" y="1"/>
                        </a:lnTo>
                        <a:lnTo>
                          <a:pt x="276" y="0"/>
                        </a:lnTo>
                        <a:lnTo>
                          <a:pt x="260" y="0"/>
                        </a:lnTo>
                        <a:lnTo>
                          <a:pt x="255" y="9"/>
                        </a:lnTo>
                        <a:lnTo>
                          <a:pt x="251" y="21"/>
                        </a:lnTo>
                        <a:lnTo>
                          <a:pt x="243" y="21"/>
                        </a:lnTo>
                        <a:lnTo>
                          <a:pt x="220" y="32"/>
                        </a:lnTo>
                        <a:lnTo>
                          <a:pt x="188" y="57"/>
                        </a:lnTo>
                        <a:lnTo>
                          <a:pt x="179" y="61"/>
                        </a:lnTo>
                        <a:lnTo>
                          <a:pt x="166" y="45"/>
                        </a:lnTo>
                        <a:lnTo>
                          <a:pt x="170" y="22"/>
                        </a:lnTo>
                        <a:lnTo>
                          <a:pt x="163" y="13"/>
                        </a:lnTo>
                        <a:lnTo>
                          <a:pt x="152" y="13"/>
                        </a:lnTo>
                        <a:lnTo>
                          <a:pt x="128" y="22"/>
                        </a:lnTo>
                        <a:lnTo>
                          <a:pt x="78" y="197"/>
                        </a:lnTo>
                        <a:lnTo>
                          <a:pt x="74" y="222"/>
                        </a:lnTo>
                        <a:lnTo>
                          <a:pt x="84" y="234"/>
                        </a:lnTo>
                        <a:lnTo>
                          <a:pt x="86" y="254"/>
                        </a:lnTo>
                        <a:lnTo>
                          <a:pt x="79" y="267"/>
                        </a:lnTo>
                        <a:lnTo>
                          <a:pt x="71" y="275"/>
                        </a:lnTo>
                        <a:lnTo>
                          <a:pt x="66" y="291"/>
                        </a:lnTo>
                        <a:lnTo>
                          <a:pt x="83" y="361"/>
                        </a:lnTo>
                        <a:lnTo>
                          <a:pt x="72" y="383"/>
                        </a:lnTo>
                        <a:lnTo>
                          <a:pt x="72" y="403"/>
                        </a:lnTo>
                        <a:lnTo>
                          <a:pt x="47" y="437"/>
                        </a:lnTo>
                        <a:lnTo>
                          <a:pt x="44" y="450"/>
                        </a:lnTo>
                        <a:lnTo>
                          <a:pt x="54" y="474"/>
                        </a:lnTo>
                        <a:lnTo>
                          <a:pt x="52" y="477"/>
                        </a:lnTo>
                        <a:lnTo>
                          <a:pt x="38" y="477"/>
                        </a:lnTo>
                        <a:lnTo>
                          <a:pt x="39" y="494"/>
                        </a:lnTo>
                        <a:lnTo>
                          <a:pt x="35" y="506"/>
                        </a:lnTo>
                        <a:lnTo>
                          <a:pt x="27" y="505"/>
                        </a:lnTo>
                        <a:lnTo>
                          <a:pt x="15" y="499"/>
                        </a:lnTo>
                        <a:lnTo>
                          <a:pt x="0" y="511"/>
                        </a:lnTo>
                        <a:close/>
                      </a:path>
                    </a:pathLst>
                  </a:custGeom>
                  <a:solidFill>
                    <a:srgbClr val="25254B"/>
                  </a:solidFill>
                  <a:ln w="3175">
                    <a:solidFill>
                      <a:srgbClr val="808080"/>
                    </a:solidFill>
                    <a:round/>
                    <a:headEnd/>
                    <a:tailEnd/>
                  </a:ln>
                </p:spPr>
                <p:txBody>
                  <a:bodyPr/>
                  <a:lstStyle/>
                  <a:p>
                    <a:endParaRPr lang="en-US" dirty="0"/>
                  </a:p>
                </p:txBody>
              </p:sp>
              <p:sp>
                <p:nvSpPr>
                  <p:cNvPr id="266" name="132310.875609.2539.12568.1255">
                    <a:extLst>
                      <a:ext uri="{FF2B5EF4-FFF2-40B4-BE49-F238E27FC236}">
                        <a16:creationId xmlns:a16="http://schemas.microsoft.com/office/drawing/2014/main" id="{D9BBFBC0-382A-4BBF-B496-AA2C34199673}"/>
                      </a:ext>
                    </a:extLst>
                  </p:cNvPr>
                  <p:cNvSpPr>
                    <a:spLocks noChangeAspect="1"/>
                  </p:cNvSpPr>
                  <p:nvPr>
                    <p:custDataLst>
                      <p:tags r:id="rId45"/>
                    </p:custDataLst>
                  </p:nvPr>
                </p:nvSpPr>
                <p:spPr bwMode="gray">
                  <a:xfrm>
                    <a:off x="5895336" y="2744140"/>
                    <a:ext cx="866334" cy="513645"/>
                  </a:xfrm>
                  <a:custGeom>
                    <a:avLst/>
                    <a:gdLst>
                      <a:gd name="T0" fmla="*/ 2147483647 w 1235"/>
                      <a:gd name="T1" fmla="*/ 2147483647 h 710"/>
                      <a:gd name="T2" fmla="*/ 2147483647 w 1235"/>
                      <a:gd name="T3" fmla="*/ 2147483647 h 710"/>
                      <a:gd name="T4" fmla="*/ 2147483647 w 1235"/>
                      <a:gd name="T5" fmla="*/ 2147483647 h 710"/>
                      <a:gd name="T6" fmla="*/ 2147483647 w 1235"/>
                      <a:gd name="T7" fmla="*/ 2147483647 h 710"/>
                      <a:gd name="T8" fmla="*/ 2147483647 w 1235"/>
                      <a:gd name="T9" fmla="*/ 2147483647 h 710"/>
                      <a:gd name="T10" fmla="*/ 2147483647 w 1235"/>
                      <a:gd name="T11" fmla="*/ 2147483647 h 710"/>
                      <a:gd name="T12" fmla="*/ 2147483647 w 1235"/>
                      <a:gd name="T13" fmla="*/ 2147483647 h 710"/>
                      <a:gd name="T14" fmla="*/ 2147483647 w 1235"/>
                      <a:gd name="T15" fmla="*/ 2147483647 h 710"/>
                      <a:gd name="T16" fmla="*/ 2147483647 w 1235"/>
                      <a:gd name="T17" fmla="*/ 2147483647 h 710"/>
                      <a:gd name="T18" fmla="*/ 2147483647 w 1235"/>
                      <a:gd name="T19" fmla="*/ 2147483647 h 710"/>
                      <a:gd name="T20" fmla="*/ 2147483647 w 1235"/>
                      <a:gd name="T21" fmla="*/ 2147483647 h 710"/>
                      <a:gd name="T22" fmla="*/ 2147483647 w 1235"/>
                      <a:gd name="T23" fmla="*/ 2147483647 h 710"/>
                      <a:gd name="T24" fmla="*/ 2147483647 w 1235"/>
                      <a:gd name="T25" fmla="*/ 2147483647 h 710"/>
                      <a:gd name="T26" fmla="*/ 2147483647 w 1235"/>
                      <a:gd name="T27" fmla="*/ 2147483647 h 710"/>
                      <a:gd name="T28" fmla="*/ 2147483647 w 1235"/>
                      <a:gd name="T29" fmla="*/ 2147483647 h 710"/>
                      <a:gd name="T30" fmla="*/ 2147483647 w 1235"/>
                      <a:gd name="T31" fmla="*/ 2147483647 h 710"/>
                      <a:gd name="T32" fmla="*/ 2147483647 w 1235"/>
                      <a:gd name="T33" fmla="*/ 2147483647 h 710"/>
                      <a:gd name="T34" fmla="*/ 2147483647 w 1235"/>
                      <a:gd name="T35" fmla="*/ 2147483647 h 710"/>
                      <a:gd name="T36" fmla="*/ 2147483647 w 1235"/>
                      <a:gd name="T37" fmla="*/ 2147483647 h 710"/>
                      <a:gd name="T38" fmla="*/ 2147483647 w 1235"/>
                      <a:gd name="T39" fmla="*/ 2147483647 h 710"/>
                      <a:gd name="T40" fmla="*/ 2147483647 w 1235"/>
                      <a:gd name="T41" fmla="*/ 2147483647 h 710"/>
                      <a:gd name="T42" fmla="*/ 2147483647 w 1235"/>
                      <a:gd name="T43" fmla="*/ 2147483647 h 710"/>
                      <a:gd name="T44" fmla="*/ 2147483647 w 1235"/>
                      <a:gd name="T45" fmla="*/ 2147483647 h 710"/>
                      <a:gd name="T46" fmla="*/ 2147483647 w 1235"/>
                      <a:gd name="T47" fmla="*/ 2147483647 h 710"/>
                      <a:gd name="T48" fmla="*/ 2147483647 w 1235"/>
                      <a:gd name="T49" fmla="*/ 2147483647 h 710"/>
                      <a:gd name="T50" fmla="*/ 2147483647 w 1235"/>
                      <a:gd name="T51" fmla="*/ 2147483647 h 710"/>
                      <a:gd name="T52" fmla="*/ 2147483647 w 1235"/>
                      <a:gd name="T53" fmla="*/ 2147483647 h 710"/>
                      <a:gd name="T54" fmla="*/ 2147483647 w 1235"/>
                      <a:gd name="T55" fmla="*/ 2147483647 h 710"/>
                      <a:gd name="T56" fmla="*/ 2147483647 w 1235"/>
                      <a:gd name="T57" fmla="*/ 2147483647 h 710"/>
                      <a:gd name="T58" fmla="*/ 2147483647 w 1235"/>
                      <a:gd name="T59" fmla="*/ 2147483647 h 710"/>
                      <a:gd name="T60" fmla="*/ 2147483647 w 1235"/>
                      <a:gd name="T61" fmla="*/ 2147483647 h 710"/>
                      <a:gd name="T62" fmla="*/ 2147483647 w 1235"/>
                      <a:gd name="T63" fmla="*/ 2147483647 h 710"/>
                      <a:gd name="T64" fmla="*/ 2147483647 w 1235"/>
                      <a:gd name="T65" fmla="*/ 2147483647 h 710"/>
                      <a:gd name="T66" fmla="*/ 2147483647 w 1235"/>
                      <a:gd name="T67" fmla="*/ 2147483647 h 710"/>
                      <a:gd name="T68" fmla="*/ 2147483647 w 1235"/>
                      <a:gd name="T69" fmla="*/ 2147483647 h 710"/>
                      <a:gd name="T70" fmla="*/ 2147483647 w 1235"/>
                      <a:gd name="T71" fmla="*/ 2147483647 h 710"/>
                      <a:gd name="T72" fmla="*/ 2147483647 w 1235"/>
                      <a:gd name="T73" fmla="*/ 2147483647 h 710"/>
                      <a:gd name="T74" fmla="*/ 2147483647 w 1235"/>
                      <a:gd name="T75" fmla="*/ 2147483647 h 710"/>
                      <a:gd name="T76" fmla="*/ 2147483647 w 1235"/>
                      <a:gd name="T77" fmla="*/ 2147483647 h 710"/>
                      <a:gd name="T78" fmla="*/ 2147483647 w 1235"/>
                      <a:gd name="T79" fmla="*/ 2147483647 h 710"/>
                      <a:gd name="T80" fmla="*/ 2147483647 w 1235"/>
                      <a:gd name="T81" fmla="*/ 2147483647 h 710"/>
                      <a:gd name="T82" fmla="*/ 2147483647 w 1235"/>
                      <a:gd name="T83" fmla="*/ 2147483647 h 7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235"/>
                      <a:gd name="T127" fmla="*/ 0 h 710"/>
                      <a:gd name="T128" fmla="*/ 1235 w 1235"/>
                      <a:gd name="T129" fmla="*/ 710 h 71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235" h="710">
                        <a:moveTo>
                          <a:pt x="1219" y="515"/>
                        </a:moveTo>
                        <a:lnTo>
                          <a:pt x="812" y="594"/>
                        </a:lnTo>
                        <a:lnTo>
                          <a:pt x="381" y="665"/>
                        </a:lnTo>
                        <a:lnTo>
                          <a:pt x="375" y="662"/>
                        </a:lnTo>
                        <a:lnTo>
                          <a:pt x="356" y="666"/>
                        </a:lnTo>
                        <a:lnTo>
                          <a:pt x="312" y="671"/>
                        </a:lnTo>
                        <a:lnTo>
                          <a:pt x="315" y="663"/>
                        </a:lnTo>
                        <a:lnTo>
                          <a:pt x="271" y="671"/>
                        </a:lnTo>
                        <a:lnTo>
                          <a:pt x="271" y="675"/>
                        </a:lnTo>
                        <a:lnTo>
                          <a:pt x="0" y="710"/>
                        </a:lnTo>
                        <a:lnTo>
                          <a:pt x="11" y="698"/>
                        </a:lnTo>
                        <a:lnTo>
                          <a:pt x="68" y="671"/>
                        </a:lnTo>
                        <a:lnTo>
                          <a:pt x="75" y="657"/>
                        </a:lnTo>
                        <a:lnTo>
                          <a:pt x="107" y="634"/>
                        </a:lnTo>
                        <a:lnTo>
                          <a:pt x="108" y="619"/>
                        </a:lnTo>
                        <a:lnTo>
                          <a:pt x="114" y="613"/>
                        </a:lnTo>
                        <a:lnTo>
                          <a:pt x="130" y="602"/>
                        </a:lnTo>
                        <a:lnTo>
                          <a:pt x="131" y="585"/>
                        </a:lnTo>
                        <a:lnTo>
                          <a:pt x="147" y="570"/>
                        </a:lnTo>
                        <a:lnTo>
                          <a:pt x="230" y="498"/>
                        </a:lnTo>
                        <a:lnTo>
                          <a:pt x="235" y="482"/>
                        </a:lnTo>
                        <a:lnTo>
                          <a:pt x="242" y="487"/>
                        </a:lnTo>
                        <a:lnTo>
                          <a:pt x="235" y="503"/>
                        </a:lnTo>
                        <a:lnTo>
                          <a:pt x="260" y="527"/>
                        </a:lnTo>
                        <a:lnTo>
                          <a:pt x="296" y="539"/>
                        </a:lnTo>
                        <a:lnTo>
                          <a:pt x="312" y="541"/>
                        </a:lnTo>
                        <a:lnTo>
                          <a:pt x="331" y="525"/>
                        </a:lnTo>
                        <a:lnTo>
                          <a:pt x="332" y="514"/>
                        </a:lnTo>
                        <a:lnTo>
                          <a:pt x="345" y="507"/>
                        </a:lnTo>
                        <a:lnTo>
                          <a:pt x="357" y="518"/>
                        </a:lnTo>
                        <a:lnTo>
                          <a:pt x="367" y="523"/>
                        </a:lnTo>
                        <a:lnTo>
                          <a:pt x="379" y="521"/>
                        </a:lnTo>
                        <a:lnTo>
                          <a:pt x="419" y="505"/>
                        </a:lnTo>
                        <a:lnTo>
                          <a:pt x="425" y="479"/>
                        </a:lnTo>
                        <a:lnTo>
                          <a:pt x="431" y="479"/>
                        </a:lnTo>
                        <a:lnTo>
                          <a:pt x="440" y="487"/>
                        </a:lnTo>
                        <a:lnTo>
                          <a:pt x="472" y="458"/>
                        </a:lnTo>
                        <a:lnTo>
                          <a:pt x="483" y="465"/>
                        </a:lnTo>
                        <a:lnTo>
                          <a:pt x="511" y="430"/>
                        </a:lnTo>
                        <a:lnTo>
                          <a:pt x="504" y="414"/>
                        </a:lnTo>
                        <a:lnTo>
                          <a:pt x="505" y="390"/>
                        </a:lnTo>
                        <a:lnTo>
                          <a:pt x="533" y="340"/>
                        </a:lnTo>
                        <a:lnTo>
                          <a:pt x="568" y="206"/>
                        </a:lnTo>
                        <a:lnTo>
                          <a:pt x="575" y="205"/>
                        </a:lnTo>
                        <a:lnTo>
                          <a:pt x="593" y="218"/>
                        </a:lnTo>
                        <a:lnTo>
                          <a:pt x="597" y="226"/>
                        </a:lnTo>
                        <a:lnTo>
                          <a:pt x="607" y="237"/>
                        </a:lnTo>
                        <a:lnTo>
                          <a:pt x="628" y="232"/>
                        </a:lnTo>
                        <a:lnTo>
                          <a:pt x="641" y="208"/>
                        </a:lnTo>
                        <a:lnTo>
                          <a:pt x="655" y="158"/>
                        </a:lnTo>
                        <a:lnTo>
                          <a:pt x="665" y="140"/>
                        </a:lnTo>
                        <a:lnTo>
                          <a:pt x="685" y="148"/>
                        </a:lnTo>
                        <a:lnTo>
                          <a:pt x="697" y="118"/>
                        </a:lnTo>
                        <a:lnTo>
                          <a:pt x="711" y="114"/>
                        </a:lnTo>
                        <a:lnTo>
                          <a:pt x="721" y="98"/>
                        </a:lnTo>
                        <a:lnTo>
                          <a:pt x="732" y="70"/>
                        </a:lnTo>
                        <a:lnTo>
                          <a:pt x="740" y="65"/>
                        </a:lnTo>
                        <a:lnTo>
                          <a:pt x="741" y="58"/>
                        </a:lnTo>
                        <a:lnTo>
                          <a:pt x="734" y="52"/>
                        </a:lnTo>
                        <a:lnTo>
                          <a:pt x="738" y="12"/>
                        </a:lnTo>
                        <a:lnTo>
                          <a:pt x="741" y="5"/>
                        </a:lnTo>
                        <a:lnTo>
                          <a:pt x="746" y="0"/>
                        </a:lnTo>
                        <a:lnTo>
                          <a:pt x="821" y="46"/>
                        </a:lnTo>
                        <a:lnTo>
                          <a:pt x="832" y="49"/>
                        </a:lnTo>
                        <a:lnTo>
                          <a:pt x="836" y="46"/>
                        </a:lnTo>
                        <a:lnTo>
                          <a:pt x="844" y="7"/>
                        </a:lnTo>
                        <a:lnTo>
                          <a:pt x="856" y="7"/>
                        </a:lnTo>
                        <a:lnTo>
                          <a:pt x="869" y="12"/>
                        </a:lnTo>
                        <a:lnTo>
                          <a:pt x="885" y="17"/>
                        </a:lnTo>
                        <a:lnTo>
                          <a:pt x="876" y="33"/>
                        </a:lnTo>
                        <a:lnTo>
                          <a:pt x="893" y="52"/>
                        </a:lnTo>
                        <a:lnTo>
                          <a:pt x="924" y="52"/>
                        </a:lnTo>
                        <a:lnTo>
                          <a:pt x="938" y="66"/>
                        </a:lnTo>
                        <a:lnTo>
                          <a:pt x="957" y="74"/>
                        </a:lnTo>
                        <a:lnTo>
                          <a:pt x="972" y="92"/>
                        </a:lnTo>
                        <a:lnTo>
                          <a:pt x="969" y="101"/>
                        </a:lnTo>
                        <a:lnTo>
                          <a:pt x="949" y="137"/>
                        </a:lnTo>
                        <a:lnTo>
                          <a:pt x="936" y="169"/>
                        </a:lnTo>
                        <a:lnTo>
                          <a:pt x="940" y="192"/>
                        </a:lnTo>
                        <a:lnTo>
                          <a:pt x="964" y="193"/>
                        </a:lnTo>
                        <a:lnTo>
                          <a:pt x="984" y="180"/>
                        </a:lnTo>
                        <a:lnTo>
                          <a:pt x="1000" y="198"/>
                        </a:lnTo>
                        <a:lnTo>
                          <a:pt x="1009" y="204"/>
                        </a:lnTo>
                        <a:lnTo>
                          <a:pt x="1018" y="205"/>
                        </a:lnTo>
                        <a:lnTo>
                          <a:pt x="1030" y="217"/>
                        </a:lnTo>
                        <a:lnTo>
                          <a:pt x="1037" y="218"/>
                        </a:lnTo>
                        <a:lnTo>
                          <a:pt x="1049" y="212"/>
                        </a:lnTo>
                        <a:lnTo>
                          <a:pt x="1054" y="213"/>
                        </a:lnTo>
                        <a:lnTo>
                          <a:pt x="1092" y="232"/>
                        </a:lnTo>
                        <a:lnTo>
                          <a:pt x="1117" y="241"/>
                        </a:lnTo>
                        <a:lnTo>
                          <a:pt x="1131" y="256"/>
                        </a:lnTo>
                        <a:lnTo>
                          <a:pt x="1130" y="265"/>
                        </a:lnTo>
                        <a:lnTo>
                          <a:pt x="1121" y="273"/>
                        </a:lnTo>
                        <a:lnTo>
                          <a:pt x="1125" y="298"/>
                        </a:lnTo>
                        <a:lnTo>
                          <a:pt x="1121" y="304"/>
                        </a:lnTo>
                        <a:lnTo>
                          <a:pt x="1112" y="308"/>
                        </a:lnTo>
                        <a:lnTo>
                          <a:pt x="1112" y="310"/>
                        </a:lnTo>
                        <a:lnTo>
                          <a:pt x="1141" y="324"/>
                        </a:lnTo>
                        <a:lnTo>
                          <a:pt x="1151" y="345"/>
                        </a:lnTo>
                        <a:lnTo>
                          <a:pt x="1149" y="353"/>
                        </a:lnTo>
                        <a:lnTo>
                          <a:pt x="1143" y="358"/>
                        </a:lnTo>
                        <a:lnTo>
                          <a:pt x="1122" y="354"/>
                        </a:lnTo>
                        <a:lnTo>
                          <a:pt x="1118" y="363"/>
                        </a:lnTo>
                        <a:lnTo>
                          <a:pt x="1127" y="374"/>
                        </a:lnTo>
                        <a:lnTo>
                          <a:pt x="1131" y="371"/>
                        </a:lnTo>
                        <a:lnTo>
                          <a:pt x="1131" y="379"/>
                        </a:lnTo>
                        <a:lnTo>
                          <a:pt x="1118" y="385"/>
                        </a:lnTo>
                        <a:lnTo>
                          <a:pt x="1112" y="385"/>
                        </a:lnTo>
                        <a:lnTo>
                          <a:pt x="1110" y="389"/>
                        </a:lnTo>
                        <a:lnTo>
                          <a:pt x="1118" y="395"/>
                        </a:lnTo>
                        <a:lnTo>
                          <a:pt x="1137" y="397"/>
                        </a:lnTo>
                        <a:lnTo>
                          <a:pt x="1155" y="403"/>
                        </a:lnTo>
                        <a:lnTo>
                          <a:pt x="1159" y="413"/>
                        </a:lnTo>
                        <a:lnTo>
                          <a:pt x="1141" y="433"/>
                        </a:lnTo>
                        <a:lnTo>
                          <a:pt x="1131" y="433"/>
                        </a:lnTo>
                        <a:lnTo>
                          <a:pt x="1108" y="425"/>
                        </a:lnTo>
                        <a:lnTo>
                          <a:pt x="1108" y="434"/>
                        </a:lnTo>
                        <a:lnTo>
                          <a:pt x="1124" y="442"/>
                        </a:lnTo>
                        <a:lnTo>
                          <a:pt x="1137" y="455"/>
                        </a:lnTo>
                        <a:lnTo>
                          <a:pt x="1155" y="449"/>
                        </a:lnTo>
                        <a:lnTo>
                          <a:pt x="1173" y="435"/>
                        </a:lnTo>
                        <a:lnTo>
                          <a:pt x="1190" y="435"/>
                        </a:lnTo>
                        <a:lnTo>
                          <a:pt x="1214" y="435"/>
                        </a:lnTo>
                        <a:lnTo>
                          <a:pt x="1215" y="438"/>
                        </a:lnTo>
                        <a:lnTo>
                          <a:pt x="1235" y="495"/>
                        </a:lnTo>
                        <a:lnTo>
                          <a:pt x="1221" y="507"/>
                        </a:lnTo>
                        <a:lnTo>
                          <a:pt x="1218" y="507"/>
                        </a:lnTo>
                        <a:lnTo>
                          <a:pt x="1219" y="515"/>
                        </a:lnTo>
                        <a:close/>
                      </a:path>
                    </a:pathLst>
                  </a:custGeom>
                  <a:solidFill>
                    <a:srgbClr val="25254B"/>
                  </a:solidFill>
                  <a:ln w="3175">
                    <a:solidFill>
                      <a:srgbClr val="808080"/>
                    </a:solidFill>
                    <a:round/>
                    <a:headEnd/>
                    <a:tailEnd/>
                  </a:ln>
                </p:spPr>
                <p:txBody>
                  <a:bodyPr/>
                  <a:lstStyle/>
                  <a:p>
                    <a:endParaRPr lang="en-US" dirty="0"/>
                  </a:p>
                </p:txBody>
              </p:sp>
              <p:sp>
                <p:nvSpPr>
                  <p:cNvPr id="267" name="133321.12567511.254.755">
                    <a:extLst>
                      <a:ext uri="{FF2B5EF4-FFF2-40B4-BE49-F238E27FC236}">
                        <a16:creationId xmlns:a16="http://schemas.microsoft.com/office/drawing/2014/main" id="{E7501A1A-7439-40B0-A21A-7415638C72D1}"/>
                      </a:ext>
                    </a:extLst>
                  </p:cNvPr>
                  <p:cNvSpPr>
                    <a:spLocks noChangeAspect="1"/>
                  </p:cNvSpPr>
                  <p:nvPr>
                    <p:custDataLst>
                      <p:tags r:id="rId46"/>
                    </p:custDataLst>
                  </p:nvPr>
                </p:nvSpPr>
                <p:spPr bwMode="gray">
                  <a:xfrm>
                    <a:off x="6732549" y="2898422"/>
                    <a:ext cx="52781" cy="127941"/>
                  </a:xfrm>
                  <a:custGeom>
                    <a:avLst/>
                    <a:gdLst>
                      <a:gd name="T0" fmla="*/ 2147483647 w 86"/>
                      <a:gd name="T1" fmla="*/ 2147483647 h 202"/>
                      <a:gd name="T2" fmla="*/ 2147483647 w 86"/>
                      <a:gd name="T3" fmla="*/ 2147483647 h 202"/>
                      <a:gd name="T4" fmla="*/ 2147483647 w 86"/>
                      <a:gd name="T5" fmla="*/ 2147483647 h 202"/>
                      <a:gd name="T6" fmla="*/ 2147483647 w 86"/>
                      <a:gd name="T7" fmla="*/ 2147483647 h 202"/>
                      <a:gd name="T8" fmla="*/ 2147483647 w 86"/>
                      <a:gd name="T9" fmla="*/ 2147483647 h 202"/>
                      <a:gd name="T10" fmla="*/ 2147483647 w 86"/>
                      <a:gd name="T11" fmla="*/ 2147483647 h 202"/>
                      <a:gd name="T12" fmla="*/ 0 w 86"/>
                      <a:gd name="T13" fmla="*/ 2147483647 h 202"/>
                      <a:gd name="T14" fmla="*/ 2147483647 w 86"/>
                      <a:gd name="T15" fmla="*/ 2147483647 h 202"/>
                      <a:gd name="T16" fmla="*/ 2147483647 w 86"/>
                      <a:gd name="T17" fmla="*/ 2147483647 h 202"/>
                      <a:gd name="T18" fmla="*/ 2147483647 w 86"/>
                      <a:gd name="T19" fmla="*/ 2147483647 h 202"/>
                      <a:gd name="T20" fmla="*/ 2147483647 w 86"/>
                      <a:gd name="T21" fmla="*/ 2147483647 h 202"/>
                      <a:gd name="T22" fmla="*/ 2147483647 w 86"/>
                      <a:gd name="T23" fmla="*/ 2147483647 h 202"/>
                      <a:gd name="T24" fmla="*/ 2147483647 w 86"/>
                      <a:gd name="T25" fmla="*/ 2147483647 h 202"/>
                      <a:gd name="T26" fmla="*/ 2147483647 w 86"/>
                      <a:gd name="T27" fmla="*/ 2147483647 h 202"/>
                      <a:gd name="T28" fmla="*/ 2147483647 w 86"/>
                      <a:gd name="T29" fmla="*/ 2147483647 h 202"/>
                      <a:gd name="T30" fmla="*/ 2147483647 w 86"/>
                      <a:gd name="T31" fmla="*/ 2147483647 h 202"/>
                      <a:gd name="T32" fmla="*/ 2147483647 w 86"/>
                      <a:gd name="T33" fmla="*/ 2147483647 h 202"/>
                      <a:gd name="T34" fmla="*/ 2147483647 w 86"/>
                      <a:gd name="T35" fmla="*/ 2147483647 h 202"/>
                      <a:gd name="T36" fmla="*/ 2147483647 w 86"/>
                      <a:gd name="T37" fmla="*/ 0 h 202"/>
                      <a:gd name="T38" fmla="*/ 2147483647 w 86"/>
                      <a:gd name="T39" fmla="*/ 2147483647 h 202"/>
                      <a:gd name="T40" fmla="*/ 2147483647 w 86"/>
                      <a:gd name="T41" fmla="*/ 2147483647 h 20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86"/>
                      <a:gd name="T64" fmla="*/ 0 h 202"/>
                      <a:gd name="T65" fmla="*/ 86 w 86"/>
                      <a:gd name="T66" fmla="*/ 202 h 20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86" h="202">
                        <a:moveTo>
                          <a:pt x="20" y="33"/>
                        </a:moveTo>
                        <a:lnTo>
                          <a:pt x="24" y="36"/>
                        </a:lnTo>
                        <a:lnTo>
                          <a:pt x="27" y="53"/>
                        </a:lnTo>
                        <a:lnTo>
                          <a:pt x="24" y="62"/>
                        </a:lnTo>
                        <a:lnTo>
                          <a:pt x="12" y="77"/>
                        </a:lnTo>
                        <a:lnTo>
                          <a:pt x="6" y="89"/>
                        </a:lnTo>
                        <a:lnTo>
                          <a:pt x="0" y="121"/>
                        </a:lnTo>
                        <a:lnTo>
                          <a:pt x="6" y="150"/>
                        </a:lnTo>
                        <a:lnTo>
                          <a:pt x="6" y="181"/>
                        </a:lnTo>
                        <a:lnTo>
                          <a:pt x="14" y="202"/>
                        </a:lnTo>
                        <a:lnTo>
                          <a:pt x="19" y="173"/>
                        </a:lnTo>
                        <a:lnTo>
                          <a:pt x="28" y="142"/>
                        </a:lnTo>
                        <a:lnTo>
                          <a:pt x="47" y="97"/>
                        </a:lnTo>
                        <a:lnTo>
                          <a:pt x="55" y="78"/>
                        </a:lnTo>
                        <a:lnTo>
                          <a:pt x="60" y="61"/>
                        </a:lnTo>
                        <a:lnTo>
                          <a:pt x="59" y="36"/>
                        </a:lnTo>
                        <a:lnTo>
                          <a:pt x="60" y="25"/>
                        </a:lnTo>
                        <a:lnTo>
                          <a:pt x="83" y="8"/>
                        </a:lnTo>
                        <a:lnTo>
                          <a:pt x="86" y="0"/>
                        </a:lnTo>
                        <a:lnTo>
                          <a:pt x="34" y="17"/>
                        </a:lnTo>
                        <a:lnTo>
                          <a:pt x="20" y="33"/>
                        </a:lnTo>
                        <a:close/>
                      </a:path>
                    </a:pathLst>
                  </a:custGeom>
                  <a:solidFill>
                    <a:srgbClr val="152437"/>
                  </a:solidFill>
                  <a:ln w="3175">
                    <a:solidFill>
                      <a:srgbClr val="808080"/>
                    </a:solidFill>
                    <a:round/>
                    <a:headEnd/>
                    <a:tailEnd/>
                  </a:ln>
                </p:spPr>
                <p:txBody>
                  <a:bodyPr/>
                  <a:lstStyle/>
                  <a:p>
                    <a:endParaRPr lang="en-US" dirty="0"/>
                  </a:p>
                </p:txBody>
              </p:sp>
              <p:sp>
                <p:nvSpPr>
                  <p:cNvPr id="268" name="134351.125434.539.87577.255">
                    <a:extLst>
                      <a:ext uri="{FF2B5EF4-FFF2-40B4-BE49-F238E27FC236}">
                        <a16:creationId xmlns:a16="http://schemas.microsoft.com/office/drawing/2014/main" id="{B9C324F2-8998-4295-92B3-F7D8E5EA1FD3}"/>
                      </a:ext>
                    </a:extLst>
                  </p:cNvPr>
                  <p:cNvSpPr>
                    <a:spLocks noChangeAspect="1"/>
                  </p:cNvSpPr>
                  <p:nvPr>
                    <p:custDataLst>
                      <p:tags r:id="rId47"/>
                    </p:custDataLst>
                  </p:nvPr>
                </p:nvSpPr>
                <p:spPr bwMode="gray">
                  <a:xfrm>
                    <a:off x="3673080" y="3272837"/>
                    <a:ext cx="982816" cy="524933"/>
                  </a:xfrm>
                  <a:custGeom>
                    <a:avLst/>
                    <a:gdLst>
                      <a:gd name="T0" fmla="*/ 2147483647 w 1398"/>
                      <a:gd name="T1" fmla="*/ 2147483647 h 722"/>
                      <a:gd name="T2" fmla="*/ 0 w 1398"/>
                      <a:gd name="T3" fmla="*/ 2147483647 h 722"/>
                      <a:gd name="T4" fmla="*/ 2147483647 w 1398"/>
                      <a:gd name="T5" fmla="*/ 2147483647 h 722"/>
                      <a:gd name="T6" fmla="*/ 2147483647 w 1398"/>
                      <a:gd name="T7" fmla="*/ 2147483647 h 722"/>
                      <a:gd name="T8" fmla="*/ 2147483647 w 1398"/>
                      <a:gd name="T9" fmla="*/ 2147483647 h 722"/>
                      <a:gd name="T10" fmla="*/ 2147483647 w 1398"/>
                      <a:gd name="T11" fmla="*/ 2147483647 h 722"/>
                      <a:gd name="T12" fmla="*/ 2147483647 w 1398"/>
                      <a:gd name="T13" fmla="*/ 2147483647 h 722"/>
                      <a:gd name="T14" fmla="*/ 2147483647 w 1398"/>
                      <a:gd name="T15" fmla="*/ 2147483647 h 722"/>
                      <a:gd name="T16" fmla="*/ 2147483647 w 1398"/>
                      <a:gd name="T17" fmla="*/ 2147483647 h 722"/>
                      <a:gd name="T18" fmla="*/ 2147483647 w 1398"/>
                      <a:gd name="T19" fmla="*/ 2147483647 h 722"/>
                      <a:gd name="T20" fmla="*/ 2147483647 w 1398"/>
                      <a:gd name="T21" fmla="*/ 2147483647 h 722"/>
                      <a:gd name="T22" fmla="*/ 2147483647 w 1398"/>
                      <a:gd name="T23" fmla="*/ 2147483647 h 722"/>
                      <a:gd name="T24" fmla="*/ 2147483647 w 1398"/>
                      <a:gd name="T25" fmla="*/ 2147483647 h 722"/>
                      <a:gd name="T26" fmla="*/ 2147483647 w 1398"/>
                      <a:gd name="T27" fmla="*/ 2147483647 h 722"/>
                      <a:gd name="T28" fmla="*/ 2147483647 w 1398"/>
                      <a:gd name="T29" fmla="*/ 2147483647 h 722"/>
                      <a:gd name="T30" fmla="*/ 2147483647 w 1398"/>
                      <a:gd name="T31" fmla="*/ 2147483647 h 722"/>
                      <a:gd name="T32" fmla="*/ 2147483647 w 1398"/>
                      <a:gd name="T33" fmla="*/ 2147483647 h 722"/>
                      <a:gd name="T34" fmla="*/ 2147483647 w 1398"/>
                      <a:gd name="T35" fmla="*/ 2147483647 h 722"/>
                      <a:gd name="T36" fmla="*/ 2147483647 w 1398"/>
                      <a:gd name="T37" fmla="*/ 2147483647 h 722"/>
                      <a:gd name="T38" fmla="*/ 2147483647 w 1398"/>
                      <a:gd name="T39" fmla="*/ 2147483647 h 722"/>
                      <a:gd name="T40" fmla="*/ 2147483647 w 1398"/>
                      <a:gd name="T41" fmla="*/ 2147483647 h 722"/>
                      <a:gd name="T42" fmla="*/ 2147483647 w 1398"/>
                      <a:gd name="T43" fmla="*/ 2147483647 h 722"/>
                      <a:gd name="T44" fmla="*/ 2147483647 w 1398"/>
                      <a:gd name="T45" fmla="*/ 2147483647 h 722"/>
                      <a:gd name="T46" fmla="*/ 2147483647 w 1398"/>
                      <a:gd name="T47" fmla="*/ 2147483647 h 722"/>
                      <a:gd name="T48" fmla="*/ 2147483647 w 1398"/>
                      <a:gd name="T49" fmla="*/ 2147483647 h 722"/>
                      <a:gd name="T50" fmla="*/ 2147483647 w 1398"/>
                      <a:gd name="T51" fmla="*/ 2147483647 h 722"/>
                      <a:gd name="T52" fmla="*/ 2147483647 w 1398"/>
                      <a:gd name="T53" fmla="*/ 2147483647 h 722"/>
                      <a:gd name="T54" fmla="*/ 2147483647 w 1398"/>
                      <a:gd name="T55" fmla="*/ 2147483647 h 722"/>
                      <a:gd name="T56" fmla="*/ 2147483647 w 1398"/>
                      <a:gd name="T57" fmla="*/ 2147483647 h 722"/>
                      <a:gd name="T58" fmla="*/ 2147483647 w 1398"/>
                      <a:gd name="T59" fmla="*/ 2147483647 h 722"/>
                      <a:gd name="T60" fmla="*/ 2147483647 w 1398"/>
                      <a:gd name="T61" fmla="*/ 2147483647 h 722"/>
                      <a:gd name="T62" fmla="*/ 2147483647 w 1398"/>
                      <a:gd name="T63" fmla="*/ 2147483647 h 722"/>
                      <a:gd name="T64" fmla="*/ 2147483647 w 1398"/>
                      <a:gd name="T65" fmla="*/ 2147483647 h 722"/>
                      <a:gd name="T66" fmla="*/ 2147483647 w 1398"/>
                      <a:gd name="T67" fmla="*/ 2147483647 h 722"/>
                      <a:gd name="T68" fmla="*/ 2147483647 w 1398"/>
                      <a:gd name="T69" fmla="*/ 2147483647 h 72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98"/>
                      <a:gd name="T106" fmla="*/ 0 h 722"/>
                      <a:gd name="T107" fmla="*/ 1398 w 1398"/>
                      <a:gd name="T108" fmla="*/ 722 h 72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98" h="722">
                        <a:moveTo>
                          <a:pt x="1367" y="35"/>
                        </a:moveTo>
                        <a:lnTo>
                          <a:pt x="166" y="9"/>
                        </a:lnTo>
                        <a:lnTo>
                          <a:pt x="7" y="0"/>
                        </a:lnTo>
                        <a:lnTo>
                          <a:pt x="0" y="99"/>
                        </a:lnTo>
                        <a:lnTo>
                          <a:pt x="488" y="128"/>
                        </a:lnTo>
                        <a:lnTo>
                          <a:pt x="476" y="524"/>
                        </a:lnTo>
                        <a:lnTo>
                          <a:pt x="493" y="526"/>
                        </a:lnTo>
                        <a:lnTo>
                          <a:pt x="503" y="534"/>
                        </a:lnTo>
                        <a:lnTo>
                          <a:pt x="527" y="565"/>
                        </a:lnTo>
                        <a:lnTo>
                          <a:pt x="539" y="569"/>
                        </a:lnTo>
                        <a:lnTo>
                          <a:pt x="572" y="566"/>
                        </a:lnTo>
                        <a:lnTo>
                          <a:pt x="583" y="557"/>
                        </a:lnTo>
                        <a:lnTo>
                          <a:pt x="603" y="566"/>
                        </a:lnTo>
                        <a:lnTo>
                          <a:pt x="607" y="576"/>
                        </a:lnTo>
                        <a:lnTo>
                          <a:pt x="605" y="586"/>
                        </a:lnTo>
                        <a:lnTo>
                          <a:pt x="616" y="600"/>
                        </a:lnTo>
                        <a:lnTo>
                          <a:pt x="620" y="604"/>
                        </a:lnTo>
                        <a:lnTo>
                          <a:pt x="665" y="612"/>
                        </a:lnTo>
                        <a:lnTo>
                          <a:pt x="680" y="620"/>
                        </a:lnTo>
                        <a:lnTo>
                          <a:pt x="691" y="620"/>
                        </a:lnTo>
                        <a:lnTo>
                          <a:pt x="693" y="616"/>
                        </a:lnTo>
                        <a:lnTo>
                          <a:pt x="707" y="613"/>
                        </a:lnTo>
                        <a:lnTo>
                          <a:pt x="717" y="629"/>
                        </a:lnTo>
                        <a:lnTo>
                          <a:pt x="734" y="637"/>
                        </a:lnTo>
                        <a:lnTo>
                          <a:pt x="746" y="624"/>
                        </a:lnTo>
                        <a:lnTo>
                          <a:pt x="789" y="630"/>
                        </a:lnTo>
                        <a:lnTo>
                          <a:pt x="789" y="637"/>
                        </a:lnTo>
                        <a:lnTo>
                          <a:pt x="808" y="653"/>
                        </a:lnTo>
                        <a:lnTo>
                          <a:pt x="814" y="656"/>
                        </a:lnTo>
                        <a:lnTo>
                          <a:pt x="814" y="677"/>
                        </a:lnTo>
                        <a:lnTo>
                          <a:pt x="848" y="683"/>
                        </a:lnTo>
                        <a:lnTo>
                          <a:pt x="853" y="662"/>
                        </a:lnTo>
                        <a:lnTo>
                          <a:pt x="866" y="658"/>
                        </a:lnTo>
                        <a:lnTo>
                          <a:pt x="906" y="689"/>
                        </a:lnTo>
                        <a:lnTo>
                          <a:pt x="913" y="689"/>
                        </a:lnTo>
                        <a:lnTo>
                          <a:pt x="930" y="676"/>
                        </a:lnTo>
                        <a:lnTo>
                          <a:pt x="945" y="676"/>
                        </a:lnTo>
                        <a:lnTo>
                          <a:pt x="946" y="683"/>
                        </a:lnTo>
                        <a:lnTo>
                          <a:pt x="944" y="701"/>
                        </a:lnTo>
                        <a:lnTo>
                          <a:pt x="950" y="714"/>
                        </a:lnTo>
                        <a:lnTo>
                          <a:pt x="961" y="706"/>
                        </a:lnTo>
                        <a:lnTo>
                          <a:pt x="960" y="694"/>
                        </a:lnTo>
                        <a:lnTo>
                          <a:pt x="972" y="677"/>
                        </a:lnTo>
                        <a:lnTo>
                          <a:pt x="988" y="668"/>
                        </a:lnTo>
                        <a:lnTo>
                          <a:pt x="994" y="669"/>
                        </a:lnTo>
                        <a:lnTo>
                          <a:pt x="996" y="682"/>
                        </a:lnTo>
                        <a:lnTo>
                          <a:pt x="1014" y="689"/>
                        </a:lnTo>
                        <a:lnTo>
                          <a:pt x="1024" y="689"/>
                        </a:lnTo>
                        <a:lnTo>
                          <a:pt x="1030" y="678"/>
                        </a:lnTo>
                        <a:lnTo>
                          <a:pt x="1042" y="680"/>
                        </a:lnTo>
                        <a:lnTo>
                          <a:pt x="1045" y="683"/>
                        </a:lnTo>
                        <a:lnTo>
                          <a:pt x="1045" y="689"/>
                        </a:lnTo>
                        <a:lnTo>
                          <a:pt x="1062" y="695"/>
                        </a:lnTo>
                        <a:lnTo>
                          <a:pt x="1088" y="714"/>
                        </a:lnTo>
                        <a:lnTo>
                          <a:pt x="1114" y="693"/>
                        </a:lnTo>
                        <a:lnTo>
                          <a:pt x="1123" y="689"/>
                        </a:lnTo>
                        <a:lnTo>
                          <a:pt x="1161" y="685"/>
                        </a:lnTo>
                        <a:lnTo>
                          <a:pt x="1191" y="673"/>
                        </a:lnTo>
                        <a:lnTo>
                          <a:pt x="1202" y="672"/>
                        </a:lnTo>
                        <a:lnTo>
                          <a:pt x="1217" y="672"/>
                        </a:lnTo>
                        <a:lnTo>
                          <a:pt x="1253" y="677"/>
                        </a:lnTo>
                        <a:lnTo>
                          <a:pt x="1277" y="669"/>
                        </a:lnTo>
                        <a:lnTo>
                          <a:pt x="1282" y="665"/>
                        </a:lnTo>
                        <a:lnTo>
                          <a:pt x="1365" y="707"/>
                        </a:lnTo>
                        <a:lnTo>
                          <a:pt x="1378" y="713"/>
                        </a:lnTo>
                        <a:lnTo>
                          <a:pt x="1385" y="721"/>
                        </a:lnTo>
                        <a:lnTo>
                          <a:pt x="1393" y="722"/>
                        </a:lnTo>
                        <a:lnTo>
                          <a:pt x="1398" y="361"/>
                        </a:lnTo>
                        <a:lnTo>
                          <a:pt x="1369" y="137"/>
                        </a:lnTo>
                        <a:lnTo>
                          <a:pt x="1367" y="35"/>
                        </a:lnTo>
                        <a:close/>
                      </a:path>
                    </a:pathLst>
                  </a:custGeom>
                  <a:solidFill>
                    <a:srgbClr val="25254B"/>
                  </a:solidFill>
                  <a:ln w="3175">
                    <a:solidFill>
                      <a:srgbClr val="808080"/>
                    </a:solidFill>
                    <a:round/>
                    <a:headEnd/>
                    <a:tailEnd/>
                  </a:ln>
                </p:spPr>
                <p:txBody>
                  <a:bodyPr/>
                  <a:lstStyle/>
                  <a:p>
                    <a:endParaRPr lang="en-US" dirty="0"/>
                  </a:p>
                </p:txBody>
              </p:sp>
              <p:sp>
                <p:nvSpPr>
                  <p:cNvPr id="269" name="135214.2543436.87558.8755">
                    <a:extLst>
                      <a:ext uri="{FF2B5EF4-FFF2-40B4-BE49-F238E27FC236}">
                        <a16:creationId xmlns:a16="http://schemas.microsoft.com/office/drawing/2014/main" id="{98B85E16-AE3F-49CB-8030-EFE3CB83AF77}"/>
                      </a:ext>
                    </a:extLst>
                  </p:cNvPr>
                  <p:cNvSpPr>
                    <a:spLocks noChangeAspect="1"/>
                  </p:cNvSpPr>
                  <p:nvPr>
                    <p:custDataLst>
                      <p:tags r:id="rId48"/>
                    </p:custDataLst>
                  </p:nvPr>
                </p:nvSpPr>
                <p:spPr bwMode="gray">
                  <a:xfrm>
                    <a:off x="3665800" y="1474141"/>
                    <a:ext cx="749852" cy="483540"/>
                  </a:xfrm>
                  <a:custGeom>
                    <a:avLst/>
                    <a:gdLst>
                      <a:gd name="T0" fmla="*/ 0 w 1066"/>
                      <a:gd name="T1" fmla="*/ 2147483647 h 666"/>
                      <a:gd name="T2" fmla="*/ 2147483647 w 1066"/>
                      <a:gd name="T3" fmla="*/ 0 h 666"/>
                      <a:gd name="T4" fmla="*/ 2147483647 w 1066"/>
                      <a:gd name="T5" fmla="*/ 2147483647 h 666"/>
                      <a:gd name="T6" fmla="*/ 2147483647 w 1066"/>
                      <a:gd name="T7" fmla="*/ 2147483647 h 666"/>
                      <a:gd name="T8" fmla="*/ 2147483647 w 1066"/>
                      <a:gd name="T9" fmla="*/ 2147483647 h 666"/>
                      <a:gd name="T10" fmla="*/ 2147483647 w 1066"/>
                      <a:gd name="T11" fmla="*/ 2147483647 h 666"/>
                      <a:gd name="T12" fmla="*/ 2147483647 w 1066"/>
                      <a:gd name="T13" fmla="*/ 2147483647 h 666"/>
                      <a:gd name="T14" fmla="*/ 2147483647 w 1066"/>
                      <a:gd name="T15" fmla="*/ 2147483647 h 666"/>
                      <a:gd name="T16" fmla="*/ 2147483647 w 1066"/>
                      <a:gd name="T17" fmla="*/ 2147483647 h 666"/>
                      <a:gd name="T18" fmla="*/ 2147483647 w 1066"/>
                      <a:gd name="T19" fmla="*/ 2147483647 h 666"/>
                      <a:gd name="T20" fmla="*/ 2147483647 w 1066"/>
                      <a:gd name="T21" fmla="*/ 2147483647 h 666"/>
                      <a:gd name="T22" fmla="*/ 2147483647 w 1066"/>
                      <a:gd name="T23" fmla="*/ 2147483647 h 666"/>
                      <a:gd name="T24" fmla="*/ 2147483647 w 1066"/>
                      <a:gd name="T25" fmla="*/ 2147483647 h 666"/>
                      <a:gd name="T26" fmla="*/ 2147483647 w 1066"/>
                      <a:gd name="T27" fmla="*/ 2147483647 h 666"/>
                      <a:gd name="T28" fmla="*/ 2147483647 w 1066"/>
                      <a:gd name="T29" fmla="*/ 2147483647 h 666"/>
                      <a:gd name="T30" fmla="*/ 2147483647 w 1066"/>
                      <a:gd name="T31" fmla="*/ 2147483647 h 666"/>
                      <a:gd name="T32" fmla="*/ 2147483647 w 1066"/>
                      <a:gd name="T33" fmla="*/ 2147483647 h 666"/>
                      <a:gd name="T34" fmla="*/ 2147483647 w 1066"/>
                      <a:gd name="T35" fmla="*/ 2147483647 h 666"/>
                      <a:gd name="T36" fmla="*/ 2147483647 w 1066"/>
                      <a:gd name="T37" fmla="*/ 2147483647 h 666"/>
                      <a:gd name="T38" fmla="*/ 2147483647 w 1066"/>
                      <a:gd name="T39" fmla="*/ 2147483647 h 666"/>
                      <a:gd name="T40" fmla="*/ 0 w 1066"/>
                      <a:gd name="T41" fmla="*/ 2147483647 h 66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66"/>
                      <a:gd name="T64" fmla="*/ 0 h 666"/>
                      <a:gd name="T65" fmla="*/ 1066 w 1066"/>
                      <a:gd name="T66" fmla="*/ 666 h 66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66" h="666">
                        <a:moveTo>
                          <a:pt x="0" y="619"/>
                        </a:moveTo>
                        <a:lnTo>
                          <a:pt x="52" y="0"/>
                        </a:lnTo>
                        <a:lnTo>
                          <a:pt x="327" y="18"/>
                        </a:lnTo>
                        <a:lnTo>
                          <a:pt x="523" y="33"/>
                        </a:lnTo>
                        <a:lnTo>
                          <a:pt x="981" y="46"/>
                        </a:lnTo>
                        <a:lnTo>
                          <a:pt x="984" y="62"/>
                        </a:lnTo>
                        <a:lnTo>
                          <a:pt x="997" y="110"/>
                        </a:lnTo>
                        <a:lnTo>
                          <a:pt x="993" y="124"/>
                        </a:lnTo>
                        <a:lnTo>
                          <a:pt x="988" y="158"/>
                        </a:lnTo>
                        <a:lnTo>
                          <a:pt x="990" y="216"/>
                        </a:lnTo>
                        <a:lnTo>
                          <a:pt x="1002" y="281"/>
                        </a:lnTo>
                        <a:lnTo>
                          <a:pt x="1020" y="301"/>
                        </a:lnTo>
                        <a:lnTo>
                          <a:pt x="1032" y="359"/>
                        </a:lnTo>
                        <a:lnTo>
                          <a:pt x="1034" y="462"/>
                        </a:lnTo>
                        <a:lnTo>
                          <a:pt x="1041" y="483"/>
                        </a:lnTo>
                        <a:lnTo>
                          <a:pt x="1041" y="519"/>
                        </a:lnTo>
                        <a:lnTo>
                          <a:pt x="1042" y="535"/>
                        </a:lnTo>
                        <a:lnTo>
                          <a:pt x="1066" y="607"/>
                        </a:lnTo>
                        <a:lnTo>
                          <a:pt x="1064" y="635"/>
                        </a:lnTo>
                        <a:lnTo>
                          <a:pt x="1065" y="666"/>
                        </a:lnTo>
                        <a:lnTo>
                          <a:pt x="0" y="619"/>
                        </a:lnTo>
                        <a:close/>
                      </a:path>
                    </a:pathLst>
                  </a:custGeom>
                  <a:solidFill>
                    <a:schemeClr val="bg1">
                      <a:lumMod val="75000"/>
                    </a:schemeClr>
                  </a:solidFill>
                  <a:ln w="3175">
                    <a:solidFill>
                      <a:srgbClr val="808080"/>
                    </a:solidFill>
                    <a:round/>
                    <a:headEnd/>
                    <a:tailEnd/>
                  </a:ln>
                </p:spPr>
                <p:txBody>
                  <a:bodyPr/>
                  <a:lstStyle/>
                  <a:p>
                    <a:endParaRPr lang="en-US" dirty="0"/>
                  </a:p>
                </p:txBody>
              </p:sp>
              <p:sp>
                <p:nvSpPr>
                  <p:cNvPr id="270" name="136189.125280.2543.62559.6255">
                    <a:extLst>
                      <a:ext uri="{FF2B5EF4-FFF2-40B4-BE49-F238E27FC236}">
                        <a16:creationId xmlns:a16="http://schemas.microsoft.com/office/drawing/2014/main" id="{80C0752C-7437-4419-9AF9-6F6EA71CF5A3}"/>
                      </a:ext>
                    </a:extLst>
                  </p:cNvPr>
                  <p:cNvSpPr>
                    <a:spLocks noChangeAspect="1"/>
                  </p:cNvSpPr>
                  <p:nvPr>
                    <p:custDataLst>
                      <p:tags r:id="rId49"/>
                    </p:custDataLst>
                  </p:nvPr>
                </p:nvSpPr>
                <p:spPr bwMode="gray">
                  <a:xfrm>
                    <a:off x="1711088" y="1143000"/>
                    <a:ext cx="757132" cy="573851"/>
                  </a:xfrm>
                  <a:custGeom>
                    <a:avLst/>
                    <a:gdLst>
                      <a:gd name="T0" fmla="*/ 2147483647 w 1079"/>
                      <a:gd name="T1" fmla="*/ 2147483647 h 790"/>
                      <a:gd name="T2" fmla="*/ 2147483647 w 1079"/>
                      <a:gd name="T3" fmla="*/ 2147483647 h 790"/>
                      <a:gd name="T4" fmla="*/ 2147483647 w 1079"/>
                      <a:gd name="T5" fmla="*/ 2147483647 h 790"/>
                      <a:gd name="T6" fmla="*/ 2147483647 w 1079"/>
                      <a:gd name="T7" fmla="*/ 2147483647 h 790"/>
                      <a:gd name="T8" fmla="*/ 2147483647 w 1079"/>
                      <a:gd name="T9" fmla="*/ 2147483647 h 790"/>
                      <a:gd name="T10" fmla="*/ 2147483647 w 1079"/>
                      <a:gd name="T11" fmla="*/ 2147483647 h 790"/>
                      <a:gd name="T12" fmla="*/ 2147483647 w 1079"/>
                      <a:gd name="T13" fmla="*/ 2147483647 h 790"/>
                      <a:gd name="T14" fmla="*/ 2147483647 w 1079"/>
                      <a:gd name="T15" fmla="*/ 2147483647 h 790"/>
                      <a:gd name="T16" fmla="*/ 2147483647 w 1079"/>
                      <a:gd name="T17" fmla="*/ 2147483647 h 790"/>
                      <a:gd name="T18" fmla="*/ 2147483647 w 1079"/>
                      <a:gd name="T19" fmla="*/ 2147483647 h 790"/>
                      <a:gd name="T20" fmla="*/ 2147483647 w 1079"/>
                      <a:gd name="T21" fmla="*/ 2147483647 h 790"/>
                      <a:gd name="T22" fmla="*/ 2147483647 w 1079"/>
                      <a:gd name="T23" fmla="*/ 2147483647 h 790"/>
                      <a:gd name="T24" fmla="*/ 2147483647 w 1079"/>
                      <a:gd name="T25" fmla="*/ 2147483647 h 790"/>
                      <a:gd name="T26" fmla="*/ 2147483647 w 1079"/>
                      <a:gd name="T27" fmla="*/ 2147483647 h 790"/>
                      <a:gd name="T28" fmla="*/ 2147483647 w 1079"/>
                      <a:gd name="T29" fmla="*/ 2147483647 h 790"/>
                      <a:gd name="T30" fmla="*/ 2147483647 w 1079"/>
                      <a:gd name="T31" fmla="*/ 2147483647 h 790"/>
                      <a:gd name="T32" fmla="*/ 2147483647 w 1079"/>
                      <a:gd name="T33" fmla="*/ 2147483647 h 790"/>
                      <a:gd name="T34" fmla="*/ 2147483647 w 1079"/>
                      <a:gd name="T35" fmla="*/ 2147483647 h 790"/>
                      <a:gd name="T36" fmla="*/ 2147483647 w 1079"/>
                      <a:gd name="T37" fmla="*/ 2147483647 h 790"/>
                      <a:gd name="T38" fmla="*/ 0 w 1079"/>
                      <a:gd name="T39" fmla="*/ 2147483647 h 790"/>
                      <a:gd name="T40" fmla="*/ 2147483647 w 1079"/>
                      <a:gd name="T41" fmla="*/ 2147483647 h 790"/>
                      <a:gd name="T42" fmla="*/ 2147483647 w 1079"/>
                      <a:gd name="T43" fmla="*/ 2147483647 h 790"/>
                      <a:gd name="T44" fmla="*/ 2147483647 w 1079"/>
                      <a:gd name="T45" fmla="*/ 2147483647 h 790"/>
                      <a:gd name="T46" fmla="*/ 2147483647 w 1079"/>
                      <a:gd name="T47" fmla="*/ 2147483647 h 790"/>
                      <a:gd name="T48" fmla="*/ 2147483647 w 1079"/>
                      <a:gd name="T49" fmla="*/ 2147483647 h 790"/>
                      <a:gd name="T50" fmla="*/ 2147483647 w 1079"/>
                      <a:gd name="T51" fmla="*/ 2147483647 h 790"/>
                      <a:gd name="T52" fmla="*/ 2147483647 w 1079"/>
                      <a:gd name="T53" fmla="*/ 2147483647 h 790"/>
                      <a:gd name="T54" fmla="*/ 2147483647 w 1079"/>
                      <a:gd name="T55" fmla="*/ 2147483647 h 790"/>
                      <a:gd name="T56" fmla="*/ 2147483647 w 1079"/>
                      <a:gd name="T57" fmla="*/ 2147483647 h 790"/>
                      <a:gd name="T58" fmla="*/ 2147483647 w 1079"/>
                      <a:gd name="T59" fmla="*/ 2147483647 h 790"/>
                      <a:gd name="T60" fmla="*/ 2147483647 w 1079"/>
                      <a:gd name="T61" fmla="*/ 2147483647 h 790"/>
                      <a:gd name="T62" fmla="*/ 2147483647 w 1079"/>
                      <a:gd name="T63" fmla="*/ 2147483647 h 790"/>
                      <a:gd name="T64" fmla="*/ 2147483647 w 1079"/>
                      <a:gd name="T65" fmla="*/ 2147483647 h 790"/>
                      <a:gd name="T66" fmla="*/ 2147483647 w 1079"/>
                      <a:gd name="T67" fmla="*/ 2147483647 h 790"/>
                      <a:gd name="T68" fmla="*/ 2147483647 w 1079"/>
                      <a:gd name="T69" fmla="*/ 2147483647 h 790"/>
                      <a:gd name="T70" fmla="*/ 2147483647 w 1079"/>
                      <a:gd name="T71" fmla="*/ 2147483647 h 790"/>
                      <a:gd name="T72" fmla="*/ 2147483647 w 1079"/>
                      <a:gd name="T73" fmla="*/ 2147483647 h 790"/>
                      <a:gd name="T74" fmla="*/ 2147483647 w 1079"/>
                      <a:gd name="T75" fmla="*/ 2147483647 h 790"/>
                      <a:gd name="T76" fmla="*/ 2147483647 w 1079"/>
                      <a:gd name="T77" fmla="*/ 2147483647 h 790"/>
                      <a:gd name="T78" fmla="*/ 2147483647 w 1079"/>
                      <a:gd name="T79" fmla="*/ 2147483647 h 790"/>
                      <a:gd name="T80" fmla="*/ 2147483647 w 1079"/>
                      <a:gd name="T81" fmla="*/ 2147483647 h 790"/>
                      <a:gd name="T82" fmla="*/ 2147483647 w 1079"/>
                      <a:gd name="T83" fmla="*/ 2147483647 h 790"/>
                      <a:gd name="T84" fmla="*/ 2147483647 w 1079"/>
                      <a:gd name="T85" fmla="*/ 2147483647 h 790"/>
                      <a:gd name="T86" fmla="*/ 2147483647 w 1079"/>
                      <a:gd name="T87" fmla="*/ 2147483647 h 790"/>
                      <a:gd name="T88" fmla="*/ 2147483647 w 1079"/>
                      <a:gd name="T89" fmla="*/ 2147483647 h 790"/>
                      <a:gd name="T90" fmla="*/ 2147483647 w 1079"/>
                      <a:gd name="T91" fmla="*/ 2147483647 h 790"/>
                      <a:gd name="T92" fmla="*/ 2147483647 w 1079"/>
                      <a:gd name="T93" fmla="*/ 2147483647 h 790"/>
                      <a:gd name="T94" fmla="*/ 2147483647 w 1079"/>
                      <a:gd name="T95" fmla="*/ 2147483647 h 790"/>
                      <a:gd name="T96" fmla="*/ 2147483647 w 1079"/>
                      <a:gd name="T97" fmla="*/ 2147483647 h 790"/>
                      <a:gd name="T98" fmla="*/ 2147483647 w 1079"/>
                      <a:gd name="T99" fmla="*/ 2147483647 h 790"/>
                      <a:gd name="T100" fmla="*/ 2147483647 w 1079"/>
                      <a:gd name="T101" fmla="*/ 2147483647 h 790"/>
                      <a:gd name="T102" fmla="*/ 2147483647 w 1079"/>
                      <a:gd name="T103" fmla="*/ 2147483647 h 790"/>
                      <a:gd name="T104" fmla="*/ 2147483647 w 1079"/>
                      <a:gd name="T105" fmla="*/ 2147483647 h 790"/>
                      <a:gd name="T106" fmla="*/ 2147483647 w 1079"/>
                      <a:gd name="T107" fmla="*/ 2147483647 h 790"/>
                      <a:gd name="T108" fmla="*/ 2147483647 w 1079"/>
                      <a:gd name="T109" fmla="*/ 2147483647 h 790"/>
                      <a:gd name="T110" fmla="*/ 2147483647 w 1079"/>
                      <a:gd name="T111" fmla="*/ 2147483647 h 790"/>
                      <a:gd name="T112" fmla="*/ 2147483647 w 1079"/>
                      <a:gd name="T113" fmla="*/ 2147483647 h 790"/>
                      <a:gd name="T114" fmla="*/ 2147483647 w 1079"/>
                      <a:gd name="T115" fmla="*/ 2147483647 h 79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79"/>
                      <a:gd name="T175" fmla="*/ 0 h 790"/>
                      <a:gd name="T176" fmla="*/ 1079 w 1079"/>
                      <a:gd name="T177" fmla="*/ 790 h 79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79" h="790">
                        <a:moveTo>
                          <a:pt x="970" y="743"/>
                        </a:moveTo>
                        <a:lnTo>
                          <a:pt x="966" y="755"/>
                        </a:lnTo>
                        <a:lnTo>
                          <a:pt x="960" y="764"/>
                        </a:lnTo>
                        <a:lnTo>
                          <a:pt x="962" y="790"/>
                        </a:lnTo>
                        <a:lnTo>
                          <a:pt x="677" y="723"/>
                        </a:lnTo>
                        <a:lnTo>
                          <a:pt x="655" y="732"/>
                        </a:lnTo>
                        <a:lnTo>
                          <a:pt x="642" y="732"/>
                        </a:lnTo>
                        <a:lnTo>
                          <a:pt x="627" y="727"/>
                        </a:lnTo>
                        <a:lnTo>
                          <a:pt x="607" y="726"/>
                        </a:lnTo>
                        <a:lnTo>
                          <a:pt x="597" y="720"/>
                        </a:lnTo>
                        <a:lnTo>
                          <a:pt x="582" y="720"/>
                        </a:lnTo>
                        <a:lnTo>
                          <a:pt x="566" y="726"/>
                        </a:lnTo>
                        <a:lnTo>
                          <a:pt x="546" y="720"/>
                        </a:lnTo>
                        <a:lnTo>
                          <a:pt x="527" y="720"/>
                        </a:lnTo>
                        <a:lnTo>
                          <a:pt x="507" y="731"/>
                        </a:lnTo>
                        <a:lnTo>
                          <a:pt x="491" y="734"/>
                        </a:lnTo>
                        <a:lnTo>
                          <a:pt x="455" y="730"/>
                        </a:lnTo>
                        <a:lnTo>
                          <a:pt x="446" y="723"/>
                        </a:lnTo>
                        <a:lnTo>
                          <a:pt x="425" y="714"/>
                        </a:lnTo>
                        <a:lnTo>
                          <a:pt x="359" y="723"/>
                        </a:lnTo>
                        <a:lnTo>
                          <a:pt x="348" y="706"/>
                        </a:lnTo>
                        <a:lnTo>
                          <a:pt x="293" y="688"/>
                        </a:lnTo>
                        <a:lnTo>
                          <a:pt x="266" y="686"/>
                        </a:lnTo>
                        <a:lnTo>
                          <a:pt x="233" y="688"/>
                        </a:lnTo>
                        <a:lnTo>
                          <a:pt x="184" y="686"/>
                        </a:lnTo>
                        <a:lnTo>
                          <a:pt x="142" y="663"/>
                        </a:lnTo>
                        <a:lnTo>
                          <a:pt x="134" y="647"/>
                        </a:lnTo>
                        <a:lnTo>
                          <a:pt x="137" y="596"/>
                        </a:lnTo>
                        <a:lnTo>
                          <a:pt x="141" y="586"/>
                        </a:lnTo>
                        <a:lnTo>
                          <a:pt x="136" y="554"/>
                        </a:lnTo>
                        <a:lnTo>
                          <a:pt x="105" y="531"/>
                        </a:lnTo>
                        <a:lnTo>
                          <a:pt x="82" y="528"/>
                        </a:lnTo>
                        <a:lnTo>
                          <a:pt x="80" y="523"/>
                        </a:lnTo>
                        <a:lnTo>
                          <a:pt x="68" y="510"/>
                        </a:lnTo>
                        <a:lnTo>
                          <a:pt x="41" y="498"/>
                        </a:lnTo>
                        <a:lnTo>
                          <a:pt x="38" y="495"/>
                        </a:lnTo>
                        <a:lnTo>
                          <a:pt x="13" y="479"/>
                        </a:lnTo>
                        <a:lnTo>
                          <a:pt x="4" y="478"/>
                        </a:lnTo>
                        <a:lnTo>
                          <a:pt x="0" y="475"/>
                        </a:lnTo>
                        <a:lnTo>
                          <a:pt x="0" y="468"/>
                        </a:lnTo>
                        <a:lnTo>
                          <a:pt x="6" y="445"/>
                        </a:lnTo>
                        <a:lnTo>
                          <a:pt x="10" y="433"/>
                        </a:lnTo>
                        <a:lnTo>
                          <a:pt x="10" y="423"/>
                        </a:lnTo>
                        <a:lnTo>
                          <a:pt x="10" y="417"/>
                        </a:lnTo>
                        <a:lnTo>
                          <a:pt x="16" y="415"/>
                        </a:lnTo>
                        <a:lnTo>
                          <a:pt x="20" y="417"/>
                        </a:lnTo>
                        <a:lnTo>
                          <a:pt x="21" y="431"/>
                        </a:lnTo>
                        <a:lnTo>
                          <a:pt x="20" y="439"/>
                        </a:lnTo>
                        <a:lnTo>
                          <a:pt x="17" y="445"/>
                        </a:lnTo>
                        <a:lnTo>
                          <a:pt x="20" y="450"/>
                        </a:lnTo>
                        <a:lnTo>
                          <a:pt x="38" y="433"/>
                        </a:lnTo>
                        <a:lnTo>
                          <a:pt x="37" y="426"/>
                        </a:lnTo>
                        <a:lnTo>
                          <a:pt x="37" y="417"/>
                        </a:lnTo>
                        <a:lnTo>
                          <a:pt x="45" y="407"/>
                        </a:lnTo>
                        <a:lnTo>
                          <a:pt x="38" y="394"/>
                        </a:lnTo>
                        <a:lnTo>
                          <a:pt x="26" y="391"/>
                        </a:lnTo>
                        <a:lnTo>
                          <a:pt x="25" y="361"/>
                        </a:lnTo>
                        <a:lnTo>
                          <a:pt x="30" y="358"/>
                        </a:lnTo>
                        <a:lnTo>
                          <a:pt x="41" y="361"/>
                        </a:lnTo>
                        <a:lnTo>
                          <a:pt x="45" y="355"/>
                        </a:lnTo>
                        <a:lnTo>
                          <a:pt x="65" y="351"/>
                        </a:lnTo>
                        <a:lnTo>
                          <a:pt x="50" y="338"/>
                        </a:lnTo>
                        <a:lnTo>
                          <a:pt x="50" y="335"/>
                        </a:lnTo>
                        <a:lnTo>
                          <a:pt x="46" y="330"/>
                        </a:lnTo>
                        <a:lnTo>
                          <a:pt x="32" y="341"/>
                        </a:lnTo>
                        <a:lnTo>
                          <a:pt x="32" y="318"/>
                        </a:lnTo>
                        <a:lnTo>
                          <a:pt x="32" y="305"/>
                        </a:lnTo>
                        <a:lnTo>
                          <a:pt x="37" y="279"/>
                        </a:lnTo>
                        <a:lnTo>
                          <a:pt x="33" y="261"/>
                        </a:lnTo>
                        <a:lnTo>
                          <a:pt x="32" y="242"/>
                        </a:lnTo>
                        <a:lnTo>
                          <a:pt x="37" y="201"/>
                        </a:lnTo>
                        <a:lnTo>
                          <a:pt x="40" y="183"/>
                        </a:lnTo>
                        <a:lnTo>
                          <a:pt x="22" y="127"/>
                        </a:lnTo>
                        <a:lnTo>
                          <a:pt x="24" y="89"/>
                        </a:lnTo>
                        <a:lnTo>
                          <a:pt x="30" y="68"/>
                        </a:lnTo>
                        <a:lnTo>
                          <a:pt x="34" y="38"/>
                        </a:lnTo>
                        <a:lnTo>
                          <a:pt x="136" y="109"/>
                        </a:lnTo>
                        <a:lnTo>
                          <a:pt x="189" y="138"/>
                        </a:lnTo>
                        <a:lnTo>
                          <a:pt x="230" y="151"/>
                        </a:lnTo>
                        <a:lnTo>
                          <a:pt x="254" y="165"/>
                        </a:lnTo>
                        <a:lnTo>
                          <a:pt x="276" y="165"/>
                        </a:lnTo>
                        <a:lnTo>
                          <a:pt x="284" y="170"/>
                        </a:lnTo>
                        <a:lnTo>
                          <a:pt x="290" y="183"/>
                        </a:lnTo>
                        <a:lnTo>
                          <a:pt x="294" y="233"/>
                        </a:lnTo>
                        <a:lnTo>
                          <a:pt x="290" y="243"/>
                        </a:lnTo>
                        <a:lnTo>
                          <a:pt x="276" y="255"/>
                        </a:lnTo>
                        <a:lnTo>
                          <a:pt x="269" y="278"/>
                        </a:lnTo>
                        <a:lnTo>
                          <a:pt x="269" y="295"/>
                        </a:lnTo>
                        <a:lnTo>
                          <a:pt x="270" y="305"/>
                        </a:lnTo>
                        <a:lnTo>
                          <a:pt x="269" y="314"/>
                        </a:lnTo>
                        <a:lnTo>
                          <a:pt x="264" y="322"/>
                        </a:lnTo>
                        <a:lnTo>
                          <a:pt x="264" y="330"/>
                        </a:lnTo>
                        <a:lnTo>
                          <a:pt x="273" y="338"/>
                        </a:lnTo>
                        <a:lnTo>
                          <a:pt x="293" y="329"/>
                        </a:lnTo>
                        <a:lnTo>
                          <a:pt x="306" y="285"/>
                        </a:lnTo>
                        <a:lnTo>
                          <a:pt x="313" y="274"/>
                        </a:lnTo>
                        <a:lnTo>
                          <a:pt x="321" y="254"/>
                        </a:lnTo>
                        <a:lnTo>
                          <a:pt x="349" y="226"/>
                        </a:lnTo>
                        <a:lnTo>
                          <a:pt x="350" y="215"/>
                        </a:lnTo>
                        <a:lnTo>
                          <a:pt x="340" y="175"/>
                        </a:lnTo>
                        <a:lnTo>
                          <a:pt x="318" y="119"/>
                        </a:lnTo>
                        <a:lnTo>
                          <a:pt x="317" y="109"/>
                        </a:lnTo>
                        <a:lnTo>
                          <a:pt x="324" y="106"/>
                        </a:lnTo>
                        <a:lnTo>
                          <a:pt x="334" y="109"/>
                        </a:lnTo>
                        <a:lnTo>
                          <a:pt x="348" y="84"/>
                        </a:lnTo>
                        <a:lnTo>
                          <a:pt x="345" y="56"/>
                        </a:lnTo>
                        <a:lnTo>
                          <a:pt x="328" y="56"/>
                        </a:lnTo>
                        <a:lnTo>
                          <a:pt x="326" y="36"/>
                        </a:lnTo>
                        <a:lnTo>
                          <a:pt x="325" y="0"/>
                        </a:lnTo>
                        <a:lnTo>
                          <a:pt x="539" y="58"/>
                        </a:lnTo>
                        <a:lnTo>
                          <a:pt x="743" y="113"/>
                        </a:lnTo>
                        <a:lnTo>
                          <a:pt x="1079" y="195"/>
                        </a:lnTo>
                        <a:lnTo>
                          <a:pt x="966" y="702"/>
                        </a:lnTo>
                        <a:lnTo>
                          <a:pt x="960" y="710"/>
                        </a:lnTo>
                        <a:lnTo>
                          <a:pt x="960" y="727"/>
                        </a:lnTo>
                        <a:lnTo>
                          <a:pt x="970" y="743"/>
                        </a:lnTo>
                        <a:close/>
                      </a:path>
                    </a:pathLst>
                  </a:custGeom>
                  <a:solidFill>
                    <a:schemeClr val="bg1">
                      <a:lumMod val="75000"/>
                    </a:schemeClr>
                  </a:solidFill>
                  <a:ln w="3175">
                    <a:solidFill>
                      <a:srgbClr val="808080"/>
                    </a:solidFill>
                    <a:round/>
                    <a:headEnd/>
                    <a:tailEnd/>
                  </a:ln>
                </p:spPr>
                <p:txBody>
                  <a:bodyPr/>
                  <a:lstStyle/>
                  <a:p>
                    <a:endParaRPr lang="en-US" dirty="0"/>
                  </a:p>
                </p:txBody>
              </p:sp>
              <p:sp>
                <p:nvSpPr>
                  <p:cNvPr id="271" name="137240.375632.12551.7567.755">
                    <a:extLst>
                      <a:ext uri="{FF2B5EF4-FFF2-40B4-BE49-F238E27FC236}">
                        <a16:creationId xmlns:a16="http://schemas.microsoft.com/office/drawing/2014/main" id="{BCC219BB-3068-441F-8A83-F70B28F8712D}"/>
                      </a:ext>
                    </a:extLst>
                  </p:cNvPr>
                  <p:cNvSpPr>
                    <a:spLocks noChangeAspect="1"/>
                  </p:cNvSpPr>
                  <p:nvPr>
                    <p:custDataLst>
                      <p:tags r:id="rId50"/>
                    </p:custDataLst>
                  </p:nvPr>
                </p:nvSpPr>
                <p:spPr bwMode="gray">
                  <a:xfrm>
                    <a:off x="6186540" y="1816570"/>
                    <a:ext cx="862694" cy="681096"/>
                  </a:xfrm>
                  <a:custGeom>
                    <a:avLst/>
                    <a:gdLst>
                      <a:gd name="T0" fmla="*/ 2147483647 w 1224"/>
                      <a:gd name="T1" fmla="*/ 2147483647 h 938"/>
                      <a:gd name="T2" fmla="*/ 2147483647 w 1224"/>
                      <a:gd name="T3" fmla="*/ 2147483647 h 938"/>
                      <a:gd name="T4" fmla="*/ 2147483647 w 1224"/>
                      <a:gd name="T5" fmla="*/ 2147483647 h 938"/>
                      <a:gd name="T6" fmla="*/ 2147483647 w 1224"/>
                      <a:gd name="T7" fmla="*/ 2147483647 h 938"/>
                      <a:gd name="T8" fmla="*/ 2147483647 w 1224"/>
                      <a:gd name="T9" fmla="*/ 2147483647 h 938"/>
                      <a:gd name="T10" fmla="*/ 2147483647 w 1224"/>
                      <a:gd name="T11" fmla="*/ 2147483647 h 938"/>
                      <a:gd name="T12" fmla="*/ 2147483647 w 1224"/>
                      <a:gd name="T13" fmla="*/ 2147483647 h 938"/>
                      <a:gd name="T14" fmla="*/ 2147483647 w 1224"/>
                      <a:gd name="T15" fmla="*/ 2147483647 h 938"/>
                      <a:gd name="T16" fmla="*/ 2147483647 w 1224"/>
                      <a:gd name="T17" fmla="*/ 2147483647 h 938"/>
                      <a:gd name="T18" fmla="*/ 2147483647 w 1224"/>
                      <a:gd name="T19" fmla="*/ 2147483647 h 938"/>
                      <a:gd name="T20" fmla="*/ 2147483647 w 1224"/>
                      <a:gd name="T21" fmla="*/ 2147483647 h 938"/>
                      <a:gd name="T22" fmla="*/ 2147483647 w 1224"/>
                      <a:gd name="T23" fmla="*/ 2147483647 h 938"/>
                      <a:gd name="T24" fmla="*/ 2147483647 w 1224"/>
                      <a:gd name="T25" fmla="*/ 2147483647 h 938"/>
                      <a:gd name="T26" fmla="*/ 2147483647 w 1224"/>
                      <a:gd name="T27" fmla="*/ 2147483647 h 938"/>
                      <a:gd name="T28" fmla="*/ 2147483647 w 1224"/>
                      <a:gd name="T29" fmla="*/ 2147483647 h 938"/>
                      <a:gd name="T30" fmla="*/ 2147483647 w 1224"/>
                      <a:gd name="T31" fmla="*/ 2147483647 h 938"/>
                      <a:gd name="T32" fmla="*/ 2147483647 w 1224"/>
                      <a:gd name="T33" fmla="*/ 2147483647 h 938"/>
                      <a:gd name="T34" fmla="*/ 2147483647 w 1224"/>
                      <a:gd name="T35" fmla="*/ 2147483647 h 938"/>
                      <a:gd name="T36" fmla="*/ 2147483647 w 1224"/>
                      <a:gd name="T37" fmla="*/ 2147483647 h 938"/>
                      <a:gd name="T38" fmla="*/ 2147483647 w 1224"/>
                      <a:gd name="T39" fmla="*/ 2147483647 h 938"/>
                      <a:gd name="T40" fmla="*/ 2147483647 w 1224"/>
                      <a:gd name="T41" fmla="*/ 2147483647 h 938"/>
                      <a:gd name="T42" fmla="*/ 2147483647 w 1224"/>
                      <a:gd name="T43" fmla="*/ 2147483647 h 938"/>
                      <a:gd name="T44" fmla="*/ 2147483647 w 1224"/>
                      <a:gd name="T45" fmla="*/ 2147483647 h 938"/>
                      <a:gd name="T46" fmla="*/ 2147483647 w 1224"/>
                      <a:gd name="T47" fmla="*/ 2147483647 h 938"/>
                      <a:gd name="T48" fmla="*/ 2147483647 w 1224"/>
                      <a:gd name="T49" fmla="*/ 2147483647 h 938"/>
                      <a:gd name="T50" fmla="*/ 2147483647 w 1224"/>
                      <a:gd name="T51" fmla="*/ 2147483647 h 938"/>
                      <a:gd name="T52" fmla="*/ 2147483647 w 1224"/>
                      <a:gd name="T53" fmla="*/ 0 h 938"/>
                      <a:gd name="T54" fmla="*/ 2147483647 w 1224"/>
                      <a:gd name="T55" fmla="*/ 2147483647 h 938"/>
                      <a:gd name="T56" fmla="*/ 2147483647 w 1224"/>
                      <a:gd name="T57" fmla="*/ 2147483647 h 938"/>
                      <a:gd name="T58" fmla="*/ 2147483647 w 1224"/>
                      <a:gd name="T59" fmla="*/ 2147483647 h 938"/>
                      <a:gd name="T60" fmla="*/ 2147483647 w 1224"/>
                      <a:gd name="T61" fmla="*/ 2147483647 h 938"/>
                      <a:gd name="T62" fmla="*/ 2147483647 w 1224"/>
                      <a:gd name="T63" fmla="*/ 2147483647 h 938"/>
                      <a:gd name="T64" fmla="*/ 2147483647 w 1224"/>
                      <a:gd name="T65" fmla="*/ 2147483647 h 938"/>
                      <a:gd name="T66" fmla="*/ 2147483647 w 1224"/>
                      <a:gd name="T67" fmla="*/ 2147483647 h 938"/>
                      <a:gd name="T68" fmla="*/ 2147483647 w 1224"/>
                      <a:gd name="T69" fmla="*/ 2147483647 h 938"/>
                      <a:gd name="T70" fmla="*/ 2147483647 w 1224"/>
                      <a:gd name="T71" fmla="*/ 2147483647 h 938"/>
                      <a:gd name="T72" fmla="*/ 2147483647 w 1224"/>
                      <a:gd name="T73" fmla="*/ 2147483647 h 938"/>
                      <a:gd name="T74" fmla="*/ 2147483647 w 1224"/>
                      <a:gd name="T75" fmla="*/ 2147483647 h 938"/>
                      <a:gd name="T76" fmla="*/ 2147483647 w 1224"/>
                      <a:gd name="T77" fmla="*/ 2147483647 h 938"/>
                      <a:gd name="T78" fmla="*/ 2147483647 w 1224"/>
                      <a:gd name="T79" fmla="*/ 2147483647 h 938"/>
                      <a:gd name="T80" fmla="*/ 2147483647 w 1224"/>
                      <a:gd name="T81" fmla="*/ 2147483647 h 938"/>
                      <a:gd name="T82" fmla="*/ 2147483647 w 1224"/>
                      <a:gd name="T83" fmla="*/ 2147483647 h 938"/>
                      <a:gd name="T84" fmla="*/ 2147483647 w 1224"/>
                      <a:gd name="T85" fmla="*/ 2147483647 h 938"/>
                      <a:gd name="T86" fmla="*/ 2147483647 w 1224"/>
                      <a:gd name="T87" fmla="*/ 2147483647 h 938"/>
                      <a:gd name="T88" fmla="*/ 2147483647 w 1224"/>
                      <a:gd name="T89" fmla="*/ 2147483647 h 93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24"/>
                      <a:gd name="T136" fmla="*/ 0 h 938"/>
                      <a:gd name="T137" fmla="*/ 1224 w 1224"/>
                      <a:gd name="T138" fmla="*/ 938 h 93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24" h="938">
                        <a:moveTo>
                          <a:pt x="794" y="773"/>
                        </a:moveTo>
                        <a:lnTo>
                          <a:pt x="926" y="820"/>
                        </a:lnTo>
                        <a:lnTo>
                          <a:pt x="937" y="842"/>
                        </a:lnTo>
                        <a:lnTo>
                          <a:pt x="926" y="852"/>
                        </a:lnTo>
                        <a:lnTo>
                          <a:pt x="921" y="860"/>
                        </a:lnTo>
                        <a:lnTo>
                          <a:pt x="917" y="873"/>
                        </a:lnTo>
                        <a:lnTo>
                          <a:pt x="919" y="896"/>
                        </a:lnTo>
                        <a:lnTo>
                          <a:pt x="909" y="897"/>
                        </a:lnTo>
                        <a:lnTo>
                          <a:pt x="902" y="902"/>
                        </a:lnTo>
                        <a:lnTo>
                          <a:pt x="891" y="928"/>
                        </a:lnTo>
                        <a:lnTo>
                          <a:pt x="891" y="937"/>
                        </a:lnTo>
                        <a:lnTo>
                          <a:pt x="895" y="938"/>
                        </a:lnTo>
                        <a:lnTo>
                          <a:pt x="901" y="935"/>
                        </a:lnTo>
                        <a:lnTo>
                          <a:pt x="903" y="928"/>
                        </a:lnTo>
                        <a:lnTo>
                          <a:pt x="925" y="908"/>
                        </a:lnTo>
                        <a:lnTo>
                          <a:pt x="938" y="909"/>
                        </a:lnTo>
                        <a:lnTo>
                          <a:pt x="967" y="909"/>
                        </a:lnTo>
                        <a:lnTo>
                          <a:pt x="977" y="902"/>
                        </a:lnTo>
                        <a:lnTo>
                          <a:pt x="1003" y="896"/>
                        </a:lnTo>
                        <a:lnTo>
                          <a:pt x="1026" y="884"/>
                        </a:lnTo>
                        <a:lnTo>
                          <a:pt x="1042" y="876"/>
                        </a:lnTo>
                        <a:lnTo>
                          <a:pt x="1059" y="858"/>
                        </a:lnTo>
                        <a:lnTo>
                          <a:pt x="1132" y="809"/>
                        </a:lnTo>
                        <a:lnTo>
                          <a:pt x="1152" y="796"/>
                        </a:lnTo>
                        <a:lnTo>
                          <a:pt x="1168" y="784"/>
                        </a:lnTo>
                        <a:lnTo>
                          <a:pt x="1182" y="778"/>
                        </a:lnTo>
                        <a:lnTo>
                          <a:pt x="1188" y="769"/>
                        </a:lnTo>
                        <a:lnTo>
                          <a:pt x="1206" y="760"/>
                        </a:lnTo>
                        <a:lnTo>
                          <a:pt x="1215" y="753"/>
                        </a:lnTo>
                        <a:lnTo>
                          <a:pt x="1223" y="736"/>
                        </a:lnTo>
                        <a:lnTo>
                          <a:pt x="1224" y="729"/>
                        </a:lnTo>
                        <a:lnTo>
                          <a:pt x="1220" y="725"/>
                        </a:lnTo>
                        <a:lnTo>
                          <a:pt x="1206" y="742"/>
                        </a:lnTo>
                        <a:lnTo>
                          <a:pt x="1188" y="746"/>
                        </a:lnTo>
                        <a:lnTo>
                          <a:pt x="1170" y="754"/>
                        </a:lnTo>
                        <a:lnTo>
                          <a:pt x="1159" y="764"/>
                        </a:lnTo>
                        <a:lnTo>
                          <a:pt x="1152" y="777"/>
                        </a:lnTo>
                        <a:lnTo>
                          <a:pt x="1135" y="785"/>
                        </a:lnTo>
                        <a:lnTo>
                          <a:pt x="1131" y="780"/>
                        </a:lnTo>
                        <a:lnTo>
                          <a:pt x="1138" y="768"/>
                        </a:lnTo>
                        <a:lnTo>
                          <a:pt x="1151" y="753"/>
                        </a:lnTo>
                        <a:lnTo>
                          <a:pt x="1164" y="729"/>
                        </a:lnTo>
                        <a:lnTo>
                          <a:pt x="1160" y="724"/>
                        </a:lnTo>
                        <a:lnTo>
                          <a:pt x="1147" y="737"/>
                        </a:lnTo>
                        <a:lnTo>
                          <a:pt x="1139" y="749"/>
                        </a:lnTo>
                        <a:lnTo>
                          <a:pt x="1128" y="761"/>
                        </a:lnTo>
                        <a:lnTo>
                          <a:pt x="1086" y="784"/>
                        </a:lnTo>
                        <a:lnTo>
                          <a:pt x="1034" y="810"/>
                        </a:lnTo>
                        <a:lnTo>
                          <a:pt x="991" y="830"/>
                        </a:lnTo>
                        <a:lnTo>
                          <a:pt x="975" y="840"/>
                        </a:lnTo>
                        <a:lnTo>
                          <a:pt x="958" y="861"/>
                        </a:lnTo>
                        <a:lnTo>
                          <a:pt x="949" y="854"/>
                        </a:lnTo>
                        <a:lnTo>
                          <a:pt x="946" y="840"/>
                        </a:lnTo>
                        <a:lnTo>
                          <a:pt x="953" y="820"/>
                        </a:lnTo>
                        <a:lnTo>
                          <a:pt x="967" y="809"/>
                        </a:lnTo>
                        <a:lnTo>
                          <a:pt x="950" y="793"/>
                        </a:lnTo>
                        <a:lnTo>
                          <a:pt x="975" y="768"/>
                        </a:lnTo>
                        <a:lnTo>
                          <a:pt x="977" y="756"/>
                        </a:lnTo>
                        <a:lnTo>
                          <a:pt x="965" y="744"/>
                        </a:lnTo>
                        <a:lnTo>
                          <a:pt x="946" y="593"/>
                        </a:lnTo>
                        <a:lnTo>
                          <a:pt x="939" y="588"/>
                        </a:lnTo>
                        <a:lnTo>
                          <a:pt x="941" y="447"/>
                        </a:lnTo>
                        <a:lnTo>
                          <a:pt x="925" y="413"/>
                        </a:lnTo>
                        <a:lnTo>
                          <a:pt x="914" y="380"/>
                        </a:lnTo>
                        <a:lnTo>
                          <a:pt x="914" y="351"/>
                        </a:lnTo>
                        <a:lnTo>
                          <a:pt x="903" y="301"/>
                        </a:lnTo>
                        <a:lnTo>
                          <a:pt x="889" y="276"/>
                        </a:lnTo>
                        <a:lnTo>
                          <a:pt x="878" y="276"/>
                        </a:lnTo>
                        <a:lnTo>
                          <a:pt x="882" y="281"/>
                        </a:lnTo>
                        <a:lnTo>
                          <a:pt x="877" y="284"/>
                        </a:lnTo>
                        <a:lnTo>
                          <a:pt x="873" y="276"/>
                        </a:lnTo>
                        <a:lnTo>
                          <a:pt x="875" y="248"/>
                        </a:lnTo>
                        <a:lnTo>
                          <a:pt x="850" y="191"/>
                        </a:lnTo>
                        <a:lnTo>
                          <a:pt x="849" y="168"/>
                        </a:lnTo>
                        <a:lnTo>
                          <a:pt x="858" y="148"/>
                        </a:lnTo>
                        <a:lnTo>
                          <a:pt x="850" y="104"/>
                        </a:lnTo>
                        <a:lnTo>
                          <a:pt x="827" y="46"/>
                        </a:lnTo>
                        <a:lnTo>
                          <a:pt x="826" y="39"/>
                        </a:lnTo>
                        <a:lnTo>
                          <a:pt x="818" y="30"/>
                        </a:lnTo>
                        <a:lnTo>
                          <a:pt x="822" y="19"/>
                        </a:lnTo>
                        <a:lnTo>
                          <a:pt x="811" y="0"/>
                        </a:lnTo>
                        <a:lnTo>
                          <a:pt x="620" y="48"/>
                        </a:lnTo>
                        <a:lnTo>
                          <a:pt x="616" y="42"/>
                        </a:lnTo>
                        <a:lnTo>
                          <a:pt x="609" y="46"/>
                        </a:lnTo>
                        <a:lnTo>
                          <a:pt x="593" y="54"/>
                        </a:lnTo>
                        <a:lnTo>
                          <a:pt x="548" y="102"/>
                        </a:lnTo>
                        <a:lnTo>
                          <a:pt x="501" y="166"/>
                        </a:lnTo>
                        <a:lnTo>
                          <a:pt x="493" y="176"/>
                        </a:lnTo>
                        <a:lnTo>
                          <a:pt x="498" y="187"/>
                        </a:lnTo>
                        <a:lnTo>
                          <a:pt x="489" y="212"/>
                        </a:lnTo>
                        <a:lnTo>
                          <a:pt x="480" y="222"/>
                        </a:lnTo>
                        <a:lnTo>
                          <a:pt x="432" y="269"/>
                        </a:lnTo>
                        <a:lnTo>
                          <a:pt x="428" y="279"/>
                        </a:lnTo>
                        <a:lnTo>
                          <a:pt x="433" y="299"/>
                        </a:lnTo>
                        <a:lnTo>
                          <a:pt x="438" y="301"/>
                        </a:lnTo>
                        <a:lnTo>
                          <a:pt x="452" y="300"/>
                        </a:lnTo>
                        <a:lnTo>
                          <a:pt x="461" y="305"/>
                        </a:lnTo>
                        <a:lnTo>
                          <a:pt x="462" y="316"/>
                        </a:lnTo>
                        <a:lnTo>
                          <a:pt x="453" y="327"/>
                        </a:lnTo>
                        <a:lnTo>
                          <a:pt x="457" y="343"/>
                        </a:lnTo>
                        <a:lnTo>
                          <a:pt x="469" y="360"/>
                        </a:lnTo>
                        <a:lnTo>
                          <a:pt x="465" y="389"/>
                        </a:lnTo>
                        <a:lnTo>
                          <a:pt x="434" y="403"/>
                        </a:lnTo>
                        <a:lnTo>
                          <a:pt x="390" y="451"/>
                        </a:lnTo>
                        <a:lnTo>
                          <a:pt x="357" y="461"/>
                        </a:lnTo>
                        <a:lnTo>
                          <a:pt x="280" y="484"/>
                        </a:lnTo>
                        <a:lnTo>
                          <a:pt x="255" y="475"/>
                        </a:lnTo>
                        <a:lnTo>
                          <a:pt x="231" y="469"/>
                        </a:lnTo>
                        <a:lnTo>
                          <a:pt x="191" y="475"/>
                        </a:lnTo>
                        <a:lnTo>
                          <a:pt x="148" y="483"/>
                        </a:lnTo>
                        <a:lnTo>
                          <a:pt x="104" y="500"/>
                        </a:lnTo>
                        <a:lnTo>
                          <a:pt x="84" y="515"/>
                        </a:lnTo>
                        <a:lnTo>
                          <a:pt x="75" y="539"/>
                        </a:lnTo>
                        <a:lnTo>
                          <a:pt x="75" y="556"/>
                        </a:lnTo>
                        <a:lnTo>
                          <a:pt x="105" y="589"/>
                        </a:lnTo>
                        <a:lnTo>
                          <a:pt x="111" y="594"/>
                        </a:lnTo>
                        <a:lnTo>
                          <a:pt x="113" y="610"/>
                        </a:lnTo>
                        <a:lnTo>
                          <a:pt x="109" y="622"/>
                        </a:lnTo>
                        <a:lnTo>
                          <a:pt x="97" y="632"/>
                        </a:lnTo>
                        <a:lnTo>
                          <a:pt x="87" y="660"/>
                        </a:lnTo>
                        <a:lnTo>
                          <a:pt x="24" y="724"/>
                        </a:lnTo>
                        <a:lnTo>
                          <a:pt x="0" y="742"/>
                        </a:lnTo>
                        <a:lnTo>
                          <a:pt x="11" y="794"/>
                        </a:lnTo>
                        <a:lnTo>
                          <a:pt x="668" y="664"/>
                        </a:lnTo>
                        <a:lnTo>
                          <a:pt x="678" y="670"/>
                        </a:lnTo>
                        <a:lnTo>
                          <a:pt x="684" y="682"/>
                        </a:lnTo>
                        <a:lnTo>
                          <a:pt x="689" y="688"/>
                        </a:lnTo>
                        <a:lnTo>
                          <a:pt x="693" y="686"/>
                        </a:lnTo>
                        <a:lnTo>
                          <a:pt x="700" y="692"/>
                        </a:lnTo>
                        <a:lnTo>
                          <a:pt x="709" y="694"/>
                        </a:lnTo>
                        <a:lnTo>
                          <a:pt x="730" y="733"/>
                        </a:lnTo>
                        <a:lnTo>
                          <a:pt x="735" y="748"/>
                        </a:lnTo>
                        <a:lnTo>
                          <a:pt x="741" y="754"/>
                        </a:lnTo>
                        <a:lnTo>
                          <a:pt x="742" y="760"/>
                        </a:lnTo>
                        <a:lnTo>
                          <a:pt x="781" y="762"/>
                        </a:lnTo>
                        <a:lnTo>
                          <a:pt x="794" y="773"/>
                        </a:lnTo>
                        <a:close/>
                      </a:path>
                    </a:pathLst>
                  </a:custGeom>
                  <a:solidFill>
                    <a:srgbClr val="25254B"/>
                  </a:solidFill>
                  <a:ln w="3175">
                    <a:solidFill>
                      <a:srgbClr val="808080"/>
                    </a:solidFill>
                    <a:round/>
                    <a:headEnd/>
                    <a:tailEnd/>
                  </a:ln>
                </p:spPr>
                <p:txBody>
                  <a:bodyPr/>
                  <a:lstStyle/>
                  <a:p>
                    <a:endParaRPr lang="en-US" dirty="0"/>
                  </a:p>
                </p:txBody>
              </p:sp>
              <p:sp>
                <p:nvSpPr>
                  <p:cNvPr id="272" name="138451.125485.8756.37565">
                    <a:extLst>
                      <a:ext uri="{FF2B5EF4-FFF2-40B4-BE49-F238E27FC236}">
                        <a16:creationId xmlns:a16="http://schemas.microsoft.com/office/drawing/2014/main" id="{434B1BCB-7440-43B4-9B9D-CE7F521811EF}"/>
                      </a:ext>
                    </a:extLst>
                  </p:cNvPr>
                  <p:cNvSpPr>
                    <a:spLocks noChangeAspect="1"/>
                  </p:cNvSpPr>
                  <p:nvPr>
                    <p:custDataLst>
                      <p:tags r:id="rId51"/>
                    </p:custDataLst>
                  </p:nvPr>
                </p:nvSpPr>
                <p:spPr bwMode="gray">
                  <a:xfrm>
                    <a:off x="4326470" y="4587993"/>
                    <a:ext cx="76441" cy="84667"/>
                  </a:xfrm>
                  <a:custGeom>
                    <a:avLst/>
                    <a:gdLst>
                      <a:gd name="T0" fmla="*/ 2147483647 w 107"/>
                      <a:gd name="T1" fmla="*/ 2147483647 h 113"/>
                      <a:gd name="T2" fmla="*/ 2147483647 w 107"/>
                      <a:gd name="T3" fmla="*/ 0 h 113"/>
                      <a:gd name="T4" fmla="*/ 2147483647 w 107"/>
                      <a:gd name="T5" fmla="*/ 2147483647 h 113"/>
                      <a:gd name="T6" fmla="*/ 0 w 107"/>
                      <a:gd name="T7" fmla="*/ 2147483647 h 113"/>
                      <a:gd name="T8" fmla="*/ 2147483647 w 107"/>
                      <a:gd name="T9" fmla="*/ 2147483647 h 113"/>
                      <a:gd name="T10" fmla="*/ 0 60000 65536"/>
                      <a:gd name="T11" fmla="*/ 0 60000 65536"/>
                      <a:gd name="T12" fmla="*/ 0 60000 65536"/>
                      <a:gd name="T13" fmla="*/ 0 60000 65536"/>
                      <a:gd name="T14" fmla="*/ 0 60000 65536"/>
                      <a:gd name="T15" fmla="*/ 0 w 107"/>
                      <a:gd name="T16" fmla="*/ 0 h 113"/>
                      <a:gd name="T17" fmla="*/ 107 w 107"/>
                      <a:gd name="T18" fmla="*/ 113 h 113"/>
                    </a:gdLst>
                    <a:ahLst/>
                    <a:cxnLst>
                      <a:cxn ang="T10">
                        <a:pos x="T0" y="T1"/>
                      </a:cxn>
                      <a:cxn ang="T11">
                        <a:pos x="T2" y="T3"/>
                      </a:cxn>
                      <a:cxn ang="T12">
                        <a:pos x="T4" y="T5"/>
                      </a:cxn>
                      <a:cxn ang="T13">
                        <a:pos x="T6" y="T7"/>
                      </a:cxn>
                      <a:cxn ang="T14">
                        <a:pos x="T8" y="T9"/>
                      </a:cxn>
                    </a:cxnLst>
                    <a:rect l="T15" t="T16" r="T17" b="T18"/>
                    <a:pathLst>
                      <a:path w="107" h="113">
                        <a:moveTo>
                          <a:pt x="27" y="64"/>
                        </a:moveTo>
                        <a:lnTo>
                          <a:pt x="107" y="0"/>
                        </a:lnTo>
                        <a:lnTo>
                          <a:pt x="15" y="113"/>
                        </a:lnTo>
                        <a:lnTo>
                          <a:pt x="0" y="107"/>
                        </a:lnTo>
                        <a:lnTo>
                          <a:pt x="27" y="64"/>
                        </a:lnTo>
                        <a:close/>
                      </a:path>
                    </a:pathLst>
                  </a:custGeom>
                  <a:solidFill>
                    <a:srgbClr val="98B187"/>
                  </a:solidFill>
                  <a:ln w="3175">
                    <a:solidFill>
                      <a:srgbClr val="808080"/>
                    </a:solidFill>
                    <a:round/>
                    <a:headEnd/>
                    <a:tailEnd/>
                  </a:ln>
                </p:spPr>
                <p:txBody>
                  <a:bodyPr/>
                  <a:lstStyle/>
                  <a:p>
                    <a:endParaRPr lang="en-US" dirty="0"/>
                  </a:p>
                </p:txBody>
              </p:sp>
              <p:sp>
                <p:nvSpPr>
                  <p:cNvPr id="273" name="142280.5606.3753.752.8755">
                    <a:extLst>
                      <a:ext uri="{FF2B5EF4-FFF2-40B4-BE49-F238E27FC236}">
                        <a16:creationId xmlns:a16="http://schemas.microsoft.com/office/drawing/2014/main" id="{D7EDEB7A-7731-4E9B-AFC8-4EB49256E406}"/>
                      </a:ext>
                    </a:extLst>
                  </p:cNvPr>
                  <p:cNvSpPr>
                    <a:spLocks noChangeAspect="1"/>
                  </p:cNvSpPr>
                  <p:nvPr>
                    <p:custDataLst>
                      <p:tags r:id="rId52"/>
                    </p:custDataLst>
                  </p:nvPr>
                </p:nvSpPr>
                <p:spPr bwMode="gray">
                  <a:xfrm>
                    <a:off x="5858935" y="2345266"/>
                    <a:ext cx="38221" cy="48919"/>
                  </a:xfrm>
                  <a:custGeom>
                    <a:avLst/>
                    <a:gdLst>
                      <a:gd name="T0" fmla="*/ 0 w 55"/>
                      <a:gd name="T1" fmla="*/ 2147483647 h 68"/>
                      <a:gd name="T2" fmla="*/ 0 w 55"/>
                      <a:gd name="T3" fmla="*/ 2147483647 h 68"/>
                      <a:gd name="T4" fmla="*/ 2147483647 w 55"/>
                      <a:gd name="T5" fmla="*/ 2147483647 h 68"/>
                      <a:gd name="T6" fmla="*/ 2147483647 w 55"/>
                      <a:gd name="T7" fmla="*/ 2147483647 h 68"/>
                      <a:gd name="T8" fmla="*/ 2147483647 w 55"/>
                      <a:gd name="T9" fmla="*/ 0 h 68"/>
                      <a:gd name="T10" fmla="*/ 2147483647 w 55"/>
                      <a:gd name="T11" fmla="*/ 2147483647 h 68"/>
                      <a:gd name="T12" fmla="*/ 2147483647 w 55"/>
                      <a:gd name="T13" fmla="*/ 2147483647 h 68"/>
                      <a:gd name="T14" fmla="*/ 2147483647 w 55"/>
                      <a:gd name="T15" fmla="*/ 2147483647 h 68"/>
                      <a:gd name="T16" fmla="*/ 2147483647 w 55"/>
                      <a:gd name="T17" fmla="*/ 2147483647 h 68"/>
                      <a:gd name="T18" fmla="*/ 0 w 55"/>
                      <a:gd name="T19" fmla="*/ 2147483647 h 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5"/>
                      <a:gd name="T31" fmla="*/ 0 h 68"/>
                      <a:gd name="T32" fmla="*/ 55 w 55"/>
                      <a:gd name="T33" fmla="*/ 68 h 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5" h="68">
                        <a:moveTo>
                          <a:pt x="0" y="60"/>
                        </a:moveTo>
                        <a:lnTo>
                          <a:pt x="0" y="34"/>
                        </a:lnTo>
                        <a:lnTo>
                          <a:pt x="6" y="28"/>
                        </a:lnTo>
                        <a:lnTo>
                          <a:pt x="6" y="14"/>
                        </a:lnTo>
                        <a:lnTo>
                          <a:pt x="19" y="0"/>
                        </a:lnTo>
                        <a:lnTo>
                          <a:pt x="26" y="16"/>
                        </a:lnTo>
                        <a:lnTo>
                          <a:pt x="55" y="42"/>
                        </a:lnTo>
                        <a:lnTo>
                          <a:pt x="50" y="60"/>
                        </a:lnTo>
                        <a:lnTo>
                          <a:pt x="11" y="68"/>
                        </a:lnTo>
                        <a:lnTo>
                          <a:pt x="0" y="60"/>
                        </a:lnTo>
                        <a:close/>
                      </a:path>
                    </a:pathLst>
                  </a:custGeom>
                  <a:solidFill>
                    <a:srgbClr val="98B187"/>
                  </a:solidFill>
                  <a:ln w="3175">
                    <a:solidFill>
                      <a:srgbClr val="808080"/>
                    </a:solidFill>
                    <a:round/>
                    <a:headEnd/>
                    <a:tailEnd/>
                  </a:ln>
                </p:spPr>
                <p:txBody>
                  <a:bodyPr/>
                  <a:lstStyle/>
                  <a:p>
                    <a:endParaRPr lang="en-US" dirty="0"/>
                  </a:p>
                </p:txBody>
              </p:sp>
              <p:sp>
                <p:nvSpPr>
                  <p:cNvPr id="274" name="307340.25578.37566.751">
                    <a:extLst>
                      <a:ext uri="{FF2B5EF4-FFF2-40B4-BE49-F238E27FC236}">
                        <a16:creationId xmlns:a16="http://schemas.microsoft.com/office/drawing/2014/main" id="{16F1D4AF-E78D-409F-BFFE-34CF12B0FB5A}"/>
                      </a:ext>
                    </a:extLst>
                  </p:cNvPr>
                  <p:cNvSpPr>
                    <a:spLocks noChangeAspect="1" noChangeArrowheads="1"/>
                  </p:cNvSpPr>
                  <p:nvPr>
                    <p:custDataLst>
                      <p:tags r:id="rId53"/>
                    </p:custDataLst>
                  </p:nvPr>
                </p:nvSpPr>
                <p:spPr bwMode="gray">
                  <a:xfrm>
                    <a:off x="5702370" y="3129844"/>
                    <a:ext cx="83" cy="159454"/>
                  </a:xfrm>
                  <a:prstGeom prst="rect">
                    <a:avLst/>
                  </a:prstGeom>
                  <a:noFill/>
                  <a:ln w="3175">
                    <a:noFill/>
                    <a:miter lim="800000"/>
                    <a:headEnd/>
                    <a:tailEnd/>
                  </a:ln>
                </p:spPr>
                <p:txBody>
                  <a:bodyPr wrap="none" lIns="0" tIns="0" rIns="0" bIns="0">
                    <a:spAutoFit/>
                  </a:bodyPr>
                  <a:lstStyle/>
                  <a:p>
                    <a:pPr algn="ctr" eaLnBrk="0" hangingPunct="0"/>
                    <a:endParaRPr lang="en-US" sz="800" dirty="0">
                      <a:solidFill>
                        <a:schemeClr val="bg1"/>
                      </a:solidFill>
                    </a:endParaRPr>
                  </a:p>
                </p:txBody>
              </p:sp>
              <p:sp>
                <p:nvSpPr>
                  <p:cNvPr id="275" name="143272.875602.52235.8755">
                    <a:extLst>
                      <a:ext uri="{FF2B5EF4-FFF2-40B4-BE49-F238E27FC236}">
                        <a16:creationId xmlns:a16="http://schemas.microsoft.com/office/drawing/2014/main" id="{1C66746A-0962-4568-9C8E-0FAA1C6F6717}"/>
                      </a:ext>
                    </a:extLst>
                  </p:cNvPr>
                  <p:cNvSpPr>
                    <a:spLocks noChangeAspect="1"/>
                  </p:cNvSpPr>
                  <p:nvPr>
                    <p:custDataLst>
                      <p:tags r:id="rId54"/>
                    </p:custDataLst>
                  </p:nvPr>
                </p:nvSpPr>
                <p:spPr bwMode="gray">
                  <a:xfrm>
                    <a:off x="5809795" y="2243666"/>
                    <a:ext cx="456827" cy="289748"/>
                  </a:xfrm>
                  <a:custGeom>
                    <a:avLst/>
                    <a:gdLst>
                      <a:gd name="T0" fmla="*/ 2147483647 w 648"/>
                      <a:gd name="T1" fmla="*/ 2147483647 h 397"/>
                      <a:gd name="T2" fmla="*/ 2147483647 w 648"/>
                      <a:gd name="T3" fmla="*/ 2147483647 h 397"/>
                      <a:gd name="T4" fmla="*/ 2147483647 w 648"/>
                      <a:gd name="T5" fmla="*/ 2147483647 h 397"/>
                      <a:gd name="T6" fmla="*/ 2147483647 w 648"/>
                      <a:gd name="T7" fmla="*/ 2147483647 h 397"/>
                      <a:gd name="T8" fmla="*/ 2147483647 w 648"/>
                      <a:gd name="T9" fmla="*/ 2147483647 h 397"/>
                      <a:gd name="T10" fmla="*/ 2147483647 w 648"/>
                      <a:gd name="T11" fmla="*/ 2147483647 h 397"/>
                      <a:gd name="T12" fmla="*/ 2147483647 w 648"/>
                      <a:gd name="T13" fmla="*/ 2147483647 h 397"/>
                      <a:gd name="T14" fmla="*/ 2147483647 w 648"/>
                      <a:gd name="T15" fmla="*/ 2147483647 h 397"/>
                      <a:gd name="T16" fmla="*/ 2147483647 w 648"/>
                      <a:gd name="T17" fmla="*/ 2147483647 h 397"/>
                      <a:gd name="T18" fmla="*/ 2147483647 w 648"/>
                      <a:gd name="T19" fmla="*/ 2147483647 h 397"/>
                      <a:gd name="T20" fmla="*/ 2147483647 w 648"/>
                      <a:gd name="T21" fmla="*/ 2147483647 h 397"/>
                      <a:gd name="T22" fmla="*/ 2147483647 w 648"/>
                      <a:gd name="T23" fmla="*/ 2147483647 h 397"/>
                      <a:gd name="T24" fmla="*/ 2147483647 w 648"/>
                      <a:gd name="T25" fmla="*/ 2147483647 h 397"/>
                      <a:gd name="T26" fmla="*/ 2147483647 w 648"/>
                      <a:gd name="T27" fmla="*/ 2147483647 h 397"/>
                      <a:gd name="T28" fmla="*/ 2147483647 w 648"/>
                      <a:gd name="T29" fmla="*/ 2147483647 h 397"/>
                      <a:gd name="T30" fmla="*/ 2147483647 w 648"/>
                      <a:gd name="T31" fmla="*/ 2147483647 h 397"/>
                      <a:gd name="T32" fmla="*/ 2147483647 w 648"/>
                      <a:gd name="T33" fmla="*/ 2147483647 h 397"/>
                      <a:gd name="T34" fmla="*/ 2147483647 w 648"/>
                      <a:gd name="T35" fmla="*/ 2147483647 h 397"/>
                      <a:gd name="T36" fmla="*/ 2147483647 w 648"/>
                      <a:gd name="T37" fmla="*/ 2147483647 h 397"/>
                      <a:gd name="T38" fmla="*/ 0 w 648"/>
                      <a:gd name="T39" fmla="*/ 2147483647 h 397"/>
                      <a:gd name="T40" fmla="*/ 0 w 648"/>
                      <a:gd name="T41" fmla="*/ 2147483647 h 397"/>
                      <a:gd name="T42" fmla="*/ 2147483647 w 648"/>
                      <a:gd name="T43" fmla="*/ 2147483647 h 397"/>
                      <a:gd name="T44" fmla="*/ 2147483647 w 648"/>
                      <a:gd name="T45" fmla="*/ 2147483647 h 397"/>
                      <a:gd name="T46" fmla="*/ 2147483647 w 648"/>
                      <a:gd name="T47" fmla="*/ 2147483647 h 397"/>
                      <a:gd name="T48" fmla="*/ 2147483647 w 648"/>
                      <a:gd name="T49" fmla="*/ 2147483647 h 397"/>
                      <a:gd name="T50" fmla="*/ 2147483647 w 648"/>
                      <a:gd name="T51" fmla="*/ 2147483647 h 397"/>
                      <a:gd name="T52" fmla="*/ 2147483647 w 648"/>
                      <a:gd name="T53" fmla="*/ 2147483647 h 397"/>
                      <a:gd name="T54" fmla="*/ 2147483647 w 648"/>
                      <a:gd name="T55" fmla="*/ 2147483647 h 397"/>
                      <a:gd name="T56" fmla="*/ 2147483647 w 648"/>
                      <a:gd name="T57" fmla="*/ 2147483647 h 397"/>
                      <a:gd name="T58" fmla="*/ 2147483647 w 648"/>
                      <a:gd name="T59" fmla="*/ 2147483647 h 397"/>
                      <a:gd name="T60" fmla="*/ 2147483647 w 648"/>
                      <a:gd name="T61" fmla="*/ 0 h 397"/>
                      <a:gd name="T62" fmla="*/ 2147483647 w 648"/>
                      <a:gd name="T63" fmla="*/ 0 h 397"/>
                      <a:gd name="T64" fmla="*/ 2147483647 w 648"/>
                      <a:gd name="T65" fmla="*/ 2147483647 h 397"/>
                      <a:gd name="T66" fmla="*/ 2147483647 w 648"/>
                      <a:gd name="T67" fmla="*/ 2147483647 h 397"/>
                      <a:gd name="T68" fmla="*/ 2147483647 w 648"/>
                      <a:gd name="T69" fmla="*/ 2147483647 h 397"/>
                      <a:gd name="T70" fmla="*/ 2147483647 w 648"/>
                      <a:gd name="T71" fmla="*/ 2147483647 h 397"/>
                      <a:gd name="T72" fmla="*/ 2147483647 w 648"/>
                      <a:gd name="T73" fmla="*/ 2147483647 h 397"/>
                      <a:gd name="T74" fmla="*/ 2147483647 w 648"/>
                      <a:gd name="T75" fmla="*/ 2147483647 h 397"/>
                      <a:gd name="T76" fmla="*/ 2147483647 w 648"/>
                      <a:gd name="T77" fmla="*/ 2147483647 h 397"/>
                      <a:gd name="T78" fmla="*/ 2147483647 w 648"/>
                      <a:gd name="T79" fmla="*/ 2147483647 h 397"/>
                      <a:gd name="T80" fmla="*/ 2147483647 w 648"/>
                      <a:gd name="T81" fmla="*/ 2147483647 h 397"/>
                      <a:gd name="T82" fmla="*/ 2147483647 w 648"/>
                      <a:gd name="T83" fmla="*/ 2147483647 h 397"/>
                      <a:gd name="T84" fmla="*/ 2147483647 w 648"/>
                      <a:gd name="T85" fmla="*/ 2147483647 h 397"/>
                      <a:gd name="T86" fmla="*/ 2147483647 w 648"/>
                      <a:gd name="T87" fmla="*/ 2147483647 h 397"/>
                      <a:gd name="T88" fmla="*/ 2147483647 w 648"/>
                      <a:gd name="T89" fmla="*/ 2147483647 h 397"/>
                      <a:gd name="T90" fmla="*/ 2147483647 w 648"/>
                      <a:gd name="T91" fmla="*/ 2147483647 h 3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648"/>
                      <a:gd name="T139" fmla="*/ 0 h 397"/>
                      <a:gd name="T140" fmla="*/ 648 w 648"/>
                      <a:gd name="T141" fmla="*/ 397 h 3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648" h="397">
                        <a:moveTo>
                          <a:pt x="433" y="237"/>
                        </a:moveTo>
                        <a:lnTo>
                          <a:pt x="355" y="276"/>
                        </a:lnTo>
                        <a:lnTo>
                          <a:pt x="322" y="296"/>
                        </a:lnTo>
                        <a:lnTo>
                          <a:pt x="310" y="308"/>
                        </a:lnTo>
                        <a:lnTo>
                          <a:pt x="265" y="356"/>
                        </a:lnTo>
                        <a:lnTo>
                          <a:pt x="251" y="364"/>
                        </a:lnTo>
                        <a:lnTo>
                          <a:pt x="238" y="362"/>
                        </a:lnTo>
                        <a:lnTo>
                          <a:pt x="213" y="362"/>
                        </a:lnTo>
                        <a:lnTo>
                          <a:pt x="199" y="365"/>
                        </a:lnTo>
                        <a:lnTo>
                          <a:pt x="162" y="397"/>
                        </a:lnTo>
                        <a:lnTo>
                          <a:pt x="147" y="394"/>
                        </a:lnTo>
                        <a:lnTo>
                          <a:pt x="119" y="385"/>
                        </a:lnTo>
                        <a:lnTo>
                          <a:pt x="110" y="389"/>
                        </a:lnTo>
                        <a:lnTo>
                          <a:pt x="99" y="386"/>
                        </a:lnTo>
                        <a:lnTo>
                          <a:pt x="107" y="373"/>
                        </a:lnTo>
                        <a:lnTo>
                          <a:pt x="101" y="372"/>
                        </a:lnTo>
                        <a:lnTo>
                          <a:pt x="78" y="368"/>
                        </a:lnTo>
                        <a:lnTo>
                          <a:pt x="30" y="353"/>
                        </a:lnTo>
                        <a:lnTo>
                          <a:pt x="21" y="349"/>
                        </a:lnTo>
                        <a:lnTo>
                          <a:pt x="0" y="354"/>
                        </a:lnTo>
                        <a:lnTo>
                          <a:pt x="0" y="346"/>
                        </a:lnTo>
                        <a:lnTo>
                          <a:pt x="2" y="337"/>
                        </a:lnTo>
                        <a:lnTo>
                          <a:pt x="26" y="288"/>
                        </a:lnTo>
                        <a:lnTo>
                          <a:pt x="36" y="276"/>
                        </a:lnTo>
                        <a:lnTo>
                          <a:pt x="127" y="272"/>
                        </a:lnTo>
                        <a:lnTo>
                          <a:pt x="237" y="175"/>
                        </a:lnTo>
                        <a:lnTo>
                          <a:pt x="261" y="131"/>
                        </a:lnTo>
                        <a:lnTo>
                          <a:pt x="339" y="88"/>
                        </a:lnTo>
                        <a:lnTo>
                          <a:pt x="413" y="97"/>
                        </a:lnTo>
                        <a:lnTo>
                          <a:pt x="510" y="13"/>
                        </a:lnTo>
                        <a:lnTo>
                          <a:pt x="608" y="0"/>
                        </a:lnTo>
                        <a:lnTo>
                          <a:pt x="640" y="0"/>
                        </a:lnTo>
                        <a:lnTo>
                          <a:pt x="646" y="5"/>
                        </a:lnTo>
                        <a:lnTo>
                          <a:pt x="648" y="21"/>
                        </a:lnTo>
                        <a:lnTo>
                          <a:pt x="644" y="33"/>
                        </a:lnTo>
                        <a:lnTo>
                          <a:pt x="632" y="43"/>
                        </a:lnTo>
                        <a:lnTo>
                          <a:pt x="622" y="71"/>
                        </a:lnTo>
                        <a:lnTo>
                          <a:pt x="559" y="135"/>
                        </a:lnTo>
                        <a:lnTo>
                          <a:pt x="535" y="153"/>
                        </a:lnTo>
                        <a:lnTo>
                          <a:pt x="499" y="185"/>
                        </a:lnTo>
                        <a:lnTo>
                          <a:pt x="494" y="189"/>
                        </a:lnTo>
                        <a:lnTo>
                          <a:pt x="488" y="183"/>
                        </a:lnTo>
                        <a:lnTo>
                          <a:pt x="482" y="183"/>
                        </a:lnTo>
                        <a:lnTo>
                          <a:pt x="474" y="204"/>
                        </a:lnTo>
                        <a:lnTo>
                          <a:pt x="446" y="229"/>
                        </a:lnTo>
                        <a:lnTo>
                          <a:pt x="433" y="237"/>
                        </a:lnTo>
                        <a:close/>
                      </a:path>
                    </a:pathLst>
                  </a:custGeom>
                  <a:solidFill>
                    <a:srgbClr val="0066CC">
                      <a:alpha val="50195"/>
                    </a:srgbClr>
                  </a:solidFill>
                  <a:ln w="3175">
                    <a:solidFill>
                      <a:srgbClr val="808080"/>
                    </a:solidFill>
                    <a:round/>
                    <a:headEnd/>
                    <a:tailEnd/>
                  </a:ln>
                </p:spPr>
                <p:txBody>
                  <a:bodyPr/>
                  <a:lstStyle/>
                  <a:p>
                    <a:endParaRPr lang="en-US" dirty="0"/>
                  </a:p>
                </p:txBody>
              </p:sp>
              <p:sp>
                <p:nvSpPr>
                  <p:cNvPr id="276" name="141250.125631.62520.87528.1255">
                    <a:extLst>
                      <a:ext uri="{FF2B5EF4-FFF2-40B4-BE49-F238E27FC236}">
                        <a16:creationId xmlns:a16="http://schemas.microsoft.com/office/drawing/2014/main" id="{AA103E00-371A-4B1F-937F-A0630ADFCB93}"/>
                      </a:ext>
                    </a:extLst>
                  </p:cNvPr>
                  <p:cNvSpPr>
                    <a:spLocks noChangeAspect="1"/>
                  </p:cNvSpPr>
                  <p:nvPr>
                    <p:custDataLst>
                      <p:tags r:id="rId55"/>
                    </p:custDataLst>
                  </p:nvPr>
                </p:nvSpPr>
                <p:spPr bwMode="gray">
                  <a:xfrm>
                    <a:off x="6181081" y="1944511"/>
                    <a:ext cx="358545" cy="274696"/>
                  </a:xfrm>
                  <a:custGeom>
                    <a:avLst/>
                    <a:gdLst>
                      <a:gd name="T0" fmla="*/ 2147483647 w 507"/>
                      <a:gd name="T1" fmla="*/ 0 h 377"/>
                      <a:gd name="T2" fmla="*/ 2147483647 w 507"/>
                      <a:gd name="T3" fmla="*/ 2147483647 h 377"/>
                      <a:gd name="T4" fmla="*/ 2147483647 w 507"/>
                      <a:gd name="T5" fmla="*/ 2147483647 h 377"/>
                      <a:gd name="T6" fmla="*/ 2147483647 w 507"/>
                      <a:gd name="T7" fmla="*/ 2147483647 h 377"/>
                      <a:gd name="T8" fmla="*/ 2147483647 w 507"/>
                      <a:gd name="T9" fmla="*/ 2147483647 h 377"/>
                      <a:gd name="T10" fmla="*/ 2147483647 w 507"/>
                      <a:gd name="T11" fmla="*/ 2147483647 h 377"/>
                      <a:gd name="T12" fmla="*/ 2147483647 w 507"/>
                      <a:gd name="T13" fmla="*/ 2147483647 h 377"/>
                      <a:gd name="T14" fmla="*/ 2147483647 w 507"/>
                      <a:gd name="T15" fmla="*/ 2147483647 h 377"/>
                      <a:gd name="T16" fmla="*/ 2147483647 w 507"/>
                      <a:gd name="T17" fmla="*/ 2147483647 h 377"/>
                      <a:gd name="T18" fmla="*/ 0 w 507"/>
                      <a:gd name="T19" fmla="*/ 2147483647 h 377"/>
                      <a:gd name="T20" fmla="*/ 2147483647 w 507"/>
                      <a:gd name="T21" fmla="*/ 2147483647 h 377"/>
                      <a:gd name="T22" fmla="*/ 2147483647 w 507"/>
                      <a:gd name="T23" fmla="*/ 2147483647 h 377"/>
                      <a:gd name="T24" fmla="*/ 2147483647 w 507"/>
                      <a:gd name="T25" fmla="*/ 2147483647 h 377"/>
                      <a:gd name="T26" fmla="*/ 2147483647 w 507"/>
                      <a:gd name="T27" fmla="*/ 2147483647 h 377"/>
                      <a:gd name="T28" fmla="*/ 2147483647 w 507"/>
                      <a:gd name="T29" fmla="*/ 2147483647 h 377"/>
                      <a:gd name="T30" fmla="*/ 2147483647 w 507"/>
                      <a:gd name="T31" fmla="*/ 2147483647 h 377"/>
                      <a:gd name="T32" fmla="*/ 2147483647 w 507"/>
                      <a:gd name="T33" fmla="*/ 2147483647 h 377"/>
                      <a:gd name="T34" fmla="*/ 2147483647 w 507"/>
                      <a:gd name="T35" fmla="*/ 2147483647 h 377"/>
                      <a:gd name="T36" fmla="*/ 2147483647 w 507"/>
                      <a:gd name="T37" fmla="*/ 2147483647 h 377"/>
                      <a:gd name="T38" fmla="*/ 2147483647 w 507"/>
                      <a:gd name="T39" fmla="*/ 2147483647 h 377"/>
                      <a:gd name="T40" fmla="*/ 2147483647 w 507"/>
                      <a:gd name="T41" fmla="*/ 2147483647 h 377"/>
                      <a:gd name="T42" fmla="*/ 2147483647 w 507"/>
                      <a:gd name="T43" fmla="*/ 2147483647 h 377"/>
                      <a:gd name="T44" fmla="*/ 2147483647 w 507"/>
                      <a:gd name="T45" fmla="*/ 2147483647 h 377"/>
                      <a:gd name="T46" fmla="*/ 2147483647 w 507"/>
                      <a:gd name="T47" fmla="*/ 2147483647 h 377"/>
                      <a:gd name="T48" fmla="*/ 2147483647 w 507"/>
                      <a:gd name="T49" fmla="*/ 2147483647 h 377"/>
                      <a:gd name="T50" fmla="*/ 2147483647 w 507"/>
                      <a:gd name="T51" fmla="*/ 2147483647 h 377"/>
                      <a:gd name="T52" fmla="*/ 2147483647 w 507"/>
                      <a:gd name="T53" fmla="*/ 2147483647 h 377"/>
                      <a:gd name="T54" fmla="*/ 2147483647 w 507"/>
                      <a:gd name="T55" fmla="*/ 2147483647 h 377"/>
                      <a:gd name="T56" fmla="*/ 2147483647 w 507"/>
                      <a:gd name="T57" fmla="*/ 2147483647 h 377"/>
                      <a:gd name="T58" fmla="*/ 2147483647 w 507"/>
                      <a:gd name="T59" fmla="*/ 2147483647 h 377"/>
                      <a:gd name="T60" fmla="*/ 2147483647 w 507"/>
                      <a:gd name="T61" fmla="*/ 2147483647 h 377"/>
                      <a:gd name="T62" fmla="*/ 2147483647 w 507"/>
                      <a:gd name="T63" fmla="*/ 2147483647 h 377"/>
                      <a:gd name="T64" fmla="*/ 2147483647 w 507"/>
                      <a:gd name="T65" fmla="*/ 2147483647 h 377"/>
                      <a:gd name="T66" fmla="*/ 2147483647 w 507"/>
                      <a:gd name="T67" fmla="*/ 2147483647 h 377"/>
                      <a:gd name="T68" fmla="*/ 2147483647 w 507"/>
                      <a:gd name="T69" fmla="*/ 2147483647 h 377"/>
                      <a:gd name="T70" fmla="*/ 2147483647 w 507"/>
                      <a:gd name="T71" fmla="*/ 2147483647 h 377"/>
                      <a:gd name="T72" fmla="*/ 2147483647 w 507"/>
                      <a:gd name="T73" fmla="*/ 0 h 37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07"/>
                      <a:gd name="T112" fmla="*/ 0 h 377"/>
                      <a:gd name="T113" fmla="*/ 507 w 507"/>
                      <a:gd name="T114" fmla="*/ 377 h 37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07" h="377">
                        <a:moveTo>
                          <a:pt x="503" y="0"/>
                        </a:moveTo>
                        <a:lnTo>
                          <a:pt x="381" y="108"/>
                        </a:lnTo>
                        <a:lnTo>
                          <a:pt x="342" y="108"/>
                        </a:lnTo>
                        <a:lnTo>
                          <a:pt x="329" y="121"/>
                        </a:lnTo>
                        <a:lnTo>
                          <a:pt x="345" y="143"/>
                        </a:lnTo>
                        <a:lnTo>
                          <a:pt x="345" y="171"/>
                        </a:lnTo>
                        <a:lnTo>
                          <a:pt x="257" y="165"/>
                        </a:lnTo>
                        <a:lnTo>
                          <a:pt x="112" y="219"/>
                        </a:lnTo>
                        <a:lnTo>
                          <a:pt x="17" y="304"/>
                        </a:lnTo>
                        <a:lnTo>
                          <a:pt x="0" y="363"/>
                        </a:lnTo>
                        <a:lnTo>
                          <a:pt x="26" y="377"/>
                        </a:lnTo>
                        <a:lnTo>
                          <a:pt x="84" y="363"/>
                        </a:lnTo>
                        <a:lnTo>
                          <a:pt x="93" y="339"/>
                        </a:lnTo>
                        <a:lnTo>
                          <a:pt x="113" y="324"/>
                        </a:lnTo>
                        <a:lnTo>
                          <a:pt x="157" y="307"/>
                        </a:lnTo>
                        <a:lnTo>
                          <a:pt x="200" y="299"/>
                        </a:lnTo>
                        <a:lnTo>
                          <a:pt x="240" y="293"/>
                        </a:lnTo>
                        <a:lnTo>
                          <a:pt x="264" y="299"/>
                        </a:lnTo>
                        <a:lnTo>
                          <a:pt x="289" y="308"/>
                        </a:lnTo>
                        <a:lnTo>
                          <a:pt x="366" y="285"/>
                        </a:lnTo>
                        <a:lnTo>
                          <a:pt x="399" y="275"/>
                        </a:lnTo>
                        <a:lnTo>
                          <a:pt x="443" y="227"/>
                        </a:lnTo>
                        <a:lnTo>
                          <a:pt x="474" y="213"/>
                        </a:lnTo>
                        <a:lnTo>
                          <a:pt x="478" y="184"/>
                        </a:lnTo>
                        <a:lnTo>
                          <a:pt x="466" y="167"/>
                        </a:lnTo>
                        <a:lnTo>
                          <a:pt x="462" y="151"/>
                        </a:lnTo>
                        <a:lnTo>
                          <a:pt x="471" y="140"/>
                        </a:lnTo>
                        <a:lnTo>
                          <a:pt x="470" y="129"/>
                        </a:lnTo>
                        <a:lnTo>
                          <a:pt x="461" y="124"/>
                        </a:lnTo>
                        <a:lnTo>
                          <a:pt x="447" y="125"/>
                        </a:lnTo>
                        <a:lnTo>
                          <a:pt x="442" y="123"/>
                        </a:lnTo>
                        <a:lnTo>
                          <a:pt x="437" y="103"/>
                        </a:lnTo>
                        <a:lnTo>
                          <a:pt x="441" y="93"/>
                        </a:lnTo>
                        <a:lnTo>
                          <a:pt x="489" y="46"/>
                        </a:lnTo>
                        <a:lnTo>
                          <a:pt x="498" y="36"/>
                        </a:lnTo>
                        <a:lnTo>
                          <a:pt x="507" y="11"/>
                        </a:lnTo>
                        <a:lnTo>
                          <a:pt x="503" y="0"/>
                        </a:lnTo>
                        <a:close/>
                      </a:path>
                    </a:pathLst>
                  </a:custGeom>
                  <a:solidFill>
                    <a:srgbClr val="0066CC">
                      <a:alpha val="50195"/>
                    </a:srgbClr>
                  </a:solidFill>
                  <a:ln w="3175">
                    <a:solidFill>
                      <a:srgbClr val="808080"/>
                    </a:solidFill>
                    <a:round/>
                    <a:headEnd/>
                    <a:tailEnd/>
                  </a:ln>
                </p:spPr>
                <p:txBody>
                  <a:bodyPr/>
                  <a:lstStyle/>
                  <a:p>
                    <a:endParaRPr lang="en-US" dirty="0"/>
                  </a:p>
                </p:txBody>
              </p:sp>
              <p:sp>
                <p:nvSpPr>
                  <p:cNvPr id="277" name="144212.5527.62584.2597.255">
                    <a:extLst>
                      <a:ext uri="{FF2B5EF4-FFF2-40B4-BE49-F238E27FC236}">
                        <a16:creationId xmlns:a16="http://schemas.microsoft.com/office/drawing/2014/main" id="{ED90C5F5-FB47-4ACA-802E-BA35928F913E}"/>
                      </a:ext>
                    </a:extLst>
                  </p:cNvPr>
                  <p:cNvSpPr>
                    <a:spLocks noChangeAspect="1"/>
                  </p:cNvSpPr>
                  <p:nvPr>
                    <p:custDataLst>
                      <p:tags r:id="rId56"/>
                    </p:custDataLst>
                  </p:nvPr>
                </p:nvSpPr>
                <p:spPr bwMode="gray">
                  <a:xfrm>
                    <a:off x="4857919" y="1449681"/>
                    <a:ext cx="1237620" cy="1108193"/>
                  </a:xfrm>
                  <a:custGeom>
                    <a:avLst/>
                    <a:gdLst>
                      <a:gd name="T0" fmla="*/ 2147483647 w 1757"/>
                      <a:gd name="T1" fmla="*/ 2147483647 h 1521"/>
                      <a:gd name="T2" fmla="*/ 2147483647 w 1757"/>
                      <a:gd name="T3" fmla="*/ 2147483647 h 1521"/>
                      <a:gd name="T4" fmla="*/ 2147483647 w 1757"/>
                      <a:gd name="T5" fmla="*/ 2147483647 h 1521"/>
                      <a:gd name="T6" fmla="*/ 2147483647 w 1757"/>
                      <a:gd name="T7" fmla="*/ 2147483647 h 1521"/>
                      <a:gd name="T8" fmla="*/ 2147483647 w 1757"/>
                      <a:gd name="T9" fmla="*/ 2147483647 h 1521"/>
                      <a:gd name="T10" fmla="*/ 2147483647 w 1757"/>
                      <a:gd name="T11" fmla="*/ 2147483647 h 1521"/>
                      <a:gd name="T12" fmla="*/ 2147483647 w 1757"/>
                      <a:gd name="T13" fmla="*/ 2147483647 h 1521"/>
                      <a:gd name="T14" fmla="*/ 2147483647 w 1757"/>
                      <a:gd name="T15" fmla="*/ 2147483647 h 1521"/>
                      <a:gd name="T16" fmla="*/ 2147483647 w 1757"/>
                      <a:gd name="T17" fmla="*/ 2147483647 h 1521"/>
                      <a:gd name="T18" fmla="*/ 2147483647 w 1757"/>
                      <a:gd name="T19" fmla="*/ 2147483647 h 1521"/>
                      <a:gd name="T20" fmla="*/ 2147483647 w 1757"/>
                      <a:gd name="T21" fmla="*/ 2147483647 h 1521"/>
                      <a:gd name="T22" fmla="*/ 2147483647 w 1757"/>
                      <a:gd name="T23" fmla="*/ 2147483647 h 1521"/>
                      <a:gd name="T24" fmla="*/ 2147483647 w 1757"/>
                      <a:gd name="T25" fmla="*/ 2147483647 h 1521"/>
                      <a:gd name="T26" fmla="*/ 2147483647 w 1757"/>
                      <a:gd name="T27" fmla="*/ 2147483647 h 1521"/>
                      <a:gd name="T28" fmla="*/ 2147483647 w 1757"/>
                      <a:gd name="T29" fmla="*/ 2147483647 h 1521"/>
                      <a:gd name="T30" fmla="*/ 2147483647 w 1757"/>
                      <a:gd name="T31" fmla="*/ 2147483647 h 1521"/>
                      <a:gd name="T32" fmla="*/ 2147483647 w 1757"/>
                      <a:gd name="T33" fmla="*/ 2147483647 h 1521"/>
                      <a:gd name="T34" fmla="*/ 2147483647 w 1757"/>
                      <a:gd name="T35" fmla="*/ 2147483647 h 1521"/>
                      <a:gd name="T36" fmla="*/ 2147483647 w 1757"/>
                      <a:gd name="T37" fmla="*/ 2147483647 h 1521"/>
                      <a:gd name="T38" fmla="*/ 2147483647 w 1757"/>
                      <a:gd name="T39" fmla="*/ 2147483647 h 1521"/>
                      <a:gd name="T40" fmla="*/ 2147483647 w 1757"/>
                      <a:gd name="T41" fmla="*/ 2147483647 h 1521"/>
                      <a:gd name="T42" fmla="*/ 2147483647 w 1757"/>
                      <a:gd name="T43" fmla="*/ 2147483647 h 1521"/>
                      <a:gd name="T44" fmla="*/ 2147483647 w 1757"/>
                      <a:gd name="T45" fmla="*/ 2147483647 h 1521"/>
                      <a:gd name="T46" fmla="*/ 2147483647 w 1757"/>
                      <a:gd name="T47" fmla="*/ 2147483647 h 1521"/>
                      <a:gd name="T48" fmla="*/ 2147483647 w 1757"/>
                      <a:gd name="T49" fmla="*/ 2147483647 h 1521"/>
                      <a:gd name="T50" fmla="*/ 2147483647 w 1757"/>
                      <a:gd name="T51" fmla="*/ 2147483647 h 1521"/>
                      <a:gd name="T52" fmla="*/ 2147483647 w 1757"/>
                      <a:gd name="T53" fmla="*/ 2147483647 h 1521"/>
                      <a:gd name="T54" fmla="*/ 2147483647 w 1757"/>
                      <a:gd name="T55" fmla="*/ 2147483647 h 1521"/>
                      <a:gd name="T56" fmla="*/ 2147483647 w 1757"/>
                      <a:gd name="T57" fmla="*/ 2147483647 h 1521"/>
                      <a:gd name="T58" fmla="*/ 2147483647 w 1757"/>
                      <a:gd name="T59" fmla="*/ 2147483647 h 1521"/>
                      <a:gd name="T60" fmla="*/ 2147483647 w 1757"/>
                      <a:gd name="T61" fmla="*/ 2147483647 h 1521"/>
                      <a:gd name="T62" fmla="*/ 2147483647 w 1757"/>
                      <a:gd name="T63" fmla="*/ 2147483647 h 1521"/>
                      <a:gd name="T64" fmla="*/ 2147483647 w 1757"/>
                      <a:gd name="T65" fmla="*/ 2147483647 h 1521"/>
                      <a:gd name="T66" fmla="*/ 2147483647 w 1757"/>
                      <a:gd name="T67" fmla="*/ 2147483647 h 1521"/>
                      <a:gd name="T68" fmla="*/ 2147483647 w 1757"/>
                      <a:gd name="T69" fmla="*/ 2147483647 h 1521"/>
                      <a:gd name="T70" fmla="*/ 2147483647 w 1757"/>
                      <a:gd name="T71" fmla="*/ 2147483647 h 1521"/>
                      <a:gd name="T72" fmla="*/ 2147483647 w 1757"/>
                      <a:gd name="T73" fmla="*/ 2147483647 h 1521"/>
                      <a:gd name="T74" fmla="*/ 2147483647 w 1757"/>
                      <a:gd name="T75" fmla="*/ 2147483647 h 1521"/>
                      <a:gd name="T76" fmla="*/ 2147483647 w 1757"/>
                      <a:gd name="T77" fmla="*/ 2147483647 h 1521"/>
                      <a:gd name="T78" fmla="*/ 2147483647 w 1757"/>
                      <a:gd name="T79" fmla="*/ 2147483647 h 1521"/>
                      <a:gd name="T80" fmla="*/ 2147483647 w 1757"/>
                      <a:gd name="T81" fmla="*/ 2147483647 h 1521"/>
                      <a:gd name="T82" fmla="*/ 2147483647 w 1757"/>
                      <a:gd name="T83" fmla="*/ 2147483647 h 1521"/>
                      <a:gd name="T84" fmla="*/ 2147483647 w 1757"/>
                      <a:gd name="T85" fmla="*/ 2147483647 h 1521"/>
                      <a:gd name="T86" fmla="*/ 2147483647 w 1757"/>
                      <a:gd name="T87" fmla="*/ 2147483647 h 1521"/>
                      <a:gd name="T88" fmla="*/ 2147483647 w 1757"/>
                      <a:gd name="T89" fmla="*/ 2147483647 h 1521"/>
                      <a:gd name="T90" fmla="*/ 2147483647 w 1757"/>
                      <a:gd name="T91" fmla="*/ 2147483647 h 1521"/>
                      <a:gd name="T92" fmla="*/ 2147483647 w 1757"/>
                      <a:gd name="T93" fmla="*/ 2147483647 h 1521"/>
                      <a:gd name="T94" fmla="*/ 2147483647 w 1757"/>
                      <a:gd name="T95" fmla="*/ 2147483647 h 1521"/>
                      <a:gd name="T96" fmla="*/ 2147483647 w 1757"/>
                      <a:gd name="T97" fmla="*/ 2147483647 h 1521"/>
                      <a:gd name="T98" fmla="*/ 2147483647 w 1757"/>
                      <a:gd name="T99" fmla="*/ 2147483647 h 1521"/>
                      <a:gd name="T100" fmla="*/ 2147483647 w 1757"/>
                      <a:gd name="T101" fmla="*/ 2147483647 h 1521"/>
                      <a:gd name="T102" fmla="*/ 2147483647 w 1757"/>
                      <a:gd name="T103" fmla="*/ 2147483647 h 1521"/>
                      <a:gd name="T104" fmla="*/ 2147483647 w 1757"/>
                      <a:gd name="T105" fmla="*/ 2147483647 h 1521"/>
                      <a:gd name="T106" fmla="*/ 2147483647 w 1757"/>
                      <a:gd name="T107" fmla="*/ 2147483647 h 1521"/>
                      <a:gd name="T108" fmla="*/ 2147483647 w 1757"/>
                      <a:gd name="T109" fmla="*/ 2147483647 h 1521"/>
                      <a:gd name="T110" fmla="*/ 2147483647 w 1757"/>
                      <a:gd name="T111" fmla="*/ 2147483647 h 1521"/>
                      <a:gd name="T112" fmla="*/ 2147483647 w 1757"/>
                      <a:gd name="T113" fmla="*/ 2147483647 h 1521"/>
                      <a:gd name="T114" fmla="*/ 2147483647 w 1757"/>
                      <a:gd name="T115" fmla="*/ 2147483647 h 1521"/>
                      <a:gd name="T116" fmla="*/ 2147483647 w 1757"/>
                      <a:gd name="T117" fmla="*/ 2147483647 h 1521"/>
                      <a:gd name="T118" fmla="*/ 2147483647 w 1757"/>
                      <a:gd name="T119" fmla="*/ 2147483647 h 1521"/>
                      <a:gd name="T120" fmla="*/ 2147483647 w 1757"/>
                      <a:gd name="T121" fmla="*/ 2147483647 h 1521"/>
                      <a:gd name="T122" fmla="*/ 2147483647 w 1757"/>
                      <a:gd name="T123" fmla="*/ 2147483647 h 15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757"/>
                      <a:gd name="T187" fmla="*/ 0 h 1521"/>
                      <a:gd name="T188" fmla="*/ 1757 w 1757"/>
                      <a:gd name="T189" fmla="*/ 1521 h 15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757" h="1521">
                        <a:moveTo>
                          <a:pt x="1121" y="502"/>
                        </a:moveTo>
                        <a:lnTo>
                          <a:pt x="1140" y="534"/>
                        </a:lnTo>
                        <a:lnTo>
                          <a:pt x="1152" y="548"/>
                        </a:lnTo>
                        <a:lnTo>
                          <a:pt x="1183" y="562"/>
                        </a:lnTo>
                        <a:lnTo>
                          <a:pt x="1216" y="553"/>
                        </a:lnTo>
                        <a:lnTo>
                          <a:pt x="1224" y="553"/>
                        </a:lnTo>
                        <a:lnTo>
                          <a:pt x="1232" y="562"/>
                        </a:lnTo>
                        <a:lnTo>
                          <a:pt x="1233" y="573"/>
                        </a:lnTo>
                        <a:lnTo>
                          <a:pt x="1221" y="586"/>
                        </a:lnTo>
                        <a:lnTo>
                          <a:pt x="1200" y="588"/>
                        </a:lnTo>
                        <a:lnTo>
                          <a:pt x="1189" y="586"/>
                        </a:lnTo>
                        <a:lnTo>
                          <a:pt x="1185" y="580"/>
                        </a:lnTo>
                        <a:lnTo>
                          <a:pt x="1179" y="580"/>
                        </a:lnTo>
                        <a:lnTo>
                          <a:pt x="1159" y="592"/>
                        </a:lnTo>
                        <a:lnTo>
                          <a:pt x="1144" y="586"/>
                        </a:lnTo>
                        <a:lnTo>
                          <a:pt x="1131" y="584"/>
                        </a:lnTo>
                        <a:lnTo>
                          <a:pt x="1096" y="593"/>
                        </a:lnTo>
                        <a:lnTo>
                          <a:pt x="1075" y="586"/>
                        </a:lnTo>
                        <a:lnTo>
                          <a:pt x="1067" y="593"/>
                        </a:lnTo>
                        <a:lnTo>
                          <a:pt x="1072" y="612"/>
                        </a:lnTo>
                        <a:lnTo>
                          <a:pt x="1067" y="618"/>
                        </a:lnTo>
                        <a:lnTo>
                          <a:pt x="1057" y="614"/>
                        </a:lnTo>
                        <a:lnTo>
                          <a:pt x="1037" y="596"/>
                        </a:lnTo>
                        <a:lnTo>
                          <a:pt x="984" y="589"/>
                        </a:lnTo>
                        <a:lnTo>
                          <a:pt x="972" y="593"/>
                        </a:lnTo>
                        <a:lnTo>
                          <a:pt x="960" y="586"/>
                        </a:lnTo>
                        <a:lnTo>
                          <a:pt x="923" y="613"/>
                        </a:lnTo>
                        <a:lnTo>
                          <a:pt x="915" y="613"/>
                        </a:lnTo>
                        <a:lnTo>
                          <a:pt x="900" y="621"/>
                        </a:lnTo>
                        <a:lnTo>
                          <a:pt x="896" y="628"/>
                        </a:lnTo>
                        <a:lnTo>
                          <a:pt x="888" y="630"/>
                        </a:lnTo>
                        <a:lnTo>
                          <a:pt x="867" y="626"/>
                        </a:lnTo>
                        <a:lnTo>
                          <a:pt x="844" y="630"/>
                        </a:lnTo>
                        <a:lnTo>
                          <a:pt x="843" y="649"/>
                        </a:lnTo>
                        <a:lnTo>
                          <a:pt x="838" y="658"/>
                        </a:lnTo>
                        <a:lnTo>
                          <a:pt x="794" y="698"/>
                        </a:lnTo>
                        <a:lnTo>
                          <a:pt x="786" y="696"/>
                        </a:lnTo>
                        <a:lnTo>
                          <a:pt x="780" y="689"/>
                        </a:lnTo>
                        <a:lnTo>
                          <a:pt x="800" y="662"/>
                        </a:lnTo>
                        <a:lnTo>
                          <a:pt x="800" y="650"/>
                        </a:lnTo>
                        <a:lnTo>
                          <a:pt x="775" y="652"/>
                        </a:lnTo>
                        <a:lnTo>
                          <a:pt x="764" y="676"/>
                        </a:lnTo>
                        <a:lnTo>
                          <a:pt x="755" y="685"/>
                        </a:lnTo>
                        <a:lnTo>
                          <a:pt x="746" y="674"/>
                        </a:lnTo>
                        <a:lnTo>
                          <a:pt x="742" y="652"/>
                        </a:lnTo>
                        <a:lnTo>
                          <a:pt x="738" y="654"/>
                        </a:lnTo>
                        <a:lnTo>
                          <a:pt x="732" y="684"/>
                        </a:lnTo>
                        <a:lnTo>
                          <a:pt x="716" y="712"/>
                        </a:lnTo>
                        <a:lnTo>
                          <a:pt x="707" y="741"/>
                        </a:lnTo>
                        <a:lnTo>
                          <a:pt x="698" y="758"/>
                        </a:lnTo>
                        <a:lnTo>
                          <a:pt x="676" y="790"/>
                        </a:lnTo>
                        <a:lnTo>
                          <a:pt x="676" y="813"/>
                        </a:lnTo>
                        <a:lnTo>
                          <a:pt x="674" y="821"/>
                        </a:lnTo>
                        <a:lnTo>
                          <a:pt x="671" y="825"/>
                        </a:lnTo>
                        <a:lnTo>
                          <a:pt x="640" y="855"/>
                        </a:lnTo>
                        <a:lnTo>
                          <a:pt x="621" y="893"/>
                        </a:lnTo>
                        <a:lnTo>
                          <a:pt x="614" y="921"/>
                        </a:lnTo>
                        <a:lnTo>
                          <a:pt x="611" y="933"/>
                        </a:lnTo>
                        <a:lnTo>
                          <a:pt x="618" y="938"/>
                        </a:lnTo>
                        <a:lnTo>
                          <a:pt x="640" y="927"/>
                        </a:lnTo>
                        <a:lnTo>
                          <a:pt x="664" y="882"/>
                        </a:lnTo>
                        <a:lnTo>
                          <a:pt x="690" y="861"/>
                        </a:lnTo>
                        <a:lnTo>
                          <a:pt x="703" y="855"/>
                        </a:lnTo>
                        <a:lnTo>
                          <a:pt x="706" y="843"/>
                        </a:lnTo>
                        <a:lnTo>
                          <a:pt x="716" y="834"/>
                        </a:lnTo>
                        <a:lnTo>
                          <a:pt x="723" y="821"/>
                        </a:lnTo>
                        <a:lnTo>
                          <a:pt x="722" y="806"/>
                        </a:lnTo>
                        <a:lnTo>
                          <a:pt x="723" y="795"/>
                        </a:lnTo>
                        <a:lnTo>
                          <a:pt x="730" y="790"/>
                        </a:lnTo>
                        <a:lnTo>
                          <a:pt x="735" y="778"/>
                        </a:lnTo>
                        <a:lnTo>
                          <a:pt x="742" y="771"/>
                        </a:lnTo>
                        <a:lnTo>
                          <a:pt x="751" y="770"/>
                        </a:lnTo>
                        <a:lnTo>
                          <a:pt x="755" y="778"/>
                        </a:lnTo>
                        <a:lnTo>
                          <a:pt x="752" y="803"/>
                        </a:lnTo>
                        <a:lnTo>
                          <a:pt x="731" y="855"/>
                        </a:lnTo>
                        <a:lnTo>
                          <a:pt x="722" y="867"/>
                        </a:lnTo>
                        <a:lnTo>
                          <a:pt x="716" y="886"/>
                        </a:lnTo>
                        <a:lnTo>
                          <a:pt x="716" y="898"/>
                        </a:lnTo>
                        <a:lnTo>
                          <a:pt x="698" y="939"/>
                        </a:lnTo>
                        <a:lnTo>
                          <a:pt x="698" y="977"/>
                        </a:lnTo>
                        <a:lnTo>
                          <a:pt x="696" y="1002"/>
                        </a:lnTo>
                        <a:lnTo>
                          <a:pt x="676" y="1021"/>
                        </a:lnTo>
                        <a:lnTo>
                          <a:pt x="672" y="1034"/>
                        </a:lnTo>
                        <a:lnTo>
                          <a:pt x="678" y="1063"/>
                        </a:lnTo>
                        <a:lnTo>
                          <a:pt x="680" y="1112"/>
                        </a:lnTo>
                        <a:lnTo>
                          <a:pt x="672" y="1123"/>
                        </a:lnTo>
                        <a:lnTo>
                          <a:pt x="655" y="1174"/>
                        </a:lnTo>
                        <a:lnTo>
                          <a:pt x="666" y="1250"/>
                        </a:lnTo>
                        <a:lnTo>
                          <a:pt x="686" y="1302"/>
                        </a:lnTo>
                        <a:lnTo>
                          <a:pt x="682" y="1310"/>
                        </a:lnTo>
                        <a:lnTo>
                          <a:pt x="684" y="1320"/>
                        </a:lnTo>
                        <a:lnTo>
                          <a:pt x="683" y="1328"/>
                        </a:lnTo>
                        <a:lnTo>
                          <a:pt x="684" y="1351"/>
                        </a:lnTo>
                        <a:lnTo>
                          <a:pt x="684" y="1387"/>
                        </a:lnTo>
                        <a:lnTo>
                          <a:pt x="699" y="1418"/>
                        </a:lnTo>
                        <a:lnTo>
                          <a:pt x="714" y="1431"/>
                        </a:lnTo>
                        <a:lnTo>
                          <a:pt x="720" y="1444"/>
                        </a:lnTo>
                        <a:lnTo>
                          <a:pt x="730" y="1488"/>
                        </a:lnTo>
                        <a:lnTo>
                          <a:pt x="735" y="1501"/>
                        </a:lnTo>
                        <a:lnTo>
                          <a:pt x="744" y="1505"/>
                        </a:lnTo>
                        <a:lnTo>
                          <a:pt x="764" y="1521"/>
                        </a:lnTo>
                        <a:lnTo>
                          <a:pt x="794" y="1517"/>
                        </a:lnTo>
                        <a:lnTo>
                          <a:pt x="807" y="1511"/>
                        </a:lnTo>
                        <a:lnTo>
                          <a:pt x="831" y="1501"/>
                        </a:lnTo>
                        <a:lnTo>
                          <a:pt x="840" y="1493"/>
                        </a:lnTo>
                        <a:lnTo>
                          <a:pt x="848" y="1485"/>
                        </a:lnTo>
                        <a:lnTo>
                          <a:pt x="870" y="1465"/>
                        </a:lnTo>
                        <a:lnTo>
                          <a:pt x="896" y="1407"/>
                        </a:lnTo>
                        <a:lnTo>
                          <a:pt x="907" y="1376"/>
                        </a:lnTo>
                        <a:lnTo>
                          <a:pt x="915" y="1347"/>
                        </a:lnTo>
                        <a:lnTo>
                          <a:pt x="920" y="1303"/>
                        </a:lnTo>
                        <a:lnTo>
                          <a:pt x="927" y="1296"/>
                        </a:lnTo>
                        <a:lnTo>
                          <a:pt x="927" y="1290"/>
                        </a:lnTo>
                        <a:lnTo>
                          <a:pt x="916" y="1280"/>
                        </a:lnTo>
                        <a:lnTo>
                          <a:pt x="916" y="1239"/>
                        </a:lnTo>
                        <a:lnTo>
                          <a:pt x="896" y="1190"/>
                        </a:lnTo>
                        <a:lnTo>
                          <a:pt x="867" y="1128"/>
                        </a:lnTo>
                        <a:lnTo>
                          <a:pt x="856" y="1104"/>
                        </a:lnTo>
                        <a:lnTo>
                          <a:pt x="864" y="1077"/>
                        </a:lnTo>
                        <a:lnTo>
                          <a:pt x="850" y="1033"/>
                        </a:lnTo>
                        <a:lnTo>
                          <a:pt x="847" y="1015"/>
                        </a:lnTo>
                        <a:lnTo>
                          <a:pt x="858" y="999"/>
                        </a:lnTo>
                        <a:lnTo>
                          <a:pt x="870" y="971"/>
                        </a:lnTo>
                        <a:lnTo>
                          <a:pt x="874" y="951"/>
                        </a:lnTo>
                        <a:lnTo>
                          <a:pt x="875" y="914"/>
                        </a:lnTo>
                        <a:lnTo>
                          <a:pt x="876" y="882"/>
                        </a:lnTo>
                        <a:lnTo>
                          <a:pt x="892" y="862"/>
                        </a:lnTo>
                        <a:lnTo>
                          <a:pt x="896" y="851"/>
                        </a:lnTo>
                        <a:lnTo>
                          <a:pt x="903" y="837"/>
                        </a:lnTo>
                        <a:lnTo>
                          <a:pt x="922" y="821"/>
                        </a:lnTo>
                        <a:lnTo>
                          <a:pt x="934" y="821"/>
                        </a:lnTo>
                        <a:lnTo>
                          <a:pt x="939" y="810"/>
                        </a:lnTo>
                        <a:lnTo>
                          <a:pt x="943" y="790"/>
                        </a:lnTo>
                        <a:lnTo>
                          <a:pt x="952" y="775"/>
                        </a:lnTo>
                        <a:lnTo>
                          <a:pt x="960" y="770"/>
                        </a:lnTo>
                        <a:lnTo>
                          <a:pt x="962" y="777"/>
                        </a:lnTo>
                        <a:lnTo>
                          <a:pt x="959" y="783"/>
                        </a:lnTo>
                        <a:lnTo>
                          <a:pt x="967" y="806"/>
                        </a:lnTo>
                        <a:lnTo>
                          <a:pt x="959" y="827"/>
                        </a:lnTo>
                        <a:lnTo>
                          <a:pt x="962" y="845"/>
                        </a:lnTo>
                        <a:lnTo>
                          <a:pt x="979" y="835"/>
                        </a:lnTo>
                        <a:lnTo>
                          <a:pt x="992" y="811"/>
                        </a:lnTo>
                        <a:lnTo>
                          <a:pt x="990" y="790"/>
                        </a:lnTo>
                        <a:lnTo>
                          <a:pt x="986" y="769"/>
                        </a:lnTo>
                        <a:lnTo>
                          <a:pt x="996" y="747"/>
                        </a:lnTo>
                        <a:lnTo>
                          <a:pt x="1008" y="733"/>
                        </a:lnTo>
                        <a:lnTo>
                          <a:pt x="1018" y="726"/>
                        </a:lnTo>
                        <a:lnTo>
                          <a:pt x="1031" y="721"/>
                        </a:lnTo>
                        <a:lnTo>
                          <a:pt x="1037" y="717"/>
                        </a:lnTo>
                        <a:lnTo>
                          <a:pt x="1033" y="708"/>
                        </a:lnTo>
                        <a:lnTo>
                          <a:pt x="1027" y="708"/>
                        </a:lnTo>
                        <a:lnTo>
                          <a:pt x="1024" y="698"/>
                        </a:lnTo>
                        <a:lnTo>
                          <a:pt x="1024" y="676"/>
                        </a:lnTo>
                        <a:lnTo>
                          <a:pt x="1040" y="646"/>
                        </a:lnTo>
                        <a:lnTo>
                          <a:pt x="1056" y="641"/>
                        </a:lnTo>
                        <a:lnTo>
                          <a:pt x="1069" y="629"/>
                        </a:lnTo>
                        <a:lnTo>
                          <a:pt x="1089" y="644"/>
                        </a:lnTo>
                        <a:lnTo>
                          <a:pt x="1119" y="653"/>
                        </a:lnTo>
                        <a:lnTo>
                          <a:pt x="1149" y="660"/>
                        </a:lnTo>
                        <a:lnTo>
                          <a:pt x="1161" y="676"/>
                        </a:lnTo>
                        <a:lnTo>
                          <a:pt x="1200" y="682"/>
                        </a:lnTo>
                        <a:lnTo>
                          <a:pt x="1253" y="702"/>
                        </a:lnTo>
                        <a:lnTo>
                          <a:pt x="1271" y="712"/>
                        </a:lnTo>
                        <a:lnTo>
                          <a:pt x="1292" y="749"/>
                        </a:lnTo>
                        <a:lnTo>
                          <a:pt x="1288" y="754"/>
                        </a:lnTo>
                        <a:lnTo>
                          <a:pt x="1271" y="759"/>
                        </a:lnTo>
                        <a:lnTo>
                          <a:pt x="1268" y="773"/>
                        </a:lnTo>
                        <a:lnTo>
                          <a:pt x="1272" y="782"/>
                        </a:lnTo>
                        <a:lnTo>
                          <a:pt x="1288" y="802"/>
                        </a:lnTo>
                        <a:lnTo>
                          <a:pt x="1296" y="817"/>
                        </a:lnTo>
                        <a:lnTo>
                          <a:pt x="1304" y="842"/>
                        </a:lnTo>
                        <a:lnTo>
                          <a:pt x="1304" y="893"/>
                        </a:lnTo>
                        <a:lnTo>
                          <a:pt x="1293" y="918"/>
                        </a:lnTo>
                        <a:lnTo>
                          <a:pt x="1280" y="925"/>
                        </a:lnTo>
                        <a:lnTo>
                          <a:pt x="1277" y="939"/>
                        </a:lnTo>
                        <a:lnTo>
                          <a:pt x="1276" y="951"/>
                        </a:lnTo>
                        <a:lnTo>
                          <a:pt x="1269" y="965"/>
                        </a:lnTo>
                        <a:lnTo>
                          <a:pt x="1244" y="982"/>
                        </a:lnTo>
                        <a:lnTo>
                          <a:pt x="1233" y="995"/>
                        </a:lnTo>
                        <a:lnTo>
                          <a:pt x="1227" y="1027"/>
                        </a:lnTo>
                        <a:lnTo>
                          <a:pt x="1235" y="1045"/>
                        </a:lnTo>
                        <a:lnTo>
                          <a:pt x="1241" y="1051"/>
                        </a:lnTo>
                        <a:lnTo>
                          <a:pt x="1263" y="1059"/>
                        </a:lnTo>
                        <a:lnTo>
                          <a:pt x="1268" y="1063"/>
                        </a:lnTo>
                        <a:lnTo>
                          <a:pt x="1272" y="1063"/>
                        </a:lnTo>
                        <a:lnTo>
                          <a:pt x="1325" y="985"/>
                        </a:lnTo>
                        <a:lnTo>
                          <a:pt x="1347" y="963"/>
                        </a:lnTo>
                        <a:lnTo>
                          <a:pt x="1363" y="953"/>
                        </a:lnTo>
                        <a:lnTo>
                          <a:pt x="1408" y="966"/>
                        </a:lnTo>
                        <a:lnTo>
                          <a:pt x="1453" y="1083"/>
                        </a:lnTo>
                        <a:lnTo>
                          <a:pt x="1460" y="1134"/>
                        </a:lnTo>
                        <a:lnTo>
                          <a:pt x="1466" y="1106"/>
                        </a:lnTo>
                        <a:lnTo>
                          <a:pt x="1513" y="1079"/>
                        </a:lnTo>
                        <a:lnTo>
                          <a:pt x="1533" y="1053"/>
                        </a:lnTo>
                        <a:lnTo>
                          <a:pt x="1524" y="930"/>
                        </a:lnTo>
                        <a:lnTo>
                          <a:pt x="1517" y="894"/>
                        </a:lnTo>
                        <a:lnTo>
                          <a:pt x="1542" y="738"/>
                        </a:lnTo>
                        <a:lnTo>
                          <a:pt x="1490" y="636"/>
                        </a:lnTo>
                        <a:lnTo>
                          <a:pt x="1508" y="634"/>
                        </a:lnTo>
                        <a:lnTo>
                          <a:pt x="1573" y="682"/>
                        </a:lnTo>
                        <a:lnTo>
                          <a:pt x="1597" y="725"/>
                        </a:lnTo>
                        <a:lnTo>
                          <a:pt x="1645" y="734"/>
                        </a:lnTo>
                        <a:lnTo>
                          <a:pt x="1713" y="741"/>
                        </a:lnTo>
                        <a:lnTo>
                          <a:pt x="1732" y="716"/>
                        </a:lnTo>
                        <a:lnTo>
                          <a:pt x="1721" y="676"/>
                        </a:lnTo>
                        <a:lnTo>
                          <a:pt x="1749" y="669"/>
                        </a:lnTo>
                        <a:lnTo>
                          <a:pt x="1757" y="649"/>
                        </a:lnTo>
                        <a:lnTo>
                          <a:pt x="1717" y="622"/>
                        </a:lnTo>
                        <a:lnTo>
                          <a:pt x="1696" y="569"/>
                        </a:lnTo>
                        <a:lnTo>
                          <a:pt x="1633" y="533"/>
                        </a:lnTo>
                        <a:lnTo>
                          <a:pt x="1600" y="486"/>
                        </a:lnTo>
                        <a:lnTo>
                          <a:pt x="1470" y="476"/>
                        </a:lnTo>
                        <a:lnTo>
                          <a:pt x="1276" y="486"/>
                        </a:lnTo>
                        <a:lnTo>
                          <a:pt x="1133" y="473"/>
                        </a:lnTo>
                        <a:lnTo>
                          <a:pt x="1088" y="425"/>
                        </a:lnTo>
                        <a:lnTo>
                          <a:pt x="1073" y="379"/>
                        </a:lnTo>
                        <a:lnTo>
                          <a:pt x="1039" y="352"/>
                        </a:lnTo>
                        <a:lnTo>
                          <a:pt x="1036" y="293"/>
                        </a:lnTo>
                        <a:lnTo>
                          <a:pt x="998" y="248"/>
                        </a:lnTo>
                        <a:lnTo>
                          <a:pt x="983" y="175"/>
                        </a:lnTo>
                        <a:lnTo>
                          <a:pt x="971" y="159"/>
                        </a:lnTo>
                        <a:lnTo>
                          <a:pt x="912" y="177"/>
                        </a:lnTo>
                        <a:lnTo>
                          <a:pt x="864" y="169"/>
                        </a:lnTo>
                        <a:lnTo>
                          <a:pt x="780" y="31"/>
                        </a:lnTo>
                        <a:lnTo>
                          <a:pt x="707" y="27"/>
                        </a:lnTo>
                        <a:lnTo>
                          <a:pt x="699" y="93"/>
                        </a:lnTo>
                        <a:lnTo>
                          <a:pt x="655" y="20"/>
                        </a:lnTo>
                        <a:lnTo>
                          <a:pt x="578" y="0"/>
                        </a:lnTo>
                        <a:lnTo>
                          <a:pt x="565" y="15"/>
                        </a:lnTo>
                        <a:lnTo>
                          <a:pt x="569" y="41"/>
                        </a:lnTo>
                        <a:lnTo>
                          <a:pt x="545" y="100"/>
                        </a:lnTo>
                        <a:lnTo>
                          <a:pt x="529" y="81"/>
                        </a:lnTo>
                        <a:lnTo>
                          <a:pt x="491" y="137"/>
                        </a:lnTo>
                        <a:lnTo>
                          <a:pt x="474" y="111"/>
                        </a:lnTo>
                        <a:lnTo>
                          <a:pt x="467" y="120"/>
                        </a:lnTo>
                        <a:lnTo>
                          <a:pt x="442" y="189"/>
                        </a:lnTo>
                        <a:lnTo>
                          <a:pt x="395" y="229"/>
                        </a:lnTo>
                        <a:lnTo>
                          <a:pt x="355" y="245"/>
                        </a:lnTo>
                        <a:lnTo>
                          <a:pt x="334" y="264"/>
                        </a:lnTo>
                        <a:lnTo>
                          <a:pt x="287" y="291"/>
                        </a:lnTo>
                        <a:lnTo>
                          <a:pt x="262" y="297"/>
                        </a:lnTo>
                        <a:lnTo>
                          <a:pt x="242" y="307"/>
                        </a:lnTo>
                        <a:lnTo>
                          <a:pt x="222" y="327"/>
                        </a:lnTo>
                        <a:lnTo>
                          <a:pt x="181" y="344"/>
                        </a:lnTo>
                        <a:lnTo>
                          <a:pt x="162" y="359"/>
                        </a:lnTo>
                        <a:lnTo>
                          <a:pt x="96" y="432"/>
                        </a:lnTo>
                        <a:lnTo>
                          <a:pt x="0" y="520"/>
                        </a:lnTo>
                        <a:lnTo>
                          <a:pt x="14" y="528"/>
                        </a:lnTo>
                        <a:lnTo>
                          <a:pt x="33" y="532"/>
                        </a:lnTo>
                        <a:lnTo>
                          <a:pt x="57" y="530"/>
                        </a:lnTo>
                        <a:lnTo>
                          <a:pt x="96" y="508"/>
                        </a:lnTo>
                        <a:lnTo>
                          <a:pt x="168" y="470"/>
                        </a:lnTo>
                        <a:lnTo>
                          <a:pt x="181" y="469"/>
                        </a:lnTo>
                        <a:lnTo>
                          <a:pt x="185" y="477"/>
                        </a:lnTo>
                        <a:lnTo>
                          <a:pt x="185" y="493"/>
                        </a:lnTo>
                        <a:lnTo>
                          <a:pt x="180" y="502"/>
                        </a:lnTo>
                        <a:lnTo>
                          <a:pt x="180" y="513"/>
                        </a:lnTo>
                        <a:lnTo>
                          <a:pt x="172" y="541"/>
                        </a:lnTo>
                        <a:lnTo>
                          <a:pt x="198" y="528"/>
                        </a:lnTo>
                        <a:lnTo>
                          <a:pt x="213" y="528"/>
                        </a:lnTo>
                        <a:lnTo>
                          <a:pt x="230" y="544"/>
                        </a:lnTo>
                        <a:lnTo>
                          <a:pt x="246" y="541"/>
                        </a:lnTo>
                        <a:lnTo>
                          <a:pt x="275" y="532"/>
                        </a:lnTo>
                        <a:lnTo>
                          <a:pt x="289" y="521"/>
                        </a:lnTo>
                        <a:lnTo>
                          <a:pt x="319" y="504"/>
                        </a:lnTo>
                        <a:lnTo>
                          <a:pt x="326" y="490"/>
                        </a:lnTo>
                        <a:lnTo>
                          <a:pt x="339" y="489"/>
                        </a:lnTo>
                        <a:lnTo>
                          <a:pt x="394" y="468"/>
                        </a:lnTo>
                        <a:lnTo>
                          <a:pt x="431" y="446"/>
                        </a:lnTo>
                        <a:lnTo>
                          <a:pt x="477" y="400"/>
                        </a:lnTo>
                        <a:lnTo>
                          <a:pt x="493" y="397"/>
                        </a:lnTo>
                        <a:lnTo>
                          <a:pt x="529" y="356"/>
                        </a:lnTo>
                        <a:lnTo>
                          <a:pt x="555" y="343"/>
                        </a:lnTo>
                        <a:lnTo>
                          <a:pt x="597" y="335"/>
                        </a:lnTo>
                        <a:lnTo>
                          <a:pt x="607" y="337"/>
                        </a:lnTo>
                        <a:lnTo>
                          <a:pt x="610" y="343"/>
                        </a:lnTo>
                        <a:lnTo>
                          <a:pt x="587" y="359"/>
                        </a:lnTo>
                        <a:lnTo>
                          <a:pt x="581" y="360"/>
                        </a:lnTo>
                        <a:lnTo>
                          <a:pt x="571" y="380"/>
                        </a:lnTo>
                        <a:lnTo>
                          <a:pt x="541" y="413"/>
                        </a:lnTo>
                        <a:lnTo>
                          <a:pt x="526" y="425"/>
                        </a:lnTo>
                        <a:lnTo>
                          <a:pt x="518" y="437"/>
                        </a:lnTo>
                        <a:lnTo>
                          <a:pt x="513" y="466"/>
                        </a:lnTo>
                        <a:lnTo>
                          <a:pt x="518" y="485"/>
                        </a:lnTo>
                        <a:lnTo>
                          <a:pt x="523" y="473"/>
                        </a:lnTo>
                        <a:lnTo>
                          <a:pt x="549" y="453"/>
                        </a:lnTo>
                        <a:lnTo>
                          <a:pt x="567" y="454"/>
                        </a:lnTo>
                        <a:lnTo>
                          <a:pt x="578" y="452"/>
                        </a:lnTo>
                        <a:lnTo>
                          <a:pt x="634" y="476"/>
                        </a:lnTo>
                        <a:lnTo>
                          <a:pt x="678" y="524"/>
                        </a:lnTo>
                        <a:lnTo>
                          <a:pt x="714" y="518"/>
                        </a:lnTo>
                        <a:lnTo>
                          <a:pt x="731" y="521"/>
                        </a:lnTo>
                        <a:lnTo>
                          <a:pt x="744" y="528"/>
                        </a:lnTo>
                        <a:lnTo>
                          <a:pt x="755" y="528"/>
                        </a:lnTo>
                        <a:lnTo>
                          <a:pt x="760" y="526"/>
                        </a:lnTo>
                        <a:lnTo>
                          <a:pt x="772" y="532"/>
                        </a:lnTo>
                        <a:lnTo>
                          <a:pt x="772" y="538"/>
                        </a:lnTo>
                        <a:lnTo>
                          <a:pt x="780" y="532"/>
                        </a:lnTo>
                        <a:lnTo>
                          <a:pt x="787" y="518"/>
                        </a:lnTo>
                        <a:lnTo>
                          <a:pt x="827" y="490"/>
                        </a:lnTo>
                        <a:lnTo>
                          <a:pt x="955" y="458"/>
                        </a:lnTo>
                        <a:lnTo>
                          <a:pt x="990" y="438"/>
                        </a:lnTo>
                        <a:lnTo>
                          <a:pt x="1006" y="434"/>
                        </a:lnTo>
                        <a:lnTo>
                          <a:pt x="1012" y="441"/>
                        </a:lnTo>
                        <a:lnTo>
                          <a:pt x="1002" y="460"/>
                        </a:lnTo>
                        <a:lnTo>
                          <a:pt x="1002" y="470"/>
                        </a:lnTo>
                        <a:lnTo>
                          <a:pt x="1018" y="501"/>
                        </a:lnTo>
                        <a:lnTo>
                          <a:pt x="1027" y="504"/>
                        </a:lnTo>
                        <a:lnTo>
                          <a:pt x="1033" y="500"/>
                        </a:lnTo>
                        <a:lnTo>
                          <a:pt x="1055" y="501"/>
                        </a:lnTo>
                        <a:lnTo>
                          <a:pt x="1064" y="496"/>
                        </a:lnTo>
                        <a:lnTo>
                          <a:pt x="1104" y="492"/>
                        </a:lnTo>
                        <a:lnTo>
                          <a:pt x="1121" y="502"/>
                        </a:lnTo>
                        <a:close/>
                      </a:path>
                    </a:pathLst>
                  </a:custGeom>
                  <a:solidFill>
                    <a:srgbClr val="0066CC">
                      <a:alpha val="50195"/>
                    </a:srgbClr>
                  </a:solidFill>
                  <a:ln w="3175">
                    <a:solidFill>
                      <a:srgbClr val="808080"/>
                    </a:solidFill>
                    <a:round/>
                    <a:headEnd/>
                    <a:tailEnd/>
                  </a:ln>
                </p:spPr>
                <p:txBody>
                  <a:bodyPr/>
                  <a:lstStyle/>
                  <a:p>
                    <a:endParaRPr lang="en-US" dirty="0"/>
                  </a:p>
                </p:txBody>
              </p:sp>
              <p:sp>
                <p:nvSpPr>
                  <p:cNvPr id="278" name="140287.375353.62513.12595">
                    <a:extLst>
                      <a:ext uri="{FF2B5EF4-FFF2-40B4-BE49-F238E27FC236}">
                        <a16:creationId xmlns:a16="http://schemas.microsoft.com/office/drawing/2014/main" id="{55E9FDCB-3DEB-4834-9C02-A44A9B0436BD}"/>
                      </a:ext>
                    </a:extLst>
                  </p:cNvPr>
                  <p:cNvSpPr>
                    <a:spLocks noChangeAspect="1"/>
                  </p:cNvSpPr>
                  <p:nvPr>
                    <p:custDataLst>
                      <p:tags r:id="rId57"/>
                    </p:custDataLst>
                  </p:nvPr>
                </p:nvSpPr>
                <p:spPr bwMode="gray">
                  <a:xfrm>
                    <a:off x="2644762" y="2435577"/>
                    <a:ext cx="112842" cy="171215"/>
                  </a:xfrm>
                  <a:custGeom>
                    <a:avLst/>
                    <a:gdLst>
                      <a:gd name="T0" fmla="*/ 2147483647 w 164"/>
                      <a:gd name="T1" fmla="*/ 2147483647 h 234"/>
                      <a:gd name="T2" fmla="*/ 2147483647 w 164"/>
                      <a:gd name="T3" fmla="*/ 2147483647 h 234"/>
                      <a:gd name="T4" fmla="*/ 2147483647 w 164"/>
                      <a:gd name="T5" fmla="*/ 2147483647 h 234"/>
                      <a:gd name="T6" fmla="*/ 2147483647 w 164"/>
                      <a:gd name="T7" fmla="*/ 2147483647 h 234"/>
                      <a:gd name="T8" fmla="*/ 2147483647 w 164"/>
                      <a:gd name="T9" fmla="*/ 2147483647 h 234"/>
                      <a:gd name="T10" fmla="*/ 2147483647 w 164"/>
                      <a:gd name="T11" fmla="*/ 2147483647 h 234"/>
                      <a:gd name="T12" fmla="*/ 2147483647 w 164"/>
                      <a:gd name="T13" fmla="*/ 2147483647 h 234"/>
                      <a:gd name="T14" fmla="*/ 2147483647 w 164"/>
                      <a:gd name="T15" fmla="*/ 2147483647 h 234"/>
                      <a:gd name="T16" fmla="*/ 2147483647 w 164"/>
                      <a:gd name="T17" fmla="*/ 2147483647 h 234"/>
                      <a:gd name="T18" fmla="*/ 2147483647 w 164"/>
                      <a:gd name="T19" fmla="*/ 2147483647 h 234"/>
                      <a:gd name="T20" fmla="*/ 2147483647 w 164"/>
                      <a:gd name="T21" fmla="*/ 2147483647 h 234"/>
                      <a:gd name="T22" fmla="*/ 2147483647 w 164"/>
                      <a:gd name="T23" fmla="*/ 2147483647 h 234"/>
                      <a:gd name="T24" fmla="*/ 2147483647 w 164"/>
                      <a:gd name="T25" fmla="*/ 2147483647 h 234"/>
                      <a:gd name="T26" fmla="*/ 0 w 164"/>
                      <a:gd name="T27" fmla="*/ 0 h 234"/>
                      <a:gd name="T28" fmla="*/ 2147483647 w 164"/>
                      <a:gd name="T29" fmla="*/ 2147483647 h 234"/>
                      <a:gd name="T30" fmla="*/ 2147483647 w 164"/>
                      <a:gd name="T31" fmla="*/ 2147483647 h 23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64"/>
                      <a:gd name="T49" fmla="*/ 0 h 234"/>
                      <a:gd name="T50" fmla="*/ 164 w 164"/>
                      <a:gd name="T51" fmla="*/ 234 h 23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64" h="234">
                        <a:moveTo>
                          <a:pt x="53" y="26"/>
                        </a:moveTo>
                        <a:lnTo>
                          <a:pt x="41" y="68"/>
                        </a:lnTo>
                        <a:lnTo>
                          <a:pt x="72" y="93"/>
                        </a:lnTo>
                        <a:lnTo>
                          <a:pt x="104" y="60"/>
                        </a:lnTo>
                        <a:lnTo>
                          <a:pt x="133" y="65"/>
                        </a:lnTo>
                        <a:lnTo>
                          <a:pt x="164" y="102"/>
                        </a:lnTo>
                        <a:lnTo>
                          <a:pt x="117" y="119"/>
                        </a:lnTo>
                        <a:lnTo>
                          <a:pt x="124" y="162"/>
                        </a:lnTo>
                        <a:lnTo>
                          <a:pt x="142" y="178"/>
                        </a:lnTo>
                        <a:lnTo>
                          <a:pt x="110" y="230"/>
                        </a:lnTo>
                        <a:lnTo>
                          <a:pt x="78" y="234"/>
                        </a:lnTo>
                        <a:lnTo>
                          <a:pt x="13" y="129"/>
                        </a:lnTo>
                        <a:lnTo>
                          <a:pt x="2" y="65"/>
                        </a:lnTo>
                        <a:lnTo>
                          <a:pt x="0" y="0"/>
                        </a:lnTo>
                        <a:lnTo>
                          <a:pt x="36" y="10"/>
                        </a:lnTo>
                        <a:lnTo>
                          <a:pt x="53" y="26"/>
                        </a:lnTo>
                        <a:close/>
                      </a:path>
                    </a:pathLst>
                  </a:custGeom>
                  <a:solidFill>
                    <a:srgbClr val="99CCFF">
                      <a:alpha val="50195"/>
                    </a:srgbClr>
                  </a:solidFill>
                  <a:ln w="3175">
                    <a:solidFill>
                      <a:srgbClr val="808080"/>
                    </a:solidFill>
                    <a:round/>
                    <a:headEnd/>
                    <a:tailEnd/>
                  </a:ln>
                </p:spPr>
                <p:txBody>
                  <a:bodyPr/>
                  <a:lstStyle/>
                  <a:p>
                    <a:endParaRPr lang="en-US" dirty="0"/>
                  </a:p>
                </p:txBody>
              </p:sp>
            </p:grpSp>
            <p:sp>
              <p:nvSpPr>
                <p:cNvPr id="206" name="TextBox 205">
                  <a:extLst>
                    <a:ext uri="{FF2B5EF4-FFF2-40B4-BE49-F238E27FC236}">
                      <a16:creationId xmlns:a16="http://schemas.microsoft.com/office/drawing/2014/main" id="{E4E8BDD9-C3C3-4F0F-84E7-41701D7F5688}"/>
                    </a:ext>
                  </a:extLst>
                </p:cNvPr>
                <p:cNvSpPr txBox="1"/>
                <p:nvPr/>
              </p:nvSpPr>
              <p:spPr>
                <a:xfrm>
                  <a:off x="6608541" y="2890964"/>
                  <a:ext cx="3602506" cy="494972"/>
                </a:xfrm>
                <a:prstGeom prst="rect">
                  <a:avLst/>
                </a:prstGeom>
                <a:ln>
                  <a:solidFill>
                    <a:schemeClr val="bg1">
                      <a:lumMod val="50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50" b="1" dirty="0">
                      <a:solidFill>
                        <a:schemeClr val="tx1">
                          <a:lumMod val="65000"/>
                          <a:lumOff val="35000"/>
                        </a:schemeClr>
                      </a:solidFill>
                    </a:rPr>
                    <a:t>Now writing in all jurisdictions except for the four monopolistic states (WA, WY, ND, OH)</a:t>
                  </a:r>
                </a:p>
              </p:txBody>
            </p:sp>
            <p:grpSp>
              <p:nvGrpSpPr>
                <p:cNvPr id="207" name="Group 206">
                  <a:extLst>
                    <a:ext uri="{FF2B5EF4-FFF2-40B4-BE49-F238E27FC236}">
                      <a16:creationId xmlns:a16="http://schemas.microsoft.com/office/drawing/2014/main" id="{F5C5432E-20D7-4094-87FD-73B4C8F0A5F3}"/>
                    </a:ext>
                  </a:extLst>
                </p:cNvPr>
                <p:cNvGrpSpPr>
                  <a:grpSpLocks/>
                </p:cNvGrpSpPr>
                <p:nvPr/>
              </p:nvGrpSpPr>
              <p:grpSpPr bwMode="auto">
                <a:xfrm rot="-2195245">
                  <a:off x="4207874" y="2852483"/>
                  <a:ext cx="1430595" cy="1460880"/>
                  <a:chOff x="41322" y="4897783"/>
                  <a:chExt cx="1459282" cy="1652757"/>
                </a:xfrm>
                <a:solidFill>
                  <a:srgbClr val="2D2D5D"/>
                </a:solidFill>
              </p:grpSpPr>
              <p:grpSp>
                <p:nvGrpSpPr>
                  <p:cNvPr id="208" name="Group 207">
                    <a:extLst>
                      <a:ext uri="{FF2B5EF4-FFF2-40B4-BE49-F238E27FC236}">
                        <a16:creationId xmlns:a16="http://schemas.microsoft.com/office/drawing/2014/main" id="{0A616943-61B8-4F49-8C77-2A4C72E44896}"/>
                      </a:ext>
                    </a:extLst>
                  </p:cNvPr>
                  <p:cNvGrpSpPr>
                    <a:grpSpLocks/>
                  </p:cNvGrpSpPr>
                  <p:nvPr/>
                </p:nvGrpSpPr>
                <p:grpSpPr bwMode="auto">
                  <a:xfrm>
                    <a:off x="41322" y="4897783"/>
                    <a:ext cx="1459282" cy="1652757"/>
                    <a:chOff x="41322" y="4897783"/>
                    <a:chExt cx="1459282" cy="1652757"/>
                  </a:xfrm>
                  <a:grpFill/>
                </p:grpSpPr>
                <p:grpSp>
                  <p:nvGrpSpPr>
                    <p:cNvPr id="210" name="Group 209">
                      <a:extLst>
                        <a:ext uri="{FF2B5EF4-FFF2-40B4-BE49-F238E27FC236}">
                          <a16:creationId xmlns:a16="http://schemas.microsoft.com/office/drawing/2014/main" id="{9A30210E-7DCB-4B1E-A4D7-F19BE190C1BB}"/>
                        </a:ext>
                      </a:extLst>
                    </p:cNvPr>
                    <p:cNvGrpSpPr>
                      <a:grpSpLocks/>
                    </p:cNvGrpSpPr>
                    <p:nvPr/>
                  </p:nvGrpSpPr>
                  <p:grpSpPr bwMode="auto">
                    <a:xfrm>
                      <a:off x="41322" y="4897783"/>
                      <a:ext cx="1459282" cy="1652757"/>
                      <a:chOff x="41322" y="4897783"/>
                      <a:chExt cx="1459282" cy="1652757"/>
                    </a:xfrm>
                    <a:grpFill/>
                  </p:grpSpPr>
                  <p:grpSp>
                    <p:nvGrpSpPr>
                      <p:cNvPr id="212" name="Group 211">
                        <a:extLst>
                          <a:ext uri="{FF2B5EF4-FFF2-40B4-BE49-F238E27FC236}">
                            <a16:creationId xmlns:a16="http://schemas.microsoft.com/office/drawing/2014/main" id="{877EFE8E-6DC9-430D-B8EA-CB506E1AB9E7}"/>
                          </a:ext>
                        </a:extLst>
                      </p:cNvPr>
                      <p:cNvGrpSpPr>
                        <a:grpSpLocks/>
                      </p:cNvGrpSpPr>
                      <p:nvPr/>
                    </p:nvGrpSpPr>
                    <p:grpSpPr bwMode="auto">
                      <a:xfrm>
                        <a:off x="41322" y="4897783"/>
                        <a:ext cx="1459282" cy="1652757"/>
                        <a:chOff x="41322" y="4897783"/>
                        <a:chExt cx="1459282" cy="1652757"/>
                      </a:xfrm>
                      <a:grpFill/>
                    </p:grpSpPr>
                    <p:grpSp>
                      <p:nvGrpSpPr>
                        <p:cNvPr id="214" name="Group 213">
                          <a:extLst>
                            <a:ext uri="{FF2B5EF4-FFF2-40B4-BE49-F238E27FC236}">
                              <a16:creationId xmlns:a16="http://schemas.microsoft.com/office/drawing/2014/main" id="{558F6B47-426A-49AD-89D4-3ABE95F012C3}"/>
                            </a:ext>
                          </a:extLst>
                        </p:cNvPr>
                        <p:cNvGrpSpPr>
                          <a:grpSpLocks/>
                        </p:cNvGrpSpPr>
                        <p:nvPr/>
                      </p:nvGrpSpPr>
                      <p:grpSpPr bwMode="auto">
                        <a:xfrm>
                          <a:off x="41322" y="4897783"/>
                          <a:ext cx="1459282" cy="1313413"/>
                          <a:chOff x="41322" y="4897783"/>
                          <a:chExt cx="1459282" cy="1313413"/>
                        </a:xfrm>
                        <a:grpFill/>
                      </p:grpSpPr>
                      <p:grpSp>
                        <p:nvGrpSpPr>
                          <p:cNvPr id="216" name="Group 215">
                            <a:extLst>
                              <a:ext uri="{FF2B5EF4-FFF2-40B4-BE49-F238E27FC236}">
                                <a16:creationId xmlns:a16="http://schemas.microsoft.com/office/drawing/2014/main" id="{007B6FAE-BD7C-421B-85FB-4F1D3C590E9F}"/>
                              </a:ext>
                            </a:extLst>
                          </p:cNvPr>
                          <p:cNvGrpSpPr>
                            <a:grpSpLocks/>
                          </p:cNvGrpSpPr>
                          <p:nvPr/>
                        </p:nvGrpSpPr>
                        <p:grpSpPr bwMode="auto">
                          <a:xfrm>
                            <a:off x="41322" y="4897783"/>
                            <a:ext cx="1459282" cy="1313413"/>
                            <a:chOff x="41322" y="4897783"/>
                            <a:chExt cx="1459282" cy="1313413"/>
                          </a:xfrm>
                          <a:grpFill/>
                        </p:grpSpPr>
                        <p:grpSp>
                          <p:nvGrpSpPr>
                            <p:cNvPr id="218" name="Group 217">
                              <a:extLst>
                                <a:ext uri="{FF2B5EF4-FFF2-40B4-BE49-F238E27FC236}">
                                  <a16:creationId xmlns:a16="http://schemas.microsoft.com/office/drawing/2014/main" id="{10DA1258-C811-459F-AA34-EA787D5F1EDA}"/>
                                </a:ext>
                              </a:extLst>
                            </p:cNvPr>
                            <p:cNvGrpSpPr>
                              <a:grpSpLocks/>
                            </p:cNvGrpSpPr>
                            <p:nvPr/>
                          </p:nvGrpSpPr>
                          <p:grpSpPr bwMode="auto">
                            <a:xfrm>
                              <a:off x="41322" y="4897783"/>
                              <a:ext cx="1459282" cy="1313413"/>
                              <a:chOff x="41322" y="4897783"/>
                              <a:chExt cx="1459282" cy="1313413"/>
                            </a:xfrm>
                            <a:grpFill/>
                          </p:grpSpPr>
                          <p:sp>
                            <p:nvSpPr>
                              <p:cNvPr id="220" name="Freeform 160">
                                <a:extLst>
                                  <a:ext uri="{FF2B5EF4-FFF2-40B4-BE49-F238E27FC236}">
                                    <a16:creationId xmlns:a16="http://schemas.microsoft.com/office/drawing/2014/main" id="{04B31E8A-5B28-4370-841E-3D87E07D4209}"/>
                                  </a:ext>
                                </a:extLst>
                              </p:cNvPr>
                              <p:cNvSpPr/>
                              <p:nvPr/>
                            </p:nvSpPr>
                            <p:spPr>
                              <a:xfrm>
                                <a:off x="41322" y="4924697"/>
                                <a:ext cx="1459282" cy="1286499"/>
                              </a:xfrm>
                              <a:custGeom>
                                <a:avLst/>
                                <a:gdLst>
                                  <a:gd name="connsiteX0" fmla="*/ 0 w 1459282"/>
                                  <a:gd name="connsiteY0" fmla="*/ 657617 h 1290181"/>
                                  <a:gd name="connsiteX1" fmla="*/ 28184 w 1459282"/>
                                  <a:gd name="connsiteY1" fmla="*/ 713984 h 1290181"/>
                                  <a:gd name="connsiteX2" fmla="*/ 68893 w 1459282"/>
                                  <a:gd name="connsiteY2" fmla="*/ 742167 h 1290181"/>
                                  <a:gd name="connsiteX3" fmla="*/ 97077 w 1459282"/>
                                  <a:gd name="connsiteY3" fmla="*/ 754693 h 1290181"/>
                                  <a:gd name="connsiteX4" fmla="*/ 140918 w 1459282"/>
                                  <a:gd name="connsiteY4" fmla="*/ 786008 h 1290181"/>
                                  <a:gd name="connsiteX5" fmla="*/ 140918 w 1459282"/>
                                  <a:gd name="connsiteY5" fmla="*/ 786008 h 1290181"/>
                                  <a:gd name="connsiteX6" fmla="*/ 228600 w 1459282"/>
                                  <a:gd name="connsiteY6" fmla="*/ 832981 h 1290181"/>
                                  <a:gd name="connsiteX7" fmla="*/ 237995 w 1459282"/>
                                  <a:gd name="connsiteY7" fmla="*/ 820455 h 1290181"/>
                                  <a:gd name="connsiteX8" fmla="*/ 263047 w 1459282"/>
                                  <a:gd name="connsiteY8" fmla="*/ 829849 h 1290181"/>
                                  <a:gd name="connsiteX9" fmla="*/ 278704 w 1459282"/>
                                  <a:gd name="connsiteY9" fmla="*/ 817323 h 1290181"/>
                                  <a:gd name="connsiteX10" fmla="*/ 316282 w 1459282"/>
                                  <a:gd name="connsiteY10" fmla="*/ 832981 h 1290181"/>
                                  <a:gd name="connsiteX11" fmla="*/ 347597 w 1459282"/>
                                  <a:gd name="connsiteY11" fmla="*/ 814192 h 1290181"/>
                                  <a:gd name="connsiteX12" fmla="*/ 388307 w 1459282"/>
                                  <a:gd name="connsiteY12" fmla="*/ 832981 h 1290181"/>
                                  <a:gd name="connsiteX13" fmla="*/ 429017 w 1459282"/>
                                  <a:gd name="connsiteY13" fmla="*/ 820455 h 1290181"/>
                                  <a:gd name="connsiteX14" fmla="*/ 457200 w 1459282"/>
                                  <a:gd name="connsiteY14" fmla="*/ 845507 h 1290181"/>
                                  <a:gd name="connsiteX15" fmla="*/ 485384 w 1459282"/>
                                  <a:gd name="connsiteY15" fmla="*/ 820455 h 1290181"/>
                                  <a:gd name="connsiteX16" fmla="*/ 516699 w 1459282"/>
                                  <a:gd name="connsiteY16" fmla="*/ 826718 h 1290181"/>
                                  <a:gd name="connsiteX17" fmla="*/ 526093 w 1459282"/>
                                  <a:gd name="connsiteY17" fmla="*/ 807929 h 1290181"/>
                                  <a:gd name="connsiteX18" fmla="*/ 513567 w 1459282"/>
                                  <a:gd name="connsiteY18" fmla="*/ 786008 h 1290181"/>
                                  <a:gd name="connsiteX19" fmla="*/ 554277 w 1459282"/>
                                  <a:gd name="connsiteY19" fmla="*/ 773482 h 1290181"/>
                                  <a:gd name="connsiteX20" fmla="*/ 579329 w 1459282"/>
                                  <a:gd name="connsiteY20" fmla="*/ 773482 h 1290181"/>
                                  <a:gd name="connsiteX21" fmla="*/ 610644 w 1459282"/>
                                  <a:gd name="connsiteY21" fmla="*/ 773482 h 1290181"/>
                                  <a:gd name="connsiteX22" fmla="*/ 610644 w 1459282"/>
                                  <a:gd name="connsiteY22" fmla="*/ 751562 h 1290181"/>
                                  <a:gd name="connsiteX23" fmla="*/ 641959 w 1459282"/>
                                  <a:gd name="connsiteY23" fmla="*/ 776614 h 1290181"/>
                                  <a:gd name="connsiteX24" fmla="*/ 654485 w 1459282"/>
                                  <a:gd name="connsiteY24" fmla="*/ 751562 h 1290181"/>
                                  <a:gd name="connsiteX25" fmla="*/ 682669 w 1459282"/>
                                  <a:gd name="connsiteY25" fmla="*/ 757825 h 1290181"/>
                                  <a:gd name="connsiteX26" fmla="*/ 701458 w 1459282"/>
                                  <a:gd name="connsiteY26" fmla="*/ 751562 h 1290181"/>
                                  <a:gd name="connsiteX27" fmla="*/ 735904 w 1459282"/>
                                  <a:gd name="connsiteY27" fmla="*/ 751562 h 1290181"/>
                                  <a:gd name="connsiteX28" fmla="*/ 760956 w 1459282"/>
                                  <a:gd name="connsiteY28" fmla="*/ 773482 h 1290181"/>
                                  <a:gd name="connsiteX29" fmla="*/ 786008 w 1459282"/>
                                  <a:gd name="connsiteY29" fmla="*/ 779745 h 1290181"/>
                                  <a:gd name="connsiteX30" fmla="*/ 754693 w 1459282"/>
                                  <a:gd name="connsiteY30" fmla="*/ 792271 h 1290181"/>
                                  <a:gd name="connsiteX31" fmla="*/ 757825 w 1459282"/>
                                  <a:gd name="connsiteY31" fmla="*/ 817323 h 1290181"/>
                                  <a:gd name="connsiteX32" fmla="*/ 739036 w 1459282"/>
                                  <a:gd name="connsiteY32" fmla="*/ 804797 h 1290181"/>
                                  <a:gd name="connsiteX33" fmla="*/ 720247 w 1459282"/>
                                  <a:gd name="connsiteY33" fmla="*/ 779745 h 1290181"/>
                                  <a:gd name="connsiteX34" fmla="*/ 660748 w 1459282"/>
                                  <a:gd name="connsiteY34" fmla="*/ 801666 h 1290181"/>
                                  <a:gd name="connsiteX35" fmla="*/ 613776 w 1459282"/>
                                  <a:gd name="connsiteY35" fmla="*/ 817323 h 1290181"/>
                                  <a:gd name="connsiteX36" fmla="*/ 641959 w 1459282"/>
                                  <a:gd name="connsiteY36" fmla="*/ 842376 h 1290181"/>
                                  <a:gd name="connsiteX37" fmla="*/ 623170 w 1459282"/>
                                  <a:gd name="connsiteY37" fmla="*/ 851770 h 1290181"/>
                                  <a:gd name="connsiteX38" fmla="*/ 598118 w 1459282"/>
                                  <a:gd name="connsiteY38" fmla="*/ 842376 h 1290181"/>
                                  <a:gd name="connsiteX39" fmla="*/ 620039 w 1459282"/>
                                  <a:gd name="connsiteY39" fmla="*/ 870559 h 1290181"/>
                                  <a:gd name="connsiteX40" fmla="*/ 657617 w 1459282"/>
                                  <a:gd name="connsiteY40" fmla="*/ 870559 h 1290181"/>
                                  <a:gd name="connsiteX41" fmla="*/ 698326 w 1459282"/>
                                  <a:gd name="connsiteY41" fmla="*/ 879954 h 1290181"/>
                                  <a:gd name="connsiteX42" fmla="*/ 735904 w 1459282"/>
                                  <a:gd name="connsiteY42" fmla="*/ 883085 h 1290181"/>
                                  <a:gd name="connsiteX43" fmla="*/ 754693 w 1459282"/>
                                  <a:gd name="connsiteY43" fmla="*/ 892480 h 1290181"/>
                                  <a:gd name="connsiteX44" fmla="*/ 754693 w 1459282"/>
                                  <a:gd name="connsiteY44" fmla="*/ 892480 h 1290181"/>
                                  <a:gd name="connsiteX45" fmla="*/ 779745 w 1459282"/>
                                  <a:gd name="connsiteY45" fmla="*/ 864296 h 1290181"/>
                                  <a:gd name="connsiteX46" fmla="*/ 789140 w 1459282"/>
                                  <a:gd name="connsiteY46" fmla="*/ 832981 h 1290181"/>
                                  <a:gd name="connsiteX47" fmla="*/ 804797 w 1459282"/>
                                  <a:gd name="connsiteY47" fmla="*/ 829849 h 1290181"/>
                                  <a:gd name="connsiteX48" fmla="*/ 814192 w 1459282"/>
                                  <a:gd name="connsiteY48" fmla="*/ 851770 h 1290181"/>
                                  <a:gd name="connsiteX49" fmla="*/ 851770 w 1459282"/>
                                  <a:gd name="connsiteY49" fmla="*/ 867428 h 1290181"/>
                                  <a:gd name="connsiteX50" fmla="*/ 845507 w 1459282"/>
                                  <a:gd name="connsiteY50" fmla="*/ 886217 h 1290181"/>
                                  <a:gd name="connsiteX51" fmla="*/ 845507 w 1459282"/>
                                  <a:gd name="connsiteY51" fmla="*/ 920663 h 1290181"/>
                                  <a:gd name="connsiteX52" fmla="*/ 851770 w 1459282"/>
                                  <a:gd name="connsiteY52" fmla="*/ 936321 h 1290181"/>
                                  <a:gd name="connsiteX53" fmla="*/ 889348 w 1459282"/>
                                  <a:gd name="connsiteY53" fmla="*/ 939452 h 1290181"/>
                                  <a:gd name="connsiteX54" fmla="*/ 883085 w 1459282"/>
                                  <a:gd name="connsiteY54" fmla="*/ 961373 h 1290181"/>
                                  <a:gd name="connsiteX55" fmla="*/ 883085 w 1459282"/>
                                  <a:gd name="connsiteY55" fmla="*/ 995819 h 1290181"/>
                                  <a:gd name="connsiteX56" fmla="*/ 901874 w 1459282"/>
                                  <a:gd name="connsiteY56" fmla="*/ 1011477 h 1290181"/>
                                  <a:gd name="connsiteX57" fmla="*/ 945715 w 1459282"/>
                                  <a:gd name="connsiteY57" fmla="*/ 1017740 h 1290181"/>
                                  <a:gd name="connsiteX58" fmla="*/ 955110 w 1459282"/>
                                  <a:gd name="connsiteY58" fmla="*/ 1058449 h 1290181"/>
                                  <a:gd name="connsiteX59" fmla="*/ 983293 w 1459282"/>
                                  <a:gd name="connsiteY59" fmla="*/ 1061581 h 1290181"/>
                                  <a:gd name="connsiteX60" fmla="*/ 977030 w 1459282"/>
                                  <a:gd name="connsiteY60" fmla="*/ 1086633 h 1290181"/>
                                  <a:gd name="connsiteX61" fmla="*/ 998951 w 1459282"/>
                                  <a:gd name="connsiteY61" fmla="*/ 1102291 h 1290181"/>
                                  <a:gd name="connsiteX62" fmla="*/ 1036529 w 1459282"/>
                                  <a:gd name="connsiteY62" fmla="*/ 1105422 h 1290181"/>
                                  <a:gd name="connsiteX63" fmla="*/ 1052187 w 1459282"/>
                                  <a:gd name="connsiteY63" fmla="*/ 1117948 h 1290181"/>
                                  <a:gd name="connsiteX64" fmla="*/ 1033397 w 1459282"/>
                                  <a:gd name="connsiteY64" fmla="*/ 1130474 h 1290181"/>
                                  <a:gd name="connsiteX65" fmla="*/ 1033397 w 1459282"/>
                                  <a:gd name="connsiteY65" fmla="*/ 1130474 h 1290181"/>
                                  <a:gd name="connsiteX66" fmla="*/ 1017740 w 1459282"/>
                                  <a:gd name="connsiteY66" fmla="*/ 1152395 h 1290181"/>
                                  <a:gd name="connsiteX67" fmla="*/ 1042792 w 1459282"/>
                                  <a:gd name="connsiteY67" fmla="*/ 1168052 h 1290181"/>
                                  <a:gd name="connsiteX68" fmla="*/ 1049055 w 1459282"/>
                                  <a:gd name="connsiteY68" fmla="*/ 1189973 h 1290181"/>
                                  <a:gd name="connsiteX69" fmla="*/ 1039661 w 1459282"/>
                                  <a:gd name="connsiteY69" fmla="*/ 1205630 h 1290181"/>
                                  <a:gd name="connsiteX70" fmla="*/ 1052187 w 1459282"/>
                                  <a:gd name="connsiteY70" fmla="*/ 1230682 h 1290181"/>
                                  <a:gd name="connsiteX71" fmla="*/ 1061581 w 1459282"/>
                                  <a:gd name="connsiteY71" fmla="*/ 1268260 h 1290181"/>
                                  <a:gd name="connsiteX72" fmla="*/ 1105422 w 1459282"/>
                                  <a:gd name="connsiteY72" fmla="*/ 1290181 h 1290181"/>
                                  <a:gd name="connsiteX73" fmla="*/ 1096028 w 1459282"/>
                                  <a:gd name="connsiteY73" fmla="*/ 1265129 h 1290181"/>
                                  <a:gd name="connsiteX74" fmla="*/ 1086633 w 1459282"/>
                                  <a:gd name="connsiteY74" fmla="*/ 1224419 h 1290181"/>
                                  <a:gd name="connsiteX75" fmla="*/ 1074107 w 1459282"/>
                                  <a:gd name="connsiteY75" fmla="*/ 1193104 h 1290181"/>
                                  <a:gd name="connsiteX76" fmla="*/ 1070976 w 1459282"/>
                                  <a:gd name="connsiteY76" fmla="*/ 1161789 h 1290181"/>
                                  <a:gd name="connsiteX77" fmla="*/ 1058450 w 1459282"/>
                                  <a:gd name="connsiteY77" fmla="*/ 1130474 h 1290181"/>
                                  <a:gd name="connsiteX78" fmla="*/ 1067844 w 1459282"/>
                                  <a:gd name="connsiteY78" fmla="*/ 1099159 h 1290181"/>
                                  <a:gd name="connsiteX79" fmla="*/ 1058450 w 1459282"/>
                                  <a:gd name="connsiteY79" fmla="*/ 1074107 h 1290181"/>
                                  <a:gd name="connsiteX80" fmla="*/ 1039661 w 1459282"/>
                                  <a:gd name="connsiteY80" fmla="*/ 1083502 h 1290181"/>
                                  <a:gd name="connsiteX81" fmla="*/ 1020871 w 1459282"/>
                                  <a:gd name="connsiteY81" fmla="*/ 1067844 h 1290181"/>
                                  <a:gd name="connsiteX82" fmla="*/ 1005214 w 1459282"/>
                                  <a:gd name="connsiteY82" fmla="*/ 1049055 h 1290181"/>
                                  <a:gd name="connsiteX83" fmla="*/ 1459282 w 1459282"/>
                                  <a:gd name="connsiteY83" fmla="*/ 432148 h 1290181"/>
                                  <a:gd name="connsiteX84" fmla="*/ 1434230 w 1459282"/>
                                  <a:gd name="connsiteY84" fmla="*/ 378913 h 1290181"/>
                                  <a:gd name="connsiteX85" fmla="*/ 1412310 w 1459282"/>
                                  <a:gd name="connsiteY85" fmla="*/ 344466 h 1290181"/>
                                  <a:gd name="connsiteX86" fmla="*/ 1390389 w 1459282"/>
                                  <a:gd name="connsiteY86" fmla="*/ 341334 h 1290181"/>
                                  <a:gd name="connsiteX87" fmla="*/ 1346548 w 1459282"/>
                                  <a:gd name="connsiteY87" fmla="*/ 303756 h 1290181"/>
                                  <a:gd name="connsiteX88" fmla="*/ 1327759 w 1459282"/>
                                  <a:gd name="connsiteY88" fmla="*/ 275573 h 1290181"/>
                                  <a:gd name="connsiteX89" fmla="*/ 1324628 w 1459282"/>
                                  <a:gd name="connsiteY89" fmla="*/ 231732 h 1290181"/>
                                  <a:gd name="connsiteX90" fmla="*/ 1287050 w 1459282"/>
                                  <a:gd name="connsiteY90" fmla="*/ 222337 h 1290181"/>
                                  <a:gd name="connsiteX91" fmla="*/ 1287050 w 1459282"/>
                                  <a:gd name="connsiteY91" fmla="*/ 222337 h 1290181"/>
                                  <a:gd name="connsiteX92" fmla="*/ 1261997 w 1459282"/>
                                  <a:gd name="connsiteY92" fmla="*/ 209811 h 1290181"/>
                                  <a:gd name="connsiteX93" fmla="*/ 1268261 w 1459282"/>
                                  <a:gd name="connsiteY93" fmla="*/ 191022 h 1290181"/>
                                  <a:gd name="connsiteX94" fmla="*/ 1265129 w 1459282"/>
                                  <a:gd name="connsiteY94" fmla="*/ 159707 h 1290181"/>
                                  <a:gd name="connsiteX95" fmla="*/ 1240077 w 1459282"/>
                                  <a:gd name="connsiteY95" fmla="*/ 137786 h 1290181"/>
                                  <a:gd name="connsiteX96" fmla="*/ 1230682 w 1459282"/>
                                  <a:gd name="connsiteY96" fmla="*/ 144049 h 1290181"/>
                                  <a:gd name="connsiteX97" fmla="*/ 1218156 w 1459282"/>
                                  <a:gd name="connsiteY97" fmla="*/ 137786 h 1290181"/>
                                  <a:gd name="connsiteX98" fmla="*/ 1233814 w 1459282"/>
                                  <a:gd name="connsiteY98" fmla="*/ 112734 h 1290181"/>
                                  <a:gd name="connsiteX99" fmla="*/ 1218156 w 1459282"/>
                                  <a:gd name="connsiteY99" fmla="*/ 106471 h 1290181"/>
                                  <a:gd name="connsiteX100" fmla="*/ 1205630 w 1459282"/>
                                  <a:gd name="connsiteY100" fmla="*/ 125260 h 1290181"/>
                                  <a:gd name="connsiteX101" fmla="*/ 1193104 w 1459282"/>
                                  <a:gd name="connsiteY101" fmla="*/ 112734 h 1290181"/>
                                  <a:gd name="connsiteX102" fmla="*/ 1205630 w 1459282"/>
                                  <a:gd name="connsiteY102" fmla="*/ 90814 h 1290181"/>
                                  <a:gd name="connsiteX103" fmla="*/ 1221288 w 1459282"/>
                                  <a:gd name="connsiteY103" fmla="*/ 87682 h 1290181"/>
                                  <a:gd name="connsiteX104" fmla="*/ 1221288 w 1459282"/>
                                  <a:gd name="connsiteY104" fmla="*/ 72025 h 1290181"/>
                                  <a:gd name="connsiteX105" fmla="*/ 1199367 w 1459282"/>
                                  <a:gd name="connsiteY105" fmla="*/ 68893 h 1290181"/>
                                  <a:gd name="connsiteX106" fmla="*/ 1177447 w 1459282"/>
                                  <a:gd name="connsiteY106" fmla="*/ 78288 h 1290181"/>
                                  <a:gd name="connsiteX107" fmla="*/ 1146132 w 1459282"/>
                                  <a:gd name="connsiteY107" fmla="*/ 56367 h 1290181"/>
                                  <a:gd name="connsiteX108" fmla="*/ 1143000 w 1459282"/>
                                  <a:gd name="connsiteY108" fmla="*/ 40710 h 1290181"/>
                                  <a:gd name="connsiteX109" fmla="*/ 1117948 w 1459282"/>
                                  <a:gd name="connsiteY109" fmla="*/ 40710 h 1290181"/>
                                  <a:gd name="connsiteX110" fmla="*/ 1102291 w 1459282"/>
                                  <a:gd name="connsiteY110" fmla="*/ 56367 h 1290181"/>
                                  <a:gd name="connsiteX111" fmla="*/ 1092896 w 1459282"/>
                                  <a:gd name="connsiteY111" fmla="*/ 59499 h 1290181"/>
                                  <a:gd name="connsiteX112" fmla="*/ 1083502 w 1459282"/>
                                  <a:gd name="connsiteY112" fmla="*/ 37578 h 1290181"/>
                                  <a:gd name="connsiteX113" fmla="*/ 1070976 w 1459282"/>
                                  <a:gd name="connsiteY113" fmla="*/ 25052 h 1290181"/>
                                  <a:gd name="connsiteX114" fmla="*/ 1030266 w 1459282"/>
                                  <a:gd name="connsiteY114" fmla="*/ 15658 h 1290181"/>
                                  <a:gd name="connsiteX115" fmla="*/ 977030 w 1459282"/>
                                  <a:gd name="connsiteY115" fmla="*/ 15658 h 1290181"/>
                                  <a:gd name="connsiteX116" fmla="*/ 942584 w 1459282"/>
                                  <a:gd name="connsiteY116" fmla="*/ 37578 h 1290181"/>
                                  <a:gd name="connsiteX117" fmla="*/ 920663 w 1459282"/>
                                  <a:gd name="connsiteY117" fmla="*/ 25052 h 1290181"/>
                                  <a:gd name="connsiteX118" fmla="*/ 889348 w 1459282"/>
                                  <a:gd name="connsiteY118" fmla="*/ 6263 h 1290181"/>
                                  <a:gd name="connsiteX119" fmla="*/ 858033 w 1459282"/>
                                  <a:gd name="connsiteY119" fmla="*/ 0 h 1290181"/>
                                  <a:gd name="connsiteX120" fmla="*/ 820455 w 1459282"/>
                                  <a:gd name="connsiteY120" fmla="*/ 9395 h 1290181"/>
                                  <a:gd name="connsiteX121" fmla="*/ 814192 w 1459282"/>
                                  <a:gd name="connsiteY121" fmla="*/ 81419 h 1290181"/>
                                  <a:gd name="connsiteX122" fmla="*/ 811061 w 1459282"/>
                                  <a:gd name="connsiteY122" fmla="*/ 106471 h 1290181"/>
                                  <a:gd name="connsiteX123" fmla="*/ 786008 w 1459282"/>
                                  <a:gd name="connsiteY123" fmla="*/ 118997 h 1290181"/>
                                  <a:gd name="connsiteX124" fmla="*/ 792271 w 1459282"/>
                                  <a:gd name="connsiteY124" fmla="*/ 150313 h 1290181"/>
                                  <a:gd name="connsiteX125" fmla="*/ 817324 w 1459282"/>
                                  <a:gd name="connsiteY125" fmla="*/ 181628 h 1290181"/>
                                  <a:gd name="connsiteX126" fmla="*/ 804797 w 1459282"/>
                                  <a:gd name="connsiteY126" fmla="*/ 178496 h 1290181"/>
                                  <a:gd name="connsiteX127" fmla="*/ 804797 w 1459282"/>
                                  <a:gd name="connsiteY127" fmla="*/ 197285 h 1290181"/>
                                  <a:gd name="connsiteX128" fmla="*/ 826718 w 1459282"/>
                                  <a:gd name="connsiteY128" fmla="*/ 219206 h 1290181"/>
                                  <a:gd name="connsiteX129" fmla="*/ 836113 w 1459282"/>
                                  <a:gd name="connsiteY129" fmla="*/ 237995 h 1290181"/>
                                  <a:gd name="connsiteX130" fmla="*/ 829850 w 1459282"/>
                                  <a:gd name="connsiteY130" fmla="*/ 250521 h 1290181"/>
                                  <a:gd name="connsiteX131" fmla="*/ 795403 w 1459282"/>
                                  <a:gd name="connsiteY131" fmla="*/ 228600 h 1290181"/>
                                  <a:gd name="connsiteX132" fmla="*/ 779745 w 1459282"/>
                                  <a:gd name="connsiteY132" fmla="*/ 216074 h 1290181"/>
                                  <a:gd name="connsiteX133" fmla="*/ 757825 w 1459282"/>
                                  <a:gd name="connsiteY133" fmla="*/ 219206 h 1290181"/>
                                  <a:gd name="connsiteX134" fmla="*/ 748430 w 1459282"/>
                                  <a:gd name="connsiteY134" fmla="*/ 200417 h 1290181"/>
                                  <a:gd name="connsiteX135" fmla="*/ 723378 w 1459282"/>
                                  <a:gd name="connsiteY135" fmla="*/ 165970 h 1290181"/>
                                  <a:gd name="connsiteX136" fmla="*/ 723378 w 1459282"/>
                                  <a:gd name="connsiteY136" fmla="*/ 147181 h 1290181"/>
                                  <a:gd name="connsiteX137" fmla="*/ 742167 w 1459282"/>
                                  <a:gd name="connsiteY137" fmla="*/ 134655 h 1290181"/>
                                  <a:gd name="connsiteX138" fmla="*/ 698326 w 1459282"/>
                                  <a:gd name="connsiteY138" fmla="*/ 97077 h 1290181"/>
                                  <a:gd name="connsiteX139" fmla="*/ 682669 w 1459282"/>
                                  <a:gd name="connsiteY139" fmla="*/ 112734 h 1290181"/>
                                  <a:gd name="connsiteX140" fmla="*/ 604381 w 1459282"/>
                                  <a:gd name="connsiteY140" fmla="*/ 68893 h 1290181"/>
                                  <a:gd name="connsiteX141" fmla="*/ 594987 w 1459282"/>
                                  <a:gd name="connsiteY141" fmla="*/ 90814 h 1290181"/>
                                  <a:gd name="connsiteX142" fmla="*/ 604381 w 1459282"/>
                                  <a:gd name="connsiteY142" fmla="*/ 125260 h 1290181"/>
                                  <a:gd name="connsiteX143" fmla="*/ 604381 w 1459282"/>
                                  <a:gd name="connsiteY143" fmla="*/ 144049 h 1290181"/>
                                  <a:gd name="connsiteX144" fmla="*/ 582461 w 1459282"/>
                                  <a:gd name="connsiteY144" fmla="*/ 115866 h 1290181"/>
                                  <a:gd name="connsiteX145" fmla="*/ 560540 w 1459282"/>
                                  <a:gd name="connsiteY145" fmla="*/ 165970 h 1290181"/>
                                  <a:gd name="connsiteX146" fmla="*/ 579329 w 1459282"/>
                                  <a:gd name="connsiteY146" fmla="*/ 209811 h 1290181"/>
                                  <a:gd name="connsiteX147" fmla="*/ 604381 w 1459282"/>
                                  <a:gd name="connsiteY147" fmla="*/ 219206 h 1290181"/>
                                  <a:gd name="connsiteX148" fmla="*/ 616907 w 1459282"/>
                                  <a:gd name="connsiteY148" fmla="*/ 241126 h 1290181"/>
                                  <a:gd name="connsiteX149" fmla="*/ 626302 w 1459282"/>
                                  <a:gd name="connsiteY149" fmla="*/ 275573 h 1290181"/>
                                  <a:gd name="connsiteX150" fmla="*/ 641959 w 1459282"/>
                                  <a:gd name="connsiteY150" fmla="*/ 256784 h 1290181"/>
                                  <a:gd name="connsiteX151" fmla="*/ 660748 w 1459282"/>
                                  <a:gd name="connsiteY151" fmla="*/ 275573 h 1290181"/>
                                  <a:gd name="connsiteX152" fmla="*/ 679537 w 1459282"/>
                                  <a:gd name="connsiteY152" fmla="*/ 278704 h 1290181"/>
                                  <a:gd name="connsiteX153" fmla="*/ 679537 w 1459282"/>
                                  <a:gd name="connsiteY153" fmla="*/ 278704 h 1290181"/>
                                  <a:gd name="connsiteX154" fmla="*/ 670143 w 1459282"/>
                                  <a:gd name="connsiteY154" fmla="*/ 303756 h 1290181"/>
                                  <a:gd name="connsiteX155" fmla="*/ 654485 w 1459282"/>
                                  <a:gd name="connsiteY155" fmla="*/ 300625 h 1290181"/>
                                  <a:gd name="connsiteX156" fmla="*/ 645091 w 1459282"/>
                                  <a:gd name="connsiteY156" fmla="*/ 319414 h 1290181"/>
                                  <a:gd name="connsiteX157" fmla="*/ 629433 w 1459282"/>
                                  <a:gd name="connsiteY157" fmla="*/ 335071 h 1290181"/>
                                  <a:gd name="connsiteX158" fmla="*/ 629433 w 1459282"/>
                                  <a:gd name="connsiteY158" fmla="*/ 335071 h 1290181"/>
                                  <a:gd name="connsiteX159" fmla="*/ 579329 w 1459282"/>
                                  <a:gd name="connsiteY159" fmla="*/ 344466 h 1290181"/>
                                  <a:gd name="connsiteX160" fmla="*/ 566803 w 1459282"/>
                                  <a:gd name="connsiteY160" fmla="*/ 335071 h 1290181"/>
                                  <a:gd name="connsiteX161" fmla="*/ 566803 w 1459282"/>
                                  <a:gd name="connsiteY161" fmla="*/ 335071 h 1290181"/>
                                  <a:gd name="connsiteX162" fmla="*/ 551145 w 1459282"/>
                                  <a:gd name="connsiteY162" fmla="*/ 316282 h 1290181"/>
                                  <a:gd name="connsiteX163" fmla="*/ 532356 w 1459282"/>
                                  <a:gd name="connsiteY163" fmla="*/ 322545 h 1290181"/>
                                  <a:gd name="connsiteX164" fmla="*/ 497910 w 1459282"/>
                                  <a:gd name="connsiteY164" fmla="*/ 300625 h 1290181"/>
                                  <a:gd name="connsiteX165" fmla="*/ 510436 w 1459282"/>
                                  <a:gd name="connsiteY165" fmla="*/ 288099 h 1290181"/>
                                  <a:gd name="connsiteX166" fmla="*/ 491647 w 1459282"/>
                                  <a:gd name="connsiteY166" fmla="*/ 272441 h 1290181"/>
                                  <a:gd name="connsiteX167" fmla="*/ 466595 w 1459282"/>
                                  <a:gd name="connsiteY167" fmla="*/ 278704 h 1290181"/>
                                  <a:gd name="connsiteX168" fmla="*/ 444674 w 1459282"/>
                                  <a:gd name="connsiteY168" fmla="*/ 291230 h 1290181"/>
                                  <a:gd name="connsiteX169" fmla="*/ 413359 w 1459282"/>
                                  <a:gd name="connsiteY169" fmla="*/ 272441 h 1290181"/>
                                  <a:gd name="connsiteX170" fmla="*/ 375781 w 1459282"/>
                                  <a:gd name="connsiteY170" fmla="*/ 297493 h 1290181"/>
                                  <a:gd name="connsiteX171" fmla="*/ 344466 w 1459282"/>
                                  <a:gd name="connsiteY171" fmla="*/ 278704 h 1290181"/>
                                  <a:gd name="connsiteX172" fmla="*/ 341334 w 1459282"/>
                                  <a:gd name="connsiteY172" fmla="*/ 335071 h 1290181"/>
                                  <a:gd name="connsiteX173" fmla="*/ 338203 w 1459282"/>
                                  <a:gd name="connsiteY173" fmla="*/ 369518 h 1290181"/>
                                  <a:gd name="connsiteX174" fmla="*/ 353861 w 1459282"/>
                                  <a:gd name="connsiteY174" fmla="*/ 403965 h 1290181"/>
                                  <a:gd name="connsiteX175" fmla="*/ 344466 w 1459282"/>
                                  <a:gd name="connsiteY175" fmla="*/ 413359 h 1290181"/>
                                  <a:gd name="connsiteX176" fmla="*/ 338203 w 1459282"/>
                                  <a:gd name="connsiteY176" fmla="*/ 385176 h 1290181"/>
                                  <a:gd name="connsiteX177" fmla="*/ 338203 w 1459282"/>
                                  <a:gd name="connsiteY177" fmla="*/ 385176 h 1290181"/>
                                  <a:gd name="connsiteX178" fmla="*/ 303756 w 1459282"/>
                                  <a:gd name="connsiteY178" fmla="*/ 375781 h 1290181"/>
                                  <a:gd name="connsiteX179" fmla="*/ 288099 w 1459282"/>
                                  <a:gd name="connsiteY179" fmla="*/ 422754 h 1290181"/>
                                  <a:gd name="connsiteX180" fmla="*/ 288099 w 1459282"/>
                                  <a:gd name="connsiteY180" fmla="*/ 441543 h 1290181"/>
                                  <a:gd name="connsiteX181" fmla="*/ 319414 w 1459282"/>
                                  <a:gd name="connsiteY181" fmla="*/ 469726 h 1290181"/>
                                  <a:gd name="connsiteX182" fmla="*/ 319414 w 1459282"/>
                                  <a:gd name="connsiteY182" fmla="*/ 469726 h 1290181"/>
                                  <a:gd name="connsiteX183" fmla="*/ 356992 w 1459282"/>
                                  <a:gd name="connsiteY183" fmla="*/ 454069 h 1290181"/>
                                  <a:gd name="connsiteX184" fmla="*/ 366387 w 1459282"/>
                                  <a:gd name="connsiteY184" fmla="*/ 469726 h 1290181"/>
                                  <a:gd name="connsiteX185" fmla="*/ 335071 w 1459282"/>
                                  <a:gd name="connsiteY185" fmla="*/ 501041 h 1290181"/>
                                  <a:gd name="connsiteX186" fmla="*/ 316282 w 1459282"/>
                                  <a:gd name="connsiteY186" fmla="*/ 522962 h 1290181"/>
                                  <a:gd name="connsiteX187" fmla="*/ 306888 w 1459282"/>
                                  <a:gd name="connsiteY187" fmla="*/ 535488 h 1290181"/>
                                  <a:gd name="connsiteX188" fmla="*/ 294362 w 1459282"/>
                                  <a:gd name="connsiteY188" fmla="*/ 538619 h 1290181"/>
                                  <a:gd name="connsiteX189" fmla="*/ 269310 w 1459282"/>
                                  <a:gd name="connsiteY189" fmla="*/ 566803 h 1290181"/>
                                  <a:gd name="connsiteX190" fmla="*/ 284967 w 1459282"/>
                                  <a:gd name="connsiteY190" fmla="*/ 579329 h 1290181"/>
                                  <a:gd name="connsiteX191" fmla="*/ 319414 w 1459282"/>
                                  <a:gd name="connsiteY191" fmla="*/ 576197 h 1290181"/>
                                  <a:gd name="connsiteX192" fmla="*/ 325677 w 1459282"/>
                                  <a:gd name="connsiteY192" fmla="*/ 591855 h 1290181"/>
                                  <a:gd name="connsiteX193" fmla="*/ 331940 w 1459282"/>
                                  <a:gd name="connsiteY193" fmla="*/ 623170 h 1290181"/>
                                  <a:gd name="connsiteX194" fmla="*/ 344466 w 1459282"/>
                                  <a:gd name="connsiteY194" fmla="*/ 645091 h 1290181"/>
                                  <a:gd name="connsiteX195" fmla="*/ 331940 w 1459282"/>
                                  <a:gd name="connsiteY195" fmla="*/ 682669 h 1290181"/>
                                  <a:gd name="connsiteX196" fmla="*/ 369518 w 1459282"/>
                                  <a:gd name="connsiteY196" fmla="*/ 657617 h 1290181"/>
                                  <a:gd name="connsiteX197" fmla="*/ 388307 w 1459282"/>
                                  <a:gd name="connsiteY197" fmla="*/ 657617 h 1290181"/>
                                  <a:gd name="connsiteX198" fmla="*/ 375781 w 1459282"/>
                                  <a:gd name="connsiteY198" fmla="*/ 682669 h 1290181"/>
                                  <a:gd name="connsiteX199" fmla="*/ 410228 w 1459282"/>
                                  <a:gd name="connsiteY199" fmla="*/ 713984 h 1290181"/>
                                  <a:gd name="connsiteX200" fmla="*/ 375781 w 1459282"/>
                                  <a:gd name="connsiteY200" fmla="*/ 723378 h 1290181"/>
                                  <a:gd name="connsiteX201" fmla="*/ 363255 w 1459282"/>
                                  <a:gd name="connsiteY201" fmla="*/ 726510 h 1290181"/>
                                  <a:gd name="connsiteX202" fmla="*/ 341334 w 1459282"/>
                                  <a:gd name="connsiteY202" fmla="*/ 745299 h 1290181"/>
                                  <a:gd name="connsiteX203" fmla="*/ 316282 w 1459282"/>
                                  <a:gd name="connsiteY203" fmla="*/ 770351 h 1290181"/>
                                  <a:gd name="connsiteX204" fmla="*/ 281836 w 1459282"/>
                                  <a:gd name="connsiteY204" fmla="*/ 751562 h 1290181"/>
                                  <a:gd name="connsiteX205" fmla="*/ 256784 w 1459282"/>
                                  <a:gd name="connsiteY205" fmla="*/ 770351 h 1290181"/>
                                  <a:gd name="connsiteX206" fmla="*/ 222337 w 1459282"/>
                                  <a:gd name="connsiteY206" fmla="*/ 754693 h 1290181"/>
                                  <a:gd name="connsiteX207" fmla="*/ 184759 w 1459282"/>
                                  <a:gd name="connsiteY207" fmla="*/ 739036 h 1290181"/>
                                  <a:gd name="connsiteX208" fmla="*/ 137787 w 1459282"/>
                                  <a:gd name="connsiteY208" fmla="*/ 754693 h 1290181"/>
                                  <a:gd name="connsiteX209" fmla="*/ 122129 w 1459282"/>
                                  <a:gd name="connsiteY209" fmla="*/ 735904 h 1290181"/>
                                  <a:gd name="connsiteX210" fmla="*/ 112734 w 1459282"/>
                                  <a:gd name="connsiteY210" fmla="*/ 713984 h 1290181"/>
                                  <a:gd name="connsiteX211" fmla="*/ 100208 w 1459282"/>
                                  <a:gd name="connsiteY211" fmla="*/ 710852 h 1290181"/>
                                  <a:gd name="connsiteX212" fmla="*/ 68893 w 1459282"/>
                                  <a:gd name="connsiteY212" fmla="*/ 720247 h 1290181"/>
                                  <a:gd name="connsiteX213" fmla="*/ 0 w 1459282"/>
                                  <a:gd name="connsiteY213" fmla="*/ 657617 h 1290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Lst>
                                <a:rect l="l" t="t" r="r" b="b"/>
                                <a:pathLst>
                                  <a:path w="1459282" h="1290181">
                                    <a:moveTo>
                                      <a:pt x="0" y="657617"/>
                                    </a:moveTo>
                                    <a:lnTo>
                                      <a:pt x="28184" y="713984"/>
                                    </a:lnTo>
                                    <a:lnTo>
                                      <a:pt x="68893" y="742167"/>
                                    </a:lnTo>
                                    <a:lnTo>
                                      <a:pt x="97077" y="754693"/>
                                    </a:lnTo>
                                    <a:lnTo>
                                      <a:pt x="140918" y="786008"/>
                                    </a:lnTo>
                                    <a:lnTo>
                                      <a:pt x="140918" y="786008"/>
                                    </a:lnTo>
                                    <a:lnTo>
                                      <a:pt x="228600" y="832981"/>
                                    </a:lnTo>
                                    <a:lnTo>
                                      <a:pt x="237995" y="820455"/>
                                    </a:lnTo>
                                    <a:lnTo>
                                      <a:pt x="263047" y="829849"/>
                                    </a:lnTo>
                                    <a:lnTo>
                                      <a:pt x="278704" y="817323"/>
                                    </a:lnTo>
                                    <a:lnTo>
                                      <a:pt x="316282" y="832981"/>
                                    </a:lnTo>
                                    <a:lnTo>
                                      <a:pt x="347597" y="814192"/>
                                    </a:lnTo>
                                    <a:lnTo>
                                      <a:pt x="388307" y="832981"/>
                                    </a:lnTo>
                                    <a:lnTo>
                                      <a:pt x="429017" y="820455"/>
                                    </a:lnTo>
                                    <a:lnTo>
                                      <a:pt x="457200" y="845507"/>
                                    </a:lnTo>
                                    <a:lnTo>
                                      <a:pt x="485384" y="820455"/>
                                    </a:lnTo>
                                    <a:lnTo>
                                      <a:pt x="516699" y="826718"/>
                                    </a:lnTo>
                                    <a:lnTo>
                                      <a:pt x="526093" y="807929"/>
                                    </a:lnTo>
                                    <a:lnTo>
                                      <a:pt x="513567" y="786008"/>
                                    </a:lnTo>
                                    <a:lnTo>
                                      <a:pt x="554277" y="773482"/>
                                    </a:lnTo>
                                    <a:lnTo>
                                      <a:pt x="579329" y="773482"/>
                                    </a:lnTo>
                                    <a:lnTo>
                                      <a:pt x="610644" y="773482"/>
                                    </a:lnTo>
                                    <a:lnTo>
                                      <a:pt x="610644" y="751562"/>
                                    </a:lnTo>
                                    <a:lnTo>
                                      <a:pt x="641959" y="776614"/>
                                    </a:lnTo>
                                    <a:lnTo>
                                      <a:pt x="654485" y="751562"/>
                                    </a:lnTo>
                                    <a:lnTo>
                                      <a:pt x="682669" y="757825"/>
                                    </a:lnTo>
                                    <a:lnTo>
                                      <a:pt x="701458" y="751562"/>
                                    </a:lnTo>
                                    <a:lnTo>
                                      <a:pt x="735904" y="751562"/>
                                    </a:lnTo>
                                    <a:lnTo>
                                      <a:pt x="760956" y="773482"/>
                                    </a:lnTo>
                                    <a:lnTo>
                                      <a:pt x="786008" y="779745"/>
                                    </a:lnTo>
                                    <a:lnTo>
                                      <a:pt x="754693" y="792271"/>
                                    </a:lnTo>
                                    <a:lnTo>
                                      <a:pt x="757825" y="817323"/>
                                    </a:lnTo>
                                    <a:lnTo>
                                      <a:pt x="739036" y="804797"/>
                                    </a:lnTo>
                                    <a:lnTo>
                                      <a:pt x="720247" y="779745"/>
                                    </a:lnTo>
                                    <a:lnTo>
                                      <a:pt x="660748" y="801666"/>
                                    </a:lnTo>
                                    <a:lnTo>
                                      <a:pt x="613776" y="817323"/>
                                    </a:lnTo>
                                    <a:lnTo>
                                      <a:pt x="641959" y="842376"/>
                                    </a:lnTo>
                                    <a:lnTo>
                                      <a:pt x="623170" y="851770"/>
                                    </a:lnTo>
                                    <a:lnTo>
                                      <a:pt x="598118" y="842376"/>
                                    </a:lnTo>
                                    <a:lnTo>
                                      <a:pt x="620039" y="870559"/>
                                    </a:lnTo>
                                    <a:lnTo>
                                      <a:pt x="657617" y="870559"/>
                                    </a:lnTo>
                                    <a:lnTo>
                                      <a:pt x="698326" y="879954"/>
                                    </a:lnTo>
                                    <a:lnTo>
                                      <a:pt x="735904" y="883085"/>
                                    </a:lnTo>
                                    <a:lnTo>
                                      <a:pt x="754693" y="892480"/>
                                    </a:lnTo>
                                    <a:lnTo>
                                      <a:pt x="754693" y="892480"/>
                                    </a:lnTo>
                                    <a:lnTo>
                                      <a:pt x="779745" y="864296"/>
                                    </a:lnTo>
                                    <a:lnTo>
                                      <a:pt x="789140" y="832981"/>
                                    </a:lnTo>
                                    <a:lnTo>
                                      <a:pt x="804797" y="829849"/>
                                    </a:lnTo>
                                    <a:lnTo>
                                      <a:pt x="814192" y="851770"/>
                                    </a:lnTo>
                                    <a:lnTo>
                                      <a:pt x="851770" y="867428"/>
                                    </a:lnTo>
                                    <a:lnTo>
                                      <a:pt x="845507" y="886217"/>
                                    </a:lnTo>
                                    <a:lnTo>
                                      <a:pt x="845507" y="920663"/>
                                    </a:lnTo>
                                    <a:lnTo>
                                      <a:pt x="851770" y="936321"/>
                                    </a:lnTo>
                                    <a:lnTo>
                                      <a:pt x="889348" y="939452"/>
                                    </a:lnTo>
                                    <a:lnTo>
                                      <a:pt x="883085" y="961373"/>
                                    </a:lnTo>
                                    <a:lnTo>
                                      <a:pt x="883085" y="995819"/>
                                    </a:lnTo>
                                    <a:lnTo>
                                      <a:pt x="901874" y="1011477"/>
                                    </a:lnTo>
                                    <a:lnTo>
                                      <a:pt x="945715" y="1017740"/>
                                    </a:lnTo>
                                    <a:lnTo>
                                      <a:pt x="955110" y="1058449"/>
                                    </a:lnTo>
                                    <a:lnTo>
                                      <a:pt x="983293" y="1061581"/>
                                    </a:lnTo>
                                    <a:lnTo>
                                      <a:pt x="977030" y="1086633"/>
                                    </a:lnTo>
                                    <a:lnTo>
                                      <a:pt x="998951" y="1102291"/>
                                    </a:lnTo>
                                    <a:lnTo>
                                      <a:pt x="1036529" y="1105422"/>
                                    </a:lnTo>
                                    <a:lnTo>
                                      <a:pt x="1052187" y="1117948"/>
                                    </a:lnTo>
                                    <a:lnTo>
                                      <a:pt x="1033397" y="1130474"/>
                                    </a:lnTo>
                                    <a:lnTo>
                                      <a:pt x="1033397" y="1130474"/>
                                    </a:lnTo>
                                    <a:lnTo>
                                      <a:pt x="1017740" y="1152395"/>
                                    </a:lnTo>
                                    <a:lnTo>
                                      <a:pt x="1042792" y="1168052"/>
                                    </a:lnTo>
                                    <a:lnTo>
                                      <a:pt x="1049055" y="1189973"/>
                                    </a:lnTo>
                                    <a:lnTo>
                                      <a:pt x="1039661" y="1205630"/>
                                    </a:lnTo>
                                    <a:lnTo>
                                      <a:pt x="1052187" y="1230682"/>
                                    </a:lnTo>
                                    <a:lnTo>
                                      <a:pt x="1061581" y="1268260"/>
                                    </a:lnTo>
                                    <a:lnTo>
                                      <a:pt x="1105422" y="1290181"/>
                                    </a:lnTo>
                                    <a:lnTo>
                                      <a:pt x="1096028" y="1265129"/>
                                    </a:lnTo>
                                    <a:lnTo>
                                      <a:pt x="1086633" y="1224419"/>
                                    </a:lnTo>
                                    <a:lnTo>
                                      <a:pt x="1074107" y="1193104"/>
                                    </a:lnTo>
                                    <a:lnTo>
                                      <a:pt x="1070976" y="1161789"/>
                                    </a:lnTo>
                                    <a:lnTo>
                                      <a:pt x="1058450" y="1130474"/>
                                    </a:lnTo>
                                    <a:lnTo>
                                      <a:pt x="1067844" y="1099159"/>
                                    </a:lnTo>
                                    <a:lnTo>
                                      <a:pt x="1058450" y="1074107"/>
                                    </a:lnTo>
                                    <a:lnTo>
                                      <a:pt x="1039661" y="1083502"/>
                                    </a:lnTo>
                                    <a:lnTo>
                                      <a:pt x="1020871" y="1067844"/>
                                    </a:lnTo>
                                    <a:lnTo>
                                      <a:pt x="1005214" y="1049055"/>
                                    </a:lnTo>
                                    <a:lnTo>
                                      <a:pt x="1459282" y="432148"/>
                                    </a:lnTo>
                                    <a:lnTo>
                                      <a:pt x="1434230" y="378913"/>
                                    </a:lnTo>
                                    <a:lnTo>
                                      <a:pt x="1412310" y="344466"/>
                                    </a:lnTo>
                                    <a:lnTo>
                                      <a:pt x="1390389" y="341334"/>
                                    </a:lnTo>
                                    <a:lnTo>
                                      <a:pt x="1346548" y="303756"/>
                                    </a:lnTo>
                                    <a:lnTo>
                                      <a:pt x="1327759" y="275573"/>
                                    </a:lnTo>
                                    <a:lnTo>
                                      <a:pt x="1324628" y="231732"/>
                                    </a:lnTo>
                                    <a:lnTo>
                                      <a:pt x="1287050" y="222337"/>
                                    </a:lnTo>
                                    <a:lnTo>
                                      <a:pt x="1287050" y="222337"/>
                                    </a:lnTo>
                                    <a:lnTo>
                                      <a:pt x="1261997" y="209811"/>
                                    </a:lnTo>
                                    <a:lnTo>
                                      <a:pt x="1268261" y="191022"/>
                                    </a:lnTo>
                                    <a:lnTo>
                                      <a:pt x="1265129" y="159707"/>
                                    </a:lnTo>
                                    <a:lnTo>
                                      <a:pt x="1240077" y="137786"/>
                                    </a:lnTo>
                                    <a:lnTo>
                                      <a:pt x="1230682" y="144049"/>
                                    </a:lnTo>
                                    <a:lnTo>
                                      <a:pt x="1218156" y="137786"/>
                                    </a:lnTo>
                                    <a:lnTo>
                                      <a:pt x="1233814" y="112734"/>
                                    </a:lnTo>
                                    <a:lnTo>
                                      <a:pt x="1218156" y="106471"/>
                                    </a:lnTo>
                                    <a:lnTo>
                                      <a:pt x="1205630" y="125260"/>
                                    </a:lnTo>
                                    <a:lnTo>
                                      <a:pt x="1193104" y="112734"/>
                                    </a:lnTo>
                                    <a:lnTo>
                                      <a:pt x="1205630" y="90814"/>
                                    </a:lnTo>
                                    <a:lnTo>
                                      <a:pt x="1221288" y="87682"/>
                                    </a:lnTo>
                                    <a:lnTo>
                                      <a:pt x="1221288" y="72025"/>
                                    </a:lnTo>
                                    <a:lnTo>
                                      <a:pt x="1199367" y="68893"/>
                                    </a:lnTo>
                                    <a:lnTo>
                                      <a:pt x="1177447" y="78288"/>
                                    </a:lnTo>
                                    <a:lnTo>
                                      <a:pt x="1146132" y="56367"/>
                                    </a:lnTo>
                                    <a:lnTo>
                                      <a:pt x="1143000" y="40710"/>
                                    </a:lnTo>
                                    <a:lnTo>
                                      <a:pt x="1117948" y="40710"/>
                                    </a:lnTo>
                                    <a:lnTo>
                                      <a:pt x="1102291" y="56367"/>
                                    </a:lnTo>
                                    <a:lnTo>
                                      <a:pt x="1092896" y="59499"/>
                                    </a:lnTo>
                                    <a:lnTo>
                                      <a:pt x="1083502" y="37578"/>
                                    </a:lnTo>
                                    <a:lnTo>
                                      <a:pt x="1070976" y="25052"/>
                                    </a:lnTo>
                                    <a:lnTo>
                                      <a:pt x="1030266" y="15658"/>
                                    </a:lnTo>
                                    <a:lnTo>
                                      <a:pt x="977030" y="15658"/>
                                    </a:lnTo>
                                    <a:lnTo>
                                      <a:pt x="942584" y="37578"/>
                                    </a:lnTo>
                                    <a:lnTo>
                                      <a:pt x="920663" y="25052"/>
                                    </a:lnTo>
                                    <a:lnTo>
                                      <a:pt x="889348" y="6263"/>
                                    </a:lnTo>
                                    <a:lnTo>
                                      <a:pt x="858033" y="0"/>
                                    </a:lnTo>
                                    <a:lnTo>
                                      <a:pt x="820455" y="9395"/>
                                    </a:lnTo>
                                    <a:lnTo>
                                      <a:pt x="814192" y="81419"/>
                                    </a:lnTo>
                                    <a:lnTo>
                                      <a:pt x="811061" y="106471"/>
                                    </a:lnTo>
                                    <a:lnTo>
                                      <a:pt x="786008" y="118997"/>
                                    </a:lnTo>
                                    <a:lnTo>
                                      <a:pt x="792271" y="150313"/>
                                    </a:lnTo>
                                    <a:lnTo>
                                      <a:pt x="817324" y="181628"/>
                                    </a:lnTo>
                                    <a:lnTo>
                                      <a:pt x="804797" y="178496"/>
                                    </a:lnTo>
                                    <a:lnTo>
                                      <a:pt x="804797" y="197285"/>
                                    </a:lnTo>
                                    <a:lnTo>
                                      <a:pt x="826718" y="219206"/>
                                    </a:lnTo>
                                    <a:lnTo>
                                      <a:pt x="836113" y="237995"/>
                                    </a:lnTo>
                                    <a:lnTo>
                                      <a:pt x="829850" y="250521"/>
                                    </a:lnTo>
                                    <a:lnTo>
                                      <a:pt x="795403" y="228600"/>
                                    </a:lnTo>
                                    <a:lnTo>
                                      <a:pt x="779745" y="216074"/>
                                    </a:lnTo>
                                    <a:lnTo>
                                      <a:pt x="757825" y="219206"/>
                                    </a:lnTo>
                                    <a:lnTo>
                                      <a:pt x="748430" y="200417"/>
                                    </a:lnTo>
                                    <a:lnTo>
                                      <a:pt x="723378" y="165970"/>
                                    </a:lnTo>
                                    <a:lnTo>
                                      <a:pt x="723378" y="147181"/>
                                    </a:lnTo>
                                    <a:lnTo>
                                      <a:pt x="742167" y="134655"/>
                                    </a:lnTo>
                                    <a:lnTo>
                                      <a:pt x="698326" y="97077"/>
                                    </a:lnTo>
                                    <a:lnTo>
                                      <a:pt x="682669" y="112734"/>
                                    </a:lnTo>
                                    <a:lnTo>
                                      <a:pt x="604381" y="68893"/>
                                    </a:lnTo>
                                    <a:lnTo>
                                      <a:pt x="594987" y="90814"/>
                                    </a:lnTo>
                                    <a:lnTo>
                                      <a:pt x="604381" y="125260"/>
                                    </a:lnTo>
                                    <a:lnTo>
                                      <a:pt x="604381" y="144049"/>
                                    </a:lnTo>
                                    <a:lnTo>
                                      <a:pt x="582461" y="115866"/>
                                    </a:lnTo>
                                    <a:lnTo>
                                      <a:pt x="560540" y="165970"/>
                                    </a:lnTo>
                                    <a:lnTo>
                                      <a:pt x="579329" y="209811"/>
                                    </a:lnTo>
                                    <a:lnTo>
                                      <a:pt x="604381" y="219206"/>
                                    </a:lnTo>
                                    <a:lnTo>
                                      <a:pt x="616907" y="241126"/>
                                    </a:lnTo>
                                    <a:lnTo>
                                      <a:pt x="626302" y="275573"/>
                                    </a:lnTo>
                                    <a:lnTo>
                                      <a:pt x="641959" y="256784"/>
                                    </a:lnTo>
                                    <a:lnTo>
                                      <a:pt x="660748" y="275573"/>
                                    </a:lnTo>
                                    <a:lnTo>
                                      <a:pt x="679537" y="278704"/>
                                    </a:lnTo>
                                    <a:lnTo>
                                      <a:pt x="679537" y="278704"/>
                                    </a:lnTo>
                                    <a:lnTo>
                                      <a:pt x="670143" y="303756"/>
                                    </a:lnTo>
                                    <a:lnTo>
                                      <a:pt x="654485" y="300625"/>
                                    </a:lnTo>
                                    <a:lnTo>
                                      <a:pt x="645091" y="319414"/>
                                    </a:lnTo>
                                    <a:lnTo>
                                      <a:pt x="629433" y="335071"/>
                                    </a:lnTo>
                                    <a:lnTo>
                                      <a:pt x="629433" y="335071"/>
                                    </a:lnTo>
                                    <a:lnTo>
                                      <a:pt x="579329" y="344466"/>
                                    </a:lnTo>
                                    <a:lnTo>
                                      <a:pt x="566803" y="335071"/>
                                    </a:lnTo>
                                    <a:lnTo>
                                      <a:pt x="566803" y="335071"/>
                                    </a:lnTo>
                                    <a:lnTo>
                                      <a:pt x="551145" y="316282"/>
                                    </a:lnTo>
                                    <a:lnTo>
                                      <a:pt x="532356" y="322545"/>
                                    </a:lnTo>
                                    <a:lnTo>
                                      <a:pt x="497910" y="300625"/>
                                    </a:lnTo>
                                    <a:lnTo>
                                      <a:pt x="510436" y="288099"/>
                                    </a:lnTo>
                                    <a:lnTo>
                                      <a:pt x="491647" y="272441"/>
                                    </a:lnTo>
                                    <a:lnTo>
                                      <a:pt x="466595" y="278704"/>
                                    </a:lnTo>
                                    <a:lnTo>
                                      <a:pt x="444674" y="291230"/>
                                    </a:lnTo>
                                    <a:lnTo>
                                      <a:pt x="413359" y="272441"/>
                                    </a:lnTo>
                                    <a:lnTo>
                                      <a:pt x="375781" y="297493"/>
                                    </a:lnTo>
                                    <a:lnTo>
                                      <a:pt x="344466" y="278704"/>
                                    </a:lnTo>
                                    <a:lnTo>
                                      <a:pt x="341334" y="335071"/>
                                    </a:lnTo>
                                    <a:lnTo>
                                      <a:pt x="338203" y="369518"/>
                                    </a:lnTo>
                                    <a:lnTo>
                                      <a:pt x="353861" y="403965"/>
                                    </a:lnTo>
                                    <a:lnTo>
                                      <a:pt x="344466" y="413359"/>
                                    </a:lnTo>
                                    <a:lnTo>
                                      <a:pt x="338203" y="385176"/>
                                    </a:lnTo>
                                    <a:lnTo>
                                      <a:pt x="338203" y="385176"/>
                                    </a:lnTo>
                                    <a:lnTo>
                                      <a:pt x="303756" y="375781"/>
                                    </a:lnTo>
                                    <a:lnTo>
                                      <a:pt x="288099" y="422754"/>
                                    </a:lnTo>
                                    <a:lnTo>
                                      <a:pt x="288099" y="441543"/>
                                    </a:lnTo>
                                    <a:lnTo>
                                      <a:pt x="319414" y="469726"/>
                                    </a:lnTo>
                                    <a:lnTo>
                                      <a:pt x="319414" y="469726"/>
                                    </a:lnTo>
                                    <a:lnTo>
                                      <a:pt x="356992" y="454069"/>
                                    </a:lnTo>
                                    <a:lnTo>
                                      <a:pt x="366387" y="469726"/>
                                    </a:lnTo>
                                    <a:lnTo>
                                      <a:pt x="335071" y="501041"/>
                                    </a:lnTo>
                                    <a:lnTo>
                                      <a:pt x="316282" y="522962"/>
                                    </a:lnTo>
                                    <a:lnTo>
                                      <a:pt x="306888" y="535488"/>
                                    </a:lnTo>
                                    <a:lnTo>
                                      <a:pt x="294362" y="538619"/>
                                    </a:lnTo>
                                    <a:lnTo>
                                      <a:pt x="269310" y="566803"/>
                                    </a:lnTo>
                                    <a:lnTo>
                                      <a:pt x="284967" y="579329"/>
                                    </a:lnTo>
                                    <a:lnTo>
                                      <a:pt x="319414" y="576197"/>
                                    </a:lnTo>
                                    <a:lnTo>
                                      <a:pt x="325677" y="591855"/>
                                    </a:lnTo>
                                    <a:lnTo>
                                      <a:pt x="331940" y="623170"/>
                                    </a:lnTo>
                                    <a:lnTo>
                                      <a:pt x="344466" y="645091"/>
                                    </a:lnTo>
                                    <a:lnTo>
                                      <a:pt x="331940" y="682669"/>
                                    </a:lnTo>
                                    <a:lnTo>
                                      <a:pt x="369518" y="657617"/>
                                    </a:lnTo>
                                    <a:lnTo>
                                      <a:pt x="388307" y="657617"/>
                                    </a:lnTo>
                                    <a:lnTo>
                                      <a:pt x="375781" y="682669"/>
                                    </a:lnTo>
                                    <a:lnTo>
                                      <a:pt x="410228" y="713984"/>
                                    </a:lnTo>
                                    <a:lnTo>
                                      <a:pt x="375781" y="723378"/>
                                    </a:lnTo>
                                    <a:lnTo>
                                      <a:pt x="363255" y="726510"/>
                                    </a:lnTo>
                                    <a:lnTo>
                                      <a:pt x="341334" y="745299"/>
                                    </a:lnTo>
                                    <a:lnTo>
                                      <a:pt x="316282" y="770351"/>
                                    </a:lnTo>
                                    <a:lnTo>
                                      <a:pt x="281836" y="751562"/>
                                    </a:lnTo>
                                    <a:lnTo>
                                      <a:pt x="256784" y="770351"/>
                                    </a:lnTo>
                                    <a:lnTo>
                                      <a:pt x="222337" y="754693"/>
                                    </a:lnTo>
                                    <a:lnTo>
                                      <a:pt x="184759" y="739036"/>
                                    </a:lnTo>
                                    <a:lnTo>
                                      <a:pt x="137787" y="754693"/>
                                    </a:lnTo>
                                    <a:lnTo>
                                      <a:pt x="122129" y="735904"/>
                                    </a:lnTo>
                                    <a:lnTo>
                                      <a:pt x="112734" y="713984"/>
                                    </a:lnTo>
                                    <a:lnTo>
                                      <a:pt x="100208" y="710852"/>
                                    </a:lnTo>
                                    <a:lnTo>
                                      <a:pt x="68893" y="720247"/>
                                    </a:lnTo>
                                    <a:lnTo>
                                      <a:pt x="0" y="657617"/>
                                    </a:lnTo>
                                    <a:close/>
                                  </a:path>
                                </a:pathLst>
                              </a:custGeom>
                              <a:grpFill/>
                              <a:ln w="12700">
                                <a:solidFill>
                                  <a:schemeClr val="bg1"/>
                                </a:solidFill>
                              </a:ln>
                            </p:spPr>
                            <p:style>
                              <a:lnRef idx="2">
                                <a:schemeClr val="accent1"/>
                              </a:lnRef>
                              <a:fillRef idx="1">
                                <a:schemeClr val="lt1"/>
                              </a:fillRef>
                              <a:effectRef idx="0">
                                <a:schemeClr val="accent1"/>
                              </a:effectRef>
                              <a:fontRef idx="minor">
                                <a:schemeClr val="dk1"/>
                              </a:fontRef>
                            </p:style>
                            <p:txBody>
                              <a:bodyPr/>
                              <a:lstStyle>
                                <a:defPPr>
                                  <a:defRPr lang="en-US"/>
                                </a:defPPr>
                                <a:lvl1pPr algn="l" rtl="0" eaLnBrk="0" fontAlgn="base" hangingPunct="0">
                                  <a:spcBef>
                                    <a:spcPct val="0"/>
                                  </a:spcBef>
                                  <a:spcAft>
                                    <a:spcPct val="0"/>
                                  </a:spcAft>
                                  <a:defRPr kern="1200">
                                    <a:solidFill>
                                      <a:schemeClr val="dk1"/>
                                    </a:solidFill>
                                    <a:latin typeface="+mn-lt"/>
                                    <a:ea typeface="+mn-ea"/>
                                    <a:cs typeface="+mn-cs"/>
                                  </a:defRPr>
                                </a:lvl1pPr>
                                <a:lvl2pPr marL="457200" algn="l" rtl="0" eaLnBrk="0" fontAlgn="base" hangingPunct="0">
                                  <a:spcBef>
                                    <a:spcPct val="0"/>
                                  </a:spcBef>
                                  <a:spcAft>
                                    <a:spcPct val="0"/>
                                  </a:spcAft>
                                  <a:defRPr kern="1200">
                                    <a:solidFill>
                                      <a:schemeClr val="dk1"/>
                                    </a:solidFill>
                                    <a:latin typeface="+mn-lt"/>
                                    <a:ea typeface="+mn-ea"/>
                                    <a:cs typeface="+mn-cs"/>
                                  </a:defRPr>
                                </a:lvl2pPr>
                                <a:lvl3pPr marL="914400" algn="l" rtl="0" eaLnBrk="0" fontAlgn="base" hangingPunct="0">
                                  <a:spcBef>
                                    <a:spcPct val="0"/>
                                  </a:spcBef>
                                  <a:spcAft>
                                    <a:spcPct val="0"/>
                                  </a:spcAft>
                                  <a:defRPr kern="1200">
                                    <a:solidFill>
                                      <a:schemeClr val="dk1"/>
                                    </a:solidFill>
                                    <a:latin typeface="+mn-lt"/>
                                    <a:ea typeface="+mn-ea"/>
                                    <a:cs typeface="+mn-cs"/>
                                  </a:defRPr>
                                </a:lvl3pPr>
                                <a:lvl4pPr marL="1371600" algn="l" rtl="0" eaLnBrk="0" fontAlgn="base" hangingPunct="0">
                                  <a:spcBef>
                                    <a:spcPct val="0"/>
                                  </a:spcBef>
                                  <a:spcAft>
                                    <a:spcPct val="0"/>
                                  </a:spcAft>
                                  <a:defRPr kern="1200">
                                    <a:solidFill>
                                      <a:schemeClr val="dk1"/>
                                    </a:solidFill>
                                    <a:latin typeface="+mn-lt"/>
                                    <a:ea typeface="+mn-ea"/>
                                    <a:cs typeface="+mn-cs"/>
                                  </a:defRPr>
                                </a:lvl4pPr>
                                <a:lvl5pPr marL="1828800" algn="l" rtl="0" eaLnBrk="0" fontAlgn="base" hangingPunct="0">
                                  <a:spcBef>
                                    <a:spcPct val="0"/>
                                  </a:spcBef>
                                  <a:spcAft>
                                    <a:spcPct val="0"/>
                                  </a:spcAft>
                                  <a:defRPr kern="1200">
                                    <a:solidFill>
                                      <a:schemeClr val="dk1"/>
                                    </a:solidFill>
                                    <a:latin typeface="+mn-lt"/>
                                    <a:ea typeface="+mn-ea"/>
                                    <a:cs typeface="+mn-cs"/>
                                  </a:defRPr>
                                </a:lvl5pPr>
                                <a:lvl6pPr marL="2286000" algn="l" defTabSz="914400" rtl="0" eaLnBrk="1" latinLnBrk="0" hangingPunct="1">
                                  <a:defRPr kern="1200">
                                    <a:solidFill>
                                      <a:schemeClr val="dk1"/>
                                    </a:solidFill>
                                    <a:latin typeface="+mn-lt"/>
                                    <a:ea typeface="+mn-ea"/>
                                    <a:cs typeface="+mn-cs"/>
                                  </a:defRPr>
                                </a:lvl6pPr>
                                <a:lvl7pPr marL="2743200" algn="l" defTabSz="914400" rtl="0" eaLnBrk="1" latinLnBrk="0" hangingPunct="1">
                                  <a:defRPr kern="1200">
                                    <a:solidFill>
                                      <a:schemeClr val="dk1"/>
                                    </a:solidFill>
                                    <a:latin typeface="+mn-lt"/>
                                    <a:ea typeface="+mn-ea"/>
                                    <a:cs typeface="+mn-cs"/>
                                  </a:defRPr>
                                </a:lvl7pPr>
                                <a:lvl8pPr marL="3200400" algn="l" defTabSz="914400" rtl="0" eaLnBrk="1" latinLnBrk="0" hangingPunct="1">
                                  <a:defRPr kern="1200">
                                    <a:solidFill>
                                      <a:schemeClr val="dk1"/>
                                    </a:solidFill>
                                    <a:latin typeface="+mn-lt"/>
                                    <a:ea typeface="+mn-ea"/>
                                    <a:cs typeface="+mn-cs"/>
                                  </a:defRPr>
                                </a:lvl8pPr>
                                <a:lvl9pPr marL="3657600" algn="l" defTabSz="914400" rtl="0" eaLnBrk="1" latinLnBrk="0" hangingPunct="1">
                                  <a:defRPr kern="1200">
                                    <a:solidFill>
                                      <a:schemeClr val="dk1"/>
                                    </a:solidFill>
                                    <a:latin typeface="+mn-lt"/>
                                    <a:ea typeface="+mn-ea"/>
                                    <a:cs typeface="+mn-cs"/>
                                  </a:defRPr>
                                </a:lvl9p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sp>
                            <p:nvSpPr>
                              <p:cNvPr id="221" name="Freeform 161">
                                <a:extLst>
                                  <a:ext uri="{FF2B5EF4-FFF2-40B4-BE49-F238E27FC236}">
                                    <a16:creationId xmlns:a16="http://schemas.microsoft.com/office/drawing/2014/main" id="{B6A55F17-B675-4479-B74B-E5289EBFE126}"/>
                                  </a:ext>
                                </a:extLst>
                              </p:cNvPr>
                              <p:cNvSpPr/>
                              <p:nvPr/>
                            </p:nvSpPr>
                            <p:spPr>
                              <a:xfrm>
                                <a:off x="480141" y="4897783"/>
                                <a:ext cx="39697" cy="109456"/>
                              </a:xfrm>
                              <a:custGeom>
                                <a:avLst/>
                                <a:gdLst>
                                  <a:gd name="connsiteX0" fmla="*/ 14287 w 35718"/>
                                  <a:gd name="connsiteY0" fmla="*/ 0 h 109538"/>
                                  <a:gd name="connsiteX1" fmla="*/ 7143 w 35718"/>
                                  <a:gd name="connsiteY1" fmla="*/ 52388 h 109538"/>
                                  <a:gd name="connsiteX2" fmla="*/ 0 w 35718"/>
                                  <a:gd name="connsiteY2" fmla="*/ 95250 h 109538"/>
                                  <a:gd name="connsiteX3" fmla="*/ 28575 w 35718"/>
                                  <a:gd name="connsiteY3" fmla="*/ 109538 h 109538"/>
                                  <a:gd name="connsiteX4" fmla="*/ 30956 w 35718"/>
                                  <a:gd name="connsiteY4" fmla="*/ 85725 h 109538"/>
                                  <a:gd name="connsiteX5" fmla="*/ 23812 w 35718"/>
                                  <a:gd name="connsiteY5" fmla="*/ 71438 h 109538"/>
                                  <a:gd name="connsiteX6" fmla="*/ 35718 w 35718"/>
                                  <a:gd name="connsiteY6" fmla="*/ 47625 h 109538"/>
                                  <a:gd name="connsiteX7" fmla="*/ 14287 w 35718"/>
                                  <a:gd name="connsiteY7" fmla="*/ 0 h 109538"/>
                                  <a:gd name="connsiteX0" fmla="*/ 14287 w 35718"/>
                                  <a:gd name="connsiteY0" fmla="*/ 0 h 109538"/>
                                  <a:gd name="connsiteX1" fmla="*/ 7143 w 35718"/>
                                  <a:gd name="connsiteY1" fmla="*/ 28575 h 109538"/>
                                  <a:gd name="connsiteX2" fmla="*/ 7143 w 35718"/>
                                  <a:gd name="connsiteY2" fmla="*/ 52388 h 109538"/>
                                  <a:gd name="connsiteX3" fmla="*/ 0 w 35718"/>
                                  <a:gd name="connsiteY3" fmla="*/ 95250 h 109538"/>
                                  <a:gd name="connsiteX4" fmla="*/ 28575 w 35718"/>
                                  <a:gd name="connsiteY4" fmla="*/ 109538 h 109538"/>
                                  <a:gd name="connsiteX5" fmla="*/ 30956 w 35718"/>
                                  <a:gd name="connsiteY5" fmla="*/ 85725 h 109538"/>
                                  <a:gd name="connsiteX6" fmla="*/ 23812 w 35718"/>
                                  <a:gd name="connsiteY6" fmla="*/ 71438 h 109538"/>
                                  <a:gd name="connsiteX7" fmla="*/ 35718 w 35718"/>
                                  <a:gd name="connsiteY7" fmla="*/ 47625 h 109538"/>
                                  <a:gd name="connsiteX8" fmla="*/ 14287 w 35718"/>
                                  <a:gd name="connsiteY8" fmla="*/ 0 h 109538"/>
                                  <a:gd name="connsiteX0" fmla="*/ 19050 w 40481"/>
                                  <a:gd name="connsiteY0" fmla="*/ 0 h 109538"/>
                                  <a:gd name="connsiteX1" fmla="*/ 0 w 40481"/>
                                  <a:gd name="connsiteY1" fmla="*/ 21431 h 109538"/>
                                  <a:gd name="connsiteX2" fmla="*/ 11906 w 40481"/>
                                  <a:gd name="connsiteY2" fmla="*/ 52388 h 109538"/>
                                  <a:gd name="connsiteX3" fmla="*/ 4763 w 40481"/>
                                  <a:gd name="connsiteY3" fmla="*/ 95250 h 109538"/>
                                  <a:gd name="connsiteX4" fmla="*/ 33338 w 40481"/>
                                  <a:gd name="connsiteY4" fmla="*/ 109538 h 109538"/>
                                  <a:gd name="connsiteX5" fmla="*/ 35719 w 40481"/>
                                  <a:gd name="connsiteY5" fmla="*/ 85725 h 109538"/>
                                  <a:gd name="connsiteX6" fmla="*/ 28575 w 40481"/>
                                  <a:gd name="connsiteY6" fmla="*/ 71438 h 109538"/>
                                  <a:gd name="connsiteX7" fmla="*/ 40481 w 40481"/>
                                  <a:gd name="connsiteY7" fmla="*/ 47625 h 109538"/>
                                  <a:gd name="connsiteX8" fmla="*/ 19050 w 40481"/>
                                  <a:gd name="connsiteY8" fmla="*/ 0 h 109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481" h="109538">
                                    <a:moveTo>
                                      <a:pt x="19050" y="0"/>
                                    </a:moveTo>
                                    <a:lnTo>
                                      <a:pt x="0" y="21431"/>
                                    </a:lnTo>
                                    <a:lnTo>
                                      <a:pt x="11906" y="52388"/>
                                    </a:lnTo>
                                    <a:lnTo>
                                      <a:pt x="4763" y="95250"/>
                                    </a:lnTo>
                                    <a:lnTo>
                                      <a:pt x="33338" y="109538"/>
                                    </a:lnTo>
                                    <a:lnTo>
                                      <a:pt x="35719" y="85725"/>
                                    </a:lnTo>
                                    <a:lnTo>
                                      <a:pt x="28575" y="71438"/>
                                    </a:lnTo>
                                    <a:lnTo>
                                      <a:pt x="40481" y="47625"/>
                                    </a:lnTo>
                                    <a:lnTo>
                                      <a:pt x="19050" y="0"/>
                                    </a:lnTo>
                                    <a:close/>
                                  </a:path>
                                </a:pathLst>
                              </a:custGeom>
                              <a:grpFill/>
                              <a:ln w="12700">
                                <a:solidFill>
                                  <a:schemeClr val="bg1"/>
                                </a:solidFill>
                              </a:ln>
                            </p:spPr>
                            <p:style>
                              <a:lnRef idx="2">
                                <a:schemeClr val="accent1"/>
                              </a:lnRef>
                              <a:fillRef idx="1">
                                <a:schemeClr val="lt1"/>
                              </a:fillRef>
                              <a:effectRef idx="0">
                                <a:schemeClr val="accent1"/>
                              </a:effectRef>
                              <a:fontRef idx="minor">
                                <a:schemeClr val="dk1"/>
                              </a:fontRef>
                            </p:style>
                            <p:txBody>
                              <a:bodyPr/>
                              <a:lstStyle>
                                <a:defPPr>
                                  <a:defRPr lang="en-US"/>
                                </a:defPPr>
                                <a:lvl1pPr algn="l" rtl="0" eaLnBrk="0" fontAlgn="base" hangingPunct="0">
                                  <a:spcBef>
                                    <a:spcPct val="0"/>
                                  </a:spcBef>
                                  <a:spcAft>
                                    <a:spcPct val="0"/>
                                  </a:spcAft>
                                  <a:defRPr kern="1200">
                                    <a:solidFill>
                                      <a:schemeClr val="dk1"/>
                                    </a:solidFill>
                                    <a:latin typeface="+mn-lt"/>
                                    <a:ea typeface="+mn-ea"/>
                                    <a:cs typeface="+mn-cs"/>
                                  </a:defRPr>
                                </a:lvl1pPr>
                                <a:lvl2pPr marL="457200" algn="l" rtl="0" eaLnBrk="0" fontAlgn="base" hangingPunct="0">
                                  <a:spcBef>
                                    <a:spcPct val="0"/>
                                  </a:spcBef>
                                  <a:spcAft>
                                    <a:spcPct val="0"/>
                                  </a:spcAft>
                                  <a:defRPr kern="1200">
                                    <a:solidFill>
                                      <a:schemeClr val="dk1"/>
                                    </a:solidFill>
                                    <a:latin typeface="+mn-lt"/>
                                    <a:ea typeface="+mn-ea"/>
                                    <a:cs typeface="+mn-cs"/>
                                  </a:defRPr>
                                </a:lvl2pPr>
                                <a:lvl3pPr marL="914400" algn="l" rtl="0" eaLnBrk="0" fontAlgn="base" hangingPunct="0">
                                  <a:spcBef>
                                    <a:spcPct val="0"/>
                                  </a:spcBef>
                                  <a:spcAft>
                                    <a:spcPct val="0"/>
                                  </a:spcAft>
                                  <a:defRPr kern="1200">
                                    <a:solidFill>
                                      <a:schemeClr val="dk1"/>
                                    </a:solidFill>
                                    <a:latin typeface="+mn-lt"/>
                                    <a:ea typeface="+mn-ea"/>
                                    <a:cs typeface="+mn-cs"/>
                                  </a:defRPr>
                                </a:lvl3pPr>
                                <a:lvl4pPr marL="1371600" algn="l" rtl="0" eaLnBrk="0" fontAlgn="base" hangingPunct="0">
                                  <a:spcBef>
                                    <a:spcPct val="0"/>
                                  </a:spcBef>
                                  <a:spcAft>
                                    <a:spcPct val="0"/>
                                  </a:spcAft>
                                  <a:defRPr kern="1200">
                                    <a:solidFill>
                                      <a:schemeClr val="dk1"/>
                                    </a:solidFill>
                                    <a:latin typeface="+mn-lt"/>
                                    <a:ea typeface="+mn-ea"/>
                                    <a:cs typeface="+mn-cs"/>
                                  </a:defRPr>
                                </a:lvl4pPr>
                                <a:lvl5pPr marL="1828800" algn="l" rtl="0" eaLnBrk="0" fontAlgn="base" hangingPunct="0">
                                  <a:spcBef>
                                    <a:spcPct val="0"/>
                                  </a:spcBef>
                                  <a:spcAft>
                                    <a:spcPct val="0"/>
                                  </a:spcAft>
                                  <a:defRPr kern="1200">
                                    <a:solidFill>
                                      <a:schemeClr val="dk1"/>
                                    </a:solidFill>
                                    <a:latin typeface="+mn-lt"/>
                                    <a:ea typeface="+mn-ea"/>
                                    <a:cs typeface="+mn-cs"/>
                                  </a:defRPr>
                                </a:lvl5pPr>
                                <a:lvl6pPr marL="2286000" algn="l" defTabSz="914400" rtl="0" eaLnBrk="1" latinLnBrk="0" hangingPunct="1">
                                  <a:defRPr kern="1200">
                                    <a:solidFill>
                                      <a:schemeClr val="dk1"/>
                                    </a:solidFill>
                                    <a:latin typeface="+mn-lt"/>
                                    <a:ea typeface="+mn-ea"/>
                                    <a:cs typeface="+mn-cs"/>
                                  </a:defRPr>
                                </a:lvl6pPr>
                                <a:lvl7pPr marL="2743200" algn="l" defTabSz="914400" rtl="0" eaLnBrk="1" latinLnBrk="0" hangingPunct="1">
                                  <a:defRPr kern="1200">
                                    <a:solidFill>
                                      <a:schemeClr val="dk1"/>
                                    </a:solidFill>
                                    <a:latin typeface="+mn-lt"/>
                                    <a:ea typeface="+mn-ea"/>
                                    <a:cs typeface="+mn-cs"/>
                                  </a:defRPr>
                                </a:lvl7pPr>
                                <a:lvl8pPr marL="3200400" algn="l" defTabSz="914400" rtl="0" eaLnBrk="1" latinLnBrk="0" hangingPunct="1">
                                  <a:defRPr kern="1200">
                                    <a:solidFill>
                                      <a:schemeClr val="dk1"/>
                                    </a:solidFill>
                                    <a:latin typeface="+mn-lt"/>
                                    <a:ea typeface="+mn-ea"/>
                                    <a:cs typeface="+mn-cs"/>
                                  </a:defRPr>
                                </a:lvl8pPr>
                                <a:lvl9pPr marL="3657600" algn="l" defTabSz="914400" rtl="0" eaLnBrk="1" latinLnBrk="0" hangingPunct="1">
                                  <a:defRPr kern="1200">
                                    <a:solidFill>
                                      <a:schemeClr val="dk1"/>
                                    </a:solidFill>
                                    <a:latin typeface="+mn-lt"/>
                                    <a:ea typeface="+mn-ea"/>
                                    <a:cs typeface="+mn-cs"/>
                                  </a:defRPr>
                                </a:lvl9p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grpSp>
                        <p:sp>
                          <p:nvSpPr>
                            <p:cNvPr id="219" name="Freeform 159">
                              <a:extLst>
                                <a:ext uri="{FF2B5EF4-FFF2-40B4-BE49-F238E27FC236}">
                                  <a16:creationId xmlns:a16="http://schemas.microsoft.com/office/drawing/2014/main" id="{9C1CBB4F-10A2-43B8-AF1F-8DB542FD6F2D}"/>
                                </a:ext>
                              </a:extLst>
                            </p:cNvPr>
                            <p:cNvSpPr/>
                            <p:nvPr/>
                          </p:nvSpPr>
                          <p:spPr>
                            <a:xfrm>
                              <a:off x="342161" y="5174655"/>
                              <a:ext cx="34934" cy="74556"/>
                            </a:xfrm>
                            <a:custGeom>
                              <a:avLst/>
                              <a:gdLst>
                                <a:gd name="connsiteX0" fmla="*/ 0 w 35718"/>
                                <a:gd name="connsiteY0" fmla="*/ 0 h 73819"/>
                                <a:gd name="connsiteX1" fmla="*/ 2381 w 35718"/>
                                <a:gd name="connsiteY1" fmla="*/ 66675 h 73819"/>
                                <a:gd name="connsiteX2" fmla="*/ 28575 w 35718"/>
                                <a:gd name="connsiteY2" fmla="*/ 73819 h 73819"/>
                                <a:gd name="connsiteX3" fmla="*/ 35718 w 35718"/>
                                <a:gd name="connsiteY3" fmla="*/ 40482 h 73819"/>
                                <a:gd name="connsiteX4" fmla="*/ 0 w 35718"/>
                                <a:gd name="connsiteY4" fmla="*/ 0 h 73819"/>
                                <a:gd name="connsiteX0" fmla="*/ 0 w 35718"/>
                                <a:gd name="connsiteY0" fmla="*/ 0 h 73819"/>
                                <a:gd name="connsiteX1" fmla="*/ 2381 w 35718"/>
                                <a:gd name="connsiteY1" fmla="*/ 66675 h 73819"/>
                                <a:gd name="connsiteX2" fmla="*/ 28575 w 35718"/>
                                <a:gd name="connsiteY2" fmla="*/ 73819 h 73819"/>
                                <a:gd name="connsiteX3" fmla="*/ 35718 w 35718"/>
                                <a:gd name="connsiteY3" fmla="*/ 40482 h 73819"/>
                                <a:gd name="connsiteX4" fmla="*/ 16668 w 35718"/>
                                <a:gd name="connsiteY4" fmla="*/ 16669 h 73819"/>
                                <a:gd name="connsiteX5" fmla="*/ 0 w 35718"/>
                                <a:gd name="connsiteY5" fmla="*/ 0 h 73819"/>
                                <a:gd name="connsiteX0" fmla="*/ 0 w 35718"/>
                                <a:gd name="connsiteY0" fmla="*/ 0 h 73819"/>
                                <a:gd name="connsiteX1" fmla="*/ 2381 w 35718"/>
                                <a:gd name="connsiteY1" fmla="*/ 66675 h 73819"/>
                                <a:gd name="connsiteX2" fmla="*/ 28575 w 35718"/>
                                <a:gd name="connsiteY2" fmla="*/ 73819 h 73819"/>
                                <a:gd name="connsiteX3" fmla="*/ 35718 w 35718"/>
                                <a:gd name="connsiteY3" fmla="*/ 40482 h 73819"/>
                                <a:gd name="connsiteX4" fmla="*/ 16668 w 35718"/>
                                <a:gd name="connsiteY4" fmla="*/ 9525 h 73819"/>
                                <a:gd name="connsiteX5" fmla="*/ 0 w 35718"/>
                                <a:gd name="connsiteY5" fmla="*/ 0 h 73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8" h="73819">
                                  <a:moveTo>
                                    <a:pt x="0" y="0"/>
                                  </a:moveTo>
                                  <a:cubicBezTo>
                                    <a:pt x="794" y="22225"/>
                                    <a:pt x="1587" y="44450"/>
                                    <a:pt x="2381" y="66675"/>
                                  </a:cubicBezTo>
                                  <a:lnTo>
                                    <a:pt x="28575" y="73819"/>
                                  </a:lnTo>
                                  <a:lnTo>
                                    <a:pt x="35718" y="40482"/>
                                  </a:lnTo>
                                  <a:lnTo>
                                    <a:pt x="16668" y="9525"/>
                                  </a:lnTo>
                                  <a:lnTo>
                                    <a:pt x="0" y="0"/>
                                  </a:lnTo>
                                  <a:close/>
                                </a:path>
                              </a:pathLst>
                            </a:custGeom>
                            <a:grpFill/>
                            <a:ln w="12700">
                              <a:solidFill>
                                <a:schemeClr val="bg1"/>
                              </a:solidFill>
                            </a:ln>
                          </p:spPr>
                          <p:style>
                            <a:lnRef idx="2">
                              <a:schemeClr val="accent1"/>
                            </a:lnRef>
                            <a:fillRef idx="1">
                              <a:schemeClr val="lt1"/>
                            </a:fillRef>
                            <a:effectRef idx="0">
                              <a:schemeClr val="accent1"/>
                            </a:effectRef>
                            <a:fontRef idx="minor">
                              <a:schemeClr val="dk1"/>
                            </a:fontRef>
                          </p:style>
                          <p:txBody>
                            <a:bodyPr/>
                            <a:lstStyle>
                              <a:defPPr>
                                <a:defRPr lang="en-US"/>
                              </a:defPPr>
                              <a:lvl1pPr algn="l" rtl="0" eaLnBrk="0" fontAlgn="base" hangingPunct="0">
                                <a:spcBef>
                                  <a:spcPct val="0"/>
                                </a:spcBef>
                                <a:spcAft>
                                  <a:spcPct val="0"/>
                                </a:spcAft>
                                <a:defRPr kern="1200">
                                  <a:solidFill>
                                    <a:schemeClr val="dk1"/>
                                  </a:solidFill>
                                  <a:latin typeface="+mn-lt"/>
                                  <a:ea typeface="+mn-ea"/>
                                  <a:cs typeface="+mn-cs"/>
                                </a:defRPr>
                              </a:lvl1pPr>
                              <a:lvl2pPr marL="457200" algn="l" rtl="0" eaLnBrk="0" fontAlgn="base" hangingPunct="0">
                                <a:spcBef>
                                  <a:spcPct val="0"/>
                                </a:spcBef>
                                <a:spcAft>
                                  <a:spcPct val="0"/>
                                </a:spcAft>
                                <a:defRPr kern="1200">
                                  <a:solidFill>
                                    <a:schemeClr val="dk1"/>
                                  </a:solidFill>
                                  <a:latin typeface="+mn-lt"/>
                                  <a:ea typeface="+mn-ea"/>
                                  <a:cs typeface="+mn-cs"/>
                                </a:defRPr>
                              </a:lvl2pPr>
                              <a:lvl3pPr marL="914400" algn="l" rtl="0" eaLnBrk="0" fontAlgn="base" hangingPunct="0">
                                <a:spcBef>
                                  <a:spcPct val="0"/>
                                </a:spcBef>
                                <a:spcAft>
                                  <a:spcPct val="0"/>
                                </a:spcAft>
                                <a:defRPr kern="1200">
                                  <a:solidFill>
                                    <a:schemeClr val="dk1"/>
                                  </a:solidFill>
                                  <a:latin typeface="+mn-lt"/>
                                  <a:ea typeface="+mn-ea"/>
                                  <a:cs typeface="+mn-cs"/>
                                </a:defRPr>
                              </a:lvl3pPr>
                              <a:lvl4pPr marL="1371600" algn="l" rtl="0" eaLnBrk="0" fontAlgn="base" hangingPunct="0">
                                <a:spcBef>
                                  <a:spcPct val="0"/>
                                </a:spcBef>
                                <a:spcAft>
                                  <a:spcPct val="0"/>
                                </a:spcAft>
                                <a:defRPr kern="1200">
                                  <a:solidFill>
                                    <a:schemeClr val="dk1"/>
                                  </a:solidFill>
                                  <a:latin typeface="+mn-lt"/>
                                  <a:ea typeface="+mn-ea"/>
                                  <a:cs typeface="+mn-cs"/>
                                </a:defRPr>
                              </a:lvl4pPr>
                              <a:lvl5pPr marL="1828800" algn="l" rtl="0" eaLnBrk="0" fontAlgn="base" hangingPunct="0">
                                <a:spcBef>
                                  <a:spcPct val="0"/>
                                </a:spcBef>
                                <a:spcAft>
                                  <a:spcPct val="0"/>
                                </a:spcAft>
                                <a:defRPr kern="1200">
                                  <a:solidFill>
                                    <a:schemeClr val="dk1"/>
                                  </a:solidFill>
                                  <a:latin typeface="+mn-lt"/>
                                  <a:ea typeface="+mn-ea"/>
                                  <a:cs typeface="+mn-cs"/>
                                </a:defRPr>
                              </a:lvl5pPr>
                              <a:lvl6pPr marL="2286000" algn="l" defTabSz="914400" rtl="0" eaLnBrk="1" latinLnBrk="0" hangingPunct="1">
                                <a:defRPr kern="1200">
                                  <a:solidFill>
                                    <a:schemeClr val="dk1"/>
                                  </a:solidFill>
                                  <a:latin typeface="+mn-lt"/>
                                  <a:ea typeface="+mn-ea"/>
                                  <a:cs typeface="+mn-cs"/>
                                </a:defRPr>
                              </a:lvl6pPr>
                              <a:lvl7pPr marL="2743200" algn="l" defTabSz="914400" rtl="0" eaLnBrk="1" latinLnBrk="0" hangingPunct="1">
                                <a:defRPr kern="1200">
                                  <a:solidFill>
                                    <a:schemeClr val="dk1"/>
                                  </a:solidFill>
                                  <a:latin typeface="+mn-lt"/>
                                  <a:ea typeface="+mn-ea"/>
                                  <a:cs typeface="+mn-cs"/>
                                </a:defRPr>
                              </a:lvl7pPr>
                              <a:lvl8pPr marL="3200400" algn="l" defTabSz="914400" rtl="0" eaLnBrk="1" latinLnBrk="0" hangingPunct="1">
                                <a:defRPr kern="1200">
                                  <a:solidFill>
                                    <a:schemeClr val="dk1"/>
                                  </a:solidFill>
                                  <a:latin typeface="+mn-lt"/>
                                  <a:ea typeface="+mn-ea"/>
                                  <a:cs typeface="+mn-cs"/>
                                </a:defRPr>
                              </a:lvl8pPr>
                              <a:lvl9pPr marL="3657600" algn="l" defTabSz="914400" rtl="0" eaLnBrk="1" latinLnBrk="0" hangingPunct="1">
                                <a:defRPr kern="1200">
                                  <a:solidFill>
                                    <a:schemeClr val="dk1"/>
                                  </a:solidFill>
                                  <a:latin typeface="+mn-lt"/>
                                  <a:ea typeface="+mn-ea"/>
                                  <a:cs typeface="+mn-cs"/>
                                </a:defRPr>
                              </a:lvl9p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grpSp>
                      <p:sp>
                        <p:nvSpPr>
                          <p:cNvPr id="217" name="Freeform 157">
                            <a:extLst>
                              <a:ext uri="{FF2B5EF4-FFF2-40B4-BE49-F238E27FC236}">
                                <a16:creationId xmlns:a16="http://schemas.microsoft.com/office/drawing/2014/main" id="{B273FC52-A3B4-4BE6-AA1F-F40473C94648}"/>
                              </a:ext>
                            </a:extLst>
                          </p:cNvPr>
                          <p:cNvSpPr/>
                          <p:nvPr/>
                        </p:nvSpPr>
                        <p:spPr>
                          <a:xfrm>
                            <a:off x="505331" y="5741523"/>
                            <a:ext cx="130208" cy="71384"/>
                          </a:xfrm>
                          <a:custGeom>
                            <a:avLst/>
                            <a:gdLst>
                              <a:gd name="connsiteX0" fmla="*/ 0 w 130969"/>
                              <a:gd name="connsiteY0" fmla="*/ 7144 h 71438"/>
                              <a:gd name="connsiteX1" fmla="*/ 2381 w 130969"/>
                              <a:gd name="connsiteY1" fmla="*/ 66675 h 71438"/>
                              <a:gd name="connsiteX2" fmla="*/ 19050 w 130969"/>
                              <a:gd name="connsiteY2" fmla="*/ 71438 h 71438"/>
                              <a:gd name="connsiteX3" fmla="*/ 33338 w 130969"/>
                              <a:gd name="connsiteY3" fmla="*/ 61913 h 71438"/>
                              <a:gd name="connsiteX4" fmla="*/ 54769 w 130969"/>
                              <a:gd name="connsiteY4" fmla="*/ 71438 h 71438"/>
                              <a:gd name="connsiteX5" fmla="*/ 69056 w 130969"/>
                              <a:gd name="connsiteY5" fmla="*/ 69056 h 71438"/>
                              <a:gd name="connsiteX6" fmla="*/ 88106 w 130969"/>
                              <a:gd name="connsiteY6" fmla="*/ 61913 h 71438"/>
                              <a:gd name="connsiteX7" fmla="*/ 92869 w 130969"/>
                              <a:gd name="connsiteY7" fmla="*/ 42863 h 71438"/>
                              <a:gd name="connsiteX8" fmla="*/ 76200 w 130969"/>
                              <a:gd name="connsiteY8" fmla="*/ 30956 h 71438"/>
                              <a:gd name="connsiteX9" fmla="*/ 107156 w 130969"/>
                              <a:gd name="connsiteY9" fmla="*/ 16669 h 71438"/>
                              <a:gd name="connsiteX10" fmla="*/ 128588 w 130969"/>
                              <a:gd name="connsiteY10" fmla="*/ 45244 h 71438"/>
                              <a:gd name="connsiteX11" fmla="*/ 130969 w 130969"/>
                              <a:gd name="connsiteY11" fmla="*/ 30956 h 71438"/>
                              <a:gd name="connsiteX12" fmla="*/ 116681 w 130969"/>
                              <a:gd name="connsiteY12" fmla="*/ 7144 h 71438"/>
                              <a:gd name="connsiteX13" fmla="*/ 88106 w 130969"/>
                              <a:gd name="connsiteY13" fmla="*/ 0 h 71438"/>
                              <a:gd name="connsiteX14" fmla="*/ 66675 w 130969"/>
                              <a:gd name="connsiteY14" fmla="*/ 21431 h 71438"/>
                              <a:gd name="connsiteX15" fmla="*/ 52388 w 130969"/>
                              <a:gd name="connsiteY15" fmla="*/ 16669 h 71438"/>
                              <a:gd name="connsiteX16" fmla="*/ 0 w 130969"/>
                              <a:gd name="connsiteY16" fmla="*/ 7144 h 71438"/>
                              <a:gd name="connsiteX0" fmla="*/ 0 w 130969"/>
                              <a:gd name="connsiteY0" fmla="*/ 7144 h 71438"/>
                              <a:gd name="connsiteX1" fmla="*/ 2381 w 130969"/>
                              <a:gd name="connsiteY1" fmla="*/ 66675 h 71438"/>
                              <a:gd name="connsiteX2" fmla="*/ 19050 w 130969"/>
                              <a:gd name="connsiteY2" fmla="*/ 71438 h 71438"/>
                              <a:gd name="connsiteX3" fmla="*/ 33338 w 130969"/>
                              <a:gd name="connsiteY3" fmla="*/ 61913 h 71438"/>
                              <a:gd name="connsiteX4" fmla="*/ 54769 w 130969"/>
                              <a:gd name="connsiteY4" fmla="*/ 71438 h 71438"/>
                              <a:gd name="connsiteX5" fmla="*/ 69056 w 130969"/>
                              <a:gd name="connsiteY5" fmla="*/ 69056 h 71438"/>
                              <a:gd name="connsiteX6" fmla="*/ 88106 w 130969"/>
                              <a:gd name="connsiteY6" fmla="*/ 61913 h 71438"/>
                              <a:gd name="connsiteX7" fmla="*/ 92869 w 130969"/>
                              <a:gd name="connsiteY7" fmla="*/ 42863 h 71438"/>
                              <a:gd name="connsiteX8" fmla="*/ 76200 w 130969"/>
                              <a:gd name="connsiteY8" fmla="*/ 30956 h 71438"/>
                              <a:gd name="connsiteX9" fmla="*/ 107156 w 130969"/>
                              <a:gd name="connsiteY9" fmla="*/ 16669 h 71438"/>
                              <a:gd name="connsiteX10" fmla="*/ 128588 w 130969"/>
                              <a:gd name="connsiteY10" fmla="*/ 45244 h 71438"/>
                              <a:gd name="connsiteX11" fmla="*/ 130969 w 130969"/>
                              <a:gd name="connsiteY11" fmla="*/ 30956 h 71438"/>
                              <a:gd name="connsiteX12" fmla="*/ 116681 w 130969"/>
                              <a:gd name="connsiteY12" fmla="*/ 7144 h 71438"/>
                              <a:gd name="connsiteX13" fmla="*/ 88106 w 130969"/>
                              <a:gd name="connsiteY13" fmla="*/ 0 h 71438"/>
                              <a:gd name="connsiteX14" fmla="*/ 66675 w 130969"/>
                              <a:gd name="connsiteY14" fmla="*/ 21431 h 71438"/>
                              <a:gd name="connsiteX15" fmla="*/ 52388 w 130969"/>
                              <a:gd name="connsiteY15" fmla="*/ 16669 h 71438"/>
                              <a:gd name="connsiteX16" fmla="*/ 28575 w 130969"/>
                              <a:gd name="connsiteY16" fmla="*/ 14288 h 71438"/>
                              <a:gd name="connsiteX17" fmla="*/ 0 w 130969"/>
                              <a:gd name="connsiteY17" fmla="*/ 7144 h 71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0969" h="71438">
                                <a:moveTo>
                                  <a:pt x="0" y="7144"/>
                                </a:moveTo>
                                <a:cubicBezTo>
                                  <a:pt x="794" y="26988"/>
                                  <a:pt x="1587" y="46831"/>
                                  <a:pt x="2381" y="66675"/>
                                </a:cubicBezTo>
                                <a:lnTo>
                                  <a:pt x="19050" y="71438"/>
                                </a:lnTo>
                                <a:lnTo>
                                  <a:pt x="33338" y="61913"/>
                                </a:lnTo>
                                <a:lnTo>
                                  <a:pt x="54769" y="71438"/>
                                </a:lnTo>
                                <a:lnTo>
                                  <a:pt x="69056" y="69056"/>
                                </a:lnTo>
                                <a:lnTo>
                                  <a:pt x="88106" y="61913"/>
                                </a:lnTo>
                                <a:lnTo>
                                  <a:pt x="92869" y="42863"/>
                                </a:lnTo>
                                <a:lnTo>
                                  <a:pt x="76200" y="30956"/>
                                </a:lnTo>
                                <a:lnTo>
                                  <a:pt x="107156" y="16669"/>
                                </a:lnTo>
                                <a:lnTo>
                                  <a:pt x="128588" y="45244"/>
                                </a:lnTo>
                                <a:lnTo>
                                  <a:pt x="130969" y="30956"/>
                                </a:lnTo>
                                <a:lnTo>
                                  <a:pt x="116681" y="7144"/>
                                </a:lnTo>
                                <a:lnTo>
                                  <a:pt x="88106" y="0"/>
                                </a:lnTo>
                                <a:lnTo>
                                  <a:pt x="66675" y="21431"/>
                                </a:lnTo>
                                <a:lnTo>
                                  <a:pt x="52388" y="16669"/>
                                </a:lnTo>
                                <a:lnTo>
                                  <a:pt x="28575" y="14288"/>
                                </a:lnTo>
                                <a:lnTo>
                                  <a:pt x="0" y="7144"/>
                                </a:lnTo>
                                <a:close/>
                              </a:path>
                            </a:pathLst>
                          </a:custGeom>
                          <a:grpFill/>
                          <a:ln w="12700">
                            <a:solidFill>
                              <a:schemeClr val="bg1"/>
                            </a:solidFill>
                          </a:ln>
                        </p:spPr>
                        <p:style>
                          <a:lnRef idx="2">
                            <a:schemeClr val="accent1"/>
                          </a:lnRef>
                          <a:fillRef idx="1">
                            <a:schemeClr val="lt1"/>
                          </a:fillRef>
                          <a:effectRef idx="0">
                            <a:schemeClr val="accent1"/>
                          </a:effectRef>
                          <a:fontRef idx="minor">
                            <a:schemeClr val="dk1"/>
                          </a:fontRef>
                        </p:style>
                        <p:txBody>
                          <a:bodyPr/>
                          <a:lstStyle>
                            <a:defPPr>
                              <a:defRPr lang="en-US"/>
                            </a:defPPr>
                            <a:lvl1pPr algn="l" rtl="0" eaLnBrk="0" fontAlgn="base" hangingPunct="0">
                              <a:spcBef>
                                <a:spcPct val="0"/>
                              </a:spcBef>
                              <a:spcAft>
                                <a:spcPct val="0"/>
                              </a:spcAft>
                              <a:defRPr kern="1200">
                                <a:solidFill>
                                  <a:schemeClr val="dk1"/>
                                </a:solidFill>
                                <a:latin typeface="+mn-lt"/>
                                <a:ea typeface="+mn-ea"/>
                                <a:cs typeface="+mn-cs"/>
                              </a:defRPr>
                            </a:lvl1pPr>
                            <a:lvl2pPr marL="457200" algn="l" rtl="0" eaLnBrk="0" fontAlgn="base" hangingPunct="0">
                              <a:spcBef>
                                <a:spcPct val="0"/>
                              </a:spcBef>
                              <a:spcAft>
                                <a:spcPct val="0"/>
                              </a:spcAft>
                              <a:defRPr kern="1200">
                                <a:solidFill>
                                  <a:schemeClr val="dk1"/>
                                </a:solidFill>
                                <a:latin typeface="+mn-lt"/>
                                <a:ea typeface="+mn-ea"/>
                                <a:cs typeface="+mn-cs"/>
                              </a:defRPr>
                            </a:lvl2pPr>
                            <a:lvl3pPr marL="914400" algn="l" rtl="0" eaLnBrk="0" fontAlgn="base" hangingPunct="0">
                              <a:spcBef>
                                <a:spcPct val="0"/>
                              </a:spcBef>
                              <a:spcAft>
                                <a:spcPct val="0"/>
                              </a:spcAft>
                              <a:defRPr kern="1200">
                                <a:solidFill>
                                  <a:schemeClr val="dk1"/>
                                </a:solidFill>
                                <a:latin typeface="+mn-lt"/>
                                <a:ea typeface="+mn-ea"/>
                                <a:cs typeface="+mn-cs"/>
                              </a:defRPr>
                            </a:lvl3pPr>
                            <a:lvl4pPr marL="1371600" algn="l" rtl="0" eaLnBrk="0" fontAlgn="base" hangingPunct="0">
                              <a:spcBef>
                                <a:spcPct val="0"/>
                              </a:spcBef>
                              <a:spcAft>
                                <a:spcPct val="0"/>
                              </a:spcAft>
                              <a:defRPr kern="1200">
                                <a:solidFill>
                                  <a:schemeClr val="dk1"/>
                                </a:solidFill>
                                <a:latin typeface="+mn-lt"/>
                                <a:ea typeface="+mn-ea"/>
                                <a:cs typeface="+mn-cs"/>
                              </a:defRPr>
                            </a:lvl4pPr>
                            <a:lvl5pPr marL="1828800" algn="l" rtl="0" eaLnBrk="0" fontAlgn="base" hangingPunct="0">
                              <a:spcBef>
                                <a:spcPct val="0"/>
                              </a:spcBef>
                              <a:spcAft>
                                <a:spcPct val="0"/>
                              </a:spcAft>
                              <a:defRPr kern="1200">
                                <a:solidFill>
                                  <a:schemeClr val="dk1"/>
                                </a:solidFill>
                                <a:latin typeface="+mn-lt"/>
                                <a:ea typeface="+mn-ea"/>
                                <a:cs typeface="+mn-cs"/>
                              </a:defRPr>
                            </a:lvl5pPr>
                            <a:lvl6pPr marL="2286000" algn="l" defTabSz="914400" rtl="0" eaLnBrk="1" latinLnBrk="0" hangingPunct="1">
                              <a:defRPr kern="1200">
                                <a:solidFill>
                                  <a:schemeClr val="dk1"/>
                                </a:solidFill>
                                <a:latin typeface="+mn-lt"/>
                                <a:ea typeface="+mn-ea"/>
                                <a:cs typeface="+mn-cs"/>
                              </a:defRPr>
                            </a:lvl6pPr>
                            <a:lvl7pPr marL="2743200" algn="l" defTabSz="914400" rtl="0" eaLnBrk="1" latinLnBrk="0" hangingPunct="1">
                              <a:defRPr kern="1200">
                                <a:solidFill>
                                  <a:schemeClr val="dk1"/>
                                </a:solidFill>
                                <a:latin typeface="+mn-lt"/>
                                <a:ea typeface="+mn-ea"/>
                                <a:cs typeface="+mn-cs"/>
                              </a:defRPr>
                            </a:lvl7pPr>
                            <a:lvl8pPr marL="3200400" algn="l" defTabSz="914400" rtl="0" eaLnBrk="1" latinLnBrk="0" hangingPunct="1">
                              <a:defRPr kern="1200">
                                <a:solidFill>
                                  <a:schemeClr val="dk1"/>
                                </a:solidFill>
                                <a:latin typeface="+mn-lt"/>
                                <a:ea typeface="+mn-ea"/>
                                <a:cs typeface="+mn-cs"/>
                              </a:defRPr>
                            </a:lvl8pPr>
                            <a:lvl9pPr marL="3657600" algn="l" defTabSz="914400" rtl="0" eaLnBrk="1" latinLnBrk="0" hangingPunct="1">
                              <a:defRPr kern="1200">
                                <a:solidFill>
                                  <a:schemeClr val="dk1"/>
                                </a:solidFill>
                                <a:latin typeface="+mn-lt"/>
                                <a:ea typeface="+mn-ea"/>
                                <a:cs typeface="+mn-cs"/>
                              </a:defRPr>
                            </a:lvl9p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grpSp>
                    <p:sp>
                      <p:nvSpPr>
                        <p:cNvPr id="215" name="Freeform 155">
                          <a:extLst>
                            <a:ext uri="{FF2B5EF4-FFF2-40B4-BE49-F238E27FC236}">
                              <a16:creationId xmlns:a16="http://schemas.microsoft.com/office/drawing/2014/main" id="{B5F257CA-AED6-43C6-B586-EC5B6B337843}"/>
                            </a:ext>
                          </a:extLst>
                        </p:cNvPr>
                        <p:cNvSpPr/>
                        <p:nvPr/>
                      </p:nvSpPr>
                      <p:spPr>
                        <a:xfrm>
                          <a:off x="1209235" y="6088923"/>
                          <a:ext cx="142911" cy="461617"/>
                        </a:xfrm>
                        <a:custGeom>
                          <a:avLst/>
                          <a:gdLst>
                            <a:gd name="connsiteX0" fmla="*/ 0 w 142875"/>
                            <a:gd name="connsiteY0" fmla="*/ 9525 h 461963"/>
                            <a:gd name="connsiteX1" fmla="*/ 21431 w 142875"/>
                            <a:gd name="connsiteY1" fmla="*/ 14288 h 461963"/>
                            <a:gd name="connsiteX2" fmla="*/ 61913 w 142875"/>
                            <a:gd name="connsiteY2" fmla="*/ 0 h 461963"/>
                            <a:gd name="connsiteX3" fmla="*/ 78581 w 142875"/>
                            <a:gd name="connsiteY3" fmla="*/ 35719 h 461963"/>
                            <a:gd name="connsiteX4" fmla="*/ 83344 w 142875"/>
                            <a:gd name="connsiteY4" fmla="*/ 73819 h 461963"/>
                            <a:gd name="connsiteX5" fmla="*/ 92869 w 142875"/>
                            <a:gd name="connsiteY5" fmla="*/ 252413 h 461963"/>
                            <a:gd name="connsiteX6" fmla="*/ 92869 w 142875"/>
                            <a:gd name="connsiteY6" fmla="*/ 273844 h 461963"/>
                            <a:gd name="connsiteX7" fmla="*/ 92869 w 142875"/>
                            <a:gd name="connsiteY7" fmla="*/ 302419 h 461963"/>
                            <a:gd name="connsiteX8" fmla="*/ 142875 w 142875"/>
                            <a:gd name="connsiteY8" fmla="*/ 385763 h 461963"/>
                            <a:gd name="connsiteX9" fmla="*/ 111919 w 142875"/>
                            <a:gd name="connsiteY9" fmla="*/ 438150 h 461963"/>
                            <a:gd name="connsiteX10" fmla="*/ 61913 w 142875"/>
                            <a:gd name="connsiteY10" fmla="*/ 461963 h 461963"/>
                            <a:gd name="connsiteX11" fmla="*/ 88106 w 142875"/>
                            <a:gd name="connsiteY11" fmla="*/ 419100 h 461963"/>
                            <a:gd name="connsiteX12" fmla="*/ 104775 w 142875"/>
                            <a:gd name="connsiteY12" fmla="*/ 352425 h 461963"/>
                            <a:gd name="connsiteX13" fmla="*/ 83344 w 142875"/>
                            <a:gd name="connsiteY13" fmla="*/ 335757 h 461963"/>
                            <a:gd name="connsiteX14" fmla="*/ 76200 w 142875"/>
                            <a:gd name="connsiteY14" fmla="*/ 297657 h 461963"/>
                            <a:gd name="connsiteX15" fmla="*/ 80963 w 142875"/>
                            <a:gd name="connsiteY15" fmla="*/ 271463 h 461963"/>
                            <a:gd name="connsiteX16" fmla="*/ 69056 w 142875"/>
                            <a:gd name="connsiteY16" fmla="*/ 261938 h 461963"/>
                            <a:gd name="connsiteX17" fmla="*/ 73819 w 142875"/>
                            <a:gd name="connsiteY17" fmla="*/ 230982 h 461963"/>
                            <a:gd name="connsiteX18" fmla="*/ 64294 w 142875"/>
                            <a:gd name="connsiteY18" fmla="*/ 230982 h 461963"/>
                            <a:gd name="connsiteX19" fmla="*/ 69056 w 142875"/>
                            <a:gd name="connsiteY19" fmla="*/ 200025 h 461963"/>
                            <a:gd name="connsiteX20" fmla="*/ 76200 w 142875"/>
                            <a:gd name="connsiteY20" fmla="*/ 190500 h 461963"/>
                            <a:gd name="connsiteX21" fmla="*/ 61913 w 142875"/>
                            <a:gd name="connsiteY21" fmla="*/ 145257 h 461963"/>
                            <a:gd name="connsiteX22" fmla="*/ 54769 w 142875"/>
                            <a:gd name="connsiteY22" fmla="*/ 97632 h 461963"/>
                            <a:gd name="connsiteX23" fmla="*/ 59531 w 142875"/>
                            <a:gd name="connsiteY23" fmla="*/ 61913 h 461963"/>
                            <a:gd name="connsiteX24" fmla="*/ 50006 w 142875"/>
                            <a:gd name="connsiteY24" fmla="*/ 26194 h 461963"/>
                            <a:gd name="connsiteX25" fmla="*/ 0 w 142875"/>
                            <a:gd name="connsiteY25" fmla="*/ 9525 h 461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875" h="461963">
                              <a:moveTo>
                                <a:pt x="0" y="9525"/>
                              </a:moveTo>
                              <a:lnTo>
                                <a:pt x="21431" y="14288"/>
                              </a:lnTo>
                              <a:lnTo>
                                <a:pt x="61913" y="0"/>
                              </a:lnTo>
                              <a:lnTo>
                                <a:pt x="78581" y="35719"/>
                              </a:lnTo>
                              <a:lnTo>
                                <a:pt x="83344" y="73819"/>
                              </a:lnTo>
                              <a:lnTo>
                                <a:pt x="92869" y="252413"/>
                              </a:lnTo>
                              <a:lnTo>
                                <a:pt x="92869" y="273844"/>
                              </a:lnTo>
                              <a:lnTo>
                                <a:pt x="92869" y="302419"/>
                              </a:lnTo>
                              <a:lnTo>
                                <a:pt x="142875" y="385763"/>
                              </a:lnTo>
                              <a:lnTo>
                                <a:pt x="111919" y="438150"/>
                              </a:lnTo>
                              <a:lnTo>
                                <a:pt x="61913" y="461963"/>
                              </a:lnTo>
                              <a:lnTo>
                                <a:pt x="88106" y="419100"/>
                              </a:lnTo>
                              <a:lnTo>
                                <a:pt x="104775" y="352425"/>
                              </a:lnTo>
                              <a:lnTo>
                                <a:pt x="83344" y="335757"/>
                              </a:lnTo>
                              <a:lnTo>
                                <a:pt x="76200" y="297657"/>
                              </a:lnTo>
                              <a:lnTo>
                                <a:pt x="80963" y="271463"/>
                              </a:lnTo>
                              <a:lnTo>
                                <a:pt x="69056" y="261938"/>
                              </a:lnTo>
                              <a:lnTo>
                                <a:pt x="73819" y="230982"/>
                              </a:lnTo>
                              <a:lnTo>
                                <a:pt x="64294" y="230982"/>
                              </a:lnTo>
                              <a:lnTo>
                                <a:pt x="69056" y="200025"/>
                              </a:lnTo>
                              <a:lnTo>
                                <a:pt x="76200" y="190500"/>
                              </a:lnTo>
                              <a:lnTo>
                                <a:pt x="61913" y="145257"/>
                              </a:lnTo>
                              <a:lnTo>
                                <a:pt x="54769" y="97632"/>
                              </a:lnTo>
                              <a:lnTo>
                                <a:pt x="59531" y="61913"/>
                              </a:lnTo>
                              <a:lnTo>
                                <a:pt x="50006" y="26194"/>
                              </a:lnTo>
                              <a:lnTo>
                                <a:pt x="0" y="9525"/>
                              </a:lnTo>
                              <a:close/>
                            </a:path>
                          </a:pathLst>
                        </a:custGeom>
                        <a:grpFill/>
                        <a:ln w="12700">
                          <a:solidFill>
                            <a:schemeClr val="bg1"/>
                          </a:solidFill>
                        </a:ln>
                      </p:spPr>
                      <p:style>
                        <a:lnRef idx="2">
                          <a:schemeClr val="accent1"/>
                        </a:lnRef>
                        <a:fillRef idx="1">
                          <a:schemeClr val="lt1"/>
                        </a:fillRef>
                        <a:effectRef idx="0">
                          <a:schemeClr val="accent1"/>
                        </a:effectRef>
                        <a:fontRef idx="minor">
                          <a:schemeClr val="dk1"/>
                        </a:fontRef>
                      </p:style>
                      <p:txBody>
                        <a:bodyPr/>
                        <a:lstStyle>
                          <a:defPPr>
                            <a:defRPr lang="en-US"/>
                          </a:defPPr>
                          <a:lvl1pPr algn="l" rtl="0" eaLnBrk="0" fontAlgn="base" hangingPunct="0">
                            <a:spcBef>
                              <a:spcPct val="0"/>
                            </a:spcBef>
                            <a:spcAft>
                              <a:spcPct val="0"/>
                            </a:spcAft>
                            <a:defRPr kern="1200">
                              <a:solidFill>
                                <a:schemeClr val="dk1"/>
                              </a:solidFill>
                              <a:latin typeface="+mn-lt"/>
                              <a:ea typeface="+mn-ea"/>
                              <a:cs typeface="+mn-cs"/>
                            </a:defRPr>
                          </a:lvl1pPr>
                          <a:lvl2pPr marL="457200" algn="l" rtl="0" eaLnBrk="0" fontAlgn="base" hangingPunct="0">
                            <a:spcBef>
                              <a:spcPct val="0"/>
                            </a:spcBef>
                            <a:spcAft>
                              <a:spcPct val="0"/>
                            </a:spcAft>
                            <a:defRPr kern="1200">
                              <a:solidFill>
                                <a:schemeClr val="dk1"/>
                              </a:solidFill>
                              <a:latin typeface="+mn-lt"/>
                              <a:ea typeface="+mn-ea"/>
                              <a:cs typeface="+mn-cs"/>
                            </a:defRPr>
                          </a:lvl2pPr>
                          <a:lvl3pPr marL="914400" algn="l" rtl="0" eaLnBrk="0" fontAlgn="base" hangingPunct="0">
                            <a:spcBef>
                              <a:spcPct val="0"/>
                            </a:spcBef>
                            <a:spcAft>
                              <a:spcPct val="0"/>
                            </a:spcAft>
                            <a:defRPr kern="1200">
                              <a:solidFill>
                                <a:schemeClr val="dk1"/>
                              </a:solidFill>
                              <a:latin typeface="+mn-lt"/>
                              <a:ea typeface="+mn-ea"/>
                              <a:cs typeface="+mn-cs"/>
                            </a:defRPr>
                          </a:lvl3pPr>
                          <a:lvl4pPr marL="1371600" algn="l" rtl="0" eaLnBrk="0" fontAlgn="base" hangingPunct="0">
                            <a:spcBef>
                              <a:spcPct val="0"/>
                            </a:spcBef>
                            <a:spcAft>
                              <a:spcPct val="0"/>
                            </a:spcAft>
                            <a:defRPr kern="1200">
                              <a:solidFill>
                                <a:schemeClr val="dk1"/>
                              </a:solidFill>
                              <a:latin typeface="+mn-lt"/>
                              <a:ea typeface="+mn-ea"/>
                              <a:cs typeface="+mn-cs"/>
                            </a:defRPr>
                          </a:lvl4pPr>
                          <a:lvl5pPr marL="1828800" algn="l" rtl="0" eaLnBrk="0" fontAlgn="base" hangingPunct="0">
                            <a:spcBef>
                              <a:spcPct val="0"/>
                            </a:spcBef>
                            <a:spcAft>
                              <a:spcPct val="0"/>
                            </a:spcAft>
                            <a:defRPr kern="1200">
                              <a:solidFill>
                                <a:schemeClr val="dk1"/>
                              </a:solidFill>
                              <a:latin typeface="+mn-lt"/>
                              <a:ea typeface="+mn-ea"/>
                              <a:cs typeface="+mn-cs"/>
                            </a:defRPr>
                          </a:lvl5pPr>
                          <a:lvl6pPr marL="2286000" algn="l" defTabSz="914400" rtl="0" eaLnBrk="1" latinLnBrk="0" hangingPunct="1">
                            <a:defRPr kern="1200">
                              <a:solidFill>
                                <a:schemeClr val="dk1"/>
                              </a:solidFill>
                              <a:latin typeface="+mn-lt"/>
                              <a:ea typeface="+mn-ea"/>
                              <a:cs typeface="+mn-cs"/>
                            </a:defRPr>
                          </a:lvl6pPr>
                          <a:lvl7pPr marL="2743200" algn="l" defTabSz="914400" rtl="0" eaLnBrk="1" latinLnBrk="0" hangingPunct="1">
                            <a:defRPr kern="1200">
                              <a:solidFill>
                                <a:schemeClr val="dk1"/>
                              </a:solidFill>
                              <a:latin typeface="+mn-lt"/>
                              <a:ea typeface="+mn-ea"/>
                              <a:cs typeface="+mn-cs"/>
                            </a:defRPr>
                          </a:lvl7pPr>
                          <a:lvl8pPr marL="3200400" algn="l" defTabSz="914400" rtl="0" eaLnBrk="1" latinLnBrk="0" hangingPunct="1">
                            <a:defRPr kern="1200">
                              <a:solidFill>
                                <a:schemeClr val="dk1"/>
                              </a:solidFill>
                              <a:latin typeface="+mn-lt"/>
                              <a:ea typeface="+mn-ea"/>
                              <a:cs typeface="+mn-cs"/>
                            </a:defRPr>
                          </a:lvl8pPr>
                          <a:lvl9pPr marL="3657600" algn="l" defTabSz="914400" rtl="0" eaLnBrk="1" latinLnBrk="0" hangingPunct="1">
                            <a:defRPr kern="1200">
                              <a:solidFill>
                                <a:schemeClr val="dk1"/>
                              </a:solidFill>
                              <a:latin typeface="+mn-lt"/>
                              <a:ea typeface="+mn-ea"/>
                              <a:cs typeface="+mn-cs"/>
                            </a:defRPr>
                          </a:lvl9p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grpSp>
                  <p:sp>
                    <p:nvSpPr>
                      <p:cNvPr id="213" name="Freeform 153">
                        <a:extLst>
                          <a:ext uri="{FF2B5EF4-FFF2-40B4-BE49-F238E27FC236}">
                            <a16:creationId xmlns:a16="http://schemas.microsoft.com/office/drawing/2014/main" id="{D81443DF-6E1D-4C83-ABA2-BF06975578D6}"/>
                          </a:ext>
                        </a:extLst>
                      </p:cNvPr>
                      <p:cNvSpPr/>
                      <p:nvPr/>
                    </p:nvSpPr>
                    <p:spPr>
                      <a:xfrm>
                        <a:off x="1168666" y="6112387"/>
                        <a:ext cx="100037" cy="190357"/>
                      </a:xfrm>
                      <a:custGeom>
                        <a:avLst/>
                        <a:gdLst>
                          <a:gd name="connsiteX0" fmla="*/ 38100 w 100012"/>
                          <a:gd name="connsiteY0" fmla="*/ 0 h 190500"/>
                          <a:gd name="connsiteX1" fmla="*/ 52387 w 100012"/>
                          <a:gd name="connsiteY1" fmla="*/ 80962 h 190500"/>
                          <a:gd name="connsiteX2" fmla="*/ 33337 w 100012"/>
                          <a:gd name="connsiteY2" fmla="*/ 78581 h 190500"/>
                          <a:gd name="connsiteX3" fmla="*/ 7144 w 100012"/>
                          <a:gd name="connsiteY3" fmla="*/ 78581 h 190500"/>
                          <a:gd name="connsiteX4" fmla="*/ 0 w 100012"/>
                          <a:gd name="connsiteY4" fmla="*/ 109537 h 190500"/>
                          <a:gd name="connsiteX5" fmla="*/ 0 w 100012"/>
                          <a:gd name="connsiteY5" fmla="*/ 145256 h 190500"/>
                          <a:gd name="connsiteX6" fmla="*/ 21431 w 100012"/>
                          <a:gd name="connsiteY6" fmla="*/ 142875 h 190500"/>
                          <a:gd name="connsiteX7" fmla="*/ 38100 w 100012"/>
                          <a:gd name="connsiteY7" fmla="*/ 119062 h 190500"/>
                          <a:gd name="connsiteX8" fmla="*/ 54769 w 100012"/>
                          <a:gd name="connsiteY8" fmla="*/ 107156 h 190500"/>
                          <a:gd name="connsiteX9" fmla="*/ 73819 w 100012"/>
                          <a:gd name="connsiteY9" fmla="*/ 145256 h 190500"/>
                          <a:gd name="connsiteX10" fmla="*/ 50006 w 100012"/>
                          <a:gd name="connsiteY10" fmla="*/ 190500 h 190500"/>
                          <a:gd name="connsiteX11" fmla="*/ 88106 w 100012"/>
                          <a:gd name="connsiteY11" fmla="*/ 169069 h 190500"/>
                          <a:gd name="connsiteX12" fmla="*/ 100012 w 100012"/>
                          <a:gd name="connsiteY12" fmla="*/ 147637 h 190500"/>
                          <a:gd name="connsiteX13" fmla="*/ 88106 w 100012"/>
                          <a:gd name="connsiteY13" fmla="*/ 95250 h 190500"/>
                          <a:gd name="connsiteX14" fmla="*/ 76200 w 100012"/>
                          <a:gd name="connsiteY14" fmla="*/ 59531 h 190500"/>
                          <a:gd name="connsiteX15" fmla="*/ 38100 w 100012"/>
                          <a:gd name="connsiteY15" fmla="*/ 0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0012" h="190500">
                            <a:moveTo>
                              <a:pt x="38100" y="0"/>
                            </a:moveTo>
                            <a:lnTo>
                              <a:pt x="52387" y="80962"/>
                            </a:lnTo>
                            <a:lnTo>
                              <a:pt x="33337" y="78581"/>
                            </a:lnTo>
                            <a:lnTo>
                              <a:pt x="7144" y="78581"/>
                            </a:lnTo>
                            <a:lnTo>
                              <a:pt x="0" y="109537"/>
                            </a:lnTo>
                            <a:lnTo>
                              <a:pt x="0" y="145256"/>
                            </a:lnTo>
                            <a:lnTo>
                              <a:pt x="21431" y="142875"/>
                            </a:lnTo>
                            <a:lnTo>
                              <a:pt x="38100" y="119062"/>
                            </a:lnTo>
                            <a:lnTo>
                              <a:pt x="54769" y="107156"/>
                            </a:lnTo>
                            <a:lnTo>
                              <a:pt x="73819" y="145256"/>
                            </a:lnTo>
                            <a:lnTo>
                              <a:pt x="50006" y="190500"/>
                            </a:lnTo>
                            <a:lnTo>
                              <a:pt x="88106" y="169069"/>
                            </a:lnTo>
                            <a:lnTo>
                              <a:pt x="100012" y="147637"/>
                            </a:lnTo>
                            <a:lnTo>
                              <a:pt x="88106" y="95250"/>
                            </a:lnTo>
                            <a:lnTo>
                              <a:pt x="76200" y="59531"/>
                            </a:lnTo>
                            <a:lnTo>
                              <a:pt x="38100" y="0"/>
                            </a:lnTo>
                            <a:close/>
                          </a:path>
                        </a:pathLst>
                      </a:custGeom>
                      <a:grpFill/>
                      <a:ln w="12700">
                        <a:solidFill>
                          <a:schemeClr val="bg1"/>
                        </a:solidFill>
                      </a:ln>
                    </p:spPr>
                    <p:style>
                      <a:lnRef idx="2">
                        <a:schemeClr val="accent1"/>
                      </a:lnRef>
                      <a:fillRef idx="1">
                        <a:schemeClr val="lt1"/>
                      </a:fillRef>
                      <a:effectRef idx="0">
                        <a:schemeClr val="accent1"/>
                      </a:effectRef>
                      <a:fontRef idx="minor">
                        <a:schemeClr val="dk1"/>
                      </a:fontRef>
                    </p:style>
                    <p:txBody>
                      <a:bodyPr/>
                      <a:lstStyle>
                        <a:defPPr>
                          <a:defRPr lang="en-US"/>
                        </a:defPPr>
                        <a:lvl1pPr algn="l" rtl="0" eaLnBrk="0" fontAlgn="base" hangingPunct="0">
                          <a:spcBef>
                            <a:spcPct val="0"/>
                          </a:spcBef>
                          <a:spcAft>
                            <a:spcPct val="0"/>
                          </a:spcAft>
                          <a:defRPr kern="1200">
                            <a:solidFill>
                              <a:schemeClr val="dk1"/>
                            </a:solidFill>
                            <a:latin typeface="+mn-lt"/>
                            <a:ea typeface="+mn-ea"/>
                            <a:cs typeface="+mn-cs"/>
                          </a:defRPr>
                        </a:lvl1pPr>
                        <a:lvl2pPr marL="457200" algn="l" rtl="0" eaLnBrk="0" fontAlgn="base" hangingPunct="0">
                          <a:spcBef>
                            <a:spcPct val="0"/>
                          </a:spcBef>
                          <a:spcAft>
                            <a:spcPct val="0"/>
                          </a:spcAft>
                          <a:defRPr kern="1200">
                            <a:solidFill>
                              <a:schemeClr val="dk1"/>
                            </a:solidFill>
                            <a:latin typeface="+mn-lt"/>
                            <a:ea typeface="+mn-ea"/>
                            <a:cs typeface="+mn-cs"/>
                          </a:defRPr>
                        </a:lvl2pPr>
                        <a:lvl3pPr marL="914400" algn="l" rtl="0" eaLnBrk="0" fontAlgn="base" hangingPunct="0">
                          <a:spcBef>
                            <a:spcPct val="0"/>
                          </a:spcBef>
                          <a:spcAft>
                            <a:spcPct val="0"/>
                          </a:spcAft>
                          <a:defRPr kern="1200">
                            <a:solidFill>
                              <a:schemeClr val="dk1"/>
                            </a:solidFill>
                            <a:latin typeface="+mn-lt"/>
                            <a:ea typeface="+mn-ea"/>
                            <a:cs typeface="+mn-cs"/>
                          </a:defRPr>
                        </a:lvl3pPr>
                        <a:lvl4pPr marL="1371600" algn="l" rtl="0" eaLnBrk="0" fontAlgn="base" hangingPunct="0">
                          <a:spcBef>
                            <a:spcPct val="0"/>
                          </a:spcBef>
                          <a:spcAft>
                            <a:spcPct val="0"/>
                          </a:spcAft>
                          <a:defRPr kern="1200">
                            <a:solidFill>
                              <a:schemeClr val="dk1"/>
                            </a:solidFill>
                            <a:latin typeface="+mn-lt"/>
                            <a:ea typeface="+mn-ea"/>
                            <a:cs typeface="+mn-cs"/>
                          </a:defRPr>
                        </a:lvl4pPr>
                        <a:lvl5pPr marL="1828800" algn="l" rtl="0" eaLnBrk="0" fontAlgn="base" hangingPunct="0">
                          <a:spcBef>
                            <a:spcPct val="0"/>
                          </a:spcBef>
                          <a:spcAft>
                            <a:spcPct val="0"/>
                          </a:spcAft>
                          <a:defRPr kern="1200">
                            <a:solidFill>
                              <a:schemeClr val="dk1"/>
                            </a:solidFill>
                            <a:latin typeface="+mn-lt"/>
                            <a:ea typeface="+mn-ea"/>
                            <a:cs typeface="+mn-cs"/>
                          </a:defRPr>
                        </a:lvl5pPr>
                        <a:lvl6pPr marL="2286000" algn="l" defTabSz="914400" rtl="0" eaLnBrk="1" latinLnBrk="0" hangingPunct="1">
                          <a:defRPr kern="1200">
                            <a:solidFill>
                              <a:schemeClr val="dk1"/>
                            </a:solidFill>
                            <a:latin typeface="+mn-lt"/>
                            <a:ea typeface="+mn-ea"/>
                            <a:cs typeface="+mn-cs"/>
                          </a:defRPr>
                        </a:lvl6pPr>
                        <a:lvl7pPr marL="2743200" algn="l" defTabSz="914400" rtl="0" eaLnBrk="1" latinLnBrk="0" hangingPunct="1">
                          <a:defRPr kern="1200">
                            <a:solidFill>
                              <a:schemeClr val="dk1"/>
                            </a:solidFill>
                            <a:latin typeface="+mn-lt"/>
                            <a:ea typeface="+mn-ea"/>
                            <a:cs typeface="+mn-cs"/>
                          </a:defRPr>
                        </a:lvl7pPr>
                        <a:lvl8pPr marL="3200400" algn="l" defTabSz="914400" rtl="0" eaLnBrk="1" latinLnBrk="0" hangingPunct="1">
                          <a:defRPr kern="1200">
                            <a:solidFill>
                              <a:schemeClr val="dk1"/>
                            </a:solidFill>
                            <a:latin typeface="+mn-lt"/>
                            <a:ea typeface="+mn-ea"/>
                            <a:cs typeface="+mn-cs"/>
                          </a:defRPr>
                        </a:lvl8pPr>
                        <a:lvl9pPr marL="3657600" algn="l" defTabSz="914400" rtl="0" eaLnBrk="1" latinLnBrk="0" hangingPunct="1">
                          <a:defRPr kern="1200">
                            <a:solidFill>
                              <a:schemeClr val="dk1"/>
                            </a:solidFill>
                            <a:latin typeface="+mn-lt"/>
                            <a:ea typeface="+mn-ea"/>
                            <a:cs typeface="+mn-cs"/>
                          </a:defRPr>
                        </a:lvl9p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grpSp>
                <p:sp>
                  <p:nvSpPr>
                    <p:cNvPr id="211" name="Freeform 210">
                      <a:extLst>
                        <a:ext uri="{FF2B5EF4-FFF2-40B4-BE49-F238E27FC236}">
                          <a16:creationId xmlns:a16="http://schemas.microsoft.com/office/drawing/2014/main" id="{9DA539AB-6E6A-4957-89E7-BDCB4DF17953}"/>
                        </a:ext>
                      </a:extLst>
                    </p:cNvPr>
                    <p:cNvSpPr/>
                    <p:nvPr/>
                  </p:nvSpPr>
                  <p:spPr>
                    <a:xfrm>
                      <a:off x="1153883" y="6258218"/>
                      <a:ext cx="46050" cy="85661"/>
                    </a:xfrm>
                    <a:custGeom>
                      <a:avLst/>
                      <a:gdLst>
                        <a:gd name="connsiteX0" fmla="*/ 23813 w 45244"/>
                        <a:gd name="connsiteY0" fmla="*/ 0 h 85725"/>
                        <a:gd name="connsiteX1" fmla="*/ 0 w 45244"/>
                        <a:gd name="connsiteY1" fmla="*/ 52387 h 85725"/>
                        <a:gd name="connsiteX2" fmla="*/ 26194 w 45244"/>
                        <a:gd name="connsiteY2" fmla="*/ 85725 h 85725"/>
                        <a:gd name="connsiteX3" fmla="*/ 45244 w 45244"/>
                        <a:gd name="connsiteY3" fmla="*/ 61912 h 85725"/>
                        <a:gd name="connsiteX4" fmla="*/ 23813 w 45244"/>
                        <a:gd name="connsiteY4" fmla="*/ 0 h 85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244" h="85725">
                          <a:moveTo>
                            <a:pt x="23813" y="0"/>
                          </a:moveTo>
                          <a:lnTo>
                            <a:pt x="0" y="52387"/>
                          </a:lnTo>
                          <a:lnTo>
                            <a:pt x="26194" y="85725"/>
                          </a:lnTo>
                          <a:lnTo>
                            <a:pt x="45244" y="61912"/>
                          </a:lnTo>
                          <a:lnTo>
                            <a:pt x="23813" y="0"/>
                          </a:lnTo>
                          <a:close/>
                        </a:path>
                      </a:pathLst>
                    </a:custGeom>
                    <a:grpFill/>
                    <a:ln w="12700">
                      <a:solidFill>
                        <a:schemeClr val="bg1"/>
                      </a:solidFill>
                    </a:ln>
                  </p:spPr>
                  <p:style>
                    <a:lnRef idx="2">
                      <a:schemeClr val="accent1"/>
                    </a:lnRef>
                    <a:fillRef idx="1">
                      <a:schemeClr val="lt1"/>
                    </a:fillRef>
                    <a:effectRef idx="0">
                      <a:schemeClr val="accent1"/>
                    </a:effectRef>
                    <a:fontRef idx="minor">
                      <a:schemeClr val="dk1"/>
                    </a:fontRef>
                  </p:style>
                  <p:txBody>
                    <a:bodyPr/>
                    <a:lstStyle>
                      <a:defPPr>
                        <a:defRPr lang="en-US"/>
                      </a:defPPr>
                      <a:lvl1pPr algn="l" rtl="0" eaLnBrk="0" fontAlgn="base" hangingPunct="0">
                        <a:spcBef>
                          <a:spcPct val="0"/>
                        </a:spcBef>
                        <a:spcAft>
                          <a:spcPct val="0"/>
                        </a:spcAft>
                        <a:defRPr kern="1200">
                          <a:solidFill>
                            <a:schemeClr val="dk1"/>
                          </a:solidFill>
                          <a:latin typeface="+mn-lt"/>
                          <a:ea typeface="+mn-ea"/>
                          <a:cs typeface="+mn-cs"/>
                        </a:defRPr>
                      </a:lvl1pPr>
                      <a:lvl2pPr marL="457200" algn="l" rtl="0" eaLnBrk="0" fontAlgn="base" hangingPunct="0">
                        <a:spcBef>
                          <a:spcPct val="0"/>
                        </a:spcBef>
                        <a:spcAft>
                          <a:spcPct val="0"/>
                        </a:spcAft>
                        <a:defRPr kern="1200">
                          <a:solidFill>
                            <a:schemeClr val="dk1"/>
                          </a:solidFill>
                          <a:latin typeface="+mn-lt"/>
                          <a:ea typeface="+mn-ea"/>
                          <a:cs typeface="+mn-cs"/>
                        </a:defRPr>
                      </a:lvl2pPr>
                      <a:lvl3pPr marL="914400" algn="l" rtl="0" eaLnBrk="0" fontAlgn="base" hangingPunct="0">
                        <a:spcBef>
                          <a:spcPct val="0"/>
                        </a:spcBef>
                        <a:spcAft>
                          <a:spcPct val="0"/>
                        </a:spcAft>
                        <a:defRPr kern="1200">
                          <a:solidFill>
                            <a:schemeClr val="dk1"/>
                          </a:solidFill>
                          <a:latin typeface="+mn-lt"/>
                          <a:ea typeface="+mn-ea"/>
                          <a:cs typeface="+mn-cs"/>
                        </a:defRPr>
                      </a:lvl3pPr>
                      <a:lvl4pPr marL="1371600" algn="l" rtl="0" eaLnBrk="0" fontAlgn="base" hangingPunct="0">
                        <a:spcBef>
                          <a:spcPct val="0"/>
                        </a:spcBef>
                        <a:spcAft>
                          <a:spcPct val="0"/>
                        </a:spcAft>
                        <a:defRPr kern="1200">
                          <a:solidFill>
                            <a:schemeClr val="dk1"/>
                          </a:solidFill>
                          <a:latin typeface="+mn-lt"/>
                          <a:ea typeface="+mn-ea"/>
                          <a:cs typeface="+mn-cs"/>
                        </a:defRPr>
                      </a:lvl4pPr>
                      <a:lvl5pPr marL="1828800" algn="l" rtl="0" eaLnBrk="0" fontAlgn="base" hangingPunct="0">
                        <a:spcBef>
                          <a:spcPct val="0"/>
                        </a:spcBef>
                        <a:spcAft>
                          <a:spcPct val="0"/>
                        </a:spcAft>
                        <a:defRPr kern="1200">
                          <a:solidFill>
                            <a:schemeClr val="dk1"/>
                          </a:solidFill>
                          <a:latin typeface="+mn-lt"/>
                          <a:ea typeface="+mn-ea"/>
                          <a:cs typeface="+mn-cs"/>
                        </a:defRPr>
                      </a:lvl5pPr>
                      <a:lvl6pPr marL="2286000" algn="l" defTabSz="914400" rtl="0" eaLnBrk="1" latinLnBrk="0" hangingPunct="1">
                        <a:defRPr kern="1200">
                          <a:solidFill>
                            <a:schemeClr val="dk1"/>
                          </a:solidFill>
                          <a:latin typeface="+mn-lt"/>
                          <a:ea typeface="+mn-ea"/>
                          <a:cs typeface="+mn-cs"/>
                        </a:defRPr>
                      </a:lvl6pPr>
                      <a:lvl7pPr marL="2743200" algn="l" defTabSz="914400" rtl="0" eaLnBrk="1" latinLnBrk="0" hangingPunct="1">
                        <a:defRPr kern="1200">
                          <a:solidFill>
                            <a:schemeClr val="dk1"/>
                          </a:solidFill>
                          <a:latin typeface="+mn-lt"/>
                          <a:ea typeface="+mn-ea"/>
                          <a:cs typeface="+mn-cs"/>
                        </a:defRPr>
                      </a:lvl7pPr>
                      <a:lvl8pPr marL="3200400" algn="l" defTabSz="914400" rtl="0" eaLnBrk="1" latinLnBrk="0" hangingPunct="1">
                        <a:defRPr kern="1200">
                          <a:solidFill>
                            <a:schemeClr val="dk1"/>
                          </a:solidFill>
                          <a:latin typeface="+mn-lt"/>
                          <a:ea typeface="+mn-ea"/>
                          <a:cs typeface="+mn-cs"/>
                        </a:defRPr>
                      </a:lvl8pPr>
                      <a:lvl9pPr marL="3657600" algn="l" defTabSz="914400" rtl="0" eaLnBrk="1" latinLnBrk="0" hangingPunct="1">
                        <a:defRPr kern="1200">
                          <a:solidFill>
                            <a:schemeClr val="dk1"/>
                          </a:solidFill>
                          <a:latin typeface="+mn-lt"/>
                          <a:ea typeface="+mn-ea"/>
                          <a:cs typeface="+mn-cs"/>
                        </a:defRPr>
                      </a:lvl9p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grpSp>
              <p:sp>
                <p:nvSpPr>
                  <p:cNvPr id="209" name="Freeform 78">
                    <a:extLst>
                      <a:ext uri="{FF2B5EF4-FFF2-40B4-BE49-F238E27FC236}">
                        <a16:creationId xmlns:a16="http://schemas.microsoft.com/office/drawing/2014/main" id="{E202B3AF-8ADA-4932-840B-910D1B4CDFC5}"/>
                      </a:ext>
                    </a:extLst>
                  </p:cNvPr>
                  <p:cNvSpPr/>
                  <p:nvPr/>
                </p:nvSpPr>
                <p:spPr>
                  <a:xfrm>
                    <a:off x="1201207" y="6397753"/>
                    <a:ext cx="41285" cy="130078"/>
                  </a:xfrm>
                  <a:custGeom>
                    <a:avLst/>
                    <a:gdLst>
                      <a:gd name="connsiteX0" fmla="*/ 25638 w 34184"/>
                      <a:gd name="connsiteY0" fmla="*/ 0 h 131036"/>
                      <a:gd name="connsiteX1" fmla="*/ 0 w 34184"/>
                      <a:gd name="connsiteY1" fmla="*/ 62670 h 131036"/>
                      <a:gd name="connsiteX2" fmla="*/ 8546 w 34184"/>
                      <a:gd name="connsiteY2" fmla="*/ 94004 h 131036"/>
                      <a:gd name="connsiteX3" fmla="*/ 8546 w 34184"/>
                      <a:gd name="connsiteY3" fmla="*/ 125339 h 131036"/>
                      <a:gd name="connsiteX4" fmla="*/ 25638 w 34184"/>
                      <a:gd name="connsiteY4" fmla="*/ 131036 h 131036"/>
                      <a:gd name="connsiteX5" fmla="*/ 34184 w 34184"/>
                      <a:gd name="connsiteY5" fmla="*/ 102550 h 131036"/>
                      <a:gd name="connsiteX6" fmla="*/ 25638 w 34184"/>
                      <a:gd name="connsiteY6" fmla="*/ 94004 h 131036"/>
                      <a:gd name="connsiteX7" fmla="*/ 34184 w 34184"/>
                      <a:gd name="connsiteY7" fmla="*/ 71215 h 131036"/>
                      <a:gd name="connsiteX8" fmla="*/ 25638 w 34184"/>
                      <a:gd name="connsiteY8" fmla="*/ 54124 h 131036"/>
                      <a:gd name="connsiteX9" fmla="*/ 25638 w 34184"/>
                      <a:gd name="connsiteY9" fmla="*/ 0 h 131036"/>
                      <a:gd name="connsiteX0" fmla="*/ 25638 w 34184"/>
                      <a:gd name="connsiteY0" fmla="*/ 0 h 131036"/>
                      <a:gd name="connsiteX1" fmla="*/ 0 w 34184"/>
                      <a:gd name="connsiteY1" fmla="*/ 62670 h 131036"/>
                      <a:gd name="connsiteX2" fmla="*/ 8546 w 34184"/>
                      <a:gd name="connsiteY2" fmla="*/ 94004 h 131036"/>
                      <a:gd name="connsiteX3" fmla="*/ 8546 w 34184"/>
                      <a:gd name="connsiteY3" fmla="*/ 125339 h 131036"/>
                      <a:gd name="connsiteX4" fmla="*/ 25638 w 34184"/>
                      <a:gd name="connsiteY4" fmla="*/ 131036 h 131036"/>
                      <a:gd name="connsiteX5" fmla="*/ 34184 w 34184"/>
                      <a:gd name="connsiteY5" fmla="*/ 102550 h 131036"/>
                      <a:gd name="connsiteX6" fmla="*/ 25638 w 34184"/>
                      <a:gd name="connsiteY6" fmla="*/ 94004 h 131036"/>
                      <a:gd name="connsiteX7" fmla="*/ 34184 w 34184"/>
                      <a:gd name="connsiteY7" fmla="*/ 71215 h 131036"/>
                      <a:gd name="connsiteX8" fmla="*/ 25638 w 34184"/>
                      <a:gd name="connsiteY8" fmla="*/ 54124 h 131036"/>
                      <a:gd name="connsiteX9" fmla="*/ 25638 w 34184"/>
                      <a:gd name="connsiteY9" fmla="*/ 37032 h 131036"/>
                      <a:gd name="connsiteX10" fmla="*/ 25638 w 34184"/>
                      <a:gd name="connsiteY10" fmla="*/ 0 h 131036"/>
                      <a:gd name="connsiteX0" fmla="*/ 25638 w 34184"/>
                      <a:gd name="connsiteY0" fmla="*/ 0 h 131036"/>
                      <a:gd name="connsiteX1" fmla="*/ 0 w 34184"/>
                      <a:gd name="connsiteY1" fmla="*/ 62670 h 131036"/>
                      <a:gd name="connsiteX2" fmla="*/ 8546 w 34184"/>
                      <a:gd name="connsiteY2" fmla="*/ 94004 h 131036"/>
                      <a:gd name="connsiteX3" fmla="*/ 8546 w 34184"/>
                      <a:gd name="connsiteY3" fmla="*/ 125339 h 131036"/>
                      <a:gd name="connsiteX4" fmla="*/ 25638 w 34184"/>
                      <a:gd name="connsiteY4" fmla="*/ 131036 h 131036"/>
                      <a:gd name="connsiteX5" fmla="*/ 34184 w 34184"/>
                      <a:gd name="connsiteY5" fmla="*/ 102550 h 131036"/>
                      <a:gd name="connsiteX6" fmla="*/ 25638 w 34184"/>
                      <a:gd name="connsiteY6" fmla="*/ 94004 h 131036"/>
                      <a:gd name="connsiteX7" fmla="*/ 34184 w 34184"/>
                      <a:gd name="connsiteY7" fmla="*/ 71215 h 131036"/>
                      <a:gd name="connsiteX8" fmla="*/ 25638 w 34184"/>
                      <a:gd name="connsiteY8" fmla="*/ 54124 h 131036"/>
                      <a:gd name="connsiteX9" fmla="*/ 25638 w 34184"/>
                      <a:gd name="connsiteY9" fmla="*/ 37032 h 131036"/>
                      <a:gd name="connsiteX10" fmla="*/ 25638 w 34184"/>
                      <a:gd name="connsiteY10" fmla="*/ 0 h 131036"/>
                      <a:gd name="connsiteX0" fmla="*/ 25638 w 41339"/>
                      <a:gd name="connsiteY0" fmla="*/ 0 h 131036"/>
                      <a:gd name="connsiteX1" fmla="*/ 0 w 41339"/>
                      <a:gd name="connsiteY1" fmla="*/ 62670 h 131036"/>
                      <a:gd name="connsiteX2" fmla="*/ 8546 w 41339"/>
                      <a:gd name="connsiteY2" fmla="*/ 94004 h 131036"/>
                      <a:gd name="connsiteX3" fmla="*/ 8546 w 41339"/>
                      <a:gd name="connsiteY3" fmla="*/ 125339 h 131036"/>
                      <a:gd name="connsiteX4" fmla="*/ 25638 w 41339"/>
                      <a:gd name="connsiteY4" fmla="*/ 131036 h 131036"/>
                      <a:gd name="connsiteX5" fmla="*/ 34184 w 41339"/>
                      <a:gd name="connsiteY5" fmla="*/ 102550 h 131036"/>
                      <a:gd name="connsiteX6" fmla="*/ 25638 w 41339"/>
                      <a:gd name="connsiteY6" fmla="*/ 94004 h 131036"/>
                      <a:gd name="connsiteX7" fmla="*/ 34184 w 41339"/>
                      <a:gd name="connsiteY7" fmla="*/ 71215 h 131036"/>
                      <a:gd name="connsiteX8" fmla="*/ 25638 w 41339"/>
                      <a:gd name="connsiteY8" fmla="*/ 54124 h 131036"/>
                      <a:gd name="connsiteX9" fmla="*/ 37032 w 41339"/>
                      <a:gd name="connsiteY9" fmla="*/ 37032 h 131036"/>
                      <a:gd name="connsiteX10" fmla="*/ 25638 w 41339"/>
                      <a:gd name="connsiteY10" fmla="*/ 0 h 131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339" h="131036">
                        <a:moveTo>
                          <a:pt x="25638" y="0"/>
                        </a:moveTo>
                        <a:lnTo>
                          <a:pt x="0" y="62670"/>
                        </a:lnTo>
                        <a:lnTo>
                          <a:pt x="8546" y="94004"/>
                        </a:lnTo>
                        <a:lnTo>
                          <a:pt x="8546" y="125339"/>
                        </a:lnTo>
                        <a:lnTo>
                          <a:pt x="25638" y="131036"/>
                        </a:lnTo>
                        <a:lnTo>
                          <a:pt x="34184" y="102550"/>
                        </a:lnTo>
                        <a:lnTo>
                          <a:pt x="25638" y="94004"/>
                        </a:lnTo>
                        <a:lnTo>
                          <a:pt x="34184" y="71215"/>
                        </a:lnTo>
                        <a:lnTo>
                          <a:pt x="25638" y="54124"/>
                        </a:lnTo>
                        <a:cubicBezTo>
                          <a:pt x="25638" y="48427"/>
                          <a:pt x="51275" y="17091"/>
                          <a:pt x="37032" y="37032"/>
                        </a:cubicBezTo>
                        <a:lnTo>
                          <a:pt x="25638" y="0"/>
                        </a:lnTo>
                        <a:close/>
                      </a:path>
                    </a:pathLst>
                  </a:custGeom>
                  <a:grpFill/>
                  <a:ln w="12700">
                    <a:solidFill>
                      <a:schemeClr val="bg1"/>
                    </a:solidFill>
                  </a:ln>
                </p:spPr>
                <p:style>
                  <a:lnRef idx="2">
                    <a:schemeClr val="accent1"/>
                  </a:lnRef>
                  <a:fillRef idx="1">
                    <a:schemeClr val="lt1"/>
                  </a:fillRef>
                  <a:effectRef idx="0">
                    <a:schemeClr val="accent1"/>
                  </a:effectRef>
                  <a:fontRef idx="minor">
                    <a:schemeClr val="dk1"/>
                  </a:fontRef>
                </p:style>
                <p:txBody>
                  <a:bodyPr/>
                  <a:lstStyle>
                    <a:defPPr>
                      <a:defRPr lang="en-US"/>
                    </a:defPPr>
                    <a:lvl1pPr algn="l" rtl="0" eaLnBrk="0" fontAlgn="base" hangingPunct="0">
                      <a:spcBef>
                        <a:spcPct val="0"/>
                      </a:spcBef>
                      <a:spcAft>
                        <a:spcPct val="0"/>
                      </a:spcAft>
                      <a:defRPr kern="1200">
                        <a:solidFill>
                          <a:schemeClr val="dk1"/>
                        </a:solidFill>
                        <a:latin typeface="+mn-lt"/>
                        <a:ea typeface="+mn-ea"/>
                        <a:cs typeface="+mn-cs"/>
                      </a:defRPr>
                    </a:lvl1pPr>
                    <a:lvl2pPr marL="457200" algn="l" rtl="0" eaLnBrk="0" fontAlgn="base" hangingPunct="0">
                      <a:spcBef>
                        <a:spcPct val="0"/>
                      </a:spcBef>
                      <a:spcAft>
                        <a:spcPct val="0"/>
                      </a:spcAft>
                      <a:defRPr kern="1200">
                        <a:solidFill>
                          <a:schemeClr val="dk1"/>
                        </a:solidFill>
                        <a:latin typeface="+mn-lt"/>
                        <a:ea typeface="+mn-ea"/>
                        <a:cs typeface="+mn-cs"/>
                      </a:defRPr>
                    </a:lvl2pPr>
                    <a:lvl3pPr marL="914400" algn="l" rtl="0" eaLnBrk="0" fontAlgn="base" hangingPunct="0">
                      <a:spcBef>
                        <a:spcPct val="0"/>
                      </a:spcBef>
                      <a:spcAft>
                        <a:spcPct val="0"/>
                      </a:spcAft>
                      <a:defRPr kern="1200">
                        <a:solidFill>
                          <a:schemeClr val="dk1"/>
                        </a:solidFill>
                        <a:latin typeface="+mn-lt"/>
                        <a:ea typeface="+mn-ea"/>
                        <a:cs typeface="+mn-cs"/>
                      </a:defRPr>
                    </a:lvl3pPr>
                    <a:lvl4pPr marL="1371600" algn="l" rtl="0" eaLnBrk="0" fontAlgn="base" hangingPunct="0">
                      <a:spcBef>
                        <a:spcPct val="0"/>
                      </a:spcBef>
                      <a:spcAft>
                        <a:spcPct val="0"/>
                      </a:spcAft>
                      <a:defRPr kern="1200">
                        <a:solidFill>
                          <a:schemeClr val="dk1"/>
                        </a:solidFill>
                        <a:latin typeface="+mn-lt"/>
                        <a:ea typeface="+mn-ea"/>
                        <a:cs typeface="+mn-cs"/>
                      </a:defRPr>
                    </a:lvl4pPr>
                    <a:lvl5pPr marL="1828800" algn="l" rtl="0" eaLnBrk="0" fontAlgn="base" hangingPunct="0">
                      <a:spcBef>
                        <a:spcPct val="0"/>
                      </a:spcBef>
                      <a:spcAft>
                        <a:spcPct val="0"/>
                      </a:spcAft>
                      <a:defRPr kern="1200">
                        <a:solidFill>
                          <a:schemeClr val="dk1"/>
                        </a:solidFill>
                        <a:latin typeface="+mn-lt"/>
                        <a:ea typeface="+mn-ea"/>
                        <a:cs typeface="+mn-cs"/>
                      </a:defRPr>
                    </a:lvl5pPr>
                    <a:lvl6pPr marL="2286000" algn="l" defTabSz="914400" rtl="0" eaLnBrk="1" latinLnBrk="0" hangingPunct="1">
                      <a:defRPr kern="1200">
                        <a:solidFill>
                          <a:schemeClr val="dk1"/>
                        </a:solidFill>
                        <a:latin typeface="+mn-lt"/>
                        <a:ea typeface="+mn-ea"/>
                        <a:cs typeface="+mn-cs"/>
                      </a:defRPr>
                    </a:lvl6pPr>
                    <a:lvl7pPr marL="2743200" algn="l" defTabSz="914400" rtl="0" eaLnBrk="1" latinLnBrk="0" hangingPunct="1">
                      <a:defRPr kern="1200">
                        <a:solidFill>
                          <a:schemeClr val="dk1"/>
                        </a:solidFill>
                        <a:latin typeface="+mn-lt"/>
                        <a:ea typeface="+mn-ea"/>
                        <a:cs typeface="+mn-cs"/>
                      </a:defRPr>
                    </a:lvl7pPr>
                    <a:lvl8pPr marL="3200400" algn="l" defTabSz="914400" rtl="0" eaLnBrk="1" latinLnBrk="0" hangingPunct="1">
                      <a:defRPr kern="1200">
                        <a:solidFill>
                          <a:schemeClr val="dk1"/>
                        </a:solidFill>
                        <a:latin typeface="+mn-lt"/>
                        <a:ea typeface="+mn-ea"/>
                        <a:cs typeface="+mn-cs"/>
                      </a:defRPr>
                    </a:lvl8pPr>
                    <a:lvl9pPr marL="3657600" algn="l" defTabSz="914400" rtl="0" eaLnBrk="1" latinLnBrk="0" hangingPunct="1">
                      <a:defRPr kern="1200">
                        <a:solidFill>
                          <a:schemeClr val="dk1"/>
                        </a:solidFill>
                        <a:latin typeface="+mn-lt"/>
                        <a:ea typeface="+mn-ea"/>
                        <a:cs typeface="+mn-cs"/>
                      </a:defRPr>
                    </a:lvl9p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grpSp>
          </p:grpSp>
          <p:cxnSp>
            <p:nvCxnSpPr>
              <p:cNvPr id="201" name="Straight Connector 200">
                <a:extLst>
                  <a:ext uri="{FF2B5EF4-FFF2-40B4-BE49-F238E27FC236}">
                    <a16:creationId xmlns:a16="http://schemas.microsoft.com/office/drawing/2014/main" id="{598684F7-5D19-4885-8020-1A57C60C2B36}"/>
                  </a:ext>
                </a:extLst>
              </p:cNvPr>
              <p:cNvCxnSpPr>
                <a:cxnSpLocks/>
                <a:stCxn id="206" idx="2"/>
              </p:cNvCxnSpPr>
              <p:nvPr/>
            </p:nvCxnSpPr>
            <p:spPr>
              <a:xfrm flipH="1">
                <a:off x="6462381" y="3385936"/>
                <a:ext cx="1947413" cy="350752"/>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7756B8ED-30DC-4A00-AA7C-50C7465F987E}"/>
                  </a:ext>
                </a:extLst>
              </p:cNvPr>
              <p:cNvCxnSpPr>
                <a:cxnSpLocks/>
                <a:stCxn id="206" idx="2"/>
              </p:cNvCxnSpPr>
              <p:nvPr/>
            </p:nvCxnSpPr>
            <p:spPr>
              <a:xfrm flipH="1">
                <a:off x="7934575" y="3385936"/>
                <a:ext cx="475219" cy="560219"/>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C7214059-1726-4F8B-9112-D9B6205723A8}"/>
                  </a:ext>
                </a:extLst>
              </p:cNvPr>
              <p:cNvCxnSpPr>
                <a:cxnSpLocks/>
                <a:stCxn id="206" idx="2"/>
              </p:cNvCxnSpPr>
              <p:nvPr/>
            </p:nvCxnSpPr>
            <p:spPr>
              <a:xfrm flipH="1">
                <a:off x="7326766" y="3385936"/>
                <a:ext cx="1083028" cy="999364"/>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1D6E831D-536B-436A-9480-91CCC9B5FFE7}"/>
                  </a:ext>
                </a:extLst>
              </p:cNvPr>
              <p:cNvCxnSpPr>
                <a:cxnSpLocks/>
                <a:stCxn id="206" idx="2"/>
              </p:cNvCxnSpPr>
              <p:nvPr/>
            </p:nvCxnSpPr>
            <p:spPr>
              <a:xfrm>
                <a:off x="8409794" y="3385936"/>
                <a:ext cx="1119243" cy="1268899"/>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279" name="Group 66"/>
            <p:cNvGrpSpPr>
              <a:grpSpLocks/>
            </p:cNvGrpSpPr>
            <p:nvPr/>
          </p:nvGrpSpPr>
          <p:grpSpPr bwMode="auto">
            <a:xfrm>
              <a:off x="707404" y="5370032"/>
              <a:ext cx="639317" cy="246249"/>
              <a:chOff x="2217965" y="5874544"/>
              <a:chExt cx="1375341" cy="795337"/>
            </a:xfrm>
            <a:solidFill>
              <a:srgbClr val="002060"/>
            </a:solidFill>
          </p:grpSpPr>
          <p:sp>
            <p:nvSpPr>
              <p:cNvPr id="280" name="Freeform 279"/>
              <p:cNvSpPr/>
              <p:nvPr/>
            </p:nvSpPr>
            <p:spPr>
              <a:xfrm>
                <a:off x="3283616" y="6302435"/>
                <a:ext cx="309690" cy="367446"/>
              </a:xfrm>
              <a:custGeom>
                <a:avLst/>
                <a:gdLst>
                  <a:gd name="connsiteX0" fmla="*/ 23812 w 309562"/>
                  <a:gd name="connsiteY0" fmla="*/ 0 h 366712"/>
                  <a:gd name="connsiteX1" fmla="*/ 50006 w 309562"/>
                  <a:gd name="connsiteY1" fmla="*/ 73819 h 366712"/>
                  <a:gd name="connsiteX2" fmla="*/ 14287 w 309562"/>
                  <a:gd name="connsiteY2" fmla="*/ 126206 h 366712"/>
                  <a:gd name="connsiteX3" fmla="*/ 0 w 309562"/>
                  <a:gd name="connsiteY3" fmla="*/ 152400 h 366712"/>
                  <a:gd name="connsiteX4" fmla="*/ 30956 w 309562"/>
                  <a:gd name="connsiteY4" fmla="*/ 195262 h 366712"/>
                  <a:gd name="connsiteX5" fmla="*/ 47625 w 309562"/>
                  <a:gd name="connsiteY5" fmla="*/ 233362 h 366712"/>
                  <a:gd name="connsiteX6" fmla="*/ 61912 w 309562"/>
                  <a:gd name="connsiteY6" fmla="*/ 273844 h 366712"/>
                  <a:gd name="connsiteX7" fmla="*/ 57150 w 309562"/>
                  <a:gd name="connsiteY7" fmla="*/ 333375 h 366712"/>
                  <a:gd name="connsiteX8" fmla="*/ 133350 w 309562"/>
                  <a:gd name="connsiteY8" fmla="*/ 366712 h 366712"/>
                  <a:gd name="connsiteX9" fmla="*/ 147637 w 309562"/>
                  <a:gd name="connsiteY9" fmla="*/ 326231 h 366712"/>
                  <a:gd name="connsiteX10" fmla="*/ 147637 w 309562"/>
                  <a:gd name="connsiteY10" fmla="*/ 309562 h 366712"/>
                  <a:gd name="connsiteX11" fmla="*/ 190500 w 309562"/>
                  <a:gd name="connsiteY11" fmla="*/ 276225 h 366712"/>
                  <a:gd name="connsiteX12" fmla="*/ 209550 w 309562"/>
                  <a:gd name="connsiteY12" fmla="*/ 252412 h 366712"/>
                  <a:gd name="connsiteX13" fmla="*/ 238125 w 309562"/>
                  <a:gd name="connsiteY13" fmla="*/ 261937 h 366712"/>
                  <a:gd name="connsiteX14" fmla="*/ 292894 w 309562"/>
                  <a:gd name="connsiteY14" fmla="*/ 204787 h 366712"/>
                  <a:gd name="connsiteX15" fmla="*/ 309562 w 309562"/>
                  <a:gd name="connsiteY15" fmla="*/ 188119 h 366712"/>
                  <a:gd name="connsiteX16" fmla="*/ 309562 w 309562"/>
                  <a:gd name="connsiteY16" fmla="*/ 173831 h 366712"/>
                  <a:gd name="connsiteX17" fmla="*/ 276225 w 309562"/>
                  <a:gd name="connsiteY17" fmla="*/ 147637 h 366712"/>
                  <a:gd name="connsiteX18" fmla="*/ 257175 w 309562"/>
                  <a:gd name="connsiteY18" fmla="*/ 121444 h 366712"/>
                  <a:gd name="connsiteX19" fmla="*/ 242887 w 309562"/>
                  <a:gd name="connsiteY19" fmla="*/ 123825 h 366712"/>
                  <a:gd name="connsiteX20" fmla="*/ 226219 w 309562"/>
                  <a:gd name="connsiteY20" fmla="*/ 73819 h 366712"/>
                  <a:gd name="connsiteX21" fmla="*/ 173831 w 309562"/>
                  <a:gd name="connsiteY21" fmla="*/ 47625 h 366712"/>
                  <a:gd name="connsiteX22" fmla="*/ 126206 w 309562"/>
                  <a:gd name="connsiteY22" fmla="*/ 35719 h 366712"/>
                  <a:gd name="connsiteX23" fmla="*/ 100012 w 309562"/>
                  <a:gd name="connsiteY23" fmla="*/ 30956 h 366712"/>
                  <a:gd name="connsiteX24" fmla="*/ 23812 w 309562"/>
                  <a:gd name="connsiteY24" fmla="*/ 0 h 366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09562" h="366712">
                    <a:moveTo>
                      <a:pt x="23812" y="0"/>
                    </a:moveTo>
                    <a:lnTo>
                      <a:pt x="50006" y="73819"/>
                    </a:lnTo>
                    <a:lnTo>
                      <a:pt x="14287" y="126206"/>
                    </a:lnTo>
                    <a:lnTo>
                      <a:pt x="0" y="152400"/>
                    </a:lnTo>
                    <a:lnTo>
                      <a:pt x="30956" y="195262"/>
                    </a:lnTo>
                    <a:lnTo>
                      <a:pt x="47625" y="233362"/>
                    </a:lnTo>
                    <a:lnTo>
                      <a:pt x="61912" y="273844"/>
                    </a:lnTo>
                    <a:lnTo>
                      <a:pt x="57150" y="333375"/>
                    </a:lnTo>
                    <a:lnTo>
                      <a:pt x="133350" y="366712"/>
                    </a:lnTo>
                    <a:lnTo>
                      <a:pt x="147637" y="326231"/>
                    </a:lnTo>
                    <a:lnTo>
                      <a:pt x="147637" y="309562"/>
                    </a:lnTo>
                    <a:lnTo>
                      <a:pt x="190500" y="276225"/>
                    </a:lnTo>
                    <a:lnTo>
                      <a:pt x="209550" y="252412"/>
                    </a:lnTo>
                    <a:lnTo>
                      <a:pt x="238125" y="261937"/>
                    </a:lnTo>
                    <a:lnTo>
                      <a:pt x="292894" y="204787"/>
                    </a:lnTo>
                    <a:lnTo>
                      <a:pt x="309562" y="188119"/>
                    </a:lnTo>
                    <a:lnTo>
                      <a:pt x="309562" y="173831"/>
                    </a:lnTo>
                    <a:lnTo>
                      <a:pt x="276225" y="147637"/>
                    </a:lnTo>
                    <a:lnTo>
                      <a:pt x="257175" y="121444"/>
                    </a:lnTo>
                    <a:lnTo>
                      <a:pt x="242887" y="123825"/>
                    </a:lnTo>
                    <a:lnTo>
                      <a:pt x="226219" y="73819"/>
                    </a:lnTo>
                    <a:lnTo>
                      <a:pt x="173831" y="47625"/>
                    </a:lnTo>
                    <a:lnTo>
                      <a:pt x="126206" y="35719"/>
                    </a:lnTo>
                    <a:lnTo>
                      <a:pt x="100012" y="30956"/>
                    </a:lnTo>
                    <a:lnTo>
                      <a:pt x="23812" y="0"/>
                    </a:lnTo>
                    <a:close/>
                  </a:path>
                </a:pathLst>
              </a:custGeom>
              <a:solidFill>
                <a:srgbClr val="002060"/>
              </a:solidFill>
              <a:ln w="12700">
                <a:solidFill>
                  <a:schemeClr val="accent5">
                    <a:lumMod val="50000"/>
                  </a:schemeClr>
                </a:solidFill>
              </a:ln>
            </p:spPr>
            <p:style>
              <a:lnRef idx="2">
                <a:schemeClr val="accent1"/>
              </a:lnRef>
              <a:fillRef idx="1">
                <a:schemeClr val="lt1"/>
              </a:fillRef>
              <a:effectRef idx="0">
                <a:schemeClr val="accent1"/>
              </a:effectRef>
              <a:fontRef idx="minor">
                <a:schemeClr val="dk1"/>
              </a:fontRef>
            </p:style>
            <p:txBody>
              <a:body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sp>
            <p:nvSpPr>
              <p:cNvPr id="281" name="Freeform 280"/>
              <p:cNvSpPr/>
              <p:nvPr/>
            </p:nvSpPr>
            <p:spPr>
              <a:xfrm>
                <a:off x="3097802" y="6127461"/>
                <a:ext cx="169932" cy="120891"/>
              </a:xfrm>
              <a:custGeom>
                <a:avLst/>
                <a:gdLst>
                  <a:gd name="connsiteX0" fmla="*/ 78582 w 169069"/>
                  <a:gd name="connsiteY0" fmla="*/ 121444 h 121444"/>
                  <a:gd name="connsiteX1" fmla="*/ 54769 w 169069"/>
                  <a:gd name="connsiteY1" fmla="*/ 61913 h 121444"/>
                  <a:gd name="connsiteX2" fmla="*/ 23813 w 169069"/>
                  <a:gd name="connsiteY2" fmla="*/ 61913 h 121444"/>
                  <a:gd name="connsiteX3" fmla="*/ 0 w 169069"/>
                  <a:gd name="connsiteY3" fmla="*/ 21432 h 121444"/>
                  <a:gd name="connsiteX4" fmla="*/ 16669 w 169069"/>
                  <a:gd name="connsiteY4" fmla="*/ 0 h 121444"/>
                  <a:gd name="connsiteX5" fmla="*/ 57150 w 169069"/>
                  <a:gd name="connsiteY5" fmla="*/ 23813 h 121444"/>
                  <a:gd name="connsiteX6" fmla="*/ 102394 w 169069"/>
                  <a:gd name="connsiteY6" fmla="*/ 14288 h 121444"/>
                  <a:gd name="connsiteX7" fmla="*/ 123825 w 169069"/>
                  <a:gd name="connsiteY7" fmla="*/ 28575 h 121444"/>
                  <a:gd name="connsiteX8" fmla="*/ 169069 w 169069"/>
                  <a:gd name="connsiteY8" fmla="*/ 47625 h 121444"/>
                  <a:gd name="connsiteX9" fmla="*/ 169069 w 169069"/>
                  <a:gd name="connsiteY9" fmla="*/ 71438 h 121444"/>
                  <a:gd name="connsiteX10" fmla="*/ 142875 w 169069"/>
                  <a:gd name="connsiteY10" fmla="*/ 95250 h 121444"/>
                  <a:gd name="connsiteX11" fmla="*/ 78582 w 169069"/>
                  <a:gd name="connsiteY11" fmla="*/ 121444 h 121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9069" h="121444">
                    <a:moveTo>
                      <a:pt x="78582" y="121444"/>
                    </a:moveTo>
                    <a:lnTo>
                      <a:pt x="54769" y="61913"/>
                    </a:lnTo>
                    <a:lnTo>
                      <a:pt x="23813" y="61913"/>
                    </a:lnTo>
                    <a:lnTo>
                      <a:pt x="0" y="21432"/>
                    </a:lnTo>
                    <a:lnTo>
                      <a:pt x="16669" y="0"/>
                    </a:lnTo>
                    <a:lnTo>
                      <a:pt x="57150" y="23813"/>
                    </a:lnTo>
                    <a:lnTo>
                      <a:pt x="102394" y="14288"/>
                    </a:lnTo>
                    <a:lnTo>
                      <a:pt x="123825" y="28575"/>
                    </a:lnTo>
                    <a:lnTo>
                      <a:pt x="169069" y="47625"/>
                    </a:lnTo>
                    <a:lnTo>
                      <a:pt x="169069" y="71438"/>
                    </a:lnTo>
                    <a:lnTo>
                      <a:pt x="142875" y="95250"/>
                    </a:lnTo>
                    <a:lnTo>
                      <a:pt x="78582" y="121444"/>
                    </a:lnTo>
                    <a:close/>
                  </a:path>
                </a:pathLst>
              </a:custGeom>
              <a:solidFill>
                <a:srgbClr val="002060"/>
              </a:solidFill>
              <a:ln w="12700">
                <a:solidFill>
                  <a:schemeClr val="accent5">
                    <a:lumMod val="50000"/>
                  </a:schemeClr>
                </a:solidFill>
              </a:ln>
            </p:spPr>
            <p:style>
              <a:lnRef idx="2">
                <a:schemeClr val="accent1"/>
              </a:lnRef>
              <a:fillRef idx="1">
                <a:schemeClr val="lt1"/>
              </a:fillRef>
              <a:effectRef idx="0">
                <a:schemeClr val="accent1"/>
              </a:effectRef>
              <a:fontRef idx="minor">
                <a:schemeClr val="dk1"/>
              </a:fontRef>
            </p:style>
            <p:txBody>
              <a:body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sp>
            <p:nvSpPr>
              <p:cNvPr id="282" name="Freeform 281"/>
              <p:cNvSpPr/>
              <p:nvPr/>
            </p:nvSpPr>
            <p:spPr>
              <a:xfrm>
                <a:off x="2705528" y="5981119"/>
                <a:ext cx="139758" cy="127254"/>
              </a:xfrm>
              <a:custGeom>
                <a:avLst/>
                <a:gdLst>
                  <a:gd name="connsiteX0" fmla="*/ 0 w 150019"/>
                  <a:gd name="connsiteY0" fmla="*/ 47625 h 119063"/>
                  <a:gd name="connsiteX1" fmla="*/ 52388 w 150019"/>
                  <a:gd name="connsiteY1" fmla="*/ 119063 h 119063"/>
                  <a:gd name="connsiteX2" fmla="*/ 92869 w 150019"/>
                  <a:gd name="connsiteY2" fmla="*/ 102394 h 119063"/>
                  <a:gd name="connsiteX3" fmla="*/ 138113 w 150019"/>
                  <a:gd name="connsiteY3" fmla="*/ 111919 h 119063"/>
                  <a:gd name="connsiteX4" fmla="*/ 147638 w 150019"/>
                  <a:gd name="connsiteY4" fmla="*/ 104775 h 119063"/>
                  <a:gd name="connsiteX5" fmla="*/ 150019 w 150019"/>
                  <a:gd name="connsiteY5" fmla="*/ 88106 h 119063"/>
                  <a:gd name="connsiteX6" fmla="*/ 116681 w 150019"/>
                  <a:gd name="connsiteY6" fmla="*/ 66675 h 119063"/>
                  <a:gd name="connsiteX7" fmla="*/ 100013 w 150019"/>
                  <a:gd name="connsiteY7" fmla="*/ 33338 h 119063"/>
                  <a:gd name="connsiteX8" fmla="*/ 66675 w 150019"/>
                  <a:gd name="connsiteY8" fmla="*/ 0 h 119063"/>
                  <a:gd name="connsiteX9" fmla="*/ 0 w 150019"/>
                  <a:gd name="connsiteY9" fmla="*/ 47625 h 119063"/>
                  <a:gd name="connsiteX0" fmla="*/ 0 w 150019"/>
                  <a:gd name="connsiteY0" fmla="*/ 47625 h 119063"/>
                  <a:gd name="connsiteX1" fmla="*/ 52388 w 150019"/>
                  <a:gd name="connsiteY1" fmla="*/ 119063 h 119063"/>
                  <a:gd name="connsiteX2" fmla="*/ 92869 w 150019"/>
                  <a:gd name="connsiteY2" fmla="*/ 102394 h 119063"/>
                  <a:gd name="connsiteX3" fmla="*/ 138113 w 150019"/>
                  <a:gd name="connsiteY3" fmla="*/ 111919 h 119063"/>
                  <a:gd name="connsiteX4" fmla="*/ 147638 w 150019"/>
                  <a:gd name="connsiteY4" fmla="*/ 104775 h 119063"/>
                  <a:gd name="connsiteX5" fmla="*/ 150019 w 150019"/>
                  <a:gd name="connsiteY5" fmla="*/ 88106 h 119063"/>
                  <a:gd name="connsiteX6" fmla="*/ 116681 w 150019"/>
                  <a:gd name="connsiteY6" fmla="*/ 66675 h 119063"/>
                  <a:gd name="connsiteX7" fmla="*/ 100013 w 150019"/>
                  <a:gd name="connsiteY7" fmla="*/ 33338 h 119063"/>
                  <a:gd name="connsiteX8" fmla="*/ 66675 w 150019"/>
                  <a:gd name="connsiteY8" fmla="*/ 0 h 119063"/>
                  <a:gd name="connsiteX9" fmla="*/ 30956 w 150019"/>
                  <a:gd name="connsiteY9" fmla="*/ 23813 h 119063"/>
                  <a:gd name="connsiteX10" fmla="*/ 0 w 150019"/>
                  <a:gd name="connsiteY10" fmla="*/ 47625 h 119063"/>
                  <a:gd name="connsiteX0" fmla="*/ 0 w 150019"/>
                  <a:gd name="connsiteY0" fmla="*/ 47625 h 119063"/>
                  <a:gd name="connsiteX1" fmla="*/ 52388 w 150019"/>
                  <a:gd name="connsiteY1" fmla="*/ 119063 h 119063"/>
                  <a:gd name="connsiteX2" fmla="*/ 92869 w 150019"/>
                  <a:gd name="connsiteY2" fmla="*/ 102394 h 119063"/>
                  <a:gd name="connsiteX3" fmla="*/ 138113 w 150019"/>
                  <a:gd name="connsiteY3" fmla="*/ 111919 h 119063"/>
                  <a:gd name="connsiteX4" fmla="*/ 147638 w 150019"/>
                  <a:gd name="connsiteY4" fmla="*/ 104775 h 119063"/>
                  <a:gd name="connsiteX5" fmla="*/ 150019 w 150019"/>
                  <a:gd name="connsiteY5" fmla="*/ 88106 h 119063"/>
                  <a:gd name="connsiteX6" fmla="*/ 116681 w 150019"/>
                  <a:gd name="connsiteY6" fmla="*/ 66675 h 119063"/>
                  <a:gd name="connsiteX7" fmla="*/ 100013 w 150019"/>
                  <a:gd name="connsiteY7" fmla="*/ 33338 h 119063"/>
                  <a:gd name="connsiteX8" fmla="*/ 66675 w 150019"/>
                  <a:gd name="connsiteY8" fmla="*/ 0 h 119063"/>
                  <a:gd name="connsiteX9" fmla="*/ 42862 w 150019"/>
                  <a:gd name="connsiteY9" fmla="*/ 54769 h 119063"/>
                  <a:gd name="connsiteX10" fmla="*/ 0 w 150019"/>
                  <a:gd name="connsiteY10" fmla="*/ 47625 h 119063"/>
                  <a:gd name="connsiteX0" fmla="*/ 0 w 142876"/>
                  <a:gd name="connsiteY0" fmla="*/ 54769 h 119063"/>
                  <a:gd name="connsiteX1" fmla="*/ 45245 w 142876"/>
                  <a:gd name="connsiteY1" fmla="*/ 119063 h 119063"/>
                  <a:gd name="connsiteX2" fmla="*/ 85726 w 142876"/>
                  <a:gd name="connsiteY2" fmla="*/ 102394 h 119063"/>
                  <a:gd name="connsiteX3" fmla="*/ 130970 w 142876"/>
                  <a:gd name="connsiteY3" fmla="*/ 111919 h 119063"/>
                  <a:gd name="connsiteX4" fmla="*/ 140495 w 142876"/>
                  <a:gd name="connsiteY4" fmla="*/ 104775 h 119063"/>
                  <a:gd name="connsiteX5" fmla="*/ 142876 w 142876"/>
                  <a:gd name="connsiteY5" fmla="*/ 88106 h 119063"/>
                  <a:gd name="connsiteX6" fmla="*/ 109538 w 142876"/>
                  <a:gd name="connsiteY6" fmla="*/ 66675 h 119063"/>
                  <a:gd name="connsiteX7" fmla="*/ 92870 w 142876"/>
                  <a:gd name="connsiteY7" fmla="*/ 33338 h 119063"/>
                  <a:gd name="connsiteX8" fmla="*/ 59532 w 142876"/>
                  <a:gd name="connsiteY8" fmla="*/ 0 h 119063"/>
                  <a:gd name="connsiteX9" fmla="*/ 35719 w 142876"/>
                  <a:gd name="connsiteY9" fmla="*/ 54769 h 119063"/>
                  <a:gd name="connsiteX10" fmla="*/ 0 w 142876"/>
                  <a:gd name="connsiteY10" fmla="*/ 54769 h 119063"/>
                  <a:gd name="connsiteX0" fmla="*/ 0 w 142876"/>
                  <a:gd name="connsiteY0" fmla="*/ 54769 h 119063"/>
                  <a:gd name="connsiteX1" fmla="*/ 45245 w 142876"/>
                  <a:gd name="connsiteY1" fmla="*/ 119063 h 119063"/>
                  <a:gd name="connsiteX2" fmla="*/ 85726 w 142876"/>
                  <a:gd name="connsiteY2" fmla="*/ 102394 h 119063"/>
                  <a:gd name="connsiteX3" fmla="*/ 130970 w 142876"/>
                  <a:gd name="connsiteY3" fmla="*/ 111919 h 119063"/>
                  <a:gd name="connsiteX4" fmla="*/ 140495 w 142876"/>
                  <a:gd name="connsiteY4" fmla="*/ 104775 h 119063"/>
                  <a:gd name="connsiteX5" fmla="*/ 142876 w 142876"/>
                  <a:gd name="connsiteY5" fmla="*/ 88106 h 119063"/>
                  <a:gd name="connsiteX6" fmla="*/ 109538 w 142876"/>
                  <a:gd name="connsiteY6" fmla="*/ 66675 h 119063"/>
                  <a:gd name="connsiteX7" fmla="*/ 92870 w 142876"/>
                  <a:gd name="connsiteY7" fmla="*/ 33338 h 119063"/>
                  <a:gd name="connsiteX8" fmla="*/ 59532 w 142876"/>
                  <a:gd name="connsiteY8" fmla="*/ 0 h 119063"/>
                  <a:gd name="connsiteX9" fmla="*/ 42863 w 142876"/>
                  <a:gd name="connsiteY9" fmla="*/ 47625 h 119063"/>
                  <a:gd name="connsiteX10" fmla="*/ 0 w 142876"/>
                  <a:gd name="connsiteY10" fmla="*/ 54769 h 119063"/>
                  <a:gd name="connsiteX0" fmla="*/ 0 w 140495"/>
                  <a:gd name="connsiteY0" fmla="*/ 40482 h 119063"/>
                  <a:gd name="connsiteX1" fmla="*/ 42864 w 140495"/>
                  <a:gd name="connsiteY1" fmla="*/ 119063 h 119063"/>
                  <a:gd name="connsiteX2" fmla="*/ 83345 w 140495"/>
                  <a:gd name="connsiteY2" fmla="*/ 102394 h 119063"/>
                  <a:gd name="connsiteX3" fmla="*/ 128589 w 140495"/>
                  <a:gd name="connsiteY3" fmla="*/ 111919 h 119063"/>
                  <a:gd name="connsiteX4" fmla="*/ 138114 w 140495"/>
                  <a:gd name="connsiteY4" fmla="*/ 104775 h 119063"/>
                  <a:gd name="connsiteX5" fmla="*/ 140495 w 140495"/>
                  <a:gd name="connsiteY5" fmla="*/ 88106 h 119063"/>
                  <a:gd name="connsiteX6" fmla="*/ 107157 w 140495"/>
                  <a:gd name="connsiteY6" fmla="*/ 66675 h 119063"/>
                  <a:gd name="connsiteX7" fmla="*/ 90489 w 140495"/>
                  <a:gd name="connsiteY7" fmla="*/ 33338 h 119063"/>
                  <a:gd name="connsiteX8" fmla="*/ 57151 w 140495"/>
                  <a:gd name="connsiteY8" fmla="*/ 0 h 119063"/>
                  <a:gd name="connsiteX9" fmla="*/ 40482 w 140495"/>
                  <a:gd name="connsiteY9" fmla="*/ 47625 h 119063"/>
                  <a:gd name="connsiteX10" fmla="*/ 0 w 140495"/>
                  <a:gd name="connsiteY10" fmla="*/ 40482 h 119063"/>
                  <a:gd name="connsiteX0" fmla="*/ 0 w 140495"/>
                  <a:gd name="connsiteY0" fmla="*/ 40482 h 126206"/>
                  <a:gd name="connsiteX1" fmla="*/ 42864 w 140495"/>
                  <a:gd name="connsiteY1" fmla="*/ 119063 h 126206"/>
                  <a:gd name="connsiteX2" fmla="*/ 83345 w 140495"/>
                  <a:gd name="connsiteY2" fmla="*/ 126206 h 126206"/>
                  <a:gd name="connsiteX3" fmla="*/ 128589 w 140495"/>
                  <a:gd name="connsiteY3" fmla="*/ 111919 h 126206"/>
                  <a:gd name="connsiteX4" fmla="*/ 138114 w 140495"/>
                  <a:gd name="connsiteY4" fmla="*/ 104775 h 126206"/>
                  <a:gd name="connsiteX5" fmla="*/ 140495 w 140495"/>
                  <a:gd name="connsiteY5" fmla="*/ 88106 h 126206"/>
                  <a:gd name="connsiteX6" fmla="*/ 107157 w 140495"/>
                  <a:gd name="connsiteY6" fmla="*/ 66675 h 126206"/>
                  <a:gd name="connsiteX7" fmla="*/ 90489 w 140495"/>
                  <a:gd name="connsiteY7" fmla="*/ 33338 h 126206"/>
                  <a:gd name="connsiteX8" fmla="*/ 57151 w 140495"/>
                  <a:gd name="connsiteY8" fmla="*/ 0 h 126206"/>
                  <a:gd name="connsiteX9" fmla="*/ 40482 w 140495"/>
                  <a:gd name="connsiteY9" fmla="*/ 47625 h 126206"/>
                  <a:gd name="connsiteX10" fmla="*/ 0 w 140495"/>
                  <a:gd name="connsiteY10" fmla="*/ 40482 h 126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0495" h="126206">
                    <a:moveTo>
                      <a:pt x="0" y="40482"/>
                    </a:moveTo>
                    <a:lnTo>
                      <a:pt x="42864" y="119063"/>
                    </a:lnTo>
                    <a:lnTo>
                      <a:pt x="83345" y="126206"/>
                    </a:lnTo>
                    <a:lnTo>
                      <a:pt x="128589" y="111919"/>
                    </a:lnTo>
                    <a:lnTo>
                      <a:pt x="138114" y="104775"/>
                    </a:lnTo>
                    <a:lnTo>
                      <a:pt x="140495" y="88106"/>
                    </a:lnTo>
                    <a:lnTo>
                      <a:pt x="107157" y="66675"/>
                    </a:lnTo>
                    <a:lnTo>
                      <a:pt x="90489" y="33338"/>
                    </a:lnTo>
                    <a:lnTo>
                      <a:pt x="57151" y="0"/>
                    </a:lnTo>
                    <a:lnTo>
                      <a:pt x="40482" y="47625"/>
                    </a:lnTo>
                    <a:lnTo>
                      <a:pt x="0" y="40482"/>
                    </a:lnTo>
                    <a:close/>
                  </a:path>
                </a:pathLst>
              </a:custGeom>
              <a:solidFill>
                <a:srgbClr val="002060"/>
              </a:solidFill>
              <a:ln w="12700">
                <a:solidFill>
                  <a:schemeClr val="accent5">
                    <a:lumMod val="50000"/>
                  </a:schemeClr>
                </a:solidFill>
              </a:ln>
            </p:spPr>
            <p:style>
              <a:lnRef idx="2">
                <a:schemeClr val="accent1"/>
              </a:lnRef>
              <a:fillRef idx="1">
                <a:schemeClr val="lt1"/>
              </a:fillRef>
              <a:effectRef idx="0">
                <a:schemeClr val="accent1"/>
              </a:effectRef>
              <a:fontRef idx="minor">
                <a:schemeClr val="dk1"/>
              </a:fontRef>
            </p:style>
            <p:txBody>
              <a:body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sp>
            <p:nvSpPr>
              <p:cNvPr id="283" name="Freeform 282"/>
              <p:cNvSpPr/>
              <p:nvPr/>
            </p:nvSpPr>
            <p:spPr>
              <a:xfrm>
                <a:off x="2325959" y="5874544"/>
                <a:ext cx="107994" cy="100212"/>
              </a:xfrm>
              <a:custGeom>
                <a:avLst/>
                <a:gdLst>
                  <a:gd name="connsiteX0" fmla="*/ 0 w 107157"/>
                  <a:gd name="connsiteY0" fmla="*/ 73819 h 100012"/>
                  <a:gd name="connsiteX1" fmla="*/ 64294 w 107157"/>
                  <a:gd name="connsiteY1" fmla="*/ 100012 h 100012"/>
                  <a:gd name="connsiteX2" fmla="*/ 102394 w 107157"/>
                  <a:gd name="connsiteY2" fmla="*/ 88106 h 100012"/>
                  <a:gd name="connsiteX3" fmla="*/ 107157 w 107157"/>
                  <a:gd name="connsiteY3" fmla="*/ 57150 h 100012"/>
                  <a:gd name="connsiteX4" fmla="*/ 107157 w 107157"/>
                  <a:gd name="connsiteY4" fmla="*/ 28575 h 100012"/>
                  <a:gd name="connsiteX5" fmla="*/ 92869 w 107157"/>
                  <a:gd name="connsiteY5" fmla="*/ 2381 h 100012"/>
                  <a:gd name="connsiteX6" fmla="*/ 78582 w 107157"/>
                  <a:gd name="connsiteY6" fmla="*/ 4762 h 100012"/>
                  <a:gd name="connsiteX7" fmla="*/ 57150 w 107157"/>
                  <a:gd name="connsiteY7" fmla="*/ 11906 h 100012"/>
                  <a:gd name="connsiteX8" fmla="*/ 52388 w 107157"/>
                  <a:gd name="connsiteY8" fmla="*/ 0 h 100012"/>
                  <a:gd name="connsiteX9" fmla="*/ 16669 w 107157"/>
                  <a:gd name="connsiteY9" fmla="*/ 23812 h 100012"/>
                  <a:gd name="connsiteX10" fmla="*/ 0 w 107157"/>
                  <a:gd name="connsiteY10" fmla="*/ 73819 h 100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7157" h="100012">
                    <a:moveTo>
                      <a:pt x="0" y="73819"/>
                    </a:moveTo>
                    <a:lnTo>
                      <a:pt x="64294" y="100012"/>
                    </a:lnTo>
                    <a:lnTo>
                      <a:pt x="102394" y="88106"/>
                    </a:lnTo>
                    <a:lnTo>
                      <a:pt x="107157" y="57150"/>
                    </a:lnTo>
                    <a:lnTo>
                      <a:pt x="107157" y="28575"/>
                    </a:lnTo>
                    <a:lnTo>
                      <a:pt x="92869" y="2381"/>
                    </a:lnTo>
                    <a:lnTo>
                      <a:pt x="78582" y="4762"/>
                    </a:lnTo>
                    <a:lnTo>
                      <a:pt x="57150" y="11906"/>
                    </a:lnTo>
                    <a:lnTo>
                      <a:pt x="52388" y="0"/>
                    </a:lnTo>
                    <a:lnTo>
                      <a:pt x="16669" y="23812"/>
                    </a:lnTo>
                    <a:lnTo>
                      <a:pt x="0" y="73819"/>
                    </a:lnTo>
                    <a:close/>
                  </a:path>
                </a:pathLst>
              </a:custGeom>
              <a:solidFill>
                <a:srgbClr val="002060"/>
              </a:solidFill>
              <a:ln w="12700">
                <a:solidFill>
                  <a:schemeClr val="accent5">
                    <a:lumMod val="50000"/>
                  </a:schemeClr>
                </a:solidFill>
              </a:ln>
            </p:spPr>
            <p:style>
              <a:lnRef idx="2">
                <a:schemeClr val="accent1"/>
              </a:lnRef>
              <a:fillRef idx="1">
                <a:schemeClr val="lt1"/>
              </a:fillRef>
              <a:effectRef idx="0">
                <a:schemeClr val="accent1"/>
              </a:effectRef>
              <a:fontRef idx="minor">
                <a:schemeClr val="dk1"/>
              </a:fontRef>
            </p:style>
            <p:txBody>
              <a:body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sp>
            <p:nvSpPr>
              <p:cNvPr id="284" name="Freeform 283"/>
              <p:cNvSpPr/>
              <p:nvPr/>
            </p:nvSpPr>
            <p:spPr>
              <a:xfrm>
                <a:off x="2217965" y="5955668"/>
                <a:ext cx="44468" cy="73171"/>
              </a:xfrm>
              <a:custGeom>
                <a:avLst/>
                <a:gdLst>
                  <a:gd name="connsiteX0" fmla="*/ 0 w 42863"/>
                  <a:gd name="connsiteY0" fmla="*/ 26194 h 26194"/>
                  <a:gd name="connsiteX1" fmla="*/ 42863 w 42863"/>
                  <a:gd name="connsiteY1" fmla="*/ 0 h 26194"/>
                  <a:gd name="connsiteX2" fmla="*/ 0 w 42863"/>
                  <a:gd name="connsiteY2" fmla="*/ 26194 h 26194"/>
                  <a:gd name="connsiteX0" fmla="*/ 603 w 43819"/>
                  <a:gd name="connsiteY0" fmla="*/ 26585 h 48016"/>
                  <a:gd name="connsiteX1" fmla="*/ 43466 w 43819"/>
                  <a:gd name="connsiteY1" fmla="*/ 391 h 48016"/>
                  <a:gd name="connsiteX2" fmla="*/ 19653 w 43819"/>
                  <a:gd name="connsiteY2" fmla="*/ 48016 h 48016"/>
                  <a:gd name="connsiteX3" fmla="*/ 603 w 43819"/>
                  <a:gd name="connsiteY3" fmla="*/ 26585 h 48016"/>
                  <a:gd name="connsiteX0" fmla="*/ 1361 w 44335"/>
                  <a:gd name="connsiteY0" fmla="*/ 27889 h 75514"/>
                  <a:gd name="connsiteX1" fmla="*/ 44224 w 44335"/>
                  <a:gd name="connsiteY1" fmla="*/ 1695 h 75514"/>
                  <a:gd name="connsiteX2" fmla="*/ 13267 w 44335"/>
                  <a:gd name="connsiteY2" fmla="*/ 75514 h 75514"/>
                  <a:gd name="connsiteX3" fmla="*/ 1361 w 44335"/>
                  <a:gd name="connsiteY3" fmla="*/ 27889 h 75514"/>
                  <a:gd name="connsiteX0" fmla="*/ 1361 w 45202"/>
                  <a:gd name="connsiteY0" fmla="*/ 27889 h 75682"/>
                  <a:gd name="connsiteX1" fmla="*/ 44224 w 45202"/>
                  <a:gd name="connsiteY1" fmla="*/ 1695 h 75682"/>
                  <a:gd name="connsiteX2" fmla="*/ 29936 w 45202"/>
                  <a:gd name="connsiteY2" fmla="*/ 42177 h 75682"/>
                  <a:gd name="connsiteX3" fmla="*/ 13267 w 45202"/>
                  <a:gd name="connsiteY3" fmla="*/ 75514 h 75682"/>
                  <a:gd name="connsiteX4" fmla="*/ 1361 w 45202"/>
                  <a:gd name="connsiteY4" fmla="*/ 27889 h 75682"/>
                  <a:gd name="connsiteX0" fmla="*/ 1361 w 44448"/>
                  <a:gd name="connsiteY0" fmla="*/ 26261 h 74017"/>
                  <a:gd name="connsiteX1" fmla="*/ 44224 w 44448"/>
                  <a:gd name="connsiteY1" fmla="*/ 67 h 74017"/>
                  <a:gd name="connsiteX2" fmla="*/ 18030 w 44448"/>
                  <a:gd name="connsiteY2" fmla="*/ 33405 h 74017"/>
                  <a:gd name="connsiteX3" fmla="*/ 13267 w 44448"/>
                  <a:gd name="connsiteY3" fmla="*/ 73886 h 74017"/>
                  <a:gd name="connsiteX4" fmla="*/ 1361 w 44448"/>
                  <a:gd name="connsiteY4" fmla="*/ 26261 h 74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48" h="74017">
                    <a:moveTo>
                      <a:pt x="1361" y="26261"/>
                    </a:moveTo>
                    <a:cubicBezTo>
                      <a:pt x="6520" y="13958"/>
                      <a:pt x="41446" y="-1124"/>
                      <a:pt x="44224" y="67"/>
                    </a:cubicBezTo>
                    <a:cubicBezTo>
                      <a:pt x="47002" y="1258"/>
                      <a:pt x="23189" y="21102"/>
                      <a:pt x="18030" y="33405"/>
                    </a:cubicBezTo>
                    <a:cubicBezTo>
                      <a:pt x="12871" y="45708"/>
                      <a:pt x="18029" y="76267"/>
                      <a:pt x="13267" y="73886"/>
                    </a:cubicBezTo>
                    <a:cubicBezTo>
                      <a:pt x="6917" y="66742"/>
                      <a:pt x="-3798" y="38564"/>
                      <a:pt x="1361" y="26261"/>
                    </a:cubicBezTo>
                    <a:close/>
                  </a:path>
                </a:pathLst>
              </a:custGeom>
              <a:solidFill>
                <a:srgbClr val="002060"/>
              </a:solidFill>
              <a:ln w="12700">
                <a:solidFill>
                  <a:schemeClr val="accent5">
                    <a:lumMod val="50000"/>
                  </a:schemeClr>
                </a:solidFill>
              </a:ln>
            </p:spPr>
            <p:style>
              <a:lnRef idx="2">
                <a:schemeClr val="accent1"/>
              </a:lnRef>
              <a:fillRef idx="1">
                <a:schemeClr val="lt1"/>
              </a:fillRef>
              <a:effectRef idx="0">
                <a:schemeClr val="accent1"/>
              </a:effectRef>
              <a:fontRef idx="minor">
                <a:schemeClr val="dk1"/>
              </a:fontRef>
            </p:style>
            <p:txBody>
              <a:body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sp>
            <p:nvSpPr>
              <p:cNvPr id="285" name="Freeform 284"/>
              <p:cNvSpPr/>
              <p:nvPr/>
            </p:nvSpPr>
            <p:spPr>
              <a:xfrm>
                <a:off x="2934222" y="6076559"/>
                <a:ext cx="149286" cy="50902"/>
              </a:xfrm>
              <a:custGeom>
                <a:avLst/>
                <a:gdLst>
                  <a:gd name="connsiteX0" fmla="*/ 0 w 133350"/>
                  <a:gd name="connsiteY0" fmla="*/ 9525 h 47625"/>
                  <a:gd name="connsiteX1" fmla="*/ 38100 w 133350"/>
                  <a:gd name="connsiteY1" fmla="*/ 47625 h 47625"/>
                  <a:gd name="connsiteX2" fmla="*/ 59531 w 133350"/>
                  <a:gd name="connsiteY2" fmla="*/ 40481 h 47625"/>
                  <a:gd name="connsiteX3" fmla="*/ 73819 w 133350"/>
                  <a:gd name="connsiteY3" fmla="*/ 47625 h 47625"/>
                  <a:gd name="connsiteX4" fmla="*/ 100012 w 133350"/>
                  <a:gd name="connsiteY4" fmla="*/ 45244 h 47625"/>
                  <a:gd name="connsiteX5" fmla="*/ 133350 w 133350"/>
                  <a:gd name="connsiteY5" fmla="*/ 26194 h 47625"/>
                  <a:gd name="connsiteX6" fmla="*/ 119062 w 133350"/>
                  <a:gd name="connsiteY6" fmla="*/ 14288 h 47625"/>
                  <a:gd name="connsiteX7" fmla="*/ 83344 w 133350"/>
                  <a:gd name="connsiteY7" fmla="*/ 21431 h 47625"/>
                  <a:gd name="connsiteX8" fmla="*/ 64294 w 133350"/>
                  <a:gd name="connsiteY8" fmla="*/ 0 h 47625"/>
                  <a:gd name="connsiteX9" fmla="*/ 57150 w 133350"/>
                  <a:gd name="connsiteY9" fmla="*/ 19050 h 47625"/>
                  <a:gd name="connsiteX10" fmla="*/ 0 w 133350"/>
                  <a:gd name="connsiteY10" fmla="*/ 9525 h 47625"/>
                  <a:gd name="connsiteX0" fmla="*/ 0 w 133350"/>
                  <a:gd name="connsiteY0" fmla="*/ 9525 h 47625"/>
                  <a:gd name="connsiteX1" fmla="*/ 21431 w 133350"/>
                  <a:gd name="connsiteY1" fmla="*/ 30956 h 47625"/>
                  <a:gd name="connsiteX2" fmla="*/ 38100 w 133350"/>
                  <a:gd name="connsiteY2" fmla="*/ 47625 h 47625"/>
                  <a:gd name="connsiteX3" fmla="*/ 59531 w 133350"/>
                  <a:gd name="connsiteY3" fmla="*/ 40481 h 47625"/>
                  <a:gd name="connsiteX4" fmla="*/ 73819 w 133350"/>
                  <a:gd name="connsiteY4" fmla="*/ 47625 h 47625"/>
                  <a:gd name="connsiteX5" fmla="*/ 100012 w 133350"/>
                  <a:gd name="connsiteY5" fmla="*/ 45244 h 47625"/>
                  <a:gd name="connsiteX6" fmla="*/ 133350 w 133350"/>
                  <a:gd name="connsiteY6" fmla="*/ 26194 h 47625"/>
                  <a:gd name="connsiteX7" fmla="*/ 119062 w 133350"/>
                  <a:gd name="connsiteY7" fmla="*/ 14288 h 47625"/>
                  <a:gd name="connsiteX8" fmla="*/ 83344 w 133350"/>
                  <a:gd name="connsiteY8" fmla="*/ 21431 h 47625"/>
                  <a:gd name="connsiteX9" fmla="*/ 64294 w 133350"/>
                  <a:gd name="connsiteY9" fmla="*/ 0 h 47625"/>
                  <a:gd name="connsiteX10" fmla="*/ 57150 w 133350"/>
                  <a:gd name="connsiteY10" fmla="*/ 19050 h 47625"/>
                  <a:gd name="connsiteX11" fmla="*/ 0 w 133350"/>
                  <a:gd name="connsiteY11" fmla="*/ 9525 h 47625"/>
                  <a:gd name="connsiteX0" fmla="*/ 16669 w 150019"/>
                  <a:gd name="connsiteY0" fmla="*/ 9525 h 50006"/>
                  <a:gd name="connsiteX1" fmla="*/ 0 w 150019"/>
                  <a:gd name="connsiteY1" fmla="*/ 50006 h 50006"/>
                  <a:gd name="connsiteX2" fmla="*/ 54769 w 150019"/>
                  <a:gd name="connsiteY2" fmla="*/ 47625 h 50006"/>
                  <a:gd name="connsiteX3" fmla="*/ 76200 w 150019"/>
                  <a:gd name="connsiteY3" fmla="*/ 40481 h 50006"/>
                  <a:gd name="connsiteX4" fmla="*/ 90488 w 150019"/>
                  <a:gd name="connsiteY4" fmla="*/ 47625 h 50006"/>
                  <a:gd name="connsiteX5" fmla="*/ 116681 w 150019"/>
                  <a:gd name="connsiteY5" fmla="*/ 45244 h 50006"/>
                  <a:gd name="connsiteX6" fmla="*/ 150019 w 150019"/>
                  <a:gd name="connsiteY6" fmla="*/ 26194 h 50006"/>
                  <a:gd name="connsiteX7" fmla="*/ 135731 w 150019"/>
                  <a:gd name="connsiteY7" fmla="*/ 14288 h 50006"/>
                  <a:gd name="connsiteX8" fmla="*/ 100013 w 150019"/>
                  <a:gd name="connsiteY8" fmla="*/ 21431 h 50006"/>
                  <a:gd name="connsiteX9" fmla="*/ 80963 w 150019"/>
                  <a:gd name="connsiteY9" fmla="*/ 0 h 50006"/>
                  <a:gd name="connsiteX10" fmla="*/ 73819 w 150019"/>
                  <a:gd name="connsiteY10" fmla="*/ 19050 h 50006"/>
                  <a:gd name="connsiteX11" fmla="*/ 16669 w 150019"/>
                  <a:gd name="connsiteY11" fmla="*/ 9525 h 50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0019" h="50006">
                    <a:moveTo>
                      <a:pt x="16669" y="9525"/>
                    </a:moveTo>
                    <a:lnTo>
                      <a:pt x="0" y="50006"/>
                    </a:lnTo>
                    <a:lnTo>
                      <a:pt x="54769" y="47625"/>
                    </a:lnTo>
                    <a:lnTo>
                      <a:pt x="76200" y="40481"/>
                    </a:lnTo>
                    <a:lnTo>
                      <a:pt x="90488" y="47625"/>
                    </a:lnTo>
                    <a:lnTo>
                      <a:pt x="116681" y="45244"/>
                    </a:lnTo>
                    <a:lnTo>
                      <a:pt x="150019" y="26194"/>
                    </a:lnTo>
                    <a:lnTo>
                      <a:pt x="135731" y="14288"/>
                    </a:lnTo>
                    <a:lnTo>
                      <a:pt x="100013" y="21431"/>
                    </a:lnTo>
                    <a:lnTo>
                      <a:pt x="80963" y="0"/>
                    </a:lnTo>
                    <a:lnTo>
                      <a:pt x="73819" y="19050"/>
                    </a:lnTo>
                    <a:lnTo>
                      <a:pt x="16669" y="9525"/>
                    </a:lnTo>
                    <a:close/>
                  </a:path>
                </a:pathLst>
              </a:custGeom>
              <a:solidFill>
                <a:srgbClr val="002060"/>
              </a:solidFill>
              <a:ln w="12700">
                <a:solidFill>
                  <a:schemeClr val="accent5">
                    <a:lumMod val="50000"/>
                  </a:schemeClr>
                </a:solidFill>
              </a:ln>
            </p:spPr>
            <p:style>
              <a:lnRef idx="2">
                <a:schemeClr val="accent1"/>
              </a:lnRef>
              <a:fillRef idx="1">
                <a:schemeClr val="lt1"/>
              </a:fillRef>
              <a:effectRef idx="0">
                <a:schemeClr val="accent1"/>
              </a:effectRef>
              <a:fontRef idx="minor">
                <a:schemeClr val="dk1"/>
              </a:fontRef>
            </p:style>
            <p:txBody>
              <a:body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sp>
            <p:nvSpPr>
              <p:cNvPr id="286" name="Freeform 285"/>
              <p:cNvSpPr/>
              <p:nvPr/>
            </p:nvSpPr>
            <p:spPr>
              <a:xfrm>
                <a:off x="3007277" y="6160865"/>
                <a:ext cx="65115" cy="57264"/>
              </a:xfrm>
              <a:custGeom>
                <a:avLst/>
                <a:gdLst>
                  <a:gd name="connsiteX0" fmla="*/ 0 w 64294"/>
                  <a:gd name="connsiteY0" fmla="*/ 0 h 52388"/>
                  <a:gd name="connsiteX1" fmla="*/ 21431 w 64294"/>
                  <a:gd name="connsiteY1" fmla="*/ 52388 h 52388"/>
                  <a:gd name="connsiteX2" fmla="*/ 42862 w 64294"/>
                  <a:gd name="connsiteY2" fmla="*/ 50007 h 52388"/>
                  <a:gd name="connsiteX3" fmla="*/ 64294 w 64294"/>
                  <a:gd name="connsiteY3" fmla="*/ 28575 h 52388"/>
                  <a:gd name="connsiteX4" fmla="*/ 0 w 64294"/>
                  <a:gd name="connsiteY4" fmla="*/ 0 h 52388"/>
                  <a:gd name="connsiteX0" fmla="*/ 0 w 64294"/>
                  <a:gd name="connsiteY0" fmla="*/ 0 h 52388"/>
                  <a:gd name="connsiteX1" fmla="*/ 21431 w 64294"/>
                  <a:gd name="connsiteY1" fmla="*/ 52388 h 52388"/>
                  <a:gd name="connsiteX2" fmla="*/ 42862 w 64294"/>
                  <a:gd name="connsiteY2" fmla="*/ 50007 h 52388"/>
                  <a:gd name="connsiteX3" fmla="*/ 64294 w 64294"/>
                  <a:gd name="connsiteY3" fmla="*/ 28575 h 52388"/>
                  <a:gd name="connsiteX4" fmla="*/ 26194 w 64294"/>
                  <a:gd name="connsiteY4" fmla="*/ 9525 h 52388"/>
                  <a:gd name="connsiteX5" fmla="*/ 0 w 64294"/>
                  <a:gd name="connsiteY5" fmla="*/ 0 h 52388"/>
                  <a:gd name="connsiteX0" fmla="*/ 0 w 64294"/>
                  <a:gd name="connsiteY0" fmla="*/ 4762 h 57150"/>
                  <a:gd name="connsiteX1" fmla="*/ 21431 w 64294"/>
                  <a:gd name="connsiteY1" fmla="*/ 57150 h 57150"/>
                  <a:gd name="connsiteX2" fmla="*/ 42862 w 64294"/>
                  <a:gd name="connsiteY2" fmla="*/ 54769 h 57150"/>
                  <a:gd name="connsiteX3" fmla="*/ 64294 w 64294"/>
                  <a:gd name="connsiteY3" fmla="*/ 33337 h 57150"/>
                  <a:gd name="connsiteX4" fmla="*/ 28576 w 64294"/>
                  <a:gd name="connsiteY4" fmla="*/ 0 h 57150"/>
                  <a:gd name="connsiteX5" fmla="*/ 0 w 64294"/>
                  <a:gd name="connsiteY5" fmla="*/ 4762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4" h="57150">
                    <a:moveTo>
                      <a:pt x="0" y="4762"/>
                    </a:moveTo>
                    <a:lnTo>
                      <a:pt x="21431" y="57150"/>
                    </a:lnTo>
                    <a:lnTo>
                      <a:pt x="42862" y="54769"/>
                    </a:lnTo>
                    <a:lnTo>
                      <a:pt x="64294" y="33337"/>
                    </a:lnTo>
                    <a:lnTo>
                      <a:pt x="28576" y="0"/>
                    </a:lnTo>
                    <a:lnTo>
                      <a:pt x="0" y="4762"/>
                    </a:lnTo>
                    <a:close/>
                  </a:path>
                </a:pathLst>
              </a:custGeom>
              <a:solidFill>
                <a:srgbClr val="002060"/>
              </a:solidFill>
              <a:ln w="12700">
                <a:solidFill>
                  <a:schemeClr val="accent5">
                    <a:lumMod val="50000"/>
                  </a:schemeClr>
                </a:solidFill>
              </a:ln>
            </p:spPr>
            <p:style>
              <a:lnRef idx="2">
                <a:schemeClr val="accent1"/>
              </a:lnRef>
              <a:fillRef idx="1">
                <a:schemeClr val="lt1"/>
              </a:fillRef>
              <a:effectRef idx="0">
                <a:schemeClr val="accent1"/>
              </a:effectRef>
              <a:fontRef idx="minor">
                <a:schemeClr val="dk1"/>
              </a:fontRef>
            </p:style>
            <p:txBody>
              <a:body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sp>
            <p:nvSpPr>
              <p:cNvPr id="287" name="Freeform 286"/>
              <p:cNvSpPr/>
              <p:nvPr/>
            </p:nvSpPr>
            <p:spPr>
              <a:xfrm>
                <a:off x="3107331" y="6235626"/>
                <a:ext cx="38116" cy="31813"/>
              </a:xfrm>
              <a:custGeom>
                <a:avLst/>
                <a:gdLst>
                  <a:gd name="connsiteX0" fmla="*/ 0 w 9525"/>
                  <a:gd name="connsiteY0" fmla="*/ 0 h 23813"/>
                  <a:gd name="connsiteX1" fmla="*/ 9525 w 9525"/>
                  <a:gd name="connsiteY1" fmla="*/ 23813 h 23813"/>
                  <a:gd name="connsiteX2" fmla="*/ 0 w 9525"/>
                  <a:gd name="connsiteY2" fmla="*/ 0 h 23813"/>
                  <a:gd name="connsiteX0" fmla="*/ 414 w 10422"/>
                  <a:gd name="connsiteY0" fmla="*/ 0 h 11276"/>
                  <a:gd name="connsiteX1" fmla="*/ 10414 w 10422"/>
                  <a:gd name="connsiteY1" fmla="*/ 10000 h 11276"/>
                  <a:gd name="connsiteX2" fmla="*/ 2080 w 10422"/>
                  <a:gd name="connsiteY2" fmla="*/ 10000 h 11276"/>
                  <a:gd name="connsiteX3" fmla="*/ 414 w 10422"/>
                  <a:gd name="connsiteY3" fmla="*/ 0 h 11276"/>
                  <a:gd name="connsiteX0" fmla="*/ 4640 w 8508"/>
                  <a:gd name="connsiteY0" fmla="*/ 0 h 6867"/>
                  <a:gd name="connsiteX1" fmla="*/ 8390 w 8508"/>
                  <a:gd name="connsiteY1" fmla="*/ 5833 h 6867"/>
                  <a:gd name="connsiteX2" fmla="*/ 56 w 8508"/>
                  <a:gd name="connsiteY2" fmla="*/ 5833 h 6867"/>
                  <a:gd name="connsiteX3" fmla="*/ 4640 w 8508"/>
                  <a:gd name="connsiteY3" fmla="*/ 0 h 6867"/>
                </a:gdLst>
                <a:ahLst/>
                <a:cxnLst>
                  <a:cxn ang="0">
                    <a:pos x="connsiteX0" y="connsiteY0"/>
                  </a:cxn>
                  <a:cxn ang="0">
                    <a:pos x="connsiteX1" y="connsiteY1"/>
                  </a:cxn>
                  <a:cxn ang="0">
                    <a:pos x="connsiteX2" y="connsiteY2"/>
                  </a:cxn>
                  <a:cxn ang="0">
                    <a:pos x="connsiteX3" y="connsiteY3"/>
                  </a:cxn>
                </a:cxnLst>
                <a:rect l="l" t="t" r="r" b="b"/>
                <a:pathLst>
                  <a:path w="8508" h="6867">
                    <a:moveTo>
                      <a:pt x="4640" y="0"/>
                    </a:moveTo>
                    <a:cubicBezTo>
                      <a:pt x="6029" y="0"/>
                      <a:pt x="9154" y="4861"/>
                      <a:pt x="8390" y="5833"/>
                    </a:cubicBezTo>
                    <a:cubicBezTo>
                      <a:pt x="7626" y="6805"/>
                      <a:pt x="2139" y="7569"/>
                      <a:pt x="56" y="5833"/>
                    </a:cubicBezTo>
                    <a:cubicBezTo>
                      <a:pt x="-499" y="2500"/>
                      <a:pt x="3251" y="0"/>
                      <a:pt x="4640" y="0"/>
                    </a:cubicBezTo>
                    <a:close/>
                  </a:path>
                </a:pathLst>
              </a:custGeom>
              <a:solidFill>
                <a:srgbClr val="002060"/>
              </a:solidFill>
              <a:ln w="12700">
                <a:solidFill>
                  <a:schemeClr val="accent5">
                    <a:lumMod val="50000"/>
                  </a:schemeClr>
                </a:solidFill>
              </a:ln>
            </p:spPr>
            <p:style>
              <a:lnRef idx="2">
                <a:schemeClr val="accent1"/>
              </a:lnRef>
              <a:fillRef idx="1">
                <a:schemeClr val="lt1"/>
              </a:fillRef>
              <a:effectRef idx="0">
                <a:schemeClr val="accent1"/>
              </a:effectRef>
              <a:fontRef idx="minor">
                <a:schemeClr val="dk1"/>
              </a:fontRef>
            </p:style>
            <p:txBody>
              <a:bodyPr/>
              <a:lstStyle/>
              <a:p>
                <a:pPr>
                  <a:buClr>
                    <a:srgbClr val="000000"/>
                  </a:buClr>
                  <a:buSzPct val="100000"/>
                  <a:buFont typeface="Times New Roman" pitchFamily="16" charset="0"/>
                  <a:buNone/>
                  <a:defRPr/>
                </a:pPr>
                <a:endParaRPr lang="en-GB" dirty="0">
                  <a:solidFill>
                    <a:schemeClr val="bg1"/>
                  </a:solidFill>
                  <a:ea typeface="ＭＳ Ｐゴシック" charset="-128"/>
                </a:endParaRPr>
              </a:p>
            </p:txBody>
          </p:sp>
        </p:grpSp>
        <p:sp>
          <p:nvSpPr>
            <p:cNvPr id="288" name="TextBox 287"/>
            <p:cNvSpPr txBox="1"/>
            <p:nvPr/>
          </p:nvSpPr>
          <p:spPr>
            <a:xfrm>
              <a:off x="797212" y="5633690"/>
              <a:ext cx="506757" cy="215444"/>
            </a:xfrm>
            <a:prstGeom prst="rect">
              <a:avLst/>
            </a:prstGeom>
            <a:noFill/>
          </p:spPr>
          <p:txBody>
            <a:bodyPr wrap="square" rtlCol="0">
              <a:spAutoFit/>
            </a:bodyPr>
            <a:lstStyle/>
            <a:p>
              <a:pPr algn="ctr"/>
              <a:r>
                <a:rPr lang="en-US" sz="800" b="1" dirty="0">
                  <a:solidFill>
                    <a:schemeClr val="accent1">
                      <a:lumMod val="50000"/>
                    </a:schemeClr>
                  </a:solidFill>
                </a:rPr>
                <a:t>HI</a:t>
              </a:r>
            </a:p>
          </p:txBody>
        </p:sp>
      </p:grpSp>
      <p:sp>
        <p:nvSpPr>
          <p:cNvPr id="119" name="TextBox 118"/>
          <p:cNvSpPr txBox="1"/>
          <p:nvPr/>
        </p:nvSpPr>
        <p:spPr>
          <a:xfrm>
            <a:off x="433098" y="3864790"/>
            <a:ext cx="460498" cy="215444"/>
          </a:xfrm>
          <a:prstGeom prst="rect">
            <a:avLst/>
          </a:prstGeom>
          <a:noFill/>
        </p:spPr>
        <p:txBody>
          <a:bodyPr wrap="square" rtlCol="0">
            <a:spAutoFit/>
          </a:bodyPr>
          <a:lstStyle/>
          <a:p>
            <a:pPr algn="ctr"/>
            <a:r>
              <a:rPr lang="en-US" sz="800" b="1" dirty="0">
                <a:solidFill>
                  <a:schemeClr val="accent1">
                    <a:lumMod val="50000"/>
                  </a:schemeClr>
                </a:solidFill>
              </a:rPr>
              <a:t>AK</a:t>
            </a:r>
          </a:p>
        </p:txBody>
      </p:sp>
    </p:spTree>
    <p:extLst>
      <p:ext uri="{BB962C8B-B14F-4D97-AF65-F5344CB8AC3E}">
        <p14:creationId xmlns:p14="http://schemas.microsoft.com/office/powerpoint/2010/main" val="21693227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D46DE-7B16-41C3-9DFE-926198376682}"/>
              </a:ext>
            </a:extLst>
          </p:cNvPr>
          <p:cNvSpPr>
            <a:spLocks noGrp="1"/>
          </p:cNvSpPr>
          <p:nvPr>
            <p:ph type="title"/>
          </p:nvPr>
        </p:nvSpPr>
        <p:spPr>
          <a:xfrm>
            <a:off x="219456" y="256032"/>
            <a:ext cx="8651081" cy="739775"/>
          </a:xfrm>
        </p:spPr>
        <p:txBody>
          <a:bodyPr>
            <a:normAutofit/>
          </a:bodyPr>
          <a:lstStyle/>
          <a:p>
            <a:r>
              <a:rPr lang="en-US" sz="4400" dirty="0"/>
              <a:t>Geographic DIVERSIFICATION</a:t>
            </a:r>
          </a:p>
        </p:txBody>
      </p:sp>
      <p:sp>
        <p:nvSpPr>
          <p:cNvPr id="4" name="Footer Placeholder 3">
            <a:extLst>
              <a:ext uri="{FF2B5EF4-FFF2-40B4-BE49-F238E27FC236}">
                <a16:creationId xmlns:a16="http://schemas.microsoft.com/office/drawing/2014/main" id="{BCF371E3-8359-43DC-9B82-8E4EA343C635}"/>
              </a:ext>
            </a:extLst>
          </p:cNvPr>
          <p:cNvSpPr>
            <a:spLocks noGrp="1"/>
          </p:cNvSpPr>
          <p:nvPr>
            <p:ph type="ftr" sz="quarter" idx="11"/>
          </p:nvPr>
        </p:nvSpPr>
        <p:spPr/>
        <p:txBody>
          <a:bodyPr/>
          <a:lstStyle/>
          <a:p>
            <a:pPr defTabSz="685800"/>
            <a:r>
              <a:rPr lang="en-US" dirty="0">
                <a:solidFill>
                  <a:prstClr val="black"/>
                </a:solidFill>
                <a:latin typeface="Calibri" panose="020F0502020204030204"/>
              </a:rPr>
              <a:t>www.employers.com</a:t>
            </a:r>
          </a:p>
        </p:txBody>
      </p:sp>
      <p:grpSp>
        <p:nvGrpSpPr>
          <p:cNvPr id="23" name="Group 22"/>
          <p:cNvGrpSpPr/>
          <p:nvPr/>
        </p:nvGrpSpPr>
        <p:grpSpPr>
          <a:xfrm>
            <a:off x="228600" y="534116"/>
            <a:ext cx="8647940" cy="5710274"/>
            <a:chOff x="2529396" y="233327"/>
            <a:chExt cx="9459834" cy="6293595"/>
          </a:xfrm>
        </p:grpSpPr>
        <p:grpSp>
          <p:nvGrpSpPr>
            <p:cNvPr id="24" name="Group 23">
              <a:extLst>
                <a:ext uri="{FF2B5EF4-FFF2-40B4-BE49-F238E27FC236}">
                  <a16:creationId xmlns:a16="http://schemas.microsoft.com/office/drawing/2014/main" id="{58FCF085-B53E-4B27-928F-CC71D8894379}"/>
                </a:ext>
              </a:extLst>
            </p:cNvPr>
            <p:cNvGrpSpPr/>
            <p:nvPr/>
          </p:nvGrpSpPr>
          <p:grpSpPr>
            <a:xfrm>
              <a:off x="2901756" y="233327"/>
              <a:ext cx="9087474" cy="6293595"/>
              <a:chOff x="2702637" y="40252"/>
              <a:chExt cx="9087474" cy="6293595"/>
            </a:xfrm>
          </p:grpSpPr>
          <p:graphicFrame>
            <p:nvGraphicFramePr>
              <p:cNvPr id="30" name="Chart Placeholder 6">
                <a:extLst>
                  <a:ext uri="{FF2B5EF4-FFF2-40B4-BE49-F238E27FC236}">
                    <a16:creationId xmlns:a16="http://schemas.microsoft.com/office/drawing/2014/main" id="{5D6017A9-FD65-4DF5-8065-62ECB657D8FA}"/>
                  </a:ext>
                </a:extLst>
              </p:cNvPr>
              <p:cNvGraphicFramePr>
                <a:graphicFrameLocks/>
              </p:cNvGraphicFramePr>
              <p:nvPr>
                <p:extLst>
                  <p:ext uri="{D42A27DB-BD31-4B8C-83A1-F6EECF244321}">
                    <p14:modId xmlns:p14="http://schemas.microsoft.com/office/powerpoint/2010/main" val="371608414"/>
                  </p:ext>
                </p:extLst>
              </p:nvPr>
            </p:nvGraphicFramePr>
            <p:xfrm>
              <a:off x="2735781" y="40252"/>
              <a:ext cx="5522287" cy="5563649"/>
            </p:xfrm>
            <a:graphic>
              <a:graphicData uri="http://schemas.openxmlformats.org/drawingml/2006/chart">
                <c:chart xmlns:c="http://schemas.openxmlformats.org/drawingml/2006/chart" xmlns:r="http://schemas.openxmlformats.org/officeDocument/2006/relationships" r:id="rId2"/>
              </a:graphicData>
            </a:graphic>
          </p:graphicFrame>
          <p:grpSp>
            <p:nvGrpSpPr>
              <p:cNvPr id="31" name="Group 30">
                <a:extLst>
                  <a:ext uri="{FF2B5EF4-FFF2-40B4-BE49-F238E27FC236}">
                    <a16:creationId xmlns:a16="http://schemas.microsoft.com/office/drawing/2014/main" id="{2EA2CF3C-95C3-4DE9-9485-E2898FC5B9D5}"/>
                  </a:ext>
                </a:extLst>
              </p:cNvPr>
              <p:cNvGrpSpPr/>
              <p:nvPr/>
            </p:nvGrpSpPr>
            <p:grpSpPr>
              <a:xfrm>
                <a:off x="2702637" y="1487000"/>
                <a:ext cx="9087474" cy="4846847"/>
                <a:chOff x="2702637" y="1487000"/>
                <a:chExt cx="9087474" cy="4846847"/>
              </a:xfrm>
            </p:grpSpPr>
            <p:graphicFrame>
              <p:nvGraphicFramePr>
                <p:cNvPr id="37" name="Chart Placeholder 6">
                  <a:extLst>
                    <a:ext uri="{FF2B5EF4-FFF2-40B4-BE49-F238E27FC236}">
                      <a16:creationId xmlns:a16="http://schemas.microsoft.com/office/drawing/2014/main" id="{1DC25D2E-F2F8-4078-8E4F-362411DC16E1}"/>
                    </a:ext>
                  </a:extLst>
                </p:cNvPr>
                <p:cNvGraphicFramePr>
                  <a:graphicFrameLocks/>
                </p:cNvGraphicFramePr>
                <p:nvPr>
                  <p:extLst>
                    <p:ext uri="{D42A27DB-BD31-4B8C-83A1-F6EECF244321}">
                      <p14:modId xmlns:p14="http://schemas.microsoft.com/office/powerpoint/2010/main" val="909292645"/>
                    </p:ext>
                  </p:extLst>
                </p:nvPr>
              </p:nvGraphicFramePr>
              <p:xfrm>
                <a:off x="8291212" y="2904847"/>
                <a:ext cx="3498899" cy="3429000"/>
              </p:xfrm>
              <a:graphic>
                <a:graphicData uri="http://schemas.openxmlformats.org/drawingml/2006/chart">
                  <c:chart xmlns:c="http://schemas.openxmlformats.org/drawingml/2006/chart" xmlns:r="http://schemas.openxmlformats.org/officeDocument/2006/relationships" r:id="rId3"/>
                </a:graphicData>
              </a:graphic>
            </p:graphicFrame>
            <p:sp>
              <p:nvSpPr>
                <p:cNvPr id="38" name="Oval 2">
                  <a:extLst>
                    <a:ext uri="{FF2B5EF4-FFF2-40B4-BE49-F238E27FC236}">
                      <a16:creationId xmlns:a16="http://schemas.microsoft.com/office/drawing/2014/main" id="{3D959C55-CC5E-4A24-AAA3-F1F58F22821C}"/>
                    </a:ext>
                  </a:extLst>
                </p:cNvPr>
                <p:cNvSpPr>
                  <a:spLocks noChangeArrowheads="1"/>
                </p:cNvSpPr>
                <p:nvPr/>
              </p:nvSpPr>
              <p:spPr bwMode="auto">
                <a:xfrm>
                  <a:off x="3537488" y="4539136"/>
                  <a:ext cx="4123765" cy="417755"/>
                </a:xfrm>
                <a:prstGeom prst="ellipse">
                  <a:avLst/>
                </a:prstGeom>
                <a:gradFill rotWithShape="1">
                  <a:gsLst>
                    <a:gs pos="0">
                      <a:schemeClr val="tx1">
                        <a:lumMod val="85000"/>
                        <a:lumOff val="15000"/>
                      </a:schemeClr>
                    </a:gs>
                    <a:gs pos="100000">
                      <a:schemeClr val="bg1">
                        <a:alpha val="0"/>
                      </a:schemeClr>
                    </a:gs>
                  </a:gsLst>
                  <a:path path="shape">
                    <a:fillToRect l="50000" t="50000" r="50000" b="50000"/>
                  </a:path>
                </a:gradFill>
                <a:ln w="9525">
                  <a:noFill/>
                  <a:round/>
                  <a:headEnd/>
                  <a:tailEnd/>
                </a:ln>
                <a:effectLst/>
              </p:spPr>
              <p:txBody>
                <a:bodyPr vert="horz" wrap="none" lIns="114300" tIns="57150" rIns="114300" bIns="57150" numCol="1" anchor="ctr" anchorCtr="0" compatLnSpc="1">
                  <a:prstTxWarp prst="textNoShape">
                    <a:avLst/>
                  </a:prstTxWarp>
                </a:bodyPr>
                <a:lstStyle/>
                <a:p>
                  <a:pPr eaLnBrk="1" fontAlgn="auto" hangingPunct="1">
                    <a:spcBef>
                      <a:spcPts val="0"/>
                    </a:spcBef>
                    <a:spcAft>
                      <a:spcPts val="0"/>
                    </a:spcAft>
                  </a:pPr>
                  <a:endParaRPr lang="en-US" sz="1800" dirty="0">
                    <a:solidFill>
                      <a:prstClr val="black"/>
                    </a:solidFill>
                  </a:endParaRPr>
                </a:p>
              </p:txBody>
            </p:sp>
            <p:sp>
              <p:nvSpPr>
                <p:cNvPr id="39" name="Rectangle 38">
                  <a:extLst>
                    <a:ext uri="{FF2B5EF4-FFF2-40B4-BE49-F238E27FC236}">
                      <a16:creationId xmlns:a16="http://schemas.microsoft.com/office/drawing/2014/main" id="{8654D44E-5FA0-4B4C-A3F9-B494AA79F97D}"/>
                    </a:ext>
                  </a:extLst>
                </p:cNvPr>
                <p:cNvSpPr/>
                <p:nvPr/>
              </p:nvSpPr>
              <p:spPr bwMode="auto">
                <a:xfrm>
                  <a:off x="7367414" y="1909696"/>
                  <a:ext cx="493678" cy="416528"/>
                </a:xfrm>
                <a:prstGeom prst="rect">
                  <a:avLst/>
                </a:prstGeom>
                <a:gradFill flip="none" rotWithShape="1">
                  <a:gsLst>
                    <a:gs pos="0">
                      <a:srgbClr val="003B58">
                        <a:lumMod val="90000"/>
                        <a:lumOff val="10000"/>
                        <a:shade val="30000"/>
                        <a:satMod val="115000"/>
                      </a:srgbClr>
                    </a:gs>
                    <a:gs pos="50000">
                      <a:srgbClr val="003B58">
                        <a:lumMod val="90000"/>
                        <a:lumOff val="10000"/>
                        <a:shade val="67500"/>
                        <a:satMod val="115000"/>
                      </a:srgbClr>
                    </a:gs>
                    <a:gs pos="100000">
                      <a:srgbClr val="003B58">
                        <a:lumMod val="90000"/>
                        <a:lumOff val="10000"/>
                        <a:shade val="100000"/>
                        <a:satMod val="115000"/>
                      </a:srgbClr>
                    </a:gs>
                  </a:gsLst>
                  <a:lin ang="16200000" scaled="1"/>
                  <a:tileRect/>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1" fontAlgn="auto" hangingPunct="1">
                    <a:spcBef>
                      <a:spcPts val="0"/>
                    </a:spcBef>
                    <a:spcAft>
                      <a:spcPts val="0"/>
                    </a:spcAft>
                    <a:defRPr/>
                  </a:pPr>
                  <a:r>
                    <a:rPr lang="en-US" sz="1600" b="1" kern="0" dirty="0">
                      <a:solidFill>
                        <a:prstClr val="white"/>
                      </a:solidFill>
                      <a:ea typeface="ＭＳ Ｐゴシック"/>
                    </a:rPr>
                    <a:t>CA</a:t>
                  </a:r>
                </a:p>
              </p:txBody>
            </p:sp>
            <p:sp>
              <p:nvSpPr>
                <p:cNvPr id="40" name="TextBox 39">
                  <a:extLst>
                    <a:ext uri="{FF2B5EF4-FFF2-40B4-BE49-F238E27FC236}">
                      <a16:creationId xmlns:a16="http://schemas.microsoft.com/office/drawing/2014/main" id="{8025E8C8-EB42-40C7-9752-58B1EBB2CB93}"/>
                    </a:ext>
                  </a:extLst>
                </p:cNvPr>
                <p:cNvSpPr txBox="1"/>
                <p:nvPr/>
              </p:nvSpPr>
              <p:spPr>
                <a:xfrm>
                  <a:off x="4313814" y="1487000"/>
                  <a:ext cx="2366220" cy="407060"/>
                </a:xfrm>
                <a:prstGeom prst="rect">
                  <a:avLst/>
                </a:prstGeom>
                <a:noFill/>
              </p:spPr>
              <p:txBody>
                <a:bodyPr wrap="square" rtlCol="0">
                  <a:spAutoFit/>
                </a:bodyPr>
                <a:lstStyle/>
                <a:p>
                  <a:pPr algn="ctr"/>
                  <a:r>
                    <a:rPr lang="en-US" b="1" dirty="0">
                      <a:solidFill>
                        <a:schemeClr val="tx2"/>
                      </a:solidFill>
                    </a:rPr>
                    <a:t>December 31, 2019</a:t>
                  </a:r>
                </a:p>
              </p:txBody>
            </p:sp>
            <p:sp>
              <p:nvSpPr>
                <p:cNvPr id="41" name="TextBox 40">
                  <a:extLst>
                    <a:ext uri="{FF2B5EF4-FFF2-40B4-BE49-F238E27FC236}">
                      <a16:creationId xmlns:a16="http://schemas.microsoft.com/office/drawing/2014/main" id="{81A12DD5-FE4A-45BE-8BD4-F21AE38B8E16}"/>
                    </a:ext>
                  </a:extLst>
                </p:cNvPr>
                <p:cNvSpPr txBox="1"/>
                <p:nvPr/>
              </p:nvSpPr>
              <p:spPr>
                <a:xfrm>
                  <a:off x="8829717" y="3384062"/>
                  <a:ext cx="2554890" cy="338554"/>
                </a:xfrm>
                <a:prstGeom prst="rect">
                  <a:avLst/>
                </a:prstGeom>
                <a:noFill/>
              </p:spPr>
              <p:txBody>
                <a:bodyPr wrap="square" rtlCol="0">
                  <a:spAutoFit/>
                </a:bodyPr>
                <a:lstStyle/>
                <a:p>
                  <a:pPr algn="ctr"/>
                  <a:r>
                    <a:rPr lang="en-US" sz="1600" b="1" dirty="0">
                      <a:solidFill>
                        <a:schemeClr val="tx2"/>
                      </a:solidFill>
                    </a:rPr>
                    <a:t>December 31, 2013</a:t>
                  </a:r>
                </a:p>
              </p:txBody>
            </p:sp>
            <p:cxnSp>
              <p:nvCxnSpPr>
                <p:cNvPr id="42" name="Straight Arrow Connector 41">
                  <a:extLst>
                    <a:ext uri="{FF2B5EF4-FFF2-40B4-BE49-F238E27FC236}">
                      <a16:creationId xmlns:a16="http://schemas.microsoft.com/office/drawing/2014/main" id="{FC238DCE-0B91-424D-9667-1ABBE84D11B9}"/>
                    </a:ext>
                  </a:extLst>
                </p:cNvPr>
                <p:cNvCxnSpPr>
                  <a:cxnSpLocks/>
                </p:cNvCxnSpPr>
                <p:nvPr/>
              </p:nvCxnSpPr>
              <p:spPr>
                <a:xfrm flipH="1" flipV="1">
                  <a:off x="8081603" y="3680474"/>
                  <a:ext cx="685220" cy="36343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3" name="Rectangle 42">
                  <a:extLst>
                    <a:ext uri="{FF2B5EF4-FFF2-40B4-BE49-F238E27FC236}">
                      <a16:creationId xmlns:a16="http://schemas.microsoft.com/office/drawing/2014/main" id="{DACE8D04-671A-4677-A87A-C09D9D82341B}"/>
                    </a:ext>
                  </a:extLst>
                </p:cNvPr>
                <p:cNvSpPr/>
                <p:nvPr/>
              </p:nvSpPr>
              <p:spPr bwMode="auto">
                <a:xfrm>
                  <a:off x="5990529" y="4738668"/>
                  <a:ext cx="417704" cy="416528"/>
                </a:xfrm>
                <a:prstGeom prst="rect">
                  <a:avLst/>
                </a:prstGeom>
                <a:solidFill>
                  <a:srgbClr val="1F497D">
                    <a:lumMod val="60000"/>
                    <a:lumOff val="40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white"/>
                      </a:solidFill>
                      <a:effectLst/>
                      <a:uLnTx/>
                      <a:uFillTx/>
                    </a:rPr>
                    <a:t>FL</a:t>
                  </a:r>
                </a:p>
              </p:txBody>
            </p:sp>
            <p:sp>
              <p:nvSpPr>
                <p:cNvPr id="44" name="Rectangle 43">
                  <a:extLst>
                    <a:ext uri="{FF2B5EF4-FFF2-40B4-BE49-F238E27FC236}">
                      <a16:creationId xmlns:a16="http://schemas.microsoft.com/office/drawing/2014/main" id="{83DDE1B9-A078-45C1-BE00-4F99DE420904}"/>
                    </a:ext>
                  </a:extLst>
                </p:cNvPr>
                <p:cNvSpPr/>
                <p:nvPr/>
              </p:nvSpPr>
              <p:spPr bwMode="auto">
                <a:xfrm>
                  <a:off x="2904446" y="1909696"/>
                  <a:ext cx="1043480" cy="416528"/>
                </a:xfrm>
                <a:prstGeom prst="rect">
                  <a:avLst/>
                </a:prstGeom>
                <a:solidFill>
                  <a:srgbClr val="9BBB59">
                    <a:lumMod val="75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white"/>
                      </a:solidFill>
                      <a:effectLst/>
                      <a:uLnTx/>
                      <a:uFillTx/>
                      <a:ea typeface="ＭＳ Ｐゴシック"/>
                    </a:rPr>
                    <a:t>All other</a:t>
                  </a:r>
                </a:p>
              </p:txBody>
            </p:sp>
            <p:sp>
              <p:nvSpPr>
                <p:cNvPr id="45" name="Rectangle 44">
                  <a:extLst>
                    <a:ext uri="{FF2B5EF4-FFF2-40B4-BE49-F238E27FC236}">
                      <a16:creationId xmlns:a16="http://schemas.microsoft.com/office/drawing/2014/main" id="{5F808049-E3ED-4D09-9C8C-F39E553954B4}"/>
                    </a:ext>
                  </a:extLst>
                </p:cNvPr>
                <p:cNvSpPr/>
                <p:nvPr/>
              </p:nvSpPr>
              <p:spPr bwMode="auto">
                <a:xfrm>
                  <a:off x="3922963" y="4534746"/>
                  <a:ext cx="479346" cy="426533"/>
                </a:xfrm>
                <a:prstGeom prst="rect">
                  <a:avLst/>
                </a:prstGeom>
                <a:solidFill>
                  <a:srgbClr val="C0504D">
                    <a:lumMod val="75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white"/>
                      </a:solidFill>
                      <a:effectLst/>
                      <a:uLnTx/>
                      <a:uFillTx/>
                    </a:rPr>
                    <a:t>GA</a:t>
                  </a:r>
                </a:p>
              </p:txBody>
            </p:sp>
            <p:sp>
              <p:nvSpPr>
                <p:cNvPr id="46" name="Rectangle 45">
                  <a:extLst>
                    <a:ext uri="{FF2B5EF4-FFF2-40B4-BE49-F238E27FC236}">
                      <a16:creationId xmlns:a16="http://schemas.microsoft.com/office/drawing/2014/main" id="{93F320A2-ADF4-4E0D-8845-B465A723C404}"/>
                    </a:ext>
                  </a:extLst>
                </p:cNvPr>
                <p:cNvSpPr/>
                <p:nvPr/>
              </p:nvSpPr>
              <p:spPr bwMode="auto">
                <a:xfrm>
                  <a:off x="2702637" y="4086047"/>
                  <a:ext cx="421695" cy="426533"/>
                </a:xfrm>
                <a:prstGeom prst="rect">
                  <a:avLst/>
                </a:prstGeom>
                <a:solidFill>
                  <a:srgbClr val="C0504D">
                    <a:lumMod val="60000"/>
                    <a:lumOff val="40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white"/>
                      </a:solidFill>
                      <a:effectLst/>
                      <a:uLnTx/>
                      <a:uFillTx/>
                    </a:rPr>
                    <a:t>IL</a:t>
                  </a:r>
                </a:p>
              </p:txBody>
            </p:sp>
            <p:sp>
              <p:nvSpPr>
                <p:cNvPr id="47" name="Rectangle 46">
                  <a:extLst>
                    <a:ext uri="{FF2B5EF4-FFF2-40B4-BE49-F238E27FC236}">
                      <a16:creationId xmlns:a16="http://schemas.microsoft.com/office/drawing/2014/main" id="{D8E93D51-CDF8-4C40-BE7A-CBAC042322D9}"/>
                    </a:ext>
                  </a:extLst>
                </p:cNvPr>
                <p:cNvSpPr/>
                <p:nvPr/>
              </p:nvSpPr>
              <p:spPr bwMode="auto">
                <a:xfrm>
                  <a:off x="4840572" y="4734772"/>
                  <a:ext cx="500011" cy="426533"/>
                </a:xfrm>
                <a:prstGeom prst="rect">
                  <a:avLst/>
                </a:prstGeom>
                <a:solidFill>
                  <a:srgbClr val="F79646"/>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white"/>
                      </a:solidFill>
                      <a:effectLst/>
                      <a:uLnTx/>
                      <a:uFillTx/>
                    </a:rPr>
                    <a:t>NY</a:t>
                  </a:r>
                </a:p>
              </p:txBody>
            </p:sp>
          </p:grpSp>
        </p:grpSp>
        <p:sp>
          <p:nvSpPr>
            <p:cNvPr id="29" name="Rectangle 28">
              <a:extLst>
                <a:ext uri="{FF2B5EF4-FFF2-40B4-BE49-F238E27FC236}">
                  <a16:creationId xmlns:a16="http://schemas.microsoft.com/office/drawing/2014/main" id="{93F320A2-ADF4-4E0D-8845-B465A723C404}"/>
                </a:ext>
              </a:extLst>
            </p:cNvPr>
            <p:cNvSpPr/>
            <p:nvPr/>
          </p:nvSpPr>
          <p:spPr bwMode="auto">
            <a:xfrm>
              <a:off x="2529396" y="3702425"/>
              <a:ext cx="485848" cy="426533"/>
            </a:xfrm>
            <a:prstGeom prst="rect">
              <a:avLst/>
            </a:prstGeom>
            <a:solidFill>
              <a:schemeClr val="accent4">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600" b="1" kern="0" dirty="0">
                  <a:solidFill>
                    <a:prstClr val="white"/>
                  </a:solidFill>
                </a:rPr>
                <a:t>NV</a:t>
              </a:r>
              <a:endParaRPr kumimoji="0" lang="en-US" sz="1600" b="1" i="0" u="none" strike="noStrike" kern="0" cap="none" spc="0" normalizeH="0" baseline="0" noProof="0" dirty="0">
                <a:ln>
                  <a:noFill/>
                </a:ln>
                <a:solidFill>
                  <a:prstClr val="white"/>
                </a:solidFill>
                <a:effectLst/>
                <a:uLnTx/>
                <a:uFillTx/>
              </a:endParaRPr>
            </a:p>
          </p:txBody>
        </p:sp>
      </p:grpSp>
      <p:sp>
        <p:nvSpPr>
          <p:cNvPr id="21" name="Rectangle 20">
            <a:extLst>
              <a:ext uri="{FF2B5EF4-FFF2-40B4-BE49-F238E27FC236}">
                <a16:creationId xmlns:a16="http://schemas.microsoft.com/office/drawing/2014/main" id="{5F808049-E3ED-4D09-9C8C-F39E553954B4}"/>
              </a:ext>
            </a:extLst>
          </p:cNvPr>
          <p:cNvSpPr/>
          <p:nvPr/>
        </p:nvSpPr>
        <p:spPr bwMode="auto">
          <a:xfrm>
            <a:off x="1080249" y="4512185"/>
            <a:ext cx="438206" cy="387000"/>
          </a:xfrm>
          <a:prstGeom prst="rect">
            <a:avLst/>
          </a:prstGeom>
          <a:solidFill>
            <a:srgbClr val="7030A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600" b="1" kern="0" dirty="0">
                <a:solidFill>
                  <a:prstClr val="white"/>
                </a:solidFill>
              </a:rPr>
              <a:t>TX</a:t>
            </a:r>
            <a:endParaRPr kumimoji="0" lang="en-US" sz="1600" b="1" i="0" u="none" strike="noStrike" kern="0" cap="none" spc="0" normalizeH="0" baseline="0" noProof="0" dirty="0">
              <a:ln>
                <a:noFill/>
              </a:ln>
              <a:solidFill>
                <a:prstClr val="white"/>
              </a:solidFill>
              <a:effectLst/>
              <a:uLnTx/>
              <a:uFillTx/>
            </a:endParaRPr>
          </a:p>
        </p:txBody>
      </p:sp>
      <p:sp>
        <p:nvSpPr>
          <p:cNvPr id="26" name="Rectangle 25">
            <a:extLst>
              <a:ext uri="{FF2B5EF4-FFF2-40B4-BE49-F238E27FC236}">
                <a16:creationId xmlns:a16="http://schemas.microsoft.com/office/drawing/2014/main" id="{C1118212-A402-4E1F-AEB6-7831754D8326}"/>
              </a:ext>
            </a:extLst>
          </p:cNvPr>
          <p:cNvSpPr/>
          <p:nvPr/>
        </p:nvSpPr>
        <p:spPr>
          <a:xfrm>
            <a:off x="0" y="1076528"/>
            <a:ext cx="9144000" cy="830997"/>
          </a:xfrm>
          <a:prstGeom prst="rect">
            <a:avLst/>
          </a:prstGeom>
        </p:spPr>
        <p:txBody>
          <a:bodyPr wrap="square">
            <a:spAutoFit/>
          </a:bodyPr>
          <a:lstStyle/>
          <a:p>
            <a:pPr algn="ctr" defTabSz="685800"/>
            <a:r>
              <a:rPr lang="en-US" sz="2400" dirty="0">
                <a:solidFill>
                  <a:srgbClr val="002060"/>
                </a:solidFill>
                <a:latin typeface="Calibri" panose="020F0502020204030204"/>
                <a:cs typeface="Arial" panose="020B0604020202020204" pitchFamily="34" charset="0"/>
              </a:rPr>
              <a:t>(by </a:t>
            </a:r>
            <a:r>
              <a:rPr lang="en-US" sz="2400" b="1" dirty="0">
                <a:solidFill>
                  <a:srgbClr val="002060"/>
                </a:solidFill>
                <a:latin typeface="Calibri" panose="020F0502020204030204"/>
                <a:cs typeface="Arial" panose="020B0604020202020204" pitchFamily="34" charset="0"/>
              </a:rPr>
              <a:t>policies in-force</a:t>
            </a:r>
            <a:r>
              <a:rPr lang="en-US" sz="2400" dirty="0">
                <a:solidFill>
                  <a:srgbClr val="002060"/>
                </a:solidFill>
                <a:latin typeface="Calibri" panose="020F0502020204030204"/>
                <a:cs typeface="Arial" panose="020B0604020202020204" pitchFamily="34" charset="0"/>
              </a:rPr>
              <a:t>)</a:t>
            </a:r>
          </a:p>
          <a:p>
            <a:pPr algn="ctr" defTabSz="685800"/>
            <a:endParaRPr lang="en-US" sz="2400" dirty="0">
              <a:solidFill>
                <a:srgbClr val="44546A"/>
              </a:solidFill>
              <a:latin typeface="Calibri" panose="020F0502020204030204"/>
            </a:endParaRPr>
          </a:p>
        </p:txBody>
      </p:sp>
    </p:spTree>
    <p:extLst>
      <p:ext uri="{BB962C8B-B14F-4D97-AF65-F5344CB8AC3E}">
        <p14:creationId xmlns:p14="http://schemas.microsoft.com/office/powerpoint/2010/main" val="34227459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D46DE-7B16-41C3-9DFE-926198376682}"/>
              </a:ext>
            </a:extLst>
          </p:cNvPr>
          <p:cNvSpPr>
            <a:spLocks noGrp="1"/>
          </p:cNvSpPr>
          <p:nvPr>
            <p:ph type="title"/>
          </p:nvPr>
        </p:nvSpPr>
        <p:spPr>
          <a:xfrm>
            <a:off x="219456" y="256032"/>
            <a:ext cx="8651081" cy="739775"/>
          </a:xfrm>
        </p:spPr>
        <p:txBody>
          <a:bodyPr>
            <a:normAutofit/>
          </a:bodyPr>
          <a:lstStyle/>
          <a:p>
            <a:r>
              <a:rPr lang="en-US" sz="4400" dirty="0"/>
              <a:t>Geographic DIVERSIFICATION</a:t>
            </a:r>
          </a:p>
        </p:txBody>
      </p:sp>
      <p:sp>
        <p:nvSpPr>
          <p:cNvPr id="4" name="Footer Placeholder 3">
            <a:extLst>
              <a:ext uri="{FF2B5EF4-FFF2-40B4-BE49-F238E27FC236}">
                <a16:creationId xmlns:a16="http://schemas.microsoft.com/office/drawing/2014/main" id="{BCF371E3-8359-43DC-9B82-8E4EA343C635}"/>
              </a:ext>
            </a:extLst>
          </p:cNvPr>
          <p:cNvSpPr>
            <a:spLocks noGrp="1"/>
          </p:cNvSpPr>
          <p:nvPr>
            <p:ph type="ftr" sz="quarter" idx="11"/>
          </p:nvPr>
        </p:nvSpPr>
        <p:spPr/>
        <p:txBody>
          <a:bodyPr/>
          <a:lstStyle/>
          <a:p>
            <a:pPr defTabSz="685800"/>
            <a:r>
              <a:rPr lang="en-US" dirty="0">
                <a:solidFill>
                  <a:prstClr val="black"/>
                </a:solidFill>
                <a:latin typeface="Calibri" panose="020F0502020204030204"/>
              </a:rPr>
              <a:t>www.employers.com</a:t>
            </a:r>
          </a:p>
        </p:txBody>
      </p:sp>
      <p:grpSp>
        <p:nvGrpSpPr>
          <p:cNvPr id="19" name="Group 18">
            <a:extLst>
              <a:ext uri="{FF2B5EF4-FFF2-40B4-BE49-F238E27FC236}">
                <a16:creationId xmlns:a16="http://schemas.microsoft.com/office/drawing/2014/main" id="{58FCF085-B53E-4B27-928F-CC71D8894379}"/>
              </a:ext>
            </a:extLst>
          </p:cNvPr>
          <p:cNvGrpSpPr/>
          <p:nvPr/>
        </p:nvGrpSpPr>
        <p:grpSpPr>
          <a:xfrm>
            <a:off x="293530" y="817054"/>
            <a:ext cx="8657096" cy="5872978"/>
            <a:chOff x="2588914" y="40252"/>
            <a:chExt cx="9058557" cy="6869375"/>
          </a:xfrm>
        </p:grpSpPr>
        <p:graphicFrame>
          <p:nvGraphicFramePr>
            <p:cNvPr id="23" name="Chart Placeholder 6">
              <a:extLst>
                <a:ext uri="{FF2B5EF4-FFF2-40B4-BE49-F238E27FC236}">
                  <a16:creationId xmlns:a16="http://schemas.microsoft.com/office/drawing/2014/main" id="{5D6017A9-FD65-4DF5-8065-62ECB657D8FA}"/>
                </a:ext>
              </a:extLst>
            </p:cNvPr>
            <p:cNvGraphicFramePr>
              <a:graphicFrameLocks/>
            </p:cNvGraphicFramePr>
            <p:nvPr>
              <p:extLst>
                <p:ext uri="{D42A27DB-BD31-4B8C-83A1-F6EECF244321}">
                  <p14:modId xmlns:p14="http://schemas.microsoft.com/office/powerpoint/2010/main" val="1270439164"/>
                </p:ext>
              </p:extLst>
            </p:nvPr>
          </p:nvGraphicFramePr>
          <p:xfrm>
            <a:off x="2735781" y="40252"/>
            <a:ext cx="5522287" cy="5563649"/>
          </p:xfrm>
          <a:graphic>
            <a:graphicData uri="http://schemas.openxmlformats.org/drawingml/2006/chart">
              <c:chart xmlns:c="http://schemas.openxmlformats.org/drawingml/2006/chart" xmlns:r="http://schemas.openxmlformats.org/officeDocument/2006/relationships" r:id="rId2"/>
            </a:graphicData>
          </a:graphic>
        </p:graphicFrame>
        <p:grpSp>
          <p:nvGrpSpPr>
            <p:cNvPr id="24" name="Group 23">
              <a:extLst>
                <a:ext uri="{FF2B5EF4-FFF2-40B4-BE49-F238E27FC236}">
                  <a16:creationId xmlns:a16="http://schemas.microsoft.com/office/drawing/2014/main" id="{2EA2CF3C-95C3-4DE9-9485-E2898FC5B9D5}"/>
                </a:ext>
              </a:extLst>
            </p:cNvPr>
            <p:cNvGrpSpPr/>
            <p:nvPr/>
          </p:nvGrpSpPr>
          <p:grpSpPr>
            <a:xfrm>
              <a:off x="2588914" y="1412601"/>
              <a:ext cx="9058557" cy="5497026"/>
              <a:chOff x="2588914" y="1412601"/>
              <a:chExt cx="9058557" cy="5497026"/>
            </a:xfrm>
          </p:grpSpPr>
          <p:graphicFrame>
            <p:nvGraphicFramePr>
              <p:cNvPr id="27" name="Chart Placeholder 6">
                <a:extLst>
                  <a:ext uri="{FF2B5EF4-FFF2-40B4-BE49-F238E27FC236}">
                    <a16:creationId xmlns:a16="http://schemas.microsoft.com/office/drawing/2014/main" id="{1DC25D2E-F2F8-4078-8E4F-362411DC16E1}"/>
                  </a:ext>
                </a:extLst>
              </p:cNvPr>
              <p:cNvGraphicFramePr>
                <a:graphicFrameLocks/>
              </p:cNvGraphicFramePr>
              <p:nvPr>
                <p:extLst>
                  <p:ext uri="{D42A27DB-BD31-4B8C-83A1-F6EECF244321}">
                    <p14:modId xmlns:p14="http://schemas.microsoft.com/office/powerpoint/2010/main" val="3044388293"/>
                  </p:ext>
                </p:extLst>
              </p:nvPr>
            </p:nvGraphicFramePr>
            <p:xfrm>
              <a:off x="8148572" y="3480627"/>
              <a:ext cx="3498899" cy="3429000"/>
            </p:xfrm>
            <a:graphic>
              <a:graphicData uri="http://schemas.openxmlformats.org/drawingml/2006/chart">
                <c:chart xmlns:c="http://schemas.openxmlformats.org/drawingml/2006/chart" xmlns:r="http://schemas.openxmlformats.org/officeDocument/2006/relationships" r:id="rId3"/>
              </a:graphicData>
            </a:graphic>
          </p:graphicFrame>
          <p:sp>
            <p:nvSpPr>
              <p:cNvPr id="28" name="Oval 2">
                <a:extLst>
                  <a:ext uri="{FF2B5EF4-FFF2-40B4-BE49-F238E27FC236}">
                    <a16:creationId xmlns:a16="http://schemas.microsoft.com/office/drawing/2014/main" id="{3D959C55-CC5E-4A24-AAA3-F1F58F22821C}"/>
                  </a:ext>
                </a:extLst>
              </p:cNvPr>
              <p:cNvSpPr>
                <a:spLocks noChangeArrowheads="1"/>
              </p:cNvSpPr>
              <p:nvPr/>
            </p:nvSpPr>
            <p:spPr bwMode="auto">
              <a:xfrm>
                <a:off x="3537488" y="4539136"/>
                <a:ext cx="4123765" cy="417755"/>
              </a:xfrm>
              <a:prstGeom prst="ellipse">
                <a:avLst/>
              </a:prstGeom>
              <a:gradFill rotWithShape="1">
                <a:gsLst>
                  <a:gs pos="0">
                    <a:schemeClr val="tx1">
                      <a:lumMod val="85000"/>
                      <a:lumOff val="15000"/>
                    </a:schemeClr>
                  </a:gs>
                  <a:gs pos="100000">
                    <a:schemeClr val="bg1">
                      <a:alpha val="0"/>
                    </a:schemeClr>
                  </a:gs>
                </a:gsLst>
                <a:path path="shape">
                  <a:fillToRect l="50000" t="50000" r="50000" b="50000"/>
                </a:path>
              </a:gradFill>
              <a:ln w="9525">
                <a:noFill/>
                <a:round/>
                <a:headEnd/>
                <a:tailEnd/>
              </a:ln>
              <a:effectLst/>
            </p:spPr>
            <p:txBody>
              <a:bodyPr vert="horz" wrap="none" lIns="114300" tIns="57150" rIns="114300" bIns="57150" numCol="1" anchor="ctr" anchorCtr="0" compatLnSpc="1">
                <a:prstTxWarp prst="textNoShape">
                  <a:avLst/>
                </a:prstTxWarp>
              </a:bodyPr>
              <a:lstStyle/>
              <a:p>
                <a:pPr eaLnBrk="1" fontAlgn="auto" hangingPunct="1">
                  <a:spcBef>
                    <a:spcPts val="0"/>
                  </a:spcBef>
                  <a:spcAft>
                    <a:spcPts val="0"/>
                  </a:spcAft>
                </a:pPr>
                <a:endParaRPr lang="en-US" sz="1800" dirty="0">
                  <a:solidFill>
                    <a:prstClr val="black"/>
                  </a:solidFill>
                </a:endParaRPr>
              </a:p>
            </p:txBody>
          </p:sp>
          <p:sp>
            <p:nvSpPr>
              <p:cNvPr id="29" name="Rectangle 28">
                <a:extLst>
                  <a:ext uri="{FF2B5EF4-FFF2-40B4-BE49-F238E27FC236}">
                    <a16:creationId xmlns:a16="http://schemas.microsoft.com/office/drawing/2014/main" id="{8654D44E-5FA0-4B4C-A3F9-B494AA79F97D}"/>
                  </a:ext>
                </a:extLst>
              </p:cNvPr>
              <p:cNvSpPr/>
              <p:nvPr/>
            </p:nvSpPr>
            <p:spPr bwMode="auto">
              <a:xfrm>
                <a:off x="7424995" y="1959944"/>
                <a:ext cx="472515" cy="416528"/>
              </a:xfrm>
              <a:prstGeom prst="rect">
                <a:avLst/>
              </a:prstGeom>
              <a:gradFill flip="none" rotWithShape="1">
                <a:gsLst>
                  <a:gs pos="0">
                    <a:srgbClr val="003B58">
                      <a:lumMod val="90000"/>
                      <a:lumOff val="10000"/>
                      <a:shade val="30000"/>
                      <a:satMod val="115000"/>
                    </a:srgbClr>
                  </a:gs>
                  <a:gs pos="50000">
                    <a:srgbClr val="003B58">
                      <a:lumMod val="90000"/>
                      <a:lumOff val="10000"/>
                      <a:shade val="67500"/>
                      <a:satMod val="115000"/>
                    </a:srgbClr>
                  </a:gs>
                  <a:gs pos="100000">
                    <a:srgbClr val="003B58">
                      <a:lumMod val="90000"/>
                      <a:lumOff val="10000"/>
                      <a:shade val="100000"/>
                      <a:satMod val="115000"/>
                    </a:srgbClr>
                  </a:gs>
                </a:gsLst>
                <a:lin ang="16200000" scaled="1"/>
                <a:tileRect/>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1" fontAlgn="auto" hangingPunct="1">
                  <a:spcBef>
                    <a:spcPts val="0"/>
                  </a:spcBef>
                  <a:spcAft>
                    <a:spcPts val="0"/>
                  </a:spcAft>
                  <a:defRPr/>
                </a:pPr>
                <a:r>
                  <a:rPr lang="en-US" sz="1600" b="1" kern="0" dirty="0">
                    <a:solidFill>
                      <a:prstClr val="white"/>
                    </a:solidFill>
                    <a:ea typeface="ＭＳ Ｐゴシック"/>
                  </a:rPr>
                  <a:t>CA</a:t>
                </a:r>
              </a:p>
            </p:txBody>
          </p:sp>
          <p:sp>
            <p:nvSpPr>
              <p:cNvPr id="30" name="TextBox 29">
                <a:extLst>
                  <a:ext uri="{FF2B5EF4-FFF2-40B4-BE49-F238E27FC236}">
                    <a16:creationId xmlns:a16="http://schemas.microsoft.com/office/drawing/2014/main" id="{8025E8C8-EB42-40C7-9752-58B1EBB2CB93}"/>
                  </a:ext>
                </a:extLst>
              </p:cNvPr>
              <p:cNvSpPr txBox="1"/>
              <p:nvPr/>
            </p:nvSpPr>
            <p:spPr>
              <a:xfrm>
                <a:off x="4562136" y="1412601"/>
                <a:ext cx="2209378" cy="431992"/>
              </a:xfrm>
              <a:prstGeom prst="rect">
                <a:avLst/>
              </a:prstGeom>
              <a:noFill/>
            </p:spPr>
            <p:txBody>
              <a:bodyPr wrap="square" rtlCol="0">
                <a:spAutoFit/>
              </a:bodyPr>
              <a:lstStyle/>
              <a:p>
                <a:pPr algn="ctr"/>
                <a:r>
                  <a:rPr lang="en-US" b="1" dirty="0">
                    <a:solidFill>
                      <a:schemeClr val="tx2"/>
                    </a:solidFill>
                  </a:rPr>
                  <a:t>December 31, 2019</a:t>
                </a:r>
              </a:p>
            </p:txBody>
          </p:sp>
          <p:sp>
            <p:nvSpPr>
              <p:cNvPr id="31" name="TextBox 30">
                <a:extLst>
                  <a:ext uri="{FF2B5EF4-FFF2-40B4-BE49-F238E27FC236}">
                    <a16:creationId xmlns:a16="http://schemas.microsoft.com/office/drawing/2014/main" id="{81A12DD5-FE4A-45BE-8BD4-F21AE38B8E16}"/>
                  </a:ext>
                </a:extLst>
              </p:cNvPr>
              <p:cNvSpPr txBox="1"/>
              <p:nvPr/>
            </p:nvSpPr>
            <p:spPr>
              <a:xfrm>
                <a:off x="8784043" y="3480628"/>
                <a:ext cx="2554890" cy="338554"/>
              </a:xfrm>
              <a:prstGeom prst="rect">
                <a:avLst/>
              </a:prstGeom>
              <a:noFill/>
            </p:spPr>
            <p:txBody>
              <a:bodyPr wrap="square" rtlCol="0">
                <a:spAutoFit/>
              </a:bodyPr>
              <a:lstStyle/>
              <a:p>
                <a:pPr algn="ctr"/>
                <a:r>
                  <a:rPr lang="en-US" sz="1600" b="1" dirty="0">
                    <a:solidFill>
                      <a:schemeClr val="tx2"/>
                    </a:solidFill>
                  </a:rPr>
                  <a:t>December 31, 2013</a:t>
                </a:r>
              </a:p>
            </p:txBody>
          </p:sp>
          <p:cxnSp>
            <p:nvCxnSpPr>
              <p:cNvPr id="37" name="Straight Arrow Connector 36">
                <a:extLst>
                  <a:ext uri="{FF2B5EF4-FFF2-40B4-BE49-F238E27FC236}">
                    <a16:creationId xmlns:a16="http://schemas.microsoft.com/office/drawing/2014/main" id="{FC238DCE-0B91-424D-9667-1ABBE84D11B9}"/>
                  </a:ext>
                </a:extLst>
              </p:cNvPr>
              <p:cNvCxnSpPr>
                <a:cxnSpLocks/>
              </p:cNvCxnSpPr>
              <p:nvPr/>
            </p:nvCxnSpPr>
            <p:spPr>
              <a:xfrm flipH="1" flipV="1">
                <a:off x="7775601" y="3935883"/>
                <a:ext cx="685220" cy="36343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8" name="Rectangle 37">
                <a:extLst>
                  <a:ext uri="{FF2B5EF4-FFF2-40B4-BE49-F238E27FC236}">
                    <a16:creationId xmlns:a16="http://schemas.microsoft.com/office/drawing/2014/main" id="{DACE8D04-671A-4677-A87A-C09D9D82341B}"/>
                  </a:ext>
                </a:extLst>
              </p:cNvPr>
              <p:cNvSpPr/>
              <p:nvPr/>
            </p:nvSpPr>
            <p:spPr bwMode="auto">
              <a:xfrm>
                <a:off x="4781448" y="4820837"/>
                <a:ext cx="420579" cy="416528"/>
              </a:xfrm>
              <a:prstGeom prst="rect">
                <a:avLst/>
              </a:prstGeom>
              <a:solidFill>
                <a:srgbClr val="1F497D">
                  <a:lumMod val="60000"/>
                  <a:lumOff val="40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white"/>
                    </a:solidFill>
                    <a:effectLst/>
                    <a:uLnTx/>
                    <a:uFillTx/>
                  </a:rPr>
                  <a:t>FL</a:t>
                </a:r>
              </a:p>
            </p:txBody>
          </p:sp>
          <p:sp>
            <p:nvSpPr>
              <p:cNvPr id="39" name="Rectangle 38">
                <a:extLst>
                  <a:ext uri="{FF2B5EF4-FFF2-40B4-BE49-F238E27FC236}">
                    <a16:creationId xmlns:a16="http://schemas.microsoft.com/office/drawing/2014/main" id="{83DDE1B9-A078-45C1-BE00-4F99DE420904}"/>
                  </a:ext>
                </a:extLst>
              </p:cNvPr>
              <p:cNvSpPr/>
              <p:nvPr/>
            </p:nvSpPr>
            <p:spPr bwMode="auto">
              <a:xfrm>
                <a:off x="2642394" y="2006806"/>
                <a:ext cx="978889" cy="416528"/>
              </a:xfrm>
              <a:prstGeom prst="rect">
                <a:avLst/>
              </a:prstGeom>
              <a:solidFill>
                <a:srgbClr val="9BBB59">
                  <a:lumMod val="75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white"/>
                    </a:solidFill>
                    <a:effectLst/>
                    <a:uLnTx/>
                    <a:uFillTx/>
                    <a:ea typeface="ＭＳ Ｐゴシック"/>
                  </a:rPr>
                  <a:t>All other</a:t>
                </a:r>
              </a:p>
            </p:txBody>
          </p:sp>
          <p:sp>
            <p:nvSpPr>
              <p:cNvPr id="40" name="Rectangle 39">
                <a:extLst>
                  <a:ext uri="{FF2B5EF4-FFF2-40B4-BE49-F238E27FC236}">
                    <a16:creationId xmlns:a16="http://schemas.microsoft.com/office/drawing/2014/main" id="{5F808049-E3ED-4D09-9C8C-F39E553954B4}"/>
                  </a:ext>
                </a:extLst>
              </p:cNvPr>
              <p:cNvSpPr/>
              <p:nvPr/>
            </p:nvSpPr>
            <p:spPr bwMode="auto">
              <a:xfrm>
                <a:off x="3321432" y="4455865"/>
                <a:ext cx="400571" cy="426533"/>
              </a:xfrm>
              <a:prstGeom prst="rect">
                <a:avLst/>
              </a:prstGeom>
              <a:solidFill>
                <a:srgbClr val="D99694"/>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white"/>
                    </a:solidFill>
                    <a:effectLst/>
                    <a:uLnTx/>
                    <a:uFillTx/>
                  </a:rPr>
                  <a:t>IL</a:t>
                </a:r>
              </a:p>
            </p:txBody>
          </p:sp>
          <p:sp>
            <p:nvSpPr>
              <p:cNvPr id="41" name="Rectangle 40">
                <a:extLst>
                  <a:ext uri="{FF2B5EF4-FFF2-40B4-BE49-F238E27FC236}">
                    <a16:creationId xmlns:a16="http://schemas.microsoft.com/office/drawing/2014/main" id="{93F320A2-ADF4-4E0D-8845-B465A723C404}"/>
                  </a:ext>
                </a:extLst>
              </p:cNvPr>
              <p:cNvSpPr/>
              <p:nvPr/>
            </p:nvSpPr>
            <p:spPr bwMode="auto">
              <a:xfrm>
                <a:off x="2588914" y="4205667"/>
                <a:ext cx="479404" cy="426533"/>
              </a:xfrm>
              <a:prstGeom prst="rect">
                <a:avLst/>
              </a:prstGeom>
              <a:solidFill>
                <a:srgbClr val="953721"/>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white"/>
                    </a:solidFill>
                    <a:effectLst/>
                    <a:uLnTx/>
                    <a:uFillTx/>
                  </a:rPr>
                  <a:t>GA</a:t>
                </a:r>
              </a:p>
            </p:txBody>
          </p:sp>
          <p:sp>
            <p:nvSpPr>
              <p:cNvPr id="42" name="Rectangle 41">
                <a:extLst>
                  <a:ext uri="{FF2B5EF4-FFF2-40B4-BE49-F238E27FC236}">
                    <a16:creationId xmlns:a16="http://schemas.microsoft.com/office/drawing/2014/main" id="{D8E93D51-CDF8-4C40-BE7A-CBAC042322D9}"/>
                  </a:ext>
                </a:extLst>
              </p:cNvPr>
              <p:cNvSpPr/>
              <p:nvPr/>
            </p:nvSpPr>
            <p:spPr bwMode="auto">
              <a:xfrm>
                <a:off x="3965987" y="4725425"/>
                <a:ext cx="470758" cy="426533"/>
              </a:xfrm>
              <a:prstGeom prst="rect">
                <a:avLst/>
              </a:prstGeom>
              <a:solidFill>
                <a:srgbClr val="F79646"/>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white"/>
                    </a:solidFill>
                    <a:effectLst/>
                    <a:uLnTx/>
                    <a:uFillTx/>
                  </a:rPr>
                  <a:t>NY</a:t>
                </a:r>
              </a:p>
            </p:txBody>
          </p:sp>
        </p:grpSp>
      </p:grpSp>
      <p:sp>
        <p:nvSpPr>
          <p:cNvPr id="26" name="Rectangle 25">
            <a:extLst>
              <a:ext uri="{FF2B5EF4-FFF2-40B4-BE49-F238E27FC236}">
                <a16:creationId xmlns:a16="http://schemas.microsoft.com/office/drawing/2014/main" id="{C1118212-A402-4E1F-AEB6-7831754D8326}"/>
              </a:ext>
            </a:extLst>
          </p:cNvPr>
          <p:cNvSpPr/>
          <p:nvPr/>
        </p:nvSpPr>
        <p:spPr>
          <a:xfrm>
            <a:off x="0" y="1039164"/>
            <a:ext cx="9144000" cy="738664"/>
          </a:xfrm>
          <a:prstGeom prst="rect">
            <a:avLst/>
          </a:prstGeom>
        </p:spPr>
        <p:txBody>
          <a:bodyPr wrap="square">
            <a:spAutoFit/>
          </a:bodyPr>
          <a:lstStyle/>
          <a:p>
            <a:pPr algn="ctr" defTabSz="685800"/>
            <a:r>
              <a:rPr lang="en-US" sz="2400" dirty="0">
                <a:solidFill>
                  <a:srgbClr val="002060"/>
                </a:solidFill>
                <a:latin typeface="Calibri" panose="020F0502020204030204"/>
                <a:cs typeface="Arial" panose="020B0604020202020204" pitchFamily="34" charset="0"/>
              </a:rPr>
              <a:t>(by </a:t>
            </a:r>
            <a:r>
              <a:rPr lang="en-US" sz="2400" b="1" dirty="0">
                <a:solidFill>
                  <a:srgbClr val="002060"/>
                </a:solidFill>
                <a:latin typeface="Calibri" panose="020F0502020204030204"/>
                <a:cs typeface="Arial" panose="020B0604020202020204" pitchFamily="34" charset="0"/>
              </a:rPr>
              <a:t>in-force premium</a:t>
            </a:r>
            <a:r>
              <a:rPr lang="en-US" sz="2400" dirty="0">
                <a:solidFill>
                  <a:srgbClr val="002060"/>
                </a:solidFill>
                <a:latin typeface="Calibri" panose="020F0502020204030204"/>
                <a:cs typeface="Arial" panose="020B0604020202020204" pitchFamily="34" charset="0"/>
              </a:rPr>
              <a:t>)</a:t>
            </a:r>
          </a:p>
          <a:p>
            <a:pPr algn="ctr" defTabSz="685800"/>
            <a:endParaRPr lang="en-US" dirty="0">
              <a:solidFill>
                <a:srgbClr val="44546A"/>
              </a:solidFill>
              <a:latin typeface="Calibri" panose="020F0502020204030204"/>
            </a:endParaRPr>
          </a:p>
        </p:txBody>
      </p:sp>
    </p:spTree>
    <p:extLst>
      <p:ext uri="{BB962C8B-B14F-4D97-AF65-F5344CB8AC3E}">
        <p14:creationId xmlns:p14="http://schemas.microsoft.com/office/powerpoint/2010/main" val="215165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DC84C3A-1DAE-43AD-BC94-B494D42A7668}"/>
              </a:ext>
            </a:extLst>
          </p:cNvPr>
          <p:cNvSpPr>
            <a:spLocks noGrp="1"/>
          </p:cNvSpPr>
          <p:nvPr>
            <p:ph type="title"/>
          </p:nvPr>
        </p:nvSpPr>
        <p:spPr/>
        <p:txBody>
          <a:bodyPr>
            <a:normAutofit/>
          </a:bodyPr>
          <a:lstStyle/>
          <a:p>
            <a:r>
              <a:rPr lang="en-US" sz="4400" dirty="0"/>
              <a:t>BUSINESS FLOW AND EFFICIENCIES</a:t>
            </a:r>
          </a:p>
        </p:txBody>
      </p:sp>
      <p:sp>
        <p:nvSpPr>
          <p:cNvPr id="4" name="Footer Placeholder 3">
            <a:extLst>
              <a:ext uri="{FF2B5EF4-FFF2-40B4-BE49-F238E27FC236}">
                <a16:creationId xmlns:a16="http://schemas.microsoft.com/office/drawing/2014/main" id="{CD24E97D-B7DC-453B-A42B-CD9B0EADCC3A}"/>
              </a:ext>
            </a:extLst>
          </p:cNvPr>
          <p:cNvSpPr>
            <a:spLocks noGrp="1"/>
          </p:cNvSpPr>
          <p:nvPr>
            <p:ph type="ftr" sz="quarter" idx="11"/>
          </p:nvPr>
        </p:nvSpPr>
        <p:spPr/>
        <p:txBody>
          <a:bodyPr/>
          <a:lstStyle/>
          <a:p>
            <a:pPr defTabSz="685800"/>
            <a:r>
              <a:rPr lang="en-US" dirty="0">
                <a:solidFill>
                  <a:prstClr val="black"/>
                </a:solidFill>
                <a:latin typeface="Calibri" panose="020F0502020204030204"/>
              </a:rPr>
              <a:t>www.employers.com</a:t>
            </a:r>
          </a:p>
        </p:txBody>
      </p:sp>
      <p:sp>
        <p:nvSpPr>
          <p:cNvPr id="5" name="Slide Number Placeholder 4">
            <a:extLst>
              <a:ext uri="{FF2B5EF4-FFF2-40B4-BE49-F238E27FC236}">
                <a16:creationId xmlns:a16="http://schemas.microsoft.com/office/drawing/2014/main" id="{27DD7E5F-7ED2-4B81-BF0B-591274FC8C99}"/>
              </a:ext>
            </a:extLst>
          </p:cNvPr>
          <p:cNvSpPr>
            <a:spLocks noGrp="1"/>
          </p:cNvSpPr>
          <p:nvPr>
            <p:ph type="sldNum" sz="quarter" idx="12"/>
          </p:nvPr>
        </p:nvSpPr>
        <p:spPr/>
        <p:txBody>
          <a:bodyPr/>
          <a:lstStyle/>
          <a:p>
            <a:pPr defTabSz="685800"/>
            <a:fld id="{88CA6250-41D8-4D11-B382-EA7A06131262}" type="slidenum">
              <a:rPr lang="en-US">
                <a:solidFill>
                  <a:prstClr val="white"/>
                </a:solidFill>
                <a:latin typeface="Calibri" panose="020F0502020204030204"/>
              </a:rPr>
              <a:pPr defTabSz="685800"/>
              <a:t>7</a:t>
            </a:fld>
            <a:endParaRPr lang="en-US" dirty="0">
              <a:solidFill>
                <a:prstClr val="white"/>
              </a:solidFill>
              <a:latin typeface="Calibri" panose="020F0502020204030204"/>
            </a:endParaRPr>
          </a:p>
        </p:txBody>
      </p:sp>
    </p:spTree>
    <p:extLst>
      <p:ext uri="{BB962C8B-B14F-4D97-AF65-F5344CB8AC3E}">
        <p14:creationId xmlns:p14="http://schemas.microsoft.com/office/powerpoint/2010/main" val="719022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456" y="256032"/>
            <a:ext cx="9049406" cy="1739573"/>
          </a:xfrm>
        </p:spPr>
        <p:txBody>
          <a:bodyPr>
            <a:noAutofit/>
          </a:bodyPr>
          <a:lstStyle/>
          <a:p>
            <a:r>
              <a:rPr lang="en-US" sz="4400" dirty="0"/>
              <a:t>NEW BUSINESS OPPORTUNITIES</a:t>
            </a:r>
            <a:br>
              <a:rPr lang="en-US" sz="4000" dirty="0"/>
            </a:br>
            <a:br>
              <a:rPr lang="en-US" sz="1400" dirty="0"/>
            </a:br>
            <a:br>
              <a:rPr lang="en-US" sz="4000" dirty="0"/>
            </a:br>
            <a:endParaRPr lang="en-US" sz="4000" dirty="0"/>
          </a:p>
        </p:txBody>
      </p:sp>
      <p:sp>
        <p:nvSpPr>
          <p:cNvPr id="4" name="Footer Placeholder 3"/>
          <p:cNvSpPr>
            <a:spLocks noGrp="1"/>
          </p:cNvSpPr>
          <p:nvPr>
            <p:ph type="ftr" sz="quarter" idx="11"/>
          </p:nvPr>
        </p:nvSpPr>
        <p:spPr/>
        <p:txBody>
          <a:bodyPr/>
          <a:lstStyle/>
          <a:p>
            <a:pPr defTabSz="685800"/>
            <a:r>
              <a:rPr lang="en-US" dirty="0">
                <a:solidFill>
                  <a:prstClr val="black">
                    <a:tint val="75000"/>
                  </a:prstClr>
                </a:solidFill>
                <a:latin typeface="Calibri" panose="020F0502020204030204"/>
              </a:rPr>
              <a:t>www.employers.com</a:t>
            </a:r>
          </a:p>
        </p:txBody>
      </p:sp>
      <p:sp>
        <p:nvSpPr>
          <p:cNvPr id="7" name="Rounded Rectangle 6"/>
          <p:cNvSpPr/>
          <p:nvPr/>
        </p:nvSpPr>
        <p:spPr bwMode="auto">
          <a:xfrm>
            <a:off x="338959" y="983369"/>
            <a:ext cx="8568558" cy="677917"/>
          </a:xfrm>
          <a:prstGeom prst="roundRect">
            <a:avLst/>
          </a:prstGeom>
          <a:solidFill>
            <a:schemeClr val="accent1">
              <a:lumMod val="20000"/>
              <a:lumOff val="80000"/>
            </a:schemeClr>
          </a:solidFill>
          <a:ln>
            <a:solidFill>
              <a:srgbClr val="3760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376092"/>
                </a:solidFill>
              </a:rPr>
              <a:t>Our customer service initiatives are delivering strong new business opportunities</a:t>
            </a:r>
          </a:p>
          <a:p>
            <a:pPr algn="ctr"/>
            <a:r>
              <a:rPr lang="en-US" dirty="0">
                <a:solidFill>
                  <a:srgbClr val="376092"/>
                </a:solidFill>
              </a:rPr>
              <a:t>but pricing pressures have limited binds as we maintain underwriting discipline.</a:t>
            </a:r>
          </a:p>
        </p:txBody>
      </p:sp>
      <p:graphicFrame>
        <p:nvGraphicFramePr>
          <p:cNvPr id="8" name="Content Placeholder 3"/>
          <p:cNvGraphicFramePr>
            <a:graphicFrameLocks/>
          </p:cNvGraphicFramePr>
          <p:nvPr>
            <p:extLst>
              <p:ext uri="{D42A27DB-BD31-4B8C-83A1-F6EECF244321}">
                <p14:modId xmlns:p14="http://schemas.microsoft.com/office/powerpoint/2010/main" val="4136556100"/>
              </p:ext>
            </p:extLst>
          </p:nvPr>
        </p:nvGraphicFramePr>
        <p:xfrm>
          <a:off x="199104" y="2048205"/>
          <a:ext cx="8944896" cy="4302674"/>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p:cNvSpPr txBox="1"/>
          <p:nvPr/>
        </p:nvSpPr>
        <p:spPr>
          <a:xfrm>
            <a:off x="138904" y="2048205"/>
            <a:ext cx="400110" cy="3477609"/>
          </a:xfrm>
          <a:prstGeom prst="rect">
            <a:avLst/>
          </a:prstGeom>
          <a:noFill/>
        </p:spPr>
        <p:txBody>
          <a:bodyPr vert="vert270" wrap="square" rtlCol="0">
            <a:spAutoFit/>
          </a:bodyPr>
          <a:lstStyle/>
          <a:p>
            <a:pPr algn="ctr"/>
            <a:r>
              <a:rPr lang="en-US" sz="1400" dirty="0">
                <a:latin typeface="Calibri" panose="020F0502020204030204" pitchFamily="34" charset="0"/>
              </a:rPr>
              <a:t>cumulative growth</a:t>
            </a:r>
          </a:p>
        </p:txBody>
      </p:sp>
      <p:sp>
        <p:nvSpPr>
          <p:cNvPr id="9" name="Rectangle 8">
            <a:extLst>
              <a:ext uri="{FF2B5EF4-FFF2-40B4-BE49-F238E27FC236}">
                <a16:creationId xmlns:a16="http://schemas.microsoft.com/office/drawing/2014/main" id="{8489F0E0-5EA7-473C-8F24-E831CCA6F66D}"/>
              </a:ext>
            </a:extLst>
          </p:cNvPr>
          <p:cNvSpPr/>
          <p:nvPr/>
        </p:nvSpPr>
        <p:spPr>
          <a:xfrm>
            <a:off x="-86710" y="1822183"/>
            <a:ext cx="9144000" cy="2031325"/>
          </a:xfrm>
          <a:prstGeom prst="rect">
            <a:avLst/>
          </a:prstGeom>
        </p:spPr>
        <p:txBody>
          <a:bodyPr wrap="square">
            <a:spAutoFit/>
          </a:bodyPr>
          <a:lstStyle/>
          <a:p>
            <a:pPr algn="ctr" defTabSz="685800"/>
            <a:r>
              <a:rPr lang="en-US" sz="1600" dirty="0">
                <a:solidFill>
                  <a:srgbClr val="002060"/>
                </a:solidFill>
                <a:latin typeface="Calibri" panose="020F0502020204030204"/>
                <a:cs typeface="Arial" panose="020B0604020202020204" pitchFamily="34" charset="0"/>
              </a:rPr>
              <a:t>Cumulative growth in</a:t>
            </a:r>
          </a:p>
          <a:p>
            <a:pPr algn="ctr" defTabSz="685800"/>
            <a:r>
              <a:rPr lang="en-US" sz="1600" dirty="0">
                <a:solidFill>
                  <a:srgbClr val="002060"/>
                </a:solidFill>
                <a:latin typeface="Calibri" panose="020F0502020204030204"/>
                <a:cs typeface="Arial" panose="020B0604020202020204" pitchFamily="34" charset="0"/>
              </a:rPr>
              <a:t>new business activity</a:t>
            </a:r>
          </a:p>
          <a:p>
            <a:pPr algn="ctr" defTabSz="685800"/>
            <a:r>
              <a:rPr lang="en-US" sz="1600" dirty="0">
                <a:solidFill>
                  <a:srgbClr val="002060"/>
                </a:solidFill>
                <a:latin typeface="Calibri" panose="020F0502020204030204"/>
                <a:cs typeface="Arial" panose="020B0604020202020204" pitchFamily="34" charset="0"/>
              </a:rPr>
              <a:t>since 2015</a:t>
            </a:r>
          </a:p>
          <a:p>
            <a:pPr algn="ctr" defTabSz="685800"/>
            <a:r>
              <a:rPr lang="en-US" sz="1200" dirty="0">
                <a:solidFill>
                  <a:srgbClr val="002060"/>
                </a:solidFill>
                <a:cs typeface="Arial" panose="020B0604020202020204" pitchFamily="34" charset="0"/>
              </a:rPr>
              <a:t>(as measured by units)</a:t>
            </a:r>
          </a:p>
          <a:p>
            <a:pPr algn="ctr" defTabSz="685800"/>
            <a:endParaRPr lang="en-US" sz="2400" dirty="0">
              <a:solidFill>
                <a:srgbClr val="002060"/>
              </a:solidFill>
              <a:latin typeface="Calibri" panose="020F0502020204030204"/>
              <a:cs typeface="Arial" panose="020B0604020202020204" pitchFamily="34" charset="0"/>
            </a:endParaRPr>
          </a:p>
          <a:p>
            <a:pPr algn="ctr" defTabSz="685800"/>
            <a:endParaRPr lang="en-US" sz="2400" dirty="0">
              <a:solidFill>
                <a:srgbClr val="002060"/>
              </a:solidFill>
              <a:latin typeface="Calibri" panose="020F0502020204030204"/>
              <a:cs typeface="Arial" panose="020B0604020202020204" pitchFamily="34" charset="0"/>
            </a:endParaRPr>
          </a:p>
          <a:p>
            <a:pPr algn="ctr" defTabSz="685800"/>
            <a:endParaRPr lang="en-US" dirty="0">
              <a:solidFill>
                <a:srgbClr val="44546A"/>
              </a:solidFill>
              <a:latin typeface="Calibri" panose="020F0502020204030204"/>
            </a:endParaRPr>
          </a:p>
        </p:txBody>
      </p:sp>
      <p:sp>
        <p:nvSpPr>
          <p:cNvPr id="3" name="Rectangle 2"/>
          <p:cNvSpPr/>
          <p:nvPr/>
        </p:nvSpPr>
        <p:spPr>
          <a:xfrm>
            <a:off x="7698469" y="3494621"/>
            <a:ext cx="1358821" cy="584775"/>
          </a:xfrm>
          <a:prstGeom prst="rect">
            <a:avLst/>
          </a:prstGeom>
        </p:spPr>
        <p:txBody>
          <a:bodyPr wrap="square">
            <a:spAutoFit/>
          </a:bodyPr>
          <a:lstStyle/>
          <a:p>
            <a:pPr algn="ctr"/>
            <a:r>
              <a:rPr lang="en-US" sz="800" b="1" i="1" dirty="0">
                <a:solidFill>
                  <a:srgbClr val="C00000"/>
                </a:solidFill>
              </a:rPr>
              <a:t>Underwriting discipline</a:t>
            </a:r>
          </a:p>
          <a:p>
            <a:pPr algn="ctr"/>
            <a:r>
              <a:rPr lang="en-US" sz="800" b="1" i="1" dirty="0">
                <a:solidFill>
                  <a:srgbClr val="C00000"/>
                </a:solidFill>
              </a:rPr>
              <a:t>is limiting binds</a:t>
            </a:r>
          </a:p>
          <a:p>
            <a:pPr algn="ctr"/>
            <a:r>
              <a:rPr lang="en-US" sz="800" b="1" i="1" dirty="0">
                <a:solidFill>
                  <a:srgbClr val="C00000"/>
                </a:solidFill>
              </a:rPr>
              <a:t>under current</a:t>
            </a:r>
          </a:p>
          <a:p>
            <a:pPr algn="ctr"/>
            <a:r>
              <a:rPr lang="en-US" sz="800" b="1" i="1" dirty="0">
                <a:solidFill>
                  <a:srgbClr val="C00000"/>
                </a:solidFill>
              </a:rPr>
              <a:t> market conditions</a:t>
            </a:r>
          </a:p>
        </p:txBody>
      </p:sp>
      <p:sp>
        <p:nvSpPr>
          <p:cNvPr id="10" name="Rectangle 9"/>
          <p:cNvSpPr/>
          <p:nvPr/>
        </p:nvSpPr>
        <p:spPr>
          <a:xfrm>
            <a:off x="6002361" y="2469341"/>
            <a:ext cx="997529" cy="461665"/>
          </a:xfrm>
          <a:prstGeom prst="rect">
            <a:avLst/>
          </a:prstGeom>
        </p:spPr>
        <p:txBody>
          <a:bodyPr wrap="square">
            <a:spAutoFit/>
          </a:bodyPr>
          <a:lstStyle/>
          <a:p>
            <a:pPr algn="ctr"/>
            <a:r>
              <a:rPr lang="en-US" sz="800" b="1" i="1" dirty="0">
                <a:solidFill>
                  <a:srgbClr val="C00000"/>
                </a:solidFill>
              </a:rPr>
              <a:t>Submissions and quotes are up sharply</a:t>
            </a:r>
          </a:p>
        </p:txBody>
      </p:sp>
    </p:spTree>
    <p:extLst>
      <p:ext uri="{BB962C8B-B14F-4D97-AF65-F5344CB8AC3E}">
        <p14:creationId xmlns:p14="http://schemas.microsoft.com/office/powerpoint/2010/main" val="1031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3"/>
          <p:cNvGraphicFramePr>
            <a:graphicFrameLocks/>
          </p:cNvGraphicFramePr>
          <p:nvPr>
            <p:extLst>
              <p:ext uri="{D42A27DB-BD31-4B8C-83A1-F6EECF244321}">
                <p14:modId xmlns:p14="http://schemas.microsoft.com/office/powerpoint/2010/main" val="2341184498"/>
              </p:ext>
            </p:extLst>
          </p:nvPr>
        </p:nvGraphicFramePr>
        <p:xfrm>
          <a:off x="434730" y="1524929"/>
          <a:ext cx="8437068" cy="4227596"/>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a:xfrm>
            <a:off x="219456" y="256032"/>
            <a:ext cx="9049406" cy="1532979"/>
          </a:xfrm>
        </p:spPr>
        <p:txBody>
          <a:bodyPr>
            <a:noAutofit/>
          </a:bodyPr>
          <a:lstStyle/>
          <a:p>
            <a:r>
              <a:rPr lang="en-US" sz="4400" dirty="0"/>
              <a:t>OPERATING EFFICIENCY</a:t>
            </a:r>
            <a:br>
              <a:rPr lang="en-US" sz="4400" dirty="0"/>
            </a:br>
            <a:endParaRPr lang="en-US" sz="4400" dirty="0"/>
          </a:p>
        </p:txBody>
      </p:sp>
      <p:sp>
        <p:nvSpPr>
          <p:cNvPr id="4" name="Footer Placeholder 3"/>
          <p:cNvSpPr>
            <a:spLocks noGrp="1"/>
          </p:cNvSpPr>
          <p:nvPr>
            <p:ph type="ftr" sz="quarter" idx="11"/>
          </p:nvPr>
        </p:nvSpPr>
        <p:spPr/>
        <p:txBody>
          <a:bodyPr/>
          <a:lstStyle/>
          <a:p>
            <a:pPr defTabSz="685800"/>
            <a:r>
              <a:rPr lang="en-US" dirty="0">
                <a:solidFill>
                  <a:prstClr val="black">
                    <a:tint val="75000"/>
                  </a:prstClr>
                </a:solidFill>
                <a:latin typeface="Calibri" panose="020F0502020204030204"/>
              </a:rPr>
              <a:t>www.employers.com</a:t>
            </a:r>
          </a:p>
        </p:txBody>
      </p:sp>
      <p:sp>
        <p:nvSpPr>
          <p:cNvPr id="5" name="TextBox 4"/>
          <p:cNvSpPr txBox="1"/>
          <p:nvPr/>
        </p:nvSpPr>
        <p:spPr>
          <a:xfrm>
            <a:off x="130980" y="1717129"/>
            <a:ext cx="400110" cy="3477609"/>
          </a:xfrm>
          <a:prstGeom prst="rect">
            <a:avLst/>
          </a:prstGeom>
          <a:noFill/>
        </p:spPr>
        <p:txBody>
          <a:bodyPr vert="vert270" wrap="square" rtlCol="0">
            <a:spAutoFit/>
          </a:bodyPr>
          <a:lstStyle/>
          <a:p>
            <a:pPr algn="ctr"/>
            <a:r>
              <a:rPr lang="en-US" sz="1400" dirty="0">
                <a:latin typeface="Calibri" panose="020F0502020204030204" pitchFamily="34" charset="0"/>
              </a:rPr>
              <a:t>Headcount</a:t>
            </a:r>
          </a:p>
        </p:txBody>
      </p:sp>
      <p:sp>
        <p:nvSpPr>
          <p:cNvPr id="10" name="TextBox 9"/>
          <p:cNvSpPr txBox="1"/>
          <p:nvPr/>
        </p:nvSpPr>
        <p:spPr>
          <a:xfrm>
            <a:off x="8386856" y="1717128"/>
            <a:ext cx="400110" cy="3477609"/>
          </a:xfrm>
          <a:prstGeom prst="rect">
            <a:avLst/>
          </a:prstGeom>
          <a:noFill/>
        </p:spPr>
        <p:txBody>
          <a:bodyPr vert="vert" wrap="square" rtlCol="0">
            <a:spAutoFit/>
          </a:bodyPr>
          <a:lstStyle/>
          <a:p>
            <a:pPr algn="ctr"/>
            <a:r>
              <a:rPr lang="en-US" sz="1400" dirty="0">
                <a:latin typeface="Calibri" panose="020F0502020204030204" pitchFamily="34" charset="0"/>
              </a:rPr>
              <a:t>In-Force Policies (in 000s)</a:t>
            </a:r>
          </a:p>
        </p:txBody>
      </p:sp>
      <p:sp>
        <p:nvSpPr>
          <p:cNvPr id="11" name="Rounded Rectangle 10"/>
          <p:cNvSpPr/>
          <p:nvPr/>
        </p:nvSpPr>
        <p:spPr bwMode="auto">
          <a:xfrm>
            <a:off x="434730" y="1095702"/>
            <a:ext cx="8520084" cy="325243"/>
          </a:xfrm>
          <a:prstGeom prst="roundRect">
            <a:avLst/>
          </a:prstGeom>
          <a:solidFill>
            <a:schemeClr val="accent1">
              <a:lumMod val="20000"/>
              <a:lumOff val="80000"/>
            </a:schemeClr>
          </a:solidFill>
          <a:ln>
            <a:solidFill>
              <a:srgbClr val="3760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376092"/>
                </a:solidFill>
              </a:rPr>
              <a:t>Our policy count per employee continues to rise and is at an all-time high</a:t>
            </a:r>
          </a:p>
        </p:txBody>
      </p:sp>
    </p:spTree>
    <p:extLst>
      <p:ext uri="{BB962C8B-B14F-4D97-AF65-F5344CB8AC3E}">
        <p14:creationId xmlns:p14="http://schemas.microsoft.com/office/powerpoint/2010/main" val="906895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3"/>
          <p:cNvGraphicFramePr>
            <a:graphicFrameLocks/>
          </p:cNvGraphicFramePr>
          <p:nvPr>
            <p:extLst>
              <p:ext uri="{D42A27DB-BD31-4B8C-83A1-F6EECF244321}">
                <p14:modId xmlns:p14="http://schemas.microsoft.com/office/powerpoint/2010/main" val="2973195617"/>
              </p:ext>
            </p:extLst>
          </p:nvPr>
        </p:nvGraphicFramePr>
        <p:xfrm>
          <a:off x="434730" y="1524929"/>
          <a:ext cx="8437068" cy="4227596"/>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a:xfrm>
            <a:off x="174770" y="82411"/>
            <a:ext cx="9049406" cy="1532979"/>
          </a:xfrm>
        </p:spPr>
        <p:txBody>
          <a:bodyPr>
            <a:noAutofit/>
          </a:bodyPr>
          <a:lstStyle/>
          <a:p>
            <a:r>
              <a:rPr lang="en-US" sz="4400" dirty="0"/>
              <a:t>OPERATING EFFICIENCY</a:t>
            </a:r>
            <a:br>
              <a:rPr lang="en-US" sz="4400" dirty="0"/>
            </a:br>
            <a:endParaRPr lang="en-US" sz="4400" dirty="0"/>
          </a:p>
        </p:txBody>
      </p:sp>
      <p:sp>
        <p:nvSpPr>
          <p:cNvPr id="4" name="Footer Placeholder 3"/>
          <p:cNvSpPr>
            <a:spLocks noGrp="1"/>
          </p:cNvSpPr>
          <p:nvPr>
            <p:ph type="ftr" sz="quarter" idx="11"/>
          </p:nvPr>
        </p:nvSpPr>
        <p:spPr/>
        <p:txBody>
          <a:bodyPr/>
          <a:lstStyle/>
          <a:p>
            <a:pPr defTabSz="685800"/>
            <a:r>
              <a:rPr lang="en-US" dirty="0">
                <a:solidFill>
                  <a:prstClr val="black">
                    <a:tint val="75000"/>
                  </a:prstClr>
                </a:solidFill>
                <a:latin typeface="Calibri" panose="020F0502020204030204"/>
              </a:rPr>
              <a:t>www.employers.com</a:t>
            </a:r>
          </a:p>
        </p:txBody>
      </p:sp>
      <p:sp>
        <p:nvSpPr>
          <p:cNvPr id="5" name="TextBox 4"/>
          <p:cNvSpPr txBox="1"/>
          <p:nvPr/>
        </p:nvSpPr>
        <p:spPr>
          <a:xfrm>
            <a:off x="127038" y="1598888"/>
            <a:ext cx="400110" cy="3477609"/>
          </a:xfrm>
          <a:prstGeom prst="rect">
            <a:avLst/>
          </a:prstGeom>
          <a:noFill/>
        </p:spPr>
        <p:txBody>
          <a:bodyPr vert="vert270" wrap="square" rtlCol="0">
            <a:spAutoFit/>
          </a:bodyPr>
          <a:lstStyle/>
          <a:p>
            <a:pPr algn="ctr"/>
            <a:r>
              <a:rPr lang="en-US" sz="1400" dirty="0">
                <a:latin typeface="Calibri" panose="020F0502020204030204" pitchFamily="34" charset="0"/>
              </a:rPr>
              <a:t>Headcount</a:t>
            </a:r>
          </a:p>
        </p:txBody>
      </p:sp>
      <p:sp>
        <p:nvSpPr>
          <p:cNvPr id="10" name="TextBox 9"/>
          <p:cNvSpPr txBox="1"/>
          <p:nvPr/>
        </p:nvSpPr>
        <p:spPr>
          <a:xfrm>
            <a:off x="8552035" y="1524929"/>
            <a:ext cx="400110" cy="3477609"/>
          </a:xfrm>
          <a:prstGeom prst="rect">
            <a:avLst/>
          </a:prstGeom>
          <a:noFill/>
        </p:spPr>
        <p:txBody>
          <a:bodyPr vert="vert" wrap="square" rtlCol="0">
            <a:spAutoFit/>
          </a:bodyPr>
          <a:lstStyle/>
          <a:p>
            <a:pPr algn="ctr"/>
            <a:r>
              <a:rPr lang="en-US" sz="1400" dirty="0">
                <a:latin typeface="Calibri" panose="020F0502020204030204" pitchFamily="34" charset="0"/>
              </a:rPr>
              <a:t>In-Force Premium (in $000,000s)</a:t>
            </a:r>
          </a:p>
        </p:txBody>
      </p:sp>
      <p:sp>
        <p:nvSpPr>
          <p:cNvPr id="7" name="Rounded Rectangle 6"/>
          <p:cNvSpPr/>
          <p:nvPr/>
        </p:nvSpPr>
        <p:spPr bwMode="auto">
          <a:xfrm>
            <a:off x="232006" y="1000085"/>
            <a:ext cx="8520084" cy="325243"/>
          </a:xfrm>
          <a:prstGeom prst="roundRect">
            <a:avLst/>
          </a:prstGeom>
          <a:solidFill>
            <a:schemeClr val="accent1">
              <a:lumMod val="20000"/>
              <a:lumOff val="80000"/>
            </a:schemeClr>
          </a:solidFill>
          <a:ln>
            <a:solidFill>
              <a:srgbClr val="3760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376092"/>
                </a:solidFill>
              </a:rPr>
              <a:t>Our premium per employee has risen in recent years and is near an all-time high</a:t>
            </a:r>
          </a:p>
        </p:txBody>
      </p:sp>
    </p:spTree>
    <p:extLst>
      <p:ext uri="{BB962C8B-B14F-4D97-AF65-F5344CB8AC3E}">
        <p14:creationId xmlns:p14="http://schemas.microsoft.com/office/powerpoint/2010/main" val="8130871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DC84C3A-1DAE-43AD-BC94-B494D42A7668}"/>
              </a:ext>
            </a:extLst>
          </p:cNvPr>
          <p:cNvSpPr>
            <a:spLocks noGrp="1"/>
          </p:cNvSpPr>
          <p:nvPr>
            <p:ph type="title"/>
          </p:nvPr>
        </p:nvSpPr>
        <p:spPr/>
        <p:txBody>
          <a:bodyPr>
            <a:normAutofit/>
          </a:bodyPr>
          <a:lstStyle/>
          <a:p>
            <a:r>
              <a:rPr lang="en-US" sz="4400" dirty="0"/>
              <a:t>OPERATING RESULTS</a:t>
            </a:r>
          </a:p>
        </p:txBody>
      </p:sp>
      <p:sp>
        <p:nvSpPr>
          <p:cNvPr id="4" name="Footer Placeholder 3">
            <a:extLst>
              <a:ext uri="{FF2B5EF4-FFF2-40B4-BE49-F238E27FC236}">
                <a16:creationId xmlns:a16="http://schemas.microsoft.com/office/drawing/2014/main" id="{CD24E97D-B7DC-453B-A42B-CD9B0EADCC3A}"/>
              </a:ext>
            </a:extLst>
          </p:cNvPr>
          <p:cNvSpPr>
            <a:spLocks noGrp="1"/>
          </p:cNvSpPr>
          <p:nvPr>
            <p:ph type="ftr" sz="quarter" idx="11"/>
          </p:nvPr>
        </p:nvSpPr>
        <p:spPr/>
        <p:txBody>
          <a:bodyPr/>
          <a:lstStyle/>
          <a:p>
            <a:pPr defTabSz="685800"/>
            <a:r>
              <a:rPr lang="en-US" dirty="0">
                <a:solidFill>
                  <a:prstClr val="black"/>
                </a:solidFill>
                <a:latin typeface="Calibri" panose="020F0502020204030204"/>
              </a:rPr>
              <a:t>www.employers.com</a:t>
            </a:r>
          </a:p>
        </p:txBody>
      </p:sp>
      <p:sp>
        <p:nvSpPr>
          <p:cNvPr id="5" name="Slide Number Placeholder 4">
            <a:extLst>
              <a:ext uri="{FF2B5EF4-FFF2-40B4-BE49-F238E27FC236}">
                <a16:creationId xmlns:a16="http://schemas.microsoft.com/office/drawing/2014/main" id="{27DD7E5F-7ED2-4B81-BF0B-591274FC8C99}"/>
              </a:ext>
            </a:extLst>
          </p:cNvPr>
          <p:cNvSpPr>
            <a:spLocks noGrp="1"/>
          </p:cNvSpPr>
          <p:nvPr>
            <p:ph type="sldNum" sz="quarter" idx="12"/>
          </p:nvPr>
        </p:nvSpPr>
        <p:spPr/>
        <p:txBody>
          <a:bodyPr/>
          <a:lstStyle/>
          <a:p>
            <a:pPr defTabSz="685800"/>
            <a:fld id="{88CA6250-41D8-4D11-B382-EA7A06131262}" type="slidenum">
              <a:rPr lang="en-US">
                <a:solidFill>
                  <a:prstClr val="white"/>
                </a:solidFill>
                <a:latin typeface="Calibri" panose="020F0502020204030204"/>
              </a:rPr>
              <a:pPr defTabSz="685800"/>
              <a:t>11</a:t>
            </a:fld>
            <a:endParaRPr lang="en-US" dirty="0">
              <a:solidFill>
                <a:prstClr val="white"/>
              </a:solidFill>
              <a:latin typeface="Calibri" panose="020F0502020204030204"/>
            </a:endParaRPr>
          </a:p>
        </p:txBody>
      </p:sp>
    </p:spTree>
    <p:extLst>
      <p:ext uri="{BB962C8B-B14F-4D97-AF65-F5344CB8AC3E}">
        <p14:creationId xmlns:p14="http://schemas.microsoft.com/office/powerpoint/2010/main" val="25022206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3"/>
          <p:cNvGraphicFramePr>
            <a:graphicFrameLocks/>
          </p:cNvGraphicFramePr>
          <p:nvPr>
            <p:extLst>
              <p:ext uri="{D42A27DB-BD31-4B8C-83A1-F6EECF244321}">
                <p14:modId xmlns:p14="http://schemas.microsoft.com/office/powerpoint/2010/main" val="364010654"/>
              </p:ext>
            </p:extLst>
          </p:nvPr>
        </p:nvGraphicFramePr>
        <p:xfrm>
          <a:off x="442613" y="1630279"/>
          <a:ext cx="8437068" cy="4227596"/>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a:xfrm>
            <a:off x="219456" y="256032"/>
            <a:ext cx="9049406" cy="1532979"/>
          </a:xfrm>
        </p:spPr>
        <p:txBody>
          <a:bodyPr>
            <a:noAutofit/>
          </a:bodyPr>
          <a:lstStyle/>
          <a:p>
            <a:r>
              <a:rPr lang="en-US" sz="4400" dirty="0"/>
              <a:t>Shareholders’ equity </a:t>
            </a:r>
            <a:br>
              <a:rPr lang="en-US" sz="4400" dirty="0"/>
            </a:br>
            <a:r>
              <a:rPr lang="en-US" sz="4400" dirty="0"/>
              <a:t>and Net Income</a:t>
            </a:r>
            <a:br>
              <a:rPr lang="en-US" sz="4400" dirty="0"/>
            </a:br>
            <a:endParaRPr lang="en-US" sz="4400" dirty="0"/>
          </a:p>
        </p:txBody>
      </p:sp>
      <p:sp>
        <p:nvSpPr>
          <p:cNvPr id="4" name="Footer Placeholder 3"/>
          <p:cNvSpPr>
            <a:spLocks noGrp="1"/>
          </p:cNvSpPr>
          <p:nvPr>
            <p:ph type="ftr" sz="quarter" idx="11"/>
          </p:nvPr>
        </p:nvSpPr>
        <p:spPr/>
        <p:txBody>
          <a:bodyPr/>
          <a:lstStyle/>
          <a:p>
            <a:pPr defTabSz="685800"/>
            <a:r>
              <a:rPr lang="en-US" dirty="0">
                <a:solidFill>
                  <a:prstClr val="black">
                    <a:tint val="75000"/>
                  </a:prstClr>
                </a:solidFill>
                <a:latin typeface="Calibri" panose="020F0502020204030204"/>
              </a:rPr>
              <a:t>www.employers.com</a:t>
            </a:r>
          </a:p>
        </p:txBody>
      </p:sp>
      <p:sp>
        <p:nvSpPr>
          <p:cNvPr id="7" name="Rounded Rectangle 6"/>
          <p:cNvSpPr/>
          <p:nvPr/>
        </p:nvSpPr>
        <p:spPr bwMode="auto">
          <a:xfrm>
            <a:off x="549553" y="5287875"/>
            <a:ext cx="8224839" cy="411008"/>
          </a:xfrm>
          <a:prstGeom prst="roundRect">
            <a:avLst/>
          </a:prstGeom>
          <a:solidFill>
            <a:schemeClr val="accent1">
              <a:lumMod val="20000"/>
              <a:lumOff val="80000"/>
            </a:schemeClr>
          </a:solidFill>
          <a:ln>
            <a:solidFill>
              <a:srgbClr val="3760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376092"/>
                </a:solidFill>
              </a:rPr>
              <a:t>Strong GAAP Capital Base and Performance</a:t>
            </a:r>
          </a:p>
        </p:txBody>
      </p:sp>
      <p:sp>
        <p:nvSpPr>
          <p:cNvPr id="6" name="Rectangle 5"/>
          <p:cNvSpPr/>
          <p:nvPr/>
        </p:nvSpPr>
        <p:spPr>
          <a:xfrm>
            <a:off x="94594" y="1244991"/>
            <a:ext cx="2115707" cy="338554"/>
          </a:xfrm>
          <a:prstGeom prst="rect">
            <a:avLst/>
          </a:prstGeom>
        </p:spPr>
        <p:txBody>
          <a:bodyPr wrap="none">
            <a:spAutoFit/>
          </a:bodyPr>
          <a:lstStyle/>
          <a:p>
            <a:r>
              <a:rPr lang="en-US" sz="1600" dirty="0">
                <a:cs typeface="Arial" panose="020B0604020202020204" pitchFamily="34" charset="0"/>
              </a:rPr>
              <a:t>(unaudited, in Millions)</a:t>
            </a:r>
            <a:endParaRPr lang="en-US" sz="1600" dirty="0">
              <a:latin typeface="+mj-lt"/>
            </a:endParaRPr>
          </a:p>
        </p:txBody>
      </p:sp>
      <p:sp>
        <p:nvSpPr>
          <p:cNvPr id="9" name="Rectangle 8"/>
          <p:cNvSpPr/>
          <p:nvPr/>
        </p:nvSpPr>
        <p:spPr>
          <a:xfrm>
            <a:off x="6908879" y="849796"/>
            <a:ext cx="997529" cy="830997"/>
          </a:xfrm>
          <a:prstGeom prst="rect">
            <a:avLst/>
          </a:prstGeom>
        </p:spPr>
        <p:txBody>
          <a:bodyPr wrap="square">
            <a:spAutoFit/>
          </a:bodyPr>
          <a:lstStyle/>
          <a:p>
            <a:pPr algn="ctr"/>
            <a:r>
              <a:rPr lang="en-US" sz="800" b="1" i="1" dirty="0">
                <a:solidFill>
                  <a:srgbClr val="C00000"/>
                </a:solidFill>
              </a:rPr>
              <a:t>Stockholders’ equity including he Deferred Gain at 12/31/19 is the highest in the Company’s history</a:t>
            </a:r>
          </a:p>
        </p:txBody>
      </p:sp>
    </p:spTree>
    <p:extLst>
      <p:ext uri="{BB962C8B-B14F-4D97-AF65-F5344CB8AC3E}">
        <p14:creationId xmlns:p14="http://schemas.microsoft.com/office/powerpoint/2010/main" val="524091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456" y="256032"/>
            <a:ext cx="9049406" cy="739775"/>
          </a:xfrm>
        </p:spPr>
        <p:txBody>
          <a:bodyPr>
            <a:noAutofit/>
          </a:bodyPr>
          <a:lstStyle/>
          <a:p>
            <a:r>
              <a:rPr lang="en-US" sz="4400" dirty="0"/>
              <a:t>BOOK VALUE PER SHARE</a:t>
            </a:r>
          </a:p>
        </p:txBody>
      </p:sp>
      <p:sp>
        <p:nvSpPr>
          <p:cNvPr id="4" name="Footer Placeholder 3"/>
          <p:cNvSpPr>
            <a:spLocks noGrp="1"/>
          </p:cNvSpPr>
          <p:nvPr>
            <p:ph type="ftr" sz="quarter" idx="11"/>
          </p:nvPr>
        </p:nvSpPr>
        <p:spPr/>
        <p:txBody>
          <a:bodyPr/>
          <a:lstStyle/>
          <a:p>
            <a:pPr defTabSz="685800"/>
            <a:r>
              <a:rPr lang="en-US" dirty="0">
                <a:solidFill>
                  <a:prstClr val="black">
                    <a:tint val="75000"/>
                  </a:prstClr>
                </a:solidFill>
                <a:latin typeface="Calibri" panose="020F0502020204030204"/>
              </a:rPr>
              <a:t>www.employers.com</a:t>
            </a:r>
          </a:p>
        </p:txBody>
      </p:sp>
      <p:sp>
        <p:nvSpPr>
          <p:cNvPr id="7" name="Rounded Rectangle 6"/>
          <p:cNvSpPr/>
          <p:nvPr/>
        </p:nvSpPr>
        <p:spPr bwMode="auto">
          <a:xfrm>
            <a:off x="564493" y="5240764"/>
            <a:ext cx="8224839" cy="411008"/>
          </a:xfrm>
          <a:prstGeom prst="roundRect">
            <a:avLst/>
          </a:prstGeom>
          <a:solidFill>
            <a:schemeClr val="accent1">
              <a:lumMod val="20000"/>
              <a:lumOff val="80000"/>
            </a:schemeClr>
          </a:solidFill>
          <a:ln>
            <a:solidFill>
              <a:srgbClr val="3760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376092"/>
                </a:solidFill>
              </a:rPr>
              <a:t>Strong and Consistent Growth in Book Value per Share</a:t>
            </a:r>
          </a:p>
        </p:txBody>
      </p:sp>
      <p:graphicFrame>
        <p:nvGraphicFramePr>
          <p:cNvPr id="8" name="Content Placeholder 3"/>
          <p:cNvGraphicFramePr>
            <a:graphicFrameLocks/>
          </p:cNvGraphicFramePr>
          <p:nvPr>
            <p:extLst>
              <p:ext uri="{D42A27DB-BD31-4B8C-83A1-F6EECF244321}">
                <p14:modId xmlns:p14="http://schemas.microsoft.com/office/powerpoint/2010/main" val="3967604755"/>
              </p:ext>
            </p:extLst>
          </p:nvPr>
        </p:nvGraphicFramePr>
        <p:xfrm>
          <a:off x="400763" y="1026071"/>
          <a:ext cx="8437068" cy="408689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583002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456" y="256032"/>
            <a:ext cx="8651081" cy="739775"/>
          </a:xfrm>
        </p:spPr>
        <p:txBody>
          <a:bodyPr>
            <a:noAutofit/>
          </a:bodyPr>
          <a:lstStyle/>
          <a:p>
            <a:r>
              <a:rPr lang="en-US" sz="4400" dirty="0"/>
              <a:t>Statutory Surplus </a:t>
            </a:r>
            <a:br>
              <a:rPr lang="en-US" sz="4400" dirty="0"/>
            </a:br>
            <a:r>
              <a:rPr lang="en-US" sz="4400" dirty="0"/>
              <a:t>and Net Income</a:t>
            </a:r>
          </a:p>
        </p:txBody>
      </p:sp>
      <p:sp>
        <p:nvSpPr>
          <p:cNvPr id="4" name="Footer Placeholder 3"/>
          <p:cNvSpPr>
            <a:spLocks noGrp="1"/>
          </p:cNvSpPr>
          <p:nvPr>
            <p:ph type="ftr" sz="quarter" idx="11"/>
          </p:nvPr>
        </p:nvSpPr>
        <p:spPr/>
        <p:txBody>
          <a:bodyPr/>
          <a:lstStyle/>
          <a:p>
            <a:pPr defTabSz="685800"/>
            <a:r>
              <a:rPr lang="en-US" dirty="0">
                <a:solidFill>
                  <a:prstClr val="black">
                    <a:tint val="75000"/>
                  </a:prstClr>
                </a:solidFill>
                <a:latin typeface="Calibri" panose="020F0502020204030204"/>
              </a:rPr>
              <a:t>www.employers.com</a:t>
            </a:r>
          </a:p>
        </p:txBody>
      </p:sp>
      <p:sp>
        <p:nvSpPr>
          <p:cNvPr id="7" name="Rounded Rectangle 6"/>
          <p:cNvSpPr/>
          <p:nvPr/>
        </p:nvSpPr>
        <p:spPr bwMode="auto">
          <a:xfrm>
            <a:off x="549553" y="5522505"/>
            <a:ext cx="8224839" cy="411008"/>
          </a:xfrm>
          <a:prstGeom prst="roundRect">
            <a:avLst/>
          </a:prstGeom>
          <a:solidFill>
            <a:schemeClr val="accent1">
              <a:lumMod val="20000"/>
              <a:lumOff val="80000"/>
            </a:schemeClr>
          </a:solidFill>
          <a:ln>
            <a:solidFill>
              <a:srgbClr val="3760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376092"/>
                </a:solidFill>
              </a:rPr>
              <a:t>Strong Statutory Capital Base and Performance</a:t>
            </a:r>
          </a:p>
        </p:txBody>
      </p:sp>
      <p:graphicFrame>
        <p:nvGraphicFramePr>
          <p:cNvPr id="8" name="Content Placeholder 3"/>
          <p:cNvGraphicFramePr>
            <a:graphicFrameLocks/>
          </p:cNvGraphicFramePr>
          <p:nvPr>
            <p:extLst>
              <p:ext uri="{D42A27DB-BD31-4B8C-83A1-F6EECF244321}">
                <p14:modId xmlns:p14="http://schemas.microsoft.com/office/powerpoint/2010/main" val="411445958"/>
              </p:ext>
            </p:extLst>
          </p:nvPr>
        </p:nvGraphicFramePr>
        <p:xfrm>
          <a:off x="299545" y="1636305"/>
          <a:ext cx="8686800" cy="3564128"/>
        </p:xfrm>
        <a:graphic>
          <a:graphicData uri="http://schemas.openxmlformats.org/drawingml/2006/chart">
            <c:chart xmlns:c="http://schemas.openxmlformats.org/drawingml/2006/chart" xmlns:r="http://schemas.openxmlformats.org/officeDocument/2006/relationships" r:id="rId2"/>
          </a:graphicData>
        </a:graphic>
      </p:graphicFrame>
      <p:sp>
        <p:nvSpPr>
          <p:cNvPr id="6" name="Rectangle 5"/>
          <p:cNvSpPr/>
          <p:nvPr/>
        </p:nvSpPr>
        <p:spPr>
          <a:xfrm>
            <a:off x="219456" y="1090229"/>
            <a:ext cx="2115707" cy="338554"/>
          </a:xfrm>
          <a:prstGeom prst="rect">
            <a:avLst/>
          </a:prstGeom>
        </p:spPr>
        <p:txBody>
          <a:bodyPr wrap="none">
            <a:spAutoFit/>
          </a:bodyPr>
          <a:lstStyle/>
          <a:p>
            <a:r>
              <a:rPr lang="en-US" sz="1600" dirty="0">
                <a:cs typeface="Arial" panose="020B0604020202020204" pitchFamily="34" charset="0"/>
              </a:rPr>
              <a:t>(unaudited, in Millions)</a:t>
            </a:r>
            <a:endParaRPr lang="en-US" sz="1600" dirty="0">
              <a:latin typeface="+mj-lt"/>
            </a:endParaRPr>
          </a:p>
        </p:txBody>
      </p:sp>
      <p:sp>
        <p:nvSpPr>
          <p:cNvPr id="9" name="Rectangle 8"/>
          <p:cNvSpPr/>
          <p:nvPr/>
        </p:nvSpPr>
        <p:spPr>
          <a:xfrm>
            <a:off x="6924644" y="1197950"/>
            <a:ext cx="997529" cy="584775"/>
          </a:xfrm>
          <a:prstGeom prst="rect">
            <a:avLst/>
          </a:prstGeom>
        </p:spPr>
        <p:txBody>
          <a:bodyPr wrap="square">
            <a:spAutoFit/>
          </a:bodyPr>
          <a:lstStyle/>
          <a:p>
            <a:pPr algn="ctr"/>
            <a:r>
              <a:rPr lang="en-US" sz="800" b="1" i="1" dirty="0">
                <a:solidFill>
                  <a:srgbClr val="C00000"/>
                </a:solidFill>
              </a:rPr>
              <a:t>Statutory surplus at 12/31/19 is the highest in the Company’s history</a:t>
            </a:r>
          </a:p>
        </p:txBody>
      </p:sp>
    </p:spTree>
    <p:extLst>
      <p:ext uri="{BB962C8B-B14F-4D97-AF65-F5344CB8AC3E}">
        <p14:creationId xmlns:p14="http://schemas.microsoft.com/office/powerpoint/2010/main" val="4210927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DC84C3A-1DAE-43AD-BC94-B494D42A7668}"/>
              </a:ext>
            </a:extLst>
          </p:cNvPr>
          <p:cNvSpPr>
            <a:spLocks noGrp="1"/>
          </p:cNvSpPr>
          <p:nvPr>
            <p:ph type="title"/>
          </p:nvPr>
        </p:nvSpPr>
        <p:spPr/>
        <p:txBody>
          <a:bodyPr>
            <a:normAutofit/>
          </a:bodyPr>
          <a:lstStyle/>
          <a:p>
            <a:r>
              <a:rPr lang="en-US" sz="4400" dirty="0"/>
              <a:t>FINANCIAL STRENGTH</a:t>
            </a:r>
          </a:p>
        </p:txBody>
      </p:sp>
      <p:sp>
        <p:nvSpPr>
          <p:cNvPr id="4" name="Footer Placeholder 3">
            <a:extLst>
              <a:ext uri="{FF2B5EF4-FFF2-40B4-BE49-F238E27FC236}">
                <a16:creationId xmlns:a16="http://schemas.microsoft.com/office/drawing/2014/main" id="{CD24E97D-B7DC-453B-A42B-CD9B0EADCC3A}"/>
              </a:ext>
            </a:extLst>
          </p:cNvPr>
          <p:cNvSpPr>
            <a:spLocks noGrp="1"/>
          </p:cNvSpPr>
          <p:nvPr>
            <p:ph type="ftr" sz="quarter" idx="11"/>
          </p:nvPr>
        </p:nvSpPr>
        <p:spPr/>
        <p:txBody>
          <a:bodyPr/>
          <a:lstStyle/>
          <a:p>
            <a:pPr defTabSz="685800"/>
            <a:r>
              <a:rPr lang="en-US" dirty="0">
                <a:solidFill>
                  <a:prstClr val="black"/>
                </a:solidFill>
                <a:latin typeface="Calibri" panose="020F0502020204030204"/>
              </a:rPr>
              <a:t>www.employers.com</a:t>
            </a:r>
          </a:p>
        </p:txBody>
      </p:sp>
      <p:sp>
        <p:nvSpPr>
          <p:cNvPr id="5" name="Slide Number Placeholder 4">
            <a:extLst>
              <a:ext uri="{FF2B5EF4-FFF2-40B4-BE49-F238E27FC236}">
                <a16:creationId xmlns:a16="http://schemas.microsoft.com/office/drawing/2014/main" id="{27DD7E5F-7ED2-4B81-BF0B-591274FC8C99}"/>
              </a:ext>
            </a:extLst>
          </p:cNvPr>
          <p:cNvSpPr>
            <a:spLocks noGrp="1"/>
          </p:cNvSpPr>
          <p:nvPr>
            <p:ph type="sldNum" sz="quarter" idx="12"/>
          </p:nvPr>
        </p:nvSpPr>
        <p:spPr/>
        <p:txBody>
          <a:bodyPr/>
          <a:lstStyle/>
          <a:p>
            <a:pPr defTabSz="685800"/>
            <a:fld id="{88CA6250-41D8-4D11-B382-EA7A06131262}" type="slidenum">
              <a:rPr lang="en-US">
                <a:solidFill>
                  <a:prstClr val="white"/>
                </a:solidFill>
                <a:latin typeface="Calibri" panose="020F0502020204030204"/>
              </a:rPr>
              <a:pPr defTabSz="685800"/>
              <a:t>15</a:t>
            </a:fld>
            <a:endParaRPr lang="en-US" dirty="0">
              <a:solidFill>
                <a:prstClr val="white"/>
              </a:solidFill>
              <a:latin typeface="Calibri" panose="020F0502020204030204"/>
            </a:endParaRPr>
          </a:p>
        </p:txBody>
      </p:sp>
    </p:spTree>
    <p:extLst>
      <p:ext uri="{BB962C8B-B14F-4D97-AF65-F5344CB8AC3E}">
        <p14:creationId xmlns:p14="http://schemas.microsoft.com/office/powerpoint/2010/main" val="28764999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69B69-15B1-468C-8867-FCA8EE615C11}"/>
              </a:ext>
            </a:extLst>
          </p:cNvPr>
          <p:cNvSpPr>
            <a:spLocks noGrp="1"/>
          </p:cNvSpPr>
          <p:nvPr>
            <p:ph type="title"/>
          </p:nvPr>
        </p:nvSpPr>
        <p:spPr>
          <a:xfrm>
            <a:off x="219456" y="256032"/>
            <a:ext cx="8651081" cy="739775"/>
          </a:xfrm>
        </p:spPr>
        <p:txBody>
          <a:bodyPr>
            <a:normAutofit/>
          </a:bodyPr>
          <a:lstStyle/>
          <a:p>
            <a:r>
              <a:rPr lang="en-US" sz="4400" dirty="0"/>
              <a:t>History of reserve strength</a:t>
            </a:r>
          </a:p>
        </p:txBody>
      </p:sp>
      <p:sp>
        <p:nvSpPr>
          <p:cNvPr id="4" name="Footer Placeholder 3">
            <a:extLst>
              <a:ext uri="{FF2B5EF4-FFF2-40B4-BE49-F238E27FC236}">
                <a16:creationId xmlns:a16="http://schemas.microsoft.com/office/drawing/2014/main" id="{562C6C4B-28B1-4052-AA48-BD97C601829C}"/>
              </a:ext>
            </a:extLst>
          </p:cNvPr>
          <p:cNvSpPr>
            <a:spLocks noGrp="1"/>
          </p:cNvSpPr>
          <p:nvPr>
            <p:ph type="ftr" sz="quarter" idx="11"/>
          </p:nvPr>
        </p:nvSpPr>
        <p:spPr/>
        <p:txBody>
          <a:bodyPr/>
          <a:lstStyle/>
          <a:p>
            <a:pPr defTabSz="685800"/>
            <a:r>
              <a:rPr lang="en-US" dirty="0">
                <a:solidFill>
                  <a:prstClr val="black"/>
                </a:solidFill>
                <a:latin typeface="Calibri" panose="020F0502020204030204"/>
              </a:rPr>
              <a:t>www.employers.com</a:t>
            </a:r>
          </a:p>
        </p:txBody>
      </p:sp>
      <p:sp>
        <p:nvSpPr>
          <p:cNvPr id="11" name="Rectangle 6">
            <a:extLst>
              <a:ext uri="{FF2B5EF4-FFF2-40B4-BE49-F238E27FC236}">
                <a16:creationId xmlns:a16="http://schemas.microsoft.com/office/drawing/2014/main" id="{67D48162-9FFA-4C51-8B81-D60BF4BBB017}"/>
              </a:ext>
            </a:extLst>
          </p:cNvPr>
          <p:cNvSpPr>
            <a:spLocks noChangeArrowheads="1"/>
          </p:cNvSpPr>
          <p:nvPr/>
        </p:nvSpPr>
        <p:spPr bwMode="auto">
          <a:xfrm>
            <a:off x="598480" y="1837190"/>
            <a:ext cx="2743200" cy="228600"/>
          </a:xfrm>
          <a:prstGeom prst="rect">
            <a:avLst/>
          </a:prstGeom>
          <a:solidFill>
            <a:schemeClr val="bg1"/>
          </a:solidFill>
          <a:ln w="9525">
            <a:noFill/>
            <a:miter lim="800000"/>
            <a:headEnd/>
            <a:tailEnd/>
          </a:ln>
          <a:effectLst/>
        </p:spPr>
        <p:txBody>
          <a:bodyPr anchor="ctr"/>
          <a:lstStyle/>
          <a:p>
            <a:pPr algn="ctr" defTabSz="685800" eaLnBrk="0" hangingPunct="0">
              <a:defRPr/>
            </a:pPr>
            <a:r>
              <a:rPr lang="en-US" sz="1600" b="1" kern="0" dirty="0">
                <a:solidFill>
                  <a:srgbClr val="25254B"/>
                </a:solidFill>
                <a:latin typeface="Calibri" panose="020F0502020204030204"/>
                <a:ea typeface="ＭＳ Ｐゴシック" pitchFamily="34" charset="-128"/>
                <a:cs typeface="Arial" charset="0"/>
              </a:rPr>
              <a:t>Reserve Review</a:t>
            </a:r>
          </a:p>
        </p:txBody>
      </p:sp>
      <p:graphicFrame>
        <p:nvGraphicFramePr>
          <p:cNvPr id="17" name="Chart 16">
            <a:extLst>
              <a:ext uri="{FF2B5EF4-FFF2-40B4-BE49-F238E27FC236}">
                <a16:creationId xmlns:a16="http://schemas.microsoft.com/office/drawing/2014/main" id="{F8B3906E-BF3A-4C27-BFF4-08E7F28876E7}"/>
              </a:ext>
            </a:extLst>
          </p:cNvPr>
          <p:cNvGraphicFramePr>
            <a:graphicFrameLocks noGrp="1"/>
          </p:cNvGraphicFramePr>
          <p:nvPr>
            <p:extLst>
              <p:ext uri="{D42A27DB-BD31-4B8C-83A1-F6EECF244321}">
                <p14:modId xmlns:p14="http://schemas.microsoft.com/office/powerpoint/2010/main" val="1398575299"/>
              </p:ext>
            </p:extLst>
          </p:nvPr>
        </p:nvGraphicFramePr>
        <p:xfrm>
          <a:off x="3540195" y="1837190"/>
          <a:ext cx="5769518" cy="4079087"/>
        </p:xfrm>
        <a:graphic>
          <a:graphicData uri="http://schemas.openxmlformats.org/drawingml/2006/chart">
            <c:chart xmlns:c="http://schemas.openxmlformats.org/drawingml/2006/chart" xmlns:r="http://schemas.openxmlformats.org/officeDocument/2006/relationships" r:id="rId2"/>
          </a:graphicData>
        </a:graphic>
      </p:graphicFrame>
      <p:sp>
        <p:nvSpPr>
          <p:cNvPr id="18" name="Rectangle 6">
            <a:extLst>
              <a:ext uri="{FF2B5EF4-FFF2-40B4-BE49-F238E27FC236}">
                <a16:creationId xmlns:a16="http://schemas.microsoft.com/office/drawing/2014/main" id="{DCFB01AA-1C98-40B7-ADB9-C7156CEEE412}"/>
              </a:ext>
            </a:extLst>
          </p:cNvPr>
          <p:cNvSpPr>
            <a:spLocks noChangeArrowheads="1"/>
          </p:cNvSpPr>
          <p:nvPr/>
        </p:nvSpPr>
        <p:spPr bwMode="auto">
          <a:xfrm>
            <a:off x="4506664" y="1246688"/>
            <a:ext cx="3962400" cy="304800"/>
          </a:xfrm>
          <a:prstGeom prst="rect">
            <a:avLst/>
          </a:prstGeom>
          <a:solidFill>
            <a:schemeClr val="bg1"/>
          </a:solidFill>
          <a:ln w="9525">
            <a:noFill/>
            <a:miter lim="800000"/>
            <a:headEnd/>
            <a:tailEnd/>
          </a:ln>
          <a:effectLst/>
          <a:scene3d>
            <a:camera prst="orthographicFront">
              <a:rot lat="0" lon="0" rev="0"/>
            </a:camera>
            <a:lightRig rig="contrasting" dir="t">
              <a:rot lat="0" lon="0" rev="1500000"/>
            </a:lightRig>
          </a:scene3d>
          <a:sp3d prstMaterial="metal">
            <a:bevelT w="88900" h="88900"/>
          </a:sp3d>
        </p:spPr>
        <p:txBody>
          <a:bodyPr anchor="ctr"/>
          <a:lstStyle/>
          <a:p>
            <a:pPr marL="0" marR="0" lvl="0" indent="0" algn="ctr" defTabSz="914400" eaLnBrk="0" fontAlgn="auto" latinLnBrk="0" hangingPunct="0">
              <a:lnSpc>
                <a:spcPct val="100000"/>
              </a:lnSpc>
              <a:spcBef>
                <a:spcPts val="0"/>
              </a:spcBef>
              <a:spcAft>
                <a:spcPts val="0"/>
              </a:spcAft>
              <a:buClrTx/>
              <a:buSzTx/>
              <a:buFontTx/>
              <a:buNone/>
              <a:tabLst/>
              <a:defRPr/>
            </a:pPr>
            <a:r>
              <a:rPr lang="en-US" sz="1600" b="1" kern="0" dirty="0">
                <a:solidFill>
                  <a:srgbClr val="25254B"/>
                </a:solidFill>
                <a:ea typeface="ＭＳ Ｐゴシック" pitchFamily="34" charset="-128"/>
                <a:cs typeface="Arial" charset="0"/>
              </a:rPr>
              <a:t>$77.5 Million Favorable Reserve Development in 2019</a:t>
            </a:r>
            <a:endParaRPr kumimoji="0" lang="en-US" sz="1600" b="1" i="0" u="none" strike="noStrike" kern="0" cap="none" spc="0" normalizeH="0" baseline="0" noProof="0" dirty="0">
              <a:ln>
                <a:noFill/>
              </a:ln>
              <a:solidFill>
                <a:srgbClr val="25254B"/>
              </a:solidFill>
              <a:effectLst/>
              <a:uLnTx/>
              <a:uFillTx/>
              <a:ea typeface="ＭＳ Ｐゴシック" pitchFamily="34" charset="-128"/>
              <a:cs typeface="Arial" charset="0"/>
            </a:endParaRPr>
          </a:p>
        </p:txBody>
      </p:sp>
      <p:sp>
        <p:nvSpPr>
          <p:cNvPr id="19" name="Rectangle 18">
            <a:extLst>
              <a:ext uri="{FF2B5EF4-FFF2-40B4-BE49-F238E27FC236}">
                <a16:creationId xmlns:a16="http://schemas.microsoft.com/office/drawing/2014/main" id="{A937D27B-EA25-4371-8B48-E29B746FDA38}"/>
              </a:ext>
            </a:extLst>
          </p:cNvPr>
          <p:cNvSpPr/>
          <p:nvPr/>
        </p:nvSpPr>
        <p:spPr>
          <a:xfrm>
            <a:off x="5046160" y="5578452"/>
            <a:ext cx="152400" cy="1524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extBox 19">
            <a:extLst>
              <a:ext uri="{FF2B5EF4-FFF2-40B4-BE49-F238E27FC236}">
                <a16:creationId xmlns:a16="http://schemas.microsoft.com/office/drawing/2014/main" id="{23BA9FD2-F383-47AF-96D3-62CE84680BDF}"/>
              </a:ext>
            </a:extLst>
          </p:cNvPr>
          <p:cNvSpPr txBox="1"/>
          <p:nvPr/>
        </p:nvSpPr>
        <p:spPr>
          <a:xfrm>
            <a:off x="5274760" y="5458791"/>
            <a:ext cx="1524000" cy="430887"/>
          </a:xfrm>
          <a:prstGeom prst="rect">
            <a:avLst/>
          </a:prstGeom>
          <a:noFill/>
        </p:spPr>
        <p:txBody>
          <a:bodyPr wrap="square" rtlCol="0">
            <a:spAutoFit/>
          </a:bodyPr>
          <a:lstStyle/>
          <a:p>
            <a:r>
              <a:rPr lang="en-US" sz="1100" dirty="0"/>
              <a:t>Annual favorable development</a:t>
            </a:r>
          </a:p>
        </p:txBody>
      </p:sp>
      <p:sp>
        <p:nvSpPr>
          <p:cNvPr id="21" name="Rectangle 20">
            <a:extLst>
              <a:ext uri="{FF2B5EF4-FFF2-40B4-BE49-F238E27FC236}">
                <a16:creationId xmlns:a16="http://schemas.microsoft.com/office/drawing/2014/main" id="{197BFF78-C8CC-41A3-B253-F55900771956}"/>
              </a:ext>
            </a:extLst>
          </p:cNvPr>
          <p:cNvSpPr/>
          <p:nvPr/>
        </p:nvSpPr>
        <p:spPr>
          <a:xfrm>
            <a:off x="6570160" y="5605946"/>
            <a:ext cx="152400" cy="15240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2">
                  <a:lumMod val="60000"/>
                  <a:lumOff val="40000"/>
                </a:schemeClr>
              </a:solidFill>
            </a:endParaRPr>
          </a:p>
        </p:txBody>
      </p:sp>
      <p:sp>
        <p:nvSpPr>
          <p:cNvPr id="22" name="TextBox 21">
            <a:extLst>
              <a:ext uri="{FF2B5EF4-FFF2-40B4-BE49-F238E27FC236}">
                <a16:creationId xmlns:a16="http://schemas.microsoft.com/office/drawing/2014/main" id="{BA4785A8-6CA4-41EF-87BB-196B5838328F}"/>
              </a:ext>
            </a:extLst>
          </p:cNvPr>
          <p:cNvSpPr txBox="1"/>
          <p:nvPr/>
        </p:nvSpPr>
        <p:spPr>
          <a:xfrm>
            <a:off x="6746572" y="5457107"/>
            <a:ext cx="1710611" cy="430887"/>
          </a:xfrm>
          <a:prstGeom prst="rect">
            <a:avLst/>
          </a:prstGeom>
          <a:noFill/>
        </p:spPr>
        <p:txBody>
          <a:bodyPr wrap="square" rtlCol="0">
            <a:spAutoFit/>
          </a:bodyPr>
          <a:lstStyle/>
          <a:p>
            <a:r>
              <a:rPr lang="en-US" sz="1100" dirty="0"/>
              <a:t>Cumulative favorable development since 2015</a:t>
            </a:r>
          </a:p>
        </p:txBody>
      </p:sp>
      <p:sp>
        <p:nvSpPr>
          <p:cNvPr id="23" name="Text Box 16">
            <a:extLst>
              <a:ext uri="{FF2B5EF4-FFF2-40B4-BE49-F238E27FC236}">
                <a16:creationId xmlns:a16="http://schemas.microsoft.com/office/drawing/2014/main" id="{A8DFF2CF-4226-4E90-BF6C-127F74B512E0}"/>
              </a:ext>
            </a:extLst>
          </p:cNvPr>
          <p:cNvSpPr txBox="1">
            <a:spLocks noChangeArrowheads="1"/>
          </p:cNvSpPr>
          <p:nvPr/>
        </p:nvSpPr>
        <p:spPr bwMode="gray">
          <a:xfrm>
            <a:off x="4674252" y="1737030"/>
            <a:ext cx="3627224" cy="765594"/>
          </a:xfrm>
          <a:prstGeom prst="rect">
            <a:avLst/>
          </a:prstGeom>
          <a:noFill/>
          <a:ln w="9525" algn="ctr">
            <a:noFill/>
            <a:miter lim="800000"/>
            <a:headEnd/>
            <a:tailEnd/>
          </a:ln>
        </p:spPr>
        <p:txBody>
          <a:bodyPr wrap="square">
            <a:spAutoFit/>
          </a:bodyPr>
          <a:lstStyle/>
          <a:p>
            <a:pPr marL="0" marR="0" lvl="0" indent="0" algn="ctr" defTabSz="914400" eaLnBrk="0" fontAlgn="auto" latinLnBrk="0" hangingPunct="0">
              <a:lnSpc>
                <a:spcPct val="100000"/>
              </a:lnSpc>
              <a:spcBef>
                <a:spcPct val="50000"/>
              </a:spcBef>
              <a:spcAft>
                <a:spcPts val="0"/>
              </a:spcAft>
              <a:buClrTx/>
              <a:buSzTx/>
              <a:buFontTx/>
              <a:buNone/>
              <a:tabLst/>
              <a:defRPr/>
            </a:pPr>
            <a:r>
              <a:rPr kumimoji="0" lang="en-US" sz="1400" b="1" i="0" u="none" strike="noStrike" kern="0" cap="none" spc="0" normalizeH="0" baseline="0" noProof="0" dirty="0">
                <a:ln>
                  <a:noFill/>
                </a:ln>
                <a:solidFill>
                  <a:schemeClr val="tx1">
                    <a:lumMod val="65000"/>
                    <a:lumOff val="35000"/>
                  </a:schemeClr>
                </a:solidFill>
                <a:effectLst/>
                <a:uLnTx/>
                <a:uFillTx/>
                <a:ea typeface="ＭＳ Ｐゴシック" pitchFamily="34" charset="-128"/>
                <a:cs typeface="+mn-cs"/>
              </a:rPr>
              <a:t>Net Calendar Year Reserve </a:t>
            </a:r>
            <a:r>
              <a:rPr lang="en-US" sz="1400" b="1" kern="0" dirty="0">
                <a:solidFill>
                  <a:schemeClr val="tx1">
                    <a:lumMod val="65000"/>
                    <a:lumOff val="35000"/>
                  </a:schemeClr>
                </a:solidFill>
                <a:ea typeface="ＭＳ Ｐゴシック" pitchFamily="34" charset="-128"/>
              </a:rPr>
              <a:t>Development</a:t>
            </a:r>
            <a:r>
              <a:rPr kumimoji="0" lang="en-US" sz="1400" b="1" i="0" u="none" strike="noStrike" kern="0" cap="none" spc="0" normalizeH="0" baseline="0" noProof="0" dirty="0">
                <a:ln>
                  <a:noFill/>
                </a:ln>
                <a:solidFill>
                  <a:schemeClr val="tx1">
                    <a:lumMod val="65000"/>
                    <a:lumOff val="35000"/>
                  </a:schemeClr>
                </a:solidFill>
                <a:effectLst/>
                <a:uLnTx/>
                <a:uFillTx/>
                <a:ea typeface="ＭＳ Ｐゴシック" pitchFamily="34" charset="-128"/>
                <a:cs typeface="+mn-cs"/>
              </a:rPr>
              <a:t> in Recent </a:t>
            </a:r>
            <a:r>
              <a:rPr lang="en-US" sz="1400" b="1" kern="0" dirty="0">
                <a:solidFill>
                  <a:schemeClr val="tx1">
                    <a:lumMod val="65000"/>
                    <a:lumOff val="35000"/>
                  </a:schemeClr>
                </a:solidFill>
                <a:ea typeface="ＭＳ Ｐゴシック" pitchFamily="34" charset="-128"/>
              </a:rPr>
              <a:t>Prior</a:t>
            </a:r>
            <a:r>
              <a:rPr kumimoji="0" lang="en-US" sz="1400" b="1" i="0" u="none" strike="noStrike" kern="0" cap="none" spc="0" normalizeH="0" baseline="0" noProof="0" dirty="0">
                <a:ln>
                  <a:noFill/>
                </a:ln>
                <a:solidFill>
                  <a:schemeClr val="tx1">
                    <a:lumMod val="65000"/>
                    <a:lumOff val="35000"/>
                  </a:schemeClr>
                </a:solidFill>
                <a:effectLst/>
                <a:uLnTx/>
                <a:uFillTx/>
                <a:ea typeface="ＭＳ Ｐゴシック" pitchFamily="34" charset="-128"/>
                <a:cs typeface="+mn-cs"/>
              </a:rPr>
              <a:t> Accident Years</a:t>
            </a:r>
          </a:p>
          <a:p>
            <a:pPr marL="0" marR="0" lvl="0" indent="0" algn="ctr" defTabSz="914400" eaLnBrk="0" fontAlgn="auto" latinLnBrk="0" hangingPunct="0">
              <a:lnSpc>
                <a:spcPct val="100000"/>
              </a:lnSpc>
              <a:spcBef>
                <a:spcPct val="50000"/>
              </a:spcBef>
              <a:spcAft>
                <a:spcPts val="0"/>
              </a:spcAft>
              <a:buClrTx/>
              <a:buSzTx/>
              <a:buFontTx/>
              <a:buNone/>
              <a:tabLst/>
              <a:defRPr/>
            </a:pPr>
            <a:r>
              <a:rPr kumimoji="0" lang="en-US" sz="1050" b="1" i="0" u="none" strike="noStrike" kern="0" cap="none" spc="0" normalizeH="0" baseline="0" noProof="0" dirty="0">
                <a:ln>
                  <a:noFill/>
                </a:ln>
                <a:solidFill>
                  <a:schemeClr val="tx1">
                    <a:lumMod val="65000"/>
                    <a:lumOff val="35000"/>
                  </a:schemeClr>
                </a:solidFill>
                <a:effectLst/>
                <a:uLnTx/>
                <a:uFillTx/>
                <a:ea typeface="ＭＳ Ｐゴシック" pitchFamily="34" charset="-128"/>
                <a:cs typeface="+mn-cs"/>
              </a:rPr>
              <a:t>($ millions, </a:t>
            </a:r>
            <a:r>
              <a:rPr kumimoji="0" lang="en-US" sz="1000" b="1" i="0" u="none" strike="noStrike" kern="0" cap="none" spc="0" normalizeH="0" baseline="0" noProof="0" dirty="0">
                <a:ln>
                  <a:noFill/>
                </a:ln>
                <a:solidFill>
                  <a:schemeClr val="tx1">
                    <a:lumMod val="65000"/>
                    <a:lumOff val="35000"/>
                  </a:schemeClr>
                </a:solidFill>
                <a:effectLst/>
                <a:uLnTx/>
                <a:uFillTx/>
                <a:ea typeface="ＭＳ Ｐゴシック" pitchFamily="34" charset="-128"/>
                <a:cs typeface="+mn-cs"/>
              </a:rPr>
              <a:t>excludes</a:t>
            </a:r>
            <a:r>
              <a:rPr kumimoji="0" lang="en-US" sz="1000" b="1" i="0" u="none" strike="noStrike" kern="0" cap="none" spc="0" normalizeH="0" noProof="0" dirty="0">
                <a:ln>
                  <a:noFill/>
                </a:ln>
                <a:solidFill>
                  <a:schemeClr val="tx1">
                    <a:lumMod val="65000"/>
                    <a:lumOff val="35000"/>
                  </a:schemeClr>
                </a:solidFill>
                <a:effectLst/>
                <a:uLnTx/>
                <a:uFillTx/>
                <a:ea typeface="ＭＳ Ｐゴシック" pitchFamily="34" charset="-128"/>
                <a:cs typeface="+mn-cs"/>
              </a:rPr>
              <a:t> involuntary business</a:t>
            </a:r>
            <a:r>
              <a:rPr kumimoji="0" lang="en-US" sz="1050" b="1" i="0" u="none" strike="noStrike" kern="0" cap="none" spc="0" normalizeH="0" baseline="0" noProof="0" dirty="0">
                <a:ln>
                  <a:noFill/>
                </a:ln>
                <a:solidFill>
                  <a:schemeClr val="tx1">
                    <a:lumMod val="65000"/>
                    <a:lumOff val="35000"/>
                  </a:schemeClr>
                </a:solidFill>
                <a:effectLst/>
                <a:uLnTx/>
                <a:uFillTx/>
                <a:ea typeface="ＭＳ Ｐゴシック" pitchFamily="34" charset="-128"/>
                <a:cs typeface="+mn-cs"/>
              </a:rPr>
              <a:t>) </a:t>
            </a:r>
          </a:p>
        </p:txBody>
      </p:sp>
      <p:grpSp>
        <p:nvGrpSpPr>
          <p:cNvPr id="14" name="Group 13"/>
          <p:cNvGrpSpPr/>
          <p:nvPr/>
        </p:nvGrpSpPr>
        <p:grpSpPr>
          <a:xfrm>
            <a:off x="1109533" y="2336687"/>
            <a:ext cx="1721096" cy="1085713"/>
            <a:chOff x="113159" y="0"/>
            <a:chExt cx="1721096" cy="1085713"/>
          </a:xfrm>
          <a:scene3d>
            <a:camera prst="orthographicFront">
              <a:rot lat="0" lon="0" rev="0"/>
            </a:camera>
            <a:lightRig rig="soft" dir="t">
              <a:rot lat="0" lon="0" rev="0"/>
            </a:lightRig>
          </a:scene3d>
        </p:grpSpPr>
        <p:sp>
          <p:nvSpPr>
            <p:cNvPr id="15" name="Round Diagonal Corner Rectangle 14"/>
            <p:cNvSpPr/>
            <p:nvPr/>
          </p:nvSpPr>
          <p:spPr>
            <a:xfrm>
              <a:off x="113159" y="0"/>
              <a:ext cx="1721096" cy="1085713"/>
            </a:xfrm>
            <a:prstGeom prst="round2DiagRect">
              <a:avLst/>
            </a:prstGeom>
            <a:solidFill>
              <a:schemeClr val="accent1">
                <a:lumMod val="50000"/>
              </a:schemeClr>
            </a:solidFill>
            <a:ln>
              <a:noFill/>
            </a:ln>
            <a:effectLst>
              <a:outerShdw blurRad="107950" dist="12700" dir="5400000" algn="ctr">
                <a:srgbClr val="000000"/>
              </a:outerShdw>
            </a:effectLst>
            <a:sp3d contourW="44450" prstMaterial="matte">
              <a:bevelT w="63500" h="63500" prst="artDeco"/>
              <a:contourClr>
                <a:srgbClr val="FFFFFF"/>
              </a:contourClr>
            </a:sp3d>
          </p:spPr>
          <p:style>
            <a:lnRef idx="2">
              <a:scrgbClr r="0" g="0" b="0"/>
            </a:lnRef>
            <a:fillRef idx="1">
              <a:scrgbClr r="0" g="0" b="0"/>
            </a:fillRef>
            <a:effectRef idx="0">
              <a:scrgbClr r="0" g="0" b="0"/>
            </a:effectRef>
            <a:fontRef idx="minor">
              <a:schemeClr val="lt1"/>
            </a:fontRef>
          </p:style>
        </p:sp>
        <p:sp>
          <p:nvSpPr>
            <p:cNvPr id="16" name="Round Diagonal Corner Rectangle 4"/>
            <p:cNvSpPr txBox="1"/>
            <p:nvPr/>
          </p:nvSpPr>
          <p:spPr>
            <a:xfrm>
              <a:off x="166159" y="53000"/>
              <a:ext cx="1615096" cy="9797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b="1" kern="1200" dirty="0">
                  <a:solidFill>
                    <a:schemeClr val="bg1"/>
                  </a:solidFill>
                  <a:latin typeface="+mn-lt"/>
                  <a:ea typeface="ＭＳ Ｐゴシック"/>
                  <a:cs typeface="+mn-cs"/>
                </a:rPr>
                <a:t>Reserves are reviewed internally each quarter</a:t>
              </a:r>
            </a:p>
          </p:txBody>
        </p:sp>
      </p:grpSp>
      <p:grpSp>
        <p:nvGrpSpPr>
          <p:cNvPr id="24" name="Group 23"/>
          <p:cNvGrpSpPr/>
          <p:nvPr/>
        </p:nvGrpSpPr>
        <p:grpSpPr>
          <a:xfrm>
            <a:off x="1054779" y="3786205"/>
            <a:ext cx="1830604" cy="1112604"/>
            <a:chOff x="3387" y="560463"/>
            <a:chExt cx="3678275" cy="1842269"/>
          </a:xfrm>
          <a:scene3d>
            <a:camera prst="orthographicFront">
              <a:rot lat="0" lon="0" rev="0"/>
            </a:camera>
            <a:lightRig rig="soft" dir="t">
              <a:rot lat="0" lon="0" rev="0"/>
            </a:lightRig>
          </a:scene3d>
        </p:grpSpPr>
        <p:sp>
          <p:nvSpPr>
            <p:cNvPr id="25" name="Round Diagonal Corner Rectangle 24"/>
            <p:cNvSpPr/>
            <p:nvPr/>
          </p:nvSpPr>
          <p:spPr>
            <a:xfrm>
              <a:off x="3387" y="560463"/>
              <a:ext cx="3678275" cy="1842269"/>
            </a:xfrm>
            <a:prstGeom prst="round2DiagRect">
              <a:avLst/>
            </a:prstGeom>
            <a:solidFill>
              <a:schemeClr val="accent1">
                <a:lumMod val="50000"/>
              </a:schemeClr>
            </a:solidFill>
            <a:ln>
              <a:noFill/>
            </a:ln>
            <a:effectLst>
              <a:outerShdw blurRad="107950" dist="12700" dir="5400000" algn="ctr">
                <a:srgbClr val="000000"/>
              </a:outerShdw>
            </a:effectLst>
            <a:sp3d contourW="44450" prstMaterial="matte">
              <a:bevelT w="63500" h="63500" prst="artDeco"/>
              <a:contourClr>
                <a:srgbClr val="FFFFFF"/>
              </a:contourClr>
            </a:sp3d>
          </p:spPr>
          <p:style>
            <a:lnRef idx="2">
              <a:scrgbClr r="0" g="0" b="0"/>
            </a:lnRef>
            <a:fillRef idx="1">
              <a:scrgbClr r="0" g="0" b="0"/>
            </a:fillRef>
            <a:effectRef idx="0">
              <a:scrgbClr r="0" g="0" b="0"/>
            </a:effectRef>
            <a:fontRef idx="minor">
              <a:schemeClr val="lt1"/>
            </a:fontRef>
          </p:style>
        </p:sp>
        <p:sp>
          <p:nvSpPr>
            <p:cNvPr id="26" name="Round Diagonal Corner Rectangle 4"/>
            <p:cNvSpPr txBox="1"/>
            <p:nvPr/>
          </p:nvSpPr>
          <p:spPr>
            <a:xfrm>
              <a:off x="93319" y="650395"/>
              <a:ext cx="3498411" cy="166240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45720" rIns="0" bIns="45720" numCol="1" spcCol="1270" anchor="ctr" anchorCtr="0">
              <a:noAutofit/>
            </a:bodyPr>
            <a:lstStyle/>
            <a:p>
              <a:pPr lvl="0" algn="ctr" defTabSz="533400" rtl="0">
                <a:lnSpc>
                  <a:spcPct val="90000"/>
                </a:lnSpc>
                <a:spcBef>
                  <a:spcPct val="0"/>
                </a:spcBef>
                <a:spcAft>
                  <a:spcPct val="35000"/>
                </a:spcAft>
              </a:pPr>
              <a:r>
                <a:rPr lang="en-US" sz="1200" b="1" kern="1200" dirty="0">
                  <a:solidFill>
                    <a:schemeClr val="bg1"/>
                  </a:solidFill>
                  <a:latin typeface="+mn-lt"/>
                  <a:ea typeface="ＭＳ Ｐゴシック"/>
                  <a:cs typeface="+mn-cs"/>
                </a:rPr>
                <a:t>Management’s best estimate is presented to the Audit Committee of the Board of Directors each quarter</a:t>
              </a:r>
            </a:p>
          </p:txBody>
        </p:sp>
      </p:grpSp>
    </p:spTree>
    <p:extLst>
      <p:ext uri="{BB962C8B-B14F-4D97-AF65-F5344CB8AC3E}">
        <p14:creationId xmlns:p14="http://schemas.microsoft.com/office/powerpoint/2010/main" val="17110982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0DD2A-1063-4054-97AA-E6B0E6A2442C}"/>
              </a:ext>
            </a:extLst>
          </p:cNvPr>
          <p:cNvSpPr>
            <a:spLocks noGrp="1"/>
          </p:cNvSpPr>
          <p:nvPr>
            <p:ph type="title"/>
          </p:nvPr>
        </p:nvSpPr>
        <p:spPr>
          <a:xfrm>
            <a:off x="219456" y="256032"/>
            <a:ext cx="8651081" cy="739775"/>
          </a:xfrm>
        </p:spPr>
        <p:txBody>
          <a:bodyPr>
            <a:normAutofit/>
          </a:bodyPr>
          <a:lstStyle/>
          <a:p>
            <a:r>
              <a:rPr lang="en-US" sz="4400" dirty="0"/>
              <a:t>INVESTMENT PORTFOLIO</a:t>
            </a:r>
          </a:p>
        </p:txBody>
      </p:sp>
      <p:sp>
        <p:nvSpPr>
          <p:cNvPr id="4" name="Footer Placeholder 3">
            <a:extLst>
              <a:ext uri="{FF2B5EF4-FFF2-40B4-BE49-F238E27FC236}">
                <a16:creationId xmlns:a16="http://schemas.microsoft.com/office/drawing/2014/main" id="{51E23925-1739-4993-BF4D-06594C853700}"/>
              </a:ext>
            </a:extLst>
          </p:cNvPr>
          <p:cNvSpPr>
            <a:spLocks noGrp="1"/>
          </p:cNvSpPr>
          <p:nvPr>
            <p:ph type="ftr" sz="quarter" idx="11"/>
          </p:nvPr>
        </p:nvSpPr>
        <p:spPr/>
        <p:txBody>
          <a:bodyPr/>
          <a:lstStyle/>
          <a:p>
            <a:pPr defTabSz="685800"/>
            <a:r>
              <a:rPr lang="en-US" dirty="0">
                <a:solidFill>
                  <a:prstClr val="black"/>
                </a:solidFill>
                <a:latin typeface="Calibri" panose="020F0502020204030204"/>
              </a:rPr>
              <a:t>www.employers.com</a:t>
            </a:r>
          </a:p>
        </p:txBody>
      </p:sp>
      <p:grpSp>
        <p:nvGrpSpPr>
          <p:cNvPr id="3" name="Group 2"/>
          <p:cNvGrpSpPr/>
          <p:nvPr/>
        </p:nvGrpSpPr>
        <p:grpSpPr>
          <a:xfrm>
            <a:off x="914401" y="954352"/>
            <a:ext cx="8277686" cy="5487135"/>
            <a:chOff x="1191456" y="827301"/>
            <a:chExt cx="11036914" cy="7316178"/>
          </a:xfrm>
        </p:grpSpPr>
        <p:graphicFrame>
          <p:nvGraphicFramePr>
            <p:cNvPr id="6" name="Chart 5">
              <a:extLst>
                <a:ext uri="{FF2B5EF4-FFF2-40B4-BE49-F238E27FC236}">
                  <a16:creationId xmlns:a16="http://schemas.microsoft.com/office/drawing/2014/main" id="{FB6FD2E7-3B3F-4AB1-A3DC-CB570E70BD58}"/>
                </a:ext>
              </a:extLst>
            </p:cNvPr>
            <p:cNvGraphicFramePr>
              <a:graphicFrameLocks/>
            </p:cNvGraphicFramePr>
            <p:nvPr>
              <p:extLst>
                <p:ext uri="{D42A27DB-BD31-4B8C-83A1-F6EECF244321}">
                  <p14:modId xmlns:p14="http://schemas.microsoft.com/office/powerpoint/2010/main" val="187710384"/>
                </p:ext>
              </p:extLst>
            </p:nvPr>
          </p:nvGraphicFramePr>
          <p:xfrm>
            <a:off x="6068253" y="2425553"/>
            <a:ext cx="6160117" cy="5717926"/>
          </p:xfrm>
          <a:graphic>
            <a:graphicData uri="http://schemas.openxmlformats.org/drawingml/2006/chart">
              <c:chart xmlns:c="http://schemas.openxmlformats.org/drawingml/2006/chart" xmlns:r="http://schemas.openxmlformats.org/officeDocument/2006/relationships" r:id="rId2"/>
            </a:graphicData>
          </a:graphic>
        </p:graphicFrame>
        <p:sp>
          <p:nvSpPr>
            <p:cNvPr id="7" name="Rectangle 6">
              <a:extLst>
                <a:ext uri="{FF2B5EF4-FFF2-40B4-BE49-F238E27FC236}">
                  <a16:creationId xmlns:a16="http://schemas.microsoft.com/office/drawing/2014/main" id="{15E99725-35FE-4A3D-88FC-46EAC8944D50}"/>
                </a:ext>
              </a:extLst>
            </p:cNvPr>
            <p:cNvSpPr>
              <a:spLocks noChangeArrowheads="1"/>
            </p:cNvSpPr>
            <p:nvPr/>
          </p:nvSpPr>
          <p:spPr bwMode="auto">
            <a:xfrm>
              <a:off x="1331155" y="827301"/>
              <a:ext cx="9639299" cy="457200"/>
            </a:xfrm>
            <a:prstGeom prst="rect">
              <a:avLst/>
            </a:prstGeom>
            <a:solidFill>
              <a:srgbClr val="25254B"/>
            </a:solidFill>
            <a:ln w="9525">
              <a:noFill/>
              <a:miter lim="800000"/>
              <a:headEnd/>
              <a:tailEnd/>
            </a:ln>
            <a:effectLst>
              <a:outerShdw blurRad="50800" dist="38100" dir="2700000" algn="tl" rotWithShape="0">
                <a:prstClr val="black">
                  <a:alpha val="40000"/>
                </a:prstClr>
              </a:outerShdw>
            </a:effectLst>
            <a:scene3d>
              <a:camera prst="orthographicFront">
                <a:rot lat="0" lon="0" rev="0"/>
              </a:camera>
              <a:lightRig rig="contrasting" dir="t">
                <a:rot lat="0" lon="0" rev="1500000"/>
              </a:lightRig>
            </a:scene3d>
            <a:sp3d prstMaterial="metal">
              <a:bevelT w="88900" h="88900"/>
            </a:sp3d>
          </p:spPr>
          <p:txBody>
            <a:bodyPr anchor="ctr"/>
            <a:lstStyle/>
            <a:p>
              <a:pPr algn="ctr" defTabSz="685800" eaLnBrk="0" hangingPunct="0">
                <a:defRPr/>
              </a:pPr>
              <a:r>
                <a:rPr lang="en-US" sz="1400" b="1" kern="0" dirty="0">
                  <a:solidFill>
                    <a:srgbClr val="FFFFFF"/>
                  </a:solidFill>
                  <a:latin typeface="Calibri" panose="020F0502020204030204"/>
                  <a:ea typeface="ＭＳ Ｐゴシック" pitchFamily="34" charset="-128"/>
                  <a:cs typeface="Arial" charset="0"/>
                </a:rPr>
                <a:t>$2.8 billion fair market value ($2.9 billion including cash)</a:t>
              </a:r>
            </a:p>
          </p:txBody>
        </p:sp>
        <p:sp>
          <p:nvSpPr>
            <p:cNvPr id="8" name="Text Box 6">
              <a:extLst>
                <a:ext uri="{FF2B5EF4-FFF2-40B4-BE49-F238E27FC236}">
                  <a16:creationId xmlns:a16="http://schemas.microsoft.com/office/drawing/2014/main" id="{5D97001E-A252-488B-8493-75C2D3DC509B}"/>
                </a:ext>
              </a:extLst>
            </p:cNvPr>
            <p:cNvSpPr txBox="1">
              <a:spLocks noChangeArrowheads="1"/>
            </p:cNvSpPr>
            <p:nvPr/>
          </p:nvSpPr>
          <p:spPr bwMode="auto">
            <a:xfrm>
              <a:off x="3618167" y="2522722"/>
              <a:ext cx="4925577" cy="492443"/>
            </a:xfrm>
            <a:prstGeom prst="rect">
              <a:avLst/>
            </a:prstGeom>
            <a:noFill/>
            <a:ln w="31750">
              <a:noFill/>
              <a:miter lim="800000"/>
              <a:headEnd/>
              <a:tailEnd/>
            </a:ln>
          </p:spPr>
          <p:txBody>
            <a:bodyPr wrap="square">
              <a:spAutoFit/>
            </a:bodyPr>
            <a:lstStyle/>
            <a:p>
              <a:pPr algn="ctr" defTabSz="685800" eaLnBrk="0" hangingPunct="0">
                <a:spcBef>
                  <a:spcPct val="50000"/>
                </a:spcBef>
                <a:defRPr/>
              </a:pPr>
              <a:r>
                <a:rPr lang="en-US" b="1" kern="0" dirty="0">
                  <a:solidFill>
                    <a:srgbClr val="17235E"/>
                  </a:solidFill>
                  <a:latin typeface="Calibri" panose="020F0502020204030204"/>
                </a:rPr>
                <a:t>Investment Portfolio Allocation</a:t>
              </a:r>
            </a:p>
          </p:txBody>
        </p:sp>
        <p:sp>
          <p:nvSpPr>
            <p:cNvPr id="9" name="Rectangle 9">
              <a:extLst>
                <a:ext uri="{FF2B5EF4-FFF2-40B4-BE49-F238E27FC236}">
                  <a16:creationId xmlns:a16="http://schemas.microsoft.com/office/drawing/2014/main" id="{851C4369-995F-4761-98D4-31A9D425475F}"/>
                </a:ext>
              </a:extLst>
            </p:cNvPr>
            <p:cNvSpPr>
              <a:spLocks noChangeArrowheads="1"/>
            </p:cNvSpPr>
            <p:nvPr/>
          </p:nvSpPr>
          <p:spPr bwMode="auto">
            <a:xfrm>
              <a:off x="1191456" y="1289733"/>
              <a:ext cx="9778999" cy="1134462"/>
            </a:xfrm>
            <a:prstGeom prst="rect">
              <a:avLst/>
            </a:prstGeom>
            <a:noFill/>
            <a:ln w="9525">
              <a:noFill/>
              <a:miter lim="800000"/>
              <a:headEnd/>
              <a:tailEnd/>
            </a:ln>
          </p:spPr>
          <p:txBody>
            <a:bodyPr/>
            <a:lstStyle/>
            <a:p>
              <a:pPr marL="171450" indent="-171450" defTabSz="685800" eaLnBrk="0" hangingPunct="0">
                <a:buClr>
                  <a:srgbClr val="595959"/>
                </a:buClr>
                <a:buFontTx/>
                <a:buChar char="•"/>
                <a:defRPr/>
              </a:pPr>
              <a:r>
                <a:rPr lang="en-US" sz="1100" kern="0" dirty="0">
                  <a:solidFill>
                    <a:sysClr val="windowText" lastClr="000000"/>
                  </a:solidFill>
                  <a:ea typeface="Arial Unicode MS" panose="020B0604020202020204" pitchFamily="34" charset="-128"/>
                  <a:cs typeface="Arial" panose="020B0604020202020204" pitchFamily="34" charset="0"/>
                </a:rPr>
                <a:t>High quality (average credit quality of A+)</a:t>
              </a:r>
            </a:p>
            <a:p>
              <a:pPr marL="171450" indent="-171450" defTabSz="685800" eaLnBrk="0" hangingPunct="0">
                <a:buClr>
                  <a:srgbClr val="595959"/>
                </a:buClr>
                <a:buFontTx/>
                <a:buChar char="•"/>
                <a:defRPr/>
              </a:pPr>
              <a:r>
                <a:rPr lang="en-US" sz="1100" kern="0" dirty="0">
                  <a:solidFill>
                    <a:sysClr val="windowText" lastClr="000000"/>
                  </a:solidFill>
                  <a:ea typeface="Arial Unicode MS" panose="020B0604020202020204" pitchFamily="34" charset="-128"/>
                  <a:cs typeface="Arial" panose="020B0604020202020204" pitchFamily="34" charset="0"/>
                </a:rPr>
                <a:t>Highly liquid ($1.6 billion is unencumbered and available within 3 business days)</a:t>
              </a:r>
            </a:p>
            <a:p>
              <a:pPr marL="171450" indent="-171450" defTabSz="685800" eaLnBrk="0" hangingPunct="0">
                <a:buClr>
                  <a:srgbClr val="595959"/>
                </a:buClr>
                <a:buFontTx/>
                <a:buChar char="•"/>
                <a:defRPr/>
              </a:pPr>
              <a:r>
                <a:rPr lang="en-US" sz="1100" kern="0" dirty="0">
                  <a:solidFill>
                    <a:sysClr val="windowText" lastClr="000000"/>
                  </a:solidFill>
                  <a:ea typeface="Arial Unicode MS" panose="020B0604020202020204" pitchFamily="34" charset="-128"/>
                  <a:cs typeface="Arial" panose="020B0604020202020204" pitchFamily="34" charset="0"/>
                </a:rPr>
                <a:t>Duration of 3.3 years</a:t>
              </a:r>
            </a:p>
            <a:p>
              <a:pPr marL="171450" indent="-171450" defTabSz="685800" eaLnBrk="0" hangingPunct="0">
                <a:buClr>
                  <a:srgbClr val="595959"/>
                </a:buClr>
                <a:buFontTx/>
                <a:buChar char="•"/>
                <a:defRPr/>
              </a:pPr>
              <a:r>
                <a:rPr lang="en-US" sz="1100" kern="0" dirty="0">
                  <a:solidFill>
                    <a:sysClr val="windowText" lastClr="000000"/>
                  </a:solidFill>
                  <a:ea typeface="Arial Unicode MS" panose="020B0604020202020204" pitchFamily="34" charset="-128"/>
                  <a:cs typeface="Arial" panose="020B0604020202020204" pitchFamily="34" charset="0"/>
                </a:rPr>
                <a:t>2019 total investment return of 8.7%</a:t>
              </a:r>
            </a:p>
            <a:p>
              <a:pPr marL="171450" indent="-171450" defTabSz="685800" eaLnBrk="0" hangingPunct="0">
                <a:buClr>
                  <a:srgbClr val="595959"/>
                </a:buClr>
                <a:buFontTx/>
                <a:buChar char="•"/>
                <a:defRPr/>
              </a:pPr>
              <a:r>
                <a:rPr lang="en-US" sz="1100" kern="0" dirty="0">
                  <a:solidFill>
                    <a:sysClr val="windowText" lastClr="000000"/>
                  </a:solidFill>
                  <a:ea typeface="Arial Unicode MS" panose="020B0604020202020204" pitchFamily="34" charset="-128"/>
                  <a:cs typeface="Arial" panose="020B0604020202020204" pitchFamily="34" charset="0"/>
                </a:rPr>
                <a:t>3.3% average ending pre-tax book yield</a:t>
              </a:r>
            </a:p>
          </p:txBody>
        </p:sp>
      </p:grpSp>
      <p:sp>
        <p:nvSpPr>
          <p:cNvPr id="11" name="Text Box 6">
            <a:extLst>
              <a:ext uri="{FF2B5EF4-FFF2-40B4-BE49-F238E27FC236}">
                <a16:creationId xmlns:a16="http://schemas.microsoft.com/office/drawing/2014/main" id="{0156289F-58A1-4563-ADF6-AF594C92EFBE}"/>
              </a:ext>
            </a:extLst>
          </p:cNvPr>
          <p:cNvSpPr txBox="1">
            <a:spLocks noChangeArrowheads="1"/>
          </p:cNvSpPr>
          <p:nvPr/>
        </p:nvSpPr>
        <p:spPr bwMode="auto">
          <a:xfrm>
            <a:off x="628285" y="2562167"/>
            <a:ext cx="3694183" cy="307777"/>
          </a:xfrm>
          <a:prstGeom prst="rect">
            <a:avLst/>
          </a:prstGeom>
          <a:noFill/>
          <a:ln w="31750">
            <a:noFill/>
            <a:miter lim="800000"/>
            <a:headEnd/>
            <a:tailEnd/>
          </a:ln>
        </p:spPr>
        <p:txBody>
          <a:bodyPr wrap="square">
            <a:spAutoFit/>
          </a:bodyPr>
          <a:lstStyle/>
          <a:p>
            <a:pPr algn="ctr" defTabSz="685800" eaLnBrk="0" hangingPunct="0">
              <a:spcBef>
                <a:spcPct val="50000"/>
              </a:spcBef>
              <a:defRPr/>
            </a:pPr>
            <a:r>
              <a:rPr lang="en-US" sz="1400" b="1" i="1" kern="0" dirty="0">
                <a:solidFill>
                  <a:srgbClr val="17235E"/>
                </a:solidFill>
                <a:latin typeface="Calibri" panose="020F0502020204030204"/>
              </a:rPr>
              <a:t>Last Three Years</a:t>
            </a:r>
          </a:p>
        </p:txBody>
      </p:sp>
      <p:sp>
        <p:nvSpPr>
          <p:cNvPr id="12" name="Text Box 6">
            <a:extLst>
              <a:ext uri="{FF2B5EF4-FFF2-40B4-BE49-F238E27FC236}">
                <a16:creationId xmlns:a16="http://schemas.microsoft.com/office/drawing/2014/main" id="{6DD075AA-3755-4613-BE8D-A190FE66FC1F}"/>
              </a:ext>
            </a:extLst>
          </p:cNvPr>
          <p:cNvSpPr txBox="1">
            <a:spLocks noChangeArrowheads="1"/>
          </p:cNvSpPr>
          <p:nvPr/>
        </p:nvSpPr>
        <p:spPr bwMode="auto">
          <a:xfrm>
            <a:off x="5198781" y="2546049"/>
            <a:ext cx="3694183" cy="307777"/>
          </a:xfrm>
          <a:prstGeom prst="rect">
            <a:avLst/>
          </a:prstGeom>
          <a:noFill/>
          <a:ln w="31750">
            <a:noFill/>
            <a:miter lim="800000"/>
            <a:headEnd/>
            <a:tailEnd/>
          </a:ln>
        </p:spPr>
        <p:txBody>
          <a:bodyPr wrap="square">
            <a:spAutoFit/>
          </a:bodyPr>
          <a:lstStyle/>
          <a:p>
            <a:pPr algn="ctr" defTabSz="685800" eaLnBrk="0" hangingPunct="0">
              <a:spcBef>
                <a:spcPct val="50000"/>
              </a:spcBef>
              <a:defRPr/>
            </a:pPr>
            <a:r>
              <a:rPr lang="en-US" sz="1400" b="1" i="1" kern="0" dirty="0">
                <a:solidFill>
                  <a:srgbClr val="17235E"/>
                </a:solidFill>
                <a:latin typeface="Calibri" panose="020F0502020204030204"/>
              </a:rPr>
              <a:t>At 12/31/2019</a:t>
            </a:r>
          </a:p>
        </p:txBody>
      </p:sp>
      <p:cxnSp>
        <p:nvCxnSpPr>
          <p:cNvPr id="15" name="Straight Connector 14">
            <a:extLst>
              <a:ext uri="{FF2B5EF4-FFF2-40B4-BE49-F238E27FC236}">
                <a16:creationId xmlns:a16="http://schemas.microsoft.com/office/drawing/2014/main" id="{BA5CC495-0B2E-400B-BAA7-33D78DF0784F}"/>
              </a:ext>
            </a:extLst>
          </p:cNvPr>
          <p:cNvCxnSpPr/>
          <p:nvPr/>
        </p:nvCxnSpPr>
        <p:spPr>
          <a:xfrm>
            <a:off x="371855" y="2557062"/>
            <a:ext cx="8503920" cy="0"/>
          </a:xfrm>
          <a:prstGeom prst="line">
            <a:avLst/>
          </a:prstGeom>
        </p:spPr>
        <p:style>
          <a:lnRef idx="1">
            <a:schemeClr val="dk1"/>
          </a:lnRef>
          <a:fillRef idx="0">
            <a:schemeClr val="dk1"/>
          </a:fillRef>
          <a:effectRef idx="0">
            <a:schemeClr val="dk1"/>
          </a:effectRef>
          <a:fontRef idx="minor">
            <a:schemeClr val="tx1"/>
          </a:fontRef>
        </p:style>
      </p:cxnSp>
      <p:graphicFrame>
        <p:nvGraphicFramePr>
          <p:cNvPr id="13" name="Chart 12">
            <a:extLst>
              <a:ext uri="{FF2B5EF4-FFF2-40B4-BE49-F238E27FC236}">
                <a16:creationId xmlns:a16="http://schemas.microsoft.com/office/drawing/2014/main" id="{B5FA2DD1-003A-4850-B758-96CE8E756F56}"/>
              </a:ext>
            </a:extLst>
          </p:cNvPr>
          <p:cNvGraphicFramePr>
            <a:graphicFrameLocks/>
          </p:cNvGraphicFramePr>
          <p:nvPr>
            <p:extLst>
              <p:ext uri="{D42A27DB-BD31-4B8C-83A1-F6EECF244321}">
                <p14:modId xmlns:p14="http://schemas.microsoft.com/office/powerpoint/2010/main" val="936045752"/>
              </p:ext>
            </p:extLst>
          </p:nvPr>
        </p:nvGraphicFramePr>
        <p:xfrm>
          <a:off x="149772" y="2853826"/>
          <a:ext cx="4682359" cy="339720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61403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456" y="256032"/>
            <a:ext cx="8651081" cy="739775"/>
          </a:xfrm>
        </p:spPr>
        <p:txBody>
          <a:bodyPr>
            <a:normAutofit/>
          </a:bodyPr>
          <a:lstStyle/>
          <a:p>
            <a:r>
              <a:rPr lang="en-US" sz="4400" dirty="0"/>
              <a:t>NET INVESTMENT INCOME</a:t>
            </a:r>
          </a:p>
        </p:txBody>
      </p:sp>
      <p:sp>
        <p:nvSpPr>
          <p:cNvPr id="4" name="Footer Placeholder 3"/>
          <p:cNvSpPr>
            <a:spLocks noGrp="1"/>
          </p:cNvSpPr>
          <p:nvPr>
            <p:ph type="ftr" sz="quarter" idx="11"/>
          </p:nvPr>
        </p:nvSpPr>
        <p:spPr/>
        <p:txBody>
          <a:bodyPr/>
          <a:lstStyle/>
          <a:p>
            <a:r>
              <a:rPr lang="en-US" dirty="0"/>
              <a:t>www.employers.com</a:t>
            </a:r>
          </a:p>
        </p:txBody>
      </p:sp>
      <p:sp>
        <p:nvSpPr>
          <p:cNvPr id="6" name="Rectangle 5">
            <a:extLst>
              <a:ext uri="{FF2B5EF4-FFF2-40B4-BE49-F238E27FC236}">
                <a16:creationId xmlns:a16="http://schemas.microsoft.com/office/drawing/2014/main" id="{C1118212-A402-4E1F-AEB6-7831754D8326}"/>
              </a:ext>
            </a:extLst>
          </p:cNvPr>
          <p:cNvSpPr/>
          <p:nvPr/>
        </p:nvSpPr>
        <p:spPr>
          <a:xfrm>
            <a:off x="228600" y="1039164"/>
            <a:ext cx="3429000" cy="523220"/>
          </a:xfrm>
          <a:prstGeom prst="rect">
            <a:avLst/>
          </a:prstGeom>
        </p:spPr>
        <p:txBody>
          <a:bodyPr>
            <a:spAutoFit/>
          </a:bodyPr>
          <a:lstStyle/>
          <a:p>
            <a:pPr defTabSz="685800"/>
            <a:r>
              <a:rPr lang="en-US" sz="1600" dirty="0">
                <a:solidFill>
                  <a:srgbClr val="002060"/>
                </a:solidFill>
                <a:latin typeface="Calibri" panose="020F0502020204030204"/>
                <a:cs typeface="Arial" panose="020B0604020202020204" pitchFamily="34" charset="0"/>
              </a:rPr>
              <a:t>(millions)</a:t>
            </a:r>
          </a:p>
          <a:p>
            <a:pPr defTabSz="685800"/>
            <a:endParaRPr lang="en-US" sz="1200" dirty="0">
              <a:solidFill>
                <a:srgbClr val="44546A"/>
              </a:solidFill>
              <a:latin typeface="Calibri" panose="020F0502020204030204"/>
            </a:endParaRPr>
          </a:p>
        </p:txBody>
      </p:sp>
      <p:grpSp>
        <p:nvGrpSpPr>
          <p:cNvPr id="8" name="Group 7"/>
          <p:cNvGrpSpPr/>
          <p:nvPr/>
        </p:nvGrpSpPr>
        <p:grpSpPr>
          <a:xfrm>
            <a:off x="489056" y="1347223"/>
            <a:ext cx="3429001" cy="4963089"/>
            <a:chOff x="381000" y="1295400"/>
            <a:chExt cx="8458202" cy="5003800"/>
          </a:xfrm>
        </p:grpSpPr>
        <p:graphicFrame>
          <p:nvGraphicFramePr>
            <p:cNvPr id="9" name="Chart 8">
              <a:extLst>
                <a:ext uri="{FF2B5EF4-FFF2-40B4-BE49-F238E27FC236}">
                  <a16:creationId xmlns:a16="http://schemas.microsoft.com/office/drawing/2014/main" id="{C11AC43C-B795-41BD-A412-7A8BC2E60279}"/>
                </a:ext>
              </a:extLst>
            </p:cNvPr>
            <p:cNvGraphicFramePr/>
            <p:nvPr>
              <p:extLst>
                <p:ext uri="{D42A27DB-BD31-4B8C-83A1-F6EECF244321}">
                  <p14:modId xmlns:p14="http://schemas.microsoft.com/office/powerpoint/2010/main" val="4290714541"/>
                </p:ext>
              </p:extLst>
            </p:nvPr>
          </p:nvGraphicFramePr>
          <p:xfrm>
            <a:off x="381000" y="1295400"/>
            <a:ext cx="8458200" cy="5003800"/>
          </p:xfrm>
          <a:graphic>
            <a:graphicData uri="http://schemas.openxmlformats.org/drawingml/2006/chart">
              <c:chart xmlns:c="http://schemas.openxmlformats.org/drawingml/2006/chart" xmlns:r="http://schemas.openxmlformats.org/officeDocument/2006/relationships" r:id="rId2"/>
            </a:graphicData>
          </a:graphic>
        </p:graphicFrame>
        <p:sp>
          <p:nvSpPr>
            <p:cNvPr id="10" name="TextBox 2">
              <a:extLst>
                <a:ext uri="{FF2B5EF4-FFF2-40B4-BE49-F238E27FC236}">
                  <a16:creationId xmlns:a16="http://schemas.microsoft.com/office/drawing/2014/main" id="{AC7EB6C7-AACE-4EA6-8D74-F91AB097ED48}"/>
                </a:ext>
              </a:extLst>
            </p:cNvPr>
            <p:cNvSpPr txBox="1"/>
            <p:nvPr/>
          </p:nvSpPr>
          <p:spPr>
            <a:xfrm>
              <a:off x="381002" y="1327410"/>
              <a:ext cx="8458200" cy="310302"/>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400" b="1" dirty="0"/>
                <a:t>Twelve Months Ended</a:t>
              </a:r>
            </a:p>
          </p:txBody>
        </p:sp>
      </p:grpSp>
      <p:grpSp>
        <p:nvGrpSpPr>
          <p:cNvPr id="12" name="Group 11">
            <a:extLst>
              <a:ext uri="{FF2B5EF4-FFF2-40B4-BE49-F238E27FC236}">
                <a16:creationId xmlns:a16="http://schemas.microsoft.com/office/drawing/2014/main" id="{2FAF612A-2A49-43D9-A16A-4C9495516654}"/>
              </a:ext>
            </a:extLst>
          </p:cNvPr>
          <p:cNvGrpSpPr/>
          <p:nvPr/>
        </p:nvGrpSpPr>
        <p:grpSpPr>
          <a:xfrm>
            <a:off x="4178512" y="1347223"/>
            <a:ext cx="4736888" cy="5003800"/>
            <a:chOff x="381000" y="1295400"/>
            <a:chExt cx="8458200" cy="5003800"/>
          </a:xfrm>
        </p:grpSpPr>
        <p:graphicFrame>
          <p:nvGraphicFramePr>
            <p:cNvPr id="13" name="Chart 12">
              <a:extLst>
                <a:ext uri="{FF2B5EF4-FFF2-40B4-BE49-F238E27FC236}">
                  <a16:creationId xmlns:a16="http://schemas.microsoft.com/office/drawing/2014/main" id="{FEC37470-0EAB-4CDB-9510-5B473AB21E35}"/>
                </a:ext>
              </a:extLst>
            </p:cNvPr>
            <p:cNvGraphicFramePr/>
            <p:nvPr>
              <p:extLst>
                <p:ext uri="{D42A27DB-BD31-4B8C-83A1-F6EECF244321}">
                  <p14:modId xmlns:p14="http://schemas.microsoft.com/office/powerpoint/2010/main" val="2297870621"/>
                </p:ext>
              </p:extLst>
            </p:nvPr>
          </p:nvGraphicFramePr>
          <p:xfrm>
            <a:off x="381000" y="1295400"/>
            <a:ext cx="8458200" cy="5003800"/>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2">
              <a:extLst>
                <a:ext uri="{FF2B5EF4-FFF2-40B4-BE49-F238E27FC236}">
                  <a16:creationId xmlns:a16="http://schemas.microsoft.com/office/drawing/2014/main" id="{D6F38B3A-D02E-46ED-9130-65759403FA46}"/>
                </a:ext>
              </a:extLst>
            </p:cNvPr>
            <p:cNvSpPr txBox="1"/>
            <p:nvPr/>
          </p:nvSpPr>
          <p:spPr>
            <a:xfrm>
              <a:off x="573943" y="1327149"/>
              <a:ext cx="8201475" cy="307777"/>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400" b="1" dirty="0"/>
                <a:t>Three Months Ended</a:t>
              </a:r>
            </a:p>
          </p:txBody>
        </p:sp>
      </p:grpSp>
      <p:cxnSp>
        <p:nvCxnSpPr>
          <p:cNvPr id="5" name="Straight Connector 4">
            <a:extLst>
              <a:ext uri="{FF2B5EF4-FFF2-40B4-BE49-F238E27FC236}">
                <a16:creationId xmlns:a16="http://schemas.microsoft.com/office/drawing/2014/main" id="{AE7052C6-AD0A-4834-B128-90711F1EA5AF}"/>
              </a:ext>
            </a:extLst>
          </p:cNvPr>
          <p:cNvCxnSpPr/>
          <p:nvPr/>
        </p:nvCxnSpPr>
        <p:spPr>
          <a:xfrm>
            <a:off x="4102312" y="1359922"/>
            <a:ext cx="0" cy="457200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9887090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7268405" y="4888719"/>
            <a:ext cx="1457306" cy="2462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1316421" y="4890579"/>
            <a:ext cx="5596759" cy="2462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19456" y="256032"/>
            <a:ext cx="8651081" cy="739775"/>
          </a:xfrm>
        </p:spPr>
        <p:txBody>
          <a:bodyPr>
            <a:normAutofit/>
          </a:bodyPr>
          <a:lstStyle/>
          <a:p>
            <a:r>
              <a:rPr lang="en-US" sz="4400" dirty="0"/>
              <a:t>stockholder dividends Declared</a:t>
            </a:r>
          </a:p>
        </p:txBody>
      </p:sp>
      <p:sp>
        <p:nvSpPr>
          <p:cNvPr id="4" name="Footer Placeholder 3"/>
          <p:cNvSpPr>
            <a:spLocks noGrp="1"/>
          </p:cNvSpPr>
          <p:nvPr>
            <p:ph type="ftr" sz="quarter" idx="11"/>
          </p:nvPr>
        </p:nvSpPr>
        <p:spPr/>
        <p:txBody>
          <a:bodyPr/>
          <a:lstStyle/>
          <a:p>
            <a:r>
              <a:rPr lang="en-US" dirty="0"/>
              <a:t>www.employers.com</a:t>
            </a:r>
          </a:p>
        </p:txBody>
      </p:sp>
      <p:sp>
        <p:nvSpPr>
          <p:cNvPr id="13" name="TextBox 12"/>
          <p:cNvSpPr txBox="1"/>
          <p:nvPr/>
        </p:nvSpPr>
        <p:spPr>
          <a:xfrm>
            <a:off x="52149" y="635819"/>
            <a:ext cx="369332" cy="3754874"/>
          </a:xfrm>
          <a:prstGeom prst="rect">
            <a:avLst/>
          </a:prstGeom>
          <a:noFill/>
        </p:spPr>
        <p:txBody>
          <a:bodyPr vert="vert270" wrap="square" rtlCol="0">
            <a:spAutoFit/>
          </a:bodyPr>
          <a:lstStyle/>
          <a:p>
            <a:r>
              <a:rPr lang="en-US" sz="1200" dirty="0">
                <a:latin typeface="Calibri" panose="020F0502020204030204" pitchFamily="34" charset="0"/>
              </a:rPr>
              <a:t>Stockholder Dividends Declared per Share</a:t>
            </a:r>
          </a:p>
        </p:txBody>
      </p:sp>
      <p:sp>
        <p:nvSpPr>
          <p:cNvPr id="14" name="TextBox 2">
            <a:extLst>
              <a:ext uri="{FF2B5EF4-FFF2-40B4-BE49-F238E27FC236}">
                <a16:creationId xmlns:a16="http://schemas.microsoft.com/office/drawing/2014/main" id="{AC7EB6C7-AACE-4EA6-8D74-F91AB097ED48}"/>
              </a:ext>
            </a:extLst>
          </p:cNvPr>
          <p:cNvSpPr txBox="1"/>
          <p:nvPr/>
        </p:nvSpPr>
        <p:spPr>
          <a:xfrm>
            <a:off x="3371194" y="4888719"/>
            <a:ext cx="1600200" cy="24622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000" b="1" dirty="0"/>
              <a:t>Twelve Month Periods</a:t>
            </a:r>
          </a:p>
        </p:txBody>
      </p:sp>
      <p:sp>
        <p:nvSpPr>
          <p:cNvPr id="15" name="TextBox 2">
            <a:extLst>
              <a:ext uri="{FF2B5EF4-FFF2-40B4-BE49-F238E27FC236}">
                <a16:creationId xmlns:a16="http://schemas.microsoft.com/office/drawing/2014/main" id="{9D425489-BD03-4955-B59E-B1AE1BDAB640}"/>
              </a:ext>
            </a:extLst>
          </p:cNvPr>
          <p:cNvSpPr txBox="1"/>
          <p:nvPr/>
        </p:nvSpPr>
        <p:spPr>
          <a:xfrm>
            <a:off x="7252077" y="4870081"/>
            <a:ext cx="1457306" cy="24622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000" b="1" dirty="0"/>
              <a:t>Three Month Period</a:t>
            </a:r>
          </a:p>
        </p:txBody>
      </p:sp>
      <p:graphicFrame>
        <p:nvGraphicFramePr>
          <p:cNvPr id="9" name="Chart 8">
            <a:extLst>
              <a:ext uri="{FF2B5EF4-FFF2-40B4-BE49-F238E27FC236}">
                <a16:creationId xmlns:a16="http://schemas.microsoft.com/office/drawing/2014/main" id="{C11AC43C-B795-41BD-A412-7A8BC2E60279}"/>
              </a:ext>
            </a:extLst>
          </p:cNvPr>
          <p:cNvGraphicFramePr/>
          <p:nvPr>
            <p:extLst>
              <p:ext uri="{D42A27DB-BD31-4B8C-83A1-F6EECF244321}">
                <p14:modId xmlns:p14="http://schemas.microsoft.com/office/powerpoint/2010/main" val="4115069556"/>
              </p:ext>
            </p:extLst>
          </p:nvPr>
        </p:nvGraphicFramePr>
        <p:xfrm>
          <a:off x="416909" y="487211"/>
          <a:ext cx="8458200" cy="4610454"/>
        </p:xfrm>
        <a:graphic>
          <a:graphicData uri="http://schemas.openxmlformats.org/drawingml/2006/chart">
            <c:chart xmlns:c="http://schemas.openxmlformats.org/drawingml/2006/chart" xmlns:r="http://schemas.openxmlformats.org/officeDocument/2006/relationships" r:id="rId2"/>
          </a:graphicData>
        </a:graphic>
      </p:graphicFrame>
      <p:sp>
        <p:nvSpPr>
          <p:cNvPr id="19" name="TextBox 18"/>
          <p:cNvSpPr txBox="1"/>
          <p:nvPr/>
        </p:nvSpPr>
        <p:spPr>
          <a:xfrm>
            <a:off x="732593" y="5801154"/>
            <a:ext cx="7993118" cy="430887"/>
          </a:xfrm>
          <a:prstGeom prst="rect">
            <a:avLst/>
          </a:prstGeom>
          <a:noFill/>
        </p:spPr>
        <p:txBody>
          <a:bodyPr wrap="square" rtlCol="0">
            <a:spAutoFit/>
          </a:bodyPr>
          <a:lstStyle/>
          <a:p>
            <a:r>
              <a:rPr lang="en-US" sz="1100" dirty="0"/>
              <a:t>The Company currently expects that regular quarterly cash dividends will continue to be declared and paid to stockholders in the future; however, any determination to declare and pay additional or future dividends will be at the discretion of its Board of Directors.</a:t>
            </a:r>
          </a:p>
        </p:txBody>
      </p:sp>
    </p:spTree>
    <p:extLst>
      <p:ext uri="{BB962C8B-B14F-4D97-AF65-F5344CB8AC3E}">
        <p14:creationId xmlns:p14="http://schemas.microsoft.com/office/powerpoint/2010/main" val="19898536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6"/>
            <a:ext cx="9144000" cy="739775"/>
          </a:xfrm>
        </p:spPr>
        <p:txBody>
          <a:bodyPr>
            <a:noAutofit/>
          </a:bodyPr>
          <a:lstStyle/>
          <a:p>
            <a:pPr algn="ctr"/>
            <a:r>
              <a:rPr lang="en-US" sz="3600" dirty="0">
                <a:cs typeface="Arial" panose="020B0604020202020204" pitchFamily="34" charset="0"/>
              </a:rPr>
              <a:t>Strong and Transparent Balance Sheet</a:t>
            </a:r>
            <a:endParaRPr lang="en-US" sz="3600" dirty="0"/>
          </a:p>
        </p:txBody>
      </p:sp>
      <p:sp>
        <p:nvSpPr>
          <p:cNvPr id="4" name="Footer Placeholder 3"/>
          <p:cNvSpPr>
            <a:spLocks noGrp="1"/>
          </p:cNvSpPr>
          <p:nvPr>
            <p:ph type="ftr" sz="quarter" idx="11"/>
          </p:nvPr>
        </p:nvSpPr>
        <p:spPr/>
        <p:txBody>
          <a:bodyPr/>
          <a:lstStyle/>
          <a:p>
            <a:pPr defTabSz="685800"/>
            <a:r>
              <a:rPr lang="en-US" dirty="0">
                <a:solidFill>
                  <a:prstClr val="black">
                    <a:tint val="75000"/>
                  </a:prstClr>
                </a:solidFill>
                <a:latin typeface="Calibri" panose="020F0502020204030204"/>
              </a:rPr>
              <a:t>www.employers.com</a:t>
            </a:r>
          </a:p>
        </p:txBody>
      </p:sp>
      <p:grpSp>
        <p:nvGrpSpPr>
          <p:cNvPr id="3" name="Group 2"/>
          <p:cNvGrpSpPr/>
          <p:nvPr/>
        </p:nvGrpSpPr>
        <p:grpSpPr>
          <a:xfrm>
            <a:off x="217463" y="1199317"/>
            <a:ext cx="8673354" cy="5016579"/>
            <a:chOff x="217463" y="1199317"/>
            <a:chExt cx="8673354" cy="5016579"/>
          </a:xfrm>
        </p:grpSpPr>
        <p:grpSp>
          <p:nvGrpSpPr>
            <p:cNvPr id="59" name="Group 58"/>
            <p:cNvGrpSpPr/>
            <p:nvPr/>
          </p:nvGrpSpPr>
          <p:grpSpPr>
            <a:xfrm>
              <a:off x="217463" y="1199317"/>
              <a:ext cx="8673354" cy="5016579"/>
              <a:chOff x="1501588" y="1275940"/>
              <a:chExt cx="8673354" cy="5016579"/>
            </a:xfrm>
          </p:grpSpPr>
          <p:sp>
            <p:nvSpPr>
              <p:cNvPr id="60" name="Rectangle 59"/>
              <p:cNvSpPr/>
              <p:nvPr/>
            </p:nvSpPr>
            <p:spPr bwMode="auto">
              <a:xfrm>
                <a:off x="1975982" y="1535166"/>
                <a:ext cx="4549533" cy="322652"/>
              </a:xfrm>
              <a:prstGeom prst="rect">
                <a:avLst/>
              </a:prstGeom>
              <a:noFill/>
              <a:ln w="9525" cap="flat" cmpd="sng" algn="ctr">
                <a:noFill/>
                <a:prstDash val="solid"/>
                <a:round/>
                <a:headEnd type="none" w="med" len="med"/>
                <a:tailEnd type="none" w="med" len="med"/>
              </a:ln>
              <a:effectLst/>
            </p:spPr>
            <p:txBody>
              <a:bodyPr vert="horz" wrap="square" lIns="90915" tIns="45466" rIns="90915" bIns="45466" numCol="1" rtlCol="0" anchor="ctr" anchorCtr="0" compatLnSpc="1">
                <a:prstTxWarp prst="textNoShape">
                  <a:avLst/>
                </a:prstTxWarp>
                <a:spAutoFit/>
              </a:bodyPr>
              <a:lstStyle/>
              <a:p>
                <a:pPr algn="ctr" defTabSz="909118"/>
                <a:r>
                  <a:rPr lang="en-US" sz="1500" b="1" dirty="0">
                    <a:solidFill>
                      <a:schemeClr val="accent1"/>
                    </a:solidFill>
                  </a:rPr>
                  <a:t>Low premium leverage</a:t>
                </a:r>
                <a:endParaRPr lang="en-GB" sz="1500" b="1" dirty="0">
                  <a:solidFill>
                    <a:schemeClr val="accent1"/>
                  </a:solidFill>
                </a:endParaRPr>
              </a:p>
            </p:txBody>
          </p:sp>
          <p:sp>
            <p:nvSpPr>
              <p:cNvPr id="61" name="Rectangle 60"/>
              <p:cNvSpPr/>
              <p:nvPr/>
            </p:nvSpPr>
            <p:spPr bwMode="auto">
              <a:xfrm>
                <a:off x="1975975" y="2366437"/>
                <a:ext cx="4482353" cy="322652"/>
              </a:xfrm>
              <a:prstGeom prst="rect">
                <a:avLst/>
              </a:prstGeom>
              <a:noFill/>
              <a:ln w="9525" cap="flat" cmpd="sng" algn="ctr">
                <a:noFill/>
                <a:prstDash val="solid"/>
                <a:round/>
                <a:headEnd type="none" w="med" len="med"/>
                <a:tailEnd type="none" w="med" len="med"/>
              </a:ln>
              <a:effectLst/>
            </p:spPr>
            <p:txBody>
              <a:bodyPr vert="horz" wrap="square" lIns="90915" tIns="45466" rIns="90915" bIns="45466" numCol="1" rtlCol="0" anchor="ctr" anchorCtr="0" compatLnSpc="1">
                <a:prstTxWarp prst="textNoShape">
                  <a:avLst/>
                </a:prstTxWarp>
                <a:spAutoFit/>
              </a:bodyPr>
              <a:lstStyle/>
              <a:p>
                <a:pPr algn="ctr" defTabSz="909118"/>
                <a:r>
                  <a:rPr lang="en-US" sz="1500" b="1" dirty="0">
                    <a:solidFill>
                      <a:schemeClr val="accent1"/>
                    </a:solidFill>
                  </a:rPr>
                  <a:t>Favorable reserving track record</a:t>
                </a:r>
                <a:endParaRPr lang="en-GB" sz="1500" b="1" dirty="0">
                  <a:solidFill>
                    <a:schemeClr val="accent1"/>
                  </a:solidFill>
                </a:endParaRPr>
              </a:p>
            </p:txBody>
          </p:sp>
          <p:sp>
            <p:nvSpPr>
              <p:cNvPr id="62" name="Rectangle 61"/>
              <p:cNvSpPr/>
              <p:nvPr/>
            </p:nvSpPr>
            <p:spPr bwMode="auto">
              <a:xfrm>
                <a:off x="1975975" y="3197710"/>
                <a:ext cx="4482353" cy="322652"/>
              </a:xfrm>
              <a:prstGeom prst="rect">
                <a:avLst/>
              </a:prstGeom>
              <a:noFill/>
              <a:ln w="9525" cap="flat" cmpd="sng" algn="ctr">
                <a:noFill/>
                <a:prstDash val="solid"/>
                <a:round/>
                <a:headEnd type="none" w="med" len="med"/>
                <a:tailEnd type="none" w="med" len="med"/>
              </a:ln>
              <a:effectLst/>
            </p:spPr>
            <p:txBody>
              <a:bodyPr vert="horz" wrap="square" lIns="90915" tIns="45466" rIns="90915" bIns="45466" numCol="1" rtlCol="0" anchor="ctr" anchorCtr="0" compatLnSpc="1">
                <a:prstTxWarp prst="textNoShape">
                  <a:avLst/>
                </a:prstTxWarp>
                <a:spAutoFit/>
              </a:bodyPr>
              <a:lstStyle/>
              <a:p>
                <a:pPr algn="ctr" defTabSz="909118"/>
                <a:r>
                  <a:rPr lang="en-US" sz="1500" b="1" dirty="0">
                    <a:solidFill>
                      <a:schemeClr val="accent1"/>
                    </a:solidFill>
                  </a:rPr>
                  <a:t>Loss Portfolio Transfer protection</a:t>
                </a:r>
                <a:endParaRPr lang="en-GB" sz="1500" b="1" dirty="0">
                  <a:solidFill>
                    <a:schemeClr val="accent1"/>
                  </a:solidFill>
                </a:endParaRPr>
              </a:p>
            </p:txBody>
          </p:sp>
          <p:sp>
            <p:nvSpPr>
              <p:cNvPr id="63" name="Rectangle 62"/>
              <p:cNvSpPr/>
              <p:nvPr/>
            </p:nvSpPr>
            <p:spPr bwMode="auto">
              <a:xfrm>
                <a:off x="1975975" y="4028982"/>
                <a:ext cx="4482353" cy="322652"/>
              </a:xfrm>
              <a:prstGeom prst="rect">
                <a:avLst/>
              </a:prstGeom>
              <a:noFill/>
              <a:ln w="9525" cap="flat" cmpd="sng" algn="ctr">
                <a:noFill/>
                <a:prstDash val="solid"/>
                <a:round/>
                <a:headEnd type="none" w="med" len="med"/>
                <a:tailEnd type="none" w="med" len="med"/>
              </a:ln>
              <a:effectLst/>
            </p:spPr>
            <p:txBody>
              <a:bodyPr vert="horz" wrap="square" lIns="90915" tIns="45466" rIns="90915" bIns="45466" numCol="1" rtlCol="0" anchor="ctr" anchorCtr="0" compatLnSpc="1">
                <a:prstTxWarp prst="textNoShape">
                  <a:avLst/>
                </a:prstTxWarp>
                <a:spAutoFit/>
              </a:bodyPr>
              <a:lstStyle/>
              <a:p>
                <a:pPr algn="ctr" defTabSz="909118"/>
                <a:r>
                  <a:rPr lang="en-US" sz="1500" b="1" dirty="0">
                    <a:solidFill>
                      <a:schemeClr val="accent1"/>
                    </a:solidFill>
                  </a:rPr>
                  <a:t>High-quality reinsurance recoverables</a:t>
                </a:r>
                <a:endParaRPr lang="en-GB" sz="1500" b="1" dirty="0">
                  <a:solidFill>
                    <a:schemeClr val="accent1"/>
                  </a:solidFill>
                </a:endParaRPr>
              </a:p>
            </p:txBody>
          </p:sp>
          <p:sp>
            <p:nvSpPr>
              <p:cNvPr id="64" name="Rectangle 63"/>
              <p:cNvSpPr/>
              <p:nvPr/>
            </p:nvSpPr>
            <p:spPr bwMode="auto">
              <a:xfrm>
                <a:off x="1975975" y="4860255"/>
                <a:ext cx="4482353" cy="322652"/>
              </a:xfrm>
              <a:prstGeom prst="rect">
                <a:avLst/>
              </a:prstGeom>
              <a:noFill/>
              <a:ln w="9525" cap="flat" cmpd="sng" algn="ctr">
                <a:noFill/>
                <a:prstDash val="solid"/>
                <a:round/>
                <a:headEnd type="none" w="med" len="med"/>
                <a:tailEnd type="none" w="med" len="med"/>
              </a:ln>
              <a:effectLst/>
            </p:spPr>
            <p:txBody>
              <a:bodyPr vert="horz" wrap="square" lIns="90915" tIns="45466" rIns="90915" bIns="45466" numCol="1" rtlCol="0" anchor="ctr" anchorCtr="0" compatLnSpc="1">
                <a:prstTxWarp prst="textNoShape">
                  <a:avLst/>
                </a:prstTxWarp>
                <a:spAutoFit/>
              </a:bodyPr>
              <a:lstStyle/>
              <a:p>
                <a:pPr algn="ctr" defTabSz="909118"/>
                <a:r>
                  <a:rPr lang="en-US" sz="1500" b="1" dirty="0">
                    <a:solidFill>
                      <a:schemeClr val="accent1"/>
                    </a:solidFill>
                  </a:rPr>
                  <a:t>Low duration investment portfolio</a:t>
                </a:r>
                <a:endParaRPr lang="en-GB" sz="1500" b="1" dirty="0">
                  <a:solidFill>
                    <a:schemeClr val="accent1"/>
                  </a:solidFill>
                </a:endParaRPr>
              </a:p>
            </p:txBody>
          </p:sp>
          <p:sp>
            <p:nvSpPr>
              <p:cNvPr id="65" name="Rectangle 64"/>
              <p:cNvSpPr/>
              <p:nvPr/>
            </p:nvSpPr>
            <p:spPr bwMode="auto">
              <a:xfrm>
                <a:off x="1975975" y="5691528"/>
                <a:ext cx="4482353" cy="322652"/>
              </a:xfrm>
              <a:prstGeom prst="rect">
                <a:avLst/>
              </a:prstGeom>
              <a:noFill/>
              <a:ln w="9525" cap="flat" cmpd="sng" algn="ctr">
                <a:noFill/>
                <a:prstDash val="solid"/>
                <a:round/>
                <a:headEnd type="none" w="med" len="med"/>
                <a:tailEnd type="none" w="med" len="med"/>
              </a:ln>
              <a:effectLst/>
            </p:spPr>
            <p:txBody>
              <a:bodyPr vert="horz" wrap="square" lIns="90915" tIns="45466" rIns="90915" bIns="45466" numCol="1" rtlCol="0" anchor="ctr" anchorCtr="0" compatLnSpc="1">
                <a:prstTxWarp prst="textNoShape">
                  <a:avLst/>
                </a:prstTxWarp>
                <a:spAutoFit/>
              </a:bodyPr>
              <a:lstStyle/>
              <a:p>
                <a:pPr algn="ctr" defTabSz="909118"/>
                <a:r>
                  <a:rPr lang="en-US" sz="1500" b="1" dirty="0">
                    <a:solidFill>
                      <a:schemeClr val="accent1"/>
                    </a:solidFill>
                  </a:rPr>
                  <a:t>No significant intangible assets</a:t>
                </a:r>
                <a:endParaRPr lang="en-GB" sz="1500" b="1" dirty="0">
                  <a:solidFill>
                    <a:schemeClr val="accent1"/>
                  </a:solidFill>
                </a:endParaRPr>
              </a:p>
            </p:txBody>
          </p:sp>
          <p:grpSp>
            <p:nvGrpSpPr>
              <p:cNvPr id="66" name="Group 65"/>
              <p:cNvGrpSpPr/>
              <p:nvPr/>
            </p:nvGrpSpPr>
            <p:grpSpPr>
              <a:xfrm>
                <a:off x="1501588" y="1275940"/>
                <a:ext cx="8673354" cy="5016579"/>
                <a:chOff x="1501588" y="1275940"/>
                <a:chExt cx="8673354" cy="5016579"/>
              </a:xfrm>
            </p:grpSpPr>
            <p:grpSp>
              <p:nvGrpSpPr>
                <p:cNvPr id="67" name="Group 66"/>
                <p:cNvGrpSpPr/>
                <p:nvPr/>
              </p:nvGrpSpPr>
              <p:grpSpPr>
                <a:xfrm>
                  <a:off x="1501588" y="1275940"/>
                  <a:ext cx="5431118" cy="858835"/>
                  <a:chOff x="474708" y="867137"/>
                  <a:chExt cx="3446054" cy="629812"/>
                </a:xfrm>
              </p:grpSpPr>
              <p:pic>
                <p:nvPicPr>
                  <p:cNvPr id="86" name="Picture 85"/>
                  <p:cNvPicPr>
                    <a:picLocks noChangeAspect="1" noChangeArrowheads="1"/>
                  </p:cNvPicPr>
                  <p:nvPr/>
                </p:nvPicPr>
                <p:blipFill>
                  <a:blip r:embed="rId2" cstate="screen"/>
                  <a:srcRect/>
                  <a:stretch>
                    <a:fillRect/>
                  </a:stretch>
                </p:blipFill>
                <p:spPr bwMode="auto">
                  <a:xfrm rot="10800000" flipH="1" flipV="1">
                    <a:off x="474708" y="1339996"/>
                    <a:ext cx="3446054" cy="156953"/>
                  </a:xfrm>
                  <a:prstGeom prst="rect">
                    <a:avLst/>
                  </a:prstGeom>
                  <a:noFill/>
                  <a:ln w="9525" algn="ctr">
                    <a:noFill/>
                    <a:miter lim="800000"/>
                    <a:headEnd/>
                    <a:tailEnd/>
                  </a:ln>
                </p:spPr>
              </p:pic>
              <p:pic>
                <p:nvPicPr>
                  <p:cNvPr id="87" name="Picture 86"/>
                  <p:cNvPicPr>
                    <a:picLocks noChangeAspect="1" noChangeArrowheads="1"/>
                  </p:cNvPicPr>
                  <p:nvPr/>
                </p:nvPicPr>
                <p:blipFill>
                  <a:blip r:embed="rId2" cstate="screen"/>
                  <a:srcRect/>
                  <a:stretch>
                    <a:fillRect/>
                  </a:stretch>
                </p:blipFill>
                <p:spPr bwMode="auto">
                  <a:xfrm rot="10800000" flipH="1">
                    <a:off x="474708" y="867137"/>
                    <a:ext cx="3446054" cy="156953"/>
                  </a:xfrm>
                  <a:prstGeom prst="rect">
                    <a:avLst/>
                  </a:prstGeom>
                  <a:noFill/>
                  <a:ln w="9525" algn="ctr">
                    <a:noFill/>
                    <a:miter lim="800000"/>
                    <a:headEnd/>
                    <a:tailEnd/>
                  </a:ln>
                </p:spPr>
              </p:pic>
            </p:grpSp>
            <p:grpSp>
              <p:nvGrpSpPr>
                <p:cNvPr id="68" name="Group 67"/>
                <p:cNvGrpSpPr/>
                <p:nvPr/>
              </p:nvGrpSpPr>
              <p:grpSpPr>
                <a:xfrm>
                  <a:off x="1501588" y="2126117"/>
                  <a:ext cx="5431118" cy="858835"/>
                  <a:chOff x="474708" y="867137"/>
                  <a:chExt cx="3446054" cy="629812"/>
                </a:xfrm>
              </p:grpSpPr>
              <p:pic>
                <p:nvPicPr>
                  <p:cNvPr id="84" name="Picture 83"/>
                  <p:cNvPicPr>
                    <a:picLocks noChangeAspect="1" noChangeArrowheads="1"/>
                  </p:cNvPicPr>
                  <p:nvPr/>
                </p:nvPicPr>
                <p:blipFill>
                  <a:blip r:embed="rId2" cstate="screen"/>
                  <a:srcRect/>
                  <a:stretch>
                    <a:fillRect/>
                  </a:stretch>
                </p:blipFill>
                <p:spPr bwMode="auto">
                  <a:xfrm rot="10800000" flipH="1" flipV="1">
                    <a:off x="474708" y="1339996"/>
                    <a:ext cx="3446054" cy="156953"/>
                  </a:xfrm>
                  <a:prstGeom prst="rect">
                    <a:avLst/>
                  </a:prstGeom>
                  <a:noFill/>
                  <a:ln w="9525" algn="ctr">
                    <a:noFill/>
                    <a:miter lim="800000"/>
                    <a:headEnd/>
                    <a:tailEnd/>
                  </a:ln>
                </p:spPr>
              </p:pic>
              <p:pic>
                <p:nvPicPr>
                  <p:cNvPr id="85" name="Picture 84"/>
                  <p:cNvPicPr>
                    <a:picLocks noChangeAspect="1" noChangeArrowheads="1"/>
                  </p:cNvPicPr>
                  <p:nvPr/>
                </p:nvPicPr>
                <p:blipFill>
                  <a:blip r:embed="rId2" cstate="screen"/>
                  <a:srcRect/>
                  <a:stretch>
                    <a:fillRect/>
                  </a:stretch>
                </p:blipFill>
                <p:spPr bwMode="auto">
                  <a:xfrm rot="10800000" flipH="1">
                    <a:off x="474708" y="867137"/>
                    <a:ext cx="3446054" cy="156953"/>
                  </a:xfrm>
                  <a:prstGeom prst="rect">
                    <a:avLst/>
                  </a:prstGeom>
                  <a:noFill/>
                  <a:ln w="9525" algn="ctr">
                    <a:noFill/>
                    <a:miter lim="800000"/>
                    <a:headEnd/>
                    <a:tailEnd/>
                  </a:ln>
                </p:spPr>
              </p:pic>
            </p:grpSp>
            <p:grpSp>
              <p:nvGrpSpPr>
                <p:cNvPr id="69" name="Group 68"/>
                <p:cNvGrpSpPr/>
                <p:nvPr/>
              </p:nvGrpSpPr>
              <p:grpSpPr>
                <a:xfrm>
                  <a:off x="1501588" y="2948649"/>
                  <a:ext cx="5431118" cy="858835"/>
                  <a:chOff x="474708" y="867137"/>
                  <a:chExt cx="3446054" cy="629812"/>
                </a:xfrm>
              </p:grpSpPr>
              <p:pic>
                <p:nvPicPr>
                  <p:cNvPr id="82" name="Picture 81"/>
                  <p:cNvPicPr>
                    <a:picLocks noChangeAspect="1" noChangeArrowheads="1"/>
                  </p:cNvPicPr>
                  <p:nvPr/>
                </p:nvPicPr>
                <p:blipFill>
                  <a:blip r:embed="rId2" cstate="screen"/>
                  <a:srcRect/>
                  <a:stretch>
                    <a:fillRect/>
                  </a:stretch>
                </p:blipFill>
                <p:spPr bwMode="auto">
                  <a:xfrm rot="10800000" flipH="1" flipV="1">
                    <a:off x="474708" y="1339996"/>
                    <a:ext cx="3446054" cy="156953"/>
                  </a:xfrm>
                  <a:prstGeom prst="rect">
                    <a:avLst/>
                  </a:prstGeom>
                  <a:noFill/>
                  <a:ln w="9525" algn="ctr">
                    <a:noFill/>
                    <a:miter lim="800000"/>
                    <a:headEnd/>
                    <a:tailEnd/>
                  </a:ln>
                </p:spPr>
              </p:pic>
              <p:pic>
                <p:nvPicPr>
                  <p:cNvPr id="83" name="Picture 82"/>
                  <p:cNvPicPr>
                    <a:picLocks noChangeAspect="1" noChangeArrowheads="1"/>
                  </p:cNvPicPr>
                  <p:nvPr/>
                </p:nvPicPr>
                <p:blipFill>
                  <a:blip r:embed="rId2" cstate="screen"/>
                  <a:srcRect/>
                  <a:stretch>
                    <a:fillRect/>
                  </a:stretch>
                </p:blipFill>
                <p:spPr bwMode="auto">
                  <a:xfrm rot="10800000" flipH="1">
                    <a:off x="474708" y="867137"/>
                    <a:ext cx="3446054" cy="156953"/>
                  </a:xfrm>
                  <a:prstGeom prst="rect">
                    <a:avLst/>
                  </a:prstGeom>
                  <a:noFill/>
                  <a:ln w="9525" algn="ctr">
                    <a:noFill/>
                    <a:miter lim="800000"/>
                    <a:headEnd/>
                    <a:tailEnd/>
                  </a:ln>
                </p:spPr>
              </p:pic>
            </p:grpSp>
            <p:grpSp>
              <p:nvGrpSpPr>
                <p:cNvPr id="70" name="Group 69"/>
                <p:cNvGrpSpPr/>
                <p:nvPr/>
              </p:nvGrpSpPr>
              <p:grpSpPr>
                <a:xfrm>
                  <a:off x="1501588" y="3786797"/>
                  <a:ext cx="5431118" cy="858835"/>
                  <a:chOff x="474708" y="867137"/>
                  <a:chExt cx="3446054" cy="629812"/>
                </a:xfrm>
              </p:grpSpPr>
              <p:pic>
                <p:nvPicPr>
                  <p:cNvPr id="80" name="Picture 79"/>
                  <p:cNvPicPr>
                    <a:picLocks noChangeAspect="1" noChangeArrowheads="1"/>
                  </p:cNvPicPr>
                  <p:nvPr/>
                </p:nvPicPr>
                <p:blipFill>
                  <a:blip r:embed="rId2" cstate="screen"/>
                  <a:srcRect/>
                  <a:stretch>
                    <a:fillRect/>
                  </a:stretch>
                </p:blipFill>
                <p:spPr bwMode="auto">
                  <a:xfrm rot="10800000" flipH="1" flipV="1">
                    <a:off x="474708" y="1339996"/>
                    <a:ext cx="3446054" cy="156953"/>
                  </a:xfrm>
                  <a:prstGeom prst="rect">
                    <a:avLst/>
                  </a:prstGeom>
                  <a:noFill/>
                  <a:ln w="9525" algn="ctr">
                    <a:noFill/>
                    <a:miter lim="800000"/>
                    <a:headEnd/>
                    <a:tailEnd/>
                  </a:ln>
                </p:spPr>
              </p:pic>
              <p:pic>
                <p:nvPicPr>
                  <p:cNvPr id="81" name="Picture 80"/>
                  <p:cNvPicPr>
                    <a:picLocks noChangeAspect="1" noChangeArrowheads="1"/>
                  </p:cNvPicPr>
                  <p:nvPr/>
                </p:nvPicPr>
                <p:blipFill>
                  <a:blip r:embed="rId2" cstate="screen"/>
                  <a:srcRect/>
                  <a:stretch>
                    <a:fillRect/>
                  </a:stretch>
                </p:blipFill>
                <p:spPr bwMode="auto">
                  <a:xfrm rot="10800000" flipH="1">
                    <a:off x="474708" y="867137"/>
                    <a:ext cx="3446054" cy="156953"/>
                  </a:xfrm>
                  <a:prstGeom prst="rect">
                    <a:avLst/>
                  </a:prstGeom>
                  <a:noFill/>
                  <a:ln w="9525" algn="ctr">
                    <a:noFill/>
                    <a:miter lim="800000"/>
                    <a:headEnd/>
                    <a:tailEnd/>
                  </a:ln>
                </p:spPr>
              </p:pic>
            </p:grpSp>
            <p:grpSp>
              <p:nvGrpSpPr>
                <p:cNvPr id="71" name="Group 70"/>
                <p:cNvGrpSpPr/>
                <p:nvPr/>
              </p:nvGrpSpPr>
              <p:grpSpPr>
                <a:xfrm>
                  <a:off x="1501588" y="4592165"/>
                  <a:ext cx="5431118" cy="858835"/>
                  <a:chOff x="474708" y="867137"/>
                  <a:chExt cx="3446054" cy="629812"/>
                </a:xfrm>
              </p:grpSpPr>
              <p:pic>
                <p:nvPicPr>
                  <p:cNvPr id="78" name="Picture 77"/>
                  <p:cNvPicPr>
                    <a:picLocks noChangeAspect="1" noChangeArrowheads="1"/>
                  </p:cNvPicPr>
                  <p:nvPr/>
                </p:nvPicPr>
                <p:blipFill>
                  <a:blip r:embed="rId2" cstate="screen"/>
                  <a:srcRect/>
                  <a:stretch>
                    <a:fillRect/>
                  </a:stretch>
                </p:blipFill>
                <p:spPr bwMode="auto">
                  <a:xfrm rot="10800000" flipH="1" flipV="1">
                    <a:off x="474708" y="1339996"/>
                    <a:ext cx="3446054" cy="156953"/>
                  </a:xfrm>
                  <a:prstGeom prst="rect">
                    <a:avLst/>
                  </a:prstGeom>
                  <a:noFill/>
                  <a:ln w="9525" algn="ctr">
                    <a:noFill/>
                    <a:miter lim="800000"/>
                    <a:headEnd/>
                    <a:tailEnd/>
                  </a:ln>
                </p:spPr>
              </p:pic>
              <p:pic>
                <p:nvPicPr>
                  <p:cNvPr id="79" name="Picture 78"/>
                  <p:cNvPicPr>
                    <a:picLocks noChangeAspect="1" noChangeArrowheads="1"/>
                  </p:cNvPicPr>
                  <p:nvPr/>
                </p:nvPicPr>
                <p:blipFill>
                  <a:blip r:embed="rId2" cstate="screen"/>
                  <a:srcRect/>
                  <a:stretch>
                    <a:fillRect/>
                  </a:stretch>
                </p:blipFill>
                <p:spPr bwMode="auto">
                  <a:xfrm rot="10800000" flipH="1">
                    <a:off x="474708" y="867137"/>
                    <a:ext cx="3446054" cy="156953"/>
                  </a:xfrm>
                  <a:prstGeom prst="rect">
                    <a:avLst/>
                  </a:prstGeom>
                  <a:noFill/>
                  <a:ln w="9525" algn="ctr">
                    <a:noFill/>
                    <a:miter lim="800000"/>
                    <a:headEnd/>
                    <a:tailEnd/>
                  </a:ln>
                </p:spPr>
              </p:pic>
            </p:grpSp>
            <p:grpSp>
              <p:nvGrpSpPr>
                <p:cNvPr id="72" name="Group 71"/>
                <p:cNvGrpSpPr/>
                <p:nvPr/>
              </p:nvGrpSpPr>
              <p:grpSpPr>
                <a:xfrm>
                  <a:off x="1501588" y="5433684"/>
                  <a:ext cx="5431118" cy="858835"/>
                  <a:chOff x="474708" y="867137"/>
                  <a:chExt cx="3446054" cy="629812"/>
                </a:xfrm>
              </p:grpSpPr>
              <p:pic>
                <p:nvPicPr>
                  <p:cNvPr id="76" name="Picture 75"/>
                  <p:cNvPicPr>
                    <a:picLocks noChangeAspect="1" noChangeArrowheads="1"/>
                  </p:cNvPicPr>
                  <p:nvPr/>
                </p:nvPicPr>
                <p:blipFill>
                  <a:blip r:embed="rId2" cstate="screen"/>
                  <a:srcRect/>
                  <a:stretch>
                    <a:fillRect/>
                  </a:stretch>
                </p:blipFill>
                <p:spPr bwMode="auto">
                  <a:xfrm rot="10800000" flipH="1" flipV="1">
                    <a:off x="474708" y="1339996"/>
                    <a:ext cx="3446054" cy="156953"/>
                  </a:xfrm>
                  <a:prstGeom prst="rect">
                    <a:avLst/>
                  </a:prstGeom>
                  <a:noFill/>
                  <a:ln w="9525" algn="ctr">
                    <a:noFill/>
                    <a:miter lim="800000"/>
                    <a:headEnd/>
                    <a:tailEnd/>
                  </a:ln>
                </p:spPr>
              </p:pic>
              <p:pic>
                <p:nvPicPr>
                  <p:cNvPr id="77" name="Picture 76"/>
                  <p:cNvPicPr>
                    <a:picLocks noChangeAspect="1" noChangeArrowheads="1"/>
                  </p:cNvPicPr>
                  <p:nvPr/>
                </p:nvPicPr>
                <p:blipFill>
                  <a:blip r:embed="rId2" cstate="screen"/>
                  <a:srcRect/>
                  <a:stretch>
                    <a:fillRect/>
                  </a:stretch>
                </p:blipFill>
                <p:spPr bwMode="auto">
                  <a:xfrm rot="10800000" flipH="1">
                    <a:off x="474708" y="867137"/>
                    <a:ext cx="3446054" cy="156953"/>
                  </a:xfrm>
                  <a:prstGeom prst="rect">
                    <a:avLst/>
                  </a:prstGeom>
                  <a:noFill/>
                  <a:ln w="9525" algn="ctr">
                    <a:noFill/>
                    <a:miter lim="800000"/>
                    <a:headEnd/>
                    <a:tailEnd/>
                  </a:ln>
                </p:spPr>
              </p:pic>
            </p:grpSp>
            <p:sp>
              <p:nvSpPr>
                <p:cNvPr id="73" name="Rectangle 72"/>
                <p:cNvSpPr/>
                <p:nvPr/>
              </p:nvSpPr>
              <p:spPr>
                <a:xfrm>
                  <a:off x="6783295" y="3684524"/>
                  <a:ext cx="448235" cy="67169"/>
                </a:xfrm>
                <a:prstGeom prst="rect">
                  <a:avLst/>
                </a:prstGeom>
                <a:gradFill flip="none" rotWithShape="1">
                  <a:gsLst>
                    <a:gs pos="0">
                      <a:schemeClr val="accent1">
                        <a:lumMod val="90000"/>
                        <a:lumOff val="10000"/>
                        <a:shade val="30000"/>
                        <a:satMod val="115000"/>
                      </a:schemeClr>
                    </a:gs>
                    <a:gs pos="50000">
                      <a:schemeClr val="accent1">
                        <a:lumMod val="90000"/>
                        <a:lumOff val="10000"/>
                        <a:shade val="67500"/>
                        <a:satMod val="115000"/>
                      </a:schemeClr>
                    </a:gs>
                    <a:gs pos="100000">
                      <a:schemeClr val="accent1">
                        <a:lumMod val="90000"/>
                        <a:lumOff val="10000"/>
                        <a:shade val="100000"/>
                        <a:satMod val="115000"/>
                      </a:schemeClr>
                    </a:gs>
                  </a:gsLst>
                  <a:lin ang="16200000" scaled="1"/>
                  <a:tileRect/>
                </a:gradFill>
                <a:ln w="9525" cap="flat" cmpd="sng" algn="ctr">
                  <a:solidFill>
                    <a:schemeClr val="bg1"/>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en-US" dirty="0"/>
                </a:p>
              </p:txBody>
            </p:sp>
            <p:sp>
              <p:nvSpPr>
                <p:cNvPr id="74" name="Rectangle 73"/>
                <p:cNvSpPr/>
                <p:nvPr/>
              </p:nvSpPr>
              <p:spPr>
                <a:xfrm>
                  <a:off x="6783295" y="3805005"/>
                  <a:ext cx="448235" cy="67169"/>
                </a:xfrm>
                <a:prstGeom prst="rect">
                  <a:avLst/>
                </a:prstGeom>
                <a:gradFill flip="none" rotWithShape="1">
                  <a:gsLst>
                    <a:gs pos="0">
                      <a:schemeClr val="accent1">
                        <a:lumMod val="90000"/>
                        <a:lumOff val="10000"/>
                        <a:shade val="30000"/>
                        <a:satMod val="115000"/>
                      </a:schemeClr>
                    </a:gs>
                    <a:gs pos="50000">
                      <a:schemeClr val="accent1">
                        <a:lumMod val="90000"/>
                        <a:lumOff val="10000"/>
                        <a:shade val="67500"/>
                        <a:satMod val="115000"/>
                      </a:schemeClr>
                    </a:gs>
                    <a:gs pos="100000">
                      <a:schemeClr val="accent1">
                        <a:lumMod val="90000"/>
                        <a:lumOff val="10000"/>
                        <a:shade val="100000"/>
                        <a:satMod val="115000"/>
                      </a:schemeClr>
                    </a:gs>
                  </a:gsLst>
                  <a:lin ang="16200000" scaled="1"/>
                  <a:tileRect/>
                </a:gradFill>
                <a:ln w="9525" cap="flat" cmpd="sng" algn="ctr">
                  <a:solidFill>
                    <a:schemeClr val="bg1"/>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en-US" dirty="0"/>
                </a:p>
              </p:txBody>
            </p:sp>
            <p:sp>
              <p:nvSpPr>
                <p:cNvPr id="75" name="Rounded Rectangle 74"/>
                <p:cNvSpPr/>
                <p:nvPr/>
              </p:nvSpPr>
              <p:spPr bwMode="auto">
                <a:xfrm>
                  <a:off x="7537827" y="2721106"/>
                  <a:ext cx="2637115" cy="2106570"/>
                </a:xfrm>
                <a:prstGeom prst="roundRect">
                  <a:avLst>
                    <a:gd name="adj" fmla="val 9731"/>
                  </a:avLst>
                </a:prstGeom>
                <a:gradFill flip="none" rotWithShape="1">
                  <a:gsLst>
                    <a:gs pos="0">
                      <a:srgbClr val="17235E"/>
                    </a:gs>
                    <a:gs pos="50000">
                      <a:schemeClr val="accent1">
                        <a:lumMod val="90000"/>
                        <a:lumOff val="10000"/>
                        <a:shade val="67500"/>
                        <a:satMod val="115000"/>
                      </a:schemeClr>
                    </a:gs>
                    <a:gs pos="100000">
                      <a:schemeClr val="accent1">
                        <a:lumMod val="90000"/>
                        <a:lumOff val="10000"/>
                        <a:shade val="100000"/>
                        <a:satMod val="115000"/>
                      </a:schemeClr>
                    </a:gs>
                  </a:gsLst>
                  <a:lin ang="16200000" scaled="1"/>
                  <a:tileRect/>
                </a:gradFill>
                <a:ln w="28575" cap="flat" cmpd="sng" algn="ctr">
                  <a:solidFill>
                    <a:schemeClr val="bg1"/>
                  </a:solidFill>
                  <a:prstDash val="solid"/>
                  <a:miter lim="800000"/>
                  <a:headEnd type="none" w="med" len="med"/>
                  <a:tailEnd type="none" w="med" len="med"/>
                </a:ln>
                <a:effectLst>
                  <a:outerShdw blurRad="63500" sx="102000" sy="102000" algn="ctr" rotWithShape="0">
                    <a:prstClr val="black">
                      <a:alpha val="40000"/>
                    </a:prstClr>
                  </a:outerShdw>
                </a:effectLst>
              </p:spPr>
              <p:txBody>
                <a:bodyPr vert="horz" wrap="square" lIns="114300" tIns="57150" rIns="114300" bIns="57150" numCol="1" rtlCol="0" anchor="ctr" anchorCtr="0" compatLnSpc="1">
                  <a:prstTxWarp prst="textNoShape">
                    <a:avLst/>
                  </a:prstTxWarp>
                </a:bodyPr>
                <a:lstStyle/>
                <a:p>
                  <a:pPr algn="ctr"/>
                  <a:r>
                    <a:rPr lang="en-US" sz="2000" b="1" dirty="0">
                      <a:solidFill>
                        <a:schemeClr val="bg1"/>
                      </a:solidFill>
                      <a:latin typeface="Franklin Gothic Medium" pitchFamily="34" charset="0"/>
                    </a:rPr>
                    <a:t>Strong and Transparent</a:t>
                  </a:r>
                  <a:br>
                    <a:rPr lang="en-US" sz="2000" b="1" dirty="0">
                      <a:solidFill>
                        <a:schemeClr val="bg1"/>
                      </a:solidFill>
                      <a:latin typeface="Franklin Gothic Medium" pitchFamily="34" charset="0"/>
                    </a:rPr>
                  </a:br>
                  <a:r>
                    <a:rPr lang="en-US" sz="2000" b="1" dirty="0">
                      <a:solidFill>
                        <a:schemeClr val="bg1"/>
                      </a:solidFill>
                      <a:latin typeface="Franklin Gothic Medium" pitchFamily="34" charset="0"/>
                    </a:rPr>
                    <a:t>Balance Sheet</a:t>
                  </a:r>
                </a:p>
              </p:txBody>
            </p:sp>
          </p:grpSp>
        </p:grpSp>
        <p:sp>
          <p:nvSpPr>
            <p:cNvPr id="88" name="Plus 87"/>
            <p:cNvSpPr/>
            <p:nvPr/>
          </p:nvSpPr>
          <p:spPr bwMode="auto">
            <a:xfrm>
              <a:off x="2859046" y="1933462"/>
              <a:ext cx="215153" cy="249382"/>
            </a:xfrm>
            <a:prstGeom prst="mathPlus">
              <a:avLst/>
            </a:prstGeom>
            <a:gradFill flip="none" rotWithShape="1">
              <a:gsLst>
                <a:gs pos="0">
                  <a:schemeClr val="accent1">
                    <a:lumMod val="90000"/>
                    <a:lumOff val="10000"/>
                    <a:shade val="30000"/>
                    <a:satMod val="115000"/>
                  </a:schemeClr>
                </a:gs>
                <a:gs pos="50000">
                  <a:schemeClr val="accent1">
                    <a:lumMod val="90000"/>
                    <a:lumOff val="10000"/>
                    <a:shade val="67500"/>
                    <a:satMod val="115000"/>
                  </a:schemeClr>
                </a:gs>
                <a:gs pos="100000">
                  <a:schemeClr val="accent1">
                    <a:lumMod val="90000"/>
                    <a:lumOff val="10000"/>
                    <a:shade val="100000"/>
                    <a:satMod val="115000"/>
                  </a:schemeClr>
                </a:gs>
              </a:gsLst>
              <a:lin ang="16200000" scaled="1"/>
              <a:tileRect/>
            </a:gradFill>
            <a:ln w="9525" cap="flat" cmpd="sng" algn="ctr">
              <a:solidFill>
                <a:schemeClr val="bg1"/>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en-GB" dirty="0"/>
            </a:p>
          </p:txBody>
        </p:sp>
        <p:sp>
          <p:nvSpPr>
            <p:cNvPr id="89" name="Plus 88"/>
            <p:cNvSpPr/>
            <p:nvPr/>
          </p:nvSpPr>
          <p:spPr bwMode="auto">
            <a:xfrm>
              <a:off x="2859045" y="2747335"/>
              <a:ext cx="215153" cy="249382"/>
            </a:xfrm>
            <a:prstGeom prst="mathPlus">
              <a:avLst/>
            </a:prstGeom>
            <a:gradFill flip="none" rotWithShape="1">
              <a:gsLst>
                <a:gs pos="0">
                  <a:schemeClr val="accent1">
                    <a:lumMod val="90000"/>
                    <a:lumOff val="10000"/>
                    <a:shade val="30000"/>
                    <a:satMod val="115000"/>
                  </a:schemeClr>
                </a:gs>
                <a:gs pos="50000">
                  <a:schemeClr val="accent1">
                    <a:lumMod val="90000"/>
                    <a:lumOff val="10000"/>
                    <a:shade val="67500"/>
                    <a:satMod val="115000"/>
                  </a:schemeClr>
                </a:gs>
                <a:gs pos="100000">
                  <a:schemeClr val="accent1">
                    <a:lumMod val="90000"/>
                    <a:lumOff val="10000"/>
                    <a:shade val="100000"/>
                    <a:satMod val="115000"/>
                  </a:schemeClr>
                </a:gs>
              </a:gsLst>
              <a:lin ang="16200000" scaled="1"/>
              <a:tileRect/>
            </a:gradFill>
            <a:ln w="9525" cap="flat" cmpd="sng" algn="ctr">
              <a:solidFill>
                <a:schemeClr val="bg1"/>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en-GB" dirty="0"/>
            </a:p>
          </p:txBody>
        </p:sp>
        <p:sp>
          <p:nvSpPr>
            <p:cNvPr id="90" name="Plus 89"/>
            <p:cNvSpPr/>
            <p:nvPr/>
          </p:nvSpPr>
          <p:spPr bwMode="auto">
            <a:xfrm>
              <a:off x="2859044" y="3590115"/>
              <a:ext cx="215153" cy="249382"/>
            </a:xfrm>
            <a:prstGeom prst="mathPlus">
              <a:avLst/>
            </a:prstGeom>
            <a:gradFill flip="none" rotWithShape="1">
              <a:gsLst>
                <a:gs pos="0">
                  <a:schemeClr val="accent1">
                    <a:lumMod val="90000"/>
                    <a:lumOff val="10000"/>
                    <a:shade val="30000"/>
                    <a:satMod val="115000"/>
                  </a:schemeClr>
                </a:gs>
                <a:gs pos="50000">
                  <a:schemeClr val="accent1">
                    <a:lumMod val="90000"/>
                    <a:lumOff val="10000"/>
                    <a:shade val="67500"/>
                    <a:satMod val="115000"/>
                  </a:schemeClr>
                </a:gs>
                <a:gs pos="100000">
                  <a:schemeClr val="accent1">
                    <a:lumMod val="90000"/>
                    <a:lumOff val="10000"/>
                    <a:shade val="100000"/>
                    <a:satMod val="115000"/>
                  </a:schemeClr>
                </a:gs>
              </a:gsLst>
              <a:lin ang="16200000" scaled="1"/>
              <a:tileRect/>
            </a:gradFill>
            <a:ln w="9525" cap="flat" cmpd="sng" algn="ctr">
              <a:solidFill>
                <a:schemeClr val="bg1"/>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en-GB" dirty="0"/>
            </a:p>
          </p:txBody>
        </p:sp>
        <p:sp>
          <p:nvSpPr>
            <p:cNvPr id="91" name="Plus 90"/>
            <p:cNvSpPr/>
            <p:nvPr/>
          </p:nvSpPr>
          <p:spPr bwMode="auto">
            <a:xfrm>
              <a:off x="2859043" y="5258192"/>
              <a:ext cx="215153" cy="249382"/>
            </a:xfrm>
            <a:prstGeom prst="mathPlus">
              <a:avLst/>
            </a:prstGeom>
            <a:gradFill flip="none" rotWithShape="1">
              <a:gsLst>
                <a:gs pos="0">
                  <a:schemeClr val="accent1">
                    <a:lumMod val="90000"/>
                    <a:lumOff val="10000"/>
                    <a:shade val="30000"/>
                    <a:satMod val="115000"/>
                  </a:schemeClr>
                </a:gs>
                <a:gs pos="50000">
                  <a:schemeClr val="accent1">
                    <a:lumMod val="90000"/>
                    <a:lumOff val="10000"/>
                    <a:shade val="67500"/>
                    <a:satMod val="115000"/>
                  </a:schemeClr>
                </a:gs>
                <a:gs pos="100000">
                  <a:schemeClr val="accent1">
                    <a:lumMod val="90000"/>
                    <a:lumOff val="10000"/>
                    <a:shade val="100000"/>
                    <a:satMod val="115000"/>
                  </a:schemeClr>
                </a:gs>
              </a:gsLst>
              <a:lin ang="16200000" scaled="1"/>
              <a:tileRect/>
            </a:gradFill>
            <a:ln w="9525" cap="flat" cmpd="sng" algn="ctr">
              <a:solidFill>
                <a:schemeClr val="bg1"/>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en-GB" dirty="0"/>
            </a:p>
          </p:txBody>
        </p:sp>
        <p:sp>
          <p:nvSpPr>
            <p:cNvPr id="92" name="Plus 91"/>
            <p:cNvSpPr/>
            <p:nvPr/>
          </p:nvSpPr>
          <p:spPr bwMode="auto">
            <a:xfrm>
              <a:off x="2859044" y="4390851"/>
              <a:ext cx="215153" cy="249382"/>
            </a:xfrm>
            <a:prstGeom prst="mathPlus">
              <a:avLst/>
            </a:prstGeom>
            <a:gradFill flip="none" rotWithShape="1">
              <a:gsLst>
                <a:gs pos="0">
                  <a:schemeClr val="accent1">
                    <a:lumMod val="90000"/>
                    <a:lumOff val="10000"/>
                    <a:shade val="30000"/>
                    <a:satMod val="115000"/>
                  </a:schemeClr>
                </a:gs>
                <a:gs pos="50000">
                  <a:schemeClr val="accent1">
                    <a:lumMod val="90000"/>
                    <a:lumOff val="10000"/>
                    <a:shade val="67500"/>
                    <a:satMod val="115000"/>
                  </a:schemeClr>
                </a:gs>
                <a:gs pos="100000">
                  <a:schemeClr val="accent1">
                    <a:lumMod val="90000"/>
                    <a:lumOff val="10000"/>
                    <a:shade val="100000"/>
                    <a:satMod val="115000"/>
                  </a:schemeClr>
                </a:gs>
              </a:gsLst>
              <a:lin ang="16200000" scaled="1"/>
              <a:tileRect/>
            </a:gradFill>
            <a:ln w="9525" cap="flat" cmpd="sng" algn="ctr">
              <a:solidFill>
                <a:schemeClr val="bg1"/>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endParaRPr lang="en-GB" dirty="0"/>
            </a:p>
          </p:txBody>
        </p:sp>
      </p:grpSp>
    </p:spTree>
    <p:extLst>
      <p:ext uri="{BB962C8B-B14F-4D97-AF65-F5344CB8AC3E}">
        <p14:creationId xmlns:p14="http://schemas.microsoft.com/office/powerpoint/2010/main" val="20554091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2.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3.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4.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5.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6.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7.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8.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9.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10.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11.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12.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13.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14.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15.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16.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17.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18.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19.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20.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21.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22.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23.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24.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25.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26.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27.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28.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29.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30.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31.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32.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33.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34.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35.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36.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37.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38.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39.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40.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41.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42.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43.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44.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45.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46.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47.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48.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49.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50.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51.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52.xml><?xml version="1.0" encoding="utf-8"?>
<p:tagLst xmlns:a="http://schemas.openxmlformats.org/drawingml/2006/main" xmlns:r="http://schemas.openxmlformats.org/officeDocument/2006/relationships" xmlns:p="http://schemas.openxmlformats.org/presentationml/2006/main">
  <p:tag name="FILLFORECOLOR" val="Color 3"/>
  <p:tag name="DEVICE" val="Canon Colorpass 1000"/>
</p:tagLst>
</file>

<file path=ppt/tags/tag53.xml><?xml version="1.0" encoding="utf-8"?>
<p:tagLst xmlns:a="http://schemas.openxmlformats.org/drawingml/2006/main" xmlns:r="http://schemas.openxmlformats.org/officeDocument/2006/relationships" xmlns:p="http://schemas.openxmlformats.org/presentationml/2006/main">
  <p:tag name="DEVICE" val="Canon Colorpass 1000"/>
</p:tagLst>
</file>

<file path=ppt/tags/tag54.xml><?xml version="1.0" encoding="utf-8"?>
<p:tagLst xmlns:a="http://schemas.openxmlformats.org/drawingml/2006/main" xmlns:r="http://schemas.openxmlformats.org/officeDocument/2006/relationships" xmlns:p="http://schemas.openxmlformats.org/presentationml/2006/main">
  <p:tag name="FILLFORECOLOR" val="Table Highlight 1"/>
  <p:tag name="DEVICE" val="Canon Colorpass 1000"/>
</p:tagLst>
</file>

<file path=ppt/tags/tag55.xml><?xml version="1.0" encoding="utf-8"?>
<p:tagLst xmlns:a="http://schemas.openxmlformats.org/drawingml/2006/main" xmlns:r="http://schemas.openxmlformats.org/officeDocument/2006/relationships" xmlns:p="http://schemas.openxmlformats.org/presentationml/2006/main">
  <p:tag name="FILLFORECOLOR" val="Table Highlight 1"/>
  <p:tag name="DEVICE" val="Canon Colorpass 1000"/>
</p:tagLst>
</file>

<file path=ppt/tags/tag56.xml><?xml version="1.0" encoding="utf-8"?>
<p:tagLst xmlns:a="http://schemas.openxmlformats.org/drawingml/2006/main" xmlns:r="http://schemas.openxmlformats.org/officeDocument/2006/relationships" xmlns:p="http://schemas.openxmlformats.org/presentationml/2006/main">
  <p:tag name="FILLFORECOLOR" val="Table Highlight 1"/>
  <p:tag name="DEVICE" val="Canon Colorpass 1000"/>
</p:tagLst>
</file>

<file path=ppt/tags/tag57.xml><?xml version="1.0" encoding="utf-8"?>
<p:tagLst xmlns:a="http://schemas.openxmlformats.org/drawingml/2006/main" xmlns:r="http://schemas.openxmlformats.org/officeDocument/2006/relationships" xmlns:p="http://schemas.openxmlformats.org/presentationml/2006/main">
  <p:tag name="FILLFORECOLOR" val="Table Highlight 1"/>
  <p:tag name="DEVICE" val="Canon Colorpass 1000"/>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ontpelier Re">
    <a:dk1>
      <a:srgbClr val="002E46"/>
    </a:dk1>
    <a:lt1>
      <a:srgbClr val="FFFFFF"/>
    </a:lt1>
    <a:dk2>
      <a:srgbClr val="4C4C4C"/>
    </a:dk2>
    <a:lt2>
      <a:srgbClr val="808080"/>
    </a:lt2>
    <a:accent1>
      <a:srgbClr val="003B58"/>
    </a:accent1>
    <a:accent2>
      <a:srgbClr val="93A445"/>
    </a:accent2>
    <a:accent3>
      <a:srgbClr val="C0CD89"/>
    </a:accent3>
    <a:accent4>
      <a:srgbClr val="DADD73"/>
    </a:accent4>
    <a:accent5>
      <a:srgbClr val="ADB291"/>
    </a:accent5>
    <a:accent6>
      <a:srgbClr val="D0D3BE"/>
    </a:accent6>
    <a:hlink>
      <a:srgbClr val="ADB291"/>
    </a:hlink>
    <a:folHlink>
      <a:srgbClr val="D0D3BE"/>
    </a:folHlink>
  </a:clrScheme>
  <a:fontScheme name="Blank Presentatio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Montpelier Re">
    <a:dk1>
      <a:srgbClr val="002E46"/>
    </a:dk1>
    <a:lt1>
      <a:srgbClr val="FFFFFF"/>
    </a:lt1>
    <a:dk2>
      <a:srgbClr val="4C4C4C"/>
    </a:dk2>
    <a:lt2>
      <a:srgbClr val="808080"/>
    </a:lt2>
    <a:accent1>
      <a:srgbClr val="003B58"/>
    </a:accent1>
    <a:accent2>
      <a:srgbClr val="93A445"/>
    </a:accent2>
    <a:accent3>
      <a:srgbClr val="C0CD89"/>
    </a:accent3>
    <a:accent4>
      <a:srgbClr val="DADD73"/>
    </a:accent4>
    <a:accent5>
      <a:srgbClr val="ADB291"/>
    </a:accent5>
    <a:accent6>
      <a:srgbClr val="D0D3BE"/>
    </a:accent6>
    <a:hlink>
      <a:srgbClr val="ADB291"/>
    </a:hlink>
    <a:folHlink>
      <a:srgbClr val="D0D3BE"/>
    </a:folHlink>
  </a:clrScheme>
  <a:fontScheme name="Blank Presentatio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Montpelier Re">
    <a:dk1>
      <a:srgbClr val="002E46"/>
    </a:dk1>
    <a:lt1>
      <a:srgbClr val="FFFFFF"/>
    </a:lt1>
    <a:dk2>
      <a:srgbClr val="4C4C4C"/>
    </a:dk2>
    <a:lt2>
      <a:srgbClr val="808080"/>
    </a:lt2>
    <a:accent1>
      <a:srgbClr val="003B58"/>
    </a:accent1>
    <a:accent2>
      <a:srgbClr val="93A445"/>
    </a:accent2>
    <a:accent3>
      <a:srgbClr val="C0CD89"/>
    </a:accent3>
    <a:accent4>
      <a:srgbClr val="DADD73"/>
    </a:accent4>
    <a:accent5>
      <a:srgbClr val="ADB291"/>
    </a:accent5>
    <a:accent6>
      <a:srgbClr val="D0D3BE"/>
    </a:accent6>
    <a:hlink>
      <a:srgbClr val="ADB291"/>
    </a:hlink>
    <a:folHlink>
      <a:srgbClr val="D0D3BE"/>
    </a:folHlink>
  </a:clrScheme>
  <a:fontScheme name="Blank Presentatio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Montpelier Re">
    <a:dk1>
      <a:srgbClr val="002E46"/>
    </a:dk1>
    <a:lt1>
      <a:srgbClr val="FFFFFF"/>
    </a:lt1>
    <a:dk2>
      <a:srgbClr val="4C4C4C"/>
    </a:dk2>
    <a:lt2>
      <a:srgbClr val="808080"/>
    </a:lt2>
    <a:accent1>
      <a:srgbClr val="003B58"/>
    </a:accent1>
    <a:accent2>
      <a:srgbClr val="93A445"/>
    </a:accent2>
    <a:accent3>
      <a:srgbClr val="C0CD89"/>
    </a:accent3>
    <a:accent4>
      <a:srgbClr val="DADD73"/>
    </a:accent4>
    <a:accent5>
      <a:srgbClr val="ADB291"/>
    </a:accent5>
    <a:accent6>
      <a:srgbClr val="D0D3BE"/>
    </a:accent6>
    <a:hlink>
      <a:srgbClr val="ADB291"/>
    </a:hlink>
    <a:folHlink>
      <a:srgbClr val="D0D3BE"/>
    </a:folHlink>
  </a:clrScheme>
  <a:fontScheme name="Blank Presentatio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3791</TotalTime>
  <Words>969</Words>
  <Application>Microsoft Office PowerPoint</Application>
  <PresentationFormat>Letter Paper (8.5x11 in)</PresentationFormat>
  <Paragraphs>212</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Arial Narrow</vt:lpstr>
      <vt:lpstr>Calibri</vt:lpstr>
      <vt:lpstr>Calibri Light</vt:lpstr>
      <vt:lpstr>Franklin Gothic Medium</vt:lpstr>
      <vt:lpstr>Times New Roman</vt:lpstr>
      <vt:lpstr>1_Office Theme</vt:lpstr>
      <vt:lpstr>PowerPoint Presentation</vt:lpstr>
      <vt:lpstr>2019 highlights (The information in this presentation should be read in conjunction with the Financial Supplement that is included with this presentation and is available on our website) </vt:lpstr>
      <vt:lpstr>IN-FORCE POLICIES AND PREMIUM</vt:lpstr>
      <vt:lpstr>In-force growth (YOY)</vt:lpstr>
      <vt:lpstr>Geographic DIVERSIFICATION</vt:lpstr>
      <vt:lpstr>Geographic DIVERSIFICATION</vt:lpstr>
      <vt:lpstr>BUSINESS FLOW AND EFFICIENCIES</vt:lpstr>
      <vt:lpstr>NEW BUSINESS OPPORTUNITIES   </vt:lpstr>
      <vt:lpstr>OPERATING EFFICIENCY </vt:lpstr>
      <vt:lpstr>OPERATING EFFICIENCY </vt:lpstr>
      <vt:lpstr>OPERATING RESULTS</vt:lpstr>
      <vt:lpstr>Shareholders’ equity  and Net Income </vt:lpstr>
      <vt:lpstr>BOOK VALUE PER SHARE</vt:lpstr>
      <vt:lpstr>Statutory Surplus  and Net Income</vt:lpstr>
      <vt:lpstr>FINANCIAL STRENGTH</vt:lpstr>
      <vt:lpstr>History of reserve strength</vt:lpstr>
      <vt:lpstr>INVESTMENT PORTFOLIO</vt:lpstr>
      <vt:lpstr>NET INVESTMENT INCOME</vt:lpstr>
      <vt:lpstr>stockholder dividends Declared</vt:lpstr>
      <vt:lpstr>Strong and Transparent Balance Sheet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Adam Prior</dc:creator>
  <cp:lastModifiedBy>Kelsey Gustafson</cp:lastModifiedBy>
  <cp:revision>314</cp:revision>
  <cp:lastPrinted>2020-02-18T22:55:59Z</cp:lastPrinted>
  <dcterms:created xsi:type="dcterms:W3CDTF">2019-08-21T20:04:48Z</dcterms:created>
  <dcterms:modified xsi:type="dcterms:W3CDTF">2020-02-19T18:14:57Z</dcterms:modified>
</cp:coreProperties>
</file>