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745" r:id="rId2"/>
    <p:sldId id="743" r:id="rId3"/>
    <p:sldId id="700" r:id="rId4"/>
    <p:sldId id="761" r:id="rId5"/>
    <p:sldId id="762" r:id="rId6"/>
    <p:sldId id="766" r:id="rId7"/>
    <p:sldId id="767" r:id="rId8"/>
    <p:sldId id="763" r:id="rId9"/>
    <p:sldId id="768" r:id="rId10"/>
    <p:sldId id="764" r:id="rId11"/>
    <p:sldId id="765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432FF"/>
    <a:srgbClr val="FF40FF"/>
    <a:srgbClr val="941651"/>
    <a:srgbClr val="94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5"/>
    <p:restoredTop sz="94731"/>
  </p:normalViewPr>
  <p:slideViewPr>
    <p:cSldViewPr snapToGrid="0" snapToObjects="1">
      <p:cViewPr varScale="1">
        <p:scale>
          <a:sx n="149" d="100"/>
          <a:sy n="149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9C6FA-0814-CF48-8221-9683E026898D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8DFF6-A5D1-954F-917B-D97075D1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8DFF6-A5D1-954F-917B-D97075D1F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D3B1-0A96-AC42-911C-DE9000B48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D670F-0786-2D44-8A1B-704CA3918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668AD-DFBE-724C-8562-DD2FFCBF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C85F9-8BA7-BC4C-8E95-DB7D6AAB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5853A-871C-2B4E-8DDD-1BABE862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FEDC-8677-9046-9281-CC830CD9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9E1F6-8804-1642-BC84-91BBC5203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50A71-5DDF-3740-BFDE-C651304A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A8F5-83F9-4141-8919-5122DF43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720A-AB10-3240-B617-C9948DE8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BFC1B-F7A1-2042-BBAC-A89E3524C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96727-3D8C-F34C-925C-B7527370E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B991B-BE28-0049-952B-051762E6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E9F17-F037-FB46-AF59-3A1648F8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782F7-C19A-D44A-A0CB-E3352E63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D28B-BCC2-0D4B-8174-54D7926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1193-9E31-BB41-895D-F7AE4F3BB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836A-CBFF-EF43-BB8A-CDAED118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D2510-8BF2-D541-A3B8-BDB03A64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A875-DFBE-5A41-A6A8-38871973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2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6DDB-29AC-2E43-AB91-91E62E83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4DDA3-2F62-804B-9DCE-171B9146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0B1C8-DB9A-FC4C-A8AE-3B707840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FF89-B86E-4D4C-A45B-B709051B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893C4-A303-2349-B1C4-20EECF57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2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7345-EFAB-4846-89EA-03DBD80E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4B602-E38B-8C49-8C45-574E50FA7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C2844-7287-B445-B65A-5BB6D31C3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5D848-F0C4-EC43-B66D-494DFDCE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C1497-48D9-AD41-BDA0-25B8370C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B34FB-90C8-BF4B-B762-8F4A1BBA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DC3F-1DDF-604B-80EB-0A87938E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21B1B-A97D-1641-8BF7-F04E0A759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0652F-82C4-D542-8868-54A562018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0412D-0B67-D349-AD35-F06E03A15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8FDB3-6F38-7A41-9680-BFF4D1321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5ADC1-3958-3946-8DE5-632AA487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50D1F-3D9A-084E-8BB3-472C26FE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2C27F-1393-6B4A-AD81-CBC78A81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A750-BDAD-8A41-BBD3-51E77CD2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08601-84C6-6B41-BA94-A9A950F0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57AC7-80D6-FC40-8E41-BD54A6C5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F3433-B69D-A548-BA5B-316FF9A0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2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12581-DA6C-CD44-8A22-80AFEED4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4C7EA-027D-A949-92B4-87B2A9C7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2424F-7233-6D4F-A791-86977AAF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722C-4A6E-0245-A18D-F2142CF7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57735-F714-7346-9977-F6916D59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9D920-EBFA-3947-8646-163E61D17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15922-B1FE-964D-AB37-14E57C3A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1BF4F-E4B7-5C4D-80C9-0E1ED5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A4996-3A65-8E4F-9080-880B2FEE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9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8E15-B3EA-D641-9A24-7A9E35DE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099DB-9993-1340-87E1-67E46DBDC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1F512-606D-8443-89DA-BAE318753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1CFD3-1F07-0B44-96CA-5E8836DF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701B7-FF6C-9C4E-BEEC-DE25839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75DB-E155-1B43-879D-C8351D6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6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9A9E3D-09B1-F14B-965A-B55F53E1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193F2-92FE-5641-BEB4-081B655E0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26F9-1FEB-B34B-9797-46253BB32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74FD0-B445-634B-87AC-1A29CF9C2BA8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7BF32-9F24-6E4A-9ADE-9C5177FDB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5F075-C75E-DA4A-B577-FC4A9C5E2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246A-3D6C-AC42-BCB2-B8CA34E2CA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53D3C9D-26A8-3442-811B-B48C166631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717" y="6444544"/>
            <a:ext cx="1523852" cy="3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2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10" Type="http://schemas.openxmlformats.org/officeDocument/2006/relationships/image" Target="../media/image22.tiff"/><Relationship Id="rId4" Type="http://schemas.openxmlformats.org/officeDocument/2006/relationships/image" Target="../media/image16.tiff"/><Relationship Id="rId9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8EA27A3A-C32B-5849-A791-A909A883E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2B6249-CCA5-8E4A-9D44-8C51A44E79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63486"/>
            <a:ext cx="6495393" cy="129822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38100" dir="2700000" algn="tl" rotWithShape="0">
                    <a:srgbClr val="7282B5">
                      <a:alpha val="86000"/>
                    </a:srgbClr>
                  </a:outerShdw>
                </a:effectLst>
              </a:rPr>
              <a:t>Data-Driven</a:t>
            </a:r>
            <a:b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38100" dir="2700000" algn="tl" rotWithShape="0">
                    <a:srgbClr val="7282B5">
                      <a:alpha val="86000"/>
                    </a:srgbClr>
                  </a:outerShdw>
                </a:effectLst>
              </a:rPr>
            </a:b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38100" dir="2700000" algn="tl" rotWithShape="0">
                    <a:srgbClr val="7282B5">
                      <a:alpha val="86000"/>
                    </a:srgbClr>
                  </a:outerShdw>
                </a:effectLst>
              </a:rPr>
              <a:t>High Value Healthcare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0CA3B-15AB-B149-922B-C169574A30CD}"/>
              </a:ext>
            </a:extLst>
          </p:cNvPr>
          <p:cNvSpPr txBox="1"/>
          <p:nvPr/>
        </p:nvSpPr>
        <p:spPr>
          <a:xfrm>
            <a:off x="1004550" y="3263559"/>
            <a:ext cx="4486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Clinical Research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◆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Academic Scholarship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Performance Improvement</a:t>
            </a:r>
          </a:p>
        </p:txBody>
      </p:sp>
      <p:pic>
        <p:nvPicPr>
          <p:cNvPr id="9" name="Picture 8" descr="A picture containing drawing, parked&#10;&#10;Description automatically generated">
            <a:extLst>
              <a:ext uri="{FF2B5EF4-FFF2-40B4-BE49-F238E27FC236}">
                <a16:creationId xmlns:a16="http://schemas.microsoft.com/office/drawing/2014/main" id="{C828410B-8214-534D-BC73-190FD78448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54" y="569948"/>
            <a:ext cx="4444284" cy="980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D5782B-F1EA-D84F-B529-240D3ED7853E}"/>
              </a:ext>
            </a:extLst>
          </p:cNvPr>
          <p:cNvSpPr txBox="1"/>
          <p:nvPr/>
        </p:nvSpPr>
        <p:spPr>
          <a:xfrm>
            <a:off x="115614" y="5335431"/>
            <a:ext cx="4721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Sapan S. Desai, MD, PhD, MBA, FACS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 and Chief Executive Officer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Surgisphere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6E39B-251A-AE43-81E8-BC4B38D72F8E}"/>
              </a:ext>
            </a:extLst>
          </p:cNvPr>
          <p:cNvSpPr txBox="1"/>
          <p:nvPr/>
        </p:nvSpPr>
        <p:spPr>
          <a:xfrm>
            <a:off x="1437007" y="4087085"/>
            <a:ext cx="3621377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COVID-19 RESPONSE CENTER</a:t>
            </a:r>
          </a:p>
        </p:txBody>
      </p:sp>
    </p:spTree>
    <p:extLst>
      <p:ext uri="{BB962C8B-B14F-4D97-AF65-F5344CB8AC3E}">
        <p14:creationId xmlns:p14="http://schemas.microsoft.com/office/powerpoint/2010/main" val="3556863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34335">
        <p159:morph option="byObject"/>
      </p:transition>
    </mc:Choice>
    <mc:Fallback xmlns="">
      <p:transition spd="med" advTm="3433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548E3F7F-9E82-434A-8A3E-F74CD2792B53}"/>
              </a:ext>
            </a:extLst>
          </p:cNvPr>
          <p:cNvSpPr/>
          <p:nvPr/>
        </p:nvSpPr>
        <p:spPr>
          <a:xfrm>
            <a:off x="0" y="0"/>
            <a:ext cx="12191999" cy="98030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2000">
                <a:schemeClr val="tx1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COVID-19 Decision Support Tool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57EBD-90B0-5147-96AD-9CF99B67E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0" y="1264595"/>
            <a:ext cx="4575333" cy="5243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4667D4-6730-8443-9F89-7090B4A9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71" y="1264595"/>
            <a:ext cx="5787959" cy="5243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DF699-A156-6441-AC11-AF53FE0D60F1}"/>
              </a:ext>
            </a:extLst>
          </p:cNvPr>
          <p:cNvSpPr txBox="1"/>
          <p:nvPr/>
        </p:nvSpPr>
        <p:spPr>
          <a:xfrm>
            <a:off x="1772996" y="980305"/>
            <a:ext cx="247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Mortality Risk Calculator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C02D0-3F0C-3A47-B25E-1F89A1AFC6F4}"/>
              </a:ext>
            </a:extLst>
          </p:cNvPr>
          <p:cNvSpPr txBox="1"/>
          <p:nvPr/>
        </p:nvSpPr>
        <p:spPr>
          <a:xfrm>
            <a:off x="6972065" y="980305"/>
            <a:ext cx="316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Diagnosis Decision Support Tool</a:t>
            </a:r>
          </a:p>
        </p:txBody>
      </p:sp>
    </p:spTree>
    <p:extLst>
      <p:ext uri="{BB962C8B-B14F-4D97-AF65-F5344CB8AC3E}">
        <p14:creationId xmlns:p14="http://schemas.microsoft.com/office/powerpoint/2010/main" val="171633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135718">
        <p159:morph option="byObject"/>
      </p:transition>
    </mc:Choice>
    <mc:Fallback xmlns="">
      <p:transition spd="med" advTm="13571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83657-935B-C44B-B02C-B8D14DCB1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8973"/>
            <a:ext cx="5181600" cy="48879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Sample size (N = 6,103) is small for a machine learning model</a:t>
            </a:r>
          </a:p>
          <a:p>
            <a:pPr lvl="1"/>
            <a:r>
              <a:rPr lang="en-US" dirty="0"/>
              <a:t>Introduces selection bias and error</a:t>
            </a:r>
          </a:p>
          <a:p>
            <a:pPr lvl="1"/>
            <a:r>
              <a:rPr lang="en-US" dirty="0"/>
              <a:t>Susceptible to treatment bias</a:t>
            </a:r>
          </a:p>
          <a:p>
            <a:r>
              <a:rPr lang="en-US" dirty="0"/>
              <a:t>Incomplete lab testing at sites</a:t>
            </a:r>
          </a:p>
          <a:p>
            <a:pPr lvl="1"/>
            <a:r>
              <a:rPr lang="en-US" dirty="0"/>
              <a:t>Bias toward commonly performed labs</a:t>
            </a:r>
          </a:p>
          <a:p>
            <a:pPr lvl="1"/>
            <a:r>
              <a:rPr lang="en-US" dirty="0"/>
              <a:t>May reflect treatment bias and severity of illness in some patients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2601D-EAF8-934D-92B6-E214AB05B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8973"/>
            <a:ext cx="5181600" cy="488799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 decision support tool intended to help physicians with clinical decision making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is NOT intended for standalone diagnosis</a:t>
            </a:r>
          </a:p>
          <a:p>
            <a:r>
              <a:rPr lang="en-US" dirty="0"/>
              <a:t>Always complete definitive testing and follow CDC / hospital protocols</a:t>
            </a:r>
          </a:p>
          <a:p>
            <a:r>
              <a:rPr lang="en-US" dirty="0">
                <a:solidFill>
                  <a:schemeClr val="accent1"/>
                </a:solidFill>
              </a:rPr>
              <a:t>A high pretest probability for COVID-19 exposure is required to use this test, otherwise false positives are likely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49505-8A04-8E48-B917-AE67C677C5AB}"/>
              </a:ext>
            </a:extLst>
          </p:cNvPr>
          <p:cNvSpPr/>
          <p:nvPr/>
        </p:nvSpPr>
        <p:spPr>
          <a:xfrm>
            <a:off x="0" y="0"/>
            <a:ext cx="12191999" cy="98030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2000">
                <a:schemeClr val="tx1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372345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61149">
        <p159:morph option="byObject"/>
      </p:transition>
    </mc:Choice>
    <mc:Fallback xmlns="">
      <p:transition spd="med" advTm="6114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C75CE8-74CB-C447-8521-4F895F88EA38}"/>
              </a:ext>
            </a:extLst>
          </p:cNvPr>
          <p:cNvSpPr/>
          <p:nvPr/>
        </p:nvSpPr>
        <p:spPr>
          <a:xfrm>
            <a:off x="2292096" y="3999788"/>
            <a:ext cx="7607808" cy="755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dobe Arabic" panose="02040503050201020203" pitchFamily="18" charset="-78"/>
              </a:rPr>
              <a:t>HEALTHCARE </a:t>
            </a:r>
            <a:r>
              <a:rPr lang="en-US" sz="2000" dirty="0">
                <a:solidFill>
                  <a:schemeClr val="tx1"/>
                </a:solidFill>
                <a:cs typeface="Adobe Arabic" panose="02040503050201020203" pitchFamily="18" charset="-78"/>
              </a:rPr>
              <a:t>DATA ACQUISITION  |  WAREHOUSING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cs typeface="Adobe Arabic" panose="02040503050201020203" pitchFamily="18" charset="-78"/>
              </a:rPr>
              <a:t>ANALYTICS  |  PERFORMANCE IMPROVEMENT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CAC17-6593-0945-BD24-D12F3987E3C0}"/>
              </a:ext>
            </a:extLst>
          </p:cNvPr>
          <p:cNvSpPr/>
          <p:nvPr/>
        </p:nvSpPr>
        <p:spPr>
          <a:xfrm>
            <a:off x="1563624" y="6464808"/>
            <a:ext cx="2020824" cy="236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150C36-4F96-9F4A-95A0-7628FDB588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459" y="2340767"/>
            <a:ext cx="6929081" cy="1783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05CC86-642B-734A-BF76-6587C5C69B6D}"/>
              </a:ext>
            </a:extLst>
          </p:cNvPr>
          <p:cNvSpPr txBox="1"/>
          <p:nvPr/>
        </p:nvSpPr>
        <p:spPr>
          <a:xfrm>
            <a:off x="4556988" y="5056095"/>
            <a:ext cx="307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sapan.desai@Surgisphere.com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21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11182">
        <p159:morph option="byObject"/>
      </p:transition>
    </mc:Choice>
    <mc:Fallback xmlns="">
      <p:transition spd="med" advTm="1118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0685C0B2-CAF3-854B-B4F9-3D7BEBEEE5C6}"/>
              </a:ext>
            </a:extLst>
          </p:cNvPr>
          <p:cNvSpPr/>
          <p:nvPr/>
        </p:nvSpPr>
        <p:spPr>
          <a:xfrm>
            <a:off x="453617" y="4039648"/>
            <a:ext cx="2378312" cy="230428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alpha val="81000"/>
                  <a:lumMod val="81000"/>
                  <a:lumOff val="19000"/>
                </a:schemeClr>
              </a:gs>
              <a:gs pos="23000">
                <a:schemeClr val="accent1">
                  <a:alpha val="89000"/>
                  <a:lumMod val="98000"/>
                  <a:lumOff val="2000"/>
                </a:schemeClr>
              </a:gs>
              <a:gs pos="69000">
                <a:schemeClr val="accent1">
                  <a:lumMod val="90000"/>
                  <a:alpha val="96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C459A-F56A-0940-89EF-6D82674B95F3}"/>
              </a:ext>
            </a:extLst>
          </p:cNvPr>
          <p:cNvSpPr txBox="1"/>
          <p:nvPr/>
        </p:nvSpPr>
        <p:spPr>
          <a:xfrm>
            <a:off x="620390" y="5454626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Achieving Better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Clinical Outcomes</a:t>
            </a:r>
          </a:p>
        </p:txBody>
      </p:sp>
      <p:sp>
        <p:nvSpPr>
          <p:cNvPr id="10" name="Snip Diagonal Corner Rectangle 9">
            <a:extLst>
              <a:ext uri="{FF2B5EF4-FFF2-40B4-BE49-F238E27FC236}">
                <a16:creationId xmlns:a16="http://schemas.microsoft.com/office/drawing/2014/main" id="{EADB34BE-CA17-5047-AE77-276DDEA30773}"/>
              </a:ext>
            </a:extLst>
          </p:cNvPr>
          <p:cNvSpPr/>
          <p:nvPr/>
        </p:nvSpPr>
        <p:spPr>
          <a:xfrm>
            <a:off x="3404128" y="4039648"/>
            <a:ext cx="2378312" cy="230428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alpha val="81000"/>
                  <a:lumMod val="81000"/>
                  <a:lumOff val="19000"/>
                </a:schemeClr>
              </a:gs>
              <a:gs pos="23000">
                <a:schemeClr val="accent1">
                  <a:alpha val="89000"/>
                  <a:lumMod val="98000"/>
                  <a:lumOff val="2000"/>
                </a:schemeClr>
              </a:gs>
              <a:gs pos="69000">
                <a:schemeClr val="accent1">
                  <a:lumMod val="90000"/>
                  <a:alpha val="96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349AE-1C3B-064E-B302-DC42D533F719}"/>
              </a:ext>
            </a:extLst>
          </p:cNvPr>
          <p:cNvSpPr txBox="1"/>
          <p:nvPr/>
        </p:nvSpPr>
        <p:spPr>
          <a:xfrm>
            <a:off x="3434387" y="5454626"/>
            <a:ext cx="2317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Improving Quality of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Care Using Data</a:t>
            </a:r>
          </a:p>
        </p:txBody>
      </p:sp>
      <p:sp>
        <p:nvSpPr>
          <p:cNvPr id="12" name="Snip Diagonal Corner Rectangle 11">
            <a:extLst>
              <a:ext uri="{FF2B5EF4-FFF2-40B4-BE49-F238E27FC236}">
                <a16:creationId xmlns:a16="http://schemas.microsoft.com/office/drawing/2014/main" id="{CCE6A1EF-4E83-9545-BCFD-E8104EF5E530}"/>
              </a:ext>
            </a:extLst>
          </p:cNvPr>
          <p:cNvSpPr/>
          <p:nvPr/>
        </p:nvSpPr>
        <p:spPr>
          <a:xfrm>
            <a:off x="6409560" y="4061698"/>
            <a:ext cx="2378312" cy="230428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alpha val="81000"/>
                  <a:lumMod val="81000"/>
                  <a:lumOff val="19000"/>
                </a:schemeClr>
              </a:gs>
              <a:gs pos="23000">
                <a:schemeClr val="accent1">
                  <a:alpha val="89000"/>
                  <a:lumMod val="98000"/>
                  <a:lumOff val="2000"/>
                </a:schemeClr>
              </a:gs>
              <a:gs pos="69000">
                <a:schemeClr val="accent1">
                  <a:lumMod val="90000"/>
                  <a:alpha val="96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E885BF-AE6A-AA4D-8A98-B63A6EC17CE7}"/>
              </a:ext>
            </a:extLst>
          </p:cNvPr>
          <p:cNvSpPr txBox="1"/>
          <p:nvPr/>
        </p:nvSpPr>
        <p:spPr>
          <a:xfrm>
            <a:off x="6555111" y="5476676"/>
            <a:ext cx="2087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Decreasing Supply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Costs</a:t>
            </a:r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FB9AE34-EA84-6849-B6C1-5F3A14B064FA}"/>
              </a:ext>
            </a:extLst>
          </p:cNvPr>
          <p:cNvSpPr/>
          <p:nvPr/>
        </p:nvSpPr>
        <p:spPr>
          <a:xfrm>
            <a:off x="9360071" y="4061698"/>
            <a:ext cx="2378312" cy="2304288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alpha val="81000"/>
                  <a:lumMod val="81000"/>
                  <a:lumOff val="19000"/>
                </a:schemeClr>
              </a:gs>
              <a:gs pos="23000">
                <a:schemeClr val="accent1">
                  <a:alpha val="89000"/>
                  <a:lumMod val="98000"/>
                  <a:lumOff val="2000"/>
                </a:schemeClr>
              </a:gs>
              <a:gs pos="69000">
                <a:schemeClr val="accent1">
                  <a:lumMod val="90000"/>
                  <a:alpha val="96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30499-D30E-4A45-846A-48EA4B43E46D}"/>
              </a:ext>
            </a:extLst>
          </p:cNvPr>
          <p:cNvSpPr txBox="1"/>
          <p:nvPr/>
        </p:nvSpPr>
        <p:spPr>
          <a:xfrm>
            <a:off x="9434023" y="5476676"/>
            <a:ext cx="2230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Producing High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Impact Publications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F0B3BD-9BEE-4F48-BE15-57CE3F7C84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846" y="4292416"/>
            <a:ext cx="1162210" cy="1162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497314-8F31-F645-BA8A-D422E13EE1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323" y="4292416"/>
            <a:ext cx="1162210" cy="1162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22D035-642C-CA44-9897-8E7899E4C6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67" y="4292416"/>
            <a:ext cx="1162210" cy="1162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CFBEC3-29D5-3A46-B72B-B6271F46BC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611" y="4295237"/>
            <a:ext cx="1162210" cy="116221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1F55D-00C5-6742-B426-54DC62E8A319}"/>
              </a:ext>
            </a:extLst>
          </p:cNvPr>
          <p:cNvGrpSpPr/>
          <p:nvPr/>
        </p:nvGrpSpPr>
        <p:grpSpPr>
          <a:xfrm>
            <a:off x="453617" y="522950"/>
            <a:ext cx="5214009" cy="1253067"/>
            <a:chOff x="881990" y="1147572"/>
            <a:chExt cx="5214009" cy="1253067"/>
          </a:xfrm>
        </p:grpSpPr>
        <p:sp>
          <p:nvSpPr>
            <p:cNvPr id="22" name="Snip Diagonal Corner Rectangle 21">
              <a:extLst>
                <a:ext uri="{FF2B5EF4-FFF2-40B4-BE49-F238E27FC236}">
                  <a16:creationId xmlns:a16="http://schemas.microsoft.com/office/drawing/2014/main" id="{DCA89306-95F6-1541-8753-D9584D7CB376}"/>
                </a:ext>
              </a:extLst>
            </p:cNvPr>
            <p:cNvSpPr/>
            <p:nvPr/>
          </p:nvSpPr>
          <p:spPr>
            <a:xfrm>
              <a:off x="881990" y="1147572"/>
              <a:ext cx="5214009" cy="1253067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6453E2-0DE9-1742-A60E-B38C41932AEA}"/>
                </a:ext>
              </a:extLst>
            </p:cNvPr>
            <p:cNvSpPr txBox="1"/>
            <p:nvPr/>
          </p:nvSpPr>
          <p:spPr>
            <a:xfrm>
              <a:off x="2219720" y="1267868"/>
              <a:ext cx="3673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We are a research collaboration with over 1,200 healthcare organizations around the world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B93379-FE1D-8640-A778-D93756576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3037" y="1260924"/>
              <a:ext cx="1015663" cy="101566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028109-6DA1-5044-BB45-EFE6BD2B93AA}"/>
              </a:ext>
            </a:extLst>
          </p:cNvPr>
          <p:cNvGrpSpPr/>
          <p:nvPr/>
        </p:nvGrpSpPr>
        <p:grpSpPr>
          <a:xfrm>
            <a:off x="453618" y="2281299"/>
            <a:ext cx="5226755" cy="1253067"/>
            <a:chOff x="1738584" y="2565507"/>
            <a:chExt cx="5226755" cy="1253067"/>
          </a:xfrm>
        </p:grpSpPr>
        <p:sp>
          <p:nvSpPr>
            <p:cNvPr id="5" name="Snip Diagonal Corner Rectangle 4">
              <a:extLst>
                <a:ext uri="{FF2B5EF4-FFF2-40B4-BE49-F238E27FC236}">
                  <a16:creationId xmlns:a16="http://schemas.microsoft.com/office/drawing/2014/main" id="{A2B77E76-F380-1D4C-AC3F-C3B06648D923}"/>
                </a:ext>
              </a:extLst>
            </p:cNvPr>
            <p:cNvSpPr/>
            <p:nvPr/>
          </p:nvSpPr>
          <p:spPr>
            <a:xfrm>
              <a:off x="1738584" y="2565507"/>
              <a:ext cx="5226755" cy="1253067"/>
            </a:xfrm>
            <a:prstGeom prst="snip2DiagRect">
              <a:avLst/>
            </a:prstGeom>
            <a:gradFill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BBEB35-1F1D-6344-8A89-4C0347D1C5D4}"/>
                </a:ext>
              </a:extLst>
            </p:cNvPr>
            <p:cNvSpPr txBox="1"/>
            <p:nvPr/>
          </p:nvSpPr>
          <p:spPr>
            <a:xfrm>
              <a:off x="3184921" y="2678314"/>
              <a:ext cx="35279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Dedicated to improving the quality of clinical research and the health of all patients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5FB4B9-48A4-E441-857F-D74CB1C5E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754" y="2653407"/>
              <a:ext cx="1015663" cy="1015663"/>
            </a:xfrm>
            <a:prstGeom prst="rect">
              <a:avLst/>
            </a:prstGeom>
          </p:spPr>
        </p:pic>
      </p:grpSp>
      <p:sp>
        <p:nvSpPr>
          <p:cNvPr id="27" name="Triangle 26">
            <a:extLst>
              <a:ext uri="{FF2B5EF4-FFF2-40B4-BE49-F238E27FC236}">
                <a16:creationId xmlns:a16="http://schemas.microsoft.com/office/drawing/2014/main" id="{6DBACF2E-A095-2644-8131-9387D2094B37}"/>
              </a:ext>
            </a:extLst>
          </p:cNvPr>
          <p:cNvSpPr/>
          <p:nvPr/>
        </p:nvSpPr>
        <p:spPr>
          <a:xfrm rot="10800000">
            <a:off x="1352183" y="1763646"/>
            <a:ext cx="570903" cy="265011"/>
          </a:xfrm>
          <a:prstGeom prst="triangle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0D8E02B-76DA-754A-BE5C-CA1435F3240F}"/>
              </a:ext>
            </a:extLst>
          </p:cNvPr>
          <p:cNvSpPr/>
          <p:nvPr/>
        </p:nvSpPr>
        <p:spPr>
          <a:xfrm rot="10800000">
            <a:off x="1357321" y="3536659"/>
            <a:ext cx="570903" cy="265011"/>
          </a:xfrm>
          <a:prstGeom prst="triangle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EC0C918D-7142-584E-8473-6C155CEFC80E}"/>
              </a:ext>
            </a:extLst>
          </p:cNvPr>
          <p:cNvSpPr/>
          <p:nvPr/>
        </p:nvSpPr>
        <p:spPr>
          <a:xfrm rot="5400000">
            <a:off x="2665829" y="5081336"/>
            <a:ext cx="570903" cy="265011"/>
          </a:xfrm>
          <a:prstGeom prst="triangle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05F2FC1B-EBCD-344A-9E8A-8DE478691CE2}"/>
              </a:ext>
            </a:extLst>
          </p:cNvPr>
          <p:cNvSpPr/>
          <p:nvPr/>
        </p:nvSpPr>
        <p:spPr>
          <a:xfrm rot="5400000">
            <a:off x="5599256" y="5081335"/>
            <a:ext cx="570903" cy="265011"/>
          </a:xfrm>
          <a:prstGeom prst="triangle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CC80CE22-2848-1A48-8345-868527BE622D}"/>
              </a:ext>
            </a:extLst>
          </p:cNvPr>
          <p:cNvSpPr/>
          <p:nvPr/>
        </p:nvSpPr>
        <p:spPr>
          <a:xfrm rot="5400000">
            <a:off x="8621617" y="5081092"/>
            <a:ext cx="570903" cy="265011"/>
          </a:xfrm>
          <a:prstGeom prst="triangle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EF1969-1953-8642-901C-FBE1241003F7}"/>
              </a:ext>
            </a:extLst>
          </p:cNvPr>
          <p:cNvSpPr txBox="1"/>
          <p:nvPr/>
        </p:nvSpPr>
        <p:spPr>
          <a:xfrm>
            <a:off x="6605729" y="2088416"/>
            <a:ext cx="4857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Machine Learning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◆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Automated Data Entry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World’s Most Complete Healthcare Database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Zero Cost</a:t>
            </a:r>
          </a:p>
        </p:txBody>
      </p:sp>
      <p:pic>
        <p:nvPicPr>
          <p:cNvPr id="7" name="Picture 6" descr="A picture containing drawing, parked&#10;&#10;Description automatically generated">
            <a:extLst>
              <a:ext uri="{FF2B5EF4-FFF2-40B4-BE49-F238E27FC236}">
                <a16:creationId xmlns:a16="http://schemas.microsoft.com/office/drawing/2014/main" id="{B3CFA326-6C52-AA4B-8420-15805BC1CD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560" y="867172"/>
            <a:ext cx="5265683" cy="11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2571">
        <p159:morph option="byObject"/>
      </p:transition>
    </mc:Choice>
    <mc:Fallback xmlns="">
      <p:transition spd="med" advTm="2257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>
            <a:extLst>
              <a:ext uri="{FF2B5EF4-FFF2-40B4-BE49-F238E27FC236}">
                <a16:creationId xmlns:a16="http://schemas.microsoft.com/office/drawing/2014/main" id="{86FBED7F-8A61-DE48-80E4-91A17FF412A0}"/>
              </a:ext>
            </a:extLst>
          </p:cNvPr>
          <p:cNvSpPr/>
          <p:nvPr/>
        </p:nvSpPr>
        <p:spPr>
          <a:xfrm>
            <a:off x="1343284" y="739796"/>
            <a:ext cx="612670" cy="463430"/>
          </a:xfrm>
          <a:prstGeom prst="downArrow">
            <a:avLst/>
          </a:prstGeom>
          <a:gradFill flip="none" rotWithShape="1">
            <a:gsLst>
              <a:gs pos="0">
                <a:srgbClr val="00B0F0"/>
              </a:gs>
              <a:gs pos="23000">
                <a:srgbClr val="002060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09BB1719-6376-0F48-93F1-DE2C5A60AE8E}"/>
              </a:ext>
            </a:extLst>
          </p:cNvPr>
          <p:cNvSpPr/>
          <p:nvPr/>
        </p:nvSpPr>
        <p:spPr>
          <a:xfrm rot="10800000">
            <a:off x="3431078" y="1275921"/>
            <a:ext cx="8474697" cy="3392199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E6B09-750A-B34C-A544-379B6A6B3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25" y="4988968"/>
            <a:ext cx="2004488" cy="1620153"/>
          </a:xfrm>
          <a:prstGeom prst="rect">
            <a:avLst/>
          </a:prstGeom>
        </p:spPr>
      </p:pic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11DCCD6-0469-FA45-AEF7-A6519BDF3A25}"/>
              </a:ext>
            </a:extLst>
          </p:cNvPr>
          <p:cNvGraphicFramePr>
            <a:graphicFrameLocks/>
          </p:cNvGraphicFramePr>
          <p:nvPr/>
        </p:nvGraphicFramePr>
        <p:xfrm>
          <a:off x="286225" y="1946450"/>
          <a:ext cx="2726790" cy="2721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79">
                  <a:extLst>
                    <a:ext uri="{9D8B030D-6E8A-4147-A177-3AD203B41FA5}">
                      <a16:colId xmlns:a16="http://schemas.microsoft.com/office/drawing/2014/main" val="775293528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1700918483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328204379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2411016865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1747766792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108029108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190749299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251538086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2224651872"/>
                    </a:ext>
                  </a:extLst>
                </a:gridCol>
                <a:gridCol w="272679">
                  <a:extLst>
                    <a:ext uri="{9D8B030D-6E8A-4147-A177-3AD203B41FA5}">
                      <a16:colId xmlns:a16="http://schemas.microsoft.com/office/drawing/2014/main" val="897964157"/>
                    </a:ext>
                  </a:extLst>
                </a:gridCol>
              </a:tblGrid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60657309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022180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08043054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45842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8876891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0193377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4921431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969192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07361972"/>
                  </a:ext>
                </a:extLst>
              </a:tr>
              <a:tr h="2721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9188" marR="49188" marT="24594" marB="245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71295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57B462-2FB8-2545-A117-1B3BAB048040}"/>
              </a:ext>
            </a:extLst>
          </p:cNvPr>
          <p:cNvSpPr txBox="1"/>
          <p:nvPr/>
        </p:nvSpPr>
        <p:spPr>
          <a:xfrm>
            <a:off x="2489265" y="4797702"/>
            <a:ext cx="4637398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Automated data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Recovery of missing values from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Cloud-based data warehouse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Complete and comprehensive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Independently audited and certified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 and machine learning capabilities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5CE1EAB-EF49-2242-B78C-38E6B14D3CA2}"/>
              </a:ext>
            </a:extLst>
          </p:cNvPr>
          <p:cNvGraphicFramePr>
            <a:graphicFrameLocks noGrp="1"/>
          </p:cNvGraphicFramePr>
          <p:nvPr/>
        </p:nvGraphicFramePr>
        <p:xfrm>
          <a:off x="3737588" y="1952625"/>
          <a:ext cx="1898694" cy="179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42">
                  <a:extLst>
                    <a:ext uri="{9D8B030D-6E8A-4147-A177-3AD203B41FA5}">
                      <a16:colId xmlns:a16="http://schemas.microsoft.com/office/drawing/2014/main" val="4167351777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34541614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838614237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06212892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177530789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2200935050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478451878"/>
                    </a:ext>
                  </a:extLst>
                </a:gridCol>
              </a:tblGrid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62327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86833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82688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26777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5181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28523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292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FA70720-7A40-A440-8287-46BACAFA11CF}"/>
              </a:ext>
            </a:extLst>
          </p:cNvPr>
          <p:cNvGraphicFramePr>
            <a:graphicFrameLocks noGrp="1"/>
          </p:cNvGraphicFramePr>
          <p:nvPr/>
        </p:nvGraphicFramePr>
        <p:xfrm>
          <a:off x="6669220" y="1952625"/>
          <a:ext cx="1898694" cy="179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42">
                  <a:extLst>
                    <a:ext uri="{9D8B030D-6E8A-4147-A177-3AD203B41FA5}">
                      <a16:colId xmlns:a16="http://schemas.microsoft.com/office/drawing/2014/main" val="4167351777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34541614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838614237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06212892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177530789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2200935050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478451878"/>
                    </a:ext>
                  </a:extLst>
                </a:gridCol>
              </a:tblGrid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62327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86833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82688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26777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5181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28523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292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8495CA6-E89B-564B-AC86-31A65827B3D8}"/>
              </a:ext>
            </a:extLst>
          </p:cNvPr>
          <p:cNvGraphicFramePr>
            <a:graphicFrameLocks noGrp="1"/>
          </p:cNvGraphicFramePr>
          <p:nvPr/>
        </p:nvGraphicFramePr>
        <p:xfrm>
          <a:off x="9600852" y="1952625"/>
          <a:ext cx="1898694" cy="179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42">
                  <a:extLst>
                    <a:ext uri="{9D8B030D-6E8A-4147-A177-3AD203B41FA5}">
                      <a16:colId xmlns:a16="http://schemas.microsoft.com/office/drawing/2014/main" val="4167351777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34541614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838614237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06212892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1775307894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2200935050"/>
                    </a:ext>
                  </a:extLst>
                </a:gridCol>
                <a:gridCol w="271242">
                  <a:extLst>
                    <a:ext uri="{9D8B030D-6E8A-4147-A177-3AD203B41FA5}">
                      <a16:colId xmlns:a16="http://schemas.microsoft.com/office/drawing/2014/main" val="3478451878"/>
                    </a:ext>
                  </a:extLst>
                </a:gridCol>
              </a:tblGrid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62327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86833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82688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26777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05181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28523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3206" marR="63206" marT="31603" marB="316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292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9213017-2C59-5E4A-825C-A0715914562D}"/>
              </a:ext>
            </a:extLst>
          </p:cNvPr>
          <p:cNvSpPr txBox="1"/>
          <p:nvPr/>
        </p:nvSpPr>
        <p:spPr>
          <a:xfrm>
            <a:off x="3679031" y="1367850"/>
            <a:ext cx="20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Missing 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8C4D55-3BE3-3A46-96CA-F6F54700250B}"/>
              </a:ext>
            </a:extLst>
          </p:cNvPr>
          <p:cNvSpPr txBox="1"/>
          <p:nvPr/>
        </p:nvSpPr>
        <p:spPr>
          <a:xfrm>
            <a:off x="6450619" y="1367850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Incomprehensive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140C8E-E13A-8443-8C57-1FFE65CA3DFD}"/>
              </a:ext>
            </a:extLst>
          </p:cNvPr>
          <p:cNvSpPr txBox="1"/>
          <p:nvPr/>
        </p:nvSpPr>
        <p:spPr>
          <a:xfrm>
            <a:off x="9752320" y="1367850"/>
            <a:ext cx="159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Incomplete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EF4991-ED77-BD46-BF7E-AA9AAE501AC9}"/>
              </a:ext>
            </a:extLst>
          </p:cNvPr>
          <p:cNvSpPr/>
          <p:nvPr/>
        </p:nvSpPr>
        <p:spPr>
          <a:xfrm>
            <a:off x="0" y="633"/>
            <a:ext cx="12191999" cy="98030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2000">
                <a:schemeClr val="tx1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Next Generation Informatics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C8E2C789-EBE5-6D4C-A640-FC47A4E1489C}"/>
              </a:ext>
            </a:extLst>
          </p:cNvPr>
          <p:cNvSpPr/>
          <p:nvPr/>
        </p:nvSpPr>
        <p:spPr>
          <a:xfrm rot="16200000">
            <a:off x="7566254" y="283128"/>
            <a:ext cx="104625" cy="7761957"/>
          </a:xfrm>
          <a:prstGeom prst="leftBracke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77FCC1-23F9-D54A-A3EC-BC907EE352B8}"/>
              </a:ext>
            </a:extLst>
          </p:cNvPr>
          <p:cNvSpPr txBox="1"/>
          <p:nvPr/>
        </p:nvSpPr>
        <p:spPr>
          <a:xfrm>
            <a:off x="4936679" y="3987267"/>
            <a:ext cx="53637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large registries and public data sets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89C1A2B-A533-3747-871C-8EB4B29F55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75921"/>
            <a:ext cx="2508167" cy="6455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A649EC-50CC-E24C-936C-1A364FC541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735" y="4581235"/>
            <a:ext cx="2848316" cy="19582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1699C3A-0732-8840-8BAA-B7CA377467A6}"/>
              </a:ext>
            </a:extLst>
          </p:cNvPr>
          <p:cNvSpPr txBox="1"/>
          <p:nvPr/>
        </p:nvSpPr>
        <p:spPr>
          <a:xfrm>
            <a:off x="7189967" y="4829548"/>
            <a:ext cx="3415188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Exceeds data collection standards of NSQIP, NCDR, STS, VQI, and NCDB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Established in 2007</a:t>
            </a:r>
          </a:p>
        </p:txBody>
      </p:sp>
    </p:spTree>
    <p:extLst>
      <p:ext uri="{BB962C8B-B14F-4D97-AF65-F5344CB8AC3E}">
        <p14:creationId xmlns:p14="http://schemas.microsoft.com/office/powerpoint/2010/main" val="2762348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7421">
        <p159:morph option="byObject"/>
      </p:transition>
    </mc:Choice>
    <mc:Fallback xmlns="">
      <p:transition spd="med" advTm="2742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nip Diagonal Corner Rectangle 40">
            <a:extLst>
              <a:ext uri="{FF2B5EF4-FFF2-40B4-BE49-F238E27FC236}">
                <a16:creationId xmlns:a16="http://schemas.microsoft.com/office/drawing/2014/main" id="{67BDBF5D-DAB3-3442-A2DD-BAA0E4CC10B4}"/>
              </a:ext>
            </a:extLst>
          </p:cNvPr>
          <p:cNvSpPr/>
          <p:nvPr/>
        </p:nvSpPr>
        <p:spPr>
          <a:xfrm>
            <a:off x="10022230" y="2779063"/>
            <a:ext cx="2114353" cy="256846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nip Diagonal Corner Rectangle 32">
            <a:extLst>
              <a:ext uri="{FF2B5EF4-FFF2-40B4-BE49-F238E27FC236}">
                <a16:creationId xmlns:a16="http://schemas.microsoft.com/office/drawing/2014/main" id="{875C7164-0862-944D-8FBA-2F244B9B67F0}"/>
              </a:ext>
            </a:extLst>
          </p:cNvPr>
          <p:cNvSpPr/>
          <p:nvPr/>
        </p:nvSpPr>
        <p:spPr>
          <a:xfrm>
            <a:off x="7532627" y="4032583"/>
            <a:ext cx="2114353" cy="256846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F4586A-B267-5D41-927F-DA9F700830FA}"/>
              </a:ext>
            </a:extLst>
          </p:cNvPr>
          <p:cNvSpPr txBox="1"/>
          <p:nvPr/>
        </p:nvSpPr>
        <p:spPr>
          <a:xfrm>
            <a:off x="8134390" y="5384473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DMAIC</a:t>
            </a:r>
          </a:p>
        </p:txBody>
      </p:sp>
      <p:sp>
        <p:nvSpPr>
          <p:cNvPr id="35" name="Snip Diagonal Corner Rectangle 34">
            <a:extLst>
              <a:ext uri="{FF2B5EF4-FFF2-40B4-BE49-F238E27FC236}">
                <a16:creationId xmlns:a16="http://schemas.microsoft.com/office/drawing/2014/main" id="{05FDE218-2B53-FC48-B058-901373B84E05}"/>
              </a:ext>
            </a:extLst>
          </p:cNvPr>
          <p:cNvSpPr/>
          <p:nvPr/>
        </p:nvSpPr>
        <p:spPr>
          <a:xfrm>
            <a:off x="7532623" y="1244743"/>
            <a:ext cx="2114353" cy="256846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F8FD52-F3A3-4F46-A343-61F83C251091}"/>
              </a:ext>
            </a:extLst>
          </p:cNvPr>
          <p:cNvSpPr txBox="1"/>
          <p:nvPr/>
        </p:nvSpPr>
        <p:spPr>
          <a:xfrm>
            <a:off x="7864926" y="2723139"/>
            <a:ext cx="144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Publications</a:t>
            </a:r>
          </a:p>
        </p:txBody>
      </p:sp>
      <p:sp>
        <p:nvSpPr>
          <p:cNvPr id="31" name="Snip Diagonal Corner Rectangle 30">
            <a:extLst>
              <a:ext uri="{FF2B5EF4-FFF2-40B4-BE49-F238E27FC236}">
                <a16:creationId xmlns:a16="http://schemas.microsoft.com/office/drawing/2014/main" id="{83886B66-D7BC-1B42-91C9-29543F4AAE9D}"/>
              </a:ext>
            </a:extLst>
          </p:cNvPr>
          <p:cNvSpPr/>
          <p:nvPr/>
        </p:nvSpPr>
        <p:spPr>
          <a:xfrm>
            <a:off x="5037940" y="4032576"/>
            <a:ext cx="2114353" cy="256846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F4DB05-27CD-044D-817F-648E9405230D}"/>
              </a:ext>
            </a:extLst>
          </p:cNvPr>
          <p:cNvSpPr txBox="1"/>
          <p:nvPr/>
        </p:nvSpPr>
        <p:spPr>
          <a:xfrm>
            <a:off x="5070636" y="5384473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Machine Learning</a:t>
            </a:r>
          </a:p>
        </p:txBody>
      </p:sp>
      <p:sp>
        <p:nvSpPr>
          <p:cNvPr id="29" name="Snip Diagonal Corner Rectangle 28">
            <a:extLst>
              <a:ext uri="{FF2B5EF4-FFF2-40B4-BE49-F238E27FC236}">
                <a16:creationId xmlns:a16="http://schemas.microsoft.com/office/drawing/2014/main" id="{22BCA4F3-5C01-BF4F-B571-642EA2DDF1D8}"/>
              </a:ext>
            </a:extLst>
          </p:cNvPr>
          <p:cNvSpPr/>
          <p:nvPr/>
        </p:nvSpPr>
        <p:spPr>
          <a:xfrm>
            <a:off x="5037936" y="1244736"/>
            <a:ext cx="2114353" cy="256846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65604F-A3F6-254F-B6F6-766FFFDD2B06}"/>
              </a:ext>
            </a:extLst>
          </p:cNvPr>
          <p:cNvSpPr txBox="1"/>
          <p:nvPr/>
        </p:nvSpPr>
        <p:spPr>
          <a:xfrm>
            <a:off x="5261906" y="2723132"/>
            <a:ext cx="1666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 Analytics</a:t>
            </a:r>
          </a:p>
        </p:txBody>
      </p:sp>
      <p:sp>
        <p:nvSpPr>
          <p:cNvPr id="26" name="Snip Diagonal Corner Rectangle 25">
            <a:extLst>
              <a:ext uri="{FF2B5EF4-FFF2-40B4-BE49-F238E27FC236}">
                <a16:creationId xmlns:a16="http://schemas.microsoft.com/office/drawing/2014/main" id="{6BFCFCA1-8C9B-0642-BC33-A08938461CD1}"/>
              </a:ext>
            </a:extLst>
          </p:cNvPr>
          <p:cNvSpPr/>
          <p:nvPr/>
        </p:nvSpPr>
        <p:spPr>
          <a:xfrm>
            <a:off x="2545791" y="2784979"/>
            <a:ext cx="2114353" cy="256846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0F47D4-EBB0-5144-BF4D-B887B4465AA3}"/>
              </a:ext>
            </a:extLst>
          </p:cNvPr>
          <p:cNvSpPr txBox="1"/>
          <p:nvPr/>
        </p:nvSpPr>
        <p:spPr>
          <a:xfrm>
            <a:off x="2863445" y="4053823"/>
            <a:ext cx="1483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Study Group</a:t>
            </a:r>
          </a:p>
        </p:txBody>
      </p:sp>
      <p:sp>
        <p:nvSpPr>
          <p:cNvPr id="24" name="Snip Diagonal Corner Rectangle 23">
            <a:extLst>
              <a:ext uri="{FF2B5EF4-FFF2-40B4-BE49-F238E27FC236}">
                <a16:creationId xmlns:a16="http://schemas.microsoft.com/office/drawing/2014/main" id="{64EB70DC-FE6E-0948-9988-ED0349722E65}"/>
              </a:ext>
            </a:extLst>
          </p:cNvPr>
          <p:cNvSpPr/>
          <p:nvPr/>
        </p:nvSpPr>
        <p:spPr>
          <a:xfrm>
            <a:off x="53642" y="4032576"/>
            <a:ext cx="2114353" cy="256846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31B2BF-CCA7-3A44-8B54-345DBAD62082}"/>
              </a:ext>
            </a:extLst>
          </p:cNvPr>
          <p:cNvSpPr txBox="1"/>
          <p:nvPr/>
        </p:nvSpPr>
        <p:spPr>
          <a:xfrm>
            <a:off x="121101" y="5698014"/>
            <a:ext cx="197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Machine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AI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709A5B62-3E71-3A48-9FB2-E5DF5A5AB25D}"/>
              </a:ext>
            </a:extLst>
          </p:cNvPr>
          <p:cNvSpPr/>
          <p:nvPr/>
        </p:nvSpPr>
        <p:spPr>
          <a:xfrm>
            <a:off x="53642" y="1244736"/>
            <a:ext cx="2114353" cy="256846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234BD2-E63D-7B45-997C-CA2F12815D40}"/>
              </a:ext>
            </a:extLst>
          </p:cNvPr>
          <p:cNvSpPr/>
          <p:nvPr/>
        </p:nvSpPr>
        <p:spPr>
          <a:xfrm>
            <a:off x="0" y="633"/>
            <a:ext cx="12191999" cy="98030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2000">
                <a:schemeClr val="tx1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Study Design and 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768C0-72AB-3C4F-8F57-44BCD7C220A2}"/>
              </a:ext>
            </a:extLst>
          </p:cNvPr>
          <p:cNvSpPr txBox="1"/>
          <p:nvPr/>
        </p:nvSpPr>
        <p:spPr>
          <a:xfrm>
            <a:off x="5106666" y="5698014"/>
            <a:ext cx="2078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Pattern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Cost/benefit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Decision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84D3E-6EB4-4749-9420-DCAEF68F9C40}"/>
              </a:ext>
            </a:extLst>
          </p:cNvPr>
          <p:cNvSpPr txBox="1"/>
          <p:nvPr/>
        </p:nvSpPr>
        <p:spPr>
          <a:xfrm>
            <a:off x="10180478" y="4189054"/>
            <a:ext cx="1861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Implementation</a:t>
            </a:r>
            <a:endParaRPr lang="en-US" dirty="0"/>
          </a:p>
        </p:txBody>
      </p:sp>
      <p:pic>
        <p:nvPicPr>
          <p:cNvPr id="13" name="Picture 12" descr="A picture containing drawing, parked&#10;&#10;Description automatically generated">
            <a:extLst>
              <a:ext uri="{FF2B5EF4-FFF2-40B4-BE49-F238E27FC236}">
                <a16:creationId xmlns:a16="http://schemas.microsoft.com/office/drawing/2014/main" id="{791D2FF7-B845-C04F-81CE-CF110AD1D3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7" y="3158138"/>
            <a:ext cx="2031644" cy="4481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1C0450-D2D2-B741-A76C-EF80BC0F1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4" y="1424327"/>
            <a:ext cx="1230401" cy="1230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1362FB-DA11-B341-8069-F806F834F3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88" y="4147515"/>
            <a:ext cx="1230401" cy="12304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213467-A4F6-1443-9103-34219D51EA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047" y="2832894"/>
            <a:ext cx="1230402" cy="1230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D74A30-0565-904E-A6D8-89909FD070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914" y="1426786"/>
            <a:ext cx="1230401" cy="12304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426E5F-1D28-B44C-8961-845AFC3EFA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914" y="4147515"/>
            <a:ext cx="1230401" cy="12304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EB67F5-4E08-144C-9769-122EBE4938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598" y="1424327"/>
            <a:ext cx="1230401" cy="12304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A5350B-BFF7-3A43-ABBF-1F574E159E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363" y="4147515"/>
            <a:ext cx="1230401" cy="12304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E67FD6-05D0-AC47-B1C5-E3FAE7EE3FE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046" y="2958653"/>
            <a:ext cx="1230401" cy="12304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CBAC969-EFBB-624B-9A49-DBB7F72CB405}"/>
              </a:ext>
            </a:extLst>
          </p:cNvPr>
          <p:cNvSpPr txBox="1"/>
          <p:nvPr/>
        </p:nvSpPr>
        <p:spPr>
          <a:xfrm>
            <a:off x="166042" y="2724789"/>
            <a:ext cx="188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 Acquisition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E27BB2-98B5-B74B-A33B-4CBB3964C5B8}"/>
              </a:ext>
            </a:extLst>
          </p:cNvPr>
          <p:cNvSpPr txBox="1"/>
          <p:nvPr/>
        </p:nvSpPr>
        <p:spPr>
          <a:xfrm>
            <a:off x="2640931" y="4411868"/>
            <a:ext cx="1979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 = 65,207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37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9 countries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6B091B-B040-2B47-AC5E-974E96E299A6}"/>
              </a:ext>
            </a:extLst>
          </p:cNvPr>
          <p:cNvSpPr txBox="1"/>
          <p:nvPr/>
        </p:nvSpPr>
        <p:spPr>
          <a:xfrm>
            <a:off x="5106665" y="3043650"/>
            <a:ext cx="211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Cohort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Clinical outcomes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0AB97F-A427-0146-BC30-886E5ECEFDB3}"/>
              </a:ext>
            </a:extLst>
          </p:cNvPr>
          <p:cNvSpPr txBox="1"/>
          <p:nvPr/>
        </p:nvSpPr>
        <p:spPr>
          <a:xfrm>
            <a:off x="7578373" y="3038702"/>
            <a:ext cx="2049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Clinical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Change practice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C8E37-4E34-6B49-8BC8-96890E80CD88}"/>
              </a:ext>
            </a:extLst>
          </p:cNvPr>
          <p:cNvSpPr txBox="1"/>
          <p:nvPr/>
        </p:nvSpPr>
        <p:spPr>
          <a:xfrm>
            <a:off x="155319" y="5384473"/>
            <a:ext cx="191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 Warehouse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0BD405-B6DC-FF43-B44C-2734B47AD9EC}"/>
              </a:ext>
            </a:extLst>
          </p:cNvPr>
          <p:cNvSpPr txBox="1"/>
          <p:nvPr/>
        </p:nvSpPr>
        <p:spPr>
          <a:xfrm>
            <a:off x="7563892" y="5683061"/>
            <a:ext cx="2078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Lean six sigma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Process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 / QI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C95AF9-01FD-A54C-991D-68BB8DD4ADE9}"/>
              </a:ext>
            </a:extLst>
          </p:cNvPr>
          <p:cNvSpPr txBox="1"/>
          <p:nvPr/>
        </p:nvSpPr>
        <p:spPr>
          <a:xfrm>
            <a:off x="10050415" y="4546701"/>
            <a:ext cx="204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Real-time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Benchmarks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id="{72534B33-A527-6641-932C-B78918929564}"/>
              </a:ext>
            </a:extLst>
          </p:cNvPr>
          <p:cNvSpPr/>
          <p:nvPr/>
        </p:nvSpPr>
        <p:spPr>
          <a:xfrm rot="5400000">
            <a:off x="9562958" y="3219411"/>
            <a:ext cx="311759" cy="14560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43BA08A8-B07D-7141-AFC0-7873CDF0C4D1}"/>
              </a:ext>
            </a:extLst>
          </p:cNvPr>
          <p:cNvSpPr/>
          <p:nvPr/>
        </p:nvSpPr>
        <p:spPr>
          <a:xfrm rot="5400000">
            <a:off x="9565818" y="4463756"/>
            <a:ext cx="311759" cy="14560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4093DBA5-8607-BE4D-8E9D-2D062583930F}"/>
              </a:ext>
            </a:extLst>
          </p:cNvPr>
          <p:cNvSpPr/>
          <p:nvPr/>
        </p:nvSpPr>
        <p:spPr>
          <a:xfrm rot="5400000">
            <a:off x="7075297" y="2497892"/>
            <a:ext cx="311759" cy="14560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40DC57AD-67EF-F04C-AC47-526CC193E2A1}"/>
              </a:ext>
            </a:extLst>
          </p:cNvPr>
          <p:cNvSpPr/>
          <p:nvPr/>
        </p:nvSpPr>
        <p:spPr>
          <a:xfrm rot="5400000">
            <a:off x="7075297" y="5314983"/>
            <a:ext cx="311759" cy="14560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angle 50">
            <a:extLst>
              <a:ext uri="{FF2B5EF4-FFF2-40B4-BE49-F238E27FC236}">
                <a16:creationId xmlns:a16="http://schemas.microsoft.com/office/drawing/2014/main" id="{0356C495-36B3-0A44-BFE9-A153E7E6ECD5}"/>
              </a:ext>
            </a:extLst>
          </p:cNvPr>
          <p:cNvSpPr/>
          <p:nvPr/>
        </p:nvSpPr>
        <p:spPr>
          <a:xfrm rot="5400000">
            <a:off x="2096898" y="3219410"/>
            <a:ext cx="311759" cy="14560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angle 51">
            <a:extLst>
              <a:ext uri="{FF2B5EF4-FFF2-40B4-BE49-F238E27FC236}">
                <a16:creationId xmlns:a16="http://schemas.microsoft.com/office/drawing/2014/main" id="{C803D611-0B4D-2840-BDE1-4580772EA99E}"/>
              </a:ext>
            </a:extLst>
          </p:cNvPr>
          <p:cNvSpPr/>
          <p:nvPr/>
        </p:nvSpPr>
        <p:spPr>
          <a:xfrm rot="5400000">
            <a:off x="2095481" y="4466063"/>
            <a:ext cx="311759" cy="14560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angle 52">
            <a:extLst>
              <a:ext uri="{FF2B5EF4-FFF2-40B4-BE49-F238E27FC236}">
                <a16:creationId xmlns:a16="http://schemas.microsoft.com/office/drawing/2014/main" id="{9AC5B65E-AA1C-B445-813D-554365772A56}"/>
              </a:ext>
            </a:extLst>
          </p:cNvPr>
          <p:cNvSpPr/>
          <p:nvPr/>
        </p:nvSpPr>
        <p:spPr>
          <a:xfrm rot="5400000">
            <a:off x="4590716" y="3219410"/>
            <a:ext cx="311759" cy="14560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iangle 53">
            <a:extLst>
              <a:ext uri="{FF2B5EF4-FFF2-40B4-BE49-F238E27FC236}">
                <a16:creationId xmlns:a16="http://schemas.microsoft.com/office/drawing/2014/main" id="{190C77F0-67CE-B74F-94AB-A4B58836F05B}"/>
              </a:ext>
            </a:extLst>
          </p:cNvPr>
          <p:cNvSpPr/>
          <p:nvPr/>
        </p:nvSpPr>
        <p:spPr>
          <a:xfrm rot="5400000">
            <a:off x="4590716" y="4672239"/>
            <a:ext cx="311759" cy="145609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98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4388">
        <p159:morph option="byObject"/>
      </p:transition>
    </mc:Choice>
    <mc:Fallback xmlns="">
      <p:transition spd="med" advTm="2438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FF2559-78D1-0C4A-A2B5-4127365FE116}"/>
              </a:ext>
            </a:extLst>
          </p:cNvPr>
          <p:cNvSpPr/>
          <p:nvPr/>
        </p:nvSpPr>
        <p:spPr>
          <a:xfrm>
            <a:off x="0" y="633"/>
            <a:ext cx="12191999" cy="98030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2000">
                <a:schemeClr val="tx1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COVID-19 Demographics &amp; Comorbidities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CDB78B-14DB-714A-81A1-1ABAF3800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712327"/>
              </p:ext>
            </p:extLst>
          </p:nvPr>
        </p:nvGraphicFramePr>
        <p:xfrm>
          <a:off x="2765980" y="1147864"/>
          <a:ext cx="6660037" cy="55755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97399">
                  <a:extLst>
                    <a:ext uri="{9D8B030D-6E8A-4147-A177-3AD203B41FA5}">
                      <a16:colId xmlns:a16="http://schemas.microsoft.com/office/drawing/2014/main" val="113454826"/>
                    </a:ext>
                  </a:extLst>
                </a:gridCol>
                <a:gridCol w="1781319">
                  <a:extLst>
                    <a:ext uri="{9D8B030D-6E8A-4147-A177-3AD203B41FA5}">
                      <a16:colId xmlns:a16="http://schemas.microsoft.com/office/drawing/2014/main" val="3925026144"/>
                    </a:ext>
                  </a:extLst>
                </a:gridCol>
                <a:gridCol w="1781319">
                  <a:extLst>
                    <a:ext uri="{9D8B030D-6E8A-4147-A177-3AD203B41FA5}">
                      <a16:colId xmlns:a16="http://schemas.microsoft.com/office/drawing/2014/main" val="2800415767"/>
                    </a:ext>
                  </a:extLst>
                </a:gridCol>
              </a:tblGrid>
              <a:tr h="325590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151061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Age (years)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6,103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49.4 +/- 16.7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181217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Female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2,465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8784945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White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3,815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2235933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Black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0259609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Hispanic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2831831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Asian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1,386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5434478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Native American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7588384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01547354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CAD / MI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6367988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Diabetes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4327087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COPD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3005874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Current Smoker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1,380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9321924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Hypertension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1,671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5166688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Hyperlipidemia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1,349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22.1%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359148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Chronic Kidney Disease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015135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Peripheral Artery Disease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591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656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18993">
        <p159:morph option="byObject"/>
      </p:transition>
    </mc:Choice>
    <mc:Fallback xmlns="">
      <p:transition spd="med" advTm="1899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AE2E65-B2FD-7A49-AD6F-BEDA6A52C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901157"/>
              </p:ext>
            </p:extLst>
          </p:nvPr>
        </p:nvGraphicFramePr>
        <p:xfrm>
          <a:off x="3215261" y="1298961"/>
          <a:ext cx="5761478" cy="518729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188774">
                  <a:extLst>
                    <a:ext uri="{9D8B030D-6E8A-4147-A177-3AD203B41FA5}">
                      <a16:colId xmlns:a16="http://schemas.microsoft.com/office/drawing/2014/main" val="3036209685"/>
                    </a:ext>
                  </a:extLst>
                </a:gridCol>
                <a:gridCol w="2572704">
                  <a:extLst>
                    <a:ext uri="{9D8B030D-6E8A-4147-A177-3AD203B41FA5}">
                      <a16:colId xmlns:a16="http://schemas.microsoft.com/office/drawing/2014/main" val="1523976652"/>
                    </a:ext>
                  </a:extLst>
                </a:gridCol>
              </a:tblGrid>
              <a:tr h="39552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279042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Fever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727974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063890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Shortness of Breath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834207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Tachypnea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51816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Fatigue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0018470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Malaise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8079259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Mucus Production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539436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Headache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6044730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GI Symptoms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28610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Sore Throat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7043949"/>
                  </a:ext>
                </a:extLst>
              </a:tr>
              <a:tr h="8365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Interval to Respiratory Symptoms After Fever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8.1 +/- 1.6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590939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3EF6232-908D-9743-9604-862D60AF3E70}"/>
              </a:ext>
            </a:extLst>
          </p:cNvPr>
          <p:cNvSpPr/>
          <p:nvPr/>
        </p:nvSpPr>
        <p:spPr>
          <a:xfrm>
            <a:off x="0" y="633"/>
            <a:ext cx="12191999" cy="98030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2000">
                <a:schemeClr val="tx1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COVID-19 Initial Clinical Findings</a:t>
            </a:r>
          </a:p>
        </p:txBody>
      </p:sp>
    </p:spTree>
    <p:extLst>
      <p:ext uri="{BB962C8B-B14F-4D97-AF65-F5344CB8AC3E}">
        <p14:creationId xmlns:p14="http://schemas.microsoft.com/office/powerpoint/2010/main" val="3816611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34197">
        <p159:morph option="byObject"/>
      </p:transition>
    </mc:Choice>
    <mc:Fallback xmlns="">
      <p:transition spd="med" advTm="3419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7F99702-2D00-1E4C-9F31-1529FC910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327867"/>
              </p:ext>
            </p:extLst>
          </p:nvPr>
        </p:nvGraphicFramePr>
        <p:xfrm>
          <a:off x="2575132" y="1273324"/>
          <a:ext cx="7041736" cy="53069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38103">
                  <a:extLst>
                    <a:ext uri="{9D8B030D-6E8A-4147-A177-3AD203B41FA5}">
                      <a16:colId xmlns:a16="http://schemas.microsoft.com/office/drawing/2014/main" val="3393362806"/>
                    </a:ext>
                  </a:extLst>
                </a:gridCol>
                <a:gridCol w="2128423">
                  <a:extLst>
                    <a:ext uri="{9D8B030D-6E8A-4147-A177-3AD203B41FA5}">
                      <a16:colId xmlns:a16="http://schemas.microsoft.com/office/drawing/2014/main" val="383131123"/>
                    </a:ext>
                  </a:extLst>
                </a:gridCol>
                <a:gridCol w="2275210">
                  <a:extLst>
                    <a:ext uri="{9D8B030D-6E8A-4147-A177-3AD203B41FA5}">
                      <a16:colId xmlns:a16="http://schemas.microsoft.com/office/drawing/2014/main" val="327711023"/>
                    </a:ext>
                  </a:extLst>
                </a:gridCol>
              </a:tblGrid>
              <a:tr h="331684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Reference Range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36991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WBC (x 10</a:t>
                      </a:r>
                      <a:r>
                        <a:rPr lang="en-US" sz="1400" baseline="30000" dirty="0">
                          <a:effectLst/>
                        </a:rPr>
                        <a:t>9</a:t>
                      </a:r>
                      <a:r>
                        <a:rPr lang="en-US" sz="1400" dirty="0">
                          <a:effectLst/>
                        </a:rPr>
                        <a:t>/L)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6.2 +/- 2.5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 – 11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933463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Neutrophil (x 10</a:t>
                      </a:r>
                      <a:r>
                        <a:rPr lang="en-US" sz="1400" baseline="30000">
                          <a:effectLst/>
                        </a:rPr>
                        <a:t>9</a:t>
                      </a:r>
                      <a:r>
                        <a:rPr lang="en-US" sz="1400">
                          <a:effectLst/>
                        </a:rPr>
                        <a:t>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5.0 +/- 2.0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 – 8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062994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Lymphocyte (x 10</a:t>
                      </a:r>
                      <a:r>
                        <a:rPr lang="en-US" sz="1400" baseline="30000">
                          <a:effectLst/>
                        </a:rPr>
                        <a:t>9</a:t>
                      </a:r>
                      <a:r>
                        <a:rPr lang="en-US" sz="1400">
                          <a:effectLst/>
                        </a:rPr>
                        <a:t>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 +/- 0.2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 – 4.0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136997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Platelets (x 10</a:t>
                      </a:r>
                      <a:r>
                        <a:rPr lang="en-US" sz="1400" baseline="30000">
                          <a:effectLst/>
                        </a:rPr>
                        <a:t>9</a:t>
                      </a:r>
                      <a:r>
                        <a:rPr lang="en-US" sz="1400">
                          <a:effectLst/>
                        </a:rPr>
                        <a:t>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190.0 +/- 30.4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 – 450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348356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LDH (U/L)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286.2 +/- 40.7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 – 280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785421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ALT (U/L)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32.1 +/- 10.2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 – 56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100717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AST (U/L)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34.1 +/- 6.0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– 40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708897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TB (mg/dL)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 +/- 0.4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 – 1.2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343654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 (mg/dL)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 +/- 0.2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 – 1.2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163727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TnI (ng/mL)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 +/- 0.04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275484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D-dimer (mcg/mL)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 +/- 0.1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960179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Procalcitonin (ng/mL)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 +/- 0.1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 – 0.49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163432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CRP (mg/L)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4.0 +/- 1.5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 – 3.0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058603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PT (s)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11.1 +/- 1.0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11.0 – 13.5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728394"/>
                  </a:ext>
                </a:extLst>
              </a:tr>
              <a:tr h="3316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Albumin (g/dL)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31.4 +/- 3.0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34.0 – 54.0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94457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DA0F2F7-138E-FE4C-88C6-8B15C8DDE748}"/>
              </a:ext>
            </a:extLst>
          </p:cNvPr>
          <p:cNvSpPr/>
          <p:nvPr/>
        </p:nvSpPr>
        <p:spPr>
          <a:xfrm>
            <a:off x="0" y="633"/>
            <a:ext cx="12191999" cy="98030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2000">
                <a:schemeClr val="tx1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COVID-19 Initial Clinical Findings</a:t>
            </a:r>
          </a:p>
        </p:txBody>
      </p:sp>
    </p:spTree>
    <p:extLst>
      <p:ext uri="{BB962C8B-B14F-4D97-AF65-F5344CB8AC3E}">
        <p14:creationId xmlns:p14="http://schemas.microsoft.com/office/powerpoint/2010/main" val="2493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36873">
        <p159:morph option="byObject"/>
      </p:transition>
    </mc:Choice>
    <mc:Fallback xmlns="">
      <p:transition spd="med" advTm="3687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6DEF62-0B47-CF47-B2EA-6E56DF3ADD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2633915"/>
              </p:ext>
            </p:extLst>
          </p:nvPr>
        </p:nvGraphicFramePr>
        <p:xfrm>
          <a:off x="6419193" y="1320591"/>
          <a:ext cx="5181297" cy="504767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65860">
                  <a:extLst>
                    <a:ext uri="{9D8B030D-6E8A-4147-A177-3AD203B41FA5}">
                      <a16:colId xmlns:a16="http://schemas.microsoft.com/office/drawing/2014/main" val="3192673213"/>
                    </a:ext>
                  </a:extLst>
                </a:gridCol>
                <a:gridCol w="1915437">
                  <a:extLst>
                    <a:ext uri="{9D8B030D-6E8A-4147-A177-3AD203B41FA5}">
                      <a16:colId xmlns:a16="http://schemas.microsoft.com/office/drawing/2014/main" val="1819063604"/>
                    </a:ext>
                  </a:extLst>
                </a:gridCol>
              </a:tblGrid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Outcome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(N = 4,296)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238158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Routine LOS (days)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4.6 +/- 7.2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725164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ICU LOS (days)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3.4 +/- 5.2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716199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Respiratory Failure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9.0%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125228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Renal Failure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1.1%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115959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Septic Shock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17899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784584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Mortality: 0-9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1/37 (2.7%)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6760075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Mortality: 10-19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1/120 (0.8%)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7784082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Mortality: 20-29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6/355 (1.7%)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38451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Mortality: 30-39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11/674 (1.6%)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0851741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Mortality: 40-49 Years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21/921 (2.3%)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1960530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Mortality: 50-59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31/995 (3.1%)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2833459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Mortality: 60-69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31/700 (4.4%)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8326826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Mortality: 70-79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21/333 (6.3%)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408074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Mortality: 80+ Years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6/161 (3.7%)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3473644"/>
                  </a:ext>
                </a:extLst>
              </a:tr>
              <a:tr h="2969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Overall Inpatient Mortality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129/4,296 (3.0%)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372981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A589F37-1F0A-2044-AB34-5890FD8955F5}"/>
              </a:ext>
            </a:extLst>
          </p:cNvPr>
          <p:cNvSpPr/>
          <p:nvPr/>
        </p:nvSpPr>
        <p:spPr>
          <a:xfrm>
            <a:off x="0" y="0"/>
            <a:ext cx="12191999" cy="980305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2000">
                <a:schemeClr val="tx1"/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COVID-19 Predictors &amp; Outcomes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C6331AE-B325-214E-A738-10C871349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20591"/>
            <a:ext cx="5943600" cy="3507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682190-EDB5-004A-BCF1-F499AFD8AF83}"/>
              </a:ext>
            </a:extLst>
          </p:cNvPr>
          <p:cNvSpPr txBox="1"/>
          <p:nvPr/>
        </p:nvSpPr>
        <p:spPr>
          <a:xfrm>
            <a:off x="1084584" y="5284345"/>
            <a:ext cx="3774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Model Accuracy: 99.99%</a:t>
            </a:r>
          </a:p>
          <a:p>
            <a:pPr algn="ctr"/>
            <a:r>
              <a:rPr lang="en-US" sz="2800" dirty="0"/>
              <a:t>Prospectively Validated</a:t>
            </a:r>
          </a:p>
        </p:txBody>
      </p:sp>
    </p:spTree>
    <p:extLst>
      <p:ext uri="{BB962C8B-B14F-4D97-AF65-F5344CB8AC3E}">
        <p14:creationId xmlns:p14="http://schemas.microsoft.com/office/powerpoint/2010/main" val="2401216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130683">
        <p159:morph option="byObject"/>
      </p:transition>
    </mc:Choice>
    <mc:Fallback xmlns="">
      <p:transition spd="med" advTm="13068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itting, front, monitor, small&#10;&#10;Description automatically generated">
            <a:extLst>
              <a:ext uri="{FF2B5EF4-FFF2-40B4-BE49-F238E27FC236}">
                <a16:creationId xmlns:a16="http://schemas.microsoft.com/office/drawing/2014/main" id="{46D4FFFF-9604-EA40-B0A0-5690E7D17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3" r="-1" b="9696"/>
          <a:stretch/>
        </p:blipFill>
        <p:spPr>
          <a:xfrm>
            <a:off x="321733" y="321733"/>
            <a:ext cx="11548534" cy="5553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87DD1-D760-804F-A261-4AB0157D6805}"/>
              </a:ext>
            </a:extLst>
          </p:cNvPr>
          <p:cNvSpPr txBox="1"/>
          <p:nvPr/>
        </p:nvSpPr>
        <p:spPr>
          <a:xfrm>
            <a:off x="4129244" y="6114606"/>
            <a:ext cx="3933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www.Surgisphere.com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32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Tm="20886">
        <p159:morph option="byObject"/>
      </p:transition>
    </mc:Choice>
    <mc:Fallback xmlns="">
      <p:transition spd="med" advTm="20886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777</Words>
  <Application>Microsoft Macintosh PowerPoint</Application>
  <PresentationFormat>Widescreen</PresentationFormat>
  <Paragraphs>236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Data-Driven High Value Healthcare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High Value Healthcare</dc:title>
  <dc:creator>Sapan Desai</dc:creator>
  <cp:lastModifiedBy>Sapan Desai</cp:lastModifiedBy>
  <cp:revision>5</cp:revision>
  <dcterms:created xsi:type="dcterms:W3CDTF">2020-03-16T02:44:47Z</dcterms:created>
  <dcterms:modified xsi:type="dcterms:W3CDTF">2020-03-19T02:39:54Z</dcterms:modified>
</cp:coreProperties>
</file>